
<file path=[Content_Types].xml><?xml version="1.0" encoding="utf-8"?>
<Types xmlns="http://schemas.openxmlformats.org/package/2006/content-types">
  <Default Extension="jpeg" ContentType="image/jpeg"/>
  <Default Extension="png" ContentType="image/png"/>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1686" r:id="rId3"/>
    <p:sldId id="1691" r:id="rId5"/>
    <p:sldId id="258" r:id="rId6"/>
    <p:sldId id="501" r:id="rId7"/>
    <p:sldId id="280" r:id="rId8"/>
    <p:sldId id="257" r:id="rId9"/>
    <p:sldId id="300" r:id="rId10"/>
    <p:sldId id="579" r:id="rId11"/>
    <p:sldId id="597" r:id="rId12"/>
    <p:sldId id="598" r:id="rId13"/>
    <p:sldId id="287" r:id="rId14"/>
    <p:sldId id="601" r:id="rId15"/>
    <p:sldId id="546" r:id="rId16"/>
    <p:sldId id="560" r:id="rId17"/>
    <p:sldId id="1693" r:id="rId18"/>
    <p:sldId id="602" r:id="rId19"/>
    <p:sldId id="563" r:id="rId20"/>
    <p:sldId id="262" r:id="rId21"/>
    <p:sldId id="1692" r:id="rId22"/>
    <p:sldId id="278" r:id="rId23"/>
    <p:sldId id="609" r:id="rId24"/>
    <p:sldId id="1673" r:id="rId25"/>
    <p:sldId id="612" r:id="rId26"/>
    <p:sldId id="279" r:id="rId27"/>
    <p:sldId id="614" r:id="rId28"/>
    <p:sldId id="578" r:id="rId29"/>
    <p:sldId id="264" r:id="rId30"/>
    <p:sldId id="1674" r:id="rId31"/>
    <p:sldId id="1675" r:id="rId32"/>
    <p:sldId id="586" r:id="rId33"/>
    <p:sldId id="1678" r:id="rId34"/>
    <p:sldId id="617" r:id="rId35"/>
    <p:sldId id="616" r:id="rId36"/>
    <p:sldId id="581" r:id="rId37"/>
    <p:sldId id="1687" r:id="rId38"/>
    <p:sldId id="1694" r:id="rId39"/>
    <p:sldId id="1688" r:id="rId40"/>
    <p:sldId id="1689" r:id="rId41"/>
    <p:sldId id="1690" r:id="rId42"/>
  </p:sldIdLst>
  <p:sldSz cx="12192000" cy="6858000"/>
  <p:notesSz cx="6858000" cy="9144000"/>
  <p:custDataLst>
    <p:tags r:id="rId4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ang wang" initials="Ww" lastIdx="0"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3" d="100"/>
          <a:sy n="63" d="100"/>
        </p:scale>
        <p:origin x="780" y="64"/>
      </p:cViewPr>
      <p:guideLst/>
    </p:cSldViewPr>
  </p:slideViewPr>
  <p:notesTextViewPr>
    <p:cViewPr>
      <p:scale>
        <a:sx n="1" d="1"/>
        <a:sy n="1" d="1"/>
      </p:scale>
      <p:origin x="0" y="0"/>
    </p:cViewPr>
  </p:notesTextViewPr>
  <p:notesViewPr>
    <p:cSldViewPr>
      <p:cViewPr>
        <p:scale>
          <a:sx n="1" d="100"/>
          <a:sy n="1" d="100"/>
        </p:scale>
        <p:origin x="0" y="0"/>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7" Type="http://schemas.openxmlformats.org/officeDocument/2006/relationships/tags" Target="tags/tag1.xml"/><Relationship Id="rId46" Type="http://schemas.openxmlformats.org/officeDocument/2006/relationships/commentAuthors" Target="commentAuthors.xml"/><Relationship Id="rId45" Type="http://schemas.openxmlformats.org/officeDocument/2006/relationships/tableStyles" Target="tableStyles.xml"/><Relationship Id="rId44" Type="http://schemas.openxmlformats.org/officeDocument/2006/relationships/viewProps" Target="viewProps.xml"/><Relationship Id="rId43" Type="http://schemas.openxmlformats.org/officeDocument/2006/relationships/presProps" Target="presProps.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notesMaster" Target="notesMasters/notesMaster1.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1426E80-1FC7-4A09-A72F-68CA1983D87D}"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6781379-DF72-42A8-BF7F-9146C621ACB3}"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8.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2.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4.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lvl="0" indent="0" algn="l">
              <a:buClrTx/>
              <a:buSzTx/>
              <a:buFont typeface="Wingdings" panose="05000000000000000000" charset="0"/>
              <a:buNone/>
            </a:pPr>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幻灯片图像占位符 1"/>
          <p:cNvSpPr>
            <a:spLocks noGrp="1" noRot="1" noChangeAspect="1" noChangeArrowheads="1"/>
          </p:cNvSpPr>
          <p:nvPr>
            <p:ph type="sldImg" idx="4294967295"/>
          </p:nvPr>
        </p:nvSpPr>
        <p:spPr bwMode="auto">
          <a:ln>
            <a:solidFill>
              <a:srgbClr val="000000"/>
            </a:solidFill>
            <a:miter lim="800000"/>
          </a:ln>
        </p:spPr>
      </p:sp>
      <p:sp>
        <p:nvSpPr>
          <p:cNvPr id="12290" name="文本占位符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灯片编号占位符 1"/>
          <p:cNvSpPr>
            <a:spLocks noGrp="1"/>
          </p:cNvSpPr>
          <p:nvPr>
            <p:ph type="sldNum" sz="quarter"/>
          </p:nvPr>
        </p:nvSpPr>
        <p:spPr>
          <a:xfrm>
            <a:off x="3884613" y="8685213"/>
            <a:ext cx="2971800" cy="457200"/>
          </a:xfrm>
          <a:prstGeom prst="rect">
            <a:avLst/>
          </a:prstGeom>
          <a:noFill/>
          <a:ln w="9525">
            <a:noFill/>
          </a:ln>
        </p:spPr>
        <p:txBody>
          <a:bodyPr anchor="b"/>
          <a:lstStyle/>
          <a:p>
            <a:pPr lvl="0" algn="r"/>
            <a:fld id="{9A0DB2DC-4C9A-4742-B13C-FB6460FD3503}" type="slidenum">
              <a:rPr lang="zh-CN" altLang="en-US" sz="1200"/>
            </a:fld>
            <a:endParaRPr lang="zh-CN" altLang="en-US" sz="1200"/>
          </a:p>
        </p:txBody>
      </p:sp>
      <p:sp>
        <p:nvSpPr>
          <p:cNvPr id="13314" name="幻灯片图像占位符 216065"/>
          <p:cNvSpPr>
            <a:spLocks noGrp="1" noRot="1" noChangeAspect="1" noTextEdit="1"/>
          </p:cNvSpPr>
          <p:nvPr>
            <p:ph type="sldImg" idx="1"/>
          </p:nvPr>
        </p:nvSpPr>
        <p:spPr/>
      </p:sp>
      <p:sp>
        <p:nvSpPr>
          <p:cNvPr id="13315" name="文本占位符 216066"/>
          <p:cNvSpPr>
            <a:spLocks noGrp="1"/>
          </p:cNvSpPr>
          <p:nvPr>
            <p:ph type="body" idx="2"/>
          </p:nvPr>
        </p:nvSpPr>
        <p:spPr/>
        <p:txBody>
          <a:bodyPr anchor="t"/>
          <a:lstStyle/>
          <a:p>
            <a:pPr lvl="0"/>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6781379-DF72-42A8-BF7F-9146C621ACB3}"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幻灯片图像占位符 1"/>
          <p:cNvSpPr>
            <a:spLocks noGrp="1" noRot="1" noChangeAspect="1"/>
          </p:cNvSpPr>
          <p:nvPr>
            <p:ph type="sldImg"/>
          </p:nvPr>
        </p:nvSpPr>
        <p:spPr bwMode="auto">
          <a:noFill/>
          <a:ln>
            <a:solidFill>
              <a:srgbClr val="000000"/>
            </a:solidFill>
            <a:miter lim="800000"/>
          </a:ln>
        </p:spPr>
      </p:sp>
      <p:sp>
        <p:nvSpPr>
          <p:cNvPr id="34818"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a:p>
        </p:txBody>
      </p:sp>
      <p:sp>
        <p:nvSpPr>
          <p:cNvPr id="34819" name="灯片编号占位符 3"/>
          <p:cNvSpPr>
            <a:spLocks noGrp="1"/>
          </p:cNvSpPr>
          <p:nvPr>
            <p:ph type="sldNum" sz="quarter" idx="5"/>
          </p:nvPr>
        </p:nvSpPr>
        <p:spPr bwMode="auto">
          <a:ln>
            <a:miter lim="800000"/>
          </a:ln>
        </p:spPr>
        <p:txBody>
          <a:bodyPr wrap="square" numCol="1" anchorCtr="0" compatLnSpc="1"/>
          <a:lstStyle/>
          <a:p>
            <a:pPr fontAlgn="base">
              <a:spcBef>
                <a:spcPct val="0"/>
              </a:spcBef>
              <a:spcAft>
                <a:spcPct val="0"/>
              </a:spcAft>
              <a:defRPr/>
            </a:pPr>
            <a:fld id="{5B11925D-42B9-47DA-BA8E-D5F2319A9C51}" type="slidenum">
              <a:rPr lang="zh-CN" altLang="en-US">
                <a:cs typeface="等线" panose="02010600030101010101" pitchFamily="2" charset="-122"/>
              </a:rPr>
            </a:fld>
            <a:endParaRPr lang="zh-CN" altLang="en-US">
              <a:cs typeface="等线" panose="02010600030101010101" pitchFamily="2" charset="-122"/>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6781379-DF72-42A8-BF7F-9146C621ACB3}"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幻灯片图像占位符 1"/>
          <p:cNvSpPr>
            <a:spLocks noGrp="1" noRot="1" noChangeAspect="1"/>
          </p:cNvSpPr>
          <p:nvPr>
            <p:ph type="sldImg"/>
          </p:nvPr>
        </p:nvSpPr>
        <p:spPr bwMode="auto">
          <a:noFill/>
          <a:ln>
            <a:solidFill>
              <a:srgbClr val="000000"/>
            </a:solidFill>
            <a:miter lim="800000"/>
          </a:ln>
        </p:spPr>
      </p:sp>
      <p:sp>
        <p:nvSpPr>
          <p:cNvPr id="46082"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a:p>
        </p:txBody>
      </p:sp>
      <p:sp>
        <p:nvSpPr>
          <p:cNvPr id="46083" name="灯片编号占位符 3"/>
          <p:cNvSpPr>
            <a:spLocks noGrp="1"/>
          </p:cNvSpPr>
          <p:nvPr>
            <p:ph type="sldNum" sz="quarter" idx="5"/>
          </p:nvPr>
        </p:nvSpPr>
        <p:spPr bwMode="auto">
          <a:ln>
            <a:miter lim="800000"/>
          </a:ln>
        </p:spPr>
        <p:txBody>
          <a:bodyPr wrap="square" numCol="1" anchorCtr="0" compatLnSpc="1"/>
          <a:lstStyle/>
          <a:p>
            <a:pPr fontAlgn="base">
              <a:spcBef>
                <a:spcPct val="0"/>
              </a:spcBef>
              <a:spcAft>
                <a:spcPct val="0"/>
              </a:spcAft>
              <a:defRPr/>
            </a:pPr>
            <a:fld id="{0D82209E-7A0D-418B-92D4-B9FD5CBF4B36}" type="slidenum">
              <a:rPr lang="zh-CN" altLang="en-US">
                <a:cs typeface="等线" panose="02010600030101010101" pitchFamily="2" charset="-122"/>
              </a:rPr>
            </a:fld>
            <a:endParaRPr lang="zh-CN" altLang="en-US">
              <a:cs typeface="等线" panose="02010600030101010101" pitchFamily="2" charset="-122"/>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幻灯片图像占位符 1"/>
          <p:cNvSpPr>
            <a:spLocks noGrp="1" noRot="1" noChangeAspect="1"/>
          </p:cNvSpPr>
          <p:nvPr>
            <p:ph type="sldImg" idx="2"/>
          </p:nvPr>
        </p:nvSpPr>
        <p:spPr bwMode="auto">
          <a:noFill/>
          <a:ln>
            <a:solidFill>
              <a:srgbClr val="000000"/>
            </a:solidFill>
            <a:miter lim="800000"/>
          </a:ln>
        </p:spPr>
      </p:sp>
      <p:sp>
        <p:nvSpPr>
          <p:cNvPr id="66562" name="文本占位符 2"/>
          <p:cNvSpPr>
            <a:spLocks noGrp="1"/>
          </p:cNvSpPr>
          <p:nvPr>
            <p:ph type="body" idx="3"/>
          </p:nvPr>
        </p:nvSpPr>
        <p:spPr bwMode="auto">
          <a:noFill/>
        </p:spPr>
        <p:txBody>
          <a:bodyPr wrap="square" numCol="1" anchor="t" anchorCtr="0" compatLnSpc="1"/>
          <a:lstStyle/>
          <a:p>
            <a:pPr eaLnBrk="1" hangingPunct="1">
              <a:spcBef>
                <a:spcPct val="0"/>
              </a:spcBef>
            </a:pPr>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幻灯片图像占位符 1"/>
          <p:cNvSpPr>
            <a:spLocks noGrp="1" noRot="1" noChangeAspect="1"/>
          </p:cNvSpPr>
          <p:nvPr>
            <p:ph type="sldImg" idx="2"/>
          </p:nvPr>
        </p:nvSpPr>
        <p:spPr bwMode="auto">
          <a:noFill/>
          <a:ln>
            <a:solidFill>
              <a:srgbClr val="000000"/>
            </a:solidFill>
            <a:miter lim="800000"/>
          </a:ln>
        </p:spPr>
      </p:sp>
      <p:sp>
        <p:nvSpPr>
          <p:cNvPr id="70658" name="文本占位符 2"/>
          <p:cNvSpPr>
            <a:spLocks noGrp="1"/>
          </p:cNvSpPr>
          <p:nvPr>
            <p:ph type="body" idx="3"/>
          </p:nvPr>
        </p:nvSpPr>
        <p:spPr bwMode="auto">
          <a:noFill/>
        </p:spPr>
        <p:txBody>
          <a:bodyPr wrap="square" numCol="1" anchor="t" anchorCtr="0" compatLnSpc="1"/>
          <a:lstStyle/>
          <a:p>
            <a:pPr eaLnBrk="1" hangingPunct="1">
              <a:spcBef>
                <a:spcPct val="0"/>
              </a:spcBef>
            </a:pPr>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幻灯片图像占位符 1"/>
          <p:cNvSpPr>
            <a:spLocks noGrp="1" noRot="1" noChangeAspect="1"/>
          </p:cNvSpPr>
          <p:nvPr>
            <p:ph type="sldImg" idx="2"/>
          </p:nvPr>
        </p:nvSpPr>
        <p:spPr bwMode="auto">
          <a:noFill/>
          <a:ln>
            <a:solidFill>
              <a:srgbClr val="000000"/>
            </a:solidFill>
            <a:miter lim="800000"/>
          </a:ln>
        </p:spPr>
      </p:sp>
      <p:sp>
        <p:nvSpPr>
          <p:cNvPr id="70658" name="文本占位符 2"/>
          <p:cNvSpPr>
            <a:spLocks noGrp="1"/>
          </p:cNvSpPr>
          <p:nvPr>
            <p:ph type="body" idx="3"/>
          </p:nvPr>
        </p:nvSpPr>
        <p:spPr bwMode="auto">
          <a:noFill/>
        </p:spPr>
        <p:txBody>
          <a:bodyPr wrap="square" numCol="1" anchor="t" anchorCtr="0" compatLnSpc="1"/>
          <a:lstStyle/>
          <a:p>
            <a:pPr eaLnBrk="1" hangingPunct="1">
              <a:spcBef>
                <a:spcPct val="0"/>
              </a:spcBef>
            </a:pPr>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幻灯片图像占位符 1"/>
          <p:cNvSpPr>
            <a:spLocks noGrp="1" noRot="1" noChangeAspect="1"/>
          </p:cNvSpPr>
          <p:nvPr>
            <p:ph type="sldImg" idx="2"/>
          </p:nvPr>
        </p:nvSpPr>
        <p:spPr bwMode="auto">
          <a:noFill/>
          <a:ln>
            <a:solidFill>
              <a:srgbClr val="000000"/>
            </a:solidFill>
            <a:miter lim="800000"/>
          </a:ln>
        </p:spPr>
      </p:sp>
      <p:sp>
        <p:nvSpPr>
          <p:cNvPr id="70658" name="文本占位符 2"/>
          <p:cNvSpPr>
            <a:spLocks noGrp="1"/>
          </p:cNvSpPr>
          <p:nvPr>
            <p:ph type="body" idx="3"/>
          </p:nvPr>
        </p:nvSpPr>
        <p:spPr bwMode="auto">
          <a:noFill/>
        </p:spPr>
        <p:txBody>
          <a:bodyPr wrap="square" numCol="1" anchor="t" anchorCtr="0" compatLnSpc="1"/>
          <a:lstStyle/>
          <a:p>
            <a:pPr eaLnBrk="1" hangingPunct="1">
              <a:spcBef>
                <a:spcPct val="0"/>
              </a:spcBef>
            </a:pPr>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1" name="幻灯片图像占位符 1"/>
          <p:cNvSpPr>
            <a:spLocks noGrp="1" noRot="1" noChangeAspect="1"/>
          </p:cNvSpPr>
          <p:nvPr>
            <p:ph type="sldImg" idx="2"/>
          </p:nvPr>
        </p:nvSpPr>
        <p:spPr bwMode="auto">
          <a:noFill/>
          <a:ln>
            <a:solidFill>
              <a:srgbClr val="000000"/>
            </a:solidFill>
            <a:miter lim="800000"/>
          </a:ln>
        </p:spPr>
      </p:sp>
      <p:sp>
        <p:nvSpPr>
          <p:cNvPr id="76802" name="文本占位符 2"/>
          <p:cNvSpPr>
            <a:spLocks noGrp="1"/>
          </p:cNvSpPr>
          <p:nvPr>
            <p:ph type="body" idx="3"/>
          </p:nvPr>
        </p:nvSpPr>
        <p:spPr bwMode="auto">
          <a:noFill/>
        </p:spPr>
        <p:txBody>
          <a:bodyPr wrap="square" numCol="1" anchor="t" anchorCtr="0" compatLnSpc="1"/>
          <a:lstStyle/>
          <a:p>
            <a:pPr eaLnBrk="1" hangingPunct="1">
              <a:spcBef>
                <a:spcPct val="0"/>
              </a:spcBef>
            </a:pPr>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zh-CN" altLang="zh-CN" sz="1200" b="1">
                <a:solidFill>
                  <a:srgbClr val="000000"/>
                </a:solidFill>
                <a:latin typeface="兰米粗楷简体" panose="02000503000000000000" charset="-122"/>
                <a:ea typeface="兰米粗楷简体" panose="02000503000000000000" charset="-122"/>
              </a:rPr>
              <a:t>新航路开辟后，伴随着殖民扩张，人类的商业活动开始在全球范围内开展，人类的经济活动由于世界市场的出现而第一次被广泛地联系在一起，而西欧国家对殖民地财富、资源、劳动力的暴力掠夺，是欧洲发展和兴旺的重要条件，也是亚、非、拉美灾难的根源。正是在</a:t>
            </a:r>
            <a:r>
              <a:rPr lang="en-US" altLang="zh-CN" sz="1200" b="1">
                <a:solidFill>
                  <a:srgbClr val="000000"/>
                </a:solidFill>
                <a:latin typeface="兰米粗楷简体" panose="02000503000000000000" charset="-122"/>
                <a:ea typeface="兰米粗楷简体" panose="02000503000000000000" charset="-122"/>
              </a:rPr>
              <a:t>17</a:t>
            </a:r>
            <a:r>
              <a:rPr lang="zh-CN" altLang="zh-CN" sz="1200" b="1">
                <a:solidFill>
                  <a:srgbClr val="000000"/>
                </a:solidFill>
                <a:latin typeface="兰米粗楷简体" panose="02000503000000000000" charset="-122"/>
                <a:ea typeface="兰米粗楷简体" panose="02000503000000000000" charset="-122"/>
              </a:rPr>
              <a:t>—</a:t>
            </a:r>
            <a:r>
              <a:rPr lang="en-US" altLang="zh-CN" sz="1200" b="1">
                <a:solidFill>
                  <a:srgbClr val="000000"/>
                </a:solidFill>
                <a:latin typeface="兰米粗楷简体" panose="02000503000000000000" charset="-122"/>
                <a:ea typeface="兰米粗楷简体" panose="02000503000000000000" charset="-122"/>
              </a:rPr>
              <a:t>18</a:t>
            </a:r>
            <a:r>
              <a:rPr lang="zh-CN" altLang="zh-CN" sz="1200" b="1">
                <a:solidFill>
                  <a:srgbClr val="000000"/>
                </a:solidFill>
                <a:latin typeface="兰米粗楷简体" panose="02000503000000000000" charset="-122"/>
                <a:ea typeface="兰米粗楷简体" panose="02000503000000000000" charset="-122"/>
              </a:rPr>
              <a:t>世纪，西欧资本主义国家对殖民地的掠夺和屠杀基础之上，迎来了工业革命，东西方国家的历史进程从而被明显地区分开来</a:t>
            </a:r>
            <a:r>
              <a:rPr lang="zh-CN" altLang="en-US" sz="1200" b="1">
                <a:solidFill>
                  <a:srgbClr val="000000"/>
                </a:solidFill>
                <a:latin typeface="兰米粗楷简体" panose="02000503000000000000" charset="-122"/>
                <a:ea typeface="兰米粗楷简体" panose="02000503000000000000" charset="-122"/>
              </a:rPr>
              <a:t>。</a:t>
            </a:r>
            <a:endParaRPr lang="zh-CN" altLang="en-US"/>
          </a:p>
          <a:p>
            <a:endParaRPr lang="zh-CN" altLang="en-US"/>
          </a:p>
        </p:txBody>
      </p:sp>
      <p:sp>
        <p:nvSpPr>
          <p:cNvPr id="4" name="灯片编号占位符 3"/>
          <p:cNvSpPr>
            <a:spLocks noGrp="1"/>
          </p:cNvSpPr>
          <p:nvPr>
            <p:ph type="sldNum" sz="quarter" idx="5"/>
          </p:nvPr>
        </p:nvSpPr>
        <p:spPr/>
        <p:txBody>
          <a:bodyPr/>
          <a:lstStyle/>
          <a:p>
            <a:fld id="{D9649F17-4DB1-42DA-BA68-61AF948C2463}"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7432D559-6C40-4D4E-BE50-7809C7ACF0F1}"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2E87DBC-1E03-4BDC-A5ED-7B03718456A9}" type="slidenum">
              <a:rPr lang="zh-CN" altLang="en-US" smtClean="0"/>
            </a:fld>
            <a:endParaRPr lang="zh-CN" altLang="en-US"/>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7432D559-6C40-4D4E-BE50-7809C7ACF0F1}"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2E87DBC-1E03-4BDC-A5ED-7B03718456A9}" type="slidenum">
              <a:rPr lang="zh-CN" altLang="en-US" smtClean="0"/>
            </a:fld>
            <a:endParaRPr lang="zh-CN" altLang="en-US"/>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7432D559-6C40-4D4E-BE50-7809C7ACF0F1}"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2E87DBC-1E03-4BDC-A5ED-7B03718456A9}" type="slidenum">
              <a:rPr lang="zh-CN" altLang="en-US" smtClean="0"/>
            </a:fld>
            <a:endParaRPr lang="zh-CN" altLang="en-US"/>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nvPr>
        </p:nvSpPr>
        <p:spPr/>
        <p:txBody>
          <a:bodyPr/>
          <a:lstStyle/>
          <a:p>
            <a:fld id="{7432D559-6C40-4D4E-BE50-7809C7ACF0F1}"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2E87DBC-1E03-4BDC-A5ED-7B03718456A9}" type="slidenum">
              <a:rPr lang="zh-CN" altLang="en-US" smtClean="0"/>
            </a:fld>
            <a:endParaRPr lang="zh-CN" altLang="en-US"/>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p:txBody>
          <a:bodyPr/>
          <a:lstStyle/>
          <a:p>
            <a:fld id="{7432D559-6C40-4D4E-BE50-7809C7ACF0F1}"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2E87DBC-1E03-4BDC-A5ED-7B03718456A9}" type="slidenum">
              <a:rPr lang="zh-CN" altLang="en-US" smtClean="0"/>
            </a:fld>
            <a:endParaRPr lang="zh-CN" altLang="en-U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7432D559-6C40-4D4E-BE50-7809C7ACF0F1}"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2E87DBC-1E03-4BDC-A5ED-7B03718456A9}" type="slidenum">
              <a:rPr lang="zh-CN" altLang="en-US" smtClean="0"/>
            </a:fld>
            <a:endParaRPr lang="zh-CN" altLang="en-US"/>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432D559-6C40-4D4E-BE50-7809C7ACF0F1}"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2E87DBC-1E03-4BDC-A5ED-7B03718456A9}" type="slidenum">
              <a:rPr lang="zh-CN" altLang="en-US" smtClean="0"/>
            </a:fld>
            <a:endParaRPr lang="zh-CN" altLang="en-US"/>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7432D559-6C40-4D4E-BE50-7809C7ACF0F1}"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2E87DBC-1E03-4BDC-A5ED-7B03718456A9}" type="slidenum">
              <a:rPr lang="zh-CN" altLang="en-US" smtClean="0"/>
            </a:fld>
            <a:endParaRPr lang="zh-CN" altLang="en-US"/>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7432D559-6C40-4D4E-BE50-7809C7ACF0F1}"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2E87DBC-1E03-4BDC-A5ED-7B03718456A9}" type="slidenum">
              <a:rPr lang="zh-CN" altLang="en-US" smtClean="0"/>
            </a:fld>
            <a:endParaRPr lang="zh-CN" altLang="en-US"/>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7432D559-6C40-4D4E-BE50-7809C7ACF0F1}"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2E87DBC-1E03-4BDC-A5ED-7B03718456A9}" type="slidenum">
              <a:rPr lang="zh-CN" altLang="en-US" smtClean="0"/>
            </a:fld>
            <a:endParaRPr lang="zh-CN" altLang="en-US"/>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7432D559-6C40-4D4E-BE50-7809C7ACF0F1}"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2E87DBC-1E03-4BDC-A5ED-7B03718456A9}" type="slidenum">
              <a:rPr lang="zh-CN" altLang="en-US" smtClean="0"/>
            </a:fld>
            <a:endParaRPr lang="zh-CN" altLang="en-US"/>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仅标题">
    <p:bg>
      <p:bgPr>
        <a:solidFill>
          <a:schemeClr val="bg1"/>
        </a:solidFill>
        <a:effectLst/>
      </p:bgPr>
    </p:bg>
    <p:spTree>
      <p:nvGrpSpPr>
        <p:cNvPr id="1" name=""/>
        <p:cNvGrpSpPr/>
        <p:nvPr/>
      </p:nvGrpSpPr>
      <p:grpSpPr>
        <a:xfrm>
          <a:off x="0" y="0"/>
          <a:ext cx="0" cy="0"/>
          <a:chOff x="0" y="0"/>
          <a:chExt cx="0" cy="0"/>
        </a:xfrm>
      </p:grpSpPr>
    </p:spTree>
  </p:cSld>
  <p:clrMapOvr>
    <a:masterClrMapping/>
  </p:clrMapOvr>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432D559-6C40-4D4E-BE50-7809C7ACF0F1}"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E87DBC-1E03-4BDC-A5ED-7B03718456A9}"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image" Target="../media/image1.png"/></Relationships>
</file>

<file path=ppt/slides/_rels/slide5.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6.xml"/><Relationship Id="rId2" Type="http://schemas.openxmlformats.org/officeDocument/2006/relationships/image" Target="../media/image3.png"/><Relationship Id="rId1" Type="http://schemas.openxmlformats.org/officeDocument/2006/relationships/image" Target="../media/image2.jpeg"/></Relationships>
</file>

<file path=ppt/slides/_rels/slide6.xml.rels><?xml version="1.0" encoding="UTF-8" standalone="yes"?>
<Relationships xmlns="http://schemas.openxmlformats.org/package/2006/relationships"><Relationship Id="rId5" Type="http://schemas.openxmlformats.org/officeDocument/2006/relationships/notesSlide" Target="../notesSlides/notesSlide4.xml"/><Relationship Id="rId4" Type="http://schemas.openxmlformats.org/officeDocument/2006/relationships/slideLayout" Target="../slideLayouts/slideLayout7.xml"/><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8.jpeg"/><Relationship Id="rId1" Type="http://schemas.openxmlformats.org/officeDocument/2006/relationships/image" Target="../media/image7.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0.jpeg"/><Relationship Id="rId1" Type="http://schemas.openxmlformats.org/officeDocument/2006/relationships/image" Target="../media/image9.jpe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3.png"/><Relationship Id="rId1" Type="http://schemas.openxmlformats.org/officeDocument/2006/relationships/image" Target="../media/image1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5.jpeg"/><Relationship Id="rId1" Type="http://schemas.openxmlformats.org/officeDocument/2006/relationships/image" Target="../media/image14.jpe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6.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8.jpeg"/><Relationship Id="rId1" Type="http://schemas.openxmlformats.org/officeDocument/2006/relationships/image" Target="../media/image17.jpe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9.jpeg"/></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20.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1.pn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2.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6" Type="http://schemas.openxmlformats.org/officeDocument/2006/relationships/notesSlide" Target="../notesSlides/notesSlide12.xml"/><Relationship Id="rId5" Type="http://schemas.openxmlformats.org/officeDocument/2006/relationships/slideLayout" Target="../slideLayouts/slideLayout2.xml"/><Relationship Id="rId4" Type="http://schemas.openxmlformats.org/officeDocument/2006/relationships/image" Target="../media/image26.GIF"/><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image" Target="../media/image23.png"/></Relationships>
</file>

<file path=ppt/slides/_rels/slide35.xml.rels><?xml version="1.0" encoding="UTF-8" standalone="yes"?>
<Relationships xmlns="http://schemas.openxmlformats.org/package/2006/relationships"><Relationship Id="rId4" Type="http://schemas.openxmlformats.org/officeDocument/2006/relationships/notesSlide" Target="../notesSlides/notesSlide13.xml"/><Relationship Id="rId3" Type="http://schemas.openxmlformats.org/officeDocument/2006/relationships/slideLayout" Target="../slideLayouts/slideLayout7.xml"/><Relationship Id="rId2" Type="http://schemas.openxmlformats.org/officeDocument/2006/relationships/image" Target="../media/image28.png"/><Relationship Id="rId1" Type="http://schemas.openxmlformats.org/officeDocument/2006/relationships/image" Target="../media/image27.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9.png"/><Relationship Id="rId1" Type="http://schemas.openxmlformats.org/officeDocument/2006/relationships/image" Target="../media/image27.png"/></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7.png"/></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0.png"/><Relationship Id="rId1"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文本框 29"/>
          <p:cNvSpPr txBox="1"/>
          <p:nvPr/>
        </p:nvSpPr>
        <p:spPr>
          <a:xfrm>
            <a:off x="2614863" y="2703761"/>
            <a:ext cx="6994358" cy="707886"/>
          </a:xfrm>
          <a:prstGeom prst="rect">
            <a:avLst/>
          </a:prstGeom>
          <a:noFill/>
        </p:spPr>
        <p:txBody>
          <a:bodyPr wrap="square" rtlCol="0">
            <a:spAutoFit/>
          </a:bodyPr>
          <a:lstStyle/>
          <a:p>
            <a:pPr algn="ctr"/>
            <a:r>
              <a:rPr lang="zh-CN" altLang="en-US" sz="4000" b="1">
                <a:solidFill>
                  <a:srgbClr val="FF0000"/>
                </a:solidFill>
                <a:latin typeface="微软雅黑" panose="020B0503020204020204" charset="-122"/>
                <a:ea typeface="微软雅黑" panose="020B0503020204020204" charset="-122"/>
              </a:rPr>
              <a:t>资本主义世界殖民体系的形成</a:t>
            </a:r>
            <a:endParaRPr lang="zh-CN" altLang="en-US" sz="4000" b="1">
              <a:solidFill>
                <a:srgbClr val="FF0000"/>
              </a:solidFill>
              <a:latin typeface="微软雅黑" panose="020B0503020204020204" charset="-122"/>
              <a:ea typeface="微软雅黑" panose="020B0503020204020204" charset="-122"/>
            </a:endParaRPr>
          </a:p>
        </p:txBody>
      </p:sp>
      <p:sp>
        <p:nvSpPr>
          <p:cNvPr id="12" name="文本框 11"/>
          <p:cNvSpPr txBox="1"/>
          <p:nvPr/>
        </p:nvSpPr>
        <p:spPr>
          <a:xfrm>
            <a:off x="4874675" y="1692646"/>
            <a:ext cx="2474734" cy="769441"/>
          </a:xfrm>
          <a:prstGeom prst="rect">
            <a:avLst/>
          </a:prstGeom>
          <a:noFill/>
        </p:spPr>
        <p:txBody>
          <a:bodyPr wrap="square" rtlCol="0">
            <a:spAutoFit/>
          </a:bodyPr>
          <a:lstStyle/>
          <a:p>
            <a:pPr algn="ctr"/>
            <a:r>
              <a:rPr lang="zh-CN" altLang="en-US" sz="4400" b="1">
                <a:solidFill>
                  <a:srgbClr val="FF0000"/>
                </a:solidFill>
                <a:latin typeface="微软雅黑" panose="020B0503020204020204" charset="-122"/>
                <a:ea typeface="微软雅黑" panose="020B0503020204020204" charset="-122"/>
              </a:rPr>
              <a:t>第</a:t>
            </a:r>
            <a:r>
              <a:rPr lang="en-US" altLang="zh-CN" sz="4400" b="1">
                <a:solidFill>
                  <a:srgbClr val="FF0000"/>
                </a:solidFill>
                <a:latin typeface="微软雅黑" panose="020B0503020204020204" charset="-122"/>
                <a:ea typeface="微软雅黑" panose="020B0503020204020204" charset="-122"/>
              </a:rPr>
              <a:t>12</a:t>
            </a:r>
            <a:r>
              <a:rPr lang="zh-CN" altLang="en-US" sz="4400" b="1">
                <a:solidFill>
                  <a:srgbClr val="FF0000"/>
                </a:solidFill>
                <a:latin typeface="微软雅黑" panose="020B0503020204020204" charset="-122"/>
                <a:ea typeface="微软雅黑" panose="020B0503020204020204" charset="-122"/>
              </a:rPr>
              <a:t>课</a:t>
            </a:r>
            <a:endParaRPr lang="zh-CN" altLang="en-US" sz="4400" b="1">
              <a:solidFill>
                <a:srgbClr val="FF0000"/>
              </a:solidFill>
              <a:latin typeface="微软雅黑" panose="020B0503020204020204" charset="-122"/>
              <a:ea typeface="微软雅黑" panose="020B0503020204020204" charset="-122"/>
            </a:endParaRPr>
          </a:p>
        </p:txBody>
      </p:sp>
      <p:sp>
        <p:nvSpPr>
          <p:cNvPr id="2" name="副标题 2"/>
          <p:cNvSpPr txBox="1">
            <a:spLocks noChangeArrowheads="1"/>
          </p:cNvSpPr>
          <p:nvPr/>
        </p:nvSpPr>
        <p:spPr>
          <a:xfrm>
            <a:off x="903445" y="4411345"/>
            <a:ext cx="10842625" cy="1655763"/>
          </a:xfrm>
          <a:prstGeom prst="rect">
            <a:avLst/>
          </a:prstGeom>
          <a:noFill/>
          <a:ln w="22225">
            <a:solidFill>
              <a:srgbClr val="FF0000"/>
            </a:solidFill>
          </a:ln>
        </p:spPr>
        <p:txBody>
          <a:bodyP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fontAlgn="auto">
              <a:spcAft>
                <a:spcPct val="0"/>
              </a:spcAft>
              <a:defRPr/>
            </a:pPr>
            <a:r>
              <a:rPr lang="en-US" altLang="zh-CN" sz="2800" b="1">
                <a:solidFill>
                  <a:srgbClr val="200AC4"/>
                </a:solidFill>
                <a:latin typeface="黑体" panose="02010609060101010101" pitchFamily="49" charset="-122"/>
                <a:ea typeface="黑体" panose="02010609060101010101" pitchFamily="49" charset="-122"/>
              </a:rPr>
              <a:t>【</a:t>
            </a:r>
            <a:r>
              <a:rPr lang="zh-CN" altLang="en-US" sz="2800" b="1">
                <a:solidFill>
                  <a:srgbClr val="200AC4"/>
                </a:solidFill>
                <a:latin typeface="黑体" panose="02010609060101010101" pitchFamily="49" charset="-122"/>
                <a:ea typeface="黑体" panose="02010609060101010101" pitchFamily="49" charset="-122"/>
              </a:rPr>
              <a:t>课标要求</a:t>
            </a:r>
            <a:r>
              <a:rPr lang="en-US" altLang="zh-CN" sz="2800" b="1">
                <a:solidFill>
                  <a:srgbClr val="200AC4"/>
                </a:solidFill>
                <a:latin typeface="黑体" panose="02010609060101010101" pitchFamily="49" charset="-122"/>
                <a:ea typeface="黑体" panose="02010609060101010101" pitchFamily="49" charset="-122"/>
              </a:rPr>
              <a:t>】 </a:t>
            </a:r>
            <a:endParaRPr lang="en-US" altLang="zh-CN" sz="2800" b="1">
              <a:solidFill>
                <a:srgbClr val="200AC4"/>
              </a:solidFill>
              <a:latin typeface="黑体" panose="02010609060101010101" pitchFamily="49" charset="-122"/>
              <a:ea typeface="黑体" panose="02010609060101010101" pitchFamily="49" charset="-122"/>
            </a:endParaRPr>
          </a:p>
          <a:p>
            <a:pPr algn="l" fontAlgn="auto">
              <a:spcAft>
                <a:spcPct val="0"/>
              </a:spcAft>
              <a:defRPr/>
            </a:pPr>
            <a:r>
              <a:rPr lang="en-US" altLang="zh-CN" sz="2800" b="1">
                <a:solidFill>
                  <a:srgbClr val="200AC4"/>
                </a:solidFill>
                <a:latin typeface="黑体" panose="02010609060101010101" pitchFamily="49" charset="-122"/>
                <a:ea typeface="黑体" panose="02010609060101010101" pitchFamily="49" charset="-122"/>
              </a:rPr>
              <a:t>    </a:t>
            </a:r>
            <a:r>
              <a:rPr lang="zh-CN" altLang="en-US" sz="2800" b="1">
                <a:solidFill>
                  <a:srgbClr val="200AC4"/>
                </a:solidFill>
                <a:latin typeface="黑体" panose="02010609060101010101" pitchFamily="49" charset="-122"/>
                <a:ea typeface="黑体" panose="02010609060101010101" pitchFamily="49" charset="-122"/>
              </a:rPr>
              <a:t>了解西方列强对亚非拉的殖民扩张、世界殖民体系的建立，理解世界殖民体系的建立对世界历史发展的影响。</a:t>
            </a:r>
            <a:endParaRPr lang="zh-CN" altLang="en-US" sz="2800" b="1">
              <a:solidFill>
                <a:srgbClr val="200AC4"/>
              </a:solidFill>
              <a:latin typeface="黑体" panose="02010609060101010101" pitchFamily="49" charset="-122"/>
              <a:ea typeface="黑体" panose="02010609060101010101" pitchFamily="49" charset="-122"/>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250" fill="hold"/>
                                        <p:tgtEl>
                                          <p:spTgt spid="12"/>
                                        </p:tgtEl>
                                        <p:attrNameLst>
                                          <p:attrName>ppt_w</p:attrName>
                                        </p:attrNameLst>
                                      </p:cBhvr>
                                      <p:tavLst>
                                        <p:tav tm="0">
                                          <p:val>
                                            <p:fltVal val="0"/>
                                          </p:val>
                                        </p:tav>
                                        <p:tav tm="100000">
                                          <p:val>
                                            <p:strVal val="#ppt_w"/>
                                          </p:val>
                                        </p:tav>
                                      </p:tavLst>
                                    </p:anim>
                                    <p:anim calcmode="lin" valueType="num">
                                      <p:cBhvr>
                                        <p:cTn id="8" dur="250" fill="hold"/>
                                        <p:tgtEl>
                                          <p:spTgt spid="12"/>
                                        </p:tgtEl>
                                        <p:attrNameLst>
                                          <p:attrName>ppt_h</p:attrName>
                                        </p:attrNameLst>
                                      </p:cBhvr>
                                      <p:tavLst>
                                        <p:tav tm="0">
                                          <p:val>
                                            <p:fltVal val="0"/>
                                          </p:val>
                                        </p:tav>
                                        <p:tav tm="100000">
                                          <p:val>
                                            <p:strVal val="#ppt_h"/>
                                          </p:val>
                                        </p:tav>
                                      </p:tavLst>
                                    </p:anim>
                                    <p:animEffect transition="in" filter="fade">
                                      <p:cBhvr>
                                        <p:cTn id="9" dur="250"/>
                                        <p:tgtEl>
                                          <p:spTgt spid="12"/>
                                        </p:tgtEl>
                                      </p:cBhvr>
                                    </p:animEffect>
                                  </p:childTnLst>
                                </p:cTn>
                              </p:par>
                            </p:childTnLst>
                          </p:cTn>
                        </p:par>
                        <p:par>
                          <p:cTn id="10" fill="hold">
                            <p:stCondLst>
                              <p:cond delay="5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30"/>
                                        </p:tgtEl>
                                        <p:attrNameLst>
                                          <p:attrName>style.visibility</p:attrName>
                                        </p:attrNameLst>
                                      </p:cBhvr>
                                      <p:to>
                                        <p:strVal val="visible"/>
                                      </p:to>
                                    </p:set>
                                    <p:anim calcmode="lin" valueType="num">
                                      <p:cBhvr>
                                        <p:cTn id="13" dur="25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14" dur="250" fill="hold"/>
                                        <p:tgtEl>
                                          <p:spTgt spid="30"/>
                                        </p:tgtEl>
                                        <p:attrNameLst>
                                          <p:attrName>ppt_y</p:attrName>
                                        </p:attrNameLst>
                                      </p:cBhvr>
                                      <p:tavLst>
                                        <p:tav tm="0">
                                          <p:val>
                                            <p:strVal val="#ppt_y"/>
                                          </p:val>
                                        </p:tav>
                                        <p:tav tm="100000">
                                          <p:val>
                                            <p:strVal val="#ppt_y"/>
                                          </p:val>
                                        </p:tav>
                                      </p:tavLst>
                                    </p:anim>
                                    <p:anim calcmode="lin" valueType="num">
                                      <p:cBhvr>
                                        <p:cTn id="15" dur="25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16" dur="25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17" dur="250" tmFilter="0,0; .5, 1; 1, 1"/>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矩形 36867"/>
          <p:cNvSpPr/>
          <p:nvPr/>
        </p:nvSpPr>
        <p:spPr>
          <a:xfrm>
            <a:off x="608381" y="411480"/>
            <a:ext cx="10975239" cy="5760085"/>
          </a:xfrm>
          <a:prstGeom prst="rect">
            <a:avLst/>
          </a:prstGeom>
          <a:noFill/>
          <a:ln w="9525">
            <a:noFill/>
          </a:ln>
        </p:spPr>
        <p:txBody>
          <a:bodyPr anchor="t">
            <a:spAutoFit/>
          </a:bodyPr>
          <a:lstStyle/>
          <a:p>
            <a:pPr algn="ctr"/>
            <a:r>
              <a:rPr lang="zh-CN" altLang="en-US" sz="4800" b="1" u="sng">
                <a:latin typeface="宋体" panose="02010600030101010101" pitchFamily="2" charset="-122"/>
                <a:ea typeface="宋体" panose="02010600030101010101" pitchFamily="2" charset="-122"/>
              </a:rPr>
              <a:t>核心素养</a:t>
            </a:r>
            <a:endParaRPr lang="zh-CN" altLang="en-US" sz="4800" b="1">
              <a:latin typeface="宋体" panose="02010600030101010101" pitchFamily="2" charset="-122"/>
              <a:ea typeface="宋体" panose="02010600030101010101" pitchFamily="2" charset="-122"/>
            </a:endParaRPr>
          </a:p>
          <a:p>
            <a:r>
              <a:rPr lang="en-US" altLang="zh-CN" sz="3600" b="1">
                <a:latin typeface="宋体" panose="02010600030101010101" pitchFamily="2" charset="-122"/>
                <a:ea typeface="宋体" panose="02010600030101010101" pitchFamily="2" charset="-122"/>
              </a:rPr>
              <a:t>1</a:t>
            </a:r>
            <a:r>
              <a:rPr lang="zh-CN" altLang="en-US" sz="3600" b="1">
                <a:latin typeface="宋体" panose="02010600030101010101" pitchFamily="2" charset="-122"/>
                <a:ea typeface="宋体" panose="02010600030101010101" pitchFamily="2" charset="-122"/>
              </a:rPr>
              <a:t>、了解西方列强在亚非拉殖民</a:t>
            </a:r>
            <a:r>
              <a:rPr lang="zh-CN" altLang="en-US" sz="3600" b="1">
                <a:solidFill>
                  <a:srgbClr val="FF0000"/>
                </a:solidFill>
                <a:latin typeface="宋体" panose="02010600030101010101" pitchFamily="2" charset="-122"/>
                <a:ea typeface="宋体" panose="02010600030101010101" pitchFamily="2" charset="-122"/>
              </a:rPr>
              <a:t>扩张的基本史实</a:t>
            </a:r>
            <a:r>
              <a:rPr lang="zh-CN" altLang="en-US" sz="3600" b="1">
                <a:latin typeface="宋体" panose="02010600030101010101" pitchFamily="2" charset="-122"/>
                <a:ea typeface="宋体" panose="02010600030101010101" pitchFamily="2" charset="-122"/>
              </a:rPr>
              <a:t>，强化时空观念。</a:t>
            </a:r>
            <a:endParaRPr lang="zh-CN" altLang="en-US" sz="3600" b="1">
              <a:latin typeface="宋体" panose="02010600030101010101" pitchFamily="2" charset="-122"/>
              <a:ea typeface="宋体" panose="02010600030101010101" pitchFamily="2" charset="-122"/>
            </a:endParaRPr>
          </a:p>
          <a:p>
            <a:r>
              <a:rPr lang="en-US" altLang="zh-CN" sz="3600" b="1">
                <a:latin typeface="宋体" panose="02010600030101010101" pitchFamily="2" charset="-122"/>
                <a:ea typeface="宋体" panose="02010600030101010101" pitchFamily="2" charset="-122"/>
              </a:rPr>
              <a:t>2</a:t>
            </a:r>
            <a:r>
              <a:rPr lang="zh-CN" altLang="en-US" sz="3600" b="1">
                <a:latin typeface="宋体" panose="02010600030101010101" pitchFamily="2" charset="-122"/>
                <a:ea typeface="宋体" panose="02010600030101010101" pitchFamily="2" charset="-122"/>
              </a:rPr>
              <a:t>、认识殖民扩张对世界的</a:t>
            </a:r>
            <a:r>
              <a:rPr lang="zh-CN" altLang="en-US" sz="3600" b="1">
                <a:solidFill>
                  <a:srgbClr val="FF0000"/>
                </a:solidFill>
                <a:latin typeface="宋体" panose="02010600030101010101" pitchFamily="2" charset="-122"/>
                <a:ea typeface="宋体" panose="02010600030101010101" pitchFamily="2" charset="-122"/>
              </a:rPr>
              <a:t>双重作用</a:t>
            </a:r>
            <a:r>
              <a:rPr lang="zh-CN" altLang="en-US" sz="3600" b="1">
                <a:latin typeface="宋体" panose="02010600030101010101" pitchFamily="2" charset="-122"/>
                <a:ea typeface="宋体" panose="02010600030101010101" pitchFamily="2" charset="-122"/>
              </a:rPr>
              <a:t>，培养学生运用历史唯物主义和辨证唯物主义分析解决问题的能力。</a:t>
            </a:r>
            <a:endParaRPr lang="zh-CN" altLang="en-US" sz="3600" b="1">
              <a:latin typeface="宋体" panose="02010600030101010101" pitchFamily="2" charset="-122"/>
              <a:ea typeface="宋体" panose="02010600030101010101" pitchFamily="2" charset="-122"/>
            </a:endParaRPr>
          </a:p>
          <a:p>
            <a:r>
              <a:rPr lang="en-US" altLang="zh-CN" sz="3600" b="1">
                <a:latin typeface="宋体" panose="02010600030101010101" pitchFamily="2" charset="-122"/>
                <a:ea typeface="宋体" panose="02010600030101010101" pitchFamily="2" charset="-122"/>
              </a:rPr>
              <a:t>3</a:t>
            </a:r>
            <a:r>
              <a:rPr lang="zh-CN" altLang="en-US" sz="3600" b="1">
                <a:latin typeface="宋体" panose="02010600030101010101" pitchFamily="2" charset="-122"/>
                <a:ea typeface="宋体" panose="02010600030101010101" pitchFamily="2" charset="-122"/>
              </a:rPr>
              <a:t>、理解世界殖民体系的建立对</a:t>
            </a:r>
            <a:r>
              <a:rPr lang="zh-CN" altLang="en-US" sz="3600" b="1" u="sng">
                <a:solidFill>
                  <a:srgbClr val="FF0000"/>
                </a:solidFill>
                <a:latin typeface="宋体" panose="02010600030101010101" pitchFamily="2" charset="-122"/>
                <a:ea typeface="宋体" panose="02010600030101010101" pitchFamily="2" charset="-122"/>
              </a:rPr>
              <a:t>世界历史发展的影响</a:t>
            </a:r>
            <a:endParaRPr lang="en-US" altLang="zh-CN" sz="3600" b="1" u="sng">
              <a:solidFill>
                <a:srgbClr val="FF0000"/>
              </a:solidFill>
              <a:latin typeface="宋体" panose="02010600030101010101" pitchFamily="2" charset="-122"/>
              <a:ea typeface="宋体" panose="02010600030101010101" pitchFamily="2" charset="-122"/>
            </a:endParaRPr>
          </a:p>
          <a:p>
            <a:pPr>
              <a:lnSpc>
                <a:spcPct val="130000"/>
              </a:lnSpc>
              <a:spcAft>
                <a:spcPts val="1000"/>
              </a:spcAft>
              <a:buFont typeface="Arial" panose="020B0604020202020204" pitchFamily="34" charset="0"/>
            </a:pPr>
            <a:r>
              <a:rPr lang="en-US" altLang="zh-CN" sz="3600" b="1">
                <a:latin typeface="宋体" panose="02010600030101010101" pitchFamily="2" charset="-122"/>
                <a:ea typeface="宋体" panose="02010600030101010101" pitchFamily="2" charset="-122"/>
              </a:rPr>
              <a:t>4</a:t>
            </a:r>
            <a:r>
              <a:rPr lang="zh-CN" altLang="en-US" sz="3600" b="1">
                <a:latin typeface="宋体" panose="02010600030101010101" pitchFamily="2" charset="-122"/>
                <a:ea typeface="宋体" panose="02010600030101010101" pitchFamily="2" charset="-122"/>
              </a:rPr>
              <a:t>、认识</a:t>
            </a:r>
            <a:r>
              <a:rPr lang="zh-CN" altLang="en-US" sz="3600" b="1" u="sng">
                <a:solidFill>
                  <a:srgbClr val="FF0000"/>
                </a:solidFill>
                <a:latin typeface="宋体" panose="02010600030101010101" pitchFamily="2" charset="-122"/>
                <a:ea typeface="宋体" panose="02010600030101010101" pitchFamily="2" charset="-122"/>
              </a:rPr>
              <a:t>殖民主义的罪恶</a:t>
            </a:r>
            <a:r>
              <a:rPr lang="zh-CN" altLang="en-US" sz="3600" b="1">
                <a:latin typeface="宋体" panose="02010600030101010101" pitchFamily="2" charset="-122"/>
                <a:ea typeface="宋体" panose="02010600030101010101" pitchFamily="2" charset="-122"/>
              </a:rPr>
              <a:t>，树立多元文化史观，感受建立和谐世界的重要性，培养学生的社会责任感和家国情怀。</a:t>
            </a:r>
            <a:endParaRPr lang="zh-CN" altLang="en-US" sz="2160" b="1">
              <a:latin typeface="宋体" panose="02010600030101010101" pitchFamily="2" charset="-122"/>
              <a:ea typeface="宋体" panose="02010600030101010101" pitchFamily="2" charset="-122"/>
            </a:endParaRPr>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左大括号 2"/>
          <p:cNvSpPr/>
          <p:nvPr/>
        </p:nvSpPr>
        <p:spPr>
          <a:xfrm>
            <a:off x="1633220" y="1732419"/>
            <a:ext cx="82550" cy="3802380"/>
          </a:xfrm>
          <a:prstGeom prst="leftBrace">
            <a:avLst/>
          </a:prstGeom>
          <a:ln w="254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 name="文本框 3"/>
          <p:cNvSpPr txBox="1"/>
          <p:nvPr/>
        </p:nvSpPr>
        <p:spPr>
          <a:xfrm>
            <a:off x="1846580" y="1555889"/>
            <a:ext cx="1531620" cy="460375"/>
          </a:xfrm>
          <a:prstGeom prst="rect">
            <a:avLst/>
          </a:prstGeom>
          <a:solidFill>
            <a:schemeClr val="accent1">
              <a:lumMod val="60000"/>
              <a:lumOff val="40000"/>
            </a:schemeClr>
          </a:solidFill>
        </p:spPr>
        <p:txBody>
          <a:bodyPr wrap="square" rtlCol="0">
            <a:spAutoFit/>
          </a:bodyPr>
          <a:lstStyle/>
          <a:p>
            <a:r>
              <a:rPr lang="zh-CN" altLang="en-US" sz="2400" b="1">
                <a:latin typeface="黑体" panose="02010609060101010101" pitchFamily="49" charset="-122"/>
                <a:ea typeface="黑体" panose="02010609060101010101" pitchFamily="49" charset="-122"/>
              </a:rPr>
              <a:t>政治体系：</a:t>
            </a:r>
            <a:endParaRPr lang="zh-CN" altLang="en-US" sz="2400" b="1">
              <a:latin typeface="黑体" panose="02010609060101010101" pitchFamily="49" charset="-122"/>
              <a:ea typeface="黑体" panose="02010609060101010101" pitchFamily="49" charset="-122"/>
            </a:endParaRPr>
          </a:p>
        </p:txBody>
      </p:sp>
      <p:sp>
        <p:nvSpPr>
          <p:cNvPr id="5" name="文本框 4"/>
          <p:cNvSpPr txBox="1"/>
          <p:nvPr/>
        </p:nvSpPr>
        <p:spPr>
          <a:xfrm>
            <a:off x="3518535" y="1555889"/>
            <a:ext cx="5327015" cy="460375"/>
          </a:xfrm>
          <a:prstGeom prst="rect">
            <a:avLst/>
          </a:prstGeom>
          <a:solidFill>
            <a:schemeClr val="accent1">
              <a:lumMod val="60000"/>
              <a:lumOff val="40000"/>
            </a:schemeClr>
          </a:solidFill>
        </p:spPr>
        <p:txBody>
          <a:bodyPr wrap="square" rtlCol="0">
            <a:spAutoFit/>
          </a:bodyPr>
          <a:lstStyle/>
          <a:p>
            <a:r>
              <a:rPr lang="zh-CN" altLang="en-US" sz="2400" b="1">
                <a:latin typeface="黑体" panose="02010609060101010101" pitchFamily="49" charset="-122"/>
                <a:ea typeface="黑体" panose="02010609060101010101" pitchFamily="49" charset="-122"/>
              </a:rPr>
              <a:t>资本主义民主制度在世界范围的确立</a:t>
            </a:r>
            <a:endParaRPr lang="zh-CN" altLang="en-US" sz="2400" b="1">
              <a:latin typeface="黑体" panose="02010609060101010101" pitchFamily="49" charset="-122"/>
              <a:ea typeface="黑体" panose="02010609060101010101" pitchFamily="49" charset="-122"/>
            </a:endParaRPr>
          </a:p>
        </p:txBody>
      </p:sp>
      <p:sp>
        <p:nvSpPr>
          <p:cNvPr id="6" name="文本框 5"/>
          <p:cNvSpPr txBox="1"/>
          <p:nvPr/>
        </p:nvSpPr>
        <p:spPr>
          <a:xfrm>
            <a:off x="1919605" y="3503443"/>
            <a:ext cx="1541145" cy="460375"/>
          </a:xfrm>
          <a:prstGeom prst="rect">
            <a:avLst/>
          </a:prstGeom>
          <a:solidFill>
            <a:schemeClr val="accent4">
              <a:lumMod val="40000"/>
              <a:lumOff val="60000"/>
            </a:schemeClr>
          </a:solidFill>
        </p:spPr>
        <p:txBody>
          <a:bodyPr wrap="square" rtlCol="0">
            <a:spAutoFit/>
          </a:bodyPr>
          <a:lstStyle/>
          <a:p>
            <a:r>
              <a:rPr lang="zh-CN" altLang="en-US" sz="2400">
                <a:latin typeface="黑体" panose="02010609060101010101" pitchFamily="49" charset="-122"/>
                <a:ea typeface="黑体" panose="02010609060101010101" pitchFamily="49" charset="-122"/>
              </a:rPr>
              <a:t>经济体系：</a:t>
            </a:r>
            <a:endParaRPr lang="zh-CN" altLang="en-US" sz="2400">
              <a:latin typeface="黑体" panose="02010609060101010101" pitchFamily="49" charset="-122"/>
              <a:ea typeface="黑体" panose="02010609060101010101" pitchFamily="49" charset="-122"/>
            </a:endParaRPr>
          </a:p>
        </p:txBody>
      </p:sp>
      <p:sp>
        <p:nvSpPr>
          <p:cNvPr id="7" name="文本框 6"/>
          <p:cNvSpPr txBox="1"/>
          <p:nvPr/>
        </p:nvSpPr>
        <p:spPr>
          <a:xfrm>
            <a:off x="168275" y="4810760"/>
            <a:ext cx="3143885" cy="368300"/>
          </a:xfrm>
          <a:prstGeom prst="rect">
            <a:avLst/>
          </a:prstGeom>
          <a:noFill/>
        </p:spPr>
        <p:txBody>
          <a:bodyPr wrap="square" rtlCol="0" anchor="t">
            <a:spAutoFit/>
          </a:bodyPr>
          <a:lstStyle/>
          <a:p>
            <a:endParaRPr lang="zh-CN" altLang="en-US">
              <a:latin typeface="楷体" panose="02010609060101010101" charset="-122"/>
              <a:ea typeface="楷体" panose="02010609060101010101" charset="-122"/>
              <a:cs typeface="楷体" panose="02010609060101010101" charset="-122"/>
            </a:endParaRPr>
          </a:p>
        </p:txBody>
      </p:sp>
      <p:sp>
        <p:nvSpPr>
          <p:cNvPr id="8" name="文本框 7"/>
          <p:cNvSpPr txBox="1"/>
          <p:nvPr/>
        </p:nvSpPr>
        <p:spPr>
          <a:xfrm>
            <a:off x="3518535" y="4028916"/>
            <a:ext cx="8368664" cy="1198880"/>
          </a:xfrm>
          <a:prstGeom prst="rect">
            <a:avLst/>
          </a:prstGeom>
          <a:noFill/>
          <a:ln w="19050">
            <a:solidFill>
              <a:srgbClr val="0070C0"/>
            </a:solidFill>
            <a:prstDash val="sysDash"/>
          </a:ln>
        </p:spPr>
        <p:txBody>
          <a:bodyPr wrap="square" rtlCol="0" anchor="t">
            <a:spAutoFit/>
          </a:bodyPr>
          <a:lstStyle/>
          <a:p>
            <a:r>
              <a:rPr lang="zh-CN" altLang="en-US" sz="2400" b="1">
                <a:latin typeface="楷体" panose="02010609060101010101" charset="-122"/>
                <a:ea typeface="楷体" panose="02010609060101010101" charset="-122"/>
              </a:rPr>
              <a:t>新航路开辟特别是两次工业革命使亚非拉美成为资本主义商品销售市场和原料产地，资本的输出场所，卷入资本主义世界市场，资本主义世界经济体系形成。</a:t>
            </a:r>
            <a:endParaRPr lang="zh-CN" altLang="en-US" sz="2400" b="1">
              <a:latin typeface="楷体" panose="02010609060101010101" charset="-122"/>
              <a:ea typeface="楷体" panose="02010609060101010101" charset="-122"/>
            </a:endParaRPr>
          </a:p>
        </p:txBody>
      </p:sp>
      <p:sp>
        <p:nvSpPr>
          <p:cNvPr id="9" name="文本框 8"/>
          <p:cNvSpPr txBox="1"/>
          <p:nvPr/>
        </p:nvSpPr>
        <p:spPr>
          <a:xfrm>
            <a:off x="3515995" y="3495675"/>
            <a:ext cx="7272020" cy="460375"/>
          </a:xfrm>
          <a:prstGeom prst="rect">
            <a:avLst/>
          </a:prstGeom>
          <a:solidFill>
            <a:schemeClr val="accent4">
              <a:lumMod val="40000"/>
              <a:lumOff val="60000"/>
            </a:schemeClr>
          </a:solidFill>
        </p:spPr>
        <p:txBody>
          <a:bodyPr wrap="square" rtlCol="0">
            <a:spAutoFit/>
          </a:bodyPr>
          <a:lstStyle/>
          <a:p>
            <a:r>
              <a:rPr lang="zh-CN" altLang="en-US" sz="2400">
                <a:latin typeface="黑体" panose="02010609060101010101" pitchFamily="49" charset="-122"/>
                <a:ea typeface="黑体" panose="02010609060101010101" pitchFamily="49" charset="-122"/>
              </a:rPr>
              <a:t>资本主义世界市场的形成（资本主义生产方式确立）</a:t>
            </a:r>
            <a:endParaRPr lang="zh-CN" altLang="en-US" sz="2400">
              <a:latin typeface="黑体" panose="02010609060101010101" pitchFamily="49" charset="-122"/>
              <a:ea typeface="黑体" panose="02010609060101010101" pitchFamily="49" charset="-122"/>
            </a:endParaRPr>
          </a:p>
        </p:txBody>
      </p:sp>
      <p:sp>
        <p:nvSpPr>
          <p:cNvPr id="11" name="文本框 10"/>
          <p:cNvSpPr txBox="1"/>
          <p:nvPr/>
        </p:nvSpPr>
        <p:spPr>
          <a:xfrm>
            <a:off x="1846580" y="5304611"/>
            <a:ext cx="1531620" cy="460375"/>
          </a:xfrm>
          <a:prstGeom prst="rect">
            <a:avLst/>
          </a:prstGeom>
          <a:solidFill>
            <a:schemeClr val="accent2">
              <a:lumMod val="60000"/>
              <a:lumOff val="40000"/>
            </a:schemeClr>
          </a:solidFill>
        </p:spPr>
        <p:txBody>
          <a:bodyPr wrap="square" rtlCol="0" anchor="t">
            <a:spAutoFit/>
          </a:bodyPr>
          <a:lstStyle/>
          <a:p>
            <a:r>
              <a:rPr lang="zh-CN" altLang="en-US" sz="2400" b="1">
                <a:latin typeface="黑体" panose="02010609060101010101" pitchFamily="49" charset="-122"/>
                <a:ea typeface="黑体" panose="02010609060101010101" pitchFamily="49" charset="-122"/>
                <a:sym typeface="+mn-ea"/>
              </a:rPr>
              <a:t>殖民体系：</a:t>
            </a:r>
            <a:endParaRPr lang="zh-CN" altLang="en-US" sz="2400" b="1">
              <a:latin typeface="黑体" panose="02010609060101010101" pitchFamily="49" charset="-122"/>
              <a:ea typeface="黑体" panose="02010609060101010101" pitchFamily="49" charset="-122"/>
              <a:sym typeface="+mn-ea"/>
            </a:endParaRPr>
          </a:p>
        </p:txBody>
      </p:sp>
      <p:sp>
        <p:nvSpPr>
          <p:cNvPr id="12" name="文本框 11"/>
          <p:cNvSpPr txBox="1"/>
          <p:nvPr/>
        </p:nvSpPr>
        <p:spPr>
          <a:xfrm>
            <a:off x="3518534" y="5302111"/>
            <a:ext cx="3855720" cy="460375"/>
          </a:xfrm>
          <a:prstGeom prst="rect">
            <a:avLst/>
          </a:prstGeom>
          <a:solidFill>
            <a:schemeClr val="accent2">
              <a:lumMod val="60000"/>
              <a:lumOff val="40000"/>
            </a:schemeClr>
          </a:solidFill>
        </p:spPr>
        <p:txBody>
          <a:bodyPr wrap="none" rtlCol="0" anchor="t">
            <a:spAutoFit/>
          </a:bodyPr>
          <a:lstStyle/>
          <a:p>
            <a:r>
              <a:rPr lang="zh-CN" altLang="en-US" sz="2400" b="1">
                <a:latin typeface="黑体" panose="02010609060101010101" pitchFamily="49" charset="-122"/>
                <a:ea typeface="黑体" panose="02010609060101010101" pitchFamily="49" charset="-122"/>
                <a:sym typeface="+mn-ea"/>
              </a:rPr>
              <a:t>资本主义的殖民体系的形成</a:t>
            </a:r>
            <a:endParaRPr lang="zh-CN" altLang="en-US" sz="2400" b="1">
              <a:latin typeface="黑体" panose="02010609060101010101" pitchFamily="49" charset="-122"/>
              <a:ea typeface="黑体" panose="02010609060101010101" pitchFamily="49" charset="-122"/>
              <a:sym typeface="+mn-ea"/>
            </a:endParaRPr>
          </a:p>
        </p:txBody>
      </p:sp>
      <p:sp>
        <p:nvSpPr>
          <p:cNvPr id="13" name="文本框 12"/>
          <p:cNvSpPr txBox="1"/>
          <p:nvPr/>
        </p:nvSpPr>
        <p:spPr>
          <a:xfrm>
            <a:off x="3518534" y="2187714"/>
            <a:ext cx="8368665" cy="1198880"/>
          </a:xfrm>
          <a:prstGeom prst="rect">
            <a:avLst/>
          </a:prstGeom>
          <a:noFill/>
          <a:ln w="19050">
            <a:solidFill>
              <a:srgbClr val="0070C0"/>
            </a:solidFill>
            <a:prstDash val="sysDash"/>
          </a:ln>
        </p:spPr>
        <p:txBody>
          <a:bodyPr wrap="square" rtlCol="0" anchor="t">
            <a:spAutoFit/>
          </a:bodyPr>
          <a:lstStyle/>
          <a:p>
            <a:r>
              <a:rPr lang="zh-CN" altLang="en-US" sz="2400" b="1">
                <a:latin typeface="楷体" panose="02010609060101010101" charset="-122"/>
                <a:ea typeface="楷体" panose="02010609060101010101" charset="-122"/>
              </a:rPr>
              <a:t>资产阶级革命和改革运动超越了西欧和北美的范围，以空前的广度和深度开展起来（英、法、美、德、意、俄、日等资本主义制度确立与巩固）</a:t>
            </a:r>
            <a:endParaRPr lang="zh-CN" altLang="en-US" sz="2400" b="1">
              <a:latin typeface="楷体" panose="02010609060101010101" charset="-122"/>
              <a:ea typeface="楷体" panose="02010609060101010101" charset="-122"/>
            </a:endParaRPr>
          </a:p>
        </p:txBody>
      </p:sp>
      <p:sp>
        <p:nvSpPr>
          <p:cNvPr id="16" name="矩形: 圆角 4"/>
          <p:cNvSpPr/>
          <p:nvPr/>
        </p:nvSpPr>
        <p:spPr>
          <a:xfrm>
            <a:off x="626110" y="1555889"/>
            <a:ext cx="803275" cy="380238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anchor="ctr"/>
          <a:lstStyle/>
          <a:p>
            <a:pPr marL="0" marR="0" lvl="0" indent="0" algn="ctr" defTabSz="457200" rtl="0" eaLnBrk="1" fontAlgn="auto" latinLnBrk="0" hangingPunct="1">
              <a:lnSpc>
                <a:spcPct val="100000"/>
              </a:lnSpc>
              <a:spcBef>
                <a:spcPct val="0"/>
              </a:spcBef>
              <a:spcAft>
                <a:spcPct val="0"/>
              </a:spcAft>
              <a:buClrTx/>
              <a:buSzTx/>
              <a:buFontTx/>
              <a:buNone/>
              <a:defRPr/>
            </a:pPr>
            <a:r>
              <a:rPr lang="zh-CN" altLang="zh-CN" sz="3200" b="1">
                <a:solidFill>
                  <a:schemeClr val="tx1"/>
                </a:solidFill>
                <a:latin typeface="黑体" panose="02010609060101010101" pitchFamily="49" charset="-122"/>
                <a:ea typeface="黑体" panose="02010609060101010101" pitchFamily="49" charset="-122"/>
                <a:sym typeface="+mn-ea"/>
              </a:rPr>
              <a:t>资本主义世界体系</a:t>
            </a:r>
            <a:endParaRPr kumimoji="0" lang="zh-CN" altLang="en-US" sz="320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mn-cs"/>
            </a:endParaRPr>
          </a:p>
        </p:txBody>
      </p:sp>
      <p:sp>
        <p:nvSpPr>
          <p:cNvPr id="15" name="文本框 14"/>
          <p:cNvSpPr txBox="1"/>
          <p:nvPr/>
        </p:nvSpPr>
        <p:spPr>
          <a:xfrm>
            <a:off x="373380" y="404054"/>
            <a:ext cx="4025900" cy="584775"/>
          </a:xfrm>
          <a:prstGeom prst="rect">
            <a:avLst/>
          </a:prstGeom>
          <a:noFill/>
        </p:spPr>
        <p:txBody>
          <a:bodyPr wrap="square" rtlCol="0">
            <a:spAutoFit/>
          </a:bodyPr>
          <a:lstStyle/>
          <a:p>
            <a:r>
              <a:rPr lang="en-US" altLang="zh-CN" sz="3200" b="1">
                <a:solidFill>
                  <a:srgbClr val="FF0000"/>
                </a:solidFill>
                <a:latin typeface="华文中宋" panose="02010600040101010101" pitchFamily="2" charset="-122"/>
                <a:ea typeface="华文中宋" panose="02010600040101010101" pitchFamily="2" charset="-122"/>
              </a:rPr>
              <a:t>【</a:t>
            </a:r>
            <a:r>
              <a:rPr lang="zh-CN" altLang="en-US" sz="3200" b="1">
                <a:solidFill>
                  <a:srgbClr val="FF0000"/>
                </a:solidFill>
                <a:latin typeface="华文中宋" panose="02010600040101010101" pitchFamily="2" charset="-122"/>
                <a:ea typeface="华文中宋" panose="02010600040101010101" pitchFamily="2" charset="-122"/>
              </a:rPr>
              <a:t>资本主义世界体系</a:t>
            </a:r>
            <a:r>
              <a:rPr lang="en-US" altLang="zh-CN" sz="3200" b="1">
                <a:solidFill>
                  <a:srgbClr val="FF0000"/>
                </a:solidFill>
                <a:latin typeface="华文中宋" panose="02010600040101010101" pitchFamily="2" charset="-122"/>
                <a:ea typeface="华文中宋" panose="02010600040101010101" pitchFamily="2" charset="-122"/>
              </a:rPr>
              <a:t>】</a:t>
            </a:r>
            <a:endParaRPr lang="zh-CN" altLang="en-US" sz="3200" b="1">
              <a:solidFill>
                <a:srgbClr val="FF0000"/>
              </a:solidFill>
              <a:latin typeface="华文中宋" panose="02010600040101010101" pitchFamily="2" charset="-122"/>
              <a:ea typeface="华文中宋" panose="020106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8" grpId="0"/>
      <p:bldP spid="9" grpId="0"/>
      <p:bldP spid="11" grpId="0"/>
      <p:bldP spid="12" grpId="0"/>
      <p:bldP spid="13" grpId="0"/>
      <p:bldP spid="1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文本框 4"/>
          <p:cNvSpPr txBox="1">
            <a:spLocks noChangeArrowheads="1"/>
          </p:cNvSpPr>
          <p:nvPr/>
        </p:nvSpPr>
        <p:spPr bwMode="auto">
          <a:xfrm>
            <a:off x="8341361" y="2528669"/>
            <a:ext cx="3566159" cy="2616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0" hangingPunct="0">
              <a:lnSpc>
                <a:spcPct val="150000"/>
              </a:lnSpc>
            </a:pPr>
            <a:r>
              <a:rPr lang="zh-CN" altLang="en-US" sz="2800" b="1">
                <a:latin typeface="华文楷体" panose="02010600040101010101" pitchFamily="2" charset="-122"/>
                <a:ea typeface="华文楷体" panose="02010600040101010101" pitchFamily="2" charset="-122"/>
              </a:rPr>
              <a:t>从空间来看，资本主义世界殖民体系主要指广大的</a:t>
            </a:r>
            <a:r>
              <a:rPr lang="zh-CN" altLang="en-US" sz="2800" b="1">
                <a:solidFill>
                  <a:srgbClr val="FF0000"/>
                </a:solidFill>
                <a:latin typeface="华文楷体" panose="02010600040101010101" pitchFamily="2" charset="-122"/>
                <a:ea typeface="华文楷体" panose="02010600040101010101" pitchFamily="2" charset="-122"/>
              </a:rPr>
              <a:t>亚、非、拉地区。</a:t>
            </a:r>
            <a:endParaRPr lang="zh-CN" altLang="en-US" sz="2800" b="1">
              <a:solidFill>
                <a:srgbClr val="FF0000"/>
              </a:solidFill>
              <a:latin typeface="华文楷体" panose="02010600040101010101" pitchFamily="2" charset="-122"/>
              <a:ea typeface="华文楷体" panose="02010600040101010101" pitchFamily="2" charset="-122"/>
            </a:endParaRPr>
          </a:p>
        </p:txBody>
      </p:sp>
      <p:pic>
        <p:nvPicPr>
          <p:cNvPr id="11267" name="图片 5"/>
          <p:cNvPicPr>
            <a:picLocks noChangeAspect="1" noChangeArrowheads="1"/>
          </p:cNvPicPr>
          <p:nvPr/>
        </p:nvPicPr>
        <p:blipFill>
          <a:blip r:embed="rId1">
            <a:extLst>
              <a:ext uri="{28A0092B-C50C-407E-A947-70E740481C1C}">
                <a14:useLocalDpi xmlns:a14="http://schemas.microsoft.com/office/drawing/2010/main" val="0"/>
              </a:ext>
            </a:extLst>
          </a:blip>
          <a:stretch>
            <a:fillRect/>
          </a:stretch>
        </p:blipFill>
        <p:spPr bwMode="auto">
          <a:xfrm>
            <a:off x="121921" y="2365534"/>
            <a:ext cx="8026400" cy="4350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0" name="文本框 1"/>
          <p:cNvSpPr txBox="1">
            <a:spLocks noChangeArrowheads="1"/>
          </p:cNvSpPr>
          <p:nvPr/>
        </p:nvSpPr>
        <p:spPr bwMode="auto">
          <a:xfrm>
            <a:off x="3454400" y="142240"/>
            <a:ext cx="4439920" cy="584775"/>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0" hangingPunct="0"/>
            <a:r>
              <a:rPr lang="zh-CN" altLang="en-US" sz="3200" b="1">
                <a:solidFill>
                  <a:srgbClr val="FF0000"/>
                </a:solidFill>
                <a:latin typeface="黑体" panose="02010609060101010101" pitchFamily="49" charset="-122"/>
                <a:ea typeface="黑体" panose="02010609060101010101" pitchFamily="49" charset="-122"/>
                <a:sym typeface="宋体" panose="02010600030101010101" pitchFamily="2" charset="-122"/>
              </a:rPr>
              <a:t>资本主义世界殖民体系</a:t>
            </a:r>
            <a:endParaRPr lang="zh-CN" altLang="en-US" sz="3200" b="1">
              <a:solidFill>
                <a:srgbClr val="FF0000"/>
              </a:solidFill>
              <a:latin typeface="黑体" panose="02010609060101010101" pitchFamily="49" charset="-122"/>
              <a:ea typeface="黑体" panose="02010609060101010101" pitchFamily="49" charset="-122"/>
              <a:sym typeface="宋体" panose="02010600030101010101" pitchFamily="2" charset="-122"/>
            </a:endParaRPr>
          </a:p>
        </p:txBody>
      </p:sp>
      <p:sp>
        <p:nvSpPr>
          <p:cNvPr id="8" name="文本框 7"/>
          <p:cNvSpPr txBox="1"/>
          <p:nvPr/>
        </p:nvSpPr>
        <p:spPr>
          <a:xfrm>
            <a:off x="375920" y="853777"/>
            <a:ext cx="11531600" cy="1384995"/>
          </a:xfrm>
          <a:prstGeom prst="rect">
            <a:avLst/>
          </a:prstGeom>
          <a:noFill/>
          <a:ln w="19050">
            <a:noFill/>
            <a:prstDash val="sysDash"/>
          </a:ln>
        </p:spPr>
        <p:txBody>
          <a:bodyPr wrap="square" rtlCol="0" anchor="t">
            <a:spAutoFit/>
          </a:bodyPr>
          <a:lstStyle/>
          <a:p>
            <a:r>
              <a:rPr lang="zh-CN" altLang="en-US" sz="2800" b="1">
                <a:latin typeface="华文新魏" panose="02010800040101010101" pitchFamily="2" charset="-122"/>
                <a:ea typeface="华文新魏" panose="02010800040101010101" pitchFamily="2" charset="-122"/>
                <a:sym typeface="+mn-ea"/>
              </a:rPr>
              <a:t>        </a:t>
            </a:r>
            <a:r>
              <a:rPr lang="zh-CN" altLang="en-US" sz="2800" b="1">
                <a:latin typeface="华文楷体" panose="02010600040101010101" pitchFamily="2" charset="-122"/>
                <a:ea typeface="华文楷体" panose="02010600040101010101" pitchFamily="2" charset="-122"/>
                <a:sym typeface="+mn-ea"/>
              </a:rPr>
              <a:t>资本主义世界殖民体系是指被资本主义列强压迫、奴役的所有殖民地、半殖民地和附庸国。</a:t>
            </a:r>
            <a:r>
              <a:rPr lang="zh-CN" altLang="en-US" sz="2800" b="1">
                <a:latin typeface="华文楷体" panose="02010600040101010101" pitchFamily="2" charset="-122"/>
                <a:ea typeface="华文楷体" panose="02010600040101010101" pitchFamily="2" charset="-122"/>
                <a:cs typeface="楷体" panose="02010609060101010101" charset="-122"/>
                <a:sym typeface="+mn-ea"/>
              </a:rPr>
              <a:t>开始于新航路开辟，初步形成于工业革命，到19世纪末20世纪初完全形成。</a:t>
            </a:r>
            <a:endParaRPr lang="zh-CN" altLang="en-US" sz="2800" b="1">
              <a:latin typeface="华文楷体" panose="02010600040101010101" pitchFamily="2" charset="-122"/>
              <a:ea typeface="华文楷体" panose="02010600040101010101" pitchFamily="2" charset="-122"/>
              <a:cs typeface="楷体" panose="0201060906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26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126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9" name="图片 172033" descr="世界政区图"/>
          <p:cNvPicPr>
            <a:picLocks noChangeAspect="1"/>
          </p:cNvPicPr>
          <p:nvPr/>
        </p:nvPicPr>
        <p:blipFill>
          <a:blip r:embed="rId1">
            <a:lum bright="-6000" contrast="54000"/>
          </a:blip>
          <a:srcRect b="15"/>
          <a:stretch>
            <a:fillRect/>
          </a:stretch>
        </p:blipFill>
        <p:spPr>
          <a:xfrm>
            <a:off x="2923504" y="654642"/>
            <a:ext cx="7804687" cy="5853515"/>
          </a:xfrm>
          <a:prstGeom prst="rect">
            <a:avLst/>
          </a:prstGeom>
          <a:noFill/>
          <a:ln w="9525">
            <a:noFill/>
          </a:ln>
        </p:spPr>
      </p:pic>
      <p:sp>
        <p:nvSpPr>
          <p:cNvPr id="172035" name="任意多边形 172034"/>
          <p:cNvSpPr/>
          <p:nvPr/>
        </p:nvSpPr>
        <p:spPr>
          <a:xfrm>
            <a:off x="8782838" y="2239963"/>
            <a:ext cx="1816475" cy="3568409"/>
          </a:xfrm>
          <a:custGeom>
            <a:avLst/>
            <a:gdLst/>
            <a:ahLst/>
            <a:cxnLst/>
            <a:rect l="0" t="0" r="0" b="0"/>
            <a:pathLst>
              <a:path w="1369" h="2435">
                <a:moveTo>
                  <a:pt x="0" y="24"/>
                </a:moveTo>
                <a:cubicBezTo>
                  <a:pt x="31" y="71"/>
                  <a:pt x="48" y="64"/>
                  <a:pt x="94" y="94"/>
                </a:cubicBezTo>
                <a:cubicBezTo>
                  <a:pt x="121" y="181"/>
                  <a:pt x="81" y="77"/>
                  <a:pt x="141" y="153"/>
                </a:cubicBezTo>
                <a:cubicBezTo>
                  <a:pt x="182" y="204"/>
                  <a:pt x="116" y="175"/>
                  <a:pt x="176" y="223"/>
                </a:cubicBezTo>
                <a:cubicBezTo>
                  <a:pt x="186" y="231"/>
                  <a:pt x="199" y="231"/>
                  <a:pt x="211" y="235"/>
                </a:cubicBezTo>
                <a:cubicBezTo>
                  <a:pt x="223" y="269"/>
                  <a:pt x="217" y="309"/>
                  <a:pt x="235" y="341"/>
                </a:cubicBezTo>
                <a:cubicBezTo>
                  <a:pt x="241" y="352"/>
                  <a:pt x="259" y="347"/>
                  <a:pt x="270" y="353"/>
                </a:cubicBezTo>
                <a:cubicBezTo>
                  <a:pt x="312" y="374"/>
                  <a:pt x="331" y="408"/>
                  <a:pt x="376" y="423"/>
                </a:cubicBezTo>
                <a:cubicBezTo>
                  <a:pt x="401" y="497"/>
                  <a:pt x="412" y="495"/>
                  <a:pt x="482" y="517"/>
                </a:cubicBezTo>
                <a:cubicBezTo>
                  <a:pt x="540" y="499"/>
                  <a:pt x="544" y="517"/>
                  <a:pt x="576" y="564"/>
                </a:cubicBezTo>
                <a:cubicBezTo>
                  <a:pt x="564" y="572"/>
                  <a:pt x="531" y="576"/>
                  <a:pt x="540" y="588"/>
                </a:cubicBezTo>
                <a:cubicBezTo>
                  <a:pt x="555" y="608"/>
                  <a:pt x="611" y="611"/>
                  <a:pt x="611" y="611"/>
                </a:cubicBezTo>
                <a:cubicBezTo>
                  <a:pt x="646" y="635"/>
                  <a:pt x="681" y="647"/>
                  <a:pt x="717" y="670"/>
                </a:cubicBezTo>
                <a:cubicBezTo>
                  <a:pt x="737" y="733"/>
                  <a:pt x="730" y="791"/>
                  <a:pt x="693" y="846"/>
                </a:cubicBezTo>
                <a:cubicBezTo>
                  <a:pt x="687" y="903"/>
                  <a:pt x="664" y="968"/>
                  <a:pt x="681" y="1023"/>
                </a:cubicBezTo>
                <a:cubicBezTo>
                  <a:pt x="685" y="1054"/>
                  <a:pt x="689" y="1086"/>
                  <a:pt x="693" y="1117"/>
                </a:cubicBezTo>
                <a:cubicBezTo>
                  <a:pt x="720" y="1343"/>
                  <a:pt x="658" y="1288"/>
                  <a:pt x="752" y="1352"/>
                </a:cubicBezTo>
                <a:cubicBezTo>
                  <a:pt x="782" y="1439"/>
                  <a:pt x="745" y="1558"/>
                  <a:pt x="693" y="1634"/>
                </a:cubicBezTo>
                <a:cubicBezTo>
                  <a:pt x="679" y="1690"/>
                  <a:pt x="667" y="1739"/>
                  <a:pt x="634" y="1787"/>
                </a:cubicBezTo>
                <a:cubicBezTo>
                  <a:pt x="607" y="1870"/>
                  <a:pt x="631" y="1843"/>
                  <a:pt x="576" y="1881"/>
                </a:cubicBezTo>
                <a:cubicBezTo>
                  <a:pt x="547" y="1964"/>
                  <a:pt x="565" y="1930"/>
                  <a:pt x="529" y="1987"/>
                </a:cubicBezTo>
                <a:cubicBezTo>
                  <a:pt x="492" y="2131"/>
                  <a:pt x="545" y="1948"/>
                  <a:pt x="493" y="2069"/>
                </a:cubicBezTo>
                <a:cubicBezTo>
                  <a:pt x="436" y="2203"/>
                  <a:pt x="560" y="1999"/>
                  <a:pt x="435" y="2186"/>
                </a:cubicBezTo>
                <a:cubicBezTo>
                  <a:pt x="407" y="2228"/>
                  <a:pt x="407" y="2252"/>
                  <a:pt x="364" y="2281"/>
                </a:cubicBezTo>
                <a:cubicBezTo>
                  <a:pt x="360" y="2293"/>
                  <a:pt x="351" y="2304"/>
                  <a:pt x="352" y="2316"/>
                </a:cubicBezTo>
                <a:cubicBezTo>
                  <a:pt x="355" y="2341"/>
                  <a:pt x="376" y="2386"/>
                  <a:pt x="376" y="2386"/>
                </a:cubicBezTo>
                <a:cubicBezTo>
                  <a:pt x="372" y="2398"/>
                  <a:pt x="364" y="2435"/>
                  <a:pt x="364" y="2422"/>
                </a:cubicBezTo>
                <a:cubicBezTo>
                  <a:pt x="364" y="2406"/>
                  <a:pt x="366" y="2388"/>
                  <a:pt x="376" y="2375"/>
                </a:cubicBezTo>
                <a:cubicBezTo>
                  <a:pt x="384" y="2365"/>
                  <a:pt x="399" y="2367"/>
                  <a:pt x="411" y="2363"/>
                </a:cubicBezTo>
                <a:cubicBezTo>
                  <a:pt x="455" y="2236"/>
                  <a:pt x="382" y="2425"/>
                  <a:pt x="458" y="2304"/>
                </a:cubicBezTo>
                <a:cubicBezTo>
                  <a:pt x="471" y="2283"/>
                  <a:pt x="468" y="2255"/>
                  <a:pt x="482" y="2234"/>
                </a:cubicBezTo>
                <a:cubicBezTo>
                  <a:pt x="498" y="2210"/>
                  <a:pt x="513" y="2187"/>
                  <a:pt x="529" y="2163"/>
                </a:cubicBezTo>
                <a:cubicBezTo>
                  <a:pt x="537" y="2151"/>
                  <a:pt x="540" y="2136"/>
                  <a:pt x="552" y="2128"/>
                </a:cubicBezTo>
                <a:cubicBezTo>
                  <a:pt x="601" y="2095"/>
                  <a:pt x="577" y="2114"/>
                  <a:pt x="623" y="2069"/>
                </a:cubicBezTo>
                <a:cubicBezTo>
                  <a:pt x="657" y="1964"/>
                  <a:pt x="621" y="2001"/>
                  <a:pt x="752" y="1987"/>
                </a:cubicBezTo>
                <a:cubicBezTo>
                  <a:pt x="826" y="1962"/>
                  <a:pt x="753" y="1998"/>
                  <a:pt x="799" y="1928"/>
                </a:cubicBezTo>
                <a:cubicBezTo>
                  <a:pt x="813" y="1907"/>
                  <a:pt x="847" y="1900"/>
                  <a:pt x="869" y="1893"/>
                </a:cubicBezTo>
                <a:cubicBezTo>
                  <a:pt x="925" y="1855"/>
                  <a:pt x="900" y="1883"/>
                  <a:pt x="928" y="1799"/>
                </a:cubicBezTo>
                <a:cubicBezTo>
                  <a:pt x="933" y="1785"/>
                  <a:pt x="952" y="1783"/>
                  <a:pt x="964" y="1775"/>
                </a:cubicBezTo>
                <a:cubicBezTo>
                  <a:pt x="972" y="1763"/>
                  <a:pt x="977" y="1750"/>
                  <a:pt x="987" y="1740"/>
                </a:cubicBezTo>
                <a:cubicBezTo>
                  <a:pt x="997" y="1730"/>
                  <a:pt x="1013" y="1727"/>
                  <a:pt x="1022" y="1716"/>
                </a:cubicBezTo>
                <a:cubicBezTo>
                  <a:pt x="1084" y="1638"/>
                  <a:pt x="972" y="1722"/>
                  <a:pt x="1069" y="1658"/>
                </a:cubicBezTo>
                <a:cubicBezTo>
                  <a:pt x="1124" y="1575"/>
                  <a:pt x="1092" y="1603"/>
                  <a:pt x="1152" y="1563"/>
                </a:cubicBezTo>
                <a:cubicBezTo>
                  <a:pt x="1171" y="1501"/>
                  <a:pt x="1156" y="1538"/>
                  <a:pt x="1210" y="1458"/>
                </a:cubicBezTo>
                <a:cubicBezTo>
                  <a:pt x="1217" y="1447"/>
                  <a:pt x="1214" y="1432"/>
                  <a:pt x="1222" y="1422"/>
                </a:cubicBezTo>
                <a:cubicBezTo>
                  <a:pt x="1231" y="1411"/>
                  <a:pt x="1245" y="1407"/>
                  <a:pt x="1257" y="1399"/>
                </a:cubicBezTo>
                <a:cubicBezTo>
                  <a:pt x="1311" y="1318"/>
                  <a:pt x="1295" y="1355"/>
                  <a:pt x="1316" y="1293"/>
                </a:cubicBezTo>
                <a:cubicBezTo>
                  <a:pt x="1304" y="1289"/>
                  <a:pt x="1285" y="1292"/>
                  <a:pt x="1281" y="1281"/>
                </a:cubicBezTo>
                <a:cubicBezTo>
                  <a:pt x="1270" y="1252"/>
                  <a:pt x="1337" y="1169"/>
                  <a:pt x="1340" y="1164"/>
                </a:cubicBezTo>
                <a:cubicBezTo>
                  <a:pt x="1348" y="1152"/>
                  <a:pt x="1363" y="1129"/>
                  <a:pt x="1363" y="1129"/>
                </a:cubicBezTo>
                <a:cubicBezTo>
                  <a:pt x="1347" y="1005"/>
                  <a:pt x="1369" y="1061"/>
                  <a:pt x="1304" y="964"/>
                </a:cubicBezTo>
                <a:cubicBezTo>
                  <a:pt x="1296" y="952"/>
                  <a:pt x="1295" y="932"/>
                  <a:pt x="1281" y="929"/>
                </a:cubicBezTo>
                <a:cubicBezTo>
                  <a:pt x="1261" y="925"/>
                  <a:pt x="1242" y="921"/>
                  <a:pt x="1222" y="917"/>
                </a:cubicBezTo>
                <a:cubicBezTo>
                  <a:pt x="1185" y="809"/>
                  <a:pt x="1252" y="971"/>
                  <a:pt x="1152" y="870"/>
                </a:cubicBezTo>
                <a:cubicBezTo>
                  <a:pt x="1100" y="818"/>
                  <a:pt x="1149" y="705"/>
                  <a:pt x="1069" y="670"/>
                </a:cubicBezTo>
                <a:cubicBezTo>
                  <a:pt x="1047" y="660"/>
                  <a:pt x="1022" y="662"/>
                  <a:pt x="999" y="658"/>
                </a:cubicBezTo>
                <a:cubicBezTo>
                  <a:pt x="983" y="611"/>
                  <a:pt x="969" y="592"/>
                  <a:pt x="928" y="564"/>
                </a:cubicBezTo>
                <a:cubicBezTo>
                  <a:pt x="924" y="552"/>
                  <a:pt x="929" y="532"/>
                  <a:pt x="917" y="529"/>
                </a:cubicBezTo>
                <a:cubicBezTo>
                  <a:pt x="903" y="526"/>
                  <a:pt x="895" y="551"/>
                  <a:pt x="881" y="553"/>
                </a:cubicBezTo>
                <a:cubicBezTo>
                  <a:pt x="870" y="555"/>
                  <a:pt x="812" y="534"/>
                  <a:pt x="799" y="529"/>
                </a:cubicBezTo>
                <a:cubicBezTo>
                  <a:pt x="795" y="545"/>
                  <a:pt x="801" y="569"/>
                  <a:pt x="787" y="576"/>
                </a:cubicBezTo>
                <a:cubicBezTo>
                  <a:pt x="776" y="582"/>
                  <a:pt x="787" y="541"/>
                  <a:pt x="775" y="541"/>
                </a:cubicBezTo>
                <a:cubicBezTo>
                  <a:pt x="761" y="541"/>
                  <a:pt x="763" y="567"/>
                  <a:pt x="752" y="576"/>
                </a:cubicBezTo>
                <a:cubicBezTo>
                  <a:pt x="742" y="584"/>
                  <a:pt x="729" y="584"/>
                  <a:pt x="717" y="588"/>
                </a:cubicBezTo>
                <a:cubicBezTo>
                  <a:pt x="615" y="573"/>
                  <a:pt x="623" y="587"/>
                  <a:pt x="599" y="494"/>
                </a:cubicBezTo>
                <a:cubicBezTo>
                  <a:pt x="627" y="411"/>
                  <a:pt x="647" y="431"/>
                  <a:pt x="587" y="411"/>
                </a:cubicBezTo>
                <a:cubicBezTo>
                  <a:pt x="599" y="407"/>
                  <a:pt x="610" y="400"/>
                  <a:pt x="623" y="400"/>
                </a:cubicBezTo>
                <a:cubicBezTo>
                  <a:pt x="635" y="400"/>
                  <a:pt x="658" y="399"/>
                  <a:pt x="658" y="411"/>
                </a:cubicBezTo>
                <a:cubicBezTo>
                  <a:pt x="658" y="425"/>
                  <a:pt x="609" y="433"/>
                  <a:pt x="623" y="435"/>
                </a:cubicBezTo>
                <a:cubicBezTo>
                  <a:pt x="658" y="441"/>
                  <a:pt x="693" y="423"/>
                  <a:pt x="728" y="423"/>
                </a:cubicBezTo>
                <a:cubicBezTo>
                  <a:pt x="748" y="423"/>
                  <a:pt x="651" y="441"/>
                  <a:pt x="670" y="435"/>
                </a:cubicBezTo>
                <a:cubicBezTo>
                  <a:pt x="682" y="431"/>
                  <a:pt x="705" y="423"/>
                  <a:pt x="705" y="423"/>
                </a:cubicBezTo>
                <a:cubicBezTo>
                  <a:pt x="693" y="415"/>
                  <a:pt x="683" y="406"/>
                  <a:pt x="670" y="400"/>
                </a:cubicBezTo>
                <a:cubicBezTo>
                  <a:pt x="659" y="394"/>
                  <a:pt x="634" y="401"/>
                  <a:pt x="634" y="388"/>
                </a:cubicBezTo>
                <a:cubicBezTo>
                  <a:pt x="634" y="374"/>
                  <a:pt x="658" y="372"/>
                  <a:pt x="670" y="364"/>
                </a:cubicBezTo>
                <a:cubicBezTo>
                  <a:pt x="678" y="352"/>
                  <a:pt x="679" y="329"/>
                  <a:pt x="693" y="329"/>
                </a:cubicBezTo>
                <a:cubicBezTo>
                  <a:pt x="707" y="329"/>
                  <a:pt x="707" y="354"/>
                  <a:pt x="717" y="364"/>
                </a:cubicBezTo>
                <a:cubicBezTo>
                  <a:pt x="741" y="388"/>
                  <a:pt x="757" y="390"/>
                  <a:pt x="787" y="400"/>
                </a:cubicBezTo>
                <a:cubicBezTo>
                  <a:pt x="799" y="392"/>
                  <a:pt x="809" y="382"/>
                  <a:pt x="822" y="376"/>
                </a:cubicBezTo>
                <a:cubicBezTo>
                  <a:pt x="860" y="357"/>
                  <a:pt x="880" y="371"/>
                  <a:pt x="822" y="353"/>
                </a:cubicBezTo>
                <a:cubicBezTo>
                  <a:pt x="799" y="361"/>
                  <a:pt x="775" y="368"/>
                  <a:pt x="752" y="376"/>
                </a:cubicBezTo>
                <a:cubicBezTo>
                  <a:pt x="737" y="381"/>
                  <a:pt x="756" y="343"/>
                  <a:pt x="764" y="329"/>
                </a:cubicBezTo>
                <a:cubicBezTo>
                  <a:pt x="784" y="293"/>
                  <a:pt x="801" y="293"/>
                  <a:pt x="834" y="282"/>
                </a:cubicBezTo>
                <a:cubicBezTo>
                  <a:pt x="853" y="226"/>
                  <a:pt x="853" y="249"/>
                  <a:pt x="811" y="270"/>
                </a:cubicBezTo>
                <a:cubicBezTo>
                  <a:pt x="800" y="276"/>
                  <a:pt x="787" y="278"/>
                  <a:pt x="775" y="282"/>
                </a:cubicBezTo>
                <a:cubicBezTo>
                  <a:pt x="748" y="278"/>
                  <a:pt x="719" y="280"/>
                  <a:pt x="693" y="270"/>
                </a:cubicBezTo>
                <a:cubicBezTo>
                  <a:pt x="678" y="264"/>
                  <a:pt x="672" y="244"/>
                  <a:pt x="658" y="235"/>
                </a:cubicBezTo>
                <a:cubicBezTo>
                  <a:pt x="653" y="232"/>
                  <a:pt x="592" y="214"/>
                  <a:pt x="587" y="212"/>
                </a:cubicBezTo>
                <a:cubicBezTo>
                  <a:pt x="463" y="229"/>
                  <a:pt x="493" y="216"/>
                  <a:pt x="576" y="235"/>
                </a:cubicBezTo>
                <a:cubicBezTo>
                  <a:pt x="611" y="243"/>
                  <a:pt x="615" y="250"/>
                  <a:pt x="646" y="270"/>
                </a:cubicBezTo>
                <a:cubicBezTo>
                  <a:pt x="700" y="351"/>
                  <a:pt x="720" y="332"/>
                  <a:pt x="658" y="353"/>
                </a:cubicBezTo>
                <a:cubicBezTo>
                  <a:pt x="582" y="327"/>
                  <a:pt x="649" y="339"/>
                  <a:pt x="634" y="376"/>
                </a:cubicBezTo>
                <a:cubicBezTo>
                  <a:pt x="626" y="395"/>
                  <a:pt x="580" y="406"/>
                  <a:pt x="564" y="411"/>
                </a:cubicBezTo>
                <a:cubicBezTo>
                  <a:pt x="552" y="419"/>
                  <a:pt x="543" y="433"/>
                  <a:pt x="529" y="435"/>
                </a:cubicBezTo>
                <a:cubicBezTo>
                  <a:pt x="509" y="438"/>
                  <a:pt x="455" y="405"/>
                  <a:pt x="482" y="388"/>
                </a:cubicBezTo>
                <a:cubicBezTo>
                  <a:pt x="496" y="379"/>
                  <a:pt x="513" y="396"/>
                  <a:pt x="529" y="400"/>
                </a:cubicBezTo>
                <a:cubicBezTo>
                  <a:pt x="541" y="396"/>
                  <a:pt x="564" y="400"/>
                  <a:pt x="564" y="388"/>
                </a:cubicBezTo>
                <a:cubicBezTo>
                  <a:pt x="564" y="376"/>
                  <a:pt x="538" y="385"/>
                  <a:pt x="529" y="376"/>
                </a:cubicBezTo>
                <a:cubicBezTo>
                  <a:pt x="520" y="367"/>
                  <a:pt x="523" y="352"/>
                  <a:pt x="517" y="341"/>
                </a:cubicBezTo>
                <a:cubicBezTo>
                  <a:pt x="511" y="328"/>
                  <a:pt x="501" y="318"/>
                  <a:pt x="493" y="306"/>
                </a:cubicBezTo>
                <a:cubicBezTo>
                  <a:pt x="501" y="294"/>
                  <a:pt x="527" y="280"/>
                  <a:pt x="517" y="270"/>
                </a:cubicBezTo>
                <a:cubicBezTo>
                  <a:pt x="506" y="258"/>
                  <a:pt x="481" y="271"/>
                  <a:pt x="470" y="282"/>
                </a:cubicBezTo>
                <a:cubicBezTo>
                  <a:pt x="459" y="293"/>
                  <a:pt x="467" y="316"/>
                  <a:pt x="458" y="329"/>
                </a:cubicBezTo>
                <a:cubicBezTo>
                  <a:pt x="444" y="350"/>
                  <a:pt x="410" y="357"/>
                  <a:pt x="388" y="364"/>
                </a:cubicBezTo>
                <a:cubicBezTo>
                  <a:pt x="370" y="310"/>
                  <a:pt x="359" y="269"/>
                  <a:pt x="329" y="223"/>
                </a:cubicBezTo>
                <a:cubicBezTo>
                  <a:pt x="297" y="97"/>
                  <a:pt x="343" y="39"/>
                  <a:pt x="458" y="0"/>
                </a:cubicBezTo>
                <a:cubicBezTo>
                  <a:pt x="480" y="33"/>
                  <a:pt x="538" y="99"/>
                  <a:pt x="552" y="141"/>
                </a:cubicBezTo>
                <a:cubicBezTo>
                  <a:pt x="560" y="165"/>
                  <a:pt x="576" y="212"/>
                  <a:pt x="576" y="212"/>
                </a:cubicBezTo>
                <a:cubicBezTo>
                  <a:pt x="548" y="216"/>
                  <a:pt x="518" y="211"/>
                  <a:pt x="493" y="223"/>
                </a:cubicBezTo>
                <a:cubicBezTo>
                  <a:pt x="482" y="229"/>
                  <a:pt x="517" y="232"/>
                  <a:pt x="529" y="235"/>
                </a:cubicBezTo>
                <a:cubicBezTo>
                  <a:pt x="556" y="241"/>
                  <a:pt x="584" y="243"/>
                  <a:pt x="611" y="247"/>
                </a:cubicBezTo>
                <a:cubicBezTo>
                  <a:pt x="619" y="259"/>
                  <a:pt x="623" y="273"/>
                  <a:pt x="634" y="282"/>
                </a:cubicBezTo>
                <a:cubicBezTo>
                  <a:pt x="681" y="319"/>
                  <a:pt x="670" y="261"/>
                  <a:pt x="670" y="329"/>
                </a:cubicBezTo>
              </a:path>
            </a:pathLst>
          </a:custGeom>
          <a:solidFill>
            <a:srgbClr val="FFFF00"/>
          </a:solidFill>
          <a:ln w="31750" cap="flat" cmpd="sng">
            <a:solidFill>
              <a:srgbClr val="00FFFF"/>
            </a:solidFill>
            <a:prstDash val="solid"/>
            <a:round/>
            <a:headEnd type="none" w="med" len="med"/>
            <a:tailEnd type="none" w="med" len="med"/>
          </a:ln>
        </p:spPr>
        <p:txBody>
          <a:bodyPr/>
          <a:lstStyle/>
          <a:p>
            <a:endParaRPr lang="zh-CN" altLang="en-US"/>
          </a:p>
        </p:txBody>
      </p:sp>
      <p:grpSp>
        <p:nvGrpSpPr>
          <p:cNvPr id="172036" name="组合 172035"/>
          <p:cNvGrpSpPr/>
          <p:nvPr/>
        </p:nvGrpSpPr>
        <p:grpSpPr>
          <a:xfrm>
            <a:off x="8339804" y="1590619"/>
            <a:ext cx="1316037" cy="987425"/>
            <a:chOff x="4053" y="789"/>
            <a:chExt cx="829" cy="622"/>
          </a:xfrm>
        </p:grpSpPr>
        <p:sp>
          <p:nvSpPr>
            <p:cNvPr id="12292" name="任意多边形 172036"/>
            <p:cNvSpPr/>
            <p:nvPr/>
          </p:nvSpPr>
          <p:spPr>
            <a:xfrm>
              <a:off x="4053" y="789"/>
              <a:ext cx="829" cy="622"/>
            </a:xfrm>
            <a:custGeom>
              <a:avLst/>
              <a:gdLst/>
              <a:ahLst/>
              <a:cxnLst/>
              <a:rect l="0" t="0" r="0" b="0"/>
              <a:pathLst>
                <a:path w="829" h="622">
                  <a:moveTo>
                    <a:pt x="3" y="93"/>
                  </a:moveTo>
                  <a:cubicBezTo>
                    <a:pt x="15" y="97"/>
                    <a:pt x="26" y="105"/>
                    <a:pt x="38" y="104"/>
                  </a:cubicBezTo>
                  <a:cubicBezTo>
                    <a:pt x="75" y="100"/>
                    <a:pt x="107" y="72"/>
                    <a:pt x="144" y="69"/>
                  </a:cubicBezTo>
                  <a:cubicBezTo>
                    <a:pt x="203" y="65"/>
                    <a:pt x="261" y="61"/>
                    <a:pt x="320" y="57"/>
                  </a:cubicBezTo>
                  <a:cubicBezTo>
                    <a:pt x="357" y="1"/>
                    <a:pt x="329" y="18"/>
                    <a:pt x="414" y="46"/>
                  </a:cubicBezTo>
                  <a:cubicBezTo>
                    <a:pt x="426" y="50"/>
                    <a:pt x="437" y="53"/>
                    <a:pt x="449" y="57"/>
                  </a:cubicBezTo>
                  <a:cubicBezTo>
                    <a:pt x="461" y="61"/>
                    <a:pt x="484" y="69"/>
                    <a:pt x="484" y="69"/>
                  </a:cubicBezTo>
                  <a:cubicBezTo>
                    <a:pt x="496" y="65"/>
                    <a:pt x="513" y="47"/>
                    <a:pt x="520" y="57"/>
                  </a:cubicBezTo>
                  <a:cubicBezTo>
                    <a:pt x="529" y="70"/>
                    <a:pt x="508" y="88"/>
                    <a:pt x="508" y="104"/>
                  </a:cubicBezTo>
                  <a:cubicBezTo>
                    <a:pt x="508" y="128"/>
                    <a:pt x="531" y="157"/>
                    <a:pt x="543" y="175"/>
                  </a:cubicBezTo>
                  <a:cubicBezTo>
                    <a:pt x="553" y="144"/>
                    <a:pt x="549" y="108"/>
                    <a:pt x="567" y="81"/>
                  </a:cubicBezTo>
                  <a:cubicBezTo>
                    <a:pt x="574" y="71"/>
                    <a:pt x="590" y="73"/>
                    <a:pt x="602" y="69"/>
                  </a:cubicBezTo>
                  <a:cubicBezTo>
                    <a:pt x="598" y="89"/>
                    <a:pt x="587" y="108"/>
                    <a:pt x="590" y="128"/>
                  </a:cubicBezTo>
                  <a:cubicBezTo>
                    <a:pt x="592" y="142"/>
                    <a:pt x="603" y="171"/>
                    <a:pt x="614" y="163"/>
                  </a:cubicBezTo>
                  <a:cubicBezTo>
                    <a:pt x="634" y="148"/>
                    <a:pt x="614" y="101"/>
                    <a:pt x="637" y="93"/>
                  </a:cubicBezTo>
                  <a:cubicBezTo>
                    <a:pt x="649" y="89"/>
                    <a:pt x="661" y="85"/>
                    <a:pt x="673" y="81"/>
                  </a:cubicBezTo>
                  <a:cubicBezTo>
                    <a:pt x="685" y="73"/>
                    <a:pt x="700" y="69"/>
                    <a:pt x="708" y="57"/>
                  </a:cubicBezTo>
                  <a:cubicBezTo>
                    <a:pt x="743" y="5"/>
                    <a:pt x="690" y="0"/>
                    <a:pt x="755" y="22"/>
                  </a:cubicBezTo>
                  <a:cubicBezTo>
                    <a:pt x="759" y="38"/>
                    <a:pt x="767" y="53"/>
                    <a:pt x="767" y="69"/>
                  </a:cubicBezTo>
                  <a:cubicBezTo>
                    <a:pt x="767" y="121"/>
                    <a:pt x="727" y="95"/>
                    <a:pt x="790" y="116"/>
                  </a:cubicBezTo>
                  <a:cubicBezTo>
                    <a:pt x="786" y="128"/>
                    <a:pt x="784" y="140"/>
                    <a:pt x="778" y="151"/>
                  </a:cubicBezTo>
                  <a:cubicBezTo>
                    <a:pt x="764" y="176"/>
                    <a:pt x="731" y="222"/>
                    <a:pt x="731" y="222"/>
                  </a:cubicBezTo>
                  <a:cubicBezTo>
                    <a:pt x="777" y="290"/>
                    <a:pt x="769" y="309"/>
                    <a:pt x="743" y="387"/>
                  </a:cubicBezTo>
                  <a:cubicBezTo>
                    <a:pt x="754" y="440"/>
                    <a:pt x="761" y="472"/>
                    <a:pt x="790" y="516"/>
                  </a:cubicBezTo>
                  <a:cubicBezTo>
                    <a:pt x="790" y="517"/>
                    <a:pt x="829" y="613"/>
                    <a:pt x="767" y="551"/>
                  </a:cubicBezTo>
                  <a:cubicBezTo>
                    <a:pt x="673" y="457"/>
                    <a:pt x="765" y="496"/>
                    <a:pt x="684" y="469"/>
                  </a:cubicBezTo>
                  <a:cubicBezTo>
                    <a:pt x="668" y="473"/>
                    <a:pt x="652" y="475"/>
                    <a:pt x="637" y="481"/>
                  </a:cubicBezTo>
                  <a:cubicBezTo>
                    <a:pt x="624" y="486"/>
                    <a:pt x="602" y="504"/>
                    <a:pt x="602" y="504"/>
                  </a:cubicBezTo>
                  <a:cubicBezTo>
                    <a:pt x="561" y="545"/>
                    <a:pt x="557" y="567"/>
                    <a:pt x="543" y="622"/>
                  </a:cubicBezTo>
                  <a:cubicBezTo>
                    <a:pt x="488" y="539"/>
                    <a:pt x="520" y="567"/>
                    <a:pt x="461" y="528"/>
                  </a:cubicBezTo>
                  <a:cubicBezTo>
                    <a:pt x="453" y="540"/>
                    <a:pt x="451" y="563"/>
                    <a:pt x="437" y="563"/>
                  </a:cubicBezTo>
                  <a:cubicBezTo>
                    <a:pt x="423" y="563"/>
                    <a:pt x="426" y="535"/>
                    <a:pt x="414" y="528"/>
                  </a:cubicBezTo>
                  <a:cubicBezTo>
                    <a:pt x="351" y="488"/>
                    <a:pt x="260" y="493"/>
                    <a:pt x="191" y="469"/>
                  </a:cubicBezTo>
                  <a:cubicBezTo>
                    <a:pt x="159" y="376"/>
                    <a:pt x="207" y="485"/>
                    <a:pt x="144" y="422"/>
                  </a:cubicBezTo>
                  <a:cubicBezTo>
                    <a:pt x="135" y="413"/>
                    <a:pt x="140" y="397"/>
                    <a:pt x="132" y="387"/>
                  </a:cubicBezTo>
                  <a:cubicBezTo>
                    <a:pt x="123" y="376"/>
                    <a:pt x="109" y="371"/>
                    <a:pt x="97" y="363"/>
                  </a:cubicBezTo>
                  <a:cubicBezTo>
                    <a:pt x="36" y="271"/>
                    <a:pt x="59" y="319"/>
                    <a:pt x="26" y="222"/>
                  </a:cubicBezTo>
                  <a:cubicBezTo>
                    <a:pt x="22" y="210"/>
                    <a:pt x="14" y="187"/>
                    <a:pt x="14" y="187"/>
                  </a:cubicBezTo>
                  <a:cubicBezTo>
                    <a:pt x="18" y="159"/>
                    <a:pt x="29" y="132"/>
                    <a:pt x="26" y="104"/>
                  </a:cubicBezTo>
                  <a:cubicBezTo>
                    <a:pt x="25" y="90"/>
                    <a:pt x="0" y="83"/>
                    <a:pt x="3" y="69"/>
                  </a:cubicBezTo>
                  <a:cubicBezTo>
                    <a:pt x="6" y="57"/>
                    <a:pt x="38" y="45"/>
                    <a:pt x="38" y="57"/>
                  </a:cubicBezTo>
                  <a:cubicBezTo>
                    <a:pt x="38" y="74"/>
                    <a:pt x="15" y="81"/>
                    <a:pt x="3" y="93"/>
                  </a:cubicBezTo>
                  <a:close/>
                </a:path>
              </a:pathLst>
            </a:custGeom>
            <a:solidFill>
              <a:schemeClr val="accent1"/>
            </a:solidFill>
            <a:ln w="31750" cap="flat" cmpd="sng">
              <a:solidFill>
                <a:schemeClr val="bg1"/>
              </a:solidFill>
              <a:prstDash val="solid"/>
              <a:round/>
              <a:headEnd type="none" w="med" len="med"/>
              <a:tailEnd type="none" w="med" len="med"/>
            </a:ln>
          </p:spPr>
          <p:txBody>
            <a:bodyPr/>
            <a:lstStyle/>
            <a:p>
              <a:endParaRPr lang="zh-CN" altLang="en-US"/>
            </a:p>
          </p:txBody>
        </p:sp>
        <p:sp>
          <p:nvSpPr>
            <p:cNvPr id="12293" name="文本框 172037"/>
            <p:cNvSpPr txBox="1"/>
            <p:nvPr/>
          </p:nvSpPr>
          <p:spPr>
            <a:xfrm>
              <a:off x="4176" y="912"/>
              <a:ext cx="404" cy="232"/>
            </a:xfrm>
            <a:prstGeom prst="rect">
              <a:avLst/>
            </a:prstGeom>
            <a:noFill/>
            <a:ln w="9525">
              <a:noFill/>
            </a:ln>
          </p:spPr>
          <p:txBody>
            <a:bodyPr wrap="none" anchor="t">
              <a:spAutoFit/>
            </a:bodyPr>
            <a:lstStyle/>
            <a:p>
              <a:r>
                <a:rPr lang="zh-CN" altLang="en-US" b="1">
                  <a:solidFill>
                    <a:schemeClr val="tx2"/>
                  </a:solidFill>
                  <a:latin typeface="Times New Roman" panose="02020603050405020304" pitchFamily="18" charset="0"/>
                  <a:ea typeface="宋体" panose="02010600030101010101" pitchFamily="2" charset="-122"/>
                </a:rPr>
                <a:t>美国</a:t>
              </a:r>
              <a:endParaRPr lang="zh-CN" altLang="en-US" b="1">
                <a:solidFill>
                  <a:schemeClr val="tx2"/>
                </a:solidFill>
                <a:latin typeface="Times New Roman" panose="02020603050405020304" pitchFamily="18" charset="0"/>
                <a:ea typeface="宋体" panose="02010600030101010101" pitchFamily="2" charset="-122"/>
              </a:endParaRPr>
            </a:p>
          </p:txBody>
        </p:sp>
      </p:grpSp>
      <p:sp>
        <p:nvSpPr>
          <p:cNvPr id="172042" name="圆角矩形标注 172041"/>
          <p:cNvSpPr/>
          <p:nvPr/>
        </p:nvSpPr>
        <p:spPr>
          <a:xfrm>
            <a:off x="7881531" y="3348428"/>
            <a:ext cx="719138" cy="958313"/>
          </a:xfrm>
          <a:prstGeom prst="wedgeRoundRectCallout">
            <a:avLst>
              <a:gd name="adj1" fmla="val 230037"/>
              <a:gd name="adj2" fmla="val -26681"/>
              <a:gd name="adj3" fmla="val 16667"/>
            </a:avLst>
          </a:prstGeom>
          <a:solidFill>
            <a:srgbClr val="FF99CC"/>
          </a:solidFill>
          <a:ln w="9525" cap="flat" cmpd="sng">
            <a:solidFill>
              <a:schemeClr val="tx1"/>
            </a:solidFill>
            <a:prstDash val="solid"/>
            <a:miter/>
            <a:headEnd type="none" w="med" len="med"/>
            <a:tailEnd type="none" w="med" len="med"/>
          </a:ln>
        </p:spPr>
        <p:txBody>
          <a:bodyPr anchor="t"/>
          <a:lstStyle/>
          <a:p>
            <a:pPr algn="ctr"/>
            <a:r>
              <a:rPr lang="zh-CN" altLang="en-US" b="1">
                <a:latin typeface="Arial" panose="020B0604020202020204" pitchFamily="34" charset="0"/>
                <a:ea typeface="宋体" panose="02010600030101010101" pitchFamily="2" charset="-122"/>
              </a:rPr>
              <a:t>拉丁美洲</a:t>
            </a:r>
            <a:endParaRPr lang="zh-CN" altLang="en-US">
              <a:latin typeface="Arial" panose="020B0604020202020204" pitchFamily="34" charset="0"/>
              <a:ea typeface="宋体" panose="02010600030101010101" pitchFamily="2" charset="-122"/>
            </a:endParaRPr>
          </a:p>
        </p:txBody>
      </p:sp>
      <p:sp>
        <p:nvSpPr>
          <p:cNvPr id="172041" name="云形标注 172040"/>
          <p:cNvSpPr/>
          <p:nvPr/>
        </p:nvSpPr>
        <p:spPr>
          <a:xfrm>
            <a:off x="6234933" y="4607214"/>
            <a:ext cx="3210189" cy="1201158"/>
          </a:xfrm>
          <a:prstGeom prst="cloudCallout">
            <a:avLst>
              <a:gd name="adj1" fmla="val 36569"/>
              <a:gd name="adj2" fmla="val -135745"/>
            </a:avLst>
          </a:prstGeom>
          <a:solidFill>
            <a:srgbClr val="FFFF00"/>
          </a:solidFill>
          <a:ln w="38100" cap="flat" cmpd="sng">
            <a:solidFill>
              <a:schemeClr val="tx1"/>
            </a:solidFill>
            <a:prstDash val="sysDot"/>
            <a:round/>
            <a:headEnd type="none" w="med" len="med"/>
            <a:tailEnd type="none" w="med" len="med"/>
          </a:ln>
        </p:spPr>
        <p:txBody>
          <a:bodyPr anchor="t"/>
          <a:lstStyle/>
          <a:p>
            <a:r>
              <a:rPr lang="zh-CN" altLang="en-US" sz="2800" b="1">
                <a:latin typeface="Arial" panose="020B0604020202020204" pitchFamily="34" charset="0"/>
                <a:ea typeface="宋体" panose="02010600030101010101" pitchFamily="2" charset="-122"/>
              </a:rPr>
              <a:t>美国以南的美洲地区。</a:t>
            </a:r>
            <a:endParaRPr lang="zh-CN" altLang="en-US" sz="2800" b="1">
              <a:latin typeface="Arial" panose="020B0604020202020204" pitchFamily="34" charset="0"/>
              <a:ea typeface="宋体" panose="02010600030101010101" pitchFamily="2" charset="-122"/>
            </a:endParaRPr>
          </a:p>
          <a:p>
            <a:pPr algn="ctr"/>
            <a:endParaRPr lang="zh-CN" altLang="en-US" b="1">
              <a:latin typeface="Arial" panose="020B0604020202020204" pitchFamily="34" charset="0"/>
              <a:ea typeface="宋体" panose="02010600030101010101" pitchFamily="2" charset="-122"/>
            </a:endParaRPr>
          </a:p>
        </p:txBody>
      </p:sp>
      <p:sp>
        <p:nvSpPr>
          <p:cNvPr id="12296" name="矩形 172045"/>
          <p:cNvSpPr/>
          <p:nvPr/>
        </p:nvSpPr>
        <p:spPr>
          <a:xfrm>
            <a:off x="3031901" y="654642"/>
            <a:ext cx="2590800" cy="838200"/>
          </a:xfrm>
          <a:prstGeom prst="rect">
            <a:avLst/>
          </a:prstGeom>
        </p:spPr>
        <p:txBody>
          <a:bodyPr wrap="none" fromWordArt="1">
            <a:prstTxWarp prst="textPlain">
              <a:avLst>
                <a:gd name="adj" fmla="val 50000"/>
              </a:avLst>
            </a:prstTxWarp>
            <a:normAutofit/>
          </a:bodyPr>
          <a:lstStyle/>
          <a:p>
            <a:pPr algn="ctr"/>
            <a:r>
              <a:rPr lang="zh-CN" altLang="en-US" sz="3600" i="1">
                <a:ln w="9525" cap="flat" cmpd="sng">
                  <a:solidFill>
                    <a:srgbClr val="000000"/>
                  </a:solidFill>
                  <a:prstDash val="solid"/>
                  <a:round/>
                  <a:headEnd type="none" w="med" len="med"/>
                  <a:tailEnd type="none" w="med" len="med"/>
                </a:ln>
                <a:solidFill>
                  <a:schemeClr val="tx1"/>
                </a:solidFill>
                <a:effectLst>
                  <a:outerShdw dist="35921" dir="2699999" algn="ctr" rotWithShape="0">
                    <a:srgbClr val="808080">
                      <a:alpha val="80000"/>
                    </a:srgbClr>
                  </a:outerShdw>
                </a:effectLst>
                <a:latin typeface="宋体" panose="02010600030101010101" pitchFamily="2" charset="-122"/>
                <a:ea typeface="宋体" panose="02010600030101010101" pitchFamily="2" charset="-122"/>
              </a:rPr>
              <a:t>拉丁美洲？</a:t>
            </a:r>
            <a:endParaRPr lang="zh-CN" altLang="en-US" sz="3600" i="1">
              <a:ln w="9525" cap="flat" cmpd="sng">
                <a:solidFill>
                  <a:srgbClr val="000000"/>
                </a:solidFill>
                <a:prstDash val="solid"/>
                <a:round/>
                <a:headEnd type="none" w="med" len="med"/>
                <a:tailEnd type="none" w="med" len="med"/>
              </a:ln>
              <a:solidFill>
                <a:schemeClr val="tx1"/>
              </a:solidFill>
              <a:effectLst>
                <a:outerShdw dist="35921" dir="2699999" algn="ctr" rotWithShape="0">
                  <a:srgbClr val="808080">
                    <a:alpha val="80000"/>
                  </a:srgbClr>
                </a:outerShdw>
              </a:effectLst>
              <a:latin typeface="宋体" panose="02010600030101010101" pitchFamily="2" charset="-122"/>
              <a:ea typeface="宋体" panose="02010600030101010101" pitchFamily="2" charset="-122"/>
            </a:endParaRPr>
          </a:p>
        </p:txBody>
      </p:sp>
      <p:pic>
        <p:nvPicPr>
          <p:cNvPr id="172043" name="图片 172042" descr="14-a"/>
          <p:cNvPicPr>
            <a:picLocks noChangeAspect="1"/>
          </p:cNvPicPr>
          <p:nvPr/>
        </p:nvPicPr>
        <p:blipFill>
          <a:blip r:embed="rId2"/>
          <a:stretch>
            <a:fillRect/>
          </a:stretch>
        </p:blipFill>
        <p:spPr>
          <a:xfrm>
            <a:off x="475091" y="839272"/>
            <a:ext cx="4935046" cy="5668885"/>
          </a:xfrm>
          <a:prstGeom prst="rect">
            <a:avLst/>
          </a:prstGeom>
          <a:noFill/>
          <a:ln w="9525">
            <a:noFill/>
          </a:ln>
        </p:spPr>
      </p:pic>
      <p:sp>
        <p:nvSpPr>
          <p:cNvPr id="172044" name="椭圆 172043"/>
          <p:cNvSpPr/>
          <p:nvPr/>
        </p:nvSpPr>
        <p:spPr>
          <a:xfrm>
            <a:off x="301244" y="4469708"/>
            <a:ext cx="1535112" cy="914400"/>
          </a:xfrm>
          <a:prstGeom prst="ellipse">
            <a:avLst/>
          </a:prstGeom>
          <a:noFill/>
          <a:ln w="63500" cap="flat" cmpd="sng">
            <a:solidFill>
              <a:srgbClr val="FF3300"/>
            </a:solidFill>
            <a:prstDash val="solid"/>
            <a:round/>
            <a:headEnd type="none" w="med" len="med"/>
            <a:tailEnd type="none" w="med" len="med"/>
          </a:ln>
        </p:spPr>
        <p:txBody>
          <a:bodyPr anchor="t"/>
          <a:lstStyle/>
          <a:p>
            <a:endParaRPr lang="zh-CN" altLang="en-US">
              <a:latin typeface="Arial" panose="020B0604020202020204" pitchFamily="34" charset="0"/>
              <a:ea typeface="宋体" panose="02010600030101010101" pitchFamily="2" charset="-122"/>
            </a:endParaRPr>
          </a:p>
        </p:txBody>
      </p:sp>
      <p:sp>
        <p:nvSpPr>
          <p:cNvPr id="13" name="矩形 12"/>
          <p:cNvSpPr/>
          <p:nvPr/>
        </p:nvSpPr>
        <p:spPr>
          <a:xfrm>
            <a:off x="0" y="1"/>
            <a:ext cx="5711957" cy="666786"/>
          </a:xfrm>
          <a:prstGeom prst="rect">
            <a:avLst/>
          </a:prstGeom>
          <a:solidFill>
            <a:schemeClr val="accent6">
              <a:lumMod val="50000"/>
            </a:schemeClr>
          </a:solidFill>
        </p:spPr>
        <p:txBody>
          <a:bodyPr wrap="square">
            <a:spAutoFit/>
          </a:bodyPr>
          <a:lstStyle/>
          <a:p>
            <a:pPr lvl="0"/>
            <a:r>
              <a:rPr lang="zh-CN" altLang="zh-CN" sz="3735" b="1">
                <a:solidFill>
                  <a:schemeClr val="bg1"/>
                </a:solidFill>
              </a:rPr>
              <a:t>一、拉丁美洲的殖民地化</a:t>
            </a:r>
            <a:endParaRPr lang="zh-CN" altLang="zh-CN" sz="3735">
              <a:solidFill>
                <a:schemeClr val="bg1"/>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72036"/>
                                        </p:tgtEl>
                                        <p:attrNameLst>
                                          <p:attrName>style.visibility</p:attrName>
                                        </p:attrNameLst>
                                      </p:cBhvr>
                                      <p:to>
                                        <p:strVal val="visible"/>
                                      </p:to>
                                    </p:set>
                                    <p:animEffect transition="in" filter="dissolve">
                                      <p:cBhvr>
                                        <p:cTn id="7" dur="500"/>
                                        <p:tgtEl>
                                          <p:spTgt spid="172036"/>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172035"/>
                                        </p:tgtEl>
                                        <p:attrNameLst>
                                          <p:attrName>style.visibility</p:attrName>
                                        </p:attrNameLst>
                                      </p:cBhvr>
                                      <p:to>
                                        <p:strVal val="visible"/>
                                      </p:to>
                                    </p:set>
                                    <p:animEffect transition="in" filter="dissolve">
                                      <p:cBhvr>
                                        <p:cTn id="12" dur="500"/>
                                        <p:tgtEl>
                                          <p:spTgt spid="17203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72042"/>
                                        </p:tgtEl>
                                        <p:attrNameLst>
                                          <p:attrName>style.visibility</p:attrName>
                                        </p:attrNameLst>
                                      </p:cBhvr>
                                      <p:to>
                                        <p:strVal val="visible"/>
                                      </p:to>
                                    </p:set>
                                    <p:animEffect transition="in" filter="blinds(horizontal)">
                                      <p:cBhvr>
                                        <p:cTn id="17" dur="500"/>
                                        <p:tgtEl>
                                          <p:spTgt spid="172042"/>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72041"/>
                                        </p:tgtEl>
                                        <p:attrNameLst>
                                          <p:attrName>style.visibility</p:attrName>
                                        </p:attrNameLst>
                                      </p:cBhvr>
                                      <p:to>
                                        <p:strVal val="visible"/>
                                      </p:to>
                                    </p:set>
                                    <p:animEffect transition="in" filter="blinds(horizontal)">
                                      <p:cBhvr>
                                        <p:cTn id="22" dur="500"/>
                                        <p:tgtEl>
                                          <p:spTgt spid="172041"/>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7204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nodeType="clickEffect">
                                  <p:stCondLst>
                                    <p:cond delay="0"/>
                                  </p:stCondLst>
                                  <p:childTnLst>
                                    <p:set>
                                      <p:cBhvr>
                                        <p:cTn id="30" dur="1" fill="hold">
                                          <p:stCondLst>
                                            <p:cond delay="0"/>
                                          </p:stCondLst>
                                        </p:cTn>
                                        <p:tgtEl>
                                          <p:spTgt spid="172044"/>
                                        </p:tgtEl>
                                        <p:attrNameLst>
                                          <p:attrName>style.visibility</p:attrName>
                                        </p:attrNameLst>
                                      </p:cBhvr>
                                      <p:to>
                                        <p:strVal val="visible"/>
                                      </p:to>
                                    </p:set>
                                    <p:animEffect transition="in" filter="blinds(horizontal)">
                                      <p:cBhvr>
                                        <p:cTn id="31" dur="500"/>
                                        <p:tgtEl>
                                          <p:spTgt spid="1720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2042" grpId="0"/>
      <p:bldP spid="17204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1"/>
            <a:ext cx="5711957" cy="666786"/>
          </a:xfrm>
          <a:prstGeom prst="rect">
            <a:avLst/>
          </a:prstGeom>
          <a:solidFill>
            <a:schemeClr val="accent6">
              <a:lumMod val="50000"/>
            </a:schemeClr>
          </a:solidFill>
        </p:spPr>
        <p:txBody>
          <a:bodyPr wrap="square">
            <a:spAutoFit/>
          </a:bodyPr>
          <a:lstStyle/>
          <a:p>
            <a:pPr lvl="0"/>
            <a:r>
              <a:rPr lang="zh-CN" altLang="zh-CN" sz="3735" b="1">
                <a:solidFill>
                  <a:schemeClr val="bg1"/>
                </a:solidFill>
              </a:rPr>
              <a:t>一、拉丁美洲的殖民地化</a:t>
            </a:r>
            <a:endParaRPr lang="zh-CN" altLang="zh-CN" sz="3735">
              <a:solidFill>
                <a:schemeClr val="bg1"/>
              </a:solidFill>
            </a:endParaRPr>
          </a:p>
        </p:txBody>
      </p:sp>
      <p:sp>
        <p:nvSpPr>
          <p:cNvPr id="5" name="矩形 4"/>
          <p:cNvSpPr/>
          <p:nvPr/>
        </p:nvSpPr>
        <p:spPr>
          <a:xfrm>
            <a:off x="-111760" y="1252855"/>
            <a:ext cx="8003540" cy="1198880"/>
          </a:xfrm>
          <a:prstGeom prst="rect">
            <a:avLst/>
          </a:prstGeom>
        </p:spPr>
        <p:txBody>
          <a:bodyPr wrap="square">
            <a:spAutoFit/>
          </a:bodyPr>
          <a:lstStyle/>
          <a:p>
            <a:pPr lvl="0"/>
            <a:r>
              <a:rPr lang="zh-CN" altLang="en-US" sz="2400" b="1">
                <a:solidFill>
                  <a:prstClr val="black"/>
                </a:solidFill>
                <a:latin typeface="华文中宋" panose="02010600040101010101" pitchFamily="2" charset="-122"/>
                <a:ea typeface="华文中宋" panose="02010600040101010101" pitchFamily="2" charset="-122"/>
              </a:rPr>
              <a:t>（</a:t>
            </a:r>
            <a:r>
              <a:rPr lang="en-US" altLang="zh-CN" sz="2400" b="1">
                <a:solidFill>
                  <a:prstClr val="black"/>
                </a:solidFill>
                <a:latin typeface="华文中宋" panose="02010600040101010101" pitchFamily="2" charset="-122"/>
                <a:ea typeface="华文中宋" panose="02010600040101010101" pitchFamily="2" charset="-122"/>
              </a:rPr>
              <a:t>1</a:t>
            </a:r>
            <a:r>
              <a:rPr lang="zh-CN" altLang="en-US" sz="2400" b="1">
                <a:solidFill>
                  <a:prstClr val="black"/>
                </a:solidFill>
                <a:latin typeface="华文中宋" panose="02010600040101010101" pitchFamily="2" charset="-122"/>
                <a:ea typeface="华文中宋" panose="02010600040101010101" pitchFamily="2" charset="-122"/>
              </a:rPr>
              <a:t>）</a:t>
            </a:r>
            <a:r>
              <a:rPr lang="zh-CN" altLang="zh-CN" sz="2400" b="1">
                <a:solidFill>
                  <a:prstClr val="black"/>
                </a:solidFill>
                <a:latin typeface="华文中宋" panose="02010600040101010101" pitchFamily="2" charset="-122"/>
                <a:ea typeface="华文中宋" panose="02010600040101010101" pitchFamily="2" charset="-122"/>
              </a:rPr>
              <a:t>西班牙</a:t>
            </a:r>
            <a:r>
              <a:rPr lang="zh-CN" altLang="en-US" sz="2400" b="1">
                <a:solidFill>
                  <a:prstClr val="black"/>
                </a:solidFill>
                <a:latin typeface="华文中宋" panose="02010600040101010101" pitchFamily="2" charset="-122"/>
                <a:ea typeface="华文中宋" panose="02010600040101010101" pitchFamily="2" charset="-122"/>
              </a:rPr>
              <a:t>：中美洲 、除巴西外的南美洲、部分北美洲；</a:t>
            </a:r>
            <a:endParaRPr lang="en-US" altLang="zh-CN" sz="2400" b="1">
              <a:solidFill>
                <a:prstClr val="black"/>
              </a:solidFill>
              <a:latin typeface="华文中宋" panose="02010600040101010101" pitchFamily="2" charset="-122"/>
              <a:ea typeface="华文中宋" panose="02010600040101010101" pitchFamily="2" charset="-122"/>
            </a:endParaRPr>
          </a:p>
          <a:p>
            <a:pPr lvl="0"/>
            <a:r>
              <a:rPr lang="zh-CN" altLang="en-US" sz="2400" b="1">
                <a:solidFill>
                  <a:prstClr val="black"/>
                </a:solidFill>
                <a:latin typeface="华文中宋" panose="02010600040101010101" pitchFamily="2" charset="-122"/>
                <a:ea typeface="华文中宋" panose="02010600040101010101" pitchFamily="2" charset="-122"/>
              </a:rPr>
              <a:t>（</a:t>
            </a:r>
            <a:r>
              <a:rPr lang="en-US" altLang="zh-CN" sz="2400" b="1">
                <a:solidFill>
                  <a:prstClr val="black"/>
                </a:solidFill>
                <a:latin typeface="华文中宋" panose="02010600040101010101" pitchFamily="2" charset="-122"/>
                <a:ea typeface="华文中宋" panose="02010600040101010101" pitchFamily="2" charset="-122"/>
              </a:rPr>
              <a:t>2</a:t>
            </a:r>
            <a:r>
              <a:rPr lang="zh-CN" altLang="en-US" sz="2400" b="1">
                <a:solidFill>
                  <a:prstClr val="black"/>
                </a:solidFill>
                <a:latin typeface="华文中宋" panose="02010600040101010101" pitchFamily="2" charset="-122"/>
                <a:ea typeface="华文中宋" panose="02010600040101010101" pitchFamily="2" charset="-122"/>
              </a:rPr>
              <a:t>）</a:t>
            </a:r>
            <a:r>
              <a:rPr lang="zh-CN" altLang="zh-CN" sz="2400" b="1">
                <a:solidFill>
                  <a:prstClr val="black"/>
                </a:solidFill>
                <a:latin typeface="华文中宋" panose="02010600040101010101" pitchFamily="2" charset="-122"/>
                <a:ea typeface="华文中宋" panose="02010600040101010101" pitchFamily="2" charset="-122"/>
              </a:rPr>
              <a:t>葡萄牙</a:t>
            </a:r>
            <a:r>
              <a:rPr lang="zh-CN" altLang="en-US" sz="2400" b="1">
                <a:solidFill>
                  <a:prstClr val="black"/>
                </a:solidFill>
                <a:latin typeface="华文中宋" panose="02010600040101010101" pitchFamily="2" charset="-122"/>
                <a:ea typeface="华文中宋" panose="02010600040101010101" pitchFamily="2" charset="-122"/>
              </a:rPr>
              <a:t>：巴西</a:t>
            </a:r>
            <a:endParaRPr lang="en-US" altLang="zh-CN" sz="2400" b="1">
              <a:solidFill>
                <a:prstClr val="black"/>
              </a:solidFill>
              <a:latin typeface="华文中宋" panose="02010600040101010101" pitchFamily="2" charset="-122"/>
              <a:ea typeface="华文中宋" panose="02010600040101010101" pitchFamily="2" charset="-122"/>
            </a:endParaRPr>
          </a:p>
          <a:p>
            <a:pPr lvl="0"/>
            <a:r>
              <a:rPr lang="zh-CN" altLang="en-US" sz="2400" b="1">
                <a:solidFill>
                  <a:prstClr val="black"/>
                </a:solidFill>
                <a:latin typeface="华文中宋" panose="02010600040101010101" pitchFamily="2" charset="-122"/>
                <a:ea typeface="华文中宋" panose="02010600040101010101" pitchFamily="2" charset="-122"/>
              </a:rPr>
              <a:t>（</a:t>
            </a:r>
            <a:r>
              <a:rPr lang="en-US" altLang="zh-CN" sz="2400" b="1">
                <a:solidFill>
                  <a:prstClr val="black"/>
                </a:solidFill>
                <a:latin typeface="华文中宋" panose="02010600040101010101" pitchFamily="2" charset="-122"/>
                <a:ea typeface="华文中宋" panose="02010600040101010101" pitchFamily="2" charset="-122"/>
              </a:rPr>
              <a:t>3</a:t>
            </a:r>
            <a:r>
              <a:rPr lang="zh-CN" altLang="en-US" sz="2400" b="1">
                <a:solidFill>
                  <a:prstClr val="black"/>
                </a:solidFill>
                <a:latin typeface="华文中宋" panose="02010600040101010101" pitchFamily="2" charset="-122"/>
                <a:ea typeface="华文中宋" panose="02010600040101010101" pitchFamily="2" charset="-122"/>
              </a:rPr>
              <a:t>）荷英法：中南美洲零散地区小部分土地</a:t>
            </a:r>
            <a:endParaRPr lang="zh-CN" altLang="zh-CN" sz="2400" b="1">
              <a:solidFill>
                <a:prstClr val="black"/>
              </a:solidFill>
              <a:latin typeface="华文中宋" panose="02010600040101010101" pitchFamily="2" charset="-122"/>
              <a:ea typeface="华文中宋" panose="02010600040101010101" pitchFamily="2" charset="-122"/>
            </a:endParaRPr>
          </a:p>
        </p:txBody>
      </p:sp>
      <p:sp>
        <p:nvSpPr>
          <p:cNvPr id="6" name="矩形 5"/>
          <p:cNvSpPr/>
          <p:nvPr/>
        </p:nvSpPr>
        <p:spPr>
          <a:xfrm>
            <a:off x="16668" y="2876115"/>
            <a:ext cx="7772400" cy="460375"/>
          </a:xfrm>
          <a:prstGeom prst="rect">
            <a:avLst/>
          </a:prstGeom>
        </p:spPr>
        <p:txBody>
          <a:bodyPr wrap="square">
            <a:spAutoFit/>
          </a:bodyPr>
          <a:lstStyle/>
          <a:p>
            <a:pPr lvl="0"/>
            <a:r>
              <a:rPr lang="zh-CN" altLang="zh-CN" sz="2400" b="1">
                <a:solidFill>
                  <a:prstClr val="black"/>
                </a:solidFill>
                <a:latin typeface="华文中宋" panose="02010600040101010101" pitchFamily="2" charset="-122"/>
                <a:ea typeface="华文中宋" panose="02010600040101010101" pitchFamily="2" charset="-122"/>
              </a:rPr>
              <a:t>（</a:t>
            </a:r>
            <a:r>
              <a:rPr lang="en-US" altLang="zh-CN" sz="2400" b="1">
                <a:solidFill>
                  <a:prstClr val="black"/>
                </a:solidFill>
                <a:latin typeface="华文中宋" panose="02010600040101010101" pitchFamily="2" charset="-122"/>
                <a:ea typeface="华文中宋" panose="02010600040101010101" pitchFamily="2" charset="-122"/>
              </a:rPr>
              <a:t>1</a:t>
            </a:r>
            <a:r>
              <a:rPr lang="zh-CN" altLang="zh-CN" sz="2400" b="1">
                <a:solidFill>
                  <a:prstClr val="black"/>
                </a:solidFill>
                <a:latin typeface="华文中宋" panose="02010600040101010101" pitchFamily="2" charset="-122"/>
                <a:ea typeface="华文中宋" panose="02010600040101010101" pitchFamily="2" charset="-122"/>
              </a:rPr>
              <a:t>）政治：</a:t>
            </a:r>
            <a:r>
              <a:rPr lang="zh-CN" altLang="en-US" sz="2400" b="1">
                <a:solidFill>
                  <a:prstClr val="black"/>
                </a:solidFill>
                <a:latin typeface="华文中宋" panose="02010600040101010101" pitchFamily="2" charset="-122"/>
                <a:ea typeface="华文中宋" panose="02010600040101010101" pitchFamily="2" charset="-122"/>
              </a:rPr>
              <a:t>专制统治；总督制度</a:t>
            </a:r>
            <a:r>
              <a:rPr lang="zh-CN" altLang="zh-CN" sz="2400" b="1">
                <a:solidFill>
                  <a:prstClr val="black"/>
                </a:solidFill>
                <a:latin typeface="华文中宋" panose="02010600040101010101" pitchFamily="2" charset="-122"/>
                <a:ea typeface="华文中宋" panose="02010600040101010101" pitchFamily="2" charset="-122"/>
              </a:rPr>
              <a:t>。</a:t>
            </a:r>
            <a:endParaRPr lang="zh-CN" altLang="zh-CN" sz="2400" b="1">
              <a:solidFill>
                <a:prstClr val="black"/>
              </a:solidFill>
              <a:latin typeface="华文中宋" panose="02010600040101010101" pitchFamily="2" charset="-122"/>
              <a:ea typeface="华文中宋" panose="02010600040101010101" pitchFamily="2" charset="-122"/>
            </a:endParaRPr>
          </a:p>
        </p:txBody>
      </p:sp>
      <p:pic>
        <p:nvPicPr>
          <p:cNvPr id="4" name="图片 3"/>
          <p:cNvPicPr>
            <a:picLocks noChangeAspect="1"/>
          </p:cNvPicPr>
          <p:nvPr/>
        </p:nvPicPr>
        <p:blipFill>
          <a:blip r:embed="rId1">
            <a:extLst>
              <a:ext uri="{28A0092B-C50C-407E-A947-70E740481C1C}">
                <a14:useLocalDpi xmlns:a14="http://schemas.microsoft.com/office/drawing/2010/main" val="0"/>
              </a:ext>
            </a:extLst>
          </a:blip>
          <a:srcRect l="1415" t="1314" r="2482" b="7881"/>
          <a:stretch>
            <a:fillRect/>
          </a:stretch>
        </p:blipFill>
        <p:spPr>
          <a:xfrm>
            <a:off x="7924800" y="886296"/>
            <a:ext cx="4023360" cy="4907279"/>
          </a:xfrm>
          <a:prstGeom prst="rect">
            <a:avLst/>
          </a:prstGeom>
          <a:ln>
            <a:noFill/>
          </a:ln>
          <a:effectLst>
            <a:outerShdw blurRad="190500" algn="tl" rotWithShape="0">
              <a:srgbClr val="000000">
                <a:alpha val="70000"/>
              </a:srgbClr>
            </a:outerShdw>
          </a:effectLst>
        </p:spPr>
      </p:pic>
      <p:sp>
        <p:nvSpPr>
          <p:cNvPr id="2" name="文本框 1"/>
          <p:cNvSpPr txBox="1"/>
          <p:nvPr/>
        </p:nvSpPr>
        <p:spPr>
          <a:xfrm>
            <a:off x="162560" y="729537"/>
            <a:ext cx="7305040" cy="523220"/>
          </a:xfrm>
          <a:prstGeom prst="rect">
            <a:avLst/>
          </a:prstGeom>
          <a:noFill/>
        </p:spPr>
        <p:txBody>
          <a:bodyPr wrap="square" rtlCol="0">
            <a:spAutoFit/>
          </a:bodyPr>
          <a:lstStyle/>
          <a:p>
            <a:pPr lvl="0"/>
            <a:r>
              <a:rPr lang="en-US" altLang="zh-CN" sz="2800" b="1">
                <a:solidFill>
                  <a:prstClr val="black"/>
                </a:solidFill>
                <a:latin typeface="等线" panose="02010600030101010101" pitchFamily="2" charset="-122"/>
              </a:rPr>
              <a:t>1</a:t>
            </a:r>
            <a:r>
              <a:rPr lang="zh-CN" altLang="zh-CN" sz="2800" b="1">
                <a:solidFill>
                  <a:prstClr val="black"/>
                </a:solidFill>
                <a:latin typeface="等线" panose="02010600030101010101" pitchFamily="2" charset="-122"/>
              </a:rPr>
              <a:t>、殖民国家</a:t>
            </a:r>
            <a:r>
              <a:rPr lang="zh-CN" altLang="en-US" sz="2800" b="1">
                <a:solidFill>
                  <a:prstClr val="black"/>
                </a:solidFill>
                <a:latin typeface="等线" panose="02010600030101010101" pitchFamily="2" charset="-122"/>
              </a:rPr>
              <a:t>及范围（</a:t>
            </a:r>
            <a:r>
              <a:rPr lang="en-US" altLang="zh-CN" sz="2800" b="1">
                <a:solidFill>
                  <a:prstClr val="black"/>
                </a:solidFill>
                <a:latin typeface="等线" panose="02010600030101010101" pitchFamily="2" charset="-122"/>
              </a:rPr>
              <a:t>15</a:t>
            </a:r>
            <a:r>
              <a:rPr lang="zh-CN" altLang="en-US" sz="2800" b="1">
                <a:solidFill>
                  <a:prstClr val="black"/>
                </a:solidFill>
                <a:latin typeface="等线" panose="02010600030101010101" pitchFamily="2" charset="-122"/>
              </a:rPr>
              <a:t>世纪末</a:t>
            </a:r>
            <a:r>
              <a:rPr lang="en-US" altLang="zh-CN" sz="2800" b="1">
                <a:solidFill>
                  <a:prstClr val="black"/>
                </a:solidFill>
                <a:latin typeface="等线" panose="02010600030101010101" pitchFamily="2" charset="-122"/>
              </a:rPr>
              <a:t>-18</a:t>
            </a:r>
            <a:r>
              <a:rPr lang="zh-CN" altLang="en-US" sz="2800" b="1">
                <a:solidFill>
                  <a:prstClr val="black"/>
                </a:solidFill>
                <a:latin typeface="等线" panose="02010600030101010101" pitchFamily="2" charset="-122"/>
              </a:rPr>
              <a:t>世纪晚期）</a:t>
            </a:r>
            <a:endParaRPr lang="en-US" altLang="zh-CN" sz="2800">
              <a:solidFill>
                <a:prstClr val="black"/>
              </a:solidFill>
              <a:latin typeface="等线" panose="02010600030101010101" pitchFamily="2" charset="-122"/>
            </a:endParaRPr>
          </a:p>
        </p:txBody>
      </p:sp>
      <p:sp>
        <p:nvSpPr>
          <p:cNvPr id="7" name="文本框 6"/>
          <p:cNvSpPr txBox="1"/>
          <p:nvPr/>
        </p:nvSpPr>
        <p:spPr>
          <a:xfrm>
            <a:off x="203200" y="2434128"/>
            <a:ext cx="4368800" cy="521970"/>
          </a:xfrm>
          <a:prstGeom prst="rect">
            <a:avLst/>
          </a:prstGeom>
          <a:noFill/>
        </p:spPr>
        <p:txBody>
          <a:bodyPr wrap="square" rtlCol="0">
            <a:spAutoFit/>
          </a:bodyPr>
          <a:lstStyle/>
          <a:p>
            <a:pPr lvl="0"/>
            <a:r>
              <a:rPr lang="en-US" altLang="zh-CN" sz="2800" b="1">
                <a:solidFill>
                  <a:prstClr val="black"/>
                </a:solidFill>
                <a:latin typeface="+mn-ea"/>
              </a:rPr>
              <a:t>2</a:t>
            </a:r>
            <a:r>
              <a:rPr lang="zh-CN" altLang="zh-CN" sz="2800" b="1">
                <a:solidFill>
                  <a:prstClr val="black"/>
                </a:solidFill>
                <a:latin typeface="+mn-ea"/>
              </a:rPr>
              <a:t>、殖民</a:t>
            </a:r>
            <a:r>
              <a:rPr lang="zh-CN" altLang="en-US" sz="2800" b="1">
                <a:solidFill>
                  <a:prstClr val="black"/>
                </a:solidFill>
                <a:latin typeface="+mn-ea"/>
              </a:rPr>
              <a:t>统治</a:t>
            </a:r>
            <a:endParaRPr lang="zh-CN" altLang="zh-CN" sz="2800" b="1">
              <a:solidFill>
                <a:prstClr val="black"/>
              </a:solidFill>
              <a:latin typeface="+mn-ea"/>
            </a:endParaRPr>
          </a:p>
        </p:txBody>
      </p:sp>
      <p:sp>
        <p:nvSpPr>
          <p:cNvPr id="8" name="矩形 7"/>
          <p:cNvSpPr/>
          <p:nvPr/>
        </p:nvSpPr>
        <p:spPr>
          <a:xfrm>
            <a:off x="33336" y="3253411"/>
            <a:ext cx="7874796" cy="1198880"/>
          </a:xfrm>
          <a:prstGeom prst="rect">
            <a:avLst/>
          </a:prstGeom>
        </p:spPr>
        <p:txBody>
          <a:bodyPr wrap="square">
            <a:spAutoFit/>
          </a:bodyPr>
          <a:lstStyle/>
          <a:p>
            <a:r>
              <a:rPr lang="zh-CN" altLang="zh-CN" sz="2400" b="1">
                <a:solidFill>
                  <a:prstClr val="black"/>
                </a:solidFill>
                <a:latin typeface="华文中宋" panose="02010600040101010101" pitchFamily="2" charset="-122"/>
                <a:ea typeface="华文中宋" panose="02010600040101010101" pitchFamily="2" charset="-122"/>
              </a:rPr>
              <a:t>（</a:t>
            </a:r>
            <a:r>
              <a:rPr lang="en-US" altLang="zh-CN" sz="2400" b="1">
                <a:solidFill>
                  <a:prstClr val="black"/>
                </a:solidFill>
                <a:latin typeface="华文中宋" panose="02010600040101010101" pitchFamily="2" charset="-122"/>
                <a:ea typeface="华文中宋" panose="02010600040101010101" pitchFamily="2" charset="-122"/>
              </a:rPr>
              <a:t>2</a:t>
            </a:r>
            <a:r>
              <a:rPr lang="zh-CN" altLang="zh-CN" sz="2400" b="1">
                <a:solidFill>
                  <a:prstClr val="black"/>
                </a:solidFill>
                <a:latin typeface="华文中宋" panose="02010600040101010101" pitchFamily="2" charset="-122"/>
                <a:ea typeface="华文中宋" panose="02010600040101010101" pitchFamily="2" charset="-122"/>
              </a:rPr>
              <a:t>）</a:t>
            </a:r>
            <a:r>
              <a:rPr lang="zh-CN" altLang="en-US" sz="2400" b="1">
                <a:solidFill>
                  <a:prstClr val="black"/>
                </a:solidFill>
                <a:latin typeface="华文中宋" panose="02010600040101010101" pitchFamily="2" charset="-122"/>
                <a:ea typeface="华文中宋" panose="02010600040101010101" pitchFamily="2" charset="-122"/>
              </a:rPr>
              <a:t>经济</a:t>
            </a:r>
            <a:r>
              <a:rPr lang="zh-CN" altLang="zh-CN" sz="2400" b="1">
                <a:solidFill>
                  <a:prstClr val="black"/>
                </a:solidFill>
                <a:latin typeface="华文中宋" panose="02010600040101010101" pitchFamily="2" charset="-122"/>
                <a:ea typeface="华文中宋" panose="02010600040101010101" pitchFamily="2" charset="-122"/>
              </a:rPr>
              <a:t>：</a:t>
            </a:r>
            <a:r>
              <a:rPr lang="zh-CN" altLang="en-US" sz="2400" b="1">
                <a:solidFill>
                  <a:srgbClr val="000000"/>
                </a:solidFill>
                <a:latin typeface="华文中宋" panose="02010600040101010101" pitchFamily="2" charset="-122"/>
                <a:ea typeface="华文中宋" panose="02010600040101010101" pitchFamily="2" charset="-122"/>
              </a:rPr>
              <a:t>农奴制；掠夺开采金银矿；奴役屠杀印第安人；发展种植园经济；黑奴贸易；垄断贸易；限制殖民地经济发展</a:t>
            </a:r>
            <a:endParaRPr lang="zh-CN" altLang="en-US" b="1">
              <a:solidFill>
                <a:srgbClr val="000000"/>
              </a:solidFill>
              <a:latin typeface="华文中宋" panose="02010600040101010101" pitchFamily="2" charset="-122"/>
              <a:ea typeface="华文中宋" panose="02010600040101010101" pitchFamily="2" charset="-122"/>
              <a:cs typeface="Times New Roman" panose="02020603050405020304" pitchFamily="18" charset="0"/>
            </a:endParaRPr>
          </a:p>
        </p:txBody>
      </p:sp>
      <p:grpSp>
        <p:nvGrpSpPr>
          <p:cNvPr id="9" name="Group 71"/>
          <p:cNvGrpSpPr/>
          <p:nvPr/>
        </p:nvGrpSpPr>
        <p:grpSpPr>
          <a:xfrm>
            <a:off x="0" y="4444463"/>
            <a:ext cx="7891464" cy="2451100"/>
            <a:chOff x="2336" y="2403"/>
            <a:chExt cx="4971" cy="1544"/>
          </a:xfrm>
        </p:grpSpPr>
        <p:pic>
          <p:nvPicPr>
            <p:cNvPr id="10" name="图片 9"/>
            <p:cNvPicPr>
              <a:picLocks noChangeAspect="1"/>
            </p:cNvPicPr>
            <p:nvPr/>
          </p:nvPicPr>
          <p:blipFill>
            <a:blip r:embed="rId2"/>
            <a:stretch>
              <a:fillRect/>
            </a:stretch>
          </p:blipFill>
          <p:spPr bwMode="auto">
            <a:xfrm>
              <a:off x="4661" y="2403"/>
              <a:ext cx="2646" cy="1326"/>
            </a:xfrm>
            <a:prstGeom prst="rect">
              <a:avLst/>
            </a:prstGeom>
            <a:noFill/>
            <a:ln w="9525">
              <a:noFill/>
              <a:miter lim="800000"/>
              <a:headEnd/>
              <a:tailEnd/>
            </a:ln>
          </p:spPr>
        </p:pic>
        <p:grpSp>
          <p:nvGrpSpPr>
            <p:cNvPr id="11" name="Group 73"/>
            <p:cNvGrpSpPr/>
            <p:nvPr/>
          </p:nvGrpSpPr>
          <p:grpSpPr>
            <a:xfrm>
              <a:off x="2336" y="2403"/>
              <a:ext cx="2502" cy="1544"/>
              <a:chOff x="2336" y="2403"/>
              <a:chExt cx="2502" cy="1544"/>
            </a:xfrm>
          </p:grpSpPr>
          <p:sp>
            <p:nvSpPr>
              <p:cNvPr id="12" name="矩形 12"/>
              <p:cNvSpPr>
                <a:spLocks noChangeArrowheads="1"/>
              </p:cNvSpPr>
              <p:nvPr/>
            </p:nvSpPr>
            <p:spPr bwMode="auto">
              <a:xfrm>
                <a:off x="2336" y="3734"/>
                <a:ext cx="2502" cy="213"/>
              </a:xfrm>
              <a:prstGeom prst="rect">
                <a:avLst/>
              </a:prstGeom>
              <a:solidFill>
                <a:srgbClr val="FFFFFF"/>
              </a:solidFill>
              <a:ln w="9525">
                <a:noFill/>
                <a:miter lim="800000"/>
              </a:ln>
            </p:spPr>
            <p:txBody>
              <a:bodyPr wrap="square">
                <a:spAutoFit/>
              </a:bodyPr>
              <a:lstStyle/>
              <a:p>
                <a:pPr marL="968375"/>
                <a:r>
                  <a:rPr lang="zh-CN" altLang="zh-CN" sz="1600" b="1">
                    <a:solidFill>
                      <a:srgbClr val="C06468"/>
                    </a:solidFill>
                    <a:latin typeface="宋体" panose="02010600030101010101" pitchFamily="2" charset="-122"/>
                    <a:ea typeface="宋体" panose="02010600030101010101" pitchFamily="2" charset="-122"/>
                  </a:rPr>
                  <a:t>▲</a:t>
                </a:r>
                <a:r>
                  <a:rPr lang="zh-CN" altLang="en-US" sz="1600" b="1">
                    <a:solidFill>
                      <a:srgbClr val="C06468"/>
                    </a:solidFill>
                    <a:latin typeface="宋体" panose="02010600030101010101" pitchFamily="2" charset="-122"/>
                    <a:ea typeface="宋体" panose="02010600030101010101" pitchFamily="2" charset="-122"/>
                  </a:rPr>
                  <a:t>西班牙女王与哥伦布的协议</a:t>
                </a:r>
                <a:endParaRPr lang="zh-CN" altLang="zh-CN" sz="2800" b="1">
                  <a:solidFill>
                    <a:srgbClr val="C00000"/>
                  </a:solidFill>
                  <a:latin typeface="宋体" panose="02010600030101010101" pitchFamily="2" charset="-122"/>
                  <a:ea typeface="宋体" panose="02010600030101010101" pitchFamily="2" charset="-122"/>
                </a:endParaRPr>
              </a:p>
            </p:txBody>
          </p:sp>
          <p:pic>
            <p:nvPicPr>
              <p:cNvPr id="13" name="图片 3"/>
              <p:cNvPicPr>
                <a:picLocks noChangeAspect="1"/>
              </p:cNvPicPr>
              <p:nvPr/>
            </p:nvPicPr>
            <p:blipFill>
              <a:blip r:embed="rId3"/>
              <a:stretch>
                <a:fillRect/>
              </a:stretch>
            </p:blipFill>
            <p:spPr bwMode="auto">
              <a:xfrm>
                <a:off x="2821" y="2403"/>
                <a:ext cx="1840" cy="1331"/>
              </a:xfrm>
              <a:prstGeom prst="rect">
                <a:avLst/>
              </a:prstGeom>
              <a:noFill/>
              <a:ln w="9525">
                <a:noFill/>
                <a:miter lim="800000"/>
                <a:headEnd/>
                <a:tailEnd/>
              </a:ln>
            </p:spPr>
          </p:pic>
        </p:gr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https://ss0.baidu.com/6ONWsjip0QIZ8tyhnq/it/u=3951156429,3365573366&amp;fm=173&amp;app=49&amp;f=JPEG?w=610&amp;h=428&amp;s=92089C459473FFCC1096C0300300405B"/>
          <p:cNvPicPr>
            <a:picLocks noChangeAspect="1" noChangeArrowheads="1"/>
          </p:cNvPicPr>
          <p:nvPr/>
        </p:nvPicPr>
        <p:blipFill>
          <a:blip r:embed="rId1">
            <a:extLst>
              <a:ext uri="{28A0092B-C50C-407E-A947-70E740481C1C}">
                <a14:useLocalDpi xmlns:a14="http://schemas.microsoft.com/office/drawing/2010/main" val="0"/>
              </a:ext>
            </a:extLst>
          </a:blip>
          <a:stretch>
            <a:fillRect/>
          </a:stretch>
        </p:blipFill>
        <p:spPr bwMode="auto">
          <a:xfrm>
            <a:off x="7569648" y="1627497"/>
            <a:ext cx="4014959" cy="2817053"/>
          </a:xfrm>
          <a:prstGeom prst="rect">
            <a:avLst/>
          </a:prstGeom>
          <a:noFill/>
          <a:extLst>
            <a:ext uri="{909E8E84-426E-40DD-AFC4-6F175D3DCCD1}">
              <a14:hiddenFill xmlns:a14="http://schemas.microsoft.com/office/drawing/2010/main">
                <a:solidFill>
                  <a:srgbClr val="FFFFFF"/>
                </a:solidFill>
              </a14:hiddenFill>
            </a:ext>
          </a:extLst>
        </p:spPr>
      </p:pic>
      <p:sp>
        <p:nvSpPr>
          <p:cNvPr id="3" name="矩形 2"/>
          <p:cNvSpPr/>
          <p:nvPr/>
        </p:nvSpPr>
        <p:spPr>
          <a:xfrm>
            <a:off x="711015" y="1166125"/>
            <a:ext cx="6096000" cy="1938020"/>
          </a:xfrm>
          <a:prstGeom prst="rect">
            <a:avLst/>
          </a:prstGeom>
        </p:spPr>
        <p:txBody>
          <a:bodyPr>
            <a:spAutoFit/>
          </a:bodyPr>
          <a:lstStyle/>
          <a:p>
            <a:r>
              <a:rPr lang="zh-CN" altLang="en-US" sz="2400" b="1">
                <a:solidFill>
                  <a:srgbClr val="0000FF"/>
                </a:solidFill>
              </a:rPr>
              <a:t>      </a:t>
            </a:r>
            <a:r>
              <a:rPr lang="zh-CN" altLang="en-US" sz="2400" b="1">
                <a:solidFill>
                  <a:srgbClr val="0000FF"/>
                </a:solidFill>
                <a:latin typeface="黑体" panose="02010609060101010101" pitchFamily="49" charset="-122"/>
                <a:ea typeface="黑体" panose="02010609060101010101" pitchFamily="49" charset="-122"/>
                <a:cs typeface="黑体" panose="02010609060101010101" pitchFamily="49" charset="-122"/>
              </a:rPr>
              <a:t> 在农业方面</a:t>
            </a:r>
            <a:r>
              <a:rPr lang="zh-CN" altLang="en-US" sz="2400" b="1">
                <a:latin typeface="黑体" panose="02010609060101010101" pitchFamily="49" charset="-122"/>
                <a:ea typeface="黑体" panose="02010609060101010101" pitchFamily="49" charset="-122"/>
                <a:cs typeface="黑体" panose="02010609060101010101" pitchFamily="49" charset="-122"/>
              </a:rPr>
              <a:t>，西班牙</a:t>
            </a:r>
            <a:r>
              <a:rPr lang="zh-CN" altLang="en-US" sz="2400" b="1">
                <a:solidFill>
                  <a:srgbClr val="FF0000"/>
                </a:solidFill>
                <a:latin typeface="黑体" panose="02010609060101010101" pitchFamily="49" charset="-122"/>
                <a:ea typeface="黑体" panose="02010609060101010101" pitchFamily="49" charset="-122"/>
                <a:cs typeface="黑体" panose="02010609060101010101" pitchFamily="49" charset="-122"/>
              </a:rPr>
              <a:t>不许</a:t>
            </a:r>
            <a:r>
              <a:rPr lang="zh-CN" altLang="en-US" sz="2400" b="1">
                <a:latin typeface="黑体" panose="02010609060101010101" pitchFamily="49" charset="-122"/>
                <a:ea typeface="黑体" panose="02010609060101010101" pitchFamily="49" charset="-122"/>
                <a:cs typeface="黑体" panose="02010609060101010101" pitchFamily="49" charset="-122"/>
              </a:rPr>
              <a:t>拉丁美洲种植宗主国所出产的橄榄、葡葡和桑树等，</a:t>
            </a:r>
            <a:r>
              <a:rPr lang="zh-CN" altLang="en-US" sz="2400" b="1">
                <a:solidFill>
                  <a:srgbClr val="FF0000"/>
                </a:solidFill>
                <a:latin typeface="黑体" panose="02010609060101010101" pitchFamily="49" charset="-122"/>
                <a:ea typeface="黑体" panose="02010609060101010101" pitchFamily="49" charset="-122"/>
                <a:cs typeface="黑体" panose="02010609060101010101" pitchFamily="49" charset="-122"/>
              </a:rPr>
              <a:t>强迫</a:t>
            </a:r>
            <a:r>
              <a:rPr lang="zh-CN" altLang="en-US" sz="2400" b="1">
                <a:latin typeface="黑体" panose="02010609060101010101" pitchFamily="49" charset="-122"/>
                <a:ea typeface="黑体" panose="02010609060101010101" pitchFamily="49" charset="-122"/>
                <a:cs typeface="黑体" panose="02010609060101010101" pitchFamily="49" charset="-122"/>
              </a:rPr>
              <a:t>种植市场上特别需要的产品，如棉花、可可、蓝靛、烟草等，这样就使拉美许多地区走上畸形的种植单一农作物的道路。</a:t>
            </a:r>
            <a:endParaRPr lang="zh-CN" altLang="en-US" sz="2400" b="1">
              <a:latin typeface="黑体" panose="02010609060101010101" pitchFamily="49" charset="-122"/>
              <a:ea typeface="黑体" panose="02010609060101010101" pitchFamily="49" charset="-122"/>
              <a:cs typeface="黑体" panose="02010609060101010101" pitchFamily="49" charset="-122"/>
            </a:endParaRPr>
          </a:p>
        </p:txBody>
      </p:sp>
      <p:sp>
        <p:nvSpPr>
          <p:cNvPr id="4" name="矩形 3"/>
          <p:cNvSpPr/>
          <p:nvPr/>
        </p:nvSpPr>
        <p:spPr>
          <a:xfrm>
            <a:off x="711015" y="3535884"/>
            <a:ext cx="6096000" cy="1938020"/>
          </a:xfrm>
          <a:prstGeom prst="rect">
            <a:avLst/>
          </a:prstGeom>
        </p:spPr>
        <p:txBody>
          <a:bodyPr>
            <a:spAutoFit/>
          </a:bodyPr>
          <a:lstStyle/>
          <a:p>
            <a:r>
              <a:rPr lang="zh-CN" altLang="en-US" sz="2000" b="1"/>
              <a:t>      </a:t>
            </a:r>
            <a:r>
              <a:rPr lang="zh-CN" altLang="en-US" sz="2000" b="1">
                <a:latin typeface="黑体" panose="02010609060101010101" pitchFamily="49" charset="-122"/>
                <a:ea typeface="黑体" panose="02010609060101010101" pitchFamily="49" charset="-122"/>
                <a:cs typeface="黑体" panose="02010609060101010101" pitchFamily="49" charset="-122"/>
              </a:rPr>
              <a:t>  </a:t>
            </a:r>
            <a:r>
              <a:rPr lang="zh-CN" altLang="en-US" sz="2400" b="1">
                <a:solidFill>
                  <a:srgbClr val="0000FF"/>
                </a:solidFill>
                <a:latin typeface="黑体" panose="02010609060101010101" pitchFamily="49" charset="-122"/>
                <a:ea typeface="黑体" panose="02010609060101010101" pitchFamily="49" charset="-122"/>
                <a:cs typeface="黑体" panose="02010609060101010101" pitchFamily="49" charset="-122"/>
              </a:rPr>
              <a:t>在工业方面</a:t>
            </a:r>
            <a:r>
              <a:rPr lang="zh-CN" altLang="en-US" sz="2400" b="1">
                <a:latin typeface="黑体" panose="02010609060101010101" pitchFamily="49" charset="-122"/>
                <a:ea typeface="黑体" panose="02010609060101010101" pitchFamily="49" charset="-122"/>
                <a:cs typeface="黑体" panose="02010609060101010101" pitchFamily="49" charset="-122"/>
              </a:rPr>
              <a:t>，西班牙</a:t>
            </a:r>
            <a:r>
              <a:rPr lang="zh-CN" altLang="en-US" sz="2400" b="1">
                <a:solidFill>
                  <a:srgbClr val="FF0000"/>
                </a:solidFill>
                <a:latin typeface="黑体" panose="02010609060101010101" pitchFamily="49" charset="-122"/>
                <a:ea typeface="黑体" panose="02010609060101010101" pitchFamily="49" charset="-122"/>
                <a:cs typeface="黑体" panose="02010609060101010101" pitchFamily="49" charset="-122"/>
              </a:rPr>
              <a:t>禁止</a:t>
            </a:r>
            <a:r>
              <a:rPr lang="zh-CN" altLang="en-US" sz="2400" b="1">
                <a:latin typeface="黑体" panose="02010609060101010101" pitchFamily="49" charset="-122"/>
                <a:ea typeface="黑体" panose="02010609060101010101" pitchFamily="49" charset="-122"/>
                <a:cs typeface="黑体" panose="02010609060101010101" pitchFamily="49" charset="-122"/>
              </a:rPr>
              <a:t>殖民地生产宗主国能够输出的产品，在对外贸易方面，</a:t>
            </a:r>
            <a:r>
              <a:rPr lang="zh-CN" altLang="en-US" sz="2400" b="1">
                <a:solidFill>
                  <a:srgbClr val="FF0000"/>
                </a:solidFill>
                <a:latin typeface="黑体" panose="02010609060101010101" pitchFamily="49" charset="-122"/>
                <a:ea typeface="黑体" panose="02010609060101010101" pitchFamily="49" charset="-122"/>
                <a:cs typeface="黑体" panose="02010609060101010101" pitchFamily="49" charset="-122"/>
              </a:rPr>
              <a:t>不许</a:t>
            </a:r>
            <a:r>
              <a:rPr lang="zh-CN" altLang="en-US" sz="2400" b="1">
                <a:latin typeface="黑体" panose="02010609060101010101" pitchFamily="49" charset="-122"/>
                <a:ea typeface="黑体" panose="02010609060101010101" pitchFamily="49" charset="-122"/>
                <a:cs typeface="黑体" panose="02010609060101010101" pitchFamily="49" charset="-122"/>
              </a:rPr>
              <a:t>在殖民地各地区之间有贸易往来，</a:t>
            </a:r>
            <a:r>
              <a:rPr lang="zh-CN" altLang="en-US" sz="2400" b="1">
                <a:solidFill>
                  <a:srgbClr val="FF0000"/>
                </a:solidFill>
                <a:latin typeface="黑体" panose="02010609060101010101" pitchFamily="49" charset="-122"/>
                <a:ea typeface="黑体" panose="02010609060101010101" pitchFamily="49" charset="-122"/>
                <a:cs typeface="黑体" panose="02010609060101010101" pitchFamily="49" charset="-122"/>
              </a:rPr>
              <a:t>不准</a:t>
            </a:r>
            <a:r>
              <a:rPr lang="zh-CN" altLang="en-US" sz="2400" b="1">
                <a:latin typeface="黑体" panose="02010609060101010101" pitchFamily="49" charset="-122"/>
                <a:ea typeface="黑体" panose="02010609060101010101" pitchFamily="49" charset="-122"/>
                <a:cs typeface="黑体" panose="02010609060101010101" pitchFamily="49" charset="-122"/>
              </a:rPr>
              <a:t>跟外国进行贸易。实行专卖制，如烟草、食盐都在政府专卖之列；征收苛重的捐税。</a:t>
            </a:r>
            <a:endParaRPr lang="zh-CN" altLang="en-US" sz="2400" b="1">
              <a:latin typeface="黑体" panose="02010609060101010101" pitchFamily="49" charset="-122"/>
              <a:ea typeface="黑体" panose="02010609060101010101" pitchFamily="49" charset="-122"/>
              <a:cs typeface="黑体" panose="02010609060101010101" pitchFamily="49" charset="-122"/>
            </a:endParaRPr>
          </a:p>
        </p:txBody>
      </p:sp>
      <p:pic>
        <p:nvPicPr>
          <p:cNvPr id="7" name="图片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06850" y="693355"/>
            <a:ext cx="4929550" cy="4823525"/>
          </a:xfrm>
          <a:prstGeom prst="rect">
            <a:avLst/>
          </a:prstGeom>
        </p:spPr>
      </p:pic>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63500" y="270669"/>
            <a:ext cx="11947525" cy="953135"/>
          </a:xfrm>
          <a:prstGeom prst="rect">
            <a:avLst/>
          </a:prstGeom>
          <a:noFill/>
        </p:spPr>
        <p:txBody>
          <a:bodyPr>
            <a:spAutoFit/>
          </a:bodyPr>
          <a:lstStyle/>
          <a:p>
            <a:pPr fontAlgn="auto">
              <a:spcBef>
                <a:spcPct val="0"/>
              </a:spcBef>
              <a:spcAft>
                <a:spcPct val="0"/>
              </a:spcAft>
              <a:defRPr/>
            </a:pPr>
            <a:r>
              <a:rPr lang="en-US" altLang="zh-CN" sz="2800" b="1" kern="100">
                <a:solidFill>
                  <a:prstClr val="black"/>
                </a:solidFill>
                <a:latin typeface="黑体" panose="02010609060101010101" pitchFamily="49" charset="-122"/>
                <a:ea typeface="黑体" panose="02010609060101010101" pitchFamily="49" charset="-122"/>
                <a:cs typeface="Times New Roman" panose="02020603050405020304" pitchFamily="18" charset="0"/>
              </a:rPr>
              <a:t>[</a:t>
            </a:r>
            <a:r>
              <a:rPr lang="zh-CN" altLang="en-US" sz="2800" b="1" kern="100">
                <a:solidFill>
                  <a:prstClr val="black"/>
                </a:solidFill>
                <a:latin typeface="黑体" panose="02010609060101010101" pitchFamily="49" charset="-122"/>
                <a:ea typeface="黑体" panose="02010609060101010101" pitchFamily="49" charset="-122"/>
                <a:cs typeface="Times New Roman" panose="02020603050405020304" pitchFamily="18" charset="0"/>
              </a:rPr>
              <a:t>问题探究</a:t>
            </a:r>
            <a:r>
              <a:rPr lang="en-US" altLang="zh-CN" sz="2800" b="1" kern="100">
                <a:solidFill>
                  <a:prstClr val="black"/>
                </a:solidFill>
                <a:latin typeface="黑体" panose="02010609060101010101" pitchFamily="49" charset="-122"/>
                <a:ea typeface="黑体" panose="02010609060101010101" pitchFamily="49" charset="-122"/>
                <a:cs typeface="Times New Roman" panose="02020603050405020304" pitchFamily="18" charset="0"/>
              </a:rPr>
              <a:t>]</a:t>
            </a:r>
            <a:r>
              <a:rPr lang="zh-CN" altLang="en-US" sz="2800" b="1" kern="100">
                <a:solidFill>
                  <a:prstClr val="black"/>
                </a:solidFill>
                <a:latin typeface="黑体" panose="02010609060101010101" pitchFamily="49" charset="-122"/>
                <a:ea typeface="黑体" panose="02010609060101010101" pitchFamily="49" charset="-122"/>
                <a:cs typeface="Times New Roman" panose="02020603050405020304" pitchFamily="18" charset="0"/>
              </a:rPr>
              <a:t>据材料和所学知识回答，殖民者的掠夺对美洲和欧洲分别产生了什么样的影响？</a:t>
            </a:r>
            <a:endParaRPr lang="zh-CN" altLang="zh-CN" sz="2800" b="1" kern="100">
              <a:solidFill>
                <a:prstClr val="black"/>
              </a:solidFill>
              <a:latin typeface="黑体" panose="02010609060101010101" pitchFamily="49" charset="-122"/>
              <a:ea typeface="黑体" panose="02010609060101010101" pitchFamily="49" charset="-122"/>
              <a:cs typeface="Times New Roman" panose="02020603050405020304" pitchFamily="18" charset="0"/>
            </a:endParaRPr>
          </a:p>
        </p:txBody>
      </p:sp>
      <p:sp>
        <p:nvSpPr>
          <p:cNvPr id="33796" name="文本框 15"/>
          <p:cNvSpPr txBox="1">
            <a:spLocks noChangeArrowheads="1"/>
          </p:cNvSpPr>
          <p:nvPr/>
        </p:nvSpPr>
        <p:spPr bwMode="auto">
          <a:xfrm>
            <a:off x="7866063" y="1296988"/>
            <a:ext cx="3348037" cy="521970"/>
          </a:xfrm>
          <a:prstGeom prst="rect">
            <a:avLst/>
          </a:prstGeom>
          <a:noFill/>
          <a:ln w="9525">
            <a:noFill/>
            <a:miter lim="800000"/>
          </a:ln>
        </p:spPr>
        <p:txBody>
          <a:bodyPr>
            <a:spAutoFit/>
          </a:bodyPr>
          <a:lstStyle/>
          <a:p>
            <a:pPr marL="571500" indent="-571500">
              <a:buFont typeface="Wingdings" panose="05000000000000000000" pitchFamily="2" charset="2"/>
              <a:buChar char="Ø"/>
            </a:pPr>
            <a:r>
              <a:rPr lang="zh-CN" altLang="en-US" sz="2800" b="1">
                <a:solidFill>
                  <a:srgbClr val="4E1E1A"/>
                </a:solidFill>
                <a:latin typeface="黑体" panose="02010609060101010101" pitchFamily="49" charset="-122"/>
                <a:ea typeface="黑体" panose="02010609060101010101" pitchFamily="49" charset="-122"/>
              </a:rPr>
              <a:t>对美洲而言</a:t>
            </a:r>
            <a:endParaRPr lang="zh-CN" altLang="en-US" sz="2800" b="1">
              <a:solidFill>
                <a:srgbClr val="4E1E1A"/>
              </a:solidFill>
              <a:latin typeface="黑体" panose="02010609060101010101" pitchFamily="49" charset="-122"/>
              <a:ea typeface="黑体" panose="02010609060101010101" pitchFamily="49" charset="-122"/>
            </a:endParaRPr>
          </a:p>
        </p:txBody>
      </p:sp>
      <p:sp>
        <p:nvSpPr>
          <p:cNvPr id="18" name="文本框 17"/>
          <p:cNvSpPr txBox="1">
            <a:spLocks noChangeArrowheads="1"/>
          </p:cNvSpPr>
          <p:nvPr/>
        </p:nvSpPr>
        <p:spPr bwMode="auto">
          <a:xfrm>
            <a:off x="7799904" y="1893095"/>
            <a:ext cx="4254500" cy="1938020"/>
          </a:xfrm>
          <a:prstGeom prst="rect">
            <a:avLst/>
          </a:prstGeom>
          <a:noFill/>
          <a:ln w="9525">
            <a:noFill/>
            <a:miter lim="800000"/>
          </a:ln>
        </p:spPr>
        <p:txBody>
          <a:bodyPr>
            <a:spAutoFit/>
          </a:bodyPr>
          <a:lstStyle/>
          <a:p>
            <a:r>
              <a:rPr lang="zh-CN" altLang="en-US" sz="2400" b="1">
                <a:solidFill>
                  <a:srgbClr val="4E1E1A"/>
                </a:solidFill>
                <a:latin typeface="黑体" panose="02010609060101010101" pitchFamily="49" charset="-122"/>
                <a:ea typeface="黑体" panose="02010609060101010101" pitchFamily="49" charset="-122"/>
              </a:rPr>
              <a:t>残酷的统治带来</a:t>
            </a:r>
            <a:r>
              <a:rPr lang="zh-CN" altLang="en-US" sz="2400" b="1">
                <a:solidFill>
                  <a:srgbClr val="FF0000"/>
                </a:solidFill>
                <a:latin typeface="黑体" panose="02010609060101010101" pitchFamily="49" charset="-122"/>
                <a:ea typeface="黑体" panose="02010609060101010101" pitchFamily="49" charset="-122"/>
              </a:rPr>
              <a:t>灾难</a:t>
            </a:r>
            <a:r>
              <a:rPr lang="zh-CN" altLang="en-US" sz="2400" b="1">
                <a:solidFill>
                  <a:srgbClr val="4E1E1A"/>
                </a:solidFill>
                <a:latin typeface="黑体" panose="02010609060101010101" pitchFamily="49" charset="-122"/>
                <a:ea typeface="黑体" panose="02010609060101010101" pitchFamily="49" charset="-122"/>
              </a:rPr>
              <a:t>；掠夺金银和垄断贸易</a:t>
            </a:r>
            <a:r>
              <a:rPr lang="zh-CN" altLang="en-US" sz="2400" b="1">
                <a:solidFill>
                  <a:srgbClr val="FF0000"/>
                </a:solidFill>
                <a:latin typeface="黑体" panose="02010609060101010101" pitchFamily="49" charset="-122"/>
                <a:ea typeface="黑体" panose="02010609060101010101" pitchFamily="49" charset="-122"/>
              </a:rPr>
              <a:t>限制了拉美经济的发展</a:t>
            </a:r>
            <a:r>
              <a:rPr lang="zh-CN" altLang="en-US" sz="2400" b="1">
                <a:solidFill>
                  <a:srgbClr val="4E1E1A"/>
                </a:solidFill>
                <a:latin typeface="黑体" panose="02010609060101010101" pitchFamily="49" charset="-122"/>
                <a:ea typeface="黑体" panose="02010609060101010101" pitchFamily="49" charset="-122"/>
              </a:rPr>
              <a:t>；发展单一的种植园经济，严重</a:t>
            </a:r>
            <a:r>
              <a:rPr lang="zh-CN" altLang="en-US" sz="2400" b="1">
                <a:solidFill>
                  <a:srgbClr val="FF0000"/>
                </a:solidFill>
                <a:latin typeface="黑体" panose="02010609060101010101" pitchFamily="49" charset="-122"/>
                <a:ea typeface="黑体" panose="02010609060101010101" pitchFamily="49" charset="-122"/>
              </a:rPr>
              <a:t>束缚了拉丁美洲的发展。</a:t>
            </a:r>
            <a:endParaRPr lang="zh-CN" altLang="en-US" sz="2400" b="1">
              <a:solidFill>
                <a:srgbClr val="FF0000"/>
              </a:solidFill>
              <a:latin typeface="黑体" panose="02010609060101010101" pitchFamily="49" charset="-122"/>
              <a:ea typeface="黑体" panose="02010609060101010101" pitchFamily="49" charset="-122"/>
            </a:endParaRPr>
          </a:p>
        </p:txBody>
      </p:sp>
      <p:sp>
        <p:nvSpPr>
          <p:cNvPr id="33799" name="文本框 20"/>
          <p:cNvSpPr txBox="1">
            <a:spLocks noChangeArrowheads="1"/>
          </p:cNvSpPr>
          <p:nvPr/>
        </p:nvSpPr>
        <p:spPr bwMode="auto">
          <a:xfrm>
            <a:off x="7756525" y="4179888"/>
            <a:ext cx="3346450" cy="521970"/>
          </a:xfrm>
          <a:prstGeom prst="rect">
            <a:avLst/>
          </a:prstGeom>
          <a:noFill/>
          <a:ln w="9525">
            <a:noFill/>
            <a:miter lim="800000"/>
          </a:ln>
        </p:spPr>
        <p:txBody>
          <a:bodyPr>
            <a:spAutoFit/>
          </a:bodyPr>
          <a:lstStyle/>
          <a:p>
            <a:pPr marL="571500" indent="-571500">
              <a:buFont typeface="Wingdings" panose="05000000000000000000" pitchFamily="2" charset="2"/>
              <a:buChar char="Ø"/>
            </a:pPr>
            <a:r>
              <a:rPr lang="zh-CN" altLang="en-US" sz="2800" b="1">
                <a:solidFill>
                  <a:srgbClr val="4E1E1A"/>
                </a:solidFill>
                <a:latin typeface="黑体" panose="02010609060101010101" pitchFamily="49" charset="-122"/>
                <a:ea typeface="黑体" panose="02010609060101010101" pitchFamily="49" charset="-122"/>
              </a:rPr>
              <a:t>对欧洲而言</a:t>
            </a:r>
            <a:endParaRPr lang="zh-CN" altLang="en-US" sz="2800" b="1">
              <a:solidFill>
                <a:srgbClr val="4E1E1A"/>
              </a:solidFill>
              <a:latin typeface="黑体" panose="02010609060101010101" pitchFamily="49" charset="-122"/>
              <a:ea typeface="黑体" panose="02010609060101010101" pitchFamily="49" charset="-122"/>
            </a:endParaRPr>
          </a:p>
        </p:txBody>
      </p:sp>
      <p:sp>
        <p:nvSpPr>
          <p:cNvPr id="25" name="文本框 24"/>
          <p:cNvSpPr txBox="1">
            <a:spLocks noChangeArrowheads="1"/>
          </p:cNvSpPr>
          <p:nvPr/>
        </p:nvSpPr>
        <p:spPr bwMode="auto">
          <a:xfrm>
            <a:off x="7756525" y="4775995"/>
            <a:ext cx="4246563" cy="1568450"/>
          </a:xfrm>
          <a:prstGeom prst="rect">
            <a:avLst/>
          </a:prstGeom>
          <a:noFill/>
          <a:ln w="9525">
            <a:noFill/>
            <a:miter lim="800000"/>
          </a:ln>
        </p:spPr>
        <p:txBody>
          <a:bodyPr>
            <a:spAutoFit/>
          </a:bodyPr>
          <a:lstStyle/>
          <a:p>
            <a:r>
              <a:rPr lang="zh-CN" altLang="zh-CN" sz="2400" b="1">
                <a:solidFill>
                  <a:srgbClr val="4E1E1A"/>
                </a:solidFill>
                <a:latin typeface="黑体" panose="02010609060101010101" pitchFamily="49" charset="-122"/>
                <a:ea typeface="黑体" panose="02010609060101010101" pitchFamily="49" charset="-122"/>
              </a:rPr>
              <a:t>加速了资本</a:t>
            </a:r>
            <a:r>
              <a:rPr lang="zh-CN" altLang="en-US" sz="2400" b="1">
                <a:solidFill>
                  <a:srgbClr val="4E1E1A"/>
                </a:solidFill>
                <a:latin typeface="黑体" panose="02010609060101010101" pitchFamily="49" charset="-122"/>
                <a:ea typeface="黑体" panose="02010609060101010101" pitchFamily="49" charset="-122"/>
              </a:rPr>
              <a:t>原始</a:t>
            </a:r>
            <a:r>
              <a:rPr lang="zh-CN" altLang="zh-CN" sz="2400" b="1">
                <a:solidFill>
                  <a:srgbClr val="4E1E1A"/>
                </a:solidFill>
                <a:latin typeface="黑体" panose="02010609060101010101" pitchFamily="49" charset="-122"/>
                <a:ea typeface="黑体" panose="02010609060101010101" pitchFamily="49" charset="-122"/>
              </a:rPr>
              <a:t>积累的过程，促进了从封建社会向资本主义社会转型的过程，促进了工业革命的发生。</a:t>
            </a:r>
            <a:endParaRPr lang="zh-CN" altLang="en-US" sz="2400" b="1">
              <a:solidFill>
                <a:srgbClr val="4E1E1A"/>
              </a:solidFill>
              <a:latin typeface="黑体" panose="02010609060101010101" pitchFamily="49" charset="-122"/>
              <a:ea typeface="黑体" panose="02010609060101010101" pitchFamily="49" charset="-122"/>
            </a:endParaRPr>
          </a:p>
        </p:txBody>
      </p:sp>
      <p:sp>
        <p:nvSpPr>
          <p:cNvPr id="3" name="文本框 2"/>
          <p:cNvSpPr txBox="1"/>
          <p:nvPr/>
        </p:nvSpPr>
        <p:spPr>
          <a:xfrm>
            <a:off x="309562" y="1384299"/>
            <a:ext cx="7254875" cy="2492375"/>
          </a:xfrm>
          <a:prstGeom prst="rect">
            <a:avLst/>
          </a:prstGeom>
          <a:noFill/>
          <a:ln>
            <a:solidFill>
              <a:schemeClr val="accent1"/>
            </a:solidFill>
          </a:ln>
        </p:spPr>
        <p:txBody>
          <a:bodyPr>
            <a:spAutoFit/>
          </a:bodyPr>
          <a:lstStyle/>
          <a:p>
            <a:pPr indent="304800" algn="just" fontAlgn="auto">
              <a:spcBef>
                <a:spcPct val="0"/>
              </a:spcBef>
              <a:spcAft>
                <a:spcPct val="0"/>
              </a:spcAft>
              <a:defRPr/>
            </a:pPr>
            <a:r>
              <a:rPr lang="en-US" altLang="zh-CN" sz="2600" b="1" kern="100">
                <a:latin typeface="黑体" panose="02010609060101010101" pitchFamily="49" charset="-122"/>
                <a:ea typeface="黑体" panose="02010609060101010101" pitchFamily="49" charset="-122"/>
                <a:cs typeface="Times New Roman" panose="02020603050405020304" pitchFamily="18" charset="0"/>
                <a:sym typeface="+mn-ea"/>
              </a:rPr>
              <a:t>  </a:t>
            </a:r>
            <a:r>
              <a:rPr lang="zh-CN" sz="2600" b="1" kern="100">
                <a:latin typeface="楷体" panose="02010609060101010101" charset="-122"/>
                <a:ea typeface="楷体" panose="02010609060101010101" charset="-122"/>
                <a:cs typeface="Times New Roman" panose="02020603050405020304" pitchFamily="18" charset="0"/>
                <a:sym typeface="+mn-ea"/>
              </a:rPr>
              <a:t>殖民者从拉丁美洲殖民地掠夺了巨额财富。据统计，</a:t>
            </a:r>
            <a:r>
              <a:rPr lang="en-US" sz="2600" b="1" kern="100">
                <a:latin typeface="楷体" panose="02010609060101010101" charset="-122"/>
                <a:ea typeface="楷体" panose="02010609060101010101" charset="-122"/>
                <a:cs typeface="Times New Roman" panose="02020603050405020304" pitchFamily="18" charset="0"/>
                <a:sym typeface="+mn-ea"/>
              </a:rPr>
              <a:t>16</a:t>
            </a:r>
            <a:r>
              <a:rPr lang="zh-CN" sz="2600" b="1" kern="100">
                <a:latin typeface="楷体" panose="02010609060101010101" charset="-122"/>
                <a:ea typeface="楷体" panose="02010609060101010101" charset="-122"/>
                <a:cs typeface="Times New Roman" panose="02020603050405020304" pitchFamily="18" charset="0"/>
                <a:sym typeface="+mn-ea"/>
              </a:rPr>
              <a:t>、</a:t>
            </a:r>
            <a:r>
              <a:rPr lang="en-US" sz="2600" b="1" kern="100">
                <a:latin typeface="楷体" panose="02010609060101010101" charset="-122"/>
                <a:ea typeface="楷体" panose="02010609060101010101" charset="-122"/>
                <a:cs typeface="Times New Roman" panose="02020603050405020304" pitchFamily="18" charset="0"/>
                <a:sym typeface="+mn-ea"/>
              </a:rPr>
              <a:t>17</a:t>
            </a:r>
            <a:r>
              <a:rPr lang="zh-CN" sz="2600" b="1" kern="100">
                <a:latin typeface="楷体" panose="02010609060101010101" charset="-122"/>
                <a:ea typeface="楷体" panose="02010609060101010101" charset="-122"/>
                <a:cs typeface="Times New Roman" panose="02020603050405020304" pitchFamily="18" charset="0"/>
                <a:sym typeface="+mn-ea"/>
              </a:rPr>
              <a:t>世纪时，西班牙在殖民地开采的黄金白银超过当时世界总产量的</a:t>
            </a:r>
            <a:r>
              <a:rPr lang="en-US" sz="2600" b="1" kern="100">
                <a:latin typeface="楷体" panose="02010609060101010101" charset="-122"/>
                <a:ea typeface="楷体" panose="02010609060101010101" charset="-122"/>
                <a:cs typeface="Times New Roman" panose="02020603050405020304" pitchFamily="18" charset="0"/>
                <a:sym typeface="+mn-ea"/>
              </a:rPr>
              <a:t>2/3</a:t>
            </a:r>
            <a:r>
              <a:rPr lang="zh-CN" sz="2600" b="1" kern="100">
                <a:latin typeface="楷体" panose="02010609060101010101" charset="-122"/>
                <a:ea typeface="楷体" panose="02010609060101010101" charset="-122"/>
                <a:cs typeface="Times New Roman" panose="02020603050405020304" pitchFamily="18" charset="0"/>
                <a:sym typeface="+mn-ea"/>
              </a:rPr>
              <a:t>。</a:t>
            </a:r>
            <a:r>
              <a:rPr lang="en-US" sz="2600" b="1" kern="100">
                <a:latin typeface="楷体" panose="02010609060101010101" charset="-122"/>
                <a:ea typeface="楷体" panose="02010609060101010101" charset="-122"/>
                <a:cs typeface="Times New Roman" panose="02020603050405020304" pitchFamily="18" charset="0"/>
                <a:sym typeface="+mn-ea"/>
              </a:rPr>
              <a:t>1500——1650</a:t>
            </a:r>
            <a:r>
              <a:rPr lang="zh-CN" sz="2600" b="1" kern="100">
                <a:latin typeface="楷体" panose="02010609060101010101" charset="-122"/>
                <a:ea typeface="楷体" panose="02010609060101010101" charset="-122"/>
                <a:cs typeface="Times New Roman" panose="02020603050405020304" pitchFamily="18" charset="0"/>
                <a:sym typeface="+mn-ea"/>
              </a:rPr>
              <a:t>年间，西班牙从美洲掠夺的黄金多达</a:t>
            </a:r>
            <a:r>
              <a:rPr lang="en-US" sz="2600" b="1" kern="100">
                <a:latin typeface="楷体" panose="02010609060101010101" charset="-122"/>
                <a:ea typeface="楷体" panose="02010609060101010101" charset="-122"/>
                <a:cs typeface="Times New Roman" panose="02020603050405020304" pitchFamily="18" charset="0"/>
                <a:sym typeface="+mn-ea"/>
              </a:rPr>
              <a:t>180</a:t>
            </a:r>
            <a:r>
              <a:rPr lang="zh-CN" sz="2600" b="1" kern="100">
                <a:latin typeface="楷体" panose="02010609060101010101" charset="-122"/>
                <a:ea typeface="楷体" panose="02010609060101010101" charset="-122"/>
                <a:cs typeface="Times New Roman" panose="02020603050405020304" pitchFamily="18" charset="0"/>
                <a:sym typeface="+mn-ea"/>
              </a:rPr>
              <a:t>吨，白银多达</a:t>
            </a:r>
            <a:r>
              <a:rPr lang="en-US" sz="2600" b="1" kern="100">
                <a:latin typeface="楷体" panose="02010609060101010101" charset="-122"/>
                <a:ea typeface="楷体" panose="02010609060101010101" charset="-122"/>
                <a:cs typeface="Times New Roman" panose="02020603050405020304" pitchFamily="18" charset="0"/>
                <a:sym typeface="+mn-ea"/>
              </a:rPr>
              <a:t>16000</a:t>
            </a:r>
            <a:r>
              <a:rPr lang="zh-CN" sz="2600" b="1" kern="100">
                <a:latin typeface="楷体" panose="02010609060101010101" charset="-122"/>
                <a:ea typeface="楷体" panose="02010609060101010101" charset="-122"/>
                <a:cs typeface="Times New Roman" panose="02020603050405020304" pitchFamily="18" charset="0"/>
                <a:sym typeface="+mn-ea"/>
              </a:rPr>
              <a:t>吨。</a:t>
            </a:r>
            <a:endParaRPr lang="zh-CN" sz="2600" b="1" kern="100">
              <a:latin typeface="楷体" panose="02010609060101010101" charset="-122"/>
              <a:ea typeface="楷体" panose="02010609060101010101" charset="-122"/>
              <a:cs typeface="Times New Roman" panose="02020603050405020304" pitchFamily="18" charset="0"/>
            </a:endParaRPr>
          </a:p>
          <a:p>
            <a:pPr indent="304800" algn="r" fontAlgn="auto">
              <a:spcBef>
                <a:spcPct val="0"/>
              </a:spcBef>
              <a:spcAft>
                <a:spcPct val="0"/>
              </a:spcAft>
              <a:defRPr/>
            </a:pPr>
            <a:r>
              <a:rPr lang="zh-CN" sz="2600" b="1" kern="100">
                <a:latin typeface="宋体" panose="02010600030101010101" pitchFamily="2" charset="-122"/>
                <a:ea typeface="宋体" panose="02010600030101010101" pitchFamily="2" charset="-122"/>
                <a:cs typeface="Times New Roman" panose="02020603050405020304" pitchFamily="18" charset="0"/>
                <a:sym typeface="+mn-ea"/>
              </a:rPr>
              <a:t>——教材第</a:t>
            </a:r>
            <a:r>
              <a:rPr lang="en-US" sz="2600" b="1" kern="100">
                <a:latin typeface="宋体" panose="02010600030101010101" pitchFamily="2" charset="-122"/>
                <a:ea typeface="宋体" panose="02010600030101010101" pitchFamily="2" charset="-122"/>
                <a:cs typeface="Times New Roman" panose="02020603050405020304" pitchFamily="18" charset="0"/>
                <a:sym typeface="+mn-ea"/>
              </a:rPr>
              <a:t>72</a:t>
            </a:r>
            <a:r>
              <a:rPr lang="zh-CN" sz="2600" b="1" kern="100">
                <a:latin typeface="宋体" panose="02010600030101010101" pitchFamily="2" charset="-122"/>
                <a:ea typeface="宋体" panose="02010600030101010101" pitchFamily="2" charset="-122"/>
                <a:cs typeface="Times New Roman" panose="02020603050405020304" pitchFamily="18" charset="0"/>
                <a:sym typeface="+mn-ea"/>
              </a:rPr>
              <a:t>页</a:t>
            </a:r>
            <a:r>
              <a:rPr lang="en-US" sz="2600" b="1" kern="100">
                <a:latin typeface="宋体" panose="02010600030101010101" pitchFamily="2" charset="-122"/>
                <a:ea typeface="宋体" panose="02010600030101010101" pitchFamily="2" charset="-122"/>
                <a:cs typeface="Times New Roman" panose="02020603050405020304" pitchFamily="18" charset="0"/>
                <a:sym typeface="+mn-ea"/>
              </a:rPr>
              <a:t>“</a:t>
            </a:r>
            <a:r>
              <a:rPr lang="zh-CN" sz="2600" b="1" kern="100">
                <a:latin typeface="宋体" panose="02010600030101010101" pitchFamily="2" charset="-122"/>
                <a:ea typeface="宋体" panose="02010600030101010101" pitchFamily="2" charset="-122"/>
                <a:cs typeface="Times New Roman" panose="02020603050405020304" pitchFamily="18" charset="0"/>
                <a:sym typeface="+mn-ea"/>
              </a:rPr>
              <a:t>学思之窗</a:t>
            </a:r>
            <a:r>
              <a:rPr lang="en-US" sz="2600" b="1" kern="100">
                <a:latin typeface="黑体" panose="02010609060101010101" pitchFamily="49" charset="-122"/>
                <a:ea typeface="黑体" panose="02010609060101010101" pitchFamily="49" charset="-122"/>
                <a:cs typeface="Times New Roman" panose="02020603050405020304" pitchFamily="18" charset="0"/>
                <a:sym typeface="+mn-ea"/>
              </a:rPr>
              <a:t>”</a:t>
            </a:r>
            <a:endParaRPr lang="en-US" altLang="en-US" sz="2600" b="1" kern="100">
              <a:latin typeface="黑体" panose="02010609060101010101" pitchFamily="49" charset="-122"/>
              <a:ea typeface="黑体" panose="02010609060101010101" pitchFamily="49" charset="-122"/>
              <a:cs typeface="Times New Roman" panose="02020603050405020304" pitchFamily="18" charset="0"/>
              <a:sym typeface="+mn-ea"/>
            </a:endParaRPr>
          </a:p>
        </p:txBody>
      </p:sp>
      <p:sp>
        <p:nvSpPr>
          <p:cNvPr id="4" name="文本框 3"/>
          <p:cNvSpPr txBox="1"/>
          <p:nvPr/>
        </p:nvSpPr>
        <p:spPr>
          <a:xfrm>
            <a:off x="309561" y="4123056"/>
            <a:ext cx="7254875" cy="2492375"/>
          </a:xfrm>
          <a:prstGeom prst="rect">
            <a:avLst/>
          </a:prstGeom>
          <a:noFill/>
          <a:ln>
            <a:solidFill>
              <a:schemeClr val="accent1"/>
            </a:solidFill>
          </a:ln>
        </p:spPr>
        <p:txBody>
          <a:bodyPr>
            <a:spAutoFit/>
          </a:bodyPr>
          <a:lstStyle/>
          <a:p>
            <a:pPr indent="304800" algn="just" fontAlgn="auto">
              <a:spcBef>
                <a:spcPct val="0"/>
              </a:spcBef>
              <a:spcAft>
                <a:spcPct val="0"/>
              </a:spcAft>
              <a:defRPr/>
            </a:pPr>
            <a:r>
              <a:rPr lang="zh-CN" altLang="en-US" sz="2600" b="1" kern="100">
                <a:latin typeface="楷体" panose="02010609060101010101" charset="-122"/>
                <a:ea typeface="楷体" panose="02010609060101010101" charset="-122"/>
                <a:cs typeface="Times New Roman" panose="02020603050405020304" pitchFamily="18" charset="0"/>
                <a:sym typeface="+mn-ea"/>
              </a:rPr>
              <a:t>  欧洲列强海外殖民扩张的过程，也是殖民主义者疯狂的掠夺、榨取殖民地人民的过程，他们通过掠夺和榨取，加速了欧洲国家的原始积累的过程，肥了西欧的资本主义，从而加速了工业革命的到来。</a:t>
            </a:r>
            <a:endParaRPr lang="en-US" altLang="zh-CN" sz="2600" b="1" kern="100">
              <a:latin typeface="楷体" panose="02010609060101010101" charset="-122"/>
              <a:ea typeface="楷体" panose="02010609060101010101" charset="-122"/>
              <a:cs typeface="Times New Roman" panose="02020603050405020304" pitchFamily="18" charset="0"/>
            </a:endParaRPr>
          </a:p>
          <a:p>
            <a:pPr indent="304800" algn="just" fontAlgn="auto">
              <a:spcBef>
                <a:spcPct val="0"/>
              </a:spcBef>
              <a:spcAft>
                <a:spcPct val="0"/>
              </a:spcAft>
              <a:defRPr/>
            </a:pPr>
            <a:r>
              <a:rPr lang="en-US" altLang="zh-CN" sz="2600" b="1" kern="100">
                <a:latin typeface="宋体" panose="02010600030101010101" pitchFamily="2" charset="-122"/>
                <a:ea typeface="宋体" panose="02010600030101010101" pitchFamily="2" charset="-122"/>
                <a:cs typeface="Times New Roman" panose="02020603050405020304" pitchFamily="18" charset="0"/>
                <a:sym typeface="+mn-ea"/>
              </a:rPr>
              <a:t>    </a:t>
            </a:r>
            <a:r>
              <a:rPr lang="zh-CN" sz="2600" b="1" kern="100">
                <a:latin typeface="宋体" panose="02010600030101010101" pitchFamily="2" charset="-122"/>
                <a:ea typeface="宋体" panose="02010600030101010101" pitchFamily="2" charset="-122"/>
                <a:cs typeface="Times New Roman" panose="02020603050405020304" pitchFamily="18" charset="0"/>
                <a:sym typeface="+mn-ea"/>
              </a:rPr>
              <a:t>——刘祚昌、王觉非《世界史•近代史编</a:t>
            </a:r>
            <a:r>
              <a:rPr lang="en-US" altLang="zh-CN" sz="2600" b="1" kern="100">
                <a:latin typeface="宋体" panose="02010600030101010101" pitchFamily="2" charset="-122"/>
                <a:ea typeface="宋体" panose="02010600030101010101" pitchFamily="2" charset="-122"/>
                <a:cs typeface="Times New Roman" panose="02020603050405020304" pitchFamily="18" charset="0"/>
                <a:sym typeface="+mn-ea"/>
              </a:rPr>
              <a:t>》</a:t>
            </a:r>
            <a:endParaRPr lang="zh-CN" altLang="en-US" sz="2600" b="1" kern="100">
              <a:latin typeface="宋体" panose="02010600030101010101" pitchFamily="2" charset="-122"/>
              <a:ea typeface="宋体" panose="02010600030101010101" pitchFamily="2" charset="-122"/>
              <a:cs typeface="Times New Roman" panose="02020603050405020304" pitchFamily="18" charset="0"/>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379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379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6" grpId="0"/>
      <p:bldP spid="18" grpId="0"/>
      <p:bldP spid="33799" grpId="0"/>
      <p:bldP spid="2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1"/>
            <a:ext cx="5711957" cy="666786"/>
          </a:xfrm>
          <a:prstGeom prst="rect">
            <a:avLst/>
          </a:prstGeom>
          <a:solidFill>
            <a:schemeClr val="accent6">
              <a:lumMod val="50000"/>
            </a:schemeClr>
          </a:solidFill>
        </p:spPr>
        <p:txBody>
          <a:bodyPr wrap="square">
            <a:spAutoFit/>
          </a:bodyPr>
          <a:lstStyle/>
          <a:p>
            <a:pPr lvl="0"/>
            <a:r>
              <a:rPr lang="zh-CN" altLang="zh-CN" sz="3735" b="1">
                <a:solidFill>
                  <a:schemeClr val="bg1"/>
                </a:solidFill>
              </a:rPr>
              <a:t>一、拉丁美洲的殖民地化</a:t>
            </a:r>
            <a:endParaRPr lang="zh-CN" altLang="zh-CN" sz="3735">
              <a:solidFill>
                <a:schemeClr val="bg1"/>
              </a:solidFill>
            </a:endParaRPr>
          </a:p>
        </p:txBody>
      </p:sp>
      <p:sp>
        <p:nvSpPr>
          <p:cNvPr id="5" name="矩形 4"/>
          <p:cNvSpPr/>
          <p:nvPr/>
        </p:nvSpPr>
        <p:spPr>
          <a:xfrm>
            <a:off x="386080" y="1252220"/>
            <a:ext cx="8470265" cy="1198880"/>
          </a:xfrm>
          <a:prstGeom prst="rect">
            <a:avLst/>
          </a:prstGeom>
        </p:spPr>
        <p:txBody>
          <a:bodyPr wrap="square">
            <a:spAutoFit/>
          </a:bodyPr>
          <a:lstStyle/>
          <a:p>
            <a:pPr lvl="0"/>
            <a:r>
              <a:rPr lang="zh-CN" altLang="en-US" sz="2400">
                <a:solidFill>
                  <a:prstClr val="black"/>
                </a:solidFill>
                <a:latin typeface="华文中宋" panose="02010600040101010101" pitchFamily="2" charset="-122"/>
                <a:ea typeface="华文中宋" panose="02010600040101010101" pitchFamily="2" charset="-122"/>
              </a:rPr>
              <a:t>（</a:t>
            </a:r>
            <a:r>
              <a:rPr lang="en-US" altLang="zh-CN" sz="2400" b="1">
                <a:solidFill>
                  <a:prstClr val="black"/>
                </a:solidFill>
                <a:latin typeface="华文中宋" panose="02010600040101010101" pitchFamily="2" charset="-122"/>
                <a:ea typeface="华文中宋" panose="02010600040101010101" pitchFamily="2" charset="-122"/>
              </a:rPr>
              <a:t>1</a:t>
            </a:r>
            <a:r>
              <a:rPr lang="zh-CN" altLang="en-US" sz="2400" b="1">
                <a:solidFill>
                  <a:prstClr val="black"/>
                </a:solidFill>
                <a:latin typeface="华文中宋" panose="02010600040101010101" pitchFamily="2" charset="-122"/>
                <a:ea typeface="华文中宋" panose="02010600040101010101" pitchFamily="2" charset="-122"/>
              </a:rPr>
              <a:t>）</a:t>
            </a:r>
            <a:r>
              <a:rPr lang="zh-CN" altLang="zh-CN" sz="2400" b="1">
                <a:solidFill>
                  <a:prstClr val="black"/>
                </a:solidFill>
                <a:latin typeface="华文中宋" panose="02010600040101010101" pitchFamily="2" charset="-122"/>
                <a:ea typeface="华文中宋" panose="02010600040101010101" pitchFamily="2" charset="-122"/>
              </a:rPr>
              <a:t>西班牙</a:t>
            </a:r>
            <a:r>
              <a:rPr lang="zh-CN" altLang="en-US" sz="2400" b="1">
                <a:solidFill>
                  <a:prstClr val="black"/>
                </a:solidFill>
                <a:latin typeface="华文中宋" panose="02010600040101010101" pitchFamily="2" charset="-122"/>
                <a:ea typeface="华文中宋" panose="02010600040101010101" pitchFamily="2" charset="-122"/>
              </a:rPr>
              <a:t>：中美洲 、除巴西外的南美洲、部分北美洲；</a:t>
            </a:r>
            <a:endParaRPr lang="en-US" altLang="zh-CN" sz="2400" b="1">
              <a:solidFill>
                <a:prstClr val="black"/>
              </a:solidFill>
              <a:latin typeface="华文中宋" panose="02010600040101010101" pitchFamily="2" charset="-122"/>
              <a:ea typeface="华文中宋" panose="02010600040101010101" pitchFamily="2" charset="-122"/>
            </a:endParaRPr>
          </a:p>
          <a:p>
            <a:pPr lvl="0"/>
            <a:r>
              <a:rPr lang="zh-CN" altLang="en-US" sz="2400" b="1">
                <a:solidFill>
                  <a:prstClr val="black"/>
                </a:solidFill>
                <a:latin typeface="华文中宋" panose="02010600040101010101" pitchFamily="2" charset="-122"/>
                <a:ea typeface="华文中宋" panose="02010600040101010101" pitchFamily="2" charset="-122"/>
              </a:rPr>
              <a:t>（</a:t>
            </a:r>
            <a:r>
              <a:rPr lang="en-US" altLang="zh-CN" sz="2400" b="1">
                <a:solidFill>
                  <a:prstClr val="black"/>
                </a:solidFill>
                <a:latin typeface="华文中宋" panose="02010600040101010101" pitchFamily="2" charset="-122"/>
                <a:ea typeface="华文中宋" panose="02010600040101010101" pitchFamily="2" charset="-122"/>
              </a:rPr>
              <a:t>2</a:t>
            </a:r>
            <a:r>
              <a:rPr lang="zh-CN" altLang="en-US" sz="2400" b="1">
                <a:solidFill>
                  <a:prstClr val="black"/>
                </a:solidFill>
                <a:latin typeface="华文中宋" panose="02010600040101010101" pitchFamily="2" charset="-122"/>
                <a:ea typeface="华文中宋" panose="02010600040101010101" pitchFamily="2" charset="-122"/>
              </a:rPr>
              <a:t>）</a:t>
            </a:r>
            <a:r>
              <a:rPr lang="zh-CN" altLang="zh-CN" sz="2400" b="1">
                <a:solidFill>
                  <a:prstClr val="black"/>
                </a:solidFill>
                <a:latin typeface="华文中宋" panose="02010600040101010101" pitchFamily="2" charset="-122"/>
                <a:ea typeface="华文中宋" panose="02010600040101010101" pitchFamily="2" charset="-122"/>
              </a:rPr>
              <a:t>葡萄牙</a:t>
            </a:r>
            <a:r>
              <a:rPr lang="zh-CN" altLang="en-US" sz="2400" b="1">
                <a:solidFill>
                  <a:prstClr val="black"/>
                </a:solidFill>
                <a:latin typeface="华文中宋" panose="02010600040101010101" pitchFamily="2" charset="-122"/>
                <a:ea typeface="华文中宋" panose="02010600040101010101" pitchFamily="2" charset="-122"/>
              </a:rPr>
              <a:t>：巴西</a:t>
            </a:r>
            <a:endParaRPr lang="en-US" altLang="zh-CN" sz="2400" b="1">
              <a:solidFill>
                <a:prstClr val="black"/>
              </a:solidFill>
              <a:latin typeface="华文中宋" panose="02010600040101010101" pitchFamily="2" charset="-122"/>
              <a:ea typeface="华文中宋" panose="02010600040101010101" pitchFamily="2" charset="-122"/>
            </a:endParaRPr>
          </a:p>
          <a:p>
            <a:pPr lvl="0"/>
            <a:r>
              <a:rPr lang="zh-CN" altLang="en-US" sz="2400" b="1">
                <a:solidFill>
                  <a:prstClr val="black"/>
                </a:solidFill>
                <a:latin typeface="华文中宋" panose="02010600040101010101" pitchFamily="2" charset="-122"/>
                <a:ea typeface="华文中宋" panose="02010600040101010101" pitchFamily="2" charset="-122"/>
              </a:rPr>
              <a:t>（</a:t>
            </a:r>
            <a:r>
              <a:rPr lang="en-US" altLang="zh-CN" sz="2400" b="1">
                <a:solidFill>
                  <a:prstClr val="black"/>
                </a:solidFill>
                <a:latin typeface="华文中宋" panose="02010600040101010101" pitchFamily="2" charset="-122"/>
                <a:ea typeface="华文中宋" panose="02010600040101010101" pitchFamily="2" charset="-122"/>
              </a:rPr>
              <a:t>3</a:t>
            </a:r>
            <a:r>
              <a:rPr lang="zh-CN" altLang="en-US" sz="2400" b="1">
                <a:solidFill>
                  <a:prstClr val="black"/>
                </a:solidFill>
                <a:latin typeface="华文中宋" panose="02010600040101010101" pitchFamily="2" charset="-122"/>
                <a:ea typeface="华文中宋" panose="02010600040101010101" pitchFamily="2" charset="-122"/>
              </a:rPr>
              <a:t>）荷英法：中南美洲零散地区小部分土地</a:t>
            </a:r>
            <a:endParaRPr lang="zh-CN" altLang="zh-CN" sz="2400" b="1">
              <a:solidFill>
                <a:prstClr val="black"/>
              </a:solidFill>
              <a:latin typeface="华文中宋" panose="02010600040101010101" pitchFamily="2" charset="-122"/>
              <a:ea typeface="华文中宋" panose="02010600040101010101" pitchFamily="2" charset="-122"/>
            </a:endParaRPr>
          </a:p>
        </p:txBody>
      </p:sp>
      <p:sp>
        <p:nvSpPr>
          <p:cNvPr id="6" name="矩形 5"/>
          <p:cNvSpPr/>
          <p:nvPr/>
        </p:nvSpPr>
        <p:spPr>
          <a:xfrm>
            <a:off x="386080" y="3023215"/>
            <a:ext cx="7772400" cy="460375"/>
          </a:xfrm>
          <a:prstGeom prst="rect">
            <a:avLst/>
          </a:prstGeom>
        </p:spPr>
        <p:txBody>
          <a:bodyPr wrap="square">
            <a:spAutoFit/>
          </a:bodyPr>
          <a:lstStyle/>
          <a:p>
            <a:pPr lvl="0"/>
            <a:r>
              <a:rPr lang="zh-CN" altLang="zh-CN" sz="2400" b="1">
                <a:solidFill>
                  <a:prstClr val="black"/>
                </a:solidFill>
                <a:latin typeface="华文中宋" panose="02010600040101010101" pitchFamily="2" charset="-122"/>
                <a:ea typeface="华文中宋" panose="02010600040101010101" pitchFamily="2" charset="-122"/>
              </a:rPr>
              <a:t>（</a:t>
            </a:r>
            <a:r>
              <a:rPr lang="en-US" altLang="zh-CN" sz="2400" b="1">
                <a:solidFill>
                  <a:prstClr val="black"/>
                </a:solidFill>
                <a:latin typeface="华文中宋" panose="02010600040101010101" pitchFamily="2" charset="-122"/>
                <a:ea typeface="华文中宋" panose="02010600040101010101" pitchFamily="2" charset="-122"/>
              </a:rPr>
              <a:t>1</a:t>
            </a:r>
            <a:r>
              <a:rPr lang="zh-CN" altLang="zh-CN" sz="2400" b="1">
                <a:solidFill>
                  <a:prstClr val="black"/>
                </a:solidFill>
                <a:latin typeface="华文中宋" panose="02010600040101010101" pitchFamily="2" charset="-122"/>
                <a:ea typeface="华文中宋" panose="02010600040101010101" pitchFamily="2" charset="-122"/>
              </a:rPr>
              <a:t>）政治：</a:t>
            </a:r>
            <a:r>
              <a:rPr lang="zh-CN" altLang="en-US" sz="2400" b="1">
                <a:solidFill>
                  <a:prstClr val="black"/>
                </a:solidFill>
                <a:latin typeface="华文中宋" panose="02010600040101010101" pitchFamily="2" charset="-122"/>
                <a:ea typeface="华文中宋" panose="02010600040101010101" pitchFamily="2" charset="-122"/>
              </a:rPr>
              <a:t>专制统治；总督制度；奴役屠杀印第安人</a:t>
            </a:r>
            <a:r>
              <a:rPr lang="zh-CN" altLang="zh-CN" sz="2400" b="1">
                <a:solidFill>
                  <a:prstClr val="black"/>
                </a:solidFill>
                <a:latin typeface="华文中宋" panose="02010600040101010101" pitchFamily="2" charset="-122"/>
                <a:ea typeface="华文中宋" panose="02010600040101010101" pitchFamily="2" charset="-122"/>
              </a:rPr>
              <a:t>。</a:t>
            </a:r>
            <a:endParaRPr lang="zh-CN" altLang="zh-CN" sz="2400" b="1">
              <a:solidFill>
                <a:prstClr val="black"/>
              </a:solidFill>
              <a:latin typeface="华文中宋" panose="02010600040101010101" pitchFamily="2" charset="-122"/>
              <a:ea typeface="华文中宋" panose="02010600040101010101" pitchFamily="2" charset="-122"/>
            </a:endParaRPr>
          </a:p>
        </p:txBody>
      </p:sp>
      <p:sp>
        <p:nvSpPr>
          <p:cNvPr id="2" name="文本框 1"/>
          <p:cNvSpPr txBox="1"/>
          <p:nvPr/>
        </p:nvSpPr>
        <p:spPr>
          <a:xfrm>
            <a:off x="386080" y="753842"/>
            <a:ext cx="7305040" cy="523220"/>
          </a:xfrm>
          <a:prstGeom prst="rect">
            <a:avLst/>
          </a:prstGeom>
          <a:noFill/>
        </p:spPr>
        <p:txBody>
          <a:bodyPr wrap="square" rtlCol="0">
            <a:spAutoFit/>
          </a:bodyPr>
          <a:lstStyle/>
          <a:p>
            <a:pPr lvl="0"/>
            <a:r>
              <a:rPr lang="en-US" altLang="zh-CN" sz="2800" b="1">
                <a:solidFill>
                  <a:prstClr val="black"/>
                </a:solidFill>
                <a:latin typeface="等线" panose="02010600030101010101" pitchFamily="2" charset="-122"/>
              </a:rPr>
              <a:t>1</a:t>
            </a:r>
            <a:r>
              <a:rPr lang="zh-CN" altLang="zh-CN" sz="2800" b="1">
                <a:solidFill>
                  <a:prstClr val="black"/>
                </a:solidFill>
                <a:latin typeface="等线" panose="02010600030101010101" pitchFamily="2" charset="-122"/>
              </a:rPr>
              <a:t>、殖民国家</a:t>
            </a:r>
            <a:r>
              <a:rPr lang="zh-CN" altLang="en-US" sz="2800" b="1">
                <a:solidFill>
                  <a:prstClr val="black"/>
                </a:solidFill>
                <a:latin typeface="等线" panose="02010600030101010101" pitchFamily="2" charset="-122"/>
              </a:rPr>
              <a:t>及范围（</a:t>
            </a:r>
            <a:r>
              <a:rPr lang="en-US" altLang="zh-CN" sz="2800" b="1">
                <a:solidFill>
                  <a:prstClr val="black"/>
                </a:solidFill>
                <a:latin typeface="等线" panose="02010600030101010101" pitchFamily="2" charset="-122"/>
              </a:rPr>
              <a:t>15</a:t>
            </a:r>
            <a:r>
              <a:rPr lang="zh-CN" altLang="en-US" sz="2800" b="1">
                <a:solidFill>
                  <a:prstClr val="black"/>
                </a:solidFill>
                <a:latin typeface="等线" panose="02010600030101010101" pitchFamily="2" charset="-122"/>
              </a:rPr>
              <a:t>世纪末</a:t>
            </a:r>
            <a:r>
              <a:rPr lang="en-US" altLang="zh-CN" sz="2800" b="1">
                <a:solidFill>
                  <a:prstClr val="black"/>
                </a:solidFill>
                <a:latin typeface="等线" panose="02010600030101010101" pitchFamily="2" charset="-122"/>
              </a:rPr>
              <a:t>-18</a:t>
            </a:r>
            <a:r>
              <a:rPr lang="zh-CN" altLang="en-US" sz="2800" b="1">
                <a:solidFill>
                  <a:prstClr val="black"/>
                </a:solidFill>
                <a:latin typeface="等线" panose="02010600030101010101" pitchFamily="2" charset="-122"/>
              </a:rPr>
              <a:t>世纪晚期）</a:t>
            </a:r>
            <a:endParaRPr lang="en-US" altLang="zh-CN" sz="2800">
              <a:solidFill>
                <a:prstClr val="black"/>
              </a:solidFill>
              <a:latin typeface="等线" panose="02010600030101010101" pitchFamily="2" charset="-122"/>
            </a:endParaRPr>
          </a:p>
        </p:txBody>
      </p:sp>
      <p:sp>
        <p:nvSpPr>
          <p:cNvPr id="7" name="文本框 6"/>
          <p:cNvSpPr txBox="1"/>
          <p:nvPr/>
        </p:nvSpPr>
        <p:spPr>
          <a:xfrm>
            <a:off x="386080" y="2509007"/>
            <a:ext cx="4368800" cy="523220"/>
          </a:xfrm>
          <a:prstGeom prst="rect">
            <a:avLst/>
          </a:prstGeom>
          <a:noFill/>
        </p:spPr>
        <p:txBody>
          <a:bodyPr wrap="square" rtlCol="0">
            <a:spAutoFit/>
          </a:bodyPr>
          <a:lstStyle/>
          <a:p>
            <a:pPr lvl="0"/>
            <a:r>
              <a:rPr lang="en-US" altLang="zh-CN" sz="2800" b="1">
                <a:solidFill>
                  <a:prstClr val="black"/>
                </a:solidFill>
                <a:latin typeface="+mn-ea"/>
              </a:rPr>
              <a:t>2</a:t>
            </a:r>
            <a:r>
              <a:rPr lang="zh-CN" altLang="zh-CN" sz="2800" b="1">
                <a:solidFill>
                  <a:prstClr val="black"/>
                </a:solidFill>
                <a:latin typeface="+mn-ea"/>
              </a:rPr>
              <a:t>、殖民方式</a:t>
            </a:r>
            <a:endParaRPr lang="zh-CN" altLang="zh-CN" sz="2800" b="1">
              <a:solidFill>
                <a:prstClr val="black"/>
              </a:solidFill>
              <a:latin typeface="+mn-ea"/>
            </a:endParaRPr>
          </a:p>
        </p:txBody>
      </p:sp>
      <p:sp>
        <p:nvSpPr>
          <p:cNvPr id="8" name="矩形 7"/>
          <p:cNvSpPr/>
          <p:nvPr/>
        </p:nvSpPr>
        <p:spPr>
          <a:xfrm>
            <a:off x="414020" y="3516367"/>
            <a:ext cx="11300459" cy="829945"/>
          </a:xfrm>
          <a:prstGeom prst="rect">
            <a:avLst/>
          </a:prstGeom>
        </p:spPr>
        <p:txBody>
          <a:bodyPr wrap="square">
            <a:spAutoFit/>
          </a:bodyPr>
          <a:lstStyle/>
          <a:p>
            <a:r>
              <a:rPr lang="zh-CN" altLang="zh-CN" sz="2400" b="1">
                <a:solidFill>
                  <a:prstClr val="black"/>
                </a:solidFill>
                <a:latin typeface="华文中宋" panose="02010600040101010101" pitchFamily="2" charset="-122"/>
                <a:ea typeface="华文中宋" panose="02010600040101010101" pitchFamily="2" charset="-122"/>
              </a:rPr>
              <a:t>（</a:t>
            </a:r>
            <a:r>
              <a:rPr lang="en-US" altLang="zh-CN" sz="2400" b="1">
                <a:solidFill>
                  <a:prstClr val="black"/>
                </a:solidFill>
                <a:latin typeface="华文中宋" panose="02010600040101010101" pitchFamily="2" charset="-122"/>
                <a:ea typeface="华文中宋" panose="02010600040101010101" pitchFamily="2" charset="-122"/>
              </a:rPr>
              <a:t>2</a:t>
            </a:r>
            <a:r>
              <a:rPr lang="zh-CN" altLang="zh-CN" sz="2400" b="1">
                <a:solidFill>
                  <a:prstClr val="black"/>
                </a:solidFill>
                <a:latin typeface="华文中宋" panose="02010600040101010101" pitchFamily="2" charset="-122"/>
                <a:ea typeface="华文中宋" panose="02010600040101010101" pitchFamily="2" charset="-122"/>
              </a:rPr>
              <a:t>）</a:t>
            </a:r>
            <a:r>
              <a:rPr lang="zh-CN" altLang="en-US" sz="2400" b="1">
                <a:solidFill>
                  <a:prstClr val="black"/>
                </a:solidFill>
                <a:latin typeface="华文中宋" panose="02010600040101010101" pitchFamily="2" charset="-122"/>
                <a:ea typeface="华文中宋" panose="02010600040101010101" pitchFamily="2" charset="-122"/>
              </a:rPr>
              <a:t>经济</a:t>
            </a:r>
            <a:r>
              <a:rPr lang="zh-CN" altLang="zh-CN" sz="2400" b="1">
                <a:solidFill>
                  <a:prstClr val="black"/>
                </a:solidFill>
                <a:latin typeface="华文中宋" panose="02010600040101010101" pitchFamily="2" charset="-122"/>
                <a:ea typeface="华文中宋" panose="02010600040101010101" pitchFamily="2" charset="-122"/>
              </a:rPr>
              <a:t>：</a:t>
            </a:r>
            <a:r>
              <a:rPr lang="zh-CN" altLang="en-US" sz="2400" b="1">
                <a:solidFill>
                  <a:srgbClr val="000000"/>
                </a:solidFill>
                <a:latin typeface="华文中宋" panose="02010600040101010101" pitchFamily="2" charset="-122"/>
                <a:ea typeface="华文中宋" panose="02010600040101010101" pitchFamily="2" charset="-122"/>
              </a:rPr>
              <a:t>农奴制；掠夺开采金银矿；发展种植园经济；黑奴贸易；垄断贸易，限制阻碍殖民地经济发展</a:t>
            </a:r>
            <a:endParaRPr lang="zh-CN" altLang="en-US" b="1">
              <a:solidFill>
                <a:srgbClr val="000000"/>
              </a:solidFill>
              <a:latin typeface="华文中宋" panose="02010600040101010101" pitchFamily="2" charset="-122"/>
              <a:ea typeface="华文中宋" panose="02010600040101010101" pitchFamily="2" charset="-122"/>
              <a:cs typeface="Times New Roman" panose="02020603050405020304" pitchFamily="18" charset="0"/>
            </a:endParaRPr>
          </a:p>
        </p:txBody>
      </p:sp>
      <p:sp>
        <p:nvSpPr>
          <p:cNvPr id="14" name="文本框 13"/>
          <p:cNvSpPr txBox="1"/>
          <p:nvPr/>
        </p:nvSpPr>
        <p:spPr>
          <a:xfrm>
            <a:off x="414020" y="4409898"/>
            <a:ext cx="4368800" cy="523220"/>
          </a:xfrm>
          <a:prstGeom prst="rect">
            <a:avLst/>
          </a:prstGeom>
          <a:noFill/>
        </p:spPr>
        <p:txBody>
          <a:bodyPr wrap="square" rtlCol="0">
            <a:spAutoFit/>
          </a:bodyPr>
          <a:lstStyle/>
          <a:p>
            <a:pPr lvl="0"/>
            <a:r>
              <a:rPr lang="en-US" altLang="zh-CN" sz="2800" b="1">
                <a:solidFill>
                  <a:prstClr val="black"/>
                </a:solidFill>
                <a:latin typeface="+mn-ea"/>
              </a:rPr>
              <a:t>3</a:t>
            </a:r>
            <a:r>
              <a:rPr lang="zh-CN" altLang="zh-CN" sz="2800" b="1">
                <a:solidFill>
                  <a:prstClr val="black"/>
                </a:solidFill>
                <a:latin typeface="+mn-ea"/>
              </a:rPr>
              <a:t>、</a:t>
            </a:r>
            <a:r>
              <a:rPr lang="zh-CN" altLang="en-US" sz="2800" b="1">
                <a:solidFill>
                  <a:prstClr val="black"/>
                </a:solidFill>
                <a:latin typeface="+mn-ea"/>
              </a:rPr>
              <a:t>影响</a:t>
            </a:r>
            <a:endParaRPr lang="zh-CN" altLang="zh-CN" sz="2800" b="1">
              <a:solidFill>
                <a:prstClr val="black"/>
              </a:solidFill>
              <a:latin typeface="+mn-ea"/>
            </a:endParaRPr>
          </a:p>
        </p:txBody>
      </p:sp>
      <p:sp>
        <p:nvSpPr>
          <p:cNvPr id="15" name="矩形 14"/>
          <p:cNvSpPr/>
          <p:nvPr/>
        </p:nvSpPr>
        <p:spPr>
          <a:xfrm>
            <a:off x="386080" y="4995653"/>
            <a:ext cx="11135360" cy="1568450"/>
          </a:xfrm>
          <a:prstGeom prst="rect">
            <a:avLst/>
          </a:prstGeom>
        </p:spPr>
        <p:txBody>
          <a:bodyPr wrap="square">
            <a:spAutoFit/>
          </a:bodyPr>
          <a:lstStyle/>
          <a:p>
            <a:pPr lvl="0"/>
            <a:r>
              <a:rPr lang="zh-CN" altLang="en-US" sz="2400" b="1">
                <a:solidFill>
                  <a:prstClr val="black"/>
                </a:solidFill>
                <a:latin typeface="华文中宋" panose="02010600040101010101" pitchFamily="2" charset="-122"/>
                <a:ea typeface="华文中宋" panose="02010600040101010101" pitchFamily="2" charset="-122"/>
              </a:rPr>
              <a:t>（</a:t>
            </a:r>
            <a:r>
              <a:rPr lang="en-US" altLang="zh-CN" sz="2400" b="1">
                <a:solidFill>
                  <a:prstClr val="black"/>
                </a:solidFill>
                <a:latin typeface="华文中宋" panose="02010600040101010101" pitchFamily="2" charset="-122"/>
                <a:ea typeface="华文中宋" panose="02010600040101010101" pitchFamily="2" charset="-122"/>
              </a:rPr>
              <a:t>1</a:t>
            </a:r>
            <a:r>
              <a:rPr lang="zh-CN" altLang="en-US" sz="2400" b="1">
                <a:solidFill>
                  <a:prstClr val="black"/>
                </a:solidFill>
                <a:latin typeface="华文中宋" panose="02010600040101010101" pitchFamily="2" charset="-122"/>
                <a:ea typeface="华文中宋" panose="02010600040101010101" pitchFamily="2" charset="-122"/>
              </a:rPr>
              <a:t>）对美洲：残酷的统治带来灾难；掠夺金银和垄断贸易限制了拉美经济的发展；发展了单一的种植园经济，严重束缚了拉丁美洲的发展。</a:t>
            </a:r>
            <a:endParaRPr lang="zh-CN" altLang="en-US" sz="2400" b="1">
              <a:solidFill>
                <a:prstClr val="black"/>
              </a:solidFill>
              <a:latin typeface="华文中宋" panose="02010600040101010101" pitchFamily="2" charset="-122"/>
              <a:ea typeface="华文中宋" panose="02010600040101010101" pitchFamily="2" charset="-122"/>
            </a:endParaRPr>
          </a:p>
          <a:p>
            <a:pPr lvl="0"/>
            <a:r>
              <a:rPr lang="zh-CN" altLang="en-US" sz="2400" b="1">
                <a:solidFill>
                  <a:prstClr val="black"/>
                </a:solidFill>
                <a:latin typeface="华文中宋" panose="02010600040101010101" pitchFamily="2" charset="-122"/>
                <a:ea typeface="华文中宋" panose="02010600040101010101" pitchFamily="2" charset="-122"/>
              </a:rPr>
              <a:t>（</a:t>
            </a:r>
            <a:r>
              <a:rPr lang="en-US" altLang="zh-CN" sz="2400" b="1">
                <a:solidFill>
                  <a:prstClr val="black"/>
                </a:solidFill>
                <a:latin typeface="华文中宋" panose="02010600040101010101" pitchFamily="2" charset="-122"/>
                <a:ea typeface="华文中宋" panose="02010600040101010101" pitchFamily="2" charset="-122"/>
              </a:rPr>
              <a:t>2</a:t>
            </a:r>
            <a:r>
              <a:rPr lang="zh-CN" altLang="en-US" sz="2400" b="1">
                <a:solidFill>
                  <a:prstClr val="black"/>
                </a:solidFill>
                <a:latin typeface="华文中宋" panose="02010600040101010101" pitchFamily="2" charset="-122"/>
                <a:ea typeface="华文中宋" panose="02010600040101010101" pitchFamily="2" charset="-122"/>
              </a:rPr>
              <a:t>）对欧洲：加速了原始资本积累的过程，促进了从封建社会向资本主义社会转型的过程；促进了工业革命的发生。</a:t>
            </a:r>
            <a:endParaRPr lang="zh-CN" altLang="en-US" sz="2400" b="1">
              <a:solidFill>
                <a:prstClr val="black"/>
              </a:solidFill>
              <a:latin typeface="华文中宋" panose="02010600040101010101" pitchFamily="2" charset="-122"/>
              <a:ea typeface="华文中宋" panose="02010600040101010101" pitchFamily="2" charset="-122"/>
            </a:endParaRPr>
          </a:p>
        </p:txBody>
      </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1"/>
            <a:ext cx="6664960" cy="646331"/>
          </a:xfrm>
          <a:prstGeom prst="rect">
            <a:avLst/>
          </a:prstGeom>
          <a:solidFill>
            <a:schemeClr val="accent6">
              <a:lumMod val="50000"/>
            </a:schemeClr>
          </a:solidFill>
        </p:spPr>
        <p:txBody>
          <a:bodyPr wrap="square">
            <a:spAutoFit/>
          </a:bodyPr>
          <a:lstStyle/>
          <a:p>
            <a:pPr lvl="0"/>
            <a:r>
              <a:rPr lang="zh-CN" altLang="zh-CN" sz="3600" b="1">
                <a:solidFill>
                  <a:schemeClr val="bg1"/>
                </a:solidFill>
              </a:rPr>
              <a:t>二、亚洲沦为殖民地半殖民地</a:t>
            </a:r>
            <a:endParaRPr lang="zh-CN" altLang="zh-CN" sz="3600">
              <a:solidFill>
                <a:schemeClr val="bg1"/>
              </a:solidFill>
            </a:endParaRPr>
          </a:p>
        </p:txBody>
      </p:sp>
      <p:pic>
        <p:nvPicPr>
          <p:cNvPr id="7" name="图片 6"/>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7294183" y="664766"/>
            <a:ext cx="4814853" cy="6022680"/>
          </a:xfrm>
          <a:prstGeom prst="rect">
            <a:avLst/>
          </a:prstGeom>
          <a:ln>
            <a:noFill/>
          </a:ln>
          <a:effectLst>
            <a:outerShdw blurRad="190500" algn="tl" rotWithShape="0">
              <a:srgbClr val="000000">
                <a:alpha val="70000"/>
              </a:srgbClr>
            </a:outerShdw>
          </a:effectLst>
        </p:spPr>
      </p:pic>
      <p:sp>
        <p:nvSpPr>
          <p:cNvPr id="9" name="矩形 4"/>
          <p:cNvSpPr>
            <a:spLocks noChangeArrowheads="1"/>
          </p:cNvSpPr>
          <p:nvPr/>
        </p:nvSpPr>
        <p:spPr bwMode="auto">
          <a:xfrm>
            <a:off x="140380" y="895668"/>
            <a:ext cx="5960286" cy="523220"/>
          </a:xfrm>
          <a:prstGeom prst="rect">
            <a:avLst/>
          </a:prstGeom>
          <a:noFill/>
          <a:ln w="9525">
            <a:noFill/>
            <a:miter lim="800000"/>
          </a:ln>
        </p:spPr>
        <p:txBody>
          <a:bodyPr wrap="none">
            <a:spAutoFit/>
          </a:bodyPr>
          <a:lstStyle/>
          <a:p>
            <a:r>
              <a:rPr lang="en-US" altLang="zh-CN" sz="2800" b="1">
                <a:latin typeface="黑体" panose="02010609060101010101" pitchFamily="49" charset="-122"/>
                <a:ea typeface="黑体" panose="02010609060101010101" pitchFamily="49" charset="-122"/>
              </a:rPr>
              <a:t>1</a:t>
            </a:r>
            <a:r>
              <a:rPr lang="zh-CN" altLang="en-US" sz="2800" b="1">
                <a:latin typeface="黑体" panose="02010609060101010101" pitchFamily="49" charset="-122"/>
                <a:ea typeface="黑体" panose="02010609060101010101" pitchFamily="49" charset="-122"/>
              </a:rPr>
              <a:t>、</a:t>
            </a:r>
            <a:r>
              <a:rPr lang="en-US" altLang="zh-CN" sz="2800" b="1">
                <a:latin typeface="黑体" panose="02010609060101010101" pitchFamily="49" charset="-122"/>
                <a:ea typeface="黑体" panose="02010609060101010101" pitchFamily="49" charset="-122"/>
              </a:rPr>
              <a:t>15-16</a:t>
            </a:r>
            <a:r>
              <a:rPr lang="zh-CN" altLang="en-US" sz="2800" b="1">
                <a:latin typeface="黑体" panose="02010609060101010101" pitchFamily="49" charset="-122"/>
                <a:ea typeface="黑体" panose="02010609060101010101" pitchFamily="49" charset="-122"/>
              </a:rPr>
              <a:t>世纪的西、葡早期殖民活动</a:t>
            </a:r>
            <a:endParaRPr lang="zh-CN" altLang="en-US" sz="2800" b="1">
              <a:latin typeface="黑体" panose="02010609060101010101" pitchFamily="49" charset="-122"/>
              <a:ea typeface="黑体" panose="02010609060101010101" pitchFamily="49" charset="-122"/>
            </a:endParaRPr>
          </a:p>
        </p:txBody>
      </p:sp>
      <p:grpSp>
        <p:nvGrpSpPr>
          <p:cNvPr id="28" name="Group 23"/>
          <p:cNvGrpSpPr/>
          <p:nvPr/>
        </p:nvGrpSpPr>
        <p:grpSpPr>
          <a:xfrm>
            <a:off x="213360" y="1567382"/>
            <a:ext cx="7006590" cy="2327742"/>
            <a:chOff x="248" y="2044"/>
            <a:chExt cx="4908" cy="1380"/>
          </a:xfrm>
        </p:grpSpPr>
        <p:sp>
          <p:nvSpPr>
            <p:cNvPr id="29" name="Rectangle 7"/>
            <p:cNvSpPr>
              <a:spLocks noChangeArrowheads="1"/>
            </p:cNvSpPr>
            <p:nvPr/>
          </p:nvSpPr>
          <p:spPr bwMode="auto">
            <a:xfrm>
              <a:off x="248" y="2044"/>
              <a:ext cx="1356" cy="230"/>
            </a:xfrm>
            <a:prstGeom prst="rect">
              <a:avLst/>
            </a:prstGeom>
            <a:solidFill>
              <a:srgbClr val="4E1E1A"/>
            </a:solidFill>
            <a:ln w="9525">
              <a:noFill/>
              <a:miter lim="800000"/>
            </a:ln>
          </p:spPr>
          <p:txBody>
            <a:bodyPr lIns="68580" tIns="0" rIns="68580" bIns="0"/>
            <a:lstStyle/>
            <a:p>
              <a:pPr algn="ctr"/>
              <a:r>
                <a:rPr lang="zh-CN" altLang="en-US" sz="2400" b="1">
                  <a:solidFill>
                    <a:schemeClr val="bg1"/>
                  </a:solidFill>
                  <a:latin typeface="黑体" panose="02010609060101010101" pitchFamily="49" charset="-122"/>
                  <a:ea typeface="黑体" panose="02010609060101010101" pitchFamily="49" charset="-122"/>
                  <a:cs typeface="Times New Roman" panose="02020603050405020304" pitchFamily="18" charset="0"/>
                </a:rPr>
                <a:t>主要殖民国</a:t>
              </a:r>
              <a:r>
                <a:rPr lang="zh-CN" altLang="en-US" sz="2400">
                  <a:solidFill>
                    <a:schemeClr val="bg1"/>
                  </a:solidFill>
                  <a:latin typeface="黑体" panose="02010609060101010101" pitchFamily="49" charset="-122"/>
                  <a:ea typeface="黑体" panose="02010609060101010101" pitchFamily="49" charset="-122"/>
                  <a:cs typeface="Times New Roman" panose="02020603050405020304" pitchFamily="18" charset="0"/>
                </a:rPr>
                <a:t>家</a:t>
              </a:r>
              <a:endParaRPr lang="zh-CN" altLang="en-US">
                <a:solidFill>
                  <a:schemeClr val="bg1"/>
                </a:solidFill>
                <a:latin typeface="黑体" panose="02010609060101010101" pitchFamily="49" charset="-122"/>
                <a:ea typeface="黑体" panose="02010609060101010101" pitchFamily="49" charset="-122"/>
                <a:cs typeface="Times New Roman" panose="02020603050405020304" pitchFamily="18" charset="0"/>
              </a:endParaRPr>
            </a:p>
          </p:txBody>
        </p:sp>
        <p:sp>
          <p:nvSpPr>
            <p:cNvPr id="30" name="Rectangle 8"/>
            <p:cNvSpPr>
              <a:spLocks noChangeArrowheads="1"/>
            </p:cNvSpPr>
            <p:nvPr/>
          </p:nvSpPr>
          <p:spPr bwMode="auto">
            <a:xfrm>
              <a:off x="1604" y="2044"/>
              <a:ext cx="1781" cy="230"/>
            </a:xfrm>
            <a:prstGeom prst="rect">
              <a:avLst/>
            </a:prstGeom>
            <a:solidFill>
              <a:srgbClr val="4E1E1A"/>
            </a:solidFill>
            <a:ln w="9525">
              <a:noFill/>
              <a:miter lim="800000"/>
            </a:ln>
          </p:spPr>
          <p:txBody>
            <a:bodyPr lIns="68580" tIns="0" rIns="68580" bIns="0"/>
            <a:lstStyle/>
            <a:p>
              <a:pPr algn="ctr"/>
              <a:r>
                <a:rPr lang="zh-CN" altLang="en-US" sz="2400" b="1">
                  <a:solidFill>
                    <a:schemeClr val="bg1"/>
                  </a:solidFill>
                  <a:latin typeface="黑体" panose="02010609060101010101" pitchFamily="49" charset="-122"/>
                  <a:ea typeface="黑体" panose="02010609060101010101" pitchFamily="49" charset="-122"/>
                  <a:cs typeface="Times New Roman" panose="02020603050405020304" pitchFamily="18" charset="0"/>
                </a:rPr>
                <a:t>主要侵略对象</a:t>
              </a:r>
              <a:endParaRPr lang="zh-CN" altLang="en-US" b="1">
                <a:solidFill>
                  <a:schemeClr val="bg1"/>
                </a:solidFill>
                <a:latin typeface="黑体" panose="02010609060101010101" pitchFamily="49" charset="-122"/>
                <a:ea typeface="黑体" panose="02010609060101010101" pitchFamily="49" charset="-122"/>
                <a:cs typeface="Times New Roman" panose="02020603050405020304" pitchFamily="18" charset="0"/>
              </a:endParaRPr>
            </a:p>
          </p:txBody>
        </p:sp>
        <p:sp>
          <p:nvSpPr>
            <p:cNvPr id="31" name="Rectangle 9"/>
            <p:cNvSpPr>
              <a:spLocks noChangeArrowheads="1"/>
            </p:cNvSpPr>
            <p:nvPr/>
          </p:nvSpPr>
          <p:spPr bwMode="auto">
            <a:xfrm>
              <a:off x="3424" y="2044"/>
              <a:ext cx="1732" cy="230"/>
            </a:xfrm>
            <a:prstGeom prst="rect">
              <a:avLst/>
            </a:prstGeom>
            <a:solidFill>
              <a:srgbClr val="4E1E1A"/>
            </a:solidFill>
            <a:ln w="9525">
              <a:noFill/>
              <a:miter lim="800000"/>
            </a:ln>
          </p:spPr>
          <p:txBody>
            <a:bodyPr lIns="68580" tIns="0" rIns="68580" bIns="0"/>
            <a:lstStyle/>
            <a:p>
              <a:pPr algn="ctr"/>
              <a:r>
                <a:rPr lang="zh-CN" altLang="en-US" sz="2400" b="1">
                  <a:solidFill>
                    <a:schemeClr val="bg1"/>
                  </a:solidFill>
                  <a:latin typeface="黑体" panose="02010609060101010101" pitchFamily="49" charset="-122"/>
                  <a:ea typeface="黑体" panose="02010609060101010101" pitchFamily="49" charset="-122"/>
                  <a:cs typeface="Times New Roman" panose="02020603050405020304" pitchFamily="18" charset="0"/>
                </a:rPr>
                <a:t>殖民特点（方式）</a:t>
              </a:r>
              <a:endParaRPr lang="zh-CN" altLang="en-US" sz="2400" b="1">
                <a:solidFill>
                  <a:schemeClr val="bg1"/>
                </a:solidFill>
                <a:latin typeface="黑体" panose="02010609060101010101" pitchFamily="49" charset="-122"/>
                <a:ea typeface="黑体" panose="02010609060101010101" pitchFamily="49" charset="-122"/>
                <a:cs typeface="Times New Roman" panose="02020603050405020304" pitchFamily="18" charset="0"/>
              </a:endParaRPr>
            </a:p>
          </p:txBody>
        </p:sp>
        <p:sp>
          <p:nvSpPr>
            <p:cNvPr id="32" name="Rectangle 10"/>
            <p:cNvSpPr>
              <a:spLocks noChangeArrowheads="1"/>
            </p:cNvSpPr>
            <p:nvPr/>
          </p:nvSpPr>
          <p:spPr bwMode="auto">
            <a:xfrm>
              <a:off x="248" y="2274"/>
              <a:ext cx="1356" cy="690"/>
            </a:xfrm>
            <a:prstGeom prst="rect">
              <a:avLst/>
            </a:prstGeom>
            <a:noFill/>
            <a:ln w="9525">
              <a:noFill/>
              <a:miter lim="800000"/>
            </a:ln>
          </p:spPr>
          <p:txBody>
            <a:bodyPr lIns="68580" tIns="0" rIns="68580" bIns="0" anchor="ctr"/>
            <a:lstStyle/>
            <a:p>
              <a:pPr algn="ctr"/>
              <a:endParaRPr lang="zh-CN" altLang="en-US">
                <a:latin typeface="黑体" panose="02010609060101010101" pitchFamily="49" charset="-122"/>
                <a:ea typeface="黑体" panose="02010609060101010101" pitchFamily="49" charset="-122"/>
                <a:cs typeface="Times New Roman" panose="02020603050405020304" pitchFamily="18" charset="0"/>
              </a:endParaRPr>
            </a:p>
          </p:txBody>
        </p:sp>
        <p:sp>
          <p:nvSpPr>
            <p:cNvPr id="33" name="Rectangle 11"/>
            <p:cNvSpPr>
              <a:spLocks noChangeArrowheads="1"/>
            </p:cNvSpPr>
            <p:nvPr/>
          </p:nvSpPr>
          <p:spPr bwMode="auto">
            <a:xfrm>
              <a:off x="1604" y="2274"/>
              <a:ext cx="1820" cy="690"/>
            </a:xfrm>
            <a:prstGeom prst="rect">
              <a:avLst/>
            </a:prstGeom>
            <a:noFill/>
            <a:ln w="9525">
              <a:noFill/>
              <a:miter lim="800000"/>
            </a:ln>
          </p:spPr>
          <p:txBody>
            <a:bodyPr lIns="68580" tIns="0" rIns="68580" bIns="0"/>
            <a:lstStyle/>
            <a:p>
              <a:pPr algn="ctr"/>
              <a:endParaRPr lang="zh-CN" altLang="en-US">
                <a:latin typeface="黑体" panose="02010609060101010101" pitchFamily="49" charset="-122"/>
                <a:ea typeface="黑体" panose="02010609060101010101" pitchFamily="49" charset="-122"/>
                <a:cs typeface="Times New Roman" panose="02020603050405020304" pitchFamily="18" charset="0"/>
              </a:endParaRPr>
            </a:p>
          </p:txBody>
        </p:sp>
        <p:sp>
          <p:nvSpPr>
            <p:cNvPr id="34" name="Rectangle 12"/>
            <p:cNvSpPr>
              <a:spLocks noChangeArrowheads="1"/>
            </p:cNvSpPr>
            <p:nvPr/>
          </p:nvSpPr>
          <p:spPr bwMode="auto">
            <a:xfrm>
              <a:off x="3424" y="2274"/>
              <a:ext cx="1732" cy="690"/>
            </a:xfrm>
            <a:prstGeom prst="rect">
              <a:avLst/>
            </a:prstGeom>
            <a:noFill/>
            <a:ln w="9525">
              <a:noFill/>
              <a:miter lim="800000"/>
            </a:ln>
          </p:spPr>
          <p:txBody>
            <a:bodyPr lIns="68580" tIns="0" rIns="68580" bIns="0" anchor="ctr"/>
            <a:lstStyle/>
            <a:p>
              <a:pPr algn="just"/>
              <a:endParaRPr lang="zh-CN" altLang="en-US">
                <a:latin typeface="黑体" panose="02010609060101010101" pitchFamily="49" charset="-122"/>
                <a:ea typeface="黑体" panose="02010609060101010101" pitchFamily="49" charset="-122"/>
                <a:cs typeface="Times New Roman" panose="02020603050405020304" pitchFamily="18" charset="0"/>
              </a:endParaRPr>
            </a:p>
          </p:txBody>
        </p:sp>
        <p:sp>
          <p:nvSpPr>
            <p:cNvPr id="35" name="Rectangle 13"/>
            <p:cNvSpPr>
              <a:spLocks noChangeArrowheads="1"/>
            </p:cNvSpPr>
            <p:nvPr/>
          </p:nvSpPr>
          <p:spPr bwMode="auto">
            <a:xfrm>
              <a:off x="248" y="2964"/>
              <a:ext cx="1356" cy="460"/>
            </a:xfrm>
            <a:prstGeom prst="rect">
              <a:avLst/>
            </a:prstGeom>
            <a:noFill/>
            <a:ln w="9525">
              <a:noFill/>
              <a:miter lim="800000"/>
            </a:ln>
          </p:spPr>
          <p:txBody>
            <a:bodyPr lIns="68580" tIns="0" rIns="68580" bIns="0" anchor="ctr"/>
            <a:lstStyle/>
            <a:p>
              <a:pPr algn="ctr"/>
              <a:endParaRPr lang="zh-CN" altLang="en-US">
                <a:latin typeface="黑体" panose="02010609060101010101" pitchFamily="49" charset="-122"/>
                <a:ea typeface="黑体" panose="02010609060101010101" pitchFamily="49" charset="-122"/>
                <a:cs typeface="Times New Roman" panose="02020603050405020304" pitchFamily="18" charset="0"/>
              </a:endParaRPr>
            </a:p>
          </p:txBody>
        </p:sp>
        <p:sp>
          <p:nvSpPr>
            <p:cNvPr id="36" name="Rectangle 14"/>
            <p:cNvSpPr>
              <a:spLocks noChangeArrowheads="1"/>
            </p:cNvSpPr>
            <p:nvPr/>
          </p:nvSpPr>
          <p:spPr bwMode="auto">
            <a:xfrm>
              <a:off x="1604" y="2964"/>
              <a:ext cx="1820" cy="460"/>
            </a:xfrm>
            <a:prstGeom prst="rect">
              <a:avLst/>
            </a:prstGeom>
            <a:noFill/>
            <a:ln w="9525">
              <a:noFill/>
              <a:miter lim="800000"/>
            </a:ln>
          </p:spPr>
          <p:txBody>
            <a:bodyPr lIns="68580" tIns="0" rIns="68580" bIns="0"/>
            <a:lstStyle/>
            <a:p>
              <a:pPr algn="ctr"/>
              <a:endParaRPr lang="zh-CN" altLang="en-US">
                <a:latin typeface="黑体" panose="02010609060101010101" pitchFamily="49" charset="-122"/>
                <a:ea typeface="黑体" panose="02010609060101010101" pitchFamily="49" charset="-122"/>
                <a:cs typeface="Times New Roman" panose="02020603050405020304" pitchFamily="18" charset="0"/>
              </a:endParaRPr>
            </a:p>
          </p:txBody>
        </p:sp>
        <p:sp>
          <p:nvSpPr>
            <p:cNvPr id="37" name="Rectangle 15"/>
            <p:cNvSpPr>
              <a:spLocks noChangeArrowheads="1"/>
            </p:cNvSpPr>
            <p:nvPr/>
          </p:nvSpPr>
          <p:spPr bwMode="auto">
            <a:xfrm>
              <a:off x="3424" y="2964"/>
              <a:ext cx="1732" cy="460"/>
            </a:xfrm>
            <a:prstGeom prst="rect">
              <a:avLst/>
            </a:prstGeom>
            <a:noFill/>
            <a:ln w="9525">
              <a:noFill/>
              <a:miter lim="800000"/>
            </a:ln>
          </p:spPr>
          <p:txBody>
            <a:bodyPr lIns="68580" tIns="0" rIns="68580" bIns="0" anchor="ctr"/>
            <a:lstStyle/>
            <a:p>
              <a:pPr algn="just"/>
              <a:endParaRPr lang="zh-CN" altLang="en-US">
                <a:latin typeface="黑体" panose="02010609060101010101" pitchFamily="49" charset="-122"/>
                <a:ea typeface="黑体" panose="02010609060101010101" pitchFamily="49" charset="-122"/>
                <a:cs typeface="Times New Roman" panose="02020603050405020304" pitchFamily="18" charset="0"/>
              </a:endParaRPr>
            </a:p>
          </p:txBody>
        </p:sp>
        <p:sp>
          <p:nvSpPr>
            <p:cNvPr id="38" name="Line 16"/>
            <p:cNvSpPr>
              <a:spLocks noChangeShapeType="1"/>
            </p:cNvSpPr>
            <p:nvPr/>
          </p:nvSpPr>
          <p:spPr bwMode="auto">
            <a:xfrm flipH="1">
              <a:off x="1604" y="2044"/>
              <a:ext cx="0" cy="1380"/>
            </a:xfrm>
            <a:prstGeom prst="line">
              <a:avLst/>
            </a:prstGeom>
            <a:noFill/>
            <a:ln w="12700" algn="ctr">
              <a:solidFill>
                <a:srgbClr val="000000"/>
              </a:solidFill>
              <a:round/>
            </a:ln>
          </p:spPr>
          <p:txBody>
            <a:bodyPr/>
            <a:lstStyle/>
            <a:p>
              <a:endParaRPr lang="zh-CN" altLang="en-US"/>
            </a:p>
          </p:txBody>
        </p:sp>
        <p:sp>
          <p:nvSpPr>
            <p:cNvPr id="39" name="Line 17"/>
            <p:cNvSpPr>
              <a:spLocks noChangeShapeType="1"/>
            </p:cNvSpPr>
            <p:nvPr/>
          </p:nvSpPr>
          <p:spPr bwMode="auto">
            <a:xfrm flipH="1">
              <a:off x="3406" y="2044"/>
              <a:ext cx="0" cy="1380"/>
            </a:xfrm>
            <a:prstGeom prst="line">
              <a:avLst/>
            </a:prstGeom>
            <a:noFill/>
            <a:ln w="12700" algn="ctr">
              <a:solidFill>
                <a:srgbClr val="000000"/>
              </a:solidFill>
              <a:round/>
            </a:ln>
          </p:spPr>
          <p:txBody>
            <a:bodyPr/>
            <a:lstStyle/>
            <a:p>
              <a:endParaRPr lang="zh-CN" altLang="en-US"/>
            </a:p>
          </p:txBody>
        </p:sp>
        <p:sp>
          <p:nvSpPr>
            <p:cNvPr id="40" name="Line 18"/>
            <p:cNvSpPr>
              <a:spLocks noChangeShapeType="1"/>
            </p:cNvSpPr>
            <p:nvPr/>
          </p:nvSpPr>
          <p:spPr bwMode="auto">
            <a:xfrm>
              <a:off x="248" y="2274"/>
              <a:ext cx="4908" cy="0"/>
            </a:xfrm>
            <a:prstGeom prst="line">
              <a:avLst/>
            </a:prstGeom>
            <a:noFill/>
            <a:ln w="12700" algn="ctr">
              <a:solidFill>
                <a:srgbClr val="000000"/>
              </a:solidFill>
              <a:round/>
            </a:ln>
          </p:spPr>
          <p:txBody>
            <a:bodyPr/>
            <a:lstStyle/>
            <a:p>
              <a:endParaRPr lang="zh-CN" altLang="en-US"/>
            </a:p>
          </p:txBody>
        </p:sp>
        <p:sp>
          <p:nvSpPr>
            <p:cNvPr id="41" name="Line 19"/>
            <p:cNvSpPr>
              <a:spLocks noChangeShapeType="1"/>
            </p:cNvSpPr>
            <p:nvPr/>
          </p:nvSpPr>
          <p:spPr bwMode="auto">
            <a:xfrm>
              <a:off x="248" y="2964"/>
              <a:ext cx="4908" cy="0"/>
            </a:xfrm>
            <a:prstGeom prst="line">
              <a:avLst/>
            </a:prstGeom>
            <a:noFill/>
            <a:ln w="12700" algn="ctr">
              <a:solidFill>
                <a:srgbClr val="000000"/>
              </a:solidFill>
              <a:round/>
            </a:ln>
          </p:spPr>
          <p:txBody>
            <a:bodyPr/>
            <a:lstStyle/>
            <a:p>
              <a:endParaRPr lang="zh-CN" altLang="en-US"/>
            </a:p>
          </p:txBody>
        </p:sp>
        <p:sp>
          <p:nvSpPr>
            <p:cNvPr id="42" name="Line 20"/>
            <p:cNvSpPr>
              <a:spLocks noChangeShapeType="1"/>
            </p:cNvSpPr>
            <p:nvPr/>
          </p:nvSpPr>
          <p:spPr bwMode="auto">
            <a:xfrm flipH="1">
              <a:off x="248" y="2044"/>
              <a:ext cx="0" cy="1380"/>
            </a:xfrm>
            <a:prstGeom prst="line">
              <a:avLst/>
            </a:prstGeom>
            <a:noFill/>
            <a:ln w="12700" algn="ctr">
              <a:solidFill>
                <a:srgbClr val="000000"/>
              </a:solidFill>
              <a:round/>
            </a:ln>
          </p:spPr>
          <p:txBody>
            <a:bodyPr/>
            <a:lstStyle/>
            <a:p>
              <a:endParaRPr lang="zh-CN" altLang="en-US"/>
            </a:p>
          </p:txBody>
        </p:sp>
        <p:sp>
          <p:nvSpPr>
            <p:cNvPr id="43" name="Line 21"/>
            <p:cNvSpPr>
              <a:spLocks noChangeShapeType="1"/>
            </p:cNvSpPr>
            <p:nvPr/>
          </p:nvSpPr>
          <p:spPr bwMode="auto">
            <a:xfrm flipH="1">
              <a:off x="5156" y="2044"/>
              <a:ext cx="0" cy="1380"/>
            </a:xfrm>
            <a:prstGeom prst="line">
              <a:avLst/>
            </a:prstGeom>
            <a:noFill/>
            <a:ln w="12700" algn="ctr">
              <a:solidFill>
                <a:srgbClr val="000000"/>
              </a:solidFill>
              <a:round/>
            </a:ln>
          </p:spPr>
          <p:txBody>
            <a:bodyPr/>
            <a:lstStyle/>
            <a:p>
              <a:endParaRPr lang="zh-CN" altLang="en-US"/>
            </a:p>
          </p:txBody>
        </p:sp>
        <p:sp>
          <p:nvSpPr>
            <p:cNvPr id="44" name="Line 22"/>
            <p:cNvSpPr>
              <a:spLocks noChangeShapeType="1"/>
            </p:cNvSpPr>
            <p:nvPr/>
          </p:nvSpPr>
          <p:spPr bwMode="auto">
            <a:xfrm>
              <a:off x="248" y="2044"/>
              <a:ext cx="4908" cy="0"/>
            </a:xfrm>
            <a:prstGeom prst="line">
              <a:avLst/>
            </a:prstGeom>
            <a:noFill/>
            <a:ln w="12700" algn="ctr">
              <a:solidFill>
                <a:srgbClr val="000000"/>
              </a:solidFill>
              <a:round/>
            </a:ln>
          </p:spPr>
          <p:txBody>
            <a:bodyPr/>
            <a:lstStyle/>
            <a:p>
              <a:endParaRPr lang="zh-CN" altLang="en-US"/>
            </a:p>
          </p:txBody>
        </p:sp>
        <p:sp>
          <p:nvSpPr>
            <p:cNvPr id="45" name="Line 23"/>
            <p:cNvSpPr>
              <a:spLocks noChangeShapeType="1"/>
            </p:cNvSpPr>
            <p:nvPr/>
          </p:nvSpPr>
          <p:spPr bwMode="auto">
            <a:xfrm>
              <a:off x="248" y="3424"/>
              <a:ext cx="4908" cy="0"/>
            </a:xfrm>
            <a:prstGeom prst="line">
              <a:avLst/>
            </a:prstGeom>
            <a:noFill/>
            <a:ln w="12700" algn="ctr">
              <a:solidFill>
                <a:srgbClr val="000000"/>
              </a:solidFill>
              <a:round/>
            </a:ln>
          </p:spPr>
          <p:txBody>
            <a:bodyPr/>
            <a:lstStyle/>
            <a:p>
              <a:endParaRPr lang="zh-CN" altLang="en-US"/>
            </a:p>
          </p:txBody>
        </p:sp>
      </p:grpSp>
      <p:sp>
        <p:nvSpPr>
          <p:cNvPr id="46" name="Rectangle 10"/>
          <p:cNvSpPr>
            <a:spLocks noChangeArrowheads="1"/>
          </p:cNvSpPr>
          <p:nvPr/>
        </p:nvSpPr>
        <p:spPr bwMode="auto">
          <a:xfrm>
            <a:off x="647252" y="2100178"/>
            <a:ext cx="1136156" cy="608242"/>
          </a:xfrm>
          <a:prstGeom prst="rect">
            <a:avLst/>
          </a:prstGeom>
          <a:noFill/>
          <a:ln w="9525">
            <a:noFill/>
            <a:miter lim="800000"/>
          </a:ln>
        </p:spPr>
        <p:txBody>
          <a:bodyPr lIns="68580" tIns="0" rIns="68580" bIns="0" anchor="ctr"/>
          <a:lstStyle/>
          <a:p>
            <a:pPr algn="ctr"/>
            <a:r>
              <a:rPr lang="zh-CN" altLang="en-US" sz="2400" b="1">
                <a:latin typeface="华文中宋" panose="02010600040101010101" pitchFamily="2" charset="-122"/>
                <a:ea typeface="华文中宋" panose="02010600040101010101" pitchFamily="2" charset="-122"/>
                <a:cs typeface="Times New Roman" panose="02020603050405020304" pitchFamily="18" charset="0"/>
              </a:rPr>
              <a:t>葡萄牙</a:t>
            </a:r>
            <a:endParaRPr lang="zh-CN" altLang="en-US" b="1">
              <a:latin typeface="华文中宋" panose="02010600040101010101" pitchFamily="2" charset="-122"/>
              <a:ea typeface="华文中宋" panose="02010600040101010101" pitchFamily="2" charset="-122"/>
              <a:cs typeface="Times New Roman" panose="02020603050405020304" pitchFamily="18" charset="0"/>
            </a:endParaRPr>
          </a:p>
        </p:txBody>
      </p:sp>
      <p:sp>
        <p:nvSpPr>
          <p:cNvPr id="47" name="Rectangle 11"/>
          <p:cNvSpPr>
            <a:spLocks noChangeArrowheads="1"/>
          </p:cNvSpPr>
          <p:nvPr/>
        </p:nvSpPr>
        <p:spPr bwMode="auto">
          <a:xfrm>
            <a:off x="2244109" y="1987812"/>
            <a:ext cx="2598206" cy="1095375"/>
          </a:xfrm>
          <a:prstGeom prst="rect">
            <a:avLst/>
          </a:prstGeom>
          <a:noFill/>
          <a:ln w="9525">
            <a:noFill/>
            <a:miter lim="800000"/>
          </a:ln>
        </p:spPr>
        <p:txBody>
          <a:bodyPr lIns="68580" tIns="0" rIns="68580" bIns="0"/>
          <a:lstStyle/>
          <a:p>
            <a:pPr algn="ctr"/>
            <a:r>
              <a:rPr lang="zh-CN" altLang="en-US" sz="2400" b="1">
                <a:latin typeface="华文中宋" panose="02010600040101010101" pitchFamily="2" charset="-122"/>
                <a:ea typeface="华文中宋" panose="02010600040101010101" pitchFamily="2" charset="-122"/>
                <a:cs typeface="Times New Roman" panose="02020603050405020304" pitchFamily="18" charset="0"/>
              </a:rPr>
              <a:t>亚洲沿海地区（印度的果阿、马六甲、中国澳门）</a:t>
            </a:r>
            <a:endParaRPr lang="zh-CN" altLang="en-US" sz="2400" b="1">
              <a:latin typeface="华文中宋" panose="02010600040101010101" pitchFamily="2" charset="-122"/>
              <a:ea typeface="华文中宋" panose="02010600040101010101" pitchFamily="2" charset="-122"/>
              <a:cs typeface="Times New Roman" panose="02020603050405020304" pitchFamily="18" charset="0"/>
            </a:endParaRPr>
          </a:p>
        </p:txBody>
      </p:sp>
      <p:sp>
        <p:nvSpPr>
          <p:cNvPr id="48" name="Rectangle 12"/>
          <p:cNvSpPr>
            <a:spLocks noChangeArrowheads="1"/>
          </p:cNvSpPr>
          <p:nvPr/>
        </p:nvSpPr>
        <p:spPr bwMode="auto">
          <a:xfrm>
            <a:off x="5059914" y="2032538"/>
            <a:ext cx="1848663" cy="1095375"/>
          </a:xfrm>
          <a:prstGeom prst="rect">
            <a:avLst/>
          </a:prstGeom>
          <a:noFill/>
          <a:ln w="9525">
            <a:noFill/>
            <a:miter lim="800000"/>
          </a:ln>
        </p:spPr>
        <p:txBody>
          <a:bodyPr lIns="68580" tIns="0" rIns="68580" bIns="0" anchor="ctr"/>
          <a:lstStyle/>
          <a:p>
            <a:pPr algn="just"/>
            <a:r>
              <a:rPr lang="zh-CN" altLang="en-US" sz="2400" b="1">
                <a:latin typeface="华文中宋" panose="02010600040101010101" pitchFamily="2" charset="-122"/>
                <a:ea typeface="华文中宋" panose="02010600040101010101" pitchFamily="2" charset="-122"/>
                <a:cs typeface="Times New Roman" panose="02020603050405020304" pitchFamily="18" charset="0"/>
              </a:rPr>
              <a:t>建立商站，垄断商路</a:t>
            </a:r>
            <a:endParaRPr lang="zh-CN" altLang="en-US" b="1">
              <a:latin typeface="华文中宋" panose="02010600040101010101" pitchFamily="2" charset="-122"/>
              <a:ea typeface="华文中宋" panose="02010600040101010101" pitchFamily="2" charset="-122"/>
              <a:cs typeface="Times New Roman" panose="02020603050405020304" pitchFamily="18" charset="0"/>
            </a:endParaRPr>
          </a:p>
        </p:txBody>
      </p:sp>
      <p:sp>
        <p:nvSpPr>
          <p:cNvPr id="49" name="Rectangle 13"/>
          <p:cNvSpPr>
            <a:spLocks noChangeArrowheads="1"/>
          </p:cNvSpPr>
          <p:nvPr/>
        </p:nvSpPr>
        <p:spPr bwMode="auto">
          <a:xfrm>
            <a:off x="712252" y="3259363"/>
            <a:ext cx="1105837" cy="529441"/>
          </a:xfrm>
          <a:prstGeom prst="rect">
            <a:avLst/>
          </a:prstGeom>
          <a:noFill/>
          <a:ln w="9525">
            <a:noFill/>
            <a:miter lim="800000"/>
          </a:ln>
        </p:spPr>
        <p:txBody>
          <a:bodyPr lIns="68580" tIns="0" rIns="68580" bIns="0" anchor="ctr"/>
          <a:lstStyle/>
          <a:p>
            <a:pPr algn="ctr"/>
            <a:r>
              <a:rPr lang="zh-CN" altLang="en-US" sz="2400" b="1">
                <a:latin typeface="华文中宋" panose="02010600040101010101" pitchFamily="2" charset="-122"/>
                <a:ea typeface="华文中宋" panose="02010600040101010101" pitchFamily="2" charset="-122"/>
                <a:cs typeface="Times New Roman" panose="02020603050405020304" pitchFamily="18" charset="0"/>
              </a:rPr>
              <a:t>西班牙</a:t>
            </a:r>
            <a:endParaRPr lang="zh-CN" altLang="en-US" b="1">
              <a:latin typeface="华文中宋" panose="02010600040101010101" pitchFamily="2" charset="-122"/>
              <a:ea typeface="华文中宋" panose="02010600040101010101" pitchFamily="2" charset="-122"/>
              <a:cs typeface="Times New Roman" panose="02020603050405020304" pitchFamily="18" charset="0"/>
            </a:endParaRPr>
          </a:p>
        </p:txBody>
      </p:sp>
      <p:sp>
        <p:nvSpPr>
          <p:cNvPr id="50" name="Rectangle 14"/>
          <p:cNvSpPr>
            <a:spLocks noChangeArrowheads="1"/>
          </p:cNvSpPr>
          <p:nvPr/>
        </p:nvSpPr>
        <p:spPr bwMode="auto">
          <a:xfrm>
            <a:off x="2575829" y="3274490"/>
            <a:ext cx="1784461" cy="401616"/>
          </a:xfrm>
          <a:prstGeom prst="rect">
            <a:avLst/>
          </a:prstGeom>
          <a:noFill/>
          <a:ln w="9525">
            <a:noFill/>
            <a:miter lim="800000"/>
          </a:ln>
        </p:spPr>
        <p:txBody>
          <a:bodyPr lIns="68580" tIns="0" rIns="68580" bIns="0"/>
          <a:lstStyle/>
          <a:p>
            <a:pPr algn="ctr"/>
            <a:r>
              <a:rPr lang="zh-CN" altLang="en-US" sz="2400" b="1">
                <a:latin typeface="华文中宋" panose="02010600040101010101" pitchFamily="2" charset="-122"/>
                <a:ea typeface="华文中宋" panose="02010600040101010101" pitchFamily="2" charset="-122"/>
                <a:cs typeface="Times New Roman" panose="02020603050405020304" pitchFamily="18" charset="0"/>
              </a:rPr>
              <a:t>菲律宾</a:t>
            </a:r>
            <a:endParaRPr lang="zh-CN" altLang="en-US" b="1">
              <a:latin typeface="华文中宋" panose="02010600040101010101" pitchFamily="2" charset="-122"/>
              <a:ea typeface="华文中宋" panose="02010600040101010101" pitchFamily="2" charset="-122"/>
              <a:cs typeface="Times New Roman" panose="02020603050405020304" pitchFamily="18" charset="0"/>
            </a:endParaRPr>
          </a:p>
        </p:txBody>
      </p:sp>
      <p:sp>
        <p:nvSpPr>
          <p:cNvPr id="51" name="Rectangle 15"/>
          <p:cNvSpPr>
            <a:spLocks noChangeArrowheads="1"/>
          </p:cNvSpPr>
          <p:nvPr/>
        </p:nvSpPr>
        <p:spPr bwMode="auto">
          <a:xfrm>
            <a:off x="4893848" y="3127816"/>
            <a:ext cx="2246999" cy="730250"/>
          </a:xfrm>
          <a:prstGeom prst="rect">
            <a:avLst/>
          </a:prstGeom>
          <a:noFill/>
          <a:ln w="9525">
            <a:noFill/>
            <a:miter lim="800000"/>
          </a:ln>
        </p:spPr>
        <p:txBody>
          <a:bodyPr lIns="68580" tIns="0" rIns="68580" bIns="0" anchor="ctr"/>
          <a:lstStyle/>
          <a:p>
            <a:pPr algn="just"/>
            <a:r>
              <a:rPr lang="zh-CN" altLang="en-US" sz="2400" b="1">
                <a:latin typeface="华文中宋" panose="02010600040101010101" pitchFamily="2" charset="-122"/>
                <a:ea typeface="华文中宋" panose="02010600040101010101" pitchFamily="2" charset="-122"/>
                <a:cs typeface="Times New Roman" panose="02020603050405020304" pitchFamily="18" charset="0"/>
              </a:rPr>
              <a:t>直接统治，抢夺土地和财富</a:t>
            </a:r>
            <a:endParaRPr lang="zh-CN" altLang="en-US" b="1">
              <a:latin typeface="华文中宋" panose="02010600040101010101" pitchFamily="2" charset="-122"/>
              <a:ea typeface="华文中宋" panose="02010600040101010101" pitchFamily="2" charset="-122"/>
              <a:cs typeface="Times New Roman" panose="02020603050405020304" pitchFamily="18" charset="0"/>
            </a:endParaRPr>
          </a:p>
        </p:txBody>
      </p:sp>
      <p:pic>
        <p:nvPicPr>
          <p:cNvPr id="52" name="图片 51"/>
          <p:cNvPicPr>
            <a:picLocks noChangeAspect="1"/>
          </p:cNvPicPr>
          <p:nvPr/>
        </p:nvPicPr>
        <p:blipFill>
          <a:blip r:embed="rId2"/>
          <a:stretch>
            <a:fillRect/>
          </a:stretch>
        </p:blipFill>
        <p:spPr bwMode="auto">
          <a:xfrm>
            <a:off x="1511300" y="4214585"/>
            <a:ext cx="4410710" cy="2456091"/>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22" presetClass="entr" presetSubtype="1" fill="hold" nodeType="clickEffect">
                                  <p:stCondLst>
                                    <p:cond delay="0"/>
                                  </p:stCondLst>
                                  <p:childTnLst>
                                    <p:set>
                                      <p:cBhvr>
                                        <p:cTn id="15" dur="1" fill="hold">
                                          <p:stCondLst>
                                            <p:cond delay="0"/>
                                          </p:stCondLst>
                                        </p:cTn>
                                        <p:tgtEl>
                                          <p:spTgt spid="28"/>
                                        </p:tgtEl>
                                        <p:attrNameLst>
                                          <p:attrName>style.visibility</p:attrName>
                                        </p:attrNameLst>
                                      </p:cBhvr>
                                      <p:to>
                                        <p:strVal val="visible"/>
                                      </p:to>
                                    </p:set>
                                    <p:animEffect transition="in" filter="wipe(up)">
                                      <p:cBhvr>
                                        <p:cTn id="16" dur="500"/>
                                        <p:tgtEl>
                                          <p:spTgt spid="28"/>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46"/>
                                        </p:tgtEl>
                                        <p:attrNameLst>
                                          <p:attrName>style.visibility</p:attrName>
                                        </p:attrNameLst>
                                      </p:cBhvr>
                                      <p:to>
                                        <p:strVal val="visible"/>
                                      </p:to>
                                    </p:set>
                                    <p:animEffect transition="in" filter="box(in)">
                                      <p:cBhvr>
                                        <p:cTn id="21" dur="500"/>
                                        <p:tgtEl>
                                          <p:spTgt spid="46"/>
                                        </p:tgtEl>
                                      </p:cBhvr>
                                    </p:animEffect>
                                  </p:childTnLst>
                                </p:cTn>
                              </p:par>
                            </p:childTnLst>
                          </p:cTn>
                        </p:par>
                      </p:childTnLst>
                    </p:cTn>
                  </p:par>
                  <p:par>
                    <p:cTn id="22" fill="hold">
                      <p:stCondLst>
                        <p:cond delay="indefinite"/>
                      </p:stCondLst>
                      <p:childTnLst>
                        <p:par>
                          <p:cTn id="23" fill="hold">
                            <p:stCondLst>
                              <p:cond delay="0"/>
                            </p:stCondLst>
                            <p:childTnLst>
                              <p:par>
                                <p:cTn id="24" presetID="4" presetClass="entr" presetSubtype="16" fill="hold" grpId="0" nodeType="clickEffect">
                                  <p:stCondLst>
                                    <p:cond delay="0"/>
                                  </p:stCondLst>
                                  <p:childTnLst>
                                    <p:set>
                                      <p:cBhvr>
                                        <p:cTn id="25" dur="1" fill="hold">
                                          <p:stCondLst>
                                            <p:cond delay="0"/>
                                          </p:stCondLst>
                                        </p:cTn>
                                        <p:tgtEl>
                                          <p:spTgt spid="47"/>
                                        </p:tgtEl>
                                        <p:attrNameLst>
                                          <p:attrName>style.visibility</p:attrName>
                                        </p:attrNameLst>
                                      </p:cBhvr>
                                      <p:to>
                                        <p:strVal val="visible"/>
                                      </p:to>
                                    </p:set>
                                    <p:animEffect transition="in" filter="box(in)">
                                      <p:cBhvr>
                                        <p:cTn id="26" dur="500"/>
                                        <p:tgtEl>
                                          <p:spTgt spid="47"/>
                                        </p:tgtEl>
                                      </p:cBhvr>
                                    </p:animEffect>
                                  </p:childTnLst>
                                </p:cTn>
                              </p:par>
                            </p:childTnLst>
                          </p:cTn>
                        </p:par>
                      </p:childTnLst>
                    </p:cTn>
                  </p:par>
                  <p:par>
                    <p:cTn id="27" fill="hold">
                      <p:stCondLst>
                        <p:cond delay="indefinite"/>
                      </p:stCondLst>
                      <p:childTnLst>
                        <p:par>
                          <p:cTn id="28" fill="hold">
                            <p:stCondLst>
                              <p:cond delay="0"/>
                            </p:stCondLst>
                            <p:childTnLst>
                              <p:par>
                                <p:cTn id="29" presetID="4" presetClass="entr" presetSubtype="16" fill="hold" grpId="0" nodeType="clickEffect">
                                  <p:stCondLst>
                                    <p:cond delay="0"/>
                                  </p:stCondLst>
                                  <p:childTnLst>
                                    <p:set>
                                      <p:cBhvr>
                                        <p:cTn id="30" dur="1" fill="hold">
                                          <p:stCondLst>
                                            <p:cond delay="0"/>
                                          </p:stCondLst>
                                        </p:cTn>
                                        <p:tgtEl>
                                          <p:spTgt spid="48"/>
                                        </p:tgtEl>
                                        <p:attrNameLst>
                                          <p:attrName>style.visibility</p:attrName>
                                        </p:attrNameLst>
                                      </p:cBhvr>
                                      <p:to>
                                        <p:strVal val="visible"/>
                                      </p:to>
                                    </p:set>
                                    <p:animEffect transition="in" filter="box(in)">
                                      <p:cBhvr>
                                        <p:cTn id="31" dur="500"/>
                                        <p:tgtEl>
                                          <p:spTgt spid="48"/>
                                        </p:tgtEl>
                                      </p:cBhvr>
                                    </p:animEffect>
                                  </p:childTnLst>
                                </p:cTn>
                              </p:par>
                            </p:childTnLst>
                          </p:cTn>
                        </p:par>
                      </p:childTnLst>
                    </p:cTn>
                  </p:par>
                  <p:par>
                    <p:cTn id="32" fill="hold">
                      <p:stCondLst>
                        <p:cond delay="indefinite"/>
                      </p:stCondLst>
                      <p:childTnLst>
                        <p:par>
                          <p:cTn id="33" fill="hold">
                            <p:stCondLst>
                              <p:cond delay="0"/>
                            </p:stCondLst>
                            <p:childTnLst>
                              <p:par>
                                <p:cTn id="34" presetID="4" presetClass="entr" presetSubtype="16" fill="hold" grpId="0" nodeType="clickEffect">
                                  <p:stCondLst>
                                    <p:cond delay="0"/>
                                  </p:stCondLst>
                                  <p:childTnLst>
                                    <p:set>
                                      <p:cBhvr>
                                        <p:cTn id="35" dur="1" fill="hold">
                                          <p:stCondLst>
                                            <p:cond delay="0"/>
                                          </p:stCondLst>
                                        </p:cTn>
                                        <p:tgtEl>
                                          <p:spTgt spid="49"/>
                                        </p:tgtEl>
                                        <p:attrNameLst>
                                          <p:attrName>style.visibility</p:attrName>
                                        </p:attrNameLst>
                                      </p:cBhvr>
                                      <p:to>
                                        <p:strVal val="visible"/>
                                      </p:to>
                                    </p:set>
                                    <p:animEffect transition="in" filter="box(in)">
                                      <p:cBhvr>
                                        <p:cTn id="36" dur="500"/>
                                        <p:tgtEl>
                                          <p:spTgt spid="49"/>
                                        </p:tgtEl>
                                      </p:cBhvr>
                                    </p:animEffect>
                                  </p:childTnLst>
                                </p:cTn>
                              </p:par>
                            </p:childTnLst>
                          </p:cTn>
                        </p:par>
                      </p:childTnLst>
                    </p:cTn>
                  </p:par>
                  <p:par>
                    <p:cTn id="37" fill="hold">
                      <p:stCondLst>
                        <p:cond delay="indefinite"/>
                      </p:stCondLst>
                      <p:childTnLst>
                        <p:par>
                          <p:cTn id="38" fill="hold">
                            <p:stCondLst>
                              <p:cond delay="0"/>
                            </p:stCondLst>
                            <p:childTnLst>
                              <p:par>
                                <p:cTn id="39" presetID="4" presetClass="entr" presetSubtype="16" fill="hold" grpId="0" nodeType="clickEffect">
                                  <p:stCondLst>
                                    <p:cond delay="0"/>
                                  </p:stCondLst>
                                  <p:childTnLst>
                                    <p:set>
                                      <p:cBhvr>
                                        <p:cTn id="40" dur="1" fill="hold">
                                          <p:stCondLst>
                                            <p:cond delay="0"/>
                                          </p:stCondLst>
                                        </p:cTn>
                                        <p:tgtEl>
                                          <p:spTgt spid="50"/>
                                        </p:tgtEl>
                                        <p:attrNameLst>
                                          <p:attrName>style.visibility</p:attrName>
                                        </p:attrNameLst>
                                      </p:cBhvr>
                                      <p:to>
                                        <p:strVal val="visible"/>
                                      </p:to>
                                    </p:set>
                                    <p:animEffect transition="in" filter="box(in)">
                                      <p:cBhvr>
                                        <p:cTn id="41" dur="500"/>
                                        <p:tgtEl>
                                          <p:spTgt spid="50"/>
                                        </p:tgtEl>
                                      </p:cBhvr>
                                    </p:animEffect>
                                  </p:childTnLst>
                                </p:cTn>
                              </p:par>
                            </p:childTnLst>
                          </p:cTn>
                        </p:par>
                      </p:childTnLst>
                    </p:cTn>
                  </p:par>
                  <p:par>
                    <p:cTn id="42" fill="hold">
                      <p:stCondLst>
                        <p:cond delay="indefinite"/>
                      </p:stCondLst>
                      <p:childTnLst>
                        <p:par>
                          <p:cTn id="43" fill="hold">
                            <p:stCondLst>
                              <p:cond delay="0"/>
                            </p:stCondLst>
                            <p:childTnLst>
                              <p:par>
                                <p:cTn id="44" presetID="4" presetClass="entr" presetSubtype="16" fill="hold" grpId="0" nodeType="clickEffect">
                                  <p:stCondLst>
                                    <p:cond delay="0"/>
                                  </p:stCondLst>
                                  <p:childTnLst>
                                    <p:set>
                                      <p:cBhvr>
                                        <p:cTn id="45" dur="1" fill="hold">
                                          <p:stCondLst>
                                            <p:cond delay="0"/>
                                          </p:stCondLst>
                                        </p:cTn>
                                        <p:tgtEl>
                                          <p:spTgt spid="51"/>
                                        </p:tgtEl>
                                        <p:attrNameLst>
                                          <p:attrName>style.visibility</p:attrName>
                                        </p:attrNameLst>
                                      </p:cBhvr>
                                      <p:to>
                                        <p:strVal val="visible"/>
                                      </p:to>
                                    </p:set>
                                    <p:animEffect transition="in" filter="box(in)">
                                      <p:cBhvr>
                                        <p:cTn id="46" dur="500"/>
                                        <p:tgtEl>
                                          <p:spTgt spid="51"/>
                                        </p:tgtEl>
                                      </p:cBhvr>
                                    </p:animEffect>
                                  </p:childTnLst>
                                </p:cTn>
                              </p:par>
                            </p:childTnLst>
                          </p:cTn>
                        </p:par>
                      </p:childTnLst>
                    </p:cTn>
                  </p:par>
                  <p:par>
                    <p:cTn id="47" fill="hold">
                      <p:stCondLst>
                        <p:cond delay="indefinite"/>
                      </p:stCondLst>
                      <p:childTnLst>
                        <p:par>
                          <p:cTn id="48" fill="hold">
                            <p:stCondLst>
                              <p:cond delay="0"/>
                            </p:stCondLst>
                            <p:childTnLst>
                              <p:par>
                                <p:cTn id="49" presetID="4" presetClass="entr" presetSubtype="32" fill="hold" nodeType="clickEffect">
                                  <p:stCondLst>
                                    <p:cond delay="0"/>
                                  </p:stCondLst>
                                  <p:childTnLst>
                                    <p:set>
                                      <p:cBhvr>
                                        <p:cTn id="50" dur="500" fill="hold">
                                          <p:stCondLst>
                                            <p:cond delay="0"/>
                                          </p:stCondLst>
                                        </p:cTn>
                                        <p:tgtEl>
                                          <p:spTgt spid="52"/>
                                        </p:tgtEl>
                                        <p:attrNameLst>
                                          <p:attrName>style.visibility</p:attrName>
                                        </p:attrNameLst>
                                      </p:cBhvr>
                                      <p:to>
                                        <p:strVal val="visible"/>
                                      </p:to>
                                    </p:set>
                                    <p:animEffect transition="in" filter="box(out)">
                                      <p:cBhvr>
                                        <p:cTn id="51"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46" grpId="0"/>
      <p:bldP spid="47" grpId="0"/>
      <p:bldP spid="48" grpId="0"/>
      <p:bldP spid="49" grpId="0"/>
      <p:bldP spid="50" grpId="0"/>
      <p:bldP spid="5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0" y="1"/>
            <a:ext cx="6664960" cy="646331"/>
          </a:xfrm>
          <a:prstGeom prst="rect">
            <a:avLst/>
          </a:prstGeom>
          <a:solidFill>
            <a:schemeClr val="accent6">
              <a:lumMod val="50000"/>
            </a:schemeClr>
          </a:solidFill>
        </p:spPr>
        <p:txBody>
          <a:bodyPr wrap="square">
            <a:spAutoFit/>
          </a:bodyPr>
          <a:lstStyle/>
          <a:p>
            <a:pPr lvl="0"/>
            <a:r>
              <a:rPr lang="zh-CN" altLang="zh-CN" sz="3600" b="1">
                <a:solidFill>
                  <a:schemeClr val="bg1"/>
                </a:solidFill>
              </a:rPr>
              <a:t>二、亚洲沦为殖民地半殖民地</a:t>
            </a:r>
            <a:endParaRPr lang="zh-CN" altLang="zh-CN" sz="3600">
              <a:solidFill>
                <a:schemeClr val="bg1"/>
              </a:solidFill>
            </a:endParaRPr>
          </a:p>
        </p:txBody>
      </p:sp>
      <p:sp>
        <p:nvSpPr>
          <p:cNvPr id="8" name="矩形 7"/>
          <p:cNvSpPr/>
          <p:nvPr/>
        </p:nvSpPr>
        <p:spPr>
          <a:xfrm>
            <a:off x="618023" y="804888"/>
            <a:ext cx="7642180" cy="523220"/>
          </a:xfrm>
          <a:prstGeom prst="rect">
            <a:avLst/>
          </a:prstGeom>
        </p:spPr>
        <p:txBody>
          <a:bodyPr wrap="square">
            <a:spAutoFit/>
          </a:bodyPr>
          <a:lstStyle/>
          <a:p>
            <a:pPr lvl="0"/>
            <a:r>
              <a:rPr lang="en-US" altLang="zh-CN" sz="2800" b="1">
                <a:solidFill>
                  <a:prstClr val="black"/>
                </a:solidFill>
                <a:latin typeface="黑体" panose="02010609060101010101" pitchFamily="49" charset="-122"/>
                <a:ea typeface="黑体" panose="02010609060101010101" pitchFamily="49" charset="-122"/>
              </a:rPr>
              <a:t>2</a:t>
            </a:r>
            <a:r>
              <a:rPr lang="zh-CN" altLang="zh-CN" sz="2800" b="1">
                <a:solidFill>
                  <a:prstClr val="black"/>
                </a:solidFill>
                <a:latin typeface="黑体" panose="02010609060101010101" pitchFamily="49" charset="-122"/>
                <a:ea typeface="黑体" panose="02010609060101010101" pitchFamily="49" charset="-122"/>
              </a:rPr>
              <a:t>、</a:t>
            </a:r>
            <a:r>
              <a:rPr lang="en-US" altLang="zh-CN" sz="2800" b="1">
                <a:solidFill>
                  <a:prstClr val="black"/>
                </a:solidFill>
                <a:latin typeface="黑体" panose="02010609060101010101" pitchFamily="49" charset="-122"/>
                <a:ea typeface="黑体" panose="02010609060101010101" pitchFamily="49" charset="-122"/>
              </a:rPr>
              <a:t>17-20</a:t>
            </a:r>
            <a:r>
              <a:rPr lang="zh-CN" altLang="en-US" sz="2800" b="1">
                <a:solidFill>
                  <a:prstClr val="black"/>
                </a:solidFill>
                <a:latin typeface="黑体" panose="02010609060101010101" pitchFamily="49" charset="-122"/>
                <a:ea typeface="黑体" panose="02010609060101010101" pitchFamily="49" charset="-122"/>
              </a:rPr>
              <a:t>世纪初</a:t>
            </a:r>
            <a:r>
              <a:rPr lang="zh-CN" altLang="zh-CN" sz="2800" b="1">
                <a:solidFill>
                  <a:prstClr val="black"/>
                </a:solidFill>
                <a:latin typeface="黑体" panose="02010609060101010101" pitchFamily="49" charset="-122"/>
                <a:ea typeface="黑体" panose="02010609060101010101" pitchFamily="49" charset="-122"/>
              </a:rPr>
              <a:t>英国、荷兰和法国</a:t>
            </a:r>
            <a:r>
              <a:rPr lang="zh-CN" altLang="en-US" sz="2800" b="1">
                <a:solidFill>
                  <a:prstClr val="black"/>
                </a:solidFill>
                <a:latin typeface="黑体" panose="02010609060101010101" pitchFamily="49" charset="-122"/>
                <a:ea typeface="黑体" panose="02010609060101010101" pitchFamily="49" charset="-122"/>
              </a:rPr>
              <a:t>的殖民活动</a:t>
            </a:r>
            <a:endParaRPr lang="zh-CN" altLang="zh-CN" sz="2800" b="1">
              <a:solidFill>
                <a:prstClr val="black"/>
              </a:solidFill>
              <a:latin typeface="黑体" panose="02010609060101010101" pitchFamily="49" charset="-122"/>
              <a:ea typeface="黑体" panose="02010609060101010101" pitchFamily="49" charset="-122"/>
            </a:endParaRPr>
          </a:p>
        </p:txBody>
      </p:sp>
      <p:sp>
        <p:nvSpPr>
          <p:cNvPr id="5" name="矩形 4"/>
          <p:cNvSpPr/>
          <p:nvPr/>
        </p:nvSpPr>
        <p:spPr>
          <a:xfrm>
            <a:off x="8127999" y="1803778"/>
            <a:ext cx="3847335" cy="3108543"/>
          </a:xfrm>
          <a:prstGeom prst="rect">
            <a:avLst/>
          </a:prstGeom>
          <a:noFill/>
        </p:spPr>
        <p:txBody>
          <a:bodyPr wrap="square">
            <a:spAutoFit/>
          </a:bodyPr>
          <a:lstStyle/>
          <a:p>
            <a:pPr fontAlgn="auto">
              <a:spcBef>
                <a:spcPct val="0"/>
              </a:spcBef>
              <a:spcAft>
                <a:spcPct val="0"/>
              </a:spcAft>
              <a:defRPr/>
            </a:pPr>
            <a:r>
              <a:rPr lang="zh-CN" altLang="en-US" sz="2800" b="1" kern="100">
                <a:latin typeface="楷体" panose="02010609060101010101" charset="-122"/>
                <a:ea typeface="楷体" panose="02010609060101010101" charset="-122"/>
                <a:cs typeface="Times New Roman" panose="02020603050405020304" pitchFamily="18" charset="0"/>
              </a:rPr>
              <a:t>阅读教材第</a:t>
            </a:r>
            <a:r>
              <a:rPr lang="en-US" altLang="zh-CN" sz="2800" b="1" kern="100">
                <a:latin typeface="楷体" panose="02010609060101010101" charset="-122"/>
                <a:ea typeface="楷体" panose="02010609060101010101" charset="-122"/>
                <a:cs typeface="Times New Roman" panose="02020603050405020304" pitchFamily="18" charset="0"/>
              </a:rPr>
              <a:t>70-71</a:t>
            </a:r>
            <a:r>
              <a:rPr lang="zh-CN" altLang="en-US" sz="2800" b="1" kern="100">
                <a:latin typeface="楷体" panose="02010609060101010101" charset="-122"/>
                <a:ea typeface="楷体" panose="02010609060101010101" charset="-122"/>
                <a:cs typeface="Times New Roman" panose="02020603050405020304" pitchFamily="18" charset="0"/>
              </a:rPr>
              <a:t>页，第二目“亚洲沦为殖民地半殖民地”，分别找出在</a:t>
            </a:r>
            <a:r>
              <a:rPr lang="zh-CN" altLang="en-US" sz="2800" b="1" kern="100">
                <a:solidFill>
                  <a:srgbClr val="FF0000"/>
                </a:solidFill>
                <a:latin typeface="楷体" panose="02010609060101010101" charset="-122"/>
                <a:ea typeface="楷体" panose="02010609060101010101" charset="-122"/>
                <a:cs typeface="Times New Roman" panose="02020603050405020304" pitchFamily="18" charset="0"/>
              </a:rPr>
              <a:t>南亚、东南亚、西亚和东亚</a:t>
            </a:r>
            <a:r>
              <a:rPr lang="zh-CN" altLang="en-US" sz="2800" b="1" kern="100">
                <a:latin typeface="楷体" panose="02010609060101010101" charset="-122"/>
                <a:ea typeface="楷体" panose="02010609060101010101" charset="-122"/>
                <a:cs typeface="Times New Roman" panose="02020603050405020304" pitchFamily="18" charset="0"/>
              </a:rPr>
              <a:t>地区进行殖民活动的主要国家和被侵略的对象。</a:t>
            </a:r>
            <a:endParaRPr lang="zh-CN" altLang="zh-CN" sz="2800" b="1" kern="100">
              <a:latin typeface="楷体" panose="02010609060101010101" charset="-122"/>
              <a:ea typeface="楷体" panose="02010609060101010101" charset="-122"/>
              <a:cs typeface="Times New Roman" panose="02020603050405020304" pitchFamily="18" charset="0"/>
            </a:endParaRPr>
          </a:p>
        </p:txBody>
      </p:sp>
      <p:pic>
        <p:nvPicPr>
          <p:cNvPr id="9" name="图片 8"/>
          <p:cNvPicPr>
            <a:picLocks noChangeAspect="1"/>
          </p:cNvPicPr>
          <p:nvPr/>
        </p:nvPicPr>
        <p:blipFill>
          <a:blip r:embed="rId1">
            <a:extLst>
              <a:ext uri="{28A0092B-C50C-407E-A947-70E740481C1C}">
                <a14:useLocalDpi xmlns:a14="http://schemas.microsoft.com/office/drawing/2010/main" val="0"/>
              </a:ext>
            </a:extLst>
          </a:blip>
          <a:srcRect l="1085" t="603" r="1280" b="5998"/>
          <a:stretch>
            <a:fillRect/>
          </a:stretch>
        </p:blipFill>
        <p:spPr>
          <a:xfrm>
            <a:off x="30053" y="1330455"/>
            <a:ext cx="8067895" cy="5527545"/>
          </a:xfrm>
          <a:prstGeom prst="rect">
            <a:avLst/>
          </a:prstGeom>
        </p:spPr>
      </p:pic>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0" y="1"/>
            <a:ext cx="6664960" cy="646331"/>
          </a:xfrm>
          <a:prstGeom prst="rect">
            <a:avLst/>
          </a:prstGeom>
          <a:solidFill>
            <a:schemeClr val="accent6">
              <a:lumMod val="50000"/>
            </a:schemeClr>
          </a:solidFill>
        </p:spPr>
        <p:txBody>
          <a:bodyPr wrap="square">
            <a:spAutoFit/>
          </a:bodyPr>
          <a:lstStyle/>
          <a:p>
            <a:pPr lvl="0"/>
            <a:r>
              <a:rPr lang="zh-CN" altLang="zh-CN" sz="3600" b="1">
                <a:solidFill>
                  <a:schemeClr val="bg1"/>
                </a:solidFill>
              </a:rPr>
              <a:t>二、亚洲沦为殖民地半殖民地</a:t>
            </a:r>
            <a:endParaRPr lang="zh-CN" altLang="zh-CN" sz="3600">
              <a:solidFill>
                <a:schemeClr val="bg1"/>
              </a:solidFill>
            </a:endParaRPr>
          </a:p>
        </p:txBody>
      </p:sp>
      <p:sp>
        <p:nvSpPr>
          <p:cNvPr id="8" name="矩形 7"/>
          <p:cNvSpPr/>
          <p:nvPr/>
        </p:nvSpPr>
        <p:spPr>
          <a:xfrm>
            <a:off x="363900" y="746381"/>
            <a:ext cx="7642180" cy="523220"/>
          </a:xfrm>
          <a:prstGeom prst="rect">
            <a:avLst/>
          </a:prstGeom>
        </p:spPr>
        <p:txBody>
          <a:bodyPr wrap="square">
            <a:spAutoFit/>
          </a:bodyPr>
          <a:lstStyle/>
          <a:p>
            <a:pPr lvl="0"/>
            <a:r>
              <a:rPr lang="en-US" altLang="zh-CN" sz="2800" b="1">
                <a:solidFill>
                  <a:prstClr val="black"/>
                </a:solidFill>
                <a:latin typeface="黑体" panose="02010609060101010101" pitchFamily="49" charset="-122"/>
                <a:ea typeface="黑体" panose="02010609060101010101" pitchFamily="49" charset="-122"/>
              </a:rPr>
              <a:t>2</a:t>
            </a:r>
            <a:r>
              <a:rPr lang="zh-CN" altLang="zh-CN" sz="2800" b="1">
                <a:solidFill>
                  <a:prstClr val="black"/>
                </a:solidFill>
                <a:latin typeface="黑体" panose="02010609060101010101" pitchFamily="49" charset="-122"/>
                <a:ea typeface="黑体" panose="02010609060101010101" pitchFamily="49" charset="-122"/>
              </a:rPr>
              <a:t>、</a:t>
            </a:r>
            <a:r>
              <a:rPr lang="en-US" altLang="zh-CN" sz="2800" b="1">
                <a:solidFill>
                  <a:prstClr val="black"/>
                </a:solidFill>
                <a:latin typeface="黑体" panose="02010609060101010101" pitchFamily="49" charset="-122"/>
                <a:ea typeface="黑体" panose="02010609060101010101" pitchFamily="49" charset="-122"/>
              </a:rPr>
              <a:t>17-20</a:t>
            </a:r>
            <a:r>
              <a:rPr lang="zh-CN" altLang="en-US" sz="2800" b="1">
                <a:solidFill>
                  <a:prstClr val="black"/>
                </a:solidFill>
                <a:latin typeface="黑体" panose="02010609060101010101" pitchFamily="49" charset="-122"/>
                <a:ea typeface="黑体" panose="02010609060101010101" pitchFamily="49" charset="-122"/>
              </a:rPr>
              <a:t>世纪初</a:t>
            </a:r>
            <a:r>
              <a:rPr lang="zh-CN" altLang="zh-CN" sz="2800" b="1">
                <a:solidFill>
                  <a:prstClr val="black"/>
                </a:solidFill>
                <a:latin typeface="黑体" panose="02010609060101010101" pitchFamily="49" charset="-122"/>
                <a:ea typeface="黑体" panose="02010609060101010101" pitchFamily="49" charset="-122"/>
              </a:rPr>
              <a:t>英国、荷兰和法国</a:t>
            </a:r>
            <a:r>
              <a:rPr lang="zh-CN" altLang="en-US" sz="2800" b="1">
                <a:solidFill>
                  <a:prstClr val="black"/>
                </a:solidFill>
                <a:latin typeface="黑体" panose="02010609060101010101" pitchFamily="49" charset="-122"/>
                <a:ea typeface="黑体" panose="02010609060101010101" pitchFamily="49" charset="-122"/>
              </a:rPr>
              <a:t>的殖民活动</a:t>
            </a:r>
            <a:endParaRPr lang="zh-CN" altLang="zh-CN" sz="2800" b="1">
              <a:solidFill>
                <a:prstClr val="black"/>
              </a:solidFill>
              <a:latin typeface="黑体" panose="02010609060101010101" pitchFamily="49" charset="-122"/>
              <a:ea typeface="黑体" panose="02010609060101010101" pitchFamily="49" charset="-122"/>
            </a:endParaRPr>
          </a:p>
        </p:txBody>
      </p:sp>
      <p:sp>
        <p:nvSpPr>
          <p:cNvPr id="5" name="矩形 4"/>
          <p:cNvSpPr/>
          <p:nvPr/>
        </p:nvSpPr>
        <p:spPr>
          <a:xfrm>
            <a:off x="363900" y="1369650"/>
            <a:ext cx="10556160" cy="1260475"/>
          </a:xfrm>
          <a:prstGeom prst="rect">
            <a:avLst/>
          </a:prstGeom>
        </p:spPr>
        <p:txBody>
          <a:bodyPr wrap="square">
            <a:spAutoFit/>
          </a:bodyPr>
          <a:lstStyle/>
          <a:p>
            <a:pPr defTabSz="608965"/>
            <a:r>
              <a:rPr lang="zh-CN" altLang="zh-CN" sz="2800" b="1">
                <a:solidFill>
                  <a:srgbClr val="000000"/>
                </a:solidFill>
                <a:latin typeface="华文中宋" panose="02010600040101010101" pitchFamily="2" charset="-122"/>
                <a:ea typeface="华文中宋" panose="02010600040101010101" pitchFamily="2" charset="-122"/>
              </a:rPr>
              <a:t>（</a:t>
            </a:r>
            <a:r>
              <a:rPr lang="en-US" altLang="zh-CN" sz="2800" b="1">
                <a:solidFill>
                  <a:srgbClr val="000000"/>
                </a:solidFill>
                <a:latin typeface="华文中宋" panose="02010600040101010101" pitchFamily="2" charset="-122"/>
                <a:ea typeface="华文中宋" panose="02010600040101010101" pitchFamily="2" charset="-122"/>
              </a:rPr>
              <a:t>1</a:t>
            </a:r>
            <a:r>
              <a:rPr lang="zh-CN" altLang="zh-CN" sz="2800" b="1">
                <a:solidFill>
                  <a:srgbClr val="000000"/>
                </a:solidFill>
                <a:latin typeface="华文中宋" panose="02010600040101010101" pitchFamily="2" charset="-122"/>
                <a:ea typeface="华文中宋" panose="02010600040101010101" pitchFamily="2" charset="-122"/>
              </a:rPr>
              <a:t>）南亚（印度）：</a:t>
            </a:r>
            <a:r>
              <a:rPr lang="zh-CN" altLang="en-US" sz="2800" b="1">
                <a:solidFill>
                  <a:srgbClr val="000000"/>
                </a:solidFill>
                <a:latin typeface="华文中宋" panose="02010600040101010101" pitchFamily="2" charset="-122"/>
                <a:ea typeface="华文中宋" panose="02010600040101010101" pitchFamily="2" charset="-122"/>
              </a:rPr>
              <a:t>英国对印度的征服与掠夺</a:t>
            </a:r>
            <a:endParaRPr lang="zh-CN" altLang="zh-CN" sz="2800" b="1">
              <a:solidFill>
                <a:srgbClr val="000000"/>
              </a:solidFill>
              <a:latin typeface="华文中宋" panose="02010600040101010101" pitchFamily="2" charset="-122"/>
              <a:ea typeface="华文中宋" panose="02010600040101010101" pitchFamily="2" charset="-122"/>
            </a:endParaRPr>
          </a:p>
          <a:p>
            <a:pPr defTabSz="608965"/>
            <a:r>
              <a:rPr lang="en-US" altLang="zh-CN" sz="2400" b="1">
                <a:solidFill>
                  <a:srgbClr val="000000"/>
                </a:solidFill>
                <a:latin typeface="华文中宋" panose="02010600040101010101" pitchFamily="2" charset="-122"/>
                <a:ea typeface="华文中宋" panose="02010600040101010101" pitchFamily="2" charset="-122"/>
              </a:rPr>
              <a:t>  </a:t>
            </a:r>
            <a:r>
              <a:rPr lang="zh-CN" altLang="en-US" sz="2400" b="1">
                <a:solidFill>
                  <a:srgbClr val="000000"/>
                </a:solidFill>
                <a:latin typeface="华文中宋" panose="02010600040101010101" pitchFamily="2" charset="-122"/>
                <a:ea typeface="华文中宋" panose="02010600040101010101" pitchFamily="2" charset="-122"/>
              </a:rPr>
              <a:t>①</a:t>
            </a:r>
            <a:r>
              <a:rPr lang="zh-CN" altLang="zh-CN" sz="2400" b="1">
                <a:solidFill>
                  <a:srgbClr val="000000"/>
                </a:solidFill>
                <a:latin typeface="华文中宋" panose="02010600040101010101" pitchFamily="2" charset="-122"/>
                <a:ea typeface="华文中宋" panose="02010600040101010101" pitchFamily="2" charset="-122"/>
              </a:rPr>
              <a:t>经济：掠夺大量财富和巨额利润，是英国资本原始积累的主要来源之一</a:t>
            </a:r>
            <a:r>
              <a:rPr lang="zh-CN" altLang="en-US" sz="2400" b="1">
                <a:solidFill>
                  <a:srgbClr val="000000"/>
                </a:solidFill>
                <a:latin typeface="华文中宋" panose="02010600040101010101" pitchFamily="2" charset="-122"/>
                <a:ea typeface="华文中宋" panose="02010600040101010101" pitchFamily="2" charset="-122"/>
              </a:rPr>
              <a:t>。</a:t>
            </a:r>
            <a:endParaRPr lang="zh-CN" altLang="zh-CN" sz="2400" b="1">
              <a:solidFill>
                <a:srgbClr val="000000"/>
              </a:solidFill>
              <a:latin typeface="华文中宋" panose="02010600040101010101" pitchFamily="2" charset="-122"/>
              <a:ea typeface="华文中宋" panose="02010600040101010101" pitchFamily="2" charset="-122"/>
            </a:endParaRPr>
          </a:p>
          <a:p>
            <a:pPr defTabSz="608965"/>
            <a:r>
              <a:rPr lang="zh-CN" altLang="en-US" sz="2400" b="1">
                <a:solidFill>
                  <a:srgbClr val="000000"/>
                </a:solidFill>
                <a:latin typeface="华文中宋" panose="02010600040101010101" pitchFamily="2" charset="-122"/>
                <a:ea typeface="华文中宋" panose="02010600040101010101" pitchFamily="2" charset="-122"/>
              </a:rPr>
              <a:t>  ②</a:t>
            </a:r>
            <a:r>
              <a:rPr lang="zh-CN" altLang="zh-CN" sz="2400" b="1">
                <a:solidFill>
                  <a:srgbClr val="000000"/>
                </a:solidFill>
                <a:latin typeface="华文中宋" panose="02010600040101010101" pitchFamily="2" charset="-122"/>
                <a:ea typeface="华文中宋" panose="02010600040101010101" pitchFamily="2" charset="-122"/>
              </a:rPr>
              <a:t>政治：</a:t>
            </a:r>
            <a:r>
              <a:rPr lang="zh-CN" altLang="en-US" sz="2400" b="1">
                <a:solidFill>
                  <a:srgbClr val="000000"/>
                </a:solidFill>
                <a:latin typeface="华文中宋" panose="02010600040101010101" pitchFamily="2" charset="-122"/>
                <a:ea typeface="华文中宋" panose="02010600040101010101" pitchFamily="2" charset="-122"/>
              </a:rPr>
              <a:t>武力挑拨或侵略。到</a:t>
            </a:r>
            <a:r>
              <a:rPr lang="en-US" altLang="zh-CN" sz="2400" b="1">
                <a:solidFill>
                  <a:srgbClr val="000000"/>
                </a:solidFill>
                <a:latin typeface="华文中宋" panose="02010600040101010101" pitchFamily="2" charset="-122"/>
                <a:ea typeface="华文中宋" panose="02010600040101010101" pitchFamily="2" charset="-122"/>
              </a:rPr>
              <a:t>19</a:t>
            </a:r>
            <a:r>
              <a:rPr lang="zh-CN" altLang="en-US" sz="2400" b="1">
                <a:solidFill>
                  <a:srgbClr val="000000"/>
                </a:solidFill>
                <a:latin typeface="华文中宋" panose="02010600040101010101" pitchFamily="2" charset="-122"/>
                <a:ea typeface="华文中宋" panose="02010600040101010101" pitchFamily="2" charset="-122"/>
              </a:rPr>
              <a:t>世纪中后期，</a:t>
            </a:r>
            <a:r>
              <a:rPr lang="zh-CN" altLang="zh-CN" sz="2400" b="1">
                <a:solidFill>
                  <a:srgbClr val="000000"/>
                </a:solidFill>
                <a:latin typeface="华文中宋" panose="02010600040101010101" pitchFamily="2" charset="-122"/>
                <a:ea typeface="华文中宋" panose="02010600040101010101" pitchFamily="2" charset="-122"/>
              </a:rPr>
              <a:t>英国几乎控制印度全境</a:t>
            </a:r>
            <a:r>
              <a:rPr lang="zh-CN" altLang="en-US" sz="2400" b="1">
                <a:solidFill>
                  <a:srgbClr val="000000"/>
                </a:solidFill>
                <a:latin typeface="华文中宋" panose="02010600040101010101" pitchFamily="2" charset="-122"/>
                <a:ea typeface="华文中宋" panose="02010600040101010101" pitchFamily="2" charset="-122"/>
              </a:rPr>
              <a:t>。</a:t>
            </a:r>
            <a:endParaRPr lang="zh-CN" altLang="zh-CN" sz="2400" b="1">
              <a:solidFill>
                <a:srgbClr val="000000"/>
              </a:solidFill>
              <a:latin typeface="华文中宋" panose="02010600040101010101" pitchFamily="2" charset="-122"/>
              <a:ea typeface="华文中宋" panose="02010600040101010101" pitchFamily="2" charset="-122"/>
            </a:endParaRPr>
          </a:p>
        </p:txBody>
      </p:sp>
      <p:sp>
        <p:nvSpPr>
          <p:cNvPr id="9" name="Text Box 5"/>
          <p:cNvSpPr txBox="1">
            <a:spLocks noChangeArrowheads="1"/>
          </p:cNvSpPr>
          <p:nvPr/>
        </p:nvSpPr>
        <p:spPr bwMode="auto">
          <a:xfrm>
            <a:off x="272583" y="6286673"/>
            <a:ext cx="5760640" cy="501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defTabSz="608965">
              <a:spcBef>
                <a:spcPct val="0"/>
              </a:spcBef>
              <a:buNone/>
            </a:pPr>
            <a:r>
              <a:rPr lang="zh-CN" altLang="en-US" sz="2665" b="1">
                <a:solidFill>
                  <a:srgbClr val="000000"/>
                </a:solidFill>
                <a:latin typeface="仿宋" panose="02010609060101010101" pitchFamily="49" charset="-122"/>
                <a:ea typeface="仿宋" panose="02010609060101010101" pitchFamily="49" charset="-122"/>
              </a:rPr>
              <a:t>印度</a:t>
            </a:r>
            <a:r>
              <a:rPr lang="zh-CN" altLang="en-US" sz="2665" b="1">
                <a:solidFill>
                  <a:srgbClr val="FF0000"/>
                </a:solidFill>
                <a:latin typeface="仿宋" panose="02010609060101010101" pitchFamily="49" charset="-122"/>
                <a:ea typeface="仿宋" panose="02010609060101010101" pitchFamily="49" charset="-122"/>
              </a:rPr>
              <a:t>东印度公司</a:t>
            </a:r>
            <a:r>
              <a:rPr lang="zh-CN" altLang="en-US" sz="2665" b="1">
                <a:solidFill>
                  <a:srgbClr val="000000"/>
                </a:solidFill>
                <a:latin typeface="仿宋" panose="02010609060101010101" pitchFamily="49" charset="-122"/>
                <a:ea typeface="仿宋" panose="02010609060101010101" pitchFamily="49" charset="-122"/>
              </a:rPr>
              <a:t>的鸦片仓库</a:t>
            </a:r>
            <a:endParaRPr lang="zh-CN" altLang="en-US" sz="2665" b="1">
              <a:solidFill>
                <a:srgbClr val="000000"/>
              </a:solidFill>
              <a:latin typeface="仿宋" panose="02010609060101010101" pitchFamily="49" charset="-122"/>
              <a:ea typeface="仿宋" panose="02010609060101010101" pitchFamily="49" charset="-122"/>
            </a:endParaRPr>
          </a:p>
        </p:txBody>
      </p:sp>
      <p:sp>
        <p:nvSpPr>
          <p:cNvPr id="10" name="Text Box 5"/>
          <p:cNvSpPr txBox="1">
            <a:spLocks noChangeArrowheads="1"/>
          </p:cNvSpPr>
          <p:nvPr/>
        </p:nvSpPr>
        <p:spPr bwMode="auto">
          <a:xfrm>
            <a:off x="6718144" y="6286673"/>
            <a:ext cx="4995733" cy="501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defTabSz="608965">
              <a:spcBef>
                <a:spcPct val="0"/>
              </a:spcBef>
              <a:buNone/>
            </a:pPr>
            <a:r>
              <a:rPr lang="zh-CN" altLang="en-US" sz="2665" b="1">
                <a:solidFill>
                  <a:srgbClr val="000000"/>
                </a:solidFill>
                <a:latin typeface="仿宋" panose="02010609060101010101" pitchFamily="49" charset="-122"/>
                <a:ea typeface="仿宋" panose="02010609060101010101" pitchFamily="49" charset="-122"/>
              </a:rPr>
              <a:t>英国镇压印度人民起义</a:t>
            </a:r>
            <a:endParaRPr lang="zh-CN" altLang="en-US" sz="2665" b="1">
              <a:solidFill>
                <a:srgbClr val="000000"/>
              </a:solidFill>
              <a:latin typeface="仿宋" panose="02010609060101010101" pitchFamily="49" charset="-122"/>
              <a:ea typeface="仿宋" panose="02010609060101010101" pitchFamily="49" charset="-122"/>
            </a:endParaRPr>
          </a:p>
        </p:txBody>
      </p:sp>
      <p:pic>
        <p:nvPicPr>
          <p:cNvPr id="11" name="图片 10"/>
          <p:cNvPicPr>
            <a:picLocks noChangeAspect="1"/>
          </p:cNvPicPr>
          <p:nvPr/>
        </p:nvPicPr>
        <p:blipFill>
          <a:blip r:embed="rId1"/>
          <a:stretch>
            <a:fillRect/>
          </a:stretch>
        </p:blipFill>
        <p:spPr>
          <a:xfrm>
            <a:off x="6170669" y="2926672"/>
            <a:ext cx="5973332" cy="3360000"/>
          </a:xfrm>
          <a:prstGeom prst="rect">
            <a:avLst/>
          </a:prstGeom>
          <a:ln>
            <a:noFill/>
          </a:ln>
          <a:effectLst>
            <a:outerShdw blurRad="190500" algn="tl" rotWithShape="0">
              <a:srgbClr val="000000">
                <a:alpha val="70000"/>
              </a:srgbClr>
            </a:outerShdw>
          </a:effectLst>
        </p:spPr>
      </p:pic>
      <p:pic>
        <p:nvPicPr>
          <p:cNvPr id="12" name="图片 11"/>
          <p:cNvPicPr>
            <a:picLocks noChangeAspect="1"/>
          </p:cNvPicPr>
          <p:nvPr/>
        </p:nvPicPr>
        <p:blipFill>
          <a:blip r:embed="rId2"/>
          <a:stretch>
            <a:fillRect/>
          </a:stretch>
        </p:blipFill>
        <p:spPr>
          <a:xfrm>
            <a:off x="122667" y="2926672"/>
            <a:ext cx="6048000" cy="3360000"/>
          </a:xfrm>
          <a:prstGeom prst="rect">
            <a:avLst/>
          </a:prstGeom>
          <a:ln>
            <a:noFill/>
          </a:ln>
          <a:effectLst>
            <a:outerShdw blurRad="190500" algn="tl" rotWithShape="0">
              <a:srgbClr val="000000">
                <a:alpha val="70000"/>
              </a:srgbClr>
            </a:outerShdw>
          </a:effectLst>
        </p:spPr>
      </p:pic>
      <p:sp>
        <p:nvSpPr>
          <p:cNvPr id="13" name="矩形 12"/>
          <p:cNvSpPr>
            <a:spLocks noChangeArrowheads="1"/>
          </p:cNvSpPr>
          <p:nvPr/>
        </p:nvSpPr>
        <p:spPr bwMode="auto">
          <a:xfrm>
            <a:off x="47999" y="4795852"/>
            <a:ext cx="12096000" cy="1384995"/>
          </a:xfrm>
          <a:prstGeom prst="rect">
            <a:avLst/>
          </a:prstGeom>
          <a:solidFill>
            <a:srgbClr val="4E1E1A"/>
          </a:solidFill>
          <a:ln w="9525">
            <a:noFill/>
            <a:miter lim="800000"/>
          </a:ln>
        </p:spPr>
        <p:txBody>
          <a:bodyPr wrap="square">
            <a:spAutoFit/>
          </a:bodyPr>
          <a:lstStyle/>
          <a:p>
            <a:r>
              <a:rPr lang="zh-CN" altLang="en-US" sz="2800" b="1">
                <a:solidFill>
                  <a:schemeClr val="bg1"/>
                </a:solidFill>
                <a:latin typeface="黑体" panose="02010609060101010101" pitchFamily="49" charset="-122"/>
                <a:ea typeface="黑体" panose="02010609060101010101" pitchFamily="49" charset="-122"/>
              </a:rPr>
              <a:t>    在英国失去北美十三州殖民地后，印度作为大英帝国的一个聚宝盆的地位从此确定，被誉为“帝国皇冠上最珍贵的明珠”。   </a:t>
            </a:r>
            <a:endParaRPr lang="en-US" altLang="zh-CN" sz="2800" b="1">
              <a:solidFill>
                <a:schemeClr val="bg1"/>
              </a:solidFill>
              <a:latin typeface="黑体" panose="02010609060101010101" pitchFamily="49" charset="-122"/>
              <a:ea typeface="黑体" panose="02010609060101010101" pitchFamily="49" charset="-122"/>
            </a:endParaRPr>
          </a:p>
          <a:p>
            <a:r>
              <a:rPr lang="en-US" altLang="zh-CN" sz="2800" b="1">
                <a:solidFill>
                  <a:schemeClr val="bg1"/>
                </a:solidFill>
                <a:latin typeface="黑体" panose="02010609060101010101" pitchFamily="49" charset="-122"/>
                <a:ea typeface="黑体" panose="02010609060101010101" pitchFamily="49" charset="-122"/>
              </a:rPr>
              <a:t>                                ——</a:t>
            </a:r>
            <a:r>
              <a:rPr lang="zh-CN" altLang="en-US" sz="2800" b="1">
                <a:solidFill>
                  <a:schemeClr val="bg1"/>
                </a:solidFill>
                <a:latin typeface="黑体" panose="02010609060101010101" pitchFamily="49" charset="-122"/>
                <a:ea typeface="黑体" panose="02010609060101010101" pitchFamily="49" charset="-122"/>
              </a:rPr>
              <a:t>摘编自马克垚的</a:t>
            </a:r>
            <a:r>
              <a:rPr lang="en-US" altLang="zh-CN" sz="2800" b="1">
                <a:solidFill>
                  <a:schemeClr val="bg1"/>
                </a:solidFill>
                <a:latin typeface="黑体" panose="02010609060101010101" pitchFamily="49" charset="-122"/>
                <a:ea typeface="黑体" panose="02010609060101010101" pitchFamily="49" charset="-122"/>
              </a:rPr>
              <a:t>《</a:t>
            </a:r>
            <a:r>
              <a:rPr lang="zh-CN" altLang="en-US" sz="2800" b="1">
                <a:solidFill>
                  <a:schemeClr val="bg1"/>
                </a:solidFill>
                <a:latin typeface="黑体" panose="02010609060101010101" pitchFamily="49" charset="-122"/>
                <a:ea typeface="黑体" panose="02010609060101010101" pitchFamily="49" charset="-122"/>
              </a:rPr>
              <a:t>世界文明史</a:t>
            </a:r>
            <a:r>
              <a:rPr lang="en-US" altLang="zh-CN" sz="2800" b="1">
                <a:solidFill>
                  <a:schemeClr val="bg1"/>
                </a:solidFill>
                <a:latin typeface="黑体" panose="02010609060101010101" pitchFamily="49" charset="-122"/>
                <a:ea typeface="黑体" panose="02010609060101010101" pitchFamily="49" charset="-122"/>
              </a:rPr>
              <a:t>•</a:t>
            </a:r>
            <a:r>
              <a:rPr lang="zh-CN" altLang="en-US" sz="2800" b="1">
                <a:solidFill>
                  <a:schemeClr val="bg1"/>
                </a:solidFill>
                <a:latin typeface="黑体" panose="02010609060101010101" pitchFamily="49" charset="-122"/>
                <a:ea typeface="黑体" panose="02010609060101010101" pitchFamily="49" charset="-122"/>
              </a:rPr>
              <a:t>下</a:t>
            </a:r>
            <a:r>
              <a:rPr lang="en-US" altLang="zh-CN" sz="2800" b="1">
                <a:solidFill>
                  <a:schemeClr val="bg1"/>
                </a:solidFill>
                <a:latin typeface="黑体" panose="02010609060101010101" pitchFamily="49" charset="-122"/>
                <a:ea typeface="黑体" panose="02010609060101010101" pitchFamily="49" charset="-122"/>
              </a:rPr>
              <a:t>》</a:t>
            </a:r>
            <a:endParaRPr lang="en-US" altLang="zh-CN" sz="2800" b="1">
              <a:solidFill>
                <a:schemeClr val="bg1"/>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35281" y="915700"/>
            <a:ext cx="11521438" cy="2385268"/>
          </a:xfrm>
          <a:prstGeom prst="rect">
            <a:avLst/>
          </a:prstGeom>
          <a:ln>
            <a:solidFill>
              <a:schemeClr val="accent1"/>
            </a:solidFill>
          </a:ln>
        </p:spPr>
        <p:txBody>
          <a:bodyPr wrap="square">
            <a:spAutoFit/>
          </a:bodyPr>
          <a:lstStyle/>
          <a:p>
            <a:pPr marL="266700">
              <a:spcBef>
                <a:spcPts val="600"/>
              </a:spcBef>
            </a:pPr>
            <a:r>
              <a:rPr lang="zh-CN" altLang="en-US" sz="2400" b="1" kern="100">
                <a:solidFill>
                  <a:srgbClr val="221E1F"/>
                </a:solidFill>
                <a:latin typeface="楷体" panose="02010609060101010101" charset="-122"/>
                <a:ea typeface="楷体" panose="02010609060101010101" charset="-122"/>
                <a:cs typeface="Times New Roman" panose="02020603050405020304" pitchFamily="18" charset="0"/>
              </a:rPr>
              <a:t>材料一：</a:t>
            </a:r>
            <a:r>
              <a:rPr lang="ru-RU" altLang="zh-CN" sz="2400" b="1" kern="100">
                <a:latin typeface="楷体" panose="02010609060101010101" charset="-122"/>
                <a:ea typeface="楷体" panose="02010609060101010101" charset="-122"/>
                <a:cs typeface="Times New Roman" panose="02020603050405020304" pitchFamily="18" charset="0"/>
              </a:rPr>
              <a:t>18</a:t>
            </a:r>
            <a:r>
              <a:rPr lang="zh-CN" altLang="zh-CN" sz="2400" b="1" kern="100">
                <a:latin typeface="楷体" panose="02010609060101010101" charset="-122"/>
                <a:ea typeface="楷体" panose="02010609060101010101" charset="-122"/>
                <a:cs typeface="Times New Roman" panose="02020603050405020304" pitchFamily="18" charset="0"/>
              </a:rPr>
              <a:t>世纪中后期，英国</a:t>
            </a:r>
            <a:r>
              <a:rPr lang="zh-CN" altLang="en-US" sz="2400" b="1" kern="100">
                <a:latin typeface="楷体" panose="02010609060101010101" charset="-122"/>
                <a:ea typeface="楷体" panose="02010609060101010101" charset="-122"/>
                <a:cs typeface="Times New Roman" panose="02020603050405020304" pitchFamily="18" charset="0"/>
              </a:rPr>
              <a:t>加紧了对印度的侵略，蚕食土地，抢掠财富，扩大殖民地。</a:t>
            </a:r>
            <a:r>
              <a:rPr lang="en-US" altLang="zh-CN" sz="2400" b="1" kern="100">
                <a:latin typeface="楷体" panose="02010609060101010101" charset="-122"/>
                <a:ea typeface="楷体" panose="02010609060101010101" charset="-122"/>
                <a:cs typeface="Times New Roman" panose="02020603050405020304" pitchFamily="18" charset="0"/>
              </a:rPr>
              <a:t>1757</a:t>
            </a:r>
            <a:r>
              <a:rPr lang="zh-CN" altLang="en-US" sz="2400" b="1" kern="100">
                <a:latin typeface="楷体" panose="02010609060101010101" charset="-122"/>
                <a:ea typeface="楷体" panose="02010609060101010101" charset="-122"/>
                <a:cs typeface="Times New Roman" panose="02020603050405020304" pitchFamily="18" charset="0"/>
              </a:rPr>
              <a:t>年，克莱武指挥英国殖民军队侵占了孟加拉，放手让部下抢劫，他自己一人就从当地土王的金库中抢夺了价值</a:t>
            </a:r>
            <a:r>
              <a:rPr lang="en-US" altLang="zh-CN" sz="2400" b="1" kern="100">
                <a:latin typeface="楷体" panose="02010609060101010101" charset="-122"/>
                <a:ea typeface="楷体" panose="02010609060101010101" charset="-122"/>
                <a:cs typeface="Times New Roman" panose="02020603050405020304" pitchFamily="18" charset="0"/>
              </a:rPr>
              <a:t>23</a:t>
            </a:r>
            <a:r>
              <a:rPr lang="zh-CN" altLang="en-US" sz="2400" b="1" kern="100">
                <a:latin typeface="楷体" panose="02010609060101010101" charset="-122"/>
                <a:ea typeface="楷体" panose="02010609060101010101" charset="-122"/>
                <a:cs typeface="Times New Roman" panose="02020603050405020304" pitchFamily="18" charset="0"/>
              </a:rPr>
              <a:t>万英镑的金银财宝。</a:t>
            </a:r>
            <a:r>
              <a:rPr lang="en-US" altLang="zh-CN" sz="2400" b="1" kern="100">
                <a:latin typeface="楷体" panose="02010609060101010101" charset="-122"/>
                <a:ea typeface="楷体" panose="02010609060101010101" charset="-122"/>
                <a:cs typeface="Times New Roman" panose="02020603050405020304" pitchFamily="18" charset="0"/>
              </a:rPr>
              <a:t>……</a:t>
            </a:r>
            <a:r>
              <a:rPr lang="zh-CN" altLang="en-US" sz="2400" b="1" kern="100">
                <a:latin typeface="楷体" panose="02010609060101010101" charset="-122"/>
                <a:ea typeface="楷体" panose="02010609060101010101" charset="-122"/>
                <a:cs typeface="Times New Roman" panose="02020603050405020304" pitchFamily="18" charset="0"/>
              </a:rPr>
              <a:t>英国议会因克莱武“对国家作出巨大的贡献”对他予以表彰。据统计，</a:t>
            </a:r>
            <a:r>
              <a:rPr lang="en-US" altLang="zh-CN" sz="2400" b="1" kern="100">
                <a:latin typeface="楷体" panose="02010609060101010101" charset="-122"/>
                <a:ea typeface="楷体" panose="02010609060101010101" charset="-122"/>
                <a:cs typeface="Times New Roman" panose="02020603050405020304" pitchFamily="18" charset="0"/>
              </a:rPr>
              <a:t>1757—1815</a:t>
            </a:r>
            <a:r>
              <a:rPr lang="zh-CN" altLang="en-US" sz="2400" b="1" kern="100">
                <a:latin typeface="楷体" panose="02010609060101010101" charset="-122"/>
                <a:ea typeface="楷体" panose="02010609060101010101" charset="-122"/>
                <a:cs typeface="Times New Roman" panose="02020603050405020304" pitchFamily="18" charset="0"/>
              </a:rPr>
              <a:t>年间，英国从印度攫取的财富不下</a:t>
            </a:r>
            <a:r>
              <a:rPr lang="en-US" altLang="zh-CN" sz="2400" b="1" kern="100">
                <a:latin typeface="楷体" panose="02010609060101010101" charset="-122"/>
                <a:ea typeface="楷体" panose="02010609060101010101" charset="-122"/>
                <a:cs typeface="Times New Roman" panose="02020603050405020304" pitchFamily="18" charset="0"/>
              </a:rPr>
              <a:t>10</a:t>
            </a:r>
            <a:r>
              <a:rPr lang="zh-CN" altLang="en-US" sz="2400" b="1" kern="100">
                <a:latin typeface="楷体" panose="02010609060101010101" charset="-122"/>
                <a:ea typeface="楷体" panose="02010609060101010101" charset="-122"/>
                <a:cs typeface="Times New Roman" panose="02020603050405020304" pitchFamily="18" charset="0"/>
              </a:rPr>
              <a:t>亿英镑。</a:t>
            </a:r>
            <a:r>
              <a:rPr lang="en-US" altLang="zh-CN" sz="2400" b="1" kern="100">
                <a:latin typeface="楷体" panose="02010609060101010101" charset="-122"/>
                <a:ea typeface="楷体" panose="02010609060101010101" charset="-122"/>
                <a:cs typeface="Times New Roman" panose="02020603050405020304" pitchFamily="18" charset="0"/>
              </a:rPr>
              <a:t>                                                        </a:t>
            </a:r>
            <a:endParaRPr lang="en-US" altLang="zh-CN" sz="2400" b="1" kern="100">
              <a:latin typeface="楷体" panose="02010609060101010101" charset="-122"/>
              <a:ea typeface="楷体" panose="02010609060101010101" charset="-122"/>
              <a:cs typeface="Times New Roman" panose="02020603050405020304" pitchFamily="18" charset="0"/>
            </a:endParaRPr>
          </a:p>
          <a:p>
            <a:pPr marL="266700">
              <a:spcBef>
                <a:spcPts val="600"/>
              </a:spcBef>
            </a:pPr>
            <a:r>
              <a:rPr lang="en-US" altLang="zh-CN" sz="2400" b="1" kern="100">
                <a:latin typeface="楷体" panose="02010609060101010101" charset="-122"/>
                <a:ea typeface="楷体" panose="02010609060101010101" charset="-122"/>
                <a:cs typeface="Times New Roman" panose="02020603050405020304" pitchFamily="18" charset="0"/>
              </a:rPr>
              <a:t>                                          ----</a:t>
            </a:r>
            <a:r>
              <a:rPr lang="zh-CN" altLang="en-US" sz="2400" b="1" kern="100">
                <a:latin typeface="楷体" panose="02010609060101010101" charset="-122"/>
                <a:ea typeface="楷体" panose="02010609060101010101" charset="-122"/>
                <a:cs typeface="Times New Roman" panose="02020603050405020304" pitchFamily="18" charset="0"/>
              </a:rPr>
              <a:t>统编教材下册</a:t>
            </a:r>
            <a:r>
              <a:rPr lang="en-US" altLang="zh-CN" sz="2400" b="1" kern="100">
                <a:latin typeface="楷体" panose="02010609060101010101" charset="-122"/>
                <a:ea typeface="楷体" panose="02010609060101010101" charset="-122"/>
                <a:cs typeface="Times New Roman" panose="02020603050405020304" pitchFamily="18" charset="0"/>
              </a:rPr>
              <a:t>71</a:t>
            </a:r>
            <a:r>
              <a:rPr lang="zh-CN" altLang="en-US" sz="2400" b="1" kern="100">
                <a:latin typeface="楷体" panose="02010609060101010101" charset="-122"/>
                <a:ea typeface="楷体" panose="02010609060101010101" charset="-122"/>
                <a:cs typeface="Times New Roman" panose="02020603050405020304" pitchFamily="18" charset="0"/>
              </a:rPr>
              <a:t>页历史纵横</a:t>
            </a:r>
            <a:endParaRPr lang="zh-CN" altLang="en-US" sz="2400" b="1" kern="100">
              <a:latin typeface="楷体" panose="02010609060101010101" charset="-122"/>
              <a:ea typeface="楷体" panose="02010609060101010101" charset="-122"/>
              <a:cs typeface="Times New Roman" panose="02020603050405020304" pitchFamily="18" charset="0"/>
            </a:endParaRPr>
          </a:p>
        </p:txBody>
      </p:sp>
      <p:sp>
        <p:nvSpPr>
          <p:cNvPr id="35" name="矩形 34"/>
          <p:cNvSpPr/>
          <p:nvPr/>
        </p:nvSpPr>
        <p:spPr>
          <a:xfrm>
            <a:off x="123408" y="68976"/>
            <a:ext cx="2348720" cy="523220"/>
          </a:xfrm>
          <a:prstGeom prst="rect">
            <a:avLst/>
          </a:prstGeom>
        </p:spPr>
        <p:txBody>
          <a:bodyPr wrap="none">
            <a:spAutoFit/>
          </a:bodyPr>
          <a:lstStyle/>
          <a:p>
            <a:pPr algn="just">
              <a:spcAft>
                <a:spcPct val="0"/>
              </a:spcAft>
            </a:pPr>
            <a:r>
              <a:rPr lang="zh-CN" altLang="zh-CN" sz="2800" b="1" kern="10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a:solidFill>
                  <a:srgbClr val="000000"/>
                </a:solidFill>
                <a:latin typeface="Calibri" panose="020F0502020204030204" pitchFamily="34" charset="0"/>
                <a:ea typeface="宋体" panose="02010600030101010101" pitchFamily="2" charset="-122"/>
                <a:cs typeface="Times New Roman" panose="02020603050405020304" pitchFamily="18" charset="0"/>
              </a:rPr>
              <a:t>问题探究</a:t>
            </a:r>
            <a:r>
              <a:rPr lang="zh-CN" altLang="zh-CN" sz="2800" b="1" kern="10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en-US" altLang="zh-CN" sz="2800" b="1" kern="100">
              <a:solidFill>
                <a:srgbClr val="000000"/>
              </a:solidFill>
              <a:latin typeface="Calibri" panose="020F0502020204030204" pitchFamily="34" charset="0"/>
              <a:ea typeface="宋体" panose="02010600030101010101" pitchFamily="2" charset="-122"/>
              <a:cs typeface="Times New Roman" panose="02020603050405020304" pitchFamily="18" charset="0"/>
            </a:endParaRPr>
          </a:p>
        </p:txBody>
      </p:sp>
      <p:sp>
        <p:nvSpPr>
          <p:cNvPr id="13" name="TextBox 4"/>
          <p:cNvSpPr txBox="1"/>
          <p:nvPr/>
        </p:nvSpPr>
        <p:spPr>
          <a:xfrm>
            <a:off x="2360806" y="85494"/>
            <a:ext cx="11521439" cy="830997"/>
          </a:xfrm>
          <a:prstGeom prst="rect">
            <a:avLst/>
          </a:prstGeom>
          <a:noFill/>
        </p:spPr>
        <p:txBody>
          <a:bodyPr wrap="square" rtlCol="0">
            <a:spAutoFit/>
          </a:bodyPr>
          <a:lstStyle/>
          <a:p>
            <a:r>
              <a:rPr lang="zh-CN" altLang="en-US" sz="2400" b="1">
                <a:solidFill>
                  <a:srgbClr val="0000FF"/>
                </a:solidFill>
                <a:latin typeface="+mn-ea"/>
              </a:rPr>
              <a:t>与</a:t>
            </a:r>
            <a:r>
              <a:rPr lang="en-US" altLang="zh-CN" sz="2400" b="1">
                <a:solidFill>
                  <a:srgbClr val="0000FF"/>
                </a:solidFill>
                <a:latin typeface="+mn-ea"/>
              </a:rPr>
              <a:t>17</a:t>
            </a:r>
            <a:r>
              <a:rPr lang="zh-CN" altLang="en-US" sz="2400" b="1">
                <a:solidFill>
                  <a:srgbClr val="0000FF"/>
                </a:solidFill>
                <a:latin typeface="+mn-ea"/>
              </a:rPr>
              <a:t>、</a:t>
            </a:r>
            <a:r>
              <a:rPr lang="en-US" altLang="zh-CN" sz="2400" b="1">
                <a:solidFill>
                  <a:srgbClr val="0000FF"/>
                </a:solidFill>
                <a:latin typeface="+mn-ea"/>
              </a:rPr>
              <a:t>18</a:t>
            </a:r>
            <a:r>
              <a:rPr lang="zh-CN" altLang="en-US" sz="2400" b="1">
                <a:solidFill>
                  <a:srgbClr val="0000FF"/>
                </a:solidFill>
                <a:latin typeface="+mn-ea"/>
              </a:rPr>
              <a:t>世纪相比，</a:t>
            </a:r>
            <a:r>
              <a:rPr lang="en-US" altLang="zh-CN" sz="2400" b="1">
                <a:solidFill>
                  <a:srgbClr val="0000FF"/>
                </a:solidFill>
                <a:latin typeface="+mn-ea"/>
              </a:rPr>
              <a:t>19</a:t>
            </a:r>
            <a:r>
              <a:rPr lang="zh-CN" altLang="en-US" sz="2400" b="1">
                <a:solidFill>
                  <a:srgbClr val="0000FF"/>
                </a:solidFill>
                <a:latin typeface="+mn-ea"/>
              </a:rPr>
              <a:t>世纪英国对印度的殖民方式发生了什么变化？</a:t>
            </a:r>
            <a:endParaRPr lang="en-US" altLang="zh-CN" sz="2400" b="1">
              <a:solidFill>
                <a:srgbClr val="0000FF"/>
              </a:solidFill>
              <a:latin typeface="+mn-ea"/>
            </a:endParaRPr>
          </a:p>
          <a:p>
            <a:r>
              <a:rPr lang="zh-CN" altLang="en-US" sz="2400" b="1">
                <a:solidFill>
                  <a:srgbClr val="0000FF"/>
                </a:solidFill>
                <a:latin typeface="+mn-ea"/>
              </a:rPr>
              <a:t>出现这种变化的原因是什么？</a:t>
            </a:r>
            <a:endParaRPr lang="zh-CN" altLang="en-US" sz="2400" b="1">
              <a:solidFill>
                <a:srgbClr val="0000FF"/>
              </a:solidFill>
              <a:latin typeface="+mn-ea"/>
            </a:endParaRPr>
          </a:p>
        </p:txBody>
      </p:sp>
      <p:sp>
        <p:nvSpPr>
          <p:cNvPr id="14" name="矩形 13"/>
          <p:cNvSpPr/>
          <p:nvPr/>
        </p:nvSpPr>
        <p:spPr>
          <a:xfrm>
            <a:off x="4249539" y="4516631"/>
            <a:ext cx="1826141" cy="584775"/>
          </a:xfrm>
          <a:prstGeom prst="rect">
            <a:avLst/>
          </a:prstGeom>
          <a:solidFill>
            <a:srgbClr val="FFFF00"/>
          </a:solidFill>
        </p:spPr>
        <p:txBody>
          <a:bodyPr wrap="none">
            <a:spAutoFit/>
          </a:bodyPr>
          <a:lstStyle/>
          <a:p>
            <a:r>
              <a:rPr lang="zh-CN" altLang="en-US" sz="3200" b="1">
                <a:latin typeface="+mn-ea"/>
              </a:rPr>
              <a:t>商品输出</a:t>
            </a:r>
            <a:endParaRPr lang="zh-CN" altLang="en-US" sz="3200" b="1"/>
          </a:p>
        </p:txBody>
      </p:sp>
      <p:sp>
        <p:nvSpPr>
          <p:cNvPr id="15" name="矩形 14"/>
          <p:cNvSpPr/>
          <p:nvPr/>
        </p:nvSpPr>
        <p:spPr>
          <a:xfrm>
            <a:off x="380536" y="5312685"/>
            <a:ext cx="11521438" cy="1153893"/>
          </a:xfrm>
          <a:prstGeom prst="rect">
            <a:avLst/>
          </a:prstGeom>
          <a:solidFill>
            <a:schemeClr val="bg1"/>
          </a:solidFill>
          <a:ln cmpd="db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2800" b="1">
                <a:solidFill>
                  <a:srgbClr val="FF0000"/>
                </a:solidFill>
                <a:latin typeface="华文新魏" panose="02010800040101010101" pitchFamily="2" charset="-122"/>
                <a:ea typeface="华文新魏" panose="02010800040101010101" pitchFamily="2" charset="-122"/>
              </a:rPr>
              <a:t>17</a:t>
            </a:r>
            <a:r>
              <a:rPr lang="zh-CN" altLang="en-US" sz="2800" b="1">
                <a:solidFill>
                  <a:srgbClr val="FF0000"/>
                </a:solidFill>
                <a:latin typeface="华文新魏" panose="02010800040101010101" pitchFamily="2" charset="-122"/>
                <a:ea typeface="华文新魏" panose="02010800040101010101" pitchFamily="2" charset="-122"/>
              </a:rPr>
              <a:t>、</a:t>
            </a:r>
            <a:r>
              <a:rPr lang="en-US" altLang="zh-CN" sz="2800" b="1">
                <a:solidFill>
                  <a:srgbClr val="FF0000"/>
                </a:solidFill>
                <a:latin typeface="华文新魏" panose="02010800040101010101" pitchFamily="2" charset="-122"/>
                <a:ea typeface="华文新魏" panose="02010800040101010101" pitchFamily="2" charset="-122"/>
              </a:rPr>
              <a:t>18</a:t>
            </a:r>
            <a:r>
              <a:rPr lang="zh-CN" altLang="en-US" sz="2800" b="1">
                <a:solidFill>
                  <a:srgbClr val="FF0000"/>
                </a:solidFill>
                <a:latin typeface="华文新魏" panose="02010800040101010101" pitchFamily="2" charset="-122"/>
                <a:ea typeface="华文新魏" panose="02010800040101010101" pitchFamily="2" charset="-122"/>
              </a:rPr>
              <a:t>世纪时殖民侵略以寻求黄金和进行资本原始积累为主；</a:t>
            </a:r>
            <a:endParaRPr lang="en-US" altLang="zh-CN" sz="2800" b="1">
              <a:solidFill>
                <a:srgbClr val="FF0000"/>
              </a:solidFill>
              <a:latin typeface="华文新魏" panose="02010800040101010101" pitchFamily="2" charset="-122"/>
              <a:ea typeface="华文新魏" panose="02010800040101010101" pitchFamily="2" charset="-122"/>
            </a:endParaRPr>
          </a:p>
          <a:p>
            <a:r>
              <a:rPr lang="zh-CN" altLang="en-US" sz="2800" b="1">
                <a:solidFill>
                  <a:srgbClr val="FF0000"/>
                </a:solidFill>
                <a:latin typeface="华文新魏" panose="02010800040101010101" pitchFamily="2" charset="-122"/>
                <a:ea typeface="华文新魏" panose="02010800040101010101" pitchFamily="2" charset="-122"/>
              </a:rPr>
              <a:t>工业革命后资本主义进一步发展，侵略殖民以寻求商品市场和原料为主。</a:t>
            </a:r>
            <a:endParaRPr lang="zh-CN" altLang="en-US" sz="2800" b="1">
              <a:solidFill>
                <a:srgbClr val="FF0000"/>
              </a:solidFill>
              <a:latin typeface="华文新魏" panose="02010800040101010101" pitchFamily="2" charset="-122"/>
              <a:ea typeface="华文新魏" panose="02010800040101010101" pitchFamily="2" charset="-122"/>
            </a:endParaRPr>
          </a:p>
        </p:txBody>
      </p:sp>
      <p:sp>
        <p:nvSpPr>
          <p:cNvPr id="17" name="矩形 16"/>
          <p:cNvSpPr/>
          <p:nvPr/>
        </p:nvSpPr>
        <p:spPr>
          <a:xfrm>
            <a:off x="335281" y="3430813"/>
            <a:ext cx="11521438" cy="1569660"/>
          </a:xfrm>
          <a:prstGeom prst="rect">
            <a:avLst/>
          </a:prstGeom>
          <a:ln>
            <a:solidFill>
              <a:schemeClr val="accent1"/>
            </a:solidFill>
          </a:ln>
        </p:spPr>
        <p:txBody>
          <a:bodyPr wrap="square">
            <a:spAutoFit/>
          </a:bodyPr>
          <a:lstStyle/>
          <a:p>
            <a:r>
              <a:rPr lang="zh-CN" altLang="en-US" sz="2400" b="1">
                <a:latin typeface="楷体" panose="02010609060101010101" charset="-122"/>
                <a:ea typeface="楷体" panose="02010609060101010101" charset="-122"/>
              </a:rPr>
              <a:t>材料二：</a:t>
            </a:r>
            <a:r>
              <a:rPr lang="en-US" altLang="zh-CN" sz="2400" b="1">
                <a:latin typeface="楷体" panose="02010609060101010101" charset="-122"/>
                <a:ea typeface="楷体" panose="02010609060101010101" charset="-122"/>
              </a:rPr>
              <a:t>……</a:t>
            </a:r>
            <a:r>
              <a:rPr lang="zh-CN" altLang="en-US" sz="2400" b="1">
                <a:latin typeface="楷体" panose="02010609060101010101" charset="-122"/>
                <a:ea typeface="楷体" panose="02010609060101010101" charset="-122"/>
              </a:rPr>
              <a:t>农村村社赖以存在的基础</a:t>
            </a:r>
            <a:r>
              <a:rPr lang="en-US" altLang="zh-CN" sz="2400" b="1">
                <a:latin typeface="楷体" panose="02010609060101010101" charset="-122"/>
                <a:ea typeface="楷体" panose="02010609060101010101" charset="-122"/>
              </a:rPr>
              <a:t>——</a:t>
            </a:r>
            <a:r>
              <a:rPr lang="zh-CN" altLang="en-US" sz="2400" b="1">
                <a:latin typeface="楷体" panose="02010609060101010101" charset="-122"/>
                <a:ea typeface="楷体" panose="02010609060101010101" charset="-122"/>
              </a:rPr>
              <a:t>农业和手工业</a:t>
            </a:r>
            <a:r>
              <a:rPr lang="en-US" altLang="zh-CN" sz="2400" b="1">
                <a:latin typeface="楷体" panose="02010609060101010101" charset="-122"/>
                <a:ea typeface="楷体" panose="02010609060101010101" charset="-122"/>
              </a:rPr>
              <a:t>——</a:t>
            </a:r>
            <a:r>
              <a:rPr lang="zh-CN" altLang="en-US" sz="2400" b="1">
                <a:latin typeface="楷体" panose="02010609060101010101" charset="-122"/>
                <a:ea typeface="楷体" panose="02010609060101010101" charset="-122"/>
              </a:rPr>
              <a:t>两大支柱被摧毁</a:t>
            </a:r>
            <a:r>
              <a:rPr lang="en-US" altLang="zh-CN" sz="2400" b="1">
                <a:latin typeface="楷体" panose="02010609060101010101" charset="-122"/>
                <a:ea typeface="楷体" panose="02010609060101010101" charset="-122"/>
              </a:rPr>
              <a:t>,</a:t>
            </a:r>
            <a:r>
              <a:rPr lang="zh-CN" altLang="en-US" sz="2400" b="1">
                <a:latin typeface="楷体" panose="02010609060101010101" charset="-122"/>
                <a:ea typeface="楷体" panose="02010609060101010101" charset="-122"/>
              </a:rPr>
              <a:t>到</a:t>
            </a:r>
            <a:r>
              <a:rPr lang="en-US" altLang="zh-CN" sz="2400" b="1">
                <a:latin typeface="楷体" panose="02010609060101010101" charset="-122"/>
                <a:ea typeface="楷体" panose="02010609060101010101" charset="-122"/>
              </a:rPr>
              <a:t>19</a:t>
            </a:r>
            <a:r>
              <a:rPr lang="zh-CN" altLang="en-US" sz="2400" b="1">
                <a:latin typeface="楷体" panose="02010609060101010101" charset="-122"/>
                <a:ea typeface="楷体" panose="02010609060101010101" charset="-122"/>
              </a:rPr>
              <a:t>世纪中叶农村村社基本上瓦解了，英国价格低廉的工业产品很快占领了印度市场，传统的手工业部门被冲垮，印度也由棉纺织品的输出国变为输入国。</a:t>
            </a:r>
            <a:endParaRPr lang="en-US" altLang="zh-CN" sz="2400" b="1">
              <a:latin typeface="楷体" panose="02010609060101010101" charset="-122"/>
              <a:ea typeface="楷体" panose="02010609060101010101" charset="-122"/>
            </a:endParaRPr>
          </a:p>
          <a:p>
            <a:r>
              <a:rPr lang="en-US" altLang="zh-CN" sz="2400" b="1">
                <a:latin typeface="楷体" panose="02010609060101010101" charset="-122"/>
                <a:ea typeface="楷体" panose="02010609060101010101" charset="-122"/>
              </a:rPr>
              <a:t>                                         ——</a:t>
            </a:r>
            <a:r>
              <a:rPr lang="zh-CN" altLang="en-US" sz="2400" b="1">
                <a:latin typeface="楷体" panose="02010609060101010101" charset="-122"/>
                <a:ea typeface="楷体" panose="02010609060101010101" charset="-122"/>
              </a:rPr>
              <a:t>马克思《不列颠在印度的统治》</a:t>
            </a:r>
            <a:r>
              <a:rPr lang="en-US" altLang="zh-CN" sz="2400" b="1">
                <a:latin typeface="楷体" panose="02010609060101010101" charset="-122"/>
                <a:ea typeface="楷体" panose="02010609060101010101" charset="-122"/>
              </a:rPr>
              <a:t> </a:t>
            </a:r>
            <a:endParaRPr lang="zh-CN" altLang="en-US" sz="2400" b="1">
              <a:latin typeface="楷体" panose="02010609060101010101" charset="-122"/>
              <a:ea typeface="楷体" panose="02010609060101010101" charset="-122"/>
            </a:endParaRPr>
          </a:p>
        </p:txBody>
      </p:sp>
      <p:cxnSp>
        <p:nvCxnSpPr>
          <p:cNvPr id="3" name="直接连接符 2"/>
          <p:cNvCxnSpPr/>
          <p:nvPr/>
        </p:nvCxnSpPr>
        <p:spPr>
          <a:xfrm>
            <a:off x="9118661" y="1311619"/>
            <a:ext cx="1333041"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3998416" y="2052339"/>
            <a:ext cx="1333041"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8237189" y="1672483"/>
            <a:ext cx="2139109"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5687057" y="4271117"/>
            <a:ext cx="5488943"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3634491" y="4620230"/>
            <a:ext cx="5987028"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4888104" y="2481035"/>
            <a:ext cx="1826141" cy="584775"/>
          </a:xfrm>
          <a:prstGeom prst="rect">
            <a:avLst/>
          </a:prstGeom>
          <a:solidFill>
            <a:srgbClr val="FFFF00"/>
          </a:solidFill>
        </p:spPr>
        <p:txBody>
          <a:bodyPr wrap="none">
            <a:spAutoFit/>
          </a:bodyPr>
          <a:lstStyle/>
          <a:p>
            <a:r>
              <a:rPr lang="zh-CN" altLang="en-US" sz="3200" b="1">
                <a:latin typeface="+mn-ea"/>
              </a:rPr>
              <a:t>直接掠夺</a:t>
            </a:r>
            <a:endParaRPr lang="zh-CN" altLang="en-US" sz="3200" b="1"/>
          </a:p>
        </p:txBody>
      </p:sp>
    </p:spTree>
  </p:cSld>
  <p:clrMapOvr>
    <a:masterClrMapping/>
  </p:clrMapOvr>
  <p:transition spd="med">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8"/>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p:cTn id="29" dur="500" fill="hold"/>
                                        <p:tgtEl>
                                          <p:spTgt spid="15"/>
                                        </p:tgtEl>
                                        <p:attrNameLst>
                                          <p:attrName>ppt_w</p:attrName>
                                        </p:attrNameLst>
                                      </p:cBhvr>
                                      <p:tavLst>
                                        <p:tav tm="0">
                                          <p:val>
                                            <p:fltVal val="0"/>
                                          </p:val>
                                        </p:tav>
                                        <p:tav tm="100000">
                                          <p:val>
                                            <p:strVal val="#ppt_w"/>
                                          </p:val>
                                        </p:tav>
                                      </p:tavLst>
                                    </p:anim>
                                    <p:anim calcmode="lin" valueType="num">
                                      <p:cBhvr>
                                        <p:cTn id="30" dur="500" fill="hold"/>
                                        <p:tgtEl>
                                          <p:spTgt spid="15"/>
                                        </p:tgtEl>
                                        <p:attrNameLst>
                                          <p:attrName>ppt_h</p:attrName>
                                        </p:attrNameLst>
                                      </p:cBhvr>
                                      <p:tavLst>
                                        <p:tav tm="0">
                                          <p:val>
                                            <p:fltVal val="0"/>
                                          </p:val>
                                        </p:tav>
                                        <p:tav tm="100000">
                                          <p:val>
                                            <p:strVal val="#ppt_h"/>
                                          </p:val>
                                        </p:tav>
                                      </p:tavLst>
                                    </p:anim>
                                    <p:animEffect transition="in" filter="fade">
                                      <p:cBhvr>
                                        <p:cTn id="3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481884" y="4460101"/>
            <a:ext cx="11228230" cy="2246769"/>
          </a:xfrm>
          <a:prstGeom prst="rect">
            <a:avLst/>
          </a:prstGeom>
          <a:noFill/>
          <a:ln>
            <a:solidFill>
              <a:schemeClr val="tx2"/>
            </a:solidFill>
          </a:ln>
        </p:spPr>
        <p:txBody>
          <a:bodyPr wrap="square">
            <a:spAutoFit/>
          </a:bodyPr>
          <a:lstStyle/>
          <a:p>
            <a:pPr fontAlgn="auto">
              <a:spcBef>
                <a:spcPct val="0"/>
              </a:spcBef>
              <a:spcAft>
                <a:spcPct val="0"/>
              </a:spcAft>
              <a:defRPr/>
            </a:pPr>
            <a:r>
              <a:rPr lang="zh-CN" altLang="en-US" sz="2800" b="1">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cs"/>
              </a:rPr>
              <a:t>  </a:t>
            </a:r>
            <a:r>
              <a:rPr lang="zh-CN" altLang="en-US" sz="2800" b="1">
                <a:latin typeface="楷体" panose="02010609060101010101" charset="-122"/>
                <a:ea typeface="楷体" panose="02010609060101010101" charset="-122"/>
              </a:rPr>
              <a:t>史论：马克思曾经对英国在印度的殖民统治进行了科学的评价，他说：“英国在印度要完成双重的使命：一个是破坏性的使命，即消灭旧的亚洲式的社会；另一个是建设性的使命，即在亚洲为西方式的社会奠定物质基础。”	</a:t>
            </a:r>
            <a:endParaRPr lang="zh-CN" altLang="en-US" sz="2800" b="1">
              <a:latin typeface="楷体" panose="02010609060101010101" charset="-122"/>
              <a:ea typeface="楷体" panose="02010609060101010101" charset="-122"/>
            </a:endParaRPr>
          </a:p>
          <a:p>
            <a:pPr algn="r" fontAlgn="auto">
              <a:spcBef>
                <a:spcPct val="0"/>
              </a:spcBef>
              <a:spcAft>
                <a:spcPct val="0"/>
              </a:spcAft>
              <a:defRPr/>
            </a:pPr>
            <a:r>
              <a:rPr lang="en-US" altLang="zh-CN" sz="2800" b="1">
                <a:latin typeface="楷体" panose="02010609060101010101" charset="-122"/>
                <a:ea typeface="楷体" panose="02010609060101010101" charset="-122"/>
              </a:rPr>
              <a:t>——《</a:t>
            </a:r>
            <a:r>
              <a:rPr lang="zh-CN" altLang="en-US" sz="2800" b="1">
                <a:latin typeface="楷体" panose="02010609060101010101" charset="-122"/>
                <a:ea typeface="楷体" panose="02010609060101010101" charset="-122"/>
              </a:rPr>
              <a:t>马克思选集</a:t>
            </a:r>
            <a:r>
              <a:rPr lang="en-US" altLang="zh-CN" sz="2800" b="1">
                <a:latin typeface="楷体" panose="02010609060101010101" charset="-122"/>
                <a:ea typeface="楷体" panose="02010609060101010101" charset="-122"/>
              </a:rPr>
              <a:t>》</a:t>
            </a:r>
            <a:r>
              <a:rPr lang="zh-CN" altLang="en-US" sz="2800" b="1">
                <a:latin typeface="楷体" panose="02010609060101010101" charset="-122"/>
                <a:ea typeface="楷体" panose="02010609060101010101" charset="-122"/>
              </a:rPr>
              <a:t>第</a:t>
            </a:r>
            <a:r>
              <a:rPr lang="en-US" altLang="zh-CN" sz="2800" b="1">
                <a:latin typeface="楷体" panose="02010609060101010101" charset="-122"/>
                <a:ea typeface="楷体" panose="02010609060101010101" charset="-122"/>
              </a:rPr>
              <a:t>2</a:t>
            </a:r>
            <a:r>
              <a:rPr lang="zh-CN" altLang="en-US" sz="2800" b="1">
                <a:latin typeface="楷体" panose="02010609060101010101" charset="-122"/>
                <a:ea typeface="楷体" panose="02010609060101010101" charset="-122"/>
              </a:rPr>
              <a:t>卷</a:t>
            </a:r>
            <a:endParaRPr lang="zh-CN" altLang="en-US" sz="2800" b="1">
              <a:latin typeface="楷体" panose="02010609060101010101" charset="-122"/>
              <a:ea typeface="楷体" panose="02010609060101010101" charset="-122"/>
            </a:endParaRPr>
          </a:p>
        </p:txBody>
      </p:sp>
      <p:sp>
        <p:nvSpPr>
          <p:cNvPr id="4" name="文本框 3"/>
          <p:cNvSpPr txBox="1"/>
          <p:nvPr/>
        </p:nvSpPr>
        <p:spPr>
          <a:xfrm>
            <a:off x="481884" y="807968"/>
            <a:ext cx="11228230" cy="3477875"/>
          </a:xfrm>
          <a:prstGeom prst="rect">
            <a:avLst/>
          </a:prstGeom>
          <a:noFill/>
          <a:ln>
            <a:solidFill>
              <a:schemeClr val="tx2"/>
            </a:solidFill>
          </a:ln>
        </p:spPr>
        <p:txBody>
          <a:bodyPr wrap="square" rtlCol="0">
            <a:spAutoFit/>
          </a:bodyPr>
          <a:lstStyle/>
          <a:p>
            <a:pPr lvl="0">
              <a:defRPr/>
            </a:pPr>
            <a:r>
              <a:rPr lang="zh-CN" altLang="en-US" sz="2800" b="1">
                <a:solidFill>
                  <a:prstClr val="black"/>
                </a:solidFill>
                <a:latin typeface="楷体" panose="02010609060101010101" charset="-122"/>
                <a:ea typeface="楷体" panose="02010609060101010101" charset="-122"/>
              </a:rPr>
              <a:t>史料：英国的机制棉纺织品把印度传统的棉纺织工和家庭手工业一齐消灭了，破坏了印度文明特有的村社组织的经济基础，从而消灭了上百万个这样的小小村社，给印度次大陆的农业文明社会造成结构性的破坏</a:t>
            </a:r>
            <a:r>
              <a:rPr lang="en-US" altLang="zh-CN" sz="2800" b="1">
                <a:solidFill>
                  <a:prstClr val="black"/>
                </a:solidFill>
                <a:latin typeface="楷体" panose="02010609060101010101" charset="-122"/>
                <a:ea typeface="楷体" panose="02010609060101010101" charset="-122"/>
              </a:rPr>
              <a:t>……</a:t>
            </a:r>
            <a:r>
              <a:rPr lang="zh-CN" altLang="en-US" sz="2800" b="1">
                <a:solidFill>
                  <a:prstClr val="black"/>
                </a:solidFill>
                <a:latin typeface="楷体" panose="02010609060101010101" charset="-122"/>
                <a:ea typeface="楷体" panose="02010609060101010101" charset="-122"/>
              </a:rPr>
              <a:t>英国人修建铁路和兴修水利，为印度现代社会奠定物质基础。英国在印度开办了近代教育推行英语教育，英语成为印度的官方语言。印度禁止社会恶俗，立法制止杀婴儿祭拜恒河河神的风俗和寡妇殉夫火葬风俗、废除残存的奴隶制度。</a:t>
            </a:r>
            <a:endParaRPr lang="zh-CN" altLang="en-US" sz="2800" b="1">
              <a:solidFill>
                <a:prstClr val="black"/>
              </a:solidFill>
              <a:latin typeface="楷体" panose="02010609060101010101" charset="-122"/>
              <a:ea typeface="楷体" panose="02010609060101010101" charset="-122"/>
            </a:endParaRPr>
          </a:p>
          <a:p>
            <a:pPr lvl="0" algn="r">
              <a:defRPr/>
            </a:pPr>
            <a:r>
              <a:rPr lang="en-US" altLang="zh-CN" sz="2400" b="1">
                <a:solidFill>
                  <a:prstClr val="black"/>
                </a:solidFill>
                <a:latin typeface="楷体" panose="02010609060101010101" charset="-122"/>
                <a:ea typeface="楷体" panose="02010609060101010101" charset="-122"/>
              </a:rPr>
              <a:t>—</a:t>
            </a:r>
            <a:r>
              <a:rPr lang="en-US" altLang="zh-CN" sz="2400" b="1">
                <a:solidFill>
                  <a:prstClr val="black"/>
                </a:solidFill>
                <a:latin typeface="宋体" panose="02010600030101010101" pitchFamily="2" charset="-122"/>
                <a:ea typeface="宋体" panose="02010600030101010101" pitchFamily="2" charset="-122"/>
              </a:rPr>
              <a:t>—</a:t>
            </a:r>
            <a:r>
              <a:rPr lang="zh-CN" altLang="en-US" sz="2400" b="1">
                <a:solidFill>
                  <a:prstClr val="black"/>
                </a:solidFill>
                <a:latin typeface="宋体" panose="02010600030101010101" pitchFamily="2" charset="-122"/>
                <a:ea typeface="宋体" panose="02010600030101010101" pitchFamily="2" charset="-122"/>
              </a:rPr>
              <a:t>摘编自马克垚的</a:t>
            </a:r>
            <a:r>
              <a:rPr lang="en-US" altLang="zh-CN" sz="2400" b="1">
                <a:solidFill>
                  <a:prstClr val="black"/>
                </a:solidFill>
                <a:latin typeface="宋体" panose="02010600030101010101" pitchFamily="2" charset="-122"/>
                <a:ea typeface="宋体" panose="02010600030101010101" pitchFamily="2" charset="-122"/>
              </a:rPr>
              <a:t>《</a:t>
            </a:r>
            <a:r>
              <a:rPr lang="zh-CN" altLang="en-US" sz="2400" b="1">
                <a:solidFill>
                  <a:prstClr val="black"/>
                </a:solidFill>
                <a:latin typeface="宋体" panose="02010600030101010101" pitchFamily="2" charset="-122"/>
                <a:ea typeface="宋体" panose="02010600030101010101" pitchFamily="2" charset="-122"/>
              </a:rPr>
              <a:t>世界文明史</a:t>
            </a:r>
            <a:r>
              <a:rPr lang="en-US" altLang="zh-CN" sz="2400" b="1">
                <a:solidFill>
                  <a:prstClr val="black"/>
                </a:solidFill>
                <a:latin typeface="宋体" panose="02010600030101010101" pitchFamily="2" charset="-122"/>
                <a:ea typeface="宋体" panose="02010600030101010101" pitchFamily="2" charset="-122"/>
              </a:rPr>
              <a:t>•</a:t>
            </a:r>
            <a:r>
              <a:rPr lang="zh-CN" altLang="en-US" sz="2400" b="1">
                <a:solidFill>
                  <a:prstClr val="black"/>
                </a:solidFill>
                <a:latin typeface="宋体" panose="02010600030101010101" pitchFamily="2" charset="-122"/>
                <a:ea typeface="宋体" panose="02010600030101010101" pitchFamily="2" charset="-122"/>
              </a:rPr>
              <a:t>下</a:t>
            </a:r>
            <a:r>
              <a:rPr lang="en-US" altLang="zh-CN" sz="2400" b="1">
                <a:solidFill>
                  <a:prstClr val="black"/>
                </a:solidFill>
                <a:latin typeface="宋体" panose="02010600030101010101" pitchFamily="2" charset="-122"/>
                <a:ea typeface="宋体" panose="02010600030101010101" pitchFamily="2" charset="-122"/>
              </a:rPr>
              <a:t>》</a:t>
            </a:r>
            <a:endParaRPr lang="en-US" altLang="zh-CN" sz="2400" b="1">
              <a:solidFill>
                <a:prstClr val="black"/>
              </a:solidFill>
              <a:latin typeface="宋体" panose="02010600030101010101" pitchFamily="2" charset="-122"/>
              <a:ea typeface="宋体" panose="02010600030101010101" pitchFamily="2" charset="-122"/>
            </a:endParaRPr>
          </a:p>
        </p:txBody>
      </p:sp>
      <p:sp>
        <p:nvSpPr>
          <p:cNvPr id="7" name="矩形 6"/>
          <p:cNvSpPr>
            <a:spLocks noChangeArrowheads="1"/>
          </p:cNvSpPr>
          <p:nvPr/>
        </p:nvSpPr>
        <p:spPr bwMode="auto">
          <a:xfrm>
            <a:off x="561815" y="3760378"/>
            <a:ext cx="11068367" cy="1384995"/>
          </a:xfrm>
          <a:prstGeom prst="rect">
            <a:avLst/>
          </a:prstGeom>
          <a:solidFill>
            <a:srgbClr val="FFFF00"/>
          </a:solidFill>
          <a:ln w="9525">
            <a:noFill/>
            <a:miter lim="800000"/>
          </a:ln>
        </p:spPr>
        <p:txBody>
          <a:bodyPr wrap="square">
            <a:spAutoFit/>
          </a:bodyPr>
          <a:lstStyle/>
          <a:p>
            <a:r>
              <a:rPr lang="zh-CN" altLang="en-US" sz="2800">
                <a:latin typeface="黑体" panose="02010609060101010101" pitchFamily="49" charset="-122"/>
                <a:ea typeface="黑体" panose="02010609060101010101" pitchFamily="49" charset="-122"/>
              </a:rPr>
              <a:t>破坏性：破坏了印度传统社会，逐步被纳入资本主义世界市场；带来深重灾难；</a:t>
            </a:r>
            <a:endParaRPr lang="en-US" altLang="zh-CN" sz="2800">
              <a:latin typeface="黑体" panose="02010609060101010101" pitchFamily="49" charset="-122"/>
              <a:ea typeface="黑体" panose="02010609060101010101" pitchFamily="49" charset="-122"/>
            </a:endParaRPr>
          </a:p>
          <a:p>
            <a:r>
              <a:rPr lang="zh-CN" altLang="en-US" sz="2800">
                <a:latin typeface="黑体" panose="02010609060101010101" pitchFamily="49" charset="-122"/>
                <a:ea typeface="黑体" panose="02010609060101010101" pitchFamily="49" charset="-122"/>
              </a:rPr>
              <a:t>建设性：带来了近代资本主义工业文明，客观上推动印度社会进步</a:t>
            </a:r>
            <a:endParaRPr lang="zh-CN" altLang="en-US" sz="2800">
              <a:latin typeface="黑体" panose="02010609060101010101" pitchFamily="49" charset="-122"/>
              <a:ea typeface="黑体" panose="02010609060101010101" pitchFamily="49" charset="-122"/>
            </a:endParaRPr>
          </a:p>
        </p:txBody>
      </p:sp>
      <p:cxnSp>
        <p:nvCxnSpPr>
          <p:cNvPr id="3" name="直接连接符 2"/>
          <p:cNvCxnSpPr/>
          <p:nvPr/>
        </p:nvCxnSpPr>
        <p:spPr>
          <a:xfrm>
            <a:off x="2038120" y="1729648"/>
            <a:ext cx="6797408"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4583017" y="2124419"/>
            <a:ext cx="6632154"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481884" y="2541224"/>
            <a:ext cx="983359"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6654188" y="2570602"/>
            <a:ext cx="4801518"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7513504" y="5362122"/>
            <a:ext cx="2931940" cy="1"/>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4967154" y="5849625"/>
            <a:ext cx="2458215"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barn(inVertical)">
                                      <p:cBhvr>
                                        <p:cTn id="21" dur="5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17"/>
                                        </p:tgtEl>
                                        <p:attrNameLst>
                                          <p:attrName>style.visibility</p:attrName>
                                        </p:attrNameLst>
                                      </p:cBhvr>
                                      <p:to>
                                        <p:strVal val="visible"/>
                                      </p:to>
                                    </p:set>
                                  </p:childTnLst>
                                </p:cTn>
                              </p:par>
                              <p:par>
                                <p:cTn id="26" presetID="1" presetClass="entr" presetSubtype="0" fill="hold" nodeType="withEffect">
                                  <p:stCondLst>
                                    <p:cond delay="0"/>
                                  </p:stCondLst>
                                  <p:childTnLst>
                                    <p:set>
                                      <p:cBhvr>
                                        <p:cTn id="27" dur="1" fill="hold">
                                          <p:stCondLst>
                                            <p:cond delay="0"/>
                                          </p:stCondLst>
                                        </p:cTn>
                                        <p:tgtEl>
                                          <p:spTgt spid="20"/>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a:extLst>
              <a:ext uri="{28A0092B-C50C-407E-A947-70E740481C1C}">
                <a14:useLocalDpi xmlns:a14="http://schemas.microsoft.com/office/drawing/2010/main" val="0"/>
              </a:ext>
            </a:extLst>
          </a:blip>
          <a:srcRect l="1085" t="603" r="1280" b="5998"/>
          <a:stretch>
            <a:fillRect/>
          </a:stretch>
        </p:blipFill>
        <p:spPr>
          <a:xfrm>
            <a:off x="0" y="-18415"/>
            <a:ext cx="12192000" cy="6894830"/>
          </a:xfrm>
          <a:prstGeom prst="rect">
            <a:avLst/>
          </a:prstGeom>
        </p:spPr>
      </p:pic>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0" y="1"/>
            <a:ext cx="6664960" cy="646331"/>
          </a:xfrm>
          <a:prstGeom prst="rect">
            <a:avLst/>
          </a:prstGeom>
          <a:solidFill>
            <a:schemeClr val="accent6">
              <a:lumMod val="50000"/>
            </a:schemeClr>
          </a:solidFill>
        </p:spPr>
        <p:txBody>
          <a:bodyPr wrap="square">
            <a:spAutoFit/>
          </a:bodyPr>
          <a:lstStyle/>
          <a:p>
            <a:pPr lvl="0"/>
            <a:r>
              <a:rPr lang="zh-CN" altLang="zh-CN" sz="3600" b="1">
                <a:solidFill>
                  <a:schemeClr val="bg1"/>
                </a:solidFill>
              </a:rPr>
              <a:t>二、亚洲沦为殖民地半殖民地</a:t>
            </a:r>
            <a:endParaRPr lang="zh-CN" altLang="zh-CN" sz="3600">
              <a:solidFill>
                <a:schemeClr val="bg1"/>
              </a:solidFill>
            </a:endParaRPr>
          </a:p>
        </p:txBody>
      </p:sp>
      <p:sp>
        <p:nvSpPr>
          <p:cNvPr id="8" name="矩形 7"/>
          <p:cNvSpPr/>
          <p:nvPr/>
        </p:nvSpPr>
        <p:spPr>
          <a:xfrm>
            <a:off x="363900" y="679962"/>
            <a:ext cx="7642180" cy="523220"/>
          </a:xfrm>
          <a:prstGeom prst="rect">
            <a:avLst/>
          </a:prstGeom>
        </p:spPr>
        <p:txBody>
          <a:bodyPr wrap="square">
            <a:spAutoFit/>
          </a:bodyPr>
          <a:lstStyle/>
          <a:p>
            <a:pPr lvl="0"/>
            <a:r>
              <a:rPr lang="en-US" altLang="zh-CN" sz="2800" b="1">
                <a:solidFill>
                  <a:prstClr val="black"/>
                </a:solidFill>
                <a:latin typeface="黑体" panose="02010609060101010101" pitchFamily="49" charset="-122"/>
                <a:ea typeface="黑体" panose="02010609060101010101" pitchFamily="49" charset="-122"/>
              </a:rPr>
              <a:t>2</a:t>
            </a:r>
            <a:r>
              <a:rPr lang="zh-CN" altLang="zh-CN" sz="2800" b="1">
                <a:solidFill>
                  <a:prstClr val="black"/>
                </a:solidFill>
                <a:latin typeface="黑体" panose="02010609060101010101" pitchFamily="49" charset="-122"/>
                <a:ea typeface="黑体" panose="02010609060101010101" pitchFamily="49" charset="-122"/>
              </a:rPr>
              <a:t>、</a:t>
            </a:r>
            <a:r>
              <a:rPr lang="en-US" altLang="zh-CN" sz="2800" b="1">
                <a:solidFill>
                  <a:prstClr val="black"/>
                </a:solidFill>
                <a:latin typeface="黑体" panose="02010609060101010101" pitchFamily="49" charset="-122"/>
                <a:ea typeface="黑体" panose="02010609060101010101" pitchFamily="49" charset="-122"/>
              </a:rPr>
              <a:t>17-20</a:t>
            </a:r>
            <a:r>
              <a:rPr lang="zh-CN" altLang="en-US" sz="2800" b="1">
                <a:solidFill>
                  <a:prstClr val="black"/>
                </a:solidFill>
                <a:latin typeface="黑体" panose="02010609060101010101" pitchFamily="49" charset="-122"/>
                <a:ea typeface="黑体" panose="02010609060101010101" pitchFamily="49" charset="-122"/>
              </a:rPr>
              <a:t>世纪初</a:t>
            </a:r>
            <a:r>
              <a:rPr lang="zh-CN" altLang="zh-CN" sz="2800" b="1">
                <a:solidFill>
                  <a:prstClr val="black"/>
                </a:solidFill>
                <a:latin typeface="黑体" panose="02010609060101010101" pitchFamily="49" charset="-122"/>
                <a:ea typeface="黑体" panose="02010609060101010101" pitchFamily="49" charset="-122"/>
              </a:rPr>
              <a:t>英国、荷兰和法国</a:t>
            </a:r>
            <a:r>
              <a:rPr lang="zh-CN" altLang="en-US" sz="2800" b="1">
                <a:solidFill>
                  <a:prstClr val="black"/>
                </a:solidFill>
                <a:latin typeface="黑体" panose="02010609060101010101" pitchFamily="49" charset="-122"/>
                <a:ea typeface="黑体" panose="02010609060101010101" pitchFamily="49" charset="-122"/>
              </a:rPr>
              <a:t>的殖民活动</a:t>
            </a:r>
            <a:endParaRPr lang="zh-CN" altLang="zh-CN" sz="2800" b="1">
              <a:solidFill>
                <a:prstClr val="black"/>
              </a:solidFill>
              <a:latin typeface="黑体" panose="02010609060101010101" pitchFamily="49" charset="-122"/>
              <a:ea typeface="黑体" panose="02010609060101010101" pitchFamily="49" charset="-122"/>
            </a:endParaRPr>
          </a:p>
        </p:txBody>
      </p:sp>
      <p:sp>
        <p:nvSpPr>
          <p:cNvPr id="5" name="矩形 4"/>
          <p:cNvSpPr/>
          <p:nvPr/>
        </p:nvSpPr>
        <p:spPr>
          <a:xfrm>
            <a:off x="272460" y="1196531"/>
            <a:ext cx="10556160" cy="521970"/>
          </a:xfrm>
          <a:prstGeom prst="rect">
            <a:avLst/>
          </a:prstGeom>
        </p:spPr>
        <p:txBody>
          <a:bodyPr wrap="square">
            <a:spAutoFit/>
          </a:bodyPr>
          <a:lstStyle/>
          <a:p>
            <a:pPr defTabSz="608965"/>
            <a:r>
              <a:rPr lang="zh-CN" altLang="zh-CN" sz="2800" b="1">
                <a:solidFill>
                  <a:srgbClr val="000000"/>
                </a:solidFill>
                <a:latin typeface="华文中宋" panose="02010600040101010101" pitchFamily="2" charset="-122"/>
                <a:ea typeface="华文中宋" panose="02010600040101010101" pitchFamily="2" charset="-122"/>
              </a:rPr>
              <a:t>（</a:t>
            </a:r>
            <a:r>
              <a:rPr lang="en-US" altLang="zh-CN" sz="2800" b="1">
                <a:solidFill>
                  <a:srgbClr val="000000"/>
                </a:solidFill>
                <a:latin typeface="华文中宋" panose="02010600040101010101" pitchFamily="2" charset="-122"/>
                <a:ea typeface="华文中宋" panose="02010600040101010101" pitchFamily="2" charset="-122"/>
              </a:rPr>
              <a:t>1</a:t>
            </a:r>
            <a:r>
              <a:rPr lang="zh-CN" altLang="zh-CN" sz="2800" b="1">
                <a:solidFill>
                  <a:srgbClr val="000000"/>
                </a:solidFill>
                <a:latin typeface="华文中宋" panose="02010600040101010101" pitchFamily="2" charset="-122"/>
                <a:ea typeface="华文中宋" panose="02010600040101010101" pitchFamily="2" charset="-122"/>
              </a:rPr>
              <a:t>）南亚（印度）：</a:t>
            </a:r>
            <a:r>
              <a:rPr lang="zh-CN" altLang="en-US" sz="2800" b="1">
                <a:solidFill>
                  <a:srgbClr val="000000"/>
                </a:solidFill>
                <a:latin typeface="华文中宋" panose="02010600040101010101" pitchFamily="2" charset="-122"/>
                <a:ea typeface="华文中宋" panose="02010600040101010101" pitchFamily="2" charset="-122"/>
              </a:rPr>
              <a:t>英国对印度的征服与掠夺</a:t>
            </a:r>
            <a:endParaRPr lang="zh-CN" altLang="zh-CN" sz="2800" b="1">
              <a:solidFill>
                <a:srgbClr val="000000"/>
              </a:solidFill>
              <a:latin typeface="华文中宋" panose="02010600040101010101" pitchFamily="2" charset="-122"/>
              <a:ea typeface="华文中宋" panose="02010600040101010101" pitchFamily="2" charset="-122"/>
            </a:endParaRPr>
          </a:p>
        </p:txBody>
      </p:sp>
      <p:sp>
        <p:nvSpPr>
          <p:cNvPr id="14" name="矩形 13"/>
          <p:cNvSpPr/>
          <p:nvPr/>
        </p:nvSpPr>
        <p:spPr>
          <a:xfrm>
            <a:off x="272460" y="1595021"/>
            <a:ext cx="11828100" cy="5262245"/>
          </a:xfrm>
          <a:prstGeom prst="rect">
            <a:avLst/>
          </a:prstGeom>
        </p:spPr>
        <p:txBody>
          <a:bodyPr wrap="square">
            <a:spAutoFit/>
          </a:bodyPr>
          <a:lstStyle/>
          <a:p>
            <a:r>
              <a:rPr lang="zh-CN" altLang="zh-CN" sz="2800" b="1">
                <a:latin typeface="华文中宋" panose="02010600040101010101" pitchFamily="2" charset="-122"/>
                <a:ea typeface="华文中宋" panose="02010600040101010101" pitchFamily="2" charset="-122"/>
              </a:rPr>
              <a:t>（</a:t>
            </a:r>
            <a:r>
              <a:rPr lang="en-US" altLang="zh-CN" sz="2800" b="1">
                <a:latin typeface="华文中宋" panose="02010600040101010101" pitchFamily="2" charset="-122"/>
                <a:ea typeface="华文中宋" panose="02010600040101010101" pitchFamily="2" charset="-122"/>
              </a:rPr>
              <a:t>2</a:t>
            </a:r>
            <a:r>
              <a:rPr lang="zh-CN" altLang="zh-CN" sz="2800" b="1">
                <a:latin typeface="华文中宋" panose="02010600040101010101" pitchFamily="2" charset="-122"/>
                <a:ea typeface="华文中宋" panose="02010600040101010101" pitchFamily="2" charset="-122"/>
              </a:rPr>
              <a:t>）东南亚</a:t>
            </a:r>
            <a:endParaRPr lang="zh-CN" altLang="zh-CN" sz="2800" b="1">
              <a:latin typeface="华文中宋" panose="02010600040101010101" pitchFamily="2" charset="-122"/>
              <a:ea typeface="华文中宋" panose="02010600040101010101" pitchFamily="2" charset="-122"/>
            </a:endParaRPr>
          </a:p>
          <a:p>
            <a:r>
              <a:rPr lang="en-US" altLang="zh-CN" sz="2800" b="1">
                <a:latin typeface="华文中宋" panose="02010600040101010101" pitchFamily="2" charset="-122"/>
                <a:ea typeface="华文中宋" panose="02010600040101010101" pitchFamily="2" charset="-122"/>
              </a:rPr>
              <a:t>    </a:t>
            </a:r>
            <a:r>
              <a:rPr lang="zh-CN" altLang="en-US" sz="2800" b="1">
                <a:latin typeface="华文中宋" panose="02010600040101010101" pitchFamily="2" charset="-122"/>
                <a:ea typeface="华文中宋" panose="02010600040101010101" pitchFamily="2" charset="-122"/>
              </a:rPr>
              <a:t>①</a:t>
            </a:r>
            <a:r>
              <a:rPr lang="zh-CN" altLang="zh-CN" sz="2800" b="1">
                <a:latin typeface="华文中宋" panose="02010600040101010101" pitchFamily="2" charset="-122"/>
                <a:ea typeface="华文中宋" panose="02010600040101010101" pitchFamily="2" charset="-122"/>
              </a:rPr>
              <a:t>荷兰</a:t>
            </a:r>
            <a:r>
              <a:rPr lang="zh-CN" altLang="en-US" sz="2800" b="1">
                <a:latin typeface="华文中宋" panose="02010600040101010101" pitchFamily="2" charset="-122"/>
                <a:ea typeface="华文中宋" panose="02010600040101010101" pitchFamily="2" charset="-122"/>
              </a:rPr>
              <a:t>：建立巴达维亚殖民地后，</a:t>
            </a:r>
            <a:r>
              <a:rPr lang="zh-CN" altLang="zh-CN" sz="2800" b="1">
                <a:latin typeface="华文中宋" panose="02010600040101010101" pitchFamily="2" charset="-122"/>
                <a:ea typeface="华文中宋" panose="02010600040101010101" pitchFamily="2" charset="-122"/>
              </a:rPr>
              <a:t>占领印度尼西亚</a:t>
            </a:r>
            <a:endParaRPr lang="zh-CN" altLang="zh-CN" sz="2800" b="1">
              <a:latin typeface="华文中宋" panose="02010600040101010101" pitchFamily="2" charset="-122"/>
              <a:ea typeface="华文中宋" panose="02010600040101010101" pitchFamily="2" charset="-122"/>
            </a:endParaRPr>
          </a:p>
          <a:p>
            <a:r>
              <a:rPr lang="en-US" altLang="zh-CN" sz="2800" b="1">
                <a:latin typeface="华文中宋" panose="02010600040101010101" pitchFamily="2" charset="-122"/>
                <a:ea typeface="华文中宋" panose="02010600040101010101" pitchFamily="2" charset="-122"/>
              </a:rPr>
              <a:t>    </a:t>
            </a:r>
            <a:r>
              <a:rPr lang="zh-CN" altLang="en-US" sz="2800" b="1">
                <a:latin typeface="华文中宋" panose="02010600040101010101" pitchFamily="2" charset="-122"/>
                <a:ea typeface="华文中宋" panose="02010600040101010101" pitchFamily="2" charset="-122"/>
              </a:rPr>
              <a:t>②</a:t>
            </a:r>
            <a:r>
              <a:rPr lang="zh-CN" altLang="zh-CN" sz="2800" b="1">
                <a:latin typeface="华文中宋" panose="02010600040101010101" pitchFamily="2" charset="-122"/>
                <a:ea typeface="华文中宋" panose="02010600040101010101" pitchFamily="2" charset="-122"/>
              </a:rPr>
              <a:t>英国</a:t>
            </a:r>
            <a:r>
              <a:rPr lang="zh-CN" altLang="en-US" sz="2800" b="1">
                <a:latin typeface="华文中宋" panose="02010600040101010101" pitchFamily="2" charset="-122"/>
                <a:ea typeface="华文中宋" panose="02010600040101010101" pitchFamily="2" charset="-122"/>
              </a:rPr>
              <a:t>：</a:t>
            </a:r>
            <a:r>
              <a:rPr lang="zh-CN" altLang="zh-CN" sz="2800" b="1">
                <a:latin typeface="华文中宋" panose="02010600040101010101" pitchFamily="2" charset="-122"/>
                <a:ea typeface="华文中宋" panose="02010600040101010101" pitchFamily="2" charset="-122"/>
              </a:rPr>
              <a:t>占领缅甸和马来半岛</a:t>
            </a:r>
            <a:r>
              <a:rPr lang="zh-CN" altLang="en-US" sz="2800" b="1">
                <a:latin typeface="华文中宋" panose="02010600040101010101" pitchFamily="2" charset="-122"/>
                <a:ea typeface="华文中宋" panose="02010600040101010101" pitchFamily="2" charset="-122"/>
              </a:rPr>
              <a:t>大部分</a:t>
            </a:r>
            <a:endParaRPr lang="zh-CN" altLang="zh-CN" sz="2800" b="1">
              <a:latin typeface="华文中宋" panose="02010600040101010101" pitchFamily="2" charset="-122"/>
              <a:ea typeface="华文中宋" panose="02010600040101010101" pitchFamily="2" charset="-122"/>
            </a:endParaRPr>
          </a:p>
          <a:p>
            <a:r>
              <a:rPr lang="en-US" altLang="zh-CN" sz="2800" b="1">
                <a:latin typeface="华文中宋" panose="02010600040101010101" pitchFamily="2" charset="-122"/>
                <a:ea typeface="华文中宋" panose="02010600040101010101" pitchFamily="2" charset="-122"/>
              </a:rPr>
              <a:t>    </a:t>
            </a:r>
            <a:r>
              <a:rPr lang="zh-CN" altLang="en-US" sz="2800" b="1">
                <a:latin typeface="华文中宋" panose="02010600040101010101" pitchFamily="2" charset="-122"/>
                <a:ea typeface="华文中宋" panose="02010600040101010101" pitchFamily="2" charset="-122"/>
              </a:rPr>
              <a:t>③</a:t>
            </a:r>
            <a:r>
              <a:rPr lang="zh-CN" altLang="zh-CN" sz="2800" b="1">
                <a:latin typeface="华文中宋" panose="02010600040101010101" pitchFamily="2" charset="-122"/>
                <a:ea typeface="华文中宋" panose="02010600040101010101" pitchFamily="2" charset="-122"/>
              </a:rPr>
              <a:t>法国</a:t>
            </a:r>
            <a:r>
              <a:rPr lang="zh-CN" altLang="en-US" sz="2800" b="1">
                <a:latin typeface="华文中宋" panose="02010600040101010101" pitchFamily="2" charset="-122"/>
                <a:ea typeface="华文中宋" panose="02010600040101010101" pitchFamily="2" charset="-122"/>
              </a:rPr>
              <a:t>：</a:t>
            </a:r>
            <a:r>
              <a:rPr lang="zh-CN" altLang="zh-CN" sz="2800" b="1">
                <a:latin typeface="华文中宋" panose="02010600040101010101" pitchFamily="2" charset="-122"/>
                <a:ea typeface="华文中宋" panose="02010600040101010101" pitchFamily="2" charset="-122"/>
              </a:rPr>
              <a:t>侵占越南、柬埔寨和老挝</a:t>
            </a:r>
            <a:r>
              <a:rPr lang="zh-CN" altLang="en-US" sz="2800" b="1">
                <a:latin typeface="华文中宋" panose="02010600040101010101" pitchFamily="2" charset="-122"/>
                <a:ea typeface="华文中宋" panose="02010600040101010101" pitchFamily="2" charset="-122"/>
              </a:rPr>
              <a:t>（印度支那地区）</a:t>
            </a:r>
            <a:endParaRPr lang="zh-CN" altLang="zh-CN" sz="2800" b="1">
              <a:latin typeface="华文中宋" panose="02010600040101010101" pitchFamily="2" charset="-122"/>
              <a:ea typeface="华文中宋" panose="02010600040101010101" pitchFamily="2" charset="-122"/>
            </a:endParaRPr>
          </a:p>
          <a:p>
            <a:r>
              <a:rPr lang="en-US" altLang="zh-CN" sz="2800" b="1">
                <a:latin typeface="华文中宋" panose="02010600040101010101" pitchFamily="2" charset="-122"/>
                <a:ea typeface="华文中宋" panose="02010600040101010101" pitchFamily="2" charset="-122"/>
              </a:rPr>
              <a:t>    </a:t>
            </a:r>
            <a:r>
              <a:rPr lang="zh-CN" altLang="en-US" sz="2800" b="1">
                <a:latin typeface="华文中宋" panose="02010600040101010101" pitchFamily="2" charset="-122"/>
                <a:ea typeface="华文中宋" panose="02010600040101010101" pitchFamily="2" charset="-122"/>
              </a:rPr>
              <a:t>④</a:t>
            </a:r>
            <a:r>
              <a:rPr lang="zh-CN" altLang="zh-CN" sz="2800" b="1">
                <a:latin typeface="华文中宋" panose="02010600040101010101" pitchFamily="2" charset="-122"/>
                <a:ea typeface="华文中宋" panose="02010600040101010101" pitchFamily="2" charset="-122"/>
              </a:rPr>
              <a:t>美国</a:t>
            </a:r>
            <a:r>
              <a:rPr lang="zh-CN" altLang="en-US" sz="2800" b="1">
                <a:latin typeface="华文中宋" panose="02010600040101010101" pitchFamily="2" charset="-122"/>
                <a:ea typeface="华文中宋" panose="02010600040101010101" pitchFamily="2" charset="-122"/>
              </a:rPr>
              <a:t>：从西班牙手中</a:t>
            </a:r>
            <a:r>
              <a:rPr lang="zh-CN" altLang="zh-CN" sz="2800" b="1">
                <a:latin typeface="华文中宋" panose="02010600040101010101" pitchFamily="2" charset="-122"/>
                <a:ea typeface="华文中宋" panose="02010600040101010101" pitchFamily="2" charset="-122"/>
              </a:rPr>
              <a:t>夺得菲律宾</a:t>
            </a:r>
            <a:r>
              <a:rPr lang="zh-CN" altLang="en-US" sz="2800" b="1">
                <a:latin typeface="华文中宋" panose="02010600040101010101" pitchFamily="2" charset="-122"/>
                <a:ea typeface="华文中宋" panose="02010600040101010101" pitchFamily="2" charset="-122"/>
              </a:rPr>
              <a:t>（美西战争：</a:t>
            </a:r>
            <a:r>
              <a:rPr lang="en-US" altLang="zh-CN" sz="2800" b="1">
                <a:latin typeface="华文中宋" panose="02010600040101010101" pitchFamily="2" charset="-122"/>
                <a:ea typeface="华文中宋" panose="02010600040101010101" pitchFamily="2" charset="-122"/>
              </a:rPr>
              <a:t>1898</a:t>
            </a:r>
            <a:r>
              <a:rPr lang="zh-CN" altLang="en-US" sz="2800" b="1">
                <a:latin typeface="华文中宋" panose="02010600040101010101" pitchFamily="2" charset="-122"/>
                <a:ea typeface="华文中宋" panose="02010600040101010101" pitchFamily="2" charset="-122"/>
              </a:rPr>
              <a:t>年）</a:t>
            </a:r>
            <a:endParaRPr lang="en-US" altLang="zh-CN" sz="2800" b="1">
              <a:latin typeface="华文中宋" panose="02010600040101010101" pitchFamily="2" charset="-122"/>
              <a:ea typeface="华文中宋" panose="02010600040101010101" pitchFamily="2" charset="-122"/>
            </a:endParaRPr>
          </a:p>
          <a:p>
            <a:r>
              <a:rPr lang="zh-CN" altLang="zh-CN" sz="2800" b="1">
                <a:latin typeface="华文中宋" panose="02010600040101010101" pitchFamily="2" charset="-122"/>
                <a:ea typeface="华文中宋" panose="02010600040101010101" pitchFamily="2" charset="-122"/>
              </a:rPr>
              <a:t>（</a:t>
            </a:r>
            <a:r>
              <a:rPr lang="en-US" altLang="zh-CN" sz="2800" b="1">
                <a:latin typeface="华文中宋" panose="02010600040101010101" pitchFamily="2" charset="-122"/>
                <a:ea typeface="华文中宋" panose="02010600040101010101" pitchFamily="2" charset="-122"/>
              </a:rPr>
              <a:t>3</a:t>
            </a:r>
            <a:r>
              <a:rPr lang="zh-CN" altLang="zh-CN" sz="2800" b="1">
                <a:latin typeface="华文中宋" panose="02010600040101010101" pitchFamily="2" charset="-122"/>
                <a:ea typeface="华文中宋" panose="02010600040101010101" pitchFamily="2" charset="-122"/>
              </a:rPr>
              <a:t>）西亚</a:t>
            </a:r>
            <a:endParaRPr lang="zh-CN" altLang="zh-CN" sz="2800" b="1">
              <a:latin typeface="华文中宋" panose="02010600040101010101" pitchFamily="2" charset="-122"/>
              <a:ea typeface="华文中宋" panose="02010600040101010101" pitchFamily="2" charset="-122"/>
            </a:endParaRPr>
          </a:p>
          <a:p>
            <a:r>
              <a:rPr lang="en-US" altLang="zh-CN" sz="2800" b="1">
                <a:latin typeface="华文中宋" panose="02010600040101010101" pitchFamily="2" charset="-122"/>
                <a:ea typeface="华文中宋" panose="02010600040101010101" pitchFamily="2" charset="-122"/>
              </a:rPr>
              <a:t>    </a:t>
            </a:r>
            <a:r>
              <a:rPr lang="zh-CN" altLang="en-US" sz="2800" b="1">
                <a:latin typeface="华文中宋" panose="02010600040101010101" pitchFamily="2" charset="-122"/>
                <a:ea typeface="华文中宋" panose="02010600040101010101" pitchFamily="2" charset="-122"/>
              </a:rPr>
              <a:t>①</a:t>
            </a:r>
            <a:r>
              <a:rPr lang="zh-CN" altLang="zh-CN" sz="2800" b="1">
                <a:latin typeface="华文中宋" panose="02010600040101010101" pitchFamily="2" charset="-122"/>
                <a:ea typeface="华文中宋" panose="02010600040101010101" pitchFamily="2" charset="-122"/>
              </a:rPr>
              <a:t>英、法、俄瓜分</a:t>
            </a:r>
            <a:r>
              <a:rPr lang="zh-CN" altLang="zh-CN" sz="2800" b="1">
                <a:solidFill>
                  <a:srgbClr val="FF0000"/>
                </a:solidFill>
                <a:latin typeface="华文中宋" panose="02010600040101010101" pitchFamily="2" charset="-122"/>
                <a:ea typeface="华文中宋" panose="02010600040101010101" pitchFamily="2" charset="-122"/>
              </a:rPr>
              <a:t>奥斯曼帝国</a:t>
            </a:r>
            <a:r>
              <a:rPr lang="zh-CN" altLang="zh-CN" sz="2800" b="1">
                <a:latin typeface="华文中宋" panose="02010600040101010101" pitchFamily="2" charset="-122"/>
                <a:ea typeface="华文中宋" panose="02010600040101010101" pitchFamily="2" charset="-122"/>
              </a:rPr>
              <a:t>，</a:t>
            </a:r>
            <a:r>
              <a:rPr lang="zh-CN" altLang="zh-CN" sz="2800" b="1">
                <a:solidFill>
                  <a:srgbClr val="FF0000"/>
                </a:solidFill>
                <a:latin typeface="华文中宋" panose="02010600040101010101" pitchFamily="2" charset="-122"/>
                <a:ea typeface="华文中宋" panose="02010600040101010101" pitchFamily="2" charset="-122"/>
              </a:rPr>
              <a:t>半殖民地</a:t>
            </a:r>
            <a:r>
              <a:rPr lang="zh-CN" altLang="zh-CN" sz="2800" b="1">
                <a:latin typeface="华文中宋" panose="02010600040101010101" pitchFamily="2" charset="-122"/>
                <a:ea typeface="华文中宋" panose="02010600040101010101" pitchFamily="2" charset="-122"/>
              </a:rPr>
              <a:t>化程度不断加深</a:t>
            </a:r>
            <a:endParaRPr lang="zh-CN" altLang="zh-CN" sz="2800" b="1">
              <a:latin typeface="华文中宋" panose="02010600040101010101" pitchFamily="2" charset="-122"/>
              <a:ea typeface="华文中宋" panose="02010600040101010101" pitchFamily="2" charset="-122"/>
            </a:endParaRPr>
          </a:p>
          <a:p>
            <a:r>
              <a:rPr lang="en-US" altLang="zh-CN" sz="2800" b="1">
                <a:latin typeface="华文中宋" panose="02010600040101010101" pitchFamily="2" charset="-122"/>
                <a:ea typeface="华文中宋" panose="02010600040101010101" pitchFamily="2" charset="-122"/>
              </a:rPr>
              <a:t>    </a:t>
            </a:r>
            <a:r>
              <a:rPr lang="zh-CN" altLang="en-US" sz="2800" b="1">
                <a:latin typeface="华文中宋" panose="02010600040101010101" pitchFamily="2" charset="-122"/>
                <a:ea typeface="华文中宋" panose="02010600040101010101" pitchFamily="2" charset="-122"/>
              </a:rPr>
              <a:t>②</a:t>
            </a:r>
            <a:r>
              <a:rPr lang="zh-CN" altLang="zh-CN" sz="2800" b="1">
                <a:latin typeface="华文中宋" panose="02010600040101010101" pitchFamily="2" charset="-122"/>
                <a:ea typeface="华文中宋" panose="02010600040101010101" pitchFamily="2" charset="-122"/>
              </a:rPr>
              <a:t>英、俄控制瓜分</a:t>
            </a:r>
            <a:r>
              <a:rPr lang="zh-CN" altLang="zh-CN" sz="2800" b="1">
                <a:solidFill>
                  <a:srgbClr val="FF0000"/>
                </a:solidFill>
                <a:latin typeface="华文中宋" panose="02010600040101010101" pitchFamily="2" charset="-122"/>
                <a:ea typeface="华文中宋" panose="02010600040101010101" pitchFamily="2" charset="-122"/>
              </a:rPr>
              <a:t>伊朗</a:t>
            </a:r>
            <a:endParaRPr lang="zh-CN" altLang="zh-CN" sz="2800" b="1">
              <a:solidFill>
                <a:srgbClr val="FF0000"/>
              </a:solidFill>
              <a:latin typeface="华文中宋" panose="02010600040101010101" pitchFamily="2" charset="-122"/>
              <a:ea typeface="华文中宋" panose="02010600040101010101" pitchFamily="2" charset="-122"/>
            </a:endParaRPr>
          </a:p>
          <a:p>
            <a:r>
              <a:rPr lang="zh-CN" altLang="zh-CN" sz="2800" b="1">
                <a:latin typeface="华文中宋" panose="02010600040101010101" pitchFamily="2" charset="-122"/>
                <a:ea typeface="华文中宋" panose="02010600040101010101" pitchFamily="2" charset="-122"/>
              </a:rPr>
              <a:t>（</a:t>
            </a:r>
            <a:r>
              <a:rPr lang="en-US" altLang="zh-CN" sz="2800" b="1">
                <a:latin typeface="华文中宋" panose="02010600040101010101" pitchFamily="2" charset="-122"/>
                <a:ea typeface="华文中宋" panose="02010600040101010101" pitchFamily="2" charset="-122"/>
              </a:rPr>
              <a:t>4</a:t>
            </a:r>
            <a:r>
              <a:rPr lang="zh-CN" altLang="zh-CN" sz="2800" b="1">
                <a:latin typeface="华文中宋" panose="02010600040101010101" pitchFamily="2" charset="-122"/>
                <a:ea typeface="华文中宋" panose="02010600040101010101" pitchFamily="2" charset="-122"/>
              </a:rPr>
              <a:t>）东亚：</a:t>
            </a:r>
            <a:endParaRPr lang="zh-CN" altLang="zh-CN" sz="2800" b="1">
              <a:latin typeface="华文中宋" panose="02010600040101010101" pitchFamily="2" charset="-122"/>
              <a:ea typeface="华文中宋" panose="02010600040101010101" pitchFamily="2" charset="-122"/>
            </a:endParaRPr>
          </a:p>
          <a:p>
            <a:r>
              <a:rPr lang="en-US" altLang="zh-CN" sz="2800" b="1">
                <a:latin typeface="华文中宋" panose="02010600040101010101" pitchFamily="2" charset="-122"/>
                <a:ea typeface="华文中宋" panose="02010600040101010101" pitchFamily="2" charset="-122"/>
              </a:rPr>
              <a:t>    </a:t>
            </a:r>
            <a:r>
              <a:rPr lang="zh-CN" altLang="en-US" sz="2800" b="1">
                <a:latin typeface="华文中宋" panose="02010600040101010101" pitchFamily="2" charset="-122"/>
                <a:ea typeface="华文中宋" panose="02010600040101010101" pitchFamily="2" charset="-122"/>
              </a:rPr>
              <a:t>①鸦片战争后</a:t>
            </a:r>
            <a:r>
              <a:rPr lang="en-US" altLang="zh-CN" sz="2800" b="1">
                <a:latin typeface="华文中宋" panose="02010600040101010101" pitchFamily="2" charset="-122"/>
                <a:ea typeface="华文中宋" panose="02010600040101010101" pitchFamily="2" charset="-122"/>
              </a:rPr>
              <a:t>,</a:t>
            </a:r>
            <a:r>
              <a:rPr lang="zh-CN" altLang="en-US" sz="2800" b="1">
                <a:latin typeface="华文中宋" panose="02010600040101010101" pitchFamily="2" charset="-122"/>
                <a:ea typeface="华文中宋" panose="02010600040101010101" pitchFamily="2" charset="-122"/>
              </a:rPr>
              <a:t> 一系列不平等条约的签订</a:t>
            </a:r>
            <a:r>
              <a:rPr lang="zh-CN" altLang="en-US" sz="2800" b="1">
                <a:solidFill>
                  <a:srgbClr val="FF0000"/>
                </a:solidFill>
                <a:latin typeface="华文中宋" panose="02010600040101010101" pitchFamily="2" charset="-122"/>
                <a:ea typeface="华文中宋" panose="02010600040101010101" pitchFamily="2" charset="-122"/>
              </a:rPr>
              <a:t>中国</a:t>
            </a:r>
            <a:r>
              <a:rPr lang="zh-CN" altLang="en-US" sz="2800" b="1">
                <a:latin typeface="华文中宋" panose="02010600040101010101" pitchFamily="2" charset="-122"/>
                <a:ea typeface="华文中宋" panose="02010600040101010101" pitchFamily="2" charset="-122"/>
              </a:rPr>
              <a:t>逐步沦为</a:t>
            </a:r>
            <a:r>
              <a:rPr lang="zh-CN" altLang="en-US" sz="2800" b="1">
                <a:solidFill>
                  <a:srgbClr val="FF0000"/>
                </a:solidFill>
                <a:latin typeface="华文中宋" panose="02010600040101010101" pitchFamily="2" charset="-122"/>
                <a:ea typeface="华文中宋" panose="02010600040101010101" pitchFamily="2" charset="-122"/>
              </a:rPr>
              <a:t>半殖民地</a:t>
            </a:r>
            <a:r>
              <a:rPr lang="zh-CN" altLang="en-US" sz="2800" b="1">
                <a:latin typeface="华文中宋" panose="02010600040101010101" pitchFamily="2" charset="-122"/>
                <a:ea typeface="华文中宋" panose="02010600040101010101" pitchFamily="2" charset="-122"/>
              </a:rPr>
              <a:t>半封建社会</a:t>
            </a:r>
            <a:endParaRPr lang="zh-CN" altLang="en-US" sz="2800" b="1">
              <a:latin typeface="华文中宋" panose="02010600040101010101" pitchFamily="2" charset="-122"/>
              <a:ea typeface="华文中宋" panose="02010600040101010101" pitchFamily="2" charset="-122"/>
            </a:endParaRPr>
          </a:p>
          <a:p>
            <a:r>
              <a:rPr lang="zh-CN" altLang="en-US" sz="2800" b="1">
                <a:latin typeface="华文中宋" panose="02010600040101010101" pitchFamily="2" charset="-122"/>
                <a:ea typeface="华文中宋" panose="02010600040101010101" pitchFamily="2" charset="-122"/>
              </a:rPr>
              <a:t>    ②</a:t>
            </a:r>
            <a:r>
              <a:rPr lang="zh-CN" altLang="zh-CN" sz="2800" b="1">
                <a:latin typeface="华文中宋" panose="02010600040101010101" pitchFamily="2" charset="-122"/>
                <a:ea typeface="华文中宋" panose="02010600040101010101" pitchFamily="2" charset="-122"/>
              </a:rPr>
              <a:t>日本</a:t>
            </a:r>
            <a:r>
              <a:rPr lang="zh-CN" altLang="en-US" sz="2800" b="1">
                <a:latin typeface="华文中宋" panose="02010600040101010101" pitchFamily="2" charset="-122"/>
                <a:ea typeface="华文中宋" panose="02010600040101010101" pitchFamily="2" charset="-122"/>
              </a:rPr>
              <a:t>于</a:t>
            </a:r>
            <a:r>
              <a:rPr lang="en-US" altLang="zh-CN" sz="2800" b="1">
                <a:latin typeface="华文中宋" panose="02010600040101010101" pitchFamily="2" charset="-122"/>
                <a:ea typeface="华文中宋" panose="02010600040101010101" pitchFamily="2" charset="-122"/>
              </a:rPr>
              <a:t>1910</a:t>
            </a:r>
            <a:r>
              <a:rPr lang="zh-CN" altLang="en-US" sz="2800" b="1">
                <a:latin typeface="华文中宋" panose="02010600040101010101" pitchFamily="2" charset="-122"/>
                <a:ea typeface="华文中宋" panose="02010600040101010101" pitchFamily="2" charset="-122"/>
              </a:rPr>
              <a:t>年</a:t>
            </a:r>
            <a:r>
              <a:rPr lang="zh-CN" altLang="zh-CN" sz="2800" b="1">
                <a:latin typeface="华文中宋" panose="02010600040101010101" pitchFamily="2" charset="-122"/>
                <a:ea typeface="华文中宋" panose="02010600040101010101" pitchFamily="2" charset="-122"/>
              </a:rPr>
              <a:t>吞并朝鲜半</a:t>
            </a:r>
            <a:r>
              <a:rPr lang="zh-CN" altLang="en-US" sz="2800" b="1">
                <a:latin typeface="华文中宋" panose="02010600040101010101" pitchFamily="2" charset="-122"/>
                <a:ea typeface="华文中宋" panose="02010600040101010101" pitchFamily="2" charset="-122"/>
              </a:rPr>
              <a:t>岛</a:t>
            </a:r>
            <a:endParaRPr lang="zh-CN" altLang="zh-CN" sz="2800" b="1">
              <a:latin typeface="华文中宋" panose="02010600040101010101" pitchFamily="2" charset="-122"/>
              <a:ea typeface="华文中宋" panose="02010600040101010101" pitchFamily="2" charset="-122"/>
            </a:endParaRPr>
          </a:p>
        </p:txBody>
      </p:sp>
      <p:sp>
        <p:nvSpPr>
          <p:cNvPr id="7" name="矩形 6"/>
          <p:cNvSpPr>
            <a:spLocks noChangeArrowheads="1"/>
          </p:cNvSpPr>
          <p:nvPr/>
        </p:nvSpPr>
        <p:spPr bwMode="auto">
          <a:xfrm>
            <a:off x="8549089" y="207306"/>
            <a:ext cx="3528550" cy="1938992"/>
          </a:xfrm>
          <a:prstGeom prst="rect">
            <a:avLst/>
          </a:prstGeom>
          <a:noFill/>
          <a:ln w="9525">
            <a:solidFill>
              <a:schemeClr val="tx1"/>
            </a:solidFill>
            <a:miter lim="800000"/>
          </a:ln>
        </p:spPr>
        <p:txBody>
          <a:bodyPr wrap="square">
            <a:spAutoFit/>
          </a:bodyPr>
          <a:lstStyle/>
          <a:p>
            <a:r>
              <a:rPr lang="zh-CN" altLang="en-US" sz="2400" b="1">
                <a:solidFill>
                  <a:srgbClr val="FF0000"/>
                </a:solidFill>
                <a:latin typeface="华文楷体" panose="02010600040101010101" pitchFamily="2" charset="-122"/>
                <a:ea typeface="华文楷体" panose="02010600040101010101" pitchFamily="2" charset="-122"/>
              </a:rPr>
              <a:t>半殖民地：指形式上独立自主，实际上在政治、经济、军事等方面受帝国主义国家不同程度控制的国家或地区。</a:t>
            </a:r>
            <a:endParaRPr lang="zh-CN" altLang="en-US" sz="2400" b="1">
              <a:solidFill>
                <a:srgbClr val="FF0000"/>
              </a:solidFill>
              <a:latin typeface="华文楷体" panose="02010600040101010101" pitchFamily="2" charset="-122"/>
              <a:ea typeface="华文楷体" panose="020106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4">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4">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4">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4">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4">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4">
                                            <p:txEl>
                                              <p:pRg st="9" end="9"/>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14">
                                            <p:txEl>
                                              <p:pRg st="10" end="10"/>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1"/>
          <a:stretch>
            <a:fillRect/>
          </a:stretch>
        </p:blipFill>
        <p:spPr bwMode="auto">
          <a:xfrm>
            <a:off x="135110" y="319489"/>
            <a:ext cx="5373324" cy="5538446"/>
          </a:xfrm>
          <a:prstGeom prst="rect">
            <a:avLst/>
          </a:prstGeom>
          <a:noFill/>
          <a:ln w="9525">
            <a:noFill/>
            <a:miter lim="800000"/>
            <a:headEnd/>
            <a:tailEnd/>
          </a:ln>
        </p:spPr>
      </p:pic>
      <p:sp>
        <p:nvSpPr>
          <p:cNvPr id="8" name="矩形 7"/>
          <p:cNvSpPr>
            <a:spLocks noChangeArrowheads="1"/>
          </p:cNvSpPr>
          <p:nvPr/>
        </p:nvSpPr>
        <p:spPr bwMode="auto">
          <a:xfrm>
            <a:off x="1831965" y="6007980"/>
            <a:ext cx="1979613" cy="400050"/>
          </a:xfrm>
          <a:prstGeom prst="rect">
            <a:avLst/>
          </a:prstGeom>
          <a:noFill/>
          <a:ln w="9525">
            <a:noFill/>
            <a:miter lim="800000"/>
          </a:ln>
        </p:spPr>
        <p:txBody>
          <a:bodyPr wrap="none">
            <a:spAutoFit/>
          </a:bodyPr>
          <a:lstStyle/>
          <a:p>
            <a:r>
              <a:rPr lang="zh-CN" altLang="en-US" sz="2000">
                <a:latin typeface="等线" panose="02010600030101010101" pitchFamily="2" charset="-122"/>
              </a:rPr>
              <a:t>瓜分奥斯曼帝国</a:t>
            </a:r>
            <a:endParaRPr lang="zh-CN" altLang="en-US" sz="2000">
              <a:latin typeface="等线" panose="02010600030101010101" pitchFamily="2" charset="-122"/>
            </a:endParaRPr>
          </a:p>
        </p:txBody>
      </p:sp>
      <p:pic>
        <p:nvPicPr>
          <p:cNvPr id="6" name="图片 5"/>
          <p:cNvPicPr>
            <a:picLocks noChangeAspect="1"/>
          </p:cNvPicPr>
          <p:nvPr/>
        </p:nvPicPr>
        <p:blipFill>
          <a:blip r:embed="rId2"/>
          <a:stretch>
            <a:fillRect/>
          </a:stretch>
        </p:blipFill>
        <p:spPr bwMode="auto">
          <a:xfrm>
            <a:off x="5618603" y="319489"/>
            <a:ext cx="6438287" cy="4857540"/>
          </a:xfrm>
          <a:prstGeom prst="rect">
            <a:avLst/>
          </a:prstGeom>
          <a:noFill/>
          <a:ln w="9525">
            <a:noFill/>
            <a:miter lim="800000"/>
            <a:headEnd/>
            <a:tailEnd/>
          </a:ln>
        </p:spPr>
      </p:pic>
      <p:sp>
        <p:nvSpPr>
          <p:cNvPr id="10" name="矩形 9"/>
          <p:cNvSpPr>
            <a:spLocks noChangeArrowheads="1"/>
          </p:cNvSpPr>
          <p:nvPr/>
        </p:nvSpPr>
        <p:spPr bwMode="auto">
          <a:xfrm>
            <a:off x="6016709" y="319489"/>
            <a:ext cx="3262432" cy="400110"/>
          </a:xfrm>
          <a:prstGeom prst="rect">
            <a:avLst/>
          </a:prstGeom>
          <a:solidFill>
            <a:schemeClr val="bg1"/>
          </a:solidFill>
          <a:ln w="9525">
            <a:noFill/>
            <a:miter lim="800000"/>
          </a:ln>
        </p:spPr>
        <p:txBody>
          <a:bodyPr wrap="none">
            <a:spAutoFit/>
          </a:bodyPr>
          <a:lstStyle/>
          <a:p>
            <a:r>
              <a:rPr lang="zh-CN" altLang="en-US" sz="2000">
                <a:latin typeface="等线" panose="02010600030101010101" pitchFamily="2" charset="-122"/>
              </a:rPr>
              <a:t>列强在中国的势力范围划分</a:t>
            </a:r>
            <a:endParaRPr lang="zh-CN" altLang="en-US" sz="2000">
              <a:latin typeface="等线" panose="02010600030101010101" pitchFamily="2" charset="-122"/>
            </a:endParaRPr>
          </a:p>
        </p:txBody>
      </p:sp>
      <p:sp>
        <p:nvSpPr>
          <p:cNvPr id="11" name="矩形 11"/>
          <p:cNvSpPr>
            <a:spLocks noChangeArrowheads="1"/>
          </p:cNvSpPr>
          <p:nvPr/>
        </p:nvSpPr>
        <p:spPr bwMode="auto">
          <a:xfrm>
            <a:off x="5618603" y="5177029"/>
            <a:ext cx="6438287" cy="1200329"/>
          </a:xfrm>
          <a:prstGeom prst="rect">
            <a:avLst/>
          </a:prstGeom>
          <a:solidFill>
            <a:srgbClr val="4E1E1A"/>
          </a:solidFill>
          <a:ln>
            <a:solidFill>
              <a:srgbClr val="000000"/>
            </a:solidFill>
          </a:ln>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fontAlgn="auto">
              <a:spcBef>
                <a:spcPct val="0"/>
              </a:spcBef>
              <a:spcAft>
                <a:spcPct val="0"/>
              </a:spcAft>
              <a:defRPr/>
            </a:pPr>
            <a:r>
              <a:rPr lang="zh-CN" altLang="en-US" sz="2400">
                <a:solidFill>
                  <a:schemeClr val="bg1"/>
                </a:solidFill>
                <a:latin typeface="黑体" panose="02010609060101010101" pitchFamily="49" charset="-122"/>
                <a:ea typeface="黑体" panose="02010609060101010101" pitchFamily="49" charset="-122"/>
                <a:cs typeface="+mn-cs"/>
              </a:rPr>
              <a:t>    </a:t>
            </a:r>
            <a:r>
              <a:rPr lang="zh-CN" altLang="en-US" sz="2400" b="1">
                <a:solidFill>
                  <a:schemeClr val="bg1"/>
                </a:solidFill>
                <a:effectLst>
                  <a:outerShdw blurRad="38100" dist="38100" dir="2700000" algn="tl">
                    <a:srgbClr val="000000">
                      <a:alpha val="43137"/>
                    </a:srgbClr>
                  </a:outerShdw>
                </a:effectLst>
                <a:latin typeface="楷体" panose="02010609060101010101" charset="-122"/>
                <a:ea typeface="楷体" panose="02010609060101010101" charset="-122"/>
                <a:cs typeface="+mn-cs"/>
              </a:rPr>
              <a:t>帝国主义者争夺的最大一块骨头还是中国，无论哪个强国对这块骨头都想咬上一口</a:t>
            </a:r>
            <a:r>
              <a:rPr lang="zh-CN" altLang="en-US" sz="2400">
                <a:solidFill>
                  <a:schemeClr val="bg1"/>
                </a:solidFill>
                <a:latin typeface="黑体" panose="02010609060101010101" pitchFamily="49" charset="-122"/>
                <a:ea typeface="黑体" panose="02010609060101010101" pitchFamily="49" charset="-122"/>
                <a:cs typeface="+mn-cs"/>
              </a:rPr>
              <a:t>。</a:t>
            </a:r>
            <a:endParaRPr lang="en-US" altLang="zh-CN" sz="2400">
              <a:solidFill>
                <a:schemeClr val="bg1"/>
              </a:solidFill>
              <a:latin typeface="黑体" panose="02010609060101010101" pitchFamily="49" charset="-122"/>
              <a:ea typeface="黑体" panose="02010609060101010101" pitchFamily="49" charset="-122"/>
              <a:cs typeface="+mn-cs"/>
            </a:endParaRPr>
          </a:p>
          <a:p>
            <a:pPr algn="r" fontAlgn="auto">
              <a:spcBef>
                <a:spcPct val="0"/>
              </a:spcBef>
              <a:spcAft>
                <a:spcPct val="0"/>
              </a:spcAft>
              <a:defRPr/>
            </a:pPr>
            <a:r>
              <a:rPr lang="en-US" altLang="zh-CN" sz="2400">
                <a:solidFill>
                  <a:schemeClr val="bg1"/>
                </a:solidFill>
                <a:latin typeface="宋体" panose="02010600030101010101" pitchFamily="2" charset="-122"/>
                <a:cs typeface="宋体" panose="02010600030101010101" pitchFamily="2" charset="-122"/>
              </a:rPr>
              <a:t>——【</a:t>
            </a:r>
            <a:r>
              <a:rPr lang="zh-CN" altLang="en-US" sz="2400">
                <a:solidFill>
                  <a:schemeClr val="bg1"/>
                </a:solidFill>
                <a:latin typeface="宋体" panose="02010600030101010101" pitchFamily="2" charset="-122"/>
                <a:cs typeface="宋体" panose="02010600030101010101" pitchFamily="2" charset="-122"/>
              </a:rPr>
              <a:t>美</a:t>
            </a:r>
            <a:r>
              <a:rPr lang="en-US" altLang="zh-CN" sz="2400">
                <a:solidFill>
                  <a:schemeClr val="bg1"/>
                </a:solidFill>
                <a:latin typeface="宋体" panose="02010600030101010101" pitchFamily="2" charset="-122"/>
                <a:cs typeface="宋体" panose="02010600030101010101" pitchFamily="2" charset="-122"/>
              </a:rPr>
              <a:t>】R</a:t>
            </a:r>
            <a:r>
              <a:rPr lang="zh-CN" altLang="en-US" sz="2400">
                <a:solidFill>
                  <a:schemeClr val="bg1"/>
                </a:solidFill>
                <a:latin typeface="宋体" panose="02010600030101010101" pitchFamily="2" charset="-122"/>
                <a:cs typeface="宋体" panose="02010600030101010101" pitchFamily="2" charset="-122"/>
              </a:rPr>
              <a:t>•</a:t>
            </a:r>
            <a:r>
              <a:rPr lang="en-US" altLang="zh-CN" sz="2400">
                <a:solidFill>
                  <a:schemeClr val="bg1"/>
                </a:solidFill>
                <a:latin typeface="宋体" panose="02010600030101010101" pitchFamily="2" charset="-122"/>
                <a:cs typeface="宋体" panose="02010600030101010101" pitchFamily="2" charset="-122"/>
              </a:rPr>
              <a:t>R</a:t>
            </a:r>
            <a:r>
              <a:rPr lang="zh-CN" altLang="en-US" sz="2400">
                <a:solidFill>
                  <a:schemeClr val="bg1"/>
                </a:solidFill>
                <a:latin typeface="宋体" panose="02010600030101010101" pitchFamily="2" charset="-122"/>
                <a:cs typeface="宋体" panose="02010600030101010101" pitchFamily="2" charset="-122"/>
              </a:rPr>
              <a:t>帕尔默</a:t>
            </a:r>
            <a:r>
              <a:rPr lang="en-US" altLang="zh-CN" sz="2400">
                <a:solidFill>
                  <a:schemeClr val="bg1"/>
                </a:solidFill>
                <a:latin typeface="宋体" panose="02010600030101010101" pitchFamily="2" charset="-122"/>
                <a:cs typeface="宋体" panose="02010600030101010101" pitchFamily="2" charset="-122"/>
              </a:rPr>
              <a:t>《</a:t>
            </a:r>
            <a:r>
              <a:rPr lang="zh-CN" altLang="en-US" sz="2400">
                <a:solidFill>
                  <a:schemeClr val="bg1"/>
                </a:solidFill>
                <a:latin typeface="宋体" panose="02010600030101010101" pitchFamily="2" charset="-122"/>
                <a:cs typeface="宋体" panose="02010600030101010101" pitchFamily="2" charset="-122"/>
              </a:rPr>
              <a:t>现代世界史</a:t>
            </a:r>
            <a:r>
              <a:rPr lang="en-US" altLang="zh-CN" sz="2400">
                <a:solidFill>
                  <a:schemeClr val="bg1"/>
                </a:solidFill>
                <a:latin typeface="宋体" panose="02010600030101010101" pitchFamily="2" charset="-122"/>
                <a:cs typeface="宋体" panose="02010600030101010101" pitchFamily="2" charset="-122"/>
              </a:rPr>
              <a:t>》</a:t>
            </a:r>
            <a:endParaRPr lang="zh-CN" altLang="en-US" sz="2400">
              <a:solidFill>
                <a:schemeClr val="bg1"/>
              </a:solidFill>
              <a:latin typeface="宋体" panose="02010600030101010101" pitchFamily="2" charset="-122"/>
              <a:cs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2066"/>
            <a:ext cx="5161280" cy="646331"/>
          </a:xfrm>
          <a:prstGeom prst="rect">
            <a:avLst/>
          </a:prstGeom>
          <a:solidFill>
            <a:schemeClr val="accent6">
              <a:lumMod val="50000"/>
            </a:schemeClr>
          </a:solidFill>
        </p:spPr>
        <p:txBody>
          <a:bodyPr wrap="square">
            <a:spAutoFit/>
          </a:bodyPr>
          <a:lstStyle/>
          <a:p>
            <a:pPr defTabSz="608965"/>
            <a:r>
              <a:rPr lang="zh-CN" altLang="zh-CN" sz="3600" b="1">
                <a:solidFill>
                  <a:prstClr val="white"/>
                </a:solidFill>
                <a:latin typeface="+mn-ea"/>
              </a:rPr>
              <a:t>三、西方列强瓜分非洲</a:t>
            </a:r>
            <a:endParaRPr lang="zh-CN" altLang="zh-CN" sz="3600">
              <a:solidFill>
                <a:prstClr val="white"/>
              </a:solidFill>
              <a:latin typeface="+mn-ea"/>
            </a:endParaRPr>
          </a:p>
        </p:txBody>
      </p:sp>
      <p:sp>
        <p:nvSpPr>
          <p:cNvPr id="4" name="矩形 3"/>
          <p:cNvSpPr/>
          <p:nvPr/>
        </p:nvSpPr>
        <p:spPr>
          <a:xfrm>
            <a:off x="352367" y="894975"/>
            <a:ext cx="11521280" cy="953135"/>
          </a:xfrm>
          <a:prstGeom prst="rect">
            <a:avLst/>
          </a:prstGeom>
        </p:spPr>
        <p:txBody>
          <a:bodyPr wrap="square">
            <a:spAutoFit/>
          </a:bodyPr>
          <a:lstStyle/>
          <a:p>
            <a:pPr defTabSz="608965"/>
            <a:r>
              <a:rPr lang="en-US" altLang="zh-CN" sz="2800" b="1">
                <a:solidFill>
                  <a:prstClr val="black"/>
                </a:solidFill>
                <a:latin typeface="华文中宋" panose="02010600040101010101" pitchFamily="2" charset="-122"/>
                <a:ea typeface="华文中宋" panose="02010600040101010101" pitchFamily="2" charset="-122"/>
              </a:rPr>
              <a:t>1</a:t>
            </a:r>
            <a:r>
              <a:rPr lang="zh-CN" altLang="zh-CN" sz="2800" b="1">
                <a:solidFill>
                  <a:prstClr val="black"/>
                </a:solidFill>
                <a:latin typeface="华文中宋" panose="02010600040101010101" pitchFamily="2" charset="-122"/>
                <a:ea typeface="华文中宋" panose="02010600040101010101" pitchFamily="2" charset="-122"/>
              </a:rPr>
              <a:t>、</a:t>
            </a:r>
            <a:r>
              <a:rPr lang="en-US" altLang="zh-CN" sz="2800" b="1">
                <a:solidFill>
                  <a:prstClr val="black"/>
                </a:solidFill>
                <a:latin typeface="华文中宋" panose="02010600040101010101" pitchFamily="2" charset="-122"/>
                <a:ea typeface="华文中宋" panose="02010600040101010101" pitchFamily="2" charset="-122"/>
              </a:rPr>
              <a:t>15-19</a:t>
            </a:r>
            <a:r>
              <a:rPr lang="zh-CN" altLang="zh-CN" sz="2800" b="1">
                <a:solidFill>
                  <a:prstClr val="black"/>
                </a:solidFill>
                <a:latin typeface="华文中宋" panose="02010600040101010101" pitchFamily="2" charset="-122"/>
                <a:ea typeface="华文中宋" panose="02010600040101010101" pitchFamily="2" charset="-122"/>
              </a:rPr>
              <a:t>世纪中叶</a:t>
            </a:r>
            <a:r>
              <a:rPr lang="zh-CN" altLang="en-US" sz="2800" b="1">
                <a:solidFill>
                  <a:prstClr val="black"/>
                </a:solidFill>
                <a:latin typeface="华文中宋" panose="02010600040101010101" pitchFamily="2" charset="-122"/>
                <a:ea typeface="华文中宋" panose="02010600040101010101" pitchFamily="2" charset="-122"/>
              </a:rPr>
              <a:t>：局限在沿海地区，在西非、中非和南非占领重要的港口和城镇；进行奴隶贸易。</a:t>
            </a:r>
            <a:endParaRPr lang="zh-CN" altLang="zh-CN" sz="2800" b="1">
              <a:solidFill>
                <a:prstClr val="black"/>
              </a:solidFill>
              <a:latin typeface="华文中宋" panose="02010600040101010101" pitchFamily="2" charset="-122"/>
              <a:ea typeface="华文中宋" panose="02010600040101010101" pitchFamily="2" charset="-122"/>
            </a:endParaRPr>
          </a:p>
        </p:txBody>
      </p:sp>
      <p:pic>
        <p:nvPicPr>
          <p:cNvPr id="8" name="图片 7"/>
          <p:cNvPicPr>
            <a:picLocks noChangeAspect="1"/>
          </p:cNvPicPr>
          <p:nvPr/>
        </p:nvPicPr>
        <p:blipFill>
          <a:blip r:embed="rId1"/>
          <a:stretch>
            <a:fillRect/>
          </a:stretch>
        </p:blipFill>
        <p:spPr bwMode="auto">
          <a:xfrm>
            <a:off x="462709" y="2099791"/>
            <a:ext cx="11012068" cy="452134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矩形 3"/>
          <p:cNvSpPr/>
          <p:nvPr/>
        </p:nvSpPr>
        <p:spPr>
          <a:xfrm>
            <a:off x="955168" y="384896"/>
            <a:ext cx="10529370" cy="977265"/>
          </a:xfrm>
          <a:prstGeom prst="rect">
            <a:avLst/>
          </a:prstGeom>
          <a:noFill/>
          <a:ln w="25400" cap="flat" cmpd="sng">
            <a:solidFill>
              <a:srgbClr val="FF0000"/>
            </a:solidFill>
            <a:prstDash val="solid"/>
            <a:round/>
            <a:headEnd type="none" w="med" len="med"/>
            <a:tailEnd type="none" w="med" len="med"/>
          </a:ln>
        </p:spPr>
        <p:txBody>
          <a:bodyPr wrap="square" anchor="t">
            <a:spAutoFit/>
          </a:bodyPr>
          <a:lstStyle/>
          <a:p>
            <a:pPr>
              <a:lnSpc>
                <a:spcPct val="100000"/>
              </a:lnSpc>
            </a:pPr>
            <a:r>
              <a:rPr lang="en-US" altLang="zh-CN" sz="2880" b="1">
                <a:latin typeface="宋体" panose="02010600030101010101" pitchFamily="2" charset="-122"/>
                <a:ea typeface="宋体" panose="02010600030101010101" pitchFamily="2" charset="-122"/>
              </a:rPr>
              <a:t>“</a:t>
            </a:r>
            <a:r>
              <a:rPr lang="zh-CN" altLang="en-US" sz="2880" b="1">
                <a:latin typeface="宋体" panose="02010600030101010101" pitchFamily="2" charset="-122"/>
                <a:ea typeface="宋体" panose="02010600030101010101" pitchFamily="2" charset="-122"/>
              </a:rPr>
              <a:t>资本来到世间，从头到脚，每个毛孔都滴着血和肮脏的东西。”</a:t>
            </a:r>
            <a:endParaRPr lang="zh-CN" altLang="en-US" sz="2880" b="1">
              <a:latin typeface="宋体" panose="02010600030101010101" pitchFamily="2" charset="-122"/>
              <a:ea typeface="宋体" panose="02010600030101010101" pitchFamily="2" charset="-122"/>
            </a:endParaRPr>
          </a:p>
          <a:p>
            <a:pPr>
              <a:lnSpc>
                <a:spcPct val="100000"/>
              </a:lnSpc>
            </a:pPr>
            <a:r>
              <a:rPr lang="zh-CN" altLang="en-US" sz="2880" b="1">
                <a:latin typeface="宋体" panose="02010600030101010101" pitchFamily="2" charset="-122"/>
                <a:ea typeface="宋体" panose="02010600030101010101" pitchFamily="2" charset="-122"/>
              </a:rPr>
              <a:t>                  </a:t>
            </a:r>
            <a:r>
              <a:rPr lang="en-US" altLang="zh-CN" sz="2880" b="1">
                <a:latin typeface="宋体" panose="02010600030101010101" pitchFamily="2" charset="-122"/>
                <a:ea typeface="宋体" panose="02010600030101010101" pitchFamily="2" charset="-122"/>
              </a:rPr>
              <a:t>——《</a:t>
            </a:r>
            <a:r>
              <a:rPr lang="zh-CN" altLang="en-US" sz="2880" b="1">
                <a:latin typeface="宋体" panose="02010600030101010101" pitchFamily="2" charset="-122"/>
                <a:ea typeface="宋体" panose="02010600030101010101" pitchFamily="2" charset="-122"/>
              </a:rPr>
              <a:t>资本论</a:t>
            </a:r>
            <a:r>
              <a:rPr lang="en-US" altLang="zh-CN" sz="2880" b="1">
                <a:latin typeface="宋体" panose="02010600030101010101" pitchFamily="2" charset="-122"/>
                <a:ea typeface="宋体" panose="02010600030101010101" pitchFamily="2" charset="-122"/>
              </a:rPr>
              <a:t>》</a:t>
            </a:r>
            <a:endParaRPr lang="en-US" altLang="zh-CN" sz="2880" b="1">
              <a:latin typeface="宋体" panose="02010600030101010101" pitchFamily="2" charset="-122"/>
              <a:ea typeface="宋体" panose="02010600030101010101" pitchFamily="2" charset="-122"/>
            </a:endParaRPr>
          </a:p>
        </p:txBody>
      </p:sp>
      <p:sp>
        <p:nvSpPr>
          <p:cNvPr id="45061" name="矩形 243727"/>
          <p:cNvSpPr/>
          <p:nvPr/>
        </p:nvSpPr>
        <p:spPr>
          <a:xfrm>
            <a:off x="1334347" y="1672962"/>
            <a:ext cx="8583932" cy="645160"/>
          </a:xfrm>
          <a:prstGeom prst="rect">
            <a:avLst/>
          </a:prstGeom>
          <a:solidFill>
            <a:srgbClr val="FFFF00"/>
          </a:solidFill>
          <a:ln w="9525" cap="flat" cmpd="sng">
            <a:solidFill>
              <a:srgbClr val="0000FF"/>
            </a:solidFill>
            <a:prstDash val="solid"/>
            <a:miter/>
            <a:headEnd type="none" w="med" len="med"/>
            <a:tailEnd type="none" w="med" len="med"/>
          </a:ln>
        </p:spPr>
        <p:txBody>
          <a:bodyPr anchor="t">
            <a:spAutoFit/>
          </a:bodyPr>
          <a:lstStyle/>
          <a:p>
            <a:pPr>
              <a:lnSpc>
                <a:spcPct val="100000"/>
              </a:lnSpc>
            </a:pPr>
            <a:r>
              <a:rPr lang="zh-CN" altLang="en-US" sz="3600" b="1">
                <a:solidFill>
                  <a:srgbClr val="0000FF"/>
                </a:solidFill>
                <a:latin typeface="Arial" panose="020B0604020202020204" pitchFamily="34" charset="0"/>
                <a:ea typeface="宋体" panose="02010600030101010101" pitchFamily="2" charset="-122"/>
              </a:rPr>
              <a:t>奴隶贸易的本质：血腥的原始资本积累</a:t>
            </a:r>
            <a:r>
              <a:rPr lang="zh-CN" altLang="en-US" sz="2640" b="1">
                <a:solidFill>
                  <a:srgbClr val="0000FF"/>
                </a:solidFill>
                <a:latin typeface="Arial" panose="020B0604020202020204" pitchFamily="34" charset="0"/>
                <a:ea typeface="宋体" panose="02010600030101010101" pitchFamily="2" charset="-122"/>
              </a:rPr>
              <a:t>  </a:t>
            </a:r>
            <a:endParaRPr lang="zh-CN" altLang="en-US" sz="2640" b="1">
              <a:solidFill>
                <a:srgbClr val="0000FF"/>
              </a:solidFill>
              <a:latin typeface="Arial" panose="020B0604020202020204" pitchFamily="34" charset="0"/>
              <a:ea typeface="宋体" panose="02010600030101010101" pitchFamily="2" charset="-122"/>
            </a:endParaRPr>
          </a:p>
        </p:txBody>
      </p:sp>
      <p:sp>
        <p:nvSpPr>
          <p:cNvPr id="19459" name="矩形 45063"/>
          <p:cNvSpPr/>
          <p:nvPr/>
        </p:nvSpPr>
        <p:spPr>
          <a:xfrm>
            <a:off x="676976" y="2823838"/>
            <a:ext cx="10575100" cy="3046095"/>
          </a:xfrm>
          <a:prstGeom prst="rect">
            <a:avLst/>
          </a:prstGeom>
          <a:noFill/>
          <a:ln w="9525">
            <a:noFill/>
          </a:ln>
        </p:spPr>
        <p:txBody>
          <a:bodyPr wrap="square" anchor="t">
            <a:spAutoFit/>
          </a:bodyPr>
          <a:lstStyle/>
          <a:p>
            <a:pPr fontAlgn="auto">
              <a:lnSpc>
                <a:spcPct val="150000"/>
              </a:lnSpc>
            </a:pPr>
            <a:r>
              <a:rPr lang="zh-CN" altLang="zh-CN" sz="3200" b="1">
                <a:latin typeface="楷体" panose="02010609060101010101" charset="-122"/>
                <a:ea typeface="楷体" panose="02010609060101010101" charset="-122"/>
              </a:rPr>
              <a:t>原始资本积累</a:t>
            </a:r>
            <a:r>
              <a:rPr lang="zh-CN" altLang="en-US" sz="3200" b="1">
                <a:latin typeface="楷体" panose="02010609060101010101" charset="-122"/>
                <a:ea typeface="楷体" panose="02010609060101010101" charset="-122"/>
              </a:rPr>
              <a:t>：在西方列强早期的殖民扩张中，</a:t>
            </a:r>
            <a:r>
              <a:rPr lang="zh-CN" altLang="zh-CN" sz="3200" b="1">
                <a:latin typeface="楷体" panose="02010609060101010101" charset="-122"/>
                <a:ea typeface="楷体" panose="02010609060101010101" charset="-122"/>
              </a:rPr>
              <a:t>以掠夺财富为主要目的</a:t>
            </a:r>
            <a:r>
              <a:rPr lang="zh-CN" altLang="en-US" sz="3200" b="1">
                <a:latin typeface="楷体" panose="02010609060101010101" charset="-122"/>
                <a:ea typeface="楷体" panose="02010609060101010101" charset="-122"/>
              </a:rPr>
              <a:t>，包括</a:t>
            </a:r>
            <a:r>
              <a:rPr lang="zh-CN" altLang="zh-CN" sz="3200" b="1" u="sng">
                <a:solidFill>
                  <a:srgbClr val="FF0000"/>
                </a:solidFill>
                <a:latin typeface="楷体" panose="02010609060101010101" charset="-122"/>
                <a:ea typeface="楷体" panose="02010609060101010101" charset="-122"/>
              </a:rPr>
              <a:t>海外贸易、欺诈性贸易</a:t>
            </a:r>
            <a:r>
              <a:rPr lang="zh-CN" altLang="en-US" sz="3200" b="1">
                <a:solidFill>
                  <a:srgbClr val="FF0000"/>
                </a:solidFill>
                <a:latin typeface="楷体" panose="02010609060101010101" charset="-122"/>
                <a:ea typeface="楷体" panose="02010609060101010101" charset="-122"/>
              </a:rPr>
              <a:t>、</a:t>
            </a:r>
            <a:r>
              <a:rPr lang="zh-CN" altLang="en-US" sz="3200" b="1" u="sng">
                <a:solidFill>
                  <a:srgbClr val="FF0000"/>
                </a:solidFill>
                <a:latin typeface="楷体" panose="02010609060101010101" charset="-122"/>
                <a:ea typeface="楷体" panose="02010609060101010101" charset="-122"/>
              </a:rPr>
              <a:t>殖民</a:t>
            </a:r>
            <a:r>
              <a:rPr lang="zh-CN" altLang="zh-CN" sz="3200" b="1" u="sng">
                <a:solidFill>
                  <a:srgbClr val="FF0000"/>
                </a:solidFill>
                <a:latin typeface="楷体" panose="02010609060101010101" charset="-122"/>
                <a:ea typeface="楷体" panose="02010609060101010101" charset="-122"/>
              </a:rPr>
              <a:t>掠夺</a:t>
            </a:r>
            <a:r>
              <a:rPr lang="zh-CN" altLang="en-US" sz="3200" b="1" u="sng">
                <a:solidFill>
                  <a:srgbClr val="FF0000"/>
                </a:solidFill>
                <a:latin typeface="楷体" panose="02010609060101010101" charset="-122"/>
                <a:ea typeface="楷体" panose="02010609060101010101" charset="-122"/>
              </a:rPr>
              <a:t>和</a:t>
            </a:r>
            <a:r>
              <a:rPr lang="zh-CN" altLang="zh-CN" sz="3200" b="1" u="sng">
                <a:solidFill>
                  <a:srgbClr val="FF0000"/>
                </a:solidFill>
                <a:latin typeface="楷体" panose="02010609060101010101" charset="-122"/>
                <a:ea typeface="楷体" panose="02010609060101010101" charset="-122"/>
              </a:rPr>
              <a:t>贩卖黑人奴隶</a:t>
            </a:r>
            <a:r>
              <a:rPr lang="zh-CN" altLang="en-US" sz="3200" b="1">
                <a:solidFill>
                  <a:srgbClr val="FF0000"/>
                </a:solidFill>
                <a:latin typeface="楷体" panose="02010609060101010101" charset="-122"/>
                <a:ea typeface="楷体" panose="02010609060101010101" charset="-122"/>
              </a:rPr>
              <a:t>等</a:t>
            </a:r>
            <a:r>
              <a:rPr lang="zh-CN" altLang="zh-CN" sz="3200" b="1">
                <a:solidFill>
                  <a:srgbClr val="FF0000"/>
                </a:solidFill>
                <a:latin typeface="楷体" panose="02010609060101010101" charset="-122"/>
                <a:ea typeface="楷体" panose="02010609060101010101" charset="-122"/>
              </a:rPr>
              <a:t>方式</a:t>
            </a:r>
            <a:r>
              <a:rPr lang="zh-CN" altLang="en-US" sz="3200" b="1">
                <a:solidFill>
                  <a:srgbClr val="FF0000"/>
                </a:solidFill>
                <a:latin typeface="楷体" panose="02010609060101010101" charset="-122"/>
                <a:ea typeface="楷体" panose="02010609060101010101" charset="-122"/>
              </a:rPr>
              <a:t>，英国还有</a:t>
            </a:r>
            <a:r>
              <a:rPr lang="zh-CN" altLang="en-US" sz="3200" b="1" u="sng">
                <a:solidFill>
                  <a:srgbClr val="FF0000"/>
                </a:solidFill>
                <a:latin typeface="楷体" panose="02010609060101010101" charset="-122"/>
                <a:ea typeface="楷体" panose="02010609060101010101" charset="-122"/>
              </a:rPr>
              <a:t>圈地运动</a:t>
            </a:r>
            <a:r>
              <a:rPr lang="zh-CN" altLang="en-US" sz="3200" b="1">
                <a:solidFill>
                  <a:srgbClr val="FF0000"/>
                </a:solidFill>
                <a:latin typeface="楷体" panose="02010609060101010101" charset="-122"/>
                <a:ea typeface="楷体" panose="02010609060101010101" charset="-122"/>
              </a:rPr>
              <a:t>。</a:t>
            </a:r>
            <a:endParaRPr lang="zh-CN" altLang="en-US" sz="3200" b="1">
              <a:latin typeface="楷体" panose="02010609060101010101" charset="-122"/>
              <a:ea typeface="楷体" panose="02010609060101010101" charset="-122"/>
            </a:endParaRPr>
          </a:p>
          <a:p>
            <a:pPr fontAlgn="auto">
              <a:lnSpc>
                <a:spcPct val="150000"/>
              </a:lnSpc>
            </a:pPr>
            <a:r>
              <a:rPr lang="zh-CN" altLang="en-US" sz="3200" b="1">
                <a:latin typeface="楷体" panose="02010609060101010101" charset="-122"/>
                <a:ea typeface="楷体" panose="02010609060101010101" charset="-122"/>
              </a:rPr>
              <a:t>时间：大约在</a:t>
            </a:r>
            <a:r>
              <a:rPr lang="en-US" altLang="zh-CN" sz="3200" b="1">
                <a:latin typeface="楷体" panose="02010609060101010101" charset="-122"/>
                <a:ea typeface="楷体" panose="02010609060101010101" charset="-122"/>
              </a:rPr>
              <a:t>16</a:t>
            </a:r>
            <a:r>
              <a:rPr lang="zh-CN" altLang="en-US" sz="3200" b="1">
                <a:latin typeface="楷体" panose="02010609060101010101" charset="-122"/>
                <a:ea typeface="楷体" panose="02010609060101010101" charset="-122"/>
              </a:rPr>
              <a:t>、</a:t>
            </a:r>
            <a:r>
              <a:rPr lang="en-US" altLang="zh-CN" sz="3200" b="1">
                <a:latin typeface="楷体" panose="02010609060101010101" charset="-122"/>
                <a:ea typeface="楷体" panose="02010609060101010101" charset="-122"/>
              </a:rPr>
              <a:t>17</a:t>
            </a:r>
            <a:r>
              <a:rPr lang="zh-CN" altLang="en-US" sz="3200" b="1">
                <a:latin typeface="楷体" panose="02010609060101010101" charset="-122"/>
                <a:ea typeface="楷体" panose="02010609060101010101" charset="-122"/>
              </a:rPr>
              <a:t>、</a:t>
            </a:r>
            <a:r>
              <a:rPr lang="en-US" altLang="zh-CN" sz="3200" b="1">
                <a:latin typeface="楷体" panose="02010609060101010101" charset="-122"/>
                <a:ea typeface="楷体" panose="02010609060101010101" charset="-122"/>
              </a:rPr>
              <a:t>18</a:t>
            </a:r>
            <a:r>
              <a:rPr lang="zh-CN" altLang="en-US" sz="3200" b="1">
                <a:latin typeface="楷体" panose="02010609060101010101" charset="-122"/>
                <a:ea typeface="楷体" panose="02010609060101010101" charset="-122"/>
              </a:rPr>
              <a:t>世纪，</a:t>
            </a:r>
            <a:r>
              <a:rPr lang="en-US" altLang="zh-CN" sz="3200" b="1">
                <a:latin typeface="楷体" panose="02010609060101010101" charset="-122"/>
                <a:ea typeface="楷体" panose="02010609060101010101" charset="-122"/>
              </a:rPr>
              <a:t>19</a:t>
            </a:r>
            <a:r>
              <a:rPr lang="zh-CN" altLang="en-US" sz="3200" b="1">
                <a:latin typeface="楷体" panose="02010609060101010101" charset="-122"/>
                <a:ea typeface="楷体" panose="02010609060101010101" charset="-122"/>
              </a:rPr>
              <a:t>世纪以后逐渐消失</a:t>
            </a:r>
            <a:r>
              <a:rPr lang="zh-CN" altLang="en-US" sz="3200">
                <a:latin typeface="宋体" panose="02010600030101010101" pitchFamily="2" charset="-122"/>
                <a:ea typeface="宋体" panose="02010600030101010101" pitchFamily="2" charset="-122"/>
              </a:rPr>
              <a:t>。</a:t>
            </a:r>
            <a:endParaRPr lang="zh-CN" altLang="en-US" sz="3200">
              <a:latin typeface="宋体" panose="02010600030101010101" pitchFamily="2" charset="-122"/>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6" fill="hold" grpId="0" nodeType="clickEffect">
                                  <p:stCondLst>
                                    <p:cond delay="0"/>
                                  </p:stCondLst>
                                  <p:childTnLst>
                                    <p:set>
                                      <p:cBhvr>
                                        <p:cTn id="6" dur="1" fill="hold">
                                          <p:stCondLst>
                                            <p:cond delay="0"/>
                                          </p:stCondLst>
                                        </p:cTn>
                                        <p:tgtEl>
                                          <p:spTgt spid="45061"/>
                                        </p:tgtEl>
                                        <p:attrNameLst>
                                          <p:attrName>style.visibility</p:attrName>
                                        </p:attrNameLst>
                                      </p:cBhvr>
                                      <p:to>
                                        <p:strVal val="visible"/>
                                      </p:to>
                                    </p:set>
                                    <p:animEffect transition="in" filter="strips(downRight)">
                                      <p:cBhvr>
                                        <p:cTn id="7" dur="500"/>
                                        <p:tgtEl>
                                          <p:spTgt spid="450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6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94460" y="1286808"/>
            <a:ext cx="11497540" cy="1568450"/>
          </a:xfrm>
          <a:prstGeom prst="rect">
            <a:avLst/>
          </a:prstGeom>
        </p:spPr>
        <p:txBody>
          <a:bodyPr wrap="square">
            <a:spAutoFit/>
          </a:bodyPr>
          <a:lstStyle/>
          <a:p>
            <a:pPr defTabSz="608965"/>
            <a:r>
              <a:rPr lang="zh-CN" altLang="zh-CN" sz="2400" b="1">
                <a:solidFill>
                  <a:srgbClr val="000000"/>
                </a:solidFill>
                <a:latin typeface="华文中宋" panose="02010600040101010101" pitchFamily="2" charset="-122"/>
                <a:ea typeface="华文中宋" panose="02010600040101010101" pitchFamily="2" charset="-122"/>
              </a:rPr>
              <a:t>（</a:t>
            </a:r>
            <a:r>
              <a:rPr lang="en-US" altLang="zh-CN" sz="2400" b="1">
                <a:solidFill>
                  <a:srgbClr val="000000"/>
                </a:solidFill>
                <a:latin typeface="华文中宋" panose="02010600040101010101" pitchFamily="2" charset="-122"/>
                <a:ea typeface="华文中宋" panose="02010600040101010101" pitchFamily="2" charset="-122"/>
              </a:rPr>
              <a:t>1</a:t>
            </a:r>
            <a:r>
              <a:rPr lang="zh-CN" altLang="zh-CN" sz="2400" b="1">
                <a:solidFill>
                  <a:srgbClr val="000000"/>
                </a:solidFill>
                <a:latin typeface="华文中宋" panose="02010600040101010101" pitchFamily="2" charset="-122"/>
                <a:ea typeface="华文中宋" panose="02010600040101010101" pitchFamily="2" charset="-122"/>
              </a:rPr>
              <a:t>）北非</a:t>
            </a:r>
            <a:endParaRPr lang="zh-CN" altLang="zh-CN" sz="2400" b="1">
              <a:solidFill>
                <a:srgbClr val="000000"/>
              </a:solidFill>
              <a:latin typeface="华文中宋" panose="02010600040101010101" pitchFamily="2" charset="-122"/>
              <a:ea typeface="华文中宋" panose="02010600040101010101" pitchFamily="2" charset="-122"/>
            </a:endParaRPr>
          </a:p>
          <a:p>
            <a:pPr defTabSz="608965"/>
            <a:r>
              <a:rPr lang="en-US" altLang="zh-CN" sz="2400" b="1">
                <a:solidFill>
                  <a:srgbClr val="000000"/>
                </a:solidFill>
                <a:latin typeface="华文中宋" panose="02010600040101010101" pitchFamily="2" charset="-122"/>
                <a:ea typeface="华文中宋" panose="02010600040101010101" pitchFamily="2" charset="-122"/>
              </a:rPr>
              <a:t>    </a:t>
            </a:r>
            <a:r>
              <a:rPr lang="zh-CN" altLang="en-US" sz="2400" b="1">
                <a:solidFill>
                  <a:srgbClr val="000000"/>
                </a:solidFill>
                <a:latin typeface="华文中宋" panose="02010600040101010101" pitchFamily="2" charset="-122"/>
                <a:ea typeface="华文中宋" panose="02010600040101010101" pitchFamily="2" charset="-122"/>
              </a:rPr>
              <a:t>①</a:t>
            </a:r>
            <a:r>
              <a:rPr lang="zh-CN" altLang="zh-CN" sz="2400" b="1">
                <a:solidFill>
                  <a:srgbClr val="000000"/>
                </a:solidFill>
                <a:latin typeface="华文中宋" panose="02010600040101010101" pitchFamily="2" charset="-122"/>
                <a:ea typeface="华文中宋" panose="02010600040101010101" pitchFamily="2" charset="-122"/>
              </a:rPr>
              <a:t>埃及成为英、法争夺的重点，控制苏伊士运河</a:t>
            </a:r>
            <a:r>
              <a:rPr lang="zh-CN" altLang="en-US" sz="2400" b="1">
                <a:solidFill>
                  <a:srgbClr val="000000"/>
                </a:solidFill>
                <a:latin typeface="华文中宋" panose="02010600040101010101" pitchFamily="2" charset="-122"/>
                <a:ea typeface="华文中宋" panose="02010600040101010101" pitchFamily="2" charset="-122"/>
              </a:rPr>
              <a:t>。</a:t>
            </a:r>
            <a:endParaRPr lang="en-US" altLang="zh-CN" sz="2400" b="1">
              <a:solidFill>
                <a:srgbClr val="000000"/>
              </a:solidFill>
              <a:latin typeface="华文中宋" panose="02010600040101010101" pitchFamily="2" charset="-122"/>
              <a:ea typeface="华文中宋" panose="02010600040101010101" pitchFamily="2" charset="-122"/>
            </a:endParaRPr>
          </a:p>
          <a:p>
            <a:pPr defTabSz="608965"/>
            <a:r>
              <a:rPr lang="en-US" altLang="zh-CN" sz="2400" b="1">
                <a:solidFill>
                  <a:srgbClr val="000000"/>
                </a:solidFill>
                <a:latin typeface="华文中宋" panose="02010600040101010101" pitchFamily="2" charset="-122"/>
                <a:ea typeface="华文中宋" panose="02010600040101010101" pitchFamily="2" charset="-122"/>
              </a:rPr>
              <a:t>    </a:t>
            </a:r>
            <a:r>
              <a:rPr lang="zh-CN" altLang="en-US" sz="2400" b="1">
                <a:solidFill>
                  <a:srgbClr val="000000"/>
                </a:solidFill>
                <a:latin typeface="华文中宋" panose="02010600040101010101" pitchFamily="2" charset="-122"/>
                <a:ea typeface="华文中宋" panose="02010600040101010101" pitchFamily="2" charset="-122"/>
              </a:rPr>
              <a:t>②</a:t>
            </a:r>
            <a:r>
              <a:rPr lang="en-US" altLang="zh-CN" sz="2400" b="1">
                <a:solidFill>
                  <a:srgbClr val="000000"/>
                </a:solidFill>
                <a:latin typeface="华文中宋" panose="02010600040101010101" pitchFamily="2" charset="-122"/>
                <a:ea typeface="华文中宋" panose="02010600040101010101" pitchFamily="2" charset="-122"/>
              </a:rPr>
              <a:t>1882</a:t>
            </a:r>
            <a:r>
              <a:rPr lang="zh-CN" altLang="en-US" sz="2400" b="1">
                <a:solidFill>
                  <a:srgbClr val="000000"/>
                </a:solidFill>
                <a:latin typeface="华文中宋" panose="02010600040101010101" pitchFamily="2" charset="-122"/>
                <a:ea typeface="华文中宋" panose="02010600040101010101" pitchFamily="2" charset="-122"/>
              </a:rPr>
              <a:t>年，</a:t>
            </a:r>
            <a:r>
              <a:rPr lang="zh-CN" altLang="zh-CN" sz="2400" b="1">
                <a:solidFill>
                  <a:srgbClr val="000000"/>
                </a:solidFill>
                <a:latin typeface="华文中宋" panose="02010600040101010101" pitchFamily="2" charset="-122"/>
                <a:ea typeface="华文中宋" panose="02010600040101010101" pitchFamily="2" charset="-122"/>
              </a:rPr>
              <a:t>英国</a:t>
            </a:r>
            <a:r>
              <a:rPr lang="zh-CN" altLang="en-US" sz="2400" b="1">
                <a:solidFill>
                  <a:srgbClr val="000000"/>
                </a:solidFill>
                <a:latin typeface="华文中宋" panose="02010600040101010101" pitchFamily="2" charset="-122"/>
                <a:ea typeface="华文中宋" panose="02010600040101010101" pitchFamily="2" charset="-122"/>
              </a:rPr>
              <a:t>占领</a:t>
            </a:r>
            <a:r>
              <a:rPr lang="zh-CN" altLang="zh-CN" sz="2400" b="1">
                <a:solidFill>
                  <a:srgbClr val="000000"/>
                </a:solidFill>
                <a:latin typeface="华文中宋" panose="02010600040101010101" pitchFamily="2" charset="-122"/>
                <a:ea typeface="华文中宋" panose="02010600040101010101" pitchFamily="2" charset="-122"/>
              </a:rPr>
              <a:t>埃及，对苏丹实行武力扩张；</a:t>
            </a:r>
            <a:endParaRPr lang="zh-CN" altLang="zh-CN" sz="2400" b="1">
              <a:solidFill>
                <a:srgbClr val="000000"/>
              </a:solidFill>
              <a:latin typeface="华文中宋" panose="02010600040101010101" pitchFamily="2" charset="-122"/>
              <a:ea typeface="华文中宋" panose="02010600040101010101" pitchFamily="2" charset="-122"/>
            </a:endParaRPr>
          </a:p>
          <a:p>
            <a:pPr defTabSz="608965"/>
            <a:r>
              <a:rPr lang="en-US" altLang="zh-CN" sz="2400" b="1">
                <a:solidFill>
                  <a:srgbClr val="000000"/>
                </a:solidFill>
                <a:latin typeface="华文中宋" panose="02010600040101010101" pitchFamily="2" charset="-122"/>
                <a:ea typeface="华文中宋" panose="02010600040101010101" pitchFamily="2" charset="-122"/>
              </a:rPr>
              <a:t>    </a:t>
            </a:r>
            <a:r>
              <a:rPr lang="zh-CN" altLang="en-US" sz="2400" b="1">
                <a:solidFill>
                  <a:srgbClr val="000000"/>
                </a:solidFill>
                <a:latin typeface="华文中宋" panose="02010600040101010101" pitchFamily="2" charset="-122"/>
                <a:ea typeface="华文中宋" panose="02010600040101010101" pitchFamily="2" charset="-122"/>
              </a:rPr>
              <a:t>③</a:t>
            </a:r>
            <a:r>
              <a:rPr lang="zh-CN" altLang="zh-CN" sz="2400" b="1">
                <a:solidFill>
                  <a:srgbClr val="000000"/>
                </a:solidFill>
                <a:latin typeface="华文中宋" panose="02010600040101010101" pitchFamily="2" charset="-122"/>
                <a:ea typeface="华文中宋" panose="02010600040101010101" pitchFamily="2" charset="-122"/>
              </a:rPr>
              <a:t>法国入侵阿尔及利亚，并向突尼斯和摩洛哥扩张。</a:t>
            </a:r>
            <a:endParaRPr lang="zh-CN" altLang="zh-CN" sz="2400" b="1">
              <a:solidFill>
                <a:srgbClr val="000000"/>
              </a:solidFill>
              <a:latin typeface="华文中宋" panose="02010600040101010101" pitchFamily="2" charset="-122"/>
              <a:ea typeface="华文中宋" panose="02010600040101010101" pitchFamily="2" charset="-122"/>
            </a:endParaRPr>
          </a:p>
        </p:txBody>
      </p:sp>
      <p:pic>
        <p:nvPicPr>
          <p:cNvPr id="4" name="图片 3"/>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1353093" y="3067159"/>
            <a:ext cx="5376000" cy="3360000"/>
          </a:xfrm>
          <a:prstGeom prst="rect">
            <a:avLst/>
          </a:prstGeom>
          <a:ln>
            <a:noFill/>
          </a:ln>
          <a:effectLst>
            <a:outerShdw blurRad="190500" algn="tl" rotWithShape="0">
              <a:srgbClr val="000000">
                <a:alpha val="70000"/>
              </a:srgbClr>
            </a:outerShdw>
          </a:effectLst>
        </p:spPr>
      </p:pic>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98080" y="2999267"/>
            <a:ext cx="3708400" cy="3360000"/>
          </a:xfrm>
          <a:prstGeom prst="rect">
            <a:avLst/>
          </a:prstGeom>
          <a:ln>
            <a:noFill/>
          </a:ln>
          <a:effectLst>
            <a:outerShdw blurRad="190500" algn="tl" rotWithShape="0">
              <a:srgbClr val="000000">
                <a:alpha val="70000"/>
              </a:srgbClr>
            </a:outerShdw>
          </a:effectLst>
        </p:spPr>
      </p:pic>
      <p:sp>
        <p:nvSpPr>
          <p:cNvPr id="7" name="Text Box 5"/>
          <p:cNvSpPr txBox="1">
            <a:spLocks noChangeArrowheads="1"/>
          </p:cNvSpPr>
          <p:nvPr/>
        </p:nvSpPr>
        <p:spPr bwMode="auto">
          <a:xfrm>
            <a:off x="8275800" y="6355300"/>
            <a:ext cx="256310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defTabSz="608965">
              <a:spcBef>
                <a:spcPct val="0"/>
              </a:spcBef>
              <a:buNone/>
            </a:pPr>
            <a:r>
              <a:rPr lang="zh-CN" altLang="en-US" sz="2400" b="1">
                <a:solidFill>
                  <a:srgbClr val="000000"/>
                </a:solidFill>
                <a:latin typeface="仿宋" panose="02010609060101010101" pitchFamily="49" charset="-122"/>
                <a:ea typeface="仿宋" panose="02010609060101010101" pitchFamily="49" charset="-122"/>
              </a:rPr>
              <a:t>苏伊士运河</a:t>
            </a:r>
            <a:endParaRPr lang="zh-CN" altLang="en-US" sz="2400" b="1">
              <a:solidFill>
                <a:srgbClr val="000000"/>
              </a:solidFill>
              <a:latin typeface="仿宋" panose="02010609060101010101" pitchFamily="49" charset="-122"/>
              <a:ea typeface="仿宋" panose="02010609060101010101" pitchFamily="49" charset="-122"/>
            </a:endParaRPr>
          </a:p>
        </p:txBody>
      </p:sp>
      <p:sp>
        <p:nvSpPr>
          <p:cNvPr id="8" name="Text Box 5"/>
          <p:cNvSpPr txBox="1">
            <a:spLocks noChangeArrowheads="1"/>
          </p:cNvSpPr>
          <p:nvPr/>
        </p:nvSpPr>
        <p:spPr bwMode="auto">
          <a:xfrm>
            <a:off x="865649" y="6427159"/>
            <a:ext cx="537600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defTabSz="608965">
              <a:spcBef>
                <a:spcPct val="0"/>
              </a:spcBef>
              <a:buNone/>
            </a:pPr>
            <a:r>
              <a:rPr lang="zh-CN" altLang="en-US" sz="2000" b="1">
                <a:solidFill>
                  <a:srgbClr val="000000"/>
                </a:solidFill>
                <a:latin typeface="仿宋" panose="02010609060101010101" pitchFamily="49" charset="-122"/>
                <a:ea typeface="仿宋" panose="02010609060101010101" pitchFamily="49" charset="-122"/>
              </a:rPr>
              <a:t>拿破仑入侵埃及</a:t>
            </a:r>
            <a:endParaRPr lang="zh-CN" altLang="en-US" sz="2000" b="1">
              <a:solidFill>
                <a:srgbClr val="000000"/>
              </a:solidFill>
              <a:latin typeface="仿宋" panose="02010609060101010101" pitchFamily="49" charset="-122"/>
              <a:ea typeface="仿宋" panose="02010609060101010101" pitchFamily="49" charset="-122"/>
            </a:endParaRPr>
          </a:p>
        </p:txBody>
      </p:sp>
      <p:sp>
        <p:nvSpPr>
          <p:cNvPr id="9" name="矩形 8"/>
          <p:cNvSpPr/>
          <p:nvPr/>
        </p:nvSpPr>
        <p:spPr>
          <a:xfrm>
            <a:off x="0" y="-2066"/>
            <a:ext cx="5161280" cy="646331"/>
          </a:xfrm>
          <a:prstGeom prst="rect">
            <a:avLst/>
          </a:prstGeom>
          <a:solidFill>
            <a:schemeClr val="accent6">
              <a:lumMod val="50000"/>
            </a:schemeClr>
          </a:solidFill>
        </p:spPr>
        <p:txBody>
          <a:bodyPr wrap="square">
            <a:spAutoFit/>
          </a:bodyPr>
          <a:lstStyle/>
          <a:p>
            <a:pPr defTabSz="608965"/>
            <a:r>
              <a:rPr lang="zh-CN" altLang="zh-CN" sz="3600" b="1">
                <a:solidFill>
                  <a:prstClr val="white"/>
                </a:solidFill>
                <a:latin typeface="+mn-ea"/>
              </a:rPr>
              <a:t>三、西方列强瓜分非洲</a:t>
            </a:r>
            <a:endParaRPr lang="zh-CN" altLang="zh-CN" sz="3600">
              <a:solidFill>
                <a:prstClr val="white"/>
              </a:solidFill>
              <a:latin typeface="+mn-ea"/>
            </a:endParaRPr>
          </a:p>
        </p:txBody>
      </p:sp>
      <p:sp>
        <p:nvSpPr>
          <p:cNvPr id="10" name="矩形 9"/>
          <p:cNvSpPr/>
          <p:nvPr/>
        </p:nvSpPr>
        <p:spPr>
          <a:xfrm>
            <a:off x="354647" y="761713"/>
            <a:ext cx="8778336" cy="521970"/>
          </a:xfrm>
          <a:prstGeom prst="rect">
            <a:avLst/>
          </a:prstGeom>
        </p:spPr>
        <p:txBody>
          <a:bodyPr wrap="square">
            <a:spAutoFit/>
          </a:bodyPr>
          <a:lstStyle/>
          <a:p>
            <a:pPr defTabSz="608965"/>
            <a:r>
              <a:rPr lang="en-US" altLang="zh-CN" sz="2800" b="1">
                <a:solidFill>
                  <a:prstClr val="black"/>
                </a:solidFill>
                <a:latin typeface="华文中宋" panose="02010600040101010101" pitchFamily="2" charset="-122"/>
                <a:ea typeface="华文中宋" panose="02010600040101010101" pitchFamily="2" charset="-122"/>
              </a:rPr>
              <a:t>2</a:t>
            </a:r>
            <a:r>
              <a:rPr lang="zh-CN" altLang="zh-CN" sz="2800" b="1">
                <a:solidFill>
                  <a:prstClr val="black"/>
                </a:solidFill>
                <a:latin typeface="华文中宋" panose="02010600040101010101" pitchFamily="2" charset="-122"/>
                <a:ea typeface="华文中宋" panose="02010600040101010101" pitchFamily="2" charset="-122"/>
              </a:rPr>
              <a:t>、工业革命后，全面的殖民入侵</a:t>
            </a:r>
            <a:r>
              <a:rPr lang="zh-CN" altLang="en-US" sz="2800" b="1">
                <a:solidFill>
                  <a:prstClr val="black"/>
                </a:solidFill>
                <a:latin typeface="华文中宋" panose="02010600040101010101" pitchFamily="2" charset="-122"/>
                <a:ea typeface="华文中宋" panose="02010600040101010101" pitchFamily="2" charset="-122"/>
              </a:rPr>
              <a:t>（逐步放弃奴隶贸易）</a:t>
            </a:r>
            <a:endParaRPr lang="zh-CN" altLang="en-US" sz="2800" b="1">
              <a:solidFill>
                <a:srgbClr val="000000"/>
              </a:solidFill>
              <a:latin typeface="华文中宋" panose="02010600040101010101" pitchFamily="2" charset="-122"/>
              <a:ea typeface="华文中宋" panose="020106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2066"/>
            <a:ext cx="5161280" cy="646331"/>
          </a:xfrm>
          <a:prstGeom prst="rect">
            <a:avLst/>
          </a:prstGeom>
          <a:solidFill>
            <a:schemeClr val="accent6">
              <a:lumMod val="50000"/>
            </a:schemeClr>
          </a:solidFill>
        </p:spPr>
        <p:txBody>
          <a:bodyPr wrap="square">
            <a:spAutoFit/>
          </a:bodyPr>
          <a:lstStyle/>
          <a:p>
            <a:pPr defTabSz="608965"/>
            <a:r>
              <a:rPr lang="zh-CN" altLang="zh-CN" sz="3600" b="1">
                <a:solidFill>
                  <a:prstClr val="white"/>
                </a:solidFill>
                <a:latin typeface="+mn-ea"/>
              </a:rPr>
              <a:t>三、西方列强瓜分非洲</a:t>
            </a:r>
            <a:endParaRPr lang="zh-CN" altLang="zh-CN" sz="3600">
              <a:solidFill>
                <a:prstClr val="white"/>
              </a:solidFill>
              <a:latin typeface="+mn-ea"/>
            </a:endParaRPr>
          </a:p>
        </p:txBody>
      </p:sp>
      <p:sp>
        <p:nvSpPr>
          <p:cNvPr id="5" name="矩形 4"/>
          <p:cNvSpPr/>
          <p:nvPr/>
        </p:nvSpPr>
        <p:spPr>
          <a:xfrm>
            <a:off x="354647" y="761713"/>
            <a:ext cx="8992553" cy="521970"/>
          </a:xfrm>
          <a:prstGeom prst="rect">
            <a:avLst/>
          </a:prstGeom>
        </p:spPr>
        <p:txBody>
          <a:bodyPr wrap="square">
            <a:spAutoFit/>
          </a:bodyPr>
          <a:lstStyle/>
          <a:p>
            <a:pPr defTabSz="608965"/>
            <a:r>
              <a:rPr lang="en-US" altLang="zh-CN" sz="2800" b="1">
                <a:solidFill>
                  <a:prstClr val="black"/>
                </a:solidFill>
                <a:latin typeface="华文中宋" panose="02010600040101010101" pitchFamily="2" charset="-122"/>
                <a:ea typeface="华文中宋" panose="02010600040101010101" pitchFamily="2" charset="-122"/>
              </a:rPr>
              <a:t>2</a:t>
            </a:r>
            <a:r>
              <a:rPr lang="zh-CN" altLang="zh-CN" sz="2800" b="1">
                <a:solidFill>
                  <a:prstClr val="black"/>
                </a:solidFill>
                <a:latin typeface="华文中宋" panose="02010600040101010101" pitchFamily="2" charset="-122"/>
                <a:ea typeface="华文中宋" panose="02010600040101010101" pitchFamily="2" charset="-122"/>
              </a:rPr>
              <a:t>、工业革命后，全面的殖民入侵</a:t>
            </a:r>
            <a:r>
              <a:rPr lang="zh-CN" altLang="en-US" sz="2800" b="1">
                <a:solidFill>
                  <a:prstClr val="black"/>
                </a:solidFill>
                <a:latin typeface="华文中宋" panose="02010600040101010101" pitchFamily="2" charset="-122"/>
                <a:ea typeface="华文中宋" panose="02010600040101010101" pitchFamily="2" charset="-122"/>
              </a:rPr>
              <a:t>（逐步放弃奴隶贸易）</a:t>
            </a:r>
            <a:endParaRPr lang="zh-CN" altLang="en-US" sz="2800" b="1">
              <a:solidFill>
                <a:srgbClr val="000000"/>
              </a:solidFill>
              <a:latin typeface="华文中宋" panose="02010600040101010101" pitchFamily="2" charset="-122"/>
              <a:ea typeface="华文中宋" panose="02010600040101010101" pitchFamily="2" charset="-122"/>
            </a:endParaRPr>
          </a:p>
        </p:txBody>
      </p:sp>
      <p:sp>
        <p:nvSpPr>
          <p:cNvPr id="6" name="矩形 5"/>
          <p:cNvSpPr/>
          <p:nvPr/>
        </p:nvSpPr>
        <p:spPr>
          <a:xfrm>
            <a:off x="347230" y="1346194"/>
            <a:ext cx="11497540" cy="1814830"/>
          </a:xfrm>
          <a:prstGeom prst="rect">
            <a:avLst/>
          </a:prstGeom>
        </p:spPr>
        <p:txBody>
          <a:bodyPr wrap="square">
            <a:spAutoFit/>
          </a:bodyPr>
          <a:lstStyle/>
          <a:p>
            <a:pPr defTabSz="608965"/>
            <a:r>
              <a:rPr lang="zh-CN" altLang="zh-CN" sz="2800" b="1">
                <a:solidFill>
                  <a:srgbClr val="000000"/>
                </a:solidFill>
                <a:latin typeface="华文中宋" panose="02010600040101010101" pitchFamily="2" charset="-122"/>
                <a:ea typeface="华文中宋" panose="02010600040101010101" pitchFamily="2" charset="-122"/>
              </a:rPr>
              <a:t>（</a:t>
            </a:r>
            <a:r>
              <a:rPr lang="en-US" altLang="zh-CN" sz="2800" b="1">
                <a:solidFill>
                  <a:srgbClr val="000000"/>
                </a:solidFill>
                <a:latin typeface="华文中宋" panose="02010600040101010101" pitchFamily="2" charset="-122"/>
                <a:ea typeface="华文中宋" panose="02010600040101010101" pitchFamily="2" charset="-122"/>
              </a:rPr>
              <a:t>2</a:t>
            </a:r>
            <a:r>
              <a:rPr lang="zh-CN" altLang="zh-CN" sz="2800" b="1">
                <a:solidFill>
                  <a:srgbClr val="000000"/>
                </a:solidFill>
                <a:latin typeface="华文中宋" panose="02010600040101010101" pitchFamily="2" charset="-122"/>
                <a:ea typeface="华文中宋" panose="02010600040101010101" pitchFamily="2" charset="-122"/>
              </a:rPr>
              <a:t>）</a:t>
            </a:r>
            <a:r>
              <a:rPr lang="en-US" altLang="zh-CN" sz="2800" b="1">
                <a:solidFill>
                  <a:srgbClr val="000000"/>
                </a:solidFill>
                <a:latin typeface="华文中宋" panose="02010600040101010101" pitchFamily="2" charset="-122"/>
                <a:ea typeface="华文中宋" panose="02010600040101010101" pitchFamily="2" charset="-122"/>
              </a:rPr>
              <a:t>18 </a:t>
            </a:r>
            <a:r>
              <a:rPr lang="zh-CN" altLang="en-US" sz="2800" b="1">
                <a:solidFill>
                  <a:srgbClr val="000000"/>
                </a:solidFill>
                <a:latin typeface="华文中宋" panose="02010600040101010101" pitchFamily="2" charset="-122"/>
                <a:ea typeface="华文中宋" panose="02010600040101010101" pitchFamily="2" charset="-122"/>
              </a:rPr>
              <a:t>世纪后期到</a:t>
            </a:r>
            <a:r>
              <a:rPr lang="en-US" altLang="zh-CN" sz="2800" b="1">
                <a:solidFill>
                  <a:srgbClr val="000000"/>
                </a:solidFill>
                <a:latin typeface="华文中宋" panose="02010600040101010101" pitchFamily="2" charset="-122"/>
                <a:ea typeface="华文中宋" panose="02010600040101010101" pitchFamily="2" charset="-122"/>
              </a:rPr>
              <a:t>19 </a:t>
            </a:r>
            <a:r>
              <a:rPr lang="zh-CN" altLang="en-US" sz="2800" b="1">
                <a:solidFill>
                  <a:srgbClr val="000000"/>
                </a:solidFill>
                <a:latin typeface="华文中宋" panose="02010600040101010101" pitchFamily="2" charset="-122"/>
                <a:ea typeface="华文中宋" panose="02010600040101010101" pitchFamily="2" charset="-122"/>
              </a:rPr>
              <a:t>世纪后期，欧洲探险者纷纷深入非洲腹地探险，为进一步侵略准备地理人文资料。</a:t>
            </a:r>
            <a:endParaRPr lang="en-US" altLang="zh-CN" sz="2800" b="1">
              <a:solidFill>
                <a:srgbClr val="000000"/>
              </a:solidFill>
              <a:latin typeface="华文中宋" panose="02010600040101010101" pitchFamily="2" charset="-122"/>
              <a:ea typeface="华文中宋" panose="02010600040101010101" pitchFamily="2" charset="-122"/>
            </a:endParaRPr>
          </a:p>
          <a:p>
            <a:pPr defTabSz="608965"/>
            <a:r>
              <a:rPr lang="zh-CN" altLang="en-US" sz="2800" b="1">
                <a:solidFill>
                  <a:srgbClr val="000000"/>
                </a:solidFill>
                <a:latin typeface="华文中宋" panose="02010600040101010101" pitchFamily="2" charset="-122"/>
                <a:ea typeface="华文中宋" panose="02010600040101010101" pitchFamily="2" charset="-122"/>
              </a:rPr>
              <a:t>（</a:t>
            </a:r>
            <a:r>
              <a:rPr lang="en-US" altLang="zh-CN" sz="2800" b="1">
                <a:solidFill>
                  <a:srgbClr val="000000"/>
                </a:solidFill>
                <a:latin typeface="华文中宋" panose="02010600040101010101" pitchFamily="2" charset="-122"/>
                <a:ea typeface="华文中宋" panose="02010600040101010101" pitchFamily="2" charset="-122"/>
              </a:rPr>
              <a:t>3</a:t>
            </a:r>
            <a:r>
              <a:rPr lang="zh-CN" altLang="en-US" sz="2800" b="1">
                <a:solidFill>
                  <a:srgbClr val="000000"/>
                </a:solidFill>
                <a:latin typeface="华文中宋" panose="02010600040101010101" pitchFamily="2" charset="-122"/>
                <a:ea typeface="华文中宋" panose="02010600040101010101" pitchFamily="2" charset="-122"/>
              </a:rPr>
              <a:t>）</a:t>
            </a:r>
            <a:r>
              <a:rPr lang="en-US" altLang="zh-CN" sz="2800" b="1">
                <a:solidFill>
                  <a:srgbClr val="000000"/>
                </a:solidFill>
                <a:latin typeface="华文中宋" panose="02010600040101010101" pitchFamily="2" charset="-122"/>
                <a:ea typeface="华文中宋" panose="02010600040101010101" pitchFamily="2" charset="-122"/>
              </a:rPr>
              <a:t>19</a:t>
            </a:r>
            <a:r>
              <a:rPr lang="zh-CN" altLang="en-US" sz="2800" b="1">
                <a:solidFill>
                  <a:srgbClr val="000000"/>
                </a:solidFill>
                <a:latin typeface="华文中宋" panose="02010600040101010101" pitchFamily="2" charset="-122"/>
                <a:ea typeface="华文中宋" panose="02010600040101010101" pitchFamily="2" charset="-122"/>
              </a:rPr>
              <a:t>世纪后期对撒哈拉以南非洲的争夺</a:t>
            </a:r>
            <a:endParaRPr lang="zh-CN" altLang="en-US" sz="2800" b="1">
              <a:solidFill>
                <a:srgbClr val="000000"/>
              </a:solidFill>
              <a:latin typeface="华文中宋" panose="02010600040101010101" pitchFamily="2" charset="-122"/>
              <a:ea typeface="华文中宋" panose="02010600040101010101" pitchFamily="2" charset="-122"/>
            </a:endParaRPr>
          </a:p>
          <a:p>
            <a:pPr defTabSz="608965"/>
            <a:r>
              <a:rPr lang="zh-CN" altLang="en-US" sz="2800" b="1">
                <a:solidFill>
                  <a:srgbClr val="000000"/>
                </a:solidFill>
                <a:latin typeface="华文中宋" panose="02010600040101010101" pitchFamily="2" charset="-122"/>
                <a:ea typeface="华文中宋" panose="02010600040101010101" pitchFamily="2" charset="-122"/>
              </a:rPr>
              <a:t>   ①英、法、德各自制定了侵略计划。</a:t>
            </a:r>
            <a:endParaRPr lang="zh-CN" altLang="en-US" sz="2800" b="1">
              <a:solidFill>
                <a:srgbClr val="000000"/>
              </a:solidFill>
              <a:latin typeface="华文中宋" panose="02010600040101010101" pitchFamily="2" charset="-122"/>
              <a:ea typeface="华文中宋" panose="02010600040101010101" pitchFamily="2" charset="-122"/>
            </a:endParaRPr>
          </a:p>
        </p:txBody>
      </p:sp>
      <p:pic>
        <p:nvPicPr>
          <p:cNvPr id="10" name="Picture 2" descr="对非洲的瓜分"/>
          <p:cNvPicPr>
            <a:picLocks noChangeAspect="1" noChangeArrowheads="1"/>
          </p:cNvPicPr>
          <p:nvPr/>
        </p:nvPicPr>
        <p:blipFill>
          <a:blip r:embed="rId1">
            <a:extLst>
              <a:ext uri="{28A0092B-C50C-407E-A947-70E740481C1C}">
                <a14:useLocalDpi xmlns:a14="http://schemas.microsoft.com/office/drawing/2010/main" val="0"/>
              </a:ext>
            </a:extLst>
          </a:blip>
          <a:stretch>
            <a:fillRect/>
          </a:stretch>
        </p:blipFill>
        <p:spPr bwMode="auto">
          <a:xfrm>
            <a:off x="7182998" y="2063886"/>
            <a:ext cx="4532224" cy="4631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矩形 7"/>
          <p:cNvSpPr/>
          <p:nvPr/>
        </p:nvSpPr>
        <p:spPr>
          <a:xfrm>
            <a:off x="629921" y="3930045"/>
            <a:ext cx="6350000" cy="2306955"/>
          </a:xfrm>
          <a:prstGeom prst="rect">
            <a:avLst/>
          </a:prstGeom>
          <a:ln w="19050">
            <a:solidFill>
              <a:schemeClr val="accent6">
                <a:lumMod val="50000"/>
              </a:schemeClr>
            </a:solidFill>
          </a:ln>
        </p:spPr>
        <p:txBody>
          <a:bodyPr wrap="square">
            <a:spAutoFit/>
          </a:bodyPr>
          <a:lstStyle/>
          <a:p>
            <a:pPr defTabSz="608965"/>
            <a:r>
              <a:rPr lang="zh-CN" altLang="en-US" sz="2400" b="1">
                <a:solidFill>
                  <a:srgbClr val="000000"/>
                </a:solidFill>
                <a:latin typeface="楷体" panose="02010609060101010101" charset="-122"/>
                <a:ea typeface="楷体" panose="02010609060101010101" charset="-122"/>
              </a:rPr>
              <a:t>在空前激烈的非洲争夺战中，</a:t>
            </a:r>
            <a:r>
              <a:rPr lang="zh-CN" altLang="en-US" sz="2400" b="1">
                <a:solidFill>
                  <a:srgbClr val="FF0000"/>
                </a:solidFill>
                <a:latin typeface="楷体" panose="02010609060101010101" charset="-122"/>
                <a:ea typeface="楷体" panose="02010609060101010101" charset="-122"/>
              </a:rPr>
              <a:t>英国</a:t>
            </a:r>
            <a:r>
              <a:rPr lang="zh-CN" altLang="en-US" sz="2400" b="1">
                <a:solidFill>
                  <a:srgbClr val="000000"/>
                </a:solidFill>
                <a:latin typeface="楷体" panose="02010609060101010101" charset="-122"/>
                <a:ea typeface="楷体" panose="02010609060101010101" charset="-122"/>
              </a:rPr>
              <a:t>制订了从开普敦到开罗的所谓“</a:t>
            </a:r>
            <a:r>
              <a:rPr lang="zh-CN" altLang="en-US" sz="2400" b="1">
                <a:solidFill>
                  <a:srgbClr val="FF0000"/>
                </a:solidFill>
                <a:latin typeface="楷体" panose="02010609060101010101" charset="-122"/>
                <a:ea typeface="楷体" panose="02010609060101010101" charset="-122"/>
              </a:rPr>
              <a:t>二</a:t>
            </a:r>
            <a:r>
              <a:rPr lang="en-US" altLang="zh-CN" sz="2400" b="1">
                <a:solidFill>
                  <a:srgbClr val="FF0000"/>
                </a:solidFill>
                <a:latin typeface="楷体" panose="02010609060101010101" charset="-122"/>
                <a:ea typeface="楷体" panose="02010609060101010101" charset="-122"/>
              </a:rPr>
              <a:t>C</a:t>
            </a:r>
            <a:r>
              <a:rPr lang="zh-CN" altLang="en-US" sz="2400" b="1">
                <a:solidFill>
                  <a:srgbClr val="FF0000"/>
                </a:solidFill>
                <a:latin typeface="楷体" panose="02010609060101010101" charset="-122"/>
                <a:ea typeface="楷体" panose="02010609060101010101" charset="-122"/>
              </a:rPr>
              <a:t>计划</a:t>
            </a:r>
            <a:r>
              <a:rPr lang="zh-CN" altLang="en-US" sz="2400" b="1">
                <a:solidFill>
                  <a:srgbClr val="000000"/>
                </a:solidFill>
                <a:latin typeface="楷体" panose="02010609060101010101" charset="-122"/>
                <a:ea typeface="楷体" panose="02010609060101010101" charset="-122"/>
              </a:rPr>
              <a:t>”，企图建立</a:t>
            </a:r>
            <a:r>
              <a:rPr lang="zh-CN" altLang="en-US" sz="2400" b="1">
                <a:solidFill>
                  <a:srgbClr val="FF0000"/>
                </a:solidFill>
                <a:latin typeface="楷体" panose="02010609060101010101" charset="-122"/>
                <a:ea typeface="楷体" panose="02010609060101010101" charset="-122"/>
              </a:rPr>
              <a:t>纵贯非洲南北</a:t>
            </a:r>
            <a:r>
              <a:rPr lang="zh-CN" altLang="en-US" sz="2400" b="1">
                <a:solidFill>
                  <a:srgbClr val="000000"/>
                </a:solidFill>
                <a:latin typeface="楷体" panose="02010609060101010101" charset="-122"/>
                <a:ea typeface="楷体" panose="02010609060101010101" charset="-122"/>
              </a:rPr>
              <a:t>大陆的殖民帝国。</a:t>
            </a:r>
            <a:r>
              <a:rPr lang="zh-CN" altLang="en-US" sz="2400" b="1">
                <a:solidFill>
                  <a:srgbClr val="0000FF"/>
                </a:solidFill>
                <a:latin typeface="楷体" panose="02010609060101010101" charset="-122"/>
                <a:ea typeface="楷体" panose="02010609060101010101" charset="-122"/>
              </a:rPr>
              <a:t>法国</a:t>
            </a:r>
            <a:r>
              <a:rPr lang="zh-CN" altLang="en-US" sz="2400" b="1">
                <a:solidFill>
                  <a:srgbClr val="000000"/>
                </a:solidFill>
                <a:latin typeface="楷体" panose="02010609060101010101" charset="-122"/>
                <a:ea typeface="楷体" panose="02010609060101010101" charset="-122"/>
              </a:rPr>
              <a:t>制订了从佛得角（塞内加尔）到索马里的“</a:t>
            </a:r>
            <a:r>
              <a:rPr lang="zh-CN" altLang="en-US" sz="2400" b="1">
                <a:solidFill>
                  <a:srgbClr val="0000FF"/>
                </a:solidFill>
                <a:latin typeface="楷体" panose="02010609060101010101" charset="-122"/>
                <a:ea typeface="楷体" panose="02010609060101010101" charset="-122"/>
              </a:rPr>
              <a:t>二</a:t>
            </a:r>
            <a:r>
              <a:rPr lang="en-US" altLang="zh-CN" sz="2400" b="1">
                <a:solidFill>
                  <a:srgbClr val="0000FF"/>
                </a:solidFill>
                <a:latin typeface="楷体" panose="02010609060101010101" charset="-122"/>
                <a:ea typeface="楷体" panose="02010609060101010101" charset="-122"/>
              </a:rPr>
              <a:t>S</a:t>
            </a:r>
            <a:r>
              <a:rPr lang="zh-CN" altLang="en-US" sz="2400" b="1">
                <a:solidFill>
                  <a:srgbClr val="0000FF"/>
                </a:solidFill>
                <a:latin typeface="楷体" panose="02010609060101010101" charset="-122"/>
                <a:ea typeface="楷体" panose="02010609060101010101" charset="-122"/>
              </a:rPr>
              <a:t>计划</a:t>
            </a:r>
            <a:r>
              <a:rPr lang="zh-CN" altLang="en-US" sz="2400" b="1">
                <a:solidFill>
                  <a:srgbClr val="000000"/>
                </a:solidFill>
                <a:latin typeface="楷体" panose="02010609060101010101" charset="-122"/>
                <a:ea typeface="楷体" panose="02010609060101010101" charset="-122"/>
              </a:rPr>
              <a:t>”，企图</a:t>
            </a:r>
            <a:r>
              <a:rPr lang="zh-CN" altLang="en-US" sz="2400" b="1">
                <a:solidFill>
                  <a:srgbClr val="0000FF"/>
                </a:solidFill>
                <a:latin typeface="楷体" panose="02010609060101010101" charset="-122"/>
                <a:ea typeface="楷体" panose="02010609060101010101" charset="-122"/>
              </a:rPr>
              <a:t>横断非洲东西</a:t>
            </a:r>
            <a:r>
              <a:rPr lang="zh-CN" altLang="en-US" sz="2400" b="1">
                <a:solidFill>
                  <a:srgbClr val="000000"/>
                </a:solidFill>
                <a:latin typeface="楷体" panose="02010609060101010101" charset="-122"/>
                <a:ea typeface="楷体" panose="02010609060101010101" charset="-122"/>
              </a:rPr>
              <a:t>大陆。</a:t>
            </a:r>
            <a:r>
              <a:rPr lang="zh-CN" altLang="en-US" sz="2400" b="1">
                <a:solidFill>
                  <a:srgbClr val="00B050"/>
                </a:solidFill>
                <a:latin typeface="楷体" panose="02010609060101010101" charset="-122"/>
                <a:ea typeface="楷体" panose="02010609060101010101" charset="-122"/>
              </a:rPr>
              <a:t>德国</a:t>
            </a:r>
            <a:r>
              <a:rPr lang="zh-CN" altLang="en-US" sz="2400" b="1">
                <a:solidFill>
                  <a:srgbClr val="000000"/>
                </a:solidFill>
                <a:latin typeface="楷体" panose="02010609060101010101" charset="-122"/>
                <a:ea typeface="楷体" panose="02010609060101010101" charset="-122"/>
              </a:rPr>
              <a:t>制订了从东非洲到西南非洲的</a:t>
            </a:r>
            <a:r>
              <a:rPr lang="zh-CN" altLang="en-US" sz="2400" b="1">
                <a:solidFill>
                  <a:srgbClr val="00B050"/>
                </a:solidFill>
                <a:latin typeface="楷体" panose="02010609060101010101" charset="-122"/>
                <a:ea typeface="楷体" panose="02010609060101010101" charset="-122"/>
              </a:rPr>
              <a:t>斜穿非洲</a:t>
            </a:r>
            <a:r>
              <a:rPr lang="zh-CN" altLang="en-US" sz="2400" b="1">
                <a:solidFill>
                  <a:srgbClr val="000000"/>
                </a:solidFill>
                <a:latin typeface="楷体" panose="02010609060101010101" charset="-122"/>
                <a:ea typeface="楷体" panose="02010609060101010101" charset="-122"/>
              </a:rPr>
              <a:t>大陆计划。</a:t>
            </a:r>
            <a:endParaRPr lang="zh-CN" altLang="en-US" sz="2400" b="1">
              <a:solidFill>
                <a:srgbClr val="000000"/>
              </a:solidFill>
              <a:latin typeface="楷体" panose="02010609060101010101" charset="-122"/>
              <a:ea typeface="楷体" panose="0201060906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187163" y="748478"/>
            <a:ext cx="5597549" cy="4154984"/>
            <a:chOff x="231103" y="3700302"/>
            <a:chExt cx="4600575" cy="2867025"/>
          </a:xfrm>
        </p:grpSpPr>
        <p:pic>
          <p:nvPicPr>
            <p:cNvPr id="1026" name="Picture 2"/>
            <p:cNvPicPr>
              <a:picLocks noChangeAspect="1" noChangeArrowheads="1"/>
            </p:cNvPicPr>
            <p:nvPr/>
          </p:nvPicPr>
          <p:blipFill>
            <a:blip r:embed="rId1">
              <a:extLst>
                <a:ext uri="{28A0092B-C50C-407E-A947-70E740481C1C}">
                  <a14:useLocalDpi xmlns:a14="http://schemas.microsoft.com/office/drawing/2010/main" val="0"/>
                </a:ext>
              </a:extLst>
            </a:blip>
            <a:stretch>
              <a:fillRect/>
            </a:stretch>
          </p:blipFill>
          <p:spPr bwMode="auto">
            <a:xfrm>
              <a:off x="231103" y="3700302"/>
              <a:ext cx="4600575" cy="2867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矩形 2"/>
            <p:cNvSpPr/>
            <p:nvPr/>
          </p:nvSpPr>
          <p:spPr>
            <a:xfrm>
              <a:off x="3020709" y="6057634"/>
              <a:ext cx="1810969" cy="50969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a:solidFill>
                    <a:schemeClr val="tx1"/>
                  </a:solidFill>
                  <a:latin typeface="华文中宋" panose="02010600040101010101" pitchFamily="2" charset="-122"/>
                  <a:ea typeface="华文中宋" panose="02010600040101010101" pitchFamily="2" charset="-122"/>
                </a:rPr>
                <a:t>15</a:t>
              </a:r>
              <a:r>
                <a:rPr lang="zh-CN" altLang="en-US" sz="2000">
                  <a:solidFill>
                    <a:schemeClr val="tx1"/>
                  </a:solidFill>
                  <a:latin typeface="华文中宋" panose="02010600040101010101" pitchFamily="2" charset="-122"/>
                  <a:ea typeface="华文中宋" panose="02010600040101010101" pitchFamily="2" charset="-122"/>
                </a:rPr>
                <a:t>个国家</a:t>
              </a:r>
              <a:r>
                <a:rPr lang="en-US" altLang="zh-CN" sz="2000">
                  <a:solidFill>
                    <a:schemeClr val="tx1"/>
                  </a:solidFill>
                  <a:latin typeface="华文中宋" panose="02010600040101010101" pitchFamily="2" charset="-122"/>
                  <a:ea typeface="华文中宋" panose="02010600040101010101" pitchFamily="2" charset="-122"/>
                </a:rPr>
                <a:t>104</a:t>
              </a:r>
              <a:r>
                <a:rPr lang="zh-CN" altLang="en-US" sz="2000">
                  <a:solidFill>
                    <a:schemeClr val="tx1"/>
                  </a:solidFill>
                  <a:latin typeface="华文中宋" panose="02010600040101010101" pitchFamily="2" charset="-122"/>
                  <a:ea typeface="华文中宋" panose="02010600040101010101" pitchFamily="2" charset="-122"/>
                </a:rPr>
                <a:t>天的柏林会议</a:t>
              </a:r>
              <a:endParaRPr lang="zh-CN" altLang="en-US" sz="2000">
                <a:solidFill>
                  <a:schemeClr val="tx1"/>
                </a:solidFill>
                <a:latin typeface="华文中宋" panose="02010600040101010101" pitchFamily="2" charset="-122"/>
                <a:ea typeface="华文中宋" panose="02010600040101010101" pitchFamily="2" charset="-122"/>
              </a:endParaRPr>
            </a:p>
          </p:txBody>
        </p:sp>
      </p:grpSp>
      <p:sp>
        <p:nvSpPr>
          <p:cNvPr id="13" name="矩形 12"/>
          <p:cNvSpPr/>
          <p:nvPr/>
        </p:nvSpPr>
        <p:spPr>
          <a:xfrm>
            <a:off x="7118866" y="1614070"/>
            <a:ext cx="4386064" cy="2676525"/>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lvl="0" indent="457200"/>
            <a:r>
              <a:rPr lang="zh-CN" altLang="en-US" sz="2400" b="1">
                <a:solidFill>
                  <a:srgbClr val="000000"/>
                </a:solidFill>
                <a:latin typeface="华文楷体" panose="02010600040101010101" pitchFamily="2" charset="-122"/>
                <a:ea typeface="华文楷体" panose="02010600040101010101" pitchFamily="2" charset="-122"/>
              </a:rPr>
              <a:t>会议期间为各自利益讨论、协商，最后柏林会议瓜分结果产生了一份总决议书。</a:t>
            </a:r>
            <a:r>
              <a:rPr lang="zh-CN" altLang="en-US" sz="2400" b="1">
                <a:solidFill>
                  <a:srgbClr val="FF0000"/>
                </a:solidFill>
                <a:latin typeface="华文楷体" panose="02010600040101010101" pitchFamily="2" charset="-122"/>
                <a:ea typeface="华文楷体" panose="02010600040101010101" pitchFamily="2" charset="-122"/>
              </a:rPr>
              <a:t>规定：签字国凡占领非洲领土时需要分别通知其他签字国，而且还要保证对所占领土有足够统治权力，否则不算有效占领。</a:t>
            </a:r>
            <a:endParaRPr lang="en-US" altLang="zh-CN" sz="2400" b="1">
              <a:solidFill>
                <a:srgbClr val="FF0000"/>
              </a:solidFill>
              <a:latin typeface="华文楷体" panose="02010600040101010101" pitchFamily="2" charset="-122"/>
              <a:ea typeface="华文楷体" panose="02010600040101010101" pitchFamily="2" charset="-122"/>
            </a:endParaRPr>
          </a:p>
        </p:txBody>
      </p:sp>
      <p:sp>
        <p:nvSpPr>
          <p:cNvPr id="18" name="ïs1ïḓê"/>
          <p:cNvSpPr/>
          <p:nvPr/>
        </p:nvSpPr>
        <p:spPr bwMode="auto">
          <a:xfrm>
            <a:off x="773531" y="296773"/>
            <a:ext cx="10850561" cy="451705"/>
          </a:xfrm>
          <a:prstGeom prst="rect">
            <a:avLst/>
          </a:prstGeom>
          <a:solidFill>
            <a:schemeClr val="accent1"/>
          </a:solidFill>
          <a:ln w="28575" algn="ctr">
            <a:noFill/>
            <a:round/>
          </a:ln>
        </p:spPr>
        <p:txBody>
          <a:bodyPr wrap="square" lIns="91440" tIns="45720" rIns="91440" bIns="45720" anchor="ctr">
            <a:noAutofit/>
          </a:bodyPr>
          <a:lstStyle/>
          <a:p>
            <a:pPr algn="ctr"/>
            <a:r>
              <a:rPr lang="en-US" altLang="zh-CN" sz="3600" b="1">
                <a:solidFill>
                  <a:schemeClr val="bg1"/>
                </a:solidFill>
                <a:latin typeface="华文楷体" panose="02010600040101010101" pitchFamily="2" charset="-122"/>
                <a:ea typeface="华文楷体" panose="02010600040101010101" pitchFamily="2" charset="-122"/>
              </a:rPr>
              <a:t>1884</a:t>
            </a:r>
            <a:r>
              <a:rPr lang="zh-CN" altLang="en-US" sz="3600" b="1">
                <a:solidFill>
                  <a:schemeClr val="bg1"/>
                </a:solidFill>
                <a:latin typeface="华文楷体" panose="02010600040101010101" pitchFamily="2" charset="-122"/>
                <a:ea typeface="华文楷体" panose="02010600040101010101" pitchFamily="2" charset="-122"/>
              </a:rPr>
              <a:t>年臭名昭著的柏林会议</a:t>
            </a:r>
            <a:endParaRPr lang="en-US" altLang="zh-CN" sz="3600" b="1">
              <a:solidFill>
                <a:schemeClr val="bg1"/>
              </a:solidFill>
              <a:latin typeface="华文楷体" panose="02010600040101010101" pitchFamily="2" charset="-122"/>
              <a:ea typeface="华文楷体" panose="02010600040101010101" pitchFamily="2" charset="-122"/>
            </a:endParaRPr>
          </a:p>
        </p:txBody>
      </p:sp>
      <p:sp>
        <p:nvSpPr>
          <p:cNvPr id="2" name="文本框 1"/>
          <p:cNvSpPr txBox="1"/>
          <p:nvPr/>
        </p:nvSpPr>
        <p:spPr>
          <a:xfrm>
            <a:off x="3440946" y="5237788"/>
            <a:ext cx="4267200" cy="1323439"/>
          </a:xfrm>
          <a:prstGeom prst="rect">
            <a:avLst/>
          </a:prstGeom>
          <a:noFill/>
        </p:spPr>
        <p:txBody>
          <a:bodyPr wrap="square" rtlCol="0">
            <a:spAutoFit/>
          </a:bodyPr>
          <a:lstStyle/>
          <a:p>
            <a:r>
              <a:rPr lang="zh-CN" altLang="en-US" sz="4000" b="1">
                <a:solidFill>
                  <a:srgbClr val="FF0000"/>
                </a:solidFill>
              </a:rPr>
              <a:t>“有效占领”原则 “地图上作业”</a:t>
            </a:r>
            <a:endParaRPr lang="zh-CN" altLang="en-US" sz="4000" b="1">
              <a:solidFill>
                <a:srgbClr val="FF0000"/>
              </a:solidFill>
            </a:endParaRPr>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2066"/>
            <a:ext cx="5161280" cy="646331"/>
          </a:xfrm>
          <a:prstGeom prst="rect">
            <a:avLst/>
          </a:prstGeom>
          <a:solidFill>
            <a:schemeClr val="accent6">
              <a:lumMod val="50000"/>
            </a:schemeClr>
          </a:solidFill>
        </p:spPr>
        <p:txBody>
          <a:bodyPr wrap="square">
            <a:spAutoFit/>
          </a:bodyPr>
          <a:lstStyle/>
          <a:p>
            <a:pPr defTabSz="608965"/>
            <a:r>
              <a:rPr lang="zh-CN" altLang="zh-CN" sz="3600" b="1">
                <a:solidFill>
                  <a:prstClr val="white"/>
                </a:solidFill>
                <a:latin typeface="+mn-ea"/>
              </a:rPr>
              <a:t>三、西方列强瓜分非洲</a:t>
            </a:r>
            <a:endParaRPr lang="zh-CN" altLang="zh-CN" sz="3600">
              <a:solidFill>
                <a:prstClr val="white"/>
              </a:solidFill>
              <a:latin typeface="+mn-ea"/>
            </a:endParaRPr>
          </a:p>
        </p:txBody>
      </p:sp>
      <p:sp>
        <p:nvSpPr>
          <p:cNvPr id="5" name="矩形 4"/>
          <p:cNvSpPr/>
          <p:nvPr/>
        </p:nvSpPr>
        <p:spPr>
          <a:xfrm>
            <a:off x="354647" y="761713"/>
            <a:ext cx="8047889" cy="521970"/>
          </a:xfrm>
          <a:prstGeom prst="rect">
            <a:avLst/>
          </a:prstGeom>
        </p:spPr>
        <p:txBody>
          <a:bodyPr wrap="square">
            <a:spAutoFit/>
          </a:bodyPr>
          <a:lstStyle/>
          <a:p>
            <a:pPr defTabSz="608965"/>
            <a:r>
              <a:rPr lang="en-US" altLang="zh-CN" sz="2800" b="1">
                <a:solidFill>
                  <a:prstClr val="black"/>
                </a:solidFill>
                <a:latin typeface="华文中宋" panose="02010600040101010101" pitchFamily="2" charset="-122"/>
                <a:ea typeface="华文中宋" panose="02010600040101010101" pitchFamily="2" charset="-122"/>
              </a:rPr>
              <a:t>2</a:t>
            </a:r>
            <a:r>
              <a:rPr lang="zh-CN" altLang="zh-CN" sz="2800" b="1">
                <a:solidFill>
                  <a:prstClr val="black"/>
                </a:solidFill>
                <a:latin typeface="华文中宋" panose="02010600040101010101" pitchFamily="2" charset="-122"/>
                <a:ea typeface="华文中宋" panose="02010600040101010101" pitchFamily="2" charset="-122"/>
              </a:rPr>
              <a:t>、工业革命后，全面的殖民入侵</a:t>
            </a:r>
            <a:endParaRPr lang="zh-CN" altLang="en-US" sz="2800" b="1">
              <a:solidFill>
                <a:srgbClr val="000000"/>
              </a:solidFill>
              <a:latin typeface="华文中宋" panose="02010600040101010101" pitchFamily="2" charset="-122"/>
              <a:ea typeface="华文中宋" panose="02010600040101010101" pitchFamily="2" charset="-122"/>
            </a:endParaRPr>
          </a:p>
        </p:txBody>
      </p:sp>
      <p:sp>
        <p:nvSpPr>
          <p:cNvPr id="6" name="矩形 5"/>
          <p:cNvSpPr/>
          <p:nvPr/>
        </p:nvSpPr>
        <p:spPr>
          <a:xfrm>
            <a:off x="92335" y="1284933"/>
            <a:ext cx="12007330" cy="4831080"/>
          </a:xfrm>
          <a:prstGeom prst="rect">
            <a:avLst/>
          </a:prstGeom>
        </p:spPr>
        <p:txBody>
          <a:bodyPr wrap="square">
            <a:spAutoFit/>
          </a:bodyPr>
          <a:lstStyle/>
          <a:p>
            <a:pPr defTabSz="608965"/>
            <a:r>
              <a:rPr lang="zh-CN" altLang="zh-CN" sz="2800" b="1">
                <a:solidFill>
                  <a:srgbClr val="000000"/>
                </a:solidFill>
                <a:latin typeface="华文中宋" panose="02010600040101010101" pitchFamily="2" charset="-122"/>
                <a:ea typeface="华文中宋" panose="02010600040101010101" pitchFamily="2" charset="-122"/>
              </a:rPr>
              <a:t>（</a:t>
            </a:r>
            <a:r>
              <a:rPr lang="en-US" altLang="zh-CN" sz="2800" b="1">
                <a:solidFill>
                  <a:srgbClr val="000000"/>
                </a:solidFill>
                <a:latin typeface="华文中宋" panose="02010600040101010101" pitchFamily="2" charset="-122"/>
                <a:ea typeface="华文中宋" panose="02010600040101010101" pitchFamily="2" charset="-122"/>
              </a:rPr>
              <a:t>2</a:t>
            </a:r>
            <a:r>
              <a:rPr lang="zh-CN" altLang="zh-CN" sz="2800" b="1">
                <a:solidFill>
                  <a:srgbClr val="000000"/>
                </a:solidFill>
                <a:latin typeface="华文中宋" panose="02010600040101010101" pitchFamily="2" charset="-122"/>
                <a:ea typeface="华文中宋" panose="02010600040101010101" pitchFamily="2" charset="-122"/>
              </a:rPr>
              <a:t>）</a:t>
            </a:r>
            <a:r>
              <a:rPr lang="en-US" altLang="zh-CN" sz="2800" b="1">
                <a:solidFill>
                  <a:srgbClr val="000000"/>
                </a:solidFill>
                <a:latin typeface="华文中宋" panose="02010600040101010101" pitchFamily="2" charset="-122"/>
                <a:ea typeface="华文中宋" panose="02010600040101010101" pitchFamily="2" charset="-122"/>
              </a:rPr>
              <a:t>18 </a:t>
            </a:r>
            <a:r>
              <a:rPr lang="zh-CN" altLang="en-US" sz="2800" b="1">
                <a:solidFill>
                  <a:srgbClr val="000000"/>
                </a:solidFill>
                <a:latin typeface="华文中宋" panose="02010600040101010101" pitchFamily="2" charset="-122"/>
                <a:ea typeface="华文中宋" panose="02010600040101010101" pitchFamily="2" charset="-122"/>
              </a:rPr>
              <a:t>世纪后期到</a:t>
            </a:r>
            <a:r>
              <a:rPr lang="en-US" altLang="zh-CN" sz="2800" b="1">
                <a:solidFill>
                  <a:srgbClr val="000000"/>
                </a:solidFill>
                <a:latin typeface="华文中宋" panose="02010600040101010101" pitchFamily="2" charset="-122"/>
                <a:ea typeface="华文中宋" panose="02010600040101010101" pitchFamily="2" charset="-122"/>
              </a:rPr>
              <a:t>19 </a:t>
            </a:r>
            <a:r>
              <a:rPr lang="zh-CN" altLang="en-US" sz="2800" b="1">
                <a:solidFill>
                  <a:srgbClr val="000000"/>
                </a:solidFill>
                <a:latin typeface="华文中宋" panose="02010600040101010101" pitchFamily="2" charset="-122"/>
                <a:ea typeface="华文中宋" panose="02010600040101010101" pitchFamily="2" charset="-122"/>
              </a:rPr>
              <a:t>世纪后期，欧洲探险者纷纷深入非洲腹地探险，为进一步侵略准备地理人文资料。</a:t>
            </a:r>
            <a:endParaRPr lang="en-US" altLang="zh-CN" sz="2800" b="1">
              <a:solidFill>
                <a:srgbClr val="000000"/>
              </a:solidFill>
              <a:latin typeface="华文中宋" panose="02010600040101010101" pitchFamily="2" charset="-122"/>
              <a:ea typeface="华文中宋" panose="02010600040101010101" pitchFamily="2" charset="-122"/>
            </a:endParaRPr>
          </a:p>
          <a:p>
            <a:pPr defTabSz="608965"/>
            <a:r>
              <a:rPr lang="zh-CN" altLang="en-US" sz="2800" b="1">
                <a:solidFill>
                  <a:srgbClr val="000000"/>
                </a:solidFill>
                <a:latin typeface="华文中宋" panose="02010600040101010101" pitchFamily="2" charset="-122"/>
                <a:ea typeface="华文中宋" panose="02010600040101010101" pitchFamily="2" charset="-122"/>
              </a:rPr>
              <a:t>（</a:t>
            </a:r>
            <a:r>
              <a:rPr lang="en-US" altLang="zh-CN" sz="2800" b="1">
                <a:solidFill>
                  <a:srgbClr val="000000"/>
                </a:solidFill>
                <a:latin typeface="华文中宋" panose="02010600040101010101" pitchFamily="2" charset="-122"/>
                <a:ea typeface="华文中宋" panose="02010600040101010101" pitchFamily="2" charset="-122"/>
              </a:rPr>
              <a:t>3</a:t>
            </a:r>
            <a:r>
              <a:rPr lang="zh-CN" altLang="en-US" sz="2800" b="1">
                <a:solidFill>
                  <a:srgbClr val="000000"/>
                </a:solidFill>
                <a:latin typeface="华文中宋" panose="02010600040101010101" pitchFamily="2" charset="-122"/>
                <a:ea typeface="华文中宋" panose="02010600040101010101" pitchFamily="2" charset="-122"/>
              </a:rPr>
              <a:t>）</a:t>
            </a:r>
            <a:r>
              <a:rPr lang="en-US" altLang="zh-CN" sz="2800" b="1">
                <a:solidFill>
                  <a:srgbClr val="000000"/>
                </a:solidFill>
                <a:latin typeface="华文中宋" panose="02010600040101010101" pitchFamily="2" charset="-122"/>
                <a:ea typeface="华文中宋" panose="02010600040101010101" pitchFamily="2" charset="-122"/>
              </a:rPr>
              <a:t>19</a:t>
            </a:r>
            <a:r>
              <a:rPr lang="zh-CN" altLang="en-US" sz="2800" b="1">
                <a:solidFill>
                  <a:srgbClr val="000000"/>
                </a:solidFill>
                <a:latin typeface="华文中宋" panose="02010600040101010101" pitchFamily="2" charset="-122"/>
                <a:ea typeface="华文中宋" panose="02010600040101010101" pitchFamily="2" charset="-122"/>
              </a:rPr>
              <a:t>世纪后期对撒哈拉以南非洲的争夺</a:t>
            </a:r>
            <a:endParaRPr lang="zh-CN" altLang="en-US" sz="2800" b="1">
              <a:solidFill>
                <a:srgbClr val="000000"/>
              </a:solidFill>
              <a:latin typeface="华文中宋" panose="02010600040101010101" pitchFamily="2" charset="-122"/>
              <a:ea typeface="华文中宋" panose="02010600040101010101" pitchFamily="2" charset="-122"/>
            </a:endParaRPr>
          </a:p>
          <a:p>
            <a:pPr defTabSz="608965"/>
            <a:r>
              <a:rPr lang="zh-CN" altLang="en-US" sz="2800" b="1">
                <a:solidFill>
                  <a:srgbClr val="000000"/>
                </a:solidFill>
                <a:latin typeface="华文中宋" panose="02010600040101010101" pitchFamily="2" charset="-122"/>
                <a:ea typeface="华文中宋" panose="02010600040101010101" pitchFamily="2" charset="-122"/>
              </a:rPr>
              <a:t>   ①英、法、德各自制定了侵略计划。</a:t>
            </a:r>
            <a:endParaRPr lang="en-US" altLang="zh-CN" sz="2800" b="1">
              <a:solidFill>
                <a:srgbClr val="000000"/>
              </a:solidFill>
              <a:latin typeface="华文中宋" panose="02010600040101010101" pitchFamily="2" charset="-122"/>
              <a:ea typeface="华文中宋" panose="02010600040101010101" pitchFamily="2" charset="-122"/>
            </a:endParaRPr>
          </a:p>
          <a:p>
            <a:pPr defTabSz="608965"/>
            <a:r>
              <a:rPr lang="zh-CN" altLang="en-US" sz="2800" b="1">
                <a:solidFill>
                  <a:srgbClr val="000000"/>
                </a:solidFill>
                <a:latin typeface="华文中宋" panose="02010600040101010101" pitchFamily="2" charset="-122"/>
                <a:ea typeface="华文中宋" panose="02010600040101010101" pitchFamily="2" charset="-122"/>
              </a:rPr>
              <a:t>   ②</a:t>
            </a:r>
            <a:r>
              <a:rPr lang="en-US" altLang="zh-CN" sz="2800" b="1">
                <a:solidFill>
                  <a:srgbClr val="000000"/>
                </a:solidFill>
                <a:latin typeface="华文中宋" panose="02010600040101010101" pitchFamily="2" charset="-122"/>
                <a:ea typeface="华文中宋" panose="02010600040101010101" pitchFamily="2" charset="-122"/>
              </a:rPr>
              <a:t>1884</a:t>
            </a:r>
            <a:r>
              <a:rPr lang="zh-CN" altLang="en-US" sz="2800" b="1">
                <a:solidFill>
                  <a:srgbClr val="000000"/>
                </a:solidFill>
                <a:latin typeface="华文中宋" panose="02010600040101010101" pitchFamily="2" charset="-122"/>
                <a:ea typeface="华文中宋" panose="02010600040101010101" pitchFamily="2" charset="-122"/>
              </a:rPr>
              <a:t>年柏林会议：</a:t>
            </a:r>
            <a:endParaRPr lang="en-US" altLang="zh-CN" sz="2800" b="1">
              <a:solidFill>
                <a:srgbClr val="000000"/>
              </a:solidFill>
              <a:latin typeface="华文中宋" panose="02010600040101010101" pitchFamily="2" charset="-122"/>
              <a:ea typeface="华文中宋" panose="02010600040101010101" pitchFamily="2" charset="-122"/>
            </a:endParaRPr>
          </a:p>
          <a:p>
            <a:pPr defTabSz="608965"/>
            <a:r>
              <a:rPr lang="en-US" altLang="zh-CN" sz="2800" b="1">
                <a:solidFill>
                  <a:srgbClr val="000000"/>
                </a:solidFill>
                <a:latin typeface="华文中宋" panose="02010600040101010101" pitchFamily="2" charset="-122"/>
                <a:ea typeface="华文中宋" panose="02010600040101010101" pitchFamily="2" charset="-122"/>
              </a:rPr>
              <a:t>  a.</a:t>
            </a:r>
            <a:r>
              <a:rPr lang="zh-CN" altLang="en-US" sz="2800" b="1">
                <a:solidFill>
                  <a:srgbClr val="000000"/>
                </a:solidFill>
                <a:latin typeface="华文中宋" panose="02010600040101010101" pitchFamily="2" charset="-122"/>
                <a:ea typeface="华文中宋" panose="02010600040101010101" pitchFamily="2" charset="-122"/>
              </a:rPr>
              <a:t>背景</a:t>
            </a:r>
            <a:r>
              <a:rPr lang="en-US" altLang="zh-CN" sz="2800" b="1">
                <a:solidFill>
                  <a:srgbClr val="000000"/>
                </a:solidFill>
                <a:latin typeface="华文中宋" panose="02010600040101010101" pitchFamily="2" charset="-122"/>
                <a:ea typeface="华文中宋" panose="02010600040101010101" pitchFamily="2" charset="-122"/>
              </a:rPr>
              <a:t>:</a:t>
            </a:r>
            <a:r>
              <a:rPr lang="zh-CN" altLang="en-US" sz="2800" b="1">
                <a:solidFill>
                  <a:srgbClr val="000000"/>
                </a:solidFill>
                <a:latin typeface="华文中宋" panose="02010600040101010101" pitchFamily="2" charset="-122"/>
                <a:ea typeface="华文中宋" panose="02010600040101010101" pitchFamily="2" charset="-122"/>
              </a:rPr>
              <a:t>抢夺殖民地过程中，列强冲突加剧，为缓和矛盾和进一步瓜分非洲</a:t>
            </a:r>
            <a:endParaRPr lang="en-US" altLang="zh-CN" sz="2800" b="1">
              <a:solidFill>
                <a:srgbClr val="000000"/>
              </a:solidFill>
              <a:latin typeface="华文中宋" panose="02010600040101010101" pitchFamily="2" charset="-122"/>
              <a:ea typeface="华文中宋" panose="02010600040101010101" pitchFamily="2" charset="-122"/>
            </a:endParaRPr>
          </a:p>
          <a:p>
            <a:pPr defTabSz="608965"/>
            <a:r>
              <a:rPr lang="en-US" altLang="zh-CN" sz="2800" b="1">
                <a:solidFill>
                  <a:srgbClr val="000000"/>
                </a:solidFill>
                <a:latin typeface="华文中宋" panose="02010600040101010101" pitchFamily="2" charset="-122"/>
                <a:ea typeface="华文中宋" panose="02010600040101010101" pitchFamily="2" charset="-122"/>
              </a:rPr>
              <a:t>  b.</a:t>
            </a:r>
            <a:r>
              <a:rPr lang="zh-CN" altLang="en-US" sz="2800" b="1">
                <a:solidFill>
                  <a:srgbClr val="000000"/>
                </a:solidFill>
                <a:latin typeface="华文中宋" panose="02010600040101010101" pitchFamily="2" charset="-122"/>
                <a:ea typeface="华文中宋" panose="02010600040101010101" pitchFamily="2" charset="-122"/>
              </a:rPr>
              <a:t>内容：确立了“有效占领”原则；“地图上作业”</a:t>
            </a:r>
            <a:endParaRPr lang="en-US" altLang="zh-CN" sz="2800" b="1">
              <a:solidFill>
                <a:srgbClr val="000000"/>
              </a:solidFill>
              <a:latin typeface="华文中宋" panose="02010600040101010101" pitchFamily="2" charset="-122"/>
              <a:ea typeface="华文中宋" panose="02010600040101010101" pitchFamily="2" charset="-122"/>
            </a:endParaRPr>
          </a:p>
          <a:p>
            <a:pPr defTabSz="608965"/>
            <a:r>
              <a:rPr lang="en-US" altLang="zh-CN" sz="2800" b="1">
                <a:solidFill>
                  <a:srgbClr val="000000"/>
                </a:solidFill>
                <a:latin typeface="华文中宋" panose="02010600040101010101" pitchFamily="2" charset="-122"/>
                <a:ea typeface="华文中宋" panose="02010600040101010101" pitchFamily="2" charset="-122"/>
              </a:rPr>
              <a:t>  c.</a:t>
            </a:r>
            <a:r>
              <a:rPr lang="zh-CN" altLang="en-US" sz="2800" b="1">
                <a:solidFill>
                  <a:srgbClr val="000000"/>
                </a:solidFill>
                <a:latin typeface="华文中宋" panose="02010600040101010101" pitchFamily="2" charset="-122"/>
                <a:ea typeface="华文中宋" panose="02010600040101010101" pitchFamily="2" charset="-122"/>
              </a:rPr>
              <a:t>影响：列强瓜分非洲的速度加快。</a:t>
            </a:r>
            <a:endParaRPr lang="zh-CN" altLang="en-US" sz="2800" b="1">
              <a:solidFill>
                <a:srgbClr val="000000"/>
              </a:solidFill>
              <a:latin typeface="华文中宋" panose="02010600040101010101" pitchFamily="2" charset="-122"/>
              <a:ea typeface="华文中宋" panose="02010600040101010101" pitchFamily="2" charset="-122"/>
            </a:endParaRPr>
          </a:p>
          <a:p>
            <a:pPr defTabSz="608965"/>
            <a:r>
              <a:rPr lang="zh-CN" altLang="en-US" sz="2800" b="1">
                <a:solidFill>
                  <a:srgbClr val="000000"/>
                </a:solidFill>
                <a:latin typeface="华文中宋" panose="02010600040101010101" pitchFamily="2" charset="-122"/>
                <a:ea typeface="华文中宋" panose="02010600040101010101" pitchFamily="2" charset="-122"/>
              </a:rPr>
              <a:t>   ③</a:t>
            </a:r>
            <a:r>
              <a:rPr lang="en-US" altLang="zh-CN" sz="2800" b="1">
                <a:solidFill>
                  <a:srgbClr val="000000"/>
                </a:solidFill>
                <a:latin typeface="华文中宋" panose="02010600040101010101" pitchFamily="2" charset="-122"/>
                <a:ea typeface="华文中宋" panose="02010600040101010101" pitchFamily="2" charset="-122"/>
              </a:rPr>
              <a:t>19</a:t>
            </a:r>
            <a:r>
              <a:rPr lang="zh-CN" altLang="en-US" sz="2800" b="1">
                <a:solidFill>
                  <a:srgbClr val="000000"/>
                </a:solidFill>
                <a:latin typeface="华文中宋" panose="02010600040101010101" pitchFamily="2" charset="-122"/>
                <a:ea typeface="华文中宋" panose="02010600040101010101" pitchFamily="2" charset="-122"/>
              </a:rPr>
              <a:t>世纪末</a:t>
            </a:r>
            <a:r>
              <a:rPr lang="en-US" altLang="zh-CN" sz="2800" b="1">
                <a:solidFill>
                  <a:srgbClr val="000000"/>
                </a:solidFill>
                <a:latin typeface="华文中宋" panose="02010600040101010101" pitchFamily="2" charset="-122"/>
                <a:ea typeface="华文中宋" panose="02010600040101010101" pitchFamily="2" charset="-122"/>
              </a:rPr>
              <a:t>20</a:t>
            </a:r>
            <a:r>
              <a:rPr lang="zh-CN" altLang="en-US" sz="2800" b="1">
                <a:solidFill>
                  <a:srgbClr val="000000"/>
                </a:solidFill>
                <a:latin typeface="华文中宋" panose="02010600040101010101" pitchFamily="2" charset="-122"/>
                <a:ea typeface="华文中宋" panose="02010600040101010101" pitchFamily="2" charset="-122"/>
              </a:rPr>
              <a:t>世纪初，欧洲列强侵占了几乎整个非洲。</a:t>
            </a:r>
            <a:endParaRPr lang="zh-CN" altLang="en-US" sz="2800" b="1">
              <a:solidFill>
                <a:srgbClr val="000000"/>
              </a:solidFill>
              <a:latin typeface="华文中宋" panose="02010600040101010101" pitchFamily="2" charset="-122"/>
              <a:ea typeface="华文中宋" panose="02010600040101010101" pitchFamily="2" charset="-122"/>
            </a:endParaRPr>
          </a:p>
          <a:p>
            <a:pPr defTabSz="608965"/>
            <a:endParaRPr lang="zh-CN" altLang="en-US" sz="2800" b="1">
              <a:solidFill>
                <a:srgbClr val="000000"/>
              </a:solidFill>
              <a:latin typeface="华文中宋" panose="02010600040101010101" pitchFamily="2" charset="-122"/>
              <a:ea typeface="华文中宋" panose="02010600040101010101" pitchFamily="2" charset="-122"/>
            </a:endParaRPr>
          </a:p>
        </p:txBody>
      </p:sp>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a:extLst>
              <a:ext uri="{28A0092B-C50C-407E-A947-70E740481C1C}">
                <a14:useLocalDpi xmlns:a14="http://schemas.microsoft.com/office/drawing/2010/main" val="0"/>
              </a:ext>
            </a:extLst>
          </a:blip>
          <a:srcRect l="1526" r="1526" b="5201"/>
          <a:stretch>
            <a:fillRect/>
          </a:stretch>
        </p:blipFill>
        <p:spPr>
          <a:xfrm>
            <a:off x="357812" y="360833"/>
            <a:ext cx="4800533" cy="5787304"/>
          </a:xfrm>
          <a:prstGeom prst="rect">
            <a:avLst/>
          </a:prstGeom>
          <a:ln>
            <a:noFill/>
          </a:ln>
          <a:effectLst>
            <a:outerShdw blurRad="190500" algn="tl" rotWithShape="0">
              <a:srgbClr val="000000">
                <a:alpha val="70000"/>
              </a:srgbClr>
            </a:outerShdw>
          </a:effectLst>
        </p:spPr>
      </p:pic>
      <p:sp>
        <p:nvSpPr>
          <p:cNvPr id="4" name="矩形 3"/>
          <p:cNvSpPr/>
          <p:nvPr/>
        </p:nvSpPr>
        <p:spPr>
          <a:xfrm>
            <a:off x="5724912" y="403357"/>
            <a:ext cx="5955040" cy="954107"/>
          </a:xfrm>
          <a:prstGeom prst="rect">
            <a:avLst/>
          </a:prstGeom>
        </p:spPr>
        <p:txBody>
          <a:bodyPr wrap="square">
            <a:spAutoFit/>
          </a:bodyPr>
          <a:lstStyle/>
          <a:p>
            <a:r>
              <a:rPr lang="zh-CN" altLang="en-US" sz="2800" b="1">
                <a:latin typeface="+mj-ea"/>
              </a:rPr>
              <a:t>图中各国的分界线有什么特点？它反映了什么问题？给非洲带来什么影响？   </a:t>
            </a:r>
            <a:endParaRPr lang="zh-CN" altLang="en-US" sz="2800" b="1">
              <a:latin typeface="+mj-ea"/>
            </a:endParaRPr>
          </a:p>
        </p:txBody>
      </p:sp>
      <p:sp>
        <p:nvSpPr>
          <p:cNvPr id="5" name="文本框 15"/>
          <p:cNvSpPr txBox="1"/>
          <p:nvPr/>
        </p:nvSpPr>
        <p:spPr>
          <a:xfrm>
            <a:off x="5413058" y="1458913"/>
            <a:ext cx="1822450" cy="522287"/>
          </a:xfrm>
          <a:prstGeom prst="rect">
            <a:avLst/>
          </a:prstGeom>
          <a:noFill/>
        </p:spPr>
        <p:txBody>
          <a:bodyPr>
            <a:spAutoFit/>
          </a:bodyPr>
          <a:lstStyle/>
          <a:p>
            <a:pPr marL="571500" indent="-571500" fontAlgn="auto">
              <a:spcBef>
                <a:spcPct val="0"/>
              </a:spcBef>
              <a:spcAft>
                <a:spcPct val="0"/>
              </a:spcAft>
              <a:buFont typeface="Wingdings" panose="05000000000000000000" pitchFamily="2" charset="2"/>
              <a:buChar char="Ø"/>
              <a:defRPr/>
            </a:pPr>
            <a:r>
              <a:rPr lang="zh-CN" altLang="en-US" sz="2800" b="1">
                <a:solidFill>
                  <a:srgbClr val="0000FF"/>
                </a:solidFill>
                <a:latin typeface="黑体" panose="02010609060101010101" pitchFamily="49" charset="-122"/>
                <a:ea typeface="黑体" panose="02010609060101010101" pitchFamily="49" charset="-122"/>
                <a:cs typeface="+mn-cs"/>
              </a:rPr>
              <a:t>特点</a:t>
            </a:r>
            <a:endParaRPr lang="zh-CN" altLang="en-US" sz="2800" b="1">
              <a:solidFill>
                <a:srgbClr val="0000FF"/>
              </a:solidFill>
              <a:latin typeface="黑体" panose="02010609060101010101" pitchFamily="49" charset="-122"/>
              <a:ea typeface="黑体" panose="02010609060101010101" pitchFamily="49" charset="-122"/>
              <a:cs typeface="+mn-cs"/>
            </a:endParaRPr>
          </a:p>
        </p:txBody>
      </p:sp>
      <p:sp>
        <p:nvSpPr>
          <p:cNvPr id="6" name="文本框 5"/>
          <p:cNvSpPr txBox="1"/>
          <p:nvPr/>
        </p:nvSpPr>
        <p:spPr>
          <a:xfrm>
            <a:off x="5675700" y="1981200"/>
            <a:ext cx="6292780" cy="954107"/>
          </a:xfrm>
          <a:prstGeom prst="rect">
            <a:avLst/>
          </a:prstGeom>
          <a:noFill/>
        </p:spPr>
        <p:txBody>
          <a:bodyPr wrap="square">
            <a:spAutoFit/>
          </a:bodyPr>
          <a:lstStyle/>
          <a:p>
            <a:pPr fontAlgn="auto">
              <a:spcBef>
                <a:spcPct val="0"/>
              </a:spcBef>
              <a:spcAft>
                <a:spcPct val="0"/>
              </a:spcAft>
              <a:defRPr/>
            </a:pPr>
            <a:r>
              <a:rPr lang="zh-CN" altLang="en-US" sz="2800" b="1">
                <a:solidFill>
                  <a:srgbClr val="663300"/>
                </a:solidFill>
                <a:latin typeface="黑体" panose="02010609060101010101" pitchFamily="49" charset="-122"/>
                <a:ea typeface="黑体" panose="02010609060101010101" pitchFamily="49" charset="-122"/>
                <a:cs typeface="+mn-cs"/>
                <a:sym typeface="+mn-ea"/>
              </a:rPr>
              <a:t>分界线几乎是直线，没有考虑当地的地理面貌和土著民族的情况</a:t>
            </a:r>
            <a:r>
              <a:rPr lang="zh-CN" altLang="en-US" sz="2800" b="1">
                <a:solidFill>
                  <a:srgbClr val="6633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cs"/>
                <a:sym typeface="+mn-ea"/>
              </a:rPr>
              <a:t>。</a:t>
            </a:r>
            <a:endParaRPr lang="zh-CN" altLang="en-US" sz="2800" b="1">
              <a:solidFill>
                <a:srgbClr val="6633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cs"/>
              <a:sym typeface="+mn-ea"/>
            </a:endParaRPr>
          </a:p>
        </p:txBody>
      </p:sp>
      <p:sp>
        <p:nvSpPr>
          <p:cNvPr id="7" name="文本框 6"/>
          <p:cNvSpPr txBox="1"/>
          <p:nvPr/>
        </p:nvSpPr>
        <p:spPr>
          <a:xfrm>
            <a:off x="5413058" y="4671634"/>
            <a:ext cx="1822450" cy="522287"/>
          </a:xfrm>
          <a:prstGeom prst="rect">
            <a:avLst/>
          </a:prstGeom>
          <a:noFill/>
        </p:spPr>
        <p:txBody>
          <a:bodyPr>
            <a:spAutoFit/>
          </a:bodyPr>
          <a:lstStyle/>
          <a:p>
            <a:pPr marL="571500" indent="-571500" fontAlgn="auto">
              <a:spcBef>
                <a:spcPct val="0"/>
              </a:spcBef>
              <a:spcAft>
                <a:spcPct val="0"/>
              </a:spcAft>
              <a:buFont typeface="Wingdings" panose="05000000000000000000" pitchFamily="2" charset="2"/>
              <a:buChar char="Ø"/>
              <a:defRPr/>
            </a:pPr>
            <a:r>
              <a:rPr lang="zh-CN" altLang="en-US" sz="2800" b="1">
                <a:solidFill>
                  <a:srgbClr val="0000FF"/>
                </a:solidFill>
                <a:latin typeface="黑体" panose="02010609060101010101" pitchFamily="49" charset="-122"/>
                <a:ea typeface="黑体" panose="02010609060101010101" pitchFamily="49" charset="-122"/>
                <a:cs typeface="+mn-cs"/>
              </a:rPr>
              <a:t>影响</a:t>
            </a:r>
            <a:endParaRPr lang="zh-CN" altLang="en-US" sz="2800" b="1">
              <a:solidFill>
                <a:srgbClr val="0000FF"/>
              </a:solidFill>
              <a:latin typeface="黑体" panose="02010609060101010101" pitchFamily="49" charset="-122"/>
              <a:ea typeface="黑体" panose="02010609060101010101" pitchFamily="49" charset="-122"/>
              <a:cs typeface="+mn-cs"/>
            </a:endParaRPr>
          </a:p>
        </p:txBody>
      </p:sp>
      <p:sp>
        <p:nvSpPr>
          <p:cNvPr id="8" name="文本框 7"/>
          <p:cNvSpPr txBox="1"/>
          <p:nvPr/>
        </p:nvSpPr>
        <p:spPr>
          <a:xfrm>
            <a:off x="5724912" y="5208723"/>
            <a:ext cx="6292780" cy="1384995"/>
          </a:xfrm>
          <a:prstGeom prst="rect">
            <a:avLst/>
          </a:prstGeom>
          <a:noFill/>
        </p:spPr>
        <p:txBody>
          <a:bodyPr wrap="square">
            <a:spAutoFit/>
          </a:bodyPr>
          <a:lstStyle/>
          <a:p>
            <a:pPr fontAlgn="auto">
              <a:spcBef>
                <a:spcPct val="0"/>
              </a:spcBef>
              <a:spcAft>
                <a:spcPct val="0"/>
              </a:spcAft>
              <a:defRPr/>
            </a:pPr>
            <a:r>
              <a:rPr lang="zh-CN" altLang="en-US" sz="2800" b="1">
                <a:solidFill>
                  <a:srgbClr val="663300"/>
                </a:solidFill>
                <a:latin typeface="黑体" panose="02010609060101010101" pitchFamily="49" charset="-122"/>
                <a:ea typeface="黑体" panose="02010609060101010101" pitchFamily="49" charset="-122"/>
                <a:cs typeface="+mn-cs"/>
              </a:rPr>
              <a:t>土著部落、民族的分离，破坏了当地传统政治、经济及人文结构</a:t>
            </a:r>
            <a:r>
              <a:rPr lang="zh-CN" altLang="en-US" sz="2800" b="1">
                <a:solidFill>
                  <a:srgbClr val="663300"/>
                </a:solidFill>
                <a:latin typeface="黑体" panose="02010609060101010101" pitchFamily="49" charset="-122"/>
                <a:ea typeface="黑体" panose="02010609060101010101" pitchFamily="49" charset="-122"/>
              </a:rPr>
              <a:t>，给非洲国家间的边界、种族等冲突埋下隐患。</a:t>
            </a:r>
            <a:endParaRPr lang="zh-CN" altLang="en-US" sz="2800" b="1">
              <a:solidFill>
                <a:srgbClr val="663300"/>
              </a:solidFill>
              <a:latin typeface="黑体" panose="02010609060101010101" pitchFamily="49" charset="-122"/>
              <a:ea typeface="黑体" panose="02010609060101010101" pitchFamily="49" charset="-122"/>
            </a:endParaRPr>
          </a:p>
        </p:txBody>
      </p:sp>
      <p:sp>
        <p:nvSpPr>
          <p:cNvPr id="10" name="文本框 9"/>
          <p:cNvSpPr txBox="1"/>
          <p:nvPr/>
        </p:nvSpPr>
        <p:spPr>
          <a:xfrm>
            <a:off x="5413058" y="2993342"/>
            <a:ext cx="1822450" cy="522287"/>
          </a:xfrm>
          <a:prstGeom prst="rect">
            <a:avLst/>
          </a:prstGeom>
          <a:noFill/>
        </p:spPr>
        <p:txBody>
          <a:bodyPr>
            <a:spAutoFit/>
          </a:bodyPr>
          <a:lstStyle/>
          <a:p>
            <a:pPr marL="571500" indent="-571500" fontAlgn="auto">
              <a:spcBef>
                <a:spcPct val="0"/>
              </a:spcBef>
              <a:spcAft>
                <a:spcPct val="0"/>
              </a:spcAft>
              <a:buFont typeface="Wingdings" panose="05000000000000000000" pitchFamily="2" charset="2"/>
              <a:buChar char="Ø"/>
              <a:defRPr/>
            </a:pPr>
            <a:r>
              <a:rPr lang="zh-CN" altLang="en-US" sz="2800" b="1">
                <a:solidFill>
                  <a:srgbClr val="0000FF"/>
                </a:solidFill>
                <a:latin typeface="黑体" panose="02010609060101010101" pitchFamily="49" charset="-122"/>
                <a:ea typeface="黑体" panose="02010609060101010101" pitchFamily="49" charset="-122"/>
                <a:cs typeface="+mn-cs"/>
              </a:rPr>
              <a:t>问题</a:t>
            </a:r>
            <a:endParaRPr lang="zh-CN" altLang="en-US" sz="2800" b="1">
              <a:solidFill>
                <a:srgbClr val="0000FF"/>
              </a:solidFill>
              <a:latin typeface="黑体" panose="02010609060101010101" pitchFamily="49" charset="-122"/>
              <a:ea typeface="黑体" panose="02010609060101010101" pitchFamily="49" charset="-122"/>
              <a:cs typeface="+mn-cs"/>
            </a:endParaRPr>
          </a:p>
        </p:txBody>
      </p:sp>
      <p:sp>
        <p:nvSpPr>
          <p:cNvPr id="11" name="文本框 10"/>
          <p:cNvSpPr txBox="1"/>
          <p:nvPr/>
        </p:nvSpPr>
        <p:spPr>
          <a:xfrm>
            <a:off x="5724912" y="3619868"/>
            <a:ext cx="6292780" cy="954107"/>
          </a:xfrm>
          <a:prstGeom prst="rect">
            <a:avLst/>
          </a:prstGeom>
          <a:noFill/>
        </p:spPr>
        <p:txBody>
          <a:bodyPr wrap="square">
            <a:spAutoFit/>
          </a:bodyPr>
          <a:lstStyle/>
          <a:p>
            <a:pPr fontAlgn="auto">
              <a:spcBef>
                <a:spcPct val="0"/>
              </a:spcBef>
              <a:spcAft>
                <a:spcPct val="0"/>
              </a:spcAft>
              <a:defRPr/>
            </a:pPr>
            <a:r>
              <a:rPr lang="zh-CN" altLang="en-US" sz="2800" b="1">
                <a:solidFill>
                  <a:srgbClr val="663300"/>
                </a:solidFill>
                <a:latin typeface="黑体" panose="02010609060101010101" pitchFamily="49" charset="-122"/>
                <a:ea typeface="黑体" panose="02010609060101010101" pitchFamily="49" charset="-122"/>
                <a:sym typeface="+mn-ea"/>
              </a:rPr>
              <a:t>欧洲列强瓜分非洲，无视非洲国家主权，人为划定疆界。</a:t>
            </a:r>
            <a:endParaRPr lang="zh-CN" altLang="en-US" sz="2800" b="1">
              <a:solidFill>
                <a:srgbClr val="663300"/>
              </a:solidFill>
              <a:latin typeface="黑体" panose="02010609060101010101" pitchFamily="49" charset="-122"/>
              <a:ea typeface="黑体" panose="02010609060101010101" pitchFamily="49" charset="-122"/>
              <a:sym typeface="+mn-ea"/>
            </a:endParaRPr>
          </a:p>
        </p:txBody>
      </p:sp>
      <p:sp>
        <p:nvSpPr>
          <p:cNvPr id="2" name="文本框 1"/>
          <p:cNvSpPr txBox="1"/>
          <p:nvPr/>
        </p:nvSpPr>
        <p:spPr>
          <a:xfrm>
            <a:off x="1008409" y="6266334"/>
            <a:ext cx="2955480" cy="461665"/>
          </a:xfrm>
          <a:prstGeom prst="rect">
            <a:avLst/>
          </a:prstGeom>
          <a:noFill/>
        </p:spPr>
        <p:txBody>
          <a:bodyPr wrap="square" rtlCol="0">
            <a:spAutoFit/>
          </a:bodyPr>
          <a:lstStyle/>
          <a:p>
            <a:r>
              <a:rPr lang="zh-CN" altLang="en-US" sz="2400" b="1"/>
              <a:t>列强瓜分非洲示意图</a:t>
            </a:r>
            <a:endParaRPr lang="zh-CN" altLang="en-US" sz="2400" b="1"/>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2"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2"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2"/>
      <p:bldP spid="7" grpId="0"/>
      <p:bldP spid="8" grpId="0"/>
      <p:bldP spid="10" grpId="0"/>
      <p:bldP spid="11" grpId="2"/>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1"/>
            <a:ext cx="4937760" cy="584775"/>
          </a:xfrm>
          <a:prstGeom prst="rect">
            <a:avLst/>
          </a:prstGeom>
          <a:solidFill>
            <a:schemeClr val="accent6">
              <a:lumMod val="50000"/>
            </a:schemeClr>
          </a:solidFill>
        </p:spPr>
        <p:txBody>
          <a:bodyPr wrap="square">
            <a:spAutoFit/>
          </a:bodyPr>
          <a:lstStyle/>
          <a:p>
            <a:pPr defTabSz="608965"/>
            <a:r>
              <a:rPr lang="zh-CN" altLang="zh-CN" sz="3200" b="1">
                <a:solidFill>
                  <a:prstClr val="white"/>
                </a:solidFill>
                <a:latin typeface="Gill Sans MT"/>
                <a:ea typeface="华文中宋" panose="02010600040101010101" pitchFamily="2" charset="-122"/>
              </a:rPr>
              <a:t>四、世界殖民体系的形成</a:t>
            </a:r>
            <a:endParaRPr lang="zh-CN" altLang="zh-CN" sz="3200">
              <a:solidFill>
                <a:prstClr val="white"/>
              </a:solidFill>
              <a:latin typeface="Gill Sans MT"/>
              <a:ea typeface="华文中宋" panose="02010600040101010101" pitchFamily="2" charset="-122"/>
            </a:endParaRPr>
          </a:p>
        </p:txBody>
      </p:sp>
      <p:sp>
        <p:nvSpPr>
          <p:cNvPr id="4" name="矩形 3"/>
          <p:cNvSpPr/>
          <p:nvPr/>
        </p:nvSpPr>
        <p:spPr>
          <a:xfrm>
            <a:off x="359833" y="644691"/>
            <a:ext cx="11547687" cy="1383665"/>
          </a:xfrm>
          <a:prstGeom prst="rect">
            <a:avLst/>
          </a:prstGeom>
        </p:spPr>
        <p:txBody>
          <a:bodyPr wrap="square">
            <a:spAutoFit/>
          </a:bodyPr>
          <a:lstStyle/>
          <a:p>
            <a:pPr defTabSz="608965"/>
            <a:r>
              <a:rPr lang="en-US" altLang="zh-CN" sz="2800" b="1">
                <a:solidFill>
                  <a:prstClr val="black"/>
                </a:solidFill>
                <a:latin typeface="华文中宋" panose="02010600040101010101" pitchFamily="2" charset="-122"/>
                <a:ea typeface="华文中宋" panose="02010600040101010101" pitchFamily="2" charset="-122"/>
              </a:rPr>
              <a:t>1</a:t>
            </a:r>
            <a:r>
              <a:rPr lang="zh-CN" altLang="zh-CN" sz="2800" b="1">
                <a:solidFill>
                  <a:prstClr val="black"/>
                </a:solidFill>
                <a:latin typeface="华文中宋" panose="02010600040101010101" pitchFamily="2" charset="-122"/>
                <a:ea typeface="华文中宋" panose="02010600040101010101" pitchFamily="2" charset="-122"/>
              </a:rPr>
              <a:t>、形成</a:t>
            </a:r>
            <a:r>
              <a:rPr lang="zh-CN" altLang="en-US" sz="2800" b="1">
                <a:solidFill>
                  <a:prstClr val="black"/>
                </a:solidFill>
                <a:latin typeface="华文中宋" panose="02010600040101010101" pitchFamily="2" charset="-122"/>
                <a:ea typeface="华文中宋" panose="02010600040101010101" pitchFamily="2" charset="-122"/>
              </a:rPr>
              <a:t>标志</a:t>
            </a:r>
            <a:r>
              <a:rPr lang="zh-CN" altLang="zh-CN" sz="2800" b="1">
                <a:solidFill>
                  <a:prstClr val="black"/>
                </a:solidFill>
                <a:latin typeface="华文中宋" panose="02010600040101010101" pitchFamily="2" charset="-122"/>
                <a:ea typeface="华文中宋" panose="02010600040101010101" pitchFamily="2" charset="-122"/>
              </a:rPr>
              <a:t>：</a:t>
            </a:r>
            <a:r>
              <a:rPr lang="en-US" altLang="zh-CN" sz="2800" b="1">
                <a:solidFill>
                  <a:prstClr val="black"/>
                </a:solidFill>
                <a:latin typeface="华文中宋" panose="02010600040101010101" pitchFamily="2" charset="-122"/>
                <a:ea typeface="华文中宋" panose="02010600040101010101" pitchFamily="2" charset="-122"/>
              </a:rPr>
              <a:t>19</a:t>
            </a:r>
            <a:r>
              <a:rPr lang="zh-CN" altLang="zh-CN" sz="2800" b="1">
                <a:solidFill>
                  <a:prstClr val="black"/>
                </a:solidFill>
                <a:latin typeface="华文中宋" panose="02010600040101010101" pitchFamily="2" charset="-122"/>
                <a:ea typeface="华文中宋" panose="02010600040101010101" pitchFamily="2" charset="-122"/>
              </a:rPr>
              <a:t>世纪末</a:t>
            </a:r>
            <a:r>
              <a:rPr lang="en-US" altLang="zh-CN" sz="2800" b="1">
                <a:solidFill>
                  <a:prstClr val="black"/>
                </a:solidFill>
                <a:latin typeface="华文中宋" panose="02010600040101010101" pitchFamily="2" charset="-122"/>
                <a:ea typeface="华文中宋" panose="02010600040101010101" pitchFamily="2" charset="-122"/>
              </a:rPr>
              <a:t>20</a:t>
            </a:r>
            <a:r>
              <a:rPr lang="zh-CN" altLang="zh-CN" sz="2800" b="1">
                <a:solidFill>
                  <a:prstClr val="black"/>
                </a:solidFill>
                <a:latin typeface="华文中宋" panose="02010600040101010101" pitchFamily="2" charset="-122"/>
                <a:ea typeface="华文中宋" panose="02010600040101010101" pitchFamily="2" charset="-122"/>
              </a:rPr>
              <a:t>世纪初，</a:t>
            </a:r>
            <a:r>
              <a:rPr lang="zh-CN" altLang="en-US" sz="2800" b="1">
                <a:solidFill>
                  <a:prstClr val="black"/>
                </a:solidFill>
                <a:latin typeface="华文中宋" panose="02010600040101010101" pitchFamily="2" charset="-122"/>
                <a:ea typeface="华文中宋" panose="02010600040101010101" pitchFamily="2" charset="-122"/>
              </a:rPr>
              <a:t>亚洲绝大多数地区沦为殖民地或半 </a:t>
            </a:r>
            <a:endParaRPr lang="en-US" altLang="zh-CN" sz="2800" b="1">
              <a:solidFill>
                <a:prstClr val="black"/>
              </a:solidFill>
              <a:latin typeface="华文中宋" panose="02010600040101010101" pitchFamily="2" charset="-122"/>
              <a:ea typeface="华文中宋" panose="02010600040101010101" pitchFamily="2" charset="-122"/>
            </a:endParaRPr>
          </a:p>
          <a:p>
            <a:pPr defTabSz="608965"/>
            <a:r>
              <a:rPr lang="en-US" altLang="zh-CN" sz="2800" b="1">
                <a:solidFill>
                  <a:prstClr val="black"/>
                </a:solidFill>
                <a:latin typeface="华文中宋" panose="02010600040101010101" pitchFamily="2" charset="-122"/>
                <a:ea typeface="华文中宋" panose="02010600040101010101" pitchFamily="2" charset="-122"/>
              </a:rPr>
              <a:t>             </a:t>
            </a:r>
            <a:r>
              <a:rPr lang="zh-CN" altLang="en-US" sz="2800" b="1">
                <a:solidFill>
                  <a:prstClr val="black"/>
                </a:solidFill>
                <a:latin typeface="华文中宋" panose="02010600040101010101" pitchFamily="2" charset="-122"/>
                <a:ea typeface="华文中宋" panose="02010600040101010101" pitchFamily="2" charset="-122"/>
              </a:rPr>
              <a:t>殖民地，非洲绝大部分成为殖民地，独立的拉丁美洲国家</a:t>
            </a:r>
            <a:endParaRPr lang="en-US" altLang="zh-CN" sz="2800" b="1">
              <a:solidFill>
                <a:prstClr val="black"/>
              </a:solidFill>
              <a:latin typeface="华文中宋" panose="02010600040101010101" pitchFamily="2" charset="-122"/>
              <a:ea typeface="华文中宋" panose="02010600040101010101" pitchFamily="2" charset="-122"/>
            </a:endParaRPr>
          </a:p>
          <a:p>
            <a:pPr defTabSz="608965"/>
            <a:r>
              <a:rPr lang="en-US" altLang="zh-CN" sz="2800" b="1">
                <a:solidFill>
                  <a:prstClr val="black"/>
                </a:solidFill>
                <a:latin typeface="华文中宋" panose="02010600040101010101" pitchFamily="2" charset="-122"/>
                <a:ea typeface="华文中宋" panose="02010600040101010101" pitchFamily="2" charset="-122"/>
              </a:rPr>
              <a:t>                     </a:t>
            </a:r>
            <a:r>
              <a:rPr lang="zh-CN" altLang="en-US" sz="2800" b="1">
                <a:solidFill>
                  <a:prstClr val="black"/>
                </a:solidFill>
                <a:latin typeface="华文中宋" panose="02010600040101010101" pitchFamily="2" charset="-122"/>
                <a:ea typeface="华文中宋" panose="02010600040101010101" pitchFamily="2" charset="-122"/>
              </a:rPr>
              <a:t>实际也成为依附于欧美国家的半殖民地。</a:t>
            </a:r>
            <a:endParaRPr lang="zh-CN" altLang="en-US" sz="2800" b="1">
              <a:solidFill>
                <a:prstClr val="black"/>
              </a:solidFill>
              <a:latin typeface="华文中宋" panose="02010600040101010101" pitchFamily="2" charset="-122"/>
              <a:ea typeface="华文中宋" panose="02010600040101010101" pitchFamily="2" charset="-122"/>
            </a:endParaRPr>
          </a:p>
        </p:txBody>
      </p:sp>
      <p:pic>
        <p:nvPicPr>
          <p:cNvPr id="1026" name="Picture 2" descr="C:\Users\Administrator\Desktop\QQ截图20200227083338.png"/>
          <p:cNvPicPr>
            <a:picLocks noChangeAspect="1" noChangeArrowheads="1"/>
          </p:cNvPicPr>
          <p:nvPr/>
        </p:nvPicPr>
        <p:blipFill>
          <a:blip r:embed="rId1">
            <a:extLst>
              <a:ext uri="{28A0092B-C50C-407E-A947-70E740481C1C}">
                <a14:useLocalDpi xmlns:a14="http://schemas.microsoft.com/office/drawing/2010/main" val="0"/>
              </a:ext>
            </a:extLst>
          </a:blip>
          <a:srcRect t="4337"/>
          <a:stretch>
            <a:fillRect/>
          </a:stretch>
        </p:blipFill>
        <p:spPr bwMode="auto">
          <a:xfrm>
            <a:off x="2330245" y="2402139"/>
            <a:ext cx="7362816" cy="4090101"/>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82563" y="781050"/>
            <a:ext cx="11690350" cy="953135"/>
          </a:xfrm>
          <a:prstGeom prst="rect">
            <a:avLst/>
          </a:prstGeom>
          <a:noFill/>
        </p:spPr>
        <p:txBody>
          <a:bodyPr>
            <a:spAutoFit/>
          </a:bodyPr>
          <a:lstStyle/>
          <a:p>
            <a:pPr fontAlgn="auto">
              <a:spcBef>
                <a:spcPct val="0"/>
              </a:spcBef>
              <a:spcAft>
                <a:spcPct val="0"/>
              </a:spcAft>
              <a:defRPr/>
            </a:pPr>
            <a:r>
              <a:rPr sz="2800" kern="100">
                <a:latin typeface="黑体" panose="02010609060101010101" pitchFamily="49" charset="-122"/>
                <a:ea typeface="黑体" panose="02010609060101010101" pitchFamily="49" charset="-122"/>
                <a:cs typeface="Times New Roman" panose="02020603050405020304" pitchFamily="18" charset="0"/>
              </a:rPr>
              <a:t> </a:t>
            </a:r>
            <a:r>
              <a:rPr sz="2800" b="1" kern="100">
                <a:latin typeface="黑体" panose="02010609060101010101" pitchFamily="49" charset="-122"/>
                <a:ea typeface="黑体" panose="02010609060101010101" pitchFamily="49" charset="-122"/>
                <a:cs typeface="Times New Roman" panose="02020603050405020304" pitchFamily="18" charset="0"/>
              </a:rPr>
              <a:t>[问题</a:t>
            </a:r>
            <a:r>
              <a:rPr lang="zh-CN" altLang="en-US" sz="2800" b="1" kern="100">
                <a:latin typeface="黑体" panose="02010609060101010101" pitchFamily="49" charset="-122"/>
                <a:ea typeface="黑体" panose="02010609060101010101" pitchFamily="49" charset="-122"/>
                <a:cs typeface="Times New Roman" panose="02020603050405020304" pitchFamily="18" charset="0"/>
              </a:rPr>
              <a:t>探究</a:t>
            </a:r>
            <a:r>
              <a:rPr sz="2800" b="1" kern="100">
                <a:latin typeface="黑体" panose="02010609060101010101" pitchFamily="49" charset="-122"/>
                <a:ea typeface="黑体" panose="02010609060101010101" pitchFamily="49" charset="-122"/>
                <a:cs typeface="Times New Roman" panose="02020603050405020304" pitchFamily="18" charset="0"/>
              </a:rPr>
              <a:t>]阅读教材第7</a:t>
            </a:r>
            <a:r>
              <a:rPr lang="en-US" sz="2800" b="1" kern="100">
                <a:latin typeface="黑体" panose="02010609060101010101" pitchFamily="49" charset="-122"/>
                <a:ea typeface="黑体" panose="02010609060101010101" pitchFamily="49" charset="-122"/>
                <a:cs typeface="Times New Roman" panose="02020603050405020304" pitchFamily="18" charset="0"/>
              </a:rPr>
              <a:t>4</a:t>
            </a:r>
            <a:r>
              <a:rPr sz="2800" b="1" kern="100">
                <a:latin typeface="黑体" panose="02010609060101010101" pitchFamily="49" charset="-122"/>
                <a:ea typeface="黑体" panose="02010609060101010101" pitchFamily="49" charset="-122"/>
                <a:cs typeface="Times New Roman" panose="02020603050405020304" pitchFamily="18" charset="0"/>
              </a:rPr>
              <a:t>页及下面的史料，指出世界殖民体系最终形成的原因是什么？</a:t>
            </a:r>
            <a:endParaRPr sz="2800" b="1" kern="100">
              <a:latin typeface="黑体" panose="02010609060101010101" pitchFamily="49" charset="-122"/>
              <a:ea typeface="黑体" panose="02010609060101010101" pitchFamily="49" charset="-122"/>
              <a:cs typeface="Times New Roman" panose="02020603050405020304" pitchFamily="18" charset="0"/>
            </a:endParaRPr>
          </a:p>
        </p:txBody>
      </p:sp>
      <p:sp>
        <p:nvSpPr>
          <p:cNvPr id="2" name="文本框 1"/>
          <p:cNvSpPr txBox="1">
            <a:spLocks noChangeArrowheads="1"/>
          </p:cNvSpPr>
          <p:nvPr/>
        </p:nvSpPr>
        <p:spPr bwMode="auto">
          <a:xfrm>
            <a:off x="293688" y="1885950"/>
            <a:ext cx="11464925" cy="2246313"/>
          </a:xfrm>
          <a:prstGeom prst="rect">
            <a:avLst/>
          </a:prstGeom>
          <a:noFill/>
          <a:ln w="9525">
            <a:noFill/>
            <a:miter lim="800000"/>
          </a:ln>
        </p:spPr>
        <p:txBody>
          <a:bodyPr>
            <a:spAutoFit/>
          </a:bodyPr>
          <a:lstStyle/>
          <a:p>
            <a:r>
              <a:rPr lang="en-US" altLang="zh-CN" sz="2800" b="1">
                <a:latin typeface="楷体" panose="02010609060101010101" charset="-122"/>
                <a:ea typeface="楷体" panose="02010609060101010101" charset="-122"/>
              </a:rPr>
              <a:t>    </a:t>
            </a:r>
            <a:r>
              <a:rPr lang="zh-CN" altLang="en-US" sz="2800" b="1">
                <a:latin typeface="楷体" panose="02010609060101010101" charset="-122"/>
                <a:ea typeface="楷体" panose="02010609060101010101" charset="-122"/>
              </a:rPr>
              <a:t>19世纪下半期，随着工业革命的深入，在科学技术的推动和企业组织化程度提高等背景下，资本主义进入垄断阶段，经济飞速发展。</a:t>
            </a:r>
            <a:endParaRPr lang="zh-CN" altLang="en-US" sz="2800" b="1">
              <a:latin typeface="楷体" panose="02010609060101010101" charset="-122"/>
              <a:ea typeface="楷体" panose="02010609060101010101" charset="-122"/>
            </a:endParaRPr>
          </a:p>
          <a:p>
            <a:r>
              <a:rPr lang="zh-CN" altLang="en-US" sz="2800" b="1">
                <a:latin typeface="楷体" panose="02010609060101010101" charset="-122"/>
                <a:ea typeface="楷体" panose="02010609060101010101" charset="-122"/>
              </a:rPr>
              <a:t>    经济的大发展造成严重的生产过剩趋势，资本主义列强纷纷加紧寻求海外市场和原料产地，掀起掠夺、瓜分殖民地的新高潮。</a:t>
            </a:r>
            <a:endParaRPr lang="zh-CN" altLang="en-US" sz="2800" b="1">
              <a:latin typeface="楷体" panose="02010609060101010101" charset="-122"/>
              <a:ea typeface="楷体" panose="02010609060101010101" charset="-122"/>
            </a:endParaRPr>
          </a:p>
          <a:p>
            <a:pPr algn="r"/>
            <a:r>
              <a:rPr lang="zh-CN" altLang="en-US" sz="2400" b="1">
                <a:latin typeface="宋体" panose="02010600030101010101" pitchFamily="2" charset="-122"/>
                <a:ea typeface="宋体" panose="02010600030101010101" pitchFamily="2" charset="-122"/>
              </a:rPr>
              <a:t>——岳麓版选修教材《20世纪的战争与和平》</a:t>
            </a:r>
            <a:endParaRPr lang="zh-CN" altLang="en-US" sz="2400" b="1">
              <a:latin typeface="宋体" panose="02010600030101010101" pitchFamily="2" charset="-122"/>
              <a:ea typeface="宋体" panose="02010600030101010101" pitchFamily="2" charset="-122"/>
            </a:endParaRPr>
          </a:p>
        </p:txBody>
      </p:sp>
      <p:sp>
        <p:nvSpPr>
          <p:cNvPr id="16" name="文本框 15"/>
          <p:cNvSpPr txBox="1"/>
          <p:nvPr/>
        </p:nvSpPr>
        <p:spPr>
          <a:xfrm>
            <a:off x="592138" y="4578350"/>
            <a:ext cx="11280775" cy="520700"/>
          </a:xfrm>
          <a:prstGeom prst="rect">
            <a:avLst/>
          </a:prstGeom>
          <a:noFill/>
        </p:spPr>
        <p:txBody>
          <a:bodyPr>
            <a:spAutoFit/>
          </a:bodyPr>
          <a:lstStyle/>
          <a:p>
            <a:pPr marL="571500" indent="-571500" fontAlgn="auto">
              <a:spcBef>
                <a:spcPct val="0"/>
              </a:spcBef>
              <a:spcAft>
                <a:spcPct val="0"/>
              </a:spcAft>
              <a:buFont typeface="Wingdings" panose="05000000000000000000" pitchFamily="2" charset="2"/>
              <a:buChar char="Ø"/>
              <a:defRPr/>
            </a:pPr>
            <a:r>
              <a:rPr lang="zh-CN" altLang="en-US" sz="2800" b="1">
                <a:solidFill>
                  <a:srgbClr val="6633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黑体" panose="02010609060101010101" pitchFamily="49" charset="-122"/>
                <a:sym typeface="+mn-ea"/>
              </a:rPr>
              <a:t>第二次工业革命→帝国主义阶段→资本输出→世界市场→殖民帝国</a:t>
            </a:r>
            <a:endParaRPr lang="zh-CN" altLang="en-US" sz="2800" b="1">
              <a:solidFill>
                <a:srgbClr val="6633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黑体" panose="02010609060101010101" pitchFamily="49" charset="-122"/>
              <a:sym typeface="+mn-ea"/>
            </a:endParaRPr>
          </a:p>
        </p:txBody>
      </p:sp>
      <p:cxnSp>
        <p:nvCxnSpPr>
          <p:cNvPr id="5" name="直接连接符 4"/>
          <p:cNvCxnSpPr/>
          <p:nvPr/>
        </p:nvCxnSpPr>
        <p:spPr>
          <a:xfrm>
            <a:off x="4428781" y="2390660"/>
            <a:ext cx="2291508"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4428781" y="2829499"/>
            <a:ext cx="3371161"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4990641" y="3224271"/>
            <a:ext cx="1520328"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813412" y="3674127"/>
            <a:ext cx="3141643"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5064087" y="3674127"/>
            <a:ext cx="4256183"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wipe(left)">
                                      <p:cBhvr>
                                        <p:cTn id="2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1"/>
            <a:ext cx="5151120" cy="584775"/>
          </a:xfrm>
          <a:prstGeom prst="rect">
            <a:avLst/>
          </a:prstGeom>
          <a:solidFill>
            <a:schemeClr val="accent6">
              <a:lumMod val="50000"/>
            </a:schemeClr>
          </a:solidFill>
        </p:spPr>
        <p:txBody>
          <a:bodyPr wrap="square">
            <a:spAutoFit/>
          </a:bodyPr>
          <a:lstStyle/>
          <a:p>
            <a:pPr defTabSz="608965"/>
            <a:r>
              <a:rPr lang="zh-CN" altLang="zh-CN" sz="3200" b="1">
                <a:solidFill>
                  <a:prstClr val="white"/>
                </a:solidFill>
                <a:latin typeface="Gill Sans MT"/>
                <a:ea typeface="华文中宋" panose="02010600040101010101" pitchFamily="2" charset="-122"/>
              </a:rPr>
              <a:t>四、世界殖民体系的形成</a:t>
            </a:r>
            <a:endParaRPr lang="zh-CN" altLang="zh-CN" sz="3200">
              <a:solidFill>
                <a:prstClr val="white"/>
              </a:solidFill>
              <a:latin typeface="Gill Sans MT"/>
              <a:ea typeface="华文中宋" panose="02010600040101010101" pitchFamily="2" charset="-122"/>
            </a:endParaRPr>
          </a:p>
        </p:txBody>
      </p:sp>
      <p:sp>
        <p:nvSpPr>
          <p:cNvPr id="4" name="矩形 3"/>
          <p:cNvSpPr/>
          <p:nvPr/>
        </p:nvSpPr>
        <p:spPr>
          <a:xfrm>
            <a:off x="359833" y="644691"/>
            <a:ext cx="11496807" cy="3538220"/>
          </a:xfrm>
          <a:prstGeom prst="rect">
            <a:avLst/>
          </a:prstGeom>
        </p:spPr>
        <p:txBody>
          <a:bodyPr wrap="square">
            <a:spAutoFit/>
          </a:bodyPr>
          <a:lstStyle/>
          <a:p>
            <a:pPr defTabSz="608965"/>
            <a:r>
              <a:rPr lang="en-US" altLang="zh-CN" sz="2800" b="1">
                <a:solidFill>
                  <a:prstClr val="black"/>
                </a:solidFill>
                <a:latin typeface="华文中宋" panose="02010600040101010101" pitchFamily="2" charset="-122"/>
                <a:ea typeface="华文中宋" panose="02010600040101010101" pitchFamily="2" charset="-122"/>
              </a:rPr>
              <a:t>1</a:t>
            </a:r>
            <a:r>
              <a:rPr lang="zh-CN" altLang="zh-CN" sz="2800" b="1">
                <a:solidFill>
                  <a:prstClr val="black"/>
                </a:solidFill>
                <a:latin typeface="华文中宋" panose="02010600040101010101" pitchFamily="2" charset="-122"/>
                <a:ea typeface="华文中宋" panose="02010600040101010101" pitchFamily="2" charset="-122"/>
              </a:rPr>
              <a:t>、形成</a:t>
            </a:r>
            <a:r>
              <a:rPr lang="zh-CN" altLang="en-US" sz="2800" b="1">
                <a:solidFill>
                  <a:prstClr val="black"/>
                </a:solidFill>
                <a:latin typeface="华文中宋" panose="02010600040101010101" pitchFamily="2" charset="-122"/>
                <a:ea typeface="华文中宋" panose="02010600040101010101" pitchFamily="2" charset="-122"/>
              </a:rPr>
              <a:t>标志</a:t>
            </a:r>
            <a:r>
              <a:rPr lang="zh-CN" altLang="zh-CN" sz="2800" b="1">
                <a:solidFill>
                  <a:prstClr val="black"/>
                </a:solidFill>
                <a:latin typeface="华文中宋" panose="02010600040101010101" pitchFamily="2" charset="-122"/>
                <a:ea typeface="华文中宋" panose="02010600040101010101" pitchFamily="2" charset="-122"/>
              </a:rPr>
              <a:t>：</a:t>
            </a:r>
            <a:r>
              <a:rPr lang="en-US" altLang="zh-CN" sz="2800" b="1">
                <a:solidFill>
                  <a:prstClr val="black"/>
                </a:solidFill>
                <a:latin typeface="华文中宋" panose="02010600040101010101" pitchFamily="2" charset="-122"/>
                <a:ea typeface="华文中宋" panose="02010600040101010101" pitchFamily="2" charset="-122"/>
              </a:rPr>
              <a:t>19</a:t>
            </a:r>
            <a:r>
              <a:rPr lang="zh-CN" altLang="zh-CN" sz="2800" b="1">
                <a:solidFill>
                  <a:prstClr val="black"/>
                </a:solidFill>
                <a:latin typeface="华文中宋" panose="02010600040101010101" pitchFamily="2" charset="-122"/>
                <a:ea typeface="华文中宋" panose="02010600040101010101" pitchFamily="2" charset="-122"/>
              </a:rPr>
              <a:t>世纪末</a:t>
            </a:r>
            <a:r>
              <a:rPr lang="en-US" altLang="zh-CN" sz="2800" b="1">
                <a:solidFill>
                  <a:prstClr val="black"/>
                </a:solidFill>
                <a:latin typeface="华文中宋" panose="02010600040101010101" pitchFamily="2" charset="-122"/>
                <a:ea typeface="华文中宋" panose="02010600040101010101" pitchFamily="2" charset="-122"/>
              </a:rPr>
              <a:t>20</a:t>
            </a:r>
            <a:r>
              <a:rPr lang="zh-CN" altLang="zh-CN" sz="2800" b="1">
                <a:solidFill>
                  <a:prstClr val="black"/>
                </a:solidFill>
                <a:latin typeface="华文中宋" panose="02010600040101010101" pitchFamily="2" charset="-122"/>
                <a:ea typeface="华文中宋" panose="02010600040101010101" pitchFamily="2" charset="-122"/>
              </a:rPr>
              <a:t>世纪初，</a:t>
            </a:r>
            <a:r>
              <a:rPr lang="zh-CN" altLang="en-US" sz="2800" b="1">
                <a:solidFill>
                  <a:prstClr val="black"/>
                </a:solidFill>
                <a:latin typeface="华文中宋" panose="02010600040101010101" pitchFamily="2" charset="-122"/>
                <a:ea typeface="华文中宋" panose="02010600040101010101" pitchFamily="2" charset="-122"/>
              </a:rPr>
              <a:t>亚洲绝大多数地区沦为殖民地或半殖       民地，非洲绝大部分成为殖民地，独立的拉丁美洲国家实际也成为依附于欧美国家的半殖民地。</a:t>
            </a:r>
            <a:endParaRPr lang="zh-CN" altLang="en-US" sz="2800" b="1">
              <a:solidFill>
                <a:prstClr val="black"/>
              </a:solidFill>
              <a:latin typeface="华文中宋" panose="02010600040101010101" pitchFamily="2" charset="-122"/>
              <a:ea typeface="华文中宋" panose="02010600040101010101" pitchFamily="2" charset="-122"/>
            </a:endParaRPr>
          </a:p>
          <a:p>
            <a:pPr defTabSz="608965"/>
            <a:r>
              <a:rPr lang="en-US" altLang="zh-CN" sz="2800" b="1">
                <a:solidFill>
                  <a:prstClr val="black"/>
                </a:solidFill>
                <a:latin typeface="华文中宋" panose="02010600040101010101" pitchFamily="2" charset="-122"/>
                <a:ea typeface="华文中宋" panose="02010600040101010101" pitchFamily="2" charset="-122"/>
              </a:rPr>
              <a:t>2</a:t>
            </a:r>
            <a:r>
              <a:rPr lang="zh-CN" altLang="zh-CN" sz="2800" b="1">
                <a:solidFill>
                  <a:prstClr val="black"/>
                </a:solidFill>
                <a:latin typeface="华文中宋" panose="02010600040101010101" pitchFamily="2" charset="-122"/>
                <a:ea typeface="华文中宋" panose="02010600040101010101" pitchFamily="2" charset="-122"/>
              </a:rPr>
              <a:t>、</a:t>
            </a:r>
            <a:r>
              <a:rPr lang="zh-CN" altLang="en-US" sz="2800" b="1">
                <a:solidFill>
                  <a:prstClr val="black"/>
                </a:solidFill>
                <a:latin typeface="华文中宋" panose="02010600040101010101" pitchFamily="2" charset="-122"/>
                <a:ea typeface="华文中宋" panose="02010600040101010101" pitchFamily="2" charset="-122"/>
              </a:rPr>
              <a:t>形成</a:t>
            </a:r>
            <a:r>
              <a:rPr lang="zh-CN" altLang="zh-CN" sz="2800" b="1">
                <a:solidFill>
                  <a:prstClr val="black"/>
                </a:solidFill>
                <a:latin typeface="华文中宋" panose="02010600040101010101" pitchFamily="2" charset="-122"/>
                <a:ea typeface="华文中宋" panose="02010600040101010101" pitchFamily="2" charset="-122"/>
              </a:rPr>
              <a:t>背景：</a:t>
            </a:r>
            <a:r>
              <a:rPr lang="zh-CN" altLang="en-US" sz="2800" b="1">
                <a:solidFill>
                  <a:prstClr val="black"/>
                </a:solidFill>
                <a:latin typeface="华文中宋" panose="02010600040101010101" pitchFamily="2" charset="-122"/>
                <a:ea typeface="华文中宋" panose="02010600040101010101" pitchFamily="2" charset="-122"/>
              </a:rPr>
              <a:t>与</a:t>
            </a:r>
            <a:r>
              <a:rPr lang="zh-CN" altLang="zh-CN" sz="2800" b="1">
                <a:solidFill>
                  <a:prstClr val="black"/>
                </a:solidFill>
                <a:latin typeface="华文中宋" panose="02010600040101010101" pitchFamily="2" charset="-122"/>
                <a:ea typeface="华文中宋" panose="02010600040101010101" pitchFamily="2" charset="-122"/>
              </a:rPr>
              <a:t>资本主义发展到帝国主义</a:t>
            </a:r>
            <a:r>
              <a:rPr lang="zh-CN" altLang="en-US" sz="2800" b="1">
                <a:solidFill>
                  <a:prstClr val="black"/>
                </a:solidFill>
                <a:latin typeface="华文中宋" panose="02010600040101010101" pitchFamily="2" charset="-122"/>
                <a:ea typeface="华文中宋" panose="02010600040101010101" pitchFamily="2" charset="-122"/>
              </a:rPr>
              <a:t>联系在一起。向垄断资本主义</a:t>
            </a:r>
            <a:endParaRPr lang="en-US" altLang="zh-CN" sz="2800" b="1">
              <a:solidFill>
                <a:prstClr val="black"/>
              </a:solidFill>
              <a:latin typeface="华文中宋" panose="02010600040101010101" pitchFamily="2" charset="-122"/>
              <a:ea typeface="华文中宋" panose="02010600040101010101" pitchFamily="2" charset="-122"/>
            </a:endParaRPr>
          </a:p>
          <a:p>
            <a:pPr defTabSz="608965"/>
            <a:r>
              <a:rPr lang="en-US" altLang="zh-CN" sz="2800" b="1">
                <a:solidFill>
                  <a:prstClr val="black"/>
                </a:solidFill>
                <a:latin typeface="华文中宋" panose="02010600040101010101" pitchFamily="2" charset="-122"/>
                <a:ea typeface="华文中宋" panose="02010600040101010101" pitchFamily="2" charset="-122"/>
              </a:rPr>
              <a:t>            </a:t>
            </a:r>
            <a:r>
              <a:rPr lang="zh-CN" altLang="en-US" sz="2800" b="1">
                <a:solidFill>
                  <a:prstClr val="black"/>
                </a:solidFill>
                <a:latin typeface="华文中宋" panose="02010600040101010101" pitchFamily="2" charset="-122"/>
                <a:ea typeface="华文中宋" panose="02010600040101010101" pitchFamily="2" charset="-122"/>
              </a:rPr>
              <a:t>的过渡中</a:t>
            </a:r>
            <a:r>
              <a:rPr lang="en-US" altLang="zh-CN" sz="2800" b="1">
                <a:solidFill>
                  <a:prstClr val="black"/>
                </a:solidFill>
                <a:latin typeface="华文中宋" panose="02010600040101010101" pitchFamily="2" charset="-122"/>
                <a:ea typeface="华文中宋" panose="02010600040101010101" pitchFamily="2" charset="-122"/>
              </a:rPr>
              <a:t>,</a:t>
            </a:r>
            <a:r>
              <a:rPr lang="zh-CN" altLang="en-US" sz="2800" b="1">
                <a:solidFill>
                  <a:prstClr val="black"/>
                </a:solidFill>
                <a:latin typeface="华文中宋" panose="02010600040101010101" pitchFamily="2" charset="-122"/>
                <a:ea typeface="华文中宋" panose="02010600040101010101" pitchFamily="2" charset="-122"/>
              </a:rPr>
              <a:t>资本主义各国要求独占更大的商品市场、原料产</a:t>
            </a:r>
            <a:endParaRPr lang="en-US" altLang="zh-CN" sz="2800" b="1">
              <a:solidFill>
                <a:prstClr val="black"/>
              </a:solidFill>
              <a:latin typeface="华文中宋" panose="02010600040101010101" pitchFamily="2" charset="-122"/>
              <a:ea typeface="华文中宋" panose="02010600040101010101" pitchFamily="2" charset="-122"/>
            </a:endParaRPr>
          </a:p>
          <a:p>
            <a:pPr defTabSz="608965"/>
            <a:r>
              <a:rPr lang="en-US" altLang="zh-CN" sz="2800" b="1">
                <a:solidFill>
                  <a:prstClr val="black"/>
                </a:solidFill>
                <a:latin typeface="华文中宋" panose="02010600040101010101" pitchFamily="2" charset="-122"/>
                <a:ea typeface="华文中宋" panose="02010600040101010101" pitchFamily="2" charset="-122"/>
              </a:rPr>
              <a:t>            </a:t>
            </a:r>
            <a:r>
              <a:rPr lang="zh-CN" altLang="en-US" sz="2800" b="1">
                <a:solidFill>
                  <a:prstClr val="black"/>
                </a:solidFill>
                <a:latin typeface="华文中宋" panose="02010600040101010101" pitchFamily="2" charset="-122"/>
                <a:ea typeface="华文中宋" panose="02010600040101010101" pitchFamily="2" charset="-122"/>
              </a:rPr>
              <a:t>地和资本投资场所。</a:t>
            </a:r>
            <a:endParaRPr lang="en-US" altLang="zh-CN" sz="2800" b="1">
              <a:solidFill>
                <a:prstClr val="black"/>
              </a:solidFill>
              <a:latin typeface="华文中宋" panose="02010600040101010101" pitchFamily="2" charset="-122"/>
              <a:ea typeface="华文中宋" panose="02010600040101010101" pitchFamily="2" charset="-122"/>
            </a:endParaRPr>
          </a:p>
          <a:p>
            <a:pPr defTabSz="608965"/>
            <a:endParaRPr lang="zh-CN" altLang="en-US" sz="2800">
              <a:solidFill>
                <a:prstClr val="black"/>
              </a:solidFill>
              <a:latin typeface="华文中宋" panose="02010600040101010101" pitchFamily="2" charset="-122"/>
              <a:ea typeface="华文中宋" panose="02010600040101010101" pitchFamily="2" charset="-122"/>
            </a:endParaRPr>
          </a:p>
          <a:p>
            <a:pPr defTabSz="608965"/>
            <a:endParaRPr lang="zh-CN" altLang="zh-CN" sz="2800">
              <a:solidFill>
                <a:prstClr val="black"/>
              </a:solidFill>
              <a:latin typeface="华文中宋" panose="02010600040101010101" pitchFamily="2" charset="-122"/>
              <a:ea typeface="华文中宋" panose="02010600040101010101" pitchFamily="2" charset="-122"/>
            </a:endParaRPr>
          </a:p>
        </p:txBody>
      </p:sp>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表格 6"/>
          <p:cNvGraphicFramePr>
            <a:graphicFrameLocks noGrp="1"/>
          </p:cNvGraphicFramePr>
          <p:nvPr/>
        </p:nvGraphicFramePr>
        <p:xfrm>
          <a:off x="614956" y="1292368"/>
          <a:ext cx="10591800" cy="2072640"/>
        </p:xfrm>
        <a:graphic>
          <a:graphicData uri="http://schemas.openxmlformats.org/drawingml/2006/table">
            <a:tbl>
              <a:tblPr firstRow="1" firstCol="1" bandRow="1">
                <a:tableStyleId>{5940675A-B579-460E-94D1-54222C63F5DA}</a:tableStyleId>
              </a:tblPr>
              <a:tblGrid>
                <a:gridCol w="5486400"/>
                <a:gridCol w="1496520"/>
                <a:gridCol w="1202488"/>
                <a:gridCol w="1407619"/>
                <a:gridCol w="998773"/>
              </a:tblGrid>
              <a:tr h="0">
                <a:tc gridSpan="5">
                  <a:txBody>
                    <a:bodyPr wrap="square"/>
                    <a:lstStyle/>
                    <a:p>
                      <a:pPr algn="ctr">
                        <a:buNone/>
                      </a:pPr>
                      <a:r>
                        <a:rPr lang="en-US" altLang="zh-CN" sz="2400" b="1">
                          <a:solidFill>
                            <a:schemeClr val="tx1"/>
                          </a:solidFill>
                          <a:effectLst/>
                          <a:latin typeface="楷体" panose="02010609060101010101" charset="-122"/>
                          <a:ea typeface="楷体" panose="02010609060101010101" charset="-122"/>
                          <a:cs typeface="楷体" panose="02010609060101010101" charset="-122"/>
                          <a:sym typeface="+mn-ea"/>
                        </a:rPr>
                        <a:t>19</a:t>
                      </a:r>
                      <a:r>
                        <a:rPr lang="zh-CN" altLang="en-US" sz="2400" b="1">
                          <a:solidFill>
                            <a:schemeClr val="tx1"/>
                          </a:solidFill>
                          <a:effectLst/>
                          <a:latin typeface="楷体" panose="02010609060101010101" charset="-122"/>
                          <a:ea typeface="楷体" panose="02010609060101010101" charset="-122"/>
                          <a:cs typeface="楷体" panose="02010609060101010101" charset="-122"/>
                          <a:sym typeface="+mn-ea"/>
                        </a:rPr>
                        <a:t>世纪末</a:t>
                      </a:r>
                      <a:r>
                        <a:rPr lang="en-US" altLang="zh-CN" sz="2400" b="1">
                          <a:solidFill>
                            <a:schemeClr val="tx1"/>
                          </a:solidFill>
                          <a:effectLst/>
                          <a:latin typeface="楷体" panose="02010609060101010101" charset="-122"/>
                          <a:ea typeface="楷体" panose="02010609060101010101" charset="-122"/>
                          <a:cs typeface="楷体" panose="02010609060101010101" charset="-122"/>
                          <a:sym typeface="+mn-ea"/>
                        </a:rPr>
                        <a:t>20</a:t>
                      </a:r>
                      <a:r>
                        <a:rPr lang="zh-CN" altLang="en-US" sz="2400" b="1">
                          <a:solidFill>
                            <a:schemeClr val="tx1"/>
                          </a:solidFill>
                          <a:effectLst/>
                          <a:latin typeface="楷体" panose="02010609060101010101" charset="-122"/>
                          <a:ea typeface="楷体" panose="02010609060101010101" charset="-122"/>
                          <a:cs typeface="楷体" panose="02010609060101010101" charset="-122"/>
                          <a:sym typeface="+mn-ea"/>
                        </a:rPr>
                        <a:t>世纪初英法美德力量对比排名</a:t>
                      </a:r>
                      <a:endParaRPr lang="zh-CN" altLang="en-US" sz="2400" b="1">
                        <a:solidFill>
                          <a:schemeClr val="tx1"/>
                        </a:solidFill>
                        <a:effectLst/>
                        <a:latin typeface="楷体" panose="02010609060101010101" charset="-122"/>
                        <a:ea typeface="楷体" panose="02010609060101010101" charset="-122"/>
                        <a:cs typeface="Times New Roman" panose="02020603050405020304" pitchFamily="18" charset="0"/>
                      </a:endParaRPr>
                    </a:p>
                  </a:txBody>
                  <a:tcPr marL="0" marR="0" marT="0" marB="0" vert="horz" anchor="ctr">
                    <a:noFill/>
                  </a:tcPr>
                </a:tc>
                <a:tc hMerge="1">
                  <a:tcPr marL="0" marR="0" marT="0" marB="0" anchor="ctr">
                    <a:solidFill>
                      <a:srgbClr val="4E1E1A"/>
                    </a:solidFill>
                  </a:tcPr>
                </a:tc>
                <a:tc hMerge="1">
                  <a:tcPr marL="0" marR="0" marT="0" marB="0" anchor="ctr">
                    <a:solidFill>
                      <a:srgbClr val="4E1E1A"/>
                    </a:solidFill>
                  </a:tcPr>
                </a:tc>
                <a:tc hMerge="1">
                  <a:tcPr marL="0" marR="0" marT="0" marB="0" anchor="ctr">
                    <a:solidFill>
                      <a:srgbClr val="4E1E1A"/>
                    </a:solidFill>
                  </a:tcPr>
                </a:tc>
                <a:tc hMerge="1">
                  <a:tcPr marL="0" marR="0" marT="0" marB="0" anchor="ctr">
                    <a:solidFill>
                      <a:srgbClr val="4E1E1A"/>
                    </a:solidFill>
                  </a:tcPr>
                </a:tc>
              </a:tr>
              <a:tr h="487680">
                <a:tc>
                  <a:txBody>
                    <a:bodyPr wrap="square"/>
                    <a:lstStyle/>
                    <a:p>
                      <a:endParaRPr lang="zh-CN" sz="2400" b="1">
                        <a:solidFill>
                          <a:schemeClr val="tx1"/>
                        </a:solidFill>
                        <a:effectLst/>
                        <a:latin typeface="楷体" panose="02010609060101010101" charset="-122"/>
                        <a:ea typeface="楷体" panose="02010609060101010101" charset="-122"/>
                        <a:cs typeface="Times New Roman" panose="02020603050405020304" pitchFamily="18" charset="0"/>
                      </a:endParaRPr>
                    </a:p>
                  </a:txBody>
                  <a:tcPr marL="0" marR="0" marT="0" marB="0" vert="horz" anchor="ctr">
                    <a:noFill/>
                  </a:tcPr>
                </a:tc>
                <a:tc>
                  <a:txBody>
                    <a:bodyPr wrap="square"/>
                    <a:lstStyle/>
                    <a:p>
                      <a:pPr algn="ctr">
                        <a:spcAft>
                          <a:spcPct val="0"/>
                        </a:spcAft>
                      </a:pPr>
                      <a:r>
                        <a:rPr lang="zh-CN" sz="2400" b="1">
                          <a:solidFill>
                            <a:schemeClr val="tx1"/>
                          </a:solidFill>
                          <a:effectLst/>
                          <a:latin typeface="楷体" panose="02010609060101010101" charset="-122"/>
                          <a:ea typeface="楷体" panose="02010609060101010101" charset="-122"/>
                        </a:rPr>
                        <a:t>英国</a:t>
                      </a:r>
                      <a:endParaRPr lang="zh-CN" sz="2400" b="1">
                        <a:solidFill>
                          <a:schemeClr val="tx1"/>
                        </a:solidFill>
                        <a:effectLst/>
                        <a:latin typeface="楷体" panose="02010609060101010101" charset="-122"/>
                        <a:ea typeface="楷体" panose="02010609060101010101" charset="-122"/>
                        <a:cs typeface="Times New Roman" panose="02020603050405020304" pitchFamily="18" charset="0"/>
                      </a:endParaRPr>
                    </a:p>
                  </a:txBody>
                  <a:tcPr marL="0" marR="0" marT="0" marB="0" vert="horz" anchor="ctr">
                    <a:noFill/>
                  </a:tcPr>
                </a:tc>
                <a:tc>
                  <a:txBody>
                    <a:bodyPr wrap="square"/>
                    <a:lstStyle/>
                    <a:p>
                      <a:pPr algn="ctr">
                        <a:spcAft>
                          <a:spcPct val="0"/>
                        </a:spcAft>
                      </a:pPr>
                      <a:r>
                        <a:rPr lang="zh-CN" sz="2400" b="1">
                          <a:solidFill>
                            <a:schemeClr val="tx1"/>
                          </a:solidFill>
                          <a:effectLst/>
                          <a:latin typeface="楷体" panose="02010609060101010101" charset="-122"/>
                          <a:ea typeface="楷体" panose="02010609060101010101" charset="-122"/>
                        </a:rPr>
                        <a:t>法国</a:t>
                      </a:r>
                      <a:endParaRPr lang="zh-CN" sz="2400" b="1">
                        <a:solidFill>
                          <a:schemeClr val="tx1"/>
                        </a:solidFill>
                        <a:effectLst/>
                        <a:latin typeface="楷体" panose="02010609060101010101" charset="-122"/>
                        <a:ea typeface="楷体" panose="02010609060101010101" charset="-122"/>
                        <a:cs typeface="Times New Roman" panose="02020603050405020304" pitchFamily="18" charset="0"/>
                      </a:endParaRPr>
                    </a:p>
                  </a:txBody>
                  <a:tcPr marL="0" marR="0" marT="0" marB="0" vert="horz" anchor="ctr">
                    <a:noFill/>
                  </a:tcPr>
                </a:tc>
                <a:tc>
                  <a:txBody>
                    <a:bodyPr wrap="square"/>
                    <a:lstStyle/>
                    <a:p>
                      <a:pPr algn="ctr">
                        <a:spcAft>
                          <a:spcPct val="0"/>
                        </a:spcAft>
                      </a:pPr>
                      <a:r>
                        <a:rPr lang="zh-CN" sz="2400" b="1">
                          <a:solidFill>
                            <a:schemeClr val="tx1"/>
                          </a:solidFill>
                          <a:effectLst/>
                          <a:latin typeface="楷体" panose="02010609060101010101" charset="-122"/>
                          <a:ea typeface="楷体" panose="02010609060101010101" charset="-122"/>
                        </a:rPr>
                        <a:t>美国</a:t>
                      </a:r>
                      <a:endParaRPr lang="zh-CN" sz="2400" b="1">
                        <a:solidFill>
                          <a:schemeClr val="tx1"/>
                        </a:solidFill>
                        <a:effectLst/>
                        <a:latin typeface="楷体" panose="02010609060101010101" charset="-122"/>
                        <a:ea typeface="楷体" panose="02010609060101010101" charset="-122"/>
                        <a:cs typeface="Times New Roman" panose="02020603050405020304" pitchFamily="18" charset="0"/>
                      </a:endParaRPr>
                    </a:p>
                  </a:txBody>
                  <a:tcPr marL="0" marR="0" marT="0" marB="0" vert="horz" anchor="ctr">
                    <a:noFill/>
                  </a:tcPr>
                </a:tc>
                <a:tc>
                  <a:txBody>
                    <a:bodyPr wrap="square"/>
                    <a:lstStyle/>
                    <a:p>
                      <a:pPr algn="ctr">
                        <a:spcAft>
                          <a:spcPct val="0"/>
                        </a:spcAft>
                      </a:pPr>
                      <a:r>
                        <a:rPr lang="zh-CN" sz="2400" b="1">
                          <a:solidFill>
                            <a:schemeClr val="tx1"/>
                          </a:solidFill>
                          <a:effectLst/>
                          <a:latin typeface="楷体" panose="02010609060101010101" charset="-122"/>
                          <a:ea typeface="楷体" panose="02010609060101010101" charset="-122"/>
                        </a:rPr>
                        <a:t>德国</a:t>
                      </a:r>
                      <a:endParaRPr lang="zh-CN" sz="2400" b="1">
                        <a:solidFill>
                          <a:schemeClr val="tx1"/>
                        </a:solidFill>
                        <a:effectLst/>
                        <a:latin typeface="楷体" panose="02010609060101010101" charset="-122"/>
                        <a:ea typeface="楷体" panose="02010609060101010101" charset="-122"/>
                        <a:cs typeface="Times New Roman" panose="02020603050405020304" pitchFamily="18" charset="0"/>
                      </a:endParaRPr>
                    </a:p>
                  </a:txBody>
                  <a:tcPr marL="0" marR="0" marT="0" marB="0" vert="horz" anchor="ctr">
                    <a:noFill/>
                  </a:tcPr>
                </a:tc>
              </a:tr>
              <a:tr h="426720">
                <a:tc>
                  <a:txBody>
                    <a:bodyPr wrap="square"/>
                    <a:lstStyle/>
                    <a:p>
                      <a:pPr algn="ctr">
                        <a:spcAft>
                          <a:spcPct val="0"/>
                        </a:spcAft>
                      </a:pPr>
                      <a:r>
                        <a:rPr lang="en-US" sz="2400" b="1">
                          <a:solidFill>
                            <a:schemeClr val="tx1"/>
                          </a:solidFill>
                          <a:effectLst/>
                          <a:latin typeface="楷体" panose="02010609060101010101" charset="-122"/>
                          <a:ea typeface="楷体" panose="02010609060101010101" charset="-122"/>
                          <a:cs typeface="楷体" panose="02010609060101010101" charset="-122"/>
                        </a:rPr>
                        <a:t>1860</a:t>
                      </a:r>
                      <a:r>
                        <a:rPr lang="zh-CN" sz="2400" b="1">
                          <a:solidFill>
                            <a:schemeClr val="tx1"/>
                          </a:solidFill>
                          <a:effectLst/>
                          <a:latin typeface="楷体" panose="02010609060101010101" charset="-122"/>
                          <a:ea typeface="楷体" panose="02010609060101010101" charset="-122"/>
                          <a:cs typeface="楷体" panose="02010609060101010101" charset="-122"/>
                        </a:rPr>
                        <a:t>年世界工业生产量</a:t>
                      </a:r>
                      <a:endParaRPr lang="zh-CN" sz="2400" b="1">
                        <a:solidFill>
                          <a:schemeClr val="tx1"/>
                        </a:solidFill>
                        <a:effectLst/>
                        <a:latin typeface="楷体" panose="02010609060101010101" charset="-122"/>
                        <a:ea typeface="楷体" panose="02010609060101010101" charset="-122"/>
                        <a:cs typeface="楷体" panose="02010609060101010101" charset="-122"/>
                      </a:endParaRPr>
                    </a:p>
                  </a:txBody>
                  <a:tcPr marL="0" marR="0" marT="0" marB="0" vert="horz" anchor="ctr">
                    <a:noFill/>
                  </a:tcPr>
                </a:tc>
                <a:tc>
                  <a:txBody>
                    <a:bodyPr wrap="square"/>
                    <a:lstStyle/>
                    <a:p>
                      <a:pPr algn="ctr">
                        <a:spcAft>
                          <a:spcPct val="0"/>
                        </a:spcAft>
                      </a:pPr>
                      <a:r>
                        <a:rPr lang="en-US" sz="2400" b="1">
                          <a:solidFill>
                            <a:schemeClr val="tx1"/>
                          </a:solidFill>
                          <a:effectLst/>
                          <a:latin typeface="楷体" panose="02010609060101010101" charset="-122"/>
                          <a:ea typeface="楷体" panose="02010609060101010101" charset="-122"/>
                        </a:rPr>
                        <a:t>1</a:t>
                      </a:r>
                      <a:endParaRPr lang="en-US" sz="2400" b="1">
                        <a:solidFill>
                          <a:schemeClr val="tx1"/>
                        </a:solidFill>
                        <a:effectLst/>
                        <a:latin typeface="楷体" panose="02010609060101010101" charset="-122"/>
                        <a:ea typeface="楷体" panose="02010609060101010101" charset="-122"/>
                        <a:cs typeface="Times New Roman" panose="02020603050405020304" pitchFamily="18" charset="0"/>
                      </a:endParaRPr>
                    </a:p>
                  </a:txBody>
                  <a:tcPr marL="0" marR="0" marT="0" marB="0" vert="horz" anchor="ctr">
                    <a:noFill/>
                  </a:tcPr>
                </a:tc>
                <a:tc>
                  <a:txBody>
                    <a:bodyPr wrap="square"/>
                    <a:lstStyle/>
                    <a:p>
                      <a:pPr algn="ctr">
                        <a:spcAft>
                          <a:spcPct val="0"/>
                        </a:spcAft>
                      </a:pPr>
                      <a:r>
                        <a:rPr lang="en-US" sz="2400" b="1">
                          <a:solidFill>
                            <a:schemeClr val="tx1"/>
                          </a:solidFill>
                          <a:effectLst/>
                          <a:latin typeface="楷体" panose="02010609060101010101" charset="-122"/>
                          <a:ea typeface="楷体" panose="02010609060101010101" charset="-122"/>
                        </a:rPr>
                        <a:t>2</a:t>
                      </a:r>
                      <a:endParaRPr lang="en-US" sz="2400" b="1">
                        <a:solidFill>
                          <a:schemeClr val="tx1"/>
                        </a:solidFill>
                        <a:effectLst/>
                        <a:latin typeface="楷体" panose="02010609060101010101" charset="-122"/>
                        <a:ea typeface="楷体" panose="02010609060101010101" charset="-122"/>
                        <a:cs typeface="Times New Roman" panose="02020603050405020304" pitchFamily="18" charset="0"/>
                      </a:endParaRPr>
                    </a:p>
                  </a:txBody>
                  <a:tcPr marL="0" marR="0" marT="0" marB="0" vert="horz" anchor="ctr">
                    <a:noFill/>
                  </a:tcPr>
                </a:tc>
                <a:tc>
                  <a:txBody>
                    <a:bodyPr wrap="square"/>
                    <a:lstStyle/>
                    <a:p>
                      <a:pPr algn="ctr">
                        <a:spcAft>
                          <a:spcPct val="0"/>
                        </a:spcAft>
                      </a:pPr>
                      <a:r>
                        <a:rPr lang="en-US" sz="2400" b="1">
                          <a:solidFill>
                            <a:schemeClr val="tx1"/>
                          </a:solidFill>
                          <a:effectLst/>
                          <a:latin typeface="楷体" panose="02010609060101010101" charset="-122"/>
                          <a:ea typeface="楷体" panose="02010609060101010101" charset="-122"/>
                        </a:rPr>
                        <a:t>3</a:t>
                      </a:r>
                      <a:endParaRPr lang="en-US" sz="2400" b="1">
                        <a:solidFill>
                          <a:schemeClr val="tx1"/>
                        </a:solidFill>
                        <a:effectLst/>
                        <a:latin typeface="楷体" panose="02010609060101010101" charset="-122"/>
                        <a:ea typeface="楷体" panose="02010609060101010101" charset="-122"/>
                        <a:cs typeface="Times New Roman" panose="02020603050405020304" pitchFamily="18" charset="0"/>
                      </a:endParaRPr>
                    </a:p>
                  </a:txBody>
                  <a:tcPr marL="0" marR="0" marT="0" marB="0" vert="horz" anchor="ctr">
                    <a:noFill/>
                  </a:tcPr>
                </a:tc>
                <a:tc>
                  <a:txBody>
                    <a:bodyPr wrap="square"/>
                    <a:lstStyle/>
                    <a:p>
                      <a:pPr algn="ctr">
                        <a:spcAft>
                          <a:spcPct val="0"/>
                        </a:spcAft>
                      </a:pPr>
                      <a:r>
                        <a:rPr lang="en-US" sz="2400" b="1">
                          <a:solidFill>
                            <a:schemeClr val="tx1"/>
                          </a:solidFill>
                          <a:effectLst/>
                          <a:latin typeface="楷体" panose="02010609060101010101" charset="-122"/>
                          <a:ea typeface="楷体" panose="02010609060101010101" charset="-122"/>
                        </a:rPr>
                        <a:t>4</a:t>
                      </a:r>
                      <a:endParaRPr lang="en-US" sz="2400" b="1">
                        <a:solidFill>
                          <a:schemeClr val="tx1"/>
                        </a:solidFill>
                        <a:effectLst/>
                        <a:latin typeface="楷体" panose="02010609060101010101" charset="-122"/>
                        <a:ea typeface="楷体" panose="02010609060101010101" charset="-122"/>
                        <a:cs typeface="Times New Roman" panose="02020603050405020304" pitchFamily="18" charset="0"/>
                      </a:endParaRPr>
                    </a:p>
                  </a:txBody>
                  <a:tcPr marL="0" marR="0" marT="0" marB="0" vert="horz" anchor="ctr">
                    <a:noFill/>
                  </a:tcPr>
                </a:tc>
              </a:tr>
              <a:tr h="365522">
                <a:tc>
                  <a:txBody>
                    <a:bodyPr wrap="square"/>
                    <a:lstStyle/>
                    <a:p>
                      <a:pPr algn="ctr">
                        <a:spcAft>
                          <a:spcPct val="0"/>
                        </a:spcAft>
                      </a:pPr>
                      <a:r>
                        <a:rPr lang="en-US" sz="2400" b="1">
                          <a:solidFill>
                            <a:schemeClr val="tx1"/>
                          </a:solidFill>
                          <a:effectLst/>
                          <a:latin typeface="楷体" panose="02010609060101010101" charset="-122"/>
                          <a:ea typeface="楷体" panose="02010609060101010101" charset="-122"/>
                          <a:cs typeface="楷体" panose="02010609060101010101" charset="-122"/>
                        </a:rPr>
                        <a:t>1910</a:t>
                      </a:r>
                      <a:r>
                        <a:rPr lang="zh-CN" sz="2400" b="1">
                          <a:solidFill>
                            <a:schemeClr val="tx1"/>
                          </a:solidFill>
                          <a:effectLst/>
                          <a:latin typeface="楷体" panose="02010609060101010101" charset="-122"/>
                          <a:ea typeface="楷体" panose="02010609060101010101" charset="-122"/>
                          <a:cs typeface="楷体" panose="02010609060101010101" charset="-122"/>
                        </a:rPr>
                        <a:t>年世界工业生产量</a:t>
                      </a:r>
                      <a:endParaRPr lang="zh-CN" sz="2400" b="1">
                        <a:solidFill>
                          <a:schemeClr val="tx1"/>
                        </a:solidFill>
                        <a:effectLst/>
                        <a:latin typeface="楷体" panose="02010609060101010101" charset="-122"/>
                        <a:ea typeface="楷体" panose="02010609060101010101" charset="-122"/>
                        <a:cs typeface="楷体" panose="02010609060101010101" charset="-122"/>
                      </a:endParaRPr>
                    </a:p>
                  </a:txBody>
                  <a:tcPr marL="0" marR="0" marT="0" marB="0" vert="horz" anchor="ctr">
                    <a:noFill/>
                  </a:tcPr>
                </a:tc>
                <a:tc>
                  <a:txBody>
                    <a:bodyPr wrap="square"/>
                    <a:lstStyle/>
                    <a:p>
                      <a:pPr algn="ctr">
                        <a:spcAft>
                          <a:spcPct val="0"/>
                        </a:spcAft>
                      </a:pPr>
                      <a:r>
                        <a:rPr lang="en-US" sz="2400" b="1">
                          <a:solidFill>
                            <a:schemeClr val="tx1"/>
                          </a:solidFill>
                          <a:effectLst/>
                          <a:latin typeface="楷体" panose="02010609060101010101" charset="-122"/>
                          <a:ea typeface="楷体" panose="02010609060101010101" charset="-122"/>
                        </a:rPr>
                        <a:t>3</a:t>
                      </a:r>
                      <a:endParaRPr lang="en-US" sz="2400" b="1">
                        <a:solidFill>
                          <a:schemeClr val="tx1"/>
                        </a:solidFill>
                        <a:effectLst/>
                        <a:latin typeface="楷体" panose="02010609060101010101" charset="-122"/>
                        <a:ea typeface="楷体" panose="02010609060101010101" charset="-122"/>
                        <a:cs typeface="Times New Roman" panose="02020603050405020304" pitchFamily="18" charset="0"/>
                      </a:endParaRPr>
                    </a:p>
                  </a:txBody>
                  <a:tcPr marL="0" marR="0" marT="0" marB="0" vert="horz" anchor="ctr">
                    <a:noFill/>
                  </a:tcPr>
                </a:tc>
                <a:tc>
                  <a:txBody>
                    <a:bodyPr wrap="square"/>
                    <a:lstStyle/>
                    <a:p>
                      <a:pPr algn="ctr">
                        <a:spcAft>
                          <a:spcPct val="0"/>
                        </a:spcAft>
                      </a:pPr>
                      <a:r>
                        <a:rPr lang="en-US" sz="2400" b="1">
                          <a:solidFill>
                            <a:schemeClr val="tx1"/>
                          </a:solidFill>
                          <a:effectLst/>
                          <a:latin typeface="楷体" panose="02010609060101010101" charset="-122"/>
                          <a:ea typeface="楷体" panose="02010609060101010101" charset="-122"/>
                        </a:rPr>
                        <a:t>4</a:t>
                      </a:r>
                      <a:endParaRPr lang="en-US" sz="2400" b="1">
                        <a:solidFill>
                          <a:schemeClr val="tx1"/>
                        </a:solidFill>
                        <a:effectLst/>
                        <a:latin typeface="楷体" panose="02010609060101010101" charset="-122"/>
                        <a:ea typeface="楷体" panose="02010609060101010101" charset="-122"/>
                        <a:cs typeface="Times New Roman" panose="02020603050405020304" pitchFamily="18" charset="0"/>
                      </a:endParaRPr>
                    </a:p>
                  </a:txBody>
                  <a:tcPr marL="0" marR="0" marT="0" marB="0" vert="horz" anchor="ctr">
                    <a:noFill/>
                  </a:tcPr>
                </a:tc>
                <a:tc>
                  <a:txBody>
                    <a:bodyPr wrap="square"/>
                    <a:lstStyle/>
                    <a:p>
                      <a:pPr algn="ctr">
                        <a:spcAft>
                          <a:spcPct val="0"/>
                        </a:spcAft>
                      </a:pPr>
                      <a:r>
                        <a:rPr lang="en-US" sz="2400" b="1">
                          <a:solidFill>
                            <a:schemeClr val="tx1"/>
                          </a:solidFill>
                          <a:effectLst/>
                          <a:latin typeface="楷体" panose="02010609060101010101" charset="-122"/>
                          <a:ea typeface="楷体" panose="02010609060101010101" charset="-122"/>
                        </a:rPr>
                        <a:t>1</a:t>
                      </a:r>
                      <a:endParaRPr lang="en-US" sz="2400" b="1">
                        <a:solidFill>
                          <a:schemeClr val="tx1"/>
                        </a:solidFill>
                        <a:effectLst/>
                        <a:latin typeface="楷体" panose="02010609060101010101" charset="-122"/>
                        <a:ea typeface="楷体" panose="02010609060101010101" charset="-122"/>
                        <a:cs typeface="Times New Roman" panose="02020603050405020304" pitchFamily="18" charset="0"/>
                      </a:endParaRPr>
                    </a:p>
                  </a:txBody>
                  <a:tcPr marL="0" marR="0" marT="0" marB="0" vert="horz" anchor="ctr">
                    <a:noFill/>
                  </a:tcPr>
                </a:tc>
                <a:tc>
                  <a:txBody>
                    <a:bodyPr wrap="square"/>
                    <a:lstStyle/>
                    <a:p>
                      <a:pPr algn="ctr">
                        <a:spcAft>
                          <a:spcPct val="0"/>
                        </a:spcAft>
                      </a:pPr>
                      <a:r>
                        <a:rPr lang="en-US" sz="2400" b="1">
                          <a:solidFill>
                            <a:schemeClr val="tx1"/>
                          </a:solidFill>
                          <a:effectLst/>
                          <a:latin typeface="楷体" panose="02010609060101010101" charset="-122"/>
                          <a:ea typeface="楷体" panose="02010609060101010101" charset="-122"/>
                        </a:rPr>
                        <a:t>2</a:t>
                      </a:r>
                      <a:endParaRPr lang="en-US" sz="2400" b="1">
                        <a:solidFill>
                          <a:schemeClr val="tx1"/>
                        </a:solidFill>
                        <a:effectLst/>
                        <a:latin typeface="楷体" panose="02010609060101010101" charset="-122"/>
                        <a:ea typeface="楷体" panose="02010609060101010101" charset="-122"/>
                        <a:cs typeface="Times New Roman" panose="02020603050405020304" pitchFamily="18" charset="0"/>
                      </a:endParaRPr>
                    </a:p>
                  </a:txBody>
                  <a:tcPr marL="0" marR="0" marT="0" marB="0" vert="horz" anchor="ctr">
                    <a:noFill/>
                  </a:tcPr>
                </a:tc>
              </a:tr>
              <a:tr h="426720">
                <a:tc>
                  <a:txBody>
                    <a:bodyPr wrap="square"/>
                    <a:lstStyle/>
                    <a:p>
                      <a:pPr algn="ctr">
                        <a:spcAft>
                          <a:spcPct val="0"/>
                        </a:spcAft>
                      </a:pPr>
                      <a:r>
                        <a:rPr lang="en-US" sz="2400" b="1">
                          <a:solidFill>
                            <a:schemeClr val="tx1"/>
                          </a:solidFill>
                          <a:effectLst/>
                          <a:latin typeface="楷体" panose="02010609060101010101" charset="-122"/>
                          <a:ea typeface="楷体" panose="02010609060101010101" charset="-122"/>
                          <a:cs typeface="楷体" panose="02010609060101010101" charset="-122"/>
                        </a:rPr>
                        <a:t>1910</a:t>
                      </a:r>
                      <a:r>
                        <a:rPr lang="zh-CN" sz="2400" b="1">
                          <a:solidFill>
                            <a:schemeClr val="tx1"/>
                          </a:solidFill>
                          <a:effectLst/>
                          <a:latin typeface="楷体" panose="02010609060101010101" charset="-122"/>
                          <a:ea typeface="楷体" panose="02010609060101010101" charset="-122"/>
                          <a:cs typeface="楷体" panose="02010609060101010101" charset="-122"/>
                        </a:rPr>
                        <a:t>年殖民地面积位次</a:t>
                      </a:r>
                      <a:endParaRPr lang="zh-CN" sz="2400" b="1">
                        <a:solidFill>
                          <a:schemeClr val="tx1"/>
                        </a:solidFill>
                        <a:effectLst/>
                        <a:latin typeface="楷体" panose="02010609060101010101" charset="-122"/>
                        <a:ea typeface="楷体" panose="02010609060101010101" charset="-122"/>
                        <a:cs typeface="楷体" panose="02010609060101010101" charset="-122"/>
                      </a:endParaRPr>
                    </a:p>
                  </a:txBody>
                  <a:tcPr marL="0" marR="0" marT="0" marB="0" vert="horz" anchor="ctr">
                    <a:noFill/>
                  </a:tcPr>
                </a:tc>
                <a:tc>
                  <a:txBody>
                    <a:bodyPr wrap="square"/>
                    <a:lstStyle/>
                    <a:p>
                      <a:pPr algn="ctr">
                        <a:spcAft>
                          <a:spcPct val="0"/>
                        </a:spcAft>
                      </a:pPr>
                      <a:r>
                        <a:rPr lang="en-US" sz="2400" b="1">
                          <a:solidFill>
                            <a:schemeClr val="tx1"/>
                          </a:solidFill>
                          <a:effectLst/>
                          <a:latin typeface="楷体" panose="02010609060101010101" charset="-122"/>
                          <a:ea typeface="楷体" panose="02010609060101010101" charset="-122"/>
                        </a:rPr>
                        <a:t>1</a:t>
                      </a:r>
                      <a:endParaRPr lang="en-US" sz="2400" b="1">
                        <a:solidFill>
                          <a:schemeClr val="tx1"/>
                        </a:solidFill>
                        <a:effectLst/>
                        <a:latin typeface="楷体" panose="02010609060101010101" charset="-122"/>
                        <a:ea typeface="楷体" panose="02010609060101010101" charset="-122"/>
                        <a:cs typeface="Times New Roman" panose="02020603050405020304" pitchFamily="18" charset="0"/>
                      </a:endParaRPr>
                    </a:p>
                  </a:txBody>
                  <a:tcPr marL="0" marR="0" marT="0" marB="0" vert="horz" anchor="ctr">
                    <a:noFill/>
                  </a:tcPr>
                </a:tc>
                <a:tc>
                  <a:txBody>
                    <a:bodyPr wrap="square"/>
                    <a:lstStyle/>
                    <a:p>
                      <a:pPr algn="ctr">
                        <a:spcAft>
                          <a:spcPct val="0"/>
                        </a:spcAft>
                      </a:pPr>
                      <a:r>
                        <a:rPr lang="en-US" sz="2400" b="1">
                          <a:solidFill>
                            <a:schemeClr val="tx1"/>
                          </a:solidFill>
                          <a:effectLst/>
                          <a:latin typeface="楷体" panose="02010609060101010101" charset="-122"/>
                          <a:ea typeface="楷体" panose="02010609060101010101" charset="-122"/>
                        </a:rPr>
                        <a:t>2</a:t>
                      </a:r>
                      <a:endParaRPr lang="en-US" sz="2400" b="1">
                        <a:solidFill>
                          <a:schemeClr val="tx1"/>
                        </a:solidFill>
                        <a:effectLst/>
                        <a:latin typeface="楷体" panose="02010609060101010101" charset="-122"/>
                        <a:ea typeface="楷体" panose="02010609060101010101" charset="-122"/>
                        <a:cs typeface="Times New Roman" panose="02020603050405020304" pitchFamily="18" charset="0"/>
                      </a:endParaRPr>
                    </a:p>
                  </a:txBody>
                  <a:tcPr marL="0" marR="0" marT="0" marB="0" vert="horz" anchor="ctr">
                    <a:noFill/>
                  </a:tcPr>
                </a:tc>
                <a:tc>
                  <a:txBody>
                    <a:bodyPr wrap="square"/>
                    <a:lstStyle/>
                    <a:p>
                      <a:pPr algn="ctr">
                        <a:spcAft>
                          <a:spcPct val="0"/>
                        </a:spcAft>
                      </a:pPr>
                      <a:r>
                        <a:rPr lang="en-US" sz="2400" b="1">
                          <a:solidFill>
                            <a:schemeClr val="tx1"/>
                          </a:solidFill>
                          <a:effectLst/>
                          <a:latin typeface="楷体" panose="02010609060101010101" charset="-122"/>
                          <a:ea typeface="楷体" panose="02010609060101010101" charset="-122"/>
                        </a:rPr>
                        <a:t>4</a:t>
                      </a:r>
                      <a:endParaRPr lang="en-US" sz="2400" b="1">
                        <a:solidFill>
                          <a:schemeClr val="tx1"/>
                        </a:solidFill>
                        <a:effectLst/>
                        <a:latin typeface="楷体" panose="02010609060101010101" charset="-122"/>
                        <a:ea typeface="楷体" panose="02010609060101010101" charset="-122"/>
                        <a:cs typeface="Times New Roman" panose="02020603050405020304" pitchFamily="18" charset="0"/>
                      </a:endParaRPr>
                    </a:p>
                  </a:txBody>
                  <a:tcPr marL="0" marR="0" marT="0" marB="0" vert="horz" anchor="ctr">
                    <a:noFill/>
                  </a:tcPr>
                </a:tc>
                <a:tc>
                  <a:txBody>
                    <a:bodyPr wrap="square"/>
                    <a:lstStyle/>
                    <a:p>
                      <a:pPr algn="ctr">
                        <a:spcAft>
                          <a:spcPct val="0"/>
                        </a:spcAft>
                      </a:pPr>
                      <a:r>
                        <a:rPr lang="en-US" sz="2400" b="1">
                          <a:solidFill>
                            <a:schemeClr val="tx1"/>
                          </a:solidFill>
                          <a:effectLst/>
                          <a:latin typeface="楷体" panose="02010609060101010101" charset="-122"/>
                          <a:ea typeface="楷体" panose="02010609060101010101" charset="-122"/>
                        </a:rPr>
                        <a:t>5</a:t>
                      </a:r>
                      <a:endParaRPr lang="en-US" sz="2400" b="1">
                        <a:solidFill>
                          <a:schemeClr val="tx1"/>
                        </a:solidFill>
                        <a:effectLst/>
                        <a:latin typeface="楷体" panose="02010609060101010101" charset="-122"/>
                        <a:ea typeface="楷体" panose="02010609060101010101" charset="-122"/>
                        <a:cs typeface="Times New Roman" panose="02020603050405020304" pitchFamily="18" charset="0"/>
                      </a:endParaRPr>
                    </a:p>
                  </a:txBody>
                  <a:tcPr marL="0" marR="0" marT="0" marB="0" vert="horz" anchor="ctr">
                    <a:noFill/>
                  </a:tcPr>
                </a:tc>
              </a:tr>
            </a:tbl>
          </a:graphicData>
        </a:graphic>
      </p:graphicFrame>
      <p:sp>
        <p:nvSpPr>
          <p:cNvPr id="8" name="矩形 7"/>
          <p:cNvSpPr>
            <a:spLocks noChangeArrowheads="1"/>
          </p:cNvSpPr>
          <p:nvPr/>
        </p:nvSpPr>
        <p:spPr bwMode="auto">
          <a:xfrm>
            <a:off x="601078" y="3522506"/>
            <a:ext cx="10590213" cy="1261884"/>
          </a:xfrm>
          <a:prstGeom prst="rect">
            <a:avLst/>
          </a:prstGeom>
          <a:noFill/>
          <a:ln w="9525">
            <a:solidFill>
              <a:schemeClr val="tx1"/>
            </a:solidFill>
            <a:miter lim="800000"/>
          </a:ln>
        </p:spPr>
        <p:txBody>
          <a:bodyPr>
            <a:spAutoFit/>
          </a:bodyPr>
          <a:lstStyle/>
          <a:p>
            <a:r>
              <a:rPr lang="zh-CN" altLang="en-US" sz="2800" b="1">
                <a:solidFill>
                  <a:schemeClr val="bg1"/>
                </a:solidFill>
                <a:latin typeface="楷体" panose="02010609060101010101" charset="-122"/>
                <a:ea typeface="楷体" panose="02010609060101010101" charset="-122"/>
              </a:rPr>
              <a:t>    </a:t>
            </a:r>
            <a:r>
              <a:rPr lang="zh-CN" altLang="en-US" sz="2400" b="1">
                <a:latin typeface="楷体" panose="02010609060101010101" charset="-122"/>
                <a:ea typeface="楷体" panose="02010609060101010101" charset="-122"/>
              </a:rPr>
              <a:t>让别的国家分割大陆和海洋，而我们德国满足于蓝色的天空的时代已经过去，我们也要要求阳光下的地盘。</a:t>
            </a:r>
            <a:endParaRPr lang="en-US" altLang="zh-CN" sz="2400" b="1">
              <a:latin typeface="楷体" panose="02010609060101010101" charset="-122"/>
              <a:ea typeface="楷体" panose="02010609060101010101" charset="-122"/>
            </a:endParaRPr>
          </a:p>
          <a:p>
            <a:pPr algn="r"/>
            <a:r>
              <a:rPr lang="en-US" altLang="zh-CN" sz="2400" b="1">
                <a:latin typeface="楷体" panose="02010609060101010101" charset="-122"/>
                <a:ea typeface="楷体" panose="02010609060101010101" charset="-122"/>
              </a:rPr>
              <a:t>——</a:t>
            </a:r>
            <a:r>
              <a:rPr lang="zh-CN" altLang="en-US" sz="2400" b="1">
                <a:latin typeface="楷体" panose="02010609060101010101" charset="-122"/>
                <a:ea typeface="楷体" panose="02010609060101010101" charset="-122"/>
              </a:rPr>
              <a:t>德国外交大臣皮洛夫</a:t>
            </a:r>
            <a:endParaRPr lang="zh-CN" altLang="en-US" sz="2400" b="1">
              <a:latin typeface="楷体" panose="02010609060101010101" charset="-122"/>
              <a:ea typeface="楷体" panose="02010609060101010101" charset="-122"/>
            </a:endParaRPr>
          </a:p>
        </p:txBody>
      </p:sp>
      <p:sp>
        <p:nvSpPr>
          <p:cNvPr id="9" name="文本框 8"/>
          <p:cNvSpPr txBox="1"/>
          <p:nvPr/>
        </p:nvSpPr>
        <p:spPr>
          <a:xfrm>
            <a:off x="586409" y="5099387"/>
            <a:ext cx="10619553" cy="953135"/>
          </a:xfrm>
          <a:prstGeom prst="rect">
            <a:avLst/>
          </a:prstGeom>
          <a:solidFill>
            <a:srgbClr val="FFFF00"/>
          </a:solidFill>
        </p:spPr>
        <p:txBody>
          <a:bodyPr wrap="square" rtlCol="0">
            <a:spAutoFit/>
          </a:bodyPr>
          <a:lstStyle/>
          <a:p>
            <a:r>
              <a:rPr lang="zh-CN" altLang="en-US" sz="2800" b="1"/>
              <a:t>资本主义政治经济发展的不平衡导致对殖民地的扩张与争夺加剧，孕育着新的更大的冲突</a:t>
            </a:r>
            <a:endParaRPr lang="zh-CN" altLang="en-US" sz="2800" b="1"/>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1"/>
            <a:ext cx="5151120" cy="584775"/>
          </a:xfrm>
          <a:prstGeom prst="rect">
            <a:avLst/>
          </a:prstGeom>
          <a:solidFill>
            <a:schemeClr val="accent6">
              <a:lumMod val="50000"/>
            </a:schemeClr>
          </a:solidFill>
        </p:spPr>
        <p:txBody>
          <a:bodyPr wrap="square">
            <a:spAutoFit/>
          </a:bodyPr>
          <a:lstStyle/>
          <a:p>
            <a:pPr defTabSz="608965"/>
            <a:r>
              <a:rPr lang="zh-CN" altLang="zh-CN" sz="3200" b="1">
                <a:solidFill>
                  <a:prstClr val="white"/>
                </a:solidFill>
                <a:latin typeface="Gill Sans MT"/>
                <a:ea typeface="华文中宋" panose="02010600040101010101" pitchFamily="2" charset="-122"/>
              </a:rPr>
              <a:t>四、世界殖民体系的形成</a:t>
            </a:r>
            <a:endParaRPr lang="zh-CN" altLang="zh-CN" sz="3200">
              <a:solidFill>
                <a:prstClr val="white"/>
              </a:solidFill>
              <a:latin typeface="Gill Sans MT"/>
              <a:ea typeface="华文中宋" panose="02010600040101010101" pitchFamily="2" charset="-122"/>
            </a:endParaRPr>
          </a:p>
        </p:txBody>
      </p:sp>
      <p:sp>
        <p:nvSpPr>
          <p:cNvPr id="4" name="矩形 3"/>
          <p:cNvSpPr/>
          <p:nvPr/>
        </p:nvSpPr>
        <p:spPr>
          <a:xfrm>
            <a:off x="359833" y="725971"/>
            <a:ext cx="11639127" cy="2676525"/>
          </a:xfrm>
          <a:prstGeom prst="rect">
            <a:avLst/>
          </a:prstGeom>
        </p:spPr>
        <p:txBody>
          <a:bodyPr wrap="square">
            <a:spAutoFit/>
          </a:bodyPr>
          <a:lstStyle/>
          <a:p>
            <a:pPr defTabSz="608965"/>
            <a:r>
              <a:rPr lang="en-US" altLang="zh-CN" sz="2800" b="1">
                <a:solidFill>
                  <a:prstClr val="black"/>
                </a:solidFill>
                <a:latin typeface="华文中宋" panose="02010600040101010101" pitchFamily="2" charset="-122"/>
                <a:ea typeface="华文中宋" panose="02010600040101010101" pitchFamily="2" charset="-122"/>
              </a:rPr>
              <a:t>3</a:t>
            </a:r>
            <a:r>
              <a:rPr lang="zh-CN" altLang="zh-CN" sz="2800" b="1">
                <a:solidFill>
                  <a:prstClr val="black"/>
                </a:solidFill>
                <a:latin typeface="华文中宋" panose="02010600040101010101" pitchFamily="2" charset="-122"/>
                <a:ea typeface="华文中宋" panose="02010600040101010101" pitchFamily="2" charset="-122"/>
              </a:rPr>
              <a:t>、形成</a:t>
            </a:r>
            <a:r>
              <a:rPr lang="zh-CN" altLang="en-US" sz="2800" b="1">
                <a:solidFill>
                  <a:prstClr val="black"/>
                </a:solidFill>
                <a:latin typeface="华文中宋" panose="02010600040101010101" pitchFamily="2" charset="-122"/>
                <a:ea typeface="华文中宋" panose="02010600040101010101" pitchFamily="2" charset="-122"/>
              </a:rPr>
              <a:t>影响</a:t>
            </a:r>
            <a:r>
              <a:rPr lang="zh-CN" altLang="zh-CN" sz="2800" b="1">
                <a:solidFill>
                  <a:prstClr val="black"/>
                </a:solidFill>
                <a:latin typeface="华文中宋" panose="02010600040101010101" pitchFamily="2" charset="-122"/>
                <a:ea typeface="华文中宋" panose="02010600040101010101" pitchFamily="2" charset="-122"/>
              </a:rPr>
              <a:t>：</a:t>
            </a:r>
            <a:endParaRPr lang="en-US" altLang="zh-CN" sz="2800" b="1">
              <a:solidFill>
                <a:prstClr val="black"/>
              </a:solidFill>
              <a:latin typeface="华文中宋" panose="02010600040101010101" pitchFamily="2" charset="-122"/>
              <a:ea typeface="华文中宋" panose="02010600040101010101" pitchFamily="2" charset="-122"/>
            </a:endParaRPr>
          </a:p>
          <a:p>
            <a:pPr defTabSz="608965"/>
            <a:r>
              <a:rPr lang="zh-CN" altLang="en-US" sz="2800" b="1">
                <a:solidFill>
                  <a:prstClr val="black"/>
                </a:solidFill>
                <a:latin typeface="华文中宋" panose="02010600040101010101" pitchFamily="2" charset="-122"/>
                <a:ea typeface="华文中宋" panose="02010600040101010101" pitchFamily="2" charset="-122"/>
              </a:rPr>
              <a:t>（</a:t>
            </a:r>
            <a:r>
              <a:rPr lang="en-US" altLang="zh-CN" sz="2800" b="1">
                <a:solidFill>
                  <a:prstClr val="black"/>
                </a:solidFill>
                <a:latin typeface="华文中宋" panose="02010600040101010101" pitchFamily="2" charset="-122"/>
                <a:ea typeface="华文中宋" panose="02010600040101010101" pitchFamily="2" charset="-122"/>
              </a:rPr>
              <a:t>1</a:t>
            </a:r>
            <a:r>
              <a:rPr lang="zh-CN" altLang="en-US" sz="2800" b="1">
                <a:solidFill>
                  <a:prstClr val="black"/>
                </a:solidFill>
                <a:latin typeface="华文中宋" panose="02010600040101010101" pitchFamily="2" charset="-122"/>
                <a:ea typeface="华文中宋" panose="02010600040101010101" pitchFamily="2" charset="-122"/>
              </a:rPr>
              <a:t>）资本主义政治经济发展的不平衡，导致帝国主义之间扩张与争夺的加剧，孕育着新的更大的冲突。</a:t>
            </a:r>
            <a:endParaRPr lang="zh-CN" altLang="en-US" sz="2800" b="1">
              <a:solidFill>
                <a:prstClr val="black"/>
              </a:solidFill>
              <a:latin typeface="华文中宋" panose="02010600040101010101" pitchFamily="2" charset="-122"/>
              <a:ea typeface="华文中宋" panose="02010600040101010101" pitchFamily="2" charset="-122"/>
            </a:endParaRPr>
          </a:p>
          <a:p>
            <a:pPr defTabSz="608965"/>
            <a:r>
              <a:rPr lang="zh-CN" altLang="en-US" sz="2800" b="1">
                <a:solidFill>
                  <a:prstClr val="black"/>
                </a:solidFill>
                <a:latin typeface="华文中宋" panose="02010600040101010101" pitchFamily="2" charset="-122"/>
                <a:ea typeface="华文中宋" panose="02010600040101010101" pitchFamily="2" charset="-122"/>
              </a:rPr>
              <a:t>（</a:t>
            </a:r>
            <a:r>
              <a:rPr lang="en-US" altLang="zh-CN" sz="2800" b="1">
                <a:solidFill>
                  <a:prstClr val="black"/>
                </a:solidFill>
                <a:latin typeface="华文中宋" panose="02010600040101010101" pitchFamily="2" charset="-122"/>
                <a:ea typeface="华文中宋" panose="02010600040101010101" pitchFamily="2" charset="-122"/>
              </a:rPr>
              <a:t>2</a:t>
            </a:r>
            <a:r>
              <a:rPr lang="zh-CN" altLang="en-US" sz="2800" b="1">
                <a:solidFill>
                  <a:prstClr val="black"/>
                </a:solidFill>
                <a:latin typeface="华文中宋" panose="02010600040101010101" pitchFamily="2" charset="-122"/>
                <a:ea typeface="华文中宋" panose="02010600040101010101" pitchFamily="2" charset="-122"/>
              </a:rPr>
              <a:t>）世界上几乎所有国家和地区都被卷入资本主义世界市场，世界越来越紧密地连为一体。</a:t>
            </a:r>
            <a:endParaRPr lang="zh-CN" altLang="en-US" sz="2800" b="1">
              <a:solidFill>
                <a:prstClr val="black"/>
              </a:solidFill>
              <a:latin typeface="华文中宋" panose="02010600040101010101" pitchFamily="2" charset="-122"/>
              <a:ea typeface="华文中宋" panose="02010600040101010101" pitchFamily="2" charset="-122"/>
            </a:endParaRPr>
          </a:p>
          <a:p>
            <a:pPr defTabSz="608965"/>
            <a:endParaRPr lang="zh-CN" altLang="zh-CN" sz="2800" b="1">
              <a:solidFill>
                <a:prstClr val="black"/>
              </a:solidFill>
              <a:latin typeface="华文中宋" panose="02010600040101010101" pitchFamily="2" charset="-122"/>
              <a:ea typeface="华文中宋" panose="020106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文本框 17"/>
          <p:cNvSpPr txBox="1">
            <a:spLocks noChangeArrowheads="1"/>
          </p:cNvSpPr>
          <p:nvPr/>
        </p:nvSpPr>
        <p:spPr bwMode="auto">
          <a:xfrm>
            <a:off x="900046" y="1034177"/>
            <a:ext cx="10590212" cy="3908762"/>
          </a:xfrm>
          <a:prstGeom prst="rect">
            <a:avLst/>
          </a:prstGeom>
          <a:noFill/>
          <a:ln w="9525">
            <a:solidFill>
              <a:schemeClr val="tx1"/>
            </a:solidFill>
            <a:miter lim="800000"/>
          </a:ln>
        </p:spPr>
        <p:txBody>
          <a:bodyPr wrap="square">
            <a:spAutoFit/>
          </a:bodyPr>
          <a:lstStyle/>
          <a:p>
            <a:r>
              <a:rPr lang="en-US" altLang="zh-CN" sz="2800" b="1">
                <a:latin typeface="楷体" panose="02010609060101010101" charset="-122"/>
                <a:ea typeface="楷体" panose="02010609060101010101" charset="-122"/>
              </a:rPr>
              <a:t>   </a:t>
            </a:r>
            <a:r>
              <a:rPr lang="en-US" altLang="zh-CN" sz="2800" b="1">
                <a:latin typeface="黑体" panose="02010609060101010101" pitchFamily="49" charset="-122"/>
                <a:ea typeface="黑体" panose="02010609060101010101" pitchFamily="49" charset="-122"/>
              </a:rPr>
              <a:t> </a:t>
            </a:r>
            <a:r>
              <a:rPr lang="zh-CN" altLang="en-US" sz="3200" b="1">
                <a:latin typeface="等线" panose="02010600030101010101" pitchFamily="2" charset="-122"/>
              </a:rPr>
              <a:t>1</a:t>
            </a:r>
            <a:r>
              <a:rPr lang="zh-CN" altLang="en-US" sz="3200" b="1">
                <a:latin typeface="楷体" panose="02010609060101010101" charset="-122"/>
                <a:ea typeface="楷体" panose="02010609060101010101" charset="-122"/>
              </a:rPr>
              <a:t>880年时，我们所面对的不完全是一个单一的世界，而是一个由</a:t>
            </a:r>
            <a:r>
              <a:rPr lang="zh-CN" altLang="en-US" sz="3200" b="1">
                <a:solidFill>
                  <a:srgbClr val="FF0000"/>
                </a:solidFill>
                <a:latin typeface="楷体" panose="02010609060101010101" charset="-122"/>
                <a:ea typeface="楷体" panose="02010609060101010101" charset="-122"/>
              </a:rPr>
              <a:t>两部分</a:t>
            </a:r>
            <a:r>
              <a:rPr lang="zh-CN" altLang="en-US" sz="3200" b="1">
                <a:latin typeface="楷体" panose="02010609060101010101" charset="-122"/>
                <a:ea typeface="楷体" panose="02010609060101010101" charset="-122"/>
              </a:rPr>
              <a:t>所合成的全球体系：一部分是已开发的、具有</a:t>
            </a:r>
            <a:r>
              <a:rPr lang="zh-CN" altLang="en-US" sz="3200" b="1">
                <a:solidFill>
                  <a:srgbClr val="FF0000"/>
                </a:solidFill>
                <a:latin typeface="楷体" panose="02010609060101010101" charset="-122"/>
                <a:ea typeface="楷体" panose="02010609060101010101" charset="-122"/>
              </a:rPr>
              <a:t>主宰性</a:t>
            </a:r>
            <a:r>
              <a:rPr lang="zh-CN" altLang="en-US" sz="3200" b="1">
                <a:latin typeface="楷体" panose="02010609060101010101" charset="-122"/>
                <a:ea typeface="楷体" panose="02010609060101010101" charset="-122"/>
              </a:rPr>
              <a:t>的、</a:t>
            </a:r>
            <a:r>
              <a:rPr lang="zh-CN" altLang="en-US" sz="3200" b="1">
                <a:solidFill>
                  <a:srgbClr val="FF0000"/>
                </a:solidFill>
                <a:latin typeface="楷体" panose="02010609060101010101" charset="-122"/>
                <a:ea typeface="楷体" panose="02010609060101010101" charset="-122"/>
              </a:rPr>
              <a:t>富有</a:t>
            </a:r>
            <a:r>
              <a:rPr lang="zh-CN" altLang="en-US" sz="3200" b="1">
                <a:latin typeface="楷体" panose="02010609060101010101" charset="-122"/>
                <a:ea typeface="楷体" panose="02010609060101010101" charset="-122"/>
              </a:rPr>
              <a:t>的；另一部分是落后的、</a:t>
            </a:r>
            <a:r>
              <a:rPr lang="zh-CN" altLang="en-US" sz="3200" b="1">
                <a:solidFill>
                  <a:srgbClr val="FF0000"/>
                </a:solidFill>
                <a:latin typeface="楷体" panose="02010609060101010101" charset="-122"/>
                <a:ea typeface="楷体" panose="02010609060101010101" charset="-122"/>
              </a:rPr>
              <a:t>依赖</a:t>
            </a:r>
            <a:r>
              <a:rPr lang="zh-CN" altLang="en-US" sz="3200" b="1">
                <a:latin typeface="楷体" panose="02010609060101010101" charset="-122"/>
                <a:ea typeface="楷体" panose="02010609060101010101" charset="-122"/>
              </a:rPr>
              <a:t>的、</a:t>
            </a:r>
            <a:r>
              <a:rPr lang="zh-CN" altLang="en-US" sz="3200" b="1">
                <a:solidFill>
                  <a:srgbClr val="FF0000"/>
                </a:solidFill>
                <a:latin typeface="楷体" panose="02010609060101010101" charset="-122"/>
                <a:ea typeface="楷体" panose="02010609060101010101" charset="-122"/>
              </a:rPr>
              <a:t>贫穷</a:t>
            </a:r>
            <a:r>
              <a:rPr lang="zh-CN" altLang="en-US" sz="3200" b="1">
                <a:latin typeface="楷体" panose="02010609060101010101" charset="-122"/>
                <a:ea typeface="楷体" panose="02010609060101010101" charset="-122"/>
              </a:rPr>
              <a:t>的……</a:t>
            </a:r>
            <a:endParaRPr lang="zh-CN" altLang="en-US" sz="3200" b="1">
              <a:latin typeface="楷体" panose="02010609060101010101" charset="-122"/>
              <a:ea typeface="楷体" panose="02010609060101010101" charset="-122"/>
            </a:endParaRPr>
          </a:p>
          <a:p>
            <a:r>
              <a:rPr lang="zh-CN" altLang="en-US" sz="3200" b="1">
                <a:latin typeface="楷体" panose="02010609060101010101" charset="-122"/>
                <a:ea typeface="楷体" panose="02010609060101010101" charset="-122"/>
              </a:rPr>
              <a:t>    19世纪80年代，</a:t>
            </a:r>
            <a:r>
              <a:rPr lang="zh-CN" altLang="en-US" sz="3200" b="1">
                <a:solidFill>
                  <a:srgbClr val="FF0000"/>
                </a:solidFill>
                <a:latin typeface="楷体" panose="02010609060101010101" charset="-122"/>
                <a:ea typeface="楷体" panose="02010609060101010101" charset="-122"/>
              </a:rPr>
              <a:t>欧洲</a:t>
            </a:r>
            <a:r>
              <a:rPr lang="zh-CN" altLang="en-US" sz="3200" b="1">
                <a:latin typeface="楷体" panose="02010609060101010101" charset="-122"/>
                <a:ea typeface="楷体" panose="02010609060101010101" charset="-122"/>
              </a:rPr>
              <a:t>不仅是</a:t>
            </a:r>
            <a:r>
              <a:rPr lang="zh-CN" altLang="en-US" sz="3200" b="1">
                <a:solidFill>
                  <a:srgbClr val="FF0000"/>
                </a:solidFill>
                <a:latin typeface="楷体" panose="02010609060101010101" charset="-122"/>
                <a:ea typeface="楷体" panose="02010609060101010101" charset="-122"/>
              </a:rPr>
              <a:t>支配和改变世界</a:t>
            </a:r>
            <a:r>
              <a:rPr lang="zh-CN" altLang="en-US" sz="3200" b="1">
                <a:latin typeface="楷体" panose="02010609060101010101" charset="-122"/>
                <a:ea typeface="楷体" panose="02010609060101010101" charset="-122"/>
              </a:rPr>
              <a:t>的资本主义发展核心，同时也是世界经济和资本主义社会最重要的组成部分。</a:t>
            </a:r>
            <a:endParaRPr lang="zh-CN" altLang="en-US" sz="3200" b="1">
              <a:latin typeface="楷体" panose="02010609060101010101" charset="-122"/>
              <a:ea typeface="楷体" panose="02010609060101010101" charset="-122"/>
            </a:endParaRPr>
          </a:p>
          <a:p>
            <a:pPr algn="r"/>
            <a:r>
              <a:rPr lang="zh-CN" altLang="en-US" sz="2400" b="1">
                <a:latin typeface="等线" panose="02010600030101010101" pitchFamily="2" charset="-122"/>
              </a:rPr>
              <a:t>——[英]霍布斯鲍姆著，贾士蘅译，《帝国的年代：1875-1914》</a:t>
            </a:r>
            <a:endParaRPr lang="zh-CN" altLang="en-US" sz="2400" b="1">
              <a:latin typeface="等线" panose="02010600030101010101" pitchFamily="2" charset="-122"/>
            </a:endParaRPr>
          </a:p>
        </p:txBody>
      </p:sp>
      <p:sp>
        <p:nvSpPr>
          <p:cNvPr id="19" name="文本框 18"/>
          <p:cNvSpPr txBox="1"/>
          <p:nvPr/>
        </p:nvSpPr>
        <p:spPr>
          <a:xfrm>
            <a:off x="2478394" y="5452509"/>
            <a:ext cx="6797040" cy="523220"/>
          </a:xfrm>
          <a:prstGeom prst="rect">
            <a:avLst/>
          </a:prstGeom>
          <a:solidFill>
            <a:srgbClr val="FFFF00"/>
          </a:solidFill>
        </p:spPr>
        <p:txBody>
          <a:bodyPr wrap="square" rtlCol="0">
            <a:spAutoFit/>
          </a:bodyPr>
          <a:lstStyle/>
          <a:p>
            <a:r>
              <a:rPr lang="zh-CN" altLang="en-US" sz="2800" b="1"/>
              <a:t>世界格局：西方支配东方，西方中心地位</a:t>
            </a:r>
            <a:endParaRPr lang="zh-CN" altLang="en-US" sz="2800" b="1"/>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2"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2"/>
      <p:bldP spid="19"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1"/>
            <a:ext cx="5151120" cy="584775"/>
          </a:xfrm>
          <a:prstGeom prst="rect">
            <a:avLst/>
          </a:prstGeom>
          <a:solidFill>
            <a:schemeClr val="accent6">
              <a:lumMod val="50000"/>
            </a:schemeClr>
          </a:solidFill>
        </p:spPr>
        <p:txBody>
          <a:bodyPr wrap="square">
            <a:spAutoFit/>
          </a:bodyPr>
          <a:lstStyle/>
          <a:p>
            <a:pPr defTabSz="608965"/>
            <a:r>
              <a:rPr lang="zh-CN" altLang="zh-CN" sz="3200" b="1">
                <a:solidFill>
                  <a:prstClr val="white"/>
                </a:solidFill>
                <a:latin typeface="Gill Sans MT"/>
                <a:ea typeface="华文中宋" panose="02010600040101010101" pitchFamily="2" charset="-122"/>
              </a:rPr>
              <a:t>四、世界殖民体系的形成</a:t>
            </a:r>
            <a:endParaRPr lang="zh-CN" altLang="zh-CN" sz="3200">
              <a:solidFill>
                <a:prstClr val="white"/>
              </a:solidFill>
              <a:latin typeface="Gill Sans MT"/>
              <a:ea typeface="华文中宋" panose="02010600040101010101" pitchFamily="2" charset="-122"/>
            </a:endParaRPr>
          </a:p>
        </p:txBody>
      </p:sp>
      <p:sp>
        <p:nvSpPr>
          <p:cNvPr id="4" name="矩形 3"/>
          <p:cNvSpPr/>
          <p:nvPr/>
        </p:nvSpPr>
        <p:spPr>
          <a:xfrm>
            <a:off x="359833" y="703937"/>
            <a:ext cx="11639127" cy="4399915"/>
          </a:xfrm>
          <a:prstGeom prst="rect">
            <a:avLst/>
          </a:prstGeom>
        </p:spPr>
        <p:txBody>
          <a:bodyPr wrap="square">
            <a:spAutoFit/>
          </a:bodyPr>
          <a:lstStyle/>
          <a:p>
            <a:pPr defTabSz="608965"/>
            <a:r>
              <a:rPr lang="en-US" altLang="zh-CN" sz="2800" b="1">
                <a:solidFill>
                  <a:prstClr val="black"/>
                </a:solidFill>
                <a:latin typeface="华文中宋" panose="02010600040101010101" pitchFamily="2" charset="-122"/>
                <a:ea typeface="华文中宋" panose="02010600040101010101" pitchFamily="2" charset="-122"/>
              </a:rPr>
              <a:t>3</a:t>
            </a:r>
            <a:r>
              <a:rPr lang="zh-CN" altLang="zh-CN" sz="2800" b="1">
                <a:solidFill>
                  <a:prstClr val="black"/>
                </a:solidFill>
                <a:latin typeface="华文中宋" panose="02010600040101010101" pitchFamily="2" charset="-122"/>
                <a:ea typeface="华文中宋" panose="02010600040101010101" pitchFamily="2" charset="-122"/>
              </a:rPr>
              <a:t>、形成</a:t>
            </a:r>
            <a:r>
              <a:rPr lang="zh-CN" altLang="en-US" sz="2800" b="1">
                <a:solidFill>
                  <a:prstClr val="black"/>
                </a:solidFill>
                <a:latin typeface="华文中宋" panose="02010600040101010101" pitchFamily="2" charset="-122"/>
                <a:ea typeface="华文中宋" panose="02010600040101010101" pitchFamily="2" charset="-122"/>
              </a:rPr>
              <a:t>影响</a:t>
            </a:r>
            <a:r>
              <a:rPr lang="zh-CN" altLang="zh-CN" sz="2800" b="1">
                <a:solidFill>
                  <a:prstClr val="black"/>
                </a:solidFill>
                <a:latin typeface="华文中宋" panose="02010600040101010101" pitchFamily="2" charset="-122"/>
                <a:ea typeface="华文中宋" panose="02010600040101010101" pitchFamily="2" charset="-122"/>
              </a:rPr>
              <a:t>：</a:t>
            </a:r>
            <a:endParaRPr lang="en-US" altLang="zh-CN" sz="2800" b="1">
              <a:solidFill>
                <a:prstClr val="black"/>
              </a:solidFill>
              <a:latin typeface="华文中宋" panose="02010600040101010101" pitchFamily="2" charset="-122"/>
              <a:ea typeface="华文中宋" panose="02010600040101010101" pitchFamily="2" charset="-122"/>
            </a:endParaRPr>
          </a:p>
          <a:p>
            <a:pPr defTabSz="608965"/>
            <a:r>
              <a:rPr lang="zh-CN" altLang="en-US" sz="2800" b="1">
                <a:solidFill>
                  <a:prstClr val="black"/>
                </a:solidFill>
                <a:latin typeface="华文中宋" panose="02010600040101010101" pitchFamily="2" charset="-122"/>
                <a:ea typeface="华文中宋" panose="02010600040101010101" pitchFamily="2" charset="-122"/>
              </a:rPr>
              <a:t>（</a:t>
            </a:r>
            <a:r>
              <a:rPr lang="en-US" altLang="zh-CN" sz="2800" b="1">
                <a:solidFill>
                  <a:prstClr val="black"/>
                </a:solidFill>
                <a:latin typeface="华文中宋" panose="02010600040101010101" pitchFamily="2" charset="-122"/>
                <a:ea typeface="华文中宋" panose="02010600040101010101" pitchFamily="2" charset="-122"/>
              </a:rPr>
              <a:t>1</a:t>
            </a:r>
            <a:r>
              <a:rPr lang="zh-CN" altLang="en-US" sz="2800" b="1">
                <a:solidFill>
                  <a:prstClr val="black"/>
                </a:solidFill>
                <a:latin typeface="华文中宋" panose="02010600040101010101" pitchFamily="2" charset="-122"/>
                <a:ea typeface="华文中宋" panose="02010600040101010101" pitchFamily="2" charset="-122"/>
              </a:rPr>
              <a:t>）资本主义政治经济发展的不平衡，导致帝国主义之间扩张与争夺的加剧，孕育着新的更大的冲突。</a:t>
            </a:r>
            <a:endParaRPr lang="zh-CN" altLang="en-US" sz="2800" b="1">
              <a:solidFill>
                <a:prstClr val="black"/>
              </a:solidFill>
              <a:latin typeface="华文中宋" panose="02010600040101010101" pitchFamily="2" charset="-122"/>
              <a:ea typeface="华文中宋" panose="02010600040101010101" pitchFamily="2" charset="-122"/>
            </a:endParaRPr>
          </a:p>
          <a:p>
            <a:pPr defTabSz="608965"/>
            <a:r>
              <a:rPr lang="zh-CN" altLang="en-US" sz="2800" b="1">
                <a:solidFill>
                  <a:prstClr val="black"/>
                </a:solidFill>
                <a:latin typeface="华文中宋" panose="02010600040101010101" pitchFamily="2" charset="-122"/>
                <a:ea typeface="华文中宋" panose="02010600040101010101" pitchFamily="2" charset="-122"/>
              </a:rPr>
              <a:t>（</a:t>
            </a:r>
            <a:r>
              <a:rPr lang="en-US" altLang="zh-CN" sz="2800" b="1">
                <a:solidFill>
                  <a:prstClr val="black"/>
                </a:solidFill>
                <a:latin typeface="华文中宋" panose="02010600040101010101" pitchFamily="2" charset="-122"/>
                <a:ea typeface="华文中宋" panose="02010600040101010101" pitchFamily="2" charset="-122"/>
              </a:rPr>
              <a:t>2</a:t>
            </a:r>
            <a:r>
              <a:rPr lang="zh-CN" altLang="en-US" sz="2800" b="1">
                <a:solidFill>
                  <a:prstClr val="black"/>
                </a:solidFill>
                <a:latin typeface="华文中宋" panose="02010600040101010101" pitchFamily="2" charset="-122"/>
                <a:ea typeface="华文中宋" panose="02010600040101010101" pitchFamily="2" charset="-122"/>
              </a:rPr>
              <a:t>）世界上几乎所有国家和地区都被卷入资本主义世界市场，世界越来越紧密地连为一体。</a:t>
            </a:r>
            <a:endParaRPr lang="zh-CN" altLang="en-US" sz="2800" b="1">
              <a:solidFill>
                <a:prstClr val="black"/>
              </a:solidFill>
              <a:latin typeface="华文中宋" panose="02010600040101010101" pitchFamily="2" charset="-122"/>
              <a:ea typeface="华文中宋" panose="02010600040101010101" pitchFamily="2" charset="-122"/>
            </a:endParaRPr>
          </a:p>
          <a:p>
            <a:pPr defTabSz="608965"/>
            <a:r>
              <a:rPr lang="zh-CN" altLang="en-US" sz="2800" b="1">
                <a:solidFill>
                  <a:prstClr val="black"/>
                </a:solidFill>
                <a:latin typeface="华文中宋" panose="02010600040101010101" pitchFamily="2" charset="-122"/>
                <a:ea typeface="华文中宋" panose="02010600040101010101" pitchFamily="2" charset="-122"/>
              </a:rPr>
              <a:t>（</a:t>
            </a:r>
            <a:r>
              <a:rPr lang="en-US" altLang="zh-CN" sz="2800" b="1">
                <a:solidFill>
                  <a:prstClr val="black"/>
                </a:solidFill>
                <a:latin typeface="华文中宋" panose="02010600040101010101" pitchFamily="2" charset="-122"/>
                <a:ea typeface="华文中宋" panose="02010600040101010101" pitchFamily="2" charset="-122"/>
              </a:rPr>
              <a:t>3</a:t>
            </a:r>
            <a:r>
              <a:rPr lang="zh-CN" altLang="en-US" sz="2800" b="1">
                <a:solidFill>
                  <a:prstClr val="black"/>
                </a:solidFill>
                <a:latin typeface="华文中宋" panose="02010600040101010101" pitchFamily="2" charset="-122"/>
                <a:ea typeface="华文中宋" panose="02010600040101010101" pitchFamily="2" charset="-122"/>
              </a:rPr>
              <a:t>）欧美列强长期在世界范围内占统治地位，西方支配东方。</a:t>
            </a:r>
            <a:endParaRPr lang="zh-CN" altLang="en-US" sz="2800" b="1">
              <a:solidFill>
                <a:prstClr val="black"/>
              </a:solidFill>
              <a:latin typeface="华文中宋" panose="02010600040101010101" pitchFamily="2" charset="-122"/>
              <a:ea typeface="华文中宋" panose="02010600040101010101" pitchFamily="2" charset="-122"/>
            </a:endParaRPr>
          </a:p>
          <a:p>
            <a:pPr defTabSz="608965"/>
            <a:r>
              <a:rPr lang="zh-CN" altLang="en-US" sz="2800" b="1">
                <a:solidFill>
                  <a:prstClr val="black"/>
                </a:solidFill>
                <a:latin typeface="华文中宋" panose="02010600040101010101" pitchFamily="2" charset="-122"/>
                <a:ea typeface="华文中宋" panose="02010600040101010101" pitchFamily="2" charset="-122"/>
              </a:rPr>
              <a:t>（</a:t>
            </a:r>
            <a:r>
              <a:rPr lang="en-US" altLang="zh-CN" sz="2800" b="1">
                <a:solidFill>
                  <a:prstClr val="black"/>
                </a:solidFill>
                <a:latin typeface="华文中宋" panose="02010600040101010101" pitchFamily="2" charset="-122"/>
                <a:ea typeface="华文中宋" panose="02010600040101010101" pitchFamily="2" charset="-122"/>
              </a:rPr>
              <a:t>4</a:t>
            </a:r>
            <a:r>
              <a:rPr lang="zh-CN" altLang="en-US" sz="2800" b="1">
                <a:solidFill>
                  <a:prstClr val="black"/>
                </a:solidFill>
                <a:latin typeface="华文中宋" panose="02010600040101010101" pitchFamily="2" charset="-122"/>
                <a:ea typeface="华文中宋" panose="02010600040101010101" pitchFamily="2" charset="-122"/>
              </a:rPr>
              <a:t>）殖民统治和掠夺给殖民地半殖民地人民带来了深重的灾难，造成落后，影响深远；客观传播先进生产方式、科技、思想等，推动这些地区的近代化进程；被压迫人民的反抗斗争不断高涨。</a:t>
            </a:r>
            <a:endParaRPr lang="zh-CN" altLang="en-US" sz="2800" b="1">
              <a:solidFill>
                <a:prstClr val="black"/>
              </a:solidFill>
              <a:latin typeface="华文中宋" panose="02010600040101010101" pitchFamily="2" charset="-122"/>
              <a:ea typeface="华文中宋" panose="02010600040101010101" pitchFamily="2" charset="-122"/>
            </a:endParaRPr>
          </a:p>
          <a:p>
            <a:pPr defTabSz="608965"/>
            <a:endParaRPr lang="zh-CN" altLang="zh-CN" sz="2800" b="1">
              <a:solidFill>
                <a:prstClr val="black"/>
              </a:solidFill>
              <a:latin typeface="华文中宋" panose="02010600040101010101" pitchFamily="2" charset="-122"/>
              <a:ea typeface="华文中宋" panose="020106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306"/>
          <p:cNvSpPr txBox="1"/>
          <p:nvPr/>
        </p:nvSpPr>
        <p:spPr>
          <a:xfrm>
            <a:off x="689329" y="1085570"/>
            <a:ext cx="10813342" cy="3538220"/>
          </a:xfrm>
          <a:prstGeom prst="rect">
            <a:avLst/>
          </a:prstGeom>
          <a:noFill/>
          <a:ln w="15875">
            <a:solidFill>
              <a:srgbClr val="122A3E"/>
            </a:solidFill>
            <a:prstDash val="dash"/>
          </a:ln>
        </p:spPr>
        <p:txBody>
          <a:bodyPr wrap="square" rtlCol="0">
            <a:spAutoFit/>
          </a:bodyPr>
          <a:lstStyle/>
          <a:p>
            <a:pPr indent="457200"/>
            <a:r>
              <a:rPr lang="zh-CN" altLang="en-US" sz="3200">
                <a:latin typeface="华文新魏" panose="02010800040101010101" pitchFamily="2" charset="-122"/>
                <a:ea typeface="华文新魏" panose="02010800040101010101" pitchFamily="2" charset="-122"/>
              </a:rPr>
              <a:t> </a:t>
            </a:r>
            <a:r>
              <a:rPr lang="zh-CN" altLang="en-US" sz="3200" b="1">
                <a:latin typeface="华文新魏" panose="02010800040101010101" pitchFamily="2" charset="-122"/>
                <a:ea typeface="华文新魏" panose="02010800040101010101" pitchFamily="2" charset="-122"/>
              </a:rPr>
              <a:t>“的确，英国在印度斯坦造成社会革命完全是受极卑鄙的利益所驱使，而且谋取这些利益的方式也很愚蠢。但是问题不在这里。问题在于，如果亚洲的社会状态没有一个根本的革命，人类能不能实现自己的使命？如果不能，那么，英国不管犯下多少罪行，它造成这个革命毕竟是充当了历史的不自觉的工具。”</a:t>
            </a:r>
            <a:endParaRPr lang="en-US" altLang="zh-CN" sz="3200" b="1">
              <a:latin typeface="华文新魏" panose="02010800040101010101" pitchFamily="2" charset="-122"/>
              <a:ea typeface="华文新魏" panose="02010800040101010101" pitchFamily="2" charset="-122"/>
            </a:endParaRPr>
          </a:p>
          <a:p>
            <a:pPr indent="457200" algn="r"/>
            <a:r>
              <a:rPr lang="en-US" altLang="zh-CN" sz="3200" b="1">
                <a:latin typeface="华文新魏" panose="02010800040101010101" pitchFamily="2" charset="-122"/>
                <a:ea typeface="华文新魏" panose="02010800040101010101" pitchFamily="2" charset="-122"/>
              </a:rPr>
              <a:t>  ——[</a:t>
            </a:r>
            <a:r>
              <a:rPr lang="zh-CN" altLang="en-US" sz="3200" b="1">
                <a:latin typeface="华文新魏" panose="02010800040101010101" pitchFamily="2" charset="-122"/>
                <a:ea typeface="华文新魏" panose="02010800040101010101" pitchFamily="2" charset="-122"/>
              </a:rPr>
              <a:t>德</a:t>
            </a:r>
            <a:r>
              <a:rPr lang="en-US" altLang="zh-CN" sz="3200" b="1">
                <a:latin typeface="华文新魏" panose="02010800040101010101" pitchFamily="2" charset="-122"/>
                <a:ea typeface="华文新魏" panose="02010800040101010101" pitchFamily="2" charset="-122"/>
              </a:rPr>
              <a:t>]</a:t>
            </a:r>
            <a:r>
              <a:rPr lang="zh-CN" altLang="en-US" sz="3200" b="1">
                <a:latin typeface="华文新魏" panose="02010800040101010101" pitchFamily="2" charset="-122"/>
                <a:ea typeface="华文新魏" panose="02010800040101010101" pitchFamily="2" charset="-122"/>
              </a:rPr>
              <a:t>马克思</a:t>
            </a:r>
            <a:r>
              <a:rPr lang="en-US" altLang="zh-CN" sz="3200" b="1">
                <a:latin typeface="华文新魏" panose="02010800040101010101" pitchFamily="2" charset="-122"/>
                <a:ea typeface="华文新魏" panose="02010800040101010101" pitchFamily="2" charset="-122"/>
              </a:rPr>
              <a:t>《</a:t>
            </a:r>
            <a:r>
              <a:rPr lang="zh-CN" altLang="en-US" sz="3200" b="1">
                <a:latin typeface="华文新魏" panose="02010800040101010101" pitchFamily="2" charset="-122"/>
                <a:ea typeface="华文新魏" panose="02010800040101010101" pitchFamily="2" charset="-122"/>
              </a:rPr>
              <a:t>不列颠在印度的统治</a:t>
            </a:r>
            <a:r>
              <a:rPr lang="en-US" altLang="zh-CN" sz="3200" b="1">
                <a:latin typeface="华文新魏" panose="02010800040101010101" pitchFamily="2" charset="-122"/>
                <a:ea typeface="华文新魏" panose="02010800040101010101" pitchFamily="2" charset="-122"/>
              </a:rPr>
              <a:t>》</a:t>
            </a:r>
            <a:endParaRPr lang="zh-CN" altLang="en-US" sz="3200" b="1">
              <a:latin typeface="华文新魏" panose="02010800040101010101" pitchFamily="2" charset="-122"/>
              <a:ea typeface="华文新魏" panose="02010800040101010101" pitchFamily="2" charset="-122"/>
            </a:endParaRPr>
          </a:p>
        </p:txBody>
      </p:sp>
    </p:spTree>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016760" y="121921"/>
            <a:ext cx="8158480" cy="584775"/>
          </a:xfrm>
          <a:prstGeom prst="rect">
            <a:avLst/>
          </a:prstGeom>
          <a:solidFill>
            <a:srgbClr val="FFFF00"/>
          </a:solidFill>
        </p:spPr>
        <p:txBody>
          <a:bodyPr wrap="square">
            <a:spAutoFit/>
          </a:bodyPr>
          <a:lstStyle/>
          <a:p>
            <a:pPr defTabSz="608965"/>
            <a:r>
              <a:rPr lang="zh-CN" altLang="en-US" sz="3200" b="1">
                <a:solidFill>
                  <a:srgbClr val="FF0000"/>
                </a:solidFill>
                <a:latin typeface="Gill Sans MT"/>
                <a:ea typeface="华文中宋" panose="02010600040101010101" pitchFamily="2" charset="-122"/>
              </a:rPr>
              <a:t>资本主义世界殖民体系形成过程及阶段特征</a:t>
            </a:r>
            <a:endParaRPr lang="zh-CN" altLang="zh-CN" sz="3200">
              <a:solidFill>
                <a:srgbClr val="FF0000"/>
              </a:solidFill>
              <a:latin typeface="Gill Sans MT"/>
              <a:ea typeface="华文中宋" panose="02010600040101010101" pitchFamily="2" charset="-122"/>
            </a:endParaRPr>
          </a:p>
        </p:txBody>
      </p:sp>
      <p:cxnSp>
        <p:nvCxnSpPr>
          <p:cNvPr id="5" name="直接箭头连接符 4"/>
          <p:cNvCxnSpPr/>
          <p:nvPr/>
        </p:nvCxnSpPr>
        <p:spPr>
          <a:xfrm>
            <a:off x="269240" y="2357120"/>
            <a:ext cx="11653520" cy="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H="1">
            <a:off x="1183640" y="1778000"/>
            <a:ext cx="12701" cy="94488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H="1">
            <a:off x="4325623" y="1747520"/>
            <a:ext cx="1" cy="97536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a:off x="7434584" y="1722120"/>
            <a:ext cx="0" cy="90424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10553705" y="1722120"/>
            <a:ext cx="0" cy="944880"/>
          </a:xfrm>
          <a:prstGeom prst="line">
            <a:avLst/>
          </a:prstGeom>
        </p:spPr>
        <p:style>
          <a:lnRef idx="1">
            <a:schemeClr val="accent1"/>
          </a:lnRef>
          <a:fillRef idx="0">
            <a:schemeClr val="accent1"/>
          </a:fillRef>
          <a:effectRef idx="0">
            <a:schemeClr val="accent1"/>
          </a:effectRef>
          <a:fontRef idx="minor">
            <a:schemeClr val="tx1"/>
          </a:fontRef>
        </p:style>
      </p:cxnSp>
      <p:sp>
        <p:nvSpPr>
          <p:cNvPr id="11" name="左大括号 10"/>
          <p:cNvSpPr/>
          <p:nvPr/>
        </p:nvSpPr>
        <p:spPr>
          <a:xfrm rot="5400000">
            <a:off x="2566673" y="-41904"/>
            <a:ext cx="347979" cy="3088640"/>
          </a:xfrm>
          <a:prstGeom prst="leftBrace">
            <a:avLst>
              <a:gd name="adj1" fmla="val 8333"/>
              <a:gd name="adj2" fmla="val 48684"/>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6" name="左大括号 15"/>
          <p:cNvSpPr/>
          <p:nvPr/>
        </p:nvSpPr>
        <p:spPr>
          <a:xfrm rot="5400000">
            <a:off x="5695954" y="-60959"/>
            <a:ext cx="347979" cy="3088640"/>
          </a:xfrm>
          <a:prstGeom prst="leftBrace">
            <a:avLst>
              <a:gd name="adj1" fmla="val 8333"/>
              <a:gd name="adj2" fmla="val 48684"/>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7" name="左大括号 16"/>
          <p:cNvSpPr/>
          <p:nvPr/>
        </p:nvSpPr>
        <p:spPr>
          <a:xfrm rot="5400000">
            <a:off x="8825235" y="-90862"/>
            <a:ext cx="347979" cy="3088640"/>
          </a:xfrm>
          <a:prstGeom prst="leftBrace">
            <a:avLst>
              <a:gd name="adj1" fmla="val 8333"/>
              <a:gd name="adj2" fmla="val 48684"/>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9" name="文本框 18"/>
          <p:cNvSpPr txBox="1"/>
          <p:nvPr/>
        </p:nvSpPr>
        <p:spPr>
          <a:xfrm>
            <a:off x="269240" y="2467655"/>
            <a:ext cx="1615438" cy="1077218"/>
          </a:xfrm>
          <a:prstGeom prst="rect">
            <a:avLst/>
          </a:prstGeom>
          <a:noFill/>
        </p:spPr>
        <p:txBody>
          <a:bodyPr wrap="square" rtlCol="0">
            <a:spAutoFit/>
          </a:bodyPr>
          <a:lstStyle/>
          <a:p>
            <a:r>
              <a:rPr lang="zh-CN" altLang="en-US" sz="2400" b="1">
                <a:solidFill>
                  <a:srgbClr val="FF0000"/>
                </a:solidFill>
                <a:latin typeface="黑体" panose="02010609060101010101" pitchFamily="49" charset="-122"/>
                <a:ea typeface="黑体" panose="02010609060101010101" pitchFamily="49" charset="-122"/>
              </a:rPr>
              <a:t>开始：</a:t>
            </a:r>
            <a:endParaRPr lang="en-US" altLang="zh-CN" sz="2400" b="1">
              <a:solidFill>
                <a:srgbClr val="FF0000"/>
              </a:solidFill>
              <a:latin typeface="黑体" panose="02010609060101010101" pitchFamily="49" charset="-122"/>
              <a:ea typeface="黑体" panose="02010609060101010101" pitchFamily="49" charset="-122"/>
            </a:endParaRPr>
          </a:p>
          <a:p>
            <a:r>
              <a:rPr lang="en-US" altLang="zh-CN" sz="2000" b="1">
                <a:latin typeface="黑体" panose="02010609060101010101" pitchFamily="49" charset="-122"/>
                <a:ea typeface="黑体" panose="02010609060101010101" pitchFamily="49" charset="-122"/>
              </a:rPr>
              <a:t>15</a:t>
            </a:r>
            <a:r>
              <a:rPr lang="zh-CN" altLang="en-US" sz="2000" b="1">
                <a:latin typeface="黑体" panose="02010609060101010101" pitchFamily="49" charset="-122"/>
                <a:ea typeface="黑体" panose="02010609060101010101" pitchFamily="49" charset="-122"/>
              </a:rPr>
              <a:t>世纪</a:t>
            </a:r>
            <a:endParaRPr lang="en-US" altLang="zh-CN" sz="2000" b="1">
              <a:latin typeface="黑体" panose="02010609060101010101" pitchFamily="49" charset="-122"/>
              <a:ea typeface="黑体" panose="02010609060101010101" pitchFamily="49" charset="-122"/>
            </a:endParaRPr>
          </a:p>
          <a:p>
            <a:r>
              <a:rPr lang="zh-CN" altLang="en-US" sz="2000" b="1">
                <a:latin typeface="黑体" panose="02010609060101010101" pitchFamily="49" charset="-122"/>
                <a:ea typeface="黑体" panose="02010609060101010101" pitchFamily="49" charset="-122"/>
              </a:rPr>
              <a:t>新航路开辟</a:t>
            </a:r>
            <a:endParaRPr lang="zh-CN" altLang="en-US" sz="2000" b="1">
              <a:latin typeface="黑体" panose="02010609060101010101" pitchFamily="49" charset="-122"/>
              <a:ea typeface="黑体" panose="02010609060101010101" pitchFamily="49" charset="-122"/>
            </a:endParaRPr>
          </a:p>
        </p:txBody>
      </p:sp>
      <p:sp>
        <p:nvSpPr>
          <p:cNvPr id="20" name="文本框 19"/>
          <p:cNvSpPr txBox="1"/>
          <p:nvPr/>
        </p:nvSpPr>
        <p:spPr>
          <a:xfrm>
            <a:off x="3538221" y="2836987"/>
            <a:ext cx="1836415" cy="707886"/>
          </a:xfrm>
          <a:prstGeom prst="rect">
            <a:avLst/>
          </a:prstGeom>
          <a:noFill/>
        </p:spPr>
        <p:txBody>
          <a:bodyPr wrap="square" rtlCol="0">
            <a:spAutoFit/>
          </a:bodyPr>
          <a:lstStyle/>
          <a:p>
            <a:r>
              <a:rPr lang="en-US" altLang="zh-CN" sz="2000" b="1">
                <a:latin typeface="黑体" panose="02010609060101010101" pitchFamily="49" charset="-122"/>
                <a:ea typeface="黑体" panose="02010609060101010101" pitchFamily="49" charset="-122"/>
              </a:rPr>
              <a:t>18</a:t>
            </a:r>
            <a:r>
              <a:rPr lang="zh-CN" altLang="en-US" sz="2000" b="1">
                <a:latin typeface="黑体" panose="02010609060101010101" pitchFamily="49" charset="-122"/>
                <a:ea typeface="黑体" panose="02010609060101010101" pitchFamily="49" charset="-122"/>
              </a:rPr>
              <a:t>世纪</a:t>
            </a:r>
            <a:r>
              <a:rPr lang="en-US" altLang="zh-CN" sz="2000" b="1">
                <a:latin typeface="黑体" panose="02010609060101010101" pitchFamily="49" charset="-122"/>
                <a:ea typeface="黑体" panose="02010609060101010101" pitchFamily="49" charset="-122"/>
              </a:rPr>
              <a:t>60</a:t>
            </a:r>
            <a:r>
              <a:rPr lang="zh-CN" altLang="en-US" sz="2000" b="1">
                <a:latin typeface="黑体" panose="02010609060101010101" pitchFamily="49" charset="-122"/>
                <a:ea typeface="黑体" panose="02010609060101010101" pitchFamily="49" charset="-122"/>
              </a:rPr>
              <a:t>年代</a:t>
            </a:r>
            <a:endParaRPr lang="en-US" altLang="zh-CN" sz="2000" b="1">
              <a:latin typeface="黑体" panose="02010609060101010101" pitchFamily="49" charset="-122"/>
              <a:ea typeface="黑体" panose="02010609060101010101" pitchFamily="49" charset="-122"/>
            </a:endParaRPr>
          </a:p>
          <a:p>
            <a:r>
              <a:rPr lang="zh-CN" altLang="en-US" sz="2000" b="1">
                <a:latin typeface="黑体" panose="02010609060101010101" pitchFamily="49" charset="-122"/>
                <a:ea typeface="黑体" panose="02010609060101010101" pitchFamily="49" charset="-122"/>
              </a:rPr>
              <a:t>工业革命开始</a:t>
            </a:r>
            <a:endParaRPr lang="zh-CN" altLang="en-US" sz="2000" b="1">
              <a:latin typeface="黑体" panose="02010609060101010101" pitchFamily="49" charset="-122"/>
              <a:ea typeface="黑体" panose="02010609060101010101" pitchFamily="49" charset="-122"/>
            </a:endParaRPr>
          </a:p>
        </p:txBody>
      </p:sp>
      <p:sp>
        <p:nvSpPr>
          <p:cNvPr id="21" name="文本框 20"/>
          <p:cNvSpPr txBox="1"/>
          <p:nvPr/>
        </p:nvSpPr>
        <p:spPr>
          <a:xfrm>
            <a:off x="1793238" y="877008"/>
            <a:ext cx="2087881" cy="461665"/>
          </a:xfrm>
          <a:prstGeom prst="rect">
            <a:avLst/>
          </a:prstGeom>
          <a:noFill/>
        </p:spPr>
        <p:txBody>
          <a:bodyPr wrap="square" rtlCol="0">
            <a:spAutoFit/>
          </a:bodyPr>
          <a:lstStyle/>
          <a:p>
            <a:r>
              <a:rPr lang="zh-CN" altLang="en-US" sz="2400" b="1">
                <a:solidFill>
                  <a:srgbClr val="FF0000"/>
                </a:solidFill>
                <a:latin typeface="黑体" panose="02010609060101010101" pitchFamily="49" charset="-122"/>
                <a:ea typeface="黑体" panose="02010609060101010101" pitchFamily="49" charset="-122"/>
              </a:rPr>
              <a:t>早期殖民扩张</a:t>
            </a:r>
            <a:endParaRPr lang="zh-CN" altLang="en-US" sz="2400" b="1">
              <a:solidFill>
                <a:srgbClr val="FF0000"/>
              </a:solidFill>
              <a:latin typeface="黑体" panose="02010609060101010101" pitchFamily="49" charset="-122"/>
              <a:ea typeface="黑体" panose="02010609060101010101" pitchFamily="49" charset="-122"/>
            </a:endParaRPr>
          </a:p>
        </p:txBody>
      </p:sp>
      <p:sp>
        <p:nvSpPr>
          <p:cNvPr id="22" name="文本框 21"/>
          <p:cNvSpPr txBox="1"/>
          <p:nvPr/>
        </p:nvSpPr>
        <p:spPr>
          <a:xfrm>
            <a:off x="1961557" y="1948936"/>
            <a:ext cx="1836415" cy="830997"/>
          </a:xfrm>
          <a:prstGeom prst="rect">
            <a:avLst/>
          </a:prstGeom>
          <a:noFill/>
        </p:spPr>
        <p:txBody>
          <a:bodyPr wrap="square" rtlCol="0">
            <a:spAutoFit/>
          </a:bodyPr>
          <a:lstStyle/>
          <a:p>
            <a:r>
              <a:rPr lang="zh-CN" altLang="en-US" sz="2400" b="1">
                <a:solidFill>
                  <a:srgbClr val="0000FF"/>
                </a:solidFill>
                <a:latin typeface="华文仿宋" panose="02010600040101010101" pitchFamily="2" charset="-122"/>
                <a:ea typeface="华文仿宋" panose="02010600040101010101" pitchFamily="2" charset="-122"/>
              </a:rPr>
              <a:t>暴力掠夺</a:t>
            </a:r>
            <a:endParaRPr lang="en-US" altLang="zh-CN" sz="2400" b="1">
              <a:solidFill>
                <a:srgbClr val="0000FF"/>
              </a:solidFill>
              <a:latin typeface="华文仿宋" panose="02010600040101010101" pitchFamily="2" charset="-122"/>
              <a:ea typeface="华文仿宋" panose="02010600040101010101" pitchFamily="2" charset="-122"/>
            </a:endParaRPr>
          </a:p>
          <a:p>
            <a:r>
              <a:rPr lang="zh-CN" altLang="en-US" sz="2400" b="1">
                <a:solidFill>
                  <a:srgbClr val="0000FF"/>
                </a:solidFill>
                <a:latin typeface="华文仿宋" panose="02010600040101010101" pitchFamily="2" charset="-122"/>
                <a:ea typeface="华文仿宋" panose="02010600040101010101" pitchFamily="2" charset="-122"/>
              </a:rPr>
              <a:t>原始积累</a:t>
            </a:r>
            <a:endParaRPr lang="zh-CN" altLang="en-US" sz="2400" b="1">
              <a:solidFill>
                <a:srgbClr val="0000FF"/>
              </a:solidFill>
              <a:latin typeface="华文仿宋" panose="02010600040101010101" pitchFamily="2" charset="-122"/>
              <a:ea typeface="华文仿宋" panose="02010600040101010101" pitchFamily="2" charset="-122"/>
            </a:endParaRPr>
          </a:p>
        </p:txBody>
      </p:sp>
      <p:sp>
        <p:nvSpPr>
          <p:cNvPr id="23" name="文本框 22"/>
          <p:cNvSpPr txBox="1"/>
          <p:nvPr/>
        </p:nvSpPr>
        <p:spPr>
          <a:xfrm>
            <a:off x="5206395" y="1927805"/>
            <a:ext cx="1836415" cy="830997"/>
          </a:xfrm>
          <a:prstGeom prst="rect">
            <a:avLst/>
          </a:prstGeom>
          <a:noFill/>
        </p:spPr>
        <p:txBody>
          <a:bodyPr wrap="square" rtlCol="0">
            <a:spAutoFit/>
          </a:bodyPr>
          <a:lstStyle/>
          <a:p>
            <a:r>
              <a:rPr lang="zh-CN" altLang="en-US" sz="2400" b="1">
                <a:solidFill>
                  <a:srgbClr val="0000FF"/>
                </a:solidFill>
                <a:latin typeface="华文仿宋" panose="02010600040101010101" pitchFamily="2" charset="-122"/>
                <a:ea typeface="华文仿宋" panose="02010600040101010101" pitchFamily="2" charset="-122"/>
              </a:rPr>
              <a:t>武力侵略</a:t>
            </a:r>
            <a:endParaRPr lang="en-US" altLang="zh-CN" sz="2400" b="1">
              <a:solidFill>
                <a:srgbClr val="0000FF"/>
              </a:solidFill>
              <a:latin typeface="华文仿宋" panose="02010600040101010101" pitchFamily="2" charset="-122"/>
              <a:ea typeface="华文仿宋" panose="02010600040101010101" pitchFamily="2" charset="-122"/>
            </a:endParaRPr>
          </a:p>
          <a:p>
            <a:r>
              <a:rPr lang="zh-CN" altLang="en-US" sz="2400" b="1">
                <a:solidFill>
                  <a:srgbClr val="0000FF"/>
                </a:solidFill>
                <a:latin typeface="华文仿宋" panose="02010600040101010101" pitchFamily="2" charset="-122"/>
                <a:ea typeface="华文仿宋" panose="02010600040101010101" pitchFamily="2" charset="-122"/>
              </a:rPr>
              <a:t>商品输出</a:t>
            </a:r>
            <a:endParaRPr lang="en-US" altLang="zh-CN" sz="2400" b="1">
              <a:solidFill>
                <a:srgbClr val="0000FF"/>
              </a:solidFill>
              <a:latin typeface="华文仿宋" panose="02010600040101010101" pitchFamily="2" charset="-122"/>
              <a:ea typeface="华文仿宋" panose="02010600040101010101" pitchFamily="2" charset="-122"/>
            </a:endParaRPr>
          </a:p>
        </p:txBody>
      </p:sp>
      <p:sp>
        <p:nvSpPr>
          <p:cNvPr id="24" name="文本框 23"/>
          <p:cNvSpPr txBox="1"/>
          <p:nvPr/>
        </p:nvSpPr>
        <p:spPr>
          <a:xfrm>
            <a:off x="8451233" y="1941621"/>
            <a:ext cx="1466836" cy="830997"/>
          </a:xfrm>
          <a:prstGeom prst="rect">
            <a:avLst/>
          </a:prstGeom>
          <a:noFill/>
        </p:spPr>
        <p:txBody>
          <a:bodyPr wrap="square" rtlCol="0">
            <a:spAutoFit/>
          </a:bodyPr>
          <a:lstStyle/>
          <a:p>
            <a:r>
              <a:rPr lang="zh-CN" altLang="en-US" sz="2400" b="1">
                <a:solidFill>
                  <a:srgbClr val="0000FF"/>
                </a:solidFill>
                <a:latin typeface="华文仿宋" panose="02010600040101010101" pitchFamily="2" charset="-122"/>
                <a:ea typeface="华文仿宋" panose="02010600040101010101" pitchFamily="2" charset="-122"/>
              </a:rPr>
              <a:t>瓜分世界资本输出</a:t>
            </a:r>
            <a:endParaRPr lang="en-US" altLang="zh-CN" sz="2400" b="1">
              <a:solidFill>
                <a:srgbClr val="0000FF"/>
              </a:solidFill>
              <a:latin typeface="华文仿宋" panose="02010600040101010101" pitchFamily="2" charset="-122"/>
              <a:ea typeface="华文仿宋" panose="02010600040101010101" pitchFamily="2" charset="-122"/>
            </a:endParaRPr>
          </a:p>
        </p:txBody>
      </p:sp>
      <p:sp>
        <p:nvSpPr>
          <p:cNvPr id="25" name="文本框 24"/>
          <p:cNvSpPr txBox="1"/>
          <p:nvPr/>
        </p:nvSpPr>
        <p:spPr>
          <a:xfrm>
            <a:off x="4729487" y="877008"/>
            <a:ext cx="2677167" cy="461665"/>
          </a:xfrm>
          <a:prstGeom prst="rect">
            <a:avLst/>
          </a:prstGeom>
          <a:noFill/>
        </p:spPr>
        <p:txBody>
          <a:bodyPr wrap="square" rtlCol="0">
            <a:spAutoFit/>
          </a:bodyPr>
          <a:lstStyle/>
          <a:p>
            <a:r>
              <a:rPr lang="zh-CN" altLang="en-US" sz="2400" b="1">
                <a:solidFill>
                  <a:srgbClr val="FF0000"/>
                </a:solidFill>
                <a:latin typeface="黑体" panose="02010609060101010101" pitchFamily="49" charset="-122"/>
                <a:ea typeface="黑体" panose="02010609060101010101" pitchFamily="49" charset="-122"/>
              </a:rPr>
              <a:t>工业时期殖民扩张</a:t>
            </a:r>
            <a:endParaRPr lang="zh-CN" altLang="en-US" sz="2400" b="1">
              <a:solidFill>
                <a:srgbClr val="FF0000"/>
              </a:solidFill>
              <a:latin typeface="黑体" panose="02010609060101010101" pitchFamily="49" charset="-122"/>
              <a:ea typeface="黑体" panose="02010609060101010101" pitchFamily="49" charset="-122"/>
            </a:endParaRPr>
          </a:p>
        </p:txBody>
      </p:sp>
      <p:sp>
        <p:nvSpPr>
          <p:cNvPr id="26" name="文本框 25"/>
          <p:cNvSpPr txBox="1"/>
          <p:nvPr/>
        </p:nvSpPr>
        <p:spPr>
          <a:xfrm>
            <a:off x="7810518" y="839410"/>
            <a:ext cx="2677167" cy="461665"/>
          </a:xfrm>
          <a:prstGeom prst="rect">
            <a:avLst/>
          </a:prstGeom>
          <a:noFill/>
        </p:spPr>
        <p:txBody>
          <a:bodyPr wrap="square" rtlCol="0">
            <a:spAutoFit/>
          </a:bodyPr>
          <a:lstStyle/>
          <a:p>
            <a:r>
              <a:rPr lang="zh-CN" altLang="en-US" sz="2400" b="1">
                <a:solidFill>
                  <a:srgbClr val="FF0000"/>
                </a:solidFill>
                <a:latin typeface="黑体" panose="02010609060101010101" pitchFamily="49" charset="-122"/>
                <a:ea typeface="黑体" panose="02010609060101010101" pitchFamily="49" charset="-122"/>
              </a:rPr>
              <a:t>垄断时期殖民扩张</a:t>
            </a:r>
            <a:endParaRPr lang="zh-CN" altLang="en-US" sz="2400" b="1">
              <a:solidFill>
                <a:srgbClr val="FF0000"/>
              </a:solidFill>
              <a:latin typeface="黑体" panose="02010609060101010101" pitchFamily="49" charset="-122"/>
              <a:ea typeface="黑体" panose="02010609060101010101" pitchFamily="49" charset="-122"/>
            </a:endParaRPr>
          </a:p>
        </p:txBody>
      </p:sp>
      <p:sp>
        <p:nvSpPr>
          <p:cNvPr id="28" name="文本框 27"/>
          <p:cNvSpPr txBox="1"/>
          <p:nvPr/>
        </p:nvSpPr>
        <p:spPr>
          <a:xfrm>
            <a:off x="6844689" y="2469924"/>
            <a:ext cx="1836414" cy="1077218"/>
          </a:xfrm>
          <a:prstGeom prst="rect">
            <a:avLst/>
          </a:prstGeom>
          <a:noFill/>
        </p:spPr>
        <p:txBody>
          <a:bodyPr wrap="square" rtlCol="0">
            <a:spAutoFit/>
          </a:bodyPr>
          <a:lstStyle/>
          <a:p>
            <a:r>
              <a:rPr lang="zh-CN" altLang="en-US" sz="2400" b="1">
                <a:solidFill>
                  <a:srgbClr val="FF0000"/>
                </a:solidFill>
                <a:latin typeface="黑体" panose="02010609060101010101" pitchFamily="49" charset="-122"/>
                <a:ea typeface="黑体" panose="02010609060101010101" pitchFamily="49" charset="-122"/>
              </a:rPr>
              <a:t>初步形成：</a:t>
            </a:r>
            <a:endParaRPr lang="en-US" altLang="zh-CN" sz="2400" b="1">
              <a:solidFill>
                <a:srgbClr val="FF0000"/>
              </a:solidFill>
              <a:latin typeface="黑体" panose="02010609060101010101" pitchFamily="49" charset="-122"/>
              <a:ea typeface="黑体" panose="02010609060101010101" pitchFamily="49" charset="-122"/>
            </a:endParaRPr>
          </a:p>
          <a:p>
            <a:r>
              <a:rPr lang="en-US" altLang="zh-CN" sz="2000" b="1">
                <a:latin typeface="黑体" panose="02010609060101010101" pitchFamily="49" charset="-122"/>
                <a:ea typeface="黑体" panose="02010609060101010101" pitchFamily="49" charset="-122"/>
              </a:rPr>
              <a:t>19</a:t>
            </a:r>
            <a:r>
              <a:rPr lang="zh-CN" altLang="en-US" sz="2000" b="1">
                <a:latin typeface="黑体" panose="02010609060101010101" pitchFamily="49" charset="-122"/>
                <a:ea typeface="黑体" panose="02010609060101010101" pitchFamily="49" charset="-122"/>
              </a:rPr>
              <a:t>世纪中期</a:t>
            </a:r>
            <a:endParaRPr lang="en-US" altLang="zh-CN" sz="2000" b="1">
              <a:latin typeface="黑体" panose="02010609060101010101" pitchFamily="49" charset="-122"/>
              <a:ea typeface="黑体" panose="02010609060101010101" pitchFamily="49" charset="-122"/>
            </a:endParaRPr>
          </a:p>
          <a:p>
            <a:r>
              <a:rPr lang="zh-CN" altLang="en-US" sz="2000" b="1">
                <a:latin typeface="黑体" panose="02010609060101010101" pitchFamily="49" charset="-122"/>
                <a:ea typeface="黑体" panose="02010609060101010101" pitchFamily="49" charset="-122"/>
              </a:rPr>
              <a:t>工业革命完成</a:t>
            </a:r>
            <a:endParaRPr lang="zh-CN" altLang="en-US" sz="2000" b="1">
              <a:latin typeface="黑体" panose="02010609060101010101" pitchFamily="49" charset="-122"/>
              <a:ea typeface="黑体" panose="02010609060101010101" pitchFamily="49" charset="-122"/>
            </a:endParaRPr>
          </a:p>
        </p:txBody>
      </p:sp>
      <p:sp>
        <p:nvSpPr>
          <p:cNvPr id="29" name="文本框 28"/>
          <p:cNvSpPr txBox="1"/>
          <p:nvPr/>
        </p:nvSpPr>
        <p:spPr>
          <a:xfrm>
            <a:off x="9697751" y="2467655"/>
            <a:ext cx="2494249" cy="1077218"/>
          </a:xfrm>
          <a:prstGeom prst="rect">
            <a:avLst/>
          </a:prstGeom>
          <a:noFill/>
        </p:spPr>
        <p:txBody>
          <a:bodyPr wrap="square" rtlCol="0">
            <a:spAutoFit/>
          </a:bodyPr>
          <a:lstStyle/>
          <a:p>
            <a:r>
              <a:rPr lang="zh-CN" altLang="en-US" sz="2400" b="1">
                <a:solidFill>
                  <a:srgbClr val="FF0000"/>
                </a:solidFill>
                <a:latin typeface="黑体" panose="02010609060101010101" pitchFamily="49" charset="-122"/>
                <a:ea typeface="黑体" panose="02010609060101010101" pitchFamily="49" charset="-122"/>
              </a:rPr>
              <a:t>最终形成：</a:t>
            </a:r>
            <a:endParaRPr lang="en-US" altLang="zh-CN" sz="2400" b="1">
              <a:solidFill>
                <a:srgbClr val="FF0000"/>
              </a:solidFill>
              <a:latin typeface="黑体" panose="02010609060101010101" pitchFamily="49" charset="-122"/>
              <a:ea typeface="黑体" panose="02010609060101010101" pitchFamily="49" charset="-122"/>
            </a:endParaRPr>
          </a:p>
          <a:p>
            <a:r>
              <a:rPr lang="en-US" altLang="zh-CN" sz="2000" b="1">
                <a:latin typeface="黑体" panose="02010609060101010101" pitchFamily="49" charset="-122"/>
                <a:ea typeface="黑体" panose="02010609060101010101" pitchFamily="49" charset="-122"/>
              </a:rPr>
              <a:t>20</a:t>
            </a:r>
            <a:r>
              <a:rPr lang="zh-CN" altLang="en-US" sz="2000" b="1">
                <a:latin typeface="黑体" panose="02010609060101010101" pitchFamily="49" charset="-122"/>
                <a:ea typeface="黑体" panose="02010609060101010101" pitchFamily="49" charset="-122"/>
              </a:rPr>
              <a:t>世纪初</a:t>
            </a:r>
            <a:endParaRPr lang="en-US" altLang="zh-CN" sz="2000" b="1">
              <a:latin typeface="黑体" panose="02010609060101010101" pitchFamily="49" charset="-122"/>
              <a:ea typeface="黑体" panose="02010609060101010101" pitchFamily="49" charset="-122"/>
            </a:endParaRPr>
          </a:p>
          <a:p>
            <a:r>
              <a:rPr lang="zh-CN" altLang="en-US" sz="2000" b="1">
                <a:latin typeface="黑体" panose="02010609060101010101" pitchFamily="49" charset="-122"/>
                <a:ea typeface="黑体" panose="02010609060101010101" pitchFamily="49" charset="-122"/>
              </a:rPr>
              <a:t>第二次工业革命完成</a:t>
            </a:r>
            <a:endParaRPr lang="zh-CN" altLang="en-US" sz="2000" b="1">
              <a:latin typeface="黑体" panose="02010609060101010101" pitchFamily="49" charset="-122"/>
              <a:ea typeface="黑体" panose="02010609060101010101" pitchFamily="49" charset="-122"/>
            </a:endParaRPr>
          </a:p>
        </p:txBody>
      </p:sp>
      <p:sp>
        <p:nvSpPr>
          <p:cNvPr id="30" name="矩形 29"/>
          <p:cNvSpPr/>
          <p:nvPr/>
        </p:nvSpPr>
        <p:spPr>
          <a:xfrm>
            <a:off x="376198" y="3861811"/>
            <a:ext cx="11496807" cy="2676525"/>
          </a:xfrm>
          <a:prstGeom prst="rect">
            <a:avLst/>
          </a:prstGeom>
        </p:spPr>
        <p:txBody>
          <a:bodyPr wrap="square">
            <a:spAutoFit/>
          </a:bodyPr>
          <a:lstStyle/>
          <a:p>
            <a:pPr defTabSz="608965"/>
            <a:r>
              <a:rPr lang="zh-CN" altLang="en-US" sz="2400" b="1">
                <a:solidFill>
                  <a:srgbClr val="FF0000"/>
                </a:solidFill>
                <a:latin typeface="华文中宋" panose="02010600040101010101" pitchFamily="2" charset="-122"/>
                <a:ea typeface="华文中宋" panose="02010600040101010101" pitchFamily="2" charset="-122"/>
              </a:rPr>
              <a:t>由于资本主义经济具有开放性和扩张性，殖民扩张始终伴随其产生和发展。</a:t>
            </a:r>
            <a:endParaRPr lang="zh-CN" altLang="en-US" sz="2400" b="1">
              <a:solidFill>
                <a:srgbClr val="FF0000"/>
              </a:solidFill>
              <a:latin typeface="华文中宋" panose="02010600040101010101" pitchFamily="2" charset="-122"/>
              <a:ea typeface="华文中宋" panose="02010600040101010101" pitchFamily="2" charset="-122"/>
            </a:endParaRPr>
          </a:p>
          <a:p>
            <a:pPr defTabSz="608965"/>
            <a:r>
              <a:rPr lang="en-US" altLang="zh-CN" sz="2400" b="1">
                <a:solidFill>
                  <a:prstClr val="black"/>
                </a:solidFill>
                <a:latin typeface="华文中宋" panose="02010600040101010101" pitchFamily="2" charset="-122"/>
                <a:ea typeface="华文中宋" panose="02010600040101010101" pitchFamily="2" charset="-122"/>
              </a:rPr>
              <a:t>1. 15</a:t>
            </a:r>
            <a:r>
              <a:rPr lang="zh-CN" altLang="en-US" sz="2400" b="1">
                <a:solidFill>
                  <a:prstClr val="black"/>
                </a:solidFill>
                <a:latin typeface="华文中宋" panose="02010600040101010101" pitchFamily="2" charset="-122"/>
                <a:ea typeface="华文中宋" panose="02010600040101010101" pitchFamily="2" charset="-122"/>
              </a:rPr>
              <a:t>世纪末至</a:t>
            </a:r>
            <a:r>
              <a:rPr lang="en-US" altLang="zh-CN" sz="2400" b="1">
                <a:solidFill>
                  <a:prstClr val="black"/>
                </a:solidFill>
                <a:latin typeface="华文中宋" panose="02010600040101010101" pitchFamily="2" charset="-122"/>
                <a:ea typeface="华文中宋" panose="02010600040101010101" pitchFamily="2" charset="-122"/>
              </a:rPr>
              <a:t>18</a:t>
            </a:r>
            <a:r>
              <a:rPr lang="zh-CN" altLang="en-US" sz="2400" b="1">
                <a:solidFill>
                  <a:prstClr val="black"/>
                </a:solidFill>
                <a:latin typeface="华文中宋" panose="02010600040101010101" pitchFamily="2" charset="-122"/>
                <a:ea typeface="华文中宋" panose="02010600040101010101" pitchFamily="2" charset="-122"/>
              </a:rPr>
              <a:t>世纪中期，商品经济和资本主义萌芽的发展推动新航路的开辟和早期殖民扩张。</a:t>
            </a:r>
            <a:endParaRPr lang="zh-CN" altLang="en-US" sz="2400" b="1">
              <a:solidFill>
                <a:prstClr val="black"/>
              </a:solidFill>
              <a:latin typeface="华文中宋" panose="02010600040101010101" pitchFamily="2" charset="-122"/>
              <a:ea typeface="华文中宋" panose="02010600040101010101" pitchFamily="2" charset="-122"/>
            </a:endParaRPr>
          </a:p>
          <a:p>
            <a:pPr defTabSz="608965"/>
            <a:r>
              <a:rPr lang="en-US" altLang="zh-CN" sz="2400" b="1">
                <a:solidFill>
                  <a:prstClr val="black"/>
                </a:solidFill>
                <a:latin typeface="华文中宋" panose="02010600040101010101" pitchFamily="2" charset="-122"/>
                <a:ea typeface="华文中宋" panose="02010600040101010101" pitchFamily="2" charset="-122"/>
              </a:rPr>
              <a:t>2. 18</a:t>
            </a:r>
            <a:r>
              <a:rPr lang="zh-CN" altLang="en-US" sz="2400" b="1">
                <a:solidFill>
                  <a:prstClr val="black"/>
                </a:solidFill>
                <a:latin typeface="华文中宋" panose="02010600040101010101" pitchFamily="2" charset="-122"/>
                <a:ea typeface="华文中宋" panose="02010600040101010101" pitchFamily="2" charset="-122"/>
              </a:rPr>
              <a:t>世纪</a:t>
            </a:r>
            <a:r>
              <a:rPr lang="en-US" altLang="zh-CN" sz="2400" b="1">
                <a:solidFill>
                  <a:prstClr val="black"/>
                </a:solidFill>
                <a:latin typeface="华文中宋" panose="02010600040101010101" pitchFamily="2" charset="-122"/>
                <a:ea typeface="华文中宋" panose="02010600040101010101" pitchFamily="2" charset="-122"/>
              </a:rPr>
              <a:t>60</a:t>
            </a:r>
            <a:r>
              <a:rPr lang="zh-CN" altLang="en-US" sz="2400" b="1">
                <a:solidFill>
                  <a:prstClr val="black"/>
                </a:solidFill>
                <a:latin typeface="华文中宋" panose="02010600040101010101" pitchFamily="2" charset="-122"/>
                <a:ea typeface="华文中宋" panose="02010600040101010101" pitchFamily="2" charset="-122"/>
              </a:rPr>
              <a:t>年代，工业革命促进资本主义不断发展， 欧美国家进一步对外殖民扩张，寻找商品市场和原料产地，推动了世界联系加强。</a:t>
            </a:r>
            <a:endParaRPr lang="zh-CN" altLang="en-US" sz="2400" b="1">
              <a:solidFill>
                <a:prstClr val="black"/>
              </a:solidFill>
              <a:latin typeface="华文中宋" panose="02010600040101010101" pitchFamily="2" charset="-122"/>
              <a:ea typeface="华文中宋" panose="02010600040101010101" pitchFamily="2" charset="-122"/>
            </a:endParaRPr>
          </a:p>
          <a:p>
            <a:pPr defTabSz="608965"/>
            <a:r>
              <a:rPr lang="en-US" altLang="zh-CN" sz="2400" b="1">
                <a:solidFill>
                  <a:prstClr val="black"/>
                </a:solidFill>
                <a:latin typeface="华文中宋" panose="02010600040101010101" pitchFamily="2" charset="-122"/>
                <a:ea typeface="华文中宋" panose="02010600040101010101" pitchFamily="2" charset="-122"/>
              </a:rPr>
              <a:t>3. 19 </a:t>
            </a:r>
            <a:r>
              <a:rPr lang="zh-CN" altLang="en-US" sz="2400" b="1">
                <a:solidFill>
                  <a:prstClr val="black"/>
                </a:solidFill>
                <a:latin typeface="华文中宋" panose="02010600040101010101" pitchFamily="2" charset="-122"/>
                <a:ea typeface="华文中宋" panose="02010600040101010101" pitchFamily="2" charset="-122"/>
              </a:rPr>
              <a:t>世纪中期以后， 第二次工业革命浪潮，资本主义向帝国主义过渡，西方列强掀起了瓜分世界的狂潮，资本主义世界殖民体系形成。</a:t>
            </a:r>
            <a:endParaRPr lang="zh-CN" altLang="en-US" sz="2400" b="1">
              <a:solidFill>
                <a:prstClr val="black"/>
              </a:solidFill>
              <a:latin typeface="华文中宋" panose="02010600040101010101" pitchFamily="2" charset="-122"/>
              <a:ea typeface="华文中宋" panose="020106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1"/>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2"/>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0">
                                            <p:txEl>
                                              <p:pRg st="2" end="2"/>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20"/>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5"/>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8"/>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3"/>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30">
                                            <p:txEl>
                                              <p:pRg st="3" end="3"/>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7"/>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26"/>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24"/>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grpId="0" nodeType="clickEffect">
                                  <p:stCondLst>
                                    <p:cond delay="0"/>
                                  </p:stCondLst>
                                  <p:childTnLst>
                                    <p:set>
                                      <p:cBhvr>
                                        <p:cTn id="64" dur="1" fill="hold">
                                          <p:stCondLst>
                                            <p:cond delay="0"/>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6" grpId="0"/>
      <p:bldP spid="17" grpId="0"/>
      <p:bldP spid="19" grpId="0"/>
      <p:bldP spid="20" grpId="0"/>
      <p:bldP spid="21" grpId="0"/>
      <p:bldP spid="22" grpId="0"/>
      <p:bldP spid="23" grpId="0"/>
      <p:bldP spid="24" grpId="0"/>
      <p:bldP spid="25" grpId="0"/>
      <p:bldP spid="26" grpId="0"/>
      <p:bldP spid="28" grpId="0"/>
      <p:bldP spid="29"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图片 5"/>
          <p:cNvPicPr>
            <a:picLocks noChangeAspect="1"/>
          </p:cNvPicPr>
          <p:nvPr/>
        </p:nvPicPr>
        <p:blipFill>
          <a:blip r:embed="rId1"/>
          <a:srcRect t="9856"/>
          <a:stretch>
            <a:fillRect/>
          </a:stretch>
        </p:blipFill>
        <p:spPr bwMode="auto">
          <a:xfrm>
            <a:off x="249238" y="1069975"/>
            <a:ext cx="6146800" cy="4141788"/>
          </a:xfrm>
          <a:prstGeom prst="rect">
            <a:avLst/>
          </a:prstGeom>
          <a:noFill/>
          <a:ln w="9525">
            <a:noFill/>
            <a:miter lim="800000"/>
            <a:headEnd/>
            <a:tailEnd/>
          </a:ln>
        </p:spPr>
      </p:pic>
      <p:pic>
        <p:nvPicPr>
          <p:cNvPr id="75779" name="图片 6"/>
          <p:cNvPicPr>
            <a:picLocks noChangeAspect="1"/>
          </p:cNvPicPr>
          <p:nvPr/>
        </p:nvPicPr>
        <p:blipFill>
          <a:blip r:embed="rId2"/>
          <a:stretch>
            <a:fillRect/>
          </a:stretch>
        </p:blipFill>
        <p:spPr bwMode="auto">
          <a:xfrm>
            <a:off x="6616700" y="1069975"/>
            <a:ext cx="4968875" cy="3914775"/>
          </a:xfrm>
          <a:prstGeom prst="rect">
            <a:avLst/>
          </a:prstGeom>
          <a:noFill/>
          <a:ln w="9525">
            <a:noFill/>
            <a:miter lim="800000"/>
            <a:headEnd/>
            <a:tailEnd/>
          </a:ln>
        </p:spPr>
      </p:pic>
      <p:sp>
        <p:nvSpPr>
          <p:cNvPr id="75780" name="文本框 6"/>
          <p:cNvSpPr txBox="1">
            <a:spLocks noChangeArrowheads="1"/>
          </p:cNvSpPr>
          <p:nvPr/>
        </p:nvSpPr>
        <p:spPr bwMode="auto">
          <a:xfrm>
            <a:off x="984250" y="5521325"/>
            <a:ext cx="5089525" cy="398463"/>
          </a:xfrm>
          <a:prstGeom prst="rect">
            <a:avLst/>
          </a:prstGeom>
          <a:noFill/>
          <a:ln w="9525">
            <a:noFill/>
            <a:miter lim="800000"/>
          </a:ln>
        </p:spPr>
        <p:txBody>
          <a:bodyPr>
            <a:spAutoFit/>
          </a:bodyPr>
          <a:lstStyle/>
          <a:p>
            <a:r>
              <a:rPr lang="zh-CN" altLang="en-US" sz="2000" b="1">
                <a:latin typeface="宋体" panose="02010600030101010101" pitchFamily="2" charset="-122"/>
                <a:ea typeface="宋体" panose="02010600030101010101" pitchFamily="2" charset="-122"/>
              </a:rPr>
              <a:t>图1  世界主要官方语言所在国分布示意</a:t>
            </a:r>
            <a:endParaRPr lang="zh-CN" altLang="en-US" sz="2000" b="1">
              <a:latin typeface="宋体" panose="02010600030101010101" pitchFamily="2" charset="-122"/>
              <a:ea typeface="宋体" panose="02010600030101010101" pitchFamily="2" charset="-122"/>
            </a:endParaRPr>
          </a:p>
        </p:txBody>
      </p:sp>
      <p:sp>
        <p:nvSpPr>
          <p:cNvPr id="75781" name="文本框 99"/>
          <p:cNvSpPr txBox="1">
            <a:spLocks noChangeArrowheads="1"/>
          </p:cNvSpPr>
          <p:nvPr/>
        </p:nvSpPr>
        <p:spPr bwMode="auto">
          <a:xfrm>
            <a:off x="6804025" y="5521325"/>
            <a:ext cx="5080000" cy="398463"/>
          </a:xfrm>
          <a:prstGeom prst="rect">
            <a:avLst/>
          </a:prstGeom>
          <a:noFill/>
          <a:ln w="9525">
            <a:noFill/>
            <a:miter lim="800000"/>
          </a:ln>
        </p:spPr>
        <p:txBody>
          <a:bodyPr>
            <a:spAutoFit/>
          </a:bodyPr>
          <a:lstStyle/>
          <a:p>
            <a:pPr algn="ctr"/>
            <a:r>
              <a:rPr lang="zh-CN" sz="2000" b="1">
                <a:latin typeface="等线" panose="02010600030101010101" pitchFamily="2" charset="-122"/>
                <a:ea typeface="宋体" panose="02010600030101010101" pitchFamily="2" charset="-122"/>
              </a:rPr>
              <a:t>图</a:t>
            </a:r>
            <a:r>
              <a:rPr lang="zh-CN" altLang="zh-CN" sz="2000" b="1">
                <a:latin typeface="等线" panose="02010600030101010101" pitchFamily="2" charset="-122"/>
                <a:ea typeface="宋体" panose="02010600030101010101" pitchFamily="2" charset="-122"/>
                <a:cs typeface="Times New Roman" panose="02020603050405020304" pitchFamily="18" charset="0"/>
              </a:rPr>
              <a:t>2</a:t>
            </a:r>
            <a:r>
              <a:rPr lang="en-US" altLang="zh-CN" sz="2000" b="1">
                <a:latin typeface="等线" panose="02010600030101010101" pitchFamily="2" charset="-122"/>
                <a:ea typeface="宋体" panose="02010600030101010101" pitchFamily="2" charset="-122"/>
                <a:cs typeface="Times New Roman" panose="02020603050405020304" pitchFamily="18" charset="0"/>
              </a:rPr>
              <a:t>  </a:t>
            </a:r>
            <a:r>
              <a:rPr lang="zh-CN" sz="2000" b="1">
                <a:latin typeface="等线" panose="02010600030101010101" pitchFamily="2" charset="-122"/>
                <a:ea typeface="宋体" panose="02010600030101010101" pitchFamily="2" charset="-122"/>
                <a:cs typeface="Times New Roman" panose="02020603050405020304" pitchFamily="18" charset="0"/>
              </a:rPr>
              <a:t>当代夜晚卫星地球灯光图</a:t>
            </a:r>
            <a:endParaRPr lang="zh-CN" altLang="en-US" sz="2000" b="1">
              <a:latin typeface="等线" panose="02010600030101010101" pitchFamily="2" charset="-122"/>
              <a:ea typeface="宋体" panose="02010600030101010101" pitchFamily="2" charset="-122"/>
              <a:cs typeface="Times New Roman" panose="02020603050405020304" pitchFamily="18" charset="0"/>
            </a:endParaRPr>
          </a:p>
        </p:txBody>
      </p:sp>
      <p:sp>
        <p:nvSpPr>
          <p:cNvPr id="9" name="Rectangle 6"/>
          <p:cNvSpPr>
            <a:spLocks noChangeArrowheads="1"/>
          </p:cNvSpPr>
          <p:nvPr/>
        </p:nvSpPr>
        <p:spPr bwMode="auto">
          <a:xfrm>
            <a:off x="0" y="0"/>
            <a:ext cx="12192000" cy="606425"/>
          </a:xfrm>
          <a:prstGeom prst="rect">
            <a:avLst/>
          </a:prstGeom>
          <a:blipFill rotWithShape="1">
            <a:blip r:embed="rId3"/>
            <a:stretch>
              <a:fillRect/>
            </a:stretch>
          </a:blipFill>
          <a:ln w="9525">
            <a:noFill/>
            <a:miter lim="800000"/>
          </a:ln>
          <a:effectLst/>
        </p:spPr>
        <p:txBody>
          <a:bodyPr wrap="none" anchor="ctr"/>
          <a:lstStyle/>
          <a:p>
            <a:pPr fontAlgn="auto">
              <a:spcBef>
                <a:spcPct val="0"/>
              </a:spcBef>
              <a:spcAft>
                <a:spcPct val="0"/>
              </a:spcAft>
              <a:defRPr/>
            </a:pPr>
            <a:r>
              <a:rPr kumimoji="1" lang="zh-CN" altLang="en-US" sz="3810">
                <a:solidFill>
                  <a:prstClr val="white"/>
                </a:solidFill>
                <a:effectLst>
                  <a:outerShdw blurRad="38100" dist="38100" dir="2700000" algn="tl">
                    <a:srgbClr val="000000"/>
                  </a:outerShdw>
                </a:effectLst>
                <a:latin typeface="Times New Roman" panose="02020603050405020304" pitchFamily="18" charset="0"/>
                <a:ea typeface="黑体" panose="02010609060101010101" pitchFamily="49" charset="-122"/>
                <a:cs typeface="+mn-cs"/>
              </a:rPr>
              <a:t>         历史对今天的意义</a:t>
            </a:r>
            <a:endParaRPr kumimoji="1" lang="zh-CN" altLang="en-US" sz="3810">
              <a:solidFill>
                <a:prstClr val="white"/>
              </a:solidFill>
              <a:effectLst>
                <a:outerShdw blurRad="38100" dist="38100" dir="2700000" algn="tl">
                  <a:srgbClr val="000000"/>
                </a:outerShdw>
              </a:effectLst>
              <a:latin typeface="Times New Roman" panose="02020603050405020304" pitchFamily="18" charset="0"/>
              <a:ea typeface="黑体" panose="02010609060101010101" pitchFamily="49" charset="-122"/>
              <a:cs typeface="+mn-cs"/>
            </a:endParaRPr>
          </a:p>
        </p:txBody>
      </p:sp>
      <p:pic>
        <p:nvPicPr>
          <p:cNvPr id="75783" name="Picture 7" descr="c:\users\ADMINI~1\appdata\roaming\360se6\USERDA~1\Temp\T01042~1.GIF"/>
          <p:cNvPicPr>
            <a:picLocks noChangeAspect="1"/>
          </p:cNvPicPr>
          <p:nvPr/>
        </p:nvPicPr>
        <p:blipFill>
          <a:blip r:embed="rId4"/>
          <a:stretch>
            <a:fillRect/>
          </a:stretch>
        </p:blipFill>
        <p:spPr bwMode="auto">
          <a:xfrm>
            <a:off x="0" y="0"/>
            <a:ext cx="593725" cy="593725"/>
          </a:xfrm>
          <a:prstGeom prst="rect">
            <a:avLst/>
          </a:prstGeom>
          <a:noFill/>
          <a:ln w="9525">
            <a:noFill/>
            <a:miter lim="800000"/>
            <a:headEnd/>
            <a:tailEnd/>
          </a:ln>
        </p:spPr>
      </p:pic>
    </p:spTree>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6" name="图片 55" descr="欧式"/>
          <p:cNvPicPr>
            <a:picLocks noChangeAspect="1"/>
          </p:cNvPicPr>
          <p:nvPr/>
        </p:nvPicPr>
        <p:blipFill>
          <a:blip r:embed="rId1"/>
          <a:stretch>
            <a:fillRect/>
          </a:stretch>
        </p:blipFill>
        <p:spPr>
          <a:xfrm rot="16200000">
            <a:off x="4653552" y="416215"/>
            <a:ext cx="711200" cy="499110"/>
          </a:xfrm>
          <a:prstGeom prst="rect">
            <a:avLst/>
          </a:prstGeom>
        </p:spPr>
      </p:pic>
      <p:pic>
        <p:nvPicPr>
          <p:cNvPr id="57" name="图片 56" descr="欧式"/>
          <p:cNvPicPr>
            <a:picLocks noChangeAspect="1"/>
          </p:cNvPicPr>
          <p:nvPr/>
        </p:nvPicPr>
        <p:blipFill>
          <a:blip r:embed="rId1"/>
          <a:stretch>
            <a:fillRect/>
          </a:stretch>
        </p:blipFill>
        <p:spPr>
          <a:xfrm rot="5400000" flipH="1">
            <a:off x="7358551" y="400173"/>
            <a:ext cx="711200" cy="499110"/>
          </a:xfrm>
          <a:prstGeom prst="rect">
            <a:avLst/>
          </a:prstGeom>
        </p:spPr>
      </p:pic>
      <p:sp>
        <p:nvSpPr>
          <p:cNvPr id="58" name="文本框 57"/>
          <p:cNvSpPr txBox="1"/>
          <p:nvPr/>
        </p:nvSpPr>
        <p:spPr>
          <a:xfrm>
            <a:off x="5194538" y="346699"/>
            <a:ext cx="2314441" cy="646331"/>
          </a:xfrm>
          <a:prstGeom prst="rect">
            <a:avLst/>
          </a:prstGeom>
          <a:noFill/>
        </p:spPr>
        <p:txBody>
          <a:bodyPr wrap="square" rtlCol="0">
            <a:spAutoFit/>
          </a:bodyPr>
          <a:lstStyle/>
          <a:p>
            <a:pPr algn="ctr"/>
            <a:r>
              <a:rPr lang="zh-CN" altLang="en-US" sz="3600" b="1">
                <a:solidFill>
                  <a:srgbClr val="415380"/>
                </a:solidFill>
                <a:latin typeface="微软雅黑" panose="020B0503020204020204" charset="-122"/>
                <a:ea typeface="微软雅黑" panose="020B0503020204020204" charset="-122"/>
              </a:rPr>
              <a:t>课堂总结</a:t>
            </a:r>
            <a:endParaRPr lang="zh-CN" altLang="en-US" sz="3600" b="1">
              <a:solidFill>
                <a:srgbClr val="415380"/>
              </a:solidFill>
              <a:latin typeface="微软雅黑" panose="020B0503020204020204" charset="-122"/>
              <a:ea typeface="微软雅黑" panose="020B0503020204020204" charset="-122"/>
            </a:endParaRPr>
          </a:p>
        </p:txBody>
      </p:sp>
      <p:pic>
        <p:nvPicPr>
          <p:cNvPr id="2" name="图片 1"/>
          <p:cNvPicPr>
            <a:picLocks noChangeAspect="1"/>
          </p:cNvPicPr>
          <p:nvPr/>
        </p:nvPicPr>
        <p:blipFill>
          <a:blip r:embed="rId2"/>
          <a:stretch>
            <a:fillRect/>
          </a:stretch>
        </p:blipFill>
        <p:spPr>
          <a:xfrm>
            <a:off x="449178" y="1362277"/>
            <a:ext cx="11293643" cy="4133446"/>
          </a:xfrm>
          <a:prstGeom prst="rect">
            <a:avLst/>
          </a:prstGeom>
        </p:spPr>
      </p:pic>
      <p:sp>
        <p:nvSpPr>
          <p:cNvPr id="6" name="ïṧḷîḓe"/>
          <p:cNvSpPr/>
          <p:nvPr/>
        </p:nvSpPr>
        <p:spPr bwMode="auto">
          <a:xfrm>
            <a:off x="545431" y="5815306"/>
            <a:ext cx="11229475" cy="537368"/>
          </a:xfrm>
          <a:prstGeom prst="rect">
            <a:avLst/>
          </a:prstGeom>
          <a:solidFill>
            <a:srgbClr val="FFFF00"/>
          </a:solidFill>
          <a:ln w="28575" algn="ctr">
            <a:noFill/>
            <a:round/>
          </a:ln>
        </p:spPr>
        <p:txBody>
          <a:bodyPr wrap="square" lIns="91440" tIns="45720" rIns="91440" bIns="45720" anchor="ctr">
            <a:noAutofit/>
          </a:bodyPr>
          <a:lstStyle/>
          <a:p>
            <a:pPr algn="ctr"/>
            <a:r>
              <a:rPr lang="zh-CN" altLang="en-US" sz="2800">
                <a:latin typeface="华文新魏" panose="02010800040101010101" pitchFamily="2" charset="-122"/>
                <a:ea typeface="华文新魏" panose="02010800040101010101" pitchFamily="2" charset="-122"/>
              </a:rPr>
              <a:t>   资本主义世界殖民体系的建立同资本主义发展到帝国主义联系在一起。</a:t>
            </a:r>
            <a:endParaRPr lang="en-US" altLang="zh-CN" sz="2800">
              <a:latin typeface="华文新魏" panose="02010800040101010101" pitchFamily="2" charset="-122"/>
              <a:ea typeface="华文新魏" panose="02010800040101010101" pitchFamily="2" charset="-122"/>
            </a:endParaRPr>
          </a:p>
        </p:txBody>
      </p:sp>
    </p:spTree>
  </p:cSld>
  <p:clrMapOvr>
    <a:masterClrMapping/>
  </p:clrMapOvr>
  <p:transition spd="med">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6"/>
                                        </p:tgtEl>
                                        <p:attrNameLst>
                                          <p:attrName>style.visibility</p:attrName>
                                        </p:attrNameLst>
                                      </p:cBhvr>
                                      <p:to>
                                        <p:strVal val="visible"/>
                                      </p:to>
                                    </p:set>
                                    <p:anim calcmode="lin" valueType="num">
                                      <p:cBhvr additive="base">
                                        <p:cTn id="7" dur="250" fill="hold"/>
                                        <p:tgtEl>
                                          <p:spTgt spid="56"/>
                                        </p:tgtEl>
                                        <p:attrNameLst>
                                          <p:attrName>ppt_x</p:attrName>
                                        </p:attrNameLst>
                                      </p:cBhvr>
                                      <p:tavLst>
                                        <p:tav tm="0">
                                          <p:val>
                                            <p:strVal val="0-#ppt_w/2"/>
                                          </p:val>
                                        </p:tav>
                                        <p:tav tm="100000">
                                          <p:val>
                                            <p:strVal val="#ppt_x"/>
                                          </p:val>
                                        </p:tav>
                                      </p:tavLst>
                                    </p:anim>
                                    <p:anim calcmode="lin" valueType="num">
                                      <p:cBhvr additive="base">
                                        <p:cTn id="8" dur="250" fill="hold"/>
                                        <p:tgtEl>
                                          <p:spTgt spid="5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7"/>
                                        </p:tgtEl>
                                        <p:attrNameLst>
                                          <p:attrName>style.visibility</p:attrName>
                                        </p:attrNameLst>
                                      </p:cBhvr>
                                      <p:to>
                                        <p:strVal val="visible"/>
                                      </p:to>
                                    </p:set>
                                    <p:anim calcmode="lin" valueType="num">
                                      <p:cBhvr additive="base">
                                        <p:cTn id="11" dur="250" fill="hold"/>
                                        <p:tgtEl>
                                          <p:spTgt spid="57"/>
                                        </p:tgtEl>
                                        <p:attrNameLst>
                                          <p:attrName>ppt_x</p:attrName>
                                        </p:attrNameLst>
                                      </p:cBhvr>
                                      <p:tavLst>
                                        <p:tav tm="0">
                                          <p:val>
                                            <p:strVal val="1+#ppt_w/2"/>
                                          </p:val>
                                        </p:tav>
                                        <p:tav tm="100000">
                                          <p:val>
                                            <p:strVal val="#ppt_x"/>
                                          </p:val>
                                        </p:tav>
                                      </p:tavLst>
                                    </p:anim>
                                    <p:anim calcmode="lin" valueType="num">
                                      <p:cBhvr additive="base">
                                        <p:cTn id="12" dur="250" fill="hold"/>
                                        <p:tgtEl>
                                          <p:spTgt spid="57"/>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58"/>
                                        </p:tgtEl>
                                        <p:attrNameLst>
                                          <p:attrName>style.visibility</p:attrName>
                                        </p:attrNameLst>
                                      </p:cBhvr>
                                      <p:to>
                                        <p:strVal val="visible"/>
                                      </p:to>
                                    </p:set>
                                    <p:anim calcmode="lin" valueType="num">
                                      <p:cBhvr>
                                        <p:cTn id="16" dur="250" fill="hold"/>
                                        <p:tgtEl>
                                          <p:spTgt spid="58"/>
                                        </p:tgtEl>
                                        <p:attrNameLst>
                                          <p:attrName>ppt_x</p:attrName>
                                        </p:attrNameLst>
                                      </p:cBhvr>
                                      <p:tavLst>
                                        <p:tav tm="0">
                                          <p:val>
                                            <p:strVal val="#ppt_x"/>
                                          </p:val>
                                        </p:tav>
                                        <p:tav tm="50000">
                                          <p:val>
                                            <p:strVal val="#ppt_x+.1"/>
                                          </p:val>
                                        </p:tav>
                                        <p:tav tm="100000">
                                          <p:val>
                                            <p:strVal val="#ppt_x"/>
                                          </p:val>
                                        </p:tav>
                                      </p:tavLst>
                                    </p:anim>
                                    <p:anim calcmode="lin" valueType="num">
                                      <p:cBhvr>
                                        <p:cTn id="17" dur="250" fill="hold"/>
                                        <p:tgtEl>
                                          <p:spTgt spid="58"/>
                                        </p:tgtEl>
                                        <p:attrNameLst>
                                          <p:attrName>ppt_y</p:attrName>
                                        </p:attrNameLst>
                                      </p:cBhvr>
                                      <p:tavLst>
                                        <p:tav tm="0">
                                          <p:val>
                                            <p:strVal val="#ppt_y"/>
                                          </p:val>
                                        </p:tav>
                                        <p:tav tm="100000">
                                          <p:val>
                                            <p:strVal val="#ppt_y"/>
                                          </p:val>
                                        </p:tav>
                                      </p:tavLst>
                                    </p:anim>
                                    <p:anim calcmode="lin" valueType="num">
                                      <p:cBhvr>
                                        <p:cTn id="18" dur="250" fill="hold"/>
                                        <p:tgtEl>
                                          <p:spTgt spid="58"/>
                                        </p:tgtEl>
                                        <p:attrNameLst>
                                          <p:attrName>ppt_h</p:attrName>
                                        </p:attrNameLst>
                                      </p:cBhvr>
                                      <p:tavLst>
                                        <p:tav tm="0">
                                          <p:val>
                                            <p:strVal val="#ppt_h/10"/>
                                          </p:val>
                                        </p:tav>
                                        <p:tav tm="50000">
                                          <p:val>
                                            <p:strVal val="#ppt_h+.01"/>
                                          </p:val>
                                        </p:tav>
                                        <p:tav tm="100000">
                                          <p:val>
                                            <p:strVal val="#ppt_h"/>
                                          </p:val>
                                        </p:tav>
                                      </p:tavLst>
                                    </p:anim>
                                    <p:anim calcmode="lin" valueType="num">
                                      <p:cBhvr>
                                        <p:cTn id="19" dur="250" fill="hold"/>
                                        <p:tgtEl>
                                          <p:spTgt spid="58"/>
                                        </p:tgtEl>
                                        <p:attrNameLst>
                                          <p:attrName>ppt_w</p:attrName>
                                        </p:attrNameLst>
                                      </p:cBhvr>
                                      <p:tavLst>
                                        <p:tav tm="0">
                                          <p:val>
                                            <p:strVal val="#ppt_w/10"/>
                                          </p:val>
                                        </p:tav>
                                        <p:tav tm="50000">
                                          <p:val>
                                            <p:strVal val="#ppt_w+.01"/>
                                          </p:val>
                                        </p:tav>
                                        <p:tav tm="100000">
                                          <p:val>
                                            <p:strVal val="#ppt_w"/>
                                          </p:val>
                                        </p:tav>
                                      </p:tavLst>
                                    </p:anim>
                                    <p:animEffect transition="in" filter="fade">
                                      <p:cBhvr>
                                        <p:cTn id="20" dur="250" tmFilter="0,0; .5, 1; 1, 1"/>
                                        <p:tgtEl>
                                          <p:spTgt spid="58"/>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35360" y="644691"/>
            <a:ext cx="11521280" cy="5386070"/>
          </a:xfrm>
          <a:prstGeom prst="rect">
            <a:avLst/>
          </a:prstGeom>
          <a:noFill/>
        </p:spPr>
        <p:txBody>
          <a:bodyPr wrap="square" rtlCol="0">
            <a:spAutoFit/>
          </a:bodyPr>
          <a:lstStyle/>
          <a:p>
            <a:pPr algn="ctr">
              <a:lnSpc>
                <a:spcPct val="150000"/>
              </a:lnSpc>
            </a:pPr>
            <a:r>
              <a:rPr lang="zh-CN" altLang="en-US" sz="3735" b="1" smtClean="0">
                <a:solidFill>
                  <a:schemeClr val="accent6">
                    <a:lumMod val="50000"/>
                  </a:schemeClr>
                </a:solidFill>
                <a:latin typeface="黑体" panose="02010609060101010101" pitchFamily="49" charset="-122"/>
                <a:ea typeface="黑体" panose="02010609060101010101" pitchFamily="49" charset="-122"/>
              </a:rPr>
              <a:t>本课重点</a:t>
            </a:r>
            <a:endParaRPr lang="en-US" altLang="zh-CN" sz="3735" b="1" smtClean="0">
              <a:solidFill>
                <a:schemeClr val="accent6">
                  <a:lumMod val="50000"/>
                </a:schemeClr>
              </a:solidFill>
              <a:latin typeface="黑体" panose="02010609060101010101" pitchFamily="49" charset="-122"/>
              <a:ea typeface="黑体" panose="02010609060101010101" pitchFamily="49" charset="-122"/>
            </a:endParaRPr>
          </a:p>
          <a:p>
            <a:pPr>
              <a:lnSpc>
                <a:spcPct val="150000"/>
              </a:lnSpc>
            </a:pPr>
            <a:r>
              <a:rPr lang="en-US" altLang="zh-CN" sz="3200" smtClean="0">
                <a:solidFill>
                  <a:srgbClr val="002060"/>
                </a:solidFill>
                <a:latin typeface="+mn-ea"/>
              </a:rPr>
              <a:t>1</a:t>
            </a:r>
            <a:r>
              <a:rPr lang="zh-CN" altLang="en-US" sz="3200" smtClean="0">
                <a:solidFill>
                  <a:srgbClr val="002060"/>
                </a:solidFill>
                <a:latin typeface="+mn-ea"/>
              </a:rPr>
              <a:t>、拉丁美洲的主要殖民国家、势力范围和殖民政策；</a:t>
            </a:r>
            <a:endParaRPr lang="en-US" altLang="zh-CN" sz="3200" smtClean="0">
              <a:solidFill>
                <a:srgbClr val="002060"/>
              </a:solidFill>
              <a:latin typeface="+mn-ea"/>
            </a:endParaRPr>
          </a:p>
          <a:p>
            <a:pPr>
              <a:lnSpc>
                <a:spcPct val="150000"/>
              </a:lnSpc>
            </a:pPr>
            <a:r>
              <a:rPr lang="en-US" altLang="zh-CN" sz="3200" smtClean="0">
                <a:solidFill>
                  <a:srgbClr val="002060"/>
                </a:solidFill>
                <a:latin typeface="+mn-ea"/>
              </a:rPr>
              <a:t>2</a:t>
            </a:r>
            <a:r>
              <a:rPr lang="zh-CN" altLang="en-US" sz="3200" smtClean="0">
                <a:solidFill>
                  <a:srgbClr val="002060"/>
                </a:solidFill>
                <a:latin typeface="+mn-ea"/>
              </a:rPr>
              <a:t>、列强在亚洲的主要殖民范围</a:t>
            </a:r>
            <a:endParaRPr lang="en-US" altLang="zh-CN" sz="3200" smtClean="0">
              <a:solidFill>
                <a:srgbClr val="002060"/>
              </a:solidFill>
              <a:latin typeface="+mn-ea"/>
            </a:endParaRPr>
          </a:p>
          <a:p>
            <a:pPr>
              <a:lnSpc>
                <a:spcPct val="150000"/>
              </a:lnSpc>
            </a:pPr>
            <a:r>
              <a:rPr lang="en-US" altLang="zh-CN" sz="3200" smtClean="0">
                <a:solidFill>
                  <a:srgbClr val="002060"/>
                </a:solidFill>
                <a:latin typeface="+mn-ea"/>
              </a:rPr>
              <a:t>3</a:t>
            </a:r>
            <a:r>
              <a:rPr lang="zh-CN" altLang="en-US" sz="3200" smtClean="0">
                <a:solidFill>
                  <a:srgbClr val="002060"/>
                </a:solidFill>
                <a:latin typeface="+mn-ea"/>
              </a:rPr>
              <a:t>、列强在北非</a:t>
            </a:r>
            <a:r>
              <a:rPr lang="zh-CN" altLang="en-US" sz="3200">
                <a:solidFill>
                  <a:srgbClr val="002060"/>
                </a:solidFill>
                <a:latin typeface="+mn-ea"/>
              </a:rPr>
              <a:t>殖民</a:t>
            </a:r>
            <a:r>
              <a:rPr lang="zh-CN" altLang="en-US" sz="3200" smtClean="0">
                <a:solidFill>
                  <a:srgbClr val="002060"/>
                </a:solidFill>
                <a:latin typeface="+mn-ea"/>
              </a:rPr>
              <a:t>的阶段特征、主要范围</a:t>
            </a:r>
            <a:endParaRPr lang="en-US" altLang="zh-CN" sz="3200" smtClean="0">
              <a:solidFill>
                <a:srgbClr val="002060"/>
              </a:solidFill>
              <a:latin typeface="+mn-ea"/>
            </a:endParaRPr>
          </a:p>
          <a:p>
            <a:pPr>
              <a:lnSpc>
                <a:spcPct val="150000"/>
              </a:lnSpc>
            </a:pPr>
            <a:r>
              <a:rPr lang="en-US" altLang="zh-CN" sz="3200" smtClean="0">
                <a:solidFill>
                  <a:srgbClr val="002060"/>
                </a:solidFill>
                <a:latin typeface="+mn-ea"/>
              </a:rPr>
              <a:t>4</a:t>
            </a:r>
            <a:r>
              <a:rPr lang="zh-CN" altLang="en-US" sz="3200" smtClean="0">
                <a:solidFill>
                  <a:srgbClr val="002060"/>
                </a:solidFill>
                <a:latin typeface="+mn-ea"/>
              </a:rPr>
              <a:t>、列强在撒哈拉以南非洲殖民的阶段特征、柏林会议的主要内容</a:t>
            </a:r>
            <a:endParaRPr lang="en-US" altLang="zh-CN" sz="3200" smtClean="0">
              <a:solidFill>
                <a:srgbClr val="002060"/>
              </a:solidFill>
              <a:latin typeface="+mn-ea"/>
            </a:endParaRPr>
          </a:p>
          <a:p>
            <a:pPr>
              <a:lnSpc>
                <a:spcPct val="150000"/>
              </a:lnSpc>
            </a:pPr>
            <a:r>
              <a:rPr lang="en-US" altLang="zh-CN" sz="3200" smtClean="0">
                <a:solidFill>
                  <a:srgbClr val="002060"/>
                </a:solidFill>
                <a:latin typeface="+mn-ea"/>
              </a:rPr>
              <a:t>5</a:t>
            </a:r>
            <a:r>
              <a:rPr lang="zh-CN" altLang="en-US" sz="3200" smtClean="0">
                <a:solidFill>
                  <a:srgbClr val="002060"/>
                </a:solidFill>
                <a:latin typeface="+mn-ea"/>
              </a:rPr>
              <a:t>、世界殖民体系形成的时间、背景和评价（一分为三）</a:t>
            </a:r>
            <a:endParaRPr lang="zh-CN" altLang="en-US" sz="3200">
              <a:solidFill>
                <a:srgbClr val="002060"/>
              </a:solidFill>
              <a:latin typeface="+mn-ea"/>
            </a:endParaRPr>
          </a:p>
        </p:txBody>
      </p:sp>
    </p:spTree>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1"/>
          <p:cNvSpPr>
            <a:spLocks noChangeArrowheads="1"/>
          </p:cNvSpPr>
          <p:nvPr/>
        </p:nvSpPr>
        <p:spPr bwMode="auto">
          <a:xfrm>
            <a:off x="1071330" y="1126482"/>
            <a:ext cx="10591279" cy="1688924"/>
          </a:xfrm>
          <a:prstGeom prst="rect">
            <a:avLst/>
          </a:prstGeom>
          <a:noFill/>
          <a:ln w="9525">
            <a:noFill/>
            <a:miter lim="800000"/>
          </a:ln>
          <a:effectLst/>
        </p:spPr>
        <p:txBody>
          <a:bodyPr vert="horz" wrap="square" lIns="91440" tIns="45720" rIns="91440" bIns="45720" numCol="1" anchor="ctr" anchorCtr="0" compatLnSpc="1">
            <a:spAutoFit/>
          </a:bodyPr>
          <a:lstStyle/>
          <a:p>
            <a:pPr>
              <a:lnSpc>
                <a:spcPct val="150000"/>
              </a:lnSpc>
            </a:pPr>
            <a:r>
              <a:rPr lang="en-US" altLang="zh-CN" sz="2400" b="1">
                <a:latin typeface="华文中宋" panose="02010600040101010101" pitchFamily="2" charset="-122"/>
                <a:ea typeface="华文中宋" panose="02010600040101010101" pitchFamily="2" charset="-122"/>
                <a:cs typeface="+mn-ea"/>
              </a:rPr>
              <a:t>1.</a:t>
            </a:r>
            <a:r>
              <a:rPr lang="en-US" altLang="zh-CN" sz="2400" b="1">
                <a:latin typeface="华文中宋" panose="02010600040101010101" pitchFamily="2" charset="-122"/>
                <a:ea typeface="华文中宋" panose="02010600040101010101" pitchFamily="2" charset="-122"/>
                <a:cs typeface="+mn-ea"/>
                <a:sym typeface="+mn-ea"/>
              </a:rPr>
              <a:t> </a:t>
            </a:r>
            <a:r>
              <a:rPr lang="zh-CN" altLang="en-US" sz="2400" b="1">
                <a:latin typeface="华文中宋" panose="02010600040101010101" pitchFamily="2" charset="-122"/>
                <a:ea typeface="华文中宋" panose="02010600040101010101" pitchFamily="2" charset="-122"/>
                <a:cs typeface="+mn-ea"/>
                <a:sym typeface="+mn-ea"/>
              </a:rPr>
              <a:t>从对世界历史的影响来看，开辟新航路、殖民扩张的共同作用是（     　）</a:t>
            </a:r>
            <a:endParaRPr lang="zh-CN" altLang="en-US" sz="2400" b="1">
              <a:latin typeface="华文中宋" panose="02010600040101010101" pitchFamily="2" charset="-122"/>
              <a:ea typeface="华文中宋" panose="02010600040101010101" pitchFamily="2" charset="-122"/>
              <a:cs typeface="+mn-ea"/>
            </a:endParaRPr>
          </a:p>
          <a:p>
            <a:pPr>
              <a:lnSpc>
                <a:spcPct val="150000"/>
              </a:lnSpc>
              <a:spcBef>
                <a:spcPct val="0"/>
              </a:spcBef>
            </a:pPr>
            <a:r>
              <a:rPr lang="zh-CN" altLang="en-US" sz="2400" b="1">
                <a:latin typeface="华文中宋" panose="02010600040101010101" pitchFamily="2" charset="-122"/>
                <a:ea typeface="华文中宋" panose="02010600040101010101" pitchFamily="2" charset="-122"/>
                <a:cs typeface="+mn-ea"/>
                <a:sym typeface="+mn-ea"/>
              </a:rPr>
              <a:t>A．开辟了殖民道路	                  B．推动了资本主义发展</a:t>
            </a:r>
            <a:endParaRPr lang="zh-CN" altLang="en-US" sz="2400" b="1">
              <a:latin typeface="华文中宋" panose="02010600040101010101" pitchFamily="2" charset="-122"/>
              <a:ea typeface="华文中宋" panose="02010600040101010101" pitchFamily="2" charset="-122"/>
              <a:cs typeface="+mn-ea"/>
            </a:endParaRPr>
          </a:p>
          <a:p>
            <a:pPr>
              <a:lnSpc>
                <a:spcPct val="150000"/>
              </a:lnSpc>
              <a:spcBef>
                <a:spcPct val="0"/>
              </a:spcBef>
            </a:pPr>
            <a:r>
              <a:rPr lang="zh-CN" altLang="en-US" sz="2400" b="1">
                <a:latin typeface="华文中宋" panose="02010600040101010101" pitchFamily="2" charset="-122"/>
                <a:ea typeface="华文中宋" panose="02010600040101010101" pitchFamily="2" charset="-122"/>
                <a:cs typeface="+mn-ea"/>
                <a:sym typeface="+mn-ea"/>
              </a:rPr>
              <a:t>C．密切了世界各地联系	        D．引起了世界工人运动</a:t>
            </a:r>
            <a:endParaRPr lang="zh-CN" altLang="en-US" sz="2400" b="1">
              <a:latin typeface="华文中宋" panose="02010600040101010101" pitchFamily="2" charset="-122"/>
              <a:ea typeface="华文中宋" panose="02010600040101010101" pitchFamily="2" charset="-122"/>
              <a:cs typeface="+mn-ea"/>
              <a:sym typeface="+mn-ea"/>
            </a:endParaRPr>
          </a:p>
        </p:txBody>
      </p:sp>
      <p:sp>
        <p:nvSpPr>
          <p:cNvPr id="7" name="矩形 6"/>
          <p:cNvSpPr/>
          <p:nvPr/>
        </p:nvSpPr>
        <p:spPr>
          <a:xfrm>
            <a:off x="10397880" y="906564"/>
            <a:ext cx="798617" cy="1446550"/>
          </a:xfrm>
          <a:prstGeom prst="rect">
            <a:avLst/>
          </a:prstGeom>
          <a:noFill/>
        </p:spPr>
        <p:txBody>
          <a:bodyPr wrap="none" lIns="91440" tIns="45720" rIns="91440" bIns="45720">
            <a:spAutoFit/>
          </a:bodyPr>
          <a:lstStyle/>
          <a:p>
            <a:pPr algn="ctr"/>
            <a:r>
              <a:rPr lang="en-US" altLang="zh-CN" sz="8800" i="1">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rPr>
              <a:t>B</a:t>
            </a:r>
            <a:endParaRPr lang="zh-CN" altLang="en-US" sz="8800" i="1">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endParaRPr>
          </a:p>
        </p:txBody>
      </p:sp>
      <p:pic>
        <p:nvPicPr>
          <p:cNvPr id="9" name="图片 8" descr="欧式"/>
          <p:cNvPicPr>
            <a:picLocks noChangeAspect="1"/>
          </p:cNvPicPr>
          <p:nvPr/>
        </p:nvPicPr>
        <p:blipFill>
          <a:blip r:embed="rId1"/>
          <a:stretch>
            <a:fillRect/>
          </a:stretch>
        </p:blipFill>
        <p:spPr>
          <a:xfrm rot="16200000">
            <a:off x="4653552" y="416215"/>
            <a:ext cx="711200" cy="499110"/>
          </a:xfrm>
          <a:prstGeom prst="rect">
            <a:avLst/>
          </a:prstGeom>
        </p:spPr>
      </p:pic>
      <p:pic>
        <p:nvPicPr>
          <p:cNvPr id="10" name="图片 9" descr="欧式"/>
          <p:cNvPicPr>
            <a:picLocks noChangeAspect="1"/>
          </p:cNvPicPr>
          <p:nvPr/>
        </p:nvPicPr>
        <p:blipFill>
          <a:blip r:embed="rId1"/>
          <a:stretch>
            <a:fillRect/>
          </a:stretch>
        </p:blipFill>
        <p:spPr>
          <a:xfrm rot="5400000" flipH="1">
            <a:off x="7358551" y="400173"/>
            <a:ext cx="711200" cy="499110"/>
          </a:xfrm>
          <a:prstGeom prst="rect">
            <a:avLst/>
          </a:prstGeom>
        </p:spPr>
      </p:pic>
      <p:sp>
        <p:nvSpPr>
          <p:cNvPr id="11" name="文本框 10"/>
          <p:cNvSpPr txBox="1"/>
          <p:nvPr/>
        </p:nvSpPr>
        <p:spPr>
          <a:xfrm>
            <a:off x="5194538" y="346699"/>
            <a:ext cx="2314441" cy="646331"/>
          </a:xfrm>
          <a:prstGeom prst="rect">
            <a:avLst/>
          </a:prstGeom>
          <a:noFill/>
        </p:spPr>
        <p:txBody>
          <a:bodyPr wrap="square" rtlCol="0">
            <a:spAutoFit/>
          </a:bodyPr>
          <a:lstStyle/>
          <a:p>
            <a:pPr algn="ctr"/>
            <a:r>
              <a:rPr lang="zh-CN" altLang="en-US" sz="3600" b="1">
                <a:solidFill>
                  <a:srgbClr val="415380"/>
                </a:solidFill>
                <a:latin typeface="微软雅黑" panose="020B0503020204020204" charset="-122"/>
                <a:ea typeface="微软雅黑" panose="020B0503020204020204" charset="-122"/>
              </a:rPr>
              <a:t>随堂练习</a:t>
            </a:r>
            <a:endParaRPr lang="zh-CN" altLang="en-US" sz="3600" b="1">
              <a:solidFill>
                <a:srgbClr val="415380"/>
              </a:solidFill>
              <a:latin typeface="微软雅黑" panose="020B0503020204020204" charset="-122"/>
              <a:ea typeface="微软雅黑" panose="020B0503020204020204" charset="-122"/>
            </a:endParaRPr>
          </a:p>
        </p:txBody>
      </p:sp>
      <p:sp>
        <p:nvSpPr>
          <p:cNvPr id="14" name="Rectangle 1"/>
          <p:cNvSpPr>
            <a:spLocks noChangeArrowheads="1"/>
          </p:cNvSpPr>
          <p:nvPr/>
        </p:nvSpPr>
        <p:spPr bwMode="auto">
          <a:xfrm>
            <a:off x="1103416" y="3179323"/>
            <a:ext cx="9202993" cy="2796920"/>
          </a:xfrm>
          <a:prstGeom prst="rect">
            <a:avLst/>
          </a:prstGeom>
          <a:noFill/>
          <a:ln w="9525">
            <a:noFill/>
            <a:miter lim="800000"/>
          </a:ln>
          <a:effectLst/>
        </p:spPr>
        <p:txBody>
          <a:bodyPr vert="horz" wrap="square" lIns="91440" tIns="45720" rIns="91440" bIns="45720" numCol="1" anchor="ctr" anchorCtr="0" compatLnSpc="1">
            <a:spAutoFit/>
          </a:bodyPr>
          <a:lstStyle/>
          <a:p>
            <a:pPr>
              <a:lnSpc>
                <a:spcPct val="150000"/>
              </a:lnSpc>
            </a:pPr>
            <a:r>
              <a:rPr lang="en-US" altLang="zh-CN" sz="2400" b="1">
                <a:latin typeface="华文中宋" panose="02010600040101010101" pitchFamily="2" charset="-122"/>
                <a:ea typeface="华文中宋" panose="02010600040101010101" pitchFamily="2" charset="-122"/>
                <a:cs typeface="+mn-ea"/>
              </a:rPr>
              <a:t>2.</a:t>
            </a:r>
            <a:r>
              <a:rPr lang="zh-CN" altLang="en-US" sz="2400" b="1">
                <a:latin typeface="华文中宋" panose="02010600040101010101" pitchFamily="2" charset="-122"/>
                <a:ea typeface="华文中宋" panose="02010600040101010101" pitchFamily="2" charset="-122"/>
                <a:cs typeface="+mn-ea"/>
                <a:sym typeface="+mn-ea"/>
              </a:rPr>
              <a:t>如图反映了西欧某国的早期殖民扩张，该国是（　　）</a:t>
            </a:r>
            <a:endParaRPr lang="zh-CN" altLang="en-US" sz="2400" b="1">
              <a:latin typeface="华文中宋" panose="02010600040101010101" pitchFamily="2" charset="-122"/>
              <a:ea typeface="华文中宋" panose="02010600040101010101" pitchFamily="2" charset="-122"/>
              <a:cs typeface="+mn-ea"/>
              <a:sym typeface="+mn-ea"/>
            </a:endParaRPr>
          </a:p>
          <a:p>
            <a:pPr>
              <a:lnSpc>
                <a:spcPct val="150000"/>
              </a:lnSpc>
            </a:pPr>
            <a:r>
              <a:rPr lang="en-US" altLang="zh-CN" sz="2400" b="1">
                <a:latin typeface="华文中宋" panose="02010600040101010101" pitchFamily="2" charset="-122"/>
                <a:ea typeface="华文中宋" panose="02010600040101010101" pitchFamily="2" charset="-122"/>
                <a:cs typeface="+mn-ea"/>
                <a:sym typeface="+mn-ea"/>
              </a:rPr>
              <a:t>A. </a:t>
            </a:r>
            <a:r>
              <a:rPr lang="zh-CN" altLang="en-US" sz="2400" b="1">
                <a:latin typeface="华文中宋" panose="02010600040101010101" pitchFamily="2" charset="-122"/>
                <a:ea typeface="华文中宋" panose="02010600040101010101" pitchFamily="2" charset="-122"/>
                <a:cs typeface="+mn-ea"/>
                <a:sym typeface="+mn-ea"/>
              </a:rPr>
              <a:t>葡萄牙</a:t>
            </a:r>
            <a:endParaRPr lang="zh-CN" altLang="en-US" sz="2400" b="1">
              <a:latin typeface="华文中宋" panose="02010600040101010101" pitchFamily="2" charset="-122"/>
              <a:ea typeface="华文中宋" panose="02010600040101010101" pitchFamily="2" charset="-122"/>
              <a:cs typeface="+mn-ea"/>
              <a:sym typeface="+mn-ea"/>
            </a:endParaRPr>
          </a:p>
          <a:p>
            <a:pPr>
              <a:lnSpc>
                <a:spcPct val="150000"/>
              </a:lnSpc>
            </a:pPr>
            <a:r>
              <a:rPr lang="en-US" altLang="zh-CN" sz="2400" b="1">
                <a:latin typeface="华文中宋" panose="02010600040101010101" pitchFamily="2" charset="-122"/>
                <a:ea typeface="华文中宋" panose="02010600040101010101" pitchFamily="2" charset="-122"/>
                <a:cs typeface="+mn-ea"/>
                <a:sym typeface="+mn-ea"/>
              </a:rPr>
              <a:t>B. </a:t>
            </a:r>
            <a:r>
              <a:rPr lang="zh-CN" altLang="en-US" sz="2400" b="1">
                <a:latin typeface="华文中宋" panose="02010600040101010101" pitchFamily="2" charset="-122"/>
                <a:ea typeface="华文中宋" panose="02010600040101010101" pitchFamily="2" charset="-122"/>
                <a:cs typeface="+mn-ea"/>
                <a:sym typeface="+mn-ea"/>
              </a:rPr>
              <a:t>西班牙</a:t>
            </a:r>
            <a:endParaRPr lang="zh-CN" altLang="en-US" sz="2400" b="1">
              <a:latin typeface="华文中宋" panose="02010600040101010101" pitchFamily="2" charset="-122"/>
              <a:ea typeface="华文中宋" panose="02010600040101010101" pitchFamily="2" charset="-122"/>
              <a:cs typeface="+mn-ea"/>
              <a:sym typeface="+mn-ea"/>
            </a:endParaRPr>
          </a:p>
          <a:p>
            <a:pPr>
              <a:lnSpc>
                <a:spcPct val="150000"/>
              </a:lnSpc>
            </a:pPr>
            <a:r>
              <a:rPr lang="en-US" altLang="zh-CN" sz="2400" b="1">
                <a:latin typeface="华文中宋" panose="02010600040101010101" pitchFamily="2" charset="-122"/>
                <a:ea typeface="华文中宋" panose="02010600040101010101" pitchFamily="2" charset="-122"/>
                <a:cs typeface="+mn-ea"/>
                <a:sym typeface="+mn-ea"/>
              </a:rPr>
              <a:t>C. </a:t>
            </a:r>
            <a:r>
              <a:rPr lang="zh-CN" altLang="en-US" sz="2400" b="1">
                <a:latin typeface="华文中宋" panose="02010600040101010101" pitchFamily="2" charset="-122"/>
                <a:ea typeface="华文中宋" panose="02010600040101010101" pitchFamily="2" charset="-122"/>
                <a:cs typeface="+mn-ea"/>
                <a:sym typeface="+mn-ea"/>
              </a:rPr>
              <a:t>英国</a:t>
            </a:r>
            <a:endParaRPr lang="zh-CN" altLang="en-US" sz="2400" b="1">
              <a:latin typeface="华文中宋" panose="02010600040101010101" pitchFamily="2" charset="-122"/>
              <a:ea typeface="华文中宋" panose="02010600040101010101" pitchFamily="2" charset="-122"/>
              <a:cs typeface="+mn-ea"/>
              <a:sym typeface="+mn-ea"/>
            </a:endParaRPr>
          </a:p>
          <a:p>
            <a:pPr>
              <a:lnSpc>
                <a:spcPct val="150000"/>
              </a:lnSpc>
            </a:pPr>
            <a:r>
              <a:rPr lang="en-US" altLang="zh-CN" sz="2400" b="1">
                <a:latin typeface="华文中宋" panose="02010600040101010101" pitchFamily="2" charset="-122"/>
                <a:ea typeface="华文中宋" panose="02010600040101010101" pitchFamily="2" charset="-122"/>
                <a:cs typeface="+mn-ea"/>
                <a:sym typeface="+mn-ea"/>
              </a:rPr>
              <a:t>D. </a:t>
            </a:r>
            <a:r>
              <a:rPr lang="zh-CN" altLang="en-US" sz="2400" b="1">
                <a:latin typeface="华文中宋" panose="02010600040101010101" pitchFamily="2" charset="-122"/>
                <a:ea typeface="华文中宋" panose="02010600040101010101" pitchFamily="2" charset="-122"/>
                <a:cs typeface="+mn-ea"/>
                <a:sym typeface="+mn-ea"/>
              </a:rPr>
              <a:t>荷兰</a:t>
            </a:r>
            <a:endParaRPr lang="zh-CN" altLang="en-US" sz="2400" b="1">
              <a:latin typeface="华文中宋" panose="02010600040101010101" pitchFamily="2" charset="-122"/>
              <a:ea typeface="华文中宋" panose="02010600040101010101" pitchFamily="2" charset="-122"/>
              <a:cs typeface="+mn-ea"/>
              <a:sym typeface="+mn-ea"/>
            </a:endParaRPr>
          </a:p>
        </p:txBody>
      </p:sp>
      <p:sp>
        <p:nvSpPr>
          <p:cNvPr id="15" name="矩形 14"/>
          <p:cNvSpPr/>
          <p:nvPr/>
        </p:nvSpPr>
        <p:spPr>
          <a:xfrm>
            <a:off x="7767005" y="2759428"/>
            <a:ext cx="878767" cy="1446550"/>
          </a:xfrm>
          <a:prstGeom prst="rect">
            <a:avLst/>
          </a:prstGeom>
          <a:noFill/>
        </p:spPr>
        <p:txBody>
          <a:bodyPr wrap="none" lIns="91440" tIns="45720" rIns="91440" bIns="45720">
            <a:spAutoFit/>
          </a:bodyPr>
          <a:lstStyle/>
          <a:p>
            <a:pPr algn="ctr"/>
            <a:r>
              <a:rPr lang="en-US" altLang="zh-CN" sz="8800" i="1">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rPr>
              <a:t>D</a:t>
            </a:r>
            <a:endParaRPr lang="zh-CN" altLang="en-US" sz="8800" i="1">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endParaRPr>
          </a:p>
        </p:txBody>
      </p:sp>
      <p:pic>
        <p:nvPicPr>
          <p:cNvPr id="16" name="Picture 2"/>
          <p:cNvPicPr>
            <a:picLocks noChangeAspect="1"/>
          </p:cNvPicPr>
          <p:nvPr/>
        </p:nvPicPr>
        <p:blipFill>
          <a:blip r:embed="rId2"/>
          <a:stretch>
            <a:fillRect/>
          </a:stretch>
        </p:blipFill>
        <p:spPr>
          <a:xfrm>
            <a:off x="5930692" y="4022517"/>
            <a:ext cx="4849604" cy="2489819"/>
          </a:xfrm>
          <a:prstGeom prst="rect">
            <a:avLst/>
          </a:prstGeom>
          <a:noFill/>
          <a:ln w="9525">
            <a:noFill/>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1"/>
                                        </p:tgtEl>
                                        <p:attrNameLst>
                                          <p:attrName>style.visibility</p:attrName>
                                        </p:attrNameLst>
                                      </p:cBhvr>
                                      <p:to>
                                        <p:strVal val="visible"/>
                                      </p:to>
                                    </p:set>
                                    <p:anim calcmode="lin" valueType="num">
                                      <p:cBhvr>
                                        <p:cTn id="7" dur="25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8" dur="250" fill="hold"/>
                                        <p:tgtEl>
                                          <p:spTgt spid="11"/>
                                        </p:tgtEl>
                                        <p:attrNameLst>
                                          <p:attrName>ppt_y</p:attrName>
                                        </p:attrNameLst>
                                      </p:cBhvr>
                                      <p:tavLst>
                                        <p:tav tm="0">
                                          <p:val>
                                            <p:strVal val="#ppt_y"/>
                                          </p:val>
                                        </p:tav>
                                        <p:tav tm="100000">
                                          <p:val>
                                            <p:strVal val="#ppt_y"/>
                                          </p:val>
                                        </p:tav>
                                      </p:tavLst>
                                    </p:anim>
                                    <p:anim calcmode="lin" valueType="num">
                                      <p:cBhvr>
                                        <p:cTn id="9" dur="25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0" dur="25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250" tmFilter="0,0; .5, 1; 1, 1"/>
                                        <p:tgtEl>
                                          <p:spTgt spid="11"/>
                                        </p:tgtEl>
                                      </p:cBhvr>
                                    </p:animEffect>
                                  </p:childTnLst>
                                </p:cTn>
                              </p:par>
                            </p:childTnLst>
                          </p:cTn>
                        </p:par>
                        <p:par>
                          <p:cTn id="12" fill="hold">
                            <p:stCondLst>
                              <p:cond delay="324"/>
                            </p:stCondLst>
                            <p:childTnLst>
                              <p:par>
                                <p:cTn id="13" presetID="2" presetClass="entr" presetSubtype="8"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250" fill="hold"/>
                                        <p:tgtEl>
                                          <p:spTgt spid="9"/>
                                        </p:tgtEl>
                                        <p:attrNameLst>
                                          <p:attrName>ppt_x</p:attrName>
                                        </p:attrNameLst>
                                      </p:cBhvr>
                                      <p:tavLst>
                                        <p:tav tm="0">
                                          <p:val>
                                            <p:strVal val="0-#ppt_w/2"/>
                                          </p:val>
                                        </p:tav>
                                        <p:tav tm="100000">
                                          <p:val>
                                            <p:strVal val="#ppt_x"/>
                                          </p:val>
                                        </p:tav>
                                      </p:tavLst>
                                    </p:anim>
                                    <p:anim calcmode="lin" valueType="num">
                                      <p:cBhvr additive="base">
                                        <p:cTn id="16" dur="25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250" fill="hold"/>
                                        <p:tgtEl>
                                          <p:spTgt spid="10"/>
                                        </p:tgtEl>
                                        <p:attrNameLst>
                                          <p:attrName>ppt_x</p:attrName>
                                        </p:attrNameLst>
                                      </p:cBhvr>
                                      <p:tavLst>
                                        <p:tav tm="0">
                                          <p:val>
                                            <p:strVal val="1+#ppt_w/2"/>
                                          </p:val>
                                        </p:tav>
                                        <p:tav tm="100000">
                                          <p:val>
                                            <p:strVal val="#ppt_x"/>
                                          </p:val>
                                        </p:tav>
                                      </p:tavLst>
                                    </p:anim>
                                    <p:anim calcmode="lin" valueType="num">
                                      <p:cBhvr additive="base">
                                        <p:cTn id="20" dur="25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checkerboard(across)">
                                      <p:cBhvr>
                                        <p:cTn id="25" dur="500"/>
                                        <p:tgtEl>
                                          <p:spTgt spid="7"/>
                                        </p:tgtEl>
                                      </p:cBhvr>
                                    </p:animEffect>
                                  </p:childTnLst>
                                </p:cTn>
                              </p:par>
                            </p:childTnLst>
                          </p:cTn>
                        </p:par>
                      </p:childTnLst>
                    </p:cTn>
                  </p:par>
                  <p:par>
                    <p:cTn id="26" fill="hold">
                      <p:stCondLst>
                        <p:cond delay="indefinite"/>
                      </p:stCondLst>
                      <p:childTnLst>
                        <p:par>
                          <p:cTn id="27" fill="hold">
                            <p:stCondLst>
                              <p:cond delay="0"/>
                            </p:stCondLst>
                            <p:childTnLst>
                              <p:par>
                                <p:cTn id="28" presetID="5" presetClass="entr" presetSubtype="10" fill="hold" grpId="0" nodeType="click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checkerboard(across)">
                                      <p:cBhvr>
                                        <p:cTn id="3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1" grpId="0"/>
      <p:bldP spid="1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1"/>
          <p:cNvSpPr>
            <a:spLocks noChangeArrowheads="1"/>
          </p:cNvSpPr>
          <p:nvPr/>
        </p:nvSpPr>
        <p:spPr bwMode="auto">
          <a:xfrm>
            <a:off x="1307905" y="1173517"/>
            <a:ext cx="9789458" cy="3904915"/>
          </a:xfrm>
          <a:prstGeom prst="rect">
            <a:avLst/>
          </a:prstGeom>
          <a:noFill/>
          <a:ln w="9525">
            <a:noFill/>
            <a:miter lim="800000"/>
          </a:ln>
          <a:effectLst/>
        </p:spPr>
        <p:txBody>
          <a:bodyPr vert="horz" wrap="square" lIns="91440" tIns="45720" rIns="91440" bIns="45720" numCol="1" anchor="ctr" anchorCtr="0" compatLnSpc="1">
            <a:spAutoFit/>
          </a:bodyPr>
          <a:lstStyle/>
          <a:p>
            <a:pPr defTabSz="1219200" fontAlgn="base">
              <a:lnSpc>
                <a:spcPct val="150000"/>
              </a:lnSpc>
              <a:spcBef>
                <a:spcPct val="0"/>
              </a:spcBef>
              <a:spcAft>
                <a:spcPct val="0"/>
              </a:spcAft>
            </a:pPr>
            <a:r>
              <a:rPr lang="en-US" altLang="zh-CN" sz="2400" b="1">
                <a:latin typeface="华文中宋" panose="02010600040101010101" pitchFamily="2" charset="-122"/>
                <a:ea typeface="华文中宋" panose="02010600040101010101" pitchFamily="2" charset="-122"/>
                <a:cs typeface="+mn-ea"/>
              </a:rPr>
              <a:t>3.</a:t>
            </a:r>
            <a:r>
              <a:rPr lang="zh-CN" altLang="en-US" sz="2400" b="1">
                <a:latin typeface="华文中宋" panose="02010600040101010101" pitchFamily="2" charset="-122"/>
                <a:ea typeface="华文中宋" panose="02010600040101010101" pitchFamily="2" charset="-122"/>
                <a:cs typeface="+mn-ea"/>
              </a:rPr>
              <a:t>据统计，从</a:t>
            </a:r>
            <a:r>
              <a:rPr lang="en-US" altLang="zh-CN" sz="2400" b="1">
                <a:latin typeface="华文中宋" panose="02010600040101010101" pitchFamily="2" charset="-122"/>
                <a:ea typeface="华文中宋" panose="02010600040101010101" pitchFamily="2" charset="-122"/>
                <a:cs typeface="+mn-ea"/>
              </a:rPr>
              <a:t>1502</a:t>
            </a:r>
            <a:r>
              <a:rPr lang="zh-CN" altLang="en-US" sz="2400" b="1">
                <a:latin typeface="华文中宋" panose="02010600040101010101" pitchFamily="2" charset="-122"/>
                <a:ea typeface="华文中宋" panose="02010600040101010101" pitchFamily="2" charset="-122"/>
                <a:cs typeface="+mn-ea"/>
              </a:rPr>
              <a:t>年到</a:t>
            </a:r>
            <a:r>
              <a:rPr lang="en-US" altLang="zh-CN" sz="2400" b="1">
                <a:latin typeface="华文中宋" panose="02010600040101010101" pitchFamily="2" charset="-122"/>
                <a:ea typeface="华文中宋" panose="02010600040101010101" pitchFamily="2" charset="-122"/>
                <a:cs typeface="+mn-ea"/>
              </a:rPr>
              <a:t>1660</a:t>
            </a:r>
            <a:r>
              <a:rPr lang="zh-CN" altLang="en-US" sz="2400" b="1">
                <a:latin typeface="华文中宋" panose="02010600040101010101" pitchFamily="2" charset="-122"/>
                <a:ea typeface="华文中宋" panose="02010600040101010101" pitchFamily="2" charset="-122"/>
                <a:cs typeface="+mn-ea"/>
              </a:rPr>
              <a:t>年，西班牙从美洲得到</a:t>
            </a:r>
            <a:r>
              <a:rPr lang="en-US" altLang="zh-CN" sz="2400" b="1">
                <a:latin typeface="华文中宋" panose="02010600040101010101" pitchFamily="2" charset="-122"/>
                <a:ea typeface="华文中宋" panose="02010600040101010101" pitchFamily="2" charset="-122"/>
                <a:cs typeface="+mn-ea"/>
              </a:rPr>
              <a:t>1.86</a:t>
            </a:r>
            <a:r>
              <a:rPr lang="zh-CN" altLang="en-US" sz="2400" b="1">
                <a:latin typeface="华文中宋" panose="02010600040101010101" pitchFamily="2" charset="-122"/>
                <a:ea typeface="华文中宋" panose="02010600040101010101" pitchFamily="2" charset="-122"/>
                <a:cs typeface="+mn-ea"/>
              </a:rPr>
              <a:t>万吨白银和</a:t>
            </a:r>
            <a:r>
              <a:rPr lang="en-US" altLang="zh-CN" sz="2400" b="1">
                <a:latin typeface="华文中宋" panose="02010600040101010101" pitchFamily="2" charset="-122"/>
                <a:ea typeface="华文中宋" panose="02010600040101010101" pitchFamily="2" charset="-122"/>
                <a:cs typeface="+mn-ea"/>
              </a:rPr>
              <a:t>200</a:t>
            </a:r>
            <a:r>
              <a:rPr lang="zh-CN" altLang="en-US" sz="2400" b="1">
                <a:latin typeface="华文中宋" panose="02010600040101010101" pitchFamily="2" charset="-122"/>
                <a:ea typeface="华文中宋" panose="02010600040101010101" pitchFamily="2" charset="-122"/>
                <a:cs typeface="+mn-ea"/>
              </a:rPr>
              <a:t>吨黄金。</a:t>
            </a:r>
            <a:r>
              <a:rPr lang="en-US" altLang="zh-CN" sz="2400" b="1">
                <a:latin typeface="华文中宋" panose="02010600040101010101" pitchFamily="2" charset="-122"/>
                <a:ea typeface="华文中宋" panose="02010600040101010101" pitchFamily="2" charset="-122"/>
                <a:cs typeface="+mn-ea"/>
              </a:rPr>
              <a:t>16</a:t>
            </a:r>
            <a:r>
              <a:rPr lang="zh-CN" altLang="en-US" sz="2400" b="1">
                <a:latin typeface="华文中宋" panose="02010600040101010101" pitchFamily="2" charset="-122"/>
                <a:ea typeface="华文中宋" panose="02010600040101010101" pitchFamily="2" charset="-122"/>
                <a:cs typeface="+mn-ea"/>
              </a:rPr>
              <a:t>世纪末，世界贵金属开采量的</a:t>
            </a:r>
            <a:r>
              <a:rPr lang="en-US" altLang="zh-CN" sz="2400" b="1">
                <a:latin typeface="华文中宋" panose="02010600040101010101" pitchFamily="2" charset="-122"/>
                <a:ea typeface="华文中宋" panose="02010600040101010101" pitchFamily="2" charset="-122"/>
                <a:cs typeface="+mn-ea"/>
              </a:rPr>
              <a:t>85%</a:t>
            </a:r>
            <a:r>
              <a:rPr lang="zh-CN" altLang="en-US" sz="2400" b="1">
                <a:latin typeface="华文中宋" panose="02010600040101010101" pitchFamily="2" charset="-122"/>
                <a:ea typeface="华文中宋" panose="02010600040101010101" pitchFamily="2" charset="-122"/>
                <a:cs typeface="+mn-ea"/>
              </a:rPr>
              <a:t>为西班牙所有。该现象说明</a:t>
            </a:r>
            <a:r>
              <a:rPr lang="en-US" altLang="zh-CN" sz="2400" b="1">
                <a:latin typeface="华文中宋" panose="02010600040101010101" pitchFamily="2" charset="-122"/>
                <a:ea typeface="华文中宋" panose="02010600040101010101" pitchFamily="2" charset="-122"/>
                <a:cs typeface="+mn-ea"/>
              </a:rPr>
              <a:t>(</a:t>
            </a:r>
            <a:r>
              <a:rPr lang="zh-CN" altLang="en-US" sz="2400" b="1">
                <a:latin typeface="华文中宋" panose="02010600040101010101" pitchFamily="2" charset="-122"/>
                <a:ea typeface="华文中宋" panose="02010600040101010101" pitchFamily="2" charset="-122"/>
                <a:cs typeface="+mn-ea"/>
              </a:rPr>
              <a:t>　　</a:t>
            </a:r>
            <a:r>
              <a:rPr lang="en-US" altLang="zh-CN" sz="2400" b="1">
                <a:latin typeface="华文中宋" panose="02010600040101010101" pitchFamily="2" charset="-122"/>
                <a:ea typeface="华文中宋" panose="02010600040101010101" pitchFamily="2" charset="-122"/>
                <a:cs typeface="+mn-ea"/>
              </a:rPr>
              <a:t>)</a:t>
            </a:r>
            <a:endParaRPr lang="en-US" altLang="zh-CN" sz="2400" b="1">
              <a:latin typeface="华文中宋" panose="02010600040101010101" pitchFamily="2" charset="-122"/>
              <a:ea typeface="华文中宋" panose="02010600040101010101" pitchFamily="2" charset="-122"/>
              <a:cs typeface="+mn-ea"/>
            </a:endParaRPr>
          </a:p>
          <a:p>
            <a:pPr defTabSz="1219200" fontAlgn="base">
              <a:lnSpc>
                <a:spcPct val="150000"/>
              </a:lnSpc>
              <a:spcBef>
                <a:spcPct val="0"/>
              </a:spcBef>
              <a:spcAft>
                <a:spcPct val="0"/>
              </a:spcAft>
            </a:pPr>
            <a:r>
              <a:rPr lang="en-US" altLang="zh-CN" sz="2400" b="1">
                <a:latin typeface="华文中宋" panose="02010600040101010101" pitchFamily="2" charset="-122"/>
                <a:ea typeface="华文中宋" panose="02010600040101010101" pitchFamily="2" charset="-122"/>
                <a:cs typeface="+mn-ea"/>
              </a:rPr>
              <a:t>A</a:t>
            </a:r>
            <a:r>
              <a:rPr lang="zh-CN" altLang="en-US" sz="2400" b="1">
                <a:latin typeface="华文中宋" panose="02010600040101010101" pitchFamily="2" charset="-122"/>
                <a:ea typeface="华文中宋" panose="02010600040101010101" pitchFamily="2" charset="-122"/>
                <a:cs typeface="+mn-ea"/>
              </a:rPr>
              <a:t>．美洲成为西欧殖民掠夺主要对象</a:t>
            </a:r>
            <a:endParaRPr lang="zh-CN" altLang="en-US" sz="2400" b="1">
              <a:latin typeface="华文中宋" panose="02010600040101010101" pitchFamily="2" charset="-122"/>
              <a:ea typeface="华文中宋" panose="02010600040101010101" pitchFamily="2" charset="-122"/>
              <a:cs typeface="+mn-ea"/>
            </a:endParaRPr>
          </a:p>
          <a:p>
            <a:pPr defTabSz="1219200" fontAlgn="base">
              <a:lnSpc>
                <a:spcPct val="150000"/>
              </a:lnSpc>
              <a:spcBef>
                <a:spcPct val="0"/>
              </a:spcBef>
              <a:spcAft>
                <a:spcPct val="0"/>
              </a:spcAft>
            </a:pPr>
            <a:r>
              <a:rPr lang="en-US" altLang="zh-CN" sz="2400" b="1">
                <a:latin typeface="华文中宋" panose="02010600040101010101" pitchFamily="2" charset="-122"/>
                <a:ea typeface="华文中宋" panose="02010600040101010101" pitchFamily="2" charset="-122"/>
                <a:cs typeface="+mn-ea"/>
              </a:rPr>
              <a:t>B</a:t>
            </a:r>
            <a:r>
              <a:rPr lang="zh-CN" altLang="en-US" sz="2400" b="1">
                <a:latin typeface="华文中宋" panose="02010600040101010101" pitchFamily="2" charset="-122"/>
                <a:ea typeface="华文中宋" panose="02010600040101010101" pitchFamily="2" charset="-122"/>
                <a:cs typeface="+mn-ea"/>
              </a:rPr>
              <a:t>．西班牙殖民掠夺的手段较为野蛮</a:t>
            </a:r>
            <a:endParaRPr lang="zh-CN" altLang="en-US" sz="2400" b="1">
              <a:latin typeface="华文中宋" panose="02010600040101010101" pitchFamily="2" charset="-122"/>
              <a:ea typeface="华文中宋" panose="02010600040101010101" pitchFamily="2" charset="-122"/>
              <a:cs typeface="+mn-ea"/>
            </a:endParaRPr>
          </a:p>
          <a:p>
            <a:pPr defTabSz="1219200" fontAlgn="base">
              <a:lnSpc>
                <a:spcPct val="150000"/>
              </a:lnSpc>
              <a:spcBef>
                <a:spcPct val="0"/>
              </a:spcBef>
              <a:spcAft>
                <a:spcPct val="0"/>
              </a:spcAft>
            </a:pPr>
            <a:r>
              <a:rPr lang="en-US" altLang="zh-CN" sz="2400" b="1">
                <a:latin typeface="华文中宋" panose="02010600040101010101" pitchFamily="2" charset="-122"/>
                <a:ea typeface="华文中宋" panose="02010600040101010101" pitchFamily="2" charset="-122"/>
                <a:cs typeface="+mn-ea"/>
              </a:rPr>
              <a:t>C</a:t>
            </a:r>
            <a:r>
              <a:rPr lang="zh-CN" altLang="en-US" sz="2400" b="1">
                <a:latin typeface="华文中宋" panose="02010600040101010101" pitchFamily="2" charset="-122"/>
                <a:ea typeface="华文中宋" panose="02010600040101010101" pitchFamily="2" charset="-122"/>
                <a:cs typeface="+mn-ea"/>
              </a:rPr>
              <a:t>．西班牙资本主义的发展急需黄金</a:t>
            </a:r>
            <a:endParaRPr lang="zh-CN" altLang="en-US" sz="2400" b="1">
              <a:latin typeface="华文中宋" panose="02010600040101010101" pitchFamily="2" charset="-122"/>
              <a:ea typeface="华文中宋" panose="02010600040101010101" pitchFamily="2" charset="-122"/>
              <a:cs typeface="+mn-ea"/>
            </a:endParaRPr>
          </a:p>
          <a:p>
            <a:pPr defTabSz="1219200" fontAlgn="base">
              <a:lnSpc>
                <a:spcPct val="150000"/>
              </a:lnSpc>
              <a:spcBef>
                <a:spcPct val="0"/>
              </a:spcBef>
              <a:spcAft>
                <a:spcPct val="0"/>
              </a:spcAft>
            </a:pPr>
            <a:r>
              <a:rPr lang="en-US" altLang="zh-CN" sz="2400" b="1">
                <a:latin typeface="华文中宋" panose="02010600040101010101" pitchFamily="2" charset="-122"/>
                <a:ea typeface="华文中宋" panose="02010600040101010101" pitchFamily="2" charset="-122"/>
                <a:cs typeface="+mn-ea"/>
              </a:rPr>
              <a:t>D</a:t>
            </a:r>
            <a:r>
              <a:rPr lang="zh-CN" altLang="en-US" sz="2400" b="1">
                <a:latin typeface="华文中宋" panose="02010600040101010101" pitchFamily="2" charset="-122"/>
                <a:ea typeface="华文中宋" panose="02010600040101010101" pitchFamily="2" charset="-122"/>
                <a:cs typeface="+mn-ea"/>
              </a:rPr>
              <a:t>．新航路开辟刺激西班牙殖民掠夺</a:t>
            </a:r>
            <a:endParaRPr lang="zh-CN" altLang="en-US" sz="2400" b="1">
              <a:latin typeface="华文中宋" panose="02010600040101010101" pitchFamily="2" charset="-122"/>
              <a:ea typeface="华文中宋" panose="02010600040101010101" pitchFamily="2" charset="-122"/>
              <a:cs typeface="+mn-ea"/>
            </a:endParaRPr>
          </a:p>
        </p:txBody>
      </p:sp>
      <p:sp>
        <p:nvSpPr>
          <p:cNvPr id="7" name="矩形 6"/>
          <p:cNvSpPr/>
          <p:nvPr/>
        </p:nvSpPr>
        <p:spPr>
          <a:xfrm>
            <a:off x="7859954" y="2489070"/>
            <a:ext cx="878767" cy="1446550"/>
          </a:xfrm>
          <a:prstGeom prst="rect">
            <a:avLst/>
          </a:prstGeom>
          <a:noFill/>
        </p:spPr>
        <p:txBody>
          <a:bodyPr wrap="none" lIns="91440" tIns="45720" rIns="91440" bIns="45720">
            <a:spAutoFit/>
          </a:bodyPr>
          <a:lstStyle/>
          <a:p>
            <a:pPr algn="ctr"/>
            <a:r>
              <a:rPr lang="en-US" altLang="zh-CN" sz="8800" i="1">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rPr>
              <a:t>D</a:t>
            </a:r>
            <a:endParaRPr lang="zh-CN" altLang="en-US" sz="8800" i="1">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endParaRPr>
          </a:p>
        </p:txBody>
      </p:sp>
      <p:pic>
        <p:nvPicPr>
          <p:cNvPr id="9" name="图片 8" descr="欧式"/>
          <p:cNvPicPr>
            <a:picLocks noChangeAspect="1"/>
          </p:cNvPicPr>
          <p:nvPr/>
        </p:nvPicPr>
        <p:blipFill>
          <a:blip r:embed="rId1"/>
          <a:stretch>
            <a:fillRect/>
          </a:stretch>
        </p:blipFill>
        <p:spPr>
          <a:xfrm rot="16200000">
            <a:off x="4653552" y="416215"/>
            <a:ext cx="711200" cy="499110"/>
          </a:xfrm>
          <a:prstGeom prst="rect">
            <a:avLst/>
          </a:prstGeom>
        </p:spPr>
      </p:pic>
      <p:pic>
        <p:nvPicPr>
          <p:cNvPr id="10" name="图片 9" descr="欧式"/>
          <p:cNvPicPr>
            <a:picLocks noChangeAspect="1"/>
          </p:cNvPicPr>
          <p:nvPr/>
        </p:nvPicPr>
        <p:blipFill>
          <a:blip r:embed="rId1"/>
          <a:stretch>
            <a:fillRect/>
          </a:stretch>
        </p:blipFill>
        <p:spPr>
          <a:xfrm rot="5400000" flipH="1">
            <a:off x="7358551" y="400173"/>
            <a:ext cx="711200" cy="499110"/>
          </a:xfrm>
          <a:prstGeom prst="rect">
            <a:avLst/>
          </a:prstGeom>
        </p:spPr>
      </p:pic>
      <p:sp>
        <p:nvSpPr>
          <p:cNvPr id="11" name="文本框 10"/>
          <p:cNvSpPr txBox="1"/>
          <p:nvPr/>
        </p:nvSpPr>
        <p:spPr>
          <a:xfrm>
            <a:off x="5194538" y="346699"/>
            <a:ext cx="2314441" cy="646331"/>
          </a:xfrm>
          <a:prstGeom prst="rect">
            <a:avLst/>
          </a:prstGeom>
          <a:noFill/>
        </p:spPr>
        <p:txBody>
          <a:bodyPr wrap="square" rtlCol="0">
            <a:spAutoFit/>
          </a:bodyPr>
          <a:lstStyle/>
          <a:p>
            <a:pPr algn="ctr"/>
            <a:r>
              <a:rPr lang="zh-CN" altLang="en-US" sz="3600" b="1">
                <a:solidFill>
                  <a:srgbClr val="415380"/>
                </a:solidFill>
                <a:latin typeface="微软雅黑" panose="020B0503020204020204" charset="-122"/>
                <a:ea typeface="微软雅黑" panose="020B0503020204020204" charset="-122"/>
              </a:rPr>
              <a:t>随堂练习</a:t>
            </a:r>
            <a:endParaRPr lang="zh-CN" altLang="en-US" sz="3600" b="1">
              <a:solidFill>
                <a:srgbClr val="415380"/>
              </a:solidFill>
              <a:latin typeface="微软雅黑" panose="020B0503020204020204" charset="-122"/>
              <a:ea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1"/>
                                        </p:tgtEl>
                                        <p:attrNameLst>
                                          <p:attrName>style.visibility</p:attrName>
                                        </p:attrNameLst>
                                      </p:cBhvr>
                                      <p:to>
                                        <p:strVal val="visible"/>
                                      </p:to>
                                    </p:set>
                                    <p:anim calcmode="lin" valueType="num">
                                      <p:cBhvr>
                                        <p:cTn id="7" dur="25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8" dur="250" fill="hold"/>
                                        <p:tgtEl>
                                          <p:spTgt spid="11"/>
                                        </p:tgtEl>
                                        <p:attrNameLst>
                                          <p:attrName>ppt_y</p:attrName>
                                        </p:attrNameLst>
                                      </p:cBhvr>
                                      <p:tavLst>
                                        <p:tav tm="0">
                                          <p:val>
                                            <p:strVal val="#ppt_y"/>
                                          </p:val>
                                        </p:tav>
                                        <p:tav tm="100000">
                                          <p:val>
                                            <p:strVal val="#ppt_y"/>
                                          </p:val>
                                        </p:tav>
                                      </p:tavLst>
                                    </p:anim>
                                    <p:anim calcmode="lin" valueType="num">
                                      <p:cBhvr>
                                        <p:cTn id="9" dur="25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0" dur="25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250" tmFilter="0,0; .5, 1; 1, 1"/>
                                        <p:tgtEl>
                                          <p:spTgt spid="11"/>
                                        </p:tgtEl>
                                      </p:cBhvr>
                                    </p:animEffect>
                                  </p:childTnLst>
                                </p:cTn>
                              </p:par>
                            </p:childTnLst>
                          </p:cTn>
                        </p:par>
                        <p:par>
                          <p:cTn id="12" fill="hold">
                            <p:stCondLst>
                              <p:cond delay="324"/>
                            </p:stCondLst>
                            <p:childTnLst>
                              <p:par>
                                <p:cTn id="13" presetID="2" presetClass="entr" presetSubtype="8"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250" fill="hold"/>
                                        <p:tgtEl>
                                          <p:spTgt spid="9"/>
                                        </p:tgtEl>
                                        <p:attrNameLst>
                                          <p:attrName>ppt_x</p:attrName>
                                        </p:attrNameLst>
                                      </p:cBhvr>
                                      <p:tavLst>
                                        <p:tav tm="0">
                                          <p:val>
                                            <p:strVal val="0-#ppt_w/2"/>
                                          </p:val>
                                        </p:tav>
                                        <p:tav tm="100000">
                                          <p:val>
                                            <p:strVal val="#ppt_x"/>
                                          </p:val>
                                        </p:tav>
                                      </p:tavLst>
                                    </p:anim>
                                    <p:anim calcmode="lin" valueType="num">
                                      <p:cBhvr additive="base">
                                        <p:cTn id="16" dur="25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250" fill="hold"/>
                                        <p:tgtEl>
                                          <p:spTgt spid="10"/>
                                        </p:tgtEl>
                                        <p:attrNameLst>
                                          <p:attrName>ppt_x</p:attrName>
                                        </p:attrNameLst>
                                      </p:cBhvr>
                                      <p:tavLst>
                                        <p:tav tm="0">
                                          <p:val>
                                            <p:strVal val="1+#ppt_w/2"/>
                                          </p:val>
                                        </p:tav>
                                        <p:tav tm="100000">
                                          <p:val>
                                            <p:strVal val="#ppt_x"/>
                                          </p:val>
                                        </p:tav>
                                      </p:tavLst>
                                    </p:anim>
                                    <p:anim calcmode="lin" valueType="num">
                                      <p:cBhvr additive="base">
                                        <p:cTn id="20" dur="25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checkerboard(across)">
                                      <p:cBhvr>
                                        <p:cTn id="2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1"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1"/>
          <p:cNvSpPr>
            <a:spLocks noChangeArrowheads="1"/>
          </p:cNvSpPr>
          <p:nvPr/>
        </p:nvSpPr>
        <p:spPr bwMode="auto">
          <a:xfrm>
            <a:off x="854950" y="1331848"/>
            <a:ext cx="10650070" cy="3886449"/>
          </a:xfrm>
          <a:prstGeom prst="rect">
            <a:avLst/>
          </a:prstGeom>
          <a:noFill/>
          <a:ln w="9525">
            <a:noFill/>
            <a:miter lim="800000"/>
          </a:ln>
          <a:effectLst/>
        </p:spPr>
        <p:txBody>
          <a:bodyPr vert="horz" wrap="square" lIns="91440" tIns="45720" rIns="91440" bIns="45720" numCol="1" anchor="ctr" anchorCtr="0" compatLnSpc="1">
            <a:spAutoFit/>
          </a:bodyPr>
          <a:lstStyle/>
          <a:p>
            <a:pPr defTabSz="1219200" fontAlgn="base">
              <a:lnSpc>
                <a:spcPct val="130000"/>
              </a:lnSpc>
              <a:spcBef>
                <a:spcPct val="0"/>
              </a:spcBef>
              <a:spcAft>
                <a:spcPct val="0"/>
              </a:spcAft>
            </a:pPr>
            <a:r>
              <a:rPr lang="en-US" altLang="zh-CN" sz="2400" b="1">
                <a:latin typeface="华文中宋" panose="02010600040101010101" pitchFamily="2" charset="-122"/>
                <a:ea typeface="华文中宋" panose="02010600040101010101" pitchFamily="2" charset="-122"/>
                <a:cs typeface="+mn-ea"/>
              </a:rPr>
              <a:t>4.</a:t>
            </a:r>
            <a:r>
              <a:rPr lang="zh-CN" altLang="en-US" sz="2400" b="1">
                <a:latin typeface="华文中宋" panose="02010600040101010101" pitchFamily="2" charset="-122"/>
                <a:ea typeface="华文中宋" panose="02010600040101010101" pitchFamily="2" charset="-122"/>
                <a:cs typeface="+mn-ea"/>
              </a:rPr>
              <a:t> “‘垄断公司’是资本积累的强有力的手段。殖民地为迅速产生的工场手工业保证了销售市场，保证了通过对市场的垄断而加速的积累。在欧洲以外直接靠掠夺、奴役和杀人越货夺得的财宝，源源流入宗主国，在这里转化为资本。”马克思的这段话实质上揭示了</a:t>
            </a:r>
            <a:r>
              <a:rPr lang="en-US" altLang="zh-CN" sz="2400" b="1">
                <a:latin typeface="华文中宋" panose="02010600040101010101" pitchFamily="2" charset="-122"/>
                <a:ea typeface="华文中宋" panose="02010600040101010101" pitchFamily="2" charset="-122"/>
                <a:cs typeface="+mn-ea"/>
              </a:rPr>
              <a:t>(</a:t>
            </a:r>
            <a:r>
              <a:rPr lang="zh-CN" altLang="en-US" sz="2400" b="1">
                <a:latin typeface="华文中宋" panose="02010600040101010101" pitchFamily="2" charset="-122"/>
                <a:ea typeface="华文中宋" panose="02010600040101010101" pitchFamily="2" charset="-122"/>
                <a:cs typeface="+mn-ea"/>
              </a:rPr>
              <a:t>　 　</a:t>
            </a:r>
            <a:r>
              <a:rPr lang="en-US" altLang="zh-CN" sz="2400" b="1">
                <a:latin typeface="华文中宋" panose="02010600040101010101" pitchFamily="2" charset="-122"/>
                <a:ea typeface="华文中宋" panose="02010600040101010101" pitchFamily="2" charset="-122"/>
                <a:cs typeface="+mn-ea"/>
              </a:rPr>
              <a:t>)</a:t>
            </a:r>
            <a:endParaRPr lang="en-US" altLang="zh-CN" sz="2400" b="1">
              <a:latin typeface="华文中宋" panose="02010600040101010101" pitchFamily="2" charset="-122"/>
              <a:ea typeface="华文中宋" panose="02010600040101010101" pitchFamily="2" charset="-122"/>
              <a:cs typeface="+mn-ea"/>
            </a:endParaRPr>
          </a:p>
          <a:p>
            <a:pPr defTabSz="1219200" fontAlgn="base">
              <a:lnSpc>
                <a:spcPct val="130000"/>
              </a:lnSpc>
              <a:spcBef>
                <a:spcPct val="0"/>
              </a:spcBef>
              <a:spcAft>
                <a:spcPct val="0"/>
              </a:spcAft>
            </a:pPr>
            <a:r>
              <a:rPr lang="en-US" altLang="zh-CN" sz="2400" b="1">
                <a:latin typeface="华文中宋" panose="02010600040101010101" pitchFamily="2" charset="-122"/>
                <a:ea typeface="华文中宋" panose="02010600040101010101" pitchFamily="2" charset="-122"/>
                <a:cs typeface="+mn-ea"/>
              </a:rPr>
              <a:t>A</a:t>
            </a:r>
            <a:r>
              <a:rPr lang="zh-CN" altLang="en-US" sz="2400" b="1">
                <a:latin typeface="华文中宋" panose="02010600040101010101" pitchFamily="2" charset="-122"/>
                <a:ea typeface="华文中宋" panose="02010600040101010101" pitchFamily="2" charset="-122"/>
                <a:cs typeface="+mn-ea"/>
              </a:rPr>
              <a:t>．世界市场的形成过程		</a:t>
            </a:r>
            <a:endParaRPr lang="en-US" altLang="zh-CN" sz="2400" b="1">
              <a:latin typeface="华文中宋" panose="02010600040101010101" pitchFamily="2" charset="-122"/>
              <a:ea typeface="华文中宋" panose="02010600040101010101" pitchFamily="2" charset="-122"/>
              <a:cs typeface="+mn-ea"/>
            </a:endParaRPr>
          </a:p>
          <a:p>
            <a:pPr defTabSz="1219200" fontAlgn="base">
              <a:lnSpc>
                <a:spcPct val="130000"/>
              </a:lnSpc>
              <a:spcBef>
                <a:spcPct val="0"/>
              </a:spcBef>
              <a:spcAft>
                <a:spcPct val="0"/>
              </a:spcAft>
            </a:pPr>
            <a:r>
              <a:rPr lang="en-US" altLang="zh-CN" sz="2400" b="1">
                <a:latin typeface="华文中宋" panose="02010600040101010101" pitchFamily="2" charset="-122"/>
                <a:ea typeface="华文中宋" panose="02010600040101010101" pitchFamily="2" charset="-122"/>
                <a:cs typeface="+mn-ea"/>
              </a:rPr>
              <a:t>B</a:t>
            </a:r>
            <a:r>
              <a:rPr lang="zh-CN" altLang="en-US" sz="2400" b="1">
                <a:latin typeface="华文中宋" panose="02010600040101010101" pitchFamily="2" charset="-122"/>
                <a:ea typeface="华文中宋" panose="02010600040101010101" pitchFamily="2" charset="-122"/>
                <a:cs typeface="+mn-ea"/>
              </a:rPr>
              <a:t>．殖民活动的进步作用</a:t>
            </a:r>
            <a:endParaRPr lang="zh-CN" altLang="en-US" sz="2400" b="1">
              <a:latin typeface="华文中宋" panose="02010600040101010101" pitchFamily="2" charset="-122"/>
              <a:ea typeface="华文中宋" panose="02010600040101010101" pitchFamily="2" charset="-122"/>
              <a:cs typeface="+mn-ea"/>
            </a:endParaRPr>
          </a:p>
          <a:p>
            <a:pPr defTabSz="1219200" fontAlgn="base">
              <a:lnSpc>
                <a:spcPct val="130000"/>
              </a:lnSpc>
              <a:spcBef>
                <a:spcPct val="0"/>
              </a:spcBef>
              <a:spcAft>
                <a:spcPct val="0"/>
              </a:spcAft>
            </a:pPr>
            <a:r>
              <a:rPr lang="en-US" altLang="zh-CN" sz="2400" b="1">
                <a:latin typeface="华文中宋" panose="02010600040101010101" pitchFamily="2" charset="-122"/>
                <a:ea typeface="华文中宋" panose="02010600040101010101" pitchFamily="2" charset="-122"/>
                <a:cs typeface="+mn-ea"/>
              </a:rPr>
              <a:t>C</a:t>
            </a:r>
            <a:r>
              <a:rPr lang="zh-CN" altLang="en-US" sz="2400" b="1">
                <a:latin typeface="华文中宋" panose="02010600040101010101" pitchFamily="2" charset="-122"/>
                <a:ea typeface="华文中宋" panose="02010600040101010101" pitchFamily="2" charset="-122"/>
                <a:cs typeface="+mn-ea"/>
              </a:rPr>
              <a:t>．西欧资本原始积累的过程	</a:t>
            </a:r>
            <a:endParaRPr lang="en-US" altLang="zh-CN" sz="2400" b="1">
              <a:latin typeface="华文中宋" panose="02010600040101010101" pitchFamily="2" charset="-122"/>
              <a:ea typeface="华文中宋" panose="02010600040101010101" pitchFamily="2" charset="-122"/>
              <a:cs typeface="+mn-ea"/>
            </a:endParaRPr>
          </a:p>
          <a:p>
            <a:pPr defTabSz="1219200" fontAlgn="base">
              <a:lnSpc>
                <a:spcPct val="130000"/>
              </a:lnSpc>
              <a:spcBef>
                <a:spcPct val="0"/>
              </a:spcBef>
              <a:spcAft>
                <a:spcPct val="0"/>
              </a:spcAft>
            </a:pPr>
            <a:r>
              <a:rPr lang="en-US" altLang="zh-CN" sz="2400" b="1">
                <a:latin typeface="华文中宋" panose="02010600040101010101" pitchFamily="2" charset="-122"/>
                <a:ea typeface="华文中宋" panose="02010600040101010101" pitchFamily="2" charset="-122"/>
                <a:cs typeface="+mn-ea"/>
              </a:rPr>
              <a:t>D</a:t>
            </a:r>
            <a:r>
              <a:rPr lang="zh-CN" altLang="en-US" sz="2400" b="1">
                <a:latin typeface="华文中宋" panose="02010600040101010101" pitchFamily="2" charset="-122"/>
                <a:ea typeface="华文中宋" panose="02010600040101010101" pitchFamily="2" charset="-122"/>
                <a:cs typeface="+mn-ea"/>
              </a:rPr>
              <a:t>．西欧资本主义发展的掠夺性</a:t>
            </a:r>
            <a:endParaRPr lang="zh-CN" altLang="en-US" sz="2400" b="1">
              <a:latin typeface="华文中宋" panose="02010600040101010101" pitchFamily="2" charset="-122"/>
              <a:ea typeface="华文中宋" panose="02010600040101010101" pitchFamily="2" charset="-122"/>
              <a:cs typeface="+mn-ea"/>
            </a:endParaRPr>
          </a:p>
        </p:txBody>
      </p:sp>
      <p:sp>
        <p:nvSpPr>
          <p:cNvPr id="7" name="矩形 6"/>
          <p:cNvSpPr/>
          <p:nvPr/>
        </p:nvSpPr>
        <p:spPr>
          <a:xfrm>
            <a:off x="8430865" y="3142079"/>
            <a:ext cx="878767" cy="1446550"/>
          </a:xfrm>
          <a:prstGeom prst="rect">
            <a:avLst/>
          </a:prstGeom>
          <a:noFill/>
        </p:spPr>
        <p:txBody>
          <a:bodyPr wrap="none" lIns="91440" tIns="45720" rIns="91440" bIns="45720">
            <a:spAutoFit/>
          </a:bodyPr>
          <a:lstStyle/>
          <a:p>
            <a:pPr algn="ctr"/>
            <a:r>
              <a:rPr lang="en-US" altLang="zh-CN" sz="8800" i="1">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rPr>
              <a:t>D</a:t>
            </a:r>
            <a:endParaRPr lang="zh-CN" altLang="en-US" sz="8800" i="1">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endParaRPr>
          </a:p>
        </p:txBody>
      </p:sp>
      <p:pic>
        <p:nvPicPr>
          <p:cNvPr id="9" name="图片 8" descr="欧式"/>
          <p:cNvPicPr>
            <a:picLocks noChangeAspect="1"/>
          </p:cNvPicPr>
          <p:nvPr/>
        </p:nvPicPr>
        <p:blipFill>
          <a:blip r:embed="rId1"/>
          <a:stretch>
            <a:fillRect/>
          </a:stretch>
        </p:blipFill>
        <p:spPr>
          <a:xfrm rot="16200000">
            <a:off x="4653552" y="416215"/>
            <a:ext cx="711200" cy="499110"/>
          </a:xfrm>
          <a:prstGeom prst="rect">
            <a:avLst/>
          </a:prstGeom>
        </p:spPr>
      </p:pic>
      <p:pic>
        <p:nvPicPr>
          <p:cNvPr id="10" name="图片 9" descr="欧式"/>
          <p:cNvPicPr>
            <a:picLocks noChangeAspect="1"/>
          </p:cNvPicPr>
          <p:nvPr/>
        </p:nvPicPr>
        <p:blipFill>
          <a:blip r:embed="rId1"/>
          <a:stretch>
            <a:fillRect/>
          </a:stretch>
        </p:blipFill>
        <p:spPr>
          <a:xfrm rot="5400000" flipH="1">
            <a:off x="7358551" y="400173"/>
            <a:ext cx="711200" cy="499110"/>
          </a:xfrm>
          <a:prstGeom prst="rect">
            <a:avLst/>
          </a:prstGeom>
        </p:spPr>
      </p:pic>
      <p:sp>
        <p:nvSpPr>
          <p:cNvPr id="11" name="文本框 10"/>
          <p:cNvSpPr txBox="1"/>
          <p:nvPr/>
        </p:nvSpPr>
        <p:spPr>
          <a:xfrm>
            <a:off x="5194538" y="346699"/>
            <a:ext cx="2314441" cy="646331"/>
          </a:xfrm>
          <a:prstGeom prst="rect">
            <a:avLst/>
          </a:prstGeom>
          <a:noFill/>
        </p:spPr>
        <p:txBody>
          <a:bodyPr wrap="square" rtlCol="0">
            <a:spAutoFit/>
          </a:bodyPr>
          <a:lstStyle/>
          <a:p>
            <a:pPr algn="ctr"/>
            <a:r>
              <a:rPr lang="zh-CN" altLang="en-US" sz="3600" b="1">
                <a:solidFill>
                  <a:srgbClr val="415380"/>
                </a:solidFill>
                <a:latin typeface="微软雅黑" panose="020B0503020204020204" charset="-122"/>
                <a:ea typeface="微软雅黑" panose="020B0503020204020204" charset="-122"/>
              </a:rPr>
              <a:t>随堂练习</a:t>
            </a:r>
            <a:endParaRPr lang="zh-CN" altLang="en-US" sz="3600" b="1">
              <a:solidFill>
                <a:srgbClr val="415380"/>
              </a:solidFill>
              <a:latin typeface="微软雅黑" panose="020B0503020204020204" charset="-122"/>
              <a:ea typeface="微软雅黑" panose="020B0503020204020204" charset="-122"/>
            </a:endParaRPr>
          </a:p>
        </p:txBody>
      </p:sp>
      <p:pic>
        <p:nvPicPr>
          <p:cNvPr id="48130" name="New picture" hidden="1"/>
          <p:cNvPicPr/>
          <p:nvPr/>
        </p:nvPicPr>
        <p:blipFill>
          <a:blip r:embed="rId2"/>
          <a:stretch>
            <a:fillRect/>
          </a:stretch>
        </p:blipFill>
        <p:spPr>
          <a:xfrm>
            <a:off x="12268200" y="12433300"/>
            <a:ext cx="304800" cy="2667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1"/>
                                        </p:tgtEl>
                                        <p:attrNameLst>
                                          <p:attrName>style.visibility</p:attrName>
                                        </p:attrNameLst>
                                      </p:cBhvr>
                                      <p:to>
                                        <p:strVal val="visible"/>
                                      </p:to>
                                    </p:set>
                                    <p:anim calcmode="lin" valueType="num">
                                      <p:cBhvr>
                                        <p:cTn id="7" dur="25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8" dur="250" fill="hold"/>
                                        <p:tgtEl>
                                          <p:spTgt spid="11"/>
                                        </p:tgtEl>
                                        <p:attrNameLst>
                                          <p:attrName>ppt_y</p:attrName>
                                        </p:attrNameLst>
                                      </p:cBhvr>
                                      <p:tavLst>
                                        <p:tav tm="0">
                                          <p:val>
                                            <p:strVal val="#ppt_y"/>
                                          </p:val>
                                        </p:tav>
                                        <p:tav tm="100000">
                                          <p:val>
                                            <p:strVal val="#ppt_y"/>
                                          </p:val>
                                        </p:tav>
                                      </p:tavLst>
                                    </p:anim>
                                    <p:anim calcmode="lin" valueType="num">
                                      <p:cBhvr>
                                        <p:cTn id="9" dur="25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0" dur="25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250" tmFilter="0,0; .5, 1; 1, 1"/>
                                        <p:tgtEl>
                                          <p:spTgt spid="11"/>
                                        </p:tgtEl>
                                      </p:cBhvr>
                                    </p:animEffect>
                                  </p:childTnLst>
                                </p:cTn>
                              </p:par>
                            </p:childTnLst>
                          </p:cTn>
                        </p:par>
                        <p:par>
                          <p:cTn id="12" fill="hold">
                            <p:stCondLst>
                              <p:cond delay="324"/>
                            </p:stCondLst>
                            <p:childTnLst>
                              <p:par>
                                <p:cTn id="13" presetID="2" presetClass="entr" presetSubtype="8"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250" fill="hold"/>
                                        <p:tgtEl>
                                          <p:spTgt spid="9"/>
                                        </p:tgtEl>
                                        <p:attrNameLst>
                                          <p:attrName>ppt_x</p:attrName>
                                        </p:attrNameLst>
                                      </p:cBhvr>
                                      <p:tavLst>
                                        <p:tav tm="0">
                                          <p:val>
                                            <p:strVal val="0-#ppt_w/2"/>
                                          </p:val>
                                        </p:tav>
                                        <p:tav tm="100000">
                                          <p:val>
                                            <p:strVal val="#ppt_x"/>
                                          </p:val>
                                        </p:tav>
                                      </p:tavLst>
                                    </p:anim>
                                    <p:anim calcmode="lin" valueType="num">
                                      <p:cBhvr additive="base">
                                        <p:cTn id="16" dur="25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250" fill="hold"/>
                                        <p:tgtEl>
                                          <p:spTgt spid="10"/>
                                        </p:tgtEl>
                                        <p:attrNameLst>
                                          <p:attrName>ppt_x</p:attrName>
                                        </p:attrNameLst>
                                      </p:cBhvr>
                                      <p:tavLst>
                                        <p:tav tm="0">
                                          <p:val>
                                            <p:strVal val="1+#ppt_w/2"/>
                                          </p:val>
                                        </p:tav>
                                        <p:tav tm="100000">
                                          <p:val>
                                            <p:strVal val="#ppt_x"/>
                                          </p:val>
                                        </p:tav>
                                      </p:tavLst>
                                    </p:anim>
                                    <p:anim calcmode="lin" valueType="num">
                                      <p:cBhvr additive="base">
                                        <p:cTn id="20" dur="25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checkerboard(across)">
                                      <p:cBhvr>
                                        <p:cTn id="2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1" grpId="0"/>
    </p:bldLst>
  </p:timing>
</p:sld>
</file>

<file path=ppt/tags/tag1.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7070</Words>
  <Application>WPS 演示</Application>
  <PresentationFormat>宽屏</PresentationFormat>
  <Paragraphs>465</Paragraphs>
  <Slides>39</Slides>
  <Notes>13</Notes>
  <HiddenSlides>1</HiddenSlides>
  <MMClips>0</MMClips>
  <ScaleCrop>false</ScaleCrop>
  <HeadingPairs>
    <vt:vector size="6" baseType="variant">
      <vt:variant>
        <vt:lpstr>已用的字体</vt:lpstr>
      </vt:variant>
      <vt:variant>
        <vt:i4>21</vt:i4>
      </vt:variant>
      <vt:variant>
        <vt:lpstr>主题</vt:lpstr>
      </vt:variant>
      <vt:variant>
        <vt:i4>1</vt:i4>
      </vt:variant>
      <vt:variant>
        <vt:lpstr>幻灯片标题</vt:lpstr>
      </vt:variant>
      <vt:variant>
        <vt:i4>39</vt:i4>
      </vt:variant>
    </vt:vector>
  </HeadingPairs>
  <TitlesOfParts>
    <vt:vector size="61" baseType="lpstr">
      <vt:lpstr>Arial</vt:lpstr>
      <vt:lpstr>宋体</vt:lpstr>
      <vt:lpstr>Wingdings</vt:lpstr>
      <vt:lpstr>微软雅黑</vt:lpstr>
      <vt:lpstr>Arial</vt:lpstr>
      <vt:lpstr>黑体</vt:lpstr>
      <vt:lpstr>Wingdings</vt:lpstr>
      <vt:lpstr>楷体</vt:lpstr>
      <vt:lpstr>华文中宋</vt:lpstr>
      <vt:lpstr>Calibri</vt:lpstr>
      <vt:lpstr>华文楷体</vt:lpstr>
      <vt:lpstr>华文新魏</vt:lpstr>
      <vt:lpstr>Times New Roman</vt:lpstr>
      <vt:lpstr>等线</vt:lpstr>
      <vt:lpstr>Arial Unicode MS</vt:lpstr>
      <vt:lpstr>等线 Light</vt:lpstr>
      <vt:lpstr>仿宋</vt:lpstr>
      <vt:lpstr>Gill Sans MT</vt:lpstr>
      <vt:lpstr>华文仿宋</vt:lpstr>
      <vt:lpstr>兰米粗楷简体</vt:lpstr>
      <vt:lpstr>等线</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Wang wang</dc:creator>
  <cp:lastModifiedBy>Administrator</cp:lastModifiedBy>
  <cp:revision>93</cp:revision>
  <dcterms:created xsi:type="dcterms:W3CDTF">2020-03-19T14:44:00Z</dcterms:created>
  <dcterms:modified xsi:type="dcterms:W3CDTF">2021-01-01T14:32:54Z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2052-11.1.0.10228</vt:lpwstr>
  </property>
</Properties>
</file>