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51"/>
  </p:notesMasterIdLst>
  <p:sldIdLst>
    <p:sldId id="256" r:id="rId2"/>
    <p:sldId id="262" r:id="rId3"/>
    <p:sldId id="270" r:id="rId4"/>
    <p:sldId id="265" r:id="rId5"/>
    <p:sldId id="271" r:id="rId6"/>
    <p:sldId id="272" r:id="rId7"/>
    <p:sldId id="266" r:id="rId8"/>
    <p:sldId id="277" r:id="rId9"/>
    <p:sldId id="279" r:id="rId10"/>
    <p:sldId id="278" r:id="rId11"/>
    <p:sldId id="274" r:id="rId12"/>
    <p:sldId id="281" r:id="rId13"/>
    <p:sldId id="282" r:id="rId14"/>
    <p:sldId id="268" r:id="rId15"/>
    <p:sldId id="269" r:id="rId16"/>
    <p:sldId id="288" r:id="rId17"/>
    <p:sldId id="289" r:id="rId18"/>
    <p:sldId id="291" r:id="rId19"/>
    <p:sldId id="292" r:id="rId20"/>
    <p:sldId id="293" r:id="rId21"/>
    <p:sldId id="294" r:id="rId22"/>
    <p:sldId id="273" r:id="rId23"/>
    <p:sldId id="295" r:id="rId24"/>
    <p:sldId id="275" r:id="rId25"/>
    <p:sldId id="276" r:id="rId26"/>
    <p:sldId id="296" r:id="rId27"/>
    <p:sldId id="297" r:id="rId28"/>
    <p:sldId id="298" r:id="rId29"/>
    <p:sldId id="285" r:id="rId30"/>
    <p:sldId id="286" r:id="rId31"/>
    <p:sldId id="287" r:id="rId32"/>
    <p:sldId id="299" r:id="rId33"/>
    <p:sldId id="300" r:id="rId34"/>
    <p:sldId id="290" r:id="rId35"/>
    <p:sldId id="301" r:id="rId36"/>
    <p:sldId id="302" r:id="rId37"/>
    <p:sldId id="303" r:id="rId38"/>
    <p:sldId id="304" r:id="rId39"/>
    <p:sldId id="305" r:id="rId40"/>
    <p:sldId id="306" r:id="rId41"/>
    <p:sldId id="307" r:id="rId42"/>
    <p:sldId id="308" r:id="rId43"/>
    <p:sldId id="258" r:id="rId44"/>
    <p:sldId id="309" r:id="rId45"/>
    <p:sldId id="310" r:id="rId46"/>
    <p:sldId id="311" r:id="rId47"/>
    <p:sldId id="312" r:id="rId48"/>
    <p:sldId id="313" r:id="rId49"/>
    <p:sldId id="314" r:id="rId5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70DFC-AC36-423E-A560-ED75479B3F00}" type="datetimeFigureOut">
              <a:rPr lang="zh-CN" altLang="en-US" smtClean="0"/>
              <a:t>2019/10/3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C94EE7-A6FD-4634-9838-ED3B12632F0A}" type="slidenum">
              <a:rPr lang="zh-CN" altLang="en-US" smtClean="0"/>
              <a:t>‹#›</a:t>
            </a:fld>
            <a:endParaRPr lang="zh-CN" altLang="en-US"/>
          </a:p>
        </p:txBody>
      </p:sp>
    </p:spTree>
    <p:extLst>
      <p:ext uri="{BB962C8B-B14F-4D97-AF65-F5344CB8AC3E}">
        <p14:creationId xmlns:p14="http://schemas.microsoft.com/office/powerpoint/2010/main" val="3358164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6386"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638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84993F5A-430E-4F49-9EC1-8298597086B0}" type="slidenum">
              <a:rPr lang="zh-CN" altLang="en-US" sz="1800">
                <a:ea typeface="微软雅黑" panose="020B0503020204020204" pitchFamily="34" charset="-122"/>
              </a:rPr>
              <a:pPr>
                <a:buFont typeface="Arial" panose="020B0604020202020204" pitchFamily="34" charset="0"/>
                <a:buChar char="•"/>
              </a:pPr>
              <a:t>4</a:t>
            </a:fld>
            <a:endParaRPr lang="zh-CN" altLang="en-US" sz="1800" dirty="0">
              <a:ea typeface="微软雅黑" panose="020B0503020204020204" pitchFamily="34" charset="-122"/>
            </a:endParaRPr>
          </a:p>
        </p:txBody>
      </p:sp>
    </p:spTree>
    <p:extLst>
      <p:ext uri="{BB962C8B-B14F-4D97-AF65-F5344CB8AC3E}">
        <p14:creationId xmlns:p14="http://schemas.microsoft.com/office/powerpoint/2010/main" val="1212289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0482"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048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9E0253B0-DC42-4C97-B71F-DC8B63BF8E22}" type="slidenum">
              <a:rPr lang="zh-CN" altLang="en-US" sz="1800">
                <a:ea typeface="微软雅黑" panose="020B0503020204020204" pitchFamily="34" charset="-122"/>
              </a:rPr>
              <a:pPr>
                <a:buFont typeface="Arial" panose="020B0604020202020204" pitchFamily="34" charset="0"/>
                <a:buChar char="•"/>
              </a:pPr>
              <a:t>7</a:t>
            </a:fld>
            <a:endParaRPr lang="zh-CN" altLang="en-US" sz="1800" dirty="0">
              <a:ea typeface="微软雅黑" panose="020B0503020204020204" pitchFamily="34" charset="-122"/>
            </a:endParaRPr>
          </a:p>
        </p:txBody>
      </p:sp>
    </p:spTree>
    <p:extLst>
      <p:ext uri="{BB962C8B-B14F-4D97-AF65-F5344CB8AC3E}">
        <p14:creationId xmlns:p14="http://schemas.microsoft.com/office/powerpoint/2010/main" val="1347937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6626" name="文本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extLst>
      <p:ext uri="{BB962C8B-B14F-4D97-AF65-F5344CB8AC3E}">
        <p14:creationId xmlns:p14="http://schemas.microsoft.com/office/powerpoint/2010/main" val="3906377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969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969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85E35E11-8BEB-415F-86AA-8F26A43DFBCC}" type="slidenum">
              <a:rPr lang="zh-CN" altLang="en-US" sz="1800">
                <a:ea typeface="微软雅黑" panose="020B0503020204020204" pitchFamily="34" charset="-122"/>
              </a:rPr>
              <a:pPr>
                <a:buFont typeface="Arial" panose="020B0604020202020204" pitchFamily="34" charset="0"/>
                <a:buChar char="•"/>
              </a:pPr>
              <a:t>14</a:t>
            </a:fld>
            <a:endParaRPr lang="zh-CN" altLang="en-US" sz="1800" dirty="0">
              <a:ea typeface="微软雅黑" panose="020B0503020204020204" pitchFamily="34" charset="-122"/>
            </a:endParaRPr>
          </a:p>
        </p:txBody>
      </p:sp>
    </p:spTree>
    <p:extLst>
      <p:ext uri="{BB962C8B-B14F-4D97-AF65-F5344CB8AC3E}">
        <p14:creationId xmlns:p14="http://schemas.microsoft.com/office/powerpoint/2010/main" val="4026928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1746"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3174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78F5253C-33B1-4FB7-9816-D1A239198A91}" type="slidenum">
              <a:rPr lang="zh-CN" altLang="en-US" sz="1800">
                <a:ea typeface="微软雅黑" panose="020B0503020204020204" pitchFamily="34" charset="-122"/>
              </a:rPr>
              <a:pPr>
                <a:buFont typeface="Arial" panose="020B0604020202020204" pitchFamily="34" charset="0"/>
                <a:buChar char="•"/>
              </a:pPr>
              <a:t>15</a:t>
            </a:fld>
            <a:endParaRPr lang="zh-CN" altLang="en-US" sz="1800" dirty="0">
              <a:ea typeface="微软雅黑" panose="020B0503020204020204" pitchFamily="34" charset="-122"/>
            </a:endParaRPr>
          </a:p>
        </p:txBody>
      </p:sp>
    </p:spTree>
    <p:extLst>
      <p:ext uri="{BB962C8B-B14F-4D97-AF65-F5344CB8AC3E}">
        <p14:creationId xmlns:p14="http://schemas.microsoft.com/office/powerpoint/2010/main" val="461536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6386"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638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025D55CB-B7FF-43D1-9FED-78BE4261615C}" type="slidenum">
              <a:rPr lang="zh-CN" altLang="en-US" sz="1800">
                <a:latin typeface="微软雅黑" panose="020B0503020204020204" pitchFamily="34" charset="-122"/>
                <a:ea typeface="微软雅黑" panose="020B0503020204020204" pitchFamily="34" charset="-122"/>
              </a:rPr>
              <a:pPr>
                <a:buFont typeface="Arial" panose="020B0604020202020204" pitchFamily="34" charset="0"/>
                <a:buChar char="•"/>
              </a:pPr>
              <a:t>43</a:t>
            </a:fld>
            <a:endParaRPr lang="zh-CN" altLang="en-US" sz="18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412616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10/3/2019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10/3/2019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7" name="Date Placeholder 6"/>
          <p:cNvSpPr>
            <a:spLocks noGrp="1"/>
          </p:cNvSpPr>
          <p:nvPr>
            <p:ph type="dt" sz="half" idx="10"/>
          </p:nvPr>
        </p:nvSpPr>
        <p:spPr/>
        <p:txBody>
          <a:bodyPr/>
          <a:lstStyle/>
          <a:p>
            <a:fld id="{1160EA64-D806-43AC-9DF2-F8C432F32B4C}" type="datetimeFigureOut">
              <a:rPr lang="en-US" dirty="0"/>
              <a:t>10/3/2019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10/3/2019</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p:nvPr>
        </p:nvSpPr>
        <p:spPr>
          <a:xfrm>
            <a:off x="1583436" y="3143250"/>
            <a:ext cx="4270248" cy="259677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7" name="Date Placeholder 6"/>
          <p:cNvSpPr>
            <a:spLocks noGrp="1"/>
          </p:cNvSpPr>
          <p:nvPr>
            <p:ph type="dt" sz="half" idx="10"/>
          </p:nvPr>
        </p:nvSpPr>
        <p:spPr/>
        <p:txBody>
          <a:bodyPr/>
          <a:lstStyle/>
          <a:p>
            <a:fld id="{4F7D4976-E339-4826-83B7-FBD03F55ECF8}" type="datetimeFigureOut">
              <a:rPr lang="en-US" dirty="0"/>
              <a:t>10/3/2019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10/3/2019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10/3/2019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9" name="Date Placeholder 8"/>
          <p:cNvSpPr>
            <a:spLocks noGrp="1"/>
          </p:cNvSpPr>
          <p:nvPr>
            <p:ph type="dt" sz="half" idx="10"/>
          </p:nvPr>
        </p:nvSpPr>
        <p:spPr/>
        <p:txBody>
          <a:bodyPr/>
          <a:lstStyle/>
          <a:p>
            <a:fld id="{D1BE4249-C0D0-4B06-8692-E8BB871AF643}" type="datetimeFigureOut">
              <a:rPr lang="en-US" dirty="0"/>
              <a:t>10/3/2019</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10/3/2019</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10/3/2019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10/3/2019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564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10/3/2019</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baike.baidu.com/view/58037.htm" TargetMode="External"/><Relationship Id="rId2" Type="http://schemas.openxmlformats.org/officeDocument/2006/relationships/hyperlink" Target="http://baike.baidu.com/view/96846.htm" TargetMode="External"/><Relationship Id="rId1" Type="http://schemas.openxmlformats.org/officeDocument/2006/relationships/slideLayout" Target="../slideLayouts/slideLayout7.xml"/><Relationship Id="rId6" Type="http://schemas.openxmlformats.org/officeDocument/2006/relationships/hyperlink" Target="http://baike.baidu.com/view/60333.htm" TargetMode="External"/><Relationship Id="rId5" Type="http://schemas.openxmlformats.org/officeDocument/2006/relationships/hyperlink" Target="http://baike.baidu.com/view/31275.htm" TargetMode="External"/><Relationship Id="rId4" Type="http://schemas.openxmlformats.org/officeDocument/2006/relationships/hyperlink" Target="http://baike.baidu.com/view/29509.htm"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gif"/></Relationships>
</file>

<file path=ppt/slides/_rels/slide28.xml.rels><?xml version="1.0" encoding="UTF-8" standalone="yes"?>
<Relationships xmlns="http://schemas.openxmlformats.org/package/2006/relationships"><Relationship Id="rId2" Type="http://schemas.openxmlformats.org/officeDocument/2006/relationships/hyperlink" Target="&#22791;&#35838;&#36164;&#26009;/&#20013;&#22269;&#36164;&#26412;&#20027;&#20041;&#30340;&#20135;&#29983;.mpeg" TargetMode="Externa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jpeg"/></Relationships>
</file>

<file path=ppt/slides/_rels/slide4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22C26AF-EAA3-4E30-959F-A6A22A9F6C1F}"/>
              </a:ext>
            </a:extLst>
          </p:cNvPr>
          <p:cNvSpPr>
            <a:spLocks noGrp="1"/>
          </p:cNvSpPr>
          <p:nvPr>
            <p:ph type="ctrTitle"/>
          </p:nvPr>
        </p:nvSpPr>
        <p:spPr>
          <a:xfrm>
            <a:off x="1775460" y="2430354"/>
            <a:ext cx="8641080" cy="1645920"/>
          </a:xfrm>
        </p:spPr>
        <p:txBody>
          <a:bodyPr/>
          <a:lstStyle/>
          <a:p>
            <a:r>
              <a:rPr lang="zh-CN" altLang="en-US" dirty="0"/>
              <a:t>第</a:t>
            </a:r>
            <a:r>
              <a:rPr lang="en-US" altLang="zh-CN" dirty="0"/>
              <a:t>20</a:t>
            </a:r>
            <a:r>
              <a:rPr lang="zh-CN" altLang="en-US" dirty="0"/>
              <a:t>课北洋军阀统治时期的政治、经济与文化</a:t>
            </a:r>
          </a:p>
        </p:txBody>
      </p:sp>
    </p:spTree>
    <p:extLst>
      <p:ext uri="{BB962C8B-B14F-4D97-AF65-F5344CB8AC3E}">
        <p14:creationId xmlns:p14="http://schemas.microsoft.com/office/powerpoint/2010/main" val="11123977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a:spLocks noChangeArrowheads="1"/>
          </p:cNvSpPr>
          <p:nvPr/>
        </p:nvSpPr>
        <p:spPr bwMode="auto">
          <a:xfrm>
            <a:off x="1773238" y="1839913"/>
            <a:ext cx="8634412" cy="3811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zh-CN" sz="3600" b="1" dirty="0">
                <a:latin typeface="微软雅黑" panose="020B0503020204020204" pitchFamily="34" charset="-122"/>
                <a:ea typeface="微软雅黑" panose="020B0503020204020204" pitchFamily="34" charset="-122"/>
              </a:rPr>
              <a:t>材</a:t>
            </a:r>
            <a:r>
              <a:rPr lang="en-US" altLang="zh-CN" sz="3600" b="1" dirty="0">
                <a:latin typeface="微软雅黑" panose="020B0503020204020204" pitchFamily="34" charset="-122"/>
                <a:ea typeface="微软雅黑" panose="020B0503020204020204" pitchFamily="34" charset="-122"/>
              </a:rPr>
              <a:t> </a:t>
            </a:r>
            <a:r>
              <a:rPr lang="zh-CN" altLang="zh-CN" sz="3600" b="1" dirty="0">
                <a:latin typeface="微软雅黑" panose="020B0503020204020204" pitchFamily="34" charset="-122"/>
                <a:ea typeface="微软雅黑" panose="020B0503020204020204" pitchFamily="34" charset="-122"/>
              </a:rPr>
              <a:t>料：</a:t>
            </a:r>
          </a:p>
          <a:p>
            <a:pPr>
              <a:lnSpc>
                <a:spcPct val="130000"/>
              </a:lnSpc>
            </a:pPr>
            <a:r>
              <a:rPr lang="zh-CN" altLang="en-US" sz="3000" b="1" dirty="0">
                <a:latin typeface="微软雅黑" panose="020B0503020204020204" pitchFamily="34" charset="-122"/>
                <a:ea typeface="微软雅黑" panose="020B0503020204020204" pitchFamily="34" charset="-122"/>
              </a:rPr>
              <a:t>    共和之制，国民为国主体。吾党欲使人不忘斯义也，故曰颜其名曰“国民党”。党有宗旨，所以定众志。吾党以求完全共和立宪政治为志也，故标其义曰：巩固共和，实行平民政治。</a:t>
            </a:r>
          </a:p>
          <a:p>
            <a:pPr algn="r">
              <a:lnSpc>
                <a:spcPct val="130000"/>
              </a:lnSpc>
            </a:pP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国民党宣言</a:t>
            </a:r>
            <a:r>
              <a:rPr lang="en-US" altLang="zh-CN" sz="3000" b="1" dirty="0">
                <a:latin typeface="微软雅黑" panose="020B0503020204020204" pitchFamily="34" charset="-122"/>
                <a:ea typeface="微软雅黑" panose="020B0503020204020204" pitchFamily="34" charset="-122"/>
              </a:rPr>
              <a:t>》</a:t>
            </a:r>
          </a:p>
        </p:txBody>
      </p:sp>
      <p:sp>
        <p:nvSpPr>
          <p:cNvPr id="7" name="矩形 6"/>
          <p:cNvSpPr>
            <a:spLocks noChangeArrowheads="1"/>
          </p:cNvSpPr>
          <p:nvPr/>
        </p:nvSpPr>
        <p:spPr bwMode="auto">
          <a:xfrm>
            <a:off x="1784350" y="5653088"/>
            <a:ext cx="863282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dirty="0">
                <a:latin typeface="微软雅黑" panose="020B0503020204020204" pitchFamily="34" charset="-122"/>
                <a:ea typeface="微软雅黑" panose="020B0503020204020204" pitchFamily="34" charset="-122"/>
              </a:rPr>
              <a:t>阅读教材并结合材料分析宋教仁被刺杀原因。</a:t>
            </a:r>
            <a:endParaRPr lang="zh-CN" altLang="zh-CN" sz="3200" b="1" dirty="0">
              <a:latin typeface="微软雅黑" panose="020B0503020204020204" pitchFamily="34" charset="-122"/>
              <a:ea typeface="微软雅黑" panose="020B0503020204020204" pitchFamily="34" charset="-122"/>
            </a:endParaRPr>
          </a:p>
        </p:txBody>
      </p:sp>
      <p:sp>
        <p:nvSpPr>
          <p:cNvPr id="9222" name="矩形 7197"/>
          <p:cNvSpPr>
            <a:spLocks noChangeArrowheads="1"/>
          </p:cNvSpPr>
          <p:nvPr/>
        </p:nvSpPr>
        <p:spPr bwMode="auto">
          <a:xfrm>
            <a:off x="1797355" y="1052736"/>
            <a:ext cx="295465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一、二次革命</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4">
            <a:extLst>
              <a:ext uri="{FF2B5EF4-FFF2-40B4-BE49-F238E27FC236}">
                <a16:creationId xmlns:a16="http://schemas.microsoft.com/office/drawing/2014/main" id="{BAE821CD-A0F9-49B2-A659-160B30933471}"/>
              </a:ext>
            </a:extLst>
          </p:cNvPr>
          <p:cNvSpPr/>
          <p:nvPr/>
        </p:nvSpPr>
        <p:spPr>
          <a:xfrm>
            <a:off x="503960" y="282025"/>
            <a:ext cx="4698722" cy="769441"/>
          </a:xfrm>
          <a:prstGeom prst="rect">
            <a:avLst/>
          </a:prstGeom>
        </p:spPr>
        <p:txBody>
          <a:bodyPr wrap="none">
            <a:spAutoFit/>
          </a:bodyPr>
          <a:lstStyle/>
          <a:p>
            <a:r>
              <a:rPr lang="zh-CN" altLang="en-US" sz="4400" b="1" dirty="0">
                <a:ln w="22225">
                  <a:solidFill>
                    <a:schemeClr val="accent2"/>
                  </a:solidFill>
                  <a:prstDash val="solid"/>
                </a:ln>
                <a:solidFill>
                  <a:schemeClr val="accent2">
                    <a:lumMod val="40000"/>
                    <a:lumOff val="60000"/>
                  </a:schemeClr>
                </a:solidFill>
              </a:rPr>
              <a:t>北洋军阀黑暗统治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774825" y="549275"/>
            <a:ext cx="4321175"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宋教仁</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案</a:t>
            </a:r>
            <a:endParaRPr lang="en-US" altLang="zh-CN" sz="3200" b="1" dirty="0">
              <a:latin typeface="微软雅黑" panose="020B0503020204020204" pitchFamily="34" charset="-122"/>
              <a:ea typeface="微软雅黑" panose="020B0503020204020204" pitchFamily="34" charset="-122"/>
            </a:endParaRPr>
          </a:p>
        </p:txBody>
      </p:sp>
      <p:sp>
        <p:nvSpPr>
          <p:cNvPr id="5" name="矩形 7178"/>
          <p:cNvSpPr>
            <a:spLocks noChangeArrowheads="1"/>
          </p:cNvSpPr>
          <p:nvPr/>
        </p:nvSpPr>
        <p:spPr bwMode="auto">
          <a:xfrm>
            <a:off x="1487489" y="1557338"/>
            <a:ext cx="525658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rPr>
              <a:t>    </a:t>
            </a:r>
            <a:r>
              <a:rPr lang="en-US" altLang="en-US" sz="2800" b="1" dirty="0">
                <a:latin typeface="微软雅黑" panose="020B0503020204020204" pitchFamily="34" charset="-122"/>
                <a:ea typeface="微软雅黑" panose="020B0503020204020204" pitchFamily="34" charset="-122"/>
              </a:rPr>
              <a:t>1912</a:t>
            </a:r>
            <a:r>
              <a:rPr lang="zh-CN" altLang="en-US" sz="2800" b="1" dirty="0">
                <a:latin typeface="微软雅黑" panose="020B0503020204020204" pitchFamily="34" charset="-122"/>
                <a:ea typeface="微软雅黑" panose="020B0503020204020204" pitchFamily="34" charset="-122"/>
              </a:rPr>
              <a:t>年，以宋教仁为首的国民党在第一届国会选举中占据了明显的优势，使袁世凯大为惊恐。</a:t>
            </a:r>
            <a:r>
              <a:rPr lang="en-US" altLang="zh-CN" sz="2800" b="1" dirty="0">
                <a:latin typeface="微软雅黑" panose="020B0503020204020204" pitchFamily="34" charset="-122"/>
                <a:ea typeface="微软雅黑" panose="020B0503020204020204" pitchFamily="34" charset="-122"/>
              </a:rPr>
              <a:t>1913</a:t>
            </a:r>
            <a:r>
              <a:rPr lang="zh-CN" altLang="en-US" sz="2800" b="1" dirty="0">
                <a:latin typeface="微软雅黑" panose="020B0503020204020204" pitchFamily="34" charset="-122"/>
                <a:ea typeface="微软雅黑" panose="020B0503020204020204" pitchFamily="34" charset="-122"/>
              </a:rPr>
              <a:t>年春，准备北上组阁的宋教仁在上海火车站遇刺身亡。经查，此案牵涉到袁世凯本人。</a:t>
            </a:r>
          </a:p>
        </p:txBody>
      </p:sp>
      <p:pic>
        <p:nvPicPr>
          <p:cNvPr id="6151" name="图片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1825" y="881063"/>
            <a:ext cx="3432175" cy="449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p:cNvSpPr txBox="1">
            <a:spLocks noChangeArrowheads="1"/>
          </p:cNvSpPr>
          <p:nvPr/>
        </p:nvSpPr>
        <p:spPr bwMode="auto">
          <a:xfrm>
            <a:off x="7515225" y="5407025"/>
            <a:ext cx="241617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solidFill>
                  <a:srgbClr val="0000FF"/>
                </a:solidFill>
                <a:latin typeface="微软雅黑" panose="020B0503020204020204" pitchFamily="34" charset="-122"/>
                <a:ea typeface="微软雅黑" panose="020B0503020204020204" pitchFamily="34" charset="-122"/>
              </a:rPr>
              <a:t>宋教仁遇刺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800" decel="100000"/>
                                        <p:tgtEl>
                                          <p:spTgt spid="5"/>
                                        </p:tgtEl>
                                      </p:cBhvr>
                                    </p:animEffect>
                                    <p:anim calcmode="lin" valueType="num">
                                      <p:cBhvr>
                                        <p:cTn id="14" dur="800" decel="100000" fill="hold"/>
                                        <p:tgtEl>
                                          <p:spTgt spid="5"/>
                                        </p:tgtEl>
                                        <p:attrNameLst>
                                          <p:attrName>style.rotation</p:attrName>
                                        </p:attrNameLst>
                                      </p:cBhvr>
                                      <p:tavLst>
                                        <p:tav tm="0">
                                          <p:val>
                                            <p:fltVal val="-90"/>
                                          </p:val>
                                        </p:tav>
                                        <p:tav tm="100000">
                                          <p:val>
                                            <p:fltVal val="0"/>
                                          </p:val>
                                        </p:tav>
                                      </p:tavLst>
                                    </p:anim>
                                    <p:anim calcmode="lin" valueType="num">
                                      <p:cBhvr>
                                        <p:cTn id="15" dur="800" decel="100000" fill="hold"/>
                                        <p:tgtEl>
                                          <p:spTgt spid="5"/>
                                        </p:tgtEl>
                                        <p:attrNameLst>
                                          <p:attrName>ppt_x</p:attrName>
                                        </p:attrNameLst>
                                      </p:cBhvr>
                                      <p:tavLst>
                                        <p:tav tm="0">
                                          <p:val>
                                            <p:strVal val="#ppt_x+0.4"/>
                                          </p:val>
                                        </p:tav>
                                        <p:tav tm="100000">
                                          <p:val>
                                            <p:strVal val="#ppt_x-0.05"/>
                                          </p:val>
                                        </p:tav>
                                      </p:tavLst>
                                    </p:anim>
                                    <p:anim calcmode="lin" valueType="num">
                                      <p:cBhvr>
                                        <p:cTn id="16" dur="800" decel="100000" fill="hold"/>
                                        <p:tgtEl>
                                          <p:spTgt spid="5"/>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151"/>
                                        </p:tgtEl>
                                        <p:attrNameLst>
                                          <p:attrName>style.visibility</p:attrName>
                                        </p:attrNameLst>
                                      </p:cBhvr>
                                      <p:to>
                                        <p:strVal val="visible"/>
                                      </p:to>
                                    </p:set>
                                    <p:animEffect transition="in" filter="blinds(horizontal)">
                                      <p:cBhvr>
                                        <p:cTn id="23" dur="500"/>
                                        <p:tgtEl>
                                          <p:spTgt spid="6151"/>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horizontal)">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p:bldP spid="5" grpId="0"/>
      <p:bldP spid="6" grpId="0" bldLvl="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7174"/>
          <p:cNvSpPr>
            <a:spLocks noChangeArrowheads="1"/>
          </p:cNvSpPr>
          <p:nvPr/>
        </p:nvSpPr>
        <p:spPr bwMode="auto">
          <a:xfrm>
            <a:off x="1774824" y="404813"/>
            <a:ext cx="2892415"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二次革命</a:t>
            </a:r>
          </a:p>
        </p:txBody>
      </p:sp>
      <p:pic>
        <p:nvPicPr>
          <p:cNvPr id="15362" name="Picture 2" descr="图片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1290" y="1142984"/>
            <a:ext cx="6247408" cy="5088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5" name="文本框 53254"/>
          <p:cNvSpPr txBox="1"/>
          <p:nvPr/>
        </p:nvSpPr>
        <p:spPr>
          <a:xfrm>
            <a:off x="1855788" y="1052513"/>
            <a:ext cx="1263650" cy="583565"/>
          </a:xfrm>
          <a:prstGeom prst="rect">
            <a:avLst/>
          </a:prstGeom>
          <a:solidFill>
            <a:schemeClr val="tx2">
              <a:lumMod val="20000"/>
              <a:lumOff val="80000"/>
            </a:schemeClr>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Tx/>
              <a:buNone/>
              <a:defRPr/>
            </a:pPr>
            <a:r>
              <a:rPr lang="zh-CN" altLang="en-US" sz="3200" b="1" noProof="1">
                <a:solidFill>
                  <a:srgbClr val="0000FF"/>
                </a:solidFill>
                <a:latin typeface="微软雅黑" panose="020B0503020204020204" pitchFamily="34" charset="-122"/>
                <a:ea typeface="微软雅黑" panose="020B0503020204020204" pitchFamily="34" charset="-122"/>
                <a:cs typeface="微软雅黑" panose="020B0503020204020204" pitchFamily="34" charset="-122"/>
              </a:rPr>
              <a:t>时 间</a:t>
            </a:r>
          </a:p>
        </p:txBody>
      </p:sp>
      <p:sp>
        <p:nvSpPr>
          <p:cNvPr id="5126" name="矩形 7178"/>
          <p:cNvSpPr>
            <a:spLocks noChangeArrowheads="1"/>
          </p:cNvSpPr>
          <p:nvPr/>
        </p:nvSpPr>
        <p:spPr bwMode="auto">
          <a:xfrm>
            <a:off x="3276600" y="1094105"/>
            <a:ext cx="19621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en-US" altLang="zh-CN" sz="3200" b="1" dirty="0">
                <a:latin typeface="微软雅黑" pitchFamily="34" charset="-122"/>
                <a:ea typeface="微软雅黑" pitchFamily="34" charset="-122"/>
                <a:cs typeface="汉仪蝶语体简"/>
              </a:rPr>
              <a:t>1913</a:t>
            </a:r>
            <a:r>
              <a:rPr lang="zh-CN" altLang="en-US" sz="3200" b="1" dirty="0">
                <a:latin typeface="微软雅黑" pitchFamily="34" charset="-122"/>
                <a:ea typeface="微软雅黑" pitchFamily="34" charset="-122"/>
                <a:cs typeface="汉仪蝶语体简"/>
              </a:rPr>
              <a:t>年</a:t>
            </a:r>
          </a:p>
        </p:txBody>
      </p:sp>
      <p:sp>
        <p:nvSpPr>
          <p:cNvPr id="53267" name="文本框 53266"/>
          <p:cNvSpPr txBox="1"/>
          <p:nvPr/>
        </p:nvSpPr>
        <p:spPr>
          <a:xfrm>
            <a:off x="1857375" y="2917443"/>
            <a:ext cx="1263650" cy="583565"/>
          </a:xfrm>
          <a:prstGeom prst="rect">
            <a:avLst/>
          </a:prstGeom>
          <a:solidFill>
            <a:schemeClr val="tx2">
              <a:lumMod val="20000"/>
              <a:lumOff val="80000"/>
            </a:schemeClr>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Tx/>
              <a:buNone/>
              <a:defRPr/>
            </a:pPr>
            <a:r>
              <a:rPr lang="zh-CN" altLang="en-US" sz="3200" b="1" noProof="1">
                <a:solidFill>
                  <a:srgbClr val="0000FF"/>
                </a:solidFill>
                <a:latin typeface="微软雅黑" panose="020B0503020204020204" pitchFamily="34" charset="-122"/>
                <a:ea typeface="微软雅黑" panose="020B0503020204020204" pitchFamily="34" charset="-122"/>
                <a:cs typeface="微软雅黑" panose="020B0503020204020204" pitchFamily="34" charset="-122"/>
              </a:rPr>
              <a:t>经 过</a:t>
            </a:r>
          </a:p>
        </p:txBody>
      </p:sp>
      <p:sp>
        <p:nvSpPr>
          <p:cNvPr id="4" name="矩形 7178"/>
          <p:cNvSpPr>
            <a:spLocks noChangeArrowheads="1"/>
          </p:cNvSpPr>
          <p:nvPr/>
        </p:nvSpPr>
        <p:spPr bwMode="auto">
          <a:xfrm>
            <a:off x="3276600" y="1889125"/>
            <a:ext cx="749992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zh-CN" altLang="en-US" sz="2800" b="1" dirty="0">
                <a:latin typeface="楷体_GB2312" panose="02010609030101010101"/>
                <a:ea typeface="微软雅黑" panose="020B0503020204020204" pitchFamily="34" charset="-122"/>
              </a:rPr>
              <a:t>“宋案”后，袁世凯决定以武力镇压国民党，下令罢免由国民党人担任的江西、广东、安徽三省都督，并派兵南下。孙中山和黄兴等号召南方各省起来反袁，发动“二次革命”</a:t>
            </a:r>
            <a:r>
              <a:rPr lang="zh-CN" altLang="en-US" sz="2800" b="1" dirty="0">
                <a:latin typeface="微软雅黑" panose="020B0503020204020204" pitchFamily="34" charset="-122"/>
                <a:ea typeface="微软雅黑" panose="020B0503020204020204" pitchFamily="34" charset="-122"/>
              </a:rPr>
              <a:t>。</a:t>
            </a:r>
          </a:p>
        </p:txBody>
      </p:sp>
      <p:sp>
        <p:nvSpPr>
          <p:cNvPr id="5" name="文本框 4"/>
          <p:cNvSpPr txBox="1"/>
          <p:nvPr/>
        </p:nvSpPr>
        <p:spPr>
          <a:xfrm>
            <a:off x="1847850" y="4933667"/>
            <a:ext cx="1263650" cy="583565"/>
          </a:xfrm>
          <a:prstGeom prst="rect">
            <a:avLst/>
          </a:prstGeom>
          <a:solidFill>
            <a:schemeClr val="tx2">
              <a:lumMod val="20000"/>
              <a:lumOff val="80000"/>
            </a:schemeClr>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Tx/>
              <a:buNone/>
              <a:defRPr/>
            </a:pPr>
            <a:r>
              <a:rPr lang="zh-CN" altLang="en-US" sz="3200" b="1" noProof="1">
                <a:solidFill>
                  <a:srgbClr val="0000FF"/>
                </a:solidFill>
                <a:latin typeface="微软雅黑" panose="020B0503020204020204" pitchFamily="34" charset="-122"/>
                <a:ea typeface="微软雅黑" panose="020B0503020204020204" pitchFamily="34" charset="-122"/>
                <a:cs typeface="微软雅黑" panose="020B0503020204020204" pitchFamily="34" charset="-122"/>
              </a:rPr>
              <a:t>结 果</a:t>
            </a:r>
          </a:p>
        </p:txBody>
      </p:sp>
      <p:sp>
        <p:nvSpPr>
          <p:cNvPr id="6" name="矩形 7178"/>
          <p:cNvSpPr>
            <a:spLocks noChangeArrowheads="1"/>
          </p:cNvSpPr>
          <p:nvPr/>
        </p:nvSpPr>
        <p:spPr bwMode="auto">
          <a:xfrm>
            <a:off x="3276600" y="4564285"/>
            <a:ext cx="749992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zh-CN" altLang="en-US" sz="2800" b="1" dirty="0">
                <a:latin typeface="楷体_GB2312" panose="02010609030101010101"/>
                <a:ea typeface="微软雅黑" panose="020B0503020204020204" pitchFamily="34" charset="-122"/>
              </a:rPr>
              <a:t>由于国民党力量涣散，二次革命很快被袁世凯镇压下去。孙中山、黄兴被迫流亡日本。</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3255"/>
                                        </p:tgtEl>
                                        <p:attrNameLst>
                                          <p:attrName>style.visibility</p:attrName>
                                        </p:attrNameLst>
                                      </p:cBhvr>
                                      <p:to>
                                        <p:strVal val="visible"/>
                                      </p:to>
                                    </p:set>
                                    <p:animEffect transition="in" filter="wipe(left)">
                                      <p:cBhvr>
                                        <p:cTn id="7" dur="500"/>
                                        <p:tgtEl>
                                          <p:spTgt spid="53255"/>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5126"/>
                                        </p:tgtEl>
                                        <p:attrNameLst>
                                          <p:attrName>style.visibility</p:attrName>
                                        </p:attrNameLst>
                                      </p:cBhvr>
                                      <p:to>
                                        <p:strVal val="visible"/>
                                      </p:to>
                                    </p:set>
                                    <p:animEffect transition="in" filter="fade">
                                      <p:cBhvr>
                                        <p:cTn id="12" dur="800" decel="100000"/>
                                        <p:tgtEl>
                                          <p:spTgt spid="5126"/>
                                        </p:tgtEl>
                                      </p:cBhvr>
                                    </p:animEffect>
                                    <p:anim calcmode="lin" valueType="num">
                                      <p:cBhvr>
                                        <p:cTn id="13" dur="800" decel="100000" fill="hold"/>
                                        <p:tgtEl>
                                          <p:spTgt spid="5126"/>
                                        </p:tgtEl>
                                        <p:attrNameLst>
                                          <p:attrName>style.rotation</p:attrName>
                                        </p:attrNameLst>
                                      </p:cBhvr>
                                      <p:tavLst>
                                        <p:tav tm="0">
                                          <p:val>
                                            <p:fltVal val="-90"/>
                                          </p:val>
                                        </p:tav>
                                        <p:tav tm="100000">
                                          <p:val>
                                            <p:fltVal val="0"/>
                                          </p:val>
                                        </p:tav>
                                      </p:tavLst>
                                    </p:anim>
                                    <p:anim calcmode="lin" valueType="num">
                                      <p:cBhvr>
                                        <p:cTn id="14" dur="800" decel="100000" fill="hold"/>
                                        <p:tgtEl>
                                          <p:spTgt spid="5126"/>
                                        </p:tgtEl>
                                        <p:attrNameLst>
                                          <p:attrName>ppt_x</p:attrName>
                                        </p:attrNameLst>
                                      </p:cBhvr>
                                      <p:tavLst>
                                        <p:tav tm="0">
                                          <p:val>
                                            <p:strVal val="#ppt_x+0.4"/>
                                          </p:val>
                                        </p:tav>
                                        <p:tav tm="100000">
                                          <p:val>
                                            <p:strVal val="#ppt_x-0.05"/>
                                          </p:val>
                                        </p:tav>
                                      </p:tavLst>
                                    </p:anim>
                                    <p:anim calcmode="lin" valueType="num">
                                      <p:cBhvr>
                                        <p:cTn id="15" dur="800" decel="100000" fill="hold"/>
                                        <p:tgtEl>
                                          <p:spTgt spid="5126"/>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5126"/>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5126"/>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3267"/>
                                        </p:tgtEl>
                                        <p:attrNameLst>
                                          <p:attrName>style.visibility</p:attrName>
                                        </p:attrNameLst>
                                      </p:cBhvr>
                                      <p:to>
                                        <p:strVal val="visible"/>
                                      </p:to>
                                    </p:set>
                                    <p:animEffect transition="in" filter="wipe(left)">
                                      <p:cBhvr>
                                        <p:cTn id="22" dur="500"/>
                                        <p:tgtEl>
                                          <p:spTgt spid="53267"/>
                                        </p:tgtEl>
                                      </p:cBhvr>
                                    </p:animEffect>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800" decel="100000"/>
                                        <p:tgtEl>
                                          <p:spTgt spid="4"/>
                                        </p:tgtEl>
                                      </p:cBhvr>
                                    </p:animEffect>
                                    <p:anim calcmode="lin" valueType="num">
                                      <p:cBhvr>
                                        <p:cTn id="28" dur="800" decel="100000" fill="hold"/>
                                        <p:tgtEl>
                                          <p:spTgt spid="4"/>
                                        </p:tgtEl>
                                        <p:attrNameLst>
                                          <p:attrName>style.rotation</p:attrName>
                                        </p:attrNameLst>
                                      </p:cBhvr>
                                      <p:tavLst>
                                        <p:tav tm="0">
                                          <p:val>
                                            <p:fltVal val="-90"/>
                                          </p:val>
                                        </p:tav>
                                        <p:tav tm="100000">
                                          <p:val>
                                            <p:fltVal val="0"/>
                                          </p:val>
                                        </p:tav>
                                      </p:tavLst>
                                    </p:anim>
                                    <p:anim calcmode="lin" valueType="num">
                                      <p:cBhvr>
                                        <p:cTn id="29" dur="800" decel="100000" fill="hold"/>
                                        <p:tgtEl>
                                          <p:spTgt spid="4"/>
                                        </p:tgtEl>
                                        <p:attrNameLst>
                                          <p:attrName>ppt_x</p:attrName>
                                        </p:attrNameLst>
                                      </p:cBhvr>
                                      <p:tavLst>
                                        <p:tav tm="0">
                                          <p:val>
                                            <p:strVal val="#ppt_x+0.4"/>
                                          </p:val>
                                        </p:tav>
                                        <p:tav tm="100000">
                                          <p:val>
                                            <p:strVal val="#ppt_x-0.05"/>
                                          </p:val>
                                        </p:tav>
                                      </p:tavLst>
                                    </p:anim>
                                    <p:anim calcmode="lin" valueType="num">
                                      <p:cBhvr>
                                        <p:cTn id="30" dur="800" decel="100000" fill="hold"/>
                                        <p:tgtEl>
                                          <p:spTgt spid="4"/>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30"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800" decel="100000"/>
                                        <p:tgtEl>
                                          <p:spTgt spid="6"/>
                                        </p:tgtEl>
                                      </p:cBhvr>
                                    </p:animEffect>
                                    <p:anim calcmode="lin" valueType="num">
                                      <p:cBhvr>
                                        <p:cTn id="43" dur="800" decel="100000" fill="hold"/>
                                        <p:tgtEl>
                                          <p:spTgt spid="6"/>
                                        </p:tgtEl>
                                        <p:attrNameLst>
                                          <p:attrName>style.rotation</p:attrName>
                                        </p:attrNameLst>
                                      </p:cBhvr>
                                      <p:tavLst>
                                        <p:tav tm="0">
                                          <p:val>
                                            <p:fltVal val="-90"/>
                                          </p:val>
                                        </p:tav>
                                        <p:tav tm="100000">
                                          <p:val>
                                            <p:fltVal val="0"/>
                                          </p:val>
                                        </p:tav>
                                      </p:tavLst>
                                    </p:anim>
                                    <p:anim calcmode="lin" valueType="num">
                                      <p:cBhvr>
                                        <p:cTn id="44" dur="800" decel="100000" fill="hold"/>
                                        <p:tgtEl>
                                          <p:spTgt spid="6"/>
                                        </p:tgtEl>
                                        <p:attrNameLst>
                                          <p:attrName>ppt_x</p:attrName>
                                        </p:attrNameLst>
                                      </p:cBhvr>
                                      <p:tavLst>
                                        <p:tav tm="0">
                                          <p:val>
                                            <p:strVal val="#ppt_x+0.4"/>
                                          </p:val>
                                        </p:tav>
                                        <p:tav tm="100000">
                                          <p:val>
                                            <p:strVal val="#ppt_x-0.05"/>
                                          </p:val>
                                        </p:tav>
                                      </p:tavLst>
                                    </p:anim>
                                    <p:anim calcmode="lin" valueType="num">
                                      <p:cBhvr>
                                        <p:cTn id="45" dur="800" decel="100000" fill="hold"/>
                                        <p:tgtEl>
                                          <p:spTgt spid="6"/>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5" grpId="0" bldLvl="0" animBg="1"/>
      <p:bldP spid="5126" grpId="0"/>
      <p:bldP spid="53267" grpId="0" bldLvl="0" animBg="1"/>
      <p:bldP spid="4" grpId="0"/>
      <p:bldP spid="5" grpId="0" bldLvl="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2495550" y="2708275"/>
            <a:ext cx="7200900" cy="730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3200" b="1" dirty="0">
                <a:solidFill>
                  <a:srgbClr val="0000FF"/>
                </a:solidFill>
                <a:latin typeface="微软雅黑" panose="020B0503020204020204" pitchFamily="34" charset="-122"/>
                <a:ea typeface="微软雅黑" panose="020B0503020204020204" pitchFamily="34" charset="-122"/>
              </a:rPr>
              <a:t>这场革命为什么称为“二次革命”呢？</a:t>
            </a:r>
            <a:endParaRPr lang="en-US" altLang="zh-CN" sz="3200" b="1" dirty="0">
              <a:latin typeface="微软雅黑" panose="020B0503020204020204" pitchFamily="34" charset="-122"/>
              <a:ea typeface="微软雅黑" panose="020B0503020204020204" pitchFamily="34" charset="-122"/>
            </a:endParaRPr>
          </a:p>
        </p:txBody>
      </p:sp>
      <p:sp>
        <p:nvSpPr>
          <p:cNvPr id="18434" name="矩形 2"/>
          <p:cNvSpPr>
            <a:spLocks noChangeArrowheads="1"/>
          </p:cNvSpPr>
          <p:nvPr/>
        </p:nvSpPr>
        <p:spPr bwMode="auto">
          <a:xfrm>
            <a:off x="1801813" y="1290638"/>
            <a:ext cx="28797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dirty="0">
                <a:latin typeface="微软雅黑" panose="020B0503020204020204" pitchFamily="34" charset="-122"/>
                <a:ea typeface="微软雅黑" panose="020B0503020204020204" pitchFamily="34" charset="-122"/>
              </a:rPr>
              <a:t>问题探究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7197"/>
          <p:cNvSpPr>
            <a:spLocks noChangeArrowheads="1"/>
          </p:cNvSpPr>
          <p:nvPr/>
        </p:nvSpPr>
        <p:spPr bwMode="auto">
          <a:xfrm>
            <a:off x="1774825" y="333375"/>
            <a:ext cx="43396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rPr>
              <a:t>二、袁世凯复辟帝制</a:t>
            </a:r>
            <a:endParaRPr lang="zh-CN" altLang="zh-CN" sz="36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矩形 7174"/>
          <p:cNvSpPr>
            <a:spLocks noChangeArrowheads="1"/>
          </p:cNvSpPr>
          <p:nvPr/>
        </p:nvSpPr>
        <p:spPr bwMode="auto">
          <a:xfrm>
            <a:off x="1774824" y="1577181"/>
            <a:ext cx="2892415"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对内政策</a:t>
            </a:r>
          </a:p>
        </p:txBody>
      </p:sp>
      <p:sp>
        <p:nvSpPr>
          <p:cNvPr id="4" name="矩形 3"/>
          <p:cNvSpPr>
            <a:spLocks noChangeArrowheads="1"/>
          </p:cNvSpPr>
          <p:nvPr/>
        </p:nvSpPr>
        <p:spPr bwMode="auto">
          <a:xfrm>
            <a:off x="1381092" y="2500306"/>
            <a:ext cx="33105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rPr>
              <a:t>（</a:t>
            </a: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a:t>
            </a:r>
            <a:r>
              <a:rPr lang="zh-CN" altLang="zh-CN" sz="3200" b="1" dirty="0">
                <a:latin typeface="微软雅黑" panose="020B0503020204020204" pitchFamily="34" charset="-122"/>
                <a:ea typeface="微软雅黑" panose="020B0503020204020204" pitchFamily="34" charset="-122"/>
              </a:rPr>
              <a:t>谋正式总统</a:t>
            </a:r>
            <a:endParaRPr lang="zh-CN" altLang="en-US" sz="3200" b="1" dirty="0">
              <a:latin typeface="微软雅黑" panose="020B0503020204020204" pitchFamily="34" charset="-122"/>
              <a:ea typeface="微软雅黑" panose="020B0503020204020204" pitchFamily="34" charset="-122"/>
            </a:endParaRPr>
          </a:p>
        </p:txBody>
      </p:sp>
      <p:sp>
        <p:nvSpPr>
          <p:cNvPr id="5" name="矩形 4"/>
          <p:cNvSpPr>
            <a:spLocks noChangeArrowheads="1"/>
          </p:cNvSpPr>
          <p:nvPr/>
        </p:nvSpPr>
        <p:spPr bwMode="auto">
          <a:xfrm>
            <a:off x="1774825" y="3429000"/>
            <a:ext cx="4321175" cy="222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zh-CN" sz="3200" b="1" dirty="0">
                <a:latin typeface="微软雅黑" panose="020B0503020204020204" pitchFamily="34" charset="-122"/>
                <a:ea typeface="微软雅黑" panose="020B0503020204020204" pitchFamily="34" charset="-122"/>
              </a:rPr>
              <a:t>①袁世凯强迫国会选举他为正式大总统</a:t>
            </a:r>
            <a:r>
              <a:rPr lang="zh-CN" altLang="en-US" sz="3200" b="1" dirty="0">
                <a:latin typeface="微软雅黑" panose="020B0503020204020204" pitchFamily="34" charset="-122"/>
                <a:ea typeface="微软雅黑" panose="020B0503020204020204" pitchFamily="34" charset="-122"/>
              </a:rPr>
              <a:t>；</a:t>
            </a:r>
            <a:endParaRPr lang="zh-CN"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rPr>
              <a:t>②</a:t>
            </a:r>
            <a:r>
              <a:rPr lang="zh-CN" altLang="zh-CN" sz="3200" b="1" dirty="0">
                <a:latin typeface="微软雅黑" panose="020B0503020204020204" pitchFamily="34" charset="-122"/>
                <a:ea typeface="微软雅黑" panose="020B0503020204020204" pitchFamily="34" charset="-122"/>
              </a:rPr>
              <a:t>下令解散国民党</a:t>
            </a:r>
            <a:r>
              <a:rPr lang="zh-CN" altLang="en-US" sz="3200" b="1" dirty="0">
                <a:latin typeface="微软雅黑" panose="020B0503020204020204" pitchFamily="34" charset="-122"/>
                <a:ea typeface="微软雅黑" panose="020B0503020204020204" pitchFamily="34" charset="-122"/>
              </a:rPr>
              <a:t>；</a:t>
            </a:r>
          </a:p>
        </p:txBody>
      </p:sp>
      <p:pic>
        <p:nvPicPr>
          <p:cNvPr id="19461"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6363" y="1117600"/>
            <a:ext cx="3811587" cy="519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238216" y="571480"/>
            <a:ext cx="37016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rPr>
              <a:t>（</a:t>
            </a:r>
            <a:r>
              <a:rPr lang="en-US" altLang="zh-CN" sz="3600" b="1" dirty="0">
                <a:latin typeface="微软雅黑" panose="020B0503020204020204" pitchFamily="34" charset="-122"/>
                <a:ea typeface="微软雅黑" panose="020B0503020204020204" pitchFamily="34" charset="-122"/>
              </a:rPr>
              <a:t>2</a:t>
            </a:r>
            <a:r>
              <a:rPr lang="zh-CN" altLang="en-US" sz="3600" b="1" dirty="0">
                <a:latin typeface="微软雅黑" panose="020B0503020204020204" pitchFamily="34" charset="-122"/>
                <a:ea typeface="微软雅黑" panose="020B0503020204020204" pitchFamily="34" charset="-122"/>
              </a:rPr>
              <a:t>）谋终身总统</a:t>
            </a:r>
          </a:p>
        </p:txBody>
      </p:sp>
      <p:sp>
        <p:nvSpPr>
          <p:cNvPr id="5" name="矩形 4"/>
          <p:cNvSpPr>
            <a:spLocks noChangeArrowheads="1"/>
          </p:cNvSpPr>
          <p:nvPr/>
        </p:nvSpPr>
        <p:spPr bwMode="auto">
          <a:xfrm>
            <a:off x="1574676" y="1196975"/>
            <a:ext cx="9561884"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③解散国会；</a:t>
            </a:r>
          </a:p>
          <a:p>
            <a:pPr>
              <a:lnSpc>
                <a:spcPct val="150000"/>
              </a:lnSpc>
            </a:pPr>
            <a:r>
              <a:rPr lang="zh-CN" altLang="en-US" sz="3200" b="1" dirty="0">
                <a:latin typeface="微软雅黑" panose="020B0503020204020204" pitchFamily="34" charset="-122"/>
                <a:ea typeface="微软雅黑" panose="020B0503020204020204" pitchFamily="34" charset="-122"/>
              </a:rPr>
              <a:t>④废除</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中华民国临时约法</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，颁布</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中华民国约法</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，改责任内阁制为总统制；</a:t>
            </a:r>
          </a:p>
          <a:p>
            <a:pPr>
              <a:lnSpc>
                <a:spcPct val="150000"/>
              </a:lnSpc>
            </a:pPr>
            <a:r>
              <a:rPr lang="zh-CN" altLang="en-US" sz="3200" b="1" dirty="0">
                <a:latin typeface="微软雅黑" panose="020B0503020204020204" pitchFamily="34" charset="-122"/>
                <a:ea typeface="微软雅黑" panose="020B0503020204020204" pitchFamily="34" charset="-122"/>
              </a:rPr>
              <a:t>⑤修改总统选举法，规定总统可无限期连任，可指定继承人；</a:t>
            </a:r>
          </a:p>
        </p:txBody>
      </p:sp>
      <p:sp>
        <p:nvSpPr>
          <p:cNvPr id="6" name="矩形 5"/>
          <p:cNvSpPr>
            <a:spLocks noChangeArrowheads="1"/>
          </p:cNvSpPr>
          <p:nvPr/>
        </p:nvSpPr>
        <p:spPr bwMode="auto">
          <a:xfrm>
            <a:off x="1309654" y="4929198"/>
            <a:ext cx="2778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rPr>
              <a:t>（</a:t>
            </a:r>
            <a:r>
              <a:rPr lang="en-US" altLang="zh-CN" sz="3600" b="1" dirty="0">
                <a:latin typeface="微软雅黑" panose="020B0503020204020204" pitchFamily="34" charset="-122"/>
                <a:ea typeface="微软雅黑" panose="020B0503020204020204" pitchFamily="34" charset="-122"/>
              </a:rPr>
              <a:t>3</a:t>
            </a:r>
            <a:r>
              <a:rPr lang="zh-CN" altLang="en-US" sz="3600" b="1" dirty="0">
                <a:latin typeface="微软雅黑" panose="020B0503020204020204" pitchFamily="34" charset="-122"/>
                <a:ea typeface="微软雅黑" panose="020B0503020204020204" pitchFamily="34" charset="-122"/>
              </a:rPr>
              <a:t>）谋帝制</a:t>
            </a:r>
          </a:p>
        </p:txBody>
      </p:sp>
      <p:sp>
        <p:nvSpPr>
          <p:cNvPr id="7" name="矩形 6"/>
          <p:cNvSpPr>
            <a:spLocks noChangeArrowheads="1"/>
          </p:cNvSpPr>
          <p:nvPr/>
        </p:nvSpPr>
        <p:spPr bwMode="auto">
          <a:xfrm>
            <a:off x="1127448" y="5589240"/>
            <a:ext cx="98499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200" b="1" dirty="0">
                <a:latin typeface="微软雅黑" panose="020B0503020204020204" pitchFamily="34" charset="-122"/>
                <a:ea typeface="微软雅黑" panose="020B0503020204020204" pitchFamily="34" charset="-122"/>
              </a:rPr>
              <a:t>    改</a:t>
            </a:r>
            <a:r>
              <a:rPr lang="en-US" altLang="zh-CN" sz="3200" b="1" dirty="0">
                <a:latin typeface="微软雅黑" panose="020B0503020204020204" pitchFamily="34" charset="-122"/>
                <a:ea typeface="微软雅黑" panose="020B0503020204020204" pitchFamily="34" charset="-122"/>
              </a:rPr>
              <a:t>1916</a:t>
            </a:r>
            <a:r>
              <a:rPr lang="zh-CN" altLang="en-US" sz="3200" b="1" dirty="0">
                <a:latin typeface="微软雅黑" panose="020B0503020204020204" pitchFamily="34" charset="-122"/>
                <a:ea typeface="微软雅黑" panose="020B0503020204020204" pitchFamily="34" charset="-122"/>
              </a:rPr>
              <a:t>年为“中华帝国洪宪元年”，举行登基大典。</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4" descr="20081121445432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4875" y="1491635"/>
            <a:ext cx="7708900" cy="433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7178"/>
          <p:cNvSpPr>
            <a:spLocks noChangeArrowheads="1"/>
          </p:cNvSpPr>
          <p:nvPr/>
        </p:nvSpPr>
        <p:spPr bwMode="auto">
          <a:xfrm>
            <a:off x="1774825" y="116632"/>
            <a:ext cx="8642350" cy="130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rPr>
              <a:t>    1915</a:t>
            </a:r>
            <a:r>
              <a:rPr lang="zh-CN" altLang="en-US" sz="2800" b="1" dirty="0">
                <a:latin typeface="微软雅黑" panose="020B0503020204020204" pitchFamily="34" charset="-122"/>
                <a:ea typeface="微软雅黑" panose="020B0503020204020204" pitchFamily="34" charset="-122"/>
              </a:rPr>
              <a:t>年末，袁世凯下令以</a:t>
            </a:r>
            <a:r>
              <a:rPr lang="en-US" altLang="zh-CN" sz="2800" b="1" dirty="0">
                <a:latin typeface="微软雅黑" panose="020B0503020204020204" pitchFamily="34" charset="-122"/>
                <a:ea typeface="微软雅黑" panose="020B0503020204020204" pitchFamily="34" charset="-122"/>
              </a:rPr>
              <a:t>1916</a:t>
            </a:r>
            <a:r>
              <a:rPr lang="zh-CN" altLang="en-US" sz="2800" b="1" dirty="0">
                <a:latin typeface="微软雅黑" panose="020B0503020204020204" pitchFamily="34" charset="-122"/>
                <a:ea typeface="微软雅黑" panose="020B0503020204020204" pitchFamily="34" charset="-122"/>
              </a:rPr>
              <a:t>年为</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中华帝国洪宪元年</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，准备在元旦举行登基大典。</a:t>
            </a:r>
          </a:p>
        </p:txBody>
      </p:sp>
      <p:sp>
        <p:nvSpPr>
          <p:cNvPr id="11267" name="文本框 1"/>
          <p:cNvSpPr txBox="1">
            <a:spLocks noChangeArrowheads="1"/>
          </p:cNvSpPr>
          <p:nvPr/>
        </p:nvSpPr>
        <p:spPr bwMode="auto">
          <a:xfrm>
            <a:off x="4510088" y="5890597"/>
            <a:ext cx="318135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atin typeface="文鼎新艺体简"/>
                <a:ea typeface="微软雅黑" panose="020B0503020204020204" pitchFamily="34" charset="-122"/>
              </a:rPr>
              <a:t>袁世凯祭天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1265"/>
                                        </p:tgtEl>
                                        <p:attrNameLst>
                                          <p:attrName>style.visibility</p:attrName>
                                        </p:attrNameLst>
                                      </p:cBhvr>
                                      <p:to>
                                        <p:strVal val="visible"/>
                                      </p:to>
                                    </p:set>
                                    <p:animEffect transition="in" filter="fade">
                                      <p:cBhvr>
                                        <p:cTn id="17" dur="800" decel="100000"/>
                                        <p:tgtEl>
                                          <p:spTgt spid="11265"/>
                                        </p:tgtEl>
                                      </p:cBhvr>
                                    </p:animEffect>
                                    <p:anim calcmode="lin" valueType="num">
                                      <p:cBhvr>
                                        <p:cTn id="18" dur="800" decel="100000" fill="hold"/>
                                        <p:tgtEl>
                                          <p:spTgt spid="11265"/>
                                        </p:tgtEl>
                                        <p:attrNameLst>
                                          <p:attrName>style.rotation</p:attrName>
                                        </p:attrNameLst>
                                      </p:cBhvr>
                                      <p:tavLst>
                                        <p:tav tm="0">
                                          <p:val>
                                            <p:fltVal val="-90"/>
                                          </p:val>
                                        </p:tav>
                                        <p:tav tm="100000">
                                          <p:val>
                                            <p:fltVal val="0"/>
                                          </p:val>
                                        </p:tav>
                                      </p:tavLst>
                                    </p:anim>
                                    <p:anim calcmode="lin" valueType="num">
                                      <p:cBhvr>
                                        <p:cTn id="19" dur="800" decel="100000" fill="hold"/>
                                        <p:tgtEl>
                                          <p:spTgt spid="11265"/>
                                        </p:tgtEl>
                                        <p:attrNameLst>
                                          <p:attrName>ppt_x</p:attrName>
                                        </p:attrNameLst>
                                      </p:cBhvr>
                                      <p:tavLst>
                                        <p:tav tm="0">
                                          <p:val>
                                            <p:strVal val="#ppt_x+0.4"/>
                                          </p:val>
                                        </p:tav>
                                        <p:tav tm="100000">
                                          <p:val>
                                            <p:strVal val="#ppt_x-0.05"/>
                                          </p:val>
                                        </p:tav>
                                      </p:tavLst>
                                    </p:anim>
                                    <p:anim calcmode="lin" valueType="num">
                                      <p:cBhvr>
                                        <p:cTn id="20" dur="800" decel="100000" fill="hold"/>
                                        <p:tgtEl>
                                          <p:spTgt spid="11265"/>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1265"/>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1265"/>
                                        </p:tgtEl>
                                        <p:attrNameLst>
                                          <p:attrName>ppt_y</p:attrName>
                                        </p:attrNameLst>
                                      </p:cBhvr>
                                      <p:tavLst>
                                        <p:tav tm="0">
                                          <p:val>
                                            <p:strVal val="#ppt_y+0.1"/>
                                          </p:val>
                                        </p:tav>
                                        <p:tav tm="100000">
                                          <p:val>
                                            <p:strVal val="#ppt_y"/>
                                          </p:val>
                                        </p:tav>
                                      </p:tavLst>
                                    </p:anim>
                                  </p:childTnLst>
                                </p:cTn>
                              </p:par>
                              <p:par>
                                <p:cTn id="23" presetID="30" presetClass="entr" presetSubtype="0" fill="hold" grpId="0" nodeType="withEffect">
                                  <p:stCondLst>
                                    <p:cond delay="0"/>
                                  </p:stCondLst>
                                  <p:childTnLst>
                                    <p:set>
                                      <p:cBhvr>
                                        <p:cTn id="24" dur="1" fill="hold">
                                          <p:stCondLst>
                                            <p:cond delay="0"/>
                                          </p:stCondLst>
                                        </p:cTn>
                                        <p:tgtEl>
                                          <p:spTgt spid="11267"/>
                                        </p:tgtEl>
                                        <p:attrNameLst>
                                          <p:attrName>style.visibility</p:attrName>
                                        </p:attrNameLst>
                                      </p:cBhvr>
                                      <p:to>
                                        <p:strVal val="visible"/>
                                      </p:to>
                                    </p:set>
                                    <p:animEffect transition="in" filter="fade">
                                      <p:cBhvr>
                                        <p:cTn id="25" dur="800" decel="100000"/>
                                        <p:tgtEl>
                                          <p:spTgt spid="11267"/>
                                        </p:tgtEl>
                                      </p:cBhvr>
                                    </p:animEffect>
                                    <p:anim calcmode="lin" valueType="num">
                                      <p:cBhvr>
                                        <p:cTn id="26" dur="800" decel="100000" fill="hold"/>
                                        <p:tgtEl>
                                          <p:spTgt spid="11267"/>
                                        </p:tgtEl>
                                        <p:attrNameLst>
                                          <p:attrName>style.rotation</p:attrName>
                                        </p:attrNameLst>
                                      </p:cBhvr>
                                      <p:tavLst>
                                        <p:tav tm="0">
                                          <p:val>
                                            <p:fltVal val="-90"/>
                                          </p:val>
                                        </p:tav>
                                        <p:tav tm="100000">
                                          <p:val>
                                            <p:fltVal val="0"/>
                                          </p:val>
                                        </p:tav>
                                      </p:tavLst>
                                    </p:anim>
                                    <p:anim calcmode="lin" valueType="num">
                                      <p:cBhvr>
                                        <p:cTn id="27" dur="800" decel="100000" fill="hold"/>
                                        <p:tgtEl>
                                          <p:spTgt spid="11267"/>
                                        </p:tgtEl>
                                        <p:attrNameLst>
                                          <p:attrName>ppt_x</p:attrName>
                                        </p:attrNameLst>
                                      </p:cBhvr>
                                      <p:tavLst>
                                        <p:tav tm="0">
                                          <p:val>
                                            <p:strVal val="#ppt_x+0.4"/>
                                          </p:val>
                                        </p:tav>
                                        <p:tav tm="100000">
                                          <p:val>
                                            <p:strVal val="#ppt_x-0.05"/>
                                          </p:val>
                                        </p:tav>
                                      </p:tavLst>
                                    </p:anim>
                                    <p:anim calcmode="lin" valueType="num">
                                      <p:cBhvr>
                                        <p:cTn id="28" dur="800" decel="100000" fill="hold"/>
                                        <p:tgtEl>
                                          <p:spTgt spid="11267"/>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1267"/>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126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26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7174"/>
          <p:cNvSpPr>
            <a:spLocks noChangeArrowheads="1"/>
          </p:cNvSpPr>
          <p:nvPr/>
        </p:nvSpPr>
        <p:spPr bwMode="auto">
          <a:xfrm>
            <a:off x="1774824" y="560388"/>
            <a:ext cx="346391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对外政策</a:t>
            </a:r>
          </a:p>
        </p:txBody>
      </p:sp>
      <p:sp>
        <p:nvSpPr>
          <p:cNvPr id="3" name="矩形 7178"/>
          <p:cNvSpPr>
            <a:spLocks noChangeArrowheads="1"/>
          </p:cNvSpPr>
          <p:nvPr/>
        </p:nvSpPr>
        <p:spPr bwMode="auto">
          <a:xfrm>
            <a:off x="1892300" y="1212850"/>
            <a:ext cx="84089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dirty="0">
                <a:latin typeface="微软雅黑" panose="020B0503020204020204" pitchFamily="34" charset="-122"/>
                <a:ea typeface="微软雅黑" panose="020B0503020204020204" pitchFamily="34" charset="-122"/>
              </a:rPr>
              <a:t>接受日本旨在灭亡中国的</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二十一条</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的大部分内容。</a:t>
            </a:r>
          </a:p>
        </p:txBody>
      </p:sp>
      <p:graphicFrame>
        <p:nvGraphicFramePr>
          <p:cNvPr id="4" name="表格 3"/>
          <p:cNvGraphicFramePr>
            <a:graphicFrameLocks noGrp="1"/>
          </p:cNvGraphicFramePr>
          <p:nvPr>
            <p:extLst/>
          </p:nvPr>
        </p:nvGraphicFramePr>
        <p:xfrm>
          <a:off x="1774824" y="2098675"/>
          <a:ext cx="9001695" cy="3778250"/>
        </p:xfrm>
        <a:graphic>
          <a:graphicData uri="http://schemas.openxmlformats.org/drawingml/2006/table">
            <a:tbl>
              <a:tblPr/>
              <a:tblGrid>
                <a:gridCol w="1269045">
                  <a:extLst>
                    <a:ext uri="{9D8B030D-6E8A-4147-A177-3AD203B41FA5}">
                      <a16:colId xmlns:a16="http://schemas.microsoft.com/office/drawing/2014/main" val="20000"/>
                    </a:ext>
                  </a:extLst>
                </a:gridCol>
                <a:gridCol w="7732650">
                  <a:extLst>
                    <a:ext uri="{9D8B030D-6E8A-4147-A177-3AD203B41FA5}">
                      <a16:colId xmlns:a16="http://schemas.microsoft.com/office/drawing/2014/main" val="20001"/>
                    </a:ext>
                  </a:extLst>
                </a:gridCol>
              </a:tblGrid>
              <a:tr h="3778250">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pPr>
                      <a:endParaRPr kumimoji="0" lang="en-US" altLang="zh-CN"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endParaRPr>
                    </a:p>
                    <a:p>
                      <a:pPr marL="0" marR="0" lvl="0" indent="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a:t>
                      </a:r>
                      <a:r>
                        <a:rPr kumimoji="0" lang="zh-CN" altLang="en-US"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二</a:t>
                      </a:r>
                      <a:endParaRPr kumimoji="0" lang="en-US" altLang="zh-CN"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endParaRPr>
                    </a:p>
                    <a:p>
                      <a:pPr marL="0" marR="0" lvl="0" indent="0" algn="l" defTabSz="914400" rtl="0" eaLnBrk="1" fontAlgn="base" latinLnBrk="0" hangingPunct="1">
                        <a:lnSpc>
                          <a:spcPct val="150000"/>
                        </a:lnSpc>
                        <a:spcBef>
                          <a:spcPct val="0"/>
                        </a:spcBef>
                        <a:spcAft>
                          <a:spcPct val="0"/>
                        </a:spcAft>
                        <a:buClrTx/>
                        <a:buSzTx/>
                        <a:buFontTx/>
                        <a:buNone/>
                      </a:pPr>
                      <a:r>
                        <a:rPr kumimoji="0" lang="zh-CN" altLang="en-US"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   十</a:t>
                      </a:r>
                      <a:endParaRPr kumimoji="0" lang="en-US" altLang="zh-CN"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endParaRPr>
                    </a:p>
                    <a:p>
                      <a:pPr marL="0" marR="0" lvl="0" indent="0" algn="l" defTabSz="914400" rtl="0" eaLnBrk="1" fontAlgn="base" latinLnBrk="0" hangingPunct="1">
                        <a:lnSpc>
                          <a:spcPct val="150000"/>
                        </a:lnSpc>
                        <a:spcBef>
                          <a:spcPct val="0"/>
                        </a:spcBef>
                        <a:spcAft>
                          <a:spcPct val="0"/>
                        </a:spcAft>
                        <a:buClrTx/>
                        <a:buSzTx/>
                        <a:buFontTx/>
                        <a:buNone/>
                      </a:pPr>
                      <a:r>
                        <a:rPr kumimoji="0" lang="zh-CN" altLang="en-US"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   一</a:t>
                      </a:r>
                      <a:endParaRPr kumimoji="0" lang="en-US" altLang="zh-CN"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endParaRPr>
                    </a:p>
                    <a:p>
                      <a:pPr marL="0" marR="0" lvl="0" indent="0" algn="l" defTabSz="914400" rtl="0" eaLnBrk="1" fontAlgn="base" latinLnBrk="0" hangingPunct="1">
                        <a:lnSpc>
                          <a:spcPct val="150000"/>
                        </a:lnSpc>
                        <a:spcBef>
                          <a:spcPct val="0"/>
                        </a:spcBef>
                        <a:spcAft>
                          <a:spcPct val="0"/>
                        </a:spcAft>
                        <a:buClrTx/>
                        <a:buSzTx/>
                        <a:buFontTx/>
                        <a:buNone/>
                      </a:pPr>
                      <a:r>
                        <a:rPr kumimoji="0" lang="zh-CN" altLang="en-US"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   条</a:t>
                      </a:r>
                      <a:r>
                        <a:rPr kumimoji="0" lang="en-US" altLang="zh-CN"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a:t>
                      </a:r>
                    </a:p>
                  </a:txBody>
                  <a:tcPr marL="91443" marR="91443" marT="45724" marB="45724"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25400" cap="flat" cmpd="sng" algn="ctr">
                      <a:solidFill>
                        <a:schemeClr val="accent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200000"/>
                        </a:lnSpc>
                        <a:spcBef>
                          <a:spcPct val="0"/>
                        </a:spcBef>
                        <a:spcAft>
                          <a:spcPct val="0"/>
                        </a:spcAft>
                        <a:buClrTx/>
                        <a:buSzTx/>
                        <a:buFontTx/>
                        <a:buNone/>
                      </a:pPr>
                      <a:r>
                        <a:rPr kumimoji="0" lang="zh-CN" altLang="en-US"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①承认日本继承德国在山东的一切特权；</a:t>
                      </a:r>
                    </a:p>
                    <a:p>
                      <a:pPr marL="0" marR="0" lvl="0" indent="0" algn="l" defTabSz="914400" rtl="0" eaLnBrk="1" fontAlgn="base" latinLnBrk="0" hangingPunct="1">
                        <a:lnSpc>
                          <a:spcPct val="200000"/>
                        </a:lnSpc>
                        <a:spcBef>
                          <a:spcPct val="0"/>
                        </a:spcBef>
                        <a:spcAft>
                          <a:spcPct val="0"/>
                        </a:spcAft>
                        <a:buClrTx/>
                        <a:buSzTx/>
                        <a:buFontTx/>
                        <a:buNone/>
                      </a:pPr>
                      <a:r>
                        <a:rPr kumimoji="0" lang="zh-CN" altLang="en-US"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②进一步扩大日本在</a:t>
                      </a:r>
                      <a:r>
                        <a:rPr kumimoji="0" lang="en-US" altLang="zh-CN"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a:t>
                      </a:r>
                      <a:r>
                        <a:rPr kumimoji="0" lang="zh-CN" altLang="en-US"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南满</a:t>
                      </a:r>
                      <a:r>
                        <a:rPr kumimoji="0" lang="en-US" altLang="zh-CN"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a:t>
                      </a:r>
                      <a:r>
                        <a:rPr kumimoji="0" lang="zh-CN" altLang="en-US"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和蒙古的权益；</a:t>
                      </a:r>
                    </a:p>
                    <a:p>
                      <a:pPr marL="0" marR="0" lvl="0" indent="0" algn="l" defTabSz="914400" rtl="0" eaLnBrk="1" fontAlgn="base" latinLnBrk="0" hangingPunct="1">
                        <a:lnSpc>
                          <a:spcPct val="200000"/>
                        </a:lnSpc>
                        <a:spcBef>
                          <a:spcPct val="0"/>
                        </a:spcBef>
                        <a:spcAft>
                          <a:spcPct val="0"/>
                        </a:spcAft>
                        <a:buClrTx/>
                        <a:buSzTx/>
                        <a:buFontTx/>
                        <a:buNone/>
                      </a:pPr>
                      <a:r>
                        <a:rPr kumimoji="0" lang="zh-CN" altLang="en-US"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③规定中国沿海港湾、岛屿不得租借或割让他国；</a:t>
                      </a:r>
                    </a:p>
                    <a:p>
                      <a:pPr marL="0" marR="0" lvl="0" indent="0" algn="l" defTabSz="914400" rtl="0" eaLnBrk="1" fontAlgn="base" latinLnBrk="0" hangingPunct="1">
                        <a:lnSpc>
                          <a:spcPct val="200000"/>
                        </a:lnSpc>
                        <a:spcBef>
                          <a:spcPct val="0"/>
                        </a:spcBef>
                        <a:spcAft>
                          <a:spcPct val="0"/>
                        </a:spcAft>
                        <a:buClrTx/>
                        <a:buSzTx/>
                        <a:buFontTx/>
                        <a:buNone/>
                      </a:pPr>
                      <a:r>
                        <a:rPr kumimoji="0" lang="zh-CN" altLang="en-US" sz="2800" b="1" i="0" u="none" strike="noStrike" cap="none" normalizeH="0" baseline="0" dirty="0">
                          <a:ln>
                            <a:noFill/>
                          </a:ln>
                          <a:solidFill>
                            <a:srgbClr val="0000FF"/>
                          </a:solidFill>
                          <a:effectLst/>
                          <a:latin typeface="微软雅黑" panose="020B0503020204020204" pitchFamily="34" charset="-122"/>
                          <a:ea typeface="微软雅黑" panose="020B0503020204020204" pitchFamily="34" charset="-122"/>
                        </a:rPr>
                        <a:t>④聘用日本人为顾问等。</a:t>
                      </a:r>
                      <a:endParaRPr kumimoji="0" lang="zh-CN" altLang="en-US" sz="2800" b="1" i="0" u="none" strike="noStrike" cap="none" normalizeH="0" baseline="0" dirty="0">
                        <a:ln>
                          <a:noFill/>
                        </a:ln>
                        <a:solidFill>
                          <a:srgbClr val="0000FF"/>
                        </a:solidFill>
                        <a:effectLst/>
                        <a:latin typeface="微软雅黑" panose="020B0503020204020204" pitchFamily="34" charset="-122"/>
                        <a:ea typeface="创艺简细圆"/>
                        <a:cs typeface="创艺简细圆"/>
                      </a:endParaRPr>
                    </a:p>
                  </a:txBody>
                  <a:tcPr marL="91443" marR="91443" marT="45724" marB="45724"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25400" cap="flat" cmpd="sng" algn="ctr">
                      <a:solidFill>
                        <a:schemeClr val="accent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800" decel="100000"/>
                                        <p:tgtEl>
                                          <p:spTgt spid="3"/>
                                        </p:tgtEl>
                                      </p:cBhvr>
                                    </p:animEffect>
                                    <p:anim calcmode="lin" valueType="num">
                                      <p:cBhvr>
                                        <p:cTn id="14" dur="800" decel="100000" fill="hold"/>
                                        <p:tgtEl>
                                          <p:spTgt spid="3"/>
                                        </p:tgtEl>
                                        <p:attrNameLst>
                                          <p:attrName>style.rotation</p:attrName>
                                        </p:attrNameLst>
                                      </p:cBhvr>
                                      <p:tavLst>
                                        <p:tav tm="0">
                                          <p:val>
                                            <p:fltVal val="-90"/>
                                          </p:val>
                                        </p:tav>
                                        <p:tav tm="100000">
                                          <p:val>
                                            <p:fltVal val="0"/>
                                          </p:val>
                                        </p:tav>
                                      </p:tavLst>
                                    </p:anim>
                                    <p:anim calcmode="lin" valueType="num">
                                      <p:cBhvr>
                                        <p:cTn id="15" dur="800" decel="100000" fill="hold"/>
                                        <p:tgtEl>
                                          <p:spTgt spid="3"/>
                                        </p:tgtEl>
                                        <p:attrNameLst>
                                          <p:attrName>ppt_x</p:attrName>
                                        </p:attrNameLst>
                                      </p:cBhvr>
                                      <p:tavLst>
                                        <p:tav tm="0">
                                          <p:val>
                                            <p:strVal val="#ppt_x+0.4"/>
                                          </p:val>
                                        </p:tav>
                                        <p:tav tm="100000">
                                          <p:val>
                                            <p:strVal val="#ppt_x-0.05"/>
                                          </p:val>
                                        </p:tav>
                                      </p:tavLst>
                                    </p:anim>
                                    <p:anim calcmode="lin" valueType="num">
                                      <p:cBhvr>
                                        <p:cTn id="16" dur="800" decel="100000" fill="hold"/>
                                        <p:tgtEl>
                                          <p:spTgt spid="3"/>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heckerboard(across)">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矩形 7197"/>
          <p:cNvSpPr>
            <a:spLocks noChangeArrowheads="1"/>
          </p:cNvSpPr>
          <p:nvPr/>
        </p:nvSpPr>
        <p:spPr bwMode="auto">
          <a:xfrm>
            <a:off x="1559496" y="333375"/>
            <a:ext cx="295465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rPr>
              <a:t>三、护国战争</a:t>
            </a:r>
            <a:endParaRPr lang="zh-CN" altLang="zh-CN" sz="36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矩形 5"/>
          <p:cNvSpPr>
            <a:spLocks noChangeArrowheads="1"/>
          </p:cNvSpPr>
          <p:nvPr/>
        </p:nvSpPr>
        <p:spPr bwMode="auto">
          <a:xfrm>
            <a:off x="1559496" y="1268413"/>
            <a:ext cx="949797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600" b="1" dirty="0">
                <a:latin typeface="微软雅黑" panose="020B0503020204020204" pitchFamily="34" charset="-122"/>
                <a:ea typeface="微软雅黑" panose="020B0503020204020204" pitchFamily="34" charset="-122"/>
              </a:rPr>
              <a:t>材</a:t>
            </a:r>
            <a:r>
              <a:rPr lang="en-US" altLang="zh-CN" sz="3600" b="1" dirty="0">
                <a:latin typeface="微软雅黑" panose="020B0503020204020204" pitchFamily="34" charset="-122"/>
                <a:ea typeface="微软雅黑" panose="020B0503020204020204" pitchFamily="34" charset="-122"/>
              </a:rPr>
              <a:t> </a:t>
            </a:r>
            <a:r>
              <a:rPr lang="zh-CN" altLang="zh-CN" sz="3600" b="1" dirty="0">
                <a:latin typeface="微软雅黑" panose="020B0503020204020204" pitchFamily="34" charset="-122"/>
                <a:ea typeface="微软雅黑" panose="020B0503020204020204" pitchFamily="34" charset="-122"/>
              </a:rPr>
              <a:t>料：</a:t>
            </a:r>
            <a:r>
              <a:rPr lang="zh-CN" altLang="en-US" sz="3000" b="1" dirty="0">
                <a:latin typeface="微软雅黑" panose="020B0503020204020204" pitchFamily="34" charset="-122"/>
                <a:ea typeface="微软雅黑" panose="020B0503020204020204" pitchFamily="34" charset="-122"/>
              </a:rPr>
              <a:t> 万户涕泪，一人冠冕，其心尚有，国共二字存耶？既忘共和，即称民贼，</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戮此民贼，以拯吾民。</a:t>
            </a:r>
          </a:p>
          <a:p>
            <a:pPr algn="r">
              <a:lnSpc>
                <a:spcPct val="150000"/>
              </a:lnSpc>
            </a:pPr>
            <a:r>
              <a:rPr lang="zh-CN" altLang="en-US" sz="3000" b="1" dirty="0">
                <a:latin typeface="微软雅黑" panose="020B0503020204020204" pitchFamily="34" charset="-122"/>
                <a:ea typeface="微软雅黑" panose="020B0503020204020204" pitchFamily="34" charset="-122"/>
              </a:rPr>
              <a:t>                                       </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孙中山</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讨袁宣言</a:t>
            </a:r>
            <a:r>
              <a:rPr lang="en-US" altLang="zh-CN" sz="3000" b="1" dirty="0">
                <a:latin typeface="微软雅黑" panose="020B0503020204020204" pitchFamily="34" charset="-122"/>
                <a:ea typeface="微软雅黑" panose="020B0503020204020204" pitchFamily="34" charset="-122"/>
              </a:rPr>
              <a:t>》</a:t>
            </a:r>
            <a:endParaRPr lang="zh-CN" altLang="zh-CN" sz="3000" b="1" dirty="0">
              <a:latin typeface="微软雅黑" panose="020B0503020204020204" pitchFamily="34" charset="-122"/>
              <a:ea typeface="微软雅黑" panose="020B0503020204020204" pitchFamily="34" charset="-122"/>
            </a:endParaRPr>
          </a:p>
        </p:txBody>
      </p:sp>
      <p:sp>
        <p:nvSpPr>
          <p:cNvPr id="7" name="矩形 6"/>
          <p:cNvSpPr>
            <a:spLocks noChangeArrowheads="1"/>
          </p:cNvSpPr>
          <p:nvPr/>
        </p:nvSpPr>
        <p:spPr bwMode="auto">
          <a:xfrm>
            <a:off x="1570608" y="4235604"/>
            <a:ext cx="9496226"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通过上述材料反映了孙中山对袁世凯称帝的什么态度？袁世凯的倒行逆施，人们又作怎样的反应？ </a:t>
            </a:r>
            <a:endParaRPr lang="zh-CN" altLang="zh-CN"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2" descr="C:\Users\Administrator\Desktop\01300000203503126207546748904.jpg"/>
          <p:cNvPicPr>
            <a:picLocks noChangeAspect="1" noChangeArrowheads="1"/>
          </p:cNvPicPr>
          <p:nvPr/>
        </p:nvPicPr>
        <p:blipFill>
          <a:blip r:embed="rId3">
            <a:extLst>
              <a:ext uri="{28A0092B-C50C-407E-A947-70E740481C1C}">
                <a14:useLocalDpi xmlns:a14="http://schemas.microsoft.com/office/drawing/2010/main" val="0"/>
              </a:ext>
            </a:extLst>
          </a:blip>
          <a:srcRect l="2180" t="3317" r="1482" b="3778"/>
          <a:stretch>
            <a:fillRect/>
          </a:stretch>
        </p:blipFill>
        <p:spPr bwMode="auto">
          <a:xfrm>
            <a:off x="2062163" y="333375"/>
            <a:ext cx="8067675" cy="604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矩形 7174"/>
          <p:cNvSpPr>
            <a:spLocks noChangeArrowheads="1"/>
          </p:cNvSpPr>
          <p:nvPr/>
        </p:nvSpPr>
        <p:spPr bwMode="auto">
          <a:xfrm>
            <a:off x="1559496" y="1008063"/>
            <a:ext cx="1379538" cy="478155"/>
          </a:xfrm>
          <a:prstGeom prst="rect">
            <a:avLst/>
          </a:prstGeom>
          <a:noFill/>
          <a:ln w="38100">
            <a:solidFill>
              <a:schemeClr val="tx2">
                <a:lumMod val="40000"/>
                <a:lumOff val="60000"/>
              </a:schemeClr>
            </a:solidFill>
            <a:beve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90000"/>
              </a:lnSpc>
              <a:spcBef>
                <a:spcPct val="20000"/>
              </a:spcBef>
              <a:buFontTx/>
              <a:buNone/>
              <a:defRPr/>
            </a:pP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准备</a:t>
            </a:r>
          </a:p>
        </p:txBody>
      </p:sp>
      <p:sp>
        <p:nvSpPr>
          <p:cNvPr id="5126" name="矩形 7178"/>
          <p:cNvSpPr>
            <a:spLocks noChangeArrowheads="1"/>
          </p:cNvSpPr>
          <p:nvPr/>
        </p:nvSpPr>
        <p:spPr bwMode="auto">
          <a:xfrm>
            <a:off x="3031109" y="476672"/>
            <a:ext cx="731405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孙中山发表《讨袁宣言》；梁启超、蔡锷离京，前往南方筹划讨伐袁世凯事宜。</a:t>
            </a:r>
            <a:endParaRPr lang="en-US" altLang="zh-CN" sz="2800" b="1" dirty="0">
              <a:latin typeface="微软雅黑" panose="020B0503020204020204" pitchFamily="34" charset="-122"/>
              <a:ea typeface="微软雅黑" panose="020B0503020204020204" pitchFamily="34" charset="-122"/>
            </a:endParaRPr>
          </a:p>
        </p:txBody>
      </p:sp>
      <p:sp>
        <p:nvSpPr>
          <p:cNvPr id="4" name="矩形 7174"/>
          <p:cNvSpPr>
            <a:spLocks noChangeArrowheads="1"/>
          </p:cNvSpPr>
          <p:nvPr/>
        </p:nvSpPr>
        <p:spPr bwMode="auto">
          <a:xfrm>
            <a:off x="1580134" y="2374781"/>
            <a:ext cx="1379537" cy="478155"/>
          </a:xfrm>
          <a:prstGeom prst="rect">
            <a:avLst/>
          </a:prstGeom>
          <a:noFill/>
          <a:ln w="38100">
            <a:solidFill>
              <a:schemeClr val="tx2">
                <a:lumMod val="40000"/>
                <a:lumOff val="60000"/>
              </a:schemeClr>
            </a:solidFill>
            <a:beve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90000"/>
              </a:lnSpc>
              <a:spcBef>
                <a:spcPct val="20000"/>
              </a:spcBef>
              <a:buFontTx/>
              <a:buNone/>
              <a:defRPr/>
            </a:pP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爆发</a:t>
            </a:r>
          </a:p>
        </p:txBody>
      </p:sp>
      <p:sp>
        <p:nvSpPr>
          <p:cNvPr id="5" name="矩形 7178"/>
          <p:cNvSpPr>
            <a:spLocks noChangeArrowheads="1"/>
          </p:cNvSpPr>
          <p:nvPr/>
        </p:nvSpPr>
        <p:spPr bwMode="auto">
          <a:xfrm>
            <a:off x="3078733" y="1844824"/>
            <a:ext cx="748245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rPr>
              <a:t>1915</a:t>
            </a:r>
            <a:r>
              <a:rPr lang="zh-CN" altLang="en-US" sz="2800" b="1" dirty="0">
                <a:latin typeface="微软雅黑" panose="020B0503020204020204" pitchFamily="34" charset="-122"/>
                <a:ea typeface="微软雅黑" panose="020B0503020204020204" pitchFamily="34" charset="-122"/>
              </a:rPr>
              <a:t>年底，蔡锷、李烈钧、唐继尧在云南宣告独立，组织护国军北上讨袁，护国战争爆发。</a:t>
            </a:r>
          </a:p>
        </p:txBody>
      </p:sp>
      <p:sp>
        <p:nvSpPr>
          <p:cNvPr id="6" name="矩形 7174"/>
          <p:cNvSpPr>
            <a:spLocks noChangeArrowheads="1"/>
          </p:cNvSpPr>
          <p:nvPr/>
        </p:nvSpPr>
        <p:spPr bwMode="auto">
          <a:xfrm>
            <a:off x="1588071" y="3789040"/>
            <a:ext cx="1379538" cy="478155"/>
          </a:xfrm>
          <a:prstGeom prst="rect">
            <a:avLst/>
          </a:prstGeom>
          <a:noFill/>
          <a:ln w="38100">
            <a:solidFill>
              <a:schemeClr val="tx2">
                <a:lumMod val="40000"/>
                <a:lumOff val="60000"/>
              </a:schemeClr>
            </a:solidFill>
            <a:beve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90000"/>
              </a:lnSpc>
              <a:spcBef>
                <a:spcPct val="20000"/>
              </a:spcBef>
              <a:buFontTx/>
              <a:buNone/>
              <a:defRPr/>
            </a:pP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经过</a:t>
            </a:r>
          </a:p>
        </p:txBody>
      </p:sp>
      <p:sp>
        <p:nvSpPr>
          <p:cNvPr id="7" name="矩形 7178"/>
          <p:cNvSpPr>
            <a:spLocks noChangeArrowheads="1"/>
          </p:cNvSpPr>
          <p:nvPr/>
        </p:nvSpPr>
        <p:spPr bwMode="auto">
          <a:xfrm>
            <a:off x="3046983" y="3284984"/>
            <a:ext cx="744219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北洋军队人心涣散，节节败退，不少省份宣布独立，脱离袁世凯政府。</a:t>
            </a:r>
          </a:p>
        </p:txBody>
      </p:sp>
      <p:sp>
        <p:nvSpPr>
          <p:cNvPr id="8" name="矩形 7174"/>
          <p:cNvSpPr>
            <a:spLocks noChangeArrowheads="1"/>
          </p:cNvSpPr>
          <p:nvPr/>
        </p:nvSpPr>
        <p:spPr bwMode="auto">
          <a:xfrm>
            <a:off x="1610296" y="5111085"/>
            <a:ext cx="1379538" cy="478155"/>
          </a:xfrm>
          <a:prstGeom prst="rect">
            <a:avLst/>
          </a:prstGeom>
          <a:noFill/>
          <a:ln w="38100">
            <a:solidFill>
              <a:schemeClr val="tx2">
                <a:lumMod val="40000"/>
                <a:lumOff val="60000"/>
              </a:schemeClr>
            </a:solidFill>
            <a:beve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90000"/>
              </a:lnSpc>
              <a:spcBef>
                <a:spcPct val="20000"/>
              </a:spcBef>
              <a:buFontTx/>
              <a:buNone/>
              <a:defRPr/>
            </a:pPr>
            <a:r>
              <a:rPr lang="en-US" altLang="zh-CN" sz="2800" b="1" dirty="0">
                <a:latin typeface="微软雅黑" panose="020B0503020204020204" pitchFamily="34" charset="-122"/>
                <a:ea typeface="微软雅黑" panose="020B0503020204020204" pitchFamily="34" charset="-122"/>
              </a:rPr>
              <a:t>4.</a:t>
            </a:r>
            <a:r>
              <a:rPr lang="zh-CN" altLang="en-US" sz="2800" b="1" dirty="0">
                <a:latin typeface="微软雅黑" panose="020B0503020204020204" pitchFamily="34" charset="-122"/>
                <a:ea typeface="微软雅黑" panose="020B0503020204020204" pitchFamily="34" charset="-122"/>
              </a:rPr>
              <a:t>结果</a:t>
            </a:r>
          </a:p>
        </p:txBody>
      </p:sp>
      <p:sp>
        <p:nvSpPr>
          <p:cNvPr id="9" name="矩形 7178"/>
          <p:cNvSpPr>
            <a:spLocks noChangeArrowheads="1"/>
          </p:cNvSpPr>
          <p:nvPr/>
        </p:nvSpPr>
        <p:spPr bwMode="auto">
          <a:xfrm>
            <a:off x="3056509" y="4635500"/>
            <a:ext cx="757669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rPr>
              <a:t>1916</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月，袁世凯被迫宣布取消帝制，</a:t>
            </a:r>
            <a:r>
              <a:rPr lang="en-US" altLang="zh-CN" sz="2800" b="1" dirty="0">
                <a:latin typeface="微软雅黑" panose="020B0503020204020204" pitchFamily="34" charset="-122"/>
                <a:ea typeface="微软雅黑" panose="020B0503020204020204" pitchFamily="34" charset="-122"/>
              </a:rPr>
              <a:t>6</a:t>
            </a:r>
            <a:r>
              <a:rPr lang="zh-CN" altLang="en-US" sz="2800" b="1" dirty="0">
                <a:latin typeface="微软雅黑" panose="020B0503020204020204" pitchFamily="34" charset="-122"/>
                <a:ea typeface="微软雅黑" panose="020B0503020204020204" pitchFamily="34" charset="-122"/>
              </a:rPr>
              <a:t>月在绝望中死去。护国战争结束。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p:tgtEl>
                                          <p:spTgt spid="5125"/>
                                        </p:tgtEl>
                                        <p:attrNameLst>
                                          <p:attrName>ppt_y</p:attrName>
                                        </p:attrNameLst>
                                      </p:cBhvr>
                                      <p:tavLst>
                                        <p:tav tm="0">
                                          <p:val>
                                            <p:strVal val="#ppt_y+#ppt_h*1.125000"/>
                                          </p:val>
                                        </p:tav>
                                        <p:tav tm="100000">
                                          <p:val>
                                            <p:strVal val="#ppt_y"/>
                                          </p:val>
                                        </p:tav>
                                      </p:tavLst>
                                    </p:anim>
                                    <p:animEffect transition="in" filter="wipe(up)">
                                      <p:cBhvr>
                                        <p:cTn id="8" dur="500"/>
                                        <p:tgtEl>
                                          <p:spTgt spid="5125"/>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5126"/>
                                        </p:tgtEl>
                                        <p:attrNameLst>
                                          <p:attrName>style.visibility</p:attrName>
                                        </p:attrNameLst>
                                      </p:cBhvr>
                                      <p:to>
                                        <p:strVal val="visible"/>
                                      </p:to>
                                    </p:set>
                                    <p:animEffect transition="in" filter="fade">
                                      <p:cBhvr>
                                        <p:cTn id="13" dur="800" decel="100000"/>
                                        <p:tgtEl>
                                          <p:spTgt spid="5126"/>
                                        </p:tgtEl>
                                      </p:cBhvr>
                                    </p:animEffect>
                                    <p:anim calcmode="lin" valueType="num">
                                      <p:cBhvr>
                                        <p:cTn id="14" dur="800" decel="100000" fill="hold"/>
                                        <p:tgtEl>
                                          <p:spTgt spid="5126"/>
                                        </p:tgtEl>
                                        <p:attrNameLst>
                                          <p:attrName>style.rotation</p:attrName>
                                        </p:attrNameLst>
                                      </p:cBhvr>
                                      <p:tavLst>
                                        <p:tav tm="0">
                                          <p:val>
                                            <p:fltVal val="-90"/>
                                          </p:val>
                                        </p:tav>
                                        <p:tav tm="100000">
                                          <p:val>
                                            <p:fltVal val="0"/>
                                          </p:val>
                                        </p:tav>
                                      </p:tavLst>
                                    </p:anim>
                                    <p:anim calcmode="lin" valueType="num">
                                      <p:cBhvr>
                                        <p:cTn id="15" dur="800" decel="100000" fill="hold"/>
                                        <p:tgtEl>
                                          <p:spTgt spid="5126"/>
                                        </p:tgtEl>
                                        <p:attrNameLst>
                                          <p:attrName>ppt_x</p:attrName>
                                        </p:attrNameLst>
                                      </p:cBhvr>
                                      <p:tavLst>
                                        <p:tav tm="0">
                                          <p:val>
                                            <p:strVal val="#ppt_x+0.4"/>
                                          </p:val>
                                        </p:tav>
                                        <p:tav tm="100000">
                                          <p:val>
                                            <p:strVal val="#ppt_x-0.05"/>
                                          </p:val>
                                        </p:tav>
                                      </p:tavLst>
                                    </p:anim>
                                    <p:anim calcmode="lin" valueType="num">
                                      <p:cBhvr>
                                        <p:cTn id="16" dur="800" decel="100000" fill="hold"/>
                                        <p:tgtEl>
                                          <p:spTgt spid="5126"/>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5126"/>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5126"/>
                                        </p:tgtEl>
                                        <p:attrNameLst>
                                          <p:attrName>ppt_y</p:attrName>
                                        </p:attrNameLst>
                                      </p:cBhvr>
                                      <p:tavLst>
                                        <p:tav tm="0">
                                          <p:val>
                                            <p:strVal val="#ppt_y+0.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p:tgtEl>
                                          <p:spTgt spid="4"/>
                                        </p:tgtEl>
                                        <p:attrNameLst>
                                          <p:attrName>ppt_y</p:attrName>
                                        </p:attrNameLst>
                                      </p:cBhvr>
                                      <p:tavLst>
                                        <p:tav tm="0">
                                          <p:val>
                                            <p:strVal val="#ppt_y+#ppt_h*1.125000"/>
                                          </p:val>
                                        </p:tav>
                                        <p:tav tm="100000">
                                          <p:val>
                                            <p:strVal val="#ppt_y"/>
                                          </p:val>
                                        </p:tav>
                                      </p:tavLst>
                                    </p:anim>
                                    <p:animEffect transition="in" filter="wipe(up)">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30"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800" decel="100000"/>
                                        <p:tgtEl>
                                          <p:spTgt spid="5"/>
                                        </p:tgtEl>
                                      </p:cBhvr>
                                    </p:animEffect>
                                    <p:anim calcmode="lin" valueType="num">
                                      <p:cBhvr>
                                        <p:cTn id="30" dur="800" decel="100000" fill="hold"/>
                                        <p:tgtEl>
                                          <p:spTgt spid="5"/>
                                        </p:tgtEl>
                                        <p:attrNameLst>
                                          <p:attrName>style.rotation</p:attrName>
                                        </p:attrNameLst>
                                      </p:cBhvr>
                                      <p:tavLst>
                                        <p:tav tm="0">
                                          <p:val>
                                            <p:fltVal val="-90"/>
                                          </p:val>
                                        </p:tav>
                                        <p:tav tm="100000">
                                          <p:val>
                                            <p:fltVal val="0"/>
                                          </p:val>
                                        </p:tav>
                                      </p:tavLst>
                                    </p:anim>
                                    <p:anim calcmode="lin" valueType="num">
                                      <p:cBhvr>
                                        <p:cTn id="31" dur="800" decel="100000" fill="hold"/>
                                        <p:tgtEl>
                                          <p:spTgt spid="5"/>
                                        </p:tgtEl>
                                        <p:attrNameLst>
                                          <p:attrName>ppt_x</p:attrName>
                                        </p:attrNameLst>
                                      </p:cBhvr>
                                      <p:tavLst>
                                        <p:tav tm="0">
                                          <p:val>
                                            <p:strVal val="#ppt_x+0.4"/>
                                          </p:val>
                                        </p:tav>
                                        <p:tav tm="100000">
                                          <p:val>
                                            <p:strVal val="#ppt_x-0.05"/>
                                          </p:val>
                                        </p:tav>
                                      </p:tavLst>
                                    </p:anim>
                                    <p:anim calcmode="lin" valueType="num">
                                      <p:cBhvr>
                                        <p:cTn id="32" dur="800" decel="100000" fill="hold"/>
                                        <p:tgtEl>
                                          <p:spTgt spid="5"/>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
                                        <p:tgtEl>
                                          <p:spTgt spid="6"/>
                                        </p:tgtEl>
                                        <p:attrNameLst>
                                          <p:attrName>ppt_y</p:attrName>
                                        </p:attrNameLst>
                                      </p:cBhvr>
                                      <p:tavLst>
                                        <p:tav tm="0">
                                          <p:val>
                                            <p:strVal val="#ppt_y+#ppt_h*1.125000"/>
                                          </p:val>
                                        </p:tav>
                                        <p:tav tm="100000">
                                          <p:val>
                                            <p:strVal val="#ppt_y"/>
                                          </p:val>
                                        </p:tav>
                                      </p:tavLst>
                                    </p:anim>
                                    <p:animEffect transition="in" filter="wipe(up)">
                                      <p:cBhvr>
                                        <p:cTn id="40" dur="5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30" presetClass="entr" presetSubtype="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800" decel="100000"/>
                                        <p:tgtEl>
                                          <p:spTgt spid="7"/>
                                        </p:tgtEl>
                                      </p:cBhvr>
                                    </p:animEffect>
                                    <p:anim calcmode="lin" valueType="num">
                                      <p:cBhvr>
                                        <p:cTn id="46" dur="800" decel="100000" fill="hold"/>
                                        <p:tgtEl>
                                          <p:spTgt spid="7"/>
                                        </p:tgtEl>
                                        <p:attrNameLst>
                                          <p:attrName>style.rotation</p:attrName>
                                        </p:attrNameLst>
                                      </p:cBhvr>
                                      <p:tavLst>
                                        <p:tav tm="0">
                                          <p:val>
                                            <p:fltVal val="-90"/>
                                          </p:val>
                                        </p:tav>
                                        <p:tav tm="100000">
                                          <p:val>
                                            <p:fltVal val="0"/>
                                          </p:val>
                                        </p:tav>
                                      </p:tavLst>
                                    </p:anim>
                                    <p:anim calcmode="lin" valueType="num">
                                      <p:cBhvr>
                                        <p:cTn id="47" dur="800" decel="100000" fill="hold"/>
                                        <p:tgtEl>
                                          <p:spTgt spid="7"/>
                                        </p:tgtEl>
                                        <p:attrNameLst>
                                          <p:attrName>ppt_x</p:attrName>
                                        </p:attrNameLst>
                                      </p:cBhvr>
                                      <p:tavLst>
                                        <p:tav tm="0">
                                          <p:val>
                                            <p:strVal val="#ppt_x+0.4"/>
                                          </p:val>
                                        </p:tav>
                                        <p:tav tm="100000">
                                          <p:val>
                                            <p:strVal val="#ppt_x-0.05"/>
                                          </p:val>
                                        </p:tav>
                                      </p:tavLst>
                                    </p:anim>
                                    <p:anim calcmode="lin" valueType="num">
                                      <p:cBhvr>
                                        <p:cTn id="48" dur="800" decel="100000" fill="hold"/>
                                        <p:tgtEl>
                                          <p:spTgt spid="7"/>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500"/>
                                        <p:tgtEl>
                                          <p:spTgt spid="8"/>
                                        </p:tgtEl>
                                        <p:attrNameLst>
                                          <p:attrName>ppt_y</p:attrName>
                                        </p:attrNameLst>
                                      </p:cBhvr>
                                      <p:tavLst>
                                        <p:tav tm="0">
                                          <p:val>
                                            <p:strVal val="#ppt_y+#ppt_h*1.125000"/>
                                          </p:val>
                                        </p:tav>
                                        <p:tav tm="100000">
                                          <p:val>
                                            <p:strVal val="#ppt_y"/>
                                          </p:val>
                                        </p:tav>
                                      </p:tavLst>
                                    </p:anim>
                                    <p:animEffect transition="in" filter="wipe(up)">
                                      <p:cBhvr>
                                        <p:cTn id="56" dur="500"/>
                                        <p:tgtEl>
                                          <p:spTgt spid="8"/>
                                        </p:tgtEl>
                                      </p:cBhvr>
                                    </p:animEffect>
                                  </p:childTnLst>
                                </p:cTn>
                              </p:par>
                            </p:childTnLst>
                          </p:cTn>
                        </p:par>
                      </p:childTnLst>
                    </p:cTn>
                  </p:par>
                  <p:par>
                    <p:cTn id="57" fill="hold">
                      <p:stCondLst>
                        <p:cond delay="indefinite"/>
                      </p:stCondLst>
                      <p:childTnLst>
                        <p:par>
                          <p:cTn id="58" fill="hold">
                            <p:stCondLst>
                              <p:cond delay="0"/>
                            </p:stCondLst>
                            <p:childTnLst>
                              <p:par>
                                <p:cTn id="59" presetID="30" presetClass="entr" presetSubtype="0" fill="hold" grpId="0" nodeType="click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fade">
                                      <p:cBhvr>
                                        <p:cTn id="61" dur="800" decel="100000"/>
                                        <p:tgtEl>
                                          <p:spTgt spid="9"/>
                                        </p:tgtEl>
                                      </p:cBhvr>
                                    </p:animEffect>
                                    <p:anim calcmode="lin" valueType="num">
                                      <p:cBhvr>
                                        <p:cTn id="62" dur="800" decel="100000" fill="hold"/>
                                        <p:tgtEl>
                                          <p:spTgt spid="9"/>
                                        </p:tgtEl>
                                        <p:attrNameLst>
                                          <p:attrName>style.rotation</p:attrName>
                                        </p:attrNameLst>
                                      </p:cBhvr>
                                      <p:tavLst>
                                        <p:tav tm="0">
                                          <p:val>
                                            <p:fltVal val="-90"/>
                                          </p:val>
                                        </p:tav>
                                        <p:tav tm="100000">
                                          <p:val>
                                            <p:fltVal val="0"/>
                                          </p:val>
                                        </p:tav>
                                      </p:tavLst>
                                    </p:anim>
                                    <p:anim calcmode="lin" valueType="num">
                                      <p:cBhvr>
                                        <p:cTn id="63" dur="800" decel="100000" fill="hold"/>
                                        <p:tgtEl>
                                          <p:spTgt spid="9"/>
                                        </p:tgtEl>
                                        <p:attrNameLst>
                                          <p:attrName>ppt_x</p:attrName>
                                        </p:attrNameLst>
                                      </p:cBhvr>
                                      <p:tavLst>
                                        <p:tav tm="0">
                                          <p:val>
                                            <p:strVal val="#ppt_x+0.4"/>
                                          </p:val>
                                        </p:tav>
                                        <p:tav tm="100000">
                                          <p:val>
                                            <p:strVal val="#ppt_x-0.05"/>
                                          </p:val>
                                        </p:tav>
                                      </p:tavLst>
                                    </p:anim>
                                    <p:anim calcmode="lin" valueType="num">
                                      <p:cBhvr>
                                        <p:cTn id="64" dur="800" decel="100000" fill="hold"/>
                                        <p:tgtEl>
                                          <p:spTgt spid="9"/>
                                        </p:tgtEl>
                                        <p:attrNameLst>
                                          <p:attrName>ppt_y</p:attrName>
                                        </p:attrNameLst>
                                      </p:cBhvr>
                                      <p:tavLst>
                                        <p:tav tm="0">
                                          <p:val>
                                            <p:strVal val="#ppt_y-0.4"/>
                                          </p:val>
                                        </p:tav>
                                        <p:tav tm="100000">
                                          <p:val>
                                            <p:strVal val="#ppt_y+0.1"/>
                                          </p:val>
                                        </p:tav>
                                      </p:tavLst>
                                    </p:anim>
                                    <p:anim calcmode="lin" valueType="num">
                                      <p:cBhvr>
                                        <p:cTn id="65"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66"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ldLvl="0" animBg="1"/>
      <p:bldP spid="5126" grpId="0"/>
      <p:bldP spid="4" grpId="0" bldLvl="0" animBg="1"/>
      <p:bldP spid="5" grpId="0"/>
      <p:bldP spid="6" grpId="0" bldLvl="0" animBg="1"/>
      <p:bldP spid="7" grpId="0"/>
      <p:bldP spid="8" grpId="0" bldLvl="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2" descr=" "/>
          <p:cNvPicPr>
            <a:picLocks noChangeAspect="1" noChangeArrowheads="1"/>
          </p:cNvPicPr>
          <p:nvPr/>
        </p:nvPicPr>
        <p:blipFill>
          <a:blip r:embed="rId3">
            <a:clrChange>
              <a:clrFrom>
                <a:srgbClr val="FFFFFF"/>
              </a:clrFrom>
              <a:clrTo>
                <a:srgbClr val="FFFFFF">
                  <a:alpha val="0"/>
                </a:srgbClr>
              </a:clrTo>
            </a:clrChange>
            <a:lum bright="-20000"/>
            <a:extLst>
              <a:ext uri="{28A0092B-C50C-407E-A947-70E740481C1C}">
                <a14:useLocalDpi xmlns:a14="http://schemas.microsoft.com/office/drawing/2010/main" val="0"/>
              </a:ext>
            </a:extLst>
          </a:blip>
          <a:srcRect/>
          <a:stretch>
            <a:fillRect/>
          </a:stretch>
        </p:blipFill>
        <p:spPr bwMode="auto">
          <a:xfrm>
            <a:off x="2871788" y="836613"/>
            <a:ext cx="6448425"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4" name="矩形 1"/>
          <p:cNvSpPr>
            <a:spLocks noChangeArrowheads="1"/>
          </p:cNvSpPr>
          <p:nvPr/>
        </p:nvSpPr>
        <p:spPr bwMode="auto">
          <a:xfrm>
            <a:off x="2279650" y="5516563"/>
            <a:ext cx="76327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zh-CN" sz="2800" b="1" dirty="0">
                <a:latin typeface="微软雅黑" panose="020B0503020204020204" pitchFamily="34" charset="-122"/>
                <a:ea typeface="微软雅黑" panose="020B0503020204020204" pitchFamily="34" charset="-122"/>
              </a:rPr>
              <a:t>图为护国军部分的将领 右起：</a:t>
            </a:r>
            <a:r>
              <a:rPr lang="en-US" altLang="zh-CN" sz="2800" b="1" dirty="0">
                <a:latin typeface="微软雅黑" panose="020B0503020204020204" pitchFamily="34" charset="-122"/>
                <a:ea typeface="微软雅黑" panose="020B0503020204020204" pitchFamily="34" charset="-122"/>
              </a:rPr>
              <a:t>3</a:t>
            </a:r>
            <a:r>
              <a:rPr lang="zh-CN" altLang="zh-CN" sz="2800" b="1" dirty="0">
                <a:latin typeface="微软雅黑" panose="020B0503020204020204" pitchFamily="34" charset="-122"/>
                <a:ea typeface="微软雅黑" panose="020B0503020204020204" pitchFamily="34" charset="-122"/>
              </a:rPr>
              <a:t>蔡锷，</a:t>
            </a:r>
            <a:r>
              <a:rPr lang="en-US" altLang="zh-CN" sz="2800" b="1" dirty="0">
                <a:latin typeface="微软雅黑" panose="020B0503020204020204" pitchFamily="34" charset="-122"/>
                <a:ea typeface="微软雅黑" panose="020B0503020204020204" pitchFamily="34" charset="-122"/>
              </a:rPr>
              <a:t>4</a:t>
            </a:r>
            <a:r>
              <a:rPr lang="zh-CN" altLang="zh-CN" sz="2800" b="1" dirty="0">
                <a:latin typeface="微软雅黑" panose="020B0503020204020204" pitchFamily="34" charset="-122"/>
                <a:ea typeface="微软雅黑" panose="020B0503020204020204" pitchFamily="34" charset="-122"/>
              </a:rPr>
              <a:t>李烈钧</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矩形 7197"/>
          <p:cNvSpPr>
            <a:spLocks noChangeArrowheads="1"/>
          </p:cNvSpPr>
          <p:nvPr/>
        </p:nvSpPr>
        <p:spPr bwMode="auto">
          <a:xfrm>
            <a:off x="1774825" y="333375"/>
            <a:ext cx="295465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rPr>
              <a:t>四、军阀割据</a:t>
            </a:r>
            <a:endParaRPr lang="zh-CN" altLang="zh-CN" sz="36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endParaRPr>
          </a:p>
        </p:txBody>
      </p:sp>
      <p:graphicFrame>
        <p:nvGraphicFramePr>
          <p:cNvPr id="6" name="Group 34"/>
          <p:cNvGraphicFramePr>
            <a:graphicFrameLocks noGrp="1"/>
          </p:cNvGraphicFramePr>
          <p:nvPr>
            <p:extLst/>
          </p:nvPr>
        </p:nvGraphicFramePr>
        <p:xfrm>
          <a:off x="952464" y="1585913"/>
          <a:ext cx="10287072" cy="4291358"/>
        </p:xfrm>
        <a:graphic>
          <a:graphicData uri="http://schemas.openxmlformats.org/drawingml/2006/table">
            <a:tbl>
              <a:tblPr/>
              <a:tblGrid>
                <a:gridCol w="4234090">
                  <a:extLst>
                    <a:ext uri="{9D8B030D-6E8A-4147-A177-3AD203B41FA5}">
                      <a16:colId xmlns:a16="http://schemas.microsoft.com/office/drawing/2014/main" val="20000"/>
                    </a:ext>
                  </a:extLst>
                </a:gridCol>
                <a:gridCol w="6052982">
                  <a:extLst>
                    <a:ext uri="{9D8B030D-6E8A-4147-A177-3AD203B41FA5}">
                      <a16:colId xmlns:a16="http://schemas.microsoft.com/office/drawing/2014/main" val="20001"/>
                    </a:ext>
                  </a:extLst>
                </a:gridCol>
              </a:tblGrid>
              <a:tr h="559742">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2800" b="1" i="0" u="none" strike="noStrike" cap="none" normalizeH="0" baseline="0" dirty="0">
                          <a:ln>
                            <a:noFill/>
                          </a:ln>
                          <a:solidFill>
                            <a:srgbClr val="3333FF"/>
                          </a:solidFill>
                          <a:effectLst/>
                          <a:latin typeface="Arial" panose="020B0604020202020204" pitchFamily="34" charset="0"/>
                          <a:ea typeface="微软雅黑" panose="020B0503020204020204" pitchFamily="34" charset="-122"/>
                        </a:rPr>
                        <a:t>军阀派系</a:t>
                      </a:r>
                    </a:p>
                  </a:txBody>
                  <a:tcPr marL="91444" marR="9144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2800" b="1" i="0" u="none" strike="noStrike" cap="none" normalizeH="0" baseline="0" dirty="0">
                          <a:ln>
                            <a:noFill/>
                          </a:ln>
                          <a:solidFill>
                            <a:srgbClr val="3333FF"/>
                          </a:solidFill>
                          <a:effectLst/>
                          <a:latin typeface="Arial" panose="020B0604020202020204" pitchFamily="34" charset="0"/>
                          <a:ea typeface="微软雅黑" panose="020B0503020204020204" pitchFamily="34" charset="-122"/>
                        </a:rPr>
                        <a:t>控制区域</a:t>
                      </a:r>
                    </a:p>
                  </a:txBody>
                  <a:tcPr marL="91444" marR="9144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2619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zh-CN" sz="2800" b="1" i="0" u="none" strike="noStrike" cap="none" normalizeH="0" baseline="0" dirty="0">
                          <a:ln>
                            <a:noFill/>
                          </a:ln>
                          <a:solidFill>
                            <a:schemeClr val="tx1"/>
                          </a:solidFill>
                          <a:effectLst/>
                          <a:latin typeface="Arial" panose="020B0604020202020204" pitchFamily="34" charset="0"/>
                          <a:ea typeface="微软雅黑" panose="020B0503020204020204" pitchFamily="34" charset="-122"/>
                        </a:rPr>
                        <a:t>直系</a:t>
                      </a:r>
                      <a:r>
                        <a:rPr kumimoji="0" lang="zh-CN" altLang="zh-CN" sz="28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（冯国璋、曹锟为首）</a:t>
                      </a:r>
                    </a:p>
                  </a:txBody>
                  <a:tcPr marL="91444" marR="9144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800" b="1" i="0" u="none" strike="noStrike" cap="none" normalizeH="0" baseline="0" dirty="0">
                        <a:ln>
                          <a:noFill/>
                        </a:ln>
                        <a:solidFill>
                          <a:schemeClr val="tx1"/>
                        </a:solidFill>
                        <a:effectLst/>
                        <a:latin typeface="Arial" panose="020B0604020202020204" pitchFamily="34" charset="0"/>
                        <a:ea typeface="微软雅黑" panose="020B0503020204020204" pitchFamily="34" charset="-122"/>
                      </a:endParaRPr>
                    </a:p>
                  </a:txBody>
                  <a:tcPr marL="91444" marR="91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64001">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zh-CN" sz="2800" b="1" i="0" u="none" strike="noStrike" cap="none" normalizeH="0" baseline="0" dirty="0">
                          <a:ln>
                            <a:noFill/>
                          </a:ln>
                          <a:solidFill>
                            <a:schemeClr val="tx1"/>
                          </a:solidFill>
                          <a:effectLst/>
                          <a:latin typeface="Arial" panose="020B0604020202020204" pitchFamily="34" charset="0"/>
                          <a:ea typeface="微软雅黑" panose="020B0503020204020204" pitchFamily="34" charset="-122"/>
                        </a:rPr>
                        <a:t>皖系</a:t>
                      </a:r>
                      <a:r>
                        <a:rPr kumimoji="0" lang="zh-CN" altLang="zh-CN" sz="28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a:t>
                      </a:r>
                      <a:r>
                        <a:rPr kumimoji="0" lang="zh-CN" altLang="en-US" sz="28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段祺瑞</a:t>
                      </a:r>
                      <a:r>
                        <a:rPr kumimoji="0" lang="zh-CN" altLang="zh-CN" sz="28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为首）</a:t>
                      </a:r>
                    </a:p>
                  </a:txBody>
                  <a:tcPr marL="91444" marR="9144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en-US" altLang="zh-CN" sz="28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p>
                      <a:pPr marL="0" marR="0" lvl="0" indent="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zh-CN" altLang="en-US" sz="28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44" marR="91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59742">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zh-CN" sz="2800" b="1" i="0" u="none" strike="noStrike" cap="none" normalizeH="0" baseline="0" dirty="0">
                          <a:ln>
                            <a:noFill/>
                          </a:ln>
                          <a:solidFill>
                            <a:schemeClr val="tx1"/>
                          </a:solidFill>
                          <a:effectLst/>
                          <a:latin typeface="Arial" panose="020B0604020202020204" pitchFamily="34" charset="0"/>
                          <a:ea typeface="微软雅黑" panose="020B0503020204020204" pitchFamily="34" charset="-122"/>
                        </a:rPr>
                        <a:t>奉系</a:t>
                      </a:r>
                      <a:r>
                        <a:rPr kumimoji="0" lang="zh-CN" altLang="zh-CN" sz="28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（张作霖为首）</a:t>
                      </a:r>
                    </a:p>
                  </a:txBody>
                  <a:tcPr marL="91444" marR="9144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zh-CN" altLang="en-US" sz="28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44" marR="91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59742">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lang="zh-CN" altLang="zh-CN" sz="2800" b="1" dirty="0">
                          <a:ln>
                            <a:noFill/>
                          </a:ln>
                          <a:solidFill>
                            <a:schemeClr val="tx1"/>
                          </a:solidFill>
                          <a:effectLst/>
                          <a:latin typeface="Arial" panose="020B0604020202020204" pitchFamily="34" charset="0"/>
                          <a:ea typeface="微软雅黑" panose="020B0503020204020204" pitchFamily="34" charset="-122"/>
                          <a:sym typeface="+mn-ea"/>
                        </a:rPr>
                        <a:t>滇系</a:t>
                      </a:r>
                      <a:r>
                        <a:rPr lang="zh-CN" altLang="zh-CN" sz="2800" b="1" dirty="0">
                          <a:ln>
                            <a:noFill/>
                          </a:ln>
                          <a:solidFill>
                            <a:schemeClr val="tx1"/>
                          </a:solidFill>
                          <a:effectLst/>
                          <a:latin typeface="微软雅黑" panose="020B0503020204020204" pitchFamily="34" charset="-122"/>
                          <a:ea typeface="微软雅黑" panose="020B0503020204020204" pitchFamily="34" charset="-122"/>
                          <a:sym typeface="+mn-ea"/>
                        </a:rPr>
                        <a:t>（唐继尧为首）</a:t>
                      </a:r>
                      <a:endParaRPr kumimoji="0" lang="zh-CN" altLang="zh-CN" sz="28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sym typeface="+mn-ea"/>
                      </a:endParaRPr>
                    </a:p>
                  </a:txBody>
                  <a:tcPr marL="91444" marR="9144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65000"/>
                        <a:buFont typeface="Wingdings" panose="05000000000000000000" pitchFamily="2" charset="2"/>
                        <a:buNone/>
                      </a:pPr>
                      <a:endParaRPr kumimoji="0" lang="zh-CN" altLang="en-US" sz="28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91444" marR="91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621936">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zh-CN" sz="2800" b="1" i="0" u="none" strike="noStrike" cap="none" normalizeH="0" baseline="0" dirty="0">
                          <a:ln>
                            <a:noFill/>
                          </a:ln>
                          <a:solidFill>
                            <a:schemeClr val="tx1"/>
                          </a:solidFill>
                          <a:effectLst/>
                          <a:latin typeface="Arial" panose="020B0604020202020204" pitchFamily="34" charset="0"/>
                          <a:ea typeface="微软雅黑" panose="020B0503020204020204" pitchFamily="34" charset="-122"/>
                        </a:rPr>
                        <a:t>桂系</a:t>
                      </a:r>
                      <a:r>
                        <a:rPr kumimoji="0" lang="zh-CN" altLang="zh-CN" sz="28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（陆荣廷为首）</a:t>
                      </a:r>
                    </a:p>
                  </a:txBody>
                  <a:tcPr marL="91444" marR="9144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800" b="1" i="0" u="none" strike="noStrike" cap="none" normalizeH="0" baseline="0" dirty="0">
                        <a:ln>
                          <a:noFill/>
                        </a:ln>
                        <a:solidFill>
                          <a:schemeClr val="tx1"/>
                        </a:solidFill>
                        <a:effectLst/>
                        <a:latin typeface="Arial" panose="020B0604020202020204" pitchFamily="34" charset="0"/>
                        <a:ea typeface="微软雅黑" panose="020B0503020204020204" pitchFamily="34" charset="-122"/>
                      </a:endParaRPr>
                    </a:p>
                  </a:txBody>
                  <a:tcPr marL="91444" marR="91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7" name="矩形 6"/>
          <p:cNvSpPr>
            <a:spLocks noChangeArrowheads="1"/>
          </p:cNvSpPr>
          <p:nvPr/>
        </p:nvSpPr>
        <p:spPr bwMode="auto">
          <a:xfrm>
            <a:off x="5322888" y="2401724"/>
            <a:ext cx="48244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buClr>
                <a:srgbClr val="4F81BD"/>
              </a:buClr>
              <a:buSzPct val="65000"/>
            </a:pPr>
            <a:r>
              <a:rPr lang="zh-CN" altLang="en-US" sz="2800" b="1" dirty="0">
                <a:solidFill>
                  <a:srgbClr val="0000FF"/>
                </a:solidFill>
                <a:latin typeface="微软雅黑" panose="020B0503020204020204" pitchFamily="34" charset="-122"/>
                <a:ea typeface="微软雅黑" panose="020B0503020204020204" pitchFamily="34" charset="-122"/>
              </a:rPr>
              <a:t>控制江苏、江西、湖北等省</a:t>
            </a:r>
          </a:p>
        </p:txBody>
      </p:sp>
      <p:sp>
        <p:nvSpPr>
          <p:cNvPr id="9" name="矩形 8"/>
          <p:cNvSpPr>
            <a:spLocks noChangeArrowheads="1"/>
          </p:cNvSpPr>
          <p:nvPr/>
        </p:nvSpPr>
        <p:spPr bwMode="auto">
          <a:xfrm>
            <a:off x="5322888" y="3141663"/>
            <a:ext cx="482441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Clr>
                <a:srgbClr val="4F81BD"/>
              </a:buClr>
              <a:buSzPct val="65000"/>
            </a:pPr>
            <a:r>
              <a:rPr lang="zh-CN" altLang="en-US" sz="2800" b="1" dirty="0">
                <a:solidFill>
                  <a:srgbClr val="0000FF"/>
                </a:solidFill>
                <a:latin typeface="微软雅黑" panose="020B0503020204020204" pitchFamily="34" charset="-122"/>
                <a:ea typeface="微软雅黑" panose="020B0503020204020204" pitchFamily="34" charset="-122"/>
              </a:rPr>
              <a:t>掌握着北京政府，控制着安徽、浙江、山东、福建等省</a:t>
            </a:r>
          </a:p>
        </p:txBody>
      </p:sp>
      <p:sp>
        <p:nvSpPr>
          <p:cNvPr id="11" name="矩形 10"/>
          <p:cNvSpPr>
            <a:spLocks noChangeArrowheads="1"/>
          </p:cNvSpPr>
          <p:nvPr/>
        </p:nvSpPr>
        <p:spPr bwMode="auto">
          <a:xfrm>
            <a:off x="5357813" y="4154488"/>
            <a:ext cx="23391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Clr>
                <a:srgbClr val="4F81BD"/>
              </a:buClr>
              <a:buSzPct val="65000"/>
            </a:pPr>
            <a:r>
              <a:rPr lang="zh-CN" altLang="en-US" sz="2800" b="1" dirty="0">
                <a:solidFill>
                  <a:srgbClr val="0000FF"/>
                </a:solidFill>
                <a:latin typeface="微软雅黑" panose="020B0503020204020204" pitchFamily="34" charset="-122"/>
                <a:ea typeface="微软雅黑" panose="020B0503020204020204" pitchFamily="34" charset="-122"/>
              </a:rPr>
              <a:t>控制东北地区</a:t>
            </a:r>
          </a:p>
        </p:txBody>
      </p:sp>
      <p:sp>
        <p:nvSpPr>
          <p:cNvPr id="14" name="矩形 13"/>
          <p:cNvSpPr>
            <a:spLocks noChangeArrowheads="1"/>
          </p:cNvSpPr>
          <p:nvPr/>
        </p:nvSpPr>
        <p:spPr bwMode="auto">
          <a:xfrm>
            <a:off x="5322888" y="4708525"/>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Clr>
                <a:srgbClr val="4F81BD"/>
              </a:buClr>
              <a:buSzPct val="65000"/>
            </a:pPr>
            <a:r>
              <a:rPr lang="zh-CN" altLang="en-US" sz="2800" b="1" dirty="0">
                <a:solidFill>
                  <a:srgbClr val="0000FF"/>
                </a:solidFill>
                <a:latin typeface="微软雅黑" panose="020B0503020204020204" pitchFamily="34" charset="-122"/>
                <a:ea typeface="微软雅黑" panose="020B0503020204020204" pitchFamily="34" charset="-122"/>
              </a:rPr>
              <a:t>控制着云南、贵州</a:t>
            </a:r>
          </a:p>
        </p:txBody>
      </p:sp>
      <p:sp>
        <p:nvSpPr>
          <p:cNvPr id="16" name="矩形 15"/>
          <p:cNvSpPr>
            <a:spLocks noChangeArrowheads="1"/>
          </p:cNvSpPr>
          <p:nvPr/>
        </p:nvSpPr>
        <p:spPr bwMode="auto">
          <a:xfrm>
            <a:off x="5322888" y="5262563"/>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Clr>
                <a:srgbClr val="4F81BD"/>
              </a:buClr>
              <a:buSzPct val="65000"/>
            </a:pPr>
            <a:r>
              <a:rPr lang="zh-CN" altLang="en-US" sz="2800" b="1" dirty="0">
                <a:solidFill>
                  <a:srgbClr val="0000FF"/>
                </a:solidFill>
                <a:latin typeface="微软雅黑" panose="020B0503020204020204" pitchFamily="34" charset="-122"/>
                <a:ea typeface="微软雅黑" panose="020B0503020204020204" pitchFamily="34" charset="-122"/>
              </a:rPr>
              <a:t>控制着云南、贵州</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arn(inVertical)">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1" grpId="0"/>
      <p:bldP spid="14"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8663" y="404813"/>
            <a:ext cx="6844283" cy="5595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0" name="文本框 4"/>
          <p:cNvSpPr txBox="1">
            <a:spLocks noChangeArrowheads="1"/>
          </p:cNvSpPr>
          <p:nvPr/>
        </p:nvSpPr>
        <p:spPr bwMode="auto">
          <a:xfrm>
            <a:off x="9536113" y="908720"/>
            <a:ext cx="736600" cy="530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solidFill>
                  <a:srgbClr val="0000FF"/>
                </a:solidFill>
                <a:latin typeface="文鼎CS长宋"/>
                <a:ea typeface="微软雅黑" panose="020B0503020204020204" pitchFamily="34" charset="-122"/>
              </a:rPr>
              <a:t>北洋军阀割据示意图</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a:spLocks noChangeArrowheads="1"/>
          </p:cNvSpPr>
          <p:nvPr/>
        </p:nvSpPr>
        <p:spPr bwMode="auto">
          <a:xfrm>
            <a:off x="1801813" y="2708275"/>
            <a:ext cx="8561387" cy="1370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3200" b="1" dirty="0">
                <a:solidFill>
                  <a:srgbClr val="0000FF"/>
                </a:solidFill>
                <a:latin typeface="微软雅黑" panose="020B0503020204020204" pitchFamily="34" charset="-122"/>
                <a:ea typeface="微软雅黑" panose="020B0503020204020204" pitchFamily="34" charset="-122"/>
              </a:rPr>
              <a:t>     北洋军阀割据局面出现的原因有哪些？采取什么样的统治？有何影响？</a:t>
            </a:r>
            <a:endParaRPr lang="en-US" altLang="zh-CN" sz="3200" b="1" dirty="0">
              <a:latin typeface="微软雅黑" panose="020B0503020204020204" pitchFamily="34" charset="-122"/>
              <a:ea typeface="微软雅黑" panose="020B0503020204020204" pitchFamily="34" charset="-122"/>
            </a:endParaRPr>
          </a:p>
        </p:txBody>
      </p:sp>
      <p:sp>
        <p:nvSpPr>
          <p:cNvPr id="33794" name="矩形 2"/>
          <p:cNvSpPr>
            <a:spLocks noChangeArrowheads="1"/>
          </p:cNvSpPr>
          <p:nvPr/>
        </p:nvSpPr>
        <p:spPr bwMode="auto">
          <a:xfrm>
            <a:off x="1801813" y="1290638"/>
            <a:ext cx="28797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dirty="0">
                <a:solidFill>
                  <a:srgbClr val="C00000"/>
                </a:solidFill>
                <a:latin typeface="微软雅黑" panose="020B0503020204020204" pitchFamily="34" charset="-122"/>
                <a:ea typeface="微软雅黑" panose="020B0503020204020204" pitchFamily="34" charset="-122"/>
              </a:rPr>
              <a:t>问题探究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415480" y="692150"/>
            <a:ext cx="9361735"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2800" b="1" dirty="0">
                <a:solidFill>
                  <a:srgbClr val="0000FF"/>
                </a:solidFill>
                <a:latin typeface="微软雅黑" panose="020B0503020204020204" pitchFamily="34" charset="-122"/>
                <a:ea typeface="微软雅黑" panose="020B0503020204020204" pitchFamily="34" charset="-122"/>
              </a:rPr>
              <a:t>（</a:t>
            </a:r>
            <a:r>
              <a:rPr lang="en-US" altLang="zh-CN" sz="2800" b="1" dirty="0">
                <a:solidFill>
                  <a:srgbClr val="0000FF"/>
                </a:solidFill>
                <a:latin typeface="微软雅黑" panose="020B0503020204020204" pitchFamily="34" charset="-122"/>
                <a:ea typeface="微软雅黑" panose="020B0503020204020204" pitchFamily="34" charset="-122"/>
              </a:rPr>
              <a:t>1</a:t>
            </a:r>
            <a:r>
              <a:rPr lang="zh-CN" altLang="zh-CN" sz="2800" b="1" dirty="0">
                <a:solidFill>
                  <a:srgbClr val="0000FF"/>
                </a:solidFill>
                <a:latin typeface="微软雅黑" panose="020B0503020204020204" pitchFamily="34" charset="-122"/>
                <a:ea typeface="微软雅黑" panose="020B0503020204020204" pitchFamily="34" charset="-122"/>
              </a:rPr>
              <a:t>）原因：</a:t>
            </a:r>
            <a:r>
              <a:rPr lang="zh-CN" altLang="zh-CN" sz="2800" b="1" dirty="0">
                <a:latin typeface="微软雅黑" panose="020B0503020204020204" pitchFamily="34" charset="-122"/>
                <a:ea typeface="微软雅黑" panose="020B0503020204020204" pitchFamily="34" charset="-122"/>
              </a:rPr>
              <a:t>社会根源：一是由于中国社会的半封建性所决定的。是中国具有分散性的封建地主经济的必然产物。二是由于中国社会的半殖民地性所决定的。帝国主义分而治之的侵略政策也必然导致军阀割据局面的形成。</a:t>
            </a:r>
            <a:endParaRPr lang="en-US" altLang="zh-CN" sz="2800" b="1" dirty="0">
              <a:latin typeface="微软雅黑" panose="020B0503020204020204" pitchFamily="34" charset="-122"/>
              <a:ea typeface="微软雅黑" panose="020B0503020204020204" pitchFamily="34" charset="-122"/>
            </a:endParaRPr>
          </a:p>
          <a:p>
            <a:pPr>
              <a:lnSpc>
                <a:spcPct val="150000"/>
              </a:lnSpc>
            </a:pPr>
            <a:r>
              <a:rPr lang="zh-CN" altLang="zh-CN" sz="2800" b="1" dirty="0">
                <a:solidFill>
                  <a:srgbClr val="0000FF"/>
                </a:solidFill>
                <a:latin typeface="微软雅黑" panose="020B0503020204020204" pitchFamily="34" charset="-122"/>
                <a:ea typeface="微软雅黑" panose="020B0503020204020204" pitchFamily="34" charset="-122"/>
              </a:rPr>
              <a:t>（</a:t>
            </a:r>
            <a:r>
              <a:rPr lang="en-US" altLang="zh-CN" sz="2800" b="1" dirty="0">
                <a:solidFill>
                  <a:srgbClr val="0000FF"/>
                </a:solidFill>
                <a:latin typeface="微软雅黑" panose="020B0503020204020204" pitchFamily="34" charset="-122"/>
                <a:ea typeface="微软雅黑" panose="020B0503020204020204" pitchFamily="34" charset="-122"/>
              </a:rPr>
              <a:t>2</a:t>
            </a:r>
            <a:r>
              <a:rPr lang="zh-CN" altLang="zh-CN" sz="2800" b="1" dirty="0">
                <a:solidFill>
                  <a:srgbClr val="0000FF"/>
                </a:solidFill>
                <a:latin typeface="微软雅黑" panose="020B0503020204020204" pitchFamily="34" charset="-122"/>
                <a:ea typeface="微软雅黑" panose="020B0503020204020204" pitchFamily="34" charset="-122"/>
              </a:rPr>
              <a:t>）统治：</a:t>
            </a:r>
            <a:r>
              <a:rPr lang="zh-CN" altLang="zh-CN" sz="2800" b="1" dirty="0">
                <a:latin typeface="微软雅黑" panose="020B0503020204020204" pitchFamily="34" charset="-122"/>
                <a:ea typeface="微软雅黑" panose="020B0503020204020204" pitchFamily="34" charset="-122"/>
              </a:rPr>
              <a:t>对内实行军事独裁统治，对外不惜出卖国家利益，依附帝国主义。</a:t>
            </a:r>
            <a:endParaRPr lang="en-US" altLang="zh-CN" sz="2800" b="1" dirty="0">
              <a:latin typeface="微软雅黑" panose="020B0503020204020204" pitchFamily="34" charset="-122"/>
              <a:ea typeface="微软雅黑" panose="020B0503020204020204" pitchFamily="34" charset="-122"/>
            </a:endParaRPr>
          </a:p>
          <a:p>
            <a:pPr>
              <a:lnSpc>
                <a:spcPct val="150000"/>
              </a:lnSpc>
            </a:pPr>
            <a:r>
              <a:rPr lang="zh-CN" altLang="zh-CN" sz="2800" b="1" dirty="0">
                <a:solidFill>
                  <a:srgbClr val="0000FF"/>
                </a:solidFill>
                <a:latin typeface="微软雅黑" panose="020B0503020204020204" pitchFamily="34" charset="-122"/>
                <a:ea typeface="微软雅黑" panose="020B0503020204020204" pitchFamily="34" charset="-122"/>
              </a:rPr>
              <a:t>（</a:t>
            </a:r>
            <a:r>
              <a:rPr lang="en-US" altLang="zh-CN" sz="2800" b="1" dirty="0">
                <a:solidFill>
                  <a:srgbClr val="0000FF"/>
                </a:solidFill>
                <a:latin typeface="微软雅黑" panose="020B0503020204020204" pitchFamily="34" charset="-122"/>
                <a:ea typeface="微软雅黑" panose="020B0503020204020204" pitchFamily="34" charset="-122"/>
              </a:rPr>
              <a:t>3</a:t>
            </a:r>
            <a:r>
              <a:rPr lang="zh-CN" altLang="zh-CN" sz="2800" b="1" dirty="0">
                <a:solidFill>
                  <a:srgbClr val="0000FF"/>
                </a:solidFill>
                <a:latin typeface="微软雅黑" panose="020B0503020204020204" pitchFamily="34" charset="-122"/>
                <a:ea typeface="微软雅黑" panose="020B0503020204020204" pitchFamily="34" charset="-122"/>
              </a:rPr>
              <a:t>）影响：</a:t>
            </a:r>
            <a:r>
              <a:rPr lang="zh-CN" altLang="zh-CN" sz="2800" b="1" dirty="0">
                <a:latin typeface="微软雅黑" panose="020B0503020204020204" pitchFamily="34" charset="-122"/>
                <a:ea typeface="微软雅黑" panose="020B0503020204020204" pitchFamily="34" charset="-122"/>
              </a:rPr>
              <a:t>大小军阀连年混战，中国陷入了军阀割据纷争的动乱之中。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矩形 7197"/>
          <p:cNvSpPr>
            <a:spLocks noChangeArrowheads="1"/>
          </p:cNvSpPr>
          <p:nvPr/>
        </p:nvSpPr>
        <p:spPr bwMode="auto">
          <a:xfrm>
            <a:off x="1487488" y="1169044"/>
            <a:ext cx="52629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一、民族资本主义的发展</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矩形 7174"/>
          <p:cNvSpPr>
            <a:spLocks noChangeArrowheads="1"/>
          </p:cNvSpPr>
          <p:nvPr/>
        </p:nvSpPr>
        <p:spPr bwMode="auto">
          <a:xfrm>
            <a:off x="1506538" y="2094557"/>
            <a:ext cx="177165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产 生</a:t>
            </a:r>
          </a:p>
        </p:txBody>
      </p:sp>
      <p:sp>
        <p:nvSpPr>
          <p:cNvPr id="7" name="Rectangle 35"/>
          <p:cNvSpPr>
            <a:spLocks noChangeArrowheads="1"/>
          </p:cNvSpPr>
          <p:nvPr/>
        </p:nvSpPr>
        <p:spPr bwMode="auto">
          <a:xfrm>
            <a:off x="3216276" y="2060848"/>
            <a:ext cx="319246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en-US" altLang="zh-CN" sz="2800" b="1" dirty="0">
                <a:latin typeface="微软雅黑" panose="020B0503020204020204" pitchFamily="34" charset="-122"/>
                <a:ea typeface="微软雅黑" panose="020B0503020204020204" pitchFamily="34" charset="-122"/>
              </a:rPr>
              <a:t>19</a:t>
            </a:r>
            <a:r>
              <a:rPr lang="zh-CN" altLang="en-US" sz="2800" b="1" dirty="0">
                <a:latin typeface="微软雅黑" panose="020B0503020204020204" pitchFamily="34" charset="-122"/>
                <a:ea typeface="微软雅黑" panose="020B0503020204020204" pitchFamily="34" charset="-122"/>
              </a:rPr>
              <a:t>世纪六七十年代</a:t>
            </a:r>
          </a:p>
        </p:txBody>
      </p:sp>
      <p:sp>
        <p:nvSpPr>
          <p:cNvPr id="8" name="矩形 7174"/>
          <p:cNvSpPr>
            <a:spLocks noChangeArrowheads="1"/>
          </p:cNvSpPr>
          <p:nvPr/>
        </p:nvSpPr>
        <p:spPr bwMode="auto">
          <a:xfrm>
            <a:off x="1506538" y="2769244"/>
            <a:ext cx="177482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发 展</a:t>
            </a:r>
          </a:p>
        </p:txBody>
      </p:sp>
      <p:sp>
        <p:nvSpPr>
          <p:cNvPr id="9" name="Rectangle 35"/>
          <p:cNvSpPr>
            <a:spLocks noChangeArrowheads="1"/>
          </p:cNvSpPr>
          <p:nvPr/>
        </p:nvSpPr>
        <p:spPr bwMode="auto">
          <a:xfrm>
            <a:off x="3216276" y="2780928"/>
            <a:ext cx="47688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2800" b="1" dirty="0">
                <a:latin typeface="微软雅黑" panose="020B0503020204020204" pitchFamily="34" charset="-122"/>
                <a:ea typeface="微软雅黑" panose="020B0503020204020204" pitchFamily="34" charset="-122"/>
              </a:rPr>
              <a:t>甲午中日战争后（</a:t>
            </a:r>
            <a:r>
              <a:rPr lang="en-US" altLang="zh-CN" sz="2800" b="1" dirty="0">
                <a:latin typeface="微软雅黑" panose="020B0503020204020204" pitchFamily="34" charset="-122"/>
                <a:ea typeface="微软雅黑" panose="020B0503020204020204" pitchFamily="34" charset="-122"/>
              </a:rPr>
              <a:t>1895</a:t>
            </a:r>
            <a:r>
              <a:rPr lang="zh-CN" altLang="en-US" sz="2800" b="1" dirty="0">
                <a:latin typeface="微软雅黑" panose="020B0503020204020204" pitchFamily="34" charset="-122"/>
                <a:ea typeface="微软雅黑" panose="020B0503020204020204" pitchFamily="34" charset="-122"/>
              </a:rPr>
              <a:t>年后）</a:t>
            </a:r>
          </a:p>
        </p:txBody>
      </p:sp>
      <p:sp>
        <p:nvSpPr>
          <p:cNvPr id="10" name="AutoShape 14"/>
          <p:cNvSpPr/>
          <p:nvPr/>
        </p:nvSpPr>
        <p:spPr bwMode="auto">
          <a:xfrm>
            <a:off x="2379787" y="3878808"/>
            <a:ext cx="401637" cy="1422400"/>
          </a:xfrm>
          <a:prstGeom prst="leftBrace">
            <a:avLst>
              <a:gd name="adj1" fmla="val 33234"/>
              <a:gd name="adj2" fmla="val 50000"/>
            </a:avLst>
          </a:prstGeom>
          <a:noFill/>
          <a:ln w="5715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b="1" dirty="0">
              <a:latin typeface="Arial" panose="020B0604020202020204" pitchFamily="34" charset="0"/>
              <a:ea typeface="微软雅黑" panose="020B0503020204020204" pitchFamily="34" charset="-122"/>
            </a:endParaRPr>
          </a:p>
        </p:txBody>
      </p:sp>
      <p:sp>
        <p:nvSpPr>
          <p:cNvPr id="11" name="文本框 3"/>
          <p:cNvSpPr txBox="1">
            <a:spLocks noChangeArrowheads="1"/>
          </p:cNvSpPr>
          <p:nvPr/>
        </p:nvSpPr>
        <p:spPr bwMode="auto">
          <a:xfrm>
            <a:off x="1703512" y="4034383"/>
            <a:ext cx="7366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原因</a:t>
            </a:r>
          </a:p>
        </p:txBody>
      </p:sp>
      <p:sp>
        <p:nvSpPr>
          <p:cNvPr id="12" name="文本框 26650"/>
          <p:cNvSpPr txBox="1">
            <a:spLocks noChangeArrowheads="1"/>
          </p:cNvSpPr>
          <p:nvPr/>
        </p:nvSpPr>
        <p:spPr bwMode="auto">
          <a:xfrm>
            <a:off x="2903538" y="3501008"/>
            <a:ext cx="632618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外国人在华开办工厂、开采矿山的刺激</a:t>
            </a:r>
          </a:p>
        </p:txBody>
      </p:sp>
      <p:sp>
        <p:nvSpPr>
          <p:cNvPr id="13" name="文本框 26650"/>
          <p:cNvSpPr txBox="1">
            <a:spLocks noChangeArrowheads="1"/>
          </p:cNvSpPr>
          <p:nvPr/>
        </p:nvSpPr>
        <p:spPr bwMode="auto">
          <a:xfrm>
            <a:off x="2903538" y="4564285"/>
            <a:ext cx="669925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状元实业家张謇回乡创办大生纱厂，带动了许多中国人走上了</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实业救国</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的道路。</a:t>
            </a:r>
          </a:p>
        </p:txBody>
      </p:sp>
      <p:pic>
        <p:nvPicPr>
          <p:cNvPr id="14" name="图片 5"/>
          <p:cNvPicPr>
            <a:picLocks noChangeAspect="1" noChangeArrowheads="1"/>
          </p:cNvPicPr>
          <p:nvPr/>
        </p:nvPicPr>
        <p:blipFill>
          <a:blip r:embed="rId2">
            <a:lum bright="-6000" contrast="72000"/>
            <a:extLst>
              <a:ext uri="{28A0092B-C50C-407E-A947-70E740481C1C}">
                <a14:useLocalDpi xmlns:a14="http://schemas.microsoft.com/office/drawing/2010/main" val="0"/>
              </a:ext>
            </a:extLst>
          </a:blip>
          <a:srcRect/>
          <a:stretch>
            <a:fillRect/>
          </a:stretch>
        </p:blipFill>
        <p:spPr bwMode="auto">
          <a:xfrm>
            <a:off x="9984432" y="5517232"/>
            <a:ext cx="1284287"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a:extLst>
              <a:ext uri="{FF2B5EF4-FFF2-40B4-BE49-F238E27FC236}">
                <a16:creationId xmlns:a16="http://schemas.microsoft.com/office/drawing/2014/main" id="{BE404785-0FBA-4191-B809-3816468A283A}"/>
              </a:ext>
            </a:extLst>
          </p:cNvPr>
          <p:cNvSpPr/>
          <p:nvPr/>
        </p:nvSpPr>
        <p:spPr>
          <a:xfrm>
            <a:off x="757178" y="388592"/>
            <a:ext cx="9212778" cy="769441"/>
          </a:xfrm>
          <a:prstGeom prst="rect">
            <a:avLst/>
          </a:prstGeom>
        </p:spPr>
        <p:txBody>
          <a:bodyPr wrap="none">
            <a:spAutoFit/>
          </a:bodyPr>
          <a:lstStyle/>
          <a:p>
            <a:r>
              <a:rPr lang="zh-CN" altLang="en-US" sz="4400" b="1" dirty="0">
                <a:ln w="22225">
                  <a:solidFill>
                    <a:schemeClr val="accent2"/>
                  </a:solidFill>
                  <a:prstDash val="solid"/>
                </a:ln>
                <a:solidFill>
                  <a:schemeClr val="accent2">
                    <a:lumMod val="40000"/>
                    <a:lumOff val="60000"/>
                  </a:schemeClr>
                </a:solidFill>
              </a:rPr>
              <a:t>民国初年的经济和社会生活的新气象</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800" decel="100000"/>
                                        <p:tgtEl>
                                          <p:spTgt spid="7"/>
                                        </p:tgtEl>
                                      </p:cBhvr>
                                    </p:animEffect>
                                    <p:anim calcmode="lin" valueType="num">
                                      <p:cBhvr>
                                        <p:cTn id="13" dur="800" decel="100000" fill="hold"/>
                                        <p:tgtEl>
                                          <p:spTgt spid="7"/>
                                        </p:tgtEl>
                                        <p:attrNameLst>
                                          <p:attrName>style.rotation</p:attrName>
                                        </p:attrNameLst>
                                      </p:cBhvr>
                                      <p:tavLst>
                                        <p:tav tm="0">
                                          <p:val>
                                            <p:fltVal val="-90"/>
                                          </p:val>
                                        </p:tav>
                                        <p:tav tm="100000">
                                          <p:val>
                                            <p:fltVal val="0"/>
                                          </p:val>
                                        </p:tav>
                                      </p:tavLst>
                                    </p:anim>
                                    <p:anim calcmode="lin" valueType="num">
                                      <p:cBhvr>
                                        <p:cTn id="14" dur="800" decel="100000" fill="hold"/>
                                        <p:tgtEl>
                                          <p:spTgt spid="7"/>
                                        </p:tgtEl>
                                        <p:attrNameLst>
                                          <p:attrName>ppt_x</p:attrName>
                                        </p:attrNameLst>
                                      </p:cBhvr>
                                      <p:tavLst>
                                        <p:tav tm="0">
                                          <p:val>
                                            <p:strVal val="#ppt_x+0.4"/>
                                          </p:val>
                                        </p:tav>
                                        <p:tav tm="100000">
                                          <p:val>
                                            <p:strVal val="#ppt_x-0.05"/>
                                          </p:val>
                                        </p:tav>
                                      </p:tavLst>
                                    </p:anim>
                                    <p:anim calcmode="lin" valueType="num">
                                      <p:cBhvr>
                                        <p:cTn id="15" dur="800" decel="100000" fill="hold"/>
                                        <p:tgtEl>
                                          <p:spTgt spid="7"/>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800" decel="100000"/>
                                        <p:tgtEl>
                                          <p:spTgt spid="8"/>
                                        </p:tgtEl>
                                      </p:cBhvr>
                                    </p:animEffect>
                                    <p:anim calcmode="lin" valueType="num">
                                      <p:cBhvr>
                                        <p:cTn id="23" dur="800" decel="100000" fill="hold"/>
                                        <p:tgtEl>
                                          <p:spTgt spid="8"/>
                                        </p:tgtEl>
                                        <p:attrNameLst>
                                          <p:attrName>style.rotation</p:attrName>
                                        </p:attrNameLst>
                                      </p:cBhvr>
                                      <p:tavLst>
                                        <p:tav tm="0">
                                          <p:val>
                                            <p:fltVal val="-90"/>
                                          </p:val>
                                        </p:tav>
                                        <p:tav tm="100000">
                                          <p:val>
                                            <p:fltVal val="0"/>
                                          </p:val>
                                        </p:tav>
                                      </p:tavLst>
                                    </p:anim>
                                    <p:anim calcmode="lin" valueType="num">
                                      <p:cBhvr>
                                        <p:cTn id="24" dur="800" decel="100000" fill="hold"/>
                                        <p:tgtEl>
                                          <p:spTgt spid="8"/>
                                        </p:tgtEl>
                                        <p:attrNameLst>
                                          <p:attrName>ppt_x</p:attrName>
                                        </p:attrNameLst>
                                      </p:cBhvr>
                                      <p:tavLst>
                                        <p:tav tm="0">
                                          <p:val>
                                            <p:strVal val="#ppt_x+0.4"/>
                                          </p:val>
                                        </p:tav>
                                        <p:tav tm="100000">
                                          <p:val>
                                            <p:strVal val="#ppt_x-0.05"/>
                                          </p:val>
                                        </p:tav>
                                      </p:tavLst>
                                    </p:anim>
                                    <p:anim calcmode="lin" valueType="num">
                                      <p:cBhvr>
                                        <p:cTn id="25" dur="800" decel="100000" fill="hold"/>
                                        <p:tgtEl>
                                          <p:spTgt spid="8"/>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800" decel="100000"/>
                                        <p:tgtEl>
                                          <p:spTgt spid="9"/>
                                        </p:tgtEl>
                                      </p:cBhvr>
                                    </p:animEffect>
                                    <p:anim calcmode="lin" valueType="num">
                                      <p:cBhvr>
                                        <p:cTn id="33" dur="800" decel="100000" fill="hold"/>
                                        <p:tgtEl>
                                          <p:spTgt spid="9"/>
                                        </p:tgtEl>
                                        <p:attrNameLst>
                                          <p:attrName>style.rotation</p:attrName>
                                        </p:attrNameLst>
                                      </p:cBhvr>
                                      <p:tavLst>
                                        <p:tav tm="0">
                                          <p:val>
                                            <p:fltVal val="-90"/>
                                          </p:val>
                                        </p:tav>
                                        <p:tav tm="100000">
                                          <p:val>
                                            <p:fltVal val="0"/>
                                          </p:val>
                                        </p:tav>
                                      </p:tavLst>
                                    </p:anim>
                                    <p:anim calcmode="lin" valueType="num">
                                      <p:cBhvr>
                                        <p:cTn id="34" dur="800" decel="100000" fill="hold"/>
                                        <p:tgtEl>
                                          <p:spTgt spid="9"/>
                                        </p:tgtEl>
                                        <p:attrNameLst>
                                          <p:attrName>ppt_x</p:attrName>
                                        </p:attrNameLst>
                                      </p:cBhvr>
                                      <p:tavLst>
                                        <p:tav tm="0">
                                          <p:val>
                                            <p:strVal val="#ppt_x+0.4"/>
                                          </p:val>
                                        </p:tav>
                                        <p:tav tm="100000">
                                          <p:val>
                                            <p:strVal val="#ppt_x-0.05"/>
                                          </p:val>
                                        </p:tav>
                                      </p:tavLst>
                                    </p:anim>
                                    <p:anim calcmode="lin" valueType="num">
                                      <p:cBhvr>
                                        <p:cTn id="35" dur="800" decel="100000" fill="hold"/>
                                        <p:tgtEl>
                                          <p:spTgt spid="9"/>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800" decel="100000"/>
                                        <p:tgtEl>
                                          <p:spTgt spid="11"/>
                                        </p:tgtEl>
                                      </p:cBhvr>
                                    </p:animEffect>
                                    <p:anim calcmode="lin" valueType="num">
                                      <p:cBhvr>
                                        <p:cTn id="43" dur="800" decel="100000" fill="hold"/>
                                        <p:tgtEl>
                                          <p:spTgt spid="11"/>
                                        </p:tgtEl>
                                        <p:attrNameLst>
                                          <p:attrName>style.rotation</p:attrName>
                                        </p:attrNameLst>
                                      </p:cBhvr>
                                      <p:tavLst>
                                        <p:tav tm="0">
                                          <p:val>
                                            <p:fltVal val="-90"/>
                                          </p:val>
                                        </p:tav>
                                        <p:tav tm="100000">
                                          <p:val>
                                            <p:fltVal val="0"/>
                                          </p:val>
                                        </p:tav>
                                      </p:tavLst>
                                    </p:anim>
                                    <p:anim calcmode="lin" valueType="num">
                                      <p:cBhvr>
                                        <p:cTn id="44" dur="800" decel="100000" fill="hold"/>
                                        <p:tgtEl>
                                          <p:spTgt spid="11"/>
                                        </p:tgtEl>
                                        <p:attrNameLst>
                                          <p:attrName>ppt_x</p:attrName>
                                        </p:attrNameLst>
                                      </p:cBhvr>
                                      <p:tavLst>
                                        <p:tav tm="0">
                                          <p:val>
                                            <p:strVal val="#ppt_x+0.4"/>
                                          </p:val>
                                        </p:tav>
                                        <p:tav tm="100000">
                                          <p:val>
                                            <p:strVal val="#ppt_x-0.05"/>
                                          </p:val>
                                        </p:tav>
                                      </p:tavLst>
                                    </p:anim>
                                    <p:anim calcmode="lin" valueType="num">
                                      <p:cBhvr>
                                        <p:cTn id="45" dur="800" decel="100000" fill="hold"/>
                                        <p:tgtEl>
                                          <p:spTgt spid="11"/>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checkerboard(across)">
                                      <p:cBhvr>
                                        <p:cTn id="52" dur="500"/>
                                        <p:tgtEl>
                                          <p:spTgt spid="10"/>
                                        </p:tgtEl>
                                      </p:cBhvr>
                                    </p:animEffect>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800" decel="100000"/>
                                        <p:tgtEl>
                                          <p:spTgt spid="12"/>
                                        </p:tgtEl>
                                      </p:cBhvr>
                                    </p:animEffect>
                                    <p:anim calcmode="lin" valueType="num">
                                      <p:cBhvr>
                                        <p:cTn id="58" dur="800" decel="100000" fill="hold"/>
                                        <p:tgtEl>
                                          <p:spTgt spid="12"/>
                                        </p:tgtEl>
                                        <p:attrNameLst>
                                          <p:attrName>style.rotation</p:attrName>
                                        </p:attrNameLst>
                                      </p:cBhvr>
                                      <p:tavLst>
                                        <p:tav tm="0">
                                          <p:val>
                                            <p:fltVal val="-90"/>
                                          </p:val>
                                        </p:tav>
                                        <p:tav tm="100000">
                                          <p:val>
                                            <p:fltVal val="0"/>
                                          </p:val>
                                        </p:tav>
                                      </p:tavLst>
                                    </p:anim>
                                    <p:anim calcmode="lin" valueType="num">
                                      <p:cBhvr>
                                        <p:cTn id="59" dur="800" decel="100000" fill="hold"/>
                                        <p:tgtEl>
                                          <p:spTgt spid="12"/>
                                        </p:tgtEl>
                                        <p:attrNameLst>
                                          <p:attrName>ppt_x</p:attrName>
                                        </p:attrNameLst>
                                      </p:cBhvr>
                                      <p:tavLst>
                                        <p:tav tm="0">
                                          <p:val>
                                            <p:strVal val="#ppt_x+0.4"/>
                                          </p:val>
                                        </p:tav>
                                        <p:tav tm="100000">
                                          <p:val>
                                            <p:strVal val="#ppt_x-0.05"/>
                                          </p:val>
                                        </p:tav>
                                      </p:tavLst>
                                    </p:anim>
                                    <p:anim calcmode="lin" valueType="num">
                                      <p:cBhvr>
                                        <p:cTn id="60" dur="800" decel="100000" fill="hold"/>
                                        <p:tgtEl>
                                          <p:spTgt spid="12"/>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0" presetClass="entr" presetSubtype="0"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fade">
                                      <p:cBhvr>
                                        <p:cTn id="67" dur="800" decel="100000"/>
                                        <p:tgtEl>
                                          <p:spTgt spid="13"/>
                                        </p:tgtEl>
                                      </p:cBhvr>
                                    </p:animEffect>
                                    <p:anim calcmode="lin" valueType="num">
                                      <p:cBhvr>
                                        <p:cTn id="68" dur="800" decel="100000" fill="hold"/>
                                        <p:tgtEl>
                                          <p:spTgt spid="13"/>
                                        </p:tgtEl>
                                        <p:attrNameLst>
                                          <p:attrName>style.rotation</p:attrName>
                                        </p:attrNameLst>
                                      </p:cBhvr>
                                      <p:tavLst>
                                        <p:tav tm="0">
                                          <p:val>
                                            <p:fltVal val="-90"/>
                                          </p:val>
                                        </p:tav>
                                        <p:tav tm="100000">
                                          <p:val>
                                            <p:fltVal val="0"/>
                                          </p:val>
                                        </p:tav>
                                      </p:tavLst>
                                    </p:anim>
                                    <p:anim calcmode="lin" valueType="num">
                                      <p:cBhvr>
                                        <p:cTn id="69" dur="800" decel="100000" fill="hold"/>
                                        <p:tgtEl>
                                          <p:spTgt spid="13"/>
                                        </p:tgtEl>
                                        <p:attrNameLst>
                                          <p:attrName>ppt_x</p:attrName>
                                        </p:attrNameLst>
                                      </p:cBhvr>
                                      <p:tavLst>
                                        <p:tav tm="0">
                                          <p:val>
                                            <p:strVal val="#ppt_x+0.4"/>
                                          </p:val>
                                        </p:tav>
                                        <p:tav tm="100000">
                                          <p:val>
                                            <p:strVal val="#ppt_x-0.05"/>
                                          </p:val>
                                        </p:tav>
                                      </p:tavLst>
                                    </p:anim>
                                    <p:anim calcmode="lin" valueType="num">
                                      <p:cBhvr>
                                        <p:cTn id="70" dur="800" decel="100000" fill="hold"/>
                                        <p:tgtEl>
                                          <p:spTgt spid="13"/>
                                        </p:tgtEl>
                                        <p:attrNameLst>
                                          <p:attrName>ppt_y</p:attrName>
                                        </p:attrNameLst>
                                      </p:cBhvr>
                                      <p:tavLst>
                                        <p:tav tm="0">
                                          <p:val>
                                            <p:strVal val="#ppt_y-0.4"/>
                                          </p:val>
                                        </p:tav>
                                        <p:tav tm="100000">
                                          <p:val>
                                            <p:strVal val="#ppt_y+0.1"/>
                                          </p:val>
                                        </p:tav>
                                      </p:tavLst>
                                    </p:anim>
                                    <p:anim calcmode="lin" valueType="num">
                                      <p:cBhvr>
                                        <p:cTn id="71" dur="200" accel="100000" fill="hold">
                                          <p:stCondLst>
                                            <p:cond delay="800"/>
                                          </p:stCondLst>
                                        </p:cTn>
                                        <p:tgtEl>
                                          <p:spTgt spid="13"/>
                                        </p:tgtEl>
                                        <p:attrNameLst>
                                          <p:attrName>ppt_x</p:attrName>
                                        </p:attrNameLst>
                                      </p:cBhvr>
                                      <p:tavLst>
                                        <p:tav tm="0">
                                          <p:val>
                                            <p:strVal val="#ppt_x-0.05"/>
                                          </p:val>
                                        </p:tav>
                                        <p:tav tm="100000">
                                          <p:val>
                                            <p:strVal val="#ppt_x"/>
                                          </p:val>
                                        </p:tav>
                                      </p:tavLst>
                                    </p:anim>
                                    <p:anim calcmode="lin" valueType="num">
                                      <p:cBhvr>
                                        <p:cTn id="72" dur="200" accel="100000" fill="hold">
                                          <p:stCondLst>
                                            <p:cond delay="800"/>
                                          </p:stCondLst>
                                        </p:cTn>
                                        <p:tgtEl>
                                          <p:spTgt spid="13"/>
                                        </p:tgtEl>
                                        <p:attrNameLst>
                                          <p:attrName>ppt_y</p:attrName>
                                        </p:attrNameLst>
                                      </p:cBhvr>
                                      <p:tavLst>
                                        <p:tav tm="0">
                                          <p:val>
                                            <p:strVal val="#ppt_y+0.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30" presetClass="entr" presetSubtype="0" fill="hold" nodeType="click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800" decel="100000"/>
                                        <p:tgtEl>
                                          <p:spTgt spid="14"/>
                                        </p:tgtEl>
                                      </p:cBhvr>
                                    </p:animEffect>
                                    <p:anim calcmode="lin" valueType="num">
                                      <p:cBhvr>
                                        <p:cTn id="78" dur="800" decel="100000" fill="hold"/>
                                        <p:tgtEl>
                                          <p:spTgt spid="14"/>
                                        </p:tgtEl>
                                        <p:attrNameLst>
                                          <p:attrName>style.rotation</p:attrName>
                                        </p:attrNameLst>
                                      </p:cBhvr>
                                      <p:tavLst>
                                        <p:tav tm="0">
                                          <p:val>
                                            <p:fltVal val="-90"/>
                                          </p:val>
                                        </p:tav>
                                        <p:tav tm="100000">
                                          <p:val>
                                            <p:fltVal val="0"/>
                                          </p:val>
                                        </p:tav>
                                      </p:tavLst>
                                    </p:anim>
                                    <p:anim calcmode="lin" valueType="num">
                                      <p:cBhvr>
                                        <p:cTn id="79" dur="800" decel="100000" fill="hold"/>
                                        <p:tgtEl>
                                          <p:spTgt spid="14"/>
                                        </p:tgtEl>
                                        <p:attrNameLst>
                                          <p:attrName>ppt_x</p:attrName>
                                        </p:attrNameLst>
                                      </p:cBhvr>
                                      <p:tavLst>
                                        <p:tav tm="0">
                                          <p:val>
                                            <p:strVal val="#ppt_x+0.4"/>
                                          </p:val>
                                        </p:tav>
                                        <p:tav tm="100000">
                                          <p:val>
                                            <p:strVal val="#ppt_x-0.05"/>
                                          </p:val>
                                        </p:tav>
                                      </p:tavLst>
                                    </p:anim>
                                    <p:anim calcmode="lin" valueType="num">
                                      <p:cBhvr>
                                        <p:cTn id="80" dur="800" decel="100000" fill="hold"/>
                                        <p:tgtEl>
                                          <p:spTgt spid="14"/>
                                        </p:tgtEl>
                                        <p:attrNameLst>
                                          <p:attrName>ppt_y</p:attrName>
                                        </p:attrNameLst>
                                      </p:cBhvr>
                                      <p:tavLst>
                                        <p:tav tm="0">
                                          <p:val>
                                            <p:strVal val="#ppt_y-0.4"/>
                                          </p:val>
                                        </p:tav>
                                        <p:tav tm="100000">
                                          <p:val>
                                            <p:strVal val="#ppt_y+0.1"/>
                                          </p:val>
                                        </p:tav>
                                      </p:tavLst>
                                    </p:anim>
                                    <p:anim calcmode="lin" valueType="num">
                                      <p:cBhvr>
                                        <p:cTn id="81" dur="200" accel="100000" fill="hold">
                                          <p:stCondLst>
                                            <p:cond delay="800"/>
                                          </p:stCondLst>
                                        </p:cTn>
                                        <p:tgtEl>
                                          <p:spTgt spid="14"/>
                                        </p:tgtEl>
                                        <p:attrNameLst>
                                          <p:attrName>ppt_x</p:attrName>
                                        </p:attrNameLst>
                                      </p:cBhvr>
                                      <p:tavLst>
                                        <p:tav tm="0">
                                          <p:val>
                                            <p:strVal val="#ppt_x-0.05"/>
                                          </p:val>
                                        </p:tav>
                                        <p:tav tm="100000">
                                          <p:val>
                                            <p:strVal val="#ppt_x"/>
                                          </p:val>
                                        </p:tav>
                                      </p:tavLst>
                                    </p:anim>
                                    <p:anim calcmode="lin" valueType="num">
                                      <p:cBhvr>
                                        <p:cTn id="82" dur="200" accel="100000" fill="hold">
                                          <p:stCondLst>
                                            <p:cond delay="8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bldLvl="0" animBg="1"/>
      <p:bldP spid="11"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图片 614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1424" y="1290897"/>
            <a:ext cx="2763534" cy="437715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6" name="文本框 6145"/>
          <p:cNvSpPr txBox="1">
            <a:spLocks noChangeArrowheads="1"/>
          </p:cNvSpPr>
          <p:nvPr/>
        </p:nvSpPr>
        <p:spPr bwMode="auto">
          <a:xfrm>
            <a:off x="3719736" y="620688"/>
            <a:ext cx="7704856" cy="5522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zh-CN" sz="2600" b="1" noProof="1">
                <a:latin typeface="微软雅黑" panose="020B0503020204020204" pitchFamily="34" charset="-122"/>
                <a:ea typeface="微软雅黑" panose="020B0503020204020204" pitchFamily="34" charset="-122"/>
              </a:rPr>
              <a:t>    张謇，江苏南通人，1853年生于一个富裕的农民家庭。五岁入塾，十六岁中秀才。1885年张謇参加顺天府乡试，中举人。1894年4月，张謇再次赴京参加会试，考取一甲一名进士（状元），授翰林院修撰。同年七月，甲午</a:t>
            </a:r>
            <a:r>
              <a:rPr lang="en-US" altLang="zh-CN" sz="2600" b="1" dirty="0" err="1">
                <a:latin typeface="微软雅黑" panose="020B0503020204020204" pitchFamily="34" charset="-122"/>
                <a:ea typeface="微软雅黑" panose="020B0503020204020204" pitchFamily="34" charset="-122"/>
              </a:rPr>
              <a:t>中日</a:t>
            </a:r>
            <a:r>
              <a:rPr lang="zh-CN" altLang="zh-CN" sz="2600" b="1" noProof="1">
                <a:latin typeface="微软雅黑" panose="020B0503020204020204" pitchFamily="34" charset="-122"/>
                <a:ea typeface="微软雅黑" panose="020B0503020204020204" pitchFamily="34" charset="-122"/>
              </a:rPr>
              <a:t>战争爆发，清军战败，边疆紧急，张曾上疏痛劾李鸿章奉行妥协政策。张謇目睹国事日非，京官疆吏不足为谋，虽科举成名，却不愿以此求官，而另走兴办实业和教育的新路。建大生集团，主营纺织和面粉。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box(in)">
                                      <p:cBhvr>
                                        <p:cTn id="7" dur="500"/>
                                        <p:tgtEl>
                                          <p:spTgt spid="6149"/>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box(out)">
                                      <p:cBhvr>
                                        <p:cTn id="12" dur="500"/>
                                        <p:tgtEl>
                                          <p:spTgt spid="6146"/>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588" y="1000108"/>
            <a:ext cx="4367308" cy="2492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1309654" y="3714752"/>
            <a:ext cx="34417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zh-CN" sz="2800" b="1" dirty="0">
                <a:latin typeface="微软雅黑" panose="020B0503020204020204" pitchFamily="34" charset="-122"/>
                <a:ea typeface="微软雅黑" panose="020B0503020204020204" pitchFamily="34" charset="-122"/>
              </a:rPr>
              <a:t>张謇创办的大生纱厂</a:t>
            </a:r>
          </a:p>
        </p:txBody>
      </p:sp>
      <p:pic>
        <p:nvPicPr>
          <p:cNvPr id="7171" name="Picture 2" descr="大生企业系统1 拷贝"/>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4139" y="2168525"/>
            <a:ext cx="5751513" cy="431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7169"/>
                                        </p:tgtEl>
                                        <p:attrNameLst>
                                          <p:attrName>style.visibility</p:attrName>
                                        </p:attrNameLst>
                                      </p:cBhvr>
                                      <p:to>
                                        <p:strVal val="visible"/>
                                      </p:to>
                                    </p:set>
                                    <p:animEffect transition="in" filter="fade">
                                      <p:cBhvr>
                                        <p:cTn id="7" dur="800" decel="100000"/>
                                        <p:tgtEl>
                                          <p:spTgt spid="7169"/>
                                        </p:tgtEl>
                                      </p:cBhvr>
                                    </p:animEffect>
                                    <p:anim calcmode="lin" valueType="num">
                                      <p:cBhvr>
                                        <p:cTn id="8" dur="800" decel="100000" fill="hold"/>
                                        <p:tgtEl>
                                          <p:spTgt spid="7169"/>
                                        </p:tgtEl>
                                        <p:attrNameLst>
                                          <p:attrName>style.rotation</p:attrName>
                                        </p:attrNameLst>
                                      </p:cBhvr>
                                      <p:tavLst>
                                        <p:tav tm="0">
                                          <p:val>
                                            <p:fltVal val="-90"/>
                                          </p:val>
                                        </p:tav>
                                        <p:tav tm="100000">
                                          <p:val>
                                            <p:fltVal val="0"/>
                                          </p:val>
                                        </p:tav>
                                      </p:tavLst>
                                    </p:anim>
                                    <p:anim calcmode="lin" valueType="num">
                                      <p:cBhvr>
                                        <p:cTn id="9" dur="800" decel="100000" fill="hold"/>
                                        <p:tgtEl>
                                          <p:spTgt spid="7169"/>
                                        </p:tgtEl>
                                        <p:attrNameLst>
                                          <p:attrName>ppt_x</p:attrName>
                                        </p:attrNameLst>
                                      </p:cBhvr>
                                      <p:tavLst>
                                        <p:tav tm="0">
                                          <p:val>
                                            <p:strVal val="#ppt_x+0.4"/>
                                          </p:val>
                                        </p:tav>
                                        <p:tav tm="100000">
                                          <p:val>
                                            <p:strVal val="#ppt_x-0.05"/>
                                          </p:val>
                                        </p:tav>
                                      </p:tavLst>
                                    </p:anim>
                                    <p:anim calcmode="lin" valueType="num">
                                      <p:cBhvr>
                                        <p:cTn id="10" dur="800" decel="100000" fill="hold"/>
                                        <p:tgtEl>
                                          <p:spTgt spid="716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16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16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lide(fromBottom)">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nodeType="clickEffect">
                                  <p:stCondLst>
                                    <p:cond delay="0"/>
                                  </p:stCondLst>
                                  <p:childTnLst>
                                    <p:set>
                                      <p:cBhvr>
                                        <p:cTn id="21" dur="1" fill="hold">
                                          <p:stCondLst>
                                            <p:cond delay="0"/>
                                          </p:stCondLst>
                                        </p:cTn>
                                        <p:tgtEl>
                                          <p:spTgt spid="7171"/>
                                        </p:tgtEl>
                                        <p:attrNameLst>
                                          <p:attrName>style.visibility</p:attrName>
                                        </p:attrNameLst>
                                      </p:cBhvr>
                                      <p:to>
                                        <p:strVal val="visible"/>
                                      </p:to>
                                    </p:set>
                                    <p:animEffect transition="in" filter="fade">
                                      <p:cBhvr>
                                        <p:cTn id="22" dur="800" decel="100000"/>
                                        <p:tgtEl>
                                          <p:spTgt spid="7171"/>
                                        </p:tgtEl>
                                      </p:cBhvr>
                                    </p:animEffect>
                                    <p:anim calcmode="lin" valueType="num">
                                      <p:cBhvr>
                                        <p:cTn id="23" dur="800" decel="100000" fill="hold"/>
                                        <p:tgtEl>
                                          <p:spTgt spid="7171"/>
                                        </p:tgtEl>
                                        <p:attrNameLst>
                                          <p:attrName>style.rotation</p:attrName>
                                        </p:attrNameLst>
                                      </p:cBhvr>
                                      <p:tavLst>
                                        <p:tav tm="0">
                                          <p:val>
                                            <p:fltVal val="-90"/>
                                          </p:val>
                                        </p:tav>
                                        <p:tav tm="100000">
                                          <p:val>
                                            <p:fltVal val="0"/>
                                          </p:val>
                                        </p:tav>
                                      </p:tavLst>
                                    </p:anim>
                                    <p:anim calcmode="lin" valueType="num">
                                      <p:cBhvr>
                                        <p:cTn id="24" dur="800" decel="100000" fill="hold"/>
                                        <p:tgtEl>
                                          <p:spTgt spid="7171"/>
                                        </p:tgtEl>
                                        <p:attrNameLst>
                                          <p:attrName>ppt_x</p:attrName>
                                        </p:attrNameLst>
                                      </p:cBhvr>
                                      <p:tavLst>
                                        <p:tav tm="0">
                                          <p:val>
                                            <p:strVal val="#ppt_x+0.4"/>
                                          </p:val>
                                        </p:tav>
                                        <p:tav tm="100000">
                                          <p:val>
                                            <p:strVal val="#ppt_x-0.05"/>
                                          </p:val>
                                        </p:tav>
                                      </p:tavLst>
                                    </p:anim>
                                    <p:anim calcmode="lin" valueType="num">
                                      <p:cBhvr>
                                        <p:cTn id="25" dur="800" decel="100000" fill="hold"/>
                                        <p:tgtEl>
                                          <p:spTgt spid="7171"/>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7171"/>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717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7650" y="495300"/>
            <a:ext cx="3792538"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图片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527050"/>
            <a:ext cx="5235575" cy="271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图片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9875" y="3228975"/>
            <a:ext cx="5022850" cy="326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图片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8125" y="3232150"/>
            <a:ext cx="3971925" cy="325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8193"/>
                                        </p:tgtEl>
                                        <p:attrNameLst>
                                          <p:attrName>style.visibility</p:attrName>
                                        </p:attrNameLst>
                                      </p:cBhvr>
                                      <p:to>
                                        <p:strVal val="visible"/>
                                      </p:to>
                                    </p:set>
                                    <p:animEffect transition="in" filter="fade">
                                      <p:cBhvr>
                                        <p:cTn id="7" dur="800" decel="100000"/>
                                        <p:tgtEl>
                                          <p:spTgt spid="8193"/>
                                        </p:tgtEl>
                                      </p:cBhvr>
                                    </p:animEffect>
                                    <p:anim calcmode="lin" valueType="num">
                                      <p:cBhvr>
                                        <p:cTn id="8" dur="800" decel="100000" fill="hold"/>
                                        <p:tgtEl>
                                          <p:spTgt spid="8193"/>
                                        </p:tgtEl>
                                        <p:attrNameLst>
                                          <p:attrName>style.rotation</p:attrName>
                                        </p:attrNameLst>
                                      </p:cBhvr>
                                      <p:tavLst>
                                        <p:tav tm="0">
                                          <p:val>
                                            <p:fltVal val="-90"/>
                                          </p:val>
                                        </p:tav>
                                        <p:tav tm="100000">
                                          <p:val>
                                            <p:fltVal val="0"/>
                                          </p:val>
                                        </p:tav>
                                      </p:tavLst>
                                    </p:anim>
                                    <p:anim calcmode="lin" valueType="num">
                                      <p:cBhvr>
                                        <p:cTn id="9" dur="800" decel="100000" fill="hold"/>
                                        <p:tgtEl>
                                          <p:spTgt spid="8193"/>
                                        </p:tgtEl>
                                        <p:attrNameLst>
                                          <p:attrName>ppt_x</p:attrName>
                                        </p:attrNameLst>
                                      </p:cBhvr>
                                      <p:tavLst>
                                        <p:tav tm="0">
                                          <p:val>
                                            <p:strVal val="#ppt_x+0.4"/>
                                          </p:val>
                                        </p:tav>
                                        <p:tav tm="100000">
                                          <p:val>
                                            <p:strVal val="#ppt_x-0.05"/>
                                          </p:val>
                                        </p:tav>
                                      </p:tavLst>
                                    </p:anim>
                                    <p:anim calcmode="lin" valueType="num">
                                      <p:cBhvr>
                                        <p:cTn id="10" dur="800" decel="100000" fill="hold"/>
                                        <p:tgtEl>
                                          <p:spTgt spid="819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19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19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8194"/>
                                        </p:tgtEl>
                                        <p:attrNameLst>
                                          <p:attrName>style.visibility</p:attrName>
                                        </p:attrNameLst>
                                      </p:cBhvr>
                                      <p:to>
                                        <p:strVal val="visible"/>
                                      </p:to>
                                    </p:set>
                                    <p:animEffect transition="in" filter="fade">
                                      <p:cBhvr>
                                        <p:cTn id="17" dur="800" decel="100000"/>
                                        <p:tgtEl>
                                          <p:spTgt spid="8194"/>
                                        </p:tgtEl>
                                      </p:cBhvr>
                                    </p:animEffect>
                                    <p:anim calcmode="lin" valueType="num">
                                      <p:cBhvr>
                                        <p:cTn id="18" dur="800" decel="100000" fill="hold"/>
                                        <p:tgtEl>
                                          <p:spTgt spid="8194"/>
                                        </p:tgtEl>
                                        <p:attrNameLst>
                                          <p:attrName>style.rotation</p:attrName>
                                        </p:attrNameLst>
                                      </p:cBhvr>
                                      <p:tavLst>
                                        <p:tav tm="0">
                                          <p:val>
                                            <p:fltVal val="-90"/>
                                          </p:val>
                                        </p:tav>
                                        <p:tav tm="100000">
                                          <p:val>
                                            <p:fltVal val="0"/>
                                          </p:val>
                                        </p:tav>
                                      </p:tavLst>
                                    </p:anim>
                                    <p:anim calcmode="lin" valueType="num">
                                      <p:cBhvr>
                                        <p:cTn id="19" dur="800" decel="100000" fill="hold"/>
                                        <p:tgtEl>
                                          <p:spTgt spid="8194"/>
                                        </p:tgtEl>
                                        <p:attrNameLst>
                                          <p:attrName>ppt_x</p:attrName>
                                        </p:attrNameLst>
                                      </p:cBhvr>
                                      <p:tavLst>
                                        <p:tav tm="0">
                                          <p:val>
                                            <p:strVal val="#ppt_x+0.4"/>
                                          </p:val>
                                        </p:tav>
                                        <p:tav tm="100000">
                                          <p:val>
                                            <p:strVal val="#ppt_x-0.05"/>
                                          </p:val>
                                        </p:tav>
                                      </p:tavLst>
                                    </p:anim>
                                    <p:anim calcmode="lin" valueType="num">
                                      <p:cBhvr>
                                        <p:cTn id="20" dur="800" decel="100000" fill="hold"/>
                                        <p:tgtEl>
                                          <p:spTgt spid="8194"/>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194"/>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194"/>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8195"/>
                                        </p:tgtEl>
                                        <p:attrNameLst>
                                          <p:attrName>style.visibility</p:attrName>
                                        </p:attrNameLst>
                                      </p:cBhvr>
                                      <p:to>
                                        <p:strVal val="visible"/>
                                      </p:to>
                                    </p:set>
                                    <p:animEffect transition="in" filter="fade">
                                      <p:cBhvr>
                                        <p:cTn id="27" dur="800" decel="100000"/>
                                        <p:tgtEl>
                                          <p:spTgt spid="8195"/>
                                        </p:tgtEl>
                                      </p:cBhvr>
                                    </p:animEffect>
                                    <p:anim calcmode="lin" valueType="num">
                                      <p:cBhvr>
                                        <p:cTn id="28" dur="800" decel="100000" fill="hold"/>
                                        <p:tgtEl>
                                          <p:spTgt spid="8195"/>
                                        </p:tgtEl>
                                        <p:attrNameLst>
                                          <p:attrName>style.rotation</p:attrName>
                                        </p:attrNameLst>
                                      </p:cBhvr>
                                      <p:tavLst>
                                        <p:tav tm="0">
                                          <p:val>
                                            <p:fltVal val="-90"/>
                                          </p:val>
                                        </p:tav>
                                        <p:tav tm="100000">
                                          <p:val>
                                            <p:fltVal val="0"/>
                                          </p:val>
                                        </p:tav>
                                      </p:tavLst>
                                    </p:anim>
                                    <p:anim calcmode="lin" valueType="num">
                                      <p:cBhvr>
                                        <p:cTn id="29" dur="800" decel="100000" fill="hold"/>
                                        <p:tgtEl>
                                          <p:spTgt spid="8195"/>
                                        </p:tgtEl>
                                        <p:attrNameLst>
                                          <p:attrName>ppt_x</p:attrName>
                                        </p:attrNameLst>
                                      </p:cBhvr>
                                      <p:tavLst>
                                        <p:tav tm="0">
                                          <p:val>
                                            <p:strVal val="#ppt_x+0.4"/>
                                          </p:val>
                                        </p:tav>
                                        <p:tav tm="100000">
                                          <p:val>
                                            <p:strVal val="#ppt_x-0.05"/>
                                          </p:val>
                                        </p:tav>
                                      </p:tavLst>
                                    </p:anim>
                                    <p:anim calcmode="lin" valueType="num">
                                      <p:cBhvr>
                                        <p:cTn id="30" dur="800" decel="100000" fill="hold"/>
                                        <p:tgtEl>
                                          <p:spTgt spid="8195"/>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8195"/>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8195"/>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8196"/>
                                        </p:tgtEl>
                                        <p:attrNameLst>
                                          <p:attrName>style.visibility</p:attrName>
                                        </p:attrNameLst>
                                      </p:cBhvr>
                                      <p:to>
                                        <p:strVal val="visible"/>
                                      </p:to>
                                    </p:set>
                                    <p:animEffect transition="in" filter="fade">
                                      <p:cBhvr>
                                        <p:cTn id="37" dur="800" decel="100000"/>
                                        <p:tgtEl>
                                          <p:spTgt spid="8196"/>
                                        </p:tgtEl>
                                      </p:cBhvr>
                                    </p:animEffect>
                                    <p:anim calcmode="lin" valueType="num">
                                      <p:cBhvr>
                                        <p:cTn id="38" dur="800" decel="100000" fill="hold"/>
                                        <p:tgtEl>
                                          <p:spTgt spid="8196"/>
                                        </p:tgtEl>
                                        <p:attrNameLst>
                                          <p:attrName>style.rotation</p:attrName>
                                        </p:attrNameLst>
                                      </p:cBhvr>
                                      <p:tavLst>
                                        <p:tav tm="0">
                                          <p:val>
                                            <p:fltVal val="-90"/>
                                          </p:val>
                                        </p:tav>
                                        <p:tav tm="100000">
                                          <p:val>
                                            <p:fltVal val="0"/>
                                          </p:val>
                                        </p:tav>
                                      </p:tavLst>
                                    </p:anim>
                                    <p:anim calcmode="lin" valueType="num">
                                      <p:cBhvr>
                                        <p:cTn id="39" dur="800" decel="100000" fill="hold"/>
                                        <p:tgtEl>
                                          <p:spTgt spid="8196"/>
                                        </p:tgtEl>
                                        <p:attrNameLst>
                                          <p:attrName>ppt_x</p:attrName>
                                        </p:attrNameLst>
                                      </p:cBhvr>
                                      <p:tavLst>
                                        <p:tav tm="0">
                                          <p:val>
                                            <p:strVal val="#ppt_x+0.4"/>
                                          </p:val>
                                        </p:tav>
                                        <p:tav tm="100000">
                                          <p:val>
                                            <p:strVal val="#ppt_x-0.05"/>
                                          </p:val>
                                        </p:tav>
                                      </p:tavLst>
                                    </p:anim>
                                    <p:anim calcmode="lin" valueType="num">
                                      <p:cBhvr>
                                        <p:cTn id="40" dur="800" decel="100000" fill="hold"/>
                                        <p:tgtEl>
                                          <p:spTgt spid="8196"/>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8196"/>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819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5"/>
          <p:cNvSpPr>
            <a:spLocks noChangeArrowheads="1"/>
          </p:cNvSpPr>
          <p:nvPr/>
        </p:nvSpPr>
        <p:spPr bwMode="auto">
          <a:xfrm>
            <a:off x="2628900" y="796925"/>
            <a:ext cx="5886450" cy="462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2400" b="1" dirty="0">
                <a:latin typeface="微软雅黑" panose="020B0503020204020204" pitchFamily="34" charset="-122"/>
                <a:ea typeface="微软雅黑" panose="020B0503020204020204" pitchFamily="34" charset="-122"/>
              </a:rPr>
              <a:t>第一次世界大战期间（</a:t>
            </a:r>
            <a:r>
              <a:rPr lang="en-US" altLang="zh-CN" sz="2400" b="1" dirty="0">
                <a:latin typeface="微软雅黑" panose="020B0503020204020204" pitchFamily="34" charset="-122"/>
                <a:ea typeface="微软雅黑" panose="020B0503020204020204" pitchFamily="34" charset="-122"/>
              </a:rPr>
              <a:t>1914—1918</a:t>
            </a:r>
            <a:r>
              <a:rPr lang="zh-CN" altLang="en-US" sz="2400" b="1" dirty="0">
                <a:latin typeface="微软雅黑" panose="020B0503020204020204" pitchFamily="34" charset="-122"/>
                <a:ea typeface="微软雅黑" panose="020B0503020204020204" pitchFamily="34" charset="-122"/>
              </a:rPr>
              <a:t>）</a:t>
            </a:r>
          </a:p>
        </p:txBody>
      </p:sp>
      <p:sp>
        <p:nvSpPr>
          <p:cNvPr id="9219" name="AutoShape 14"/>
          <p:cNvSpPr/>
          <p:nvPr/>
        </p:nvSpPr>
        <p:spPr bwMode="auto">
          <a:xfrm>
            <a:off x="2435225" y="1844824"/>
            <a:ext cx="271463" cy="1476524"/>
          </a:xfrm>
          <a:prstGeom prst="leftBrace">
            <a:avLst>
              <a:gd name="adj1" fmla="val 67652"/>
              <a:gd name="adj2" fmla="val 50000"/>
            </a:avLst>
          </a:prstGeom>
          <a:noFill/>
          <a:ln w="5715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2400" b="1" dirty="0">
              <a:latin typeface="Arial" panose="020B0604020202020204" pitchFamily="34" charset="0"/>
              <a:ea typeface="微软雅黑" panose="020B0503020204020204" pitchFamily="34" charset="-122"/>
            </a:endParaRPr>
          </a:p>
        </p:txBody>
      </p:sp>
      <p:sp>
        <p:nvSpPr>
          <p:cNvPr id="9220" name="文本框 3"/>
          <p:cNvSpPr txBox="1">
            <a:spLocks noChangeArrowheads="1"/>
          </p:cNvSpPr>
          <p:nvPr/>
        </p:nvSpPr>
        <p:spPr bwMode="auto">
          <a:xfrm>
            <a:off x="1887577" y="2192214"/>
            <a:ext cx="553998" cy="1020762"/>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rPr>
              <a:t>原因</a:t>
            </a:r>
          </a:p>
        </p:txBody>
      </p:sp>
      <p:sp>
        <p:nvSpPr>
          <p:cNvPr id="7" name="文本框 26650"/>
          <p:cNvSpPr txBox="1">
            <a:spLocks noChangeArrowheads="1"/>
          </p:cNvSpPr>
          <p:nvPr/>
        </p:nvSpPr>
        <p:spPr bwMode="auto">
          <a:xfrm>
            <a:off x="3490913" y="1265238"/>
            <a:ext cx="6996112"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spcBef>
                <a:spcPts val="0"/>
              </a:spcBef>
            </a:pPr>
            <a:r>
              <a:rPr lang="zh-CN" altLang="zh-CN" sz="2400" b="1" dirty="0">
                <a:latin typeface="Arial" panose="020B0604020202020204" pitchFamily="34" charset="0"/>
                <a:ea typeface="微软雅黑" panose="020B0503020204020204" pitchFamily="34" charset="-122"/>
              </a:rPr>
              <a:t>中华民国临时政府颁布了一系列奖励发展实业的法令，各种实业团体纷纷出现，人们相继投资设厂，海外华侨也回国创业。</a:t>
            </a:r>
          </a:p>
        </p:txBody>
      </p:sp>
      <p:sp>
        <p:nvSpPr>
          <p:cNvPr id="5" name="文本框 26650"/>
          <p:cNvSpPr txBox="1">
            <a:spLocks noChangeArrowheads="1"/>
          </p:cNvSpPr>
          <p:nvPr/>
        </p:nvSpPr>
        <p:spPr bwMode="auto">
          <a:xfrm>
            <a:off x="3468688" y="2747963"/>
            <a:ext cx="6994525" cy="940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20000"/>
              </a:lnSpc>
              <a:spcBef>
                <a:spcPts val="0"/>
              </a:spcBef>
            </a:pPr>
            <a:r>
              <a:rPr lang="zh-CN" altLang="en-US" sz="2400" b="1" dirty="0">
                <a:latin typeface="Arial" panose="020B0604020202020204" pitchFamily="34" charset="0"/>
                <a:ea typeface="微软雅黑" panose="020B0503020204020204" pitchFamily="34" charset="-122"/>
              </a:rPr>
              <a:t>第一次世界大战期间，西方列强忙于欧洲战事，暂时放松了对中国的经济侵略。</a:t>
            </a:r>
          </a:p>
        </p:txBody>
      </p:sp>
      <p:sp>
        <p:nvSpPr>
          <p:cNvPr id="9223" name="文本框 5"/>
          <p:cNvSpPr txBox="1">
            <a:spLocks noChangeArrowheads="1"/>
          </p:cNvSpPr>
          <p:nvPr/>
        </p:nvSpPr>
        <p:spPr bwMode="auto">
          <a:xfrm>
            <a:off x="2713261" y="1550612"/>
            <a:ext cx="1006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rPr>
              <a:t>内因</a:t>
            </a:r>
          </a:p>
        </p:txBody>
      </p:sp>
      <p:sp>
        <p:nvSpPr>
          <p:cNvPr id="9224" name="文本框 7"/>
          <p:cNvSpPr txBox="1">
            <a:spLocks noChangeArrowheads="1"/>
          </p:cNvSpPr>
          <p:nvPr/>
        </p:nvSpPr>
        <p:spPr bwMode="auto">
          <a:xfrm>
            <a:off x="2713261" y="3039343"/>
            <a:ext cx="1006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rPr>
              <a:t>外因</a:t>
            </a:r>
          </a:p>
        </p:txBody>
      </p:sp>
      <p:pic>
        <p:nvPicPr>
          <p:cNvPr id="9225"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4700" y="3827463"/>
            <a:ext cx="3848100" cy="277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6"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1075" y="3861048"/>
            <a:ext cx="4125913" cy="267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7174"/>
          <p:cNvSpPr>
            <a:spLocks noChangeArrowheads="1"/>
          </p:cNvSpPr>
          <p:nvPr/>
        </p:nvSpPr>
        <p:spPr bwMode="auto">
          <a:xfrm>
            <a:off x="1771650" y="260350"/>
            <a:ext cx="3532188"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“短暂的春天”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800" decel="100000"/>
                                        <p:tgtEl>
                                          <p:spTgt spid="3"/>
                                        </p:tgtEl>
                                      </p:cBhvr>
                                    </p:animEffect>
                                    <p:anim calcmode="lin" valueType="num">
                                      <p:cBhvr>
                                        <p:cTn id="13" dur="800" decel="100000" fill="hold"/>
                                        <p:tgtEl>
                                          <p:spTgt spid="3"/>
                                        </p:tgtEl>
                                        <p:attrNameLst>
                                          <p:attrName>style.rotation</p:attrName>
                                        </p:attrNameLst>
                                      </p:cBhvr>
                                      <p:tavLst>
                                        <p:tav tm="0">
                                          <p:val>
                                            <p:fltVal val="-90"/>
                                          </p:val>
                                        </p:tav>
                                        <p:tav tm="100000">
                                          <p:val>
                                            <p:fltVal val="0"/>
                                          </p:val>
                                        </p:tav>
                                      </p:tavLst>
                                    </p:anim>
                                    <p:anim calcmode="lin" valueType="num">
                                      <p:cBhvr>
                                        <p:cTn id="14" dur="800" decel="100000" fill="hold"/>
                                        <p:tgtEl>
                                          <p:spTgt spid="3"/>
                                        </p:tgtEl>
                                        <p:attrNameLst>
                                          <p:attrName>ppt_x</p:attrName>
                                        </p:attrNameLst>
                                      </p:cBhvr>
                                      <p:tavLst>
                                        <p:tav tm="0">
                                          <p:val>
                                            <p:strVal val="#ppt_x+0.4"/>
                                          </p:val>
                                        </p:tav>
                                        <p:tav tm="100000">
                                          <p:val>
                                            <p:strVal val="#ppt_x-0.05"/>
                                          </p:val>
                                        </p:tav>
                                      </p:tavLst>
                                    </p:anim>
                                    <p:anim calcmode="lin" valueType="num">
                                      <p:cBhvr>
                                        <p:cTn id="15" dur="800" decel="100000" fill="hold"/>
                                        <p:tgtEl>
                                          <p:spTgt spid="3"/>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9220"/>
                                        </p:tgtEl>
                                        <p:attrNameLst>
                                          <p:attrName>style.visibility</p:attrName>
                                        </p:attrNameLst>
                                      </p:cBhvr>
                                      <p:to>
                                        <p:strVal val="visible"/>
                                      </p:to>
                                    </p:set>
                                    <p:animEffect transition="in" filter="fade">
                                      <p:cBhvr>
                                        <p:cTn id="22" dur="800" decel="100000"/>
                                        <p:tgtEl>
                                          <p:spTgt spid="9220"/>
                                        </p:tgtEl>
                                      </p:cBhvr>
                                    </p:animEffect>
                                    <p:anim calcmode="lin" valueType="num">
                                      <p:cBhvr>
                                        <p:cTn id="23" dur="800" decel="100000" fill="hold"/>
                                        <p:tgtEl>
                                          <p:spTgt spid="9220"/>
                                        </p:tgtEl>
                                        <p:attrNameLst>
                                          <p:attrName>style.rotation</p:attrName>
                                        </p:attrNameLst>
                                      </p:cBhvr>
                                      <p:tavLst>
                                        <p:tav tm="0">
                                          <p:val>
                                            <p:fltVal val="-90"/>
                                          </p:val>
                                        </p:tav>
                                        <p:tav tm="100000">
                                          <p:val>
                                            <p:fltVal val="0"/>
                                          </p:val>
                                        </p:tav>
                                      </p:tavLst>
                                    </p:anim>
                                    <p:anim calcmode="lin" valueType="num">
                                      <p:cBhvr>
                                        <p:cTn id="24" dur="800" decel="100000" fill="hold"/>
                                        <p:tgtEl>
                                          <p:spTgt spid="9220"/>
                                        </p:tgtEl>
                                        <p:attrNameLst>
                                          <p:attrName>ppt_x</p:attrName>
                                        </p:attrNameLst>
                                      </p:cBhvr>
                                      <p:tavLst>
                                        <p:tav tm="0">
                                          <p:val>
                                            <p:strVal val="#ppt_x+0.4"/>
                                          </p:val>
                                        </p:tav>
                                        <p:tav tm="100000">
                                          <p:val>
                                            <p:strVal val="#ppt_x-0.05"/>
                                          </p:val>
                                        </p:tav>
                                      </p:tavLst>
                                    </p:anim>
                                    <p:anim calcmode="lin" valueType="num">
                                      <p:cBhvr>
                                        <p:cTn id="25" dur="800" decel="100000" fill="hold"/>
                                        <p:tgtEl>
                                          <p:spTgt spid="9220"/>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9220"/>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9220"/>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9219"/>
                                        </p:tgtEl>
                                        <p:attrNameLst>
                                          <p:attrName>style.visibility</p:attrName>
                                        </p:attrNameLst>
                                      </p:cBhvr>
                                      <p:to>
                                        <p:strVal val="visible"/>
                                      </p:to>
                                    </p:set>
                                    <p:anim calcmode="lin" valueType="num">
                                      <p:cBhvr>
                                        <p:cTn id="32" dur="500"/>
                                        <p:tgtEl>
                                          <p:spTgt spid="9219"/>
                                        </p:tgtEl>
                                        <p:attrNameLst>
                                          <p:attrName>ppt_y</p:attrName>
                                        </p:attrNameLst>
                                      </p:cBhvr>
                                      <p:tavLst>
                                        <p:tav tm="0">
                                          <p:val>
                                            <p:strVal val="#ppt_y+#ppt_h*1.125000"/>
                                          </p:val>
                                        </p:tav>
                                        <p:tav tm="100000">
                                          <p:val>
                                            <p:strVal val="#ppt_y"/>
                                          </p:val>
                                        </p:tav>
                                      </p:tavLst>
                                    </p:anim>
                                    <p:animEffect transition="in" filter="wipe(up)">
                                      <p:cBhvr>
                                        <p:cTn id="33" dur="500"/>
                                        <p:tgtEl>
                                          <p:spTgt spid="9219"/>
                                        </p:tgtEl>
                                      </p:cBhvr>
                                    </p:animEffect>
                                  </p:childTnLst>
                                </p:cTn>
                              </p:par>
                            </p:childTnLst>
                          </p:cTn>
                        </p:par>
                      </p:childTnLst>
                    </p:cTn>
                  </p:par>
                  <p:par>
                    <p:cTn id="34" fill="hold">
                      <p:stCondLst>
                        <p:cond delay="indefinite"/>
                      </p:stCondLst>
                      <p:childTnLst>
                        <p:par>
                          <p:cTn id="35" fill="hold">
                            <p:stCondLst>
                              <p:cond delay="0"/>
                            </p:stCondLst>
                            <p:childTnLst>
                              <p:par>
                                <p:cTn id="36" presetID="30" presetClass="entr" presetSubtype="0" fill="hold" grpId="0" nodeType="clickEffect">
                                  <p:stCondLst>
                                    <p:cond delay="0"/>
                                  </p:stCondLst>
                                  <p:childTnLst>
                                    <p:set>
                                      <p:cBhvr>
                                        <p:cTn id="37" dur="1" fill="hold">
                                          <p:stCondLst>
                                            <p:cond delay="0"/>
                                          </p:stCondLst>
                                        </p:cTn>
                                        <p:tgtEl>
                                          <p:spTgt spid="9223"/>
                                        </p:tgtEl>
                                        <p:attrNameLst>
                                          <p:attrName>style.visibility</p:attrName>
                                        </p:attrNameLst>
                                      </p:cBhvr>
                                      <p:to>
                                        <p:strVal val="visible"/>
                                      </p:to>
                                    </p:set>
                                    <p:animEffect transition="in" filter="fade">
                                      <p:cBhvr>
                                        <p:cTn id="38" dur="800" decel="100000"/>
                                        <p:tgtEl>
                                          <p:spTgt spid="9223"/>
                                        </p:tgtEl>
                                      </p:cBhvr>
                                    </p:animEffect>
                                    <p:anim calcmode="lin" valueType="num">
                                      <p:cBhvr>
                                        <p:cTn id="39" dur="800" decel="100000" fill="hold"/>
                                        <p:tgtEl>
                                          <p:spTgt spid="9223"/>
                                        </p:tgtEl>
                                        <p:attrNameLst>
                                          <p:attrName>style.rotation</p:attrName>
                                        </p:attrNameLst>
                                      </p:cBhvr>
                                      <p:tavLst>
                                        <p:tav tm="0">
                                          <p:val>
                                            <p:fltVal val="-90"/>
                                          </p:val>
                                        </p:tav>
                                        <p:tav tm="100000">
                                          <p:val>
                                            <p:fltVal val="0"/>
                                          </p:val>
                                        </p:tav>
                                      </p:tavLst>
                                    </p:anim>
                                    <p:anim calcmode="lin" valueType="num">
                                      <p:cBhvr>
                                        <p:cTn id="40" dur="800" decel="100000" fill="hold"/>
                                        <p:tgtEl>
                                          <p:spTgt spid="9223"/>
                                        </p:tgtEl>
                                        <p:attrNameLst>
                                          <p:attrName>ppt_x</p:attrName>
                                        </p:attrNameLst>
                                      </p:cBhvr>
                                      <p:tavLst>
                                        <p:tav tm="0">
                                          <p:val>
                                            <p:strVal val="#ppt_x+0.4"/>
                                          </p:val>
                                        </p:tav>
                                        <p:tav tm="100000">
                                          <p:val>
                                            <p:strVal val="#ppt_x-0.05"/>
                                          </p:val>
                                        </p:tav>
                                      </p:tavLst>
                                    </p:anim>
                                    <p:anim calcmode="lin" valueType="num">
                                      <p:cBhvr>
                                        <p:cTn id="41" dur="800" decel="100000" fill="hold"/>
                                        <p:tgtEl>
                                          <p:spTgt spid="9223"/>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9223"/>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9223"/>
                                        </p:tgtEl>
                                        <p:attrNameLst>
                                          <p:attrName>ppt_y</p:attrName>
                                        </p:attrNameLst>
                                      </p:cBhvr>
                                      <p:tavLst>
                                        <p:tav tm="0">
                                          <p:val>
                                            <p:strVal val="#ppt_y+0.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30" presetClass="entr" presetSubtype="0" fill="hold" grpId="0" nodeType="clickEffect">
                                  <p:stCondLst>
                                    <p:cond delay="0"/>
                                  </p:stCondLst>
                                  <p:childTnLst>
                                    <p:set>
                                      <p:cBhvr>
                                        <p:cTn id="47" dur="1" fill="hold">
                                          <p:stCondLst>
                                            <p:cond delay="0"/>
                                          </p:stCondLst>
                                        </p:cTn>
                                        <p:tgtEl>
                                          <p:spTgt spid="9224"/>
                                        </p:tgtEl>
                                        <p:attrNameLst>
                                          <p:attrName>style.visibility</p:attrName>
                                        </p:attrNameLst>
                                      </p:cBhvr>
                                      <p:to>
                                        <p:strVal val="visible"/>
                                      </p:to>
                                    </p:set>
                                    <p:animEffect transition="in" filter="fade">
                                      <p:cBhvr>
                                        <p:cTn id="48" dur="800" decel="100000"/>
                                        <p:tgtEl>
                                          <p:spTgt spid="9224"/>
                                        </p:tgtEl>
                                      </p:cBhvr>
                                    </p:animEffect>
                                    <p:anim calcmode="lin" valueType="num">
                                      <p:cBhvr>
                                        <p:cTn id="49" dur="800" decel="100000" fill="hold"/>
                                        <p:tgtEl>
                                          <p:spTgt spid="9224"/>
                                        </p:tgtEl>
                                        <p:attrNameLst>
                                          <p:attrName>style.rotation</p:attrName>
                                        </p:attrNameLst>
                                      </p:cBhvr>
                                      <p:tavLst>
                                        <p:tav tm="0">
                                          <p:val>
                                            <p:fltVal val="-90"/>
                                          </p:val>
                                        </p:tav>
                                        <p:tav tm="100000">
                                          <p:val>
                                            <p:fltVal val="0"/>
                                          </p:val>
                                        </p:tav>
                                      </p:tavLst>
                                    </p:anim>
                                    <p:anim calcmode="lin" valueType="num">
                                      <p:cBhvr>
                                        <p:cTn id="50" dur="800" decel="100000" fill="hold"/>
                                        <p:tgtEl>
                                          <p:spTgt spid="9224"/>
                                        </p:tgtEl>
                                        <p:attrNameLst>
                                          <p:attrName>ppt_x</p:attrName>
                                        </p:attrNameLst>
                                      </p:cBhvr>
                                      <p:tavLst>
                                        <p:tav tm="0">
                                          <p:val>
                                            <p:strVal val="#ppt_x+0.4"/>
                                          </p:val>
                                        </p:tav>
                                        <p:tav tm="100000">
                                          <p:val>
                                            <p:strVal val="#ppt_x-0.05"/>
                                          </p:val>
                                        </p:tav>
                                      </p:tavLst>
                                    </p:anim>
                                    <p:anim calcmode="lin" valueType="num">
                                      <p:cBhvr>
                                        <p:cTn id="51" dur="800" decel="100000" fill="hold"/>
                                        <p:tgtEl>
                                          <p:spTgt spid="9224"/>
                                        </p:tgtEl>
                                        <p:attrNameLst>
                                          <p:attrName>ppt_y</p:attrName>
                                        </p:attrNameLst>
                                      </p:cBhvr>
                                      <p:tavLst>
                                        <p:tav tm="0">
                                          <p:val>
                                            <p:strVal val="#ppt_y-0.4"/>
                                          </p:val>
                                        </p:tav>
                                        <p:tav tm="100000">
                                          <p:val>
                                            <p:strVal val="#ppt_y+0.1"/>
                                          </p:val>
                                        </p:tav>
                                      </p:tavLst>
                                    </p:anim>
                                    <p:anim calcmode="lin" valueType="num">
                                      <p:cBhvr>
                                        <p:cTn id="52" dur="200" accel="100000" fill="hold">
                                          <p:stCondLst>
                                            <p:cond delay="800"/>
                                          </p:stCondLst>
                                        </p:cTn>
                                        <p:tgtEl>
                                          <p:spTgt spid="9224"/>
                                        </p:tgtEl>
                                        <p:attrNameLst>
                                          <p:attrName>ppt_x</p:attrName>
                                        </p:attrNameLst>
                                      </p:cBhvr>
                                      <p:tavLst>
                                        <p:tav tm="0">
                                          <p:val>
                                            <p:strVal val="#ppt_x-0.05"/>
                                          </p:val>
                                        </p:tav>
                                        <p:tav tm="100000">
                                          <p:val>
                                            <p:strVal val="#ppt_x"/>
                                          </p:val>
                                        </p:tav>
                                      </p:tavLst>
                                    </p:anim>
                                    <p:anim calcmode="lin" valueType="num">
                                      <p:cBhvr>
                                        <p:cTn id="53" dur="200" accel="100000" fill="hold">
                                          <p:stCondLst>
                                            <p:cond delay="800"/>
                                          </p:stCondLst>
                                        </p:cTn>
                                        <p:tgtEl>
                                          <p:spTgt spid="9224"/>
                                        </p:tgtEl>
                                        <p:attrNameLst>
                                          <p:attrName>ppt_y</p:attrName>
                                        </p:attrNameLst>
                                      </p:cBhvr>
                                      <p:tavLst>
                                        <p:tav tm="0">
                                          <p:val>
                                            <p:strVal val="#ppt_y+0.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30" presetClass="entr" presetSubtype="0" fill="hold" grpId="0" nodeType="click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800" decel="100000"/>
                                        <p:tgtEl>
                                          <p:spTgt spid="7"/>
                                        </p:tgtEl>
                                      </p:cBhvr>
                                    </p:animEffect>
                                    <p:anim calcmode="lin" valueType="num">
                                      <p:cBhvr>
                                        <p:cTn id="59" dur="800" decel="100000" fill="hold"/>
                                        <p:tgtEl>
                                          <p:spTgt spid="7"/>
                                        </p:tgtEl>
                                        <p:attrNameLst>
                                          <p:attrName>style.rotation</p:attrName>
                                        </p:attrNameLst>
                                      </p:cBhvr>
                                      <p:tavLst>
                                        <p:tav tm="0">
                                          <p:val>
                                            <p:fltVal val="-90"/>
                                          </p:val>
                                        </p:tav>
                                        <p:tav tm="100000">
                                          <p:val>
                                            <p:fltVal val="0"/>
                                          </p:val>
                                        </p:tav>
                                      </p:tavLst>
                                    </p:anim>
                                    <p:anim calcmode="lin" valueType="num">
                                      <p:cBhvr>
                                        <p:cTn id="60" dur="800" decel="100000" fill="hold"/>
                                        <p:tgtEl>
                                          <p:spTgt spid="7"/>
                                        </p:tgtEl>
                                        <p:attrNameLst>
                                          <p:attrName>ppt_x</p:attrName>
                                        </p:attrNameLst>
                                      </p:cBhvr>
                                      <p:tavLst>
                                        <p:tav tm="0">
                                          <p:val>
                                            <p:strVal val="#ppt_x+0.4"/>
                                          </p:val>
                                        </p:tav>
                                        <p:tav tm="100000">
                                          <p:val>
                                            <p:strVal val="#ppt_x-0.05"/>
                                          </p:val>
                                        </p:tav>
                                      </p:tavLst>
                                    </p:anim>
                                    <p:anim calcmode="lin" valueType="num">
                                      <p:cBhvr>
                                        <p:cTn id="61" dur="800" decel="100000" fill="hold"/>
                                        <p:tgtEl>
                                          <p:spTgt spid="7"/>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30" presetClass="entr" presetSubtype="0" fill="hold" grpId="0" nodeType="click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fade">
                                      <p:cBhvr>
                                        <p:cTn id="68" dur="800" decel="100000"/>
                                        <p:tgtEl>
                                          <p:spTgt spid="5"/>
                                        </p:tgtEl>
                                      </p:cBhvr>
                                    </p:animEffect>
                                    <p:anim calcmode="lin" valueType="num">
                                      <p:cBhvr>
                                        <p:cTn id="69" dur="800" decel="100000" fill="hold"/>
                                        <p:tgtEl>
                                          <p:spTgt spid="5"/>
                                        </p:tgtEl>
                                        <p:attrNameLst>
                                          <p:attrName>style.rotation</p:attrName>
                                        </p:attrNameLst>
                                      </p:cBhvr>
                                      <p:tavLst>
                                        <p:tav tm="0">
                                          <p:val>
                                            <p:fltVal val="-90"/>
                                          </p:val>
                                        </p:tav>
                                        <p:tav tm="100000">
                                          <p:val>
                                            <p:fltVal val="0"/>
                                          </p:val>
                                        </p:tav>
                                      </p:tavLst>
                                    </p:anim>
                                    <p:anim calcmode="lin" valueType="num">
                                      <p:cBhvr>
                                        <p:cTn id="70" dur="800" decel="100000" fill="hold"/>
                                        <p:tgtEl>
                                          <p:spTgt spid="5"/>
                                        </p:tgtEl>
                                        <p:attrNameLst>
                                          <p:attrName>ppt_x</p:attrName>
                                        </p:attrNameLst>
                                      </p:cBhvr>
                                      <p:tavLst>
                                        <p:tav tm="0">
                                          <p:val>
                                            <p:strVal val="#ppt_x+0.4"/>
                                          </p:val>
                                        </p:tav>
                                        <p:tav tm="100000">
                                          <p:val>
                                            <p:strVal val="#ppt_x-0.05"/>
                                          </p:val>
                                        </p:tav>
                                      </p:tavLst>
                                    </p:anim>
                                    <p:anim calcmode="lin" valueType="num">
                                      <p:cBhvr>
                                        <p:cTn id="71" dur="800" decel="100000" fill="hold"/>
                                        <p:tgtEl>
                                          <p:spTgt spid="5"/>
                                        </p:tgtEl>
                                        <p:attrNameLst>
                                          <p:attrName>ppt_y</p:attrName>
                                        </p:attrNameLst>
                                      </p:cBhvr>
                                      <p:tavLst>
                                        <p:tav tm="0">
                                          <p:val>
                                            <p:strVal val="#ppt_y-0.4"/>
                                          </p:val>
                                        </p:tav>
                                        <p:tav tm="100000">
                                          <p:val>
                                            <p:strVal val="#ppt_y+0.1"/>
                                          </p:val>
                                        </p:tav>
                                      </p:tavLst>
                                    </p:anim>
                                    <p:anim calcmode="lin" valueType="num">
                                      <p:cBhvr>
                                        <p:cTn id="72"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73"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30" presetClass="entr" presetSubtype="0" fill="hold" nodeType="clickEffect">
                                  <p:stCondLst>
                                    <p:cond delay="0"/>
                                  </p:stCondLst>
                                  <p:childTnLst>
                                    <p:set>
                                      <p:cBhvr>
                                        <p:cTn id="77" dur="1" fill="hold">
                                          <p:stCondLst>
                                            <p:cond delay="0"/>
                                          </p:stCondLst>
                                        </p:cTn>
                                        <p:tgtEl>
                                          <p:spTgt spid="9225"/>
                                        </p:tgtEl>
                                        <p:attrNameLst>
                                          <p:attrName>style.visibility</p:attrName>
                                        </p:attrNameLst>
                                      </p:cBhvr>
                                      <p:to>
                                        <p:strVal val="visible"/>
                                      </p:to>
                                    </p:set>
                                    <p:animEffect transition="in" filter="fade">
                                      <p:cBhvr>
                                        <p:cTn id="78" dur="800" decel="100000"/>
                                        <p:tgtEl>
                                          <p:spTgt spid="9225"/>
                                        </p:tgtEl>
                                      </p:cBhvr>
                                    </p:animEffect>
                                    <p:anim calcmode="lin" valueType="num">
                                      <p:cBhvr>
                                        <p:cTn id="79" dur="800" decel="100000" fill="hold"/>
                                        <p:tgtEl>
                                          <p:spTgt spid="9225"/>
                                        </p:tgtEl>
                                        <p:attrNameLst>
                                          <p:attrName>style.rotation</p:attrName>
                                        </p:attrNameLst>
                                      </p:cBhvr>
                                      <p:tavLst>
                                        <p:tav tm="0">
                                          <p:val>
                                            <p:fltVal val="-90"/>
                                          </p:val>
                                        </p:tav>
                                        <p:tav tm="100000">
                                          <p:val>
                                            <p:fltVal val="0"/>
                                          </p:val>
                                        </p:tav>
                                      </p:tavLst>
                                    </p:anim>
                                    <p:anim calcmode="lin" valueType="num">
                                      <p:cBhvr>
                                        <p:cTn id="80" dur="800" decel="100000" fill="hold"/>
                                        <p:tgtEl>
                                          <p:spTgt spid="9225"/>
                                        </p:tgtEl>
                                        <p:attrNameLst>
                                          <p:attrName>ppt_x</p:attrName>
                                        </p:attrNameLst>
                                      </p:cBhvr>
                                      <p:tavLst>
                                        <p:tav tm="0">
                                          <p:val>
                                            <p:strVal val="#ppt_x+0.4"/>
                                          </p:val>
                                        </p:tav>
                                        <p:tav tm="100000">
                                          <p:val>
                                            <p:strVal val="#ppt_x-0.05"/>
                                          </p:val>
                                        </p:tav>
                                      </p:tavLst>
                                    </p:anim>
                                    <p:anim calcmode="lin" valueType="num">
                                      <p:cBhvr>
                                        <p:cTn id="81" dur="800" decel="100000" fill="hold"/>
                                        <p:tgtEl>
                                          <p:spTgt spid="9225"/>
                                        </p:tgtEl>
                                        <p:attrNameLst>
                                          <p:attrName>ppt_y</p:attrName>
                                        </p:attrNameLst>
                                      </p:cBhvr>
                                      <p:tavLst>
                                        <p:tav tm="0">
                                          <p:val>
                                            <p:strVal val="#ppt_y-0.4"/>
                                          </p:val>
                                        </p:tav>
                                        <p:tav tm="100000">
                                          <p:val>
                                            <p:strVal val="#ppt_y+0.1"/>
                                          </p:val>
                                        </p:tav>
                                      </p:tavLst>
                                    </p:anim>
                                    <p:anim calcmode="lin" valueType="num">
                                      <p:cBhvr>
                                        <p:cTn id="82" dur="200" accel="100000" fill="hold">
                                          <p:stCondLst>
                                            <p:cond delay="800"/>
                                          </p:stCondLst>
                                        </p:cTn>
                                        <p:tgtEl>
                                          <p:spTgt spid="9225"/>
                                        </p:tgtEl>
                                        <p:attrNameLst>
                                          <p:attrName>ppt_x</p:attrName>
                                        </p:attrNameLst>
                                      </p:cBhvr>
                                      <p:tavLst>
                                        <p:tav tm="0">
                                          <p:val>
                                            <p:strVal val="#ppt_x-0.05"/>
                                          </p:val>
                                        </p:tav>
                                        <p:tav tm="100000">
                                          <p:val>
                                            <p:strVal val="#ppt_x"/>
                                          </p:val>
                                        </p:tav>
                                      </p:tavLst>
                                    </p:anim>
                                    <p:anim calcmode="lin" valueType="num">
                                      <p:cBhvr>
                                        <p:cTn id="83" dur="200" accel="100000" fill="hold">
                                          <p:stCondLst>
                                            <p:cond delay="800"/>
                                          </p:stCondLst>
                                        </p:cTn>
                                        <p:tgtEl>
                                          <p:spTgt spid="9225"/>
                                        </p:tgtEl>
                                        <p:attrNameLst>
                                          <p:attrName>ppt_y</p:attrName>
                                        </p:attrNameLst>
                                      </p:cBhvr>
                                      <p:tavLst>
                                        <p:tav tm="0">
                                          <p:val>
                                            <p:strVal val="#ppt_y+0.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14" presetClass="entr" presetSubtype="10" fill="hold" nodeType="clickEffect">
                                  <p:stCondLst>
                                    <p:cond delay="0"/>
                                  </p:stCondLst>
                                  <p:childTnLst>
                                    <p:set>
                                      <p:cBhvr>
                                        <p:cTn id="87" dur="1" fill="hold">
                                          <p:stCondLst>
                                            <p:cond delay="0"/>
                                          </p:stCondLst>
                                        </p:cTn>
                                        <p:tgtEl>
                                          <p:spTgt spid="9226"/>
                                        </p:tgtEl>
                                        <p:attrNameLst>
                                          <p:attrName>style.visibility</p:attrName>
                                        </p:attrNameLst>
                                      </p:cBhvr>
                                      <p:to>
                                        <p:strVal val="visible"/>
                                      </p:to>
                                    </p:set>
                                    <p:animEffect transition="in" filter="randombar(horizontal)">
                                      <p:cBhvr>
                                        <p:cTn id="88" dur="500"/>
                                        <p:tgtEl>
                                          <p:spTgt spid="9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219" grpId="0" bldLvl="0" animBg="1"/>
      <p:bldP spid="9220" grpId="0"/>
      <p:bldP spid="7" grpId="0"/>
      <p:bldP spid="5" grpId="0"/>
      <p:bldP spid="9223" grpId="0"/>
      <p:bldP spid="9224"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5"/>
          <p:cNvSpPr>
            <a:spLocks noChangeArrowheads="1"/>
          </p:cNvSpPr>
          <p:nvPr/>
        </p:nvSpPr>
        <p:spPr bwMode="auto">
          <a:xfrm>
            <a:off x="2927350" y="1270000"/>
            <a:ext cx="319246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en-US" altLang="zh-CN" sz="2800" b="1" dirty="0">
                <a:latin typeface="微软雅黑" panose="020B0503020204020204" pitchFamily="34" charset="-122"/>
                <a:ea typeface="微软雅黑" panose="020B0503020204020204" pitchFamily="34" charset="-122"/>
              </a:rPr>
              <a:t>20</a:t>
            </a:r>
            <a:r>
              <a:rPr lang="zh-CN" altLang="en-US" sz="2800" b="1" dirty="0">
                <a:latin typeface="微软雅黑" panose="020B0503020204020204" pitchFamily="34" charset="-122"/>
                <a:ea typeface="微软雅黑" panose="020B0503020204020204" pitchFamily="34" charset="-122"/>
              </a:rPr>
              <a:t>世纪二三十年代</a:t>
            </a:r>
          </a:p>
        </p:txBody>
      </p:sp>
      <p:sp>
        <p:nvSpPr>
          <p:cNvPr id="10243" name="AutoShape 14"/>
          <p:cNvSpPr/>
          <p:nvPr/>
        </p:nvSpPr>
        <p:spPr bwMode="auto">
          <a:xfrm>
            <a:off x="2301875" y="2332038"/>
            <a:ext cx="295275" cy="3103562"/>
          </a:xfrm>
          <a:prstGeom prst="leftBrace">
            <a:avLst>
              <a:gd name="adj1" fmla="val 67541"/>
              <a:gd name="adj2" fmla="val 50000"/>
            </a:avLst>
          </a:prstGeom>
          <a:noFill/>
          <a:ln w="5715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dirty="0">
              <a:latin typeface="Arial" panose="020B0604020202020204" pitchFamily="34" charset="0"/>
              <a:ea typeface="微软雅黑" panose="020B0503020204020204" pitchFamily="34" charset="-122"/>
            </a:endParaRPr>
          </a:p>
        </p:txBody>
      </p:sp>
      <p:sp>
        <p:nvSpPr>
          <p:cNvPr id="10244" name="文本框 3"/>
          <p:cNvSpPr txBox="1">
            <a:spLocks noChangeArrowheads="1"/>
          </p:cNvSpPr>
          <p:nvPr/>
        </p:nvSpPr>
        <p:spPr bwMode="auto">
          <a:xfrm>
            <a:off x="1559496" y="3360738"/>
            <a:ext cx="736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原因</a:t>
            </a:r>
          </a:p>
        </p:txBody>
      </p:sp>
      <p:sp>
        <p:nvSpPr>
          <p:cNvPr id="7" name="文本框 26650"/>
          <p:cNvSpPr txBox="1">
            <a:spLocks noChangeArrowheads="1"/>
          </p:cNvSpPr>
          <p:nvPr/>
        </p:nvSpPr>
        <p:spPr bwMode="auto">
          <a:xfrm>
            <a:off x="2684463" y="1772816"/>
            <a:ext cx="4213225" cy="1308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Arial" panose="020B0604020202020204" pitchFamily="34" charset="0"/>
                <a:ea typeface="微软雅黑" panose="020B0503020204020204" pitchFamily="34" charset="-122"/>
              </a:rPr>
              <a:t>一战结束后，帝国主义经济势力卷土重来；</a:t>
            </a:r>
          </a:p>
        </p:txBody>
      </p:sp>
      <p:sp>
        <p:nvSpPr>
          <p:cNvPr id="2" name="文本框 26650"/>
          <p:cNvSpPr txBox="1">
            <a:spLocks noChangeArrowheads="1"/>
          </p:cNvSpPr>
          <p:nvPr/>
        </p:nvSpPr>
        <p:spPr bwMode="auto">
          <a:xfrm>
            <a:off x="2684463" y="4210795"/>
            <a:ext cx="4275137" cy="1954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Arial" panose="020B0604020202020204" pitchFamily="34" charset="0"/>
                <a:ea typeface="微软雅黑" panose="020B0503020204020204" pitchFamily="34" charset="-122"/>
              </a:rPr>
              <a:t>民族工业受到帝国主义、封建主义和官僚资本主义的压迫。</a:t>
            </a:r>
          </a:p>
        </p:txBody>
      </p:sp>
      <p:pic>
        <p:nvPicPr>
          <p:cNvPr id="10247" name="图片 1638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0096" y="1327308"/>
            <a:ext cx="3464893" cy="45367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9" name="矩形 7174"/>
          <p:cNvSpPr>
            <a:spLocks noChangeArrowheads="1"/>
          </p:cNvSpPr>
          <p:nvPr/>
        </p:nvSpPr>
        <p:spPr bwMode="auto">
          <a:xfrm>
            <a:off x="1781175" y="528638"/>
            <a:ext cx="2379663"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4.</a:t>
            </a:r>
            <a:r>
              <a:rPr lang="zh-CN" altLang="en-US" sz="3200" b="1" dirty="0">
                <a:latin typeface="微软雅黑" panose="020B0503020204020204" pitchFamily="34" charset="-122"/>
                <a:ea typeface="微软雅黑" panose="020B0503020204020204" pitchFamily="34" charset="-122"/>
              </a:rPr>
              <a:t>萧条发展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fade">
                                      <p:cBhvr>
                                        <p:cTn id="12" dur="800" decel="100000"/>
                                        <p:tgtEl>
                                          <p:spTgt spid="12290"/>
                                        </p:tgtEl>
                                      </p:cBhvr>
                                    </p:animEffect>
                                    <p:anim calcmode="lin" valueType="num">
                                      <p:cBhvr>
                                        <p:cTn id="13" dur="800" decel="100000" fill="hold"/>
                                        <p:tgtEl>
                                          <p:spTgt spid="12290"/>
                                        </p:tgtEl>
                                        <p:attrNameLst>
                                          <p:attrName>style.rotation</p:attrName>
                                        </p:attrNameLst>
                                      </p:cBhvr>
                                      <p:tavLst>
                                        <p:tav tm="0">
                                          <p:val>
                                            <p:fltVal val="-90"/>
                                          </p:val>
                                        </p:tav>
                                        <p:tav tm="100000">
                                          <p:val>
                                            <p:fltVal val="0"/>
                                          </p:val>
                                        </p:tav>
                                      </p:tavLst>
                                    </p:anim>
                                    <p:anim calcmode="lin" valueType="num">
                                      <p:cBhvr>
                                        <p:cTn id="14" dur="800" decel="100000" fill="hold"/>
                                        <p:tgtEl>
                                          <p:spTgt spid="12290"/>
                                        </p:tgtEl>
                                        <p:attrNameLst>
                                          <p:attrName>ppt_x</p:attrName>
                                        </p:attrNameLst>
                                      </p:cBhvr>
                                      <p:tavLst>
                                        <p:tav tm="0">
                                          <p:val>
                                            <p:strVal val="#ppt_x+0.4"/>
                                          </p:val>
                                        </p:tav>
                                        <p:tav tm="100000">
                                          <p:val>
                                            <p:strVal val="#ppt_x-0.05"/>
                                          </p:val>
                                        </p:tav>
                                      </p:tavLst>
                                    </p:anim>
                                    <p:anim calcmode="lin" valueType="num">
                                      <p:cBhvr>
                                        <p:cTn id="15" dur="800" decel="100000" fill="hold"/>
                                        <p:tgtEl>
                                          <p:spTgt spid="12290"/>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12290"/>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12290"/>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10244"/>
                                        </p:tgtEl>
                                        <p:attrNameLst>
                                          <p:attrName>style.visibility</p:attrName>
                                        </p:attrNameLst>
                                      </p:cBhvr>
                                      <p:to>
                                        <p:strVal val="visible"/>
                                      </p:to>
                                    </p:set>
                                    <p:animEffect transition="in" filter="fade">
                                      <p:cBhvr>
                                        <p:cTn id="22" dur="800" decel="100000"/>
                                        <p:tgtEl>
                                          <p:spTgt spid="10244"/>
                                        </p:tgtEl>
                                      </p:cBhvr>
                                    </p:animEffect>
                                    <p:anim calcmode="lin" valueType="num">
                                      <p:cBhvr>
                                        <p:cTn id="23" dur="800" decel="100000" fill="hold"/>
                                        <p:tgtEl>
                                          <p:spTgt spid="10244"/>
                                        </p:tgtEl>
                                        <p:attrNameLst>
                                          <p:attrName>style.rotation</p:attrName>
                                        </p:attrNameLst>
                                      </p:cBhvr>
                                      <p:tavLst>
                                        <p:tav tm="0">
                                          <p:val>
                                            <p:fltVal val="-90"/>
                                          </p:val>
                                        </p:tav>
                                        <p:tav tm="100000">
                                          <p:val>
                                            <p:fltVal val="0"/>
                                          </p:val>
                                        </p:tav>
                                      </p:tavLst>
                                    </p:anim>
                                    <p:anim calcmode="lin" valueType="num">
                                      <p:cBhvr>
                                        <p:cTn id="24" dur="800" decel="100000" fill="hold"/>
                                        <p:tgtEl>
                                          <p:spTgt spid="10244"/>
                                        </p:tgtEl>
                                        <p:attrNameLst>
                                          <p:attrName>ppt_x</p:attrName>
                                        </p:attrNameLst>
                                      </p:cBhvr>
                                      <p:tavLst>
                                        <p:tav tm="0">
                                          <p:val>
                                            <p:strVal val="#ppt_x+0.4"/>
                                          </p:val>
                                        </p:tav>
                                        <p:tav tm="100000">
                                          <p:val>
                                            <p:strVal val="#ppt_x-0.05"/>
                                          </p:val>
                                        </p:tav>
                                      </p:tavLst>
                                    </p:anim>
                                    <p:anim calcmode="lin" valueType="num">
                                      <p:cBhvr>
                                        <p:cTn id="25" dur="800" decel="100000" fill="hold"/>
                                        <p:tgtEl>
                                          <p:spTgt spid="10244"/>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10244"/>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10244"/>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grpId="0" nodeType="clickEffect">
                                  <p:stCondLst>
                                    <p:cond delay="0"/>
                                  </p:stCondLst>
                                  <p:childTnLst>
                                    <p:set>
                                      <p:cBhvr>
                                        <p:cTn id="31" dur="1" fill="hold">
                                          <p:stCondLst>
                                            <p:cond delay="0"/>
                                          </p:stCondLst>
                                        </p:cTn>
                                        <p:tgtEl>
                                          <p:spTgt spid="10243"/>
                                        </p:tgtEl>
                                        <p:attrNameLst>
                                          <p:attrName>style.visibility</p:attrName>
                                        </p:attrNameLst>
                                      </p:cBhvr>
                                      <p:to>
                                        <p:strVal val="visible"/>
                                      </p:to>
                                    </p:set>
                                    <p:animEffect transition="in" filter="fade">
                                      <p:cBhvr>
                                        <p:cTn id="32" dur="800" decel="100000"/>
                                        <p:tgtEl>
                                          <p:spTgt spid="10243"/>
                                        </p:tgtEl>
                                      </p:cBhvr>
                                    </p:animEffect>
                                    <p:anim calcmode="lin" valueType="num">
                                      <p:cBhvr>
                                        <p:cTn id="33" dur="800" decel="100000" fill="hold"/>
                                        <p:tgtEl>
                                          <p:spTgt spid="10243"/>
                                        </p:tgtEl>
                                        <p:attrNameLst>
                                          <p:attrName>style.rotation</p:attrName>
                                        </p:attrNameLst>
                                      </p:cBhvr>
                                      <p:tavLst>
                                        <p:tav tm="0">
                                          <p:val>
                                            <p:fltVal val="-90"/>
                                          </p:val>
                                        </p:tav>
                                        <p:tav tm="100000">
                                          <p:val>
                                            <p:fltVal val="0"/>
                                          </p:val>
                                        </p:tav>
                                      </p:tavLst>
                                    </p:anim>
                                    <p:anim calcmode="lin" valueType="num">
                                      <p:cBhvr>
                                        <p:cTn id="34" dur="800" decel="100000" fill="hold"/>
                                        <p:tgtEl>
                                          <p:spTgt spid="10243"/>
                                        </p:tgtEl>
                                        <p:attrNameLst>
                                          <p:attrName>ppt_x</p:attrName>
                                        </p:attrNameLst>
                                      </p:cBhvr>
                                      <p:tavLst>
                                        <p:tav tm="0">
                                          <p:val>
                                            <p:strVal val="#ppt_x+0.4"/>
                                          </p:val>
                                        </p:tav>
                                        <p:tav tm="100000">
                                          <p:val>
                                            <p:strVal val="#ppt_x-0.05"/>
                                          </p:val>
                                        </p:tav>
                                      </p:tavLst>
                                    </p:anim>
                                    <p:anim calcmode="lin" valueType="num">
                                      <p:cBhvr>
                                        <p:cTn id="35" dur="800" decel="100000" fill="hold"/>
                                        <p:tgtEl>
                                          <p:spTgt spid="10243"/>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10243"/>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10243"/>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0" presetClass="entr" presetSubtype="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800" decel="100000"/>
                                        <p:tgtEl>
                                          <p:spTgt spid="7"/>
                                        </p:tgtEl>
                                      </p:cBhvr>
                                    </p:animEffect>
                                    <p:anim calcmode="lin" valueType="num">
                                      <p:cBhvr>
                                        <p:cTn id="43" dur="800" decel="100000" fill="hold"/>
                                        <p:tgtEl>
                                          <p:spTgt spid="7"/>
                                        </p:tgtEl>
                                        <p:attrNameLst>
                                          <p:attrName>style.rotation</p:attrName>
                                        </p:attrNameLst>
                                      </p:cBhvr>
                                      <p:tavLst>
                                        <p:tav tm="0">
                                          <p:val>
                                            <p:fltVal val="-90"/>
                                          </p:val>
                                        </p:tav>
                                        <p:tav tm="100000">
                                          <p:val>
                                            <p:fltVal val="0"/>
                                          </p:val>
                                        </p:tav>
                                      </p:tavLst>
                                    </p:anim>
                                    <p:anim calcmode="lin" valueType="num">
                                      <p:cBhvr>
                                        <p:cTn id="44" dur="800" decel="100000" fill="hold"/>
                                        <p:tgtEl>
                                          <p:spTgt spid="7"/>
                                        </p:tgtEl>
                                        <p:attrNameLst>
                                          <p:attrName>ppt_x</p:attrName>
                                        </p:attrNameLst>
                                      </p:cBhvr>
                                      <p:tavLst>
                                        <p:tav tm="0">
                                          <p:val>
                                            <p:strVal val="#ppt_x+0.4"/>
                                          </p:val>
                                        </p:tav>
                                        <p:tav tm="100000">
                                          <p:val>
                                            <p:strVal val="#ppt_x-0.05"/>
                                          </p:val>
                                        </p:tav>
                                      </p:tavLst>
                                    </p:anim>
                                    <p:anim calcmode="lin" valueType="num">
                                      <p:cBhvr>
                                        <p:cTn id="45" dur="800" decel="100000" fill="hold"/>
                                        <p:tgtEl>
                                          <p:spTgt spid="7"/>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0" presetClass="entr" presetSubtype="0" fill="hold" grpId="0" nodeType="click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800" decel="100000"/>
                                        <p:tgtEl>
                                          <p:spTgt spid="2"/>
                                        </p:tgtEl>
                                      </p:cBhvr>
                                    </p:animEffect>
                                    <p:anim calcmode="lin" valueType="num">
                                      <p:cBhvr>
                                        <p:cTn id="53" dur="800" decel="100000" fill="hold"/>
                                        <p:tgtEl>
                                          <p:spTgt spid="2"/>
                                        </p:tgtEl>
                                        <p:attrNameLst>
                                          <p:attrName>style.rotation</p:attrName>
                                        </p:attrNameLst>
                                      </p:cBhvr>
                                      <p:tavLst>
                                        <p:tav tm="0">
                                          <p:val>
                                            <p:fltVal val="-90"/>
                                          </p:val>
                                        </p:tav>
                                        <p:tav tm="100000">
                                          <p:val>
                                            <p:fltVal val="0"/>
                                          </p:val>
                                        </p:tav>
                                      </p:tavLst>
                                    </p:anim>
                                    <p:anim calcmode="lin" valueType="num">
                                      <p:cBhvr>
                                        <p:cTn id="54" dur="800" decel="100000" fill="hold"/>
                                        <p:tgtEl>
                                          <p:spTgt spid="2"/>
                                        </p:tgtEl>
                                        <p:attrNameLst>
                                          <p:attrName>ppt_x</p:attrName>
                                        </p:attrNameLst>
                                      </p:cBhvr>
                                      <p:tavLst>
                                        <p:tav tm="0">
                                          <p:val>
                                            <p:strVal val="#ppt_x+0.4"/>
                                          </p:val>
                                        </p:tav>
                                        <p:tav tm="100000">
                                          <p:val>
                                            <p:strVal val="#ppt_x-0.05"/>
                                          </p:val>
                                        </p:tav>
                                      </p:tavLst>
                                    </p:anim>
                                    <p:anim calcmode="lin" valueType="num">
                                      <p:cBhvr>
                                        <p:cTn id="55" dur="800" decel="100000" fill="hold"/>
                                        <p:tgtEl>
                                          <p:spTgt spid="2"/>
                                        </p:tgtEl>
                                        <p:attrNameLst>
                                          <p:attrName>ppt_y</p:attrName>
                                        </p:attrNameLst>
                                      </p:cBhvr>
                                      <p:tavLst>
                                        <p:tav tm="0">
                                          <p:val>
                                            <p:strVal val="#ppt_y-0.4"/>
                                          </p:val>
                                        </p:tav>
                                        <p:tav tm="100000">
                                          <p:val>
                                            <p:strVal val="#ppt_y+0.1"/>
                                          </p:val>
                                        </p:tav>
                                      </p:tavLst>
                                    </p:anim>
                                    <p:anim calcmode="lin" valueType="num">
                                      <p:cBhvr>
                                        <p:cTn id="56"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57"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2" presetClass="entr" presetSubtype="0" fill="hold" nodeType="clickEffect">
                                  <p:stCondLst>
                                    <p:cond delay="0"/>
                                  </p:stCondLst>
                                  <p:childTnLst>
                                    <p:set>
                                      <p:cBhvr>
                                        <p:cTn id="61" dur="1" fill="hold">
                                          <p:stCondLst>
                                            <p:cond delay="0"/>
                                          </p:stCondLst>
                                        </p:cTn>
                                        <p:tgtEl>
                                          <p:spTgt spid="10247"/>
                                        </p:tgtEl>
                                        <p:attrNameLst>
                                          <p:attrName>style.visibility</p:attrName>
                                        </p:attrNameLst>
                                      </p:cBhvr>
                                      <p:to>
                                        <p:strVal val="visible"/>
                                      </p:to>
                                    </p:set>
                                    <p:animScale>
                                      <p:cBhvr>
                                        <p:cTn id="62" dur="1000" decel="50000" fill="hold">
                                          <p:stCondLst>
                                            <p:cond delay="0"/>
                                          </p:stCondLst>
                                        </p:cTn>
                                        <p:tgtEl>
                                          <p:spTgt spid="102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3" dur="1000" decel="50000" fill="hold">
                                          <p:stCondLst>
                                            <p:cond delay="0"/>
                                          </p:stCondLst>
                                        </p:cTn>
                                        <p:tgtEl>
                                          <p:spTgt spid="10247"/>
                                        </p:tgtEl>
                                        <p:attrNameLst>
                                          <p:attrName>ppt_x</p:attrName>
                                          <p:attrName>ppt_y</p:attrName>
                                        </p:attrNameLst>
                                      </p:cBhvr>
                                      <p:rCtr x="0" y="0"/>
                                    </p:animMotion>
                                    <p:animEffect transition="in" filter="fade">
                                      <p:cBhvr>
                                        <p:cTn id="64" dur="1000"/>
                                        <p:tgtEl>
                                          <p:spTgt spid="10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0243" grpId="0" bldLvl="0" animBg="1"/>
      <p:bldP spid="10244" grpId="0"/>
      <p:bldP spid="7" grpId="0"/>
      <p:bldP spid="2"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文本占位符 15361"/>
          <p:cNvSpPr>
            <a:spLocks noGrp="1" noChangeArrowheads="1"/>
          </p:cNvSpPr>
          <p:nvPr/>
        </p:nvSpPr>
        <p:spPr bwMode="auto">
          <a:xfrm>
            <a:off x="1970088" y="692150"/>
            <a:ext cx="8229600"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50000"/>
              </a:lnSpc>
            </a:pPr>
            <a:r>
              <a:rPr lang="en-US" altLang="zh-CN" sz="3600" b="1" dirty="0">
                <a:latin typeface="微软雅黑" panose="020B0503020204020204" pitchFamily="34" charset="-122"/>
                <a:ea typeface="微软雅黑" panose="020B0503020204020204" pitchFamily="34" charset="-122"/>
              </a:rPr>
              <a:t>   </a:t>
            </a:r>
            <a:r>
              <a:rPr lang="zh-CN" altLang="en-US" sz="3600" b="1" dirty="0">
                <a:latin typeface="微软雅黑" panose="020B0503020204020204" pitchFamily="34" charset="-122"/>
                <a:ea typeface="微软雅黑" panose="020B0503020204020204" pitchFamily="34" charset="-122"/>
              </a:rPr>
              <a:t>四大家族，一般是指蒋宋孔陈四大家族，指</a:t>
            </a:r>
            <a:r>
              <a:rPr lang="en-US" altLang="zh-CN" sz="3600" b="1" dirty="0">
                <a:latin typeface="微软雅黑" panose="020B0503020204020204" pitchFamily="34" charset="-122"/>
                <a:ea typeface="微软雅黑" panose="020B0503020204020204" pitchFamily="34" charset="-122"/>
              </a:rPr>
              <a:t>20</a:t>
            </a:r>
            <a:r>
              <a:rPr lang="zh-CN" altLang="en-US" sz="3600" b="1" dirty="0">
                <a:latin typeface="微软雅黑" panose="020B0503020204020204" pitchFamily="34" charset="-122"/>
                <a:ea typeface="微软雅黑" panose="020B0503020204020204" pitchFamily="34" charset="-122"/>
              </a:rPr>
              <a:t>世纪上半叶控制中国政治，经济命脉的四个家族，即</a:t>
            </a:r>
            <a:r>
              <a:rPr lang="zh-CN" altLang="en-US" sz="3600" b="1" dirty="0">
                <a:latin typeface="微软雅黑" panose="020B0503020204020204" pitchFamily="34" charset="-122"/>
                <a:ea typeface="微软雅黑" panose="020B0503020204020204" pitchFamily="34" charset="-122"/>
                <a:hlinkClick r:id="rId2"/>
              </a:rPr>
              <a:t>蒋中正</a:t>
            </a:r>
            <a:r>
              <a:rPr lang="zh-CN" altLang="en-US" sz="3600" b="1" dirty="0">
                <a:latin typeface="微软雅黑" panose="020B0503020204020204" pitchFamily="34" charset="-122"/>
                <a:ea typeface="微软雅黑" panose="020B0503020204020204" pitchFamily="34" charset="-122"/>
              </a:rPr>
              <a:t>家族、</a:t>
            </a:r>
            <a:r>
              <a:rPr lang="zh-CN" altLang="en-US" sz="3600" b="1" dirty="0">
                <a:latin typeface="微软雅黑" panose="020B0503020204020204" pitchFamily="34" charset="-122"/>
                <a:ea typeface="微软雅黑" panose="020B0503020204020204" pitchFamily="34" charset="-122"/>
                <a:hlinkClick r:id="rId3"/>
              </a:rPr>
              <a:t>宋子文</a:t>
            </a:r>
            <a:r>
              <a:rPr lang="zh-CN" altLang="en-US" sz="3600" b="1" dirty="0">
                <a:latin typeface="微软雅黑" panose="020B0503020204020204" pitchFamily="34" charset="-122"/>
                <a:ea typeface="微软雅黑" panose="020B0503020204020204" pitchFamily="34" charset="-122"/>
              </a:rPr>
              <a:t>家族、</a:t>
            </a:r>
            <a:r>
              <a:rPr lang="zh-CN" altLang="en-US" sz="3600" b="1" dirty="0">
                <a:latin typeface="微软雅黑" panose="020B0503020204020204" pitchFamily="34" charset="-122"/>
                <a:ea typeface="微软雅黑" panose="020B0503020204020204" pitchFamily="34" charset="-122"/>
                <a:hlinkClick r:id="rId4"/>
              </a:rPr>
              <a:t>孔祥熙</a:t>
            </a:r>
            <a:r>
              <a:rPr lang="zh-CN" altLang="en-US" sz="3600" b="1" dirty="0">
                <a:latin typeface="微软雅黑" panose="020B0503020204020204" pitchFamily="34" charset="-122"/>
                <a:ea typeface="微软雅黑" panose="020B0503020204020204" pitchFamily="34" charset="-122"/>
              </a:rPr>
              <a:t>家族和</a:t>
            </a:r>
            <a:r>
              <a:rPr lang="zh-CN" altLang="en-US" sz="3600" b="1" dirty="0">
                <a:latin typeface="微软雅黑" panose="020B0503020204020204" pitchFamily="34" charset="-122"/>
                <a:ea typeface="微软雅黑" panose="020B0503020204020204" pitchFamily="34" charset="-122"/>
                <a:hlinkClick r:id="rId5"/>
              </a:rPr>
              <a:t>陈果夫</a:t>
            </a:r>
            <a:r>
              <a:rPr lang="zh-CN" altLang="en-US"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hlinkClick r:id="rId6"/>
              </a:rPr>
              <a:t>陈立夫</a:t>
            </a:r>
            <a:r>
              <a:rPr lang="zh-CN" altLang="en-US" sz="3600" b="1" dirty="0">
                <a:latin typeface="微软雅黑" panose="020B0503020204020204" pitchFamily="34" charset="-122"/>
                <a:ea typeface="微软雅黑" panose="020B0503020204020204" pitchFamily="34" charset="-122"/>
              </a:rPr>
              <a:t>家族。有道是：“蒋家天下陈家党，宋家姐妹孔家财。”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265"/>
                                        </p:tgtEl>
                                        <p:attrNameLst>
                                          <p:attrName>style.visibility</p:attrName>
                                        </p:attrNameLst>
                                      </p:cBhvr>
                                      <p:to>
                                        <p:strVal val="visible"/>
                                      </p:to>
                                    </p:set>
                                    <p:anim calcmode="discrete" valueType="clr">
                                      <p:cBhvr override="childStyle">
                                        <p:cTn id="7" dur="80"/>
                                        <p:tgtEl>
                                          <p:spTgt spid="1126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265"/>
                                        </p:tgtEl>
                                        <p:attrNameLst>
                                          <p:attrName>fillcolor</p:attrName>
                                        </p:attrNameLst>
                                      </p:cBhvr>
                                      <p:tavLst>
                                        <p:tav tm="0">
                                          <p:val>
                                            <p:clrVal>
                                              <a:schemeClr val="accent2"/>
                                            </p:clrVal>
                                          </p:val>
                                        </p:tav>
                                        <p:tav tm="50000">
                                          <p:val>
                                            <p:clrVal>
                                              <a:schemeClr val="hlink"/>
                                            </p:clrVal>
                                          </p:val>
                                        </p:tav>
                                      </p:tavLst>
                                    </p:anim>
                                    <p:set>
                                      <p:cBhvr>
                                        <p:cTn id="9" dur="80"/>
                                        <p:tgtEl>
                                          <p:spTgt spid="1126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文本框 17409"/>
          <p:cNvSpPr txBox="1">
            <a:spLocks noChangeArrowheads="1"/>
          </p:cNvSpPr>
          <p:nvPr/>
        </p:nvSpPr>
        <p:spPr bwMode="auto">
          <a:xfrm>
            <a:off x="6503988" y="3051175"/>
            <a:ext cx="3384550" cy="953135"/>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en-US" altLang="zh-CN" sz="2800" dirty="0">
              <a:solidFill>
                <a:srgbClr val="0000FF"/>
              </a:solidFill>
              <a:latin typeface="Arial" panose="020B0604020202020204" pitchFamily="34" charset="0"/>
              <a:ea typeface="微软雅黑" panose="020B0503020204020204" pitchFamily="34" charset="-122"/>
            </a:endParaRPr>
          </a:p>
          <a:p>
            <a:endParaRPr lang="en-US" altLang="zh-CN" sz="2800" dirty="0">
              <a:latin typeface="Arial" panose="020B0604020202020204" pitchFamily="34" charset="0"/>
              <a:ea typeface="微软雅黑" panose="020B0503020204020204" pitchFamily="34" charset="-122"/>
            </a:endParaRPr>
          </a:p>
        </p:txBody>
      </p:sp>
      <p:sp>
        <p:nvSpPr>
          <p:cNvPr id="16386" name="文本框 17410"/>
          <p:cNvSpPr txBox="1">
            <a:spLocks noChangeArrowheads="1"/>
          </p:cNvSpPr>
          <p:nvPr/>
        </p:nvSpPr>
        <p:spPr bwMode="auto">
          <a:xfrm>
            <a:off x="1838325" y="1177925"/>
            <a:ext cx="8464550" cy="4754245"/>
          </a:xfrm>
          <a:prstGeom prst="rect">
            <a:avLst/>
          </a:prstGeom>
          <a:noFill/>
          <a:ln w="38100">
            <a:solidFill>
              <a:srgbClr val="8B791D"/>
            </a:solidFill>
            <a:miter lim="800000"/>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rPr>
              <a:t>材料：</a:t>
            </a:r>
            <a:r>
              <a:rPr lang="en-US" altLang="zh-CN" sz="2400" b="1" dirty="0">
                <a:latin typeface="微软雅黑" panose="020B0503020204020204" pitchFamily="34" charset="-122"/>
                <a:ea typeface="微软雅黑" panose="020B0503020204020204" pitchFamily="34" charset="-122"/>
              </a:rPr>
              <a:t>19</a:t>
            </a:r>
            <a:r>
              <a:rPr lang="zh-CN" altLang="en-US" sz="2400" b="1" dirty="0">
                <a:latin typeface="微软雅黑" panose="020B0503020204020204" pitchFamily="34" charset="-122"/>
                <a:ea typeface="微软雅黑" panose="020B0503020204020204" pitchFamily="34" charset="-122"/>
              </a:rPr>
              <a:t>世纪</a:t>
            </a:r>
            <a:r>
              <a:rPr lang="en-US" altLang="zh-CN" sz="2400" b="1" dirty="0">
                <a:latin typeface="微软雅黑" panose="020B0503020204020204" pitchFamily="34" charset="-122"/>
                <a:ea typeface="微软雅黑" panose="020B0503020204020204" pitchFamily="34" charset="-122"/>
              </a:rPr>
              <a:t>60</a:t>
            </a:r>
            <a:r>
              <a:rPr lang="zh-CN" altLang="en-US" sz="2400" b="1" dirty="0">
                <a:latin typeface="微软雅黑" panose="020B0503020204020204" pitchFamily="34" charset="-122"/>
                <a:ea typeface="微软雅黑" panose="020B0503020204020204" pitchFamily="34" charset="-122"/>
              </a:rPr>
              <a:t>年代和</a:t>
            </a:r>
            <a:r>
              <a:rPr lang="en-US" altLang="zh-CN" sz="2400" b="1" dirty="0">
                <a:latin typeface="微软雅黑" panose="020B0503020204020204" pitchFamily="34" charset="-122"/>
                <a:ea typeface="微软雅黑" panose="020B0503020204020204" pitchFamily="34" charset="-122"/>
              </a:rPr>
              <a:t>20</a:t>
            </a:r>
            <a:r>
              <a:rPr lang="zh-CN" altLang="en-US" sz="2400" b="1" dirty="0">
                <a:latin typeface="微软雅黑" panose="020B0503020204020204" pitchFamily="34" charset="-122"/>
                <a:ea typeface="微软雅黑" panose="020B0503020204020204" pitchFamily="34" charset="-122"/>
              </a:rPr>
              <a:t>世纪初我国轻重工业所占比重图</a:t>
            </a:r>
          </a:p>
          <a:p>
            <a:endParaRPr lang="zh-CN" altLang="en-US" sz="2800" b="1" dirty="0">
              <a:solidFill>
                <a:srgbClr val="FF0000"/>
              </a:solidFill>
              <a:latin typeface="微软雅黑" panose="020B0503020204020204" pitchFamily="34" charset="-122"/>
              <a:ea typeface="微软雅黑" panose="020B0503020204020204" pitchFamily="34" charset="-122"/>
            </a:endParaRPr>
          </a:p>
          <a:p>
            <a:endParaRPr lang="zh-CN" altLang="en-US" sz="2800" b="1" dirty="0">
              <a:solidFill>
                <a:srgbClr val="FF0000"/>
              </a:solidFill>
              <a:latin typeface="微软雅黑" panose="020B0503020204020204" pitchFamily="34" charset="-122"/>
              <a:ea typeface="微软雅黑" panose="020B0503020204020204" pitchFamily="34" charset="-122"/>
            </a:endParaRPr>
          </a:p>
          <a:p>
            <a:endParaRPr lang="zh-CN" altLang="en-US" sz="2800" b="1" dirty="0">
              <a:solidFill>
                <a:srgbClr val="FF0000"/>
              </a:solidFill>
              <a:latin typeface="微软雅黑" panose="020B0503020204020204" pitchFamily="34" charset="-122"/>
              <a:ea typeface="微软雅黑" panose="020B0503020204020204" pitchFamily="34" charset="-122"/>
            </a:endParaRPr>
          </a:p>
          <a:p>
            <a:endParaRPr lang="zh-CN" altLang="en-US" sz="2800" b="1" dirty="0">
              <a:solidFill>
                <a:srgbClr val="FF0000"/>
              </a:solidFill>
              <a:latin typeface="微软雅黑" panose="020B0503020204020204" pitchFamily="34" charset="-122"/>
              <a:ea typeface="微软雅黑" panose="020B0503020204020204" pitchFamily="34" charset="-122"/>
            </a:endParaRPr>
          </a:p>
          <a:p>
            <a:endParaRPr lang="zh-CN" altLang="en-US" sz="2800" b="1" dirty="0">
              <a:solidFill>
                <a:srgbClr val="FF0000"/>
              </a:solidFill>
              <a:latin typeface="微软雅黑" panose="020B0503020204020204" pitchFamily="34" charset="-122"/>
              <a:ea typeface="微软雅黑" panose="020B0503020204020204" pitchFamily="34" charset="-122"/>
            </a:endParaRPr>
          </a:p>
          <a:p>
            <a:endParaRPr lang="zh-CN" altLang="en-US" sz="2800" b="1" dirty="0">
              <a:solidFill>
                <a:srgbClr val="FF0000"/>
              </a:solidFill>
              <a:latin typeface="微软雅黑" panose="020B0503020204020204" pitchFamily="34" charset="-122"/>
              <a:ea typeface="微软雅黑" panose="020B0503020204020204" pitchFamily="34" charset="-122"/>
            </a:endParaRPr>
          </a:p>
          <a:p>
            <a:endParaRPr lang="zh-CN" altLang="en-US" sz="2800" b="1" dirty="0">
              <a:solidFill>
                <a:srgbClr val="FF0000"/>
              </a:solidFill>
              <a:latin typeface="微软雅黑" panose="020B0503020204020204" pitchFamily="34" charset="-122"/>
              <a:ea typeface="微软雅黑" panose="020B0503020204020204" pitchFamily="34" charset="-122"/>
            </a:endParaRPr>
          </a:p>
          <a:p>
            <a:endParaRPr lang="zh-CN" altLang="en-US" sz="2800" b="1" dirty="0">
              <a:solidFill>
                <a:srgbClr val="FF0000"/>
              </a:solidFill>
              <a:latin typeface="微软雅黑" panose="020B0503020204020204" pitchFamily="34" charset="-122"/>
              <a:ea typeface="微软雅黑" panose="020B0503020204020204" pitchFamily="34" charset="-122"/>
            </a:endParaRPr>
          </a:p>
          <a:p>
            <a:r>
              <a:rPr lang="zh-CN" altLang="en-US" sz="2800" b="1" dirty="0">
                <a:solidFill>
                  <a:srgbClr val="FF0000"/>
                </a:solidFill>
                <a:latin typeface="微软雅黑" panose="020B0503020204020204" pitchFamily="34" charset="-122"/>
                <a:ea typeface="微软雅黑" panose="020B0503020204020204" pitchFamily="34" charset="-122"/>
              </a:rPr>
              <a:t> </a:t>
            </a:r>
          </a:p>
          <a:p>
            <a:pPr>
              <a:spcBef>
                <a:spcPct val="50000"/>
              </a:spcBef>
            </a:pPr>
            <a:endParaRPr lang="zh-CN" altLang="en-US" b="1" dirty="0">
              <a:latin typeface="微软雅黑" panose="020B0503020204020204" pitchFamily="34" charset="-122"/>
              <a:ea typeface="微软雅黑" panose="020B0503020204020204" pitchFamily="34" charset="-122"/>
            </a:endParaRPr>
          </a:p>
        </p:txBody>
      </p:sp>
      <p:pic>
        <p:nvPicPr>
          <p:cNvPr id="16387" name="图片 17411" descr="HWOCRTEMP_ROC2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288" y="1619250"/>
            <a:ext cx="6110287" cy="3949700"/>
          </a:xfrm>
          <a:prstGeom prst="rect">
            <a:avLst/>
          </a:prstGeom>
          <a:noFill/>
          <a:ln>
            <a:noFill/>
          </a:ln>
          <a:extLst/>
        </p:spPr>
      </p:pic>
      <p:sp>
        <p:nvSpPr>
          <p:cNvPr id="12293" name="云形标注 17412"/>
          <p:cNvSpPr>
            <a:spLocks noChangeArrowheads="1"/>
          </p:cNvSpPr>
          <p:nvPr/>
        </p:nvSpPr>
        <p:spPr bwMode="auto">
          <a:xfrm>
            <a:off x="4792663" y="5192713"/>
            <a:ext cx="5486400" cy="1327150"/>
          </a:xfrm>
          <a:prstGeom prst="cloudCallout">
            <a:avLst>
              <a:gd name="adj1" fmla="val -17463"/>
              <a:gd name="adj2" fmla="val -83199"/>
            </a:avLst>
          </a:prstGeom>
          <a:noFill/>
          <a:ln w="9525">
            <a:solidFill>
              <a:schemeClr val="tx1"/>
            </a:solidFill>
            <a:round/>
          </a:ln>
        </p:spPr>
        <p:txBody>
          <a:bodyPr/>
          <a:lstStyle/>
          <a:p>
            <a:pPr algn="ctr"/>
            <a:endParaRPr lang="zh-CN" altLang="zh-CN" sz="3200" dirty="0">
              <a:solidFill>
                <a:srgbClr val="FF0066"/>
              </a:solidFill>
              <a:latin typeface="Arial" panose="020B0604020202020204" pitchFamily="34" charset="0"/>
              <a:ea typeface="微软雅黑" panose="020B0503020204020204" pitchFamily="34" charset="-122"/>
            </a:endParaRPr>
          </a:p>
        </p:txBody>
      </p:sp>
      <p:sp>
        <p:nvSpPr>
          <p:cNvPr id="17414" name="文本框 17413"/>
          <p:cNvSpPr txBox="1">
            <a:spLocks noChangeArrowheads="1"/>
          </p:cNvSpPr>
          <p:nvPr/>
        </p:nvSpPr>
        <p:spPr bwMode="auto">
          <a:xfrm>
            <a:off x="5530850" y="5346700"/>
            <a:ext cx="4724400" cy="1491615"/>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3200" b="1" dirty="0">
                <a:latin typeface="微软雅黑" panose="020B0503020204020204" pitchFamily="34" charset="-122"/>
                <a:ea typeface="微软雅黑" panose="020B0503020204020204" pitchFamily="34" charset="-122"/>
              </a:rPr>
              <a:t>特点</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轻工业多、</a:t>
            </a:r>
          </a:p>
          <a:p>
            <a:pPr algn="ctr"/>
            <a:r>
              <a:rPr lang="zh-CN" altLang="en-US" sz="3200" b="1" dirty="0">
                <a:latin typeface="微软雅黑" panose="020B0503020204020204" pitchFamily="34" charset="-122"/>
                <a:ea typeface="微软雅黑" panose="020B0503020204020204" pitchFamily="34" charset="-122"/>
              </a:rPr>
              <a:t>重工业少</a:t>
            </a:r>
          </a:p>
          <a:p>
            <a:pPr>
              <a:spcBef>
                <a:spcPct val="50000"/>
              </a:spcBef>
            </a:pPr>
            <a:endParaRPr lang="zh-CN" altLang="en-US" b="1" dirty="0">
              <a:latin typeface="微软雅黑" panose="020B0503020204020204" pitchFamily="34" charset="-122"/>
              <a:ea typeface="微软雅黑" panose="020B0503020204020204" pitchFamily="34" charset="-122"/>
            </a:endParaRPr>
          </a:p>
        </p:txBody>
      </p:sp>
      <p:sp>
        <p:nvSpPr>
          <p:cNvPr id="8" name="矩形 7174"/>
          <p:cNvSpPr>
            <a:spLocks noChangeArrowheads="1"/>
          </p:cNvSpPr>
          <p:nvPr/>
        </p:nvSpPr>
        <p:spPr bwMode="auto">
          <a:xfrm>
            <a:off x="1781175" y="404813"/>
            <a:ext cx="5754688" cy="534035"/>
          </a:xfrm>
          <a:prstGeom prst="rect">
            <a:avLst/>
          </a:prstGeom>
          <a:noFill/>
          <a:ln>
            <a:noFill/>
          </a:ln>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5.</a:t>
            </a:r>
            <a:r>
              <a:rPr lang="zh-CN" altLang="en-US" sz="3200" b="1" dirty="0">
                <a:latin typeface="微软雅黑" panose="020B0503020204020204" pitchFamily="34" charset="-122"/>
                <a:ea typeface="微软雅黑" panose="020B0503020204020204" pitchFamily="34" charset="-122"/>
              </a:rPr>
              <a:t>中国近代民族工业发展特点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12293"/>
                                        </p:tgtEl>
                                        <p:attrNameLst>
                                          <p:attrName>style.visibility</p:attrName>
                                        </p:attrNameLst>
                                      </p:cBhvr>
                                      <p:to>
                                        <p:strVal val="visible"/>
                                      </p:to>
                                    </p:set>
                                    <p:animEffect transition="in" filter="fade">
                                      <p:cBhvr>
                                        <p:cTn id="12" dur="800" decel="100000"/>
                                        <p:tgtEl>
                                          <p:spTgt spid="12293"/>
                                        </p:tgtEl>
                                      </p:cBhvr>
                                    </p:animEffect>
                                    <p:anim calcmode="lin" valueType="num">
                                      <p:cBhvr>
                                        <p:cTn id="13" dur="800" decel="100000" fill="hold"/>
                                        <p:tgtEl>
                                          <p:spTgt spid="12293"/>
                                        </p:tgtEl>
                                        <p:attrNameLst>
                                          <p:attrName>style.rotation</p:attrName>
                                        </p:attrNameLst>
                                      </p:cBhvr>
                                      <p:tavLst>
                                        <p:tav tm="0">
                                          <p:val>
                                            <p:fltVal val="-90"/>
                                          </p:val>
                                        </p:tav>
                                        <p:tav tm="100000">
                                          <p:val>
                                            <p:fltVal val="0"/>
                                          </p:val>
                                        </p:tav>
                                      </p:tavLst>
                                    </p:anim>
                                    <p:anim calcmode="lin" valueType="num">
                                      <p:cBhvr>
                                        <p:cTn id="14" dur="800" decel="100000" fill="hold"/>
                                        <p:tgtEl>
                                          <p:spTgt spid="12293"/>
                                        </p:tgtEl>
                                        <p:attrNameLst>
                                          <p:attrName>ppt_x</p:attrName>
                                        </p:attrNameLst>
                                      </p:cBhvr>
                                      <p:tavLst>
                                        <p:tav tm="0">
                                          <p:val>
                                            <p:strVal val="#ppt_x+0.4"/>
                                          </p:val>
                                        </p:tav>
                                        <p:tav tm="100000">
                                          <p:val>
                                            <p:strVal val="#ppt_x-0.05"/>
                                          </p:val>
                                        </p:tav>
                                      </p:tavLst>
                                    </p:anim>
                                    <p:anim calcmode="lin" valueType="num">
                                      <p:cBhvr>
                                        <p:cTn id="15" dur="800" decel="100000" fill="hold"/>
                                        <p:tgtEl>
                                          <p:spTgt spid="12293"/>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12293"/>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12293"/>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grpId="0" nodeType="clickEffect">
                                  <p:stCondLst>
                                    <p:cond delay="0"/>
                                  </p:stCondLst>
                                  <p:childTnLst>
                                    <p:set>
                                      <p:cBhvr>
                                        <p:cTn id="21" dur="1" fill="hold">
                                          <p:stCondLst>
                                            <p:cond delay="0"/>
                                          </p:stCondLst>
                                        </p:cTn>
                                        <p:tgtEl>
                                          <p:spTgt spid="17414"/>
                                        </p:tgtEl>
                                        <p:attrNameLst>
                                          <p:attrName>style.visibility</p:attrName>
                                        </p:attrNameLst>
                                      </p:cBhvr>
                                      <p:to>
                                        <p:strVal val="visible"/>
                                      </p:to>
                                    </p:set>
                                    <p:anim calcmode="lin" valueType="num">
                                      <p:cBhvr>
                                        <p:cTn id="22" dur="500" fill="hold"/>
                                        <p:tgtEl>
                                          <p:spTgt spid="17414"/>
                                        </p:tgtEl>
                                        <p:attrNameLst>
                                          <p:attrName>ppt_x</p:attrName>
                                        </p:attrNameLst>
                                      </p:cBhvr>
                                      <p:tavLst>
                                        <p:tav tm="0">
                                          <p:val>
                                            <p:strVal val="0-#ppt_w/2"/>
                                          </p:val>
                                        </p:tav>
                                        <p:tav tm="100000">
                                          <p:val>
                                            <p:strVal val="#ppt_x"/>
                                          </p:val>
                                        </p:tav>
                                      </p:tavLst>
                                    </p:anim>
                                    <p:anim calcmode="lin" valueType="num">
                                      <p:cBhvr>
                                        <p:cTn id="23" dur="500" fill="hold"/>
                                        <p:tgtEl>
                                          <p:spTgt spid="174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bldLvl="0" animBg="1"/>
      <p:bldP spid="17414"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矩形 18433"/>
          <p:cNvSpPr>
            <a:spLocks noChangeArrowheads="1"/>
          </p:cNvSpPr>
          <p:nvPr/>
        </p:nvSpPr>
        <p:spPr bwMode="auto">
          <a:xfrm>
            <a:off x="1524000" y="0"/>
            <a:ext cx="9144000" cy="6884988"/>
          </a:xfrm>
          <a:prstGeom prst="rect">
            <a:avLst/>
          </a:prstGeom>
        </p:spPr>
        <p:style>
          <a:lnRef idx="2">
            <a:schemeClr val="dk1"/>
          </a:lnRef>
          <a:fillRef idx="1">
            <a:schemeClr val="lt1"/>
          </a:fillRef>
          <a:effectRef idx="0">
            <a:schemeClr val="dk1"/>
          </a:effectRef>
          <a:fontRef idx="minor">
            <a:schemeClr val="dk1"/>
          </a:fontRef>
        </p:style>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endParaRPr lang="zh-CN" altLang="en-US" dirty="0">
              <a:latin typeface="微软雅黑" panose="020B0503020204020204" pitchFamily="34" charset="-122"/>
              <a:ea typeface="微软雅黑" panose="020B0503020204020204" pitchFamily="34" charset="-122"/>
            </a:endParaRPr>
          </a:p>
        </p:txBody>
      </p:sp>
      <p:pic>
        <p:nvPicPr>
          <p:cNvPr id="17410" name="图片 18434" descr="Untitled-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5050" y="0"/>
            <a:ext cx="7092950" cy="678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图片 18435"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0600" y="43656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图片 18436"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0600" y="580548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图片 18437"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3625" y="491648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图片 18438"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6863" y="47720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图片 18439"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25" y="52768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图片 18440"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3625" y="19637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图片 18441"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5063" y="28194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图片 18442"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31188" y="32766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图片 18443"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6950" y="57340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图片 18444"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0963" y="31242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1" name="图片 18445"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22098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2" name="图片 18446"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5200" y="19161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3" name="图片 18447"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0" y="20351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4" name="图片 18448"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1238" y="12684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5" name="图片 18449"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2400" y="22510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6" name="图片 18450"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4113" y="7397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7" name="图片 18451"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400" y="5238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8" name="图片 18452"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5200" y="9080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9" name="图片 18453"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2538" y="12430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0" name="图片 18454"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8438" y="11001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1" name="图片 18455"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2538" y="8842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2" name="图片 18456"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94338" y="5238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3" name="图片 18457"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5275" y="7651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4" name="图片 18458"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7363" y="8842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5" name="图片 18459" descr="00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3263" y="12684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6" name="文本框 18460"/>
          <p:cNvSpPr txBox="1">
            <a:spLocks noChangeArrowheads="1"/>
          </p:cNvSpPr>
          <p:nvPr/>
        </p:nvSpPr>
        <p:spPr bwMode="auto">
          <a:xfrm>
            <a:off x="9264650" y="5734050"/>
            <a:ext cx="1339850" cy="368300"/>
          </a:xfrm>
          <a:prstGeom prst="rect">
            <a:avLst/>
          </a:prstGeom>
          <a:solidFill>
            <a:srgbClr val="6666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0" hangingPunct="0">
              <a:spcBef>
                <a:spcPct val="50000"/>
              </a:spcBef>
            </a:pPr>
            <a:r>
              <a:rPr lang="zh-CN" altLang="en-US" dirty="0">
                <a:solidFill>
                  <a:srgbClr val="FF0000"/>
                </a:solidFill>
                <a:latin typeface="微软雅黑" panose="020B0503020204020204" pitchFamily="34" charset="-122"/>
                <a:ea typeface="微软雅黑" panose="020B0503020204020204" pitchFamily="34" charset="-122"/>
              </a:rPr>
              <a:t>纺织业</a:t>
            </a:r>
          </a:p>
        </p:txBody>
      </p:sp>
      <p:pic>
        <p:nvPicPr>
          <p:cNvPr id="17437" name="图片 18461"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8900" y="42037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8" name="图片 18462"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8900" y="55006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39" name="图片 18463"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1788" y="49418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40" name="图片 18464"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19988" y="53006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41" name="图片 18465"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9263" y="32004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42" name="图片 18466"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5525" y="2979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43" name="图片 18467"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8900" y="46370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44" name="图片 18468"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71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45" name="图片 18469"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3988" y="28194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46" name="图片 18470"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35663" y="28368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47" name="图片 18471"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6025" y="26670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48" name="图片 18472"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99488" y="20447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49" name="图片 18473"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0925" y="17732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50" name="图片 18474"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04313" y="15398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51" name="图片 18475"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78538" y="3657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52" name="图片 18476"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6025" y="3284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53" name="图片 18477"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6600" y="28194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54" name="图片 18478"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5275" y="1989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55" name="图片 18479"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10525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56" name="图片 18480"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6025" y="13414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57" name="图片 18481"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0475" y="17732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58" name="图片 18482"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51313" y="6207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59" name="图片 18483"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4575" y="1252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60" name="图片 18484" descr="04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8388" y="63817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61" name="文本框 18485"/>
          <p:cNvSpPr txBox="1">
            <a:spLocks noChangeArrowheads="1"/>
          </p:cNvSpPr>
          <p:nvPr/>
        </p:nvSpPr>
        <p:spPr bwMode="auto">
          <a:xfrm>
            <a:off x="9264650" y="6284913"/>
            <a:ext cx="1314450" cy="368300"/>
          </a:xfrm>
          <a:prstGeom prst="rect">
            <a:avLst/>
          </a:prstGeom>
          <a:solidFill>
            <a:srgbClr val="6666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0" hangingPunct="0"/>
            <a:r>
              <a:rPr lang="zh-CN" altLang="en-US" dirty="0">
                <a:solidFill>
                  <a:srgbClr val="000099"/>
                </a:solidFill>
                <a:latin typeface="微软雅黑" panose="020B0503020204020204" pitchFamily="34" charset="-122"/>
                <a:ea typeface="微软雅黑" panose="020B0503020204020204" pitchFamily="34" charset="-122"/>
              </a:rPr>
              <a:t>面粉业</a:t>
            </a:r>
          </a:p>
        </p:txBody>
      </p:sp>
      <p:sp>
        <p:nvSpPr>
          <p:cNvPr id="18487" name="文本框 18486"/>
          <p:cNvSpPr txBox="1">
            <a:spLocks noChangeArrowheads="1"/>
          </p:cNvSpPr>
          <p:nvPr/>
        </p:nvSpPr>
        <p:spPr bwMode="auto">
          <a:xfrm>
            <a:off x="1631950" y="2060575"/>
            <a:ext cx="1827213"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tx1"/>
              </a:buClr>
              <a:buSzPct val="85000"/>
            </a:pPr>
            <a:r>
              <a:rPr lang="zh-CN" altLang="en-US" sz="3200" b="1" dirty="0">
                <a:latin typeface="微软雅黑" panose="020B0503020204020204" pitchFamily="34" charset="-122"/>
                <a:ea typeface="微软雅黑" panose="020B0503020204020204" pitchFamily="34" charset="-122"/>
                <a:cs typeface="文鼎中隶P"/>
              </a:rPr>
              <a:t>地区分布特点</a:t>
            </a:r>
            <a:r>
              <a:rPr lang="en-US" altLang="zh-CN" sz="3200" b="1" dirty="0">
                <a:latin typeface="微软雅黑" panose="020B0503020204020204" pitchFamily="34" charset="-122"/>
                <a:ea typeface="微软雅黑" panose="020B0503020204020204" pitchFamily="34" charset="-122"/>
                <a:cs typeface="文鼎中隶P"/>
              </a:rPr>
              <a:t>:</a:t>
            </a:r>
          </a:p>
        </p:txBody>
      </p:sp>
      <p:sp>
        <p:nvSpPr>
          <p:cNvPr id="17463" name="文本框 18487"/>
          <p:cNvSpPr txBox="1">
            <a:spLocks noChangeArrowheads="1"/>
          </p:cNvSpPr>
          <p:nvPr/>
        </p:nvSpPr>
        <p:spPr bwMode="auto">
          <a:xfrm>
            <a:off x="1676400" y="2667000"/>
            <a:ext cx="231775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3200">
              <a:solidFill>
                <a:srgbClr val="0000FF"/>
              </a:solidFill>
              <a:latin typeface="微软雅黑" panose="020B0503020204020204" pitchFamily="34" charset="-122"/>
              <a:ea typeface="微软雅黑" panose="020B0503020204020204" pitchFamily="34" charset="-122"/>
              <a:cs typeface="文鼎中隶P"/>
            </a:endParaRPr>
          </a:p>
        </p:txBody>
      </p:sp>
      <p:sp>
        <p:nvSpPr>
          <p:cNvPr id="17464" name="文本框 18488"/>
          <p:cNvSpPr txBox="1">
            <a:spLocks noChangeArrowheads="1"/>
          </p:cNvSpPr>
          <p:nvPr/>
        </p:nvSpPr>
        <p:spPr bwMode="auto">
          <a:xfrm>
            <a:off x="1524000" y="0"/>
            <a:ext cx="7772400" cy="521970"/>
          </a:xfrm>
          <a:prstGeom prst="rect">
            <a:avLst/>
          </a:prstGeom>
          <a:solidFill>
            <a:schemeClr val="bg1"/>
          </a:solidFill>
          <a:ln w="9525">
            <a:solidFill>
              <a:schemeClr val="bg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中国民族资本主义企业分布图</a:t>
            </a:r>
          </a:p>
        </p:txBody>
      </p:sp>
      <p:sp>
        <p:nvSpPr>
          <p:cNvPr id="18490" name="横卷形 18489"/>
          <p:cNvSpPr>
            <a:spLocks noChangeArrowheads="1"/>
          </p:cNvSpPr>
          <p:nvPr/>
        </p:nvSpPr>
        <p:spPr bwMode="auto">
          <a:xfrm>
            <a:off x="1558925" y="3213100"/>
            <a:ext cx="2057400" cy="2187575"/>
          </a:xfrm>
          <a:prstGeom prst="horizontalScroll">
            <a:avLst>
              <a:gd name="adj" fmla="val 12500"/>
            </a:avLst>
          </a:prstGeom>
          <a:noFill/>
          <a:ln w="5715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pPr algn="ctr"/>
            <a:r>
              <a:rPr lang="en-US" altLang="zh-CN" sz="3200" b="1" dirty="0">
                <a:solidFill>
                  <a:srgbClr val="0101FE"/>
                </a:solidFill>
                <a:latin typeface="微软雅黑" panose="020B0503020204020204" pitchFamily="34" charset="-122"/>
                <a:ea typeface="微软雅黑" panose="020B0503020204020204" pitchFamily="34" charset="-122"/>
                <a:cs typeface="文鼎中隶P"/>
              </a:rPr>
              <a:t> </a:t>
            </a:r>
            <a:r>
              <a:rPr lang="zh-CN" altLang="en-US" sz="3200" b="1" dirty="0">
                <a:solidFill>
                  <a:srgbClr val="000000"/>
                </a:solidFill>
                <a:latin typeface="微软雅黑" panose="020B0503020204020204" pitchFamily="34" charset="-122"/>
                <a:ea typeface="微软雅黑" panose="020B0503020204020204" pitchFamily="34" charset="-122"/>
                <a:cs typeface="文鼎中隶P"/>
              </a:rPr>
              <a:t>沿海、</a:t>
            </a:r>
          </a:p>
          <a:p>
            <a:pPr algn="ctr"/>
            <a:r>
              <a:rPr lang="zh-CN" altLang="en-US" sz="3200" b="1" dirty="0">
                <a:solidFill>
                  <a:srgbClr val="000000"/>
                </a:solidFill>
                <a:latin typeface="微软雅黑" panose="020B0503020204020204" pitchFamily="34" charset="-122"/>
                <a:ea typeface="微软雅黑" panose="020B0503020204020204" pitchFamily="34" charset="-122"/>
                <a:cs typeface="文鼎中隶P"/>
              </a:rPr>
              <a:t>沿江多，</a:t>
            </a:r>
          </a:p>
          <a:p>
            <a:pPr algn="ctr"/>
            <a:r>
              <a:rPr lang="zh-CN" altLang="en-US" sz="3200" b="1" dirty="0">
                <a:solidFill>
                  <a:srgbClr val="000000"/>
                </a:solidFill>
                <a:latin typeface="微软雅黑" panose="020B0503020204020204" pitchFamily="34" charset="-122"/>
                <a:ea typeface="微软雅黑" panose="020B0503020204020204" pitchFamily="34" charset="-122"/>
                <a:cs typeface="文鼎中隶P"/>
              </a:rPr>
              <a:t>内地少</a:t>
            </a:r>
          </a:p>
          <a:p>
            <a:pPr algn="ctr"/>
            <a:endParaRPr lang="zh-CN" altLang="en-US" b="1" dirty="0">
              <a:solidFill>
                <a:srgbClr val="0101FE"/>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487"/>
                                        </p:tgtEl>
                                        <p:attrNameLst>
                                          <p:attrName>style.visibility</p:attrName>
                                        </p:attrNameLst>
                                      </p:cBhvr>
                                      <p:to>
                                        <p:strVal val="visible"/>
                                      </p:to>
                                    </p:set>
                                    <p:anim calcmode="lin" valueType="num">
                                      <p:cBhvr>
                                        <p:cTn id="7" dur="500" fill="hold"/>
                                        <p:tgtEl>
                                          <p:spTgt spid="18487"/>
                                        </p:tgtEl>
                                        <p:attrNameLst>
                                          <p:attrName>ppt_x</p:attrName>
                                        </p:attrNameLst>
                                      </p:cBhvr>
                                      <p:tavLst>
                                        <p:tav tm="0">
                                          <p:val>
                                            <p:strVal val="0-#ppt_w/2"/>
                                          </p:val>
                                        </p:tav>
                                        <p:tav tm="100000">
                                          <p:val>
                                            <p:strVal val="#ppt_x"/>
                                          </p:val>
                                        </p:tav>
                                      </p:tavLst>
                                    </p:anim>
                                    <p:anim calcmode="lin" valueType="num">
                                      <p:cBhvr>
                                        <p:cTn id="8" dur="500" fill="hold"/>
                                        <p:tgtEl>
                                          <p:spTgt spid="1848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490"/>
                                        </p:tgtEl>
                                        <p:attrNameLst>
                                          <p:attrName>style.visibility</p:attrName>
                                        </p:attrNameLst>
                                      </p:cBhvr>
                                      <p:to>
                                        <p:strVal val="visible"/>
                                      </p:to>
                                    </p:set>
                                    <p:anim calcmode="lin" valueType="num">
                                      <p:cBhvr>
                                        <p:cTn id="13" dur="500" fill="hold"/>
                                        <p:tgtEl>
                                          <p:spTgt spid="18490"/>
                                        </p:tgtEl>
                                        <p:attrNameLst>
                                          <p:attrName>ppt_x</p:attrName>
                                        </p:attrNameLst>
                                      </p:cBhvr>
                                      <p:tavLst>
                                        <p:tav tm="0">
                                          <p:val>
                                            <p:strVal val="#ppt_x"/>
                                          </p:val>
                                        </p:tav>
                                        <p:tav tm="100000">
                                          <p:val>
                                            <p:strVal val="#ppt_x"/>
                                          </p:val>
                                        </p:tav>
                                      </p:tavLst>
                                    </p:anim>
                                    <p:anim calcmode="lin" valueType="num">
                                      <p:cBhvr>
                                        <p:cTn id="14" dur="500" fill="hold"/>
                                        <p:tgtEl>
                                          <p:spTgt spid="184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87" grpId="0"/>
      <p:bldP spid="18490"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Line 2"/>
          <p:cNvSpPr>
            <a:spLocks noChangeShapeType="1"/>
          </p:cNvSpPr>
          <p:nvPr/>
        </p:nvSpPr>
        <p:spPr bwMode="auto">
          <a:xfrm flipV="1">
            <a:off x="7085013" y="5768975"/>
            <a:ext cx="0" cy="76200"/>
          </a:xfrm>
          <a:prstGeom prst="line">
            <a:avLst/>
          </a:prstGeom>
          <a:noFill/>
          <a:ln w="9525">
            <a:solidFill>
              <a:schemeClr val="tx1"/>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8434" name="Line 4"/>
          <p:cNvSpPr>
            <a:spLocks noChangeShapeType="1"/>
          </p:cNvSpPr>
          <p:nvPr/>
        </p:nvSpPr>
        <p:spPr bwMode="auto">
          <a:xfrm>
            <a:off x="2436813" y="5845175"/>
            <a:ext cx="6553200" cy="0"/>
          </a:xfrm>
          <a:prstGeom prst="line">
            <a:avLst/>
          </a:prstGeom>
          <a:noFill/>
          <a:ln w="28575">
            <a:solidFill>
              <a:srgbClr val="0000FF"/>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8435" name="Line 5"/>
          <p:cNvSpPr>
            <a:spLocks noChangeShapeType="1"/>
          </p:cNvSpPr>
          <p:nvPr/>
        </p:nvSpPr>
        <p:spPr bwMode="auto">
          <a:xfrm flipV="1">
            <a:off x="2436813" y="1730375"/>
            <a:ext cx="0" cy="4114800"/>
          </a:xfrm>
          <a:prstGeom prst="line">
            <a:avLst/>
          </a:prstGeom>
          <a:noFill/>
          <a:ln w="28575">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8436" name="Line 6"/>
          <p:cNvSpPr>
            <a:spLocks noChangeShapeType="1"/>
          </p:cNvSpPr>
          <p:nvPr/>
        </p:nvSpPr>
        <p:spPr bwMode="auto">
          <a:xfrm flipV="1">
            <a:off x="3122613" y="5768975"/>
            <a:ext cx="0" cy="76200"/>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8437" name="Line 7"/>
          <p:cNvSpPr>
            <a:spLocks noChangeShapeType="1"/>
          </p:cNvSpPr>
          <p:nvPr/>
        </p:nvSpPr>
        <p:spPr bwMode="auto">
          <a:xfrm flipV="1">
            <a:off x="3884613" y="5768975"/>
            <a:ext cx="0" cy="76200"/>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8438" name="Line 8"/>
          <p:cNvSpPr>
            <a:spLocks noChangeShapeType="1"/>
          </p:cNvSpPr>
          <p:nvPr/>
        </p:nvSpPr>
        <p:spPr bwMode="auto">
          <a:xfrm flipV="1">
            <a:off x="4570413" y="5768975"/>
            <a:ext cx="0" cy="76200"/>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8439" name="Line 9"/>
          <p:cNvSpPr>
            <a:spLocks noChangeShapeType="1"/>
          </p:cNvSpPr>
          <p:nvPr/>
        </p:nvSpPr>
        <p:spPr bwMode="auto">
          <a:xfrm flipV="1">
            <a:off x="5180013" y="5768975"/>
            <a:ext cx="0" cy="76200"/>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8440" name="Line 10"/>
          <p:cNvSpPr>
            <a:spLocks noChangeShapeType="1"/>
          </p:cNvSpPr>
          <p:nvPr/>
        </p:nvSpPr>
        <p:spPr bwMode="auto">
          <a:xfrm flipV="1">
            <a:off x="5789613" y="5768975"/>
            <a:ext cx="0" cy="76200"/>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8441" name="Line 11"/>
          <p:cNvSpPr>
            <a:spLocks noChangeShapeType="1"/>
          </p:cNvSpPr>
          <p:nvPr/>
        </p:nvSpPr>
        <p:spPr bwMode="auto">
          <a:xfrm flipV="1">
            <a:off x="6399213" y="5768975"/>
            <a:ext cx="0" cy="76200"/>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8442" name="Line 12"/>
          <p:cNvSpPr>
            <a:spLocks noChangeShapeType="1"/>
          </p:cNvSpPr>
          <p:nvPr/>
        </p:nvSpPr>
        <p:spPr bwMode="auto">
          <a:xfrm flipV="1">
            <a:off x="7770813" y="5768975"/>
            <a:ext cx="0" cy="76200"/>
          </a:xfrm>
          <a:prstGeom prst="line">
            <a:avLst/>
          </a:prstGeom>
          <a:noFill/>
          <a:ln w="28575">
            <a:solidFill>
              <a:srgbClr val="0000FF"/>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8443" name="Text Box 13"/>
          <p:cNvSpPr txBox="1">
            <a:spLocks noChangeArrowheads="1"/>
          </p:cNvSpPr>
          <p:nvPr/>
        </p:nvSpPr>
        <p:spPr bwMode="auto">
          <a:xfrm>
            <a:off x="1919288" y="5853113"/>
            <a:ext cx="1066800" cy="460375"/>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2400" b="1" dirty="0">
                <a:solidFill>
                  <a:srgbClr val="990033"/>
                </a:solidFill>
                <a:latin typeface="Times New Roman" panose="02020603050405020304" pitchFamily="18" charset="0"/>
                <a:ea typeface="微软雅黑" panose="020B0503020204020204" pitchFamily="34" charset="-122"/>
              </a:rPr>
              <a:t>1840</a:t>
            </a:r>
          </a:p>
        </p:txBody>
      </p:sp>
      <p:sp>
        <p:nvSpPr>
          <p:cNvPr id="18444" name="Text Box 14"/>
          <p:cNvSpPr txBox="1">
            <a:spLocks noChangeArrowheads="1"/>
          </p:cNvSpPr>
          <p:nvPr/>
        </p:nvSpPr>
        <p:spPr bwMode="auto">
          <a:xfrm>
            <a:off x="3351213" y="5853113"/>
            <a:ext cx="1066800" cy="460375"/>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2400" b="1" dirty="0">
                <a:solidFill>
                  <a:srgbClr val="990033"/>
                </a:solidFill>
                <a:latin typeface="Times New Roman" panose="02020603050405020304" pitchFamily="18" charset="0"/>
                <a:ea typeface="微软雅黑" panose="020B0503020204020204" pitchFamily="34" charset="-122"/>
              </a:rPr>
              <a:t>1860</a:t>
            </a:r>
          </a:p>
        </p:txBody>
      </p:sp>
      <p:sp>
        <p:nvSpPr>
          <p:cNvPr id="18445" name="Text Box 15"/>
          <p:cNvSpPr txBox="1">
            <a:spLocks noChangeArrowheads="1"/>
          </p:cNvSpPr>
          <p:nvPr/>
        </p:nvSpPr>
        <p:spPr bwMode="auto">
          <a:xfrm>
            <a:off x="4656138" y="5853113"/>
            <a:ext cx="1066800" cy="460375"/>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2400" b="1" dirty="0">
                <a:solidFill>
                  <a:srgbClr val="990033"/>
                </a:solidFill>
                <a:latin typeface="Times New Roman" panose="02020603050405020304" pitchFamily="18" charset="0"/>
                <a:ea typeface="微软雅黑" panose="020B0503020204020204" pitchFamily="34" charset="-122"/>
              </a:rPr>
              <a:t>1880</a:t>
            </a:r>
          </a:p>
        </p:txBody>
      </p:sp>
      <p:sp>
        <p:nvSpPr>
          <p:cNvPr id="18446" name="Text Box 17"/>
          <p:cNvSpPr txBox="1">
            <a:spLocks noChangeArrowheads="1"/>
          </p:cNvSpPr>
          <p:nvPr/>
        </p:nvSpPr>
        <p:spPr bwMode="auto">
          <a:xfrm>
            <a:off x="5880100" y="5853113"/>
            <a:ext cx="1066800" cy="460375"/>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2400" b="1" dirty="0">
                <a:solidFill>
                  <a:srgbClr val="990033"/>
                </a:solidFill>
                <a:latin typeface="Times New Roman" panose="02020603050405020304" pitchFamily="18" charset="0"/>
                <a:ea typeface="微软雅黑" panose="020B0503020204020204" pitchFamily="34" charset="-122"/>
              </a:rPr>
              <a:t>1900</a:t>
            </a:r>
          </a:p>
        </p:txBody>
      </p:sp>
      <p:sp>
        <p:nvSpPr>
          <p:cNvPr id="18447" name="Text Box 19"/>
          <p:cNvSpPr txBox="1">
            <a:spLocks noChangeArrowheads="1"/>
          </p:cNvSpPr>
          <p:nvPr/>
        </p:nvSpPr>
        <p:spPr bwMode="auto">
          <a:xfrm>
            <a:off x="7248525" y="5853113"/>
            <a:ext cx="1066800" cy="460375"/>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2400" b="1" dirty="0">
                <a:solidFill>
                  <a:srgbClr val="990033"/>
                </a:solidFill>
                <a:latin typeface="Times New Roman" panose="02020603050405020304" pitchFamily="18" charset="0"/>
                <a:ea typeface="微软雅黑" panose="020B0503020204020204" pitchFamily="34" charset="-122"/>
              </a:rPr>
              <a:t>1920</a:t>
            </a:r>
          </a:p>
        </p:txBody>
      </p:sp>
      <p:sp>
        <p:nvSpPr>
          <p:cNvPr id="29713" name="Freeform 20"/>
          <p:cNvSpPr/>
          <p:nvPr/>
        </p:nvSpPr>
        <p:spPr>
          <a:xfrm>
            <a:off x="4440238" y="3254375"/>
            <a:ext cx="3733800" cy="2606675"/>
          </a:xfrm>
          <a:custGeom>
            <a:avLst/>
            <a:gdLst>
              <a:gd name="txL" fmla="*/ 0 w 2934"/>
              <a:gd name="txT" fmla="*/ 0 h 1306"/>
              <a:gd name="txR" fmla="*/ 2934 w 2934"/>
              <a:gd name="txB" fmla="*/ 1306 h 1306"/>
            </a:gdLst>
            <a:ahLst/>
            <a:cxnLst>
              <a:cxn ang="0">
                <a:pos x="0" y="1306"/>
              </a:cxn>
              <a:cxn ang="0">
                <a:pos x="36" y="1252"/>
              </a:cxn>
              <a:cxn ang="0">
                <a:pos x="90" y="1234"/>
              </a:cxn>
              <a:cxn ang="0">
                <a:pos x="117" y="1225"/>
              </a:cxn>
              <a:cxn ang="0">
                <a:pos x="144" y="1198"/>
              </a:cxn>
              <a:cxn ang="0">
                <a:pos x="198" y="1180"/>
              </a:cxn>
              <a:cxn ang="0">
                <a:pos x="387" y="1108"/>
              </a:cxn>
              <a:cxn ang="0">
                <a:pos x="576" y="1009"/>
              </a:cxn>
              <a:cxn ang="0">
                <a:pos x="594" y="982"/>
              </a:cxn>
              <a:cxn ang="0">
                <a:pos x="648" y="964"/>
              </a:cxn>
              <a:cxn ang="0">
                <a:pos x="738" y="928"/>
              </a:cxn>
              <a:cxn ang="0">
                <a:pos x="765" y="910"/>
              </a:cxn>
              <a:cxn ang="0">
                <a:pos x="783" y="883"/>
              </a:cxn>
              <a:cxn ang="0">
                <a:pos x="864" y="829"/>
              </a:cxn>
              <a:cxn ang="0">
                <a:pos x="999" y="784"/>
              </a:cxn>
              <a:cxn ang="0">
                <a:pos x="1053" y="748"/>
              </a:cxn>
              <a:cxn ang="0">
                <a:pos x="1197" y="694"/>
              </a:cxn>
              <a:cxn ang="0">
                <a:pos x="1224" y="640"/>
              </a:cxn>
              <a:cxn ang="0">
                <a:pos x="1278" y="622"/>
              </a:cxn>
              <a:cxn ang="0">
                <a:pos x="1359" y="550"/>
              </a:cxn>
              <a:cxn ang="0">
                <a:pos x="1386" y="532"/>
              </a:cxn>
              <a:cxn ang="0">
                <a:pos x="1440" y="514"/>
              </a:cxn>
              <a:cxn ang="0">
                <a:pos x="1467" y="505"/>
              </a:cxn>
              <a:cxn ang="0">
                <a:pos x="1512" y="451"/>
              </a:cxn>
              <a:cxn ang="0">
                <a:pos x="1548" y="397"/>
              </a:cxn>
              <a:cxn ang="0">
                <a:pos x="1602" y="379"/>
              </a:cxn>
              <a:cxn ang="0">
                <a:pos x="1665" y="361"/>
              </a:cxn>
              <a:cxn ang="0">
                <a:pos x="1719" y="343"/>
              </a:cxn>
              <a:cxn ang="0">
                <a:pos x="1755" y="352"/>
              </a:cxn>
              <a:cxn ang="0">
                <a:pos x="1782" y="406"/>
              </a:cxn>
              <a:cxn ang="0">
                <a:pos x="1809" y="415"/>
              </a:cxn>
              <a:cxn ang="0">
                <a:pos x="1836" y="433"/>
              </a:cxn>
              <a:cxn ang="0">
                <a:pos x="1917" y="460"/>
              </a:cxn>
              <a:cxn ang="0">
                <a:pos x="1944" y="469"/>
              </a:cxn>
              <a:cxn ang="0">
                <a:pos x="2079" y="460"/>
              </a:cxn>
              <a:cxn ang="0">
                <a:pos x="2097" y="433"/>
              </a:cxn>
              <a:cxn ang="0">
                <a:pos x="2169" y="370"/>
              </a:cxn>
              <a:cxn ang="0">
                <a:pos x="2241" y="316"/>
              </a:cxn>
              <a:cxn ang="0">
                <a:pos x="2295" y="271"/>
              </a:cxn>
              <a:cxn ang="0">
                <a:pos x="2439" y="136"/>
              </a:cxn>
              <a:cxn ang="0">
                <a:pos x="2466" y="109"/>
              </a:cxn>
              <a:cxn ang="0">
                <a:pos x="2493" y="100"/>
              </a:cxn>
              <a:cxn ang="0">
                <a:pos x="2511" y="73"/>
              </a:cxn>
              <a:cxn ang="0">
                <a:pos x="2538" y="55"/>
              </a:cxn>
              <a:cxn ang="0">
                <a:pos x="2664" y="37"/>
              </a:cxn>
              <a:cxn ang="0">
                <a:pos x="2673" y="64"/>
              </a:cxn>
              <a:cxn ang="0">
                <a:pos x="2727" y="100"/>
              </a:cxn>
              <a:cxn ang="0">
                <a:pos x="2763" y="145"/>
              </a:cxn>
              <a:cxn ang="0">
                <a:pos x="2799" y="181"/>
              </a:cxn>
              <a:cxn ang="0">
                <a:pos x="2835" y="217"/>
              </a:cxn>
              <a:cxn ang="0">
                <a:pos x="2862" y="235"/>
              </a:cxn>
              <a:cxn ang="0">
                <a:pos x="2916" y="253"/>
              </a:cxn>
              <a:cxn ang="0">
                <a:pos x="2934" y="298"/>
              </a:cxn>
            </a:cxnLst>
            <a:rect l="txL" t="txT" r="txR" b="txB"/>
            <a:pathLst>
              <a:path w="2934" h="1306">
                <a:moveTo>
                  <a:pt x="0" y="1306"/>
                </a:moveTo>
                <a:cubicBezTo>
                  <a:pt x="12" y="1288"/>
                  <a:pt x="24" y="1270"/>
                  <a:pt x="36" y="1252"/>
                </a:cubicBezTo>
                <a:cubicBezTo>
                  <a:pt x="47" y="1236"/>
                  <a:pt x="72" y="1240"/>
                  <a:pt x="90" y="1234"/>
                </a:cubicBezTo>
                <a:cubicBezTo>
                  <a:pt x="99" y="1231"/>
                  <a:pt x="117" y="1225"/>
                  <a:pt x="117" y="1225"/>
                </a:cubicBezTo>
                <a:cubicBezTo>
                  <a:pt x="126" y="1216"/>
                  <a:pt x="133" y="1204"/>
                  <a:pt x="144" y="1198"/>
                </a:cubicBezTo>
                <a:cubicBezTo>
                  <a:pt x="161" y="1189"/>
                  <a:pt x="198" y="1180"/>
                  <a:pt x="198" y="1180"/>
                </a:cubicBezTo>
                <a:cubicBezTo>
                  <a:pt x="251" y="1127"/>
                  <a:pt x="314" y="1118"/>
                  <a:pt x="387" y="1108"/>
                </a:cubicBezTo>
                <a:cubicBezTo>
                  <a:pt x="446" y="1068"/>
                  <a:pt x="517" y="1049"/>
                  <a:pt x="576" y="1009"/>
                </a:cubicBezTo>
                <a:cubicBezTo>
                  <a:pt x="582" y="1000"/>
                  <a:pt x="585" y="988"/>
                  <a:pt x="594" y="982"/>
                </a:cubicBezTo>
                <a:cubicBezTo>
                  <a:pt x="610" y="972"/>
                  <a:pt x="632" y="975"/>
                  <a:pt x="648" y="964"/>
                </a:cubicBezTo>
                <a:cubicBezTo>
                  <a:pt x="679" y="944"/>
                  <a:pt x="702" y="937"/>
                  <a:pt x="738" y="928"/>
                </a:cubicBezTo>
                <a:cubicBezTo>
                  <a:pt x="747" y="922"/>
                  <a:pt x="757" y="918"/>
                  <a:pt x="765" y="910"/>
                </a:cubicBezTo>
                <a:cubicBezTo>
                  <a:pt x="773" y="902"/>
                  <a:pt x="775" y="890"/>
                  <a:pt x="783" y="883"/>
                </a:cubicBezTo>
                <a:cubicBezTo>
                  <a:pt x="783" y="883"/>
                  <a:pt x="850" y="838"/>
                  <a:pt x="864" y="829"/>
                </a:cubicBezTo>
                <a:cubicBezTo>
                  <a:pt x="897" y="807"/>
                  <a:pt x="960" y="797"/>
                  <a:pt x="999" y="784"/>
                </a:cubicBezTo>
                <a:cubicBezTo>
                  <a:pt x="1020" y="777"/>
                  <a:pt x="1035" y="760"/>
                  <a:pt x="1053" y="748"/>
                </a:cubicBezTo>
                <a:cubicBezTo>
                  <a:pt x="1077" y="732"/>
                  <a:pt x="1169" y="703"/>
                  <a:pt x="1197" y="694"/>
                </a:cubicBezTo>
                <a:cubicBezTo>
                  <a:pt x="1202" y="679"/>
                  <a:pt x="1209" y="649"/>
                  <a:pt x="1224" y="640"/>
                </a:cubicBezTo>
                <a:cubicBezTo>
                  <a:pt x="1240" y="630"/>
                  <a:pt x="1278" y="622"/>
                  <a:pt x="1278" y="622"/>
                </a:cubicBezTo>
                <a:cubicBezTo>
                  <a:pt x="1295" y="570"/>
                  <a:pt x="1303" y="569"/>
                  <a:pt x="1359" y="550"/>
                </a:cubicBezTo>
                <a:cubicBezTo>
                  <a:pt x="1369" y="547"/>
                  <a:pt x="1376" y="536"/>
                  <a:pt x="1386" y="532"/>
                </a:cubicBezTo>
                <a:cubicBezTo>
                  <a:pt x="1403" y="524"/>
                  <a:pt x="1422" y="520"/>
                  <a:pt x="1440" y="514"/>
                </a:cubicBezTo>
                <a:cubicBezTo>
                  <a:pt x="1449" y="511"/>
                  <a:pt x="1467" y="505"/>
                  <a:pt x="1467" y="505"/>
                </a:cubicBezTo>
                <a:cubicBezTo>
                  <a:pt x="1531" y="409"/>
                  <a:pt x="1431" y="555"/>
                  <a:pt x="1512" y="451"/>
                </a:cubicBezTo>
                <a:cubicBezTo>
                  <a:pt x="1525" y="434"/>
                  <a:pt x="1527" y="404"/>
                  <a:pt x="1548" y="397"/>
                </a:cubicBezTo>
                <a:cubicBezTo>
                  <a:pt x="1566" y="391"/>
                  <a:pt x="1584" y="385"/>
                  <a:pt x="1602" y="379"/>
                </a:cubicBezTo>
                <a:cubicBezTo>
                  <a:pt x="1693" y="349"/>
                  <a:pt x="1552" y="395"/>
                  <a:pt x="1665" y="361"/>
                </a:cubicBezTo>
                <a:cubicBezTo>
                  <a:pt x="1683" y="356"/>
                  <a:pt x="1719" y="343"/>
                  <a:pt x="1719" y="343"/>
                </a:cubicBezTo>
                <a:cubicBezTo>
                  <a:pt x="1731" y="346"/>
                  <a:pt x="1745" y="345"/>
                  <a:pt x="1755" y="352"/>
                </a:cubicBezTo>
                <a:cubicBezTo>
                  <a:pt x="1805" y="385"/>
                  <a:pt x="1746" y="370"/>
                  <a:pt x="1782" y="406"/>
                </a:cubicBezTo>
                <a:cubicBezTo>
                  <a:pt x="1789" y="413"/>
                  <a:pt x="1801" y="411"/>
                  <a:pt x="1809" y="415"/>
                </a:cubicBezTo>
                <a:cubicBezTo>
                  <a:pt x="1819" y="420"/>
                  <a:pt x="1826" y="429"/>
                  <a:pt x="1836" y="433"/>
                </a:cubicBezTo>
                <a:cubicBezTo>
                  <a:pt x="1836" y="433"/>
                  <a:pt x="1903" y="455"/>
                  <a:pt x="1917" y="460"/>
                </a:cubicBezTo>
                <a:cubicBezTo>
                  <a:pt x="1926" y="463"/>
                  <a:pt x="1944" y="469"/>
                  <a:pt x="1944" y="469"/>
                </a:cubicBezTo>
                <a:cubicBezTo>
                  <a:pt x="1989" y="466"/>
                  <a:pt x="2035" y="470"/>
                  <a:pt x="2079" y="460"/>
                </a:cubicBezTo>
                <a:cubicBezTo>
                  <a:pt x="2090" y="458"/>
                  <a:pt x="2090" y="441"/>
                  <a:pt x="2097" y="433"/>
                </a:cubicBezTo>
                <a:cubicBezTo>
                  <a:pt x="2120" y="406"/>
                  <a:pt x="2136" y="381"/>
                  <a:pt x="2169" y="370"/>
                </a:cubicBezTo>
                <a:cubicBezTo>
                  <a:pt x="2196" y="330"/>
                  <a:pt x="2207" y="345"/>
                  <a:pt x="2241" y="316"/>
                </a:cubicBezTo>
                <a:cubicBezTo>
                  <a:pt x="2310" y="258"/>
                  <a:pt x="2228" y="316"/>
                  <a:pt x="2295" y="271"/>
                </a:cubicBezTo>
                <a:cubicBezTo>
                  <a:pt x="2329" y="220"/>
                  <a:pt x="2379" y="156"/>
                  <a:pt x="2439" y="136"/>
                </a:cubicBezTo>
                <a:cubicBezTo>
                  <a:pt x="2448" y="127"/>
                  <a:pt x="2455" y="116"/>
                  <a:pt x="2466" y="109"/>
                </a:cubicBezTo>
                <a:cubicBezTo>
                  <a:pt x="2474" y="104"/>
                  <a:pt x="2486" y="106"/>
                  <a:pt x="2493" y="100"/>
                </a:cubicBezTo>
                <a:cubicBezTo>
                  <a:pt x="2501" y="93"/>
                  <a:pt x="2503" y="81"/>
                  <a:pt x="2511" y="73"/>
                </a:cubicBezTo>
                <a:cubicBezTo>
                  <a:pt x="2519" y="65"/>
                  <a:pt x="2529" y="61"/>
                  <a:pt x="2538" y="55"/>
                </a:cubicBezTo>
                <a:cubicBezTo>
                  <a:pt x="2574" y="0"/>
                  <a:pt x="2606" y="18"/>
                  <a:pt x="2664" y="37"/>
                </a:cubicBezTo>
                <a:cubicBezTo>
                  <a:pt x="2667" y="46"/>
                  <a:pt x="2666" y="57"/>
                  <a:pt x="2673" y="64"/>
                </a:cubicBezTo>
                <a:cubicBezTo>
                  <a:pt x="2688" y="79"/>
                  <a:pt x="2727" y="100"/>
                  <a:pt x="2727" y="100"/>
                </a:cubicBezTo>
                <a:cubicBezTo>
                  <a:pt x="2750" y="168"/>
                  <a:pt x="2716" y="87"/>
                  <a:pt x="2763" y="145"/>
                </a:cubicBezTo>
                <a:cubicBezTo>
                  <a:pt x="2798" y="189"/>
                  <a:pt x="2740" y="161"/>
                  <a:pt x="2799" y="181"/>
                </a:cubicBezTo>
                <a:cubicBezTo>
                  <a:pt x="2813" y="224"/>
                  <a:pt x="2797" y="198"/>
                  <a:pt x="2835" y="217"/>
                </a:cubicBezTo>
                <a:cubicBezTo>
                  <a:pt x="2845" y="222"/>
                  <a:pt x="2852" y="231"/>
                  <a:pt x="2862" y="235"/>
                </a:cubicBezTo>
                <a:cubicBezTo>
                  <a:pt x="2879" y="243"/>
                  <a:pt x="2916" y="253"/>
                  <a:pt x="2916" y="253"/>
                </a:cubicBezTo>
                <a:cubicBezTo>
                  <a:pt x="2927" y="286"/>
                  <a:pt x="2921" y="272"/>
                  <a:pt x="2934" y="298"/>
                </a:cubicBezTo>
              </a:path>
            </a:pathLst>
          </a:custGeom>
          <a:noFill/>
          <a:ln w="53975" cap="flat" cmpd="sng">
            <a:solidFill>
              <a:srgbClr val="FF0000"/>
            </a:solidFill>
            <a:prstDash val="solid"/>
            <a:miter/>
            <a:headEnd type="none" w="med" len="med"/>
            <a:tailEnd type="none" w="med" len="med"/>
          </a:ln>
        </p:spPr>
        <p:txBody>
          <a:bodyPr/>
          <a:lstStyle/>
          <a:p>
            <a:pPr algn="ctr">
              <a:buFontTx/>
              <a:buNone/>
              <a:defRPr/>
            </a:pPr>
            <a:endParaRPr lang="zh-CN" altLang="en-US" sz="4400" b="1" noProof="1">
              <a:solidFill>
                <a:schemeClr val="hlink"/>
              </a:solidFill>
              <a:effectLst>
                <a:outerShdw blurRad="38100" dist="38100" dir="2700000">
                  <a:srgbClr val="000000"/>
                </a:outerShdw>
              </a:effectLst>
              <a:latin typeface="Tahoma" panose="020B0604030504040204" pitchFamily="34" charset="0"/>
              <a:ea typeface="微软雅黑" panose="020B0503020204020204" pitchFamily="34" charset="-122"/>
            </a:endParaRPr>
          </a:p>
        </p:txBody>
      </p:sp>
      <p:sp>
        <p:nvSpPr>
          <p:cNvPr id="18449" name="Text Box 21"/>
          <p:cNvSpPr txBox="1">
            <a:spLocks noChangeArrowheads="1"/>
          </p:cNvSpPr>
          <p:nvPr/>
        </p:nvSpPr>
        <p:spPr bwMode="auto">
          <a:xfrm>
            <a:off x="1524000" y="476250"/>
            <a:ext cx="9144000" cy="645160"/>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600" b="1" noProof="1">
                <a:latin typeface="微软雅黑" panose="020B0503020204020204" pitchFamily="34" charset="-122"/>
                <a:ea typeface="微软雅黑" panose="020B0503020204020204" pitchFamily="34" charset="-122"/>
              </a:rPr>
              <a:t>近代前期中国民族资本主义发展示意图</a:t>
            </a:r>
          </a:p>
        </p:txBody>
      </p:sp>
      <p:sp>
        <p:nvSpPr>
          <p:cNvPr id="29715" name="Line 43"/>
          <p:cNvSpPr>
            <a:spLocks noChangeShapeType="1"/>
          </p:cNvSpPr>
          <p:nvPr/>
        </p:nvSpPr>
        <p:spPr bwMode="auto">
          <a:xfrm>
            <a:off x="7753350" y="2924175"/>
            <a:ext cx="0" cy="2954338"/>
          </a:xfrm>
          <a:prstGeom prst="line">
            <a:avLst/>
          </a:prstGeom>
          <a:noFill/>
          <a:ln w="63500">
            <a:solidFill>
              <a:schemeClr val="tx1"/>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8451" name="Line 44"/>
          <p:cNvSpPr>
            <a:spLocks noChangeShapeType="1"/>
          </p:cNvSpPr>
          <p:nvPr/>
        </p:nvSpPr>
        <p:spPr bwMode="auto">
          <a:xfrm>
            <a:off x="4440238" y="2924175"/>
            <a:ext cx="0" cy="2954338"/>
          </a:xfrm>
          <a:prstGeom prst="line">
            <a:avLst/>
          </a:prstGeom>
          <a:noFill/>
          <a:ln w="63500">
            <a:solidFill>
              <a:schemeClr val="tx1"/>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29717" name="Line 45"/>
          <p:cNvSpPr>
            <a:spLocks noChangeShapeType="1"/>
          </p:cNvSpPr>
          <p:nvPr/>
        </p:nvSpPr>
        <p:spPr bwMode="auto">
          <a:xfrm>
            <a:off x="7032625" y="2924175"/>
            <a:ext cx="0" cy="2954338"/>
          </a:xfrm>
          <a:prstGeom prst="line">
            <a:avLst/>
          </a:prstGeom>
          <a:noFill/>
          <a:ln w="63500">
            <a:solidFill>
              <a:schemeClr val="tx1"/>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29718" name="AutoShape 48">
            <a:hlinkClick r:id="rId2" action="ppaction://hlinkfile"/>
          </p:cNvPr>
          <p:cNvSpPr>
            <a:spLocks noChangeArrowheads="1"/>
          </p:cNvSpPr>
          <p:nvPr/>
        </p:nvSpPr>
        <p:spPr bwMode="auto">
          <a:xfrm>
            <a:off x="3432175" y="3070225"/>
            <a:ext cx="1655763" cy="935038"/>
          </a:xfrm>
          <a:prstGeom prst="wedgeRoundRectCallout">
            <a:avLst>
              <a:gd name="adj1" fmla="val 85185"/>
              <a:gd name="adj2" fmla="val 105009"/>
              <a:gd name="adj3" fmla="val 16667"/>
            </a:avLst>
          </a:prstGeom>
          <a:noFill/>
          <a:ln w="9525">
            <a:solidFill>
              <a:schemeClr val="tx1"/>
            </a:solidFill>
            <a:miter lim="800000"/>
          </a:ln>
        </p:spPr>
        <p:txBody>
          <a:bodyPr/>
          <a:lstStyle/>
          <a:p>
            <a:pPr algn="ctr"/>
            <a:r>
              <a:rPr lang="zh-CN" altLang="en-US" sz="2400" b="1" noProof="1">
                <a:latin typeface="Tahoma" panose="020B0604030504040204" pitchFamily="34" charset="0"/>
                <a:ea typeface="微软雅黑" panose="020B0503020204020204" pitchFamily="34" charset="-122"/>
              </a:rPr>
              <a:t>萌芽和艰难发展</a:t>
            </a:r>
          </a:p>
        </p:txBody>
      </p:sp>
      <p:sp>
        <p:nvSpPr>
          <p:cNvPr id="29719" name="AutoShape 49"/>
          <p:cNvSpPr>
            <a:spLocks noChangeArrowheads="1"/>
          </p:cNvSpPr>
          <p:nvPr/>
        </p:nvSpPr>
        <p:spPr bwMode="auto">
          <a:xfrm>
            <a:off x="4079875" y="1557338"/>
            <a:ext cx="2016125" cy="935037"/>
          </a:xfrm>
          <a:prstGeom prst="wedgeRoundRectCallout">
            <a:avLst>
              <a:gd name="adj1" fmla="val 114565"/>
              <a:gd name="adj2" fmla="val 161884"/>
              <a:gd name="adj3" fmla="val 16667"/>
            </a:avLst>
          </a:prstGeom>
          <a:noFill/>
          <a:ln w="9525">
            <a:solidFill>
              <a:schemeClr val="tx1"/>
            </a:solidFill>
            <a:miter lim="800000"/>
          </a:ln>
        </p:spPr>
        <p:txBody>
          <a:bodyPr/>
          <a:lstStyle/>
          <a:p>
            <a:pPr algn="ctr"/>
            <a:r>
              <a:rPr lang="zh-CN" altLang="en-US" sz="2400" b="1" noProof="1">
                <a:latin typeface="Comic Sans MS" panose="030F0702030302020204" pitchFamily="66" charset="0"/>
                <a:ea typeface="微软雅黑" panose="020B0503020204020204" pitchFamily="34" charset="-122"/>
              </a:rPr>
              <a:t>进入发展的</a:t>
            </a:r>
            <a:r>
              <a:rPr lang="zh-CN" altLang="en-US" sz="2400" b="1" noProof="1">
                <a:ea typeface="微软雅黑" panose="020B0503020204020204" pitchFamily="34" charset="-122"/>
              </a:rPr>
              <a:t>“</a:t>
            </a:r>
            <a:r>
              <a:rPr lang="zh-CN" altLang="en-US" sz="2400" b="1" noProof="1">
                <a:latin typeface="Comic Sans MS" panose="030F0702030302020204" pitchFamily="66" charset="0"/>
                <a:ea typeface="微软雅黑" panose="020B0503020204020204" pitchFamily="34" charset="-122"/>
              </a:rPr>
              <a:t>黄金时代</a:t>
            </a:r>
            <a:r>
              <a:rPr lang="zh-CN" altLang="en-US" sz="2400" b="1" noProof="1">
                <a:ea typeface="微软雅黑" panose="020B0503020204020204" pitchFamily="34" charset="-122"/>
              </a:rPr>
              <a:t>”</a:t>
            </a:r>
            <a:endParaRPr lang="zh-CN" altLang="en-US" sz="2400" b="1" noProof="1">
              <a:latin typeface="Comic Sans MS" panose="030F0702030302020204" pitchFamily="66" charset="0"/>
              <a:ea typeface="微软雅黑" panose="020B0503020204020204" pitchFamily="34" charset="-122"/>
            </a:endParaRPr>
          </a:p>
        </p:txBody>
      </p:sp>
      <p:sp>
        <p:nvSpPr>
          <p:cNvPr id="29720" name="AutoShape 50"/>
          <p:cNvSpPr>
            <a:spLocks noChangeArrowheads="1"/>
          </p:cNvSpPr>
          <p:nvPr/>
        </p:nvSpPr>
        <p:spPr bwMode="auto">
          <a:xfrm>
            <a:off x="8401050" y="2206625"/>
            <a:ext cx="1655763" cy="935038"/>
          </a:xfrm>
          <a:prstGeom prst="wedgeRoundRectCallout">
            <a:avLst>
              <a:gd name="adj1" fmla="val -63421"/>
              <a:gd name="adj2" fmla="val 101611"/>
              <a:gd name="adj3" fmla="val 16667"/>
            </a:avLst>
          </a:prstGeom>
          <a:noFill/>
          <a:ln w="9525">
            <a:solidFill>
              <a:schemeClr val="tx1"/>
            </a:solidFill>
            <a:miter lim="800000"/>
          </a:ln>
        </p:spPr>
        <p:txBody>
          <a:bodyPr/>
          <a:lstStyle/>
          <a:p>
            <a:pPr algn="ctr"/>
            <a:r>
              <a:rPr lang="zh-CN" altLang="en-US" sz="2400" b="1" noProof="1">
                <a:latin typeface="Comic Sans MS" panose="030F0702030302020204" pitchFamily="66" charset="0"/>
                <a:ea typeface="微软雅黑" panose="020B0503020204020204" pitchFamily="34" charset="-122"/>
              </a:rPr>
              <a:t>再度受挫</a:t>
            </a:r>
          </a:p>
          <a:p>
            <a:pPr algn="ctr"/>
            <a:r>
              <a:rPr lang="zh-CN" altLang="en-US" sz="2400" b="1" noProof="1">
                <a:latin typeface="Comic Sans MS" panose="030F0702030302020204" pitchFamily="66" charset="0"/>
                <a:ea typeface="微软雅黑" panose="020B0503020204020204" pitchFamily="34" charset="-122"/>
              </a:rPr>
              <a:t>凋谢萎缩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29713"/>
                                        </p:tgtEl>
                                        <p:attrNameLst>
                                          <p:attrName>style.visibility</p:attrName>
                                        </p:attrNameLst>
                                      </p:cBhvr>
                                      <p:to>
                                        <p:strVal val="visible"/>
                                      </p:to>
                                    </p:set>
                                    <p:animEffect transition="in" filter="strips(upRight)">
                                      <p:cBhvr>
                                        <p:cTn id="7" dur="5000"/>
                                        <p:tgtEl>
                                          <p:spTgt spid="2971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9717"/>
                                        </p:tgtEl>
                                        <p:attrNameLst>
                                          <p:attrName>style.visibility</p:attrName>
                                        </p:attrNameLst>
                                      </p:cBhvr>
                                      <p:to>
                                        <p:strVal val="visible"/>
                                      </p:to>
                                    </p:set>
                                    <p:animEffect transition="in" filter="slide(fromBottom)">
                                      <p:cBhvr>
                                        <p:cTn id="12" dur="500"/>
                                        <p:tgtEl>
                                          <p:spTgt spid="2971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9715"/>
                                        </p:tgtEl>
                                        <p:attrNameLst>
                                          <p:attrName>style.visibility</p:attrName>
                                        </p:attrNameLst>
                                      </p:cBhvr>
                                      <p:to>
                                        <p:strVal val="visible"/>
                                      </p:to>
                                    </p:set>
                                    <p:animEffect transition="in" filter="slide(fromBottom)">
                                      <p:cBhvr>
                                        <p:cTn id="17" dur="500"/>
                                        <p:tgtEl>
                                          <p:spTgt spid="2971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9718"/>
                                        </p:tgtEl>
                                        <p:attrNameLst>
                                          <p:attrName>style.visibility</p:attrName>
                                        </p:attrNameLst>
                                      </p:cBhvr>
                                      <p:to>
                                        <p:strVal val="visible"/>
                                      </p:to>
                                    </p:set>
                                    <p:animEffect transition="in" filter="blinds(horizontal)">
                                      <p:cBhvr>
                                        <p:cTn id="22" dur="500"/>
                                        <p:tgtEl>
                                          <p:spTgt spid="2971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9719"/>
                                        </p:tgtEl>
                                        <p:attrNameLst>
                                          <p:attrName>style.visibility</p:attrName>
                                        </p:attrNameLst>
                                      </p:cBhvr>
                                      <p:to>
                                        <p:strVal val="visible"/>
                                      </p:to>
                                    </p:set>
                                    <p:animEffect transition="in" filter="blinds(horizontal)">
                                      <p:cBhvr>
                                        <p:cTn id="27" dur="500"/>
                                        <p:tgtEl>
                                          <p:spTgt spid="2971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9720"/>
                                        </p:tgtEl>
                                        <p:attrNameLst>
                                          <p:attrName>style.visibility</p:attrName>
                                        </p:attrNameLst>
                                      </p:cBhvr>
                                      <p:to>
                                        <p:strVal val="visible"/>
                                      </p:to>
                                    </p:set>
                                    <p:animEffect transition="in" filter="blinds(horizontal)">
                                      <p:cBhvr>
                                        <p:cTn id="32" dur="500"/>
                                        <p:tgtEl>
                                          <p:spTgt spid="297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15" grpId="0" bldLvl="0" animBg="1"/>
      <p:bldP spid="29717" grpId="0" bldLvl="0" animBg="1"/>
      <p:bldP spid="29718" grpId="0" bldLvl="0" animBg="1"/>
      <p:bldP spid="29719" grpId="0" bldLvl="0" animBg="1"/>
      <p:bldP spid="29720"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26650"/>
          <p:cNvSpPr txBox="1">
            <a:spLocks noChangeArrowheads="1"/>
          </p:cNvSpPr>
          <p:nvPr/>
        </p:nvSpPr>
        <p:spPr bwMode="auto">
          <a:xfrm>
            <a:off x="2117725" y="1357313"/>
            <a:ext cx="39782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a:t>
            </a: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）强令男子剪掉辫子</a:t>
            </a:r>
          </a:p>
        </p:txBody>
      </p:sp>
      <p:pic>
        <p:nvPicPr>
          <p:cNvPr id="3584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7608" y="1917700"/>
            <a:ext cx="2732087"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7" descr="2503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83325" y="2857500"/>
            <a:ext cx="3505200"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10"/>
          <p:cNvSpPr txBox="1">
            <a:spLocks noChangeArrowheads="1"/>
          </p:cNvSpPr>
          <p:nvPr/>
        </p:nvSpPr>
        <p:spPr bwMode="auto">
          <a:xfrm>
            <a:off x="7176120" y="2241550"/>
            <a:ext cx="23622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溥仪剪辫装</a:t>
            </a:r>
          </a:p>
        </p:txBody>
      </p:sp>
      <p:sp>
        <p:nvSpPr>
          <p:cNvPr id="20486" name="Text Box 6"/>
          <p:cNvSpPr txBox="1">
            <a:spLocks noChangeArrowheads="1"/>
          </p:cNvSpPr>
          <p:nvPr/>
        </p:nvSpPr>
        <p:spPr bwMode="auto">
          <a:xfrm>
            <a:off x="551384" y="5589240"/>
            <a:ext cx="103662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600" b="1" dirty="0">
                <a:solidFill>
                  <a:srgbClr val="000000"/>
                </a:solidFill>
                <a:latin typeface="微软雅黑" panose="020B0503020204020204" pitchFamily="34" charset="-122"/>
                <a:ea typeface="微软雅黑" panose="020B0503020204020204" pitchFamily="34" charset="-122"/>
              </a:rPr>
              <a:t>    </a:t>
            </a:r>
            <a:r>
              <a:rPr lang="zh-CN" altLang="en-US" sz="2800" b="1" dirty="0">
                <a:solidFill>
                  <a:srgbClr val="000000"/>
                </a:solidFill>
                <a:latin typeface="微软雅黑" panose="020B0503020204020204" pitchFamily="34" charset="-122"/>
                <a:ea typeface="微软雅黑" panose="020B0503020204020204" pitchFamily="34" charset="-122"/>
              </a:rPr>
              <a:t>南京临时政府成立以后，孙中山通令全国各地男子掀起剪辫子</a:t>
            </a:r>
          </a:p>
        </p:txBody>
      </p:sp>
      <p:sp>
        <p:nvSpPr>
          <p:cNvPr id="8" name="矩形 7174"/>
          <p:cNvSpPr>
            <a:spLocks noChangeArrowheads="1"/>
          </p:cNvSpPr>
          <p:nvPr/>
        </p:nvSpPr>
        <p:spPr bwMode="auto">
          <a:xfrm>
            <a:off x="219661" y="607726"/>
            <a:ext cx="5754688"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zh-CN" altLang="en-US" sz="3200" b="1" dirty="0">
                <a:ln w="22225">
                  <a:solidFill>
                    <a:schemeClr val="accent2"/>
                  </a:solidFill>
                  <a:prstDash val="solid"/>
                </a:ln>
                <a:solidFill>
                  <a:schemeClr val="accent2">
                    <a:lumMod val="40000"/>
                    <a:lumOff val="60000"/>
                  </a:schemeClr>
                </a:solidFill>
                <a:latin typeface="微软雅黑" panose="020B0503020204020204" pitchFamily="34" charset="-122"/>
                <a:ea typeface="微软雅黑" panose="020B0503020204020204" pitchFamily="34" charset="-122"/>
              </a:rPr>
              <a:t>生活方式和风俗习惯的变化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800" decel="100000"/>
                                        <p:tgtEl>
                                          <p:spTgt spid="7"/>
                                        </p:tgtEl>
                                      </p:cBhvr>
                                    </p:animEffect>
                                    <p:anim calcmode="lin" valueType="num">
                                      <p:cBhvr>
                                        <p:cTn id="13" dur="800" decel="100000" fill="hold"/>
                                        <p:tgtEl>
                                          <p:spTgt spid="7"/>
                                        </p:tgtEl>
                                        <p:attrNameLst>
                                          <p:attrName>style.rotation</p:attrName>
                                        </p:attrNameLst>
                                      </p:cBhvr>
                                      <p:tavLst>
                                        <p:tav tm="0">
                                          <p:val>
                                            <p:fltVal val="-90"/>
                                          </p:val>
                                        </p:tav>
                                        <p:tav tm="100000">
                                          <p:val>
                                            <p:fltVal val="0"/>
                                          </p:val>
                                        </p:tav>
                                      </p:tavLst>
                                    </p:anim>
                                    <p:anim calcmode="lin" valueType="num">
                                      <p:cBhvr>
                                        <p:cTn id="14" dur="800" decel="100000" fill="hold"/>
                                        <p:tgtEl>
                                          <p:spTgt spid="7"/>
                                        </p:tgtEl>
                                        <p:attrNameLst>
                                          <p:attrName>ppt_x</p:attrName>
                                        </p:attrNameLst>
                                      </p:cBhvr>
                                      <p:tavLst>
                                        <p:tav tm="0">
                                          <p:val>
                                            <p:strVal val="#ppt_x+0.4"/>
                                          </p:val>
                                        </p:tav>
                                        <p:tav tm="100000">
                                          <p:val>
                                            <p:strVal val="#ppt_x-0.05"/>
                                          </p:val>
                                        </p:tav>
                                      </p:tavLst>
                                    </p:anim>
                                    <p:anim calcmode="lin" valueType="num">
                                      <p:cBhvr>
                                        <p:cTn id="15" dur="800" decel="100000" fill="hold"/>
                                        <p:tgtEl>
                                          <p:spTgt spid="7"/>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5843"/>
                                        </p:tgtEl>
                                        <p:attrNameLst>
                                          <p:attrName>style.visibility</p:attrName>
                                        </p:attrNameLst>
                                      </p:cBhvr>
                                      <p:to>
                                        <p:strVal val="visible"/>
                                      </p:to>
                                    </p:set>
                                    <p:anim calcmode="lin" valueType="num">
                                      <p:cBhvr>
                                        <p:cTn id="22" dur="500" fill="hold"/>
                                        <p:tgtEl>
                                          <p:spTgt spid="35843"/>
                                        </p:tgtEl>
                                        <p:attrNameLst>
                                          <p:attrName>ppt_x</p:attrName>
                                        </p:attrNameLst>
                                      </p:cBhvr>
                                      <p:tavLst>
                                        <p:tav tm="0">
                                          <p:val>
                                            <p:strVal val="#ppt_x"/>
                                          </p:val>
                                        </p:tav>
                                        <p:tav tm="100000">
                                          <p:val>
                                            <p:strVal val="#ppt_x"/>
                                          </p:val>
                                        </p:tav>
                                      </p:tavLst>
                                    </p:anim>
                                    <p:anim calcmode="lin" valueType="num">
                                      <p:cBhvr>
                                        <p:cTn id="23" dur="500" fill="hold"/>
                                        <p:tgtEl>
                                          <p:spTgt spid="3584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0" presetClass="entr" presetSubtype="0" fill="hold" grpId="0" nodeType="clickEffect">
                                  <p:stCondLst>
                                    <p:cond delay="0"/>
                                  </p:stCondLst>
                                  <p:childTnLst>
                                    <p:set>
                                      <p:cBhvr>
                                        <p:cTn id="27" dur="1" fill="hold">
                                          <p:stCondLst>
                                            <p:cond delay="0"/>
                                          </p:stCondLst>
                                        </p:cTn>
                                        <p:tgtEl>
                                          <p:spTgt spid="20485"/>
                                        </p:tgtEl>
                                        <p:attrNameLst>
                                          <p:attrName>style.visibility</p:attrName>
                                        </p:attrNameLst>
                                      </p:cBhvr>
                                      <p:to>
                                        <p:strVal val="visible"/>
                                      </p:to>
                                    </p:set>
                                    <p:animEffect transition="in" filter="fade">
                                      <p:cBhvr>
                                        <p:cTn id="28" dur="800" decel="100000"/>
                                        <p:tgtEl>
                                          <p:spTgt spid="20485"/>
                                        </p:tgtEl>
                                      </p:cBhvr>
                                    </p:animEffect>
                                    <p:anim calcmode="lin" valueType="num">
                                      <p:cBhvr>
                                        <p:cTn id="29" dur="800" decel="100000" fill="hold"/>
                                        <p:tgtEl>
                                          <p:spTgt spid="20485"/>
                                        </p:tgtEl>
                                        <p:attrNameLst>
                                          <p:attrName>style.rotation</p:attrName>
                                        </p:attrNameLst>
                                      </p:cBhvr>
                                      <p:tavLst>
                                        <p:tav tm="0">
                                          <p:val>
                                            <p:fltVal val="-90"/>
                                          </p:val>
                                        </p:tav>
                                        <p:tav tm="100000">
                                          <p:val>
                                            <p:fltVal val="0"/>
                                          </p:val>
                                        </p:tav>
                                      </p:tavLst>
                                    </p:anim>
                                    <p:anim calcmode="lin" valueType="num">
                                      <p:cBhvr>
                                        <p:cTn id="30" dur="800" decel="100000" fill="hold"/>
                                        <p:tgtEl>
                                          <p:spTgt spid="20485"/>
                                        </p:tgtEl>
                                        <p:attrNameLst>
                                          <p:attrName>ppt_x</p:attrName>
                                        </p:attrNameLst>
                                      </p:cBhvr>
                                      <p:tavLst>
                                        <p:tav tm="0">
                                          <p:val>
                                            <p:strVal val="#ppt_x+0.4"/>
                                          </p:val>
                                        </p:tav>
                                        <p:tav tm="100000">
                                          <p:val>
                                            <p:strVal val="#ppt_x-0.05"/>
                                          </p:val>
                                        </p:tav>
                                      </p:tavLst>
                                    </p:anim>
                                    <p:anim calcmode="lin" valueType="num">
                                      <p:cBhvr>
                                        <p:cTn id="31" dur="800" decel="100000" fill="hold"/>
                                        <p:tgtEl>
                                          <p:spTgt spid="20485"/>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20485"/>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20485"/>
                                        </p:tgtEl>
                                        <p:attrNameLst>
                                          <p:attrName>ppt_y</p:attrName>
                                        </p:attrNameLst>
                                      </p:cBhvr>
                                      <p:tavLst>
                                        <p:tav tm="0">
                                          <p:val>
                                            <p:strVal val="#ppt_y+0.1"/>
                                          </p:val>
                                        </p:tav>
                                        <p:tav tm="100000">
                                          <p:val>
                                            <p:strVal val="#ppt_y"/>
                                          </p:val>
                                        </p:tav>
                                      </p:tavLst>
                                    </p:anim>
                                  </p:childTnLst>
                                </p:cTn>
                              </p:par>
                              <p:par>
                                <p:cTn id="34" presetID="30" presetClass="entr" presetSubtype="0" fill="hold" nodeType="withEffect">
                                  <p:stCondLst>
                                    <p:cond delay="0"/>
                                  </p:stCondLst>
                                  <p:childTnLst>
                                    <p:set>
                                      <p:cBhvr>
                                        <p:cTn id="35" dur="1" fill="hold">
                                          <p:stCondLst>
                                            <p:cond delay="0"/>
                                          </p:stCondLst>
                                        </p:cTn>
                                        <p:tgtEl>
                                          <p:spTgt spid="20484"/>
                                        </p:tgtEl>
                                        <p:attrNameLst>
                                          <p:attrName>style.visibility</p:attrName>
                                        </p:attrNameLst>
                                      </p:cBhvr>
                                      <p:to>
                                        <p:strVal val="visible"/>
                                      </p:to>
                                    </p:set>
                                    <p:animEffect transition="in" filter="fade">
                                      <p:cBhvr>
                                        <p:cTn id="36" dur="800" decel="100000"/>
                                        <p:tgtEl>
                                          <p:spTgt spid="20484"/>
                                        </p:tgtEl>
                                      </p:cBhvr>
                                    </p:animEffect>
                                    <p:anim calcmode="lin" valueType="num">
                                      <p:cBhvr>
                                        <p:cTn id="37" dur="800" decel="100000" fill="hold"/>
                                        <p:tgtEl>
                                          <p:spTgt spid="20484"/>
                                        </p:tgtEl>
                                        <p:attrNameLst>
                                          <p:attrName>style.rotation</p:attrName>
                                        </p:attrNameLst>
                                      </p:cBhvr>
                                      <p:tavLst>
                                        <p:tav tm="0">
                                          <p:val>
                                            <p:fltVal val="-90"/>
                                          </p:val>
                                        </p:tav>
                                        <p:tav tm="100000">
                                          <p:val>
                                            <p:fltVal val="0"/>
                                          </p:val>
                                        </p:tav>
                                      </p:tavLst>
                                    </p:anim>
                                    <p:anim calcmode="lin" valueType="num">
                                      <p:cBhvr>
                                        <p:cTn id="38" dur="800" decel="100000" fill="hold"/>
                                        <p:tgtEl>
                                          <p:spTgt spid="20484"/>
                                        </p:tgtEl>
                                        <p:attrNameLst>
                                          <p:attrName>ppt_x</p:attrName>
                                        </p:attrNameLst>
                                      </p:cBhvr>
                                      <p:tavLst>
                                        <p:tav tm="0">
                                          <p:val>
                                            <p:strVal val="#ppt_x+0.4"/>
                                          </p:val>
                                        </p:tav>
                                        <p:tav tm="100000">
                                          <p:val>
                                            <p:strVal val="#ppt_x-0.05"/>
                                          </p:val>
                                        </p:tav>
                                      </p:tavLst>
                                    </p:anim>
                                    <p:anim calcmode="lin" valueType="num">
                                      <p:cBhvr>
                                        <p:cTn id="39" dur="800" decel="100000" fill="hold"/>
                                        <p:tgtEl>
                                          <p:spTgt spid="20484"/>
                                        </p:tgtEl>
                                        <p:attrNameLst>
                                          <p:attrName>ppt_y</p:attrName>
                                        </p:attrNameLst>
                                      </p:cBhvr>
                                      <p:tavLst>
                                        <p:tav tm="0">
                                          <p:val>
                                            <p:strVal val="#ppt_y-0.4"/>
                                          </p:val>
                                        </p:tav>
                                        <p:tav tm="100000">
                                          <p:val>
                                            <p:strVal val="#ppt_y+0.1"/>
                                          </p:val>
                                        </p:tav>
                                      </p:tavLst>
                                    </p:anim>
                                    <p:anim calcmode="lin" valueType="num">
                                      <p:cBhvr>
                                        <p:cTn id="40" dur="200" accel="100000" fill="hold">
                                          <p:stCondLst>
                                            <p:cond delay="800"/>
                                          </p:stCondLst>
                                        </p:cTn>
                                        <p:tgtEl>
                                          <p:spTgt spid="20484"/>
                                        </p:tgtEl>
                                        <p:attrNameLst>
                                          <p:attrName>ppt_x</p:attrName>
                                        </p:attrNameLst>
                                      </p:cBhvr>
                                      <p:tavLst>
                                        <p:tav tm="0">
                                          <p:val>
                                            <p:strVal val="#ppt_x-0.05"/>
                                          </p:val>
                                        </p:tav>
                                        <p:tav tm="100000">
                                          <p:val>
                                            <p:strVal val="#ppt_x"/>
                                          </p:val>
                                        </p:tav>
                                      </p:tavLst>
                                    </p:anim>
                                    <p:anim calcmode="lin" valueType="num">
                                      <p:cBhvr>
                                        <p:cTn id="41" dur="200" accel="100000" fill="hold">
                                          <p:stCondLst>
                                            <p:cond delay="800"/>
                                          </p:stCondLst>
                                        </p:cTn>
                                        <p:tgtEl>
                                          <p:spTgt spid="20484"/>
                                        </p:tgtEl>
                                        <p:attrNameLst>
                                          <p:attrName>ppt_y</p:attrName>
                                        </p:attrNameLst>
                                      </p:cBhvr>
                                      <p:tavLst>
                                        <p:tav tm="0">
                                          <p:val>
                                            <p:strVal val="#ppt_y+0.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30" presetClass="entr" presetSubtype="0" fill="hold" grpId="0" nodeType="clickEffect">
                                  <p:stCondLst>
                                    <p:cond delay="0"/>
                                  </p:stCondLst>
                                  <p:childTnLst>
                                    <p:set>
                                      <p:cBhvr>
                                        <p:cTn id="45" dur="1" fill="hold">
                                          <p:stCondLst>
                                            <p:cond delay="0"/>
                                          </p:stCondLst>
                                        </p:cTn>
                                        <p:tgtEl>
                                          <p:spTgt spid="20486"/>
                                        </p:tgtEl>
                                        <p:attrNameLst>
                                          <p:attrName>style.visibility</p:attrName>
                                        </p:attrNameLst>
                                      </p:cBhvr>
                                      <p:to>
                                        <p:strVal val="visible"/>
                                      </p:to>
                                    </p:set>
                                    <p:animEffect transition="in" filter="fade">
                                      <p:cBhvr>
                                        <p:cTn id="46" dur="800" decel="100000"/>
                                        <p:tgtEl>
                                          <p:spTgt spid="20486"/>
                                        </p:tgtEl>
                                      </p:cBhvr>
                                    </p:animEffect>
                                    <p:anim calcmode="lin" valueType="num">
                                      <p:cBhvr>
                                        <p:cTn id="47" dur="800" decel="100000" fill="hold"/>
                                        <p:tgtEl>
                                          <p:spTgt spid="20486"/>
                                        </p:tgtEl>
                                        <p:attrNameLst>
                                          <p:attrName>style.rotation</p:attrName>
                                        </p:attrNameLst>
                                      </p:cBhvr>
                                      <p:tavLst>
                                        <p:tav tm="0">
                                          <p:val>
                                            <p:fltVal val="-90"/>
                                          </p:val>
                                        </p:tav>
                                        <p:tav tm="100000">
                                          <p:val>
                                            <p:fltVal val="0"/>
                                          </p:val>
                                        </p:tav>
                                      </p:tavLst>
                                    </p:anim>
                                    <p:anim calcmode="lin" valueType="num">
                                      <p:cBhvr>
                                        <p:cTn id="48" dur="800" decel="100000" fill="hold"/>
                                        <p:tgtEl>
                                          <p:spTgt spid="20486"/>
                                        </p:tgtEl>
                                        <p:attrNameLst>
                                          <p:attrName>ppt_x</p:attrName>
                                        </p:attrNameLst>
                                      </p:cBhvr>
                                      <p:tavLst>
                                        <p:tav tm="0">
                                          <p:val>
                                            <p:strVal val="#ppt_x+0.4"/>
                                          </p:val>
                                        </p:tav>
                                        <p:tav tm="100000">
                                          <p:val>
                                            <p:strVal val="#ppt_x-0.05"/>
                                          </p:val>
                                        </p:tav>
                                      </p:tavLst>
                                    </p:anim>
                                    <p:anim calcmode="lin" valueType="num">
                                      <p:cBhvr>
                                        <p:cTn id="49" dur="800" decel="100000" fill="hold"/>
                                        <p:tgtEl>
                                          <p:spTgt spid="20486"/>
                                        </p:tgtEl>
                                        <p:attrNameLst>
                                          <p:attrName>ppt_y</p:attrName>
                                        </p:attrNameLst>
                                      </p:cBhvr>
                                      <p:tavLst>
                                        <p:tav tm="0">
                                          <p:val>
                                            <p:strVal val="#ppt_y-0.4"/>
                                          </p:val>
                                        </p:tav>
                                        <p:tav tm="100000">
                                          <p:val>
                                            <p:strVal val="#ppt_y+0.1"/>
                                          </p:val>
                                        </p:tav>
                                      </p:tavLst>
                                    </p:anim>
                                    <p:anim calcmode="lin" valueType="num">
                                      <p:cBhvr>
                                        <p:cTn id="50" dur="200" accel="100000" fill="hold">
                                          <p:stCondLst>
                                            <p:cond delay="800"/>
                                          </p:stCondLst>
                                        </p:cTn>
                                        <p:tgtEl>
                                          <p:spTgt spid="20486"/>
                                        </p:tgtEl>
                                        <p:attrNameLst>
                                          <p:attrName>ppt_x</p:attrName>
                                        </p:attrNameLst>
                                      </p:cBhvr>
                                      <p:tavLst>
                                        <p:tav tm="0">
                                          <p:val>
                                            <p:strVal val="#ppt_x-0.05"/>
                                          </p:val>
                                        </p:tav>
                                        <p:tav tm="100000">
                                          <p:val>
                                            <p:strVal val="#ppt_x"/>
                                          </p:val>
                                        </p:tav>
                                      </p:tavLst>
                                    </p:anim>
                                    <p:anim calcmode="lin" valueType="num">
                                      <p:cBhvr>
                                        <p:cTn id="51" dur="200" accel="100000" fill="hold">
                                          <p:stCondLst>
                                            <p:cond delay="800"/>
                                          </p:stCondLst>
                                        </p:cTn>
                                        <p:tgtEl>
                                          <p:spTgt spid="2048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0485" grpId="0"/>
      <p:bldP spid="20486"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26650"/>
          <p:cNvSpPr txBox="1">
            <a:spLocks noChangeArrowheads="1"/>
          </p:cNvSpPr>
          <p:nvPr/>
        </p:nvSpPr>
        <p:spPr bwMode="auto">
          <a:xfrm>
            <a:off x="1095340" y="698500"/>
            <a:ext cx="3371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a:t>
            </a:r>
            <a:r>
              <a:rPr lang="en-US" altLang="zh-CN" sz="2800" b="1" dirty="0">
                <a:latin typeface="Arial" panose="020B0604020202020204" pitchFamily="34" charset="0"/>
                <a:ea typeface="微软雅黑" panose="020B0503020204020204" pitchFamily="34" charset="-122"/>
              </a:rPr>
              <a:t>2</a:t>
            </a:r>
            <a:r>
              <a:rPr lang="zh-CN" altLang="en-US" sz="2800" b="1" dirty="0">
                <a:latin typeface="Arial" panose="020B0604020202020204" pitchFamily="34" charset="0"/>
                <a:ea typeface="微软雅黑" panose="020B0503020204020204" pitchFamily="34" charset="-122"/>
              </a:rPr>
              <a:t>）劝禁女子缠足</a:t>
            </a:r>
          </a:p>
        </p:txBody>
      </p:sp>
      <p:pic>
        <p:nvPicPr>
          <p:cNvPr id="21506" name="Picture 2" descr="m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7588" y="1346200"/>
            <a:ext cx="7607300" cy="474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2" descr="小鞋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1593850"/>
            <a:ext cx="5715000" cy="330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4" descr="小鞋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9900" y="4087813"/>
            <a:ext cx="3048000" cy="183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
                                          </p:val>
                                        </p:tav>
                                        <p:tav tm="100000">
                                          <p:val>
                                            <p:fltVal val="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21506"/>
                                        </p:tgtEl>
                                        <p:attrNameLst>
                                          <p:attrName>style.visibility</p:attrName>
                                        </p:attrNameLst>
                                      </p:cBhvr>
                                      <p:to>
                                        <p:strVal val="visible"/>
                                      </p:to>
                                    </p:set>
                                    <p:animEffect transition="in" filter="fade">
                                      <p:cBhvr>
                                        <p:cTn id="17" dur="800" decel="100000"/>
                                        <p:tgtEl>
                                          <p:spTgt spid="21506"/>
                                        </p:tgtEl>
                                      </p:cBhvr>
                                    </p:animEffect>
                                    <p:anim calcmode="lin" valueType="num">
                                      <p:cBhvr>
                                        <p:cTn id="18" dur="800" decel="100000" fill="hold"/>
                                        <p:tgtEl>
                                          <p:spTgt spid="21506"/>
                                        </p:tgtEl>
                                        <p:attrNameLst>
                                          <p:attrName>style.rotation</p:attrName>
                                        </p:attrNameLst>
                                      </p:cBhvr>
                                      <p:tavLst>
                                        <p:tav tm="0">
                                          <p:val>
                                            <p:fltVal val="-90"/>
                                          </p:val>
                                        </p:tav>
                                        <p:tav tm="100000">
                                          <p:val>
                                            <p:fltVal val="0"/>
                                          </p:val>
                                        </p:tav>
                                      </p:tavLst>
                                    </p:anim>
                                    <p:anim calcmode="lin" valueType="num">
                                      <p:cBhvr>
                                        <p:cTn id="19" dur="800" decel="100000" fill="hold"/>
                                        <p:tgtEl>
                                          <p:spTgt spid="21506"/>
                                        </p:tgtEl>
                                        <p:attrNameLst>
                                          <p:attrName>ppt_x</p:attrName>
                                        </p:attrNameLst>
                                      </p:cBhvr>
                                      <p:tavLst>
                                        <p:tav tm="0">
                                          <p:val>
                                            <p:strVal val="#ppt_x+0.4"/>
                                          </p:val>
                                        </p:tav>
                                        <p:tav tm="100000">
                                          <p:val>
                                            <p:strVal val="#ppt_x-0.05"/>
                                          </p:val>
                                        </p:tav>
                                      </p:tavLst>
                                    </p:anim>
                                    <p:anim calcmode="lin" valueType="num">
                                      <p:cBhvr>
                                        <p:cTn id="20" dur="800" decel="100000" fill="hold"/>
                                        <p:tgtEl>
                                          <p:spTgt spid="21506"/>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1506"/>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1506"/>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21507"/>
                                        </p:tgtEl>
                                        <p:attrNameLst>
                                          <p:attrName>style.visibility</p:attrName>
                                        </p:attrNameLst>
                                      </p:cBhvr>
                                      <p:to>
                                        <p:strVal val="visible"/>
                                      </p:to>
                                    </p:set>
                                    <p:animEffect transition="in" filter="fade">
                                      <p:cBhvr>
                                        <p:cTn id="27" dur="800" decel="100000"/>
                                        <p:tgtEl>
                                          <p:spTgt spid="21507"/>
                                        </p:tgtEl>
                                      </p:cBhvr>
                                    </p:animEffect>
                                    <p:anim calcmode="lin" valueType="num">
                                      <p:cBhvr>
                                        <p:cTn id="28" dur="800" decel="100000" fill="hold"/>
                                        <p:tgtEl>
                                          <p:spTgt spid="21507"/>
                                        </p:tgtEl>
                                        <p:attrNameLst>
                                          <p:attrName>style.rotation</p:attrName>
                                        </p:attrNameLst>
                                      </p:cBhvr>
                                      <p:tavLst>
                                        <p:tav tm="0">
                                          <p:val>
                                            <p:fltVal val="-90"/>
                                          </p:val>
                                        </p:tav>
                                        <p:tav tm="100000">
                                          <p:val>
                                            <p:fltVal val="0"/>
                                          </p:val>
                                        </p:tav>
                                      </p:tavLst>
                                    </p:anim>
                                    <p:anim calcmode="lin" valueType="num">
                                      <p:cBhvr>
                                        <p:cTn id="29" dur="800" decel="100000" fill="hold"/>
                                        <p:tgtEl>
                                          <p:spTgt spid="21507"/>
                                        </p:tgtEl>
                                        <p:attrNameLst>
                                          <p:attrName>ppt_x</p:attrName>
                                        </p:attrNameLst>
                                      </p:cBhvr>
                                      <p:tavLst>
                                        <p:tav tm="0">
                                          <p:val>
                                            <p:strVal val="#ppt_x+0.4"/>
                                          </p:val>
                                        </p:tav>
                                        <p:tav tm="100000">
                                          <p:val>
                                            <p:strVal val="#ppt_x-0.05"/>
                                          </p:val>
                                        </p:tav>
                                      </p:tavLst>
                                    </p:anim>
                                    <p:anim calcmode="lin" valueType="num">
                                      <p:cBhvr>
                                        <p:cTn id="30" dur="800" decel="100000" fill="hold"/>
                                        <p:tgtEl>
                                          <p:spTgt spid="21507"/>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21507"/>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21507"/>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21508"/>
                                        </p:tgtEl>
                                        <p:attrNameLst>
                                          <p:attrName>style.visibility</p:attrName>
                                        </p:attrNameLst>
                                      </p:cBhvr>
                                      <p:to>
                                        <p:strVal val="visible"/>
                                      </p:to>
                                    </p:set>
                                    <p:animEffect transition="in" filter="fade">
                                      <p:cBhvr>
                                        <p:cTn id="37" dur="800" decel="100000"/>
                                        <p:tgtEl>
                                          <p:spTgt spid="21508"/>
                                        </p:tgtEl>
                                      </p:cBhvr>
                                    </p:animEffect>
                                    <p:anim calcmode="lin" valueType="num">
                                      <p:cBhvr>
                                        <p:cTn id="38" dur="800" decel="100000" fill="hold"/>
                                        <p:tgtEl>
                                          <p:spTgt spid="21508"/>
                                        </p:tgtEl>
                                        <p:attrNameLst>
                                          <p:attrName>style.rotation</p:attrName>
                                        </p:attrNameLst>
                                      </p:cBhvr>
                                      <p:tavLst>
                                        <p:tav tm="0">
                                          <p:val>
                                            <p:fltVal val="-90"/>
                                          </p:val>
                                        </p:tav>
                                        <p:tav tm="100000">
                                          <p:val>
                                            <p:fltVal val="0"/>
                                          </p:val>
                                        </p:tav>
                                      </p:tavLst>
                                    </p:anim>
                                    <p:anim calcmode="lin" valueType="num">
                                      <p:cBhvr>
                                        <p:cTn id="39" dur="800" decel="100000" fill="hold"/>
                                        <p:tgtEl>
                                          <p:spTgt spid="21508"/>
                                        </p:tgtEl>
                                        <p:attrNameLst>
                                          <p:attrName>ppt_x</p:attrName>
                                        </p:attrNameLst>
                                      </p:cBhvr>
                                      <p:tavLst>
                                        <p:tav tm="0">
                                          <p:val>
                                            <p:strVal val="#ppt_x+0.4"/>
                                          </p:val>
                                        </p:tav>
                                        <p:tav tm="100000">
                                          <p:val>
                                            <p:strVal val="#ppt_x-0.05"/>
                                          </p:val>
                                        </p:tav>
                                      </p:tavLst>
                                    </p:anim>
                                    <p:anim calcmode="lin" valueType="num">
                                      <p:cBhvr>
                                        <p:cTn id="40" dur="800" decel="100000" fill="hold"/>
                                        <p:tgtEl>
                                          <p:spTgt spid="21508"/>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21508"/>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2150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26650"/>
          <p:cNvSpPr txBox="1">
            <a:spLocks noChangeArrowheads="1"/>
          </p:cNvSpPr>
          <p:nvPr/>
        </p:nvSpPr>
        <p:spPr bwMode="auto">
          <a:xfrm>
            <a:off x="1381092" y="714356"/>
            <a:ext cx="461705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a:t>
            </a:r>
            <a:r>
              <a:rPr lang="en-US" altLang="zh-CN" sz="2800" b="1" dirty="0">
                <a:latin typeface="Arial" panose="020B0604020202020204" pitchFamily="34" charset="0"/>
                <a:ea typeface="微软雅黑" panose="020B0503020204020204" pitchFamily="34" charset="-122"/>
              </a:rPr>
              <a:t>3</a:t>
            </a:r>
            <a:r>
              <a:rPr lang="zh-CN" altLang="en-US" sz="2800" b="1" dirty="0">
                <a:latin typeface="Arial" panose="020B0604020202020204" pitchFamily="34" charset="0"/>
                <a:ea typeface="微软雅黑" panose="020B0503020204020204" pitchFamily="34" charset="-122"/>
              </a:rPr>
              <a:t>）废除跪拜礼，改称谓</a:t>
            </a:r>
          </a:p>
        </p:txBody>
      </p:sp>
      <p:sp>
        <p:nvSpPr>
          <p:cNvPr id="22530" name="Text Box 15"/>
          <p:cNvSpPr txBox="1">
            <a:spLocks noChangeArrowheads="1"/>
          </p:cNvSpPr>
          <p:nvPr/>
        </p:nvSpPr>
        <p:spPr bwMode="auto">
          <a:xfrm>
            <a:off x="2207568" y="1346200"/>
            <a:ext cx="855898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废除有损人格的跪拜礼，代之以简单的鞠躬、握手礼</a:t>
            </a:r>
          </a:p>
        </p:txBody>
      </p:sp>
      <p:sp>
        <p:nvSpPr>
          <p:cNvPr id="22531" name="Text Box 20"/>
          <p:cNvSpPr txBox="1">
            <a:spLocks noChangeArrowheads="1"/>
          </p:cNvSpPr>
          <p:nvPr/>
        </p:nvSpPr>
        <p:spPr bwMode="auto">
          <a:xfrm>
            <a:off x="2254622" y="2365375"/>
            <a:ext cx="736758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取消</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老爷</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大人</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的称谓，代之以</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先生</a:t>
            </a:r>
            <a:r>
              <a:rPr lang="en-US" altLang="zh-CN" sz="2800" b="1" dirty="0">
                <a:latin typeface="微软雅黑" panose="020B0503020204020204" pitchFamily="34" charset="-122"/>
                <a:ea typeface="微软雅黑" panose="020B0503020204020204" pitchFamily="34" charset="-122"/>
              </a:rPr>
              <a:t>”</a:t>
            </a:r>
          </a:p>
        </p:txBody>
      </p:sp>
      <p:sp>
        <p:nvSpPr>
          <p:cNvPr id="22532" name="AutoShape 4"/>
          <p:cNvSpPr/>
          <p:nvPr/>
        </p:nvSpPr>
        <p:spPr bwMode="auto">
          <a:xfrm>
            <a:off x="1991544" y="1565920"/>
            <a:ext cx="228600" cy="1143000"/>
          </a:xfrm>
          <a:prstGeom prst="leftBrace">
            <a:avLst>
              <a:gd name="adj1" fmla="val 41551"/>
              <a:gd name="adj2" fmla="val 50000"/>
            </a:avLst>
          </a:prstGeom>
          <a:noFill/>
          <a:ln w="3810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b="1" dirty="0">
              <a:latin typeface="Verdana" panose="020B0604030504040204" pitchFamily="34" charset="0"/>
              <a:ea typeface="微软雅黑" panose="020B0503020204020204" pitchFamily="34" charset="-122"/>
            </a:endParaRPr>
          </a:p>
        </p:txBody>
      </p:sp>
      <p:pic>
        <p:nvPicPr>
          <p:cNvPr id="22533" name="图片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5138" y="3125788"/>
            <a:ext cx="3944937" cy="286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图片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5213" y="3089275"/>
            <a:ext cx="3856037" cy="302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
                                          </p:val>
                                        </p:tav>
                                        <p:tav tm="100000">
                                          <p:val>
                                            <p:fltVal val="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22532"/>
                                        </p:tgtEl>
                                        <p:attrNameLst>
                                          <p:attrName>style.visibility</p:attrName>
                                        </p:attrNameLst>
                                      </p:cBhvr>
                                      <p:to>
                                        <p:strVal val="visible"/>
                                      </p:to>
                                    </p:set>
                                    <p:animEffect transition="in" filter="fade">
                                      <p:cBhvr>
                                        <p:cTn id="17" dur="800" decel="100000"/>
                                        <p:tgtEl>
                                          <p:spTgt spid="22532"/>
                                        </p:tgtEl>
                                      </p:cBhvr>
                                    </p:animEffect>
                                    <p:anim calcmode="lin" valueType="num">
                                      <p:cBhvr>
                                        <p:cTn id="18" dur="800" decel="100000" fill="hold"/>
                                        <p:tgtEl>
                                          <p:spTgt spid="22532"/>
                                        </p:tgtEl>
                                        <p:attrNameLst>
                                          <p:attrName>style.rotation</p:attrName>
                                        </p:attrNameLst>
                                      </p:cBhvr>
                                      <p:tavLst>
                                        <p:tav tm="0">
                                          <p:val>
                                            <p:fltVal val="-90"/>
                                          </p:val>
                                        </p:tav>
                                        <p:tav tm="100000">
                                          <p:val>
                                            <p:fltVal val="0"/>
                                          </p:val>
                                        </p:tav>
                                      </p:tavLst>
                                    </p:anim>
                                    <p:anim calcmode="lin" valueType="num">
                                      <p:cBhvr>
                                        <p:cTn id="19" dur="800" decel="100000" fill="hold"/>
                                        <p:tgtEl>
                                          <p:spTgt spid="22532"/>
                                        </p:tgtEl>
                                        <p:attrNameLst>
                                          <p:attrName>ppt_x</p:attrName>
                                        </p:attrNameLst>
                                      </p:cBhvr>
                                      <p:tavLst>
                                        <p:tav tm="0">
                                          <p:val>
                                            <p:strVal val="#ppt_x+0.4"/>
                                          </p:val>
                                        </p:tav>
                                        <p:tav tm="100000">
                                          <p:val>
                                            <p:strVal val="#ppt_x-0.05"/>
                                          </p:val>
                                        </p:tav>
                                      </p:tavLst>
                                    </p:anim>
                                    <p:anim calcmode="lin" valueType="num">
                                      <p:cBhvr>
                                        <p:cTn id="20" dur="800" decel="100000" fill="hold"/>
                                        <p:tgtEl>
                                          <p:spTgt spid="2253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253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2532"/>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7" presetClass="entr" presetSubtype="4" fill="hold" grpId="0" nodeType="clickEffect">
                                  <p:stCondLst>
                                    <p:cond delay="0"/>
                                  </p:stCondLst>
                                  <p:childTnLst>
                                    <p:set>
                                      <p:cBhvr>
                                        <p:cTn id="26" dur="1" fill="hold">
                                          <p:stCondLst>
                                            <p:cond delay="0"/>
                                          </p:stCondLst>
                                        </p:cTn>
                                        <p:tgtEl>
                                          <p:spTgt spid="22530"/>
                                        </p:tgtEl>
                                        <p:attrNameLst>
                                          <p:attrName>style.visibility</p:attrName>
                                        </p:attrNameLst>
                                      </p:cBhvr>
                                      <p:to>
                                        <p:strVal val="visible"/>
                                      </p:to>
                                    </p:set>
                                    <p:anim calcmode="lin" valueType="num">
                                      <p:cBhvr additive="base">
                                        <p:cTn id="27" dur="5000" fill="hold"/>
                                        <p:tgtEl>
                                          <p:spTgt spid="22530"/>
                                        </p:tgtEl>
                                        <p:attrNameLst>
                                          <p:attrName>ppt_x</p:attrName>
                                        </p:attrNameLst>
                                      </p:cBhvr>
                                      <p:tavLst>
                                        <p:tav tm="0">
                                          <p:val>
                                            <p:strVal val="#ppt_x"/>
                                          </p:val>
                                        </p:tav>
                                        <p:tav tm="100000">
                                          <p:val>
                                            <p:strVal val="#ppt_x"/>
                                          </p:val>
                                        </p:tav>
                                      </p:tavLst>
                                    </p:anim>
                                    <p:anim calcmode="lin" valueType="num">
                                      <p:cBhvr additive="base">
                                        <p:cTn id="28" dur="5000" fill="hold"/>
                                        <p:tgtEl>
                                          <p:spTgt spid="2253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0" presetClass="entr" presetSubtype="0" fill="hold" grpId="0" nodeType="clickEffect">
                                  <p:stCondLst>
                                    <p:cond delay="0"/>
                                  </p:stCondLst>
                                  <p:childTnLst>
                                    <p:set>
                                      <p:cBhvr>
                                        <p:cTn id="32" dur="1" fill="hold">
                                          <p:stCondLst>
                                            <p:cond delay="0"/>
                                          </p:stCondLst>
                                        </p:cTn>
                                        <p:tgtEl>
                                          <p:spTgt spid="22531"/>
                                        </p:tgtEl>
                                        <p:attrNameLst>
                                          <p:attrName>style.visibility</p:attrName>
                                        </p:attrNameLst>
                                      </p:cBhvr>
                                      <p:to>
                                        <p:strVal val="visible"/>
                                      </p:to>
                                    </p:set>
                                    <p:animEffect transition="in" filter="fade">
                                      <p:cBhvr>
                                        <p:cTn id="33" dur="800" decel="100000"/>
                                        <p:tgtEl>
                                          <p:spTgt spid="22531"/>
                                        </p:tgtEl>
                                      </p:cBhvr>
                                    </p:animEffect>
                                    <p:anim calcmode="lin" valueType="num">
                                      <p:cBhvr>
                                        <p:cTn id="34" dur="800" decel="100000" fill="hold"/>
                                        <p:tgtEl>
                                          <p:spTgt spid="22531"/>
                                        </p:tgtEl>
                                        <p:attrNameLst>
                                          <p:attrName>style.rotation</p:attrName>
                                        </p:attrNameLst>
                                      </p:cBhvr>
                                      <p:tavLst>
                                        <p:tav tm="0">
                                          <p:val>
                                            <p:fltVal val="-90"/>
                                          </p:val>
                                        </p:tav>
                                        <p:tav tm="100000">
                                          <p:val>
                                            <p:fltVal val="0"/>
                                          </p:val>
                                        </p:tav>
                                      </p:tavLst>
                                    </p:anim>
                                    <p:anim calcmode="lin" valueType="num">
                                      <p:cBhvr>
                                        <p:cTn id="35" dur="800" decel="100000" fill="hold"/>
                                        <p:tgtEl>
                                          <p:spTgt spid="22531"/>
                                        </p:tgtEl>
                                        <p:attrNameLst>
                                          <p:attrName>ppt_x</p:attrName>
                                        </p:attrNameLst>
                                      </p:cBhvr>
                                      <p:tavLst>
                                        <p:tav tm="0">
                                          <p:val>
                                            <p:strVal val="#ppt_x+0.4"/>
                                          </p:val>
                                        </p:tav>
                                        <p:tav tm="100000">
                                          <p:val>
                                            <p:strVal val="#ppt_x-0.05"/>
                                          </p:val>
                                        </p:tav>
                                      </p:tavLst>
                                    </p:anim>
                                    <p:anim calcmode="lin" valueType="num">
                                      <p:cBhvr>
                                        <p:cTn id="36" dur="800" decel="100000" fill="hold"/>
                                        <p:tgtEl>
                                          <p:spTgt spid="22531"/>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22531"/>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22531"/>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22533"/>
                                        </p:tgtEl>
                                        <p:attrNameLst>
                                          <p:attrName>style.visibility</p:attrName>
                                        </p:attrNameLst>
                                      </p:cBhvr>
                                      <p:to>
                                        <p:strVal val="visible"/>
                                      </p:to>
                                    </p:set>
                                    <p:anim calcmode="lin" valueType="num">
                                      <p:cBhvr>
                                        <p:cTn id="43" dur="500"/>
                                        <p:tgtEl>
                                          <p:spTgt spid="22533"/>
                                        </p:tgtEl>
                                        <p:attrNameLst>
                                          <p:attrName>ppt_y</p:attrName>
                                        </p:attrNameLst>
                                      </p:cBhvr>
                                      <p:tavLst>
                                        <p:tav tm="0">
                                          <p:val>
                                            <p:strVal val="#ppt_y+#ppt_h*1.125000"/>
                                          </p:val>
                                        </p:tav>
                                        <p:tav tm="100000">
                                          <p:val>
                                            <p:strVal val="#ppt_y"/>
                                          </p:val>
                                        </p:tav>
                                      </p:tavLst>
                                    </p:anim>
                                    <p:animEffect transition="in" filter="wipe(up)">
                                      <p:cBhvr>
                                        <p:cTn id="44" dur="500"/>
                                        <p:tgtEl>
                                          <p:spTgt spid="22533"/>
                                        </p:tgtEl>
                                      </p:cBhvr>
                                    </p:animEffect>
                                  </p:childTnLst>
                                </p:cTn>
                              </p:par>
                            </p:childTnLst>
                          </p:cTn>
                        </p:par>
                      </p:childTnLst>
                    </p:cTn>
                  </p:par>
                  <p:par>
                    <p:cTn id="45" fill="hold">
                      <p:stCondLst>
                        <p:cond delay="indefinite"/>
                      </p:stCondLst>
                      <p:childTnLst>
                        <p:par>
                          <p:cTn id="46" fill="hold">
                            <p:stCondLst>
                              <p:cond delay="0"/>
                            </p:stCondLst>
                            <p:childTnLst>
                              <p:par>
                                <p:cTn id="47" presetID="30" presetClass="entr" presetSubtype="0" fill="hold" nodeType="clickEffect">
                                  <p:stCondLst>
                                    <p:cond delay="0"/>
                                  </p:stCondLst>
                                  <p:childTnLst>
                                    <p:set>
                                      <p:cBhvr>
                                        <p:cTn id="48" dur="1" fill="hold">
                                          <p:stCondLst>
                                            <p:cond delay="0"/>
                                          </p:stCondLst>
                                        </p:cTn>
                                        <p:tgtEl>
                                          <p:spTgt spid="22534"/>
                                        </p:tgtEl>
                                        <p:attrNameLst>
                                          <p:attrName>style.visibility</p:attrName>
                                        </p:attrNameLst>
                                      </p:cBhvr>
                                      <p:to>
                                        <p:strVal val="visible"/>
                                      </p:to>
                                    </p:set>
                                    <p:animEffect transition="in" filter="fade">
                                      <p:cBhvr>
                                        <p:cTn id="49" dur="800" decel="100000"/>
                                        <p:tgtEl>
                                          <p:spTgt spid="22534"/>
                                        </p:tgtEl>
                                      </p:cBhvr>
                                    </p:animEffect>
                                    <p:anim calcmode="lin" valueType="num">
                                      <p:cBhvr>
                                        <p:cTn id="50" dur="800" decel="100000" fill="hold"/>
                                        <p:tgtEl>
                                          <p:spTgt spid="22534"/>
                                        </p:tgtEl>
                                        <p:attrNameLst>
                                          <p:attrName>style.rotation</p:attrName>
                                        </p:attrNameLst>
                                      </p:cBhvr>
                                      <p:tavLst>
                                        <p:tav tm="0">
                                          <p:val>
                                            <p:fltVal val="-90"/>
                                          </p:val>
                                        </p:tav>
                                        <p:tav tm="100000">
                                          <p:val>
                                            <p:fltVal val="0"/>
                                          </p:val>
                                        </p:tav>
                                      </p:tavLst>
                                    </p:anim>
                                    <p:anim calcmode="lin" valueType="num">
                                      <p:cBhvr>
                                        <p:cTn id="51" dur="800" decel="100000" fill="hold"/>
                                        <p:tgtEl>
                                          <p:spTgt spid="22534"/>
                                        </p:tgtEl>
                                        <p:attrNameLst>
                                          <p:attrName>ppt_x</p:attrName>
                                        </p:attrNameLst>
                                      </p:cBhvr>
                                      <p:tavLst>
                                        <p:tav tm="0">
                                          <p:val>
                                            <p:strVal val="#ppt_x+0.4"/>
                                          </p:val>
                                        </p:tav>
                                        <p:tav tm="100000">
                                          <p:val>
                                            <p:strVal val="#ppt_x-0.05"/>
                                          </p:val>
                                        </p:tav>
                                      </p:tavLst>
                                    </p:anim>
                                    <p:anim calcmode="lin" valueType="num">
                                      <p:cBhvr>
                                        <p:cTn id="52" dur="800" decel="100000" fill="hold"/>
                                        <p:tgtEl>
                                          <p:spTgt spid="22534"/>
                                        </p:tgtEl>
                                        <p:attrNameLst>
                                          <p:attrName>ppt_y</p:attrName>
                                        </p:attrNameLst>
                                      </p:cBhvr>
                                      <p:tavLst>
                                        <p:tav tm="0">
                                          <p:val>
                                            <p:strVal val="#ppt_y-0.4"/>
                                          </p:val>
                                        </p:tav>
                                        <p:tav tm="100000">
                                          <p:val>
                                            <p:strVal val="#ppt_y+0.1"/>
                                          </p:val>
                                        </p:tav>
                                      </p:tavLst>
                                    </p:anim>
                                    <p:anim calcmode="lin" valueType="num">
                                      <p:cBhvr>
                                        <p:cTn id="53" dur="200" accel="100000" fill="hold">
                                          <p:stCondLst>
                                            <p:cond delay="800"/>
                                          </p:stCondLst>
                                        </p:cTn>
                                        <p:tgtEl>
                                          <p:spTgt spid="22534"/>
                                        </p:tgtEl>
                                        <p:attrNameLst>
                                          <p:attrName>ppt_x</p:attrName>
                                        </p:attrNameLst>
                                      </p:cBhvr>
                                      <p:tavLst>
                                        <p:tav tm="0">
                                          <p:val>
                                            <p:strVal val="#ppt_x-0.05"/>
                                          </p:val>
                                        </p:tav>
                                        <p:tav tm="100000">
                                          <p:val>
                                            <p:strVal val="#ppt_x"/>
                                          </p:val>
                                        </p:tav>
                                      </p:tavLst>
                                    </p:anim>
                                    <p:anim calcmode="lin" valueType="num">
                                      <p:cBhvr>
                                        <p:cTn id="54" dur="200" accel="100000" fill="hold">
                                          <p:stCondLst>
                                            <p:cond delay="800"/>
                                          </p:stCondLst>
                                        </p:cTn>
                                        <p:tgtEl>
                                          <p:spTgt spid="2253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2530" grpId="0"/>
      <p:bldP spid="22531" grpId="0"/>
      <p:bldP spid="22532"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26650"/>
          <p:cNvSpPr txBox="1">
            <a:spLocks noChangeArrowheads="1"/>
          </p:cNvSpPr>
          <p:nvPr/>
        </p:nvSpPr>
        <p:spPr bwMode="auto">
          <a:xfrm>
            <a:off x="1309654" y="623888"/>
            <a:ext cx="22368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a:t>
            </a:r>
            <a:r>
              <a:rPr lang="en-US" altLang="zh-CN" sz="2800" b="1" dirty="0">
                <a:latin typeface="Arial" panose="020B0604020202020204" pitchFamily="34" charset="0"/>
                <a:ea typeface="微软雅黑" panose="020B0503020204020204" pitchFamily="34" charset="-122"/>
              </a:rPr>
              <a:t>4</a:t>
            </a:r>
            <a:r>
              <a:rPr lang="zh-CN" altLang="en-US" sz="2800" b="1" dirty="0">
                <a:latin typeface="Arial" panose="020B0604020202020204" pitchFamily="34" charset="0"/>
                <a:ea typeface="微软雅黑" panose="020B0503020204020204" pitchFamily="34" charset="-122"/>
              </a:rPr>
              <a:t>）易服饰</a:t>
            </a:r>
          </a:p>
        </p:txBody>
      </p:sp>
      <p:pic>
        <p:nvPicPr>
          <p:cNvPr id="3686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1800" y="1482725"/>
            <a:ext cx="1922463" cy="352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AutoShape 6"/>
          <p:cNvSpPr>
            <a:spLocks noChangeArrowheads="1"/>
          </p:cNvSpPr>
          <p:nvPr/>
        </p:nvSpPr>
        <p:spPr bwMode="auto">
          <a:xfrm>
            <a:off x="5586413" y="2939992"/>
            <a:ext cx="655637" cy="735130"/>
          </a:xfrm>
          <a:prstGeom prst="rightArrow">
            <a:avLst>
              <a:gd name="adj1" fmla="val 50000"/>
              <a:gd name="adj2" fmla="val 38755"/>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endParaRPr lang="zh-CN" altLang="en-US" dirty="0">
              <a:ea typeface="微软雅黑" panose="020B0503020204020204" pitchFamily="34" charset="-122"/>
            </a:endParaRPr>
          </a:p>
        </p:txBody>
      </p:sp>
      <p:pic>
        <p:nvPicPr>
          <p:cNvPr id="3686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2050" y="1501775"/>
            <a:ext cx="17526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1"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59200" y="1482725"/>
            <a:ext cx="1800225"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2" name="Text Box 11"/>
          <p:cNvSpPr txBox="1">
            <a:spLocks noChangeArrowheads="1"/>
          </p:cNvSpPr>
          <p:nvPr/>
        </p:nvSpPr>
        <p:spPr bwMode="auto">
          <a:xfrm>
            <a:off x="1792605" y="5216525"/>
            <a:ext cx="16764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ea typeface="微软雅黑" panose="020B0503020204020204" pitchFamily="34" charset="-122"/>
              </a:rPr>
              <a:t>马褂</a:t>
            </a:r>
          </a:p>
        </p:txBody>
      </p:sp>
      <p:sp>
        <p:nvSpPr>
          <p:cNvPr id="36873" name="Text Box 12"/>
          <p:cNvSpPr txBox="1">
            <a:spLocks noChangeArrowheads="1"/>
          </p:cNvSpPr>
          <p:nvPr/>
        </p:nvSpPr>
        <p:spPr bwMode="auto">
          <a:xfrm>
            <a:off x="3987800" y="5216525"/>
            <a:ext cx="14478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ea typeface="微软雅黑" panose="020B0503020204020204" pitchFamily="34" charset="-122"/>
              </a:rPr>
              <a:t>清官服</a:t>
            </a:r>
          </a:p>
        </p:txBody>
      </p:sp>
      <p:sp>
        <p:nvSpPr>
          <p:cNvPr id="36874" name="Text Box 13"/>
          <p:cNvSpPr txBox="1">
            <a:spLocks noChangeArrowheads="1"/>
          </p:cNvSpPr>
          <p:nvPr/>
        </p:nvSpPr>
        <p:spPr bwMode="auto">
          <a:xfrm>
            <a:off x="6883400" y="5216525"/>
            <a:ext cx="12192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ea typeface="微软雅黑" panose="020B0503020204020204" pitchFamily="34" charset="-122"/>
              </a:rPr>
              <a:t>西装</a:t>
            </a:r>
          </a:p>
        </p:txBody>
      </p:sp>
      <p:pic>
        <p:nvPicPr>
          <p:cNvPr id="2" name="图片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5325" y="1501775"/>
            <a:ext cx="2020888"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13"/>
          <p:cNvSpPr txBox="1">
            <a:spLocks noChangeArrowheads="1"/>
          </p:cNvSpPr>
          <p:nvPr/>
        </p:nvSpPr>
        <p:spPr bwMode="auto">
          <a:xfrm>
            <a:off x="8716963" y="5216525"/>
            <a:ext cx="12192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ea typeface="微软雅黑" panose="020B0503020204020204" pitchFamily="34" charset="-122"/>
              </a:rPr>
              <a:t>中山装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
                                          </p:val>
                                        </p:tav>
                                        <p:tav tm="100000">
                                          <p:val>
                                            <p:fltVal val="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6867"/>
                                        </p:tgtEl>
                                        <p:attrNameLst>
                                          <p:attrName>style.visibility</p:attrName>
                                        </p:attrNameLst>
                                      </p:cBhvr>
                                      <p:to>
                                        <p:strVal val="visible"/>
                                      </p:to>
                                    </p:set>
                                    <p:anim calcmode="lin" valueType="num">
                                      <p:cBhvr>
                                        <p:cTn id="17" dur="500" fill="hold"/>
                                        <p:tgtEl>
                                          <p:spTgt spid="36867"/>
                                        </p:tgtEl>
                                        <p:attrNameLst>
                                          <p:attrName>ppt_x</p:attrName>
                                        </p:attrNameLst>
                                      </p:cBhvr>
                                      <p:tavLst>
                                        <p:tav tm="0">
                                          <p:val>
                                            <p:strVal val="#ppt_x"/>
                                          </p:val>
                                        </p:tav>
                                        <p:tav tm="100000">
                                          <p:val>
                                            <p:strVal val="#ppt_x"/>
                                          </p:val>
                                        </p:tav>
                                      </p:tavLst>
                                    </p:anim>
                                    <p:anim calcmode="lin" valueType="num">
                                      <p:cBhvr>
                                        <p:cTn id="18" dur="500" fill="hold"/>
                                        <p:tgtEl>
                                          <p:spTgt spid="3686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6872"/>
                                        </p:tgtEl>
                                        <p:attrNameLst>
                                          <p:attrName>style.visibility</p:attrName>
                                        </p:attrNameLst>
                                      </p:cBhvr>
                                      <p:to>
                                        <p:strVal val="visible"/>
                                      </p:to>
                                    </p:set>
                                    <p:anim calcmode="lin" valueType="num">
                                      <p:cBhvr>
                                        <p:cTn id="21" dur="500" fill="hold"/>
                                        <p:tgtEl>
                                          <p:spTgt spid="36872"/>
                                        </p:tgtEl>
                                        <p:attrNameLst>
                                          <p:attrName>ppt_x</p:attrName>
                                        </p:attrNameLst>
                                      </p:cBhvr>
                                      <p:tavLst>
                                        <p:tav tm="0">
                                          <p:val>
                                            <p:strVal val="#ppt_x"/>
                                          </p:val>
                                        </p:tav>
                                        <p:tav tm="100000">
                                          <p:val>
                                            <p:strVal val="#ppt_x"/>
                                          </p:val>
                                        </p:tav>
                                      </p:tavLst>
                                    </p:anim>
                                    <p:anim calcmode="lin" valueType="num">
                                      <p:cBhvr>
                                        <p:cTn id="22" dur="500" fill="hold"/>
                                        <p:tgtEl>
                                          <p:spTgt spid="3687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6871"/>
                                        </p:tgtEl>
                                        <p:attrNameLst>
                                          <p:attrName>style.visibility</p:attrName>
                                        </p:attrNameLst>
                                      </p:cBhvr>
                                      <p:to>
                                        <p:strVal val="visible"/>
                                      </p:to>
                                    </p:set>
                                    <p:anim calcmode="lin" valueType="num">
                                      <p:cBhvr>
                                        <p:cTn id="27" dur="500" fill="hold"/>
                                        <p:tgtEl>
                                          <p:spTgt spid="36871"/>
                                        </p:tgtEl>
                                        <p:attrNameLst>
                                          <p:attrName>ppt_x</p:attrName>
                                        </p:attrNameLst>
                                      </p:cBhvr>
                                      <p:tavLst>
                                        <p:tav tm="0">
                                          <p:val>
                                            <p:strVal val="#ppt_x"/>
                                          </p:val>
                                        </p:tav>
                                        <p:tav tm="100000">
                                          <p:val>
                                            <p:strVal val="#ppt_x"/>
                                          </p:val>
                                        </p:tav>
                                      </p:tavLst>
                                    </p:anim>
                                    <p:anim calcmode="lin" valueType="num">
                                      <p:cBhvr>
                                        <p:cTn id="28" dur="500" fill="hold"/>
                                        <p:tgtEl>
                                          <p:spTgt spid="3687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6873"/>
                                        </p:tgtEl>
                                        <p:attrNameLst>
                                          <p:attrName>style.visibility</p:attrName>
                                        </p:attrNameLst>
                                      </p:cBhvr>
                                      <p:to>
                                        <p:strVal val="visible"/>
                                      </p:to>
                                    </p:set>
                                    <p:anim calcmode="lin" valueType="num">
                                      <p:cBhvr>
                                        <p:cTn id="31" dur="500" fill="hold"/>
                                        <p:tgtEl>
                                          <p:spTgt spid="36873"/>
                                        </p:tgtEl>
                                        <p:attrNameLst>
                                          <p:attrName>ppt_x</p:attrName>
                                        </p:attrNameLst>
                                      </p:cBhvr>
                                      <p:tavLst>
                                        <p:tav tm="0">
                                          <p:val>
                                            <p:strVal val="#ppt_x"/>
                                          </p:val>
                                        </p:tav>
                                        <p:tav tm="100000">
                                          <p:val>
                                            <p:strVal val="#ppt_x"/>
                                          </p:val>
                                        </p:tav>
                                      </p:tavLst>
                                    </p:anim>
                                    <p:anim calcmode="lin" valueType="num">
                                      <p:cBhvr>
                                        <p:cTn id="32" dur="500" fill="hold"/>
                                        <p:tgtEl>
                                          <p:spTgt spid="3687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4" presetClass="entr" presetSubtype="5" fill="hold" grpId="0" nodeType="clickEffect">
                                  <p:stCondLst>
                                    <p:cond delay="0"/>
                                  </p:stCondLst>
                                  <p:childTnLst>
                                    <p:set>
                                      <p:cBhvr>
                                        <p:cTn id="36" dur="1" fill="hold">
                                          <p:stCondLst>
                                            <p:cond delay="0"/>
                                          </p:stCondLst>
                                        </p:cTn>
                                        <p:tgtEl>
                                          <p:spTgt spid="36868"/>
                                        </p:tgtEl>
                                        <p:attrNameLst>
                                          <p:attrName>style.visibility</p:attrName>
                                        </p:attrNameLst>
                                      </p:cBhvr>
                                      <p:to>
                                        <p:strVal val="visible"/>
                                      </p:to>
                                    </p:set>
                                    <p:animEffect transition="in" filter="randombar(vertical)">
                                      <p:cBhvr>
                                        <p:cTn id="37" dur="1000"/>
                                        <p:tgtEl>
                                          <p:spTgt spid="36868"/>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6869"/>
                                        </p:tgtEl>
                                        <p:attrNameLst>
                                          <p:attrName>style.visibility</p:attrName>
                                        </p:attrNameLst>
                                      </p:cBhvr>
                                      <p:to>
                                        <p:strVal val="visible"/>
                                      </p:to>
                                    </p:set>
                                    <p:anim calcmode="lin" valueType="num">
                                      <p:cBhvr>
                                        <p:cTn id="42" dur="500" fill="hold"/>
                                        <p:tgtEl>
                                          <p:spTgt spid="36869"/>
                                        </p:tgtEl>
                                        <p:attrNameLst>
                                          <p:attrName>ppt_x</p:attrName>
                                        </p:attrNameLst>
                                      </p:cBhvr>
                                      <p:tavLst>
                                        <p:tav tm="0">
                                          <p:val>
                                            <p:strVal val="#ppt_x"/>
                                          </p:val>
                                        </p:tav>
                                        <p:tav tm="100000">
                                          <p:val>
                                            <p:strVal val="#ppt_x"/>
                                          </p:val>
                                        </p:tav>
                                      </p:tavLst>
                                    </p:anim>
                                    <p:anim calcmode="lin" valueType="num">
                                      <p:cBhvr>
                                        <p:cTn id="43" dur="500" fill="hold"/>
                                        <p:tgtEl>
                                          <p:spTgt spid="3686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6874"/>
                                        </p:tgtEl>
                                        <p:attrNameLst>
                                          <p:attrName>style.visibility</p:attrName>
                                        </p:attrNameLst>
                                      </p:cBhvr>
                                      <p:to>
                                        <p:strVal val="visible"/>
                                      </p:to>
                                    </p:set>
                                    <p:anim calcmode="lin" valueType="num">
                                      <p:cBhvr>
                                        <p:cTn id="46" dur="500" fill="hold"/>
                                        <p:tgtEl>
                                          <p:spTgt spid="36874"/>
                                        </p:tgtEl>
                                        <p:attrNameLst>
                                          <p:attrName>ppt_x</p:attrName>
                                        </p:attrNameLst>
                                      </p:cBhvr>
                                      <p:tavLst>
                                        <p:tav tm="0">
                                          <p:val>
                                            <p:strVal val="#ppt_x"/>
                                          </p:val>
                                        </p:tav>
                                        <p:tav tm="100000">
                                          <p:val>
                                            <p:strVal val="#ppt_x"/>
                                          </p:val>
                                        </p:tav>
                                      </p:tavLst>
                                    </p:anim>
                                    <p:anim calcmode="lin" valueType="num">
                                      <p:cBhvr>
                                        <p:cTn id="47" dur="500" fill="hold"/>
                                        <p:tgtEl>
                                          <p:spTgt spid="36874"/>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2"/>
                                        </p:tgtEl>
                                        <p:attrNameLst>
                                          <p:attrName>style.visibility</p:attrName>
                                        </p:attrNameLst>
                                      </p:cBhvr>
                                      <p:to>
                                        <p:strVal val="visible"/>
                                      </p:to>
                                    </p:set>
                                    <p:anim calcmode="lin" valueType="num">
                                      <p:cBhvr additive="base">
                                        <p:cTn id="52" dur="500" fill="hold"/>
                                        <p:tgtEl>
                                          <p:spTgt spid="2"/>
                                        </p:tgtEl>
                                        <p:attrNameLst>
                                          <p:attrName>ppt_x</p:attrName>
                                        </p:attrNameLst>
                                      </p:cBhvr>
                                      <p:tavLst>
                                        <p:tav tm="0">
                                          <p:val>
                                            <p:strVal val="#ppt_x"/>
                                          </p:val>
                                        </p:tav>
                                        <p:tav tm="100000">
                                          <p:val>
                                            <p:strVal val="#ppt_x"/>
                                          </p:val>
                                        </p:tav>
                                      </p:tavLst>
                                    </p:anim>
                                    <p:anim calcmode="lin" valueType="num">
                                      <p:cBhvr additive="base">
                                        <p:cTn id="53" dur="500" fill="hold"/>
                                        <p:tgtEl>
                                          <p:spTgt spid="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
                                        </p:tgtEl>
                                        <p:attrNameLst>
                                          <p:attrName>style.visibility</p:attrName>
                                        </p:attrNameLst>
                                      </p:cBhvr>
                                      <p:to>
                                        <p:strVal val="visible"/>
                                      </p:to>
                                    </p:set>
                                    <p:anim calcmode="lin" valueType="num">
                                      <p:cBhvr>
                                        <p:cTn id="56" dur="500" fill="hold"/>
                                        <p:tgtEl>
                                          <p:spTgt spid="3"/>
                                        </p:tgtEl>
                                        <p:attrNameLst>
                                          <p:attrName>ppt_x</p:attrName>
                                        </p:attrNameLst>
                                      </p:cBhvr>
                                      <p:tavLst>
                                        <p:tav tm="0">
                                          <p:val>
                                            <p:strVal val="#ppt_x"/>
                                          </p:val>
                                        </p:tav>
                                        <p:tav tm="100000">
                                          <p:val>
                                            <p:strVal val="#ppt_x"/>
                                          </p:val>
                                        </p:tav>
                                      </p:tavLst>
                                    </p:anim>
                                    <p:anim calcmode="lin" valueType="num">
                                      <p:cBhvr>
                                        <p:cTn id="5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6868" grpId="0" bldLvl="0" animBg="1"/>
      <p:bldP spid="36872" grpId="0"/>
      <p:bldP spid="36873" grpId="0"/>
      <p:bldP spid="36874" grpId="0"/>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pa_303486"/>
          <p:cNvPicPr>
            <a:picLocks noChangeAspect="1" noChangeArrowheads="1"/>
          </p:cNvPicPr>
          <p:nvPr/>
        </p:nvPicPr>
        <p:blipFill>
          <a:blip r:embed="rId2">
            <a:clrChange>
              <a:clrFrom>
                <a:srgbClr val="CCCCCC"/>
              </a:clrFrom>
              <a:clrTo>
                <a:srgbClr val="CCCCCC">
                  <a:alpha val="0"/>
                </a:srgbClr>
              </a:clrTo>
            </a:clrChange>
            <a:extLst>
              <a:ext uri="{28A0092B-C50C-407E-A947-70E740481C1C}">
                <a14:useLocalDpi xmlns:a14="http://schemas.microsoft.com/office/drawing/2010/main" val="0"/>
              </a:ext>
            </a:extLst>
          </a:blip>
          <a:srcRect/>
          <a:stretch>
            <a:fillRect/>
          </a:stretch>
        </p:blipFill>
        <p:spPr bwMode="auto">
          <a:xfrm>
            <a:off x="1943100" y="1027113"/>
            <a:ext cx="2973388" cy="212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1" name="Picture 3" descr="x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6338" y="3114675"/>
            <a:ext cx="1836737"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Picture 4" descr="013"/>
          <p:cNvPicPr>
            <a:picLocks noChangeAspect="1" noChangeArrowheads="1"/>
          </p:cNvPicPr>
          <p:nvPr/>
        </p:nvPicPr>
        <p:blipFill>
          <a:blip r:embed="rId4">
            <a:clrChange>
              <a:clrFrom>
                <a:srgbClr val="AC0606"/>
              </a:clrFrom>
              <a:clrTo>
                <a:srgbClr val="AC0606">
                  <a:alpha val="0"/>
                </a:srgbClr>
              </a:clrTo>
            </a:clrChange>
            <a:extLst>
              <a:ext uri="{28A0092B-C50C-407E-A947-70E740481C1C}">
                <a14:useLocalDpi xmlns:a14="http://schemas.microsoft.com/office/drawing/2010/main" val="0"/>
              </a:ext>
            </a:extLst>
          </a:blip>
          <a:srcRect/>
          <a:stretch>
            <a:fillRect/>
          </a:stretch>
        </p:blipFill>
        <p:spPr bwMode="auto">
          <a:xfrm>
            <a:off x="5830888" y="1458913"/>
            <a:ext cx="1341437" cy="404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5" descr="41-3-3687_p10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26288" y="1243013"/>
            <a:ext cx="3097212" cy="420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Text Box 6"/>
          <p:cNvSpPr txBox="1">
            <a:spLocks noChangeArrowheads="1"/>
          </p:cNvSpPr>
          <p:nvPr/>
        </p:nvSpPr>
        <p:spPr bwMode="auto">
          <a:xfrm>
            <a:off x="1650683" y="2682875"/>
            <a:ext cx="675005" cy="1717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Times New Roman" panose="02020603050405020304" pitchFamily="18" charset="0"/>
                <a:ea typeface="微软雅黑" panose="020B0503020204020204" pitchFamily="34" charset="-122"/>
              </a:rPr>
              <a:t>清朝旗袍</a:t>
            </a:r>
          </a:p>
        </p:txBody>
      </p:sp>
      <p:sp>
        <p:nvSpPr>
          <p:cNvPr id="37895" name="Text Box 7"/>
          <p:cNvSpPr txBox="1">
            <a:spLocks noChangeArrowheads="1"/>
          </p:cNvSpPr>
          <p:nvPr/>
        </p:nvSpPr>
        <p:spPr bwMode="auto">
          <a:xfrm>
            <a:off x="5395595" y="2540000"/>
            <a:ext cx="675005" cy="1717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Times New Roman" panose="02020603050405020304" pitchFamily="18" charset="0"/>
                <a:ea typeface="微软雅黑" panose="020B0503020204020204" pitchFamily="34" charset="-122"/>
              </a:rPr>
              <a:t>民国旗袍</a:t>
            </a:r>
          </a:p>
        </p:txBody>
      </p:sp>
      <p:sp>
        <p:nvSpPr>
          <p:cNvPr id="37896" name="AutoShape 9"/>
          <p:cNvSpPr>
            <a:spLocks noChangeArrowheads="1"/>
          </p:cNvSpPr>
          <p:nvPr/>
        </p:nvSpPr>
        <p:spPr bwMode="auto">
          <a:xfrm>
            <a:off x="4678363" y="2645511"/>
            <a:ext cx="685800" cy="735130"/>
          </a:xfrm>
          <a:prstGeom prst="rightArrow">
            <a:avLst>
              <a:gd name="adj1" fmla="val 50000"/>
              <a:gd name="adj2" fmla="val 75000"/>
            </a:avLst>
          </a:prstGeom>
          <a:solidFill>
            <a:schemeClr val="tx1"/>
          </a:solidFill>
          <a:ln w="9525">
            <a:solidFill>
              <a:srgbClr val="000000"/>
            </a:solidFill>
            <a:miter lim="800000"/>
          </a:ln>
        </p:spPr>
        <p:txBody>
          <a:bodyPr anchor="ctr">
            <a:spAutoFit/>
          </a:bodyPr>
          <a:lstStyle/>
          <a:p>
            <a:endParaRPr lang="zh-CN" altLang="en-US" dirty="0">
              <a:ea typeface="微软雅黑" panose="020B0503020204020204" pitchFamily="34" charset="-122"/>
            </a:endParaRPr>
          </a:p>
        </p:txBody>
      </p:sp>
      <p:sp>
        <p:nvSpPr>
          <p:cNvPr id="29704" name="Text Box 4"/>
          <p:cNvSpPr txBox="1">
            <a:spLocks noChangeArrowheads="1"/>
          </p:cNvSpPr>
          <p:nvPr/>
        </p:nvSpPr>
        <p:spPr bwMode="auto">
          <a:xfrm>
            <a:off x="5246688" y="468313"/>
            <a:ext cx="736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Times New Roman" panose="02020603050405020304" pitchFamily="18" charset="0"/>
                <a:ea typeface="微软雅黑" panose="020B0503020204020204" pitchFamily="34" charset="-122"/>
              </a:rPr>
              <a:t>旗袍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randombar(vertical)">
                                      <p:cBhvr>
                                        <p:cTn id="7" dur="1000"/>
                                        <p:tgtEl>
                                          <p:spTgt spid="37890"/>
                                        </p:tgtEl>
                                      </p:cBhvr>
                                    </p:animEffect>
                                  </p:childTnLst>
                                </p:cTn>
                              </p:par>
                              <p:par>
                                <p:cTn id="8" presetID="14" presetClass="entr" presetSubtype="5" fill="hold" nodeType="withEffect">
                                  <p:stCondLst>
                                    <p:cond delay="0"/>
                                  </p:stCondLst>
                                  <p:childTnLst>
                                    <p:set>
                                      <p:cBhvr>
                                        <p:cTn id="9" dur="1" fill="hold">
                                          <p:stCondLst>
                                            <p:cond delay="0"/>
                                          </p:stCondLst>
                                        </p:cTn>
                                        <p:tgtEl>
                                          <p:spTgt spid="37891"/>
                                        </p:tgtEl>
                                        <p:attrNameLst>
                                          <p:attrName>style.visibility</p:attrName>
                                        </p:attrNameLst>
                                      </p:cBhvr>
                                      <p:to>
                                        <p:strVal val="visible"/>
                                      </p:to>
                                    </p:set>
                                    <p:animEffect transition="in" filter="randombar(vertical)">
                                      <p:cBhvr>
                                        <p:cTn id="10" dur="1000"/>
                                        <p:tgtEl>
                                          <p:spTgt spid="37891"/>
                                        </p:tgtEl>
                                      </p:cBhvr>
                                    </p:animEffect>
                                  </p:childTnLst>
                                </p:cTn>
                              </p:par>
                              <p:par>
                                <p:cTn id="11" presetID="14" presetClass="entr" presetSubtype="5" fill="hold" grpId="0" nodeType="withEffect">
                                  <p:stCondLst>
                                    <p:cond delay="0"/>
                                  </p:stCondLst>
                                  <p:childTnLst>
                                    <p:set>
                                      <p:cBhvr>
                                        <p:cTn id="12" dur="1" fill="hold">
                                          <p:stCondLst>
                                            <p:cond delay="0"/>
                                          </p:stCondLst>
                                        </p:cTn>
                                        <p:tgtEl>
                                          <p:spTgt spid="37894"/>
                                        </p:tgtEl>
                                        <p:attrNameLst>
                                          <p:attrName>style.visibility</p:attrName>
                                        </p:attrNameLst>
                                      </p:cBhvr>
                                      <p:to>
                                        <p:strVal val="visible"/>
                                      </p:to>
                                    </p:set>
                                    <p:animEffect transition="in" filter="randombar(vertical)">
                                      <p:cBhvr>
                                        <p:cTn id="13" dur="1000"/>
                                        <p:tgtEl>
                                          <p:spTgt spid="3789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5" fill="hold" grpId="0" nodeType="clickEffect">
                                  <p:stCondLst>
                                    <p:cond delay="0"/>
                                  </p:stCondLst>
                                  <p:childTnLst>
                                    <p:set>
                                      <p:cBhvr>
                                        <p:cTn id="17" dur="1" fill="hold">
                                          <p:stCondLst>
                                            <p:cond delay="0"/>
                                          </p:stCondLst>
                                        </p:cTn>
                                        <p:tgtEl>
                                          <p:spTgt spid="37896"/>
                                        </p:tgtEl>
                                        <p:attrNameLst>
                                          <p:attrName>style.visibility</p:attrName>
                                        </p:attrNameLst>
                                      </p:cBhvr>
                                      <p:to>
                                        <p:strVal val="visible"/>
                                      </p:to>
                                    </p:set>
                                    <p:animEffect transition="in" filter="randombar(vertical)">
                                      <p:cBhvr>
                                        <p:cTn id="18" dur="1000"/>
                                        <p:tgtEl>
                                          <p:spTgt spid="37896"/>
                                        </p:tgtEl>
                                      </p:cBhvr>
                                    </p:animEffect>
                                  </p:childTnLst>
                                </p:cTn>
                              </p:par>
                              <p:par>
                                <p:cTn id="19" presetID="14" presetClass="entr" presetSubtype="5" fill="hold" grpId="0" nodeType="withEffect">
                                  <p:stCondLst>
                                    <p:cond delay="0"/>
                                  </p:stCondLst>
                                  <p:childTnLst>
                                    <p:set>
                                      <p:cBhvr>
                                        <p:cTn id="20" dur="1" fill="hold">
                                          <p:stCondLst>
                                            <p:cond delay="0"/>
                                          </p:stCondLst>
                                        </p:cTn>
                                        <p:tgtEl>
                                          <p:spTgt spid="37895"/>
                                        </p:tgtEl>
                                        <p:attrNameLst>
                                          <p:attrName>style.visibility</p:attrName>
                                        </p:attrNameLst>
                                      </p:cBhvr>
                                      <p:to>
                                        <p:strVal val="visible"/>
                                      </p:to>
                                    </p:set>
                                    <p:animEffect transition="in" filter="randombar(vertical)">
                                      <p:cBhvr>
                                        <p:cTn id="21" dur="1000"/>
                                        <p:tgtEl>
                                          <p:spTgt spid="37895"/>
                                        </p:tgtEl>
                                      </p:cBhvr>
                                    </p:animEffect>
                                  </p:childTnLst>
                                </p:cTn>
                              </p:par>
                              <p:par>
                                <p:cTn id="22" presetID="14" presetClass="entr" presetSubtype="5" fill="hold" nodeType="withEffect">
                                  <p:stCondLst>
                                    <p:cond delay="0"/>
                                  </p:stCondLst>
                                  <p:childTnLst>
                                    <p:set>
                                      <p:cBhvr>
                                        <p:cTn id="23" dur="1" fill="hold">
                                          <p:stCondLst>
                                            <p:cond delay="0"/>
                                          </p:stCondLst>
                                        </p:cTn>
                                        <p:tgtEl>
                                          <p:spTgt spid="37892"/>
                                        </p:tgtEl>
                                        <p:attrNameLst>
                                          <p:attrName>style.visibility</p:attrName>
                                        </p:attrNameLst>
                                      </p:cBhvr>
                                      <p:to>
                                        <p:strVal val="visible"/>
                                      </p:to>
                                    </p:set>
                                    <p:animEffect transition="in" filter="randombar(vertical)">
                                      <p:cBhvr>
                                        <p:cTn id="24" dur="1000"/>
                                        <p:tgtEl>
                                          <p:spTgt spid="37892"/>
                                        </p:tgtEl>
                                      </p:cBhvr>
                                    </p:animEffect>
                                  </p:childTnLst>
                                </p:cTn>
                              </p:par>
                              <p:par>
                                <p:cTn id="25" presetID="14" presetClass="entr" presetSubtype="5" fill="hold" nodeType="withEffect">
                                  <p:stCondLst>
                                    <p:cond delay="0"/>
                                  </p:stCondLst>
                                  <p:childTnLst>
                                    <p:set>
                                      <p:cBhvr>
                                        <p:cTn id="26" dur="1" fill="hold">
                                          <p:stCondLst>
                                            <p:cond delay="0"/>
                                          </p:stCondLst>
                                        </p:cTn>
                                        <p:tgtEl>
                                          <p:spTgt spid="37893"/>
                                        </p:tgtEl>
                                        <p:attrNameLst>
                                          <p:attrName>style.visibility</p:attrName>
                                        </p:attrNameLst>
                                      </p:cBhvr>
                                      <p:to>
                                        <p:strVal val="visible"/>
                                      </p:to>
                                    </p:set>
                                    <p:animEffect transition="in" filter="randombar(vertical)">
                                      <p:cBhvr>
                                        <p:cTn id="27" dur="1000"/>
                                        <p:tgtEl>
                                          <p:spTgt spid="37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p:bldP spid="37895" grpId="0"/>
      <p:bldP spid="37896" grpId="0" bldLvl="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nvSpPr>
        <p:spPr>
          <a:xfrm>
            <a:off x="2074863" y="188640"/>
            <a:ext cx="8043862" cy="911225"/>
          </a:xfrm>
          <a:prstGeom prst="rect">
            <a:avLst/>
          </a:prstGeom>
          <a:noFill/>
          <a:ln w="9525">
            <a:noFill/>
          </a:ln>
        </p:spPr>
        <p:txBody>
          <a:bodyPr anchor="b"/>
          <a:lstStyle>
            <a:lvl1pPr marL="0" lvl="0" indent="0" algn="ctr" defTabSz="914400" eaLnBrk="0" fontAlgn="base" latinLnBrk="0" hangingPunct="0">
              <a:lnSpc>
                <a:spcPct val="90000"/>
              </a:lnSpc>
              <a:spcBef>
                <a:spcPct val="0"/>
              </a:spcBef>
              <a:spcAft>
                <a:spcPct val="0"/>
              </a:spcAft>
              <a:buNone/>
              <a:defRPr sz="4400" b="0" i="0" u="none" kern="1200" baseline="0">
                <a:solidFill>
                  <a:schemeClr val="tx2"/>
                </a:solidFill>
                <a:latin typeface="+mj-lt"/>
                <a:ea typeface="+mj-ea"/>
                <a:cs typeface="+mj-cs"/>
              </a:defRPr>
            </a:lvl1pPr>
          </a:lstStyle>
          <a:p>
            <a:pPr eaLnBrk="1" hangingPunct="1">
              <a:buFontTx/>
              <a:buNone/>
              <a:defRPr/>
            </a:pPr>
            <a:r>
              <a:rPr lang="en-US" altLang="x-none" sz="3600" b="1" noProof="1">
                <a:solidFill>
                  <a:schemeClr val="tx1"/>
                </a:solidFill>
                <a:latin typeface="微软雅黑" panose="020B0503020204020204" pitchFamily="34" charset="-122"/>
                <a:ea typeface="微软雅黑" panose="020B0503020204020204" pitchFamily="34" charset="-122"/>
              </a:rPr>
              <a:t> </a:t>
            </a:r>
            <a:r>
              <a:rPr lang="zh-CN" altLang="en-US" sz="3600" b="1" noProof="1">
                <a:solidFill>
                  <a:schemeClr val="tx1"/>
                </a:solidFill>
                <a:latin typeface="微软雅黑" panose="020B0503020204020204" pitchFamily="34" charset="-122"/>
                <a:ea typeface="微软雅黑" panose="020B0503020204020204" pitchFamily="34" charset="-122"/>
              </a:rPr>
              <a:t>你 知 道 吗 ？</a:t>
            </a:r>
          </a:p>
        </p:txBody>
      </p:sp>
      <p:pic>
        <p:nvPicPr>
          <p:cNvPr id="2560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0388" y="2060600"/>
            <a:ext cx="2474910" cy="417671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矩形 1"/>
          <p:cNvSpPr>
            <a:spLocks noChangeArrowheads="1"/>
          </p:cNvSpPr>
          <p:nvPr/>
        </p:nvSpPr>
        <p:spPr bwMode="auto">
          <a:xfrm>
            <a:off x="4439816" y="1340768"/>
            <a:ext cx="6336704"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ct val="20000"/>
              </a:spcBef>
            </a:pPr>
            <a:r>
              <a:rPr lang="en-US" altLang="zh-CN" sz="2800" b="1" dirty="0">
                <a:latin typeface="微软雅黑" panose="020B0503020204020204" pitchFamily="34" charset="-122"/>
                <a:ea typeface="微软雅黑" panose="020B0503020204020204" pitchFamily="34" charset="-122"/>
              </a:rPr>
              <a:t>    20</a:t>
            </a:r>
            <a:r>
              <a:rPr lang="zh-CN" altLang="en-US" sz="2800" b="1" dirty="0">
                <a:latin typeface="微软雅黑" panose="020B0503020204020204" pitchFamily="34" charset="-122"/>
                <a:ea typeface="微软雅黑" panose="020B0503020204020204" pitchFamily="34" charset="-122"/>
              </a:rPr>
              <a:t>世纪</a:t>
            </a:r>
            <a:r>
              <a:rPr lang="en-US" altLang="zh-CN" sz="2800" b="1" dirty="0">
                <a:latin typeface="微软雅黑" panose="020B0503020204020204" pitchFamily="34" charset="-122"/>
                <a:ea typeface="微软雅黑" panose="020B0503020204020204" pitchFamily="34" charset="-122"/>
              </a:rPr>
              <a:t>30</a:t>
            </a:r>
            <a:r>
              <a:rPr lang="zh-CN" altLang="en-US" sz="2800" b="1" dirty="0">
                <a:latin typeface="微软雅黑" panose="020B0503020204020204" pitchFamily="34" charset="-122"/>
                <a:ea typeface="微软雅黑" panose="020B0503020204020204" pitchFamily="34" charset="-122"/>
              </a:rPr>
              <a:t>年代，中山装的造型被赋予了革命及建国的含义：前襟的四个口袋代表礼，义，廉，耻；袋盖为倒笔架形，寓意以文治国；前襟的扣子改为五个，寓意国民党五权分立这有别于西方国家的三权分立；袖口的三个扣子代表三民主义；衣领为封闭竖领。表示“三省吾身”严谨治身的理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800" decel="100000"/>
                                        <p:tgtEl>
                                          <p:spTgt spid="25603"/>
                                        </p:tgtEl>
                                      </p:cBhvr>
                                    </p:animEffect>
                                    <p:anim calcmode="lin" valueType="num">
                                      <p:cBhvr>
                                        <p:cTn id="8" dur="800" decel="100000" fill="hold"/>
                                        <p:tgtEl>
                                          <p:spTgt spid="25603"/>
                                        </p:tgtEl>
                                        <p:attrNameLst>
                                          <p:attrName>style.rotation</p:attrName>
                                        </p:attrNameLst>
                                      </p:cBhvr>
                                      <p:tavLst>
                                        <p:tav tm="0">
                                          <p:val>
                                            <p:fltVal val="-90"/>
                                          </p:val>
                                        </p:tav>
                                        <p:tav tm="100000">
                                          <p:val>
                                            <p:fltVal val="0"/>
                                          </p:val>
                                        </p:tav>
                                      </p:tavLst>
                                    </p:anim>
                                    <p:anim calcmode="lin" valueType="num">
                                      <p:cBhvr>
                                        <p:cTn id="9" dur="800" decel="100000" fill="hold"/>
                                        <p:tgtEl>
                                          <p:spTgt spid="25603"/>
                                        </p:tgtEl>
                                        <p:attrNameLst>
                                          <p:attrName>ppt_x</p:attrName>
                                        </p:attrNameLst>
                                      </p:cBhvr>
                                      <p:tavLst>
                                        <p:tav tm="0">
                                          <p:val>
                                            <p:strVal val="#ppt_x+0.4"/>
                                          </p:val>
                                        </p:tav>
                                        <p:tav tm="100000">
                                          <p:val>
                                            <p:strVal val="#ppt_x-0.05"/>
                                          </p:val>
                                        </p:tav>
                                      </p:tavLst>
                                    </p:anim>
                                    <p:anim calcmode="lin" valueType="num">
                                      <p:cBhvr>
                                        <p:cTn id="10" dur="800" decel="100000" fill="hold"/>
                                        <p:tgtEl>
                                          <p:spTgt spid="2560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560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560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descr="西装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4072" y="1217613"/>
            <a:ext cx="31877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6" name="Picture 3" descr="西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1425" y="1217613"/>
            <a:ext cx="3336925"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 Box 4"/>
          <p:cNvSpPr txBox="1">
            <a:spLocks noChangeArrowheads="1"/>
          </p:cNvSpPr>
          <p:nvPr/>
        </p:nvSpPr>
        <p:spPr bwMode="auto">
          <a:xfrm>
            <a:off x="5868988" y="530225"/>
            <a:ext cx="736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Times New Roman" panose="02020603050405020304" pitchFamily="18" charset="0"/>
                <a:ea typeface="微软雅黑" panose="020B0503020204020204" pitchFamily="34" charset="-122"/>
              </a:rPr>
              <a:t>西装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6625"/>
                                        </p:tgtEl>
                                        <p:attrNameLst>
                                          <p:attrName>style.visibility</p:attrName>
                                        </p:attrNameLst>
                                      </p:cBhvr>
                                      <p:to>
                                        <p:strVal val="visible"/>
                                      </p:to>
                                    </p:set>
                                    <p:anim calcmode="lin" valueType="num">
                                      <p:cBhvr>
                                        <p:cTn id="7" dur="500"/>
                                        <p:tgtEl>
                                          <p:spTgt spid="26625"/>
                                        </p:tgtEl>
                                        <p:attrNameLst>
                                          <p:attrName>ppt_y</p:attrName>
                                        </p:attrNameLst>
                                      </p:cBhvr>
                                      <p:tavLst>
                                        <p:tav tm="0">
                                          <p:val>
                                            <p:strVal val="#ppt_y+#ppt_h*1.125000"/>
                                          </p:val>
                                        </p:tav>
                                        <p:tav tm="100000">
                                          <p:val>
                                            <p:strVal val="#ppt_y"/>
                                          </p:val>
                                        </p:tav>
                                      </p:tavLst>
                                    </p:anim>
                                    <p:animEffect transition="in" filter="wipe(up)">
                                      <p:cBhvr>
                                        <p:cTn id="8" dur="500"/>
                                        <p:tgtEl>
                                          <p:spTgt spid="26625"/>
                                        </p:tgtEl>
                                      </p:cBhvr>
                                    </p:animEffect>
                                  </p:childTnLst>
                                </p:cTn>
                              </p:par>
                              <p:par>
                                <p:cTn id="9" presetID="12" presetClass="entr" presetSubtype="4" fill="hold" nodeType="withEffect">
                                  <p:stCondLst>
                                    <p:cond delay="0"/>
                                  </p:stCondLst>
                                  <p:childTnLst>
                                    <p:set>
                                      <p:cBhvr>
                                        <p:cTn id="10" dur="1" fill="hold">
                                          <p:stCondLst>
                                            <p:cond delay="0"/>
                                          </p:stCondLst>
                                        </p:cTn>
                                        <p:tgtEl>
                                          <p:spTgt spid="26626"/>
                                        </p:tgtEl>
                                        <p:attrNameLst>
                                          <p:attrName>style.visibility</p:attrName>
                                        </p:attrNameLst>
                                      </p:cBhvr>
                                      <p:to>
                                        <p:strVal val="visible"/>
                                      </p:to>
                                    </p:set>
                                    <p:anim calcmode="lin" valueType="num">
                                      <p:cBhvr>
                                        <p:cTn id="11" dur="500"/>
                                        <p:tgtEl>
                                          <p:spTgt spid="26626"/>
                                        </p:tgtEl>
                                        <p:attrNameLst>
                                          <p:attrName>ppt_y</p:attrName>
                                        </p:attrNameLst>
                                      </p:cBhvr>
                                      <p:tavLst>
                                        <p:tav tm="0">
                                          <p:val>
                                            <p:strVal val="#ppt_y+#ppt_h*1.125000"/>
                                          </p:val>
                                        </p:tav>
                                        <p:tav tm="100000">
                                          <p:val>
                                            <p:strVal val="#ppt_y"/>
                                          </p:val>
                                        </p:tav>
                                      </p:tavLst>
                                    </p:anim>
                                    <p:animEffect transition="in" filter="wipe(up)">
                                      <p:cBhvr>
                                        <p:cTn id="12" dur="500"/>
                                        <p:tgtEl>
                                          <p:spTgt spid="26626"/>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26627"/>
                                        </p:tgtEl>
                                        <p:attrNameLst>
                                          <p:attrName>style.visibility</p:attrName>
                                        </p:attrNameLst>
                                      </p:cBhvr>
                                      <p:to>
                                        <p:strVal val="visible"/>
                                      </p:to>
                                    </p:set>
                                    <p:anim calcmode="lin" valueType="num">
                                      <p:cBhvr>
                                        <p:cTn id="15" dur="500"/>
                                        <p:tgtEl>
                                          <p:spTgt spid="26627"/>
                                        </p:tgtEl>
                                        <p:attrNameLst>
                                          <p:attrName>ppt_y</p:attrName>
                                        </p:attrNameLst>
                                      </p:cBhvr>
                                      <p:tavLst>
                                        <p:tav tm="0">
                                          <p:val>
                                            <p:strVal val="#ppt_y+#ppt_h*1.125000"/>
                                          </p:val>
                                        </p:tav>
                                        <p:tav tm="100000">
                                          <p:val>
                                            <p:strVal val="#ppt_y"/>
                                          </p:val>
                                        </p:tav>
                                      </p:tavLst>
                                    </p:anim>
                                    <p:animEffect transition="in" filter="wipe(up)">
                                      <p:cBhvr>
                                        <p:cTn id="16" dur="500"/>
                                        <p:tgtEl>
                                          <p:spTgt spid="26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Text Box 4"/>
          <p:cNvSpPr txBox="1">
            <a:spLocks noChangeArrowheads="1"/>
          </p:cNvSpPr>
          <p:nvPr/>
        </p:nvSpPr>
        <p:spPr bwMode="auto">
          <a:xfrm>
            <a:off x="1881187" y="1790211"/>
            <a:ext cx="8429625" cy="324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ts val="0"/>
              </a:spcBef>
            </a:pPr>
            <a:r>
              <a:rPr lang="zh-CN" altLang="en-US" sz="2800" b="1" noProof="1">
                <a:latin typeface="微软雅黑" panose="020B0503020204020204" pitchFamily="34" charset="-122"/>
                <a:ea typeface="微软雅黑" panose="020B0503020204020204" pitchFamily="34" charset="-122"/>
              </a:rPr>
              <a:t>沿海地区的变化大于内陆地区的变化；</a:t>
            </a:r>
          </a:p>
          <a:p>
            <a:pPr>
              <a:lnSpc>
                <a:spcPct val="150000"/>
              </a:lnSpc>
              <a:spcBef>
                <a:spcPts val="0"/>
              </a:spcBef>
            </a:pPr>
            <a:r>
              <a:rPr lang="zh-CN" altLang="en-US" sz="2800" b="1" noProof="1">
                <a:latin typeface="微软雅黑" panose="020B0503020204020204" pitchFamily="34" charset="-122"/>
                <a:ea typeface="微软雅黑" panose="020B0503020204020204" pitchFamily="34" charset="-122"/>
              </a:rPr>
              <a:t>东南各省的变化大于西北各省的变化；</a:t>
            </a:r>
          </a:p>
          <a:p>
            <a:pPr>
              <a:lnSpc>
                <a:spcPct val="150000"/>
              </a:lnSpc>
              <a:spcBef>
                <a:spcPts val="0"/>
              </a:spcBef>
            </a:pPr>
            <a:r>
              <a:rPr lang="zh-CN" altLang="en-US" sz="2800" b="1" noProof="1">
                <a:latin typeface="微软雅黑" panose="020B0503020204020204" pitchFamily="34" charset="-122"/>
                <a:ea typeface="微软雅黑" panose="020B0503020204020204" pitchFamily="34" charset="-122"/>
              </a:rPr>
              <a:t>大中城市的变化大于广大乡镇的变化；</a:t>
            </a:r>
          </a:p>
          <a:p>
            <a:pPr>
              <a:lnSpc>
                <a:spcPct val="150000"/>
              </a:lnSpc>
              <a:spcBef>
                <a:spcPts val="0"/>
              </a:spcBef>
            </a:pPr>
            <a:r>
              <a:rPr lang="zh-CN" altLang="en-US" sz="2800" b="1" noProof="1">
                <a:latin typeface="微软雅黑" panose="020B0503020204020204" pitchFamily="34" charset="-122"/>
                <a:ea typeface="微软雅黑" panose="020B0503020204020204" pitchFamily="34" charset="-122"/>
              </a:rPr>
              <a:t>受过教育和教育程度较高的民众变化大于没有受过教育或教育程度较低的民众变化。</a:t>
            </a:r>
          </a:p>
        </p:txBody>
      </p:sp>
      <p:sp>
        <p:nvSpPr>
          <p:cNvPr id="5" name="矩形 4"/>
          <p:cNvSpPr/>
          <p:nvPr/>
        </p:nvSpPr>
        <p:spPr>
          <a:xfrm>
            <a:off x="5953124" y="642918"/>
            <a:ext cx="1706880" cy="706755"/>
          </a:xfrm>
          <a:prstGeom prst="rect">
            <a:avLst/>
          </a:prstGeom>
          <a:noFill/>
          <a:ln>
            <a:noFill/>
          </a:ln>
        </p:spPr>
        <p:txBody>
          <a:bodyPr wrap="none">
            <a:spAutoFit/>
          </a:bodyPr>
          <a:lstStyle/>
          <a:p>
            <a:pPr algn="ctr">
              <a:buFontTx/>
              <a:buNone/>
              <a:defRPr/>
            </a:pPr>
            <a:r>
              <a:rPr lang="zh-CN" altLang="en-US" sz="4000" b="1" noProof="1">
                <a:latin typeface="微软雅黑" panose="020B0503020204020204" pitchFamily="34" charset="-122"/>
                <a:ea typeface="微软雅黑" panose="020B0503020204020204" pitchFamily="34" charset="-122"/>
              </a:rPr>
              <a:t>不平衡</a:t>
            </a:r>
          </a:p>
        </p:txBody>
      </p:sp>
      <p:sp>
        <p:nvSpPr>
          <p:cNvPr id="6" name="文本框 5"/>
          <p:cNvSpPr txBox="1"/>
          <p:nvPr/>
        </p:nvSpPr>
        <p:spPr>
          <a:xfrm>
            <a:off x="1785938" y="5013325"/>
            <a:ext cx="8631237" cy="1482650"/>
          </a:xfrm>
          <a:prstGeom prst="rect">
            <a:avLst/>
          </a:prstGeom>
          <a:noFill/>
        </p:spPr>
        <p:txBody>
          <a:bodyPr>
            <a:spAutoFit/>
          </a:bodyPr>
          <a:lstStyle/>
          <a:p>
            <a:pPr>
              <a:lnSpc>
                <a:spcPct val="150000"/>
              </a:lnSpc>
              <a:buFontTx/>
              <a:buNone/>
              <a:defRPr/>
            </a:pPr>
            <a:r>
              <a:rPr lang="zh-CN" altLang="en-US" sz="3200" b="1" noProof="1">
                <a:latin typeface="微软雅黑" panose="020B0503020204020204" pitchFamily="34" charset="-122"/>
                <a:ea typeface="微软雅黑" panose="020B0503020204020204" pitchFamily="34" charset="-122"/>
                <a:sym typeface="+mn-ea"/>
              </a:rPr>
              <a:t>总体来看，近代社会生活的变化，呈现出新旧并呈、多元发展的特征。</a:t>
            </a:r>
          </a:p>
        </p:txBody>
      </p:sp>
      <p:sp>
        <p:nvSpPr>
          <p:cNvPr id="7" name="矩形 7174"/>
          <p:cNvSpPr>
            <a:spLocks noChangeArrowheads="1"/>
          </p:cNvSpPr>
          <p:nvPr/>
        </p:nvSpPr>
        <p:spPr bwMode="auto">
          <a:xfrm>
            <a:off x="1309654" y="785794"/>
            <a:ext cx="4459288"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marL="457200" indent="-457200">
              <a:lnSpc>
                <a:spcPct val="90000"/>
              </a:lnSpc>
              <a:spcBef>
                <a:spcPct val="20000"/>
              </a:spcBef>
              <a:buFont typeface="Wingdings" panose="05000000000000000000" pitchFamily="2" charset="2"/>
              <a:buChar char="Ø"/>
            </a:pPr>
            <a:r>
              <a:rPr lang="zh-CN" altLang="en-US" sz="3200" b="1" dirty="0">
                <a:latin typeface="微软雅黑" panose="020B0503020204020204" pitchFamily="34" charset="-122"/>
                <a:ea typeface="微软雅黑" panose="020B0503020204020204" pitchFamily="34" charset="-122"/>
              </a:rPr>
              <a:t>社会生活变化的特点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p:tgtEl>
                                          <p:spTgt spid="5"/>
                                        </p:tgtEl>
                                        <p:attrNameLst>
                                          <p:attrName>ppt_y</p:attrName>
                                        </p:attrNameLst>
                                      </p:cBhvr>
                                      <p:tavLst>
                                        <p:tav tm="0">
                                          <p:val>
                                            <p:strVal val="#ppt_y+#ppt_h*1.125000"/>
                                          </p:val>
                                        </p:tav>
                                        <p:tav tm="100000">
                                          <p:val>
                                            <p:strVal val="#ppt_y"/>
                                          </p:val>
                                        </p:tav>
                                      </p:tavLst>
                                    </p:anim>
                                    <p:animEffect transition="in" filter="wipe(up)">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grpId="0" nodeType="clickEffect">
                                  <p:stCondLst>
                                    <p:cond delay="0"/>
                                  </p:stCondLst>
                                  <p:childTnLst>
                                    <p:set>
                                      <p:cBhvr>
                                        <p:cTn id="17" dur="1" fill="hold">
                                          <p:stCondLst>
                                            <p:cond delay="0"/>
                                          </p:stCondLst>
                                        </p:cTn>
                                        <p:tgtEl>
                                          <p:spTgt spid="40963"/>
                                        </p:tgtEl>
                                        <p:attrNameLst>
                                          <p:attrName>style.visibility</p:attrName>
                                        </p:attrNameLst>
                                      </p:cBhvr>
                                      <p:to>
                                        <p:strVal val="visible"/>
                                      </p:to>
                                    </p:set>
                                    <p:animEffect transition="in" filter="strips(downLeft)">
                                      <p:cBhvr>
                                        <p:cTn id="18" dur="500"/>
                                        <p:tgtEl>
                                          <p:spTgt spid="40963"/>
                                        </p:tgtEl>
                                      </p:cBhvr>
                                    </p:animEffect>
                                  </p:childTnLst>
                                </p:cTn>
                              </p:par>
                            </p:childTnLst>
                          </p:cTn>
                        </p:par>
                      </p:childTnLst>
                    </p:cTn>
                  </p:par>
                  <p:par>
                    <p:cTn id="19" fill="hold">
                      <p:stCondLst>
                        <p:cond delay="indefinite"/>
                      </p:stCondLst>
                      <p:childTnLst>
                        <p:par>
                          <p:cTn id="20" fill="hold">
                            <p:stCondLst>
                              <p:cond delay="0"/>
                            </p:stCondLst>
                            <p:childTnLst>
                              <p:par>
                                <p:cTn id="21" presetID="27" presetClass="entr" presetSubtype="0" fill="hold" grpId="0" nodeType="clickEffect">
                                  <p:stCondLst>
                                    <p:cond delay="0"/>
                                  </p:stCondLst>
                                  <p:iterate type="lt">
                                    <p:tmPct val="50000"/>
                                  </p:iterate>
                                  <p:childTnLst>
                                    <p:set>
                                      <p:cBhvr>
                                        <p:cTn id="22" dur="1" fill="hold">
                                          <p:stCondLst>
                                            <p:cond delay="0"/>
                                          </p:stCondLst>
                                        </p:cTn>
                                        <p:tgtEl>
                                          <p:spTgt spid="6"/>
                                        </p:tgtEl>
                                        <p:attrNameLst>
                                          <p:attrName>style.visibility</p:attrName>
                                        </p:attrNameLst>
                                      </p:cBhvr>
                                      <p:to>
                                        <p:strVal val="visible"/>
                                      </p:to>
                                    </p:set>
                                    <p:anim calcmode="discrete" valueType="clr">
                                      <p:cBhvr override="childStyle">
                                        <p:cTn id="23"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6"/>
                                        </p:tgtEl>
                                        <p:attrNameLst>
                                          <p:attrName>fillcolor</p:attrName>
                                        </p:attrNameLst>
                                      </p:cBhvr>
                                      <p:tavLst>
                                        <p:tav tm="0">
                                          <p:val>
                                            <p:clrVal>
                                              <a:schemeClr val="accent2"/>
                                            </p:clrVal>
                                          </p:val>
                                        </p:tav>
                                        <p:tav tm="50000">
                                          <p:val>
                                            <p:clrVal>
                                              <a:schemeClr val="hlink"/>
                                            </p:clrVal>
                                          </p:val>
                                        </p:tav>
                                      </p:tavLst>
                                    </p:anim>
                                    <p:set>
                                      <p:cBhvr>
                                        <p:cTn id="25" dur="8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6"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矩形 7197"/>
          <p:cNvSpPr>
            <a:spLocks noChangeArrowheads="1"/>
          </p:cNvSpPr>
          <p:nvPr/>
        </p:nvSpPr>
        <p:spPr bwMode="auto">
          <a:xfrm>
            <a:off x="1381092" y="1285860"/>
            <a:ext cx="553618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一、新文化运动的兴起</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矩形 5"/>
          <p:cNvSpPr>
            <a:spLocks noChangeArrowheads="1"/>
          </p:cNvSpPr>
          <p:nvPr/>
        </p:nvSpPr>
        <p:spPr bwMode="auto">
          <a:xfrm>
            <a:off x="1415480" y="2566888"/>
            <a:ext cx="9721143" cy="152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200" b="1" dirty="0">
                <a:latin typeface="微软雅黑" panose="020B0503020204020204" pitchFamily="34" charset="-122"/>
                <a:ea typeface="微软雅黑" panose="020B0503020204020204" pitchFamily="34" charset="-122"/>
              </a:rPr>
              <a:t>材料</a:t>
            </a:r>
            <a:r>
              <a:rPr lang="zh-CN" altLang="en-US" sz="3200" b="1" dirty="0">
                <a:latin typeface="微软雅黑" panose="020B0503020204020204" pitchFamily="34" charset="-122"/>
                <a:ea typeface="微软雅黑" panose="020B0503020204020204" pitchFamily="34" charset="-122"/>
              </a:rPr>
              <a:t>一</a:t>
            </a:r>
            <a:endParaRPr lang="zh-CN" altLang="zh-CN" sz="3200" b="1" dirty="0">
              <a:latin typeface="微软雅黑" panose="020B0503020204020204" pitchFamily="34" charset="-122"/>
              <a:ea typeface="微软雅黑" panose="020B0503020204020204" pitchFamily="34" charset="-122"/>
            </a:endParaRPr>
          </a:p>
          <a:p>
            <a:pPr>
              <a:lnSpc>
                <a:spcPct val="150000"/>
              </a:lnSpc>
            </a:pPr>
            <a:r>
              <a:rPr lang="zh-CN" altLang="en-US" sz="3000" b="1" dirty="0">
                <a:latin typeface="微软雅黑" panose="020B0503020204020204" pitchFamily="34" charset="-122"/>
                <a:ea typeface="微软雅黑" panose="020B0503020204020204" pitchFamily="34" charset="-122"/>
              </a:rPr>
              <a:t>   袁世凯率文武百官祭孔；接受日本提出的“二十一条”。</a:t>
            </a:r>
            <a:endParaRPr lang="zh-CN" altLang="zh-CN" sz="3000" b="1" dirty="0">
              <a:latin typeface="微软雅黑" panose="020B0503020204020204" pitchFamily="34" charset="-122"/>
              <a:ea typeface="微软雅黑" panose="020B0503020204020204" pitchFamily="34" charset="-122"/>
            </a:endParaRPr>
          </a:p>
        </p:txBody>
      </p:sp>
      <p:sp>
        <p:nvSpPr>
          <p:cNvPr id="7" name="矩形 6"/>
          <p:cNvSpPr>
            <a:spLocks noChangeArrowheads="1"/>
          </p:cNvSpPr>
          <p:nvPr/>
        </p:nvSpPr>
        <p:spPr bwMode="auto">
          <a:xfrm>
            <a:off x="1426592" y="4509120"/>
            <a:ext cx="9998000" cy="14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材料一报道了袁世凯的哪些行径？他接受“二十一”条的目的是什么？</a:t>
            </a:r>
            <a:endParaRPr lang="zh-CN" altLang="zh-CN" sz="3200" b="1" dirty="0">
              <a:latin typeface="微软雅黑" panose="020B0503020204020204" pitchFamily="34" charset="-122"/>
              <a:ea typeface="微软雅黑" panose="020B0503020204020204" pitchFamily="34" charset="-122"/>
            </a:endParaRPr>
          </a:p>
        </p:txBody>
      </p:sp>
      <p:sp>
        <p:nvSpPr>
          <p:cNvPr id="2" name="矩形 1">
            <a:extLst>
              <a:ext uri="{FF2B5EF4-FFF2-40B4-BE49-F238E27FC236}">
                <a16:creationId xmlns:a16="http://schemas.microsoft.com/office/drawing/2014/main" id="{AC2166C3-E111-431B-9B47-80A74D2B377C}"/>
              </a:ext>
            </a:extLst>
          </p:cNvPr>
          <p:cNvSpPr/>
          <p:nvPr/>
        </p:nvSpPr>
        <p:spPr>
          <a:xfrm>
            <a:off x="757178" y="388592"/>
            <a:ext cx="3005951" cy="769441"/>
          </a:xfrm>
          <a:prstGeom prst="rect">
            <a:avLst/>
          </a:prstGeom>
        </p:spPr>
        <p:txBody>
          <a:bodyPr wrap="none">
            <a:spAutoFit/>
          </a:bodyPr>
          <a:lstStyle/>
          <a:p>
            <a:r>
              <a:rPr lang="zh-CN" altLang="en-US" sz="4400" b="1" dirty="0">
                <a:ln w="22225">
                  <a:solidFill>
                    <a:schemeClr val="accent2"/>
                  </a:solidFill>
                  <a:prstDash val="solid"/>
                </a:ln>
                <a:solidFill>
                  <a:schemeClr val="accent2">
                    <a:lumMod val="40000"/>
                    <a:lumOff val="60000"/>
                  </a:schemeClr>
                </a:solidFill>
              </a:rPr>
              <a:t>新文化运动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1357388" y="635204"/>
            <a:ext cx="9349405"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200" b="1" dirty="0">
                <a:latin typeface="微软雅黑" panose="020B0503020204020204" pitchFamily="34" charset="-122"/>
                <a:ea typeface="微软雅黑" panose="020B0503020204020204" pitchFamily="34" charset="-122"/>
              </a:rPr>
              <a:t>材料</a:t>
            </a:r>
            <a:r>
              <a:rPr lang="zh-CN" altLang="en-US" sz="3200" b="1" dirty="0">
                <a:latin typeface="微软雅黑" panose="020B0503020204020204" pitchFamily="34" charset="-122"/>
                <a:ea typeface="微软雅黑" panose="020B0503020204020204" pitchFamily="34" charset="-122"/>
              </a:rPr>
              <a:t>二</a:t>
            </a:r>
            <a:r>
              <a:rPr lang="en-US" altLang="zh-CN" sz="3200" b="1" dirty="0">
                <a:latin typeface="微软雅黑" panose="020B0503020204020204" pitchFamily="34" charset="-122"/>
                <a:ea typeface="微软雅黑" panose="020B0503020204020204" pitchFamily="34" charset="-122"/>
              </a:rPr>
              <a:t> </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女子世界</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是专为女子创办的杂志。近日该杂志大量登载节烈女子事例，主张男子多纳妻妾，要求女子独守贞操，反对婚恋自由。</a:t>
            </a:r>
            <a:endParaRPr lang="zh-CN" altLang="zh-CN" sz="3000" b="1" dirty="0">
              <a:latin typeface="微软雅黑" panose="020B0503020204020204" pitchFamily="34" charset="-122"/>
              <a:ea typeface="微软雅黑" panose="020B0503020204020204" pitchFamily="34" charset="-122"/>
            </a:endParaRPr>
          </a:p>
        </p:txBody>
      </p:sp>
      <p:sp>
        <p:nvSpPr>
          <p:cNvPr id="3" name="矩形 2"/>
          <p:cNvSpPr>
            <a:spLocks noChangeArrowheads="1"/>
          </p:cNvSpPr>
          <p:nvPr/>
        </p:nvSpPr>
        <p:spPr bwMode="auto">
          <a:xfrm>
            <a:off x="1354584" y="3083476"/>
            <a:ext cx="503237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dirty="0">
                <a:latin typeface="微软雅黑" panose="020B0503020204020204" pitchFamily="34" charset="-122"/>
                <a:ea typeface="微软雅黑" panose="020B0503020204020204" pitchFamily="34" charset="-122"/>
              </a:rPr>
              <a:t>材料反映了什么问题？</a:t>
            </a:r>
            <a:endParaRPr lang="zh-CN" altLang="zh-CN" sz="3200" b="1" dirty="0">
              <a:latin typeface="微软雅黑" panose="020B0503020204020204" pitchFamily="34" charset="-122"/>
              <a:ea typeface="微软雅黑" panose="020B0503020204020204" pitchFamily="34" charset="-122"/>
            </a:endParaRPr>
          </a:p>
        </p:txBody>
      </p:sp>
      <p:sp>
        <p:nvSpPr>
          <p:cNvPr id="4" name="矩形 3"/>
          <p:cNvSpPr>
            <a:spLocks noChangeArrowheads="1"/>
          </p:cNvSpPr>
          <p:nvPr/>
        </p:nvSpPr>
        <p:spPr bwMode="auto">
          <a:xfrm>
            <a:off x="1357759" y="3659540"/>
            <a:ext cx="97090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200" b="1" dirty="0">
                <a:solidFill>
                  <a:srgbClr val="0000FF"/>
                </a:solidFill>
                <a:latin typeface="微软雅黑" panose="020B0503020204020204" pitchFamily="34" charset="-122"/>
                <a:ea typeface="微软雅黑" panose="020B0503020204020204" pitchFamily="34" charset="-122"/>
              </a:rPr>
              <a:t>提示：辛亥革命后，封建思想在社会上仍占统治地位</a:t>
            </a:r>
            <a:r>
              <a:rPr lang="zh-CN" altLang="en-US" sz="3200" b="1" dirty="0">
                <a:solidFill>
                  <a:srgbClr val="0000FF"/>
                </a:solidFill>
                <a:latin typeface="微软雅黑" panose="020B0503020204020204" pitchFamily="34" charset="-122"/>
                <a:ea typeface="微软雅黑" panose="020B0503020204020204" pitchFamily="34" charset="-122"/>
              </a:rPr>
              <a:t>。</a:t>
            </a:r>
            <a:endParaRPr lang="zh-CN" altLang="zh-CN" sz="3200" b="1" dirty="0">
              <a:solidFill>
                <a:srgbClr val="0000FF"/>
              </a:solidFill>
              <a:latin typeface="微软雅黑" panose="020B0503020204020204" pitchFamily="34" charset="-122"/>
              <a:ea typeface="微软雅黑" panose="020B0503020204020204" pitchFamily="34" charset="-122"/>
            </a:endParaRPr>
          </a:p>
        </p:txBody>
      </p:sp>
      <p:sp>
        <p:nvSpPr>
          <p:cNvPr id="5" name="矩形 4"/>
          <p:cNvSpPr>
            <a:spLocks noChangeArrowheads="1"/>
          </p:cNvSpPr>
          <p:nvPr/>
        </p:nvSpPr>
        <p:spPr bwMode="auto">
          <a:xfrm>
            <a:off x="1343472" y="4595644"/>
            <a:ext cx="9579346"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200" b="1" dirty="0">
                <a:latin typeface="微软雅黑" panose="020B0503020204020204" pitchFamily="34" charset="-122"/>
                <a:ea typeface="微软雅黑" panose="020B0503020204020204" pitchFamily="34" charset="-122"/>
              </a:rPr>
              <a:t>结合以上材料，你认为当时中国面临的紧迫任务有哪些？当时有哪些著名人物认识到这一点？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7174"/>
          <p:cNvSpPr>
            <a:spLocks noChangeArrowheads="1"/>
          </p:cNvSpPr>
          <p:nvPr/>
        </p:nvSpPr>
        <p:spPr bwMode="auto">
          <a:xfrm>
            <a:off x="1774825" y="733425"/>
            <a:ext cx="239234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square">
            <a:spAutoFit/>
          </a:bodyPr>
          <a:lstStyle/>
          <a:p>
            <a:pPr>
              <a:lnSpc>
                <a:spcPct val="90000"/>
              </a:lnSpc>
              <a:spcBef>
                <a:spcPct val="20000"/>
              </a:spcBef>
            </a:pPr>
            <a:r>
              <a:rPr lang="en-US" altLang="zh-CN" sz="3200" b="1" dirty="0">
                <a:solidFill>
                  <a:srgbClr val="0000FF"/>
                </a:solidFill>
                <a:latin typeface="微软雅黑" panose="020B0503020204020204" pitchFamily="34" charset="-122"/>
                <a:ea typeface="微软雅黑" panose="020B0503020204020204" pitchFamily="34" charset="-122"/>
              </a:rPr>
              <a:t>1.</a:t>
            </a:r>
            <a:r>
              <a:rPr lang="zh-CN" altLang="en-US" sz="3200" b="1" dirty="0">
                <a:solidFill>
                  <a:srgbClr val="0000FF"/>
                </a:solidFill>
                <a:latin typeface="微软雅黑" panose="020B0503020204020204" pitchFamily="34" charset="-122"/>
                <a:ea typeface="微软雅黑" panose="020B0503020204020204" pitchFamily="34" charset="-122"/>
              </a:rPr>
              <a:t>背 景</a:t>
            </a:r>
          </a:p>
        </p:txBody>
      </p:sp>
      <p:sp>
        <p:nvSpPr>
          <p:cNvPr id="9" name="文本框 8"/>
          <p:cNvSpPr txBox="1">
            <a:spLocks noChangeArrowheads="1"/>
          </p:cNvSpPr>
          <p:nvPr/>
        </p:nvSpPr>
        <p:spPr bwMode="auto">
          <a:xfrm>
            <a:off x="1774825" y="2132856"/>
            <a:ext cx="8642350" cy="230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新生的中华民国陷入政治混乱，仅依靠政治制度的革新不能救中国，必须启发国民新的伦理道德意识，进行思想文化领域的革新运动</a:t>
            </a:r>
            <a:endParaRPr lang="en-US" altLang="zh-CN"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par>
                                <p:cTn id="9" presetID="3" presetClass="entr" presetSubtype="1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linds(horizontal)">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p:nvPr/>
        </p:nvGrpSpPr>
        <p:grpSpPr bwMode="auto">
          <a:xfrm>
            <a:off x="4219575" y="2646363"/>
            <a:ext cx="6291263" cy="3556162"/>
            <a:chOff x="1797" y="1318"/>
            <a:chExt cx="3963" cy="2215"/>
          </a:xfrm>
        </p:grpSpPr>
        <p:pic>
          <p:nvPicPr>
            <p:cNvPr id="12290" name="Picture 7" descr="000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7" y="1318"/>
              <a:ext cx="3963" cy="1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 Box 8"/>
            <p:cNvSpPr txBox="1">
              <a:spLocks noChangeArrowheads="1"/>
            </p:cNvSpPr>
            <p:nvPr/>
          </p:nvSpPr>
          <p:spPr bwMode="auto">
            <a:xfrm>
              <a:off x="2657" y="3208"/>
              <a:ext cx="2765"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青年杂志</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和</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新青年</a:t>
              </a:r>
              <a:r>
                <a:rPr lang="en-US" altLang="zh-CN" sz="2800" b="1" dirty="0">
                  <a:latin typeface="微软雅黑" panose="020B0503020204020204" pitchFamily="34" charset="-122"/>
                  <a:ea typeface="微软雅黑" panose="020B0503020204020204" pitchFamily="34" charset="-122"/>
                </a:rPr>
                <a:t>》</a:t>
              </a:r>
            </a:p>
          </p:txBody>
        </p:sp>
      </p:grpSp>
      <p:grpSp>
        <p:nvGrpSpPr>
          <p:cNvPr id="4" name="Group 2"/>
          <p:cNvGrpSpPr/>
          <p:nvPr/>
        </p:nvGrpSpPr>
        <p:grpSpPr bwMode="auto">
          <a:xfrm>
            <a:off x="1690688" y="2466975"/>
            <a:ext cx="2390775" cy="4060825"/>
            <a:chOff x="125" y="1209"/>
            <a:chExt cx="1506" cy="2558"/>
          </a:xfrm>
        </p:grpSpPr>
        <p:pic>
          <p:nvPicPr>
            <p:cNvPr id="1229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 y="1209"/>
              <a:ext cx="1506" cy="2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Text Box 4"/>
            <p:cNvSpPr txBox="1">
              <a:spLocks noChangeArrowheads="1"/>
            </p:cNvSpPr>
            <p:nvPr/>
          </p:nvSpPr>
          <p:spPr bwMode="auto">
            <a:xfrm>
              <a:off x="450" y="3477"/>
              <a:ext cx="691" cy="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Times New Roman" panose="02020603050405020304" pitchFamily="18" charset="0"/>
                  <a:ea typeface="微软雅黑" panose="020B0503020204020204" pitchFamily="34" charset="-122"/>
                </a:rPr>
                <a:t>陈独秀</a:t>
              </a:r>
            </a:p>
          </p:txBody>
        </p:sp>
      </p:grpSp>
      <p:sp>
        <p:nvSpPr>
          <p:cNvPr id="8" name="Text Box 9"/>
          <p:cNvSpPr txBox="1">
            <a:spLocks noChangeArrowheads="1"/>
          </p:cNvSpPr>
          <p:nvPr/>
        </p:nvSpPr>
        <p:spPr bwMode="auto">
          <a:xfrm>
            <a:off x="1782763" y="1125538"/>
            <a:ext cx="2854325"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000" b="1" dirty="0">
                <a:latin typeface="微软雅黑" panose="020B0503020204020204" pitchFamily="34" charset="-122"/>
                <a:ea typeface="微软雅黑" panose="020B0503020204020204" pitchFamily="34" charset="-122"/>
              </a:rPr>
              <a:t>时间：1915年</a:t>
            </a:r>
          </a:p>
        </p:txBody>
      </p:sp>
      <p:sp>
        <p:nvSpPr>
          <p:cNvPr id="9" name="Text Box 10"/>
          <p:cNvSpPr txBox="1">
            <a:spLocks noChangeArrowheads="1"/>
          </p:cNvSpPr>
          <p:nvPr/>
        </p:nvSpPr>
        <p:spPr bwMode="auto">
          <a:xfrm>
            <a:off x="1782763" y="1646238"/>
            <a:ext cx="848995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000" b="1" dirty="0">
                <a:latin typeface="微软雅黑" panose="020B0503020204020204" pitchFamily="34" charset="-122"/>
                <a:ea typeface="微软雅黑" panose="020B0503020204020204" pitchFamily="34" charset="-122"/>
              </a:rPr>
              <a:t>标志：</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青年杂志</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的创刊</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后改名为</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新青年</a:t>
            </a:r>
            <a:r>
              <a:rPr lang="en-US" altLang="zh-CN" sz="3000" b="1" dirty="0">
                <a:latin typeface="微软雅黑" panose="020B0503020204020204" pitchFamily="34" charset="-122"/>
                <a:ea typeface="微软雅黑" panose="020B0503020204020204" pitchFamily="34" charset="-122"/>
              </a:rPr>
              <a:t>》</a:t>
            </a:r>
          </a:p>
        </p:txBody>
      </p:sp>
      <p:sp>
        <p:nvSpPr>
          <p:cNvPr id="11" name="矩形 7174"/>
          <p:cNvSpPr>
            <a:spLocks noChangeArrowheads="1"/>
          </p:cNvSpPr>
          <p:nvPr/>
        </p:nvSpPr>
        <p:spPr bwMode="auto">
          <a:xfrm>
            <a:off x="1784350" y="476250"/>
            <a:ext cx="430847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solidFill>
                  <a:srgbClr val="0000FF"/>
                </a:solidFill>
                <a:latin typeface="微软雅黑" panose="020B0503020204020204" pitchFamily="34" charset="-122"/>
                <a:ea typeface="微软雅黑" panose="020B0503020204020204" pitchFamily="34" charset="-122"/>
              </a:rPr>
              <a:t>2.</a:t>
            </a:r>
            <a:r>
              <a:rPr lang="zh-CN" altLang="en-US" sz="3200" b="1" dirty="0">
                <a:solidFill>
                  <a:srgbClr val="0000FF"/>
                </a:solidFill>
                <a:latin typeface="微软雅黑" panose="020B0503020204020204" pitchFamily="34" charset="-122"/>
                <a:ea typeface="微软雅黑" panose="020B0503020204020204" pitchFamily="34" charset="-122"/>
              </a:rPr>
              <a:t>兴起的时间和标志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grpId="0" nodeType="click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ppt_w</p:attrName>
                                        </p:attrNameLst>
                                      </p:cBhvr>
                                      <p:tavLst>
                                        <p:tav tm="0" fmla="#ppt_w*sin(2.5*pi*$)">
                                          <p:val>
                                            <p:fltVal val="0"/>
                                          </p:val>
                                        </p:tav>
                                        <p:tav tm="100000">
                                          <p:val>
                                            <p:fltVal val="1"/>
                                          </p:val>
                                        </p:tav>
                                      </p:tavLst>
                                    </p:anim>
                                    <p:anim calcmode="lin" valueType="num">
                                      <p:cBhvr>
                                        <p:cTn id="15" dur="1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iterate type="lt">
                                    <p:tmPct val="5000"/>
                                  </p:iterate>
                                  <p:childTnLst>
                                    <p:set>
                                      <p:cBhvr>
                                        <p:cTn id="19" dur="1" fill="hold">
                                          <p:stCondLst>
                                            <p:cond delay="0"/>
                                          </p:stCondLst>
                                        </p:cTn>
                                        <p:tgtEl>
                                          <p:spTgt spid="9"/>
                                        </p:tgtEl>
                                        <p:attrNameLst>
                                          <p:attrName>style.visibility</p:attrName>
                                        </p:attrNameLst>
                                      </p:cBhvr>
                                      <p:to>
                                        <p:strVal val="visible"/>
                                      </p:to>
                                    </p:set>
                                    <p:anim calcmode="lin" valueType="num">
                                      <p:cBhvr>
                                        <p:cTn id="20" dur="1000" fill="hold"/>
                                        <p:tgtEl>
                                          <p:spTgt spid="9"/>
                                        </p:tgtEl>
                                        <p:attrNameLst>
                                          <p:attrName>ppt_w</p:attrName>
                                        </p:attrNameLst>
                                      </p:cBhvr>
                                      <p:tavLst>
                                        <p:tav tm="0">
                                          <p:val>
                                            <p:fltVal val="0"/>
                                          </p:val>
                                        </p:tav>
                                        <p:tav tm="100000">
                                          <p:val>
                                            <p:strVal val="#ppt_w"/>
                                          </p:val>
                                        </p:tav>
                                      </p:tavLst>
                                    </p:anim>
                                    <p:anim calcmode="lin" valueType="num">
                                      <p:cBhvr>
                                        <p:cTn id="21" dur="1000" fill="hold"/>
                                        <p:tgtEl>
                                          <p:spTgt spid="9"/>
                                        </p:tgtEl>
                                        <p:attrNameLst>
                                          <p:attrName>ppt_h</p:attrName>
                                        </p:attrNameLst>
                                      </p:cBhvr>
                                      <p:tavLst>
                                        <p:tav tm="0">
                                          <p:val>
                                            <p:fltVal val="0"/>
                                          </p:val>
                                        </p:tav>
                                        <p:tav tm="100000">
                                          <p:val>
                                            <p:strVal val="#ppt_h"/>
                                          </p:val>
                                        </p:tav>
                                      </p:tavLst>
                                    </p:anim>
                                    <p:anim calcmode="lin" valueType="num">
                                      <p:cBhvr>
                                        <p:cTn id="22" dur="1000" fill="hold"/>
                                        <p:tgtEl>
                                          <p:spTgt spid="9"/>
                                        </p:tgtEl>
                                        <p:attrNameLst>
                                          <p:attrName>style.rotation</p:attrName>
                                        </p:attrNameLst>
                                      </p:cBhvr>
                                      <p:tavLst>
                                        <p:tav tm="0">
                                          <p:val>
                                            <p:fltVal val="90"/>
                                          </p:val>
                                        </p:tav>
                                        <p:tav tm="100000">
                                          <p:val>
                                            <p:fltVal val="0"/>
                                          </p:val>
                                        </p:tav>
                                      </p:tavLst>
                                    </p:anim>
                                    <p:animEffect transition="in" filter="fade">
                                      <p:cBhvr>
                                        <p:cTn id="23" dur="1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heckerboard(across)">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checkerboard(across)">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bldLvl="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图片 8197" descr="041-1"/>
          <p:cNvPicPr>
            <a:picLocks noChangeAspect="1" noChangeArrowheads="1"/>
          </p:cNvPicPr>
          <p:nvPr/>
        </p:nvPicPr>
        <p:blipFill>
          <a:blip r:embed="rId2">
            <a:extLst>
              <a:ext uri="{28A0092B-C50C-407E-A947-70E740481C1C}">
                <a14:useLocalDpi xmlns:a14="http://schemas.microsoft.com/office/drawing/2010/main" val="0"/>
              </a:ext>
            </a:extLst>
          </a:blip>
          <a:srcRect l="11011" t="4651" r="51802" b="6816"/>
          <a:stretch>
            <a:fillRect/>
          </a:stretch>
        </p:blipFill>
        <p:spPr bwMode="auto">
          <a:xfrm>
            <a:off x="1846263" y="1916113"/>
            <a:ext cx="2100262"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图片 8200" descr="9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6850" y="1916113"/>
            <a:ext cx="2085975"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2" name="图片 8201" descr="胡适"/>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6094413" y="1916113"/>
            <a:ext cx="2093912"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3" name="图片 8202"/>
          <p:cNvPicPr>
            <a:picLocks noChangeAspect="1" noChangeArrowheads="1"/>
          </p:cNvPicPr>
          <p:nvPr/>
        </p:nvPicPr>
        <p:blipFill>
          <a:blip r:embed="rId5">
            <a:extLst>
              <a:ext uri="{28A0092B-C50C-407E-A947-70E740481C1C}">
                <a14:useLocalDpi xmlns:a14="http://schemas.microsoft.com/office/drawing/2010/main" val="0"/>
              </a:ext>
            </a:extLst>
          </a:blip>
          <a:srcRect l="6662" t="14294" r="10323"/>
          <a:stretch>
            <a:fillRect/>
          </a:stretch>
        </p:blipFill>
        <p:spPr bwMode="auto">
          <a:xfrm>
            <a:off x="8183563" y="1916113"/>
            <a:ext cx="2173287"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4" name="文本框 8203"/>
          <p:cNvSpPr txBox="1">
            <a:spLocks noChangeArrowheads="1"/>
          </p:cNvSpPr>
          <p:nvPr/>
        </p:nvSpPr>
        <p:spPr bwMode="auto">
          <a:xfrm>
            <a:off x="2063750" y="5157788"/>
            <a:ext cx="1439863"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Arial" panose="020B0604020202020204" pitchFamily="34" charset="0"/>
                <a:ea typeface="微软雅黑" panose="020B0503020204020204" pitchFamily="34" charset="-122"/>
              </a:rPr>
              <a:t>陈独秀</a:t>
            </a:r>
          </a:p>
        </p:txBody>
      </p:sp>
      <p:sp>
        <p:nvSpPr>
          <p:cNvPr id="8205" name="文本框 8204"/>
          <p:cNvSpPr txBox="1">
            <a:spLocks noChangeArrowheads="1"/>
          </p:cNvSpPr>
          <p:nvPr/>
        </p:nvSpPr>
        <p:spPr bwMode="auto">
          <a:xfrm>
            <a:off x="8759825" y="5157788"/>
            <a:ext cx="1223963"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Arial" panose="020B0604020202020204" pitchFamily="34" charset="0"/>
                <a:ea typeface="微软雅黑" panose="020B0503020204020204" pitchFamily="34" charset="-122"/>
              </a:rPr>
              <a:t>鲁 迅</a:t>
            </a:r>
          </a:p>
        </p:txBody>
      </p:sp>
      <p:sp>
        <p:nvSpPr>
          <p:cNvPr id="8206" name="文本框 8205"/>
          <p:cNvSpPr txBox="1">
            <a:spLocks noChangeArrowheads="1"/>
          </p:cNvSpPr>
          <p:nvPr/>
        </p:nvSpPr>
        <p:spPr bwMode="auto">
          <a:xfrm>
            <a:off x="6383338" y="5157788"/>
            <a:ext cx="1439862"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Arial" panose="020B0604020202020204" pitchFamily="34" charset="0"/>
                <a:ea typeface="微软雅黑" panose="020B0503020204020204" pitchFamily="34" charset="-122"/>
              </a:rPr>
              <a:t>胡 适</a:t>
            </a:r>
          </a:p>
        </p:txBody>
      </p:sp>
      <p:sp>
        <p:nvSpPr>
          <p:cNvPr id="8207" name="文本框 8206"/>
          <p:cNvSpPr txBox="1">
            <a:spLocks noChangeArrowheads="1"/>
          </p:cNvSpPr>
          <p:nvPr/>
        </p:nvSpPr>
        <p:spPr bwMode="auto">
          <a:xfrm>
            <a:off x="4367213" y="5157788"/>
            <a:ext cx="1439862"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Arial" panose="020B0604020202020204" pitchFamily="34" charset="0"/>
                <a:ea typeface="微软雅黑" panose="020B0503020204020204" pitchFamily="34" charset="-122"/>
              </a:rPr>
              <a:t>李大钊</a:t>
            </a:r>
          </a:p>
        </p:txBody>
      </p:sp>
      <p:sp>
        <p:nvSpPr>
          <p:cNvPr id="5" name="Text Box 10"/>
          <p:cNvSpPr txBox="1">
            <a:spLocks noChangeArrowheads="1"/>
          </p:cNvSpPr>
          <p:nvPr/>
        </p:nvSpPr>
        <p:spPr bwMode="auto">
          <a:xfrm>
            <a:off x="2084388" y="1163638"/>
            <a:ext cx="77216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陈独秀、李大钊、胡适、鲁迅等</a:t>
            </a:r>
          </a:p>
        </p:txBody>
      </p:sp>
      <p:sp>
        <p:nvSpPr>
          <p:cNvPr id="12" name="矩形 7174"/>
          <p:cNvSpPr>
            <a:spLocks noChangeArrowheads="1"/>
          </p:cNvSpPr>
          <p:nvPr/>
        </p:nvSpPr>
        <p:spPr bwMode="auto">
          <a:xfrm>
            <a:off x="1784350" y="476250"/>
            <a:ext cx="2154238"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solidFill>
                  <a:srgbClr val="0000FF"/>
                </a:solidFill>
                <a:latin typeface="微软雅黑" panose="020B0503020204020204" pitchFamily="34" charset="-122"/>
                <a:ea typeface="微软雅黑" panose="020B0503020204020204" pitchFamily="34" charset="-122"/>
              </a:rPr>
              <a:t>3.</a:t>
            </a:r>
            <a:r>
              <a:rPr lang="zh-CN" altLang="en-US" sz="3200" b="1" dirty="0">
                <a:solidFill>
                  <a:srgbClr val="0000FF"/>
                </a:solidFill>
                <a:latin typeface="微软雅黑" panose="020B0503020204020204" pitchFamily="34" charset="-122"/>
                <a:ea typeface="微软雅黑" panose="020B0503020204020204" pitchFamily="34" charset="-122"/>
              </a:rPr>
              <a:t>代 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p:tgtEl>
                                          <p:spTgt spid="12"/>
                                        </p:tgtEl>
                                        <p:attrNameLst>
                                          <p:attrName>ppt_y</p:attrName>
                                        </p:attrNameLst>
                                      </p:cBhvr>
                                      <p:tavLst>
                                        <p:tav tm="0">
                                          <p:val>
                                            <p:strVal val="#ppt_y+#ppt_h*1.125000"/>
                                          </p:val>
                                        </p:tav>
                                        <p:tav tm="100000">
                                          <p:val>
                                            <p:strVal val="#ppt_y"/>
                                          </p:val>
                                        </p:tav>
                                      </p:tavLst>
                                    </p:anim>
                                    <p:animEffect transition="in" filter="wipe(up)">
                                      <p:cBhvr>
                                        <p:cTn id="8" dur="500"/>
                                        <p:tgtEl>
                                          <p:spTgt spid="12"/>
                                        </p:tgtEl>
                                      </p:cBhvr>
                                    </p:animEffect>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iterate type="lt">
                                    <p:tmPct val="5000"/>
                                  </p:iterate>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par>
                          <p:cTn id="17" fill="hold">
                            <p:stCondLst>
                              <p:cond delay="1649"/>
                            </p:stCondLst>
                            <p:childTnLst>
                              <p:par>
                                <p:cTn id="18" presetID="7" presetClass="entr" presetSubtype="4" fill="hold" nodeType="afterEffect">
                                  <p:stCondLst>
                                    <p:cond delay="0"/>
                                  </p:stCondLst>
                                  <p:childTnLst>
                                    <p:set>
                                      <p:cBhvr>
                                        <p:cTn id="19" dur="1" fill="hold">
                                          <p:stCondLst>
                                            <p:cond delay="0"/>
                                          </p:stCondLst>
                                        </p:cTn>
                                        <p:tgtEl>
                                          <p:spTgt spid="8198"/>
                                        </p:tgtEl>
                                        <p:attrNameLst>
                                          <p:attrName>style.visibility</p:attrName>
                                        </p:attrNameLst>
                                      </p:cBhvr>
                                      <p:to>
                                        <p:strVal val="visible"/>
                                      </p:to>
                                    </p:set>
                                    <p:anim calcmode="lin" valueType="num">
                                      <p:cBhvr>
                                        <p:cTn id="20" dur="1000" fill="hold"/>
                                        <p:tgtEl>
                                          <p:spTgt spid="8198"/>
                                        </p:tgtEl>
                                        <p:attrNameLst>
                                          <p:attrName>ppt_x</p:attrName>
                                        </p:attrNameLst>
                                      </p:cBhvr>
                                      <p:tavLst>
                                        <p:tav tm="0">
                                          <p:val>
                                            <p:strVal val="#ppt_x"/>
                                          </p:val>
                                        </p:tav>
                                        <p:tav tm="100000">
                                          <p:val>
                                            <p:strVal val="#ppt_x"/>
                                          </p:val>
                                        </p:tav>
                                      </p:tavLst>
                                    </p:anim>
                                    <p:anim calcmode="lin" valueType="num">
                                      <p:cBhvr>
                                        <p:cTn id="21" dur="1000" fill="hold"/>
                                        <p:tgtEl>
                                          <p:spTgt spid="8198"/>
                                        </p:tgtEl>
                                        <p:attrNameLst>
                                          <p:attrName>ppt_y</p:attrName>
                                        </p:attrNameLst>
                                      </p:cBhvr>
                                      <p:tavLst>
                                        <p:tav tm="0">
                                          <p:val>
                                            <p:strVal val="1+#ppt_h/2"/>
                                          </p:val>
                                        </p:tav>
                                        <p:tav tm="100000">
                                          <p:val>
                                            <p:strVal val="#ppt_y"/>
                                          </p:val>
                                        </p:tav>
                                      </p:tavLst>
                                    </p:anim>
                                  </p:childTnLst>
                                </p:cTn>
                              </p:par>
                            </p:childTnLst>
                          </p:cTn>
                        </p:par>
                        <p:par>
                          <p:cTn id="22" fill="hold">
                            <p:stCondLst>
                              <p:cond delay="2649"/>
                            </p:stCondLst>
                            <p:childTnLst>
                              <p:par>
                                <p:cTn id="23" presetID="7" presetClass="entr" presetSubtype="4" fill="hold" nodeType="afterEffect">
                                  <p:stCondLst>
                                    <p:cond delay="0"/>
                                  </p:stCondLst>
                                  <p:childTnLst>
                                    <p:set>
                                      <p:cBhvr>
                                        <p:cTn id="24" dur="1" fill="hold">
                                          <p:stCondLst>
                                            <p:cond delay="0"/>
                                          </p:stCondLst>
                                        </p:cTn>
                                        <p:tgtEl>
                                          <p:spTgt spid="8201"/>
                                        </p:tgtEl>
                                        <p:attrNameLst>
                                          <p:attrName>style.visibility</p:attrName>
                                        </p:attrNameLst>
                                      </p:cBhvr>
                                      <p:to>
                                        <p:strVal val="visible"/>
                                      </p:to>
                                    </p:set>
                                    <p:anim calcmode="lin" valueType="num">
                                      <p:cBhvr>
                                        <p:cTn id="25" dur="1000" fill="hold"/>
                                        <p:tgtEl>
                                          <p:spTgt spid="8201"/>
                                        </p:tgtEl>
                                        <p:attrNameLst>
                                          <p:attrName>ppt_x</p:attrName>
                                        </p:attrNameLst>
                                      </p:cBhvr>
                                      <p:tavLst>
                                        <p:tav tm="0">
                                          <p:val>
                                            <p:strVal val="#ppt_x"/>
                                          </p:val>
                                        </p:tav>
                                        <p:tav tm="100000">
                                          <p:val>
                                            <p:strVal val="#ppt_x"/>
                                          </p:val>
                                        </p:tav>
                                      </p:tavLst>
                                    </p:anim>
                                    <p:anim calcmode="lin" valueType="num">
                                      <p:cBhvr>
                                        <p:cTn id="26" dur="1000" fill="hold"/>
                                        <p:tgtEl>
                                          <p:spTgt spid="8201"/>
                                        </p:tgtEl>
                                        <p:attrNameLst>
                                          <p:attrName>ppt_y</p:attrName>
                                        </p:attrNameLst>
                                      </p:cBhvr>
                                      <p:tavLst>
                                        <p:tav tm="0">
                                          <p:val>
                                            <p:strVal val="1+#ppt_h/2"/>
                                          </p:val>
                                        </p:tav>
                                        <p:tav tm="100000">
                                          <p:val>
                                            <p:strVal val="#ppt_y"/>
                                          </p:val>
                                        </p:tav>
                                      </p:tavLst>
                                    </p:anim>
                                  </p:childTnLst>
                                </p:cTn>
                              </p:par>
                            </p:childTnLst>
                          </p:cTn>
                        </p:par>
                        <p:par>
                          <p:cTn id="27" fill="hold">
                            <p:stCondLst>
                              <p:cond delay="3649"/>
                            </p:stCondLst>
                            <p:childTnLst>
                              <p:par>
                                <p:cTn id="28" presetID="7" presetClass="entr" presetSubtype="4" fill="hold" nodeType="afterEffect">
                                  <p:stCondLst>
                                    <p:cond delay="0"/>
                                  </p:stCondLst>
                                  <p:childTnLst>
                                    <p:set>
                                      <p:cBhvr>
                                        <p:cTn id="29" dur="1" fill="hold">
                                          <p:stCondLst>
                                            <p:cond delay="0"/>
                                          </p:stCondLst>
                                        </p:cTn>
                                        <p:tgtEl>
                                          <p:spTgt spid="8202"/>
                                        </p:tgtEl>
                                        <p:attrNameLst>
                                          <p:attrName>style.visibility</p:attrName>
                                        </p:attrNameLst>
                                      </p:cBhvr>
                                      <p:to>
                                        <p:strVal val="visible"/>
                                      </p:to>
                                    </p:set>
                                    <p:anim calcmode="lin" valueType="num">
                                      <p:cBhvr>
                                        <p:cTn id="30" dur="1000" fill="hold"/>
                                        <p:tgtEl>
                                          <p:spTgt spid="8202"/>
                                        </p:tgtEl>
                                        <p:attrNameLst>
                                          <p:attrName>ppt_x</p:attrName>
                                        </p:attrNameLst>
                                      </p:cBhvr>
                                      <p:tavLst>
                                        <p:tav tm="0">
                                          <p:val>
                                            <p:strVal val="#ppt_x"/>
                                          </p:val>
                                        </p:tav>
                                        <p:tav tm="100000">
                                          <p:val>
                                            <p:strVal val="#ppt_x"/>
                                          </p:val>
                                        </p:tav>
                                      </p:tavLst>
                                    </p:anim>
                                    <p:anim calcmode="lin" valueType="num">
                                      <p:cBhvr>
                                        <p:cTn id="31" dur="1000" fill="hold"/>
                                        <p:tgtEl>
                                          <p:spTgt spid="8202"/>
                                        </p:tgtEl>
                                        <p:attrNameLst>
                                          <p:attrName>ppt_y</p:attrName>
                                        </p:attrNameLst>
                                      </p:cBhvr>
                                      <p:tavLst>
                                        <p:tav tm="0">
                                          <p:val>
                                            <p:strVal val="1+#ppt_h/2"/>
                                          </p:val>
                                        </p:tav>
                                        <p:tav tm="100000">
                                          <p:val>
                                            <p:strVal val="#ppt_y"/>
                                          </p:val>
                                        </p:tav>
                                      </p:tavLst>
                                    </p:anim>
                                  </p:childTnLst>
                                </p:cTn>
                              </p:par>
                            </p:childTnLst>
                          </p:cTn>
                        </p:par>
                        <p:par>
                          <p:cTn id="32" fill="hold">
                            <p:stCondLst>
                              <p:cond delay="4649"/>
                            </p:stCondLst>
                            <p:childTnLst>
                              <p:par>
                                <p:cTn id="33" presetID="7" presetClass="entr" presetSubtype="4" fill="hold" nodeType="afterEffect">
                                  <p:stCondLst>
                                    <p:cond delay="0"/>
                                  </p:stCondLst>
                                  <p:childTnLst>
                                    <p:set>
                                      <p:cBhvr>
                                        <p:cTn id="34" dur="1" fill="hold">
                                          <p:stCondLst>
                                            <p:cond delay="0"/>
                                          </p:stCondLst>
                                        </p:cTn>
                                        <p:tgtEl>
                                          <p:spTgt spid="8203"/>
                                        </p:tgtEl>
                                        <p:attrNameLst>
                                          <p:attrName>style.visibility</p:attrName>
                                        </p:attrNameLst>
                                      </p:cBhvr>
                                      <p:to>
                                        <p:strVal val="visible"/>
                                      </p:to>
                                    </p:set>
                                    <p:anim calcmode="lin" valueType="num">
                                      <p:cBhvr>
                                        <p:cTn id="35" dur="1000" fill="hold"/>
                                        <p:tgtEl>
                                          <p:spTgt spid="8203"/>
                                        </p:tgtEl>
                                        <p:attrNameLst>
                                          <p:attrName>ppt_x</p:attrName>
                                        </p:attrNameLst>
                                      </p:cBhvr>
                                      <p:tavLst>
                                        <p:tav tm="0">
                                          <p:val>
                                            <p:strVal val="#ppt_x"/>
                                          </p:val>
                                        </p:tav>
                                        <p:tav tm="100000">
                                          <p:val>
                                            <p:strVal val="#ppt_x"/>
                                          </p:val>
                                        </p:tav>
                                      </p:tavLst>
                                    </p:anim>
                                    <p:anim calcmode="lin" valueType="num">
                                      <p:cBhvr>
                                        <p:cTn id="36" dur="1000" fill="hold"/>
                                        <p:tgtEl>
                                          <p:spTgt spid="820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0" presetClass="entr" presetSubtype="0" fill="hold" grpId="0" nodeType="clickEffect">
                                  <p:stCondLst>
                                    <p:cond delay="0"/>
                                  </p:stCondLst>
                                  <p:childTnLst>
                                    <p:set>
                                      <p:cBhvr>
                                        <p:cTn id="40" dur="1" fill="hold">
                                          <p:stCondLst>
                                            <p:cond delay="0"/>
                                          </p:stCondLst>
                                        </p:cTn>
                                        <p:tgtEl>
                                          <p:spTgt spid="8204"/>
                                        </p:tgtEl>
                                        <p:attrNameLst>
                                          <p:attrName>style.visibility</p:attrName>
                                        </p:attrNameLst>
                                      </p:cBhvr>
                                      <p:to>
                                        <p:strVal val="visible"/>
                                      </p:to>
                                    </p:set>
                                    <p:animEffect transition="in" filter="fade">
                                      <p:cBhvr>
                                        <p:cTn id="41" dur="800" decel="100000"/>
                                        <p:tgtEl>
                                          <p:spTgt spid="8204"/>
                                        </p:tgtEl>
                                      </p:cBhvr>
                                    </p:animEffect>
                                    <p:anim calcmode="lin" valueType="num">
                                      <p:cBhvr>
                                        <p:cTn id="42" dur="800" decel="100000" fill="hold"/>
                                        <p:tgtEl>
                                          <p:spTgt spid="8204"/>
                                        </p:tgtEl>
                                        <p:attrNameLst>
                                          <p:attrName>style.rotation</p:attrName>
                                        </p:attrNameLst>
                                      </p:cBhvr>
                                      <p:tavLst>
                                        <p:tav tm="0">
                                          <p:val>
                                            <p:fltVal val="-90"/>
                                          </p:val>
                                        </p:tav>
                                        <p:tav tm="100000">
                                          <p:val>
                                            <p:fltVal val="0"/>
                                          </p:val>
                                        </p:tav>
                                      </p:tavLst>
                                    </p:anim>
                                    <p:anim calcmode="lin" valueType="num">
                                      <p:cBhvr>
                                        <p:cTn id="43" dur="800" decel="100000" fill="hold"/>
                                        <p:tgtEl>
                                          <p:spTgt spid="8204"/>
                                        </p:tgtEl>
                                        <p:attrNameLst>
                                          <p:attrName>ppt_x</p:attrName>
                                        </p:attrNameLst>
                                      </p:cBhvr>
                                      <p:tavLst>
                                        <p:tav tm="0">
                                          <p:val>
                                            <p:strVal val="#ppt_x+0.4"/>
                                          </p:val>
                                        </p:tav>
                                        <p:tav tm="100000">
                                          <p:val>
                                            <p:strVal val="#ppt_x-0.05"/>
                                          </p:val>
                                        </p:tav>
                                      </p:tavLst>
                                    </p:anim>
                                    <p:anim calcmode="lin" valueType="num">
                                      <p:cBhvr>
                                        <p:cTn id="44" dur="800" decel="100000" fill="hold"/>
                                        <p:tgtEl>
                                          <p:spTgt spid="8204"/>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8204"/>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8204"/>
                                        </p:tgtEl>
                                        <p:attrNameLst>
                                          <p:attrName>ppt_y</p:attrName>
                                        </p:attrNameLst>
                                      </p:cBhvr>
                                      <p:tavLst>
                                        <p:tav tm="0">
                                          <p:val>
                                            <p:strVal val="#ppt_y+0.1"/>
                                          </p:val>
                                        </p:tav>
                                        <p:tav tm="100000">
                                          <p:val>
                                            <p:strVal val="#ppt_y"/>
                                          </p:val>
                                        </p:tav>
                                      </p:tavLst>
                                    </p:anim>
                                  </p:childTnLst>
                                </p:cTn>
                              </p:par>
                              <p:par>
                                <p:cTn id="47" presetID="30" presetClass="entr" presetSubtype="0" fill="hold" grpId="0" nodeType="withEffect">
                                  <p:stCondLst>
                                    <p:cond delay="0"/>
                                  </p:stCondLst>
                                  <p:childTnLst>
                                    <p:set>
                                      <p:cBhvr>
                                        <p:cTn id="48" dur="1" fill="hold">
                                          <p:stCondLst>
                                            <p:cond delay="0"/>
                                          </p:stCondLst>
                                        </p:cTn>
                                        <p:tgtEl>
                                          <p:spTgt spid="8205"/>
                                        </p:tgtEl>
                                        <p:attrNameLst>
                                          <p:attrName>style.visibility</p:attrName>
                                        </p:attrNameLst>
                                      </p:cBhvr>
                                      <p:to>
                                        <p:strVal val="visible"/>
                                      </p:to>
                                    </p:set>
                                    <p:animEffect transition="in" filter="fade">
                                      <p:cBhvr>
                                        <p:cTn id="49" dur="800" decel="100000"/>
                                        <p:tgtEl>
                                          <p:spTgt spid="8205"/>
                                        </p:tgtEl>
                                      </p:cBhvr>
                                    </p:animEffect>
                                    <p:anim calcmode="lin" valueType="num">
                                      <p:cBhvr>
                                        <p:cTn id="50" dur="800" decel="100000" fill="hold"/>
                                        <p:tgtEl>
                                          <p:spTgt spid="8205"/>
                                        </p:tgtEl>
                                        <p:attrNameLst>
                                          <p:attrName>style.rotation</p:attrName>
                                        </p:attrNameLst>
                                      </p:cBhvr>
                                      <p:tavLst>
                                        <p:tav tm="0">
                                          <p:val>
                                            <p:fltVal val="-90"/>
                                          </p:val>
                                        </p:tav>
                                        <p:tav tm="100000">
                                          <p:val>
                                            <p:fltVal val="0"/>
                                          </p:val>
                                        </p:tav>
                                      </p:tavLst>
                                    </p:anim>
                                    <p:anim calcmode="lin" valueType="num">
                                      <p:cBhvr>
                                        <p:cTn id="51" dur="800" decel="100000" fill="hold"/>
                                        <p:tgtEl>
                                          <p:spTgt spid="8205"/>
                                        </p:tgtEl>
                                        <p:attrNameLst>
                                          <p:attrName>ppt_x</p:attrName>
                                        </p:attrNameLst>
                                      </p:cBhvr>
                                      <p:tavLst>
                                        <p:tav tm="0">
                                          <p:val>
                                            <p:strVal val="#ppt_x+0.4"/>
                                          </p:val>
                                        </p:tav>
                                        <p:tav tm="100000">
                                          <p:val>
                                            <p:strVal val="#ppt_x-0.05"/>
                                          </p:val>
                                        </p:tav>
                                      </p:tavLst>
                                    </p:anim>
                                    <p:anim calcmode="lin" valueType="num">
                                      <p:cBhvr>
                                        <p:cTn id="52" dur="800" decel="100000" fill="hold"/>
                                        <p:tgtEl>
                                          <p:spTgt spid="8205"/>
                                        </p:tgtEl>
                                        <p:attrNameLst>
                                          <p:attrName>ppt_y</p:attrName>
                                        </p:attrNameLst>
                                      </p:cBhvr>
                                      <p:tavLst>
                                        <p:tav tm="0">
                                          <p:val>
                                            <p:strVal val="#ppt_y-0.4"/>
                                          </p:val>
                                        </p:tav>
                                        <p:tav tm="100000">
                                          <p:val>
                                            <p:strVal val="#ppt_y+0.1"/>
                                          </p:val>
                                        </p:tav>
                                      </p:tavLst>
                                    </p:anim>
                                    <p:anim calcmode="lin" valueType="num">
                                      <p:cBhvr>
                                        <p:cTn id="53" dur="200" accel="100000" fill="hold">
                                          <p:stCondLst>
                                            <p:cond delay="800"/>
                                          </p:stCondLst>
                                        </p:cTn>
                                        <p:tgtEl>
                                          <p:spTgt spid="8205"/>
                                        </p:tgtEl>
                                        <p:attrNameLst>
                                          <p:attrName>ppt_x</p:attrName>
                                        </p:attrNameLst>
                                      </p:cBhvr>
                                      <p:tavLst>
                                        <p:tav tm="0">
                                          <p:val>
                                            <p:strVal val="#ppt_x-0.05"/>
                                          </p:val>
                                        </p:tav>
                                        <p:tav tm="100000">
                                          <p:val>
                                            <p:strVal val="#ppt_x"/>
                                          </p:val>
                                        </p:tav>
                                      </p:tavLst>
                                    </p:anim>
                                    <p:anim calcmode="lin" valueType="num">
                                      <p:cBhvr>
                                        <p:cTn id="54" dur="200" accel="100000" fill="hold">
                                          <p:stCondLst>
                                            <p:cond delay="800"/>
                                          </p:stCondLst>
                                        </p:cTn>
                                        <p:tgtEl>
                                          <p:spTgt spid="8205"/>
                                        </p:tgtEl>
                                        <p:attrNameLst>
                                          <p:attrName>ppt_y</p:attrName>
                                        </p:attrNameLst>
                                      </p:cBhvr>
                                      <p:tavLst>
                                        <p:tav tm="0">
                                          <p:val>
                                            <p:strVal val="#ppt_y+0.1"/>
                                          </p:val>
                                        </p:tav>
                                        <p:tav tm="100000">
                                          <p:val>
                                            <p:strVal val="#ppt_y"/>
                                          </p:val>
                                        </p:tav>
                                      </p:tavLst>
                                    </p:anim>
                                  </p:childTnLst>
                                </p:cTn>
                              </p:par>
                              <p:par>
                                <p:cTn id="55" presetID="30" presetClass="entr" presetSubtype="0" fill="hold" grpId="0" nodeType="withEffect">
                                  <p:stCondLst>
                                    <p:cond delay="0"/>
                                  </p:stCondLst>
                                  <p:childTnLst>
                                    <p:set>
                                      <p:cBhvr>
                                        <p:cTn id="56" dur="1" fill="hold">
                                          <p:stCondLst>
                                            <p:cond delay="0"/>
                                          </p:stCondLst>
                                        </p:cTn>
                                        <p:tgtEl>
                                          <p:spTgt spid="8206"/>
                                        </p:tgtEl>
                                        <p:attrNameLst>
                                          <p:attrName>style.visibility</p:attrName>
                                        </p:attrNameLst>
                                      </p:cBhvr>
                                      <p:to>
                                        <p:strVal val="visible"/>
                                      </p:to>
                                    </p:set>
                                    <p:animEffect transition="in" filter="fade">
                                      <p:cBhvr>
                                        <p:cTn id="57" dur="800" decel="100000"/>
                                        <p:tgtEl>
                                          <p:spTgt spid="8206"/>
                                        </p:tgtEl>
                                      </p:cBhvr>
                                    </p:animEffect>
                                    <p:anim calcmode="lin" valueType="num">
                                      <p:cBhvr>
                                        <p:cTn id="58" dur="800" decel="100000" fill="hold"/>
                                        <p:tgtEl>
                                          <p:spTgt spid="8206"/>
                                        </p:tgtEl>
                                        <p:attrNameLst>
                                          <p:attrName>style.rotation</p:attrName>
                                        </p:attrNameLst>
                                      </p:cBhvr>
                                      <p:tavLst>
                                        <p:tav tm="0">
                                          <p:val>
                                            <p:fltVal val="-90"/>
                                          </p:val>
                                        </p:tav>
                                        <p:tav tm="100000">
                                          <p:val>
                                            <p:fltVal val="0"/>
                                          </p:val>
                                        </p:tav>
                                      </p:tavLst>
                                    </p:anim>
                                    <p:anim calcmode="lin" valueType="num">
                                      <p:cBhvr>
                                        <p:cTn id="59" dur="800" decel="100000" fill="hold"/>
                                        <p:tgtEl>
                                          <p:spTgt spid="8206"/>
                                        </p:tgtEl>
                                        <p:attrNameLst>
                                          <p:attrName>ppt_x</p:attrName>
                                        </p:attrNameLst>
                                      </p:cBhvr>
                                      <p:tavLst>
                                        <p:tav tm="0">
                                          <p:val>
                                            <p:strVal val="#ppt_x+0.4"/>
                                          </p:val>
                                        </p:tav>
                                        <p:tav tm="100000">
                                          <p:val>
                                            <p:strVal val="#ppt_x-0.05"/>
                                          </p:val>
                                        </p:tav>
                                      </p:tavLst>
                                    </p:anim>
                                    <p:anim calcmode="lin" valueType="num">
                                      <p:cBhvr>
                                        <p:cTn id="60" dur="800" decel="100000" fill="hold"/>
                                        <p:tgtEl>
                                          <p:spTgt spid="8206"/>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8206"/>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8206"/>
                                        </p:tgtEl>
                                        <p:attrNameLst>
                                          <p:attrName>ppt_y</p:attrName>
                                        </p:attrNameLst>
                                      </p:cBhvr>
                                      <p:tavLst>
                                        <p:tav tm="0">
                                          <p:val>
                                            <p:strVal val="#ppt_y+0.1"/>
                                          </p:val>
                                        </p:tav>
                                        <p:tav tm="100000">
                                          <p:val>
                                            <p:strVal val="#ppt_y"/>
                                          </p:val>
                                        </p:tav>
                                      </p:tavLst>
                                    </p:anim>
                                  </p:childTnLst>
                                </p:cTn>
                              </p:par>
                              <p:par>
                                <p:cTn id="63" presetID="30" presetClass="entr" presetSubtype="0" fill="hold" grpId="0" nodeType="withEffect">
                                  <p:stCondLst>
                                    <p:cond delay="0"/>
                                  </p:stCondLst>
                                  <p:childTnLst>
                                    <p:set>
                                      <p:cBhvr>
                                        <p:cTn id="64" dur="1" fill="hold">
                                          <p:stCondLst>
                                            <p:cond delay="0"/>
                                          </p:stCondLst>
                                        </p:cTn>
                                        <p:tgtEl>
                                          <p:spTgt spid="8207"/>
                                        </p:tgtEl>
                                        <p:attrNameLst>
                                          <p:attrName>style.visibility</p:attrName>
                                        </p:attrNameLst>
                                      </p:cBhvr>
                                      <p:to>
                                        <p:strVal val="visible"/>
                                      </p:to>
                                    </p:set>
                                    <p:animEffect transition="in" filter="fade">
                                      <p:cBhvr>
                                        <p:cTn id="65" dur="800" decel="100000"/>
                                        <p:tgtEl>
                                          <p:spTgt spid="8207"/>
                                        </p:tgtEl>
                                      </p:cBhvr>
                                    </p:animEffect>
                                    <p:anim calcmode="lin" valueType="num">
                                      <p:cBhvr>
                                        <p:cTn id="66" dur="800" decel="100000" fill="hold"/>
                                        <p:tgtEl>
                                          <p:spTgt spid="8207"/>
                                        </p:tgtEl>
                                        <p:attrNameLst>
                                          <p:attrName>style.rotation</p:attrName>
                                        </p:attrNameLst>
                                      </p:cBhvr>
                                      <p:tavLst>
                                        <p:tav tm="0">
                                          <p:val>
                                            <p:fltVal val="-90"/>
                                          </p:val>
                                        </p:tav>
                                        <p:tav tm="100000">
                                          <p:val>
                                            <p:fltVal val="0"/>
                                          </p:val>
                                        </p:tav>
                                      </p:tavLst>
                                    </p:anim>
                                    <p:anim calcmode="lin" valueType="num">
                                      <p:cBhvr>
                                        <p:cTn id="67" dur="800" decel="100000" fill="hold"/>
                                        <p:tgtEl>
                                          <p:spTgt spid="8207"/>
                                        </p:tgtEl>
                                        <p:attrNameLst>
                                          <p:attrName>ppt_x</p:attrName>
                                        </p:attrNameLst>
                                      </p:cBhvr>
                                      <p:tavLst>
                                        <p:tav tm="0">
                                          <p:val>
                                            <p:strVal val="#ppt_x+0.4"/>
                                          </p:val>
                                        </p:tav>
                                        <p:tav tm="100000">
                                          <p:val>
                                            <p:strVal val="#ppt_x-0.05"/>
                                          </p:val>
                                        </p:tav>
                                      </p:tavLst>
                                    </p:anim>
                                    <p:anim calcmode="lin" valueType="num">
                                      <p:cBhvr>
                                        <p:cTn id="68" dur="800" decel="100000" fill="hold"/>
                                        <p:tgtEl>
                                          <p:spTgt spid="8207"/>
                                        </p:tgtEl>
                                        <p:attrNameLst>
                                          <p:attrName>ppt_y</p:attrName>
                                        </p:attrNameLst>
                                      </p:cBhvr>
                                      <p:tavLst>
                                        <p:tav tm="0">
                                          <p:val>
                                            <p:strVal val="#ppt_y-0.4"/>
                                          </p:val>
                                        </p:tav>
                                        <p:tav tm="100000">
                                          <p:val>
                                            <p:strVal val="#ppt_y+0.1"/>
                                          </p:val>
                                        </p:tav>
                                      </p:tavLst>
                                    </p:anim>
                                    <p:anim calcmode="lin" valueType="num">
                                      <p:cBhvr>
                                        <p:cTn id="69" dur="200" accel="100000" fill="hold">
                                          <p:stCondLst>
                                            <p:cond delay="800"/>
                                          </p:stCondLst>
                                        </p:cTn>
                                        <p:tgtEl>
                                          <p:spTgt spid="8207"/>
                                        </p:tgtEl>
                                        <p:attrNameLst>
                                          <p:attrName>ppt_x</p:attrName>
                                        </p:attrNameLst>
                                      </p:cBhvr>
                                      <p:tavLst>
                                        <p:tav tm="0">
                                          <p:val>
                                            <p:strVal val="#ppt_x-0.05"/>
                                          </p:val>
                                        </p:tav>
                                        <p:tav tm="100000">
                                          <p:val>
                                            <p:strVal val="#ppt_x"/>
                                          </p:val>
                                        </p:tav>
                                      </p:tavLst>
                                    </p:anim>
                                    <p:anim calcmode="lin" valueType="num">
                                      <p:cBhvr>
                                        <p:cTn id="70" dur="200" accel="100000" fill="hold">
                                          <p:stCondLst>
                                            <p:cond delay="800"/>
                                          </p:stCondLst>
                                        </p:cTn>
                                        <p:tgtEl>
                                          <p:spTgt spid="820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4" grpId="0"/>
      <p:bldP spid="8205" grpId="0"/>
      <p:bldP spid="8206" grpId="0"/>
      <p:bldP spid="8207" grpId="0"/>
      <p:bldP spid="5" grpId="0"/>
      <p:bldP spid="12" grpId="0" bldLvl="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0"/>
          <p:cNvSpPr txBox="1">
            <a:spLocks noChangeArrowheads="1"/>
          </p:cNvSpPr>
          <p:nvPr/>
        </p:nvSpPr>
        <p:spPr bwMode="auto">
          <a:xfrm>
            <a:off x="4454525" y="701675"/>
            <a:ext cx="37719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北京大学和《</a:t>
            </a:r>
            <a:r>
              <a:rPr lang="zh-CN" altLang="en-US" sz="2800" b="1" dirty="0">
                <a:latin typeface="微软雅黑" panose="020B0503020204020204" pitchFamily="34" charset="-122"/>
                <a:ea typeface="微软雅黑" panose="020B0503020204020204" pitchFamily="34" charset="-122"/>
                <a:sym typeface="宋体" panose="02010600030101010101" pitchFamily="2" charset="-122"/>
              </a:rPr>
              <a:t>新青年</a:t>
            </a:r>
            <a:r>
              <a:rPr lang="zh-CN" altLang="en-US" sz="2800" b="1" dirty="0">
                <a:latin typeface="微软雅黑" panose="020B0503020204020204" pitchFamily="34" charset="-122"/>
                <a:ea typeface="微软雅黑" panose="020B0503020204020204" pitchFamily="34" charset="-122"/>
              </a:rPr>
              <a:t>》</a:t>
            </a:r>
          </a:p>
        </p:txBody>
      </p:sp>
      <p:pic>
        <p:nvPicPr>
          <p:cNvPr id="2"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9113" y="1339850"/>
            <a:ext cx="3336925" cy="456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6" name="文本框 8205"/>
          <p:cNvSpPr txBox="1">
            <a:spLocks noChangeArrowheads="1"/>
          </p:cNvSpPr>
          <p:nvPr/>
        </p:nvSpPr>
        <p:spPr bwMode="auto">
          <a:xfrm>
            <a:off x="2487613" y="5894388"/>
            <a:ext cx="1439862"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Arial" panose="020B0604020202020204" pitchFamily="34" charset="0"/>
                <a:ea typeface="微软雅黑" panose="020B0503020204020204" pitchFamily="34" charset="-122"/>
              </a:rPr>
              <a:t>蔡元培</a:t>
            </a:r>
          </a:p>
        </p:txBody>
      </p:sp>
      <p:pic>
        <p:nvPicPr>
          <p:cNvPr id="3" name="图片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9375" y="1343025"/>
            <a:ext cx="5481638" cy="409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文本框 15366"/>
          <p:cNvSpPr txBox="1">
            <a:spLocks noChangeArrowheads="1"/>
          </p:cNvSpPr>
          <p:nvPr/>
        </p:nvSpPr>
        <p:spPr bwMode="auto">
          <a:xfrm>
            <a:off x="5283200" y="5468938"/>
            <a:ext cx="5121275"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北京大学红楼</a:t>
            </a:r>
          </a:p>
          <a:p>
            <a:pPr algn="ctr"/>
            <a:r>
              <a:rPr lang="zh-CN" altLang="en-US" sz="2400" b="1" dirty="0">
                <a:latin typeface="微软雅黑" panose="020B0503020204020204" pitchFamily="34" charset="-122"/>
                <a:ea typeface="微软雅黑" panose="020B0503020204020204" pitchFamily="34" charset="-122"/>
              </a:rPr>
              <a:t>   （</a:t>
            </a:r>
            <a:r>
              <a:rPr lang="en-US" altLang="zh-CN" sz="2400" b="1" dirty="0">
                <a:latin typeface="微软雅黑" panose="020B0503020204020204" pitchFamily="34" charset="-122"/>
                <a:ea typeface="微软雅黑" panose="020B0503020204020204" pitchFamily="34" charset="-122"/>
              </a:rPr>
              <a:t>20</a:t>
            </a:r>
            <a:r>
              <a:rPr lang="zh-CN" altLang="en-US" sz="2400" b="1" dirty="0">
                <a:latin typeface="微软雅黑" panose="020B0503020204020204" pitchFamily="34" charset="-122"/>
                <a:ea typeface="微软雅黑" panose="020B0503020204020204" pitchFamily="34" charset="-122"/>
              </a:rPr>
              <a:t>世纪初新文化运动的主要阵地）</a:t>
            </a:r>
          </a:p>
        </p:txBody>
      </p:sp>
      <p:sp>
        <p:nvSpPr>
          <p:cNvPr id="8" name="矩形 7174"/>
          <p:cNvSpPr>
            <a:spLocks noChangeArrowheads="1"/>
          </p:cNvSpPr>
          <p:nvPr/>
        </p:nvSpPr>
        <p:spPr bwMode="auto">
          <a:xfrm>
            <a:off x="1784350" y="476250"/>
            <a:ext cx="251142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solidFill>
                  <a:srgbClr val="0000FF"/>
                </a:solidFill>
                <a:latin typeface="微软雅黑" panose="020B0503020204020204" pitchFamily="34" charset="-122"/>
                <a:ea typeface="微软雅黑" panose="020B0503020204020204" pitchFamily="34" charset="-122"/>
              </a:rPr>
              <a:t>4.</a:t>
            </a:r>
            <a:r>
              <a:rPr lang="zh-CN" altLang="en-US" sz="3200" b="1" dirty="0">
                <a:solidFill>
                  <a:srgbClr val="0000FF"/>
                </a:solidFill>
                <a:latin typeface="微软雅黑" panose="020B0503020204020204" pitchFamily="34" charset="-122"/>
                <a:ea typeface="微软雅黑" panose="020B0503020204020204" pitchFamily="34" charset="-122"/>
              </a:rPr>
              <a:t>重要阵地</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iterate type="lt">
                                    <p:tmPct val="5000"/>
                                  </p:iterate>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p:tgtEl>
                                          <p:spTgt spid="2"/>
                                        </p:tgtEl>
                                        <p:attrNameLst>
                                          <p:attrName>ppt_y</p:attrName>
                                        </p:attrNameLst>
                                      </p:cBhvr>
                                      <p:tavLst>
                                        <p:tav tm="0">
                                          <p:val>
                                            <p:strVal val="#ppt_y+#ppt_h*1.125000"/>
                                          </p:val>
                                        </p:tav>
                                        <p:tav tm="100000">
                                          <p:val>
                                            <p:strVal val="#ppt_y"/>
                                          </p:val>
                                        </p:tav>
                                      </p:tavLst>
                                    </p:anim>
                                    <p:animEffect transition="in" filter="wipe(up)">
                                      <p:cBhvr>
                                        <p:cTn id="22" dur="500"/>
                                        <p:tgtEl>
                                          <p:spTgt spid="2"/>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206"/>
                                        </p:tgtEl>
                                        <p:attrNameLst>
                                          <p:attrName>style.visibility</p:attrName>
                                        </p:attrNameLst>
                                      </p:cBhvr>
                                      <p:to>
                                        <p:strVal val="visible"/>
                                      </p:to>
                                    </p:set>
                                    <p:anim calcmode="lin" valueType="num">
                                      <p:cBhvr>
                                        <p:cTn id="25" dur="500"/>
                                        <p:tgtEl>
                                          <p:spTgt spid="8206"/>
                                        </p:tgtEl>
                                        <p:attrNameLst>
                                          <p:attrName>ppt_y</p:attrName>
                                        </p:attrNameLst>
                                      </p:cBhvr>
                                      <p:tavLst>
                                        <p:tav tm="0">
                                          <p:val>
                                            <p:strVal val="#ppt_y+#ppt_h*1.125000"/>
                                          </p:val>
                                        </p:tav>
                                        <p:tav tm="100000">
                                          <p:val>
                                            <p:strVal val="#ppt_y"/>
                                          </p:val>
                                        </p:tav>
                                      </p:tavLst>
                                    </p:anim>
                                    <p:animEffect transition="in" filter="wipe(up)">
                                      <p:cBhvr>
                                        <p:cTn id="26" dur="500"/>
                                        <p:tgtEl>
                                          <p:spTgt spid="8206"/>
                                        </p:tgtEl>
                                      </p:cBhvr>
                                    </p:animEffect>
                                  </p:childTnLst>
                                </p:cTn>
                              </p:par>
                            </p:childTnLst>
                          </p:cTn>
                        </p:par>
                      </p:childTnLst>
                    </p:cTn>
                  </p:par>
                  <p:par>
                    <p:cTn id="27" fill="hold">
                      <p:stCondLst>
                        <p:cond delay="indefinite"/>
                      </p:stCondLst>
                      <p:childTnLst>
                        <p:par>
                          <p:cTn id="28" fill="hold">
                            <p:stCondLst>
                              <p:cond delay="0"/>
                            </p:stCondLst>
                            <p:childTnLst>
                              <p:par>
                                <p:cTn id="29" presetID="30"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800" decel="100000"/>
                                        <p:tgtEl>
                                          <p:spTgt spid="3"/>
                                        </p:tgtEl>
                                      </p:cBhvr>
                                    </p:animEffect>
                                    <p:anim calcmode="lin" valueType="num">
                                      <p:cBhvr>
                                        <p:cTn id="32" dur="800" decel="100000" fill="hold"/>
                                        <p:tgtEl>
                                          <p:spTgt spid="3"/>
                                        </p:tgtEl>
                                        <p:attrNameLst>
                                          <p:attrName>style.rotation</p:attrName>
                                        </p:attrNameLst>
                                      </p:cBhvr>
                                      <p:tavLst>
                                        <p:tav tm="0">
                                          <p:val>
                                            <p:fltVal val="-90"/>
                                          </p:val>
                                        </p:tav>
                                        <p:tav tm="100000">
                                          <p:val>
                                            <p:fltVal val="0"/>
                                          </p:val>
                                        </p:tav>
                                      </p:tavLst>
                                    </p:anim>
                                    <p:anim calcmode="lin" valueType="num">
                                      <p:cBhvr>
                                        <p:cTn id="33" dur="800" decel="100000" fill="hold"/>
                                        <p:tgtEl>
                                          <p:spTgt spid="3"/>
                                        </p:tgtEl>
                                        <p:attrNameLst>
                                          <p:attrName>ppt_x</p:attrName>
                                        </p:attrNameLst>
                                      </p:cBhvr>
                                      <p:tavLst>
                                        <p:tav tm="0">
                                          <p:val>
                                            <p:strVal val="#ppt_x+0.4"/>
                                          </p:val>
                                        </p:tav>
                                        <p:tav tm="100000">
                                          <p:val>
                                            <p:strVal val="#ppt_x-0.05"/>
                                          </p:val>
                                        </p:tav>
                                      </p:tavLst>
                                    </p:anim>
                                    <p:anim calcmode="lin" valueType="num">
                                      <p:cBhvr>
                                        <p:cTn id="34" dur="800" decel="100000" fill="hold"/>
                                        <p:tgtEl>
                                          <p:spTgt spid="3"/>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par>
                                <p:cTn id="37" presetID="30" presetClass="entr" presetSubtype="0" fill="hold" grpId="0" nodeType="withEffect">
                                  <p:stCondLst>
                                    <p:cond delay="0"/>
                                  </p:stCondLst>
                                  <p:childTnLst>
                                    <p:set>
                                      <p:cBhvr>
                                        <p:cTn id="38" dur="1" fill="hold">
                                          <p:stCondLst>
                                            <p:cond delay="0"/>
                                          </p:stCondLst>
                                        </p:cTn>
                                        <p:tgtEl>
                                          <p:spTgt spid="15367"/>
                                        </p:tgtEl>
                                        <p:attrNameLst>
                                          <p:attrName>style.visibility</p:attrName>
                                        </p:attrNameLst>
                                      </p:cBhvr>
                                      <p:to>
                                        <p:strVal val="visible"/>
                                      </p:to>
                                    </p:set>
                                    <p:animEffect transition="in" filter="fade">
                                      <p:cBhvr>
                                        <p:cTn id="39" dur="800" decel="100000"/>
                                        <p:tgtEl>
                                          <p:spTgt spid="15367"/>
                                        </p:tgtEl>
                                      </p:cBhvr>
                                    </p:animEffect>
                                    <p:anim calcmode="lin" valueType="num">
                                      <p:cBhvr>
                                        <p:cTn id="40" dur="800" decel="100000" fill="hold"/>
                                        <p:tgtEl>
                                          <p:spTgt spid="15367"/>
                                        </p:tgtEl>
                                        <p:attrNameLst>
                                          <p:attrName>style.rotation</p:attrName>
                                        </p:attrNameLst>
                                      </p:cBhvr>
                                      <p:tavLst>
                                        <p:tav tm="0">
                                          <p:val>
                                            <p:fltVal val="-90"/>
                                          </p:val>
                                        </p:tav>
                                        <p:tav tm="100000">
                                          <p:val>
                                            <p:fltVal val="0"/>
                                          </p:val>
                                        </p:tav>
                                      </p:tavLst>
                                    </p:anim>
                                    <p:anim calcmode="lin" valueType="num">
                                      <p:cBhvr>
                                        <p:cTn id="41" dur="800" decel="100000" fill="hold"/>
                                        <p:tgtEl>
                                          <p:spTgt spid="15367"/>
                                        </p:tgtEl>
                                        <p:attrNameLst>
                                          <p:attrName>ppt_x</p:attrName>
                                        </p:attrNameLst>
                                      </p:cBhvr>
                                      <p:tavLst>
                                        <p:tav tm="0">
                                          <p:val>
                                            <p:strVal val="#ppt_x+0.4"/>
                                          </p:val>
                                        </p:tav>
                                        <p:tav tm="100000">
                                          <p:val>
                                            <p:strVal val="#ppt_x-0.05"/>
                                          </p:val>
                                        </p:tav>
                                      </p:tavLst>
                                    </p:anim>
                                    <p:anim calcmode="lin" valueType="num">
                                      <p:cBhvr>
                                        <p:cTn id="42" dur="800" decel="100000" fill="hold"/>
                                        <p:tgtEl>
                                          <p:spTgt spid="15367"/>
                                        </p:tgtEl>
                                        <p:attrNameLst>
                                          <p:attrName>ppt_y</p:attrName>
                                        </p:attrNameLst>
                                      </p:cBhvr>
                                      <p:tavLst>
                                        <p:tav tm="0">
                                          <p:val>
                                            <p:strVal val="#ppt_y-0.4"/>
                                          </p:val>
                                        </p:tav>
                                        <p:tav tm="100000">
                                          <p:val>
                                            <p:strVal val="#ppt_y+0.1"/>
                                          </p:val>
                                        </p:tav>
                                      </p:tavLst>
                                    </p:anim>
                                    <p:anim calcmode="lin" valueType="num">
                                      <p:cBhvr>
                                        <p:cTn id="43" dur="200" accel="100000" fill="hold">
                                          <p:stCondLst>
                                            <p:cond delay="800"/>
                                          </p:stCondLst>
                                        </p:cTn>
                                        <p:tgtEl>
                                          <p:spTgt spid="15367"/>
                                        </p:tgtEl>
                                        <p:attrNameLst>
                                          <p:attrName>ppt_x</p:attrName>
                                        </p:attrNameLst>
                                      </p:cBhvr>
                                      <p:tavLst>
                                        <p:tav tm="0">
                                          <p:val>
                                            <p:strVal val="#ppt_x-0.05"/>
                                          </p:val>
                                        </p:tav>
                                        <p:tav tm="100000">
                                          <p:val>
                                            <p:strVal val="#ppt_x"/>
                                          </p:val>
                                        </p:tav>
                                      </p:tavLst>
                                    </p:anim>
                                    <p:anim calcmode="lin" valueType="num">
                                      <p:cBhvr>
                                        <p:cTn id="44" dur="200" accel="100000" fill="hold">
                                          <p:stCondLst>
                                            <p:cond delay="800"/>
                                          </p:stCondLst>
                                        </p:cTn>
                                        <p:tgtEl>
                                          <p:spTgt spid="1536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206" grpId="0"/>
      <p:bldP spid="15367" grpId="0"/>
      <p:bldP spid="8" grpId="0" bldLvl="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矩形 7197"/>
          <p:cNvSpPr>
            <a:spLocks noChangeArrowheads="1"/>
          </p:cNvSpPr>
          <p:nvPr/>
        </p:nvSpPr>
        <p:spPr bwMode="auto">
          <a:xfrm>
            <a:off x="1774825" y="260350"/>
            <a:ext cx="685315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二、新文化运动的内容与意义</a:t>
            </a:r>
            <a:endParaRPr lang="zh-CN" altLang="zh-CN" sz="40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矩形 7174"/>
          <p:cNvSpPr>
            <a:spLocks noChangeArrowheads="1"/>
          </p:cNvSpPr>
          <p:nvPr/>
        </p:nvSpPr>
        <p:spPr bwMode="auto">
          <a:xfrm>
            <a:off x="1774825" y="1165225"/>
            <a:ext cx="2154238"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solidFill>
                  <a:srgbClr val="0000FF"/>
                </a:solidFill>
                <a:latin typeface="微软雅黑" panose="020B0503020204020204" pitchFamily="34" charset="-122"/>
                <a:ea typeface="微软雅黑" panose="020B0503020204020204" pitchFamily="34" charset="-122"/>
              </a:rPr>
              <a:t>1.</a:t>
            </a:r>
            <a:r>
              <a:rPr lang="zh-CN" altLang="en-US" sz="3200" b="1" dirty="0">
                <a:solidFill>
                  <a:srgbClr val="0000FF"/>
                </a:solidFill>
                <a:latin typeface="微软雅黑" panose="020B0503020204020204" pitchFamily="34" charset="-122"/>
                <a:ea typeface="微软雅黑" panose="020B0503020204020204" pitchFamily="34" charset="-122"/>
              </a:rPr>
              <a:t>内 容</a:t>
            </a:r>
          </a:p>
        </p:txBody>
      </p:sp>
      <p:sp>
        <p:nvSpPr>
          <p:cNvPr id="5" name="文本框 79874"/>
          <p:cNvSpPr txBox="1">
            <a:spLocks noChangeArrowheads="1"/>
          </p:cNvSpPr>
          <p:nvPr/>
        </p:nvSpPr>
        <p:spPr bwMode="auto">
          <a:xfrm>
            <a:off x="1023902" y="1714488"/>
            <a:ext cx="62865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3600" b="1" dirty="0">
                <a:latin typeface="微软雅黑" panose="020B0503020204020204" pitchFamily="34" charset="-122"/>
                <a:ea typeface="微软雅黑" panose="020B0503020204020204" pitchFamily="34" charset="-122"/>
              </a:rPr>
              <a:t>（</a:t>
            </a:r>
            <a:r>
              <a:rPr lang="en-US" altLang="zh-CN" sz="3600" b="1" dirty="0">
                <a:latin typeface="微软雅黑" panose="020B0503020204020204" pitchFamily="34" charset="-122"/>
                <a:ea typeface="微软雅黑" panose="020B0503020204020204" pitchFamily="34" charset="-122"/>
              </a:rPr>
              <a:t>1</a:t>
            </a:r>
            <a:r>
              <a:rPr lang="zh-CN" altLang="en-US" sz="3600" b="1" dirty="0">
                <a:latin typeface="微软雅黑" panose="020B0503020204020204" pitchFamily="34" charset="-122"/>
                <a:ea typeface="微软雅黑" panose="020B0503020204020204" pitchFamily="34" charset="-122"/>
              </a:rPr>
              <a:t>）抨击旧道德和旧文化</a:t>
            </a:r>
          </a:p>
        </p:txBody>
      </p:sp>
      <p:sp>
        <p:nvSpPr>
          <p:cNvPr id="6" name="矩形 5"/>
          <p:cNvSpPr>
            <a:spLocks noChangeArrowheads="1"/>
          </p:cNvSpPr>
          <p:nvPr/>
        </p:nvSpPr>
        <p:spPr bwMode="auto">
          <a:xfrm>
            <a:off x="1434406" y="2469584"/>
            <a:ext cx="9342114" cy="2492990"/>
          </a:xfrm>
          <a:prstGeom prst="rect">
            <a:avLst/>
          </a:prstGeom>
          <a:noFill/>
          <a:ln w="38100">
            <a:solidFill>
              <a:srgbClr val="2E6CB8"/>
            </a:solidFill>
            <a:miter lim="800000"/>
          </a:ln>
          <a:extLst>
            <a:ext uri="{909E8E84-426E-40DD-AFC4-6F175D3DCCD1}">
              <a14:hiddenFill xmlns:a14="http://schemas.microsoft.com/office/drawing/2010/main">
                <a:solidFill>
                  <a:srgbClr val="FFFFFF"/>
                </a:solidFill>
              </a14:hiddenFill>
            </a:ext>
          </a:extLst>
        </p:spPr>
        <p:txBody>
          <a:bodyPr wrap="square" anchor="ctr">
            <a:spAutoFit/>
          </a:bodyPr>
          <a:lstStyle/>
          <a:p>
            <a:pPr>
              <a:lnSpc>
                <a:spcPct val="150000"/>
              </a:lnSpc>
            </a:pPr>
            <a:r>
              <a:rPr lang="zh-CN" altLang="en-US" sz="2600" b="1" dirty="0">
                <a:latin typeface="微软雅黑" panose="020B0503020204020204" pitchFamily="34" charset="-122"/>
                <a:ea typeface="微软雅黑" panose="020B0503020204020204" pitchFamily="34" charset="-122"/>
              </a:rPr>
              <a:t>   人血馒头：他的母亲端过一碟乌黑的圆东西，轻轻说：“吃下去罢，病便好了”。 小栓撮起这黑东西，看了一会，似乎拿着自己的性命一般，心里说不出的奇怪。十分小心的拗开了，焦皮里面窜出一道白气，白气散了，是两半个白面的馒头。 </a:t>
            </a:r>
            <a:r>
              <a:rPr lang="en-US" altLang="zh-CN" sz="2600" b="1" dirty="0">
                <a:latin typeface="微软雅黑" panose="020B0503020204020204" pitchFamily="34" charset="-122"/>
                <a:ea typeface="微软雅黑" panose="020B0503020204020204" pitchFamily="34" charset="-122"/>
              </a:rPr>
              <a:t>    </a:t>
            </a:r>
          </a:p>
        </p:txBody>
      </p:sp>
      <p:sp>
        <p:nvSpPr>
          <p:cNvPr id="7" name="文本框 8"/>
          <p:cNvSpPr txBox="1">
            <a:spLocks noChangeArrowheads="1"/>
          </p:cNvSpPr>
          <p:nvPr/>
        </p:nvSpPr>
        <p:spPr bwMode="auto">
          <a:xfrm>
            <a:off x="1415480" y="5013176"/>
            <a:ext cx="917507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800" b="1" dirty="0">
                <a:latin typeface="微软雅黑" panose="020B0503020204020204" pitchFamily="34" charset="-122"/>
                <a:ea typeface="微软雅黑" panose="020B0503020204020204" pitchFamily="34" charset="-122"/>
              </a:rPr>
              <a:t>以新文化的形式深刻揭露了封建礼教的吃人本质，号召人们起来推翻</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黑漆漆</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的吃人社会。</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3" presetClass="entr" presetSubtype="528"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6"/>
                                        </p:tgtEl>
                                        <p:attrNameLst>
                                          <p:attrName>style.visibility</p:attrName>
                                        </p:attrNameLst>
                                      </p:cBhvr>
                                      <p:to>
                                        <p:strVal val="visible"/>
                                      </p:to>
                                    </p:set>
                                    <p:anim calcmode="discrete" valueType="clr">
                                      <p:cBhvr override="childStyle">
                                        <p:cTn id="21"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6"/>
                                        </p:tgtEl>
                                        <p:attrNameLst>
                                          <p:attrName>fillcolor</p:attrName>
                                        </p:attrNameLst>
                                      </p:cBhvr>
                                      <p:tavLst>
                                        <p:tav tm="0">
                                          <p:val>
                                            <p:clrVal>
                                              <a:schemeClr val="accent2"/>
                                            </p:clrVal>
                                          </p:val>
                                        </p:tav>
                                        <p:tav tm="50000">
                                          <p:val>
                                            <p:clrVal>
                                              <a:schemeClr val="hlink"/>
                                            </p:clrVal>
                                          </p:val>
                                        </p:tav>
                                      </p:tavLst>
                                    </p:anim>
                                    <p:set>
                                      <p:cBhvr>
                                        <p:cTn id="23" dur="80"/>
                                        <p:tgtEl>
                                          <p:spTgt spid="6"/>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dissolv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p:bldP spid="5" grpId="0" bldLvl="0"/>
      <p:bldP spid="6" grpId="0" bldLvl="0" animBg="1"/>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文本框 17411"/>
          <p:cNvSpPr txBox="1">
            <a:spLocks noChangeArrowheads="1"/>
          </p:cNvSpPr>
          <p:nvPr/>
        </p:nvSpPr>
        <p:spPr bwMode="auto">
          <a:xfrm>
            <a:off x="3143672" y="1628800"/>
            <a:ext cx="151130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民主</a:t>
            </a:r>
          </a:p>
        </p:txBody>
      </p:sp>
      <p:sp>
        <p:nvSpPr>
          <p:cNvPr id="18436" name="文本框 17412"/>
          <p:cNvSpPr txBox="1">
            <a:spLocks noChangeArrowheads="1"/>
          </p:cNvSpPr>
          <p:nvPr/>
        </p:nvSpPr>
        <p:spPr bwMode="auto">
          <a:xfrm>
            <a:off x="6651625" y="696913"/>
            <a:ext cx="30988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dirty="0">
              <a:latin typeface="微软雅黑" panose="020B0503020204020204" pitchFamily="34" charset="-122"/>
              <a:ea typeface="微软雅黑" panose="020B0503020204020204" pitchFamily="34" charset="-122"/>
            </a:endParaRPr>
          </a:p>
        </p:txBody>
      </p:sp>
      <p:sp>
        <p:nvSpPr>
          <p:cNvPr id="17414" name="文本框 17413"/>
          <p:cNvSpPr txBox="1">
            <a:spLocks noChangeArrowheads="1"/>
          </p:cNvSpPr>
          <p:nvPr/>
        </p:nvSpPr>
        <p:spPr bwMode="auto">
          <a:xfrm>
            <a:off x="7058163" y="1628800"/>
            <a:ext cx="1512888"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科学</a:t>
            </a:r>
          </a:p>
        </p:txBody>
      </p:sp>
      <p:sp>
        <p:nvSpPr>
          <p:cNvPr id="15367" name="矩形 17414"/>
          <p:cNvSpPr>
            <a:spLocks noChangeArrowheads="1" noChangeShapeType="1" noTextEdit="1"/>
          </p:cNvSpPr>
          <p:nvPr/>
        </p:nvSpPr>
        <p:spPr bwMode="auto">
          <a:xfrm>
            <a:off x="2428875" y="2636912"/>
            <a:ext cx="2743200" cy="819150"/>
          </a:xfrm>
          <a:prstGeom prst="rect">
            <a:avLst/>
          </a:prstGeom>
        </p:spPr>
        <p:txBody>
          <a:bodyPr wrap="none" fromWordArt="1"/>
          <a:lstStyle/>
          <a:p>
            <a:pPr algn="ctr"/>
            <a:r>
              <a:rPr lang="en-US" altLang="zh-CN" sz="3200" b="1" kern="10" dirty="0">
                <a:latin typeface="微软雅黑" panose="020B0503020204020204" pitchFamily="34" charset="-122"/>
                <a:ea typeface="微软雅黑" panose="020B0503020204020204" pitchFamily="34" charset="-122"/>
              </a:rPr>
              <a:t>Democracy</a:t>
            </a:r>
            <a:endParaRPr lang="zh-CN" altLang="en-US" sz="3200" b="1" kern="1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pitchFamily="34" charset="-122"/>
              <a:ea typeface="微软雅黑" panose="020B0503020204020204" pitchFamily="34" charset="-122"/>
            </a:endParaRPr>
          </a:p>
        </p:txBody>
      </p:sp>
      <p:sp>
        <p:nvSpPr>
          <p:cNvPr id="17417" name="文本框 17416"/>
          <p:cNvSpPr txBox="1">
            <a:spLocks noChangeArrowheads="1"/>
          </p:cNvSpPr>
          <p:nvPr/>
        </p:nvSpPr>
        <p:spPr bwMode="auto">
          <a:xfrm>
            <a:off x="2763838" y="3456062"/>
            <a:ext cx="642937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德先生</a:t>
            </a:r>
            <a:r>
              <a:rPr lang="en-US" altLang="zh-CN" sz="3600" b="1" dirty="0">
                <a:latin typeface="微软雅黑" panose="020B0503020204020204" pitchFamily="34" charset="-122"/>
                <a:ea typeface="微软雅黑" panose="020B0503020204020204" pitchFamily="34" charset="-122"/>
              </a:rPr>
              <a:t>)                 (</a:t>
            </a:r>
            <a:r>
              <a:rPr lang="zh-CN" altLang="en-US" sz="3600" b="1" dirty="0">
                <a:latin typeface="微软雅黑" panose="020B0503020204020204" pitchFamily="34" charset="-122"/>
                <a:ea typeface="微软雅黑" panose="020B0503020204020204" pitchFamily="34" charset="-122"/>
              </a:rPr>
              <a:t>赛先生</a:t>
            </a:r>
            <a:r>
              <a:rPr lang="en-US" altLang="zh-CN" sz="3600" b="1" dirty="0">
                <a:latin typeface="微软雅黑" panose="020B0503020204020204" pitchFamily="34" charset="-122"/>
                <a:ea typeface="微软雅黑" panose="020B0503020204020204" pitchFamily="34" charset="-122"/>
              </a:rPr>
              <a:t>)</a:t>
            </a:r>
          </a:p>
        </p:txBody>
      </p:sp>
      <p:sp>
        <p:nvSpPr>
          <p:cNvPr id="17418" name="文本框 17417"/>
          <p:cNvSpPr txBox="1">
            <a:spLocks noChangeArrowheads="1"/>
          </p:cNvSpPr>
          <p:nvPr/>
        </p:nvSpPr>
        <p:spPr bwMode="auto">
          <a:xfrm>
            <a:off x="1747838" y="4227587"/>
            <a:ext cx="902868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我们现在认定，只有这两位先生可以救治中国政治上、道德上、学术上、思想上一切黑暗。” </a:t>
            </a:r>
          </a:p>
          <a:p>
            <a:pPr algn="r">
              <a:lnSpc>
                <a:spcPct val="150000"/>
              </a:lnSpc>
            </a:pPr>
            <a:r>
              <a:rPr lang="zh-CN" altLang="en-US" sz="3200" b="1" dirty="0">
                <a:latin typeface="微软雅黑" panose="020B0503020204020204" pitchFamily="34" charset="-122"/>
                <a:ea typeface="微软雅黑" panose="020B0503020204020204" pitchFamily="34" charset="-122"/>
              </a:rPr>
              <a:t>                       </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陈独秀</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新青年</a:t>
            </a:r>
            <a:r>
              <a:rPr lang="en-US" altLang="zh-CN" sz="3200" b="1" dirty="0">
                <a:latin typeface="微软雅黑" panose="020B0503020204020204" pitchFamily="34" charset="-122"/>
                <a:ea typeface="微软雅黑" panose="020B0503020204020204" pitchFamily="34" charset="-122"/>
              </a:rPr>
              <a:t>》</a:t>
            </a:r>
          </a:p>
        </p:txBody>
      </p:sp>
      <p:sp>
        <p:nvSpPr>
          <p:cNvPr id="12" name="文本框 79874"/>
          <p:cNvSpPr txBox="1">
            <a:spLocks noChangeArrowheads="1"/>
          </p:cNvSpPr>
          <p:nvPr/>
        </p:nvSpPr>
        <p:spPr bwMode="auto">
          <a:xfrm>
            <a:off x="1238216" y="428604"/>
            <a:ext cx="560387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4000" b="1" dirty="0">
                <a:latin typeface="微软雅黑" panose="020B0503020204020204" pitchFamily="34" charset="-122"/>
                <a:ea typeface="微软雅黑" panose="020B0503020204020204" pitchFamily="34" charset="-122"/>
              </a:rPr>
              <a:t>（</a:t>
            </a:r>
            <a:r>
              <a:rPr lang="en-US" altLang="zh-CN" sz="4000" b="1" dirty="0">
                <a:latin typeface="微软雅黑" panose="020B0503020204020204" pitchFamily="34" charset="-122"/>
                <a:ea typeface="微软雅黑" panose="020B0503020204020204" pitchFamily="34" charset="-122"/>
              </a:rPr>
              <a:t>2</a:t>
            </a:r>
            <a:r>
              <a:rPr lang="zh-CN" altLang="en-US" sz="4000" b="1" dirty="0">
                <a:latin typeface="微软雅黑" panose="020B0503020204020204" pitchFamily="34" charset="-122"/>
                <a:ea typeface="微软雅黑" panose="020B0503020204020204" pitchFamily="34" charset="-122"/>
              </a:rPr>
              <a:t>）提倡民主与科学</a:t>
            </a:r>
          </a:p>
        </p:txBody>
      </p:sp>
      <p:sp>
        <p:nvSpPr>
          <p:cNvPr id="2" name="矩形 1"/>
          <p:cNvSpPr/>
          <p:nvPr/>
        </p:nvSpPr>
        <p:spPr>
          <a:xfrm>
            <a:off x="6828632" y="2686970"/>
            <a:ext cx="1704975" cy="583565"/>
          </a:xfrm>
          <a:prstGeom prst="rect">
            <a:avLst/>
          </a:prstGeom>
        </p:spPr>
        <p:txBody>
          <a:bodyPr wrap="none">
            <a:spAutoFit/>
          </a:bodyPr>
          <a:lstStyle/>
          <a:p>
            <a:pPr algn="ctr"/>
            <a:r>
              <a:rPr lang="en-US" altLang="zh-CN" sz="3200" b="1" kern="10" dirty="0">
                <a:latin typeface="微软雅黑" panose="020B0503020204020204" pitchFamily="34" charset="-122"/>
                <a:ea typeface="微软雅黑" panose="020B0503020204020204" pitchFamily="34" charset="-122"/>
              </a:rPr>
              <a:t>Science</a:t>
            </a:r>
            <a:endParaRPr lang="zh-CN" altLang="en-US" sz="3200" b="1" kern="1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circle(out)">
                                      <p:cBhvr>
                                        <p:cTn id="7" dur="2000"/>
                                        <p:tgtEl>
                                          <p:spTgt spid="17412"/>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17414"/>
                                        </p:tgtEl>
                                        <p:attrNameLst>
                                          <p:attrName>style.visibility</p:attrName>
                                        </p:attrNameLst>
                                      </p:cBhvr>
                                      <p:to>
                                        <p:strVal val="visible"/>
                                      </p:to>
                                    </p:set>
                                    <p:animEffect transition="in" filter="circle(in)">
                                      <p:cBhvr>
                                        <p:cTn id="11" dur="2000"/>
                                        <p:tgtEl>
                                          <p:spTgt spid="17414"/>
                                        </p:tgtEl>
                                      </p:cBhvr>
                                    </p:animEffect>
                                  </p:childTnLst>
                                </p:cTn>
                              </p:par>
                            </p:childTnLst>
                          </p:cTn>
                        </p:par>
                      </p:childTnLst>
                    </p:cTn>
                  </p:par>
                  <p:par>
                    <p:cTn id="12" fill="hold">
                      <p:stCondLst>
                        <p:cond delay="indefinite"/>
                      </p:stCondLst>
                      <p:childTnLst>
                        <p:par>
                          <p:cTn id="13" fill="hold">
                            <p:stCondLst>
                              <p:cond delay="0"/>
                            </p:stCondLst>
                            <p:childTnLst>
                              <p:par>
                                <p:cTn id="14" presetID="17" presetClass="entr" presetSubtype="10" fill="hold" grpId="0" nodeType="clickEffect">
                                  <p:stCondLst>
                                    <p:cond delay="0"/>
                                  </p:stCondLst>
                                  <p:childTnLst>
                                    <p:set>
                                      <p:cBhvr>
                                        <p:cTn id="15" dur="1" fill="hold">
                                          <p:stCondLst>
                                            <p:cond delay="0"/>
                                          </p:stCondLst>
                                        </p:cTn>
                                        <p:tgtEl>
                                          <p:spTgt spid="15367"/>
                                        </p:tgtEl>
                                        <p:attrNameLst>
                                          <p:attrName>style.visibility</p:attrName>
                                        </p:attrNameLst>
                                      </p:cBhvr>
                                      <p:to>
                                        <p:strVal val="visible"/>
                                      </p:to>
                                    </p:set>
                                    <p:anim calcmode="lin" valueType="num">
                                      <p:cBhvr>
                                        <p:cTn id="16" dur="500" fill="hold"/>
                                        <p:tgtEl>
                                          <p:spTgt spid="15367"/>
                                        </p:tgtEl>
                                        <p:attrNameLst>
                                          <p:attrName>ppt_w</p:attrName>
                                        </p:attrNameLst>
                                      </p:cBhvr>
                                      <p:tavLst>
                                        <p:tav tm="0">
                                          <p:val>
                                            <p:fltVal val="0"/>
                                          </p:val>
                                        </p:tav>
                                        <p:tav tm="100000">
                                          <p:val>
                                            <p:strVal val="#ppt_w"/>
                                          </p:val>
                                        </p:tav>
                                      </p:tavLst>
                                    </p:anim>
                                    <p:anim calcmode="lin" valueType="num">
                                      <p:cBhvr>
                                        <p:cTn id="17" dur="500" fill="hold"/>
                                        <p:tgtEl>
                                          <p:spTgt spid="15367"/>
                                        </p:tgtEl>
                                        <p:attrNameLst>
                                          <p:attrName>ppt_h</p:attrName>
                                        </p:attrNameLst>
                                      </p:cBhvr>
                                      <p:tavLst>
                                        <p:tav tm="0">
                                          <p:val>
                                            <p:strVal val="#ppt_h"/>
                                          </p:val>
                                        </p:tav>
                                        <p:tav tm="100000">
                                          <p:val>
                                            <p:strVal val="#ppt_h"/>
                                          </p:val>
                                        </p:tav>
                                      </p:tavLst>
                                    </p:anim>
                                  </p:childTnLst>
                                </p:cTn>
                              </p:par>
                            </p:childTnLst>
                          </p:cTn>
                        </p:par>
                        <p:par>
                          <p:cTn id="18" fill="hold">
                            <p:stCondLst>
                              <p:cond delay="500"/>
                            </p:stCondLst>
                            <p:childTnLst>
                              <p:par>
                                <p:cTn id="19" presetID="27" presetClass="entr" presetSubtype="0" fill="hold" grpId="0" nodeType="afterEffect">
                                  <p:stCondLst>
                                    <p:cond delay="0"/>
                                  </p:stCondLst>
                                  <p:iterate type="lt">
                                    <p:tmPct val="50000"/>
                                  </p:iterate>
                                  <p:childTnLst>
                                    <p:set>
                                      <p:cBhvr>
                                        <p:cTn id="20" dur="1" fill="hold">
                                          <p:stCondLst>
                                            <p:cond delay="0"/>
                                          </p:stCondLst>
                                        </p:cTn>
                                        <p:tgtEl>
                                          <p:spTgt spid="17417"/>
                                        </p:tgtEl>
                                        <p:attrNameLst>
                                          <p:attrName>style.visibility</p:attrName>
                                        </p:attrNameLst>
                                      </p:cBhvr>
                                      <p:to>
                                        <p:strVal val="visible"/>
                                      </p:to>
                                    </p:set>
                                    <p:anim calcmode="discrete" valueType="clr">
                                      <p:cBhvr override="childStyle">
                                        <p:cTn id="21" dur="80"/>
                                        <p:tgtEl>
                                          <p:spTgt spid="17417"/>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17417"/>
                                        </p:tgtEl>
                                        <p:attrNameLst>
                                          <p:attrName>fillcolor</p:attrName>
                                        </p:attrNameLst>
                                      </p:cBhvr>
                                      <p:tavLst>
                                        <p:tav tm="0">
                                          <p:val>
                                            <p:clrVal>
                                              <a:schemeClr val="accent2"/>
                                            </p:clrVal>
                                          </p:val>
                                        </p:tav>
                                        <p:tav tm="50000">
                                          <p:val>
                                            <p:clrVal>
                                              <a:schemeClr val="hlink"/>
                                            </p:clrVal>
                                          </p:val>
                                        </p:tav>
                                      </p:tavLst>
                                    </p:anim>
                                    <p:set>
                                      <p:cBhvr>
                                        <p:cTn id="23" dur="80"/>
                                        <p:tgtEl>
                                          <p:spTgt spid="17417"/>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30" presetClass="entr" presetSubtype="0" fill="hold" grpId="0" nodeType="clickEffect">
                                  <p:stCondLst>
                                    <p:cond delay="0"/>
                                  </p:stCondLst>
                                  <p:childTnLst>
                                    <p:set>
                                      <p:cBhvr>
                                        <p:cTn id="27" dur="1" fill="hold">
                                          <p:stCondLst>
                                            <p:cond delay="0"/>
                                          </p:stCondLst>
                                        </p:cTn>
                                        <p:tgtEl>
                                          <p:spTgt spid="17418"/>
                                        </p:tgtEl>
                                        <p:attrNameLst>
                                          <p:attrName>style.visibility</p:attrName>
                                        </p:attrNameLst>
                                      </p:cBhvr>
                                      <p:to>
                                        <p:strVal val="visible"/>
                                      </p:to>
                                    </p:set>
                                    <p:animEffect transition="in" filter="fade">
                                      <p:cBhvr>
                                        <p:cTn id="28" dur="800" decel="100000"/>
                                        <p:tgtEl>
                                          <p:spTgt spid="17418"/>
                                        </p:tgtEl>
                                      </p:cBhvr>
                                    </p:animEffect>
                                    <p:anim calcmode="lin" valueType="num">
                                      <p:cBhvr>
                                        <p:cTn id="29" dur="800" decel="100000" fill="hold"/>
                                        <p:tgtEl>
                                          <p:spTgt spid="17418"/>
                                        </p:tgtEl>
                                        <p:attrNameLst>
                                          <p:attrName>style.rotation</p:attrName>
                                        </p:attrNameLst>
                                      </p:cBhvr>
                                      <p:tavLst>
                                        <p:tav tm="0">
                                          <p:val>
                                            <p:fltVal val="-90"/>
                                          </p:val>
                                        </p:tav>
                                        <p:tav tm="100000">
                                          <p:val>
                                            <p:fltVal val="0"/>
                                          </p:val>
                                        </p:tav>
                                      </p:tavLst>
                                    </p:anim>
                                    <p:anim calcmode="lin" valueType="num">
                                      <p:cBhvr>
                                        <p:cTn id="30" dur="800" decel="100000" fill="hold"/>
                                        <p:tgtEl>
                                          <p:spTgt spid="17418"/>
                                        </p:tgtEl>
                                        <p:attrNameLst>
                                          <p:attrName>ppt_x</p:attrName>
                                        </p:attrNameLst>
                                      </p:cBhvr>
                                      <p:tavLst>
                                        <p:tav tm="0">
                                          <p:val>
                                            <p:strVal val="#ppt_x+0.4"/>
                                          </p:val>
                                        </p:tav>
                                        <p:tav tm="100000">
                                          <p:val>
                                            <p:strVal val="#ppt_x-0.05"/>
                                          </p:val>
                                        </p:tav>
                                      </p:tavLst>
                                    </p:anim>
                                    <p:anim calcmode="lin" valueType="num">
                                      <p:cBhvr>
                                        <p:cTn id="31" dur="800" decel="100000" fill="hold"/>
                                        <p:tgtEl>
                                          <p:spTgt spid="17418"/>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17418"/>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17418"/>
                                        </p:tgtEl>
                                        <p:attrNameLst>
                                          <p:attrName>ppt_y</p:attrName>
                                        </p:attrNameLst>
                                      </p:cBhvr>
                                      <p:tavLst>
                                        <p:tav tm="0">
                                          <p:val>
                                            <p:strVal val="#ppt_y+0.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3" presetClass="entr" presetSubtype="528"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 calcmode="lin" valueType="num">
                                      <p:cBhvr>
                                        <p:cTn id="40" dur="500" fill="hold"/>
                                        <p:tgtEl>
                                          <p:spTgt spid="12"/>
                                        </p:tgtEl>
                                        <p:attrNameLst>
                                          <p:attrName>ppt_x</p:attrName>
                                        </p:attrNameLst>
                                      </p:cBhvr>
                                      <p:tavLst>
                                        <p:tav tm="0">
                                          <p:val>
                                            <p:fltVal val="0.5"/>
                                          </p:val>
                                        </p:tav>
                                        <p:tav tm="100000">
                                          <p:val>
                                            <p:strVal val="#ppt_x"/>
                                          </p:val>
                                        </p:tav>
                                      </p:tavLst>
                                    </p:anim>
                                    <p:anim calcmode="lin" valueType="num">
                                      <p:cBhvr>
                                        <p:cTn id="41" dur="500" fill="hold"/>
                                        <p:tgtEl>
                                          <p:spTgt spid="1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P spid="17414" grpId="0"/>
      <p:bldP spid="15367" grpId="0"/>
      <p:bldP spid="17417" grpId="0"/>
      <p:bldP spid="17418" grpId="0"/>
      <p:bldP spid="12" grpId="0" bldLvl="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矩形 32769"/>
          <p:cNvSpPr>
            <a:spLocks noChangeArrowheads="1"/>
          </p:cNvSpPr>
          <p:nvPr/>
        </p:nvSpPr>
        <p:spPr bwMode="auto">
          <a:xfrm>
            <a:off x="2189163" y="1323975"/>
            <a:ext cx="544830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3600" b="1" dirty="0">
                <a:latin typeface="微软雅黑" panose="020B0503020204020204" pitchFamily="34" charset="-122"/>
                <a:ea typeface="微软雅黑" panose="020B0503020204020204" pitchFamily="34" charset="-122"/>
              </a:rPr>
              <a:t>胡适：</a:t>
            </a: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文学改良刍议</a:t>
            </a:r>
            <a:r>
              <a:rPr lang="en-US" altLang="zh-CN" sz="3600" b="1" dirty="0">
                <a:latin typeface="微软雅黑" panose="020B0503020204020204" pitchFamily="34" charset="-122"/>
                <a:ea typeface="微软雅黑" panose="020B0503020204020204" pitchFamily="34" charset="-122"/>
              </a:rPr>
              <a:t>》</a:t>
            </a:r>
          </a:p>
        </p:txBody>
      </p:sp>
      <p:sp>
        <p:nvSpPr>
          <p:cNvPr id="32772" name="文本框 32771"/>
          <p:cNvSpPr txBox="1"/>
          <p:nvPr/>
        </p:nvSpPr>
        <p:spPr>
          <a:xfrm>
            <a:off x="2986088" y="2098675"/>
            <a:ext cx="4668837" cy="583565"/>
          </a:xfrm>
          <a:prstGeom prst="rect">
            <a:avLst/>
          </a:prstGeom>
          <a:noFill/>
          <a:ln w="9525">
            <a:noFill/>
          </a:ln>
        </p:spPr>
        <p:txBody>
          <a:bodyPr>
            <a:spAutoFit/>
          </a:bodyPr>
          <a:lstStyle/>
          <a:p>
            <a:pPr>
              <a:spcBef>
                <a:spcPct val="50000"/>
              </a:spcBef>
              <a:buFontTx/>
              <a:buNone/>
              <a:defRPr/>
            </a:pPr>
            <a:r>
              <a:rPr lang="zh-CN" altLang="en-US" sz="3200" b="1" noProof="1">
                <a:latin typeface="微软雅黑" panose="020B0503020204020204" pitchFamily="34" charset="-122"/>
                <a:ea typeface="微软雅黑" panose="020B0503020204020204" pitchFamily="34" charset="-122"/>
              </a:rPr>
              <a:t>（以白话文代替文言文）</a:t>
            </a:r>
          </a:p>
        </p:txBody>
      </p:sp>
      <p:pic>
        <p:nvPicPr>
          <p:cNvPr id="2"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9775" y="1023938"/>
            <a:ext cx="2081213" cy="23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5" name="文本框 8204"/>
          <p:cNvSpPr txBox="1">
            <a:spLocks noChangeArrowheads="1"/>
          </p:cNvSpPr>
          <p:nvPr/>
        </p:nvSpPr>
        <p:spPr bwMode="auto">
          <a:xfrm>
            <a:off x="9050338" y="3316288"/>
            <a:ext cx="88106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胡适</a:t>
            </a:r>
          </a:p>
        </p:txBody>
      </p:sp>
      <p:sp>
        <p:nvSpPr>
          <p:cNvPr id="3" name="矩形 2"/>
          <p:cNvSpPr>
            <a:spLocks noChangeArrowheads="1"/>
          </p:cNvSpPr>
          <p:nvPr/>
        </p:nvSpPr>
        <p:spPr bwMode="auto">
          <a:xfrm>
            <a:off x="2054225" y="2794000"/>
            <a:ext cx="542290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3600" b="1" dirty="0">
                <a:latin typeface="微软雅黑" panose="020B0503020204020204" pitchFamily="34" charset="-122"/>
                <a:ea typeface="微软雅黑" panose="020B0503020204020204" pitchFamily="34" charset="-122"/>
              </a:rPr>
              <a:t>陈独秀：</a:t>
            </a: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文学革命论</a:t>
            </a:r>
            <a:r>
              <a:rPr lang="en-US" altLang="zh-CN" sz="3600" b="1" dirty="0">
                <a:latin typeface="微软雅黑" panose="020B0503020204020204" pitchFamily="34" charset="-122"/>
                <a:ea typeface="微软雅黑" panose="020B0503020204020204" pitchFamily="34" charset="-122"/>
              </a:rPr>
              <a:t>》</a:t>
            </a:r>
          </a:p>
        </p:txBody>
      </p:sp>
      <p:sp>
        <p:nvSpPr>
          <p:cNvPr id="4" name="文本框 3"/>
          <p:cNvSpPr txBox="1"/>
          <p:nvPr/>
        </p:nvSpPr>
        <p:spPr>
          <a:xfrm>
            <a:off x="2146771" y="4193793"/>
            <a:ext cx="6613525" cy="1322070"/>
          </a:xfrm>
          <a:prstGeom prst="rect">
            <a:avLst/>
          </a:prstGeom>
          <a:noFill/>
          <a:ln w="9525">
            <a:noFill/>
          </a:ln>
        </p:spPr>
        <p:txBody>
          <a:bodyPr>
            <a:spAutoFit/>
          </a:bodyPr>
          <a:lstStyle/>
          <a:p>
            <a:pPr>
              <a:spcBef>
                <a:spcPct val="50000"/>
              </a:spcBef>
              <a:buFontTx/>
              <a:buNone/>
              <a:defRPr/>
            </a:pPr>
            <a:r>
              <a:rPr lang="zh-CN" altLang="en-US" sz="3200" b="1" noProof="1">
                <a:latin typeface="微软雅黑" panose="020B0503020204020204" pitchFamily="34" charset="-122"/>
                <a:ea typeface="微软雅黑" panose="020B0503020204020204" pitchFamily="34" charset="-122"/>
              </a:rPr>
              <a:t>推倒陈腐、雕琢、艰涩的旧文学</a:t>
            </a:r>
          </a:p>
          <a:p>
            <a:pPr>
              <a:spcBef>
                <a:spcPct val="50000"/>
              </a:spcBef>
              <a:buFontTx/>
              <a:buNone/>
              <a:defRPr/>
            </a:pPr>
            <a:r>
              <a:rPr lang="zh-CN" altLang="en-US" sz="3200" b="1" noProof="1">
                <a:latin typeface="微软雅黑" panose="020B0503020204020204" pitchFamily="34" charset="-122"/>
                <a:ea typeface="微软雅黑" panose="020B0503020204020204" pitchFamily="34" charset="-122"/>
              </a:rPr>
              <a:t>建设新鲜、平易、通俗的新文学</a:t>
            </a:r>
          </a:p>
        </p:txBody>
      </p:sp>
      <p:pic>
        <p:nvPicPr>
          <p:cNvPr id="5"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05813" y="3808413"/>
            <a:ext cx="1978025" cy="233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p:cNvSpPr txBox="1">
            <a:spLocks noChangeArrowheads="1"/>
          </p:cNvSpPr>
          <p:nvPr/>
        </p:nvSpPr>
        <p:spPr bwMode="auto">
          <a:xfrm>
            <a:off x="8821738" y="6127750"/>
            <a:ext cx="11588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陈独秀</a:t>
            </a:r>
          </a:p>
        </p:txBody>
      </p:sp>
      <p:sp>
        <p:nvSpPr>
          <p:cNvPr id="55303" name="文本框 55302"/>
          <p:cNvSpPr txBox="1">
            <a:spLocks noChangeArrowheads="1"/>
          </p:cNvSpPr>
          <p:nvPr/>
        </p:nvSpPr>
        <p:spPr bwMode="auto">
          <a:xfrm>
            <a:off x="2757488" y="3585716"/>
            <a:ext cx="1176337" cy="460375"/>
          </a:xfrm>
          <a:prstGeom prst="rect">
            <a:avLst/>
          </a:prstGeom>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Clr>
                <a:schemeClr val="bg1"/>
              </a:buClr>
              <a:buFontTx/>
              <a:buNone/>
              <a:defRPr/>
            </a:pPr>
            <a:r>
              <a:rPr lang="zh-CN" altLang="en-US" sz="2400" b="1" dirty="0">
                <a:latin typeface="微软雅黑" panose="020B0503020204020204" pitchFamily="34" charset="-122"/>
                <a:ea typeface="微软雅黑" panose="020B0503020204020204" pitchFamily="34" charset="-122"/>
              </a:rPr>
              <a:t>旧观念</a:t>
            </a:r>
          </a:p>
        </p:txBody>
      </p:sp>
      <p:sp>
        <p:nvSpPr>
          <p:cNvPr id="55304" name="文本框 55303"/>
          <p:cNvSpPr txBox="1">
            <a:spLocks noChangeArrowheads="1"/>
          </p:cNvSpPr>
          <p:nvPr/>
        </p:nvSpPr>
        <p:spPr bwMode="auto">
          <a:xfrm>
            <a:off x="4214813" y="3585716"/>
            <a:ext cx="1125537" cy="460375"/>
          </a:xfrm>
          <a:prstGeom prst="rect">
            <a:avLst/>
          </a:prstGeom>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Clr>
                <a:schemeClr val="bg1"/>
              </a:buClr>
              <a:buFontTx/>
              <a:buNone/>
              <a:defRPr/>
            </a:pPr>
            <a:r>
              <a:rPr lang="zh-CN" altLang="en-US" sz="2400" b="1" dirty="0">
                <a:latin typeface="微软雅黑" panose="020B0503020204020204" pitchFamily="34" charset="-122"/>
                <a:ea typeface="微软雅黑" panose="020B0503020204020204" pitchFamily="34" charset="-122"/>
              </a:rPr>
              <a:t>重形式</a:t>
            </a:r>
          </a:p>
        </p:txBody>
      </p:sp>
      <p:sp>
        <p:nvSpPr>
          <p:cNvPr id="55305" name="文本框 55304"/>
          <p:cNvSpPr txBox="1">
            <a:spLocks noChangeArrowheads="1"/>
          </p:cNvSpPr>
          <p:nvPr/>
        </p:nvSpPr>
        <p:spPr bwMode="auto">
          <a:xfrm>
            <a:off x="5568950" y="3573016"/>
            <a:ext cx="1136650" cy="460375"/>
          </a:xfrm>
          <a:prstGeom prst="rect">
            <a:avLst/>
          </a:prstGeom>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Clr>
                <a:schemeClr val="bg1"/>
              </a:buClr>
              <a:buFontTx/>
              <a:buNone/>
              <a:defRPr/>
            </a:pPr>
            <a:r>
              <a:rPr lang="zh-CN" altLang="en-US" sz="2400" b="1" dirty="0">
                <a:latin typeface="微软雅黑" panose="020B0503020204020204" pitchFamily="34" charset="-122"/>
                <a:ea typeface="微软雅黑" panose="020B0503020204020204" pitchFamily="34" charset="-122"/>
              </a:rPr>
              <a:t>难理解</a:t>
            </a:r>
          </a:p>
        </p:txBody>
      </p:sp>
      <p:sp>
        <p:nvSpPr>
          <p:cNvPr id="55306" name="文本框 55305"/>
          <p:cNvSpPr txBox="1">
            <a:spLocks noChangeArrowheads="1"/>
          </p:cNvSpPr>
          <p:nvPr/>
        </p:nvSpPr>
        <p:spPr bwMode="auto">
          <a:xfrm>
            <a:off x="2690813" y="5776937"/>
            <a:ext cx="1111250" cy="460375"/>
          </a:xfrm>
          <a:prstGeom prst="rect">
            <a:avLst/>
          </a:prstGeom>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bg1"/>
              </a:buClr>
            </a:pPr>
            <a:r>
              <a:rPr lang="zh-CN" altLang="en-US" sz="2400" b="1" dirty="0">
                <a:latin typeface="微软雅黑" panose="020B0503020204020204" pitchFamily="34" charset="-122"/>
                <a:ea typeface="微软雅黑" panose="020B0503020204020204" pitchFamily="34" charset="-122"/>
              </a:rPr>
              <a:t>新思想</a:t>
            </a:r>
          </a:p>
        </p:txBody>
      </p:sp>
      <p:sp>
        <p:nvSpPr>
          <p:cNvPr id="55307" name="文本框 55306"/>
          <p:cNvSpPr txBox="1">
            <a:spLocks noChangeArrowheads="1"/>
          </p:cNvSpPr>
          <p:nvPr/>
        </p:nvSpPr>
        <p:spPr bwMode="auto">
          <a:xfrm>
            <a:off x="4122738" y="5775349"/>
            <a:ext cx="1123950" cy="460375"/>
          </a:xfrm>
          <a:prstGeom prst="rect">
            <a:avLst/>
          </a:prstGeom>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bg1"/>
              </a:buClr>
            </a:pPr>
            <a:r>
              <a:rPr lang="zh-CN" altLang="en-US" sz="2400" b="1" dirty="0">
                <a:latin typeface="微软雅黑" panose="020B0503020204020204" pitchFamily="34" charset="-122"/>
                <a:ea typeface="微软雅黑" panose="020B0503020204020204" pitchFamily="34" charset="-122"/>
              </a:rPr>
              <a:t>重内容</a:t>
            </a:r>
          </a:p>
        </p:txBody>
      </p:sp>
      <p:sp>
        <p:nvSpPr>
          <p:cNvPr id="55308" name="文本框 55307"/>
          <p:cNvSpPr txBox="1">
            <a:spLocks noChangeArrowheads="1"/>
          </p:cNvSpPr>
          <p:nvPr/>
        </p:nvSpPr>
        <p:spPr bwMode="auto">
          <a:xfrm>
            <a:off x="5567363" y="5762649"/>
            <a:ext cx="1112837" cy="460375"/>
          </a:xfrm>
          <a:prstGeom prst="rect">
            <a:avLst/>
          </a:prstGeom>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bg1"/>
              </a:buClr>
            </a:pPr>
            <a:r>
              <a:rPr lang="zh-CN" altLang="en-US" sz="2400" b="1" dirty="0">
                <a:latin typeface="微软雅黑" panose="020B0503020204020204" pitchFamily="34" charset="-122"/>
                <a:ea typeface="微软雅黑" panose="020B0503020204020204" pitchFamily="34" charset="-122"/>
              </a:rPr>
              <a:t>好理解</a:t>
            </a:r>
          </a:p>
        </p:txBody>
      </p:sp>
      <p:sp>
        <p:nvSpPr>
          <p:cNvPr id="17" name="文本框 79874"/>
          <p:cNvSpPr txBox="1">
            <a:spLocks noChangeArrowheads="1"/>
          </p:cNvSpPr>
          <p:nvPr/>
        </p:nvSpPr>
        <p:spPr bwMode="auto">
          <a:xfrm>
            <a:off x="595274" y="285728"/>
            <a:ext cx="560387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4000" b="1" dirty="0">
                <a:latin typeface="微软雅黑" panose="020B0503020204020204" pitchFamily="34" charset="-122"/>
                <a:ea typeface="微软雅黑" panose="020B0503020204020204" pitchFamily="34" charset="-122"/>
              </a:rPr>
              <a:t>（</a:t>
            </a:r>
            <a:r>
              <a:rPr lang="en-US" altLang="zh-CN" sz="4000" b="1" dirty="0">
                <a:latin typeface="微软雅黑" panose="020B0503020204020204" pitchFamily="34" charset="-122"/>
                <a:ea typeface="微软雅黑" panose="020B0503020204020204" pitchFamily="34" charset="-122"/>
              </a:rPr>
              <a:t>3</a:t>
            </a:r>
            <a:r>
              <a:rPr lang="zh-CN" altLang="en-US" sz="4000" b="1" dirty="0">
                <a:latin typeface="微软雅黑" panose="020B0503020204020204" pitchFamily="34" charset="-122"/>
                <a:ea typeface="微软雅黑" panose="020B0503020204020204" pitchFamily="34" charset="-122"/>
              </a:rPr>
              <a:t>）提倡文学革命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500"/>
                                        <p:tgtEl>
                                          <p:spTgt spid="32770"/>
                                        </p:tgtEl>
                                        <p:attrNameLst>
                                          <p:attrName>ppt_y</p:attrName>
                                        </p:attrNameLst>
                                      </p:cBhvr>
                                      <p:tavLst>
                                        <p:tav tm="0">
                                          <p:val>
                                            <p:strVal val="#ppt_y+#ppt_h*1.125000"/>
                                          </p:val>
                                        </p:tav>
                                        <p:tav tm="100000">
                                          <p:val>
                                            <p:strVal val="#ppt_y"/>
                                          </p:val>
                                        </p:tav>
                                      </p:tavLst>
                                    </p:anim>
                                    <p:animEffect transition="in" filter="wipe(up)">
                                      <p:cBhvr>
                                        <p:cTn id="8" dur="500"/>
                                        <p:tgtEl>
                                          <p:spTgt spid="32770"/>
                                        </p:tgtEl>
                                      </p:cBhvr>
                                    </p:animEffect>
                                  </p:childTnLst>
                                </p:cTn>
                              </p:par>
                            </p:childTnLst>
                          </p:cTn>
                        </p:par>
                      </p:childTnLst>
                    </p:cTn>
                  </p:par>
                  <p:par>
                    <p:cTn id="9" fill="hold">
                      <p:stCondLst>
                        <p:cond delay="indefinite"/>
                      </p:stCondLst>
                      <p:childTnLst>
                        <p:par>
                          <p:cTn id="10" fill="hold">
                            <p:stCondLst>
                              <p:cond delay="0"/>
                            </p:stCondLst>
                            <p:childTnLst>
                              <p:par>
                                <p:cTn id="11" presetID="3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800" decel="100000"/>
                                        <p:tgtEl>
                                          <p:spTgt spid="2"/>
                                        </p:tgtEl>
                                      </p:cBhvr>
                                    </p:animEffect>
                                    <p:anim calcmode="lin" valueType="num">
                                      <p:cBhvr>
                                        <p:cTn id="14" dur="800" decel="100000" fill="hold"/>
                                        <p:tgtEl>
                                          <p:spTgt spid="2"/>
                                        </p:tgtEl>
                                        <p:attrNameLst>
                                          <p:attrName>style.rotation</p:attrName>
                                        </p:attrNameLst>
                                      </p:cBhvr>
                                      <p:tavLst>
                                        <p:tav tm="0">
                                          <p:val>
                                            <p:fltVal val="-90"/>
                                          </p:val>
                                        </p:tav>
                                        <p:tav tm="100000">
                                          <p:val>
                                            <p:fltVal val="0"/>
                                          </p:val>
                                        </p:tav>
                                      </p:tavLst>
                                    </p:anim>
                                    <p:anim calcmode="lin" valueType="num">
                                      <p:cBhvr>
                                        <p:cTn id="15" dur="800" decel="100000" fill="hold"/>
                                        <p:tgtEl>
                                          <p:spTgt spid="2"/>
                                        </p:tgtEl>
                                        <p:attrNameLst>
                                          <p:attrName>ppt_x</p:attrName>
                                        </p:attrNameLst>
                                      </p:cBhvr>
                                      <p:tavLst>
                                        <p:tav tm="0">
                                          <p:val>
                                            <p:strVal val="#ppt_x+0.4"/>
                                          </p:val>
                                        </p:tav>
                                        <p:tav tm="100000">
                                          <p:val>
                                            <p:strVal val="#ppt_x-0.05"/>
                                          </p:val>
                                        </p:tav>
                                      </p:tavLst>
                                    </p:anim>
                                    <p:anim calcmode="lin" valueType="num">
                                      <p:cBhvr>
                                        <p:cTn id="16" dur="800" decel="100000" fill="hold"/>
                                        <p:tgtEl>
                                          <p:spTgt spid="2"/>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par>
                                <p:cTn id="19" presetID="30" presetClass="entr" presetSubtype="0" fill="hold" grpId="0" nodeType="withEffect">
                                  <p:stCondLst>
                                    <p:cond delay="0"/>
                                  </p:stCondLst>
                                  <p:childTnLst>
                                    <p:set>
                                      <p:cBhvr>
                                        <p:cTn id="20" dur="1" fill="hold">
                                          <p:stCondLst>
                                            <p:cond delay="0"/>
                                          </p:stCondLst>
                                        </p:cTn>
                                        <p:tgtEl>
                                          <p:spTgt spid="8205"/>
                                        </p:tgtEl>
                                        <p:attrNameLst>
                                          <p:attrName>style.visibility</p:attrName>
                                        </p:attrNameLst>
                                      </p:cBhvr>
                                      <p:to>
                                        <p:strVal val="visible"/>
                                      </p:to>
                                    </p:set>
                                    <p:animEffect transition="in" filter="fade">
                                      <p:cBhvr>
                                        <p:cTn id="21" dur="800" decel="100000"/>
                                        <p:tgtEl>
                                          <p:spTgt spid="8205"/>
                                        </p:tgtEl>
                                      </p:cBhvr>
                                    </p:animEffect>
                                    <p:anim calcmode="lin" valueType="num">
                                      <p:cBhvr>
                                        <p:cTn id="22" dur="800" decel="100000" fill="hold"/>
                                        <p:tgtEl>
                                          <p:spTgt spid="8205"/>
                                        </p:tgtEl>
                                        <p:attrNameLst>
                                          <p:attrName>style.rotation</p:attrName>
                                        </p:attrNameLst>
                                      </p:cBhvr>
                                      <p:tavLst>
                                        <p:tav tm="0">
                                          <p:val>
                                            <p:fltVal val="-90"/>
                                          </p:val>
                                        </p:tav>
                                        <p:tav tm="100000">
                                          <p:val>
                                            <p:fltVal val="0"/>
                                          </p:val>
                                        </p:tav>
                                      </p:tavLst>
                                    </p:anim>
                                    <p:anim calcmode="lin" valueType="num">
                                      <p:cBhvr>
                                        <p:cTn id="23" dur="800" decel="100000" fill="hold"/>
                                        <p:tgtEl>
                                          <p:spTgt spid="8205"/>
                                        </p:tgtEl>
                                        <p:attrNameLst>
                                          <p:attrName>ppt_x</p:attrName>
                                        </p:attrNameLst>
                                      </p:cBhvr>
                                      <p:tavLst>
                                        <p:tav tm="0">
                                          <p:val>
                                            <p:strVal val="#ppt_x+0.4"/>
                                          </p:val>
                                        </p:tav>
                                        <p:tav tm="100000">
                                          <p:val>
                                            <p:strVal val="#ppt_x-0.05"/>
                                          </p:val>
                                        </p:tav>
                                      </p:tavLst>
                                    </p:anim>
                                    <p:anim calcmode="lin" valueType="num">
                                      <p:cBhvr>
                                        <p:cTn id="24" dur="800" decel="100000" fill="hold"/>
                                        <p:tgtEl>
                                          <p:spTgt spid="8205"/>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8205"/>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8205"/>
                                        </p:tgtEl>
                                        <p:attrNameLst>
                                          <p:attrName>ppt_y</p:attrName>
                                        </p:attrNameLst>
                                      </p:cBhvr>
                                      <p:tavLst>
                                        <p:tav tm="0">
                                          <p:val>
                                            <p:strVal val="#ppt_y+0.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32772"/>
                                        </p:tgtEl>
                                        <p:attrNameLst>
                                          <p:attrName>style.visibility</p:attrName>
                                        </p:attrNameLst>
                                      </p:cBhvr>
                                      <p:to>
                                        <p:strVal val="visible"/>
                                      </p:to>
                                    </p:set>
                                    <p:anim calcmode="lin" valueType="num">
                                      <p:cBhvr>
                                        <p:cTn id="31" dur="500"/>
                                        <p:tgtEl>
                                          <p:spTgt spid="32772"/>
                                        </p:tgtEl>
                                        <p:attrNameLst>
                                          <p:attrName>ppt_y</p:attrName>
                                        </p:attrNameLst>
                                      </p:cBhvr>
                                      <p:tavLst>
                                        <p:tav tm="0">
                                          <p:val>
                                            <p:strVal val="#ppt_y+#ppt_h*1.125000"/>
                                          </p:val>
                                        </p:tav>
                                        <p:tav tm="100000">
                                          <p:val>
                                            <p:strVal val="#ppt_y"/>
                                          </p:val>
                                        </p:tav>
                                      </p:tavLst>
                                    </p:anim>
                                    <p:animEffect transition="in" filter="wipe(up)">
                                      <p:cBhvr>
                                        <p:cTn id="32" dur="500"/>
                                        <p:tgtEl>
                                          <p:spTgt spid="32772"/>
                                        </p:tgtEl>
                                      </p:cBhvr>
                                    </p:animEffect>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800" decel="100000"/>
                                        <p:tgtEl>
                                          <p:spTgt spid="3"/>
                                        </p:tgtEl>
                                      </p:cBhvr>
                                    </p:animEffect>
                                    <p:anim calcmode="lin" valueType="num">
                                      <p:cBhvr>
                                        <p:cTn id="38" dur="800" decel="100000" fill="hold"/>
                                        <p:tgtEl>
                                          <p:spTgt spid="3"/>
                                        </p:tgtEl>
                                        <p:attrNameLst>
                                          <p:attrName>style.rotation</p:attrName>
                                        </p:attrNameLst>
                                      </p:cBhvr>
                                      <p:tavLst>
                                        <p:tav tm="0">
                                          <p:val>
                                            <p:fltVal val="-90"/>
                                          </p:val>
                                        </p:tav>
                                        <p:tav tm="100000">
                                          <p:val>
                                            <p:fltVal val="0"/>
                                          </p:val>
                                        </p:tav>
                                      </p:tavLst>
                                    </p:anim>
                                    <p:anim calcmode="lin" valueType="num">
                                      <p:cBhvr>
                                        <p:cTn id="39" dur="800" decel="100000" fill="hold"/>
                                        <p:tgtEl>
                                          <p:spTgt spid="3"/>
                                        </p:tgtEl>
                                        <p:attrNameLst>
                                          <p:attrName>ppt_x</p:attrName>
                                        </p:attrNameLst>
                                      </p:cBhvr>
                                      <p:tavLst>
                                        <p:tav tm="0">
                                          <p:val>
                                            <p:strVal val="#ppt_x+0.4"/>
                                          </p:val>
                                        </p:tav>
                                        <p:tav tm="100000">
                                          <p:val>
                                            <p:strVal val="#ppt_x-0.05"/>
                                          </p:val>
                                        </p:tav>
                                      </p:tavLst>
                                    </p:anim>
                                    <p:anim calcmode="lin" valueType="num">
                                      <p:cBhvr>
                                        <p:cTn id="40" dur="800" decel="100000" fill="hold"/>
                                        <p:tgtEl>
                                          <p:spTgt spid="3"/>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800" decel="100000"/>
                                        <p:tgtEl>
                                          <p:spTgt spid="5"/>
                                        </p:tgtEl>
                                      </p:cBhvr>
                                    </p:animEffect>
                                    <p:anim calcmode="lin" valueType="num">
                                      <p:cBhvr>
                                        <p:cTn id="48" dur="800" decel="100000" fill="hold"/>
                                        <p:tgtEl>
                                          <p:spTgt spid="5"/>
                                        </p:tgtEl>
                                        <p:attrNameLst>
                                          <p:attrName>style.rotation</p:attrName>
                                        </p:attrNameLst>
                                      </p:cBhvr>
                                      <p:tavLst>
                                        <p:tav tm="0">
                                          <p:val>
                                            <p:fltVal val="-90"/>
                                          </p:val>
                                        </p:tav>
                                        <p:tav tm="100000">
                                          <p:val>
                                            <p:fltVal val="0"/>
                                          </p:val>
                                        </p:tav>
                                      </p:tavLst>
                                    </p:anim>
                                    <p:anim calcmode="lin" valueType="num">
                                      <p:cBhvr>
                                        <p:cTn id="49" dur="800" decel="100000" fill="hold"/>
                                        <p:tgtEl>
                                          <p:spTgt spid="5"/>
                                        </p:tgtEl>
                                        <p:attrNameLst>
                                          <p:attrName>ppt_x</p:attrName>
                                        </p:attrNameLst>
                                      </p:cBhvr>
                                      <p:tavLst>
                                        <p:tav tm="0">
                                          <p:val>
                                            <p:strVal val="#ppt_x+0.4"/>
                                          </p:val>
                                        </p:tav>
                                        <p:tav tm="100000">
                                          <p:val>
                                            <p:strVal val="#ppt_x-0.05"/>
                                          </p:val>
                                        </p:tav>
                                      </p:tavLst>
                                    </p:anim>
                                    <p:anim calcmode="lin" valueType="num">
                                      <p:cBhvr>
                                        <p:cTn id="50" dur="800" decel="100000" fill="hold"/>
                                        <p:tgtEl>
                                          <p:spTgt spid="5"/>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par>
                                <p:cTn id="53" presetID="30"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fade">
                                      <p:cBhvr>
                                        <p:cTn id="55" dur="800" decel="100000"/>
                                        <p:tgtEl>
                                          <p:spTgt spid="6"/>
                                        </p:tgtEl>
                                      </p:cBhvr>
                                    </p:animEffect>
                                    <p:anim calcmode="lin" valueType="num">
                                      <p:cBhvr>
                                        <p:cTn id="56" dur="800" decel="100000" fill="hold"/>
                                        <p:tgtEl>
                                          <p:spTgt spid="6"/>
                                        </p:tgtEl>
                                        <p:attrNameLst>
                                          <p:attrName>style.rotation</p:attrName>
                                        </p:attrNameLst>
                                      </p:cBhvr>
                                      <p:tavLst>
                                        <p:tav tm="0">
                                          <p:val>
                                            <p:fltVal val="-90"/>
                                          </p:val>
                                        </p:tav>
                                        <p:tav tm="100000">
                                          <p:val>
                                            <p:fltVal val="0"/>
                                          </p:val>
                                        </p:tav>
                                      </p:tavLst>
                                    </p:anim>
                                    <p:anim calcmode="lin" valueType="num">
                                      <p:cBhvr>
                                        <p:cTn id="57" dur="800" decel="100000" fill="hold"/>
                                        <p:tgtEl>
                                          <p:spTgt spid="6"/>
                                        </p:tgtEl>
                                        <p:attrNameLst>
                                          <p:attrName>ppt_x</p:attrName>
                                        </p:attrNameLst>
                                      </p:cBhvr>
                                      <p:tavLst>
                                        <p:tav tm="0">
                                          <p:val>
                                            <p:strVal val="#ppt_x+0.4"/>
                                          </p:val>
                                        </p:tav>
                                        <p:tav tm="100000">
                                          <p:val>
                                            <p:strVal val="#ppt_x-0.05"/>
                                          </p:val>
                                        </p:tav>
                                      </p:tavLst>
                                    </p:anim>
                                    <p:anim calcmode="lin" valueType="num">
                                      <p:cBhvr>
                                        <p:cTn id="58" dur="800" decel="100000" fill="hold"/>
                                        <p:tgtEl>
                                          <p:spTgt spid="6"/>
                                        </p:tgtEl>
                                        <p:attrNameLst>
                                          <p:attrName>ppt_y</p:attrName>
                                        </p:attrNameLst>
                                      </p:cBhvr>
                                      <p:tavLst>
                                        <p:tav tm="0">
                                          <p:val>
                                            <p:strVal val="#ppt_y-0.4"/>
                                          </p:val>
                                        </p:tav>
                                        <p:tav tm="100000">
                                          <p:val>
                                            <p:strVal val="#ppt_y+0.1"/>
                                          </p:val>
                                        </p:tav>
                                      </p:tavLst>
                                    </p:anim>
                                    <p:anim calcmode="lin" valueType="num">
                                      <p:cBhvr>
                                        <p:cTn id="59"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60"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grpId="0" nodeType="click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dissolve">
                                      <p:cBhvr>
                                        <p:cTn id="65" dur="500"/>
                                        <p:tgtEl>
                                          <p:spTgt spid="4"/>
                                        </p:tgtEl>
                                      </p:cBhvr>
                                    </p:animEffect>
                                  </p:childTnLst>
                                </p:cTn>
                              </p:par>
                            </p:childTnLst>
                          </p:cTn>
                        </p:par>
                      </p:childTnLst>
                    </p:cTn>
                  </p:par>
                  <p:par>
                    <p:cTn id="66" fill="hold">
                      <p:stCondLst>
                        <p:cond delay="indefinite"/>
                      </p:stCondLst>
                      <p:childTnLst>
                        <p:par>
                          <p:cTn id="67" fill="hold">
                            <p:stCondLst>
                              <p:cond delay="0"/>
                            </p:stCondLst>
                            <p:childTnLst>
                              <p:par>
                                <p:cTn id="68" presetID="12" presetClass="entr" presetSubtype="4" fill="hold" grpId="0" nodeType="clickEffect">
                                  <p:stCondLst>
                                    <p:cond delay="0"/>
                                  </p:stCondLst>
                                  <p:childTnLst>
                                    <p:set>
                                      <p:cBhvr>
                                        <p:cTn id="69" dur="1" fill="hold">
                                          <p:stCondLst>
                                            <p:cond delay="0"/>
                                          </p:stCondLst>
                                        </p:cTn>
                                        <p:tgtEl>
                                          <p:spTgt spid="55303"/>
                                        </p:tgtEl>
                                        <p:attrNameLst>
                                          <p:attrName>style.visibility</p:attrName>
                                        </p:attrNameLst>
                                      </p:cBhvr>
                                      <p:to>
                                        <p:strVal val="visible"/>
                                      </p:to>
                                    </p:set>
                                    <p:anim calcmode="lin" valueType="num">
                                      <p:cBhvr>
                                        <p:cTn id="70" dur="500"/>
                                        <p:tgtEl>
                                          <p:spTgt spid="55303"/>
                                        </p:tgtEl>
                                        <p:attrNameLst>
                                          <p:attrName>ppt_y</p:attrName>
                                        </p:attrNameLst>
                                      </p:cBhvr>
                                      <p:tavLst>
                                        <p:tav tm="0">
                                          <p:val>
                                            <p:strVal val="#ppt_y+#ppt_h*1.125000"/>
                                          </p:val>
                                        </p:tav>
                                        <p:tav tm="100000">
                                          <p:val>
                                            <p:strVal val="#ppt_y"/>
                                          </p:val>
                                        </p:tav>
                                      </p:tavLst>
                                    </p:anim>
                                    <p:animEffect transition="in" filter="wipe(up)">
                                      <p:cBhvr>
                                        <p:cTn id="71" dur="500"/>
                                        <p:tgtEl>
                                          <p:spTgt spid="55303"/>
                                        </p:tgtEl>
                                      </p:cBhvr>
                                    </p:animEffect>
                                  </p:childTnLst>
                                </p:cTn>
                              </p:par>
                            </p:childTnLst>
                          </p:cTn>
                        </p:par>
                      </p:childTnLst>
                    </p:cTn>
                  </p:par>
                  <p:par>
                    <p:cTn id="72" fill="hold">
                      <p:stCondLst>
                        <p:cond delay="indefinite"/>
                      </p:stCondLst>
                      <p:childTnLst>
                        <p:par>
                          <p:cTn id="73" fill="hold">
                            <p:stCondLst>
                              <p:cond delay="0"/>
                            </p:stCondLst>
                            <p:childTnLst>
                              <p:par>
                                <p:cTn id="74" presetID="30" presetClass="entr" presetSubtype="0" fill="hold" grpId="0" nodeType="clickEffect">
                                  <p:stCondLst>
                                    <p:cond delay="0"/>
                                  </p:stCondLst>
                                  <p:childTnLst>
                                    <p:set>
                                      <p:cBhvr>
                                        <p:cTn id="75" dur="1" fill="hold">
                                          <p:stCondLst>
                                            <p:cond delay="0"/>
                                          </p:stCondLst>
                                        </p:cTn>
                                        <p:tgtEl>
                                          <p:spTgt spid="55304"/>
                                        </p:tgtEl>
                                        <p:attrNameLst>
                                          <p:attrName>style.visibility</p:attrName>
                                        </p:attrNameLst>
                                      </p:cBhvr>
                                      <p:to>
                                        <p:strVal val="visible"/>
                                      </p:to>
                                    </p:set>
                                    <p:animEffect transition="in" filter="fade">
                                      <p:cBhvr>
                                        <p:cTn id="76" dur="800" decel="100000"/>
                                        <p:tgtEl>
                                          <p:spTgt spid="55304"/>
                                        </p:tgtEl>
                                      </p:cBhvr>
                                    </p:animEffect>
                                    <p:anim calcmode="lin" valueType="num">
                                      <p:cBhvr>
                                        <p:cTn id="77" dur="800" decel="100000" fill="hold"/>
                                        <p:tgtEl>
                                          <p:spTgt spid="55304"/>
                                        </p:tgtEl>
                                        <p:attrNameLst>
                                          <p:attrName>style.rotation</p:attrName>
                                        </p:attrNameLst>
                                      </p:cBhvr>
                                      <p:tavLst>
                                        <p:tav tm="0">
                                          <p:val>
                                            <p:fltVal val="-90"/>
                                          </p:val>
                                        </p:tav>
                                        <p:tav tm="100000">
                                          <p:val>
                                            <p:fltVal val="0"/>
                                          </p:val>
                                        </p:tav>
                                      </p:tavLst>
                                    </p:anim>
                                    <p:anim calcmode="lin" valueType="num">
                                      <p:cBhvr>
                                        <p:cTn id="78" dur="800" decel="100000" fill="hold"/>
                                        <p:tgtEl>
                                          <p:spTgt spid="55304"/>
                                        </p:tgtEl>
                                        <p:attrNameLst>
                                          <p:attrName>ppt_x</p:attrName>
                                        </p:attrNameLst>
                                      </p:cBhvr>
                                      <p:tavLst>
                                        <p:tav tm="0">
                                          <p:val>
                                            <p:strVal val="#ppt_x+0.4"/>
                                          </p:val>
                                        </p:tav>
                                        <p:tav tm="100000">
                                          <p:val>
                                            <p:strVal val="#ppt_x-0.05"/>
                                          </p:val>
                                        </p:tav>
                                      </p:tavLst>
                                    </p:anim>
                                    <p:anim calcmode="lin" valueType="num">
                                      <p:cBhvr>
                                        <p:cTn id="79" dur="800" decel="100000" fill="hold"/>
                                        <p:tgtEl>
                                          <p:spTgt spid="55304"/>
                                        </p:tgtEl>
                                        <p:attrNameLst>
                                          <p:attrName>ppt_y</p:attrName>
                                        </p:attrNameLst>
                                      </p:cBhvr>
                                      <p:tavLst>
                                        <p:tav tm="0">
                                          <p:val>
                                            <p:strVal val="#ppt_y-0.4"/>
                                          </p:val>
                                        </p:tav>
                                        <p:tav tm="100000">
                                          <p:val>
                                            <p:strVal val="#ppt_y+0.1"/>
                                          </p:val>
                                        </p:tav>
                                      </p:tavLst>
                                    </p:anim>
                                    <p:anim calcmode="lin" valueType="num">
                                      <p:cBhvr>
                                        <p:cTn id="80" dur="200" accel="100000" fill="hold">
                                          <p:stCondLst>
                                            <p:cond delay="800"/>
                                          </p:stCondLst>
                                        </p:cTn>
                                        <p:tgtEl>
                                          <p:spTgt spid="55304"/>
                                        </p:tgtEl>
                                        <p:attrNameLst>
                                          <p:attrName>ppt_x</p:attrName>
                                        </p:attrNameLst>
                                      </p:cBhvr>
                                      <p:tavLst>
                                        <p:tav tm="0">
                                          <p:val>
                                            <p:strVal val="#ppt_x-0.05"/>
                                          </p:val>
                                        </p:tav>
                                        <p:tav tm="100000">
                                          <p:val>
                                            <p:strVal val="#ppt_x"/>
                                          </p:val>
                                        </p:tav>
                                      </p:tavLst>
                                    </p:anim>
                                    <p:anim calcmode="lin" valueType="num">
                                      <p:cBhvr>
                                        <p:cTn id="81" dur="200" accel="100000" fill="hold">
                                          <p:stCondLst>
                                            <p:cond delay="800"/>
                                          </p:stCondLst>
                                        </p:cTn>
                                        <p:tgtEl>
                                          <p:spTgt spid="55304"/>
                                        </p:tgtEl>
                                        <p:attrNameLst>
                                          <p:attrName>ppt_y</p:attrName>
                                        </p:attrNameLst>
                                      </p:cBhvr>
                                      <p:tavLst>
                                        <p:tav tm="0">
                                          <p:val>
                                            <p:strVal val="#ppt_y+0.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30" presetClass="entr" presetSubtype="0" fill="hold" grpId="0" nodeType="clickEffect">
                                  <p:stCondLst>
                                    <p:cond delay="0"/>
                                  </p:stCondLst>
                                  <p:childTnLst>
                                    <p:set>
                                      <p:cBhvr>
                                        <p:cTn id="85" dur="1" fill="hold">
                                          <p:stCondLst>
                                            <p:cond delay="0"/>
                                          </p:stCondLst>
                                        </p:cTn>
                                        <p:tgtEl>
                                          <p:spTgt spid="55305"/>
                                        </p:tgtEl>
                                        <p:attrNameLst>
                                          <p:attrName>style.visibility</p:attrName>
                                        </p:attrNameLst>
                                      </p:cBhvr>
                                      <p:to>
                                        <p:strVal val="visible"/>
                                      </p:to>
                                    </p:set>
                                    <p:animEffect transition="in" filter="fade">
                                      <p:cBhvr>
                                        <p:cTn id="86" dur="800" decel="100000"/>
                                        <p:tgtEl>
                                          <p:spTgt spid="55305"/>
                                        </p:tgtEl>
                                      </p:cBhvr>
                                    </p:animEffect>
                                    <p:anim calcmode="lin" valueType="num">
                                      <p:cBhvr>
                                        <p:cTn id="87" dur="800" decel="100000" fill="hold"/>
                                        <p:tgtEl>
                                          <p:spTgt spid="55305"/>
                                        </p:tgtEl>
                                        <p:attrNameLst>
                                          <p:attrName>style.rotation</p:attrName>
                                        </p:attrNameLst>
                                      </p:cBhvr>
                                      <p:tavLst>
                                        <p:tav tm="0">
                                          <p:val>
                                            <p:fltVal val="-90"/>
                                          </p:val>
                                        </p:tav>
                                        <p:tav tm="100000">
                                          <p:val>
                                            <p:fltVal val="0"/>
                                          </p:val>
                                        </p:tav>
                                      </p:tavLst>
                                    </p:anim>
                                    <p:anim calcmode="lin" valueType="num">
                                      <p:cBhvr>
                                        <p:cTn id="88" dur="800" decel="100000" fill="hold"/>
                                        <p:tgtEl>
                                          <p:spTgt spid="55305"/>
                                        </p:tgtEl>
                                        <p:attrNameLst>
                                          <p:attrName>ppt_x</p:attrName>
                                        </p:attrNameLst>
                                      </p:cBhvr>
                                      <p:tavLst>
                                        <p:tav tm="0">
                                          <p:val>
                                            <p:strVal val="#ppt_x+0.4"/>
                                          </p:val>
                                        </p:tav>
                                        <p:tav tm="100000">
                                          <p:val>
                                            <p:strVal val="#ppt_x-0.05"/>
                                          </p:val>
                                        </p:tav>
                                      </p:tavLst>
                                    </p:anim>
                                    <p:anim calcmode="lin" valueType="num">
                                      <p:cBhvr>
                                        <p:cTn id="89" dur="800" decel="100000" fill="hold"/>
                                        <p:tgtEl>
                                          <p:spTgt spid="55305"/>
                                        </p:tgtEl>
                                        <p:attrNameLst>
                                          <p:attrName>ppt_y</p:attrName>
                                        </p:attrNameLst>
                                      </p:cBhvr>
                                      <p:tavLst>
                                        <p:tav tm="0">
                                          <p:val>
                                            <p:strVal val="#ppt_y-0.4"/>
                                          </p:val>
                                        </p:tav>
                                        <p:tav tm="100000">
                                          <p:val>
                                            <p:strVal val="#ppt_y+0.1"/>
                                          </p:val>
                                        </p:tav>
                                      </p:tavLst>
                                    </p:anim>
                                    <p:anim calcmode="lin" valueType="num">
                                      <p:cBhvr>
                                        <p:cTn id="90" dur="200" accel="100000" fill="hold">
                                          <p:stCondLst>
                                            <p:cond delay="800"/>
                                          </p:stCondLst>
                                        </p:cTn>
                                        <p:tgtEl>
                                          <p:spTgt spid="55305"/>
                                        </p:tgtEl>
                                        <p:attrNameLst>
                                          <p:attrName>ppt_x</p:attrName>
                                        </p:attrNameLst>
                                      </p:cBhvr>
                                      <p:tavLst>
                                        <p:tav tm="0">
                                          <p:val>
                                            <p:strVal val="#ppt_x-0.05"/>
                                          </p:val>
                                        </p:tav>
                                        <p:tav tm="100000">
                                          <p:val>
                                            <p:strVal val="#ppt_x"/>
                                          </p:val>
                                        </p:tav>
                                      </p:tavLst>
                                    </p:anim>
                                    <p:anim calcmode="lin" valueType="num">
                                      <p:cBhvr>
                                        <p:cTn id="91" dur="200" accel="100000" fill="hold">
                                          <p:stCondLst>
                                            <p:cond delay="800"/>
                                          </p:stCondLst>
                                        </p:cTn>
                                        <p:tgtEl>
                                          <p:spTgt spid="55305"/>
                                        </p:tgtEl>
                                        <p:attrNameLst>
                                          <p:attrName>ppt_y</p:attrName>
                                        </p:attrNameLst>
                                      </p:cBhvr>
                                      <p:tavLst>
                                        <p:tav tm="0">
                                          <p:val>
                                            <p:strVal val="#ppt_y+0.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30" presetClass="entr" presetSubtype="0" fill="hold" grpId="0" nodeType="clickEffect">
                                  <p:stCondLst>
                                    <p:cond delay="0"/>
                                  </p:stCondLst>
                                  <p:childTnLst>
                                    <p:set>
                                      <p:cBhvr>
                                        <p:cTn id="95" dur="1" fill="hold">
                                          <p:stCondLst>
                                            <p:cond delay="0"/>
                                          </p:stCondLst>
                                        </p:cTn>
                                        <p:tgtEl>
                                          <p:spTgt spid="55306"/>
                                        </p:tgtEl>
                                        <p:attrNameLst>
                                          <p:attrName>style.visibility</p:attrName>
                                        </p:attrNameLst>
                                      </p:cBhvr>
                                      <p:to>
                                        <p:strVal val="visible"/>
                                      </p:to>
                                    </p:set>
                                    <p:animEffect transition="in" filter="fade">
                                      <p:cBhvr>
                                        <p:cTn id="96" dur="800" decel="100000"/>
                                        <p:tgtEl>
                                          <p:spTgt spid="55306"/>
                                        </p:tgtEl>
                                      </p:cBhvr>
                                    </p:animEffect>
                                    <p:anim calcmode="lin" valueType="num">
                                      <p:cBhvr>
                                        <p:cTn id="97" dur="800" decel="100000" fill="hold"/>
                                        <p:tgtEl>
                                          <p:spTgt spid="55306"/>
                                        </p:tgtEl>
                                        <p:attrNameLst>
                                          <p:attrName>style.rotation</p:attrName>
                                        </p:attrNameLst>
                                      </p:cBhvr>
                                      <p:tavLst>
                                        <p:tav tm="0">
                                          <p:val>
                                            <p:fltVal val="-90"/>
                                          </p:val>
                                        </p:tav>
                                        <p:tav tm="100000">
                                          <p:val>
                                            <p:fltVal val="0"/>
                                          </p:val>
                                        </p:tav>
                                      </p:tavLst>
                                    </p:anim>
                                    <p:anim calcmode="lin" valueType="num">
                                      <p:cBhvr>
                                        <p:cTn id="98" dur="800" decel="100000" fill="hold"/>
                                        <p:tgtEl>
                                          <p:spTgt spid="55306"/>
                                        </p:tgtEl>
                                        <p:attrNameLst>
                                          <p:attrName>ppt_x</p:attrName>
                                        </p:attrNameLst>
                                      </p:cBhvr>
                                      <p:tavLst>
                                        <p:tav tm="0">
                                          <p:val>
                                            <p:strVal val="#ppt_x+0.4"/>
                                          </p:val>
                                        </p:tav>
                                        <p:tav tm="100000">
                                          <p:val>
                                            <p:strVal val="#ppt_x-0.05"/>
                                          </p:val>
                                        </p:tav>
                                      </p:tavLst>
                                    </p:anim>
                                    <p:anim calcmode="lin" valueType="num">
                                      <p:cBhvr>
                                        <p:cTn id="99" dur="800" decel="100000" fill="hold"/>
                                        <p:tgtEl>
                                          <p:spTgt spid="55306"/>
                                        </p:tgtEl>
                                        <p:attrNameLst>
                                          <p:attrName>ppt_y</p:attrName>
                                        </p:attrNameLst>
                                      </p:cBhvr>
                                      <p:tavLst>
                                        <p:tav tm="0">
                                          <p:val>
                                            <p:strVal val="#ppt_y-0.4"/>
                                          </p:val>
                                        </p:tav>
                                        <p:tav tm="100000">
                                          <p:val>
                                            <p:strVal val="#ppt_y+0.1"/>
                                          </p:val>
                                        </p:tav>
                                      </p:tavLst>
                                    </p:anim>
                                    <p:anim calcmode="lin" valueType="num">
                                      <p:cBhvr>
                                        <p:cTn id="100" dur="200" accel="100000" fill="hold">
                                          <p:stCondLst>
                                            <p:cond delay="800"/>
                                          </p:stCondLst>
                                        </p:cTn>
                                        <p:tgtEl>
                                          <p:spTgt spid="55306"/>
                                        </p:tgtEl>
                                        <p:attrNameLst>
                                          <p:attrName>ppt_x</p:attrName>
                                        </p:attrNameLst>
                                      </p:cBhvr>
                                      <p:tavLst>
                                        <p:tav tm="0">
                                          <p:val>
                                            <p:strVal val="#ppt_x-0.05"/>
                                          </p:val>
                                        </p:tav>
                                        <p:tav tm="100000">
                                          <p:val>
                                            <p:strVal val="#ppt_x"/>
                                          </p:val>
                                        </p:tav>
                                      </p:tavLst>
                                    </p:anim>
                                    <p:anim calcmode="lin" valueType="num">
                                      <p:cBhvr>
                                        <p:cTn id="101" dur="200" accel="100000" fill="hold">
                                          <p:stCondLst>
                                            <p:cond delay="800"/>
                                          </p:stCondLst>
                                        </p:cTn>
                                        <p:tgtEl>
                                          <p:spTgt spid="55306"/>
                                        </p:tgtEl>
                                        <p:attrNameLst>
                                          <p:attrName>ppt_y</p:attrName>
                                        </p:attrNameLst>
                                      </p:cBhvr>
                                      <p:tavLst>
                                        <p:tav tm="0">
                                          <p:val>
                                            <p:strVal val="#ppt_y+0.1"/>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30" presetClass="entr" presetSubtype="0" fill="hold" grpId="0" nodeType="clickEffect">
                                  <p:stCondLst>
                                    <p:cond delay="0"/>
                                  </p:stCondLst>
                                  <p:childTnLst>
                                    <p:set>
                                      <p:cBhvr>
                                        <p:cTn id="105" dur="1" fill="hold">
                                          <p:stCondLst>
                                            <p:cond delay="0"/>
                                          </p:stCondLst>
                                        </p:cTn>
                                        <p:tgtEl>
                                          <p:spTgt spid="55307"/>
                                        </p:tgtEl>
                                        <p:attrNameLst>
                                          <p:attrName>style.visibility</p:attrName>
                                        </p:attrNameLst>
                                      </p:cBhvr>
                                      <p:to>
                                        <p:strVal val="visible"/>
                                      </p:to>
                                    </p:set>
                                    <p:animEffect transition="in" filter="fade">
                                      <p:cBhvr>
                                        <p:cTn id="106" dur="800" decel="100000"/>
                                        <p:tgtEl>
                                          <p:spTgt spid="55307"/>
                                        </p:tgtEl>
                                      </p:cBhvr>
                                    </p:animEffect>
                                    <p:anim calcmode="lin" valueType="num">
                                      <p:cBhvr>
                                        <p:cTn id="107" dur="800" decel="100000" fill="hold"/>
                                        <p:tgtEl>
                                          <p:spTgt spid="55307"/>
                                        </p:tgtEl>
                                        <p:attrNameLst>
                                          <p:attrName>style.rotation</p:attrName>
                                        </p:attrNameLst>
                                      </p:cBhvr>
                                      <p:tavLst>
                                        <p:tav tm="0">
                                          <p:val>
                                            <p:fltVal val="-90"/>
                                          </p:val>
                                        </p:tav>
                                        <p:tav tm="100000">
                                          <p:val>
                                            <p:fltVal val="0"/>
                                          </p:val>
                                        </p:tav>
                                      </p:tavLst>
                                    </p:anim>
                                    <p:anim calcmode="lin" valueType="num">
                                      <p:cBhvr>
                                        <p:cTn id="108" dur="800" decel="100000" fill="hold"/>
                                        <p:tgtEl>
                                          <p:spTgt spid="55307"/>
                                        </p:tgtEl>
                                        <p:attrNameLst>
                                          <p:attrName>ppt_x</p:attrName>
                                        </p:attrNameLst>
                                      </p:cBhvr>
                                      <p:tavLst>
                                        <p:tav tm="0">
                                          <p:val>
                                            <p:strVal val="#ppt_x+0.4"/>
                                          </p:val>
                                        </p:tav>
                                        <p:tav tm="100000">
                                          <p:val>
                                            <p:strVal val="#ppt_x-0.05"/>
                                          </p:val>
                                        </p:tav>
                                      </p:tavLst>
                                    </p:anim>
                                    <p:anim calcmode="lin" valueType="num">
                                      <p:cBhvr>
                                        <p:cTn id="109" dur="800" decel="100000" fill="hold"/>
                                        <p:tgtEl>
                                          <p:spTgt spid="55307"/>
                                        </p:tgtEl>
                                        <p:attrNameLst>
                                          <p:attrName>ppt_y</p:attrName>
                                        </p:attrNameLst>
                                      </p:cBhvr>
                                      <p:tavLst>
                                        <p:tav tm="0">
                                          <p:val>
                                            <p:strVal val="#ppt_y-0.4"/>
                                          </p:val>
                                        </p:tav>
                                        <p:tav tm="100000">
                                          <p:val>
                                            <p:strVal val="#ppt_y+0.1"/>
                                          </p:val>
                                        </p:tav>
                                      </p:tavLst>
                                    </p:anim>
                                    <p:anim calcmode="lin" valueType="num">
                                      <p:cBhvr>
                                        <p:cTn id="110" dur="200" accel="100000" fill="hold">
                                          <p:stCondLst>
                                            <p:cond delay="800"/>
                                          </p:stCondLst>
                                        </p:cTn>
                                        <p:tgtEl>
                                          <p:spTgt spid="55307"/>
                                        </p:tgtEl>
                                        <p:attrNameLst>
                                          <p:attrName>ppt_x</p:attrName>
                                        </p:attrNameLst>
                                      </p:cBhvr>
                                      <p:tavLst>
                                        <p:tav tm="0">
                                          <p:val>
                                            <p:strVal val="#ppt_x-0.05"/>
                                          </p:val>
                                        </p:tav>
                                        <p:tav tm="100000">
                                          <p:val>
                                            <p:strVal val="#ppt_x"/>
                                          </p:val>
                                        </p:tav>
                                      </p:tavLst>
                                    </p:anim>
                                    <p:anim calcmode="lin" valueType="num">
                                      <p:cBhvr>
                                        <p:cTn id="111" dur="200" accel="100000" fill="hold">
                                          <p:stCondLst>
                                            <p:cond delay="800"/>
                                          </p:stCondLst>
                                        </p:cTn>
                                        <p:tgtEl>
                                          <p:spTgt spid="55307"/>
                                        </p:tgtEl>
                                        <p:attrNameLst>
                                          <p:attrName>ppt_y</p:attrName>
                                        </p:attrNameLst>
                                      </p:cBhvr>
                                      <p:tavLst>
                                        <p:tav tm="0">
                                          <p:val>
                                            <p:strVal val="#ppt_y+0.1"/>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30" presetClass="entr" presetSubtype="0" fill="hold" grpId="0" nodeType="clickEffect">
                                  <p:stCondLst>
                                    <p:cond delay="0"/>
                                  </p:stCondLst>
                                  <p:childTnLst>
                                    <p:set>
                                      <p:cBhvr>
                                        <p:cTn id="115" dur="1" fill="hold">
                                          <p:stCondLst>
                                            <p:cond delay="0"/>
                                          </p:stCondLst>
                                        </p:cTn>
                                        <p:tgtEl>
                                          <p:spTgt spid="55308"/>
                                        </p:tgtEl>
                                        <p:attrNameLst>
                                          <p:attrName>style.visibility</p:attrName>
                                        </p:attrNameLst>
                                      </p:cBhvr>
                                      <p:to>
                                        <p:strVal val="visible"/>
                                      </p:to>
                                    </p:set>
                                    <p:animEffect transition="in" filter="fade">
                                      <p:cBhvr>
                                        <p:cTn id="116" dur="800" decel="100000"/>
                                        <p:tgtEl>
                                          <p:spTgt spid="55308"/>
                                        </p:tgtEl>
                                      </p:cBhvr>
                                    </p:animEffect>
                                    <p:anim calcmode="lin" valueType="num">
                                      <p:cBhvr>
                                        <p:cTn id="117" dur="800" decel="100000" fill="hold"/>
                                        <p:tgtEl>
                                          <p:spTgt spid="55308"/>
                                        </p:tgtEl>
                                        <p:attrNameLst>
                                          <p:attrName>style.rotation</p:attrName>
                                        </p:attrNameLst>
                                      </p:cBhvr>
                                      <p:tavLst>
                                        <p:tav tm="0">
                                          <p:val>
                                            <p:fltVal val="-90"/>
                                          </p:val>
                                        </p:tav>
                                        <p:tav tm="100000">
                                          <p:val>
                                            <p:fltVal val="0"/>
                                          </p:val>
                                        </p:tav>
                                      </p:tavLst>
                                    </p:anim>
                                    <p:anim calcmode="lin" valueType="num">
                                      <p:cBhvr>
                                        <p:cTn id="118" dur="800" decel="100000" fill="hold"/>
                                        <p:tgtEl>
                                          <p:spTgt spid="55308"/>
                                        </p:tgtEl>
                                        <p:attrNameLst>
                                          <p:attrName>ppt_x</p:attrName>
                                        </p:attrNameLst>
                                      </p:cBhvr>
                                      <p:tavLst>
                                        <p:tav tm="0">
                                          <p:val>
                                            <p:strVal val="#ppt_x+0.4"/>
                                          </p:val>
                                        </p:tav>
                                        <p:tav tm="100000">
                                          <p:val>
                                            <p:strVal val="#ppt_x-0.05"/>
                                          </p:val>
                                        </p:tav>
                                      </p:tavLst>
                                    </p:anim>
                                    <p:anim calcmode="lin" valueType="num">
                                      <p:cBhvr>
                                        <p:cTn id="119" dur="800" decel="100000" fill="hold"/>
                                        <p:tgtEl>
                                          <p:spTgt spid="55308"/>
                                        </p:tgtEl>
                                        <p:attrNameLst>
                                          <p:attrName>ppt_y</p:attrName>
                                        </p:attrNameLst>
                                      </p:cBhvr>
                                      <p:tavLst>
                                        <p:tav tm="0">
                                          <p:val>
                                            <p:strVal val="#ppt_y-0.4"/>
                                          </p:val>
                                        </p:tav>
                                        <p:tav tm="100000">
                                          <p:val>
                                            <p:strVal val="#ppt_y+0.1"/>
                                          </p:val>
                                        </p:tav>
                                      </p:tavLst>
                                    </p:anim>
                                    <p:anim calcmode="lin" valueType="num">
                                      <p:cBhvr>
                                        <p:cTn id="120" dur="200" accel="100000" fill="hold">
                                          <p:stCondLst>
                                            <p:cond delay="800"/>
                                          </p:stCondLst>
                                        </p:cTn>
                                        <p:tgtEl>
                                          <p:spTgt spid="55308"/>
                                        </p:tgtEl>
                                        <p:attrNameLst>
                                          <p:attrName>ppt_x</p:attrName>
                                        </p:attrNameLst>
                                      </p:cBhvr>
                                      <p:tavLst>
                                        <p:tav tm="0">
                                          <p:val>
                                            <p:strVal val="#ppt_x-0.05"/>
                                          </p:val>
                                        </p:tav>
                                        <p:tav tm="100000">
                                          <p:val>
                                            <p:strVal val="#ppt_x"/>
                                          </p:val>
                                        </p:tav>
                                      </p:tavLst>
                                    </p:anim>
                                    <p:anim calcmode="lin" valueType="num">
                                      <p:cBhvr>
                                        <p:cTn id="121" dur="200" accel="100000" fill="hold">
                                          <p:stCondLst>
                                            <p:cond delay="800"/>
                                          </p:stCondLst>
                                        </p:cTn>
                                        <p:tgtEl>
                                          <p:spTgt spid="55308"/>
                                        </p:tgtEl>
                                        <p:attrNameLst>
                                          <p:attrName>ppt_y</p:attrName>
                                        </p:attrNameLst>
                                      </p:cBhvr>
                                      <p:tavLst>
                                        <p:tav tm="0">
                                          <p:val>
                                            <p:strVal val="#ppt_y+0.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3" presetClass="entr" presetSubtype="528" fill="hold" grpId="0" nodeType="clickEffect">
                                  <p:stCondLst>
                                    <p:cond delay="0"/>
                                  </p:stCondLst>
                                  <p:childTnLst>
                                    <p:set>
                                      <p:cBhvr>
                                        <p:cTn id="125" dur="1" fill="hold">
                                          <p:stCondLst>
                                            <p:cond delay="0"/>
                                          </p:stCondLst>
                                        </p:cTn>
                                        <p:tgtEl>
                                          <p:spTgt spid="17"/>
                                        </p:tgtEl>
                                        <p:attrNameLst>
                                          <p:attrName>style.visibility</p:attrName>
                                        </p:attrNameLst>
                                      </p:cBhvr>
                                      <p:to>
                                        <p:strVal val="visible"/>
                                      </p:to>
                                    </p:set>
                                    <p:anim calcmode="lin" valueType="num">
                                      <p:cBhvr>
                                        <p:cTn id="126" dur="500" fill="hold"/>
                                        <p:tgtEl>
                                          <p:spTgt spid="17"/>
                                        </p:tgtEl>
                                        <p:attrNameLst>
                                          <p:attrName>ppt_w</p:attrName>
                                        </p:attrNameLst>
                                      </p:cBhvr>
                                      <p:tavLst>
                                        <p:tav tm="0">
                                          <p:val>
                                            <p:fltVal val="0"/>
                                          </p:val>
                                        </p:tav>
                                        <p:tav tm="100000">
                                          <p:val>
                                            <p:strVal val="#ppt_w"/>
                                          </p:val>
                                        </p:tav>
                                      </p:tavLst>
                                    </p:anim>
                                    <p:anim calcmode="lin" valueType="num">
                                      <p:cBhvr>
                                        <p:cTn id="127" dur="500" fill="hold"/>
                                        <p:tgtEl>
                                          <p:spTgt spid="17"/>
                                        </p:tgtEl>
                                        <p:attrNameLst>
                                          <p:attrName>ppt_h</p:attrName>
                                        </p:attrNameLst>
                                      </p:cBhvr>
                                      <p:tavLst>
                                        <p:tav tm="0">
                                          <p:val>
                                            <p:fltVal val="0"/>
                                          </p:val>
                                        </p:tav>
                                        <p:tav tm="100000">
                                          <p:val>
                                            <p:strVal val="#ppt_h"/>
                                          </p:val>
                                        </p:tav>
                                      </p:tavLst>
                                    </p:anim>
                                    <p:anim calcmode="lin" valueType="num">
                                      <p:cBhvr>
                                        <p:cTn id="128" dur="500" fill="hold"/>
                                        <p:tgtEl>
                                          <p:spTgt spid="17"/>
                                        </p:tgtEl>
                                        <p:attrNameLst>
                                          <p:attrName>ppt_x</p:attrName>
                                        </p:attrNameLst>
                                      </p:cBhvr>
                                      <p:tavLst>
                                        <p:tav tm="0">
                                          <p:val>
                                            <p:fltVal val="0.5"/>
                                          </p:val>
                                        </p:tav>
                                        <p:tav tm="100000">
                                          <p:val>
                                            <p:strVal val="#ppt_x"/>
                                          </p:val>
                                        </p:tav>
                                      </p:tavLst>
                                    </p:anim>
                                    <p:anim calcmode="lin" valueType="num">
                                      <p:cBhvr>
                                        <p:cTn id="129" dur="500" fill="hold"/>
                                        <p:tgtEl>
                                          <p:spTgt spid="1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P spid="32772" grpId="0"/>
      <p:bldP spid="8205" grpId="0"/>
      <p:bldP spid="3" grpId="0"/>
      <p:bldP spid="4" grpId="0"/>
      <p:bldP spid="6" grpId="0"/>
      <p:bldP spid="55303" grpId="0" bldLvl="0" animBg="1"/>
      <p:bldP spid="55304" grpId="0" bldLvl="0" animBg="1"/>
      <p:bldP spid="55305" grpId="0" bldLvl="0" animBg="1"/>
      <p:bldP spid="55306" grpId="0" bldLvl="0" animBg="1"/>
      <p:bldP spid="55307" grpId="0" bldLvl="0" animBg="1"/>
      <p:bldP spid="55308" grpId="0" bldLvl="0" animBg="1"/>
      <p:bldP spid="17" grpId="0" bldLvl="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文本框 35841"/>
          <p:cNvSpPr txBox="1">
            <a:spLocks noChangeArrowheads="1"/>
          </p:cNvSpPr>
          <p:nvPr/>
        </p:nvSpPr>
        <p:spPr bwMode="auto">
          <a:xfrm>
            <a:off x="1487488" y="4845050"/>
            <a:ext cx="960938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1">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800" b="1" dirty="0">
                <a:latin typeface="微软雅黑" panose="020B0503020204020204" pitchFamily="34" charset="-122"/>
                <a:ea typeface="微软雅黑" panose="020B0503020204020204" pitchFamily="34" charset="-122"/>
              </a:rPr>
              <a:t>　   鲁迅在</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新青年</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上发表白话文小说</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狂人日记</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,把反封建的思想内容同白话文形式结合起来，成为新文学的典范。</a:t>
            </a:r>
          </a:p>
        </p:txBody>
      </p:sp>
      <p:pic>
        <p:nvPicPr>
          <p:cNvPr id="35843" name="图片 35842" desc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6138" y="544513"/>
            <a:ext cx="32004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图片 35843" desc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5113" y="527050"/>
            <a:ext cx="2744787" cy="406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图片 35844" descr="鲁迅"/>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7175" y="512763"/>
            <a:ext cx="3113088"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5845"/>
                                        </p:tgtEl>
                                        <p:attrNameLst>
                                          <p:attrName>style.visibility</p:attrName>
                                        </p:attrNameLst>
                                      </p:cBhvr>
                                      <p:to>
                                        <p:strVal val="visible"/>
                                      </p:to>
                                    </p:set>
                                    <p:animEffect transition="in" filter="fade">
                                      <p:cBhvr>
                                        <p:cTn id="7" dur="800" decel="100000"/>
                                        <p:tgtEl>
                                          <p:spTgt spid="35845"/>
                                        </p:tgtEl>
                                      </p:cBhvr>
                                    </p:animEffect>
                                    <p:anim calcmode="lin" valueType="num">
                                      <p:cBhvr>
                                        <p:cTn id="8" dur="800" decel="100000" fill="hold"/>
                                        <p:tgtEl>
                                          <p:spTgt spid="35845"/>
                                        </p:tgtEl>
                                        <p:attrNameLst>
                                          <p:attrName>style.rotation</p:attrName>
                                        </p:attrNameLst>
                                      </p:cBhvr>
                                      <p:tavLst>
                                        <p:tav tm="0">
                                          <p:val>
                                            <p:fltVal val="-90"/>
                                          </p:val>
                                        </p:tav>
                                        <p:tav tm="100000">
                                          <p:val>
                                            <p:fltVal val="0"/>
                                          </p:val>
                                        </p:tav>
                                      </p:tavLst>
                                    </p:anim>
                                    <p:anim calcmode="lin" valueType="num">
                                      <p:cBhvr>
                                        <p:cTn id="9" dur="800" decel="100000" fill="hold"/>
                                        <p:tgtEl>
                                          <p:spTgt spid="35845"/>
                                        </p:tgtEl>
                                        <p:attrNameLst>
                                          <p:attrName>ppt_x</p:attrName>
                                        </p:attrNameLst>
                                      </p:cBhvr>
                                      <p:tavLst>
                                        <p:tav tm="0">
                                          <p:val>
                                            <p:strVal val="#ppt_x+0.4"/>
                                          </p:val>
                                        </p:tav>
                                        <p:tav tm="100000">
                                          <p:val>
                                            <p:strVal val="#ppt_x-0.05"/>
                                          </p:val>
                                        </p:tav>
                                      </p:tavLst>
                                    </p:anim>
                                    <p:anim calcmode="lin" valueType="num">
                                      <p:cBhvr>
                                        <p:cTn id="10" dur="800" decel="100000" fill="hold"/>
                                        <p:tgtEl>
                                          <p:spTgt spid="3584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584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584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7" presetClass="entr" presetSubtype="4" fill="hold" nodeType="clickEffect">
                                  <p:stCondLst>
                                    <p:cond delay="0"/>
                                  </p:stCondLst>
                                  <p:childTnLst>
                                    <p:set>
                                      <p:cBhvr>
                                        <p:cTn id="16" dur="1" fill="hold">
                                          <p:stCondLst>
                                            <p:cond delay="0"/>
                                          </p:stCondLst>
                                        </p:cTn>
                                        <p:tgtEl>
                                          <p:spTgt spid="35843"/>
                                        </p:tgtEl>
                                        <p:attrNameLst>
                                          <p:attrName>style.visibility</p:attrName>
                                        </p:attrNameLst>
                                      </p:cBhvr>
                                      <p:to>
                                        <p:strVal val="visible"/>
                                      </p:to>
                                    </p:set>
                                    <p:anim calcmode="lin" valueType="num">
                                      <p:cBhvr additive="base">
                                        <p:cTn id="17" dur="5000" fill="hold"/>
                                        <p:tgtEl>
                                          <p:spTgt spid="35843"/>
                                        </p:tgtEl>
                                        <p:attrNameLst>
                                          <p:attrName>ppt_x</p:attrName>
                                        </p:attrNameLst>
                                      </p:cBhvr>
                                      <p:tavLst>
                                        <p:tav tm="0">
                                          <p:val>
                                            <p:strVal val="#ppt_x"/>
                                          </p:val>
                                        </p:tav>
                                        <p:tav tm="100000">
                                          <p:val>
                                            <p:strVal val="#ppt_x"/>
                                          </p:val>
                                        </p:tav>
                                      </p:tavLst>
                                    </p:anim>
                                    <p:anim calcmode="lin" valueType="num">
                                      <p:cBhvr additive="base">
                                        <p:cTn id="18" dur="5000" fill="hold"/>
                                        <p:tgtEl>
                                          <p:spTgt spid="3584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7" presetClass="entr" presetSubtype="4" fill="hold" nodeType="clickEffect">
                                  <p:stCondLst>
                                    <p:cond delay="0"/>
                                  </p:stCondLst>
                                  <p:childTnLst>
                                    <p:set>
                                      <p:cBhvr>
                                        <p:cTn id="22" dur="1" fill="hold">
                                          <p:stCondLst>
                                            <p:cond delay="0"/>
                                          </p:stCondLst>
                                        </p:cTn>
                                        <p:tgtEl>
                                          <p:spTgt spid="35844"/>
                                        </p:tgtEl>
                                        <p:attrNameLst>
                                          <p:attrName>style.visibility</p:attrName>
                                        </p:attrNameLst>
                                      </p:cBhvr>
                                      <p:to>
                                        <p:strVal val="visible"/>
                                      </p:to>
                                    </p:set>
                                    <p:anim calcmode="lin" valueType="num">
                                      <p:cBhvr additive="base">
                                        <p:cTn id="23" dur="5000" fill="hold"/>
                                        <p:tgtEl>
                                          <p:spTgt spid="35844"/>
                                        </p:tgtEl>
                                        <p:attrNameLst>
                                          <p:attrName>ppt_x</p:attrName>
                                        </p:attrNameLst>
                                      </p:cBhvr>
                                      <p:tavLst>
                                        <p:tav tm="0">
                                          <p:val>
                                            <p:strVal val="#ppt_x"/>
                                          </p:val>
                                        </p:tav>
                                        <p:tav tm="100000">
                                          <p:val>
                                            <p:strVal val="#ppt_x"/>
                                          </p:val>
                                        </p:tav>
                                      </p:tavLst>
                                    </p:anim>
                                    <p:anim calcmode="lin" valueType="num">
                                      <p:cBhvr additive="base">
                                        <p:cTn id="24" dur="5000" fill="hold"/>
                                        <p:tgtEl>
                                          <p:spTgt spid="3584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7" presetClass="entr" presetSubtype="0" fill="hold" grpId="0" nodeType="clickEffect">
                                  <p:stCondLst>
                                    <p:cond delay="0"/>
                                  </p:stCondLst>
                                  <p:iterate type="lt">
                                    <p:tmPct val="50000"/>
                                  </p:iterate>
                                  <p:childTnLst>
                                    <p:set>
                                      <p:cBhvr>
                                        <p:cTn id="28" dur="1" fill="hold">
                                          <p:stCondLst>
                                            <p:cond delay="0"/>
                                          </p:stCondLst>
                                        </p:cTn>
                                        <p:tgtEl>
                                          <p:spTgt spid="35842"/>
                                        </p:tgtEl>
                                        <p:attrNameLst>
                                          <p:attrName>style.visibility</p:attrName>
                                        </p:attrNameLst>
                                      </p:cBhvr>
                                      <p:to>
                                        <p:strVal val="visible"/>
                                      </p:to>
                                    </p:set>
                                    <p:anim calcmode="discrete" valueType="clr">
                                      <p:cBhvr override="childStyle">
                                        <p:cTn id="29" dur="80"/>
                                        <p:tgtEl>
                                          <p:spTgt spid="35842"/>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35842"/>
                                        </p:tgtEl>
                                        <p:attrNameLst>
                                          <p:attrName>fillcolor</p:attrName>
                                        </p:attrNameLst>
                                      </p:cBhvr>
                                      <p:tavLst>
                                        <p:tav tm="0">
                                          <p:val>
                                            <p:clrVal>
                                              <a:schemeClr val="accent2"/>
                                            </p:clrVal>
                                          </p:val>
                                        </p:tav>
                                        <p:tav tm="50000">
                                          <p:val>
                                            <p:clrVal>
                                              <a:schemeClr val="hlink"/>
                                            </p:clrVal>
                                          </p:val>
                                        </p:tav>
                                      </p:tavLst>
                                    </p:anim>
                                    <p:set>
                                      <p:cBhvr>
                                        <p:cTn id="31" dur="80"/>
                                        <p:tgtEl>
                                          <p:spTgt spid="3584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9" name="文本框 41988"/>
          <p:cNvSpPr txBox="1">
            <a:spLocks noChangeArrowheads="1"/>
          </p:cNvSpPr>
          <p:nvPr/>
        </p:nvSpPr>
        <p:spPr bwMode="auto">
          <a:xfrm>
            <a:off x="1343472" y="1268760"/>
            <a:ext cx="9721080" cy="2680221"/>
          </a:xfrm>
          <a:prstGeom prst="rect">
            <a:avLst/>
          </a:prstGeom>
          <a:noFill/>
          <a:ln w="76200">
            <a:solidFill>
              <a:schemeClr val="bg1"/>
            </a:solidFill>
            <a:miter lim="800000"/>
          </a:ln>
          <a:extLst>
            <a:ext uri="{909E8E84-426E-40DD-AFC4-6F175D3DCCD1}">
              <a14:hiddenFill xmlns:a14="http://schemas.microsoft.com/office/drawing/2010/main">
                <a:solidFill>
                  <a:srgbClr val="FFFFFF"/>
                </a:solidFill>
              </a14:hiddenFill>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800" b="1" dirty="0">
                <a:latin typeface="微软雅黑" panose="020B0503020204020204" pitchFamily="34" charset="-122"/>
                <a:ea typeface="微软雅黑" panose="020B0503020204020204" pitchFamily="34" charset="-122"/>
              </a:rPr>
              <a:t> “有很长一段时间，每天除上课、阅报以外，看书，看</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新青年</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；谈话，谈</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新青年</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；思考，也思考</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新青年</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上所提出的问题。</a:t>
            </a:r>
            <a:r>
              <a:rPr lang="en-US" altLang="zh-CN"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a:p>
            <a:pPr algn="r">
              <a:lnSpc>
                <a:spcPct val="150000"/>
              </a:lnSpc>
            </a:pPr>
            <a:r>
              <a:rPr lang="zh-CN" altLang="en-US" sz="2800" b="1" dirty="0">
                <a:latin typeface="微软雅黑" panose="020B0503020204020204" pitchFamily="34" charset="-122"/>
                <a:ea typeface="微软雅黑" panose="020B0503020204020204" pitchFamily="34" charset="-122"/>
              </a:rPr>
              <a:t>      </a:t>
            </a: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                             </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毛泽东</a:t>
            </a:r>
          </a:p>
        </p:txBody>
      </p:sp>
      <p:sp>
        <p:nvSpPr>
          <p:cNvPr id="41986" name="Rectangle 4"/>
          <p:cNvSpPr>
            <a:spLocks noChangeArrowheads="1"/>
          </p:cNvSpPr>
          <p:nvPr/>
        </p:nvSpPr>
        <p:spPr bwMode="auto">
          <a:xfrm>
            <a:off x="1343472" y="4183097"/>
            <a:ext cx="9721080" cy="2126223"/>
          </a:xfrm>
          <a:prstGeom prst="rect">
            <a:avLst/>
          </a:prstGeom>
          <a:noFill/>
          <a:ln w="76200">
            <a:solidFill>
              <a:schemeClr val="bg1"/>
            </a:solidFill>
            <a:miter lim="800000"/>
          </a:ln>
          <a:extLst>
            <a:ext uri="{909E8E84-426E-40DD-AFC4-6F175D3DCCD1}">
              <a14:hiddenFill xmlns:a14="http://schemas.microsoft.com/office/drawing/2010/main">
                <a:solidFill>
                  <a:srgbClr val="FFFFFF"/>
                </a:solidFill>
              </a14:hiddenFill>
            </a:ext>
          </a:extLst>
        </p:spPr>
        <p:txBody>
          <a:bodyPr wrap="square" lIns="90170" tIns="46990" rIns="90170" bIns="46990" anchor="ctr">
            <a:spAutoFit/>
          </a:bodyPr>
          <a:lstStyle/>
          <a:p>
            <a:pP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《新青年》“象春雷初动一般……惊醒了整个时代的青年。他们首先发现自己是青年，又粗略地认识了自己的时代。 </a:t>
            </a:r>
            <a:r>
              <a:rPr lang="en-US" altLang="zh-CN"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a:p>
            <a:pPr algn="r">
              <a:lnSpc>
                <a:spcPct val="150000"/>
              </a:lnSpc>
            </a:pP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                     ——北大中文系学生杨振声</a:t>
            </a:r>
          </a:p>
        </p:txBody>
      </p:sp>
      <p:sp>
        <p:nvSpPr>
          <p:cNvPr id="7" name="矩形 7174"/>
          <p:cNvSpPr>
            <a:spLocks noChangeArrowheads="1"/>
          </p:cNvSpPr>
          <p:nvPr/>
        </p:nvSpPr>
        <p:spPr bwMode="auto">
          <a:xfrm>
            <a:off x="1415480" y="476250"/>
            <a:ext cx="2154238"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solidFill>
                  <a:srgbClr val="0000FF"/>
                </a:solidFill>
                <a:latin typeface="微软雅黑" panose="020B0503020204020204" pitchFamily="34" charset="-122"/>
                <a:ea typeface="微软雅黑" panose="020B0503020204020204" pitchFamily="34" charset="-122"/>
              </a:rPr>
              <a:t>2.</a:t>
            </a:r>
            <a:r>
              <a:rPr lang="zh-CN" altLang="en-US" sz="3200" b="1" dirty="0">
                <a:solidFill>
                  <a:srgbClr val="0000FF"/>
                </a:solidFill>
                <a:latin typeface="微软雅黑" panose="020B0503020204020204" pitchFamily="34" charset="-122"/>
                <a:ea typeface="微软雅黑" panose="020B0503020204020204" pitchFamily="34" charset="-122"/>
              </a:rPr>
              <a:t>意 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41989"/>
                                        </p:tgtEl>
                                        <p:attrNameLst>
                                          <p:attrName>style.visibility</p:attrName>
                                        </p:attrNameLst>
                                      </p:cBhvr>
                                      <p:to>
                                        <p:strVal val="visible"/>
                                      </p:to>
                                    </p:set>
                                    <p:animEffect transition="in" filter="randombar(horizontal)">
                                      <p:cBhvr>
                                        <p:cTn id="13" dur="500"/>
                                        <p:tgtEl>
                                          <p:spTgt spid="41989"/>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41986"/>
                                        </p:tgtEl>
                                        <p:attrNameLst>
                                          <p:attrName>style.visibility</p:attrName>
                                        </p:attrNameLst>
                                      </p:cBhvr>
                                      <p:to>
                                        <p:strVal val="visible"/>
                                      </p:to>
                                    </p:set>
                                    <p:animEffect transition="in" filter="blinds(horizontal)">
                                      <p:cBhvr>
                                        <p:cTn id="18" dur="5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bldLvl="0" animBg="1"/>
      <p:bldP spid="41986" grpId="0" bldLvl="0" animBg="1"/>
      <p:bldP spid="7" grpId="0" bldLvl="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8915"/>
          <p:cNvSpPr txBox="1">
            <a:spLocks noChangeArrowheads="1"/>
          </p:cNvSpPr>
          <p:nvPr/>
        </p:nvSpPr>
        <p:spPr bwMode="auto">
          <a:xfrm>
            <a:off x="1754188" y="981075"/>
            <a:ext cx="8662987"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a:t>
            </a: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a:t>
            </a: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新文化运动动摇了封建道德礼教的统治地位，使中国人民接受了一次民主和科学的洗礼，为五四运动起到了思想宣传和铺垫的作用。</a:t>
            </a:r>
          </a:p>
        </p:txBody>
      </p:sp>
      <p:sp>
        <p:nvSpPr>
          <p:cNvPr id="3" name="文本框 1"/>
          <p:cNvSpPr txBox="1">
            <a:spLocks noChangeArrowheads="1"/>
          </p:cNvSpPr>
          <p:nvPr/>
        </p:nvSpPr>
        <p:spPr bwMode="auto">
          <a:xfrm>
            <a:off x="1754188" y="3513138"/>
            <a:ext cx="866298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dirty="0">
                <a:latin typeface="微软雅黑" panose="020B0503020204020204" pitchFamily="34" charset="-122"/>
                <a:ea typeface="微软雅黑" panose="020B0503020204020204" pitchFamily="34" charset="-122"/>
              </a:rPr>
              <a:t>     （</a:t>
            </a: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）有一定的片面性，但仍是一次伟大的思想解放运动。</a:t>
            </a:r>
            <a:r>
              <a:rPr lang="en-US" altLang="zh-CN" sz="3200" b="1" dirty="0">
                <a:latin typeface="微软雅黑" panose="020B0503020204020204" pitchFamily="34" charset="-122"/>
                <a:ea typeface="微软雅黑" panose="020B0503020204020204" pitchFamily="34" charset="-122"/>
              </a:rPr>
              <a:t>   </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3"/>
                                        </p:tgtEl>
                                        <p:attrNameLst>
                                          <p:attrName>style.visibility</p:attrName>
                                        </p:attrNameLst>
                                      </p:cBhvr>
                                      <p:to>
                                        <p:strVal val="visible"/>
                                      </p:to>
                                    </p:set>
                                    <p:anim calcmode="discrete" valueType="clr">
                                      <p:cBhvr override="childStyle">
                                        <p:cTn id="14"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
                                        </p:tgtEl>
                                        <p:attrNameLst>
                                          <p:attrName>fillcolor</p:attrName>
                                        </p:attrNameLst>
                                      </p:cBhvr>
                                      <p:tavLst>
                                        <p:tav tm="0">
                                          <p:val>
                                            <p:clrVal>
                                              <a:schemeClr val="accent2"/>
                                            </p:clrVal>
                                          </p:val>
                                        </p:tav>
                                        <p:tav tm="50000">
                                          <p:val>
                                            <p:clrVal>
                                              <a:schemeClr val="hlink"/>
                                            </p:clrVal>
                                          </p:val>
                                        </p:tav>
                                      </p:tavLst>
                                    </p:anim>
                                    <p:set>
                                      <p:cBhvr>
                                        <p:cTn id="16"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p:bldP spid="3" grpId="0" bldLvl="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7" descr="C:\Users\HP\Pictures\OOOPIC_jf790824_200904052b9bfba3ff914c1d.jpg"/>
          <p:cNvPicPr>
            <a:picLocks noChangeAspect="1" noChangeArrowheads="1"/>
          </p:cNvPicPr>
          <p:nvPr/>
        </p:nvPicPr>
        <p:blipFill>
          <a:blip r:embed="rId2">
            <a:clrChange>
              <a:clrFrom>
                <a:srgbClr val="000000"/>
              </a:clrFrom>
              <a:clrTo>
                <a:srgbClr val="000000">
                  <a:alpha val="0"/>
                </a:srgbClr>
              </a:clrTo>
            </a:clrChange>
            <a:lum bright="40000"/>
            <a:extLst>
              <a:ext uri="{28A0092B-C50C-407E-A947-70E740481C1C}">
                <a14:useLocalDpi xmlns:a14="http://schemas.microsoft.com/office/drawing/2010/main" val="0"/>
              </a:ext>
            </a:extLst>
          </a:blip>
          <a:srcRect b="-69"/>
          <a:stretch>
            <a:fillRect/>
          </a:stretch>
        </p:blipFill>
        <p:spPr bwMode="auto">
          <a:xfrm>
            <a:off x="1565275" y="463550"/>
            <a:ext cx="9090025" cy="59293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3011" name="Rectangle 3"/>
          <p:cNvSpPr>
            <a:spLocks noChangeArrowheads="1"/>
          </p:cNvSpPr>
          <p:nvPr/>
        </p:nvSpPr>
        <p:spPr bwMode="auto">
          <a:xfrm>
            <a:off x="2659063" y="1333500"/>
            <a:ext cx="6945312" cy="337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spAutoFit/>
          </a:bodyPr>
          <a:lstStyle/>
          <a:p>
            <a:r>
              <a:rPr lang="en-US" altLang="zh-CN" sz="2400" dirty="0">
                <a:latin typeface="微软雅黑" panose="020B0503020204020204" pitchFamily="34" charset="-122"/>
                <a:ea typeface="微软雅黑" panose="020B0503020204020204" pitchFamily="34" charset="-122"/>
              </a:rPr>
              <a:t>      </a:t>
            </a:r>
            <a:endParaRPr lang="en-US" altLang="zh-CN" sz="2800" dirty="0">
              <a:latin typeface="微软雅黑" panose="020B0503020204020204" pitchFamily="34" charset="-122"/>
              <a:ea typeface="微软雅黑" panose="020B0503020204020204" pitchFamily="34" charset="-122"/>
            </a:endParaRPr>
          </a:p>
          <a:p>
            <a:endParaRPr lang="zh-CN" altLang="en-US" sz="900" dirty="0">
              <a:latin typeface="微软雅黑" panose="020B0503020204020204" pitchFamily="34" charset="-122"/>
              <a:ea typeface="微软雅黑" panose="020B0503020204020204" pitchFamily="34" charset="-122"/>
            </a:endParaRPr>
          </a:p>
          <a:p>
            <a:r>
              <a:rPr lang="zh-CN" altLang="en-US" sz="3600" b="1" dirty="0">
                <a:latin typeface="微软雅黑" panose="020B0503020204020204" pitchFamily="34" charset="-122"/>
                <a:ea typeface="微软雅黑" panose="020B0503020204020204" pitchFamily="34" charset="-122"/>
              </a:rPr>
              <a:t>       “新文化运动是人的运动。”</a:t>
            </a:r>
          </a:p>
          <a:p>
            <a:endParaRPr lang="zh-CN" altLang="en-US" sz="3600" b="1" dirty="0">
              <a:latin typeface="微软雅黑" panose="020B0503020204020204" pitchFamily="34" charset="-122"/>
              <a:ea typeface="微软雅黑" panose="020B0503020204020204" pitchFamily="34" charset="-122"/>
            </a:endParaRPr>
          </a:p>
          <a:p>
            <a:r>
              <a:rPr lang="zh-CN" altLang="en-US" sz="3600" b="1" dirty="0">
                <a:latin typeface="微软雅黑" panose="020B0503020204020204" pitchFamily="34" charset="-122"/>
                <a:ea typeface="微软雅黑" panose="020B0503020204020204" pitchFamily="34" charset="-122"/>
              </a:rPr>
              <a:t>    “一个民族的觉醒首先是文化上的觉醒。”                     </a:t>
            </a:r>
          </a:p>
          <a:p>
            <a:r>
              <a:rPr lang="en-US" altLang="zh-CN" sz="3600" b="1" dirty="0">
                <a:latin typeface="微软雅黑" panose="020B0503020204020204" pitchFamily="34" charset="-122"/>
                <a:ea typeface="微软雅黑" panose="020B0503020204020204" pitchFamily="34" charset="-122"/>
              </a:rPr>
              <a:t>                                   </a:t>
            </a:r>
            <a:endParaRPr lang="zh-CN" altLang="en-US" sz="3200" b="1" dirty="0">
              <a:latin typeface="微软雅黑" panose="020B0503020204020204" pitchFamily="34" charset="-122"/>
              <a:ea typeface="微软雅黑" panose="020B0503020204020204" pitchFamily="34" charset="-122"/>
            </a:endParaRPr>
          </a:p>
        </p:txBody>
      </p:sp>
      <p:sp>
        <p:nvSpPr>
          <p:cNvPr id="23555" name="Rectangle 5"/>
          <p:cNvSpPr>
            <a:spLocks noChangeArrowheads="1"/>
          </p:cNvSpPr>
          <p:nvPr/>
        </p:nvSpPr>
        <p:spPr bwMode="auto">
          <a:xfrm>
            <a:off x="6237288" y="4534059"/>
            <a:ext cx="368300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endParaRPr lang="zh-CN" altLang="en-US" sz="2400" b="1" dirty="0">
              <a:latin typeface="Arial" panose="020B0604020202020204" pitchFamily="34" charset="0"/>
              <a:ea typeface="微软雅黑" panose="020B0503020204020204" pitchFamily="34" charset="-122"/>
            </a:endParaRPr>
          </a:p>
          <a:p>
            <a:pPr algn="ctr"/>
            <a:r>
              <a:rPr lang="en-US" altLang="zh-CN" sz="2400" b="1" dirty="0">
                <a:latin typeface="Arial" panose="020B0604020202020204" pitchFamily="34" charset="0"/>
                <a:ea typeface="微软雅黑" panose="020B0503020204020204" pitchFamily="34" charset="-122"/>
              </a:rPr>
              <a:t>《</a:t>
            </a:r>
            <a:r>
              <a:rPr lang="zh-CN" altLang="en-US" sz="2400" b="1" dirty="0">
                <a:latin typeface="Arial" panose="020B0604020202020204" pitchFamily="34" charset="0"/>
                <a:ea typeface="微软雅黑" panose="020B0503020204020204" pitchFamily="34" charset="-122"/>
              </a:rPr>
              <a:t>新青年</a:t>
            </a:r>
            <a:r>
              <a:rPr lang="en-US" altLang="zh-CN" sz="2400" b="1" dirty="0">
                <a:latin typeface="Arial" panose="020B0604020202020204" pitchFamily="34" charset="0"/>
                <a:ea typeface="微软雅黑" panose="020B0503020204020204" pitchFamily="34" charset="-122"/>
              </a:rPr>
              <a:t>》</a:t>
            </a:r>
            <a:r>
              <a:rPr lang="zh-CN" altLang="en-US" sz="2400" b="1" dirty="0">
                <a:latin typeface="Arial" panose="020B0604020202020204" pitchFamily="34" charset="0"/>
                <a:ea typeface="微软雅黑" panose="020B0503020204020204" pitchFamily="34" charset="-122"/>
              </a:rPr>
              <a:t>第七卷第五号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3011"/>
                                        </p:tgtEl>
                                        <p:attrNameLst>
                                          <p:attrName>style.visibility</p:attrName>
                                        </p:attrNameLst>
                                      </p:cBhvr>
                                      <p:to>
                                        <p:strVal val="visible"/>
                                      </p:to>
                                    </p:set>
                                    <p:anim calcmode="lin" valueType="num">
                                      <p:cBhvr>
                                        <p:cTn id="7" dur="1000" fill="hold"/>
                                        <p:tgtEl>
                                          <p:spTgt spid="43011"/>
                                        </p:tgtEl>
                                        <p:attrNameLst>
                                          <p:attrName>ppt_w</p:attrName>
                                        </p:attrNameLst>
                                      </p:cBhvr>
                                      <p:tavLst>
                                        <p:tav tm="0">
                                          <p:val>
                                            <p:strVal val="#ppt_w*0.70"/>
                                          </p:val>
                                        </p:tav>
                                        <p:tav tm="100000">
                                          <p:val>
                                            <p:strVal val="#ppt_w"/>
                                          </p:val>
                                        </p:tav>
                                      </p:tavLst>
                                    </p:anim>
                                    <p:anim calcmode="lin" valueType="num">
                                      <p:cBhvr>
                                        <p:cTn id="8" dur="1000" fill="hold"/>
                                        <p:tgtEl>
                                          <p:spTgt spid="43011"/>
                                        </p:tgtEl>
                                        <p:attrNameLst>
                                          <p:attrName>ppt_h</p:attrName>
                                        </p:attrNameLst>
                                      </p:cBhvr>
                                      <p:tavLst>
                                        <p:tav tm="0">
                                          <p:val>
                                            <p:strVal val="#ppt_h"/>
                                          </p:val>
                                        </p:tav>
                                        <p:tav tm="100000">
                                          <p:val>
                                            <p:strVal val="#ppt_h"/>
                                          </p:val>
                                        </p:tav>
                                      </p:tavLst>
                                    </p:anim>
                                    <p:animEffect transition="in" filter="fade">
                                      <p:cBhvr>
                                        <p:cTn id="9" dur="1000"/>
                                        <p:tgtEl>
                                          <p:spTgt spid="43011"/>
                                        </p:tgtEl>
                                      </p:cBhvr>
                                    </p:animEffect>
                                  </p:childTnLst>
                                </p:cTn>
                              </p:par>
                              <p:par>
                                <p:cTn id="10" presetID="16" presetClass="entr" presetSubtype="37" fill="hold" nodeType="withEffect">
                                  <p:stCondLst>
                                    <p:cond delay="0"/>
                                  </p:stCondLst>
                                  <p:childTnLst>
                                    <p:set>
                                      <p:cBhvr>
                                        <p:cTn id="11" dur="1" fill="hold">
                                          <p:stCondLst>
                                            <p:cond delay="0"/>
                                          </p:stCondLst>
                                        </p:cTn>
                                        <p:tgtEl>
                                          <p:spTgt spid="43010"/>
                                        </p:tgtEl>
                                        <p:attrNameLst>
                                          <p:attrName>style.visibility</p:attrName>
                                        </p:attrNameLst>
                                      </p:cBhvr>
                                      <p:to>
                                        <p:strVal val="visible"/>
                                      </p:to>
                                    </p:set>
                                    <p:animEffect transition="in" filter="barn(outVertical)">
                                      <p:cBhvr>
                                        <p:cTn id="12" dur="500"/>
                                        <p:tgtEl>
                                          <p:spTgt spid="43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ldLvl="0"/>
    </p:bldLst>
  </p:timing>
</p:sld>
</file>

<file path=ppt/theme/theme1.xml><?xml version="1.0" encoding="utf-8"?>
<a:theme xmlns:a="http://schemas.openxmlformats.org/drawingml/2006/main" name="包裹">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15</TotalTime>
  <Words>2172</Words>
  <Application>Microsoft Office PowerPoint</Application>
  <PresentationFormat>宽屏</PresentationFormat>
  <Paragraphs>230</Paragraphs>
  <Slides>49</Slides>
  <Notes>6</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49</vt:i4>
      </vt:variant>
    </vt:vector>
  </HeadingPairs>
  <TitlesOfParts>
    <vt:vector size="68" baseType="lpstr">
      <vt:lpstr>创艺简细圆</vt:lpstr>
      <vt:lpstr>等线</vt:lpstr>
      <vt:lpstr>汉仪蝶语体简</vt:lpstr>
      <vt:lpstr>华文中宋</vt:lpstr>
      <vt:lpstr>楷体_GB2312</vt:lpstr>
      <vt:lpstr>宋体</vt:lpstr>
      <vt:lpstr>微软雅黑</vt:lpstr>
      <vt:lpstr>文鼎CS长宋</vt:lpstr>
      <vt:lpstr>文鼎新艺体简</vt:lpstr>
      <vt:lpstr>文鼎中隶P</vt:lpstr>
      <vt:lpstr>Arial</vt:lpstr>
      <vt:lpstr>Calibri</vt:lpstr>
      <vt:lpstr>Comic Sans MS</vt:lpstr>
      <vt:lpstr>Gill Sans MT</vt:lpstr>
      <vt:lpstr>Tahoma</vt:lpstr>
      <vt:lpstr>Times New Roman</vt:lpstr>
      <vt:lpstr>Verdana</vt:lpstr>
      <vt:lpstr>Wingdings</vt:lpstr>
      <vt:lpstr>包裹</vt:lpstr>
      <vt:lpstr>第20课北洋军阀统治时期的政治、经济与文化</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第20课北洋军阀统治时期的政治、经济与文化</dc:title>
  <dc:creator>user</dc:creator>
  <cp:lastModifiedBy>user</cp:lastModifiedBy>
  <cp:revision>3</cp:revision>
  <dcterms:created xsi:type="dcterms:W3CDTF">2019-10-03T08:33:58Z</dcterms:created>
  <dcterms:modified xsi:type="dcterms:W3CDTF">2019-10-03T08:50:21Z</dcterms:modified>
</cp:coreProperties>
</file>