
<file path=[Content_Types].xml><?xml version="1.0" encoding="utf-8"?>
<Types xmlns="http://schemas.openxmlformats.org/package/2006/content-types">
  <Default Extension="jpeg" ContentType="image/jpeg"/>
  <Default Extension="gif" ContentType="image/gi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1"/>
  </p:notesMasterIdLst>
  <p:sldIdLst>
    <p:sldId id="304" r:id="rId3"/>
    <p:sldId id="305" r:id="rId4"/>
    <p:sldId id="306" r:id="rId5"/>
    <p:sldId id="307" r:id="rId6"/>
    <p:sldId id="308" r:id="rId7"/>
    <p:sldId id="309" r:id="rId8"/>
    <p:sldId id="327" r:id="rId9"/>
    <p:sldId id="328" r:id="rId10"/>
    <p:sldId id="329" r:id="rId11"/>
    <p:sldId id="330" r:id="rId12"/>
    <p:sldId id="331" r:id="rId13"/>
    <p:sldId id="332" r:id="rId14"/>
    <p:sldId id="333" r:id="rId15"/>
    <p:sldId id="334" r:id="rId16"/>
    <p:sldId id="310" r:id="rId17"/>
    <p:sldId id="311" r:id="rId18"/>
    <p:sldId id="326" r:id="rId19"/>
    <p:sldId id="314" r:id="rId20"/>
    <p:sldId id="315" r:id="rId21"/>
    <p:sldId id="316" r:id="rId22"/>
    <p:sldId id="317" r:id="rId23"/>
    <p:sldId id="319" r:id="rId24"/>
    <p:sldId id="335" r:id="rId25"/>
    <p:sldId id="336" r:id="rId26"/>
    <p:sldId id="339" r:id="rId27"/>
    <p:sldId id="338" r:id="rId28"/>
    <p:sldId id="321" r:id="rId29"/>
    <p:sldId id="303" r:id="rId30"/>
    <p:sldId id="281" r:id="rId32"/>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735" autoAdjust="0"/>
    <p:restoredTop sz="94660"/>
  </p:normalViewPr>
  <p:slideViewPr>
    <p:cSldViewPr>
      <p:cViewPr varScale="1">
        <p:scale>
          <a:sx n="87" d="100"/>
          <a:sy n="87" d="100"/>
        </p:scale>
        <p:origin x="-96" y="-3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5" Type="http://schemas.openxmlformats.org/officeDocument/2006/relationships/tableStyles" Target="tableStyles.xml"/><Relationship Id="rId34" Type="http://schemas.openxmlformats.org/officeDocument/2006/relationships/viewProps" Target="viewProps.xml"/><Relationship Id="rId33" Type="http://schemas.openxmlformats.org/officeDocument/2006/relationships/presProps" Target="presProps.xml"/><Relationship Id="rId32" Type="http://schemas.openxmlformats.org/officeDocument/2006/relationships/slide" Target="slides/slide29.xml"/><Relationship Id="rId31" Type="http://schemas.openxmlformats.org/officeDocument/2006/relationships/notesMaster" Target="notesMasters/notesMaster1.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1E7061-6DE1-4F77-A46B-9A47C88B57DD}"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3F8AA16-E786-4C50-8862-7C79E1625236}"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3F8AA16-E786-4C50-8862-7C79E1625236}"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1B9B66-5C71-4281-A0D7-6083534D2C91}" type="datetimeFigureOut">
              <a:rPr lang="zh-CN" altLang="en-US" smtClean="0"/>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2230BB-8502-4A22-ABBF-411215FB74A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jpeg"/><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5.jpeg"/><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6.jpeg"/><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jpeg"/><Relationship Id="rId1"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GIF"/><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9.jpeg"/><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GIF"/><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GIF"/><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0.jpeg"/><Relationship Id="rId1" Type="http://schemas.openxmlformats.org/officeDocument/2006/relationships/image" Target="../media/image1.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jpeg"/><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2.jpeg"/><Relationship Id="rId1" Type="http://schemas.openxmlformats.org/officeDocument/2006/relationships/image" Target="../media/image1.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3.GIF"/><Relationship Id="rId1" Type="http://schemas.openxmlformats.org/officeDocument/2006/relationships/image" Target="../media/image1.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4.jpeg"/><Relationship Id="rId1" Type="http://schemas.openxmlformats.org/officeDocument/2006/relationships/image" Target="../media/image1.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5.png"/><Relationship Id="rId1" Type="http://schemas.openxmlformats.org/officeDocument/2006/relationships/image" Target="../media/image1.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6.jpeg"/><Relationship Id="rId1" Type="http://schemas.openxmlformats.org/officeDocument/2006/relationships/image" Target="../media/image1.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6.jpeg"/><Relationship Id="rId1" Type="http://schemas.openxmlformats.org/officeDocument/2006/relationships/image" Target="../media/image1.jpe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7.jpeg"/><Relationship Id="rId1" Type="http://schemas.openxmlformats.org/officeDocument/2006/relationships/image" Target="../media/image1.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8.GIF"/><Relationship Id="rId1" Type="http://schemas.openxmlformats.org/officeDocument/2006/relationships/image" Target="../media/image1.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1785918" y="1714488"/>
            <a:ext cx="4929222" cy="2585323"/>
          </a:xfrm>
          <a:prstGeom prst="rect">
            <a:avLst/>
          </a:prstGeom>
          <a:noFill/>
        </p:spPr>
        <p:txBody>
          <a:bodyPr wrap="square" lIns="91440" tIns="45720" rIns="91440" bIns="45720">
            <a:spAutoFit/>
          </a:bodyPr>
          <a:lstStyle/>
          <a:p>
            <a:pPr algn="ctr"/>
            <a:r>
              <a:rPr lang="zh-CN" altLang="en-US" sz="5400" b="1" cap="all"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第</a:t>
            </a:r>
            <a:r>
              <a:rPr lang="en-US" altLang="zh-CN" sz="5400" b="1" cap="all"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ea"/>
              </a:rPr>
              <a:t>7</a:t>
            </a:r>
            <a:r>
              <a:rPr lang="zh-CN" alt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课</a:t>
            </a:r>
            <a:endParaRPr lang="en-US" altLang="zh-CN"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ctr"/>
            <a:endParaRPr lang="en-US" altLang="zh-CN"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ctr"/>
            <a:r>
              <a:rPr lang="zh-CN" altLang="en-US"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抗击</a:t>
            </a:r>
            <a:r>
              <a:rPr lang="zh-CN" alt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八国联军</a:t>
            </a:r>
            <a:endParaRPr lang="zh-CN" alt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5" name="图片 4" descr="时局图2.jpg"/>
          <p:cNvPicPr>
            <a:picLocks noChangeAspect="1"/>
          </p:cNvPicPr>
          <p:nvPr/>
        </p:nvPicPr>
        <p:blipFill>
          <a:blip r:embed="rId2" cstate="print"/>
          <a:stretch>
            <a:fillRect/>
          </a:stretch>
        </p:blipFill>
        <p:spPr>
          <a:xfrm>
            <a:off x="0" y="0"/>
            <a:ext cx="4071934" cy="6858000"/>
          </a:xfrm>
          <a:prstGeom prst="rect">
            <a:avLst/>
          </a:prstGeom>
        </p:spPr>
      </p:pic>
      <p:sp>
        <p:nvSpPr>
          <p:cNvPr id="6" name="TextBox 5"/>
          <p:cNvSpPr txBox="1"/>
          <p:nvPr/>
        </p:nvSpPr>
        <p:spPr>
          <a:xfrm>
            <a:off x="4214810" y="714356"/>
            <a:ext cx="4500594" cy="4401205"/>
          </a:xfrm>
          <a:prstGeom prst="rect">
            <a:avLst/>
          </a:prstGeom>
          <a:noFill/>
        </p:spPr>
        <p:txBody>
          <a:bodyPr wrap="square" rtlCol="0">
            <a:spAutoFit/>
          </a:bodyPr>
          <a:lstStyle/>
          <a:p>
            <a:r>
              <a:rPr lang="en-US" altLang="zh-CN" sz="2800" b="1" dirty="0"/>
              <a:t>       </a:t>
            </a:r>
            <a:r>
              <a:rPr lang="en-US" altLang="zh-CN" sz="2800" b="1" dirty="0">
                <a:latin typeface="+mn-ea"/>
              </a:rPr>
              <a:t>《</a:t>
            </a:r>
            <a:r>
              <a:rPr lang="zh-CN" altLang="en-US" sz="2800" b="1" dirty="0">
                <a:latin typeface="+mn-ea"/>
              </a:rPr>
              <a:t>马关条约</a:t>
            </a:r>
            <a:r>
              <a:rPr lang="en-US" altLang="zh-CN" sz="2800" b="1" dirty="0">
                <a:latin typeface="+mn-ea"/>
              </a:rPr>
              <a:t>》</a:t>
            </a:r>
            <a:r>
              <a:rPr lang="zh-CN" altLang="en-US" sz="2800" b="1" dirty="0">
                <a:latin typeface="+mn-ea"/>
              </a:rPr>
              <a:t>的签订不仅大大加深了中国半殖民地化程度，而且进一步刺激了列强侵略中国的野心。</a:t>
            </a:r>
            <a:r>
              <a:rPr lang="en-US" altLang="zh-CN" sz="2800" b="1" dirty="0">
                <a:latin typeface="+mn-ea"/>
              </a:rPr>
              <a:t>1898</a:t>
            </a:r>
            <a:r>
              <a:rPr lang="zh-CN" altLang="en-US" sz="2800" b="1" dirty="0">
                <a:latin typeface="+mn-ea"/>
              </a:rPr>
              <a:t>年帝国主义列强掀起瓜分中国的狂潮，</a:t>
            </a:r>
            <a:r>
              <a:rPr lang="en-US" altLang="zh-CN" sz="2800" b="1" dirty="0">
                <a:latin typeface="+mn-ea"/>
              </a:rPr>
              <a:t>《</a:t>
            </a:r>
            <a:r>
              <a:rPr lang="zh-CN" altLang="en-US" sz="2800" b="1" dirty="0">
                <a:latin typeface="+mn-ea"/>
              </a:rPr>
              <a:t>时局图</a:t>
            </a:r>
            <a:r>
              <a:rPr lang="en-US" altLang="zh-CN" sz="2800" b="1" dirty="0">
                <a:latin typeface="+mn-ea"/>
              </a:rPr>
              <a:t>》</a:t>
            </a:r>
            <a:r>
              <a:rPr lang="zh-CN" altLang="en-US" sz="2800" b="1" dirty="0">
                <a:latin typeface="+mn-ea"/>
              </a:rPr>
              <a:t>中中国已被瓜分殆尽，在帝国主义侵略日益加重的情况下，中国人民又会进行怎样的抗争呢？</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1500"/>
                                        <p:tgtEl>
                                          <p:spTgt spid="5"/>
                                        </p:tgtEl>
                                      </p:cBhvr>
                                    </p:animEffect>
                                  </p:childTnLst>
                                </p:cTn>
                              </p:par>
                            </p:childTnLst>
                          </p:cTn>
                        </p:par>
                        <p:par>
                          <p:cTn id="8" fill="hold">
                            <p:stCondLst>
                              <p:cond delay="15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4" name="组合 3"/>
          <p:cNvGrpSpPr/>
          <p:nvPr/>
        </p:nvGrpSpPr>
        <p:grpSpPr>
          <a:xfrm>
            <a:off x="142844" y="142852"/>
            <a:ext cx="8029556" cy="2350045"/>
            <a:chOff x="-1561" y="88718"/>
            <a:chExt cx="8931279" cy="3046907"/>
          </a:xfrm>
        </p:grpSpPr>
        <p:sp>
          <p:nvSpPr>
            <p:cNvPr id="2" name="TextBox 1"/>
            <p:cNvSpPr txBox="1"/>
            <p:nvPr/>
          </p:nvSpPr>
          <p:spPr>
            <a:xfrm>
              <a:off x="-1561" y="88718"/>
              <a:ext cx="6357982" cy="646331"/>
            </a:xfrm>
            <a:prstGeom prst="rect">
              <a:avLst/>
            </a:prstGeom>
            <a:noFill/>
          </p:spPr>
          <p:txBody>
            <a:bodyPr wrap="square" rtlCol="0">
              <a:spAutoFit/>
            </a:bodyPr>
            <a:lstStyle/>
            <a:p>
              <a:r>
                <a:rPr lang="zh-CN" altLang="en-US" sz="3600" b="1" dirty="0"/>
                <a:t>一、义和团运动</a:t>
              </a:r>
              <a:endParaRPr lang="zh-CN" altLang="en-US" sz="3600" b="1" dirty="0"/>
            </a:p>
          </p:txBody>
        </p:sp>
        <p:sp>
          <p:nvSpPr>
            <p:cNvPr id="3" name="TextBox 2"/>
            <p:cNvSpPr txBox="1"/>
            <p:nvPr/>
          </p:nvSpPr>
          <p:spPr>
            <a:xfrm>
              <a:off x="1428728" y="1073522"/>
              <a:ext cx="7500990" cy="2062103"/>
            </a:xfrm>
            <a:prstGeom prst="rect">
              <a:avLst/>
            </a:prstGeom>
            <a:noFill/>
          </p:spPr>
          <p:txBody>
            <a:bodyPr wrap="square" rtlCol="0">
              <a:spAutoFit/>
            </a:bodyPr>
            <a:lstStyle/>
            <a:p>
              <a:r>
                <a:rPr lang="en-US" altLang="zh-CN" sz="3200" b="1" dirty="0"/>
                <a:t>  </a:t>
              </a:r>
              <a:r>
                <a:rPr lang="zh-CN" altLang="en-US" sz="3200" b="1" dirty="0">
                  <a:latin typeface="楷体" panose="02010609060101010101" pitchFamily="49" charset="-122"/>
                  <a:ea typeface="楷体" panose="02010609060101010101" pitchFamily="49" charset="-122"/>
                </a:rPr>
                <a:t>还我江山还我权，刀山火海爷敢钻。</a:t>
              </a:r>
              <a:endParaRPr lang="en-US" altLang="zh-CN" sz="3200" b="1" dirty="0">
                <a:latin typeface="楷体" panose="02010609060101010101" pitchFamily="49" charset="-122"/>
                <a:ea typeface="楷体" panose="02010609060101010101" pitchFamily="49" charset="-122"/>
              </a:endParaRPr>
            </a:p>
            <a:p>
              <a:r>
                <a:rPr lang="en-US" altLang="zh-CN" sz="3200" b="1" dirty="0">
                  <a:latin typeface="楷体" panose="02010609060101010101" pitchFamily="49" charset="-122"/>
                  <a:ea typeface="楷体" panose="02010609060101010101" pitchFamily="49" charset="-122"/>
                </a:rPr>
                <a:t> </a:t>
              </a:r>
              <a:r>
                <a:rPr lang="zh-CN" altLang="en-US" sz="3200" b="1" dirty="0" smtClean="0">
                  <a:latin typeface="楷体" panose="02010609060101010101" pitchFamily="49" charset="-122"/>
                  <a:ea typeface="楷体" panose="02010609060101010101" pitchFamily="49" charset="-122"/>
                </a:rPr>
                <a:t>哪</a:t>
              </a:r>
              <a:r>
                <a:rPr lang="zh-CN" altLang="en-US" sz="3200" b="1" dirty="0">
                  <a:latin typeface="楷体" panose="02010609060101010101" pitchFamily="49" charset="-122"/>
                  <a:ea typeface="楷体" panose="02010609060101010101" pitchFamily="49" charset="-122"/>
                </a:rPr>
                <a:t>怕皇上服了外，不杀洋人誓不还</a:t>
              </a:r>
              <a:r>
                <a:rPr lang="zh-CN" altLang="en-US" sz="3200" b="1" dirty="0" smtClean="0">
                  <a:latin typeface="楷体" panose="02010609060101010101" pitchFamily="49" charset="-122"/>
                  <a:ea typeface="楷体" panose="02010609060101010101" pitchFamily="49" charset="-122"/>
                </a:rPr>
                <a:t>。</a:t>
              </a:r>
              <a:endParaRPr lang="en-US" altLang="zh-CN" sz="3200" b="1" dirty="0" smtClean="0">
                <a:latin typeface="楷体" panose="02010609060101010101" pitchFamily="49" charset="-122"/>
                <a:ea typeface="楷体" panose="02010609060101010101" pitchFamily="49" charset="-122"/>
              </a:endParaRPr>
            </a:p>
            <a:p>
              <a:r>
                <a:rPr lang="en-US" altLang="zh-CN" sz="3200" b="1" dirty="0" smtClean="0">
                  <a:latin typeface="+mn-ea"/>
                </a:rPr>
                <a:t>              </a:t>
              </a:r>
              <a:r>
                <a:rPr lang="en-US" altLang="zh-CN" sz="3200" b="1" dirty="0" smtClean="0">
                  <a:latin typeface="仿宋" panose="02010609060101010101" pitchFamily="49" charset="-122"/>
                  <a:ea typeface="仿宋" panose="02010609060101010101" pitchFamily="49" charset="-122"/>
                </a:rPr>
                <a:t>——</a:t>
              </a:r>
              <a:r>
                <a:rPr lang="zh-CN" altLang="en-US" sz="3200" b="1" dirty="0" smtClean="0">
                  <a:latin typeface="仿宋" panose="02010609060101010101" pitchFamily="49" charset="-122"/>
                  <a:ea typeface="仿宋" panose="02010609060101010101" pitchFamily="49" charset="-122"/>
                </a:rPr>
                <a:t>山东义和团民谣</a:t>
              </a:r>
              <a:endParaRPr lang="zh-CN" altLang="en-US" sz="3200" b="1" dirty="0">
                <a:latin typeface="仿宋" panose="02010609060101010101" pitchFamily="49" charset="-122"/>
                <a:ea typeface="仿宋" panose="02010609060101010101" pitchFamily="49" charset="-122"/>
              </a:endParaRPr>
            </a:p>
          </p:txBody>
        </p:sp>
      </p:grpSp>
      <p:pic>
        <p:nvPicPr>
          <p:cNvPr id="6" name="图片 5" descr="义和团的团旗.jpg"/>
          <p:cNvPicPr>
            <a:picLocks noChangeAspect="1"/>
          </p:cNvPicPr>
          <p:nvPr/>
        </p:nvPicPr>
        <p:blipFill>
          <a:blip r:embed="rId2" cstate="print"/>
          <a:stretch>
            <a:fillRect/>
          </a:stretch>
        </p:blipFill>
        <p:spPr>
          <a:xfrm>
            <a:off x="1" y="2714620"/>
            <a:ext cx="3094408" cy="4143380"/>
          </a:xfrm>
          <a:prstGeom prst="rect">
            <a:avLst/>
          </a:prstGeom>
        </p:spPr>
      </p:pic>
      <p:pic>
        <p:nvPicPr>
          <p:cNvPr id="7" name="图片 6" descr="义和团的武器.jpg"/>
          <p:cNvPicPr>
            <a:picLocks noChangeAspect="1"/>
          </p:cNvPicPr>
          <p:nvPr/>
        </p:nvPicPr>
        <p:blipFill>
          <a:blip r:embed="rId3" cstate="print"/>
          <a:stretch>
            <a:fillRect/>
          </a:stretch>
        </p:blipFill>
        <p:spPr>
          <a:xfrm>
            <a:off x="3275856" y="2571744"/>
            <a:ext cx="2786082" cy="4286256"/>
          </a:xfrm>
          <a:prstGeom prst="rect">
            <a:avLst/>
          </a:prstGeom>
        </p:spPr>
      </p:pic>
      <p:pic>
        <p:nvPicPr>
          <p:cNvPr id="8" name="图片 7" descr="义和团民.jpg"/>
          <p:cNvPicPr>
            <a:picLocks noChangeAspect="1"/>
          </p:cNvPicPr>
          <p:nvPr/>
        </p:nvPicPr>
        <p:blipFill>
          <a:blip r:embed="rId4" cstate="print"/>
          <a:stretch>
            <a:fillRect/>
          </a:stretch>
        </p:blipFill>
        <p:spPr>
          <a:xfrm>
            <a:off x="6143636" y="3000372"/>
            <a:ext cx="3000364" cy="3214710"/>
          </a:xfrm>
          <a:prstGeom prst="rect">
            <a:avLst/>
          </a:prstGeom>
        </p:spPr>
      </p:pic>
      <p:sp>
        <p:nvSpPr>
          <p:cNvPr id="9" name="TextBox 8"/>
          <p:cNvSpPr txBox="1"/>
          <p:nvPr/>
        </p:nvSpPr>
        <p:spPr>
          <a:xfrm>
            <a:off x="6465107" y="6273349"/>
            <a:ext cx="2643206" cy="523220"/>
          </a:xfrm>
          <a:prstGeom prst="rect">
            <a:avLst/>
          </a:prstGeom>
          <a:noFill/>
        </p:spPr>
        <p:txBody>
          <a:bodyPr wrap="square" rtlCol="0">
            <a:spAutoFit/>
          </a:bodyPr>
          <a:lstStyle/>
          <a:p>
            <a:r>
              <a:rPr lang="zh-CN" altLang="en-US" sz="2800" b="1" dirty="0"/>
              <a:t>义和团的团民</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par>
                                <p:cTn id="13" presetID="6" presetClass="entr" presetSubtype="1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in)">
                                      <p:cBhvr>
                                        <p:cTn id="15" dur="2000"/>
                                        <p:tgtEl>
                                          <p:spTgt spid="7"/>
                                        </p:tgtEl>
                                      </p:cBhvr>
                                    </p:animEffect>
                                  </p:childTnLst>
                                </p:cTn>
                              </p:par>
                              <p:par>
                                <p:cTn id="16" presetID="6" presetClass="entr" presetSubtype="1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circle(in)">
                                      <p:cBhvr>
                                        <p:cTn id="18" dur="20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dissolve">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6" name="TextBox 5"/>
          <p:cNvSpPr txBox="1"/>
          <p:nvPr/>
        </p:nvSpPr>
        <p:spPr>
          <a:xfrm>
            <a:off x="2267744" y="2060848"/>
            <a:ext cx="4304520" cy="1569660"/>
          </a:xfrm>
          <a:prstGeom prst="rect">
            <a:avLst/>
          </a:prstGeom>
          <a:noFill/>
        </p:spPr>
        <p:txBody>
          <a:bodyPr wrap="square" rtlCol="0">
            <a:spAutoFit/>
          </a:bodyPr>
          <a:lstStyle/>
          <a:p>
            <a:r>
              <a:rPr lang="en-US" altLang="zh-CN" sz="3200" b="1" dirty="0" smtClean="0">
                <a:latin typeface="+mn-ea"/>
              </a:rPr>
              <a:t>1.</a:t>
            </a:r>
            <a:r>
              <a:rPr lang="zh-CN" altLang="en-US" sz="3200" b="1" dirty="0" smtClean="0"/>
              <a:t>义</a:t>
            </a:r>
            <a:r>
              <a:rPr lang="zh-CN" altLang="en-US" sz="3200" b="1" dirty="0"/>
              <a:t>和团兴起的时间、地区、主要成员、提出的口号分别是什么？</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7" name="图片 6" descr="x-12.jpg"/>
          <p:cNvPicPr>
            <a:picLocks noChangeAspect="1"/>
          </p:cNvPicPr>
          <p:nvPr/>
        </p:nvPicPr>
        <p:blipFill>
          <a:blip r:embed="rId2" cstate="print"/>
          <a:stretch>
            <a:fillRect/>
          </a:stretch>
        </p:blipFill>
        <p:spPr>
          <a:xfrm>
            <a:off x="467544" y="620688"/>
            <a:ext cx="7440824" cy="5580618"/>
          </a:xfrm>
          <a:prstGeom prst="rect">
            <a:avLst/>
          </a:prstGeom>
        </p:spPr>
      </p:pic>
      <p:sp>
        <p:nvSpPr>
          <p:cNvPr id="8" name="TextBox 7"/>
          <p:cNvSpPr txBox="1"/>
          <p:nvPr/>
        </p:nvSpPr>
        <p:spPr>
          <a:xfrm>
            <a:off x="1857356" y="2214554"/>
            <a:ext cx="4500594" cy="1815882"/>
          </a:xfrm>
          <a:prstGeom prst="rect">
            <a:avLst/>
          </a:prstGeom>
          <a:noFill/>
        </p:spPr>
        <p:txBody>
          <a:bodyPr wrap="square" rtlCol="0">
            <a:spAutoFit/>
          </a:bodyPr>
          <a:lstStyle/>
          <a:p>
            <a:r>
              <a:rPr lang="zh-CN" altLang="en-US" sz="2800" b="1" dirty="0" smtClean="0">
                <a:latin typeface="+mn-ea"/>
              </a:rPr>
              <a:t>时间：</a:t>
            </a:r>
            <a:r>
              <a:rPr lang="en-US" altLang="zh-CN" sz="2800" b="1" dirty="0" smtClean="0">
                <a:latin typeface="+mn-ea"/>
              </a:rPr>
              <a:t>19</a:t>
            </a:r>
            <a:r>
              <a:rPr lang="zh-CN" altLang="en-US" sz="2800" b="1" dirty="0">
                <a:latin typeface="+mn-ea"/>
              </a:rPr>
              <a:t>世纪末；</a:t>
            </a:r>
            <a:endParaRPr lang="en-US" altLang="zh-CN" sz="2800" b="1" dirty="0">
              <a:latin typeface="+mn-ea"/>
            </a:endParaRPr>
          </a:p>
          <a:p>
            <a:r>
              <a:rPr lang="zh-CN" altLang="en-US" sz="2800" b="1" dirty="0" smtClean="0">
                <a:latin typeface="+mn-ea"/>
              </a:rPr>
              <a:t>地点：山东</a:t>
            </a:r>
            <a:r>
              <a:rPr lang="zh-CN" altLang="en-US" sz="2800" b="1" dirty="0">
                <a:latin typeface="+mn-ea"/>
              </a:rPr>
              <a:t>、直隶一带；</a:t>
            </a:r>
            <a:endParaRPr lang="en-US" altLang="zh-CN" sz="2800" b="1" dirty="0">
              <a:latin typeface="+mn-ea"/>
            </a:endParaRPr>
          </a:p>
          <a:p>
            <a:r>
              <a:rPr lang="zh-CN" altLang="en-US" sz="2800" b="1" dirty="0">
                <a:latin typeface="+mn-ea"/>
              </a:rPr>
              <a:t>成员：贫苦农民为主；</a:t>
            </a:r>
            <a:endParaRPr lang="en-US" altLang="zh-CN" sz="2800" b="1" dirty="0">
              <a:latin typeface="+mn-ea"/>
            </a:endParaRPr>
          </a:p>
          <a:p>
            <a:r>
              <a:rPr lang="zh-CN" altLang="en-US" sz="2800" b="1" dirty="0">
                <a:latin typeface="+mn-ea"/>
              </a:rPr>
              <a:t>口号：“扶清灭洋”</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out)">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3608" y="980728"/>
            <a:ext cx="7272808" cy="4881079"/>
          </a:xfrm>
          <a:prstGeom prst="rect">
            <a:avLst/>
          </a:prstGeom>
        </p:spPr>
      </p:pic>
      <p:sp>
        <p:nvSpPr>
          <p:cNvPr id="2" name="TextBox 1"/>
          <p:cNvSpPr txBox="1"/>
          <p:nvPr/>
        </p:nvSpPr>
        <p:spPr>
          <a:xfrm>
            <a:off x="214282" y="214290"/>
            <a:ext cx="7500990" cy="584775"/>
          </a:xfrm>
          <a:prstGeom prst="rect">
            <a:avLst/>
          </a:prstGeom>
          <a:noFill/>
        </p:spPr>
        <p:txBody>
          <a:bodyPr wrap="square" rtlCol="0">
            <a:spAutoFit/>
          </a:bodyPr>
          <a:lstStyle/>
          <a:p>
            <a:r>
              <a:rPr lang="en-US" altLang="zh-CN" sz="3200" b="1" dirty="0">
                <a:latin typeface="+mn-ea"/>
              </a:rPr>
              <a:t>2.</a:t>
            </a:r>
            <a:r>
              <a:rPr lang="zh-CN" altLang="en-US" sz="3200" b="1" dirty="0">
                <a:latin typeface="+mn-ea"/>
              </a:rPr>
              <a:t>结合民谣思考：</a:t>
            </a:r>
            <a:r>
              <a:rPr lang="en-US" altLang="zh-CN" sz="3200" b="1" dirty="0">
                <a:latin typeface="+mn-ea"/>
              </a:rPr>
              <a:t>   </a:t>
            </a:r>
            <a:endParaRPr lang="zh-CN" altLang="en-US" sz="3200" b="1" dirty="0">
              <a:latin typeface="+mn-ea"/>
            </a:endParaRPr>
          </a:p>
        </p:txBody>
      </p:sp>
      <p:sp>
        <p:nvSpPr>
          <p:cNvPr id="8" name="TextBox 7"/>
          <p:cNvSpPr txBox="1"/>
          <p:nvPr/>
        </p:nvSpPr>
        <p:spPr>
          <a:xfrm>
            <a:off x="3275856" y="2564904"/>
            <a:ext cx="3929090" cy="1384995"/>
          </a:xfrm>
          <a:prstGeom prst="rect">
            <a:avLst/>
          </a:prstGeom>
          <a:noFill/>
        </p:spPr>
        <p:txBody>
          <a:bodyPr wrap="square" rtlCol="0">
            <a:spAutoFit/>
          </a:bodyPr>
          <a:lstStyle/>
          <a:p>
            <a:r>
              <a:rPr lang="zh-CN" altLang="en-US" sz="2800" dirty="0"/>
              <a:t>        </a:t>
            </a:r>
            <a:r>
              <a:rPr lang="zh-CN" altLang="en-US" sz="2800" b="1" dirty="0"/>
              <a:t>义和团运动把斗争的矛头指向了谁？为什么？</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fill="hold" grpId="0" nodeType="after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2"/>
                                        </p:tgtEl>
                                        <p:attrNameLst>
                                          <p:attrName>ppt_x</p:attrName>
                                          <p:attrName>ppt_y</p:attrName>
                                        </p:attrNameLst>
                                      </p:cBhvr>
                                    </p:animMotion>
                                    <p:animRot by="1500000">
                                      <p:cBhvr>
                                        <p:cTn id="7" dur="125" fill="hold">
                                          <p:stCondLst>
                                            <p:cond delay="0"/>
                                          </p:stCondLst>
                                        </p:cTn>
                                        <p:tgtEl>
                                          <p:spTgt spid="2"/>
                                        </p:tgtEl>
                                        <p:attrNameLst>
                                          <p:attrName>r</p:attrName>
                                        </p:attrNameLst>
                                      </p:cBhvr>
                                    </p:animRot>
                                    <p:animRot by="-1500000">
                                      <p:cBhvr>
                                        <p:cTn id="8" dur="125" fill="hold">
                                          <p:stCondLst>
                                            <p:cond delay="125"/>
                                          </p:stCondLst>
                                        </p:cTn>
                                        <p:tgtEl>
                                          <p:spTgt spid="2"/>
                                        </p:tgtEl>
                                        <p:attrNameLst>
                                          <p:attrName>r</p:attrName>
                                        </p:attrNameLst>
                                      </p:cBhvr>
                                    </p:animRot>
                                    <p:animRot by="-1500000">
                                      <p:cBhvr>
                                        <p:cTn id="9" dur="125" fill="hold">
                                          <p:stCondLst>
                                            <p:cond delay="250"/>
                                          </p:stCondLst>
                                        </p:cTn>
                                        <p:tgtEl>
                                          <p:spTgt spid="2"/>
                                        </p:tgtEl>
                                        <p:attrNameLst>
                                          <p:attrName>r</p:attrName>
                                        </p:attrNameLst>
                                      </p:cBhvr>
                                    </p:animRot>
                                    <p:animRot by="1500000">
                                      <p:cBhvr>
                                        <p:cTn id="10" dur="125" fill="hold">
                                          <p:stCondLst>
                                            <p:cond delay="375"/>
                                          </p:stCondLst>
                                        </p:cTn>
                                        <p:tgtEl>
                                          <p:spTgt spid="2"/>
                                        </p:tgtEl>
                                        <p:attrNameLst>
                                          <p:attrName>r</p:attrName>
                                        </p:attrNameLst>
                                      </p:cBhvr>
                                    </p:animRot>
                                  </p:childTnLst>
                                </p:cTn>
                              </p:par>
                            </p:childTnLst>
                          </p:cTn>
                        </p:par>
                        <p:par>
                          <p:cTn id="11" fill="hold">
                            <p:stCondLst>
                              <p:cond delay="1049"/>
                            </p:stCondLst>
                            <p:childTnLst>
                              <p:par>
                                <p:cTn id="12" presetID="4" presetClass="entr" presetSubtype="16"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ox(in)">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2" name="图片 1" descr="v-1.jpg"/>
          <p:cNvPicPr>
            <a:picLocks noChangeAspect="1"/>
          </p:cNvPicPr>
          <p:nvPr/>
        </p:nvPicPr>
        <p:blipFill>
          <a:blip r:embed="rId2" cstate="print"/>
          <a:stretch>
            <a:fillRect/>
          </a:stretch>
        </p:blipFill>
        <p:spPr>
          <a:xfrm>
            <a:off x="251520" y="4156471"/>
            <a:ext cx="2198048" cy="2198048"/>
          </a:xfrm>
          <a:prstGeom prst="rect">
            <a:avLst/>
          </a:prstGeom>
        </p:spPr>
      </p:pic>
      <p:sp>
        <p:nvSpPr>
          <p:cNvPr id="8" name="标注: 弯曲线形 7"/>
          <p:cNvSpPr/>
          <p:nvPr/>
        </p:nvSpPr>
        <p:spPr>
          <a:xfrm>
            <a:off x="4139952" y="2586436"/>
            <a:ext cx="4167914" cy="2795734"/>
          </a:xfrm>
          <a:prstGeom prst="borderCallout2">
            <a:avLst>
              <a:gd name="adj1" fmla="val 18115"/>
              <a:gd name="adj2" fmla="val -1943"/>
              <a:gd name="adj3" fmla="val 18750"/>
              <a:gd name="adj4" fmla="val -16667"/>
              <a:gd name="adj5" fmla="val 92495"/>
              <a:gd name="adj6" fmla="val -4815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云形标注 2"/>
          <p:cNvSpPr/>
          <p:nvPr/>
        </p:nvSpPr>
        <p:spPr>
          <a:xfrm>
            <a:off x="1643042" y="500042"/>
            <a:ext cx="3714776" cy="2214578"/>
          </a:xfrm>
          <a:prstGeom prst="cloudCallout">
            <a:avLst>
              <a:gd name="adj1" fmla="val -57888"/>
              <a:gd name="adj2" fmla="val 95679"/>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2357422" y="785794"/>
            <a:ext cx="2490125" cy="1815882"/>
          </a:xfrm>
          <a:prstGeom prst="rect">
            <a:avLst/>
          </a:prstGeom>
          <a:noFill/>
        </p:spPr>
        <p:txBody>
          <a:bodyPr wrap="square" rtlCol="0">
            <a:spAutoFit/>
          </a:bodyPr>
          <a:lstStyle/>
          <a:p>
            <a:r>
              <a:rPr lang="en-US" altLang="zh-CN" sz="2800" b="1" dirty="0"/>
              <a:t>         </a:t>
            </a:r>
            <a:r>
              <a:rPr lang="zh-CN" altLang="en-US" sz="2800" b="1" dirty="0"/>
              <a:t>义和团斗争矛头直指帝国主义侵略势力。</a:t>
            </a:r>
            <a:endParaRPr lang="zh-CN" altLang="en-US" sz="2800" b="1" dirty="0"/>
          </a:p>
        </p:txBody>
      </p:sp>
      <p:sp>
        <p:nvSpPr>
          <p:cNvPr id="5" name="TextBox 4"/>
          <p:cNvSpPr txBox="1"/>
          <p:nvPr/>
        </p:nvSpPr>
        <p:spPr>
          <a:xfrm>
            <a:off x="4330802" y="2577839"/>
            <a:ext cx="3786214" cy="2677656"/>
          </a:xfrm>
          <a:prstGeom prst="rect">
            <a:avLst/>
          </a:prstGeom>
          <a:noFill/>
        </p:spPr>
        <p:txBody>
          <a:bodyPr wrap="square" rtlCol="0">
            <a:spAutoFit/>
          </a:bodyPr>
          <a:lstStyle/>
          <a:p>
            <a:r>
              <a:rPr lang="en-US" altLang="zh-CN" sz="2800" b="1" dirty="0"/>
              <a:t>         </a:t>
            </a:r>
            <a:r>
              <a:rPr lang="zh-CN" altLang="en-US" sz="2800" b="1" dirty="0">
                <a:solidFill>
                  <a:schemeClr val="bg1"/>
                </a:solidFill>
              </a:rPr>
              <a:t>原因：甲午中日战争以后，帝国主义的侵略势力进一步深入，一些外国教会也猖狂地欺压中国人民，中华民族危机空前严重。</a:t>
            </a:r>
            <a:endParaRPr lang="zh-CN" altLang="en-US" sz="2800"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3"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3)">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7" name="图片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911" y="551181"/>
            <a:ext cx="7483396" cy="5293721"/>
          </a:xfrm>
          <a:prstGeom prst="rect">
            <a:avLst/>
          </a:prstGeom>
        </p:spPr>
      </p:pic>
      <p:sp>
        <p:nvSpPr>
          <p:cNvPr id="5" name="TextBox 4"/>
          <p:cNvSpPr txBox="1"/>
          <p:nvPr/>
        </p:nvSpPr>
        <p:spPr>
          <a:xfrm>
            <a:off x="3347864" y="1844824"/>
            <a:ext cx="3571900" cy="2062103"/>
          </a:xfrm>
          <a:prstGeom prst="rect">
            <a:avLst/>
          </a:prstGeom>
          <a:noFill/>
        </p:spPr>
        <p:txBody>
          <a:bodyPr wrap="square" rtlCol="0">
            <a:spAutoFit/>
          </a:bodyPr>
          <a:lstStyle/>
          <a:p>
            <a:r>
              <a:rPr lang="en-US" altLang="zh-CN" sz="2800" b="1" dirty="0"/>
              <a:t> </a:t>
            </a:r>
            <a:r>
              <a:rPr lang="en-US" altLang="zh-CN" sz="3200" b="1" dirty="0" smtClean="0">
                <a:latin typeface="+mn-ea"/>
              </a:rPr>
              <a:t>3.</a:t>
            </a:r>
            <a:r>
              <a:rPr lang="zh-CN" altLang="en-US" sz="3200" b="1" dirty="0" smtClean="0"/>
              <a:t>义和团运动</a:t>
            </a:r>
            <a:r>
              <a:rPr lang="zh-CN" altLang="en-US" sz="3200" b="1" dirty="0"/>
              <a:t>发展情况怎样？清政府为什么会扶持义和团？</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2" name="图片 1" descr="v-1.jpg"/>
          <p:cNvPicPr>
            <a:picLocks noChangeAspect="1"/>
          </p:cNvPicPr>
          <p:nvPr/>
        </p:nvPicPr>
        <p:blipFill>
          <a:blip r:embed="rId2" cstate="print"/>
          <a:stretch>
            <a:fillRect/>
          </a:stretch>
        </p:blipFill>
        <p:spPr>
          <a:xfrm>
            <a:off x="285720" y="3857628"/>
            <a:ext cx="2438400" cy="2438400"/>
          </a:xfrm>
          <a:prstGeom prst="rect">
            <a:avLst/>
          </a:prstGeom>
        </p:spPr>
      </p:pic>
      <p:sp>
        <p:nvSpPr>
          <p:cNvPr id="5" name="标注: 弯曲线形 4"/>
          <p:cNvSpPr/>
          <p:nvPr/>
        </p:nvSpPr>
        <p:spPr>
          <a:xfrm>
            <a:off x="3707904" y="1142984"/>
            <a:ext cx="5088240" cy="2448272"/>
          </a:xfrm>
          <a:prstGeom prst="borderCallout2">
            <a:avLst>
              <a:gd name="adj1" fmla="val 15487"/>
              <a:gd name="adj2" fmla="val -2401"/>
              <a:gd name="adj3" fmla="val 18750"/>
              <a:gd name="adj4" fmla="val -16667"/>
              <a:gd name="adj5" fmla="val 150937"/>
              <a:gd name="adj6" fmla="val -2869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3894570" y="1340768"/>
            <a:ext cx="4714908" cy="1815882"/>
          </a:xfrm>
          <a:prstGeom prst="rect">
            <a:avLst/>
          </a:prstGeom>
          <a:noFill/>
        </p:spPr>
        <p:txBody>
          <a:bodyPr wrap="square" rtlCol="0">
            <a:spAutoFit/>
          </a:bodyPr>
          <a:lstStyle/>
          <a:p>
            <a:r>
              <a:rPr lang="en-US" altLang="zh-CN" sz="2800" b="1" dirty="0" smtClean="0">
                <a:solidFill>
                  <a:schemeClr val="bg1"/>
                </a:solidFill>
                <a:latin typeface="+mj-ea"/>
                <a:ea typeface="+mj-ea"/>
              </a:rPr>
              <a:t>    1900</a:t>
            </a:r>
            <a:r>
              <a:rPr lang="zh-CN" altLang="en-US" sz="2800" b="1" dirty="0">
                <a:solidFill>
                  <a:schemeClr val="bg1"/>
                </a:solidFill>
                <a:latin typeface="+mj-ea"/>
                <a:ea typeface="+mj-ea"/>
              </a:rPr>
              <a:t>年，义和团运动发展到京津地区。</a:t>
            </a:r>
            <a:endParaRPr lang="en-US" altLang="zh-CN" sz="2800" b="1" dirty="0">
              <a:solidFill>
                <a:schemeClr val="bg1"/>
              </a:solidFill>
              <a:latin typeface="+mj-ea"/>
              <a:ea typeface="+mj-ea"/>
            </a:endParaRPr>
          </a:p>
          <a:p>
            <a:r>
              <a:rPr lang="zh-CN" altLang="en-US" sz="2800" b="1" dirty="0" smtClean="0">
                <a:solidFill>
                  <a:schemeClr val="bg1"/>
                </a:solidFill>
                <a:latin typeface="+mj-ea"/>
                <a:ea typeface="+mj-ea"/>
              </a:rPr>
              <a:t>    为</a:t>
            </a:r>
            <a:r>
              <a:rPr lang="zh-CN" altLang="en-US" sz="2800" b="1" dirty="0">
                <a:solidFill>
                  <a:schemeClr val="bg1"/>
                </a:solidFill>
                <a:latin typeface="+mj-ea"/>
                <a:ea typeface="+mj-ea"/>
              </a:rPr>
              <a:t>了利用义和团抗击外国侵略者。</a:t>
            </a:r>
            <a:endParaRPr lang="zh-CN" altLang="en-US" sz="2800" b="1" dirty="0">
              <a:solidFill>
                <a:schemeClr val="bg1"/>
              </a:solidFill>
              <a:latin typeface="+mj-ea"/>
              <a:ea typeface="+mj-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 presetClass="entr" presetSubtype="2"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5" name="组合 4"/>
          <p:cNvGrpSpPr/>
          <p:nvPr/>
        </p:nvGrpSpPr>
        <p:grpSpPr>
          <a:xfrm>
            <a:off x="500034" y="214290"/>
            <a:ext cx="8143932" cy="2457772"/>
            <a:chOff x="500034" y="214290"/>
            <a:chExt cx="8143932" cy="2457772"/>
          </a:xfrm>
        </p:grpSpPr>
        <p:sp>
          <p:nvSpPr>
            <p:cNvPr id="2" name="TextBox 1"/>
            <p:cNvSpPr txBox="1"/>
            <p:nvPr/>
          </p:nvSpPr>
          <p:spPr>
            <a:xfrm>
              <a:off x="500034" y="214290"/>
              <a:ext cx="3214710" cy="584775"/>
            </a:xfrm>
            <a:prstGeom prst="rect">
              <a:avLst/>
            </a:prstGeom>
            <a:noFill/>
          </p:spPr>
          <p:txBody>
            <a:bodyPr wrap="square" rtlCol="0">
              <a:spAutoFit/>
            </a:bodyPr>
            <a:lstStyle/>
            <a:p>
              <a:r>
                <a:rPr lang="en-US" altLang="zh-CN" sz="3200" b="1" dirty="0" smtClean="0">
                  <a:latin typeface="+mn-ea"/>
                </a:rPr>
                <a:t>4.</a:t>
              </a:r>
              <a:r>
                <a:rPr lang="zh-CN" altLang="en-US" sz="3200" b="1" dirty="0" smtClean="0">
                  <a:latin typeface="+mn-ea"/>
                </a:rPr>
                <a:t>阅读下列材料：</a:t>
              </a:r>
              <a:endParaRPr lang="zh-CN" altLang="en-US" sz="3200" b="1" dirty="0">
                <a:latin typeface="+mn-ea"/>
              </a:endParaRPr>
            </a:p>
          </p:txBody>
        </p:sp>
        <p:sp>
          <p:nvSpPr>
            <p:cNvPr id="3" name="TextBox 2"/>
            <p:cNvSpPr txBox="1"/>
            <p:nvPr/>
          </p:nvSpPr>
          <p:spPr>
            <a:xfrm>
              <a:off x="1000100" y="857232"/>
              <a:ext cx="7643866" cy="1814830"/>
            </a:xfrm>
            <a:prstGeom prst="rect">
              <a:avLst/>
            </a:prstGeom>
            <a:noFill/>
          </p:spPr>
          <p:txBody>
            <a:bodyPr wrap="square" rtlCol="0">
              <a:spAutoFit/>
            </a:bodyPr>
            <a:lstStyle/>
            <a:p>
              <a:r>
                <a:rPr lang="zh-CN" altLang="en-US" sz="2800" b="1" dirty="0" smtClean="0">
                  <a:latin typeface="楷体" panose="02010609060101010101" pitchFamily="49" charset="-122"/>
                  <a:ea typeface="楷体" panose="02010609060101010101" pitchFamily="49" charset="-122"/>
                </a:rPr>
                <a:t>    主持</a:t>
              </a:r>
              <a:r>
                <a:rPr lang="zh-CN" altLang="en-US" sz="2800" b="1" dirty="0">
                  <a:latin typeface="楷体" panose="02010609060101010101" pitchFamily="49" charset="-122"/>
                  <a:ea typeface="楷体" panose="02010609060101010101" pitchFamily="49" charset="-122"/>
                </a:rPr>
                <a:t>天津军务的裕禄奏报说：“天津义和团民，近已聚集不下三万人，日以焚教堂、杀洋人为事。”</a:t>
              </a:r>
              <a:endParaRPr lang="en-US" altLang="zh-CN" sz="2800" b="1" dirty="0">
                <a:latin typeface="楷体" panose="02010609060101010101" pitchFamily="49" charset="-122"/>
                <a:ea typeface="楷体" panose="02010609060101010101" pitchFamily="49" charset="-122"/>
              </a:endParaRPr>
            </a:p>
            <a:p>
              <a:r>
                <a:rPr lang="en-US" altLang="zh-CN" sz="2800" b="1" dirty="0"/>
                <a:t>                            </a:t>
              </a:r>
              <a:r>
                <a:rPr lang="en-US" altLang="zh-CN" sz="2800" b="1" dirty="0" smtClean="0"/>
                <a:t>              </a:t>
              </a:r>
              <a:r>
                <a:rPr lang="en-US" altLang="zh-CN" sz="2800" b="1" dirty="0" smtClean="0">
                  <a:latin typeface="仿宋" panose="02010609060101010101" pitchFamily="49" charset="-122"/>
                  <a:ea typeface="仿宋" panose="02010609060101010101" pitchFamily="49" charset="-122"/>
                </a:rPr>
                <a:t>——</a:t>
              </a:r>
              <a:r>
                <a:rPr lang="zh-CN" altLang="en-US" sz="2800" b="1" dirty="0">
                  <a:latin typeface="仿宋" panose="02010609060101010101" pitchFamily="49" charset="-122"/>
                  <a:ea typeface="仿宋" panose="02010609060101010101" pitchFamily="49" charset="-122"/>
                </a:rPr>
                <a:t>李侃等</a:t>
              </a:r>
              <a:r>
                <a:rPr lang="en-US" altLang="zh-CN" sz="2800" b="1" dirty="0">
                  <a:latin typeface="仿宋" panose="02010609060101010101" pitchFamily="49" charset="-122"/>
                  <a:ea typeface="仿宋" panose="02010609060101010101" pitchFamily="49" charset="-122"/>
                </a:rPr>
                <a:t>《</a:t>
              </a:r>
              <a:r>
                <a:rPr lang="zh-CN" altLang="en-US" sz="2800" b="1" dirty="0">
                  <a:latin typeface="仿宋" panose="02010609060101010101" pitchFamily="49" charset="-122"/>
                  <a:ea typeface="仿宋" panose="02010609060101010101" pitchFamily="49" charset="-122"/>
                </a:rPr>
                <a:t>中国近代史</a:t>
              </a:r>
              <a:r>
                <a:rPr lang="en-US" altLang="zh-CN" sz="2800" b="1" dirty="0">
                  <a:latin typeface="仿宋" panose="02010609060101010101" pitchFamily="49" charset="-122"/>
                  <a:ea typeface="仿宋" panose="02010609060101010101" pitchFamily="49" charset="-122"/>
                </a:rPr>
                <a:t>》</a:t>
              </a:r>
              <a:endParaRPr lang="zh-CN" altLang="en-US" sz="2800" b="1" dirty="0">
                <a:latin typeface="仿宋" panose="02010609060101010101" pitchFamily="49" charset="-122"/>
                <a:ea typeface="仿宋" panose="02010609060101010101" pitchFamily="49" charset="-122"/>
              </a:endParaRPr>
            </a:p>
          </p:txBody>
        </p:sp>
      </p:grpSp>
      <p:sp>
        <p:nvSpPr>
          <p:cNvPr id="4" name="TextBox 3"/>
          <p:cNvSpPr txBox="1"/>
          <p:nvPr/>
        </p:nvSpPr>
        <p:spPr>
          <a:xfrm>
            <a:off x="642910" y="3500438"/>
            <a:ext cx="8072494" cy="954107"/>
          </a:xfrm>
          <a:prstGeom prst="rect">
            <a:avLst/>
          </a:prstGeom>
          <a:noFill/>
        </p:spPr>
        <p:txBody>
          <a:bodyPr wrap="square" rtlCol="0">
            <a:spAutoFit/>
          </a:bodyPr>
          <a:lstStyle/>
          <a:p>
            <a:r>
              <a:rPr lang="en-US" altLang="zh-CN" sz="2800" b="1" dirty="0"/>
              <a:t>         </a:t>
            </a:r>
            <a:r>
              <a:rPr lang="zh-CN" altLang="en-US" sz="2800" b="1" dirty="0">
                <a:latin typeface="+mn-ea"/>
              </a:rPr>
              <a:t>结合课本第</a:t>
            </a:r>
            <a:r>
              <a:rPr lang="en-US" altLang="zh-CN" sz="2800" b="1" dirty="0">
                <a:latin typeface="+mn-ea"/>
              </a:rPr>
              <a:t>32</a:t>
            </a:r>
            <a:r>
              <a:rPr lang="zh-CN" altLang="en-US" sz="2800" b="1" dirty="0">
                <a:latin typeface="+mn-ea"/>
              </a:rPr>
              <a:t>页义和团揭帖和以上材料，我们可以看出义和团是如何抗击帝国主义的？</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2" name="图片 1" descr="v-1.jpg"/>
          <p:cNvPicPr>
            <a:picLocks noChangeAspect="1"/>
          </p:cNvPicPr>
          <p:nvPr/>
        </p:nvPicPr>
        <p:blipFill>
          <a:blip r:embed="rId2" cstate="print"/>
          <a:stretch>
            <a:fillRect/>
          </a:stretch>
        </p:blipFill>
        <p:spPr>
          <a:xfrm>
            <a:off x="285720" y="3857628"/>
            <a:ext cx="2438400" cy="2438400"/>
          </a:xfrm>
          <a:prstGeom prst="rect">
            <a:avLst/>
          </a:prstGeom>
        </p:spPr>
      </p:pic>
      <p:sp>
        <p:nvSpPr>
          <p:cNvPr id="3" name="云形标注 2"/>
          <p:cNvSpPr/>
          <p:nvPr/>
        </p:nvSpPr>
        <p:spPr>
          <a:xfrm>
            <a:off x="1643042" y="500042"/>
            <a:ext cx="4786346" cy="2214578"/>
          </a:xfrm>
          <a:prstGeom prst="cloudCallout">
            <a:avLst>
              <a:gd name="adj1" fmla="val -57888"/>
              <a:gd name="adj2" fmla="val 95679"/>
            </a:avLst>
          </a:prstGeom>
          <a:solidFill>
            <a:srgbClr val="FFC000">
              <a:alpha val="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2357422" y="928670"/>
            <a:ext cx="3143272" cy="1384995"/>
          </a:xfrm>
          <a:prstGeom prst="rect">
            <a:avLst/>
          </a:prstGeom>
          <a:noFill/>
        </p:spPr>
        <p:txBody>
          <a:bodyPr wrap="square" rtlCol="0">
            <a:spAutoFit/>
          </a:bodyPr>
          <a:lstStyle/>
          <a:p>
            <a:r>
              <a:rPr lang="en-US" altLang="zh-CN" sz="2800" b="1" dirty="0"/>
              <a:t>         </a:t>
            </a:r>
            <a:r>
              <a:rPr lang="zh-CN" altLang="en-US" sz="2800" b="1" dirty="0"/>
              <a:t>毁教堂、拆铁路、砍电线、杀洋人。</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横卷形 1"/>
          <p:cNvSpPr/>
          <p:nvPr/>
        </p:nvSpPr>
        <p:spPr>
          <a:xfrm>
            <a:off x="714348" y="714356"/>
            <a:ext cx="7215238" cy="5429288"/>
          </a:xfrm>
          <a:prstGeom prst="horizontalScroll">
            <a:avLst>
              <a:gd name="adj" fmla="val 70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
          <p:cNvSpPr txBox="1"/>
          <p:nvPr/>
        </p:nvSpPr>
        <p:spPr>
          <a:xfrm>
            <a:off x="1571604" y="1428736"/>
            <a:ext cx="6072230" cy="3539430"/>
          </a:xfrm>
          <a:prstGeom prst="rect">
            <a:avLst/>
          </a:prstGeom>
          <a:noFill/>
        </p:spPr>
        <p:txBody>
          <a:bodyPr wrap="square" rtlCol="0">
            <a:spAutoFit/>
          </a:bodyPr>
          <a:lstStyle/>
          <a:p>
            <a:r>
              <a:rPr lang="en-US" altLang="zh-CN" sz="2800" b="1" dirty="0"/>
              <a:t>         </a:t>
            </a:r>
            <a:r>
              <a:rPr lang="zh-CN" altLang="en-US" sz="2800" b="1" dirty="0"/>
              <a:t>义和团不仅“焚教堂、杀洋人”，对轮船、铁路等一切外来的东西统统排斥，具有盲目排外的落后性；义和团的主要武器是大刀长矛，面对外国侵略者的洋枪洋炮，义和团宣扬将神附体、刀枪不入等迷信思想，由此我们可以看出义和团存在很大的落后性和局限性。</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anim calcmode="lin" valueType="num">
                                      <p:cBhvr>
                                        <p:cTn id="13" dur="1000" fill="hold"/>
                                        <p:tgtEl>
                                          <p:spTgt spid="3"/>
                                        </p:tgtEl>
                                        <p:attrNameLst>
                                          <p:attrName>style.rotation</p:attrName>
                                        </p:attrNameLst>
                                      </p:cBhvr>
                                      <p:tavLst>
                                        <p:tav tm="0">
                                          <p:val>
                                            <p:fltVal val="90"/>
                                          </p:val>
                                        </p:tav>
                                        <p:tav tm="100000">
                                          <p:val>
                                            <p:fltVal val="0"/>
                                          </p:val>
                                        </p:tav>
                                      </p:tavLst>
                                    </p:anim>
                                    <p:animEffect transition="in" filter="fade">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2" name="图片 1" descr="x-11.jpg"/>
          <p:cNvPicPr>
            <a:picLocks noChangeAspect="1"/>
          </p:cNvPicPr>
          <p:nvPr/>
        </p:nvPicPr>
        <p:blipFill>
          <a:blip r:embed="rId2" cstate="print"/>
          <a:stretch>
            <a:fillRect/>
          </a:stretch>
        </p:blipFill>
        <p:spPr>
          <a:xfrm>
            <a:off x="5643570" y="4520029"/>
            <a:ext cx="3500430" cy="2337971"/>
          </a:xfrm>
          <a:prstGeom prst="rect">
            <a:avLst/>
          </a:prstGeom>
        </p:spPr>
      </p:pic>
      <p:sp>
        <p:nvSpPr>
          <p:cNvPr id="3" name="矩形 2"/>
          <p:cNvSpPr/>
          <p:nvPr/>
        </p:nvSpPr>
        <p:spPr>
          <a:xfrm>
            <a:off x="6429388" y="5357826"/>
            <a:ext cx="2271776" cy="923330"/>
          </a:xfrm>
          <a:prstGeom prst="rect">
            <a:avLst/>
          </a:prstGeom>
          <a:noFill/>
        </p:spPr>
        <p:txBody>
          <a:bodyPr wrap="none" lIns="91440" tIns="45720" rIns="91440" bIns="45720">
            <a:spAutoFit/>
          </a:bodyPr>
          <a:lstStyle/>
          <a:p>
            <a:pPr algn="ctr"/>
            <a:r>
              <a:rPr lang="zh-CN" alt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想一想</a:t>
            </a:r>
            <a:endParaRPr lang="zh-CN" alt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4" name="TextBox 3"/>
          <p:cNvSpPr txBox="1"/>
          <p:nvPr/>
        </p:nvSpPr>
        <p:spPr>
          <a:xfrm>
            <a:off x="0" y="0"/>
            <a:ext cx="8786842" cy="1077218"/>
          </a:xfrm>
          <a:prstGeom prst="rect">
            <a:avLst/>
          </a:prstGeom>
          <a:noFill/>
        </p:spPr>
        <p:txBody>
          <a:bodyPr wrap="square" rtlCol="0">
            <a:spAutoFit/>
          </a:bodyPr>
          <a:lstStyle/>
          <a:p>
            <a:r>
              <a:rPr lang="en-US" altLang="zh-CN" sz="3200" b="1" dirty="0">
                <a:latin typeface="+mn-ea"/>
              </a:rPr>
              <a:t>    5</a:t>
            </a:r>
            <a:r>
              <a:rPr lang="en-US" altLang="zh-CN" sz="3200" b="1" dirty="0"/>
              <a:t>.</a:t>
            </a:r>
            <a:r>
              <a:rPr lang="zh-CN" altLang="en-US" sz="3200" b="1" dirty="0"/>
              <a:t>思考义和团运动的性质，你如何看待这</a:t>
            </a:r>
            <a:r>
              <a:rPr lang="zh-CN" altLang="en-US" sz="3200" b="1" dirty="0" smtClean="0"/>
              <a:t>场</a:t>
            </a:r>
            <a:endParaRPr lang="en-US" altLang="zh-CN" sz="3200" b="1" dirty="0" smtClean="0"/>
          </a:p>
          <a:p>
            <a:r>
              <a:rPr lang="en-US" altLang="zh-CN" sz="3200" b="1" dirty="0" smtClean="0"/>
              <a:t>             </a:t>
            </a:r>
            <a:r>
              <a:rPr lang="zh-CN" altLang="en-US" sz="3200" b="1" dirty="0" smtClean="0"/>
              <a:t>运</a:t>
            </a:r>
            <a:r>
              <a:rPr lang="zh-CN" altLang="en-US" sz="3200" b="1" dirty="0"/>
              <a:t>动？</a:t>
            </a:r>
            <a:endParaRPr lang="zh-CN" altLang="en-US" sz="3200" b="1" dirty="0"/>
          </a:p>
        </p:txBody>
      </p:sp>
      <p:sp>
        <p:nvSpPr>
          <p:cNvPr id="5" name="TextBox 4"/>
          <p:cNvSpPr txBox="1"/>
          <p:nvPr/>
        </p:nvSpPr>
        <p:spPr>
          <a:xfrm>
            <a:off x="714348" y="1241933"/>
            <a:ext cx="8286808" cy="3108543"/>
          </a:xfrm>
          <a:prstGeom prst="rect">
            <a:avLst/>
          </a:prstGeom>
          <a:noFill/>
        </p:spPr>
        <p:txBody>
          <a:bodyPr wrap="square" rtlCol="0">
            <a:spAutoFit/>
          </a:bodyPr>
          <a:lstStyle/>
          <a:p>
            <a:r>
              <a:rPr lang="zh-CN" altLang="en-US" sz="2800" b="1" dirty="0"/>
              <a:t>         义和团运动的出现是近代以来中国遭受列强欺凌的民族怒火的总爆发，是一场伟大的反帝爱国运动。义和团提出“扶清灭洋”的口号，斗争矛头直指帝国主义侵略势力，显示了中国人反抗外来侵略的顽强意志。但义和团对清政府的本质认识不清，盲目排外具有很大的落后性，这些都是义和团运动的局限性。</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out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428728" y="1142984"/>
            <a:ext cx="6643734" cy="3046988"/>
          </a:xfrm>
          <a:prstGeom prst="rect">
            <a:avLst/>
          </a:prstGeom>
          <a:noFill/>
        </p:spPr>
        <p:txBody>
          <a:bodyPr wrap="square" rtlCol="0">
            <a:spAutoFit/>
          </a:bodyPr>
          <a:lstStyle/>
          <a:p>
            <a:r>
              <a:rPr lang="en-US" altLang="zh-CN" sz="3200" b="1" dirty="0"/>
              <a:t>         </a:t>
            </a:r>
            <a:r>
              <a:rPr lang="en-US" altLang="zh-CN" sz="3200" b="1" dirty="0">
                <a:latin typeface="+mn-ea"/>
              </a:rPr>
              <a:t>1900</a:t>
            </a:r>
            <a:r>
              <a:rPr lang="zh-CN" altLang="en-US" sz="3200" b="1" dirty="0">
                <a:latin typeface="+mn-ea"/>
              </a:rPr>
              <a:t>年是旧历的庚子年，随着义和团运动在京津地区的迅猛发展，外国侵略者的在华利益受到了极大的损害，于是帝国主义加紧胁迫清政府予以镇压，风雨飘摇中的晚清又会遭遇什么？</a:t>
            </a:r>
            <a:endParaRPr lang="zh-CN" altLang="en-US" sz="3200" b="1" dirty="0">
              <a:latin typeface="+mn-ea"/>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0" y="0"/>
            <a:ext cx="9144000" cy="6857999"/>
            <a:chOff x="0" y="0"/>
            <a:chExt cx="9144000" cy="6857999"/>
          </a:xfrm>
        </p:grpSpPr>
        <p:sp>
          <p:nvSpPr>
            <p:cNvPr id="2" name="TextBox 1"/>
            <p:cNvSpPr txBox="1"/>
            <p:nvPr/>
          </p:nvSpPr>
          <p:spPr>
            <a:xfrm>
              <a:off x="0" y="0"/>
              <a:ext cx="6357982" cy="646331"/>
            </a:xfrm>
            <a:prstGeom prst="rect">
              <a:avLst/>
            </a:prstGeom>
            <a:noFill/>
          </p:spPr>
          <p:txBody>
            <a:bodyPr wrap="square" rtlCol="0">
              <a:spAutoFit/>
            </a:bodyPr>
            <a:lstStyle/>
            <a:p>
              <a:r>
                <a:rPr lang="zh-CN" altLang="en-US" sz="3600" b="1" dirty="0"/>
                <a:t>二、抗击八国联军</a:t>
              </a:r>
              <a:endParaRPr lang="zh-CN" altLang="en-US" sz="3600" b="1" dirty="0"/>
            </a:p>
          </p:txBody>
        </p:sp>
        <p:pic>
          <p:nvPicPr>
            <p:cNvPr id="4" name="图片 3" descr="抗击八国联军2.jpg"/>
            <p:cNvPicPr>
              <a:picLocks noChangeAspect="1"/>
            </p:cNvPicPr>
            <p:nvPr/>
          </p:nvPicPr>
          <p:blipFill>
            <a:blip r:embed="rId2" cstate="print"/>
            <a:stretch>
              <a:fillRect/>
            </a:stretch>
          </p:blipFill>
          <p:spPr>
            <a:xfrm>
              <a:off x="0" y="642918"/>
              <a:ext cx="9144000" cy="6215081"/>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0" y="214290"/>
            <a:ext cx="9144000" cy="6643710"/>
            <a:chOff x="0" y="214290"/>
            <a:chExt cx="9144000" cy="6643710"/>
          </a:xfrm>
        </p:grpSpPr>
        <p:sp>
          <p:nvSpPr>
            <p:cNvPr id="2" name="TextBox 1"/>
            <p:cNvSpPr txBox="1"/>
            <p:nvPr/>
          </p:nvSpPr>
          <p:spPr>
            <a:xfrm>
              <a:off x="214282" y="214290"/>
              <a:ext cx="8643998" cy="1077218"/>
            </a:xfrm>
            <a:prstGeom prst="rect">
              <a:avLst/>
            </a:prstGeom>
            <a:noFill/>
          </p:spPr>
          <p:txBody>
            <a:bodyPr wrap="square" rtlCol="0">
              <a:spAutoFit/>
            </a:bodyPr>
            <a:lstStyle/>
            <a:p>
              <a:r>
                <a:rPr lang="en-US" altLang="zh-CN" sz="3200" b="1" dirty="0">
                  <a:latin typeface="+mn-ea"/>
                </a:rPr>
                <a:t>1</a:t>
              </a:r>
              <a:r>
                <a:rPr lang="en-US" altLang="zh-CN" sz="3200" b="1" dirty="0"/>
                <a:t>. </a:t>
              </a:r>
              <a:r>
                <a:rPr lang="zh-CN" altLang="en-US" sz="3200" b="1" dirty="0" smtClean="0"/>
                <a:t>说</a:t>
              </a:r>
              <a:r>
                <a:rPr lang="zh-CN" altLang="en-US" sz="3200" b="1" dirty="0"/>
                <a:t>一说八国联军侵华的时间、目的、国家、  经过。</a:t>
              </a:r>
              <a:endParaRPr lang="zh-CN" altLang="en-US" sz="3200" b="1" dirty="0"/>
            </a:p>
          </p:txBody>
        </p:sp>
        <p:pic>
          <p:nvPicPr>
            <p:cNvPr id="4" name="图片 3" descr="八国联军侵华.jpg"/>
            <p:cNvPicPr>
              <a:picLocks noChangeAspect="1"/>
            </p:cNvPicPr>
            <p:nvPr/>
          </p:nvPicPr>
          <p:blipFill>
            <a:blip r:embed="rId2" cstate="print"/>
            <a:stretch>
              <a:fillRect/>
            </a:stretch>
          </p:blipFill>
          <p:spPr>
            <a:xfrm>
              <a:off x="0" y="1214422"/>
              <a:ext cx="9144000" cy="5643578"/>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285852" y="642918"/>
            <a:ext cx="1571636" cy="523220"/>
          </a:xfrm>
          <a:prstGeom prst="rect">
            <a:avLst/>
          </a:prstGeom>
          <a:noFill/>
        </p:spPr>
        <p:txBody>
          <a:bodyPr wrap="square" rtlCol="0">
            <a:spAutoFit/>
          </a:bodyPr>
          <a:lstStyle/>
          <a:p>
            <a:r>
              <a:rPr lang="zh-CN" altLang="en-US" sz="2800" b="1" dirty="0"/>
              <a:t>时间：</a:t>
            </a:r>
            <a:endParaRPr lang="zh-CN" altLang="en-US" sz="2800" b="1" dirty="0"/>
          </a:p>
        </p:txBody>
      </p:sp>
      <p:sp>
        <p:nvSpPr>
          <p:cNvPr id="5" name="TextBox 4"/>
          <p:cNvSpPr txBox="1"/>
          <p:nvPr/>
        </p:nvSpPr>
        <p:spPr>
          <a:xfrm>
            <a:off x="1214414" y="1857364"/>
            <a:ext cx="1571636" cy="523220"/>
          </a:xfrm>
          <a:prstGeom prst="rect">
            <a:avLst/>
          </a:prstGeom>
          <a:noFill/>
        </p:spPr>
        <p:txBody>
          <a:bodyPr wrap="square" rtlCol="0">
            <a:spAutoFit/>
          </a:bodyPr>
          <a:lstStyle/>
          <a:p>
            <a:r>
              <a:rPr lang="zh-CN" altLang="en-US" sz="2800" b="1" dirty="0"/>
              <a:t>目的：</a:t>
            </a:r>
            <a:endParaRPr lang="zh-CN" altLang="en-US" sz="2800" b="1" dirty="0"/>
          </a:p>
        </p:txBody>
      </p:sp>
      <p:sp>
        <p:nvSpPr>
          <p:cNvPr id="6" name="TextBox 5"/>
          <p:cNvSpPr txBox="1"/>
          <p:nvPr/>
        </p:nvSpPr>
        <p:spPr>
          <a:xfrm>
            <a:off x="1285852" y="3500438"/>
            <a:ext cx="1571636" cy="523220"/>
          </a:xfrm>
          <a:prstGeom prst="rect">
            <a:avLst/>
          </a:prstGeom>
          <a:noFill/>
        </p:spPr>
        <p:txBody>
          <a:bodyPr wrap="square" rtlCol="0">
            <a:spAutoFit/>
          </a:bodyPr>
          <a:lstStyle/>
          <a:p>
            <a:r>
              <a:rPr lang="zh-CN" altLang="en-US" sz="2800" b="1" dirty="0"/>
              <a:t>国家：</a:t>
            </a:r>
            <a:endParaRPr lang="zh-CN" altLang="en-US" sz="2800" b="1" dirty="0"/>
          </a:p>
        </p:txBody>
      </p:sp>
      <p:sp>
        <p:nvSpPr>
          <p:cNvPr id="8" name="TextBox 7"/>
          <p:cNvSpPr txBox="1"/>
          <p:nvPr/>
        </p:nvSpPr>
        <p:spPr>
          <a:xfrm>
            <a:off x="2357422" y="642918"/>
            <a:ext cx="6072230" cy="523220"/>
          </a:xfrm>
          <a:prstGeom prst="rect">
            <a:avLst/>
          </a:prstGeom>
          <a:noFill/>
        </p:spPr>
        <p:txBody>
          <a:bodyPr wrap="square" rtlCol="0">
            <a:spAutoFit/>
          </a:bodyPr>
          <a:lstStyle/>
          <a:p>
            <a:r>
              <a:rPr lang="en-US" altLang="zh-CN" sz="2800" b="1" dirty="0">
                <a:latin typeface="+mn-ea"/>
              </a:rPr>
              <a:t>1900</a:t>
            </a:r>
            <a:r>
              <a:rPr lang="zh-CN" altLang="en-US" sz="2800" b="1" dirty="0">
                <a:latin typeface="+mn-ea"/>
              </a:rPr>
              <a:t>年</a:t>
            </a:r>
            <a:r>
              <a:rPr lang="en-US" altLang="zh-CN" sz="2800" b="1" dirty="0">
                <a:latin typeface="+mn-ea"/>
              </a:rPr>
              <a:t>6</a:t>
            </a:r>
            <a:r>
              <a:rPr lang="zh-CN" altLang="en-US" sz="2800" b="1" dirty="0">
                <a:latin typeface="+mn-ea"/>
              </a:rPr>
              <a:t>月</a:t>
            </a:r>
            <a:endParaRPr lang="zh-CN" altLang="en-US" sz="2800" b="1" dirty="0">
              <a:latin typeface="+mn-ea"/>
            </a:endParaRPr>
          </a:p>
        </p:txBody>
      </p:sp>
      <p:sp>
        <p:nvSpPr>
          <p:cNvPr id="9" name="TextBox 8"/>
          <p:cNvSpPr txBox="1"/>
          <p:nvPr/>
        </p:nvSpPr>
        <p:spPr>
          <a:xfrm>
            <a:off x="2357422" y="1857364"/>
            <a:ext cx="6072230" cy="954107"/>
          </a:xfrm>
          <a:prstGeom prst="rect">
            <a:avLst/>
          </a:prstGeom>
          <a:noFill/>
        </p:spPr>
        <p:txBody>
          <a:bodyPr wrap="square" rtlCol="0">
            <a:spAutoFit/>
          </a:bodyPr>
          <a:lstStyle/>
          <a:p>
            <a:r>
              <a:rPr lang="zh-CN" altLang="en-US" sz="2800" b="1" dirty="0"/>
              <a:t>为镇压义和团运动，维护帝国主义在中国的侵略利益。</a:t>
            </a:r>
            <a:endParaRPr lang="zh-CN" altLang="en-US" sz="2800" b="1" dirty="0"/>
          </a:p>
        </p:txBody>
      </p:sp>
      <p:sp>
        <p:nvSpPr>
          <p:cNvPr id="10" name="TextBox 9"/>
          <p:cNvSpPr txBox="1"/>
          <p:nvPr/>
        </p:nvSpPr>
        <p:spPr>
          <a:xfrm>
            <a:off x="2411760" y="3501008"/>
            <a:ext cx="6072230" cy="954107"/>
          </a:xfrm>
          <a:prstGeom prst="rect">
            <a:avLst/>
          </a:prstGeom>
          <a:noFill/>
        </p:spPr>
        <p:txBody>
          <a:bodyPr wrap="square" rtlCol="0">
            <a:spAutoFit/>
          </a:bodyPr>
          <a:lstStyle/>
          <a:p>
            <a:r>
              <a:rPr lang="zh-CN" altLang="en-US" sz="2800" b="1" dirty="0"/>
              <a:t>英、美、俄、日、法、德、意、奥八国。</a:t>
            </a:r>
            <a:endParaRPr lang="zh-CN" altLang="en-US" sz="2800" b="1" dirty="0"/>
          </a:p>
        </p:txBody>
      </p:sp>
      <p:pic>
        <p:nvPicPr>
          <p:cNvPr id="13" name="图片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301208"/>
            <a:ext cx="2195736" cy="155679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1+#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1+#ppt_w/2"/>
                                          </p:val>
                                        </p:tav>
                                        <p:tav tm="100000">
                                          <p:val>
                                            <p:strVal val="#ppt_x"/>
                                          </p:val>
                                        </p:tav>
                                      </p:tavLst>
                                    </p:anim>
                                    <p:anim calcmode="lin" valueType="num">
                                      <p:cBhvr additive="base">
                                        <p:cTn id="35"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P spid="9"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214282" y="214290"/>
            <a:ext cx="7500990" cy="584775"/>
          </a:xfrm>
          <a:prstGeom prst="rect">
            <a:avLst/>
          </a:prstGeom>
          <a:noFill/>
        </p:spPr>
        <p:txBody>
          <a:bodyPr wrap="square" rtlCol="0">
            <a:spAutoFit/>
          </a:bodyPr>
          <a:lstStyle/>
          <a:p>
            <a:r>
              <a:rPr lang="en-US" altLang="zh-CN" sz="3200" b="1" dirty="0">
                <a:latin typeface="+mn-ea"/>
              </a:rPr>
              <a:t>2</a:t>
            </a:r>
            <a:r>
              <a:rPr lang="en-US" altLang="zh-CN" sz="3200" b="1" dirty="0" smtClean="0">
                <a:latin typeface="+mn-ea"/>
              </a:rPr>
              <a:t>.</a:t>
            </a:r>
            <a:r>
              <a:rPr lang="zh-CN" altLang="en-US" sz="3200" b="1" dirty="0" smtClean="0">
                <a:latin typeface="+mn-ea"/>
              </a:rPr>
              <a:t>义</a:t>
            </a:r>
            <a:r>
              <a:rPr lang="zh-CN" altLang="en-US" sz="3200" b="1" dirty="0">
                <a:latin typeface="+mn-ea"/>
              </a:rPr>
              <a:t>和团和清军抗击八国联军</a:t>
            </a:r>
            <a:endParaRPr lang="zh-CN" altLang="en-US" sz="3200" b="1" dirty="0">
              <a:latin typeface="+mn-ea"/>
            </a:endParaRPr>
          </a:p>
        </p:txBody>
      </p:sp>
      <p:sp>
        <p:nvSpPr>
          <p:cNvPr id="5" name="TextBox 4"/>
          <p:cNvSpPr txBox="1"/>
          <p:nvPr/>
        </p:nvSpPr>
        <p:spPr>
          <a:xfrm>
            <a:off x="571472" y="928670"/>
            <a:ext cx="8143932" cy="5693866"/>
          </a:xfrm>
          <a:prstGeom prst="rect">
            <a:avLst/>
          </a:prstGeom>
          <a:noFill/>
        </p:spPr>
        <p:txBody>
          <a:bodyPr wrap="square" rtlCol="0">
            <a:spAutoFit/>
          </a:bodyPr>
          <a:lstStyle/>
          <a:p>
            <a:r>
              <a:rPr lang="zh-CN" altLang="en-US" sz="2800" b="1" dirty="0" smtClean="0">
                <a:latin typeface="+mn-ea"/>
              </a:rPr>
              <a:t>    八</a:t>
            </a:r>
            <a:r>
              <a:rPr lang="zh-CN" altLang="en-US" sz="2800" b="1" dirty="0">
                <a:latin typeface="+mn-ea"/>
              </a:rPr>
              <a:t>国联军乘火车从天津向北京进犯，沿途遭</a:t>
            </a:r>
            <a:r>
              <a:rPr lang="zh-CN" altLang="en-US" sz="2800" b="1" dirty="0" smtClean="0">
                <a:latin typeface="+mn-ea"/>
              </a:rPr>
              <a:t>到义</a:t>
            </a:r>
            <a:r>
              <a:rPr lang="zh-CN" altLang="en-US" sz="2800" b="1" dirty="0">
                <a:latin typeface="+mn-ea"/>
              </a:rPr>
              <a:t>和团和清军的拦截和阻击。乘火车从天津到北京只需几小时的路程，侵略者用了四天才到达廊坊车站，走了全程的一半。义和团猛攻廊坊车站，杀伤侵略军几十人，联军被迫退到杨村车站。廊坊阻击战的胜利，挫败了西摩尔联军进犯北京的计划，沉重打击了侵略者的气焰，粉碎了所谓“西方军队无敌”的神话。这说明义和团在阻止帝国主义列强瓜分中国方面发挥了极其重要的作用。</a:t>
            </a:r>
            <a:endParaRPr lang="en-US" altLang="zh-CN" sz="2800" b="1" dirty="0">
              <a:latin typeface="+mn-ea"/>
            </a:endParaRPr>
          </a:p>
          <a:p>
            <a:r>
              <a:rPr lang="en-US" altLang="zh-CN" sz="2800" b="1" dirty="0">
                <a:latin typeface="+mn-ea"/>
              </a:rPr>
              <a:t>    </a:t>
            </a:r>
            <a:r>
              <a:rPr lang="zh-CN" altLang="en-US" sz="2800" b="1" dirty="0" smtClean="0">
                <a:latin typeface="+mn-ea"/>
              </a:rPr>
              <a:t>在</a:t>
            </a:r>
            <a:r>
              <a:rPr lang="zh-CN" altLang="en-US" sz="2800" b="1" dirty="0">
                <a:latin typeface="+mn-ea"/>
              </a:rPr>
              <a:t>天津，义和团和清军同</a:t>
            </a:r>
            <a:r>
              <a:rPr lang="en-US" altLang="zh-CN" sz="2800" b="1" dirty="0">
                <a:latin typeface="+mn-ea"/>
              </a:rPr>
              <a:t>2000</a:t>
            </a:r>
            <a:r>
              <a:rPr lang="zh-CN" altLang="en-US" sz="2800" b="1" dirty="0">
                <a:latin typeface="+mn-ea"/>
              </a:rPr>
              <a:t>多名俄国侵略军在老龙头火车站展开激战，歼敌</a:t>
            </a:r>
            <a:r>
              <a:rPr lang="en-US" altLang="zh-CN" sz="2800" b="1" dirty="0">
                <a:latin typeface="+mn-ea"/>
              </a:rPr>
              <a:t>500</a:t>
            </a:r>
            <a:r>
              <a:rPr lang="zh-CN" altLang="en-US" sz="2800" b="1" dirty="0">
                <a:latin typeface="+mn-ea"/>
              </a:rPr>
              <a:t>多人。由于义和团和爱国清军的顽强抵抗，使八国联军进攻北京的计划受挫。</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par>
                          <p:cTn id="8" fill="hold">
                            <p:stCondLst>
                              <p:cond delay="2000"/>
                            </p:stCondLst>
                            <p:childTnLst>
                              <p:par>
                                <p:cTn id="9" presetID="2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214282" y="214290"/>
            <a:ext cx="8572560" cy="6408246"/>
            <a:chOff x="214282" y="214290"/>
            <a:chExt cx="8572560" cy="6408246"/>
          </a:xfrm>
        </p:grpSpPr>
        <p:sp>
          <p:nvSpPr>
            <p:cNvPr id="3" name="TextBox 2"/>
            <p:cNvSpPr txBox="1"/>
            <p:nvPr/>
          </p:nvSpPr>
          <p:spPr>
            <a:xfrm>
              <a:off x="214282" y="214290"/>
              <a:ext cx="7500990" cy="584775"/>
            </a:xfrm>
            <a:prstGeom prst="rect">
              <a:avLst/>
            </a:prstGeom>
            <a:noFill/>
          </p:spPr>
          <p:txBody>
            <a:bodyPr wrap="square" rtlCol="0">
              <a:spAutoFit/>
            </a:bodyPr>
            <a:lstStyle/>
            <a:p>
              <a:r>
                <a:rPr lang="en-US" altLang="zh-CN" sz="3200" b="1" dirty="0">
                  <a:latin typeface="+mn-ea"/>
                </a:rPr>
                <a:t>3</a:t>
              </a:r>
              <a:r>
                <a:rPr lang="en-US" altLang="zh-CN" sz="3200" b="1" dirty="0"/>
                <a:t>.   </a:t>
              </a:r>
              <a:r>
                <a:rPr lang="zh-CN" altLang="en-US" sz="3200" b="1" dirty="0"/>
                <a:t>侵略者的罪行</a:t>
              </a:r>
              <a:endParaRPr lang="zh-CN" altLang="en-US" sz="3200" b="1" dirty="0"/>
            </a:p>
          </p:txBody>
        </p:sp>
        <p:sp>
          <p:nvSpPr>
            <p:cNvPr id="4" name="TextBox 3"/>
            <p:cNvSpPr txBox="1"/>
            <p:nvPr/>
          </p:nvSpPr>
          <p:spPr>
            <a:xfrm>
              <a:off x="214282" y="928670"/>
              <a:ext cx="8572560" cy="5693866"/>
            </a:xfrm>
            <a:prstGeom prst="rect">
              <a:avLst/>
            </a:prstGeom>
            <a:noFill/>
          </p:spPr>
          <p:txBody>
            <a:bodyPr wrap="square" rtlCol="0">
              <a:spAutoFit/>
            </a:bodyPr>
            <a:lstStyle/>
            <a:p>
              <a:r>
                <a:rPr lang="en-US" altLang="zh-CN" sz="2800" b="1" dirty="0" smtClean="0">
                  <a:latin typeface="+mn-ea"/>
                </a:rPr>
                <a:t>    8</a:t>
              </a:r>
              <a:r>
                <a:rPr lang="zh-CN" altLang="en-US" sz="2800" b="1" dirty="0">
                  <a:latin typeface="+mn-ea"/>
                </a:rPr>
                <a:t>月</a:t>
              </a:r>
              <a:r>
                <a:rPr lang="en-US" altLang="zh-CN" sz="2800" b="1" dirty="0">
                  <a:latin typeface="+mn-ea"/>
                </a:rPr>
                <a:t>14</a:t>
              </a:r>
              <a:r>
                <a:rPr lang="zh-CN" altLang="en-US" sz="2800" b="1" dirty="0">
                  <a:latin typeface="+mn-ea"/>
                </a:rPr>
                <a:t>日，北京沦陷，北京城在联军的炮火下燃烧。侵略军立誓“屠城”，见人就杀，仅在庄王府一处，就屠杀、烧死了</a:t>
              </a:r>
              <a:r>
                <a:rPr lang="en-US" altLang="zh-CN" sz="2800" b="1" dirty="0">
                  <a:latin typeface="+mn-ea"/>
                </a:rPr>
                <a:t>1700</a:t>
              </a:r>
              <a:r>
                <a:rPr lang="zh-CN" altLang="en-US" sz="2800" b="1" dirty="0">
                  <a:latin typeface="+mn-ea"/>
                </a:rPr>
                <a:t>多名义和团团民。一些法军把一群逃难百姓逼近一条死胡同，全部杀害。八国联军对北京实行分区占领，特许官兵公开抢劫三天（到联军撤退之前，抢劫从未停止）。从将军到士兵，从外交使节到传教士，全都参加了抢劫。他们挨门挨</a:t>
              </a:r>
              <a:r>
                <a:rPr lang="zh-CN" altLang="en-US" sz="2800" b="1" dirty="0" smtClean="0">
                  <a:latin typeface="+mn-ea"/>
                </a:rPr>
                <a:t>户烧杀劫掠，</a:t>
              </a:r>
              <a:r>
                <a:rPr lang="zh-CN" altLang="en-US" sz="2800" b="1" dirty="0">
                  <a:latin typeface="+mn-ea"/>
                </a:rPr>
                <a:t>无恶不作。他们洗劫了堆满金银翡翠、历朝宝物的皇宫、颐和园，从各官衙中抢走库款约白银</a:t>
              </a:r>
              <a:r>
                <a:rPr lang="en-US" altLang="zh-CN" sz="2800" b="1" dirty="0">
                  <a:latin typeface="+mn-ea"/>
                </a:rPr>
                <a:t>6000</a:t>
              </a:r>
              <a:r>
                <a:rPr lang="zh-CN" altLang="en-US" sz="2800" b="1" dirty="0">
                  <a:latin typeface="+mn-ea"/>
                </a:rPr>
                <a:t>万两，抢走或毁掉珍贵图书达</a:t>
              </a:r>
              <a:r>
                <a:rPr lang="en-US" altLang="zh-CN" sz="2800" b="1" dirty="0">
                  <a:latin typeface="+mn-ea"/>
                </a:rPr>
                <a:t>46000</a:t>
              </a:r>
              <a:r>
                <a:rPr lang="zh-CN" altLang="en-US" sz="2800" b="1" dirty="0">
                  <a:latin typeface="+mn-ea"/>
                </a:rPr>
                <a:t>余本。仅颐和园的东西，用骆驼驮运到天津，就运了三个月。中华民族又遭遇了一场空前浩劫，这场浩劫将</a:t>
              </a:r>
              <a:r>
                <a:rPr lang="en-US" altLang="zh-CN" sz="2800" b="1" dirty="0">
                  <a:latin typeface="+mn-ea"/>
                </a:rPr>
                <a:t>1840</a:t>
              </a:r>
              <a:r>
                <a:rPr lang="zh-CN" altLang="en-US" sz="2800" b="1" dirty="0">
                  <a:latin typeface="+mn-ea"/>
                </a:rPr>
                <a:t>年以来的民族屈辱推至极点。</a:t>
              </a:r>
              <a:endParaRPr lang="zh-CN" altLang="en-US" sz="2800" b="1" dirty="0">
                <a:latin typeface="+mn-e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3" name="图片 2" descr="八国联军火烧城楼.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323528" y="0"/>
            <a:ext cx="8677628" cy="68611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4" name="图片 3" descr="x-12.jpg"/>
          <p:cNvPicPr>
            <a:picLocks noChangeAspect="1"/>
          </p:cNvPicPr>
          <p:nvPr/>
        </p:nvPicPr>
        <p:blipFill>
          <a:blip r:embed="rId2" cstate="print"/>
          <a:stretch>
            <a:fillRect/>
          </a:stretch>
        </p:blipFill>
        <p:spPr>
          <a:xfrm>
            <a:off x="1071538" y="1428736"/>
            <a:ext cx="6000792" cy="4262226"/>
          </a:xfrm>
          <a:prstGeom prst="rect">
            <a:avLst/>
          </a:prstGeom>
        </p:spPr>
      </p:pic>
      <p:sp>
        <p:nvSpPr>
          <p:cNvPr id="6" name="TextBox 5"/>
          <p:cNvSpPr txBox="1"/>
          <p:nvPr/>
        </p:nvSpPr>
        <p:spPr>
          <a:xfrm>
            <a:off x="214282" y="486771"/>
            <a:ext cx="7500990" cy="584775"/>
          </a:xfrm>
          <a:prstGeom prst="rect">
            <a:avLst/>
          </a:prstGeom>
          <a:noFill/>
        </p:spPr>
        <p:txBody>
          <a:bodyPr wrap="square" rtlCol="0">
            <a:spAutoFit/>
          </a:bodyPr>
          <a:lstStyle/>
          <a:p>
            <a:r>
              <a:rPr lang="en-US" altLang="zh-CN" sz="3200" b="1" dirty="0">
                <a:latin typeface="+mn-ea"/>
              </a:rPr>
              <a:t>4</a:t>
            </a:r>
            <a:r>
              <a:rPr lang="en-US" altLang="zh-CN" sz="3200" b="1" dirty="0"/>
              <a:t>.   </a:t>
            </a:r>
            <a:r>
              <a:rPr lang="zh-CN" altLang="en-US" sz="3200" b="1" dirty="0"/>
              <a:t>义和团运动失败的主要原因</a:t>
            </a:r>
            <a:endParaRPr lang="zh-CN" altLang="en-US" sz="3200" b="1" dirty="0"/>
          </a:p>
        </p:txBody>
      </p:sp>
      <p:sp>
        <p:nvSpPr>
          <p:cNvPr id="7" name="TextBox 6"/>
          <p:cNvSpPr txBox="1"/>
          <p:nvPr/>
        </p:nvSpPr>
        <p:spPr>
          <a:xfrm>
            <a:off x="1785918" y="3071810"/>
            <a:ext cx="4429156" cy="954107"/>
          </a:xfrm>
          <a:prstGeom prst="rect">
            <a:avLst/>
          </a:prstGeom>
          <a:noFill/>
        </p:spPr>
        <p:txBody>
          <a:bodyPr wrap="square" rtlCol="0">
            <a:spAutoFit/>
          </a:bodyPr>
          <a:lstStyle/>
          <a:p>
            <a:r>
              <a:rPr lang="zh-CN" altLang="en-US" sz="2800" b="1" dirty="0"/>
              <a:t>         八国联军和清政府的联合绞杀。</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fltVal val="0"/>
                                          </p:val>
                                        </p:tav>
                                        <p:tav tm="100000">
                                          <p:val>
                                            <p:strVal val="#ppt_w"/>
                                          </p:val>
                                        </p:tav>
                                      </p:tavLst>
                                    </p:anim>
                                    <p:anim calcmode="lin" valueType="num">
                                      <p:cBhvr>
                                        <p:cTn id="14" dur="1000" fill="hold"/>
                                        <p:tgtEl>
                                          <p:spTgt spid="7"/>
                                        </p:tgtEl>
                                        <p:attrNameLst>
                                          <p:attrName>ppt_h</p:attrName>
                                        </p:attrNameLst>
                                      </p:cBhvr>
                                      <p:tavLst>
                                        <p:tav tm="0">
                                          <p:val>
                                            <p:fltVal val="0"/>
                                          </p:val>
                                        </p:tav>
                                        <p:tav tm="100000">
                                          <p:val>
                                            <p:strVal val="#ppt_h"/>
                                          </p:val>
                                        </p:tav>
                                      </p:tavLst>
                                    </p:anim>
                                    <p:anim calcmode="lin" valueType="num">
                                      <p:cBhvr>
                                        <p:cTn id="15" dur="1000" fill="hold"/>
                                        <p:tgtEl>
                                          <p:spTgt spid="7"/>
                                        </p:tgtEl>
                                        <p:attrNameLst>
                                          <p:attrName>style.rotation</p:attrName>
                                        </p:attrNameLst>
                                      </p:cBhvr>
                                      <p:tavLst>
                                        <p:tav tm="0">
                                          <p:val>
                                            <p:fltVal val="90"/>
                                          </p:val>
                                        </p:tav>
                                        <p:tav tm="100000">
                                          <p:val>
                                            <p:fltVal val="0"/>
                                          </p:val>
                                        </p:tav>
                                      </p:tavLst>
                                    </p:anim>
                                    <p:animEffect transition="in" filter="fad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0" y="0"/>
            <a:ext cx="6357982" cy="646331"/>
          </a:xfrm>
          <a:prstGeom prst="rect">
            <a:avLst/>
          </a:prstGeom>
          <a:noFill/>
        </p:spPr>
        <p:txBody>
          <a:bodyPr wrap="square" rtlCol="0">
            <a:spAutoFit/>
          </a:bodyPr>
          <a:lstStyle/>
          <a:p>
            <a:r>
              <a:rPr lang="zh-CN" altLang="en-US" sz="3600" b="1" dirty="0"/>
              <a:t>三、</a:t>
            </a:r>
            <a:r>
              <a:rPr lang="en-US" altLang="zh-CN" sz="3600" b="1" dirty="0">
                <a:latin typeface="+mn-ea"/>
              </a:rPr>
              <a:t>《</a:t>
            </a:r>
            <a:r>
              <a:rPr lang="zh-CN" altLang="en-US" sz="3600" b="1" dirty="0">
                <a:latin typeface="+mn-ea"/>
              </a:rPr>
              <a:t>辛丑条约</a:t>
            </a:r>
            <a:r>
              <a:rPr lang="en-US" altLang="zh-CN" sz="3600" b="1" dirty="0">
                <a:latin typeface="+mn-ea"/>
              </a:rPr>
              <a:t>》</a:t>
            </a:r>
            <a:r>
              <a:rPr lang="zh-CN" altLang="en-US" sz="3600" b="1" dirty="0">
                <a:latin typeface="+mn-ea"/>
              </a:rPr>
              <a:t>的签订</a:t>
            </a:r>
            <a:endParaRPr lang="zh-CN" altLang="en-US" sz="3600" b="1" dirty="0">
              <a:latin typeface="+mn-ea"/>
            </a:endParaRPr>
          </a:p>
        </p:txBody>
      </p:sp>
      <p:pic>
        <p:nvPicPr>
          <p:cNvPr id="3" name="图片 2" descr="辛丑条约的签订.jpg"/>
          <p:cNvPicPr>
            <a:picLocks noChangeAspect="1"/>
          </p:cNvPicPr>
          <p:nvPr/>
        </p:nvPicPr>
        <p:blipFill>
          <a:blip r:embed="rId2" cstate="print"/>
          <a:stretch>
            <a:fillRect/>
          </a:stretch>
        </p:blipFill>
        <p:spPr>
          <a:xfrm>
            <a:off x="357158" y="1000108"/>
            <a:ext cx="8484046" cy="542928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right)">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2" name="图片 1" descr="55.jpg"/>
          <p:cNvPicPr>
            <a:picLocks noChangeAspect="1"/>
          </p:cNvPicPr>
          <p:nvPr/>
        </p:nvPicPr>
        <p:blipFill>
          <a:blip r:embed="rId2" cstate="print"/>
          <a:stretch>
            <a:fillRect/>
          </a:stretch>
        </p:blipFill>
        <p:spPr>
          <a:xfrm>
            <a:off x="313373" y="642918"/>
            <a:ext cx="8259155" cy="5500726"/>
          </a:xfrm>
          <a:prstGeom prst="rect">
            <a:avLst/>
          </a:prstGeom>
        </p:spPr>
      </p:pic>
      <p:sp>
        <p:nvSpPr>
          <p:cNvPr id="3" name="TextBox 2"/>
          <p:cNvSpPr txBox="1"/>
          <p:nvPr/>
        </p:nvSpPr>
        <p:spPr>
          <a:xfrm>
            <a:off x="2928926" y="1643050"/>
            <a:ext cx="4214842" cy="1569660"/>
          </a:xfrm>
          <a:prstGeom prst="rect">
            <a:avLst/>
          </a:prstGeom>
          <a:noFill/>
        </p:spPr>
        <p:txBody>
          <a:bodyPr wrap="square" rtlCol="0">
            <a:spAutoFit/>
          </a:bodyPr>
          <a:lstStyle/>
          <a:p>
            <a:r>
              <a:rPr lang="en-US" altLang="zh-CN" sz="3200" b="1" dirty="0"/>
              <a:t>          </a:t>
            </a:r>
            <a:r>
              <a:rPr lang="zh-CN" altLang="en-US" sz="3200" b="1" dirty="0"/>
              <a:t>阅读教材第</a:t>
            </a:r>
            <a:r>
              <a:rPr lang="en-US" altLang="zh-CN" sz="3200" b="1" dirty="0">
                <a:latin typeface="+mn-ea"/>
              </a:rPr>
              <a:t>35</a:t>
            </a:r>
            <a:r>
              <a:rPr lang="zh-CN" altLang="en-US" sz="3200" b="1" dirty="0"/>
              <a:t>页</a:t>
            </a:r>
            <a:r>
              <a:rPr lang="en-US" altLang="zh-CN" sz="3200" b="1" dirty="0"/>
              <a:t>《</a:t>
            </a:r>
            <a:r>
              <a:rPr lang="zh-CN" altLang="en-US" sz="3200" b="1" dirty="0"/>
              <a:t>辛丑条约</a:t>
            </a:r>
            <a:r>
              <a:rPr lang="en-US" altLang="zh-CN" sz="3200" b="1" dirty="0"/>
              <a:t>》</a:t>
            </a:r>
            <a:r>
              <a:rPr lang="zh-CN" altLang="en-US" sz="3200" b="1" dirty="0"/>
              <a:t>的主要内容。</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mph" presetSubtype="0" fill="hold" grpId="0" nodeType="withEffect">
                                  <p:stCondLst>
                                    <p:cond delay="0"/>
                                  </p:stCondLst>
                                  <p:iterate type="lt">
                                    <p:tmPct val="4000"/>
                                  </p:iterate>
                                  <p:childTnLst>
                                    <p:set>
                                      <p:cBhvr override="childStyle">
                                        <p:cTn id="6" dur="500" fill="hold"/>
                                        <p:tgtEl>
                                          <p:spTgt spid="3"/>
                                        </p:tgtEl>
                                        <p:attrNameLst>
                                          <p:attrName>style.color</p:attrName>
                                        </p:attrNameLst>
                                      </p:cBhvr>
                                      <p:to>
                                        <p:clrVal>
                                          <a:schemeClr val="accent2"/>
                                        </p:clrVal>
                                      </p:to>
                                    </p:set>
                                    <p:set>
                                      <p:cBhvr>
                                        <p:cTn id="7" dur="500" fill="hold"/>
                                        <p:tgtEl>
                                          <p:spTgt spid="3"/>
                                        </p:tgtEl>
                                        <p:attrNameLst>
                                          <p:attrName>fillcolor</p:attrName>
                                        </p:attrNameLst>
                                      </p:cBhvr>
                                      <p:to>
                                        <p:clrVal>
                                          <a:schemeClr val="accent2"/>
                                        </p:clrVal>
                                      </p:to>
                                    </p:set>
                                    <p:set>
                                      <p:cBhvr>
                                        <p:cTn id="8" dur="500" fill="hold"/>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6" name="TextBox 5"/>
          <p:cNvSpPr txBox="1"/>
          <p:nvPr/>
        </p:nvSpPr>
        <p:spPr>
          <a:xfrm>
            <a:off x="1000100" y="2071678"/>
            <a:ext cx="7000924" cy="1384995"/>
          </a:xfrm>
          <a:prstGeom prst="rect">
            <a:avLst/>
          </a:prstGeom>
          <a:noFill/>
        </p:spPr>
        <p:txBody>
          <a:bodyPr wrap="square" rtlCol="0">
            <a:spAutoFit/>
          </a:bodyPr>
          <a:lstStyle/>
          <a:p>
            <a:r>
              <a:rPr lang="en-US" altLang="zh-CN" sz="2800" b="1" dirty="0"/>
              <a:t>      《</a:t>
            </a:r>
            <a:r>
              <a:rPr lang="zh-CN" altLang="en-US" sz="2800" b="1" dirty="0"/>
              <a:t>辛丑条约</a:t>
            </a:r>
            <a:r>
              <a:rPr lang="en-US" altLang="zh-CN" sz="2800" b="1" dirty="0"/>
              <a:t>》</a:t>
            </a:r>
            <a:r>
              <a:rPr lang="zh-CN" altLang="en-US" sz="2800" b="1" dirty="0"/>
              <a:t>的签订说明清政府已经成为“洋人的朝廷”，中国已经完全沦</a:t>
            </a:r>
            <a:r>
              <a:rPr lang="zh-CN" altLang="en-US" sz="2800" b="1" dirty="0" smtClean="0"/>
              <a:t>为列强的半</a:t>
            </a:r>
            <a:r>
              <a:rPr lang="zh-CN" altLang="en-US" sz="2800" b="1" dirty="0"/>
              <a:t>殖民</a:t>
            </a:r>
            <a:r>
              <a:rPr lang="zh-CN" altLang="en-US" sz="2800" b="1" dirty="0" smtClean="0"/>
              <a:t>地。</a:t>
            </a:r>
            <a:endParaRPr lang="zh-CN" altLang="en-US" sz="2800" b="1"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4" name="Picture 3" descr="6"/>
          <p:cNvPicPr>
            <a:picLocks noChangeAspect="1" noChangeArrowheads="1"/>
          </p:cNvPicPr>
          <p:nvPr/>
        </p:nvPicPr>
        <p:blipFill>
          <a:blip r:embed="rId2" cstate="print"/>
          <a:srcRect/>
          <a:stretch>
            <a:fillRect/>
          </a:stretch>
        </p:blipFill>
        <p:spPr bwMode="auto">
          <a:xfrm>
            <a:off x="0" y="0"/>
            <a:ext cx="2108200" cy="1252537"/>
          </a:xfrm>
          <a:prstGeom prst="rect">
            <a:avLst/>
          </a:prstGeom>
          <a:noFill/>
          <a:ln w="9525">
            <a:noFill/>
            <a:miter lim="800000"/>
            <a:headEnd/>
            <a:tailEnd/>
          </a:ln>
        </p:spPr>
      </p:pic>
      <p:sp>
        <p:nvSpPr>
          <p:cNvPr id="5" name="TextBox 4"/>
          <p:cNvSpPr txBox="1"/>
          <p:nvPr/>
        </p:nvSpPr>
        <p:spPr>
          <a:xfrm>
            <a:off x="1142976" y="1214422"/>
            <a:ext cx="7000924" cy="1569660"/>
          </a:xfrm>
          <a:prstGeom prst="rect">
            <a:avLst/>
          </a:prstGeom>
          <a:noFill/>
        </p:spPr>
        <p:txBody>
          <a:bodyPr wrap="square" rtlCol="0">
            <a:spAutoFit/>
          </a:bodyPr>
          <a:lstStyle/>
          <a:p>
            <a:r>
              <a:rPr lang="zh-CN" altLang="en-US" sz="2800" b="1" dirty="0"/>
              <a:t>          </a:t>
            </a:r>
            <a:r>
              <a:rPr lang="zh-CN" altLang="en-US" sz="3200" b="1" dirty="0"/>
              <a:t>结合相关史实，总结近代中国是如何一步步沦为半殖民地半封建社会的？</a:t>
            </a:r>
            <a:endParaRPr lang="zh-CN" altLang="en-US" sz="3200" b="1" dirty="0"/>
          </a:p>
        </p:txBody>
      </p:sp>
      <p:sp>
        <p:nvSpPr>
          <p:cNvPr id="6" name="TextBox 5"/>
          <p:cNvSpPr txBox="1"/>
          <p:nvPr/>
        </p:nvSpPr>
        <p:spPr>
          <a:xfrm>
            <a:off x="785786" y="3000372"/>
            <a:ext cx="7500990" cy="1815882"/>
          </a:xfrm>
          <a:prstGeom prst="rect">
            <a:avLst/>
          </a:prstGeom>
          <a:noFill/>
        </p:spPr>
        <p:txBody>
          <a:bodyPr wrap="square" rtlCol="0">
            <a:spAutoFit/>
          </a:bodyPr>
          <a:lstStyle/>
          <a:p>
            <a:r>
              <a:rPr lang="en-US" altLang="zh-CN" sz="2800" b="1" dirty="0"/>
              <a:t>       《</a:t>
            </a:r>
            <a:r>
              <a:rPr lang="zh-CN" altLang="en-US" sz="2800" b="1" dirty="0"/>
              <a:t>南京条约</a:t>
            </a:r>
            <a:r>
              <a:rPr lang="en-US" altLang="zh-CN" sz="2800" b="1" dirty="0"/>
              <a:t>》</a:t>
            </a:r>
            <a:r>
              <a:rPr lang="zh-CN" altLang="en-US" sz="2800" b="1" dirty="0">
                <a:latin typeface="+mn-ea"/>
              </a:rPr>
              <a:t>的签订使中国开始沦为半殖民地半封建社会；</a:t>
            </a:r>
            <a:r>
              <a:rPr lang="en-US" altLang="zh-CN" sz="2800" b="1" dirty="0">
                <a:latin typeface="+mn-ea"/>
              </a:rPr>
              <a:t>《</a:t>
            </a:r>
            <a:r>
              <a:rPr lang="zh-CN" altLang="en-US" sz="2800" b="1" dirty="0">
                <a:latin typeface="+mn-ea"/>
              </a:rPr>
              <a:t>马关条约</a:t>
            </a:r>
            <a:r>
              <a:rPr lang="en-US" altLang="zh-CN" sz="2800" b="1" dirty="0">
                <a:latin typeface="+mn-ea"/>
              </a:rPr>
              <a:t>》</a:t>
            </a:r>
            <a:r>
              <a:rPr lang="zh-CN" altLang="en-US" sz="2800" b="1" dirty="0">
                <a:latin typeface="+mn-ea"/>
              </a:rPr>
              <a:t>的签订大大加深了中国半殖民地化程度；</a:t>
            </a:r>
            <a:r>
              <a:rPr lang="en-US" altLang="zh-CN" sz="2800" b="1" dirty="0">
                <a:latin typeface="+mn-ea"/>
              </a:rPr>
              <a:t>《</a:t>
            </a:r>
            <a:r>
              <a:rPr lang="zh-CN" altLang="en-US" sz="2800" b="1" dirty="0">
                <a:latin typeface="+mn-ea"/>
              </a:rPr>
              <a:t>辛丑条约</a:t>
            </a:r>
            <a:r>
              <a:rPr lang="en-US" altLang="zh-CN" sz="2800" b="1" dirty="0">
                <a:latin typeface="+mn-ea"/>
              </a:rPr>
              <a:t>》</a:t>
            </a:r>
            <a:r>
              <a:rPr lang="zh-CN" altLang="en-US" sz="2800" b="1" dirty="0">
                <a:latin typeface="+mn-ea"/>
              </a:rPr>
              <a:t>的签订使中国完全沦为半殖民地半封建社会。</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562935" y="214290"/>
            <a:ext cx="1574470" cy="646331"/>
          </a:xfrm>
          <a:prstGeom prst="rect">
            <a:avLst/>
          </a:prstGeom>
          <a:noFill/>
        </p:spPr>
        <p:txBody>
          <a:bodyPr wrap="none" lIns="91440" tIns="45720" rIns="91440" bIns="45720">
            <a:spAutoFit/>
          </a:bodyPr>
          <a:lstStyle/>
          <a:p>
            <a:pPr algn="ctr"/>
            <a:r>
              <a:rPr lang="zh-CN" altLang="en-US" sz="36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小结：</a:t>
            </a:r>
            <a:endParaRPr lang="zh-CN" altLang="en-US" sz="36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grpSp>
        <p:nvGrpSpPr>
          <p:cNvPr id="2" name="组合 1"/>
          <p:cNvGrpSpPr/>
          <p:nvPr/>
        </p:nvGrpSpPr>
        <p:grpSpPr>
          <a:xfrm>
            <a:off x="500034" y="1214422"/>
            <a:ext cx="8215370" cy="4456829"/>
            <a:chOff x="500034" y="1214422"/>
            <a:chExt cx="8215370" cy="4456829"/>
          </a:xfrm>
        </p:grpSpPr>
        <p:sp>
          <p:nvSpPr>
            <p:cNvPr id="5" name="TextBox 4"/>
            <p:cNvSpPr txBox="1"/>
            <p:nvPr/>
          </p:nvSpPr>
          <p:spPr>
            <a:xfrm>
              <a:off x="500034" y="1214422"/>
              <a:ext cx="8143932" cy="954107"/>
            </a:xfrm>
            <a:prstGeom prst="rect">
              <a:avLst/>
            </a:prstGeom>
            <a:noFill/>
          </p:spPr>
          <p:txBody>
            <a:bodyPr wrap="square" rtlCol="0">
              <a:spAutoFit/>
            </a:bodyPr>
            <a:lstStyle/>
            <a:p>
              <a:r>
                <a:rPr lang="en-US" altLang="zh-CN" sz="2800" b="1" dirty="0"/>
                <a:t>         </a:t>
              </a:r>
              <a:r>
                <a:rPr lang="en-US" altLang="zh-CN" sz="2800" b="1" dirty="0">
                  <a:latin typeface="+mn-ea"/>
                </a:rPr>
                <a:t>1</a:t>
              </a:r>
              <a:r>
                <a:rPr lang="en-US" altLang="zh-CN" sz="2800" b="1" dirty="0"/>
                <a:t>.  </a:t>
              </a:r>
              <a:r>
                <a:rPr lang="en-US" altLang="zh-CN" sz="2800" b="1" dirty="0">
                  <a:latin typeface="+mn-ea"/>
                </a:rPr>
                <a:t>19</a:t>
              </a:r>
              <a:r>
                <a:rPr lang="zh-CN" altLang="en-US" sz="2800" b="1" dirty="0"/>
                <a:t>世纪末期，随着帝国主义侵略的加剧，义和团运动兴起，斗争矛头直指帝国主义侵略势力。</a:t>
              </a:r>
              <a:endParaRPr lang="zh-CN" altLang="en-US" sz="2800" b="1" dirty="0"/>
            </a:p>
          </p:txBody>
        </p:sp>
        <p:sp>
          <p:nvSpPr>
            <p:cNvPr id="6" name="TextBox 5"/>
            <p:cNvSpPr txBox="1"/>
            <p:nvPr/>
          </p:nvSpPr>
          <p:spPr>
            <a:xfrm>
              <a:off x="571472" y="2500306"/>
              <a:ext cx="8143932" cy="1815882"/>
            </a:xfrm>
            <a:prstGeom prst="rect">
              <a:avLst/>
            </a:prstGeom>
            <a:noFill/>
          </p:spPr>
          <p:txBody>
            <a:bodyPr wrap="square" rtlCol="0">
              <a:spAutoFit/>
            </a:bodyPr>
            <a:lstStyle/>
            <a:p>
              <a:r>
                <a:rPr lang="en-US" altLang="zh-CN" sz="2800" b="1" dirty="0"/>
                <a:t>         </a:t>
              </a:r>
              <a:r>
                <a:rPr lang="en-US" altLang="zh-CN" sz="2800" b="1" dirty="0">
                  <a:latin typeface="+mn-ea"/>
                </a:rPr>
                <a:t>2</a:t>
              </a:r>
              <a:r>
                <a:rPr lang="en-US" altLang="zh-CN" sz="2800" b="1" dirty="0"/>
                <a:t>.  </a:t>
              </a:r>
              <a:r>
                <a:rPr lang="zh-CN" altLang="en-US" sz="2800" b="1" dirty="0"/>
                <a:t>为镇压义和团运动，八国联军侵华，攻陷北京。义和团英勇抗击八国联军，沉重打击了帝国主义瓜分中国的野心，但最终在中外反动势力的镇压下失败了。</a:t>
              </a:r>
              <a:endParaRPr lang="zh-CN" altLang="en-US" sz="2800" b="1" dirty="0"/>
            </a:p>
          </p:txBody>
        </p:sp>
        <p:sp>
          <p:nvSpPr>
            <p:cNvPr id="7" name="TextBox 6"/>
            <p:cNvSpPr txBox="1"/>
            <p:nvPr/>
          </p:nvSpPr>
          <p:spPr>
            <a:xfrm>
              <a:off x="571472" y="4286256"/>
              <a:ext cx="8143932" cy="1384995"/>
            </a:xfrm>
            <a:prstGeom prst="rect">
              <a:avLst/>
            </a:prstGeom>
            <a:noFill/>
          </p:spPr>
          <p:txBody>
            <a:bodyPr wrap="square" rtlCol="0">
              <a:spAutoFit/>
            </a:bodyPr>
            <a:lstStyle/>
            <a:p>
              <a:r>
                <a:rPr lang="en-US" altLang="zh-CN" sz="2800" b="1" dirty="0"/>
                <a:t>         </a:t>
              </a:r>
              <a:r>
                <a:rPr lang="en-US" altLang="zh-CN" sz="2800" b="1" dirty="0">
                  <a:latin typeface="+mn-ea"/>
                </a:rPr>
                <a:t>3</a:t>
              </a:r>
              <a:r>
                <a:rPr lang="en-US" altLang="zh-CN" sz="2800" b="1" dirty="0"/>
                <a:t>.  </a:t>
              </a:r>
              <a:r>
                <a:rPr lang="zh-CN" altLang="en-US" sz="2800" b="1" dirty="0"/>
                <a:t>列强强迫清政府签订了</a:t>
              </a:r>
              <a:r>
                <a:rPr lang="en-US" altLang="zh-CN" sz="2800" b="1" dirty="0"/>
                <a:t>《</a:t>
              </a:r>
              <a:r>
                <a:rPr lang="zh-CN" altLang="en-US" sz="2800" b="1" dirty="0"/>
                <a:t>辛丑条约</a:t>
              </a:r>
              <a:r>
                <a:rPr lang="en-US" altLang="zh-CN" sz="2800" b="1" dirty="0"/>
                <a:t>》</a:t>
              </a:r>
              <a:r>
                <a:rPr lang="zh-CN" altLang="en-US" sz="2800" b="1" dirty="0"/>
                <a:t>，至此清政</a:t>
              </a:r>
              <a:r>
                <a:rPr lang="zh-CN" altLang="en-US" sz="2800" b="1" dirty="0" smtClean="0"/>
                <a:t>府沦</a:t>
              </a:r>
              <a:r>
                <a:rPr lang="zh-CN" altLang="en-US" sz="2800" b="1" dirty="0"/>
                <a:t>为帝国主义列强统治中国的工具，中国完全陷入半殖民地半封建社会的深渊。</a:t>
              </a:r>
              <a:endParaRPr lang="zh-CN" altLang="en-US" sz="2800" b="1"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214282" y="214290"/>
            <a:ext cx="2967480" cy="923330"/>
          </a:xfrm>
          <a:prstGeom prst="rect">
            <a:avLst/>
          </a:prstGeom>
          <a:noFill/>
        </p:spPr>
        <p:txBody>
          <a:bodyPr wrap="none" lIns="91440" tIns="45720" rIns="91440" bIns="45720">
            <a:prstTxWarp prst="textInflate">
              <a:avLst/>
            </a:prstTxWarp>
            <a:spAutoFit/>
          </a:bodyPr>
          <a:lstStyle/>
          <a:p>
            <a:pPr algn="ctr"/>
            <a:r>
              <a:rPr lang="zh-CN" altLang="en-US" sz="5400" b="1" cap="all">
                <a:ln w="9000" cmpd="sng">
                  <a:solidFill>
                    <a:schemeClr val="accent4">
                      <a:shade val="50000"/>
                      <a:satMod val="120000"/>
                    </a:schemeClr>
                  </a:solidFill>
                  <a:prstDash val="solid"/>
                </a:ln>
                <a:effectLst>
                  <a:reflection blurRad="12700" stA="28000" endPos="45000" dist="1000" dir="5400000" sy="-100000" algn="bl" rotWithShape="0"/>
                </a:effectLst>
              </a:rPr>
              <a:t>板书设计</a:t>
            </a:r>
            <a:endParaRPr lang="zh-CN" altLang="en-US" sz="5400" b="1" cap="all" spc="0">
              <a:ln w="9000" cmpd="sng">
                <a:solidFill>
                  <a:schemeClr val="accent4">
                    <a:shade val="50000"/>
                    <a:satMod val="120000"/>
                  </a:schemeClr>
                </a:solidFill>
                <a:prstDash val="solid"/>
              </a:ln>
              <a:effectLst>
                <a:reflection blurRad="12700" stA="28000" endPos="45000" dist="1000" dir="5400000" sy="-100000" algn="bl" rotWithShape="0"/>
              </a:effectLst>
            </a:endParaRPr>
          </a:p>
        </p:txBody>
      </p:sp>
      <p:sp>
        <p:nvSpPr>
          <p:cNvPr id="6" name="TextBox 5"/>
          <p:cNvSpPr txBox="1"/>
          <p:nvPr/>
        </p:nvSpPr>
        <p:spPr>
          <a:xfrm>
            <a:off x="642910" y="1714488"/>
            <a:ext cx="3071834" cy="523220"/>
          </a:xfrm>
          <a:prstGeom prst="rect">
            <a:avLst/>
          </a:prstGeom>
          <a:noFill/>
          <a:ln>
            <a:solidFill>
              <a:schemeClr val="tx1"/>
            </a:solidFill>
          </a:ln>
        </p:spPr>
        <p:txBody>
          <a:bodyPr wrap="square" rtlCol="0">
            <a:spAutoFit/>
          </a:bodyPr>
          <a:lstStyle/>
          <a:p>
            <a:r>
              <a:rPr lang="zh-CN" altLang="en-US" sz="2800" b="1" dirty="0" smtClean="0"/>
              <a:t>     抗击八国联军</a:t>
            </a:r>
            <a:endParaRPr lang="zh-CN" altLang="en-US" sz="2800" b="1" dirty="0"/>
          </a:p>
        </p:txBody>
      </p:sp>
      <p:sp>
        <p:nvSpPr>
          <p:cNvPr id="22" name="TextBox 21"/>
          <p:cNvSpPr txBox="1"/>
          <p:nvPr/>
        </p:nvSpPr>
        <p:spPr>
          <a:xfrm>
            <a:off x="500034" y="3857628"/>
            <a:ext cx="2071702" cy="523220"/>
          </a:xfrm>
          <a:prstGeom prst="rect">
            <a:avLst/>
          </a:prstGeom>
          <a:noFill/>
          <a:ln>
            <a:solidFill>
              <a:schemeClr val="tx1"/>
            </a:solidFill>
          </a:ln>
        </p:spPr>
        <p:txBody>
          <a:bodyPr wrap="square" rtlCol="0">
            <a:spAutoFit/>
          </a:bodyPr>
          <a:lstStyle/>
          <a:p>
            <a:r>
              <a:rPr lang="zh-CN" altLang="en-US" sz="2800" b="1" dirty="0"/>
              <a:t>义和团运动</a:t>
            </a:r>
            <a:endParaRPr lang="zh-CN" altLang="en-US" sz="2800" b="1" dirty="0"/>
          </a:p>
        </p:txBody>
      </p:sp>
      <p:sp>
        <p:nvSpPr>
          <p:cNvPr id="23" name="TextBox 22"/>
          <p:cNvSpPr txBox="1"/>
          <p:nvPr/>
        </p:nvSpPr>
        <p:spPr>
          <a:xfrm>
            <a:off x="2714612" y="3786190"/>
            <a:ext cx="2786082" cy="954107"/>
          </a:xfrm>
          <a:prstGeom prst="rect">
            <a:avLst/>
          </a:prstGeom>
          <a:noFill/>
          <a:ln>
            <a:solidFill>
              <a:schemeClr val="tx1"/>
            </a:solidFill>
          </a:ln>
        </p:spPr>
        <p:txBody>
          <a:bodyPr wrap="square" rtlCol="0">
            <a:spAutoFit/>
          </a:bodyPr>
          <a:lstStyle/>
          <a:p>
            <a:r>
              <a:rPr lang="en-US" altLang="zh-CN" sz="2800" b="1" dirty="0"/>
              <a:t>《</a:t>
            </a:r>
            <a:r>
              <a:rPr lang="zh-CN" altLang="en-US" sz="2800" b="1" dirty="0"/>
              <a:t>辛丑条约</a:t>
            </a:r>
            <a:r>
              <a:rPr lang="en-US" altLang="zh-CN" sz="2800" b="1" dirty="0" smtClean="0"/>
              <a:t>》</a:t>
            </a:r>
            <a:r>
              <a:rPr lang="zh-CN" altLang="en-US" sz="2800" b="1" dirty="0" smtClean="0"/>
              <a:t>的签订</a:t>
            </a:r>
            <a:endParaRPr lang="zh-CN" altLang="en-US" sz="2800" b="1" dirty="0"/>
          </a:p>
        </p:txBody>
      </p:sp>
      <p:sp>
        <p:nvSpPr>
          <p:cNvPr id="24" name="TextBox 23"/>
          <p:cNvSpPr txBox="1"/>
          <p:nvPr/>
        </p:nvSpPr>
        <p:spPr>
          <a:xfrm>
            <a:off x="6715140" y="3357562"/>
            <a:ext cx="2071702" cy="1384995"/>
          </a:xfrm>
          <a:prstGeom prst="rect">
            <a:avLst/>
          </a:prstGeom>
          <a:noFill/>
          <a:ln>
            <a:solidFill>
              <a:schemeClr val="tx1"/>
            </a:solidFill>
          </a:ln>
        </p:spPr>
        <p:txBody>
          <a:bodyPr wrap="square" rtlCol="0">
            <a:spAutoFit/>
          </a:bodyPr>
          <a:lstStyle/>
          <a:p>
            <a:r>
              <a:rPr lang="zh-CN" altLang="en-US" sz="2800" b="1" dirty="0"/>
              <a:t>完全沦为半殖民地半封建社会</a:t>
            </a:r>
            <a:endParaRPr lang="zh-CN" altLang="en-US" sz="2800" b="1" dirty="0"/>
          </a:p>
        </p:txBody>
      </p:sp>
      <p:cxnSp>
        <p:nvCxnSpPr>
          <p:cNvPr id="26" name="直接箭头连接符 25"/>
          <p:cNvCxnSpPr/>
          <p:nvPr/>
        </p:nvCxnSpPr>
        <p:spPr>
          <a:xfrm rot="5400000">
            <a:off x="2536811" y="3035297"/>
            <a:ext cx="1500198" cy="1588"/>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直接箭头连接符 26"/>
          <p:cNvCxnSpPr/>
          <p:nvPr/>
        </p:nvCxnSpPr>
        <p:spPr>
          <a:xfrm rot="5400000" flipH="1" flipV="1">
            <a:off x="679423" y="3035297"/>
            <a:ext cx="1643074" cy="1588"/>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直接箭头连接符 28"/>
          <p:cNvCxnSpPr/>
          <p:nvPr/>
        </p:nvCxnSpPr>
        <p:spPr>
          <a:xfrm>
            <a:off x="5643570" y="4143380"/>
            <a:ext cx="1000132" cy="1588"/>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3" name="矩形 2"/>
          <p:cNvSpPr/>
          <p:nvPr/>
        </p:nvSpPr>
        <p:spPr>
          <a:xfrm>
            <a:off x="2643174" y="2571744"/>
            <a:ext cx="3071834" cy="1200329"/>
          </a:xfrm>
          <a:prstGeom prst="rect">
            <a:avLst/>
          </a:prstGeom>
          <a:noFill/>
          <a:effectLst>
            <a:reflection blurRad="6350" stA="50000" endA="300" endPos="55000" dir="5400000" sy="-100000" algn="bl" rotWithShape="0"/>
          </a:effectLst>
          <a:scene3d>
            <a:camera prst="orthographicFront"/>
            <a:lightRig rig="threePt" dir="t"/>
          </a:scene3d>
          <a:sp3d>
            <a:bevelT prst="relaxedInset"/>
          </a:sp3d>
        </p:spPr>
        <p:txBody>
          <a:bodyPr wrap="square" lIns="91440" tIns="45720" rIns="91440" bIns="45720">
            <a:spAutoFit/>
          </a:bodyPr>
          <a:lstStyle/>
          <a:p>
            <a:pPr algn="ctr"/>
            <a:r>
              <a:rPr lang="zh-CN" altLang="en-US" sz="7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谢 谢！</a:t>
            </a:r>
            <a:endParaRPr lang="zh-CN" altLang="en-US" sz="7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2255</Words>
  <Application>WPS 演示</Application>
  <PresentationFormat>全屏显示(4:3)</PresentationFormat>
  <Paragraphs>113</Paragraphs>
  <Slides>29</Slides>
  <Notes>1</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29</vt:i4>
      </vt:variant>
    </vt:vector>
  </HeadingPairs>
  <TitlesOfParts>
    <vt:vector size="40" baseType="lpstr">
      <vt:lpstr>Arial</vt:lpstr>
      <vt:lpstr>宋体</vt:lpstr>
      <vt:lpstr>Wingdings</vt:lpstr>
      <vt:lpstr>微软雅黑</vt:lpstr>
      <vt:lpstr>华文仿宋</vt:lpstr>
      <vt:lpstr>幼圆</vt:lpstr>
      <vt:lpstr>楷体</vt:lpstr>
      <vt:lpstr>仿宋</vt:lpstr>
      <vt:lpstr>Arial Unicode MS</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dreamsummit</dc:creator>
  <cp:lastModifiedBy>Administrator</cp:lastModifiedBy>
  <cp:revision>264</cp:revision>
  <dcterms:created xsi:type="dcterms:W3CDTF">2017-02-03T10:34:00Z</dcterms:created>
  <dcterms:modified xsi:type="dcterms:W3CDTF">2017-09-25T09:10:30Z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2052-10.1.0.6750</vt:lpwstr>
  </property>
</Properties>
</file>