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sldIdLst>
    <p:sldId id="295" r:id="rId2"/>
    <p:sldId id="256" r:id="rId3"/>
    <p:sldId id="257" r:id="rId4"/>
    <p:sldId id="258" r:id="rId5"/>
    <p:sldId id="280" r:id="rId6"/>
    <p:sldId id="259" r:id="rId7"/>
    <p:sldId id="261" r:id="rId8"/>
    <p:sldId id="262" r:id="rId9"/>
    <p:sldId id="267" r:id="rId10"/>
    <p:sldId id="268" r:id="rId11"/>
    <p:sldId id="263" r:id="rId12"/>
    <p:sldId id="264" r:id="rId13"/>
    <p:sldId id="272" r:id="rId14"/>
    <p:sldId id="270" r:id="rId15"/>
    <p:sldId id="266" r:id="rId16"/>
    <p:sldId id="292" r:id="rId17"/>
    <p:sldId id="274" r:id="rId18"/>
    <p:sldId id="277" r:id="rId19"/>
    <p:sldId id="281" r:id="rId20"/>
    <p:sldId id="286" r:id="rId21"/>
    <p:sldId id="282" r:id="rId22"/>
    <p:sldId id="290" r:id="rId23"/>
    <p:sldId id="297" r:id="rId24"/>
    <p:sldId id="287" r:id="rId25"/>
    <p:sldId id="294" r:id="rId26"/>
    <p:sldId id="288" r:id="rId27"/>
    <p:sldId id="291" r:id="rId28"/>
    <p:sldId id="289" r:id="rId29"/>
    <p:sldId id="293" r:id="rId30"/>
    <p:sldId id="284" r:id="rId31"/>
    <p:sldId id="298" r:id="rId32"/>
  </p:sldIdLst>
  <p:sldSz cx="9144000" cy="6858000" type="screen4x3"/>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3736200" cy="737362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tags" Target="tags/tag1.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heme" Target="theme/theme1.xml" /><Relationship Id="rId37" Type="http://schemas.openxmlformats.org/officeDocument/2006/relationships/tableStyles" Target="tableStyles.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2019/5/27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2">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2019/5/27</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hyperlink" Target="https://baike.baidu.com/item/%E6%B5%B7%E5%A4%96%E8%B4%B8%E6%98%93/11019544" TargetMode="External" /><Relationship Id="rId2" Type="http://schemas.openxmlformats.org/officeDocument/2006/relationships/image" Target="../media/image2.jpeg" /><Relationship Id="rId3" Type="http://schemas.openxmlformats.org/officeDocument/2006/relationships/hyperlink" Target="https://baike.baidu.com/item/%E9%B2%A4%E5%9F%8E%E5%8C%BA/3507068" TargetMode="External" /><Relationship Id="rId4" Type="http://schemas.openxmlformats.org/officeDocument/2006/relationships/hyperlink" Target="https://baike.baidu.com/item/%E5%8D%97%E8%96%B0%E9%97%A8/3210585" TargetMode="External" /><Relationship Id="rId5" Type="http://schemas.openxmlformats.org/officeDocument/2006/relationships/hyperlink" Target="https://baike.baidu.com/item/%E5%B8%82%E8%88%B6%E5%8F%B8/864112" TargetMode="External" /><Relationship Id="rId6" Type="http://schemas.openxmlformats.org/officeDocument/2006/relationships/hyperlink" Target="https://baike.baidu.com/item/%E6%B0%B4%E9%97%A8%E5%B7%B7/2539292" TargetMode="External" /><Relationship Id="rId7" Type="http://schemas.openxmlformats.org/officeDocument/2006/relationships/hyperlink" Target="https://baike.baidu.com/item/%E4%B8%89%E4%B9%89%E5%BA%99/5618073" TargetMode="External" /><Relationship Id="rId8" Type="http://schemas.openxmlformats.org/officeDocument/2006/relationships/hyperlink" Target="https://baike.baidu.com/item/%E6%B3%89%E5%B7%9E%E6%B8%AF/5265153" TargetMode="External" /><Relationship Id="rId9" Type="http://schemas.openxmlformats.org/officeDocument/2006/relationships/hyperlink" Target="https://baike.baidu.com/item/%E6%88%90%E5%8C%96/2677711" TargetMode="Ex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357158" y="1071546"/>
            <a:ext cx="8429684" cy="954107"/>
          </a:xfrm>
          <a:prstGeom prst="rect">
            <a:avLst/>
          </a:prstGeom>
          <a:noFill/>
        </p:spPr>
        <p:txBody>
          <a:bodyPr wrap="square" rtlCol="0">
            <a:spAutoFit/>
          </a:bodyPr>
          <a:lstStyle/>
          <a:p>
            <a:r>
              <a:rPr lang="zh-CN" altLang="en-US" sz="2800" b="1" smtClean="0">
                <a:latin typeface="微软雅黑" pitchFamily="34" charset="-122"/>
                <a:ea typeface="微软雅黑" pitchFamily="34" charset="-122"/>
              </a:rPr>
              <a:t>赋役是一个国家或一个政权的根本。没有赋役就意味着没有财政，没有财政就不能保证一个政权的运行。</a:t>
            </a:r>
            <a:endParaRPr lang="zh-CN" altLang="en-US" sz="2800" b="1">
              <a:latin typeface="微软雅黑" pitchFamily="34" charset="-122"/>
              <a:ea typeface="微软雅黑" pitchFamily="34" charset="-122"/>
            </a:endParaRPr>
          </a:p>
        </p:txBody>
      </p:sp>
      <p:sp>
        <p:nvSpPr>
          <p:cNvPr id="5" name="矩形 4"/>
          <p:cNvSpPr/>
          <p:nvPr/>
        </p:nvSpPr>
        <p:spPr>
          <a:xfrm>
            <a:off x="428596" y="2928934"/>
            <a:ext cx="8143932" cy="584775"/>
          </a:xfrm>
          <a:prstGeom prst="rect">
            <a:avLst/>
          </a:prstGeom>
        </p:spPr>
        <p:txBody>
          <a:bodyPr wrap="square">
            <a:spAutoFit/>
          </a:bodyPr>
          <a:lstStyle/>
          <a:p>
            <a:r>
              <a:rPr lang="en-US" altLang="zh-CN" sz="3200" b="1" smtClean="0">
                <a:solidFill>
                  <a:srgbClr val="002060"/>
                </a:solidFill>
                <a:latin typeface="微软雅黑" pitchFamily="34" charset="-122"/>
                <a:ea typeface="微软雅黑" pitchFamily="34" charset="-122"/>
              </a:rPr>
              <a:t>《</a:t>
            </a:r>
            <a:r>
              <a:rPr lang="zh-CN" altLang="en-US" sz="3200" b="1" smtClean="0">
                <a:solidFill>
                  <a:srgbClr val="002060"/>
                </a:solidFill>
                <a:latin typeface="微软雅黑" pitchFamily="34" charset="-122"/>
                <a:ea typeface="微软雅黑" pitchFamily="34" charset="-122"/>
              </a:rPr>
              <a:t>史记</a:t>
            </a:r>
            <a:r>
              <a:rPr lang="en-US" altLang="zh-CN" sz="3200" b="1" smtClean="0">
                <a:solidFill>
                  <a:srgbClr val="002060"/>
                </a:solidFill>
                <a:latin typeface="微软雅黑" pitchFamily="34" charset="-122"/>
                <a:ea typeface="微软雅黑" pitchFamily="34" charset="-122"/>
              </a:rPr>
              <a:t>·</a:t>
            </a:r>
            <a:r>
              <a:rPr lang="zh-CN" altLang="en-US" sz="3200" b="1" smtClean="0">
                <a:solidFill>
                  <a:srgbClr val="002060"/>
                </a:solidFill>
                <a:latin typeface="微软雅黑" pitchFamily="34" charset="-122"/>
                <a:ea typeface="微软雅黑" pitchFamily="34" charset="-122"/>
              </a:rPr>
              <a:t>夏本纪</a:t>
            </a:r>
            <a:r>
              <a:rPr lang="en-US" altLang="zh-CN" sz="3200" b="1" smtClean="0">
                <a:solidFill>
                  <a:srgbClr val="002060"/>
                </a:solidFill>
                <a:latin typeface="微软雅黑" pitchFamily="34" charset="-122"/>
                <a:ea typeface="微软雅黑" pitchFamily="34" charset="-122"/>
              </a:rPr>
              <a:t>》</a:t>
            </a:r>
            <a:r>
              <a:rPr lang="zh-CN" altLang="en-US" sz="3200" b="1" smtClean="0">
                <a:solidFill>
                  <a:srgbClr val="002060"/>
                </a:solidFill>
                <a:latin typeface="微软雅黑" pitchFamily="34" charset="-122"/>
                <a:ea typeface="微软雅黑" pitchFamily="34" charset="-122"/>
              </a:rPr>
              <a:t>“自虞夏时，贡赋备矣“。</a:t>
            </a:r>
            <a:endParaRPr lang="zh-CN" altLang="en-US" sz="3200" b="1">
              <a:solidFill>
                <a:srgbClr val="002060"/>
              </a:solidFill>
              <a:latin typeface="微软雅黑" pitchFamily="34" charset="-122"/>
              <a:ea typeface="微软雅黑" pitchFamily="34" charset="-122"/>
            </a:endParaRPr>
          </a:p>
        </p:txBody>
      </p:sp>
      <p:sp>
        <p:nvSpPr>
          <p:cNvPr id="6" name="TextBox 5"/>
          <p:cNvSpPr txBox="1"/>
          <p:nvPr/>
        </p:nvSpPr>
        <p:spPr>
          <a:xfrm>
            <a:off x="1357290" y="4429132"/>
            <a:ext cx="5857916" cy="584775"/>
          </a:xfrm>
          <a:prstGeom prst="rect">
            <a:avLst/>
          </a:prstGeom>
          <a:noFill/>
        </p:spPr>
        <p:txBody>
          <a:bodyPr wrap="square" rtlCol="0">
            <a:spAutoFit/>
          </a:bodyPr>
          <a:lstStyle/>
          <a:p>
            <a:r>
              <a:rPr lang="zh-CN" altLang="en-US" sz="3200" b="1" smtClean="0">
                <a:solidFill>
                  <a:srgbClr val="FF0000"/>
                </a:solidFill>
                <a:latin typeface="微软雅黑" pitchFamily="34" charset="-122"/>
                <a:ea typeface="微软雅黑" pitchFamily="34" charset="-122"/>
              </a:rPr>
              <a:t>原始社会我国就有了税收</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6"/>
          <p:cNvSpPr>
            <a:spLocks noChangeArrowheads="1"/>
          </p:cNvSpPr>
          <p:nvPr/>
        </p:nvSpPr>
        <p:spPr bwMode="auto">
          <a:xfrm>
            <a:off x="1357290" y="1785926"/>
            <a:ext cx="6429420" cy="707886"/>
          </a:xfrm>
          <a:prstGeom prst="rect">
            <a:avLst/>
          </a:prstGeom>
          <a:solidFill>
            <a:srgbClr val="FFFF00"/>
          </a:solidFill>
          <a:ln w="9525">
            <a:noFill/>
            <a:miter lim="800000"/>
          </a:ln>
        </p:spPr>
        <p:txBody>
          <a:bodyPr wrap="square">
            <a:spAutoFit/>
          </a:bodyPr>
          <a:lstStyle/>
          <a:p>
            <a:pPr>
              <a:buFont typeface="Arial"/>
              <a:buNone/>
            </a:pPr>
            <a:r>
              <a:rPr lang="zh-CN" altLang="en-US" sz="4000" b="1" smtClean="0">
                <a:solidFill>
                  <a:srgbClr val="FF0000"/>
                </a:solidFill>
                <a:latin typeface="黑体" pitchFamily="49" charset="-122"/>
                <a:ea typeface="黑体" pitchFamily="49" charset="-122"/>
              </a:rPr>
              <a:t>第</a:t>
            </a:r>
            <a:r>
              <a:rPr lang="en-US" altLang="zh-CN" sz="4000" b="1" smtClean="0">
                <a:solidFill>
                  <a:srgbClr val="FF0000"/>
                </a:solidFill>
                <a:latin typeface="黑体" pitchFamily="49" charset="-122"/>
                <a:ea typeface="黑体" pitchFamily="49" charset="-122"/>
              </a:rPr>
              <a:t>16</a:t>
            </a:r>
            <a:r>
              <a:rPr lang="zh-CN" altLang="en-US" sz="4000" b="1" smtClean="0">
                <a:solidFill>
                  <a:srgbClr val="FF0000"/>
                </a:solidFill>
                <a:latin typeface="黑体" pitchFamily="49" charset="-122"/>
                <a:ea typeface="黑体" pitchFamily="49" charset="-122"/>
              </a:rPr>
              <a:t>课中国</a:t>
            </a:r>
            <a:r>
              <a:rPr lang="zh-CN" altLang="en-US" sz="4000" b="1">
                <a:solidFill>
                  <a:srgbClr val="FF0000"/>
                </a:solidFill>
                <a:latin typeface="黑体" pitchFamily="49" charset="-122"/>
                <a:ea typeface="黑体" pitchFamily="49" charset="-122"/>
              </a:rPr>
              <a:t>赋税制度的演变</a:t>
            </a:r>
          </a:p>
        </p:txBody>
      </p:sp>
      <p:sp>
        <p:nvSpPr>
          <p:cNvPr id="5" name="矩形 6"/>
          <p:cNvSpPr>
            <a:spLocks noChangeArrowheads="1"/>
          </p:cNvSpPr>
          <p:nvPr/>
        </p:nvSpPr>
        <p:spPr bwMode="auto">
          <a:xfrm>
            <a:off x="1000100" y="3000372"/>
            <a:ext cx="7143768" cy="707886"/>
          </a:xfrm>
          <a:prstGeom prst="rect">
            <a:avLst/>
          </a:prstGeom>
          <a:solidFill>
            <a:srgbClr val="FFFF00"/>
          </a:solidFill>
          <a:ln w="9525">
            <a:noFill/>
            <a:miter lim="800000"/>
          </a:ln>
        </p:spPr>
        <p:txBody>
          <a:bodyPr wrap="square">
            <a:spAutoFit/>
          </a:bodyPr>
          <a:lstStyle/>
          <a:p>
            <a:pPr algn="just">
              <a:buFont typeface="Arial"/>
              <a:buNone/>
            </a:pPr>
            <a:r>
              <a:rPr lang="zh-CN" altLang="en-US" sz="2000" b="1" smtClean="0">
                <a:solidFill>
                  <a:srgbClr val="FF0000"/>
                </a:solidFill>
                <a:latin typeface="黑体" pitchFamily="49" charset="-122"/>
                <a:ea typeface="黑体" pitchFamily="49" charset="-122"/>
              </a:rPr>
              <a:t>课程标准：了解中国赋税制度演变。</a:t>
            </a:r>
            <a:endParaRPr lang="en-US" altLang="zh-CN" sz="2000" b="1" smtClean="0">
              <a:solidFill>
                <a:srgbClr val="FF0000"/>
              </a:solidFill>
              <a:latin typeface="黑体" panose="02010609060101010101" pitchFamily="49" charset="-122"/>
              <a:ea typeface="黑体" panose="02010609060101010101" pitchFamily="49" charset="-122"/>
            </a:endParaRPr>
          </a:p>
          <a:p>
            <a:pPr algn="just">
              <a:buFont typeface="Arial"/>
              <a:buNone/>
            </a:pPr>
            <a:r>
              <a:rPr lang="zh-CN" altLang="en-US" sz="2000" b="1" smtClean="0">
                <a:solidFill>
                  <a:srgbClr val="FF0000"/>
                </a:solidFill>
                <a:latin typeface="黑体" pitchFamily="49" charset="-122"/>
                <a:ea typeface="黑体" pitchFamily="49" charset="-122"/>
              </a:rPr>
              <a:t>          了解关税、个人所得税的产生及其在中国的实行</a:t>
            </a:r>
            <a:endParaRPr lang="zh-CN" altLang="en-US" sz="2000" b="1">
              <a:solidFill>
                <a:srgbClr val="FF0000"/>
              </a:solidFill>
              <a:latin typeface="黑体" panose="02010609060101010101" pitchFamily="49" charset="-122"/>
              <a:ea typeface="黑体" panose="02010609060101010101" pitchFamily="49" charset="-122"/>
            </a:endParaRPr>
          </a:p>
        </p:txBody>
      </p:sp>
      <p:sp>
        <p:nvSpPr>
          <p:cNvPr id="6" name="TextBox 5"/>
          <p:cNvSpPr txBox="1"/>
          <p:nvPr/>
        </p:nvSpPr>
        <p:spPr>
          <a:xfrm>
            <a:off x="2214546" y="1071546"/>
            <a:ext cx="4643470" cy="400110"/>
          </a:xfrm>
          <a:prstGeom prst="rect">
            <a:avLst/>
          </a:prstGeom>
          <a:solidFill>
            <a:srgbClr val="FFFF00"/>
          </a:solidFill>
        </p:spPr>
        <p:txBody>
          <a:bodyPr wrap="square" rtlCol="0">
            <a:spAutoFit/>
          </a:bodyPr>
          <a:lstStyle/>
          <a:p>
            <a:r>
              <a:rPr lang="zh-CN" altLang="en-US" sz="2000" b="1" smtClean="0">
                <a:solidFill>
                  <a:srgbClr val="FF0000"/>
                </a:solidFill>
                <a:latin typeface="黑体" pitchFamily="49" charset="-122"/>
                <a:ea typeface="黑体" pitchFamily="49" charset="-122"/>
              </a:rPr>
              <a:t>高中历史选必一</a:t>
            </a:r>
            <a:r>
              <a:rPr lang="en-US" altLang="zh-CN" sz="2000" b="1" smtClean="0">
                <a:solidFill>
                  <a:srgbClr val="FF0000"/>
                </a:solidFill>
                <a:latin typeface="黑体" pitchFamily="49" charset="-122"/>
                <a:ea typeface="黑体" pitchFamily="49" charset="-122"/>
              </a:rPr>
              <a:t>《</a:t>
            </a:r>
            <a:r>
              <a:rPr lang="zh-CN" altLang="en-US" sz="2000" b="1" smtClean="0">
                <a:solidFill>
                  <a:srgbClr val="FF0000"/>
                </a:solidFill>
                <a:latin typeface="黑体" pitchFamily="49" charset="-122"/>
                <a:ea typeface="黑体" pitchFamily="49" charset="-122"/>
              </a:rPr>
              <a:t>国家制度与社会治理</a:t>
            </a:r>
            <a:r>
              <a:rPr lang="en-US" altLang="zh-CN" sz="2000" b="1" smtClean="0">
                <a:solidFill>
                  <a:srgbClr val="FF0000"/>
                </a:solidFill>
                <a:latin typeface="黑体" pitchFamily="49" charset="-122"/>
                <a:ea typeface="黑体" pitchFamily="49" charset="-122"/>
              </a:rPr>
              <a:t>》</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1"/>
          <p:cNvSpPr>
            <a:spLocks noGrp="1" noChangeArrowheads="1"/>
          </p:cNvSpPr>
          <p:nvPr>
            <p:ph type="title"/>
          </p:nvPr>
        </p:nvSpPr>
        <p:spPr>
          <a:xfrm>
            <a:off x="857224" y="1000108"/>
            <a:ext cx="7391400" cy="1143000"/>
          </a:xfrm>
          <a:solidFill>
            <a:srgbClr val="FFFF00"/>
          </a:solidFill>
        </p:spPr>
        <p:txBody>
          <a:bodyPr/>
          <a:lstStyle/>
          <a:p>
            <a:pPr eaLnBrk="1" hangingPunct="1"/>
            <a:r>
              <a:rPr lang="zh-CN" altLang="en-US" b="1" smtClean="0">
                <a:solidFill>
                  <a:srgbClr val="FF0000"/>
                </a:solidFill>
                <a:latin typeface="微软雅黑" pitchFamily="34" charset="-122"/>
                <a:ea typeface="微软雅黑" pitchFamily="34" charset="-122"/>
              </a:rPr>
              <a:t>赋税制度的概念</a:t>
            </a:r>
          </a:p>
        </p:txBody>
      </p:sp>
      <p:sp>
        <p:nvSpPr>
          <p:cNvPr id="5" name="内容占位符 2"/>
          <p:cNvSpPr>
            <a:spLocks noGrp="1" noChangeArrowheads="1"/>
          </p:cNvSpPr>
          <p:nvPr>
            <p:ph idx="1"/>
          </p:nvPr>
        </p:nvSpPr>
        <p:spPr>
          <a:xfrm>
            <a:off x="785786" y="2786058"/>
            <a:ext cx="7543800" cy="1828800"/>
          </a:xfrm>
        </p:spPr>
        <p:txBody>
          <a:bodyPr/>
          <a:lstStyle/>
          <a:p>
            <a:pPr eaLnBrk="1" hangingPunct="1">
              <a:buFontTx/>
              <a:buNone/>
            </a:pPr>
            <a:r>
              <a:rPr lang="zh-CN" altLang="en-US" b="1" smtClean="0">
                <a:solidFill>
                  <a:srgbClr val="FF0000"/>
                </a:solidFill>
                <a:latin typeface="微软雅黑" pitchFamily="34" charset="-122"/>
                <a:ea typeface="微软雅黑" pitchFamily="34" charset="-122"/>
              </a:rPr>
              <a:t>   赋税</a:t>
            </a:r>
            <a:r>
              <a:rPr lang="zh-CN" altLang="en-US" b="1" smtClean="0">
                <a:latin typeface="微软雅黑" pitchFamily="34" charset="-122"/>
                <a:ea typeface="微软雅黑" pitchFamily="34" charset="-122"/>
              </a:rPr>
              <a:t>是</a:t>
            </a:r>
            <a:r>
              <a:rPr lang="zh-CN" altLang="en-US" b="1" smtClean="0">
                <a:solidFill>
                  <a:srgbClr val="0000CC"/>
                </a:solidFill>
                <a:latin typeface="微软雅黑" pitchFamily="34" charset="-122"/>
                <a:ea typeface="微软雅黑" pitchFamily="34" charset="-122"/>
              </a:rPr>
              <a:t>指中国古代国家宏观管理经济的主要手段之一</a:t>
            </a:r>
            <a:r>
              <a:rPr lang="en-US" altLang="zh-CN" b="1" smtClean="0">
                <a:solidFill>
                  <a:srgbClr val="0000CC"/>
                </a:solidFill>
                <a:latin typeface="微软雅黑" pitchFamily="34" charset="-122"/>
                <a:ea typeface="微软雅黑" pitchFamily="34" charset="-122"/>
              </a:rPr>
              <a:t>,</a:t>
            </a:r>
            <a:r>
              <a:rPr lang="zh-CN" altLang="en-US" b="1" smtClean="0">
                <a:solidFill>
                  <a:srgbClr val="0000CC"/>
                </a:solidFill>
                <a:latin typeface="微软雅黑" pitchFamily="34" charset="-122"/>
                <a:ea typeface="微软雅黑" pitchFamily="34" charset="-122"/>
              </a:rPr>
              <a:t>是统治者为维护国家机器运转而强制征收的</a:t>
            </a:r>
            <a:r>
              <a:rPr lang="en-US" altLang="zh-CN" b="1" smtClean="0">
                <a:solidFill>
                  <a:srgbClr val="0000CC"/>
                </a:solidFill>
                <a:latin typeface="微软雅黑" pitchFamily="34" charset="-122"/>
                <a:ea typeface="微软雅黑" pitchFamily="34" charset="-122"/>
              </a:rPr>
              <a:t>.</a:t>
            </a:r>
            <a:endParaRPr lang="zh-CN" altLang="en-US" smtClean="0">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3"/>
          <p:cNvSpPr txBox="1">
            <a:spLocks noChangeArrowheads="1"/>
          </p:cNvSpPr>
          <p:nvPr/>
        </p:nvSpPr>
        <p:spPr>
          <a:xfrm>
            <a:off x="428596" y="1857364"/>
            <a:ext cx="8229600" cy="54864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35000"/>
              </a:lnSpc>
              <a:spcBef>
                <a:spcPct val="20000"/>
              </a:spcBef>
              <a:spcAft>
                <a:spcPct val="0"/>
              </a:spcAft>
              <a:buClrTx/>
              <a:buSzTx/>
              <a:buFontTx/>
              <a:buNone/>
              <a:defRPr/>
            </a:pPr>
            <a:endParaRPr kumimoji="0" lang="en-US" altLang="zh-CN" sz="2400" b="1" i="0" u="none" strike="noStrike" kern="1200" cap="none" spc="0" normalizeH="0" baseline="0" noProof="0" smtClean="0">
              <a:ln>
                <a:noFill/>
              </a:ln>
              <a:solidFill>
                <a:srgbClr val="0000CC"/>
              </a:solidFill>
              <a:effectLst/>
              <a:uLnTx/>
              <a:uFillTx/>
              <a:latin typeface="华文中宋" pitchFamily="2" charset="-122"/>
              <a:ea typeface="华文中宋" pitchFamily="2" charset="-122"/>
              <a:cs typeface="+mn-cs"/>
            </a:endParaRPr>
          </a:p>
          <a:p>
            <a:pPr marL="342900" marR="0" lvl="0" indent="-342900" algn="l" defTabSz="914400" rtl="0" eaLnBrk="1" fontAlgn="auto" latinLnBrk="0" hangingPunct="1">
              <a:lnSpc>
                <a:spcPct val="135000"/>
              </a:lnSpc>
              <a:spcBef>
                <a:spcPct val="20000"/>
              </a:spcBef>
              <a:spcAft>
                <a:spcPct val="0"/>
              </a:spcAft>
              <a:buClrTx/>
              <a:buSzTx/>
              <a:buFontTx/>
              <a:buNone/>
              <a:defRPr/>
            </a:pPr>
            <a:r>
              <a:rPr kumimoji="0" lang="en-US" altLang="zh-CN" sz="2400" b="1" i="0" u="none" strike="noStrike" kern="1200" cap="none" spc="0" normalizeH="0" baseline="0" noProof="0" smtClean="0">
                <a:ln>
                  <a:noFill/>
                </a:ln>
                <a:solidFill>
                  <a:schemeClr val="tx1"/>
                </a:solidFill>
                <a:effectLst/>
                <a:uLnTx/>
                <a:uFillTx/>
                <a:latin typeface="微软雅黑" pitchFamily="34" charset="-122"/>
                <a:ea typeface="华文中宋" pitchFamily="2" charset="-122"/>
                <a:cs typeface="+mn-cs"/>
              </a:rPr>
              <a:t>   </a:t>
            </a:r>
            <a:r>
              <a:rPr kumimoji="0" lang="en-US" altLang="zh-CN" sz="3200" b="1" i="0" u="none" strike="noStrike" kern="1200" cap="none" spc="0" normalizeH="0" baseline="0" noProof="0" smtClean="0">
                <a:ln>
                  <a:noFill/>
                </a:ln>
                <a:solidFill>
                  <a:schemeClr val="tx1"/>
                </a:solidFill>
                <a:effectLst/>
                <a:uLnTx/>
                <a:uFillTx/>
                <a:latin typeface="微软雅黑" pitchFamily="34" charset="-122"/>
                <a:ea typeface="微软雅黑" pitchFamily="34" charset="-122"/>
                <a:cs typeface="+mn-cs"/>
              </a:rPr>
              <a:t>1</a:t>
            </a:r>
            <a:r>
              <a:rPr kumimoji="0" lang="zh-CN" altLang="en-US" sz="3200" b="1" i="0" u="none" strike="noStrike" kern="1200" cap="none" spc="0" normalizeH="0" baseline="0" noProof="0" smtClean="0">
                <a:ln>
                  <a:noFill/>
                </a:ln>
                <a:solidFill>
                  <a:schemeClr val="tx1"/>
                </a:solidFill>
                <a:effectLst/>
                <a:uLnTx/>
                <a:uFillTx/>
                <a:latin typeface="微软雅黑" pitchFamily="34" charset="-122"/>
                <a:ea typeface="微软雅黑" pitchFamily="34" charset="-122"/>
                <a:cs typeface="+mn-cs"/>
              </a:rPr>
              <a:t>、</a:t>
            </a:r>
            <a:r>
              <a:rPr kumimoji="0" lang="zh-CN" altLang="en-US" sz="32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丁税：</a:t>
            </a:r>
            <a:r>
              <a:rPr kumimoji="0" lang="zh-CN" altLang="en-US" sz="32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以人丁为主的人头税；</a:t>
            </a:r>
          </a:p>
          <a:p>
            <a:pPr marL="342900" marR="0" lvl="0" indent="-342900" algn="l" defTabSz="914400" rtl="0" eaLnBrk="1" fontAlgn="auto" latinLnBrk="0" hangingPunct="1">
              <a:lnSpc>
                <a:spcPct val="135000"/>
              </a:lnSpc>
              <a:spcBef>
                <a:spcPct val="20000"/>
              </a:spcBef>
              <a:spcAft>
                <a:spcPct val="0"/>
              </a:spcAft>
              <a:buClrTx/>
              <a:buSzTx/>
              <a:buFont typeface="Arial" pitchFamily="34" charset="0"/>
              <a:buChar char="•"/>
              <a:defRPr/>
            </a:pPr>
            <a:r>
              <a:rPr kumimoji="0" lang="en-US" altLang="zh-CN" sz="3200" b="1" i="0" u="none" strike="noStrike" kern="1200" cap="none" spc="0" normalizeH="0" baseline="0" noProof="0" smtClean="0">
                <a:ln>
                  <a:noFill/>
                </a:ln>
                <a:solidFill>
                  <a:schemeClr val="tx1"/>
                </a:solidFill>
                <a:effectLst/>
                <a:uLnTx/>
                <a:uFillTx/>
                <a:latin typeface="微软雅黑" pitchFamily="34" charset="-122"/>
                <a:ea typeface="微软雅黑" pitchFamily="34" charset="-122"/>
                <a:cs typeface="+mn-cs"/>
              </a:rPr>
              <a:t>2</a:t>
            </a:r>
            <a:r>
              <a:rPr kumimoji="0" lang="zh-CN" altLang="en-US" sz="3200" b="1" i="0" u="none" strike="noStrike" kern="1200" cap="none" spc="0" normalizeH="0" baseline="0" noProof="0" smtClean="0">
                <a:ln>
                  <a:noFill/>
                </a:ln>
                <a:solidFill>
                  <a:schemeClr val="tx1"/>
                </a:solidFill>
                <a:effectLst/>
                <a:uLnTx/>
                <a:uFillTx/>
                <a:latin typeface="微软雅黑" pitchFamily="34" charset="-122"/>
                <a:ea typeface="微软雅黑" pitchFamily="34" charset="-122"/>
                <a:cs typeface="+mn-cs"/>
              </a:rPr>
              <a:t>、</a:t>
            </a:r>
            <a:r>
              <a:rPr kumimoji="0" lang="zh-CN" altLang="en-US" sz="32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调：</a:t>
            </a:r>
            <a:r>
              <a:rPr kumimoji="0" lang="zh-CN" altLang="en-US" sz="32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以户为依据的财产税；</a:t>
            </a:r>
          </a:p>
          <a:p>
            <a:pPr marL="342900" marR="0" lvl="0" indent="-342900" algn="l" defTabSz="914400" rtl="0" eaLnBrk="1" fontAlgn="auto" latinLnBrk="0" hangingPunct="1">
              <a:lnSpc>
                <a:spcPct val="135000"/>
              </a:lnSpc>
              <a:spcBef>
                <a:spcPct val="20000"/>
              </a:spcBef>
              <a:spcAft>
                <a:spcPct val="0"/>
              </a:spcAft>
              <a:buClrTx/>
              <a:buSzTx/>
              <a:buFont typeface="Arial" pitchFamily="34" charset="0"/>
              <a:buChar char="•"/>
              <a:defRPr/>
            </a:pPr>
            <a:r>
              <a:rPr kumimoji="0" lang="en-US" altLang="zh-CN" sz="3200" b="1" i="0" u="none" strike="noStrike" kern="1200" cap="none" spc="0" normalizeH="0" baseline="0" noProof="0" smtClean="0">
                <a:ln>
                  <a:noFill/>
                </a:ln>
                <a:solidFill>
                  <a:schemeClr val="tx1"/>
                </a:solidFill>
                <a:effectLst/>
                <a:uLnTx/>
                <a:uFillTx/>
                <a:latin typeface="微软雅黑" pitchFamily="34" charset="-122"/>
                <a:ea typeface="微软雅黑" pitchFamily="34" charset="-122"/>
                <a:cs typeface="+mn-cs"/>
              </a:rPr>
              <a:t>3</a:t>
            </a:r>
            <a:r>
              <a:rPr kumimoji="0" lang="zh-CN" altLang="en-US" sz="3200" b="1" i="0" u="none" strike="noStrike" kern="1200" cap="none" spc="0" normalizeH="0" baseline="0" noProof="0" smtClean="0">
                <a:ln>
                  <a:noFill/>
                </a:ln>
                <a:solidFill>
                  <a:schemeClr val="tx1"/>
                </a:solidFill>
                <a:effectLst/>
                <a:uLnTx/>
                <a:uFillTx/>
                <a:latin typeface="微软雅黑" pitchFamily="34" charset="-122"/>
                <a:ea typeface="微软雅黑" pitchFamily="34" charset="-122"/>
                <a:cs typeface="+mn-cs"/>
              </a:rPr>
              <a:t>、</a:t>
            </a:r>
            <a:r>
              <a:rPr kumimoji="0" lang="zh-CN" altLang="en-US" sz="32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租：</a:t>
            </a:r>
            <a:r>
              <a:rPr kumimoji="0" lang="zh-CN" altLang="en-US" sz="32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以田亩为依据的土地税</a:t>
            </a:r>
          </a:p>
          <a:p>
            <a:pPr marL="342900" marR="0" lvl="0" indent="-342900" algn="l" defTabSz="914400" rtl="0" eaLnBrk="1" fontAlgn="auto" latinLnBrk="0" hangingPunct="1">
              <a:lnSpc>
                <a:spcPct val="135000"/>
              </a:lnSpc>
              <a:spcBef>
                <a:spcPct val="20000"/>
              </a:spcBef>
              <a:spcAft>
                <a:spcPct val="0"/>
              </a:spcAft>
              <a:buClrTx/>
              <a:buSzTx/>
              <a:buFont typeface="Arial" pitchFamily="34" charset="0"/>
              <a:buChar char="•"/>
              <a:defRPr/>
            </a:pPr>
            <a:r>
              <a:rPr kumimoji="0" lang="en-US" altLang="zh-CN" sz="3200" b="1" i="0" u="none" strike="noStrike" kern="1200" cap="none" spc="0" normalizeH="0" baseline="0" noProof="0" smtClean="0">
                <a:ln>
                  <a:noFill/>
                </a:ln>
                <a:solidFill>
                  <a:schemeClr val="tx1"/>
                </a:solidFill>
                <a:effectLst/>
                <a:uLnTx/>
                <a:uFillTx/>
                <a:latin typeface="微软雅黑" pitchFamily="34" charset="-122"/>
                <a:ea typeface="微软雅黑" pitchFamily="34" charset="-122"/>
                <a:cs typeface="+mn-cs"/>
              </a:rPr>
              <a:t>4</a:t>
            </a:r>
            <a:r>
              <a:rPr kumimoji="0" lang="zh-CN" altLang="en-US" sz="3200" b="1" i="0" u="none" strike="noStrike" kern="1200" cap="none" spc="0" normalizeH="0" baseline="0" noProof="0" smtClean="0">
                <a:ln>
                  <a:noFill/>
                </a:ln>
                <a:solidFill>
                  <a:schemeClr val="tx1"/>
                </a:solidFill>
                <a:effectLst/>
                <a:uLnTx/>
                <a:uFillTx/>
                <a:latin typeface="微软雅黑" pitchFamily="34" charset="-122"/>
                <a:ea typeface="微软雅黑" pitchFamily="34" charset="-122"/>
                <a:cs typeface="+mn-cs"/>
              </a:rPr>
              <a:t>、</a:t>
            </a:r>
            <a:r>
              <a:rPr kumimoji="0" lang="zh-CN" altLang="en-US" sz="32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以及其它杂税</a:t>
            </a:r>
            <a:r>
              <a:rPr kumimoji="0" lang="en-US" altLang="zh-CN" sz="32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a:t>
            </a:r>
          </a:p>
          <a:p>
            <a:pPr marL="342900" marR="0" lvl="0" indent="-342900" algn="l" defTabSz="914400" rtl="0" eaLnBrk="1" fontAlgn="auto" latinLnBrk="0" hangingPunct="1">
              <a:lnSpc>
                <a:spcPct val="135000"/>
              </a:lnSpc>
              <a:spcBef>
                <a:spcPct val="20000"/>
              </a:spcBef>
              <a:spcAft>
                <a:spcPct val="0"/>
              </a:spcAft>
              <a:buClrTx/>
              <a:buSzTx/>
              <a:buFont typeface="Arial" pitchFamily="34" charset="0"/>
              <a:buChar char="•"/>
              <a:defRPr/>
            </a:pPr>
            <a:r>
              <a:rPr kumimoji="0" lang="zh-CN" altLang="en-US"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              </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主要是以丁男为主的徭役和兵役等。</a:t>
            </a:r>
          </a:p>
        </p:txBody>
      </p:sp>
      <p:sp>
        <p:nvSpPr>
          <p:cNvPr id="5" name="矩形 2"/>
          <p:cNvSpPr>
            <a:spLocks noChangeArrowheads="1"/>
          </p:cNvSpPr>
          <p:nvPr/>
        </p:nvSpPr>
        <p:spPr bwMode="auto">
          <a:xfrm>
            <a:off x="0" y="500042"/>
            <a:ext cx="5357850" cy="584775"/>
          </a:xfrm>
          <a:prstGeom prst="rect">
            <a:avLst/>
          </a:prstGeom>
          <a:solidFill>
            <a:srgbClr val="FFFF00"/>
          </a:solidFill>
          <a:ln w="9525">
            <a:noFill/>
            <a:miter lim="800000"/>
          </a:ln>
        </p:spPr>
        <p:txBody>
          <a:bodyPr wrap="square">
            <a:spAutoFit/>
          </a:bodyPr>
          <a:lstStyle/>
          <a:p>
            <a:pPr>
              <a:buFont typeface="Arial"/>
              <a:buNone/>
            </a:pPr>
            <a:r>
              <a:rPr lang="zh-CN" altLang="en-US" sz="3200" b="1" smtClean="0">
                <a:latin typeface="微软雅黑" pitchFamily="34" charset="-122"/>
                <a:ea typeface="微软雅黑" pitchFamily="34" charset="-122"/>
              </a:rPr>
              <a:t>分类：</a:t>
            </a:r>
            <a:r>
              <a:rPr lang="zh-CN" altLang="en-US" sz="3200" b="1" smtClean="0">
                <a:solidFill>
                  <a:srgbClr val="0000CC"/>
                </a:solidFill>
                <a:latin typeface="微软雅黑" pitchFamily="34" charset="-122"/>
                <a:ea typeface="微软雅黑" pitchFamily="34" charset="-122"/>
              </a:rPr>
              <a:t>税</a:t>
            </a:r>
            <a:r>
              <a:rPr lang="zh-CN" altLang="en-US" sz="3200" b="1">
                <a:solidFill>
                  <a:srgbClr val="0000CC"/>
                </a:solidFill>
                <a:latin typeface="微软雅黑" pitchFamily="34" charset="-122"/>
                <a:ea typeface="微软雅黑" pitchFamily="34" charset="-122"/>
              </a:rPr>
              <a:t>和役</a:t>
            </a:r>
            <a:r>
              <a:rPr lang="en-US" altLang="zh-CN" sz="3200" b="1">
                <a:solidFill>
                  <a:srgbClr val="0000CC"/>
                </a:solidFill>
                <a:latin typeface="微软雅黑" pitchFamily="34" charset="-122"/>
                <a:ea typeface="微软雅黑" pitchFamily="34" charset="-122"/>
              </a:rPr>
              <a:t>.</a:t>
            </a:r>
            <a:endParaRPr lang="zh-CN" altLang="en-US" sz="3200">
              <a:solidFill>
                <a:srgbClr val="0000CC"/>
              </a:solidFill>
            </a:endParaRPr>
          </a:p>
        </p:txBody>
      </p:sp>
      <p:sp>
        <p:nvSpPr>
          <p:cNvPr id="6" name="矩形 3"/>
          <p:cNvSpPr>
            <a:spLocks noChangeArrowheads="1"/>
          </p:cNvSpPr>
          <p:nvPr/>
        </p:nvSpPr>
        <p:spPr bwMode="auto">
          <a:xfrm>
            <a:off x="0" y="1714488"/>
            <a:ext cx="2236510" cy="584775"/>
          </a:xfrm>
          <a:prstGeom prst="rect">
            <a:avLst/>
          </a:prstGeom>
          <a:solidFill>
            <a:srgbClr val="FFFF00"/>
          </a:solidFill>
          <a:ln w="9525">
            <a:noFill/>
            <a:miter lim="800000"/>
          </a:ln>
        </p:spPr>
        <p:txBody>
          <a:bodyPr wrap="none">
            <a:spAutoFit/>
          </a:bodyPr>
          <a:lstStyle/>
          <a:p>
            <a:pPr>
              <a:buFont typeface="Arial"/>
              <a:buNone/>
            </a:pPr>
            <a:r>
              <a:rPr lang="zh-CN" altLang="en-US" sz="3200" b="1" smtClean="0">
                <a:latin typeface="微软雅黑" pitchFamily="34" charset="-122"/>
                <a:ea typeface="微软雅黑" pitchFamily="34" charset="-122"/>
              </a:rPr>
              <a:t>（一）税：</a:t>
            </a:r>
            <a:endParaRPr lang="zh-CN" altLang="en-US" sz="3200"/>
          </a:p>
        </p:txBody>
      </p:sp>
      <p:sp>
        <p:nvSpPr>
          <p:cNvPr id="7" name="矩形 4"/>
          <p:cNvSpPr>
            <a:spLocks noChangeArrowheads="1"/>
          </p:cNvSpPr>
          <p:nvPr/>
        </p:nvSpPr>
        <p:spPr bwMode="auto">
          <a:xfrm>
            <a:off x="0" y="5572140"/>
            <a:ext cx="1928794" cy="523875"/>
          </a:xfrm>
          <a:prstGeom prst="rect">
            <a:avLst/>
          </a:prstGeom>
          <a:solidFill>
            <a:srgbClr val="FFFF00"/>
          </a:solidFill>
          <a:ln w="9525">
            <a:noFill/>
            <a:miter lim="800000"/>
          </a:ln>
        </p:spPr>
        <p:txBody>
          <a:bodyPr wrap="square">
            <a:spAutoFit/>
          </a:bodyPr>
          <a:lstStyle/>
          <a:p>
            <a:pPr>
              <a:buFont typeface="Arial"/>
              <a:buNone/>
            </a:pPr>
            <a:r>
              <a:rPr lang="zh-CN" altLang="en-US" sz="2800" b="1">
                <a:latin typeface="微软雅黑" pitchFamily="34" charset="-122"/>
                <a:ea typeface="微软雅黑" pitchFamily="34" charset="-122"/>
              </a:rPr>
              <a:t>（二）役：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TextBox 4"/>
          <p:cNvSpPr txBox="1"/>
          <p:nvPr/>
        </p:nvSpPr>
        <p:spPr>
          <a:xfrm>
            <a:off x="857224" y="1857364"/>
            <a:ext cx="7572428" cy="584775"/>
          </a:xfrm>
          <a:prstGeom prst="rect">
            <a:avLst/>
          </a:prstGeom>
          <a:noFill/>
        </p:spPr>
        <p:txBody>
          <a:bodyPr wrap="square" rtlCol="0">
            <a:spAutoFit/>
          </a:bodyPr>
          <a:lstStyle/>
          <a:p>
            <a:r>
              <a:rPr lang="zh-CN" altLang="en-US" sz="3200" b="1" smtClean="0">
                <a:solidFill>
                  <a:srgbClr val="FF0000"/>
                </a:solidFill>
                <a:latin typeface="微软雅黑" pitchFamily="34" charset="-122"/>
                <a:ea typeface="微软雅黑" pitchFamily="34" charset="-122"/>
              </a:rPr>
              <a:t>中国古代的赋役制度</a:t>
            </a:r>
            <a:endParaRPr lang="zh-CN" altLang="en-US" sz="3200" b="1">
              <a:solidFill>
                <a:srgbClr val="FF0000"/>
              </a:solidFill>
              <a:latin typeface="微软雅黑" pitchFamily="34" charset="-122"/>
              <a:ea typeface="微软雅黑" pitchFamily="34" charset="-122"/>
            </a:endParaRPr>
          </a:p>
        </p:txBody>
      </p:sp>
      <p:sp>
        <p:nvSpPr>
          <p:cNvPr id="6" name="TextBox 5"/>
          <p:cNvSpPr txBox="1"/>
          <p:nvPr/>
        </p:nvSpPr>
        <p:spPr>
          <a:xfrm>
            <a:off x="857224" y="3500438"/>
            <a:ext cx="7572428" cy="584775"/>
          </a:xfrm>
          <a:prstGeom prst="rect">
            <a:avLst/>
          </a:prstGeom>
          <a:noFill/>
        </p:spPr>
        <p:txBody>
          <a:bodyPr wrap="square" rtlCol="0">
            <a:spAutoFit/>
          </a:bodyPr>
          <a:lstStyle/>
          <a:p>
            <a:r>
              <a:rPr lang="zh-CN" altLang="en-US" sz="3200" b="1" smtClean="0">
                <a:solidFill>
                  <a:srgbClr val="FF0000"/>
                </a:solidFill>
                <a:latin typeface="微软雅黑" pitchFamily="34" charset="-122"/>
                <a:ea typeface="微软雅黑" pitchFamily="34" charset="-122"/>
              </a:rPr>
              <a:t>关税与个人所得税制度的起源与演变</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内容占位符 2"/>
          <p:cNvSpPr>
            <a:spLocks noGrp="1"/>
          </p:cNvSpPr>
          <p:nvPr>
            <p:ph idx="1"/>
          </p:nvPr>
        </p:nvSpPr>
        <p:spPr>
          <a:xfrm>
            <a:off x="642910" y="1071546"/>
            <a:ext cx="8001000" cy="2590800"/>
          </a:xfrm>
        </p:spPr>
        <p:txBody>
          <a:bodyPr/>
          <a:lstStyle/>
          <a:p>
            <a:pPr eaLnBrk="1" hangingPunct="1">
              <a:lnSpc>
                <a:spcPct val="95000"/>
              </a:lnSpc>
              <a:buNone/>
            </a:pPr>
            <a:r>
              <a:rPr lang="zh-CN" altLang="en-US" sz="2800" b="1" smtClean="0">
                <a:solidFill>
                  <a:srgbClr val="0000CC"/>
                </a:solidFill>
                <a:latin typeface="微软雅黑" pitchFamily="34" charset="-122"/>
                <a:ea typeface="微软雅黑" pitchFamily="34" charset="-122"/>
              </a:rPr>
              <a:t>（一）、奴隶社会：税制改革</a:t>
            </a:r>
          </a:p>
        </p:txBody>
      </p:sp>
      <p:sp>
        <p:nvSpPr>
          <p:cNvPr id="8" name="TextBox 7"/>
          <p:cNvSpPr txBox="1">
            <a:spLocks noChangeArrowheads="1"/>
          </p:cNvSpPr>
          <p:nvPr/>
        </p:nvSpPr>
        <p:spPr bwMode="auto">
          <a:xfrm>
            <a:off x="3000364" y="3143248"/>
            <a:ext cx="1905000" cy="584200"/>
          </a:xfrm>
          <a:prstGeom prst="rect">
            <a:avLst/>
          </a:prstGeom>
          <a:noFill/>
          <a:ln w="9525">
            <a:noFill/>
            <a:miter lim="800000"/>
          </a:ln>
        </p:spPr>
        <p:txBody>
          <a:bodyPr>
            <a:spAutoFit/>
          </a:bodyPr>
          <a:lstStyle/>
          <a:p>
            <a:pPr>
              <a:buFont typeface="Arial"/>
              <a:buNone/>
            </a:pPr>
            <a:r>
              <a:rPr lang="zh-CN" altLang="en-US" sz="3200" b="1">
                <a:solidFill>
                  <a:srgbClr val="0000CC"/>
                </a:solidFill>
                <a:latin typeface="微软雅黑" pitchFamily="34" charset="-122"/>
                <a:ea typeface="微软雅黑" pitchFamily="34" charset="-122"/>
              </a:rPr>
              <a:t>“初税亩”</a:t>
            </a:r>
            <a:endParaRPr lang="zh-CN" altLang="en-US" sz="3200"/>
          </a:p>
        </p:txBody>
      </p:sp>
      <p:sp>
        <p:nvSpPr>
          <p:cNvPr id="9" name="TextBox 8"/>
          <p:cNvSpPr txBox="1">
            <a:spLocks noChangeArrowheads="1"/>
          </p:cNvSpPr>
          <p:nvPr/>
        </p:nvSpPr>
        <p:spPr bwMode="auto">
          <a:xfrm>
            <a:off x="2714612" y="2143116"/>
            <a:ext cx="4495800" cy="584200"/>
          </a:xfrm>
          <a:prstGeom prst="rect">
            <a:avLst/>
          </a:prstGeom>
          <a:noFill/>
          <a:ln w="9525">
            <a:noFill/>
            <a:miter lim="800000"/>
          </a:ln>
        </p:spPr>
        <p:txBody>
          <a:bodyPr>
            <a:spAutoFit/>
          </a:bodyPr>
          <a:lstStyle/>
          <a:p>
            <a:pPr>
              <a:buFont typeface="Arial"/>
              <a:buNone/>
            </a:pPr>
            <a:r>
              <a:rPr lang="zh-CN" altLang="en-US" sz="3200" b="1">
                <a:solidFill>
                  <a:srgbClr val="0000CC"/>
                </a:solidFill>
                <a:latin typeface="微软雅黑" pitchFamily="34" charset="-122"/>
                <a:ea typeface="微软雅黑" pitchFamily="34" charset="-122"/>
              </a:rPr>
              <a:t>管仲“相地而衰征</a:t>
            </a:r>
            <a:r>
              <a:rPr lang="zh-CN" altLang="en-US" b="1">
                <a:solidFill>
                  <a:srgbClr val="0000CC"/>
                </a:solidFill>
                <a:latin typeface="微软雅黑" pitchFamily="34" charset="-122"/>
                <a:ea typeface="微软雅黑" pitchFamily="34" charset="-122"/>
              </a:rPr>
              <a:t>”</a:t>
            </a:r>
            <a:endParaRPr lang="zh-CN" altLang="en-US"/>
          </a:p>
        </p:txBody>
      </p:sp>
      <p:sp>
        <p:nvSpPr>
          <p:cNvPr id="10" name="TextBox 9"/>
          <p:cNvSpPr txBox="1">
            <a:spLocks noChangeArrowheads="1"/>
          </p:cNvSpPr>
          <p:nvPr/>
        </p:nvSpPr>
        <p:spPr bwMode="auto">
          <a:xfrm>
            <a:off x="928662" y="2071678"/>
            <a:ext cx="1733550" cy="560388"/>
          </a:xfrm>
          <a:prstGeom prst="rect">
            <a:avLst/>
          </a:prstGeom>
          <a:noFill/>
          <a:ln w="9525">
            <a:noFill/>
            <a:miter lim="800000"/>
          </a:ln>
        </p:spPr>
        <p:txBody>
          <a:bodyPr>
            <a:spAutoFit/>
          </a:bodyPr>
          <a:lstStyle/>
          <a:p>
            <a:pPr>
              <a:lnSpc>
                <a:spcPct val="95000"/>
              </a:lnSpc>
              <a:buFont typeface="Arial"/>
              <a:buNone/>
            </a:pPr>
            <a:r>
              <a:rPr lang="en-US" altLang="zh-CN" sz="3200" b="1">
                <a:solidFill>
                  <a:srgbClr val="FF0000"/>
                </a:solidFill>
                <a:latin typeface="微软雅黑" pitchFamily="34" charset="-122"/>
                <a:ea typeface="微软雅黑" pitchFamily="34" charset="-122"/>
              </a:rPr>
              <a:t>1.</a:t>
            </a:r>
            <a:r>
              <a:rPr lang="zh-CN" altLang="en-US" sz="3200" b="1">
                <a:solidFill>
                  <a:srgbClr val="FF0000"/>
                </a:solidFill>
                <a:latin typeface="微软雅黑" pitchFamily="34" charset="-122"/>
                <a:ea typeface="微软雅黑" pitchFamily="34" charset="-122"/>
              </a:rPr>
              <a:t>齐国：</a:t>
            </a:r>
            <a:endParaRPr lang="zh-CN" altLang="en-US" sz="3200" b="1">
              <a:solidFill>
                <a:srgbClr val="0000CC"/>
              </a:solidFill>
              <a:latin typeface="微软雅黑" pitchFamily="34" charset="-122"/>
              <a:ea typeface="微软雅黑" pitchFamily="34" charset="-122"/>
            </a:endParaRPr>
          </a:p>
        </p:txBody>
      </p:sp>
      <p:sp>
        <p:nvSpPr>
          <p:cNvPr id="11" name="TextBox 10"/>
          <p:cNvSpPr txBox="1">
            <a:spLocks noChangeArrowheads="1"/>
          </p:cNvSpPr>
          <p:nvPr/>
        </p:nvSpPr>
        <p:spPr bwMode="auto">
          <a:xfrm flipH="1">
            <a:off x="1071538" y="3000372"/>
            <a:ext cx="1752600" cy="584200"/>
          </a:xfrm>
          <a:prstGeom prst="rect">
            <a:avLst/>
          </a:prstGeom>
          <a:noFill/>
          <a:ln w="9525">
            <a:noFill/>
            <a:miter lim="800000"/>
          </a:ln>
        </p:spPr>
        <p:txBody>
          <a:bodyPr>
            <a:spAutoFit/>
          </a:bodyPr>
          <a:lstStyle/>
          <a:p>
            <a:pPr>
              <a:buFont typeface="Arial"/>
              <a:buNone/>
            </a:pPr>
            <a:r>
              <a:rPr lang="en-US" altLang="zh-CN" sz="3200" b="1">
                <a:solidFill>
                  <a:srgbClr val="FF0000"/>
                </a:solidFill>
                <a:latin typeface="微软雅黑" pitchFamily="34" charset="-122"/>
                <a:ea typeface="微软雅黑" pitchFamily="34" charset="-122"/>
              </a:rPr>
              <a:t>2.</a:t>
            </a:r>
            <a:r>
              <a:rPr lang="zh-CN" altLang="en-US" sz="3200" b="1">
                <a:solidFill>
                  <a:srgbClr val="FF0000"/>
                </a:solidFill>
                <a:latin typeface="微软雅黑" pitchFamily="34" charset="-122"/>
                <a:ea typeface="微软雅黑" pitchFamily="34" charset="-122"/>
              </a:rPr>
              <a:t>鲁国：</a:t>
            </a:r>
            <a:endParaRPr lang="zh-CN" altLang="en-US" sz="3200" b="1">
              <a:solidFill>
                <a:srgbClr val="0000CC"/>
              </a:solidFill>
              <a:latin typeface="微软雅黑" pitchFamily="34" charset="-122"/>
              <a:ea typeface="微软雅黑" pitchFamily="34" charset="-122"/>
            </a:endParaRPr>
          </a:p>
        </p:txBody>
      </p:sp>
      <p:sp>
        <p:nvSpPr>
          <p:cNvPr id="12" name="矩形 3"/>
          <p:cNvSpPr>
            <a:spLocks noChangeArrowheads="1"/>
          </p:cNvSpPr>
          <p:nvPr/>
        </p:nvSpPr>
        <p:spPr bwMode="auto">
          <a:xfrm>
            <a:off x="2428860" y="5715016"/>
            <a:ext cx="4267200" cy="674031"/>
          </a:xfrm>
          <a:prstGeom prst="rect">
            <a:avLst/>
          </a:prstGeom>
          <a:noFill/>
          <a:ln w="9525">
            <a:noFill/>
            <a:miter lim="800000"/>
          </a:ln>
        </p:spPr>
        <p:txBody>
          <a:bodyPr>
            <a:spAutoFit/>
          </a:bodyPr>
          <a:lstStyle/>
          <a:p>
            <a:pPr>
              <a:lnSpc>
                <a:spcPct val="135000"/>
              </a:lnSpc>
              <a:buFont typeface="Arial"/>
              <a:buNone/>
            </a:pPr>
            <a:r>
              <a:rPr lang="zh-CN" altLang="en-US" sz="2800" b="1">
                <a:solidFill>
                  <a:srgbClr val="0000CC"/>
                </a:solidFill>
                <a:latin typeface="微软雅黑" pitchFamily="34" charset="-122"/>
                <a:ea typeface="微软雅黑" pitchFamily="34" charset="-122"/>
              </a:rPr>
              <a:t>土地制度变化</a:t>
            </a:r>
          </a:p>
        </p:txBody>
      </p:sp>
      <p:sp>
        <p:nvSpPr>
          <p:cNvPr id="13" name="TextBox 4"/>
          <p:cNvSpPr txBox="1">
            <a:spLocks noChangeArrowheads="1"/>
          </p:cNvSpPr>
          <p:nvPr/>
        </p:nvSpPr>
        <p:spPr bwMode="auto">
          <a:xfrm>
            <a:off x="714348" y="4714884"/>
            <a:ext cx="7162800" cy="954107"/>
          </a:xfrm>
          <a:prstGeom prst="rect">
            <a:avLst/>
          </a:prstGeom>
          <a:solidFill>
            <a:srgbClr val="FFFF00"/>
          </a:solidFill>
          <a:ln w="9525">
            <a:noFill/>
            <a:miter lim="800000"/>
          </a:ln>
        </p:spPr>
        <p:txBody>
          <a:bodyPr>
            <a:spAutoFit/>
          </a:bodyPr>
          <a:lstStyle/>
          <a:p>
            <a:pPr>
              <a:buFont typeface="Arial"/>
              <a:buNone/>
            </a:pPr>
            <a:r>
              <a:rPr lang="zh-CN" altLang="en-US" sz="2800" b="1" smtClean="0">
                <a:solidFill>
                  <a:srgbClr val="FF0000"/>
                </a:solidFill>
                <a:latin typeface="微软雅黑" pitchFamily="34" charset="-122"/>
                <a:ea typeface="微软雅黑" pitchFamily="34" charset="-122"/>
              </a:rPr>
              <a:t>中国</a:t>
            </a:r>
            <a:r>
              <a:rPr lang="zh-CN" altLang="en-US" sz="2800" b="1">
                <a:solidFill>
                  <a:srgbClr val="FF0000"/>
                </a:solidFill>
                <a:latin typeface="微软雅黑" pitchFamily="34" charset="-122"/>
                <a:ea typeface="微软雅黑" pitchFamily="34" charset="-122"/>
              </a:rPr>
              <a:t>古代赋税制度变化的基础：</a:t>
            </a:r>
          </a:p>
          <a:p>
            <a:pPr>
              <a:buFont typeface="Arial"/>
              <a:buNone/>
            </a:pPr>
            <a:endParaRPr lang="zh-CN" altLang="en-US" sz="2800">
              <a:latin typeface="微软雅黑" pitchFamily="34" charset="-122"/>
              <a:ea typeface="微软雅黑" pitchFamily="34" charset="-122"/>
            </a:endParaRPr>
          </a:p>
        </p:txBody>
      </p:sp>
      <p:sp>
        <p:nvSpPr>
          <p:cNvPr id="14" name="TextBox 13"/>
          <p:cNvSpPr txBox="1"/>
          <p:nvPr/>
        </p:nvSpPr>
        <p:spPr>
          <a:xfrm>
            <a:off x="857224" y="4000504"/>
            <a:ext cx="7072362" cy="523220"/>
          </a:xfrm>
          <a:prstGeom prst="rect">
            <a:avLst/>
          </a:prstGeom>
          <a:noFill/>
        </p:spPr>
        <p:txBody>
          <a:bodyPr wrap="square" rtlCol="0">
            <a:spAutoFit/>
          </a:bodyPr>
          <a:lstStyle/>
          <a:p>
            <a:r>
              <a:rPr lang="zh-CN" altLang="en-US" sz="2800" b="1" smtClean="0">
                <a:latin typeface="微软雅黑" pitchFamily="34" charset="-122"/>
                <a:ea typeface="微软雅黑" pitchFamily="34" charset="-122"/>
              </a:rPr>
              <a:t>按土地多少和好坏进行征税</a:t>
            </a:r>
            <a:endParaRPr lang="zh-CN" altLang="en-US" sz="2800" b="1">
              <a:latin typeface="微软雅黑" pitchFamily="34" charset="-122"/>
              <a:ea typeface="微软雅黑" pitchFamily="34" charset="-122"/>
            </a:endParaRPr>
          </a:p>
        </p:txBody>
      </p:sp>
      <p:sp>
        <p:nvSpPr>
          <p:cNvPr id="15" name="TextBox 14"/>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中国古代的赋役制度</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horizontal)">
                                      <p:cBhvr>
                                        <p:cTn id="31" dur="500"/>
                                        <p:tgtEl>
                                          <p:spTgt spid="14"/>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2"/>
          <p:cNvSpPr>
            <a:spLocks noGrp="1"/>
          </p:cNvSpPr>
          <p:nvPr>
            <p:ph idx="1"/>
          </p:nvPr>
        </p:nvSpPr>
        <p:spPr>
          <a:xfrm>
            <a:off x="428564" y="642918"/>
            <a:ext cx="8715436" cy="5643602"/>
          </a:xfrm>
        </p:spPr>
        <p:txBody>
          <a:bodyPr>
            <a:noAutofit/>
          </a:bodyPr>
          <a:lstStyle/>
          <a:p>
            <a:pPr eaLnBrk="1" hangingPunct="1">
              <a:lnSpc>
                <a:spcPct val="95000"/>
              </a:lnSpc>
              <a:buNone/>
            </a:pPr>
            <a:r>
              <a:rPr lang="zh-CN" altLang="en-US" sz="2400" b="1" smtClean="0">
                <a:solidFill>
                  <a:srgbClr val="0000CC"/>
                </a:solidFill>
                <a:latin typeface="微软雅黑" pitchFamily="34" charset="-122"/>
                <a:ea typeface="微软雅黑" pitchFamily="34" charset="-122"/>
              </a:rPr>
              <a:t>（二）、秦汉时期</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en-US" altLang="zh-CN" sz="2400" b="1" smtClean="0">
                <a:solidFill>
                  <a:srgbClr val="0000CC"/>
                </a:solidFill>
                <a:latin typeface="微软雅黑" pitchFamily="34" charset="-122"/>
                <a:ea typeface="微软雅黑" pitchFamily="34" charset="-122"/>
              </a:rPr>
              <a:t>1</a:t>
            </a:r>
            <a:r>
              <a:rPr lang="zh-CN" altLang="en-US" sz="2400" b="1" smtClean="0">
                <a:solidFill>
                  <a:srgbClr val="0000CC"/>
                </a:solidFill>
                <a:latin typeface="微软雅黑" pitchFamily="34" charset="-122"/>
                <a:ea typeface="微软雅黑" pitchFamily="34" charset="-122"/>
              </a:rPr>
              <a:t>、田赋</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zh-CN" altLang="en-US" sz="2400" b="1" smtClean="0">
                <a:solidFill>
                  <a:srgbClr val="FF0000"/>
                </a:solidFill>
                <a:latin typeface="微软雅黑" pitchFamily="34" charset="-122"/>
                <a:ea typeface="微软雅黑" pitchFamily="34" charset="-122"/>
              </a:rPr>
              <a:t>秦朝</a:t>
            </a:r>
            <a:r>
              <a:rPr lang="zh-CN" altLang="en-US" sz="2400" b="1" smtClean="0">
                <a:solidFill>
                  <a:srgbClr val="0000CC"/>
                </a:solidFill>
                <a:latin typeface="微软雅黑" pitchFamily="34" charset="-122"/>
                <a:ea typeface="微软雅黑" pitchFamily="34" charset="-122"/>
              </a:rPr>
              <a:t>：“取泰办之赋”</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zh-CN" altLang="en-US" sz="2400" b="1" smtClean="0">
                <a:solidFill>
                  <a:srgbClr val="FF0000"/>
                </a:solidFill>
                <a:latin typeface="微软雅黑" pitchFamily="34" charset="-122"/>
                <a:ea typeface="微软雅黑" pitchFamily="34" charset="-122"/>
              </a:rPr>
              <a:t>汉朝</a:t>
            </a:r>
            <a:r>
              <a:rPr lang="zh-CN" altLang="en-US" sz="2400" b="1" smtClean="0">
                <a:solidFill>
                  <a:srgbClr val="0000CC"/>
                </a:solidFill>
                <a:latin typeface="微软雅黑" pitchFamily="34" charset="-122"/>
                <a:ea typeface="微软雅黑" pitchFamily="34" charset="-122"/>
              </a:rPr>
              <a:t>：“十五税一”，“三十税一”</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en-US" altLang="zh-CN" sz="2400" b="1" smtClean="0">
                <a:solidFill>
                  <a:srgbClr val="0000CC"/>
                </a:solidFill>
                <a:latin typeface="微软雅黑" pitchFamily="34" charset="-122"/>
                <a:ea typeface="微软雅黑" pitchFamily="34" charset="-122"/>
              </a:rPr>
              <a:t>2</a:t>
            </a:r>
            <a:r>
              <a:rPr lang="zh-CN" altLang="en-US" sz="2400" b="1" smtClean="0">
                <a:solidFill>
                  <a:srgbClr val="0000CC"/>
                </a:solidFill>
                <a:latin typeface="微软雅黑" pitchFamily="34" charset="-122"/>
                <a:ea typeface="微软雅黑" pitchFamily="34" charset="-122"/>
              </a:rPr>
              <a:t>、人头税（口赋、算缗）</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zh-CN" altLang="en-US" sz="2400" b="1" smtClean="0">
                <a:solidFill>
                  <a:srgbClr val="FF0000"/>
                </a:solidFill>
                <a:latin typeface="微软雅黑" pitchFamily="34" charset="-122"/>
                <a:ea typeface="微软雅黑" pitchFamily="34" charset="-122"/>
              </a:rPr>
              <a:t>秦朝</a:t>
            </a:r>
            <a:r>
              <a:rPr lang="zh-CN" altLang="en-US" sz="2400" b="1" smtClean="0">
                <a:solidFill>
                  <a:srgbClr val="0000CC"/>
                </a:solidFill>
                <a:latin typeface="微软雅黑" pitchFamily="34" charset="-122"/>
                <a:ea typeface="微软雅黑" pitchFamily="34" charset="-122"/>
              </a:rPr>
              <a:t>：“田租、口赋、盐铁之利，二十倍与古”</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zh-CN" altLang="en-US" sz="2400" b="1" smtClean="0">
                <a:solidFill>
                  <a:srgbClr val="FF0000"/>
                </a:solidFill>
                <a:latin typeface="微软雅黑" pitchFamily="34" charset="-122"/>
                <a:ea typeface="微软雅黑" pitchFamily="34" charset="-122"/>
              </a:rPr>
              <a:t>汉朝</a:t>
            </a:r>
            <a:r>
              <a:rPr lang="zh-CN" altLang="en-US" sz="2400" b="1" smtClean="0">
                <a:solidFill>
                  <a:srgbClr val="0000CC"/>
                </a:solidFill>
                <a:latin typeface="微软雅黑" pitchFamily="34" charset="-122"/>
                <a:ea typeface="微软雅黑" pitchFamily="34" charset="-122"/>
              </a:rPr>
              <a:t>：</a:t>
            </a:r>
            <a:r>
              <a:rPr lang="zh-CN" altLang="en-US" sz="2400" b="1" smtClean="0">
                <a:solidFill>
                  <a:srgbClr val="FF0000"/>
                </a:solidFill>
                <a:latin typeface="微软雅黑" pitchFamily="34" charset="-122"/>
                <a:ea typeface="微软雅黑" pitchFamily="34" charset="-122"/>
              </a:rPr>
              <a:t>口赋</a:t>
            </a:r>
            <a:r>
              <a:rPr lang="zh-CN" altLang="en-US" sz="2400" b="1" smtClean="0">
                <a:solidFill>
                  <a:srgbClr val="0000CC"/>
                </a:solidFill>
                <a:latin typeface="微软雅黑" pitchFamily="34" charset="-122"/>
                <a:ea typeface="微软雅黑" pitchFamily="34" charset="-122"/>
              </a:rPr>
              <a:t>：</a:t>
            </a:r>
            <a:r>
              <a:rPr lang="en-US" altLang="zh-CN" sz="2400" b="1" smtClean="0">
                <a:solidFill>
                  <a:srgbClr val="0000CC"/>
                </a:solidFill>
                <a:latin typeface="微软雅黑" pitchFamily="34" charset="-122"/>
                <a:ea typeface="微软雅黑" pitchFamily="34" charset="-122"/>
              </a:rPr>
              <a:t>7-15</a:t>
            </a:r>
            <a:r>
              <a:rPr lang="zh-CN" altLang="en-US" sz="2400" b="1" smtClean="0">
                <a:solidFill>
                  <a:srgbClr val="0000CC"/>
                </a:solidFill>
                <a:latin typeface="微软雅黑" pitchFamily="34" charset="-122"/>
                <a:ea typeface="微软雅黑" pitchFamily="34" charset="-122"/>
              </a:rPr>
              <a:t>岁每人每年</a:t>
            </a:r>
            <a:r>
              <a:rPr lang="en-US" altLang="zh-CN" sz="2400" b="1" smtClean="0">
                <a:solidFill>
                  <a:srgbClr val="0000CC"/>
                </a:solidFill>
                <a:latin typeface="微软雅黑" pitchFamily="34" charset="-122"/>
                <a:ea typeface="微软雅黑" pitchFamily="34" charset="-122"/>
              </a:rPr>
              <a:t>20</a:t>
            </a:r>
            <a:r>
              <a:rPr lang="zh-CN" altLang="en-US" sz="2400" b="1" smtClean="0">
                <a:solidFill>
                  <a:srgbClr val="0000CC"/>
                </a:solidFill>
                <a:latin typeface="微软雅黑" pitchFamily="34" charset="-122"/>
                <a:ea typeface="微软雅黑" pitchFamily="34" charset="-122"/>
              </a:rPr>
              <a:t>钱</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en-US" altLang="zh-CN" sz="2400" b="1" smtClean="0">
                <a:solidFill>
                  <a:srgbClr val="0000CC"/>
                </a:solidFill>
                <a:latin typeface="微软雅黑" pitchFamily="34" charset="-122"/>
                <a:ea typeface="微软雅黑" pitchFamily="34" charset="-122"/>
              </a:rPr>
              <a:t>          </a:t>
            </a:r>
            <a:r>
              <a:rPr lang="zh-CN" altLang="en-US" sz="2400" b="1" smtClean="0">
                <a:solidFill>
                  <a:srgbClr val="FF0000"/>
                </a:solidFill>
                <a:latin typeface="微软雅黑" pitchFamily="34" charset="-122"/>
                <a:ea typeface="微软雅黑" pitchFamily="34" charset="-122"/>
              </a:rPr>
              <a:t>算赋</a:t>
            </a:r>
            <a:r>
              <a:rPr lang="zh-CN" altLang="en-US" sz="2400" b="1" smtClean="0">
                <a:solidFill>
                  <a:srgbClr val="0000CC"/>
                </a:solidFill>
                <a:latin typeface="微软雅黑" pitchFamily="34" charset="-122"/>
                <a:ea typeface="微软雅黑" pitchFamily="34" charset="-122"/>
              </a:rPr>
              <a:t>：</a:t>
            </a:r>
            <a:r>
              <a:rPr lang="en-US" altLang="zh-CN" sz="2400" b="1" smtClean="0">
                <a:solidFill>
                  <a:srgbClr val="0000CC"/>
                </a:solidFill>
                <a:latin typeface="微软雅黑" pitchFamily="34" charset="-122"/>
                <a:ea typeface="微软雅黑" pitchFamily="34" charset="-122"/>
              </a:rPr>
              <a:t>15</a:t>
            </a:r>
            <a:r>
              <a:rPr lang="zh-CN" altLang="en-US" sz="2400" b="1" smtClean="0">
                <a:solidFill>
                  <a:srgbClr val="0000CC"/>
                </a:solidFill>
                <a:latin typeface="微软雅黑" pitchFamily="34" charset="-122"/>
                <a:ea typeface="微软雅黑" pitchFamily="34" charset="-122"/>
              </a:rPr>
              <a:t>岁以上每人每年</a:t>
            </a:r>
            <a:r>
              <a:rPr lang="en-US" altLang="zh-CN" sz="2400" b="1" smtClean="0">
                <a:solidFill>
                  <a:srgbClr val="0000CC"/>
                </a:solidFill>
                <a:latin typeface="微软雅黑" pitchFamily="34" charset="-122"/>
                <a:ea typeface="微软雅黑" pitchFamily="34" charset="-122"/>
              </a:rPr>
              <a:t>120</a:t>
            </a:r>
            <a:r>
              <a:rPr lang="zh-CN" altLang="en-US" sz="2400" b="1" smtClean="0">
                <a:solidFill>
                  <a:srgbClr val="0000CC"/>
                </a:solidFill>
                <a:latin typeface="微软雅黑" pitchFamily="34" charset="-122"/>
                <a:ea typeface="微软雅黑" pitchFamily="34" charset="-122"/>
              </a:rPr>
              <a:t>钱</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en-US" altLang="zh-CN" sz="2400" b="1" smtClean="0">
                <a:solidFill>
                  <a:srgbClr val="0000CC"/>
                </a:solidFill>
                <a:latin typeface="微软雅黑" pitchFamily="34" charset="-122"/>
                <a:ea typeface="微软雅黑" pitchFamily="34" charset="-122"/>
              </a:rPr>
              <a:t>          </a:t>
            </a:r>
            <a:r>
              <a:rPr lang="zh-CN" altLang="en-US" sz="2400" b="1" smtClean="0">
                <a:solidFill>
                  <a:srgbClr val="FF0000"/>
                </a:solidFill>
                <a:latin typeface="微软雅黑" pitchFamily="34" charset="-122"/>
                <a:ea typeface="微软雅黑" pitchFamily="34" charset="-122"/>
              </a:rPr>
              <a:t>财产税</a:t>
            </a:r>
            <a:r>
              <a:rPr lang="zh-CN" altLang="en-US" sz="2400" b="1" smtClean="0">
                <a:solidFill>
                  <a:srgbClr val="0000CC"/>
                </a:solidFill>
                <a:latin typeface="微软雅黑" pitchFamily="34" charset="-122"/>
                <a:ea typeface="微软雅黑" pitchFamily="34" charset="-122"/>
              </a:rPr>
              <a:t>：车船税、算缗钱、“税民资”、饲养六畜交税</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en-US" altLang="zh-CN" sz="2400" b="1" smtClean="0">
                <a:solidFill>
                  <a:srgbClr val="0000CC"/>
                </a:solidFill>
                <a:latin typeface="微软雅黑" pitchFamily="34" charset="-122"/>
                <a:ea typeface="微软雅黑" pitchFamily="34" charset="-122"/>
              </a:rPr>
              <a:t>3</a:t>
            </a:r>
            <a:r>
              <a:rPr lang="zh-CN" altLang="en-US" sz="2400" b="1" smtClean="0">
                <a:solidFill>
                  <a:srgbClr val="0000CC"/>
                </a:solidFill>
                <a:latin typeface="微软雅黑" pitchFamily="34" charset="-122"/>
                <a:ea typeface="微软雅黑" pitchFamily="34" charset="-122"/>
              </a:rPr>
              <a:t>、</a:t>
            </a:r>
            <a:r>
              <a:rPr lang="zh-CN" altLang="en-US" sz="2400" b="1" smtClean="0">
                <a:solidFill>
                  <a:srgbClr val="002060"/>
                </a:solidFill>
                <a:latin typeface="微软雅黑" pitchFamily="34" charset="-122"/>
                <a:ea typeface="微软雅黑" pitchFamily="34" charset="-122"/>
              </a:rPr>
              <a:t>徭役</a:t>
            </a:r>
            <a:r>
              <a:rPr lang="zh-CN" altLang="en-US" sz="2400" b="1" smtClean="0">
                <a:solidFill>
                  <a:srgbClr val="0000CC"/>
                </a:solidFill>
                <a:latin typeface="微软雅黑" pitchFamily="34" charset="-122"/>
                <a:ea typeface="微软雅黑" pitchFamily="34" charset="-122"/>
              </a:rPr>
              <a:t>：</a:t>
            </a:r>
            <a:r>
              <a:rPr lang="zh-CN" altLang="en-US" sz="2400" b="1" smtClean="0">
                <a:solidFill>
                  <a:srgbClr val="FF0000"/>
                </a:solidFill>
                <a:latin typeface="微软雅黑" pitchFamily="34" charset="-122"/>
                <a:ea typeface="微软雅黑" pitchFamily="34" charset="-122"/>
              </a:rPr>
              <a:t>更卒</a:t>
            </a:r>
            <a:r>
              <a:rPr lang="zh-CN" altLang="en-US" sz="2400" b="1" smtClean="0">
                <a:solidFill>
                  <a:srgbClr val="0000CC"/>
                </a:solidFill>
                <a:latin typeface="微软雅黑" pitchFamily="34" charset="-122"/>
                <a:ea typeface="微软雅黑" pitchFamily="34" charset="-122"/>
              </a:rPr>
              <a:t>：本县，一个月</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en-US" altLang="zh-CN" sz="2400" b="1" smtClean="0">
                <a:solidFill>
                  <a:srgbClr val="0000CC"/>
                </a:solidFill>
                <a:latin typeface="微软雅黑" pitchFamily="34" charset="-122"/>
                <a:ea typeface="微软雅黑" pitchFamily="34" charset="-122"/>
              </a:rPr>
              <a:t>                </a:t>
            </a:r>
            <a:r>
              <a:rPr lang="zh-CN" altLang="en-US" sz="2400" b="1" smtClean="0">
                <a:solidFill>
                  <a:srgbClr val="FF0000"/>
                </a:solidFill>
                <a:latin typeface="微软雅黑" pitchFamily="34" charset="-122"/>
                <a:ea typeface="微软雅黑" pitchFamily="34" charset="-122"/>
              </a:rPr>
              <a:t>正卒</a:t>
            </a:r>
            <a:r>
              <a:rPr lang="zh-CN" altLang="en-US" sz="2400" b="1" smtClean="0">
                <a:solidFill>
                  <a:srgbClr val="0000CC"/>
                </a:solidFill>
                <a:latin typeface="微软雅黑" pitchFamily="34" charset="-122"/>
                <a:ea typeface="微软雅黑" pitchFamily="34" charset="-122"/>
              </a:rPr>
              <a:t>：郡国和京城，两年</a:t>
            </a:r>
            <a:endParaRPr lang="en-US" altLang="zh-CN" sz="2400" b="1" smtClean="0">
              <a:solidFill>
                <a:srgbClr val="0000CC"/>
              </a:solidFill>
              <a:latin typeface="微软雅黑" pitchFamily="34" charset="-122"/>
              <a:ea typeface="微软雅黑" pitchFamily="34" charset="-122"/>
            </a:endParaRPr>
          </a:p>
          <a:p>
            <a:pPr eaLnBrk="1" hangingPunct="1">
              <a:lnSpc>
                <a:spcPct val="95000"/>
              </a:lnSpc>
              <a:buNone/>
            </a:pPr>
            <a:r>
              <a:rPr lang="zh-CN" altLang="en-US" sz="2400" b="1" smtClean="0">
                <a:solidFill>
                  <a:srgbClr val="0000CC"/>
                </a:solidFill>
                <a:latin typeface="微软雅黑" pitchFamily="34" charset="-122"/>
                <a:ea typeface="微软雅黑" pitchFamily="34" charset="-122"/>
              </a:rPr>
              <a:t>                </a:t>
            </a:r>
            <a:r>
              <a:rPr lang="zh-CN" altLang="en-US" sz="2400" b="1" smtClean="0">
                <a:solidFill>
                  <a:srgbClr val="FF0000"/>
                </a:solidFill>
                <a:latin typeface="微软雅黑" pitchFamily="34" charset="-122"/>
                <a:ea typeface="微软雅黑" pitchFamily="34" charset="-122"/>
              </a:rPr>
              <a:t>戍卒</a:t>
            </a:r>
            <a:r>
              <a:rPr lang="zh-CN" altLang="en-US" sz="2400" b="1" smtClean="0">
                <a:solidFill>
                  <a:srgbClr val="0000CC"/>
                </a:solidFill>
                <a:latin typeface="微软雅黑" pitchFamily="34" charset="-122"/>
                <a:ea typeface="微软雅黑" pitchFamily="34" charset="-122"/>
              </a:rPr>
              <a:t>：边塞屯戍，一年</a:t>
            </a:r>
          </a:p>
        </p:txBody>
      </p:sp>
      <p:sp>
        <p:nvSpPr>
          <p:cNvPr id="3" name="TextBox 2"/>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中国古代的赋役制度</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1"/>
          <p:cNvSpPr>
            <a:spLocks noGrp="1"/>
          </p:cNvSpPr>
          <p:nvPr>
            <p:ph type="title"/>
          </p:nvPr>
        </p:nvSpPr>
        <p:spPr>
          <a:xfrm>
            <a:off x="0" y="428604"/>
            <a:ext cx="8643998" cy="1143000"/>
          </a:xfrm>
          <a:noFill/>
        </p:spPr>
        <p:txBody>
          <a:bodyPr>
            <a:noAutofit/>
          </a:bodyPr>
          <a:lstStyle/>
          <a:p>
            <a:pPr algn="l"/>
            <a:r>
              <a:rPr lang="zh-CN" altLang="en-US" sz="2400" b="1" smtClean="0">
                <a:solidFill>
                  <a:srgbClr val="FF0000"/>
                </a:solidFill>
                <a:latin typeface="微软雅黑" pitchFamily="34" charset="-122"/>
                <a:ea typeface="微软雅黑" pitchFamily="34" charset="-122"/>
              </a:rPr>
              <a:t>（三）、隋：</a:t>
            </a:r>
            <a:r>
              <a:rPr lang="zh-CN" altLang="en-US" sz="2400" b="1" smtClean="0">
                <a:solidFill>
                  <a:srgbClr val="002060"/>
                </a:solidFill>
                <a:latin typeface="微软雅黑" pitchFamily="34" charset="-122"/>
                <a:ea typeface="微软雅黑" pitchFamily="34" charset="-122"/>
              </a:rPr>
              <a:t>沿用北魏的租调制，并规定</a:t>
            </a:r>
            <a:r>
              <a:rPr lang="en-US" altLang="zh-CN" sz="2400" b="1" smtClean="0">
                <a:solidFill>
                  <a:srgbClr val="002060"/>
                </a:solidFill>
                <a:latin typeface="微软雅黑" pitchFamily="34" charset="-122"/>
                <a:ea typeface="微软雅黑" pitchFamily="34" charset="-122"/>
              </a:rPr>
              <a:t>50</a:t>
            </a:r>
            <a:r>
              <a:rPr lang="zh-CN" altLang="en-US" sz="2400" b="1" smtClean="0">
                <a:solidFill>
                  <a:srgbClr val="002060"/>
                </a:solidFill>
                <a:latin typeface="微软雅黑" pitchFamily="34" charset="-122"/>
                <a:ea typeface="微软雅黑" pitchFamily="34" charset="-122"/>
              </a:rPr>
              <a:t>岁以上可以缴纳一定绢代替劳役，叫“</a:t>
            </a:r>
            <a:r>
              <a:rPr lang="zh-CN" altLang="en-US" sz="2400" b="1" smtClean="0">
                <a:solidFill>
                  <a:srgbClr val="FF0000"/>
                </a:solidFill>
                <a:latin typeface="微软雅黑" pitchFamily="34" charset="-122"/>
                <a:ea typeface="微软雅黑" pitchFamily="34" charset="-122"/>
              </a:rPr>
              <a:t>庸</a:t>
            </a:r>
            <a:r>
              <a:rPr lang="zh-CN" altLang="en-US" sz="2400" b="1" smtClean="0">
                <a:solidFill>
                  <a:srgbClr val="002060"/>
                </a:solidFill>
                <a:latin typeface="微软雅黑" pitchFamily="34" charset="-122"/>
                <a:ea typeface="微软雅黑" pitchFamily="34" charset="-122"/>
              </a:rPr>
              <a:t>”，后发展、完善为</a:t>
            </a:r>
            <a:r>
              <a:rPr lang="zh-CN" altLang="en-US" sz="2400" b="1" smtClean="0">
                <a:solidFill>
                  <a:srgbClr val="FF0000"/>
                </a:solidFill>
                <a:latin typeface="微软雅黑" pitchFamily="34" charset="-122"/>
                <a:ea typeface="微软雅黑" pitchFamily="34" charset="-122"/>
              </a:rPr>
              <a:t>租庸调制。</a:t>
            </a:r>
            <a:endParaRPr lang="zh-CN" altLang="en-US" sz="2400" smtClean="0">
              <a:solidFill>
                <a:srgbClr val="FF0000"/>
              </a:solidFill>
            </a:endParaRPr>
          </a:p>
        </p:txBody>
      </p:sp>
      <p:sp>
        <p:nvSpPr>
          <p:cNvPr id="7" name="Rectangle 3"/>
          <p:cNvSpPr>
            <a:spLocks noGrp="1" noChangeArrowheads="1"/>
          </p:cNvSpPr>
          <p:nvPr>
            <p:ph idx="1"/>
          </p:nvPr>
        </p:nvSpPr>
        <p:spPr>
          <a:xfrm>
            <a:off x="0" y="2000240"/>
            <a:ext cx="9144000" cy="5410200"/>
          </a:xfrm>
        </p:spPr>
        <p:txBody>
          <a:bodyPr>
            <a:normAutofit/>
          </a:bodyPr>
          <a:lstStyle/>
          <a:p>
            <a:pPr eaLnBrk="1" hangingPunct="1">
              <a:lnSpc>
                <a:spcPct val="115000"/>
              </a:lnSpc>
              <a:buFontTx/>
              <a:buNone/>
            </a:pPr>
            <a:r>
              <a:rPr lang="zh-CN" altLang="en-US" sz="2600" b="1" smtClean="0">
                <a:latin typeface="华文中宋" pitchFamily="2" charset="-122"/>
                <a:ea typeface="华文中宋" pitchFamily="2" charset="-122"/>
              </a:rPr>
              <a:t> </a:t>
            </a:r>
            <a:r>
              <a:rPr lang="en-US" altLang="zh-CN" sz="2400" b="1" smtClean="0">
                <a:solidFill>
                  <a:srgbClr val="0000CC"/>
                </a:solidFill>
                <a:latin typeface="微软雅黑" pitchFamily="34" charset="-122"/>
                <a:ea typeface="微软雅黑" pitchFamily="34" charset="-122"/>
              </a:rPr>
              <a:t>1.</a:t>
            </a:r>
            <a:r>
              <a:rPr lang="zh-CN" altLang="en-US" sz="2400" b="1" smtClean="0">
                <a:solidFill>
                  <a:srgbClr val="FF0000"/>
                </a:solidFill>
                <a:latin typeface="微软雅黑" pitchFamily="34" charset="-122"/>
                <a:ea typeface="微软雅黑" pitchFamily="34" charset="-122"/>
              </a:rPr>
              <a:t>原因</a:t>
            </a:r>
            <a:r>
              <a:rPr lang="zh-CN" altLang="en-US" sz="2400" b="1" smtClean="0">
                <a:solidFill>
                  <a:srgbClr val="0000CC"/>
                </a:solidFill>
                <a:latin typeface="微软雅黑" pitchFamily="34" charset="-122"/>
                <a:ea typeface="微软雅黑" pitchFamily="34" charset="-122"/>
              </a:rPr>
              <a:t>：</a:t>
            </a:r>
          </a:p>
          <a:p>
            <a:pPr eaLnBrk="1" hangingPunct="1">
              <a:lnSpc>
                <a:spcPct val="115000"/>
              </a:lnSpc>
            </a:pPr>
            <a:r>
              <a:rPr lang="zh-CN" altLang="en-US" sz="2400" b="1" smtClean="0">
                <a:latin typeface="微软雅黑" pitchFamily="34" charset="-122"/>
                <a:ea typeface="微软雅黑" pitchFamily="34" charset="-122"/>
              </a:rPr>
              <a:t>    </a:t>
            </a:r>
            <a:r>
              <a:rPr lang="zh-CN" altLang="en-US" sz="2400" b="1" smtClean="0">
                <a:solidFill>
                  <a:srgbClr val="002060"/>
                </a:solidFill>
                <a:latin typeface="微软雅黑" pitchFamily="34" charset="-122"/>
                <a:ea typeface="微软雅黑" pitchFamily="34" charset="-122"/>
              </a:rPr>
              <a:t>（</a:t>
            </a:r>
            <a:r>
              <a:rPr lang="en-US" altLang="zh-CN" sz="2400" b="1" smtClean="0">
                <a:solidFill>
                  <a:srgbClr val="002060"/>
                </a:solidFill>
                <a:latin typeface="微软雅黑" pitchFamily="34" charset="-122"/>
                <a:ea typeface="微软雅黑" pitchFamily="34" charset="-122"/>
              </a:rPr>
              <a:t>1</a:t>
            </a:r>
            <a:r>
              <a:rPr lang="zh-CN" altLang="en-US" sz="2400" b="1" smtClean="0">
                <a:solidFill>
                  <a:srgbClr val="002060"/>
                </a:solidFill>
                <a:latin typeface="微软雅黑" pitchFamily="34" charset="-122"/>
                <a:ea typeface="微软雅黑" pitchFamily="34" charset="-122"/>
              </a:rPr>
              <a:t>）吸取隋亡教训；</a:t>
            </a:r>
          </a:p>
          <a:p>
            <a:pPr eaLnBrk="1" hangingPunct="1">
              <a:lnSpc>
                <a:spcPct val="115000"/>
              </a:lnSpc>
            </a:pPr>
            <a:r>
              <a:rPr lang="zh-CN" altLang="en-US" sz="2400" b="1" smtClean="0">
                <a:solidFill>
                  <a:srgbClr val="002060"/>
                </a:solidFill>
                <a:latin typeface="微软雅黑" pitchFamily="34" charset="-122"/>
                <a:ea typeface="微软雅黑" pitchFamily="34" charset="-122"/>
              </a:rPr>
              <a:t>    （</a:t>
            </a:r>
            <a:r>
              <a:rPr lang="en-US" altLang="zh-CN" sz="2400" b="1" smtClean="0">
                <a:solidFill>
                  <a:srgbClr val="002060"/>
                </a:solidFill>
                <a:latin typeface="微软雅黑" pitchFamily="34" charset="-122"/>
                <a:ea typeface="微软雅黑" pitchFamily="34" charset="-122"/>
              </a:rPr>
              <a:t>2</a:t>
            </a:r>
            <a:r>
              <a:rPr lang="zh-CN" altLang="en-US" sz="2400" b="1" smtClean="0">
                <a:solidFill>
                  <a:srgbClr val="002060"/>
                </a:solidFill>
                <a:latin typeface="微软雅黑" pitchFamily="34" charset="-122"/>
                <a:ea typeface="微软雅黑" pitchFamily="34" charset="-122"/>
              </a:rPr>
              <a:t>）唐初政局混乱，经济衰败，财政困难。</a:t>
            </a:r>
          </a:p>
          <a:p>
            <a:pPr eaLnBrk="1" hangingPunct="1">
              <a:lnSpc>
                <a:spcPct val="115000"/>
              </a:lnSpc>
            </a:pPr>
            <a:r>
              <a:rPr lang="en-US" altLang="zh-CN" sz="2400" b="1" smtClean="0">
                <a:solidFill>
                  <a:srgbClr val="002060"/>
                </a:solidFill>
                <a:latin typeface="微软雅黑" pitchFamily="34" charset="-122"/>
                <a:ea typeface="微软雅黑" pitchFamily="34" charset="-122"/>
              </a:rPr>
              <a:t>2.</a:t>
            </a:r>
            <a:r>
              <a:rPr lang="zh-CN" altLang="en-US" sz="2400" b="1" smtClean="0">
                <a:solidFill>
                  <a:srgbClr val="FF0000"/>
                </a:solidFill>
                <a:latin typeface="微软雅黑" pitchFamily="34" charset="-122"/>
                <a:ea typeface="微软雅黑" pitchFamily="34" charset="-122"/>
              </a:rPr>
              <a:t>目的</a:t>
            </a:r>
            <a:r>
              <a:rPr lang="zh-CN" altLang="en-US" sz="2400" b="1" smtClean="0">
                <a:solidFill>
                  <a:srgbClr val="002060"/>
                </a:solidFill>
                <a:latin typeface="微软雅黑" pitchFamily="34" charset="-122"/>
                <a:ea typeface="微软雅黑" pitchFamily="34" charset="-122"/>
              </a:rPr>
              <a:t>：缓和阶级矛盾，巩固封建统治</a:t>
            </a:r>
            <a:endParaRPr lang="en-US" altLang="zh-CN" sz="2400" b="1" smtClean="0">
              <a:solidFill>
                <a:srgbClr val="002060"/>
              </a:solidFill>
              <a:latin typeface="微软雅黑" pitchFamily="34" charset="-122"/>
              <a:ea typeface="微软雅黑" pitchFamily="34" charset="-122"/>
            </a:endParaRPr>
          </a:p>
          <a:p>
            <a:pPr eaLnBrk="1" hangingPunct="1">
              <a:lnSpc>
                <a:spcPct val="115000"/>
              </a:lnSpc>
            </a:pPr>
            <a:r>
              <a:rPr lang="en-US" altLang="zh-CN" sz="2400" b="1" smtClean="0">
                <a:solidFill>
                  <a:srgbClr val="002060"/>
                </a:solidFill>
                <a:latin typeface="微软雅黑" pitchFamily="34" charset="-122"/>
                <a:ea typeface="微软雅黑" pitchFamily="34" charset="-122"/>
              </a:rPr>
              <a:t>3.</a:t>
            </a:r>
            <a:r>
              <a:rPr lang="zh-CN" altLang="en-US" sz="2400" b="1" smtClean="0">
                <a:solidFill>
                  <a:srgbClr val="002060"/>
                </a:solidFill>
                <a:latin typeface="微软雅黑" pitchFamily="34" charset="-122"/>
                <a:ea typeface="微软雅黑" pitchFamily="34" charset="-122"/>
              </a:rPr>
              <a:t>基础：均田制</a:t>
            </a:r>
          </a:p>
          <a:p>
            <a:pPr eaLnBrk="1" hangingPunct="1">
              <a:lnSpc>
                <a:spcPct val="115000"/>
              </a:lnSpc>
            </a:pPr>
            <a:r>
              <a:rPr lang="en-US" altLang="zh-CN" sz="2400" b="1" smtClean="0">
                <a:solidFill>
                  <a:srgbClr val="002060"/>
                </a:solidFill>
                <a:latin typeface="微软雅黑" pitchFamily="34" charset="-122"/>
                <a:ea typeface="微软雅黑" pitchFamily="34" charset="-122"/>
              </a:rPr>
              <a:t>4.</a:t>
            </a:r>
            <a:r>
              <a:rPr lang="zh-CN" altLang="en-US" sz="2400" b="1" smtClean="0">
                <a:solidFill>
                  <a:srgbClr val="FF0000"/>
                </a:solidFill>
                <a:latin typeface="微软雅黑" pitchFamily="34" charset="-122"/>
                <a:ea typeface="微软雅黑" pitchFamily="34" charset="-122"/>
              </a:rPr>
              <a:t>内容</a:t>
            </a:r>
            <a:r>
              <a:rPr lang="zh-CN" altLang="en-US" sz="2400" b="1" smtClean="0">
                <a:solidFill>
                  <a:srgbClr val="002060"/>
                </a:solidFill>
                <a:latin typeface="微软雅黑" pitchFamily="34" charset="-122"/>
                <a:ea typeface="微软雅黑" pitchFamily="34" charset="-122"/>
              </a:rPr>
              <a:t>：</a:t>
            </a:r>
          </a:p>
          <a:p>
            <a:pPr eaLnBrk="1" hangingPunct="1">
              <a:lnSpc>
                <a:spcPct val="115000"/>
              </a:lnSpc>
            </a:pPr>
            <a:r>
              <a:rPr lang="en-US" altLang="zh-CN" sz="2400" b="1" smtClean="0">
                <a:solidFill>
                  <a:srgbClr val="002060"/>
                </a:solidFill>
                <a:latin typeface="微软雅黑" pitchFamily="34" charset="-122"/>
                <a:ea typeface="微软雅黑" pitchFamily="34" charset="-122"/>
              </a:rPr>
              <a:t>    a</a:t>
            </a:r>
            <a:r>
              <a:rPr lang="zh-CN" altLang="en-US" sz="2400" b="1" smtClean="0">
                <a:solidFill>
                  <a:srgbClr val="002060"/>
                </a:solidFill>
                <a:latin typeface="微软雅黑" pitchFamily="34" charset="-122"/>
                <a:ea typeface="微软雅黑" pitchFamily="34" charset="-122"/>
              </a:rPr>
              <a:t>、</a:t>
            </a:r>
            <a:r>
              <a:rPr lang="zh-CN" altLang="en-US" sz="2400" b="1" smtClean="0">
                <a:solidFill>
                  <a:srgbClr val="FF0000"/>
                </a:solidFill>
                <a:latin typeface="微软雅黑" pitchFamily="34" charset="-122"/>
                <a:ea typeface="微软雅黑" pitchFamily="34" charset="-122"/>
              </a:rPr>
              <a:t>成年男子</a:t>
            </a:r>
            <a:r>
              <a:rPr lang="zh-CN" altLang="en-US" sz="2400" b="1" smtClean="0">
                <a:solidFill>
                  <a:srgbClr val="002060"/>
                </a:solidFill>
                <a:latin typeface="微软雅黑" pitchFamily="34" charset="-122"/>
                <a:ea typeface="微软雅黑" pitchFamily="34" charset="-122"/>
              </a:rPr>
              <a:t>每年向官府缴纳一定的谷物，叫做“租”；</a:t>
            </a:r>
          </a:p>
          <a:p>
            <a:pPr eaLnBrk="1" hangingPunct="1">
              <a:lnSpc>
                <a:spcPct val="115000"/>
              </a:lnSpc>
            </a:pPr>
            <a:r>
              <a:rPr lang="en-US" altLang="zh-CN" sz="2400" b="1" smtClean="0">
                <a:solidFill>
                  <a:srgbClr val="002060"/>
                </a:solidFill>
                <a:latin typeface="微软雅黑" pitchFamily="34" charset="-122"/>
                <a:ea typeface="微软雅黑" pitchFamily="34" charset="-122"/>
              </a:rPr>
              <a:t>    b</a:t>
            </a:r>
            <a:r>
              <a:rPr lang="zh-CN" altLang="en-US" sz="2400" b="1" smtClean="0">
                <a:solidFill>
                  <a:srgbClr val="002060"/>
                </a:solidFill>
                <a:latin typeface="微软雅黑" pitchFamily="34" charset="-122"/>
                <a:ea typeface="微软雅黑" pitchFamily="34" charset="-122"/>
              </a:rPr>
              <a:t>、缴纳定量的绢和布，叫做“调”；</a:t>
            </a:r>
          </a:p>
          <a:p>
            <a:pPr eaLnBrk="1" hangingPunct="1">
              <a:lnSpc>
                <a:spcPct val="115000"/>
              </a:lnSpc>
            </a:pPr>
            <a:r>
              <a:rPr lang="en-US" altLang="zh-CN" sz="2400" b="1" smtClean="0">
                <a:solidFill>
                  <a:srgbClr val="002060"/>
                </a:solidFill>
                <a:latin typeface="微软雅黑" pitchFamily="34" charset="-122"/>
                <a:ea typeface="微软雅黑" pitchFamily="34" charset="-122"/>
              </a:rPr>
              <a:t>    c</a:t>
            </a:r>
            <a:r>
              <a:rPr lang="zh-CN" altLang="en-US" sz="2400" b="1" smtClean="0">
                <a:solidFill>
                  <a:srgbClr val="002060"/>
                </a:solidFill>
                <a:latin typeface="微软雅黑" pitchFamily="34" charset="-122"/>
                <a:ea typeface="微软雅黑" pitchFamily="34" charset="-122"/>
              </a:rPr>
              <a:t>、不去服役，可用纳绢或布代役，叫做“庸”</a:t>
            </a:r>
            <a:r>
              <a:rPr lang="zh-CN" altLang="en-US" sz="2600" b="1" smtClean="0">
                <a:solidFill>
                  <a:srgbClr val="002060"/>
                </a:solidFill>
                <a:latin typeface="微软雅黑" pitchFamily="34" charset="-122"/>
                <a:ea typeface="微软雅黑" pitchFamily="34" charset="-122"/>
              </a:rPr>
              <a:t>。</a:t>
            </a:r>
          </a:p>
          <a:p>
            <a:pPr eaLnBrk="1" hangingPunct="1">
              <a:lnSpc>
                <a:spcPct val="115000"/>
              </a:lnSpc>
            </a:pPr>
            <a:endParaRPr lang="zh-CN" altLang="en-US" sz="2600" b="1" smtClean="0">
              <a:solidFill>
                <a:srgbClr val="FF0000"/>
              </a:solidFill>
              <a:latin typeface="华文中宋" pitchFamily="2" charset="-122"/>
              <a:ea typeface="华文中宋" pitchFamily="2" charset="-122"/>
            </a:endParaRPr>
          </a:p>
        </p:txBody>
      </p:sp>
      <p:sp>
        <p:nvSpPr>
          <p:cNvPr id="8" name="矩形 3"/>
          <p:cNvSpPr>
            <a:spLocks noChangeArrowheads="1"/>
          </p:cNvSpPr>
          <p:nvPr/>
        </p:nvSpPr>
        <p:spPr bwMode="auto">
          <a:xfrm>
            <a:off x="0" y="1500174"/>
            <a:ext cx="4185761" cy="492443"/>
          </a:xfrm>
          <a:prstGeom prst="rect">
            <a:avLst/>
          </a:prstGeom>
          <a:solidFill>
            <a:srgbClr val="FFFF00"/>
          </a:solidFill>
          <a:ln w="9525">
            <a:noFill/>
            <a:miter lim="800000"/>
          </a:ln>
        </p:spPr>
        <p:txBody>
          <a:bodyPr wrap="none">
            <a:spAutoFit/>
          </a:bodyPr>
          <a:lstStyle/>
          <a:p>
            <a:pPr>
              <a:buFont typeface="Arial"/>
              <a:buNone/>
            </a:pPr>
            <a:r>
              <a:rPr lang="zh-CN" altLang="en-US" sz="2600" b="1" smtClean="0">
                <a:solidFill>
                  <a:srgbClr val="FF0000"/>
                </a:solidFill>
                <a:latin typeface="微软雅黑" pitchFamily="34" charset="-122"/>
                <a:ea typeface="微软雅黑" pitchFamily="34" charset="-122"/>
              </a:rPr>
              <a:t>（四）</a:t>
            </a:r>
            <a:r>
              <a:rPr lang="zh-CN" altLang="en-US" sz="2600" b="1">
                <a:solidFill>
                  <a:srgbClr val="FF0000"/>
                </a:solidFill>
                <a:latin typeface="微软雅黑" pitchFamily="34" charset="-122"/>
                <a:ea typeface="微软雅黑" pitchFamily="34" charset="-122"/>
              </a:rPr>
              <a:t>唐朝前期：租庸调制</a:t>
            </a:r>
            <a:endParaRPr lang="zh-CN" altLang="en-US" sz="2600">
              <a:solidFill>
                <a:srgbClr val="FF0000"/>
              </a:solidFill>
              <a:latin typeface="微软雅黑" pitchFamily="34" charset="-122"/>
              <a:ea typeface="微软雅黑" pitchFamily="34" charset="-122"/>
            </a:endParaRPr>
          </a:p>
        </p:txBody>
      </p:sp>
      <p:sp>
        <p:nvSpPr>
          <p:cNvPr id="5" name="TextBox 4"/>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中国古代的赋役制度</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p:cTn id="13"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7">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p:cTn id="19"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7">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p:cTn id="25"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7">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anim calcmode="lin" valueType="num">
                                      <p:cBhvr>
                                        <p:cTn id="31"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7">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 calcmode="lin" valueType="num">
                                      <p:cBhvr>
                                        <p:cTn id="37" dur="500" fill="hold"/>
                                        <p:tgtEl>
                                          <p:spTgt spid="7">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7">
                                            <p:txEl>
                                              <p:pRg st="5" end="5"/>
                                            </p:txEl>
                                          </p:spTgt>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7">
                                            <p:txEl>
                                              <p:pRg st="6" end="6"/>
                                            </p:txEl>
                                          </p:spTgt>
                                        </p:tgtEl>
                                        <p:attrNameLst>
                                          <p:attrName>style.visibility</p:attrName>
                                        </p:attrNameLst>
                                      </p:cBhvr>
                                      <p:to>
                                        <p:strVal val="visible"/>
                                      </p:to>
                                    </p:set>
                                    <p:anim calcmode="lin" valueType="num">
                                      <p:cBhvr>
                                        <p:cTn id="43" dur="500" fill="hold"/>
                                        <p:tgtEl>
                                          <p:spTgt spid="7">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7">
                                            <p:txEl>
                                              <p:pRg st="6" end="6"/>
                                            </p:txEl>
                                          </p:spTgt>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7">
                                            <p:txEl>
                                              <p:pRg st="7" end="7"/>
                                            </p:txEl>
                                          </p:spTgt>
                                        </p:tgtEl>
                                        <p:attrNameLst>
                                          <p:attrName>style.visibility</p:attrName>
                                        </p:attrNameLst>
                                      </p:cBhvr>
                                      <p:to>
                                        <p:strVal val="visible"/>
                                      </p:to>
                                    </p:set>
                                    <p:anim calcmode="lin" valueType="num">
                                      <p:cBhvr>
                                        <p:cTn id="49" dur="500" fill="hold"/>
                                        <p:tgtEl>
                                          <p:spTgt spid="7">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7">
                                            <p:txEl>
                                              <p:pRg st="7" end="7"/>
                                            </p:txEl>
                                          </p:spTgt>
                                        </p:tgtEl>
                                        <p:attrNameLst>
                                          <p:attrName>ppt_h</p:attrName>
                                        </p:attrNameLst>
                                      </p:cBhvr>
                                      <p:tavLst>
                                        <p:tav tm="0">
                                          <p:val>
                                            <p:fltVal val="0"/>
                                          </p:val>
                                        </p:tav>
                                        <p:tav tm="100000">
                                          <p:val>
                                            <p:strVal val="#ppt_h"/>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3" presetClass="entr" presetSubtype="16" fill="hold" grpId="0" nodeType="clickEffect">
                                  <p:stCondLst>
                                    <p:cond delay="0"/>
                                  </p:stCondLst>
                                  <p:childTnLst>
                                    <p:set>
                                      <p:cBhvr>
                                        <p:cTn id="54" dur="1" fill="hold">
                                          <p:stCondLst>
                                            <p:cond delay="0"/>
                                          </p:stCondLst>
                                        </p:cTn>
                                        <p:tgtEl>
                                          <p:spTgt spid="7">
                                            <p:txEl>
                                              <p:pRg st="8" end="8"/>
                                            </p:txEl>
                                          </p:spTgt>
                                        </p:tgtEl>
                                        <p:attrNameLst>
                                          <p:attrName>style.visibility</p:attrName>
                                        </p:attrNameLst>
                                      </p:cBhvr>
                                      <p:to>
                                        <p:strVal val="visible"/>
                                      </p:to>
                                    </p:set>
                                    <p:anim calcmode="lin" valueType="num">
                                      <p:cBhvr>
                                        <p:cTn id="55" dur="500" fill="hold"/>
                                        <p:tgtEl>
                                          <p:spTgt spid="7">
                                            <p:txEl>
                                              <p:pRg st="8" end="8"/>
                                            </p:txEl>
                                          </p:spTgt>
                                        </p:tgtEl>
                                        <p:attrNameLst>
                                          <p:attrName>ppt_w</p:attrName>
                                        </p:attrNameLst>
                                      </p:cBhvr>
                                      <p:tavLst>
                                        <p:tav tm="0">
                                          <p:val>
                                            <p:fltVal val="0"/>
                                          </p:val>
                                        </p:tav>
                                        <p:tav tm="100000">
                                          <p:val>
                                            <p:strVal val="#ppt_w"/>
                                          </p:val>
                                        </p:tav>
                                      </p:tavLst>
                                    </p:anim>
                                    <p:anim calcmode="lin" valueType="num">
                                      <p:cBhvr>
                                        <p:cTn id="56" dur="500" fill="hold"/>
                                        <p:tgtEl>
                                          <p:spTgt spid="7">
                                            <p:txEl>
                                              <p:pRg st="8" end="8"/>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3"/>
          <p:cNvSpPr>
            <a:spLocks noGrp="1" noChangeArrowheads="1"/>
          </p:cNvSpPr>
          <p:nvPr>
            <p:ph idx="1"/>
          </p:nvPr>
        </p:nvSpPr>
        <p:spPr>
          <a:xfrm>
            <a:off x="0" y="1928778"/>
            <a:ext cx="8929718" cy="4929222"/>
          </a:xfrm>
        </p:spPr>
        <p:txBody>
          <a:bodyPr>
            <a:normAutofit/>
          </a:bodyPr>
          <a:lstStyle/>
          <a:p>
            <a:pPr eaLnBrk="1" hangingPunct="1">
              <a:lnSpc>
                <a:spcPct val="105000"/>
              </a:lnSpc>
            </a:pPr>
            <a:r>
              <a:rPr lang="zh-CN" altLang="en-US" sz="2800" b="1" smtClean="0">
                <a:solidFill>
                  <a:srgbClr val="FF0000"/>
                </a:solidFill>
                <a:latin typeface="微软雅黑" pitchFamily="34" charset="-122"/>
                <a:ea typeface="微软雅黑" pitchFamily="34" charset="-122"/>
              </a:rPr>
              <a:t>原因</a:t>
            </a:r>
            <a:r>
              <a:rPr lang="zh-CN" altLang="en-US" sz="4000" b="1" smtClean="0">
                <a:solidFill>
                  <a:srgbClr val="FF0000"/>
                </a:solidFill>
                <a:latin typeface="微软雅黑" pitchFamily="34" charset="-122"/>
                <a:ea typeface="微软雅黑" pitchFamily="34" charset="-122"/>
              </a:rPr>
              <a:t>：</a:t>
            </a:r>
          </a:p>
          <a:p>
            <a:pPr eaLnBrk="1" hangingPunct="1">
              <a:lnSpc>
                <a:spcPct val="105000"/>
              </a:lnSpc>
            </a:pPr>
            <a:r>
              <a:rPr lang="en-US" altLang="zh-CN" sz="2800" b="1" smtClean="0">
                <a:latin typeface="微软雅黑" pitchFamily="34" charset="-122"/>
                <a:ea typeface="微软雅黑" pitchFamily="34" charset="-122"/>
              </a:rPr>
              <a:t>1</a:t>
            </a:r>
            <a:r>
              <a:rPr lang="zh-CN" altLang="en-US" sz="2800" b="1" smtClean="0">
                <a:latin typeface="微软雅黑" pitchFamily="34" charset="-122"/>
                <a:ea typeface="微软雅黑" pitchFamily="34" charset="-122"/>
              </a:rPr>
              <a:t>、</a:t>
            </a:r>
            <a:r>
              <a:rPr lang="zh-CN" altLang="en-US" sz="2800" b="1" smtClean="0">
                <a:solidFill>
                  <a:srgbClr val="0000CC"/>
                </a:solidFill>
                <a:latin typeface="微软雅黑" pitchFamily="34" charset="-122"/>
                <a:ea typeface="微软雅黑" pitchFamily="34" charset="-122"/>
              </a:rPr>
              <a:t>土地兼并之风盛行，均田制被破坏，租庸调制无法推行，国家财政收入减少</a:t>
            </a:r>
          </a:p>
          <a:p>
            <a:pPr eaLnBrk="1" hangingPunct="1">
              <a:lnSpc>
                <a:spcPct val="105000"/>
              </a:lnSpc>
            </a:pPr>
            <a:r>
              <a:rPr lang="zh-CN" altLang="en-US" sz="2800" b="1" smtClean="0">
                <a:latin typeface="微软雅黑" pitchFamily="34" charset="-122"/>
                <a:ea typeface="微软雅黑" pitchFamily="34" charset="-122"/>
              </a:rPr>
              <a:t> </a:t>
            </a:r>
            <a:r>
              <a:rPr lang="en-US" altLang="zh-CN" sz="2800" b="1" smtClean="0">
                <a:latin typeface="微软雅黑" pitchFamily="34" charset="-122"/>
                <a:ea typeface="微软雅黑" pitchFamily="34" charset="-122"/>
              </a:rPr>
              <a:t>2</a:t>
            </a:r>
            <a:r>
              <a:rPr lang="zh-CN" altLang="en-US" sz="2800" b="1" smtClean="0">
                <a:latin typeface="微软雅黑" pitchFamily="34" charset="-122"/>
                <a:ea typeface="微软雅黑" pitchFamily="34" charset="-122"/>
              </a:rPr>
              <a:t>、</a:t>
            </a:r>
            <a:r>
              <a:rPr lang="zh-CN" altLang="en-US" sz="2800" b="1" smtClean="0">
                <a:solidFill>
                  <a:srgbClr val="0000CC"/>
                </a:solidFill>
                <a:latin typeface="微软雅黑" pitchFamily="34" charset="-122"/>
                <a:ea typeface="微软雅黑" pitchFamily="34" charset="-122"/>
              </a:rPr>
              <a:t>目的：为解决财政困难。</a:t>
            </a:r>
          </a:p>
          <a:p>
            <a:pPr eaLnBrk="1" hangingPunct="1">
              <a:lnSpc>
                <a:spcPct val="105000"/>
              </a:lnSpc>
            </a:pPr>
            <a:r>
              <a:rPr lang="zh-CN" altLang="en-US" sz="2800" b="1" smtClean="0">
                <a:solidFill>
                  <a:srgbClr val="FF0000"/>
                </a:solidFill>
                <a:latin typeface="微软雅黑" pitchFamily="34" charset="-122"/>
                <a:ea typeface="微软雅黑" pitchFamily="34" charset="-122"/>
              </a:rPr>
              <a:t>时间</a:t>
            </a:r>
            <a:r>
              <a:rPr lang="zh-CN" altLang="en-US" sz="4000" b="1" smtClean="0">
                <a:solidFill>
                  <a:srgbClr val="FF0000"/>
                </a:solidFill>
                <a:latin typeface="微软雅黑" pitchFamily="34" charset="-122"/>
                <a:ea typeface="微软雅黑" pitchFamily="34" charset="-122"/>
              </a:rPr>
              <a:t>：</a:t>
            </a:r>
            <a:endParaRPr lang="en-US" altLang="zh-CN" sz="4000" b="1" smtClean="0">
              <a:solidFill>
                <a:srgbClr val="FF0000"/>
              </a:solidFill>
              <a:latin typeface="微软雅黑" pitchFamily="34" charset="-122"/>
              <a:ea typeface="微软雅黑" pitchFamily="34" charset="-122"/>
            </a:endParaRPr>
          </a:p>
          <a:p>
            <a:pPr eaLnBrk="1" hangingPunct="1">
              <a:lnSpc>
                <a:spcPct val="105000"/>
              </a:lnSpc>
            </a:pPr>
            <a:r>
              <a:rPr lang="en-US" altLang="zh-CN" sz="2800" b="1" smtClean="0">
                <a:solidFill>
                  <a:srgbClr val="0000CC"/>
                </a:solidFill>
                <a:latin typeface="微软雅黑" pitchFamily="34" charset="-122"/>
                <a:ea typeface="微软雅黑" pitchFamily="34" charset="-122"/>
              </a:rPr>
              <a:t>780</a:t>
            </a:r>
            <a:r>
              <a:rPr lang="zh-CN" altLang="en-US" sz="2800" b="1" smtClean="0">
                <a:solidFill>
                  <a:srgbClr val="0000CC"/>
                </a:solidFill>
                <a:latin typeface="微软雅黑" pitchFamily="34" charset="-122"/>
                <a:ea typeface="微软雅黑" pitchFamily="34" charset="-122"/>
              </a:rPr>
              <a:t>年，唐德宗接受宰相杨炎的建议，实行两税法</a:t>
            </a:r>
            <a:r>
              <a:rPr lang="zh-CN" altLang="en-US" sz="2400" b="1" smtClean="0">
                <a:solidFill>
                  <a:srgbClr val="FF0000"/>
                </a:solidFill>
                <a:latin typeface="华文中宋" pitchFamily="2" charset="-122"/>
                <a:ea typeface="华文中宋" pitchFamily="2" charset="-122"/>
              </a:rPr>
              <a:t>。</a:t>
            </a:r>
            <a:endParaRPr lang="en-US" altLang="zh-CN" sz="2800" b="1" smtClean="0">
              <a:solidFill>
                <a:srgbClr val="0000CC"/>
              </a:solidFill>
              <a:latin typeface="微软雅黑" pitchFamily="34" charset="-122"/>
              <a:ea typeface="微软雅黑" pitchFamily="34" charset="-122"/>
            </a:endParaRPr>
          </a:p>
        </p:txBody>
      </p:sp>
      <p:sp>
        <p:nvSpPr>
          <p:cNvPr id="3" name="TextBox 2"/>
          <p:cNvSpPr txBox="1">
            <a:spLocks noChangeArrowheads="1"/>
          </p:cNvSpPr>
          <p:nvPr/>
        </p:nvSpPr>
        <p:spPr bwMode="auto">
          <a:xfrm>
            <a:off x="0" y="857232"/>
            <a:ext cx="9144000" cy="892552"/>
          </a:xfrm>
          <a:prstGeom prst="rect">
            <a:avLst/>
          </a:prstGeom>
          <a:noFill/>
          <a:ln w="9525">
            <a:noFill/>
            <a:miter lim="800000"/>
          </a:ln>
        </p:spPr>
        <p:txBody>
          <a:bodyPr>
            <a:spAutoFit/>
          </a:bodyPr>
          <a:lstStyle/>
          <a:p>
            <a:pPr>
              <a:buFont typeface="Arial"/>
              <a:buNone/>
            </a:pPr>
            <a:r>
              <a:rPr lang="zh-CN" altLang="en-US" sz="2800" b="1" smtClean="0">
                <a:solidFill>
                  <a:srgbClr val="FF0000"/>
                </a:solidFill>
                <a:latin typeface="微软雅黑" pitchFamily="34" charset="-122"/>
                <a:ea typeface="微软雅黑" pitchFamily="34" charset="-122"/>
              </a:rPr>
              <a:t>（五）</a:t>
            </a:r>
            <a:r>
              <a:rPr lang="zh-CN" altLang="en-US" sz="2800" b="1">
                <a:solidFill>
                  <a:srgbClr val="FF0000"/>
                </a:solidFill>
                <a:latin typeface="微软雅黑" pitchFamily="34" charset="-122"/>
                <a:ea typeface="微软雅黑" pitchFamily="34" charset="-122"/>
              </a:rPr>
              <a:t>、唐中后期：两税法</a:t>
            </a:r>
          </a:p>
          <a:p>
            <a:pPr>
              <a:buFont typeface="Arial"/>
              <a:buNone/>
            </a:pPr>
            <a:endParaRPr lang="zh-CN" altLang="en-US" sz="2400"/>
          </a:p>
        </p:txBody>
      </p:sp>
      <p:sp>
        <p:nvSpPr>
          <p:cNvPr id="4" name="TextBox 3"/>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中国古代的赋役制度</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linds(horizontal)">
                                      <p:cBhvr>
                                        <p:cTn id="2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714356"/>
            <a:ext cx="8229600" cy="4525963"/>
          </a:xfrm>
        </p:spPr>
        <p:txBody>
          <a:bodyPr>
            <a:normAutofit fontScale="92500" lnSpcReduction="20000"/>
          </a:bodyPr>
          <a:lstStyle/>
          <a:p>
            <a:pPr eaLnBrk="1" hangingPunct="1">
              <a:lnSpc>
                <a:spcPct val="105000"/>
              </a:lnSpc>
            </a:pPr>
            <a:r>
              <a:rPr lang="zh-CN" altLang="en-US" b="1" smtClean="0">
                <a:solidFill>
                  <a:srgbClr val="FF0000"/>
                </a:solidFill>
                <a:latin typeface="微软雅黑" pitchFamily="34" charset="-122"/>
                <a:ea typeface="微软雅黑" pitchFamily="34" charset="-122"/>
              </a:rPr>
              <a:t>内容：</a:t>
            </a:r>
          </a:p>
          <a:p>
            <a:pPr eaLnBrk="1" hangingPunct="1">
              <a:lnSpc>
                <a:spcPct val="105000"/>
              </a:lnSpc>
            </a:pPr>
            <a:r>
              <a:rPr lang="zh-CN" altLang="en-US" sz="3000" b="1" smtClean="0">
                <a:solidFill>
                  <a:srgbClr val="0000CC"/>
                </a:solidFill>
                <a:latin typeface="微软雅黑" pitchFamily="34" charset="-122"/>
                <a:ea typeface="微软雅黑" pitchFamily="34" charset="-122"/>
              </a:rPr>
              <a:t>     </a:t>
            </a:r>
            <a:r>
              <a:rPr lang="en-US" altLang="zh-CN" sz="3000" b="1" smtClean="0">
                <a:solidFill>
                  <a:srgbClr val="0000CC"/>
                </a:solidFill>
                <a:latin typeface="微软雅黑" pitchFamily="34" charset="-122"/>
                <a:ea typeface="微软雅黑" pitchFamily="34" charset="-122"/>
              </a:rPr>
              <a:t>a</a:t>
            </a:r>
            <a:r>
              <a:rPr lang="zh-CN" altLang="en-US" sz="3000" b="1" smtClean="0">
                <a:solidFill>
                  <a:srgbClr val="0000CC"/>
                </a:solidFill>
                <a:latin typeface="微软雅黑" pitchFamily="34" charset="-122"/>
                <a:ea typeface="微软雅黑" pitchFamily="34" charset="-122"/>
              </a:rPr>
              <a:t>、以国家财政支出确定赋税总额，按田亩征收</a:t>
            </a:r>
            <a:r>
              <a:rPr lang="zh-CN" altLang="en-US" sz="3000" b="1" smtClean="0">
                <a:solidFill>
                  <a:srgbClr val="FF0000"/>
                </a:solidFill>
                <a:latin typeface="微软雅黑" pitchFamily="34" charset="-122"/>
                <a:ea typeface="微软雅黑" pitchFamily="34" charset="-122"/>
              </a:rPr>
              <a:t>地税</a:t>
            </a:r>
            <a:r>
              <a:rPr lang="zh-CN" altLang="en-US" sz="3000" b="1" smtClean="0">
                <a:solidFill>
                  <a:srgbClr val="0000CC"/>
                </a:solidFill>
                <a:latin typeface="微软雅黑" pitchFamily="34" charset="-122"/>
                <a:ea typeface="微软雅黑" pitchFamily="34" charset="-122"/>
              </a:rPr>
              <a:t>，资产征收</a:t>
            </a:r>
            <a:r>
              <a:rPr lang="zh-CN" altLang="en-US" sz="3000" b="1" smtClean="0">
                <a:solidFill>
                  <a:srgbClr val="FF0000"/>
                </a:solidFill>
                <a:latin typeface="微软雅黑" pitchFamily="34" charset="-122"/>
                <a:ea typeface="微软雅黑" pitchFamily="34" charset="-122"/>
              </a:rPr>
              <a:t>户税</a:t>
            </a:r>
            <a:r>
              <a:rPr lang="zh-CN" altLang="en-US" sz="3000" b="1" smtClean="0">
                <a:solidFill>
                  <a:srgbClr val="0000CC"/>
                </a:solidFill>
                <a:latin typeface="微软雅黑" pitchFamily="34" charset="-122"/>
                <a:ea typeface="微软雅黑" pitchFamily="34" charset="-122"/>
              </a:rPr>
              <a:t>；</a:t>
            </a:r>
          </a:p>
          <a:p>
            <a:pPr eaLnBrk="1" hangingPunct="1">
              <a:lnSpc>
                <a:spcPct val="105000"/>
              </a:lnSpc>
            </a:pPr>
            <a:r>
              <a:rPr lang="zh-CN" altLang="en-US" sz="3000" b="1" smtClean="0">
                <a:latin typeface="微软雅黑" pitchFamily="34" charset="-122"/>
                <a:ea typeface="微软雅黑" pitchFamily="34" charset="-122"/>
              </a:rPr>
              <a:t>     </a:t>
            </a:r>
            <a:r>
              <a:rPr lang="en-US" altLang="zh-CN" sz="3000" b="1" smtClean="0">
                <a:solidFill>
                  <a:srgbClr val="0000CC"/>
                </a:solidFill>
                <a:latin typeface="微软雅黑" pitchFamily="34" charset="-122"/>
                <a:ea typeface="微软雅黑" pitchFamily="34" charset="-122"/>
              </a:rPr>
              <a:t>b</a:t>
            </a:r>
            <a:r>
              <a:rPr lang="zh-CN" altLang="en-US" sz="3000" b="1" smtClean="0">
                <a:solidFill>
                  <a:srgbClr val="0000CC"/>
                </a:solidFill>
                <a:latin typeface="微软雅黑" pitchFamily="34" charset="-122"/>
                <a:ea typeface="微软雅黑" pitchFamily="34" charset="-122"/>
              </a:rPr>
              <a:t>、一年分夏季和秋季两次纳税</a:t>
            </a:r>
            <a:r>
              <a:rPr lang="zh-CN" altLang="en-US" b="1" smtClean="0">
                <a:solidFill>
                  <a:srgbClr val="0000CC"/>
                </a:solidFill>
                <a:latin typeface="微软雅黑" pitchFamily="34" charset="-122"/>
                <a:ea typeface="微软雅黑" pitchFamily="34" charset="-122"/>
              </a:rPr>
              <a:t>。</a:t>
            </a:r>
          </a:p>
          <a:p>
            <a:pPr eaLnBrk="1" hangingPunct="1">
              <a:lnSpc>
                <a:spcPct val="105000"/>
              </a:lnSpc>
            </a:pPr>
            <a:r>
              <a:rPr lang="zh-CN" altLang="en-US" b="1" smtClean="0">
                <a:solidFill>
                  <a:srgbClr val="FF0000"/>
                </a:solidFill>
                <a:latin typeface="微软雅黑" pitchFamily="34" charset="-122"/>
                <a:ea typeface="微软雅黑" pitchFamily="34" charset="-122"/>
              </a:rPr>
              <a:t>特点</a:t>
            </a:r>
            <a:r>
              <a:rPr lang="en-US" altLang="zh-CN" b="1" smtClean="0">
                <a:solidFill>
                  <a:srgbClr val="FF0000"/>
                </a:solidFill>
                <a:latin typeface="微软雅黑" pitchFamily="34" charset="-122"/>
                <a:ea typeface="微软雅黑" pitchFamily="34" charset="-122"/>
              </a:rPr>
              <a:t>:</a:t>
            </a:r>
          </a:p>
          <a:p>
            <a:pPr eaLnBrk="1" hangingPunct="1">
              <a:lnSpc>
                <a:spcPct val="105000"/>
              </a:lnSpc>
            </a:pPr>
            <a:r>
              <a:rPr lang="zh-CN" altLang="en-US" sz="3000" b="1" smtClean="0">
                <a:solidFill>
                  <a:srgbClr val="0000CC"/>
                </a:solidFill>
                <a:latin typeface="微软雅黑" pitchFamily="34" charset="-122"/>
                <a:ea typeface="微软雅黑" pitchFamily="34" charset="-122"/>
              </a:rPr>
              <a:t>以资产和土地的多少作为纳税标准</a:t>
            </a:r>
            <a:r>
              <a:rPr lang="zh-CN" altLang="en-US" b="1" smtClean="0">
                <a:solidFill>
                  <a:srgbClr val="0000CC"/>
                </a:solidFill>
                <a:latin typeface="微软雅黑" pitchFamily="34" charset="-122"/>
                <a:ea typeface="微软雅黑" pitchFamily="34" charset="-122"/>
              </a:rPr>
              <a:t>；</a:t>
            </a:r>
          </a:p>
          <a:p>
            <a:pPr eaLnBrk="1" hangingPunct="1">
              <a:lnSpc>
                <a:spcPct val="105000"/>
              </a:lnSpc>
            </a:pPr>
            <a:r>
              <a:rPr lang="zh-CN" altLang="en-US" b="1" smtClean="0">
                <a:solidFill>
                  <a:srgbClr val="FF0000"/>
                </a:solidFill>
                <a:latin typeface="微软雅黑" pitchFamily="34" charset="-122"/>
                <a:ea typeface="微软雅黑" pitchFamily="34" charset="-122"/>
              </a:rPr>
              <a:t>趋势：</a:t>
            </a:r>
          </a:p>
          <a:p>
            <a:pPr eaLnBrk="1" hangingPunct="1">
              <a:lnSpc>
                <a:spcPct val="105000"/>
              </a:lnSpc>
            </a:pPr>
            <a:r>
              <a:rPr lang="zh-CN" altLang="en-US" b="1" smtClean="0">
                <a:latin typeface="微软雅黑" pitchFamily="34" charset="-122"/>
                <a:ea typeface="微软雅黑" pitchFamily="34" charset="-122"/>
              </a:rPr>
              <a:t>          </a:t>
            </a:r>
            <a:r>
              <a:rPr lang="en-US" altLang="zh-CN" b="1" smtClean="0">
                <a:solidFill>
                  <a:srgbClr val="0000CC"/>
                </a:solidFill>
                <a:latin typeface="微软雅黑" pitchFamily="34" charset="-122"/>
                <a:ea typeface="微软雅黑" pitchFamily="34" charset="-122"/>
              </a:rPr>
              <a:t>1</a:t>
            </a:r>
            <a:r>
              <a:rPr lang="zh-CN" altLang="en-US" b="1" smtClean="0">
                <a:solidFill>
                  <a:srgbClr val="0000CC"/>
                </a:solidFill>
                <a:latin typeface="微软雅黑" pitchFamily="34" charset="-122"/>
                <a:ea typeface="微软雅黑" pitchFamily="34" charset="-122"/>
              </a:rPr>
              <a:t>、人丁→</a:t>
            </a:r>
          </a:p>
          <a:p>
            <a:pPr eaLnBrk="1" hangingPunct="1">
              <a:lnSpc>
                <a:spcPct val="105000"/>
              </a:lnSpc>
            </a:pPr>
            <a:r>
              <a:rPr lang="zh-CN" altLang="en-US" b="1" smtClean="0">
                <a:solidFill>
                  <a:srgbClr val="0000CC"/>
                </a:solidFill>
                <a:latin typeface="微软雅黑" pitchFamily="34" charset="-122"/>
                <a:ea typeface="微软雅黑" pitchFamily="34" charset="-122"/>
              </a:rPr>
              <a:t>          </a:t>
            </a:r>
            <a:r>
              <a:rPr lang="en-US" altLang="zh-CN" b="1" smtClean="0">
                <a:solidFill>
                  <a:srgbClr val="0000CC"/>
                </a:solidFill>
                <a:latin typeface="微软雅黑" pitchFamily="34" charset="-122"/>
                <a:ea typeface="微软雅黑" pitchFamily="34" charset="-122"/>
              </a:rPr>
              <a:t>2</a:t>
            </a:r>
            <a:r>
              <a:rPr lang="zh-CN" altLang="en-US" b="1" smtClean="0">
                <a:solidFill>
                  <a:srgbClr val="0000CC"/>
                </a:solidFill>
                <a:latin typeface="微软雅黑" pitchFamily="34" charset="-122"/>
                <a:ea typeface="微软雅黑" pitchFamily="34" charset="-122"/>
              </a:rPr>
              <a:t>、不定时→</a:t>
            </a:r>
          </a:p>
          <a:p>
            <a:pPr eaLnBrk="1" hangingPunct="1"/>
            <a:endParaRPr lang="zh-CN" altLang="en-US" smtClean="0"/>
          </a:p>
        </p:txBody>
      </p:sp>
      <p:sp>
        <p:nvSpPr>
          <p:cNvPr id="4" name="TextBox 3"/>
          <p:cNvSpPr txBox="1"/>
          <p:nvPr/>
        </p:nvSpPr>
        <p:spPr>
          <a:xfrm>
            <a:off x="3786182" y="3929066"/>
            <a:ext cx="2571768" cy="523220"/>
          </a:xfrm>
          <a:prstGeom prst="rect">
            <a:avLst/>
          </a:prstGeom>
          <a:noFill/>
        </p:spPr>
        <p:txBody>
          <a:bodyPr wrap="square" rtlCol="0">
            <a:spAutoFit/>
          </a:bodyPr>
          <a:lstStyle/>
          <a:p>
            <a:r>
              <a:rPr lang="zh-CN" altLang="en-US" sz="2800" b="1" smtClean="0">
                <a:solidFill>
                  <a:srgbClr val="0000CC"/>
                </a:solidFill>
                <a:latin typeface="微软雅黑" pitchFamily="34" charset="-122"/>
                <a:ea typeface="微软雅黑" pitchFamily="34" charset="-122"/>
              </a:rPr>
              <a:t>资产</a:t>
            </a:r>
            <a:endParaRPr lang="zh-CN" altLang="en-US" sz="2800"/>
          </a:p>
        </p:txBody>
      </p:sp>
      <p:sp>
        <p:nvSpPr>
          <p:cNvPr id="5" name="TextBox 4"/>
          <p:cNvSpPr txBox="1"/>
          <p:nvPr/>
        </p:nvSpPr>
        <p:spPr>
          <a:xfrm>
            <a:off x="3786182" y="4357694"/>
            <a:ext cx="2571768" cy="523220"/>
          </a:xfrm>
          <a:prstGeom prst="rect">
            <a:avLst/>
          </a:prstGeom>
          <a:noFill/>
        </p:spPr>
        <p:txBody>
          <a:bodyPr wrap="square" rtlCol="0">
            <a:spAutoFit/>
          </a:bodyPr>
          <a:lstStyle/>
          <a:p>
            <a:r>
              <a:rPr lang="zh-CN" altLang="en-US" sz="2800" b="1" smtClean="0">
                <a:solidFill>
                  <a:srgbClr val="0000CC"/>
                </a:solidFill>
                <a:latin typeface="微软雅黑" pitchFamily="34" charset="-122"/>
                <a:ea typeface="微软雅黑" pitchFamily="34" charset="-122"/>
              </a:rPr>
              <a:t>定时</a:t>
            </a:r>
            <a:endParaRPr lang="zh-CN" altLang="en-US" sz="2800"/>
          </a:p>
        </p:txBody>
      </p:sp>
      <p:sp>
        <p:nvSpPr>
          <p:cNvPr id="6" name="矩形 5"/>
          <p:cNvSpPr>
            <a:spLocks noChangeArrowheads="1"/>
          </p:cNvSpPr>
          <p:nvPr/>
        </p:nvSpPr>
        <p:spPr bwMode="auto">
          <a:xfrm>
            <a:off x="0" y="5357826"/>
            <a:ext cx="9144000" cy="954107"/>
          </a:xfrm>
          <a:prstGeom prst="rect">
            <a:avLst/>
          </a:prstGeom>
          <a:noFill/>
          <a:ln w="9525">
            <a:noFill/>
            <a:miter lim="800000"/>
          </a:ln>
        </p:spPr>
        <p:txBody>
          <a:bodyPr wrap="square">
            <a:spAutoFit/>
          </a:bodyPr>
          <a:lstStyle/>
          <a:p>
            <a:pPr>
              <a:buFont typeface="Arial"/>
              <a:buNone/>
            </a:pPr>
            <a:r>
              <a:rPr lang="zh-CN" altLang="en-US" sz="2800" b="1" smtClean="0">
                <a:solidFill>
                  <a:srgbClr val="FF0000"/>
                </a:solidFill>
                <a:latin typeface="微软雅黑" pitchFamily="34" charset="-122"/>
                <a:ea typeface="微软雅黑" pitchFamily="34" charset="-122"/>
              </a:rPr>
              <a:t>地位</a:t>
            </a:r>
            <a:r>
              <a:rPr lang="en-US" altLang="zh-CN" sz="2800" b="1">
                <a:latin typeface="微软雅黑" pitchFamily="34" charset="-122"/>
                <a:ea typeface="微软雅黑" pitchFamily="34" charset="-122"/>
              </a:rPr>
              <a:t>:</a:t>
            </a:r>
            <a:r>
              <a:rPr lang="zh-CN" altLang="en-US" sz="2800" b="1">
                <a:latin typeface="微软雅黑" pitchFamily="34" charset="-122"/>
                <a:ea typeface="微软雅黑" pitchFamily="34" charset="-122"/>
              </a:rPr>
              <a:t>标志着征税标准由以人丁为主逐渐过渡到以</a:t>
            </a:r>
            <a:r>
              <a:rPr lang="zh-CN" altLang="en-US" sz="2800" b="1">
                <a:solidFill>
                  <a:srgbClr val="FF0000"/>
                </a:solidFill>
                <a:latin typeface="微软雅黑" pitchFamily="34" charset="-122"/>
                <a:ea typeface="微软雅黑" pitchFamily="34" charset="-122"/>
              </a:rPr>
              <a:t>土地财产</a:t>
            </a:r>
            <a:r>
              <a:rPr lang="zh-CN" altLang="en-US" sz="2800" b="1">
                <a:latin typeface="微软雅黑" pitchFamily="34" charset="-122"/>
                <a:ea typeface="微软雅黑" pitchFamily="34" charset="-122"/>
              </a:rPr>
              <a:t>多少为主，是我国赋税制度的一 大变革和进步</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1"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1"/>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3"/>
          <p:cNvSpPr>
            <a:spLocks noGrp="1" noChangeArrowheads="1"/>
          </p:cNvSpPr>
          <p:nvPr>
            <p:ph idx="1"/>
          </p:nvPr>
        </p:nvSpPr>
        <p:spPr>
          <a:xfrm>
            <a:off x="0" y="1000108"/>
            <a:ext cx="9144000" cy="4648200"/>
          </a:xfrm>
        </p:spPr>
        <p:txBody>
          <a:bodyPr/>
          <a:lstStyle/>
          <a:p>
            <a:pPr eaLnBrk="1" hangingPunct="1">
              <a:buFontTx/>
              <a:buNone/>
            </a:pPr>
            <a:r>
              <a:rPr lang="zh-CN" altLang="en-US" sz="2800" b="1" smtClean="0">
                <a:solidFill>
                  <a:srgbClr val="0000CC"/>
                </a:solidFill>
                <a:latin typeface="微软雅黑" pitchFamily="34" charset="-122"/>
                <a:ea typeface="微软雅黑" pitchFamily="34" charset="-122"/>
              </a:rPr>
              <a:t>影响</a:t>
            </a:r>
          </a:p>
          <a:p>
            <a:pPr eaLnBrk="1" hangingPunct="1"/>
            <a:r>
              <a:rPr lang="zh-CN" altLang="en-US" sz="2800" b="1" smtClean="0">
                <a:latin typeface="微软雅黑" pitchFamily="34" charset="-122"/>
                <a:ea typeface="微软雅黑" pitchFamily="34" charset="-122"/>
              </a:rPr>
              <a:t>   </a:t>
            </a:r>
            <a:r>
              <a:rPr lang="en-US" altLang="zh-CN" sz="2800" b="1" smtClean="0">
                <a:latin typeface="微软雅黑" pitchFamily="34" charset="-122"/>
                <a:ea typeface="微软雅黑" pitchFamily="34" charset="-122"/>
              </a:rPr>
              <a:t>1</a:t>
            </a:r>
            <a:r>
              <a:rPr lang="zh-CN" altLang="en-US" sz="2800" b="1" smtClean="0">
                <a:latin typeface="微软雅黑" pitchFamily="34" charset="-122"/>
                <a:ea typeface="微软雅黑" pitchFamily="34" charset="-122"/>
              </a:rPr>
              <a:t>、利：</a:t>
            </a:r>
          </a:p>
          <a:p>
            <a:r>
              <a:rPr lang="zh-CN" altLang="en-US" sz="2800" b="1" smtClean="0">
                <a:latin typeface="微软雅黑" pitchFamily="34" charset="-122"/>
                <a:ea typeface="微软雅黑" pitchFamily="34" charset="-122"/>
              </a:rPr>
              <a:t>   </a:t>
            </a:r>
            <a:r>
              <a:rPr lang="en-US" altLang="zh-CN" sz="2800" b="1" smtClean="0">
                <a:latin typeface="微软雅黑" pitchFamily="34" charset="-122"/>
                <a:ea typeface="微软雅黑" pitchFamily="34" charset="-122"/>
              </a:rPr>
              <a:t>a</a:t>
            </a:r>
            <a:r>
              <a:rPr lang="zh-CN" altLang="en-US" sz="2800" b="1" smtClean="0">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扩大税源，增加财政收入</a:t>
            </a:r>
          </a:p>
          <a:p>
            <a:r>
              <a:rPr lang="zh-CN" altLang="en-US" sz="2800" b="1" smtClean="0">
                <a:latin typeface="微软雅黑" pitchFamily="34" charset="-122"/>
                <a:ea typeface="微软雅黑" pitchFamily="34" charset="-122"/>
              </a:rPr>
              <a:t>   </a:t>
            </a:r>
            <a:r>
              <a:rPr lang="en-US" altLang="zh-CN" sz="2800" b="1" smtClean="0">
                <a:latin typeface="微软雅黑" pitchFamily="34" charset="-122"/>
                <a:ea typeface="微软雅黑" pitchFamily="34" charset="-122"/>
              </a:rPr>
              <a:t>b</a:t>
            </a:r>
            <a:r>
              <a:rPr lang="zh-CN" altLang="en-US" sz="2800" b="1" smtClean="0">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改变以人丁为主的赋役制度，固定时间征收，  使政府对农民的人身控制有所放松，相对减轻农民负担</a:t>
            </a:r>
            <a:endParaRPr lang="zh-CN" altLang="en-US" sz="2800" b="1" smtClean="0">
              <a:solidFill>
                <a:srgbClr val="0000CC"/>
              </a:solidFill>
              <a:latin typeface="微软雅黑" pitchFamily="34" charset="-122"/>
              <a:ea typeface="微软雅黑" pitchFamily="34" charset="-122"/>
            </a:endParaRPr>
          </a:p>
          <a:p>
            <a:pPr eaLnBrk="1" hangingPunct="1">
              <a:buFontTx/>
              <a:buNone/>
            </a:pPr>
            <a:r>
              <a:rPr lang="en-US" altLang="zh-CN" sz="2800" b="1" smtClean="0">
                <a:solidFill>
                  <a:srgbClr val="FF0000"/>
                </a:solidFill>
                <a:latin typeface="微软雅黑" pitchFamily="34" charset="-122"/>
                <a:ea typeface="微软雅黑" pitchFamily="34" charset="-122"/>
              </a:rPr>
              <a:t>   </a:t>
            </a:r>
            <a:endParaRPr lang="zh-CN" altLang="en-US" sz="2800" b="1" smtClean="0">
              <a:solidFill>
                <a:srgbClr val="FF0000"/>
              </a:solidFill>
              <a:latin typeface="微软雅黑" pitchFamily="34" charset="-122"/>
              <a:ea typeface="微软雅黑" pitchFamily="34" charset="-122"/>
            </a:endParaRPr>
          </a:p>
        </p:txBody>
      </p:sp>
      <p:sp>
        <p:nvSpPr>
          <p:cNvPr id="5" name="矩形 4"/>
          <p:cNvSpPr>
            <a:spLocks noChangeArrowheads="1"/>
          </p:cNvSpPr>
          <p:nvPr/>
        </p:nvSpPr>
        <p:spPr bwMode="auto">
          <a:xfrm>
            <a:off x="500034" y="4071942"/>
            <a:ext cx="7391400" cy="1815882"/>
          </a:xfrm>
          <a:prstGeom prst="rect">
            <a:avLst/>
          </a:prstGeom>
          <a:noFill/>
          <a:ln w="9525">
            <a:noFill/>
            <a:miter lim="800000"/>
          </a:ln>
        </p:spPr>
        <p:txBody>
          <a:bodyPr>
            <a:spAutoFit/>
          </a:bodyPr>
          <a:lstStyle/>
          <a:p>
            <a:pPr>
              <a:buFont typeface="Arial"/>
              <a:buNone/>
            </a:pPr>
            <a:r>
              <a:rPr lang="en-US" altLang="zh-CN" sz="2800" b="1">
                <a:latin typeface="微软雅黑" pitchFamily="34" charset="-122"/>
                <a:ea typeface="微软雅黑" pitchFamily="34" charset="-122"/>
              </a:rPr>
              <a:t>2</a:t>
            </a:r>
            <a:r>
              <a:rPr lang="zh-CN" altLang="en-US" sz="2800" b="1">
                <a:latin typeface="微软雅黑" pitchFamily="34" charset="-122"/>
                <a:ea typeface="微软雅黑" pitchFamily="34" charset="-122"/>
              </a:rPr>
              <a:t>、弊：</a:t>
            </a:r>
          </a:p>
          <a:p>
            <a:pPr>
              <a:buFont typeface="Arial"/>
              <a:buNone/>
            </a:pPr>
            <a:r>
              <a:rPr lang="en-US" altLang="zh-CN" sz="2800" b="1" smtClean="0">
                <a:latin typeface="微软雅黑" pitchFamily="34" charset="-122"/>
                <a:ea typeface="微软雅黑" pitchFamily="34" charset="-122"/>
              </a:rPr>
              <a:t>a</a:t>
            </a:r>
            <a:r>
              <a:rPr lang="zh-CN" altLang="en-US" sz="2800" b="1" smtClean="0">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土地</a:t>
            </a:r>
            <a:r>
              <a:rPr lang="zh-CN" altLang="en-US" sz="2800" b="1">
                <a:solidFill>
                  <a:srgbClr val="FF0000"/>
                </a:solidFill>
                <a:latin typeface="微软雅黑" pitchFamily="34" charset="-122"/>
                <a:ea typeface="微软雅黑" pitchFamily="34" charset="-122"/>
              </a:rPr>
              <a:t>兼并严重</a:t>
            </a:r>
            <a:r>
              <a:rPr lang="zh-CN" altLang="en-US" sz="2800" b="1" smtClean="0">
                <a:solidFill>
                  <a:srgbClr val="FF0000"/>
                </a:solidFill>
                <a:latin typeface="微软雅黑" pitchFamily="34" charset="-122"/>
                <a:ea typeface="微软雅黑" pitchFamily="34" charset="-122"/>
              </a:rPr>
              <a:t>；</a:t>
            </a:r>
            <a:endParaRPr lang="en-US" altLang="zh-CN" sz="2800" b="1" smtClean="0">
              <a:solidFill>
                <a:srgbClr val="FF0000"/>
              </a:solidFill>
              <a:latin typeface="微软雅黑" pitchFamily="34" charset="-122"/>
              <a:ea typeface="微软雅黑" pitchFamily="34" charset="-122"/>
            </a:endParaRPr>
          </a:p>
          <a:p>
            <a:pPr>
              <a:buFont typeface="Arial"/>
              <a:buNone/>
            </a:pPr>
            <a:r>
              <a:rPr lang="en-US" altLang="zh-CN" sz="2800" b="1" smtClean="0">
                <a:latin typeface="微软雅黑" pitchFamily="34" charset="-122"/>
                <a:ea typeface="微软雅黑" pitchFamily="34" charset="-122"/>
              </a:rPr>
              <a:t>b</a:t>
            </a:r>
            <a:r>
              <a:rPr lang="zh-CN" altLang="en-US" sz="2800" b="1" smtClean="0">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大</a:t>
            </a:r>
            <a:r>
              <a:rPr lang="zh-CN" altLang="en-US" sz="2800" b="1">
                <a:solidFill>
                  <a:srgbClr val="FF0000"/>
                </a:solidFill>
                <a:latin typeface="微软雅黑" pitchFamily="34" charset="-122"/>
                <a:ea typeface="微软雅黑" pitchFamily="34" charset="-122"/>
              </a:rPr>
              <a:t>地主隐瞒财产，把赋税转嫁到农民身上，农民负担沉重，阶级矛盾尖锐；</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4">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p:cTn id="19"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4">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p:cTn id="25"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4">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p:cTn id="31"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4">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2"/>
          <p:cNvSpPr>
            <a:spLocks noGrp="1"/>
          </p:cNvSpPr>
          <p:nvPr>
            <p:ph idx="1"/>
          </p:nvPr>
        </p:nvSpPr>
        <p:spPr>
          <a:xfrm>
            <a:off x="0" y="2000240"/>
            <a:ext cx="8229600" cy="4495800"/>
          </a:xfrm>
        </p:spPr>
        <p:txBody>
          <a:bodyPr>
            <a:normAutofit/>
          </a:bodyPr>
          <a:lstStyle/>
          <a:p>
            <a:pPr eaLnBrk="1" hangingPunct="1">
              <a:lnSpc>
                <a:spcPct val="105000"/>
              </a:lnSpc>
              <a:buFontTx/>
              <a:buNone/>
            </a:pPr>
            <a:r>
              <a:rPr lang="zh-CN" altLang="en-US" b="1" smtClean="0">
                <a:latin typeface="微软雅黑" pitchFamily="34" charset="-122"/>
                <a:ea typeface="微软雅黑" pitchFamily="34" charset="-122"/>
              </a:rPr>
              <a:t>   </a:t>
            </a:r>
            <a:r>
              <a:rPr lang="zh-CN" altLang="en-US" b="1" smtClean="0">
                <a:solidFill>
                  <a:srgbClr val="FF0000"/>
                </a:solidFill>
                <a:latin typeface="微软雅黑" pitchFamily="34" charset="-122"/>
                <a:ea typeface="微软雅黑" pitchFamily="34" charset="-122"/>
              </a:rPr>
              <a:t>  </a:t>
            </a:r>
            <a:endParaRPr lang="en-US" altLang="zh-CN" b="1" smtClean="0">
              <a:solidFill>
                <a:srgbClr val="FF0000"/>
              </a:solidFill>
              <a:latin typeface="微软雅黑" pitchFamily="34" charset="-122"/>
              <a:ea typeface="微软雅黑" pitchFamily="34" charset="-122"/>
            </a:endParaRPr>
          </a:p>
          <a:p>
            <a:pPr eaLnBrk="1" hangingPunct="1">
              <a:lnSpc>
                <a:spcPct val="105000"/>
              </a:lnSpc>
              <a:buFontTx/>
              <a:buNone/>
            </a:pPr>
            <a:r>
              <a:rPr lang="en-US" altLang="zh-CN" sz="2800" b="1" smtClean="0">
                <a:solidFill>
                  <a:srgbClr val="FF0000"/>
                </a:solidFill>
                <a:latin typeface="微软雅黑" pitchFamily="34" charset="-122"/>
                <a:ea typeface="微软雅黑" pitchFamily="34" charset="-122"/>
              </a:rPr>
              <a:t>1</a:t>
            </a:r>
            <a:r>
              <a:rPr lang="zh-CN" altLang="en-US" sz="2800" b="1" smtClean="0">
                <a:solidFill>
                  <a:srgbClr val="FF0000"/>
                </a:solidFill>
                <a:latin typeface="微软雅黑" pitchFamily="34" charset="-122"/>
                <a:ea typeface="微软雅黑" pitchFamily="34" charset="-122"/>
              </a:rPr>
              <a:t>、背景：宋承唐制，征收两税，但附加税繁杂多变，扰民严重</a:t>
            </a:r>
            <a:endParaRPr lang="en-US" altLang="zh-CN" sz="2800" b="1" smtClean="0">
              <a:solidFill>
                <a:srgbClr val="FF0000"/>
              </a:solidFill>
              <a:latin typeface="微软雅黑" pitchFamily="34" charset="-122"/>
              <a:ea typeface="微软雅黑" pitchFamily="34" charset="-122"/>
            </a:endParaRPr>
          </a:p>
          <a:p>
            <a:pPr eaLnBrk="1" hangingPunct="1">
              <a:lnSpc>
                <a:spcPct val="105000"/>
              </a:lnSpc>
              <a:buFontTx/>
              <a:buNone/>
            </a:pPr>
            <a:r>
              <a:rPr lang="en-US" altLang="zh-CN" sz="2800" b="1" smtClean="0">
                <a:latin typeface="微软雅黑" pitchFamily="34" charset="-122"/>
                <a:ea typeface="微软雅黑" pitchFamily="34" charset="-122"/>
              </a:rPr>
              <a:t>2</a:t>
            </a:r>
            <a:r>
              <a:rPr lang="zh-CN" altLang="en-US" sz="2800" b="1" smtClean="0">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含义：</a:t>
            </a:r>
            <a:r>
              <a:rPr lang="zh-CN" altLang="en-US" sz="2800" b="1" smtClean="0">
                <a:solidFill>
                  <a:srgbClr val="0000CC"/>
                </a:solidFill>
                <a:latin typeface="微软雅黑" pitchFamily="34" charset="-122"/>
                <a:ea typeface="微软雅黑" pitchFamily="34" charset="-122"/>
              </a:rPr>
              <a:t>百姓缴纳免役钱，助役钱，官府雇人服役。</a:t>
            </a:r>
            <a:endParaRPr lang="en-US" altLang="zh-CN" sz="2800" b="1" smtClean="0">
              <a:solidFill>
                <a:srgbClr val="0000CC"/>
              </a:solidFill>
              <a:latin typeface="微软雅黑" pitchFamily="34" charset="-122"/>
              <a:ea typeface="微软雅黑" pitchFamily="34" charset="-122"/>
            </a:endParaRPr>
          </a:p>
          <a:p>
            <a:pPr eaLnBrk="1" hangingPunct="1">
              <a:lnSpc>
                <a:spcPct val="105000"/>
              </a:lnSpc>
              <a:buFontTx/>
              <a:buNone/>
            </a:pPr>
            <a:r>
              <a:rPr lang="en-US" altLang="zh-CN" sz="2800" b="1" smtClean="0">
                <a:latin typeface="微软雅黑" pitchFamily="34" charset="-122"/>
                <a:ea typeface="微软雅黑" pitchFamily="34" charset="-122"/>
              </a:rPr>
              <a:t>3</a:t>
            </a:r>
            <a:r>
              <a:rPr lang="zh-CN" altLang="en-US" sz="2800" b="1" smtClean="0">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实质：</a:t>
            </a:r>
            <a:r>
              <a:rPr lang="zh-CN" altLang="en-US" sz="2800" b="1" smtClean="0">
                <a:solidFill>
                  <a:srgbClr val="0000CC"/>
                </a:solidFill>
                <a:latin typeface="微软雅黑" pitchFamily="34" charset="-122"/>
                <a:ea typeface="微软雅黑" pitchFamily="34" charset="-122"/>
              </a:rPr>
              <a:t>纳钱代役。</a:t>
            </a:r>
          </a:p>
          <a:p>
            <a:pPr eaLnBrk="1" hangingPunct="1">
              <a:lnSpc>
                <a:spcPct val="105000"/>
              </a:lnSpc>
              <a:buFontTx/>
              <a:buNone/>
            </a:pPr>
            <a:r>
              <a:rPr lang="en-US" altLang="zh-CN" sz="2800" b="1" smtClean="0">
                <a:latin typeface="微软雅黑" pitchFamily="34" charset="-122"/>
                <a:ea typeface="微软雅黑" pitchFamily="34" charset="-122"/>
              </a:rPr>
              <a:t>4</a:t>
            </a:r>
            <a:r>
              <a:rPr lang="zh-CN" altLang="en-US" sz="2800" b="1" smtClean="0">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特点：</a:t>
            </a:r>
            <a:r>
              <a:rPr lang="zh-CN" altLang="en-US" sz="2800" b="1" smtClean="0">
                <a:solidFill>
                  <a:srgbClr val="0000CC"/>
                </a:solidFill>
                <a:latin typeface="微软雅黑" pitchFamily="34" charset="-122"/>
                <a:ea typeface="微软雅黑" pitchFamily="34" charset="-122"/>
              </a:rPr>
              <a:t>可以雇佣代役</a:t>
            </a:r>
            <a:r>
              <a:rPr lang="en-US" altLang="zh-CN" sz="2800" b="1" smtClean="0">
                <a:solidFill>
                  <a:srgbClr val="0000CC"/>
                </a:solidFill>
                <a:latin typeface="微软雅黑" pitchFamily="34" charset="-122"/>
                <a:ea typeface="微软雅黑" pitchFamily="34" charset="-122"/>
              </a:rPr>
              <a:t>,</a:t>
            </a:r>
            <a:r>
              <a:rPr lang="zh-CN" altLang="en-US" sz="2800" b="1" smtClean="0">
                <a:solidFill>
                  <a:srgbClr val="0000CC"/>
                </a:solidFill>
                <a:latin typeface="微软雅黑" pitchFamily="34" charset="-122"/>
                <a:ea typeface="微软雅黑" pitchFamily="34" charset="-122"/>
              </a:rPr>
              <a:t>开始征收货币</a:t>
            </a:r>
            <a:endParaRPr lang="zh-CN" altLang="en-US" sz="2800" b="1" smtClean="0">
              <a:solidFill>
                <a:srgbClr val="FF0000"/>
              </a:solidFill>
              <a:latin typeface="微软雅黑" pitchFamily="34" charset="-122"/>
              <a:ea typeface="微软雅黑" pitchFamily="34" charset="-122"/>
            </a:endParaRPr>
          </a:p>
          <a:p>
            <a:pPr eaLnBrk="1" hangingPunct="1">
              <a:lnSpc>
                <a:spcPct val="105000"/>
              </a:lnSpc>
              <a:buFontTx/>
              <a:buNone/>
            </a:pPr>
            <a:r>
              <a:rPr lang="en-US" altLang="zh-CN" sz="2800" b="1" smtClean="0">
                <a:latin typeface="微软雅黑" pitchFamily="34" charset="-122"/>
                <a:ea typeface="微软雅黑" pitchFamily="34" charset="-122"/>
              </a:rPr>
              <a:t>5</a:t>
            </a:r>
            <a:r>
              <a:rPr lang="zh-CN" altLang="en-US" sz="2800" b="1" smtClean="0">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作用：</a:t>
            </a:r>
            <a:r>
              <a:rPr lang="zh-CN" altLang="en-US" sz="2800" b="1" smtClean="0">
                <a:solidFill>
                  <a:srgbClr val="0000CC"/>
                </a:solidFill>
                <a:latin typeface="微软雅黑" pitchFamily="34" charset="-122"/>
                <a:ea typeface="微软雅黑" pitchFamily="34" charset="-122"/>
              </a:rPr>
              <a:t>减轻农民的差役负担，保证生产时间；增加国家田赋收入。</a:t>
            </a:r>
          </a:p>
        </p:txBody>
      </p:sp>
      <p:sp>
        <p:nvSpPr>
          <p:cNvPr id="5" name="矩形 4"/>
          <p:cNvSpPr>
            <a:spLocks noChangeArrowheads="1"/>
          </p:cNvSpPr>
          <p:nvPr/>
        </p:nvSpPr>
        <p:spPr bwMode="auto">
          <a:xfrm>
            <a:off x="0" y="1785926"/>
            <a:ext cx="1415772" cy="584775"/>
          </a:xfrm>
          <a:prstGeom prst="rect">
            <a:avLst/>
          </a:prstGeom>
          <a:noFill/>
          <a:ln w="9525">
            <a:noFill/>
            <a:miter lim="800000"/>
          </a:ln>
        </p:spPr>
        <p:txBody>
          <a:bodyPr wrap="none">
            <a:spAutoFit/>
          </a:bodyPr>
          <a:lstStyle/>
          <a:p>
            <a:pPr>
              <a:buFont typeface="Arial"/>
              <a:buNone/>
            </a:pPr>
            <a:r>
              <a:rPr lang="zh-CN" altLang="en-US" sz="3200" b="1" smtClean="0">
                <a:solidFill>
                  <a:srgbClr val="FF0000"/>
                </a:solidFill>
                <a:latin typeface="微软雅黑" pitchFamily="34" charset="-122"/>
                <a:ea typeface="微软雅黑" pitchFamily="34" charset="-122"/>
              </a:rPr>
              <a:t>募</a:t>
            </a:r>
            <a:r>
              <a:rPr lang="zh-CN" altLang="en-US" sz="3200" b="1">
                <a:solidFill>
                  <a:srgbClr val="FF0000"/>
                </a:solidFill>
                <a:latin typeface="微软雅黑" pitchFamily="34" charset="-122"/>
                <a:ea typeface="微软雅黑" pitchFamily="34" charset="-122"/>
              </a:rPr>
              <a:t>役法</a:t>
            </a:r>
            <a:endParaRPr lang="zh-CN" altLang="en-US" sz="3200"/>
          </a:p>
        </p:txBody>
      </p:sp>
      <p:sp>
        <p:nvSpPr>
          <p:cNvPr id="6" name="标题 1"/>
          <p:cNvSpPr>
            <a:spLocks noGrp="1"/>
          </p:cNvSpPr>
          <p:nvPr>
            <p:ph type="title"/>
          </p:nvPr>
        </p:nvSpPr>
        <p:spPr>
          <a:xfrm>
            <a:off x="-214346" y="642918"/>
            <a:ext cx="3929058" cy="685800"/>
          </a:xfrm>
          <a:noFill/>
        </p:spPr>
        <p:txBody>
          <a:bodyPr>
            <a:normAutofit/>
          </a:bodyPr>
          <a:lstStyle/>
          <a:p>
            <a:pPr eaLnBrk="1" hangingPunct="1"/>
            <a:r>
              <a:rPr lang="zh-CN" altLang="en-US" sz="2800" b="1" smtClean="0">
                <a:solidFill>
                  <a:srgbClr val="FF0000"/>
                </a:solidFill>
                <a:latin typeface="微软雅黑" pitchFamily="34" charset="-122"/>
                <a:ea typeface="微软雅黑" pitchFamily="34" charset="-122"/>
              </a:rPr>
              <a:t>（六）宋：王安石变法</a:t>
            </a:r>
            <a:endParaRPr lang="zh-CN" altLang="en-US" sz="2800" smtClean="0">
              <a:solidFill>
                <a:srgbClr val="FF0000"/>
              </a:solidFill>
              <a:latin typeface="微软雅黑" pitchFamily="34" charset="-122"/>
              <a:ea typeface="微软雅黑" pitchFamily="34" charset="-122"/>
            </a:endParaRPr>
          </a:p>
        </p:txBody>
      </p:sp>
      <p:sp>
        <p:nvSpPr>
          <p:cNvPr id="7" name="TextBox 6"/>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中国古代的赋役制度</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additive="base">
                                        <p:cTn id="3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calcmode="lin" valueType="num">
                                      <p:cBhvr additive="base">
                                        <p:cTn id="3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5" end="5"/>
                                            </p:txEl>
                                          </p:spTgt>
                                        </p:tgtEl>
                                        <p:attrNameLst>
                                          <p:attrName>style.visibility</p:attrName>
                                        </p:attrNameLst>
                                      </p:cBhvr>
                                      <p:to>
                                        <p:strVal val="visible"/>
                                      </p:to>
                                    </p:set>
                                    <p:anim calcmode="lin" valueType="num">
                                      <p:cBhvr additive="base">
                                        <p:cTn id="43"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642918"/>
            <a:ext cx="6715140" cy="685800"/>
          </a:xfrm>
          <a:noFill/>
        </p:spPr>
        <p:txBody>
          <a:bodyPr>
            <a:normAutofit/>
          </a:bodyPr>
          <a:lstStyle/>
          <a:p>
            <a:pPr eaLnBrk="1" hangingPunct="1"/>
            <a:r>
              <a:rPr lang="zh-CN" altLang="en-US" sz="2800" b="1" smtClean="0">
                <a:solidFill>
                  <a:srgbClr val="FF0000"/>
                </a:solidFill>
                <a:latin typeface="微软雅黑" pitchFamily="34" charset="-122"/>
                <a:ea typeface="微软雅黑" pitchFamily="34" charset="-122"/>
              </a:rPr>
              <a:t>（七）元：</a:t>
            </a:r>
            <a:r>
              <a:rPr lang="zh-CN" altLang="en-US" sz="2800" b="1" smtClean="0">
                <a:latin typeface="微软雅黑" pitchFamily="34" charset="-122"/>
                <a:ea typeface="微软雅黑" pitchFamily="34" charset="-122"/>
              </a:rPr>
              <a:t>沿袭唐朝的租庸调制与两税法</a:t>
            </a:r>
            <a:endParaRPr lang="zh-CN" altLang="en-US" sz="2800" smtClean="0">
              <a:latin typeface="微软雅黑" pitchFamily="34" charset="-122"/>
              <a:ea typeface="微软雅黑" pitchFamily="34" charset="-122"/>
            </a:endParaRPr>
          </a:p>
        </p:txBody>
      </p:sp>
      <p:sp>
        <p:nvSpPr>
          <p:cNvPr id="3" name="标题 1"/>
          <p:cNvSpPr txBox="1"/>
          <p:nvPr/>
        </p:nvSpPr>
        <p:spPr>
          <a:xfrm>
            <a:off x="-1643106" y="1357298"/>
            <a:ext cx="8358214" cy="1042990"/>
          </a:xfrm>
          <a:prstGeom prst="rect">
            <a:avLst/>
          </a:prstGeom>
          <a:no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altLang="zh-CN" sz="2800" b="1" smtClean="0">
                <a:solidFill>
                  <a:srgbClr val="FF0000"/>
                </a:solidFill>
                <a:latin typeface="微软雅黑" pitchFamily="34" charset="-122"/>
                <a:ea typeface="微软雅黑" pitchFamily="34" charset="-122"/>
                <a:cs typeface="+mj-cs"/>
              </a:rPr>
              <a:t>1</a:t>
            </a:r>
            <a:r>
              <a:rPr lang="zh-CN" altLang="en-US" sz="2800" b="1" smtClean="0">
                <a:solidFill>
                  <a:srgbClr val="FF0000"/>
                </a:solidFill>
                <a:latin typeface="微软雅黑" pitchFamily="34" charset="-122"/>
                <a:ea typeface="微软雅黑" pitchFamily="34" charset="-122"/>
                <a:cs typeface="+mj-cs"/>
              </a:rPr>
              <a:t>、北方：</a:t>
            </a:r>
            <a:r>
              <a:rPr lang="zh-CN" altLang="en-US" sz="2800" b="1" smtClean="0">
                <a:latin typeface="微软雅黑" pitchFamily="34" charset="-122"/>
                <a:ea typeface="微软雅黑" pitchFamily="34" charset="-122"/>
                <a:cs typeface="+mj-cs"/>
              </a:rPr>
              <a:t>“丁税”“地税”</a:t>
            </a:r>
            <a:endParaRPr lang="en-US" altLang="zh-CN" sz="2800" b="1" smtClean="0">
              <a:latin typeface="微软雅黑" pitchFamily="34" charset="-122"/>
              <a:ea typeface="微软雅黑" pitchFamily="34" charset="-122"/>
              <a:cs typeface="+mj-cs"/>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j-cs"/>
              </a:rPr>
              <a:t>2</a:t>
            </a:r>
            <a:r>
              <a:rPr kumimoji="0" lang="zh-CN" altLang="en-US"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j-cs"/>
              </a:rPr>
              <a:t>、南方：</a:t>
            </a:r>
            <a:r>
              <a:rPr kumimoji="0" lang="zh-CN" altLang="en-US" sz="2800" b="1" i="0" u="none" strike="noStrike" kern="1200" cap="none" spc="0" normalizeH="0" baseline="0" noProof="0" smtClean="0">
                <a:ln>
                  <a:noFill/>
                </a:ln>
                <a:effectLst/>
                <a:uLnTx/>
                <a:uFillTx/>
                <a:latin typeface="微软雅黑" pitchFamily="34" charset="-122"/>
                <a:ea typeface="微软雅黑" pitchFamily="34" charset="-122"/>
                <a:cs typeface="+mj-cs"/>
              </a:rPr>
              <a:t>“夏税”“秋粮”</a:t>
            </a:r>
            <a:endParaRPr lang="en-US" altLang="zh-CN" sz="2800" b="1" noProof="0" smtClean="0">
              <a:latin typeface="微软雅黑" pitchFamily="34" charset="-122"/>
              <a:ea typeface="微软雅黑" pitchFamily="34" charset="-122"/>
              <a:cs typeface="+mj-cs"/>
            </a:endParaRPr>
          </a:p>
        </p:txBody>
      </p:sp>
      <p:sp>
        <p:nvSpPr>
          <p:cNvPr id="4" name="TextBox 3"/>
          <p:cNvSpPr txBox="1"/>
          <p:nvPr/>
        </p:nvSpPr>
        <p:spPr>
          <a:xfrm>
            <a:off x="-571536" y="2285992"/>
            <a:ext cx="2928958" cy="523220"/>
          </a:xfrm>
          <a:prstGeom prst="rect">
            <a:avLst/>
          </a:prstGeom>
          <a:noFill/>
        </p:spPr>
        <p:txBody>
          <a:bodyPr wrap="square" rtlCol="0">
            <a:spAutoFit/>
          </a:bodyPr>
          <a:lstStyle/>
          <a:p>
            <a:pPr lvl="0" algn="ctr">
              <a:spcBef>
                <a:spcPct val="0"/>
              </a:spcBef>
              <a:defRPr/>
            </a:pPr>
            <a:r>
              <a:rPr lang="en-US" altLang="zh-CN" sz="2800" b="1" smtClean="0">
                <a:solidFill>
                  <a:srgbClr val="FF0000"/>
                </a:solidFill>
                <a:latin typeface="微软雅黑" pitchFamily="34" charset="-122"/>
                <a:ea typeface="微软雅黑" pitchFamily="34" charset="-122"/>
              </a:rPr>
              <a:t>3</a:t>
            </a:r>
            <a:r>
              <a:rPr lang="zh-CN" altLang="en-US" sz="2800" b="1" smtClean="0">
                <a:solidFill>
                  <a:srgbClr val="FF0000"/>
                </a:solidFill>
                <a:latin typeface="微软雅黑" pitchFamily="34" charset="-122"/>
                <a:ea typeface="微软雅黑" pitchFamily="34" charset="-122"/>
              </a:rPr>
              <a:t>、科差</a:t>
            </a:r>
            <a:endParaRPr lang="en-US" altLang="zh-CN" sz="2800" b="1" smtClean="0">
              <a:solidFill>
                <a:srgbClr val="FF0000"/>
              </a:solidFill>
              <a:latin typeface="微软雅黑" pitchFamily="34" charset="-122"/>
              <a:ea typeface="微软雅黑" pitchFamily="34" charset="-122"/>
            </a:endParaRPr>
          </a:p>
        </p:txBody>
      </p:sp>
      <p:sp>
        <p:nvSpPr>
          <p:cNvPr id="5" name="矩形 4"/>
          <p:cNvSpPr>
            <a:spLocks noChangeArrowheads="1"/>
          </p:cNvSpPr>
          <p:nvPr/>
        </p:nvSpPr>
        <p:spPr bwMode="auto">
          <a:xfrm>
            <a:off x="0" y="3143248"/>
            <a:ext cx="7532831" cy="517129"/>
          </a:xfrm>
          <a:prstGeom prst="rect">
            <a:avLst/>
          </a:prstGeom>
          <a:noFill/>
          <a:ln w="9525">
            <a:noFill/>
            <a:miter lim="800000"/>
          </a:ln>
        </p:spPr>
        <p:txBody>
          <a:bodyPr wrap="none">
            <a:spAutoFit/>
          </a:bodyPr>
          <a:lstStyle/>
          <a:p>
            <a:pPr>
              <a:lnSpc>
                <a:spcPct val="105000"/>
              </a:lnSpc>
              <a:buFont typeface="Arial"/>
              <a:buNone/>
            </a:pPr>
            <a:r>
              <a:rPr lang="zh-CN" altLang="en-US" sz="2800" b="1" smtClean="0">
                <a:solidFill>
                  <a:srgbClr val="FF0000"/>
                </a:solidFill>
                <a:latin typeface="微软雅黑" pitchFamily="34" charset="-122"/>
                <a:ea typeface="微软雅黑" pitchFamily="34" charset="-122"/>
              </a:rPr>
              <a:t>（八）明</a:t>
            </a:r>
            <a:r>
              <a:rPr lang="zh-CN" altLang="en-US" sz="2800" b="1">
                <a:solidFill>
                  <a:srgbClr val="FF0000"/>
                </a:solidFill>
                <a:latin typeface="微软雅黑" pitchFamily="34" charset="-122"/>
                <a:ea typeface="微软雅黑" pitchFamily="34" charset="-122"/>
              </a:rPr>
              <a:t>后期：</a:t>
            </a:r>
            <a:r>
              <a:rPr lang="zh-CN" altLang="en-US" sz="2800" b="1">
                <a:latin typeface="微软雅黑" pitchFamily="34" charset="-122"/>
                <a:ea typeface="微软雅黑" pitchFamily="34" charset="-122"/>
              </a:rPr>
              <a:t>张居正</a:t>
            </a:r>
            <a:r>
              <a:rPr lang="en-US" altLang="zh-CN" sz="2800" b="1">
                <a:latin typeface="微软雅黑" pitchFamily="34" charset="-122"/>
                <a:ea typeface="微软雅黑" pitchFamily="34" charset="-122"/>
              </a:rPr>
              <a:t>﹒</a:t>
            </a:r>
            <a:r>
              <a:rPr lang="zh-CN" altLang="en-US" sz="2800" b="1">
                <a:latin typeface="微软雅黑" pitchFamily="34" charset="-122"/>
                <a:ea typeface="微软雅黑" pitchFamily="34" charset="-122"/>
              </a:rPr>
              <a:t>一条鞭法（</a:t>
            </a:r>
            <a:r>
              <a:rPr lang="en-US" altLang="zh-CN" sz="2800" b="1">
                <a:latin typeface="微软雅黑" pitchFamily="34" charset="-122"/>
                <a:ea typeface="微软雅黑" pitchFamily="34" charset="-122"/>
              </a:rPr>
              <a:t>1581</a:t>
            </a:r>
            <a:r>
              <a:rPr lang="zh-CN" altLang="en-US" sz="2800" b="1">
                <a:latin typeface="微软雅黑" pitchFamily="34" charset="-122"/>
                <a:ea typeface="微软雅黑" pitchFamily="34" charset="-122"/>
              </a:rPr>
              <a:t>年）</a:t>
            </a:r>
          </a:p>
        </p:txBody>
      </p:sp>
      <p:sp>
        <p:nvSpPr>
          <p:cNvPr id="6" name="Rectangle 3"/>
          <p:cNvSpPr>
            <a:spLocks noGrp="1" noChangeArrowheads="1"/>
          </p:cNvSpPr>
          <p:nvPr>
            <p:ph idx="1"/>
          </p:nvPr>
        </p:nvSpPr>
        <p:spPr>
          <a:xfrm>
            <a:off x="0" y="3786190"/>
            <a:ext cx="9144000" cy="4953000"/>
          </a:xfrm>
        </p:spPr>
        <p:txBody>
          <a:bodyPr/>
          <a:lstStyle/>
          <a:p>
            <a:pPr eaLnBrk="1" hangingPunct="1">
              <a:lnSpc>
                <a:spcPct val="105000"/>
              </a:lnSpc>
              <a:buFontTx/>
              <a:buNone/>
            </a:pPr>
            <a:r>
              <a:rPr lang="zh-CN" altLang="en-US" sz="2800" b="1" smtClean="0">
                <a:solidFill>
                  <a:srgbClr val="FF0000"/>
                </a:solidFill>
                <a:latin typeface="微软雅黑" pitchFamily="34" charset="-122"/>
                <a:ea typeface="微软雅黑" pitchFamily="34" charset="-122"/>
              </a:rPr>
              <a:t>背景</a:t>
            </a:r>
            <a:r>
              <a:rPr lang="zh-CN" altLang="en-US" b="1" smtClean="0">
                <a:solidFill>
                  <a:srgbClr val="FF0000"/>
                </a:solidFill>
                <a:latin typeface="微软雅黑" pitchFamily="34" charset="-122"/>
                <a:ea typeface="微软雅黑" pitchFamily="34" charset="-122"/>
              </a:rPr>
              <a:t>：</a:t>
            </a:r>
          </a:p>
          <a:p>
            <a:pPr eaLnBrk="1" hangingPunct="1">
              <a:lnSpc>
                <a:spcPct val="105000"/>
              </a:lnSpc>
              <a:buFontTx/>
              <a:buNone/>
            </a:pPr>
            <a:r>
              <a:rPr lang="en-US" altLang="zh-CN" sz="2800" b="1" smtClean="0">
                <a:solidFill>
                  <a:srgbClr val="0000CC"/>
                </a:solidFill>
                <a:latin typeface="微软雅黑" pitchFamily="34" charset="-122"/>
                <a:ea typeface="微软雅黑" pitchFamily="34" charset="-122"/>
              </a:rPr>
              <a:t>1</a:t>
            </a:r>
            <a:r>
              <a:rPr lang="zh-CN" altLang="en-US" sz="2800" b="1" smtClean="0">
                <a:solidFill>
                  <a:srgbClr val="0000CC"/>
                </a:solidFill>
                <a:latin typeface="微软雅黑" pitchFamily="34" charset="-122"/>
                <a:ea typeface="微软雅黑" pitchFamily="34" charset="-122"/>
              </a:rPr>
              <a:t>、明朝中期，农民赋税负担过重，国家财政困难；</a:t>
            </a:r>
            <a:endParaRPr lang="en-US" altLang="zh-CN" sz="2800" b="1" smtClean="0">
              <a:solidFill>
                <a:srgbClr val="0000CC"/>
              </a:solidFill>
              <a:latin typeface="微软雅黑" pitchFamily="34" charset="-122"/>
              <a:ea typeface="微软雅黑" pitchFamily="34" charset="-122"/>
            </a:endParaRPr>
          </a:p>
          <a:p>
            <a:pPr eaLnBrk="1" hangingPunct="1">
              <a:lnSpc>
                <a:spcPct val="105000"/>
              </a:lnSpc>
              <a:buFontTx/>
              <a:buNone/>
            </a:pPr>
            <a:r>
              <a:rPr lang="en-US" altLang="zh-CN" sz="2800" b="1" smtClean="0">
                <a:solidFill>
                  <a:srgbClr val="0000CC"/>
                </a:solidFill>
                <a:latin typeface="微软雅黑" pitchFamily="34" charset="-122"/>
                <a:ea typeface="微软雅黑" pitchFamily="34" charset="-122"/>
              </a:rPr>
              <a:t>2</a:t>
            </a:r>
            <a:r>
              <a:rPr lang="zh-CN" altLang="en-US" sz="2800" b="1" smtClean="0">
                <a:solidFill>
                  <a:srgbClr val="0000CC"/>
                </a:solidFill>
                <a:latin typeface="微软雅黑" pitchFamily="34" charset="-122"/>
                <a:ea typeface="微软雅黑" pitchFamily="34" charset="-122"/>
              </a:rPr>
              <a:t>、旧的赋税制度不适应商品经济发展的需要；</a:t>
            </a:r>
          </a:p>
          <a:p>
            <a:pPr eaLnBrk="1" hangingPunct="1">
              <a:lnSpc>
                <a:spcPct val="105000"/>
              </a:lnSpc>
              <a:buFontTx/>
              <a:buNone/>
            </a:pPr>
            <a:r>
              <a:rPr lang="zh-CN" altLang="en-US" sz="2800" b="1" smtClean="0">
                <a:solidFill>
                  <a:srgbClr val="FF0000"/>
                </a:solidFill>
                <a:latin typeface="微软雅黑" pitchFamily="34" charset="-122"/>
                <a:ea typeface="微软雅黑" pitchFamily="34" charset="-122"/>
              </a:rPr>
              <a:t>目的</a:t>
            </a:r>
            <a:r>
              <a:rPr lang="zh-CN" altLang="en-US" b="1" smtClean="0">
                <a:solidFill>
                  <a:srgbClr val="FF0000"/>
                </a:solidFill>
                <a:latin typeface="微软雅黑" pitchFamily="34" charset="-122"/>
                <a:ea typeface="微软雅黑" pitchFamily="34" charset="-122"/>
              </a:rPr>
              <a:t>：</a:t>
            </a:r>
            <a:r>
              <a:rPr lang="zh-CN" altLang="en-US" sz="2800" b="1" smtClean="0">
                <a:solidFill>
                  <a:srgbClr val="0000CC"/>
                </a:solidFill>
                <a:latin typeface="微软雅黑" pitchFamily="34" charset="-122"/>
                <a:ea typeface="微软雅黑" pitchFamily="34" charset="-122"/>
              </a:rPr>
              <a:t>缓和阶级矛盾，增加政府收入，挽救统治危机。</a:t>
            </a:r>
          </a:p>
        </p:txBody>
      </p:sp>
      <p:sp>
        <p:nvSpPr>
          <p:cNvPr id="7" name="TextBox 6"/>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中国古代的赋役制度</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linds(horizontal)">
                                      <p:cBhvr>
                                        <p:cTn id="17" dur="500"/>
                                        <p:tgtEl>
                                          <p:spTgt spid="6">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linds(horizontal)">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内容占位符 2"/>
          <p:cNvSpPr>
            <a:spLocks noGrp="1"/>
          </p:cNvSpPr>
          <p:nvPr>
            <p:ph idx="1"/>
          </p:nvPr>
        </p:nvSpPr>
        <p:spPr>
          <a:xfrm>
            <a:off x="0" y="0"/>
            <a:ext cx="8534400" cy="4724400"/>
          </a:xfrm>
        </p:spPr>
        <p:txBody>
          <a:bodyPr>
            <a:normAutofit/>
          </a:bodyPr>
          <a:lstStyle/>
          <a:p>
            <a:pPr eaLnBrk="1" hangingPunct="1">
              <a:lnSpc>
                <a:spcPct val="105000"/>
              </a:lnSpc>
              <a:buNone/>
            </a:pPr>
            <a:r>
              <a:rPr lang="zh-CN" altLang="en-US" sz="2800" b="1" smtClean="0">
                <a:solidFill>
                  <a:srgbClr val="FF0000"/>
                </a:solidFill>
                <a:latin typeface="微软雅黑" pitchFamily="34" charset="-122"/>
                <a:ea typeface="微软雅黑" pitchFamily="34" charset="-122"/>
              </a:rPr>
              <a:t>内容</a:t>
            </a:r>
            <a:r>
              <a:rPr lang="zh-CN" altLang="en-US" b="1" smtClean="0">
                <a:solidFill>
                  <a:srgbClr val="FF0000"/>
                </a:solidFill>
                <a:latin typeface="微软雅黑" pitchFamily="34" charset="-122"/>
                <a:ea typeface="微软雅黑" pitchFamily="34" charset="-122"/>
              </a:rPr>
              <a:t>：</a:t>
            </a:r>
          </a:p>
          <a:p>
            <a:pPr eaLnBrk="1" hangingPunct="1">
              <a:lnSpc>
                <a:spcPct val="105000"/>
              </a:lnSpc>
              <a:buFontTx/>
              <a:buNone/>
            </a:pPr>
            <a:r>
              <a:rPr lang="zh-CN" altLang="en-US" b="1" smtClean="0">
                <a:latin typeface="微软雅黑" pitchFamily="34" charset="-122"/>
                <a:ea typeface="微软雅黑" pitchFamily="34" charset="-122"/>
              </a:rPr>
              <a:t>  </a:t>
            </a:r>
            <a:r>
              <a:rPr lang="en-US" altLang="zh-CN" b="1" smtClean="0">
                <a:latin typeface="微软雅黑" pitchFamily="34" charset="-122"/>
                <a:ea typeface="微软雅黑" pitchFamily="34" charset="-122"/>
              </a:rPr>
              <a:t>1</a:t>
            </a:r>
            <a:r>
              <a:rPr lang="zh-CN" altLang="en-US" b="1" smtClean="0">
                <a:latin typeface="微软雅黑" pitchFamily="34" charset="-122"/>
                <a:ea typeface="微软雅黑" pitchFamily="34" charset="-122"/>
              </a:rPr>
              <a:t>、</a:t>
            </a:r>
            <a:r>
              <a:rPr lang="zh-CN" altLang="en-US" sz="2800" b="1" smtClean="0">
                <a:solidFill>
                  <a:srgbClr val="0000CC"/>
                </a:solidFill>
                <a:latin typeface="微软雅黑" pitchFamily="34" charset="-122"/>
                <a:ea typeface="微软雅黑" pitchFamily="34" charset="-122"/>
              </a:rPr>
              <a:t>赋役合并，</a:t>
            </a:r>
            <a:r>
              <a:rPr lang="zh-CN" altLang="en-US" sz="2800" b="1" smtClean="0">
                <a:solidFill>
                  <a:srgbClr val="FF0000"/>
                </a:solidFill>
                <a:latin typeface="微软雅黑" pitchFamily="34" charset="-122"/>
                <a:ea typeface="微软雅黑" pitchFamily="34" charset="-122"/>
              </a:rPr>
              <a:t>一概折银</a:t>
            </a:r>
            <a:r>
              <a:rPr lang="zh-CN" altLang="en-US" sz="2800" b="1" smtClean="0">
                <a:solidFill>
                  <a:srgbClr val="0000CC"/>
                </a:solidFill>
                <a:latin typeface="微软雅黑" pitchFamily="34" charset="-122"/>
                <a:ea typeface="微软雅黑" pitchFamily="34" charset="-122"/>
              </a:rPr>
              <a:t>，按人丁、田亩多少收税；</a:t>
            </a:r>
            <a:endParaRPr lang="en-US" altLang="zh-CN" sz="2800" b="1" smtClean="0">
              <a:solidFill>
                <a:srgbClr val="0000CC"/>
              </a:solidFill>
              <a:latin typeface="微软雅黑" pitchFamily="34" charset="-122"/>
              <a:ea typeface="微软雅黑" pitchFamily="34" charset="-122"/>
            </a:endParaRPr>
          </a:p>
          <a:p>
            <a:pPr eaLnBrk="1" hangingPunct="1">
              <a:lnSpc>
                <a:spcPct val="105000"/>
              </a:lnSpc>
              <a:buFontTx/>
              <a:buNone/>
            </a:pPr>
            <a:r>
              <a:rPr lang="en-US" altLang="zh-CN" sz="2800" b="1" smtClean="0">
                <a:solidFill>
                  <a:srgbClr val="0000CC"/>
                </a:solidFill>
                <a:latin typeface="微软雅黑" pitchFamily="34" charset="-122"/>
                <a:ea typeface="微软雅黑" pitchFamily="34" charset="-122"/>
              </a:rPr>
              <a:t>  2</a:t>
            </a:r>
            <a:r>
              <a:rPr lang="zh-CN" altLang="en-US" sz="2800" b="1" smtClean="0">
                <a:solidFill>
                  <a:srgbClr val="0000CC"/>
                </a:solidFill>
                <a:latin typeface="微软雅黑" pitchFamily="34" charset="-122"/>
                <a:ea typeface="微软雅黑" pitchFamily="34" charset="-122"/>
              </a:rPr>
              <a:t>、役入田亩；纳银代役政府统一雇人服役</a:t>
            </a:r>
            <a:endParaRPr lang="en-US" altLang="zh-CN" b="1" smtClean="0">
              <a:solidFill>
                <a:srgbClr val="FF0000"/>
              </a:solidFill>
              <a:latin typeface="微软雅黑" pitchFamily="34" charset="-122"/>
              <a:ea typeface="微软雅黑" pitchFamily="34" charset="-122"/>
            </a:endParaRPr>
          </a:p>
          <a:p>
            <a:pPr eaLnBrk="1" hangingPunct="1">
              <a:lnSpc>
                <a:spcPct val="105000"/>
              </a:lnSpc>
              <a:buFontTx/>
              <a:buNone/>
            </a:pPr>
            <a:r>
              <a:rPr lang="zh-CN" altLang="en-US" sz="2800" b="1" smtClean="0">
                <a:solidFill>
                  <a:srgbClr val="FF0000"/>
                </a:solidFill>
                <a:latin typeface="微软雅黑" pitchFamily="34" charset="-122"/>
                <a:ea typeface="微软雅黑" pitchFamily="34" charset="-122"/>
              </a:rPr>
              <a:t>特点</a:t>
            </a:r>
            <a:r>
              <a:rPr lang="en-US" altLang="zh-CN" sz="2800" b="1" smtClean="0">
                <a:solidFill>
                  <a:srgbClr val="FF0000"/>
                </a:solidFill>
                <a:latin typeface="微软雅黑" pitchFamily="34" charset="-122"/>
                <a:ea typeface="微软雅黑" pitchFamily="34" charset="-122"/>
              </a:rPr>
              <a:t>:</a:t>
            </a:r>
          </a:p>
          <a:p>
            <a:pPr eaLnBrk="1" hangingPunct="1">
              <a:lnSpc>
                <a:spcPct val="105000"/>
              </a:lnSpc>
              <a:buNone/>
            </a:pPr>
            <a:r>
              <a:rPr lang="en-US" altLang="zh-CN" sz="2800" b="1" smtClean="0">
                <a:latin typeface="微软雅黑" pitchFamily="34" charset="-122"/>
                <a:ea typeface="微软雅黑" pitchFamily="34" charset="-122"/>
              </a:rPr>
              <a:t>1.</a:t>
            </a:r>
            <a:r>
              <a:rPr lang="zh-CN" altLang="en-US" sz="2800" b="1" smtClean="0">
                <a:solidFill>
                  <a:srgbClr val="0000CC"/>
                </a:solidFill>
                <a:latin typeface="微软雅黑" pitchFamily="34" charset="-122"/>
                <a:ea typeface="微软雅黑" pitchFamily="34" charset="-122"/>
              </a:rPr>
              <a:t> 赋役合并</a:t>
            </a:r>
            <a:r>
              <a:rPr lang="en-US" altLang="zh-CN" sz="2800" b="1" smtClean="0">
                <a:solidFill>
                  <a:srgbClr val="0000CC"/>
                </a:solidFill>
                <a:latin typeface="微软雅黑" pitchFamily="34" charset="-122"/>
                <a:ea typeface="微软雅黑" pitchFamily="34" charset="-122"/>
              </a:rPr>
              <a:t>,</a:t>
            </a:r>
            <a:r>
              <a:rPr lang="zh-CN" altLang="en-US" sz="2800" b="1" smtClean="0">
                <a:solidFill>
                  <a:srgbClr val="0000CC"/>
                </a:solidFill>
                <a:latin typeface="微软雅黑" pitchFamily="34" charset="-122"/>
                <a:ea typeface="微软雅黑" pitchFamily="34" charset="-122"/>
              </a:rPr>
              <a:t>摊力役于田亩</a:t>
            </a:r>
            <a:r>
              <a:rPr lang="en-US" altLang="zh-CN" sz="2800" b="1" smtClean="0">
                <a:solidFill>
                  <a:srgbClr val="0000CC"/>
                </a:solidFill>
                <a:latin typeface="微软雅黑" pitchFamily="34" charset="-122"/>
                <a:ea typeface="微软雅黑" pitchFamily="34" charset="-122"/>
              </a:rPr>
              <a:t>;  </a:t>
            </a:r>
          </a:p>
          <a:p>
            <a:pPr>
              <a:lnSpc>
                <a:spcPct val="105000"/>
              </a:lnSpc>
              <a:buNone/>
            </a:pPr>
            <a:r>
              <a:rPr lang="en-US" altLang="zh-CN" sz="2800" b="1" smtClean="0">
                <a:latin typeface="微软雅黑" pitchFamily="34" charset="-122"/>
                <a:ea typeface="微软雅黑" pitchFamily="34" charset="-122"/>
              </a:rPr>
              <a:t>2.</a:t>
            </a:r>
            <a:r>
              <a:rPr lang="zh-CN" altLang="en-US" sz="2800" b="1" smtClean="0">
                <a:solidFill>
                  <a:srgbClr val="0000CC"/>
                </a:solidFill>
                <a:latin typeface="微软雅黑" pitchFamily="34" charset="-122"/>
                <a:ea typeface="微软雅黑" pitchFamily="34" charset="-122"/>
              </a:rPr>
              <a:t>一律按田亩</a:t>
            </a:r>
            <a:r>
              <a:rPr lang="zh-CN" altLang="en-US" sz="2800" b="1" smtClean="0">
                <a:solidFill>
                  <a:srgbClr val="FF0000"/>
                </a:solidFill>
                <a:latin typeface="微软雅黑" pitchFamily="34" charset="-122"/>
                <a:ea typeface="微软雅黑" pitchFamily="34" charset="-122"/>
              </a:rPr>
              <a:t>征银</a:t>
            </a:r>
            <a:r>
              <a:rPr lang="en-US" altLang="zh-CN" sz="2800" b="1" smtClean="0">
                <a:solidFill>
                  <a:srgbClr val="0000CC"/>
                </a:solidFill>
                <a:latin typeface="微软雅黑" pitchFamily="34" charset="-122"/>
                <a:ea typeface="微软雅黑" pitchFamily="34" charset="-122"/>
              </a:rPr>
              <a:t>; </a:t>
            </a:r>
          </a:p>
          <a:p>
            <a:endParaRPr lang="zh-CN" altLang="en-US" smtClean="0"/>
          </a:p>
        </p:txBody>
      </p:sp>
      <p:sp>
        <p:nvSpPr>
          <p:cNvPr id="3" name="Rectangle 2"/>
          <p:cNvSpPr txBox="1">
            <a:spLocks noChangeArrowheads="1"/>
          </p:cNvSpPr>
          <p:nvPr/>
        </p:nvSpPr>
        <p:spPr>
          <a:xfrm>
            <a:off x="0" y="3357562"/>
            <a:ext cx="9144000" cy="4876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ct val="0"/>
              </a:spcAft>
              <a:buClrTx/>
              <a:buSzTx/>
              <a:buFontTx/>
              <a:buNone/>
              <a:defRPr/>
            </a:pPr>
            <a:r>
              <a:rPr kumimoji="0" lang="en-US" altLang="zh-CN"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2</a:t>
            </a:r>
            <a:r>
              <a:rPr kumimoji="0" lang="zh-CN" altLang="en-US"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、评价：</a:t>
            </a:r>
            <a:endParaRPr kumimoji="0" lang="en-US" altLang="zh-CN"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itchFamily="34" charset="0"/>
              <a:buNone/>
              <a:defRPr/>
            </a:pPr>
            <a:r>
              <a:rPr kumimoji="0" lang="zh-CN" altLang="en-US"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利：</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a:t>
            </a:r>
            <a:r>
              <a:rPr kumimoji="0" lang="en-US" altLang="zh-CN"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1</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）相对减轻农民负担；</a:t>
            </a:r>
            <a:endParaRPr kumimoji="0" lang="en-US" altLang="zh-CN"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itchFamily="34" charset="0"/>
              <a:buNone/>
              <a:defRPr/>
            </a:pP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a:t>
            </a:r>
            <a:r>
              <a:rPr kumimoji="0" lang="en-US" altLang="zh-CN"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2</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a:t>
            </a:r>
            <a:r>
              <a:rPr kumimoji="0" lang="zh-CN" altLang="en-US"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赋役折银</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，适应商品经济发展的需要，有利于农业商品化和资本主义萌芽成长；</a:t>
            </a:r>
          </a:p>
          <a:p>
            <a:pPr marL="342900" marR="0" lvl="0" indent="-342900" algn="l" defTabSz="914400" rtl="0" eaLnBrk="1" fontAlgn="auto" latinLnBrk="0" hangingPunct="1">
              <a:lnSpc>
                <a:spcPct val="100000"/>
              </a:lnSpc>
              <a:spcBef>
                <a:spcPct val="20000"/>
              </a:spcBef>
              <a:spcAft>
                <a:spcPct val="0"/>
              </a:spcAft>
              <a:buClrTx/>
              <a:buSzTx/>
              <a:buFont typeface="Arial" pitchFamily="34" charset="0"/>
              <a:buNone/>
              <a:defRPr/>
            </a:pP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a:t>
            </a:r>
            <a:r>
              <a:rPr kumimoji="0" lang="en-US" altLang="zh-CN"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3</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a:t>
            </a:r>
            <a:r>
              <a:rPr kumimoji="0" lang="zh-CN" altLang="en-US"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赋役合并</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，是我国赋役制度的重大改革。</a:t>
            </a:r>
            <a:endParaRPr kumimoji="0" lang="en-US" altLang="zh-CN"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endParaRPr>
          </a:p>
          <a:p>
            <a:pPr marL="342900" marR="0" lvl="0" indent="-342900" algn="l" defTabSz="914400" rtl="0" eaLnBrk="1" fontAlgn="auto" latinLnBrk="0" hangingPunct="1">
              <a:lnSpc>
                <a:spcPct val="100000"/>
              </a:lnSpc>
              <a:spcBef>
                <a:spcPct val="20000"/>
              </a:spcBef>
              <a:spcAft>
                <a:spcPct val="0"/>
              </a:spcAft>
              <a:buClrTx/>
              <a:buSzTx/>
              <a:buFontTx/>
              <a:buNone/>
              <a:defRPr/>
            </a:pPr>
            <a:r>
              <a:rPr kumimoji="0" lang="zh-CN" altLang="en-US"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cs typeface="+mn-cs"/>
              </a:rPr>
              <a:t>弊：</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cs typeface="+mn-cs"/>
              </a:rPr>
              <a:t>纳银代役给国家和农民带来繁重的负担</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2"/>
          <p:cNvSpPr>
            <a:spLocks noChangeArrowheads="1"/>
          </p:cNvSpPr>
          <p:nvPr/>
        </p:nvSpPr>
        <p:spPr bwMode="auto">
          <a:xfrm>
            <a:off x="0" y="714356"/>
            <a:ext cx="3057247" cy="501676"/>
          </a:xfrm>
          <a:prstGeom prst="rect">
            <a:avLst/>
          </a:prstGeom>
          <a:noFill/>
          <a:ln w="9525">
            <a:noFill/>
            <a:miter lim="800000"/>
          </a:ln>
        </p:spPr>
        <p:txBody>
          <a:bodyPr wrap="none">
            <a:spAutoFit/>
          </a:bodyPr>
          <a:lstStyle/>
          <a:p>
            <a:pPr>
              <a:lnSpc>
                <a:spcPct val="95000"/>
              </a:lnSpc>
              <a:buFont typeface="Arial"/>
              <a:buNone/>
            </a:pPr>
            <a:r>
              <a:rPr lang="zh-CN" altLang="en-US" sz="2800" b="1" smtClean="0">
                <a:solidFill>
                  <a:srgbClr val="FF0000"/>
                </a:solidFill>
                <a:latin typeface="微软雅黑" pitchFamily="34" charset="-122"/>
                <a:ea typeface="微软雅黑" pitchFamily="34" charset="-122"/>
              </a:rPr>
              <a:t>八、</a:t>
            </a:r>
            <a:r>
              <a:rPr lang="zh-CN" altLang="en-US" sz="2800" b="1">
                <a:solidFill>
                  <a:srgbClr val="FF0000"/>
                </a:solidFill>
                <a:latin typeface="微软雅黑" pitchFamily="34" charset="-122"/>
                <a:ea typeface="微软雅黑" pitchFamily="34" charset="-122"/>
              </a:rPr>
              <a:t>清：摊丁入亩</a:t>
            </a:r>
          </a:p>
        </p:txBody>
      </p:sp>
      <p:sp>
        <p:nvSpPr>
          <p:cNvPr id="5" name="Rectangle 3"/>
          <p:cNvSpPr>
            <a:spLocks noGrp="1" noChangeArrowheads="1"/>
          </p:cNvSpPr>
          <p:nvPr>
            <p:ph idx="1"/>
          </p:nvPr>
        </p:nvSpPr>
        <p:spPr>
          <a:xfrm>
            <a:off x="0" y="1285860"/>
            <a:ext cx="9144000" cy="4724400"/>
          </a:xfrm>
        </p:spPr>
        <p:txBody>
          <a:bodyPr/>
          <a:lstStyle/>
          <a:p>
            <a:pPr>
              <a:lnSpc>
                <a:spcPct val="95000"/>
              </a:lnSpc>
              <a:buNone/>
            </a:pPr>
            <a:r>
              <a:rPr lang="zh-CN" altLang="en-US" sz="2800" b="1" smtClean="0">
                <a:solidFill>
                  <a:srgbClr val="FF0000"/>
                </a:solidFill>
                <a:latin typeface="微软雅黑" pitchFamily="34" charset="-122"/>
                <a:ea typeface="微软雅黑" pitchFamily="34" charset="-122"/>
              </a:rPr>
              <a:t>措施： “摊丁入亩”</a:t>
            </a:r>
          </a:p>
          <a:p>
            <a:pPr eaLnBrk="1" hangingPunct="1">
              <a:lnSpc>
                <a:spcPct val="95000"/>
              </a:lnSpc>
              <a:buNone/>
            </a:pPr>
            <a:r>
              <a:rPr lang="zh-CN" altLang="en-US" sz="2800" b="1" smtClean="0">
                <a:latin typeface="微软雅黑" pitchFamily="34" charset="-122"/>
                <a:ea typeface="微软雅黑" pitchFamily="34" charset="-122"/>
              </a:rPr>
              <a:t>    </a:t>
            </a:r>
            <a:endParaRPr lang="en-US" altLang="zh-CN" sz="2800" b="1" smtClean="0">
              <a:solidFill>
                <a:srgbClr val="0000CC"/>
              </a:solidFill>
              <a:latin typeface="微软雅黑" pitchFamily="34" charset="-122"/>
              <a:ea typeface="微软雅黑" pitchFamily="34" charset="-122"/>
            </a:endParaRPr>
          </a:p>
          <a:p>
            <a:pPr eaLnBrk="1" hangingPunct="1">
              <a:lnSpc>
                <a:spcPct val="95000"/>
              </a:lnSpc>
              <a:buNone/>
            </a:pPr>
            <a:r>
              <a:rPr lang="zh-CN" altLang="en-US" sz="2800" b="1" smtClean="0">
                <a:solidFill>
                  <a:srgbClr val="FF0000"/>
                </a:solidFill>
                <a:latin typeface="微软雅黑" pitchFamily="34" charset="-122"/>
                <a:ea typeface="微软雅黑" pitchFamily="34" charset="-122"/>
              </a:rPr>
              <a:t>时间</a:t>
            </a:r>
            <a:r>
              <a:rPr lang="zh-CN" altLang="en-US" sz="2800" b="1" smtClean="0">
                <a:latin typeface="微软雅黑" pitchFamily="34" charset="-122"/>
                <a:ea typeface="微软雅黑" pitchFamily="34" charset="-122"/>
              </a:rPr>
              <a:t>：雍正帝：</a:t>
            </a:r>
            <a:endParaRPr lang="en-US" altLang="zh-CN" sz="2800" b="1" smtClean="0">
              <a:latin typeface="微软雅黑" pitchFamily="34" charset="-122"/>
              <a:ea typeface="微软雅黑" pitchFamily="34" charset="-122"/>
            </a:endParaRPr>
          </a:p>
          <a:p>
            <a:pPr eaLnBrk="1" hangingPunct="1">
              <a:lnSpc>
                <a:spcPct val="95000"/>
              </a:lnSpc>
              <a:buNone/>
            </a:pPr>
            <a:r>
              <a:rPr lang="zh-CN" altLang="en-US" sz="2800" b="1" smtClean="0">
                <a:solidFill>
                  <a:srgbClr val="0000CC"/>
                </a:solidFill>
                <a:latin typeface="微软雅黑" pitchFamily="34" charset="-122"/>
                <a:ea typeface="微软雅黑" pitchFamily="34" charset="-122"/>
              </a:rPr>
              <a:t>                </a:t>
            </a:r>
            <a:endParaRPr lang="en-US" altLang="zh-CN" sz="2800" b="1" smtClean="0">
              <a:solidFill>
                <a:srgbClr val="FF0000"/>
              </a:solidFill>
              <a:latin typeface="微软雅黑" pitchFamily="34" charset="-122"/>
              <a:ea typeface="微软雅黑" pitchFamily="34" charset="-122"/>
            </a:endParaRPr>
          </a:p>
          <a:p>
            <a:pPr eaLnBrk="1" hangingPunct="1">
              <a:lnSpc>
                <a:spcPct val="95000"/>
              </a:lnSpc>
              <a:buNone/>
            </a:pPr>
            <a:r>
              <a:rPr lang="zh-CN" altLang="en-US" sz="2800" b="1" smtClean="0">
                <a:solidFill>
                  <a:srgbClr val="FF0000"/>
                </a:solidFill>
                <a:latin typeface="微软雅黑" pitchFamily="34" charset="-122"/>
                <a:ea typeface="微软雅黑" pitchFamily="34" charset="-122"/>
              </a:rPr>
              <a:t>含义：</a:t>
            </a:r>
            <a:r>
              <a:rPr lang="zh-CN" altLang="en-US" sz="2800" b="1" smtClean="0">
                <a:latin typeface="微软雅黑" pitchFamily="34" charset="-122"/>
                <a:ea typeface="微软雅黑" pitchFamily="34" charset="-122"/>
              </a:rPr>
              <a:t>把丁税平均摊入田赋中</a:t>
            </a:r>
            <a:r>
              <a:rPr lang="en-US" altLang="zh-CN" sz="2800" b="1" smtClean="0">
                <a:latin typeface="微软雅黑" pitchFamily="34" charset="-122"/>
                <a:ea typeface="微软雅黑" pitchFamily="34" charset="-122"/>
              </a:rPr>
              <a:t>,</a:t>
            </a:r>
            <a:r>
              <a:rPr lang="zh-CN" altLang="en-US" sz="2800" b="1" smtClean="0">
                <a:latin typeface="微软雅黑" pitchFamily="34" charset="-122"/>
                <a:ea typeface="微软雅黑" pitchFamily="34" charset="-122"/>
              </a:rPr>
              <a:t>征收统一的地丁银。</a:t>
            </a:r>
          </a:p>
          <a:p>
            <a:pPr eaLnBrk="1" hangingPunct="1">
              <a:lnSpc>
                <a:spcPct val="95000"/>
              </a:lnSpc>
            </a:pPr>
            <a:endParaRPr lang="zh-CN" altLang="en-US" sz="2400" b="1" smtClean="0">
              <a:solidFill>
                <a:srgbClr val="FF0000"/>
              </a:solidFill>
              <a:latin typeface="华文中宋" pitchFamily="2" charset="-122"/>
              <a:ea typeface="华文中宋" pitchFamily="2" charset="-122"/>
            </a:endParaRPr>
          </a:p>
        </p:txBody>
      </p:sp>
      <p:sp>
        <p:nvSpPr>
          <p:cNvPr id="6" name="内容占位符 2"/>
          <p:cNvSpPr txBox="1"/>
          <p:nvPr/>
        </p:nvSpPr>
        <p:spPr>
          <a:xfrm>
            <a:off x="0" y="4357694"/>
            <a:ext cx="82296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95000"/>
              </a:lnSpc>
              <a:spcBef>
                <a:spcPct val="20000"/>
              </a:spcBef>
              <a:spcAft>
                <a:spcPct val="0"/>
              </a:spcAft>
              <a:buClrTx/>
              <a:buSzTx/>
              <a:defRPr/>
            </a:pPr>
            <a:r>
              <a:rPr kumimoji="0" lang="zh-CN" altLang="en-US" sz="2800" b="1" i="0" u="none" strike="noStrike" kern="1200" cap="none" spc="0" normalizeH="0" baseline="0" noProof="0" smtClean="0">
                <a:ln>
                  <a:noFill/>
                </a:ln>
                <a:solidFill>
                  <a:srgbClr val="FF0000"/>
                </a:solidFill>
                <a:effectLst/>
                <a:uLnTx/>
                <a:uFillTx/>
                <a:latin typeface="微软雅黑" pitchFamily="34" charset="-122"/>
                <a:ea typeface="微软雅黑" pitchFamily="34" charset="-122"/>
              </a:rPr>
              <a:t>影响：</a:t>
            </a:r>
          </a:p>
          <a:p>
            <a:pPr marL="342900" marR="0" lvl="0" indent="-342900" algn="l" defTabSz="914400" rtl="0" eaLnBrk="1" fontAlgn="auto" latinLnBrk="0" hangingPunct="1">
              <a:lnSpc>
                <a:spcPct val="95000"/>
              </a:lnSpc>
              <a:spcBef>
                <a:spcPct val="20000"/>
              </a:spcBef>
              <a:spcAft>
                <a:spcPct val="0"/>
              </a:spcAft>
              <a:buClrTx/>
              <a:buSzTx/>
              <a:buFontTx/>
              <a:buNone/>
              <a:defRPr/>
            </a:pPr>
            <a:r>
              <a:rPr kumimoji="0" lang="en-US" altLang="zh-CN"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rPr>
              <a:t>1</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rPr>
              <a:t>、人头税彻底废除，减轻农民的经济负担；</a:t>
            </a:r>
          </a:p>
          <a:p>
            <a:pPr marL="342900" marR="0" lvl="0" indent="-342900" algn="l" defTabSz="914400" rtl="0" eaLnBrk="1" fontAlgn="auto" latinLnBrk="0" hangingPunct="1">
              <a:lnSpc>
                <a:spcPct val="95000"/>
              </a:lnSpc>
              <a:spcBef>
                <a:spcPct val="20000"/>
              </a:spcBef>
              <a:spcAft>
                <a:spcPct val="0"/>
              </a:spcAft>
              <a:buClrTx/>
              <a:buSzTx/>
              <a:buFontTx/>
              <a:buNone/>
              <a:defRPr/>
            </a:pPr>
            <a:r>
              <a:rPr kumimoji="0" lang="en-US" altLang="zh-CN"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rPr>
              <a:t>2</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rPr>
              <a:t>、有利于商品经济和资本主义萌芽的成长；</a:t>
            </a:r>
            <a:endParaRPr kumimoji="0" lang="en-US" altLang="zh-CN"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endParaRPr>
          </a:p>
          <a:p>
            <a:pPr marL="342900" marR="0" lvl="0" indent="-342900" algn="l" defTabSz="914400" rtl="0" eaLnBrk="1" fontAlgn="auto" latinLnBrk="0" hangingPunct="1">
              <a:lnSpc>
                <a:spcPct val="95000"/>
              </a:lnSpc>
              <a:spcBef>
                <a:spcPct val="20000"/>
              </a:spcBef>
              <a:spcAft>
                <a:spcPct val="0"/>
              </a:spcAft>
              <a:buClrTx/>
              <a:buSzTx/>
              <a:buFontTx/>
              <a:buNone/>
              <a:defRPr/>
            </a:pPr>
            <a:r>
              <a:rPr kumimoji="0" lang="en-US" altLang="zh-CN"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rPr>
              <a:t>3.</a:t>
            </a:r>
            <a:r>
              <a:rPr kumimoji="0" lang="zh-CN" altLang="en-US" sz="2800" b="1" i="0" u="none" strike="noStrike" kern="1200" cap="none" spc="0" normalizeH="0" baseline="0" noProof="0" smtClean="0">
                <a:ln>
                  <a:noFill/>
                </a:ln>
                <a:solidFill>
                  <a:srgbClr val="0000CC"/>
                </a:solidFill>
                <a:effectLst/>
                <a:uLnTx/>
                <a:uFillTx/>
                <a:latin typeface="微软雅黑" pitchFamily="34" charset="-122"/>
                <a:ea typeface="微软雅黑" pitchFamily="34" charset="-122"/>
              </a:rPr>
              <a:t>赋税规则的简化，方便政府征收，保证财政收入。</a:t>
            </a:r>
            <a:endParaRPr kumimoji="0" lang="zh-CN" altLang="en-US" sz="2800" b="0" i="0" u="none" strike="noStrike" kern="1200" cap="none" spc="0" normalizeH="0" baseline="0" noProof="0" smtClean="0">
              <a:ln>
                <a:noFill/>
              </a:ln>
              <a:solidFill>
                <a:srgbClr val="0000CC"/>
              </a:solidFill>
              <a:effectLst/>
              <a:uLnTx/>
              <a:uFillTx/>
              <a:latin typeface="微软雅黑" pitchFamily="34" charset="-122"/>
              <a:ea typeface="微软雅黑" pitchFamily="34" charset="-122"/>
            </a:endParaRPr>
          </a:p>
        </p:txBody>
      </p:sp>
      <p:sp>
        <p:nvSpPr>
          <p:cNvPr id="7" name="TextBox 6"/>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中国古代的赋役制度</a:t>
            </a:r>
            <a:endParaRPr lang="zh-CN" altLang="en-US" sz="3200" b="1">
              <a:solidFill>
                <a:srgbClr val="FF0000"/>
              </a:solidFill>
              <a:latin typeface="微软雅黑" pitchFamily="34" charset="-122"/>
              <a:ea typeface="微软雅黑" pitchFamily="34" charset="-122"/>
            </a:endParaRPr>
          </a:p>
        </p:txBody>
      </p:sp>
      <p:pic>
        <p:nvPicPr>
          <p:cNvPr id="20482" name="Picture 2" descr="https://gss1.bdstatic.com/-vo3dSag_xI4khGkpoWK1HF6hhy/baike/s%3D220/sign=bd7371d6aa4bd11300cdb0306aaea488/29381f30e924b899dce7ec9d69061d950b7bf6b8.jpg"/>
          <p:cNvPicPr>
            <a:picLocks noChangeAspect="1" noChangeArrowheads="1"/>
          </p:cNvPicPr>
          <p:nvPr/>
        </p:nvPicPr>
        <p:blipFill>
          <a:blip r:embed="rId2"/>
          <a:stretch>
            <a:fillRect/>
          </a:stretch>
        </p:blipFill>
        <p:spPr bwMode="auto">
          <a:xfrm>
            <a:off x="5143504" y="714356"/>
            <a:ext cx="3371284" cy="257176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5">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5">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p:cTn id="25"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5">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p:cTn id="31" dur="500" fill="hold"/>
                                        <p:tgtEl>
                                          <p:spTgt spid="5">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5">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1" end="1"/>
                                            </p:txEl>
                                          </p:spTgt>
                                        </p:tgtEl>
                                        <p:attrNameLst>
                                          <p:attrName>style.visibility</p:attrName>
                                        </p:attrNameLst>
                                      </p:cBhvr>
                                      <p:to>
                                        <p:strVal val="visible"/>
                                      </p:to>
                                    </p:set>
                                    <p:anim calcmode="lin" valueType="num">
                                      <p:cBhvr additive="base">
                                        <p:cTn id="3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2" end="2"/>
                                            </p:txEl>
                                          </p:spTgt>
                                        </p:tgtEl>
                                        <p:attrNameLst>
                                          <p:attrName>style.visibility</p:attrName>
                                        </p:attrNameLst>
                                      </p:cBhvr>
                                      <p:to>
                                        <p:strVal val="visible"/>
                                      </p:to>
                                    </p:set>
                                    <p:anim calcmode="lin" valueType="num">
                                      <p:cBhvr additive="base">
                                        <p:cTn id="4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nodeType="clickEffect">
                                  <p:stCondLst>
                                    <p:cond delay="0"/>
                                  </p:stCondLst>
                                  <p:childTnLst>
                                    <p:set>
                                      <p:cBhvr>
                                        <p:cTn id="48" dur="1" fill="hold">
                                          <p:stCondLst>
                                            <p:cond delay="0"/>
                                          </p:stCondLst>
                                        </p:cTn>
                                        <p:tgtEl>
                                          <p:spTgt spid="6">
                                            <p:txEl>
                                              <p:pRg st="3" end="3"/>
                                            </p:txEl>
                                          </p:spTgt>
                                        </p:tgtEl>
                                        <p:attrNameLst>
                                          <p:attrName>style.visibility</p:attrName>
                                        </p:attrNameLst>
                                      </p:cBhvr>
                                      <p:to>
                                        <p:strVal val="visible"/>
                                      </p:to>
                                    </p:set>
                                    <p:anim calcmode="lin" valueType="num">
                                      <p:cBhvr additive="base">
                                        <p:cTn id="4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0" y="714356"/>
            <a:ext cx="9144000" cy="954107"/>
          </a:xfrm>
          <a:prstGeom prst="rect">
            <a:avLst/>
          </a:prstGeom>
          <a:noFill/>
        </p:spPr>
        <p:txBody>
          <a:bodyPr wrap="square" rtlCol="0">
            <a:spAutoFit/>
          </a:bodyPr>
          <a:lstStyle/>
          <a:p>
            <a:r>
              <a:rPr lang="zh-CN" altLang="en-US" sz="2800" b="1" smtClean="0">
                <a:latin typeface="微软雅黑" pitchFamily="34" charset="-122"/>
                <a:ea typeface="微软雅黑" pitchFamily="34" charset="-122"/>
              </a:rPr>
              <a:t>中国古代以农业税为主，商业税在税收中的比重比较低的原因？</a:t>
            </a:r>
            <a:endParaRPr lang="zh-CN" altLang="en-US" sz="2800" b="1">
              <a:latin typeface="微软雅黑" pitchFamily="34" charset="-122"/>
              <a:ea typeface="微软雅黑" pitchFamily="34" charset="-122"/>
            </a:endParaRPr>
          </a:p>
        </p:txBody>
      </p:sp>
      <p:sp>
        <p:nvSpPr>
          <p:cNvPr id="5" name="TextBox 4"/>
          <p:cNvSpPr txBox="1"/>
          <p:nvPr/>
        </p:nvSpPr>
        <p:spPr>
          <a:xfrm>
            <a:off x="0" y="2214554"/>
            <a:ext cx="8672657" cy="954107"/>
          </a:xfrm>
          <a:prstGeom prst="rect">
            <a:avLst/>
          </a:prstGeom>
          <a:noFill/>
        </p:spPr>
        <p:txBody>
          <a:bodyPr wrap="square" rtlCol="0">
            <a:spAutoFit/>
          </a:bodyPr>
          <a:lstStyle/>
          <a:p>
            <a:r>
              <a:rPr lang="en-US" altLang="zh-CN" sz="2800" b="1" smtClean="0">
                <a:solidFill>
                  <a:srgbClr val="FF0000"/>
                </a:solidFill>
                <a:latin typeface="微软雅黑" pitchFamily="34" charset="-122"/>
                <a:ea typeface="微软雅黑" pitchFamily="34" charset="-122"/>
              </a:rPr>
              <a:t>1</a:t>
            </a:r>
            <a:r>
              <a:rPr lang="zh-CN" altLang="en-US" sz="2800" b="1" smtClean="0">
                <a:solidFill>
                  <a:srgbClr val="FF0000"/>
                </a:solidFill>
                <a:latin typeface="微软雅黑" pitchFamily="34" charset="-122"/>
                <a:ea typeface="微软雅黑" pitchFamily="34" charset="-122"/>
              </a:rPr>
              <a:t>、农业是主要的生产部门</a:t>
            </a:r>
            <a:endParaRPr lang="en-US" altLang="zh-CN" sz="2800" b="1" smtClean="0">
              <a:solidFill>
                <a:srgbClr val="FF0000"/>
              </a:solidFill>
              <a:latin typeface="微软雅黑" pitchFamily="34" charset="-122"/>
              <a:ea typeface="微软雅黑" pitchFamily="34" charset="-122"/>
            </a:endParaRPr>
          </a:p>
          <a:p>
            <a:r>
              <a:rPr lang="en-US" altLang="zh-CN" sz="2800" b="1" smtClean="0">
                <a:solidFill>
                  <a:srgbClr val="FF0000"/>
                </a:solidFill>
                <a:latin typeface="微软雅黑" pitchFamily="34" charset="-122"/>
                <a:ea typeface="微软雅黑" pitchFamily="34" charset="-122"/>
              </a:rPr>
              <a:t>2</a:t>
            </a:r>
            <a:r>
              <a:rPr lang="zh-CN" altLang="en-US" sz="2800" b="1" smtClean="0">
                <a:solidFill>
                  <a:srgbClr val="FF0000"/>
                </a:solidFill>
                <a:latin typeface="微软雅黑" pitchFamily="34" charset="-122"/>
                <a:ea typeface="微软雅黑" pitchFamily="34" charset="-122"/>
              </a:rPr>
              <a:t>、农耕经济发达</a:t>
            </a:r>
            <a:endParaRPr lang="zh-CN" altLang="en-US" sz="2800" b="1">
              <a:solidFill>
                <a:srgbClr val="FF0000"/>
              </a:solidFill>
              <a:latin typeface="微软雅黑" pitchFamily="34" charset="-122"/>
              <a:ea typeface="微软雅黑" pitchFamily="34" charset="-122"/>
            </a:endParaRPr>
          </a:p>
        </p:txBody>
      </p:sp>
      <p:sp>
        <p:nvSpPr>
          <p:cNvPr id="6" name="TextBox 5"/>
          <p:cNvSpPr txBox="1"/>
          <p:nvPr/>
        </p:nvSpPr>
        <p:spPr>
          <a:xfrm>
            <a:off x="0" y="3500438"/>
            <a:ext cx="9144000" cy="461665"/>
          </a:xfrm>
          <a:prstGeom prst="rect">
            <a:avLst/>
          </a:prstGeom>
          <a:noFill/>
        </p:spPr>
        <p:txBody>
          <a:bodyPr wrap="square" rtlCol="0">
            <a:spAutoFit/>
          </a:bodyPr>
          <a:lstStyle/>
          <a:p>
            <a:r>
              <a:rPr lang="zh-CN" altLang="en-US" sz="2400" b="1" smtClean="0">
                <a:latin typeface="微软雅黑" pitchFamily="34" charset="-122"/>
                <a:ea typeface="微软雅黑" pitchFamily="34" charset="-122"/>
              </a:rPr>
              <a:t>合理的赋税制度调整对中国历史发展产生什么影响</a:t>
            </a:r>
            <a:r>
              <a:rPr lang="zh-CN" altLang="en-US" b="1" smtClean="0">
                <a:solidFill>
                  <a:srgbClr val="0000CC"/>
                </a:solidFill>
                <a:latin typeface="微软雅黑" pitchFamily="34" charset="-122"/>
                <a:ea typeface="微软雅黑" pitchFamily="34" charset="-122"/>
              </a:rPr>
              <a:t>？</a:t>
            </a:r>
            <a:endParaRPr lang="zh-CN" altLang="en-US"/>
          </a:p>
        </p:txBody>
      </p:sp>
      <p:sp>
        <p:nvSpPr>
          <p:cNvPr id="7" name="内容占位符 2"/>
          <p:cNvSpPr>
            <a:spLocks noGrp="1"/>
          </p:cNvSpPr>
          <p:nvPr>
            <p:ph idx="1"/>
          </p:nvPr>
        </p:nvSpPr>
        <p:spPr>
          <a:xfrm>
            <a:off x="0" y="4357694"/>
            <a:ext cx="9144000" cy="3810000"/>
          </a:xfrm>
        </p:spPr>
        <p:txBody>
          <a:bodyPr>
            <a:normAutofit/>
          </a:bodyPr>
          <a:lstStyle/>
          <a:p>
            <a:pPr eaLnBrk="1" hangingPunct="1">
              <a:lnSpc>
                <a:spcPct val="110000"/>
              </a:lnSpc>
              <a:spcBef>
                <a:spcPct val="0"/>
              </a:spcBef>
              <a:buFontTx/>
              <a:buNone/>
            </a:pPr>
            <a:r>
              <a:rPr lang="zh-CN" altLang="en-US" sz="2400" b="1" smtClean="0">
                <a:solidFill>
                  <a:srgbClr val="FF0000"/>
                </a:solidFill>
                <a:latin typeface="微软雅黑" pitchFamily="34" charset="-122"/>
                <a:ea typeface="微软雅黑" pitchFamily="34" charset="-122"/>
              </a:rPr>
              <a:t>①推动生产力发展，有利于经济恢复发展；</a:t>
            </a:r>
          </a:p>
          <a:p>
            <a:pPr eaLnBrk="1" hangingPunct="1">
              <a:lnSpc>
                <a:spcPct val="110000"/>
              </a:lnSpc>
              <a:spcBef>
                <a:spcPct val="0"/>
              </a:spcBef>
              <a:buFontTx/>
              <a:buNone/>
            </a:pPr>
            <a:r>
              <a:rPr lang="zh-CN" altLang="en-US" sz="2400" b="1" smtClean="0">
                <a:solidFill>
                  <a:srgbClr val="FF0000"/>
                </a:solidFill>
                <a:latin typeface="微软雅黑" pitchFamily="34" charset="-122"/>
                <a:ea typeface="微软雅黑" pitchFamily="34" charset="-122"/>
              </a:rPr>
              <a:t>②增加财政收入，缓和矛盾，巩固统治；</a:t>
            </a:r>
          </a:p>
          <a:p>
            <a:pPr>
              <a:lnSpc>
                <a:spcPct val="110000"/>
              </a:lnSpc>
              <a:spcBef>
                <a:spcPct val="0"/>
              </a:spcBef>
              <a:buNone/>
            </a:pPr>
            <a:r>
              <a:rPr lang="zh-CN" altLang="en-US" sz="2400" b="1" smtClean="0">
                <a:solidFill>
                  <a:srgbClr val="FF0000"/>
                </a:solidFill>
                <a:latin typeface="微软雅黑" pitchFamily="34" charset="-122"/>
                <a:ea typeface="微软雅黑" pitchFamily="34" charset="-122"/>
              </a:rPr>
              <a:t>③农民人身依附关系松弛；减轻农民负担，促进农业经济发展；   </a:t>
            </a:r>
          </a:p>
          <a:p>
            <a:pPr eaLnBrk="1" hangingPunct="1">
              <a:lnSpc>
                <a:spcPct val="110000"/>
              </a:lnSpc>
              <a:spcBef>
                <a:spcPct val="0"/>
              </a:spcBef>
              <a:buFontTx/>
              <a:buNone/>
            </a:pPr>
            <a:endParaRPr lang="zh-CN" altLang="en-US" sz="2400" smtClean="0">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xEl>
                                              <p:pRg st="1" end="1"/>
                                            </p:txEl>
                                          </p:spTgt>
                                        </p:tgtEl>
                                        <p:attrNameLst>
                                          <p:attrName>style.visibility</p:attrName>
                                        </p:attrNameLst>
                                      </p:cBhvr>
                                      <p:to>
                                        <p:strVal val="visible"/>
                                      </p:to>
                                    </p:set>
                                    <p:animEffect transition="in" filter="blinds(horizontal)">
                                      <p:cBhvr>
                                        <p:cTn id="22" dur="500"/>
                                        <p:tgtEl>
                                          <p:spTgt spid="7">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xEl>
                                              <p:pRg st="2" end="2"/>
                                            </p:txEl>
                                          </p:spTgt>
                                        </p:tgtEl>
                                        <p:attrNameLst>
                                          <p:attrName>style.visibility</p:attrName>
                                        </p:attrNameLst>
                                      </p:cBhvr>
                                      <p:to>
                                        <p:strVal val="visible"/>
                                      </p:to>
                                    </p:set>
                                    <p:animEffect transition="in" filter="blinds(horizontal)">
                                      <p:cBhvr>
                                        <p:cTn id="2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uiExpand="1" build="p"/>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 Box 2"/>
          <p:cNvSpPr txBox="1">
            <a:spLocks noChangeArrowheads="1"/>
          </p:cNvSpPr>
          <p:nvPr/>
        </p:nvSpPr>
        <p:spPr bwMode="auto">
          <a:xfrm>
            <a:off x="0" y="1371600"/>
            <a:ext cx="923925" cy="5653088"/>
          </a:xfrm>
          <a:prstGeom prst="rect">
            <a:avLst/>
          </a:prstGeom>
          <a:noFill/>
          <a:ln w="9525">
            <a:noFill/>
            <a:miter lim="800000"/>
          </a:ln>
        </p:spPr>
        <p:txBody>
          <a:bodyPr vert="eaVert">
            <a:spAutoFit/>
          </a:bodyPr>
          <a:lstStyle/>
          <a:p>
            <a:pPr>
              <a:buFont typeface="Arial"/>
              <a:buNone/>
            </a:pPr>
            <a:r>
              <a:rPr lang="zh-CN" altLang="en-US" sz="2400" b="1">
                <a:solidFill>
                  <a:srgbClr val="0000CC"/>
                </a:solidFill>
                <a:latin typeface="微软雅黑" pitchFamily="34" charset="-122"/>
                <a:ea typeface="微软雅黑" pitchFamily="34" charset="-122"/>
              </a:rPr>
              <a:t>中国古代赋税   制度演变的主要趋势特点</a:t>
            </a:r>
            <a:endParaRPr lang="en-US" altLang="zh-CN" sz="2400" b="1">
              <a:solidFill>
                <a:srgbClr val="0000CC"/>
              </a:solidFill>
              <a:latin typeface="微软雅黑" pitchFamily="34" charset="-122"/>
              <a:ea typeface="微软雅黑" pitchFamily="34" charset="-122"/>
            </a:endParaRPr>
          </a:p>
          <a:p>
            <a:pPr>
              <a:buFont typeface="Arial"/>
              <a:buNone/>
            </a:pPr>
            <a:endParaRPr lang="zh-CN" altLang="en-US" sz="2400" b="1">
              <a:solidFill>
                <a:srgbClr val="0000CC"/>
              </a:solidFill>
              <a:latin typeface="微软雅黑" pitchFamily="34" charset="-122"/>
              <a:ea typeface="微软雅黑" pitchFamily="34" charset="-122"/>
            </a:endParaRPr>
          </a:p>
        </p:txBody>
      </p:sp>
      <p:sp>
        <p:nvSpPr>
          <p:cNvPr id="5" name="AutoShape 3"/>
          <p:cNvSpPr/>
          <p:nvPr/>
        </p:nvSpPr>
        <p:spPr bwMode="auto">
          <a:xfrm>
            <a:off x="914400" y="1447800"/>
            <a:ext cx="457200" cy="4953000"/>
          </a:xfrm>
          <a:prstGeom prst="leftBrace">
            <a:avLst>
              <a:gd name="adj1" fmla="val 90228"/>
              <a:gd name="adj2" fmla="val 50000"/>
            </a:avLst>
          </a:prstGeom>
          <a:noFill/>
          <a:ln w="76200">
            <a:solidFill>
              <a:srgbClr val="0000CC"/>
            </a:solidFill>
            <a:round/>
          </a:ln>
        </p:spPr>
        <p:txBody>
          <a:bodyPr wrap="none" anchor="ctr"/>
          <a:lstStyle/>
          <a:p>
            <a:pPr>
              <a:buFont typeface="Arial"/>
              <a:buNone/>
            </a:pPr>
            <a:endParaRPr lang="zh-CN" altLang="en-US"/>
          </a:p>
        </p:txBody>
      </p:sp>
      <p:sp>
        <p:nvSpPr>
          <p:cNvPr id="6" name="Text Box 4"/>
          <p:cNvSpPr txBox="1">
            <a:spLocks noChangeArrowheads="1"/>
          </p:cNvSpPr>
          <p:nvPr/>
        </p:nvSpPr>
        <p:spPr bwMode="auto">
          <a:xfrm>
            <a:off x="1331913" y="1268413"/>
            <a:ext cx="2376487" cy="457200"/>
          </a:xfrm>
          <a:prstGeom prst="rect">
            <a:avLst/>
          </a:prstGeom>
          <a:noFill/>
          <a:ln w="9525">
            <a:noFill/>
            <a:miter lim="800000"/>
          </a:ln>
        </p:spPr>
        <p:txBody>
          <a:bodyPr>
            <a:spAutoFit/>
          </a:bodyPr>
          <a:lstStyle/>
          <a:p>
            <a:pPr>
              <a:buFont typeface="Arial"/>
              <a:buNone/>
            </a:pPr>
            <a:r>
              <a:rPr lang="en-US" altLang="zh-CN" sz="2400" b="1">
                <a:solidFill>
                  <a:srgbClr val="0000CC"/>
                </a:solidFill>
                <a:latin typeface="华文中宋" pitchFamily="2" charset="-122"/>
                <a:ea typeface="华文中宋" pitchFamily="2" charset="-122"/>
              </a:rPr>
              <a:t>①</a:t>
            </a:r>
            <a:r>
              <a:rPr lang="zh-CN" altLang="en-US" sz="2400" b="1">
                <a:solidFill>
                  <a:srgbClr val="0000CC"/>
                </a:solidFill>
                <a:latin typeface="华文中宋" pitchFamily="2" charset="-122"/>
                <a:ea typeface="华文中宋" pitchFamily="2" charset="-122"/>
              </a:rPr>
              <a:t>征收标准： </a:t>
            </a:r>
          </a:p>
        </p:txBody>
      </p:sp>
      <p:sp>
        <p:nvSpPr>
          <p:cNvPr id="7" name="Text Box 5"/>
          <p:cNvSpPr txBox="1">
            <a:spLocks noChangeArrowheads="1"/>
          </p:cNvSpPr>
          <p:nvPr/>
        </p:nvSpPr>
        <p:spPr bwMode="auto">
          <a:xfrm>
            <a:off x="3124200" y="1295400"/>
            <a:ext cx="2090738" cy="457200"/>
          </a:xfrm>
          <a:prstGeom prst="rect">
            <a:avLst/>
          </a:prstGeom>
          <a:noFill/>
          <a:ln w="9525">
            <a:noFill/>
            <a:miter lim="800000"/>
          </a:ln>
        </p:spPr>
        <p:txBody>
          <a:bodyPr>
            <a:spAutoFit/>
          </a:bodyPr>
          <a:lstStyle/>
          <a:p>
            <a:pPr>
              <a:buFont typeface="Arial"/>
              <a:buNone/>
            </a:pPr>
            <a:r>
              <a:rPr lang="zh-CN" altLang="en-US" sz="2400" b="1">
                <a:solidFill>
                  <a:srgbClr val="FF0000"/>
                </a:solidFill>
                <a:latin typeface="华文中宋" pitchFamily="2" charset="-122"/>
                <a:ea typeface="华文中宋" pitchFamily="2" charset="-122"/>
              </a:rPr>
              <a:t>以人丁为主 </a:t>
            </a:r>
          </a:p>
        </p:txBody>
      </p:sp>
      <p:sp>
        <p:nvSpPr>
          <p:cNvPr id="8" name="Text Box 6"/>
          <p:cNvSpPr txBox="1">
            <a:spLocks noChangeArrowheads="1"/>
          </p:cNvSpPr>
          <p:nvPr/>
        </p:nvSpPr>
        <p:spPr bwMode="auto">
          <a:xfrm>
            <a:off x="1331913" y="2133600"/>
            <a:ext cx="2519362" cy="457200"/>
          </a:xfrm>
          <a:prstGeom prst="rect">
            <a:avLst/>
          </a:prstGeom>
          <a:noFill/>
          <a:ln w="9525">
            <a:noFill/>
            <a:miter lim="800000"/>
          </a:ln>
        </p:spPr>
        <p:txBody>
          <a:bodyPr>
            <a:spAutoFit/>
          </a:bodyPr>
          <a:lstStyle/>
          <a:p>
            <a:pPr>
              <a:buFont typeface="Arial"/>
              <a:buNone/>
            </a:pPr>
            <a:r>
              <a:rPr lang="en-US" altLang="zh-CN" sz="2400" b="1">
                <a:solidFill>
                  <a:srgbClr val="0000CC"/>
                </a:solidFill>
                <a:latin typeface="华文中宋" pitchFamily="2" charset="-122"/>
                <a:ea typeface="华文中宋" pitchFamily="2" charset="-122"/>
              </a:rPr>
              <a:t>②</a:t>
            </a:r>
            <a:r>
              <a:rPr lang="zh-CN" altLang="en-US" sz="2400" b="1">
                <a:solidFill>
                  <a:srgbClr val="0000CC"/>
                </a:solidFill>
                <a:latin typeface="华文中宋" pitchFamily="2" charset="-122"/>
                <a:ea typeface="华文中宋" pitchFamily="2" charset="-122"/>
              </a:rPr>
              <a:t>地租形态： </a:t>
            </a:r>
          </a:p>
        </p:txBody>
      </p:sp>
      <p:sp>
        <p:nvSpPr>
          <p:cNvPr id="9" name="Text Box 7"/>
          <p:cNvSpPr txBox="1">
            <a:spLocks noChangeArrowheads="1"/>
          </p:cNvSpPr>
          <p:nvPr/>
        </p:nvSpPr>
        <p:spPr bwMode="auto">
          <a:xfrm>
            <a:off x="3124200" y="2133600"/>
            <a:ext cx="1728788" cy="457200"/>
          </a:xfrm>
          <a:prstGeom prst="rect">
            <a:avLst/>
          </a:prstGeom>
          <a:noFill/>
          <a:ln w="9525">
            <a:noFill/>
            <a:miter lim="800000"/>
          </a:ln>
        </p:spPr>
        <p:txBody>
          <a:bodyPr>
            <a:spAutoFit/>
          </a:bodyPr>
          <a:lstStyle/>
          <a:p>
            <a:pPr>
              <a:buFont typeface="Arial"/>
              <a:buNone/>
            </a:pPr>
            <a:r>
              <a:rPr lang="zh-CN" altLang="en-US" sz="2400" b="1">
                <a:solidFill>
                  <a:srgbClr val="FF0000"/>
                </a:solidFill>
                <a:latin typeface="华文中宋" pitchFamily="2" charset="-122"/>
                <a:ea typeface="华文中宋" pitchFamily="2" charset="-122"/>
              </a:rPr>
              <a:t>实物地租</a:t>
            </a:r>
          </a:p>
        </p:txBody>
      </p:sp>
      <p:sp>
        <p:nvSpPr>
          <p:cNvPr id="10" name="Text Box 8"/>
          <p:cNvSpPr txBox="1">
            <a:spLocks noChangeArrowheads="1"/>
          </p:cNvSpPr>
          <p:nvPr/>
        </p:nvSpPr>
        <p:spPr bwMode="auto">
          <a:xfrm>
            <a:off x="1333500" y="3125788"/>
            <a:ext cx="2446338" cy="457200"/>
          </a:xfrm>
          <a:prstGeom prst="rect">
            <a:avLst/>
          </a:prstGeom>
          <a:noFill/>
          <a:ln w="9525">
            <a:noFill/>
            <a:miter lim="800000"/>
          </a:ln>
        </p:spPr>
        <p:txBody>
          <a:bodyPr>
            <a:spAutoFit/>
          </a:bodyPr>
          <a:lstStyle/>
          <a:p>
            <a:pPr>
              <a:buFont typeface="Arial"/>
              <a:buNone/>
            </a:pPr>
            <a:r>
              <a:rPr lang="en-US" altLang="zh-CN" sz="2400" b="1">
                <a:solidFill>
                  <a:srgbClr val="0000CC"/>
                </a:solidFill>
                <a:latin typeface="华文中宋" pitchFamily="2" charset="-122"/>
                <a:ea typeface="华文中宋" pitchFamily="2" charset="-122"/>
              </a:rPr>
              <a:t>③</a:t>
            </a:r>
            <a:r>
              <a:rPr lang="zh-CN" altLang="en-US" sz="2400" b="1">
                <a:solidFill>
                  <a:srgbClr val="0000CC"/>
                </a:solidFill>
                <a:latin typeface="华文中宋" pitchFamily="2" charset="-122"/>
                <a:ea typeface="华文中宋" pitchFamily="2" charset="-122"/>
              </a:rPr>
              <a:t>征收时间： </a:t>
            </a:r>
          </a:p>
        </p:txBody>
      </p:sp>
      <p:sp>
        <p:nvSpPr>
          <p:cNvPr id="11" name="Text Box 9"/>
          <p:cNvSpPr txBox="1">
            <a:spLocks noChangeArrowheads="1"/>
          </p:cNvSpPr>
          <p:nvPr/>
        </p:nvSpPr>
        <p:spPr bwMode="auto">
          <a:xfrm>
            <a:off x="1331913" y="4062413"/>
            <a:ext cx="1727200" cy="457200"/>
          </a:xfrm>
          <a:prstGeom prst="rect">
            <a:avLst/>
          </a:prstGeom>
          <a:noFill/>
          <a:ln w="9525">
            <a:noFill/>
            <a:miter lim="800000"/>
          </a:ln>
        </p:spPr>
        <p:txBody>
          <a:bodyPr>
            <a:spAutoFit/>
          </a:bodyPr>
          <a:lstStyle/>
          <a:p>
            <a:pPr>
              <a:buFont typeface="Arial"/>
              <a:buNone/>
            </a:pPr>
            <a:r>
              <a:rPr lang="en-US" altLang="zh-CN" sz="2400" b="1">
                <a:solidFill>
                  <a:srgbClr val="0000CC"/>
                </a:solidFill>
                <a:latin typeface="华文中宋" pitchFamily="2" charset="-122"/>
                <a:ea typeface="华文中宋" pitchFamily="2" charset="-122"/>
              </a:rPr>
              <a:t>④</a:t>
            </a:r>
            <a:r>
              <a:rPr lang="zh-CN" altLang="en-US" sz="2400" b="1">
                <a:solidFill>
                  <a:srgbClr val="0000CC"/>
                </a:solidFill>
                <a:latin typeface="华文中宋" pitchFamily="2" charset="-122"/>
                <a:ea typeface="华文中宋" pitchFamily="2" charset="-122"/>
              </a:rPr>
              <a:t>代役：</a:t>
            </a:r>
          </a:p>
        </p:txBody>
      </p:sp>
      <p:sp>
        <p:nvSpPr>
          <p:cNvPr id="12" name="Text Box 10"/>
          <p:cNvSpPr txBox="1">
            <a:spLocks noChangeArrowheads="1"/>
          </p:cNvSpPr>
          <p:nvPr/>
        </p:nvSpPr>
        <p:spPr bwMode="auto">
          <a:xfrm>
            <a:off x="2438400" y="4114800"/>
            <a:ext cx="3168650" cy="457200"/>
          </a:xfrm>
          <a:prstGeom prst="rect">
            <a:avLst/>
          </a:prstGeom>
          <a:noFill/>
          <a:ln w="9525">
            <a:noFill/>
            <a:miter lim="800000"/>
          </a:ln>
        </p:spPr>
        <p:txBody>
          <a:bodyPr>
            <a:spAutoFit/>
          </a:bodyPr>
          <a:lstStyle/>
          <a:p>
            <a:pPr>
              <a:buFont typeface="Arial"/>
              <a:buNone/>
            </a:pPr>
            <a:r>
              <a:rPr lang="zh-CN" altLang="en-US" sz="2400" b="1">
                <a:solidFill>
                  <a:srgbClr val="FF0000"/>
                </a:solidFill>
                <a:latin typeface="华文中宋" pitchFamily="2" charset="-122"/>
                <a:ea typeface="华文中宋" pitchFamily="2" charset="-122"/>
              </a:rPr>
              <a:t>必须服徭役和兵役</a:t>
            </a:r>
          </a:p>
        </p:txBody>
      </p:sp>
      <p:sp>
        <p:nvSpPr>
          <p:cNvPr id="13" name="Text Box 11"/>
          <p:cNvSpPr txBox="1">
            <a:spLocks noChangeArrowheads="1"/>
          </p:cNvSpPr>
          <p:nvPr/>
        </p:nvSpPr>
        <p:spPr bwMode="auto">
          <a:xfrm>
            <a:off x="1331913" y="5070475"/>
            <a:ext cx="1655762" cy="457200"/>
          </a:xfrm>
          <a:prstGeom prst="rect">
            <a:avLst/>
          </a:prstGeom>
          <a:noFill/>
          <a:ln w="9525">
            <a:noFill/>
            <a:miter lim="800000"/>
          </a:ln>
        </p:spPr>
        <p:txBody>
          <a:bodyPr>
            <a:spAutoFit/>
          </a:bodyPr>
          <a:lstStyle/>
          <a:p>
            <a:pPr>
              <a:buFont typeface="Arial"/>
              <a:buNone/>
            </a:pPr>
            <a:r>
              <a:rPr lang="en-US" altLang="zh-CN" sz="2400" b="1">
                <a:solidFill>
                  <a:srgbClr val="0000CC"/>
                </a:solidFill>
                <a:latin typeface="华文中宋" pitchFamily="2" charset="-122"/>
                <a:ea typeface="华文中宋" pitchFamily="2" charset="-122"/>
              </a:rPr>
              <a:t>⑤</a:t>
            </a:r>
            <a:r>
              <a:rPr lang="zh-CN" altLang="en-US" sz="2400" b="1">
                <a:solidFill>
                  <a:srgbClr val="0000CC"/>
                </a:solidFill>
                <a:latin typeface="华文中宋" pitchFamily="2" charset="-122"/>
                <a:ea typeface="华文中宋" pitchFamily="2" charset="-122"/>
              </a:rPr>
              <a:t>税种： </a:t>
            </a:r>
          </a:p>
        </p:txBody>
      </p:sp>
      <p:sp>
        <p:nvSpPr>
          <p:cNvPr id="14" name="Text Box 12"/>
          <p:cNvSpPr txBox="1">
            <a:spLocks noChangeArrowheads="1"/>
          </p:cNvSpPr>
          <p:nvPr/>
        </p:nvSpPr>
        <p:spPr bwMode="auto">
          <a:xfrm>
            <a:off x="2438400" y="5105400"/>
            <a:ext cx="1008063" cy="457200"/>
          </a:xfrm>
          <a:prstGeom prst="rect">
            <a:avLst/>
          </a:prstGeom>
          <a:noFill/>
          <a:ln w="9525">
            <a:noFill/>
            <a:miter lim="800000"/>
          </a:ln>
        </p:spPr>
        <p:txBody>
          <a:bodyPr>
            <a:spAutoFit/>
          </a:bodyPr>
          <a:lstStyle/>
          <a:p>
            <a:pPr>
              <a:buFont typeface="Arial"/>
              <a:buNone/>
            </a:pPr>
            <a:r>
              <a:rPr lang="zh-CN" altLang="en-US" sz="2400" b="1">
                <a:solidFill>
                  <a:srgbClr val="FF0000"/>
                </a:solidFill>
                <a:latin typeface="华文中宋" pitchFamily="2" charset="-122"/>
                <a:ea typeface="华文中宋" pitchFamily="2" charset="-122"/>
              </a:rPr>
              <a:t>繁多 </a:t>
            </a:r>
          </a:p>
        </p:txBody>
      </p:sp>
      <p:sp>
        <p:nvSpPr>
          <p:cNvPr id="15" name="Text Box 13"/>
          <p:cNvSpPr txBox="1">
            <a:spLocks noChangeArrowheads="1"/>
          </p:cNvSpPr>
          <p:nvPr/>
        </p:nvSpPr>
        <p:spPr bwMode="auto">
          <a:xfrm>
            <a:off x="1271588" y="5789613"/>
            <a:ext cx="2005012" cy="457200"/>
          </a:xfrm>
          <a:prstGeom prst="rect">
            <a:avLst/>
          </a:prstGeom>
          <a:noFill/>
          <a:ln w="9525">
            <a:noFill/>
            <a:miter lim="800000"/>
          </a:ln>
        </p:spPr>
        <p:txBody>
          <a:bodyPr>
            <a:spAutoFit/>
          </a:bodyPr>
          <a:lstStyle/>
          <a:p>
            <a:pPr>
              <a:buFont typeface="Arial"/>
              <a:buNone/>
            </a:pPr>
            <a:r>
              <a:rPr lang="en-US" altLang="zh-CN" sz="2400" b="1">
                <a:solidFill>
                  <a:srgbClr val="0000CC"/>
                </a:solidFill>
                <a:latin typeface="华文中宋" pitchFamily="2" charset="-122"/>
                <a:ea typeface="华文中宋" pitchFamily="2" charset="-122"/>
              </a:rPr>
              <a:t>⑥</a:t>
            </a:r>
            <a:r>
              <a:rPr lang="zh-CN" altLang="en-US" sz="2400" b="1">
                <a:solidFill>
                  <a:srgbClr val="0000CC"/>
                </a:solidFill>
                <a:latin typeface="华文中宋" pitchFamily="2" charset="-122"/>
                <a:ea typeface="华文中宋" pitchFamily="2" charset="-122"/>
              </a:rPr>
              <a:t>商品税：</a:t>
            </a:r>
          </a:p>
        </p:txBody>
      </p:sp>
      <p:sp>
        <p:nvSpPr>
          <p:cNvPr id="16" name="Text Box 14"/>
          <p:cNvSpPr txBox="1">
            <a:spLocks noChangeArrowheads="1"/>
          </p:cNvSpPr>
          <p:nvPr/>
        </p:nvSpPr>
        <p:spPr bwMode="auto">
          <a:xfrm>
            <a:off x="2743200" y="5791200"/>
            <a:ext cx="5795963" cy="457200"/>
          </a:xfrm>
          <a:prstGeom prst="rect">
            <a:avLst/>
          </a:prstGeom>
          <a:noFill/>
          <a:ln w="9525">
            <a:noFill/>
            <a:miter lim="800000"/>
          </a:ln>
        </p:spPr>
        <p:txBody>
          <a:bodyPr>
            <a:spAutoFit/>
          </a:bodyPr>
          <a:lstStyle/>
          <a:p>
            <a:pPr>
              <a:buFont typeface="Arial"/>
              <a:buNone/>
            </a:pPr>
            <a:r>
              <a:rPr lang="zh-CN" altLang="en-US" sz="2400" b="1">
                <a:solidFill>
                  <a:srgbClr val="FF0000"/>
                </a:solidFill>
                <a:latin typeface="华文中宋" pitchFamily="2" charset="-122"/>
                <a:ea typeface="华文中宋" pitchFamily="2" charset="-122"/>
              </a:rPr>
              <a:t>随着商品经济的发展，对商品征收重税。</a:t>
            </a:r>
          </a:p>
        </p:txBody>
      </p:sp>
      <p:sp>
        <p:nvSpPr>
          <p:cNvPr id="17" name="Line 18"/>
          <p:cNvSpPr>
            <a:spLocks noChangeShapeType="1"/>
          </p:cNvSpPr>
          <p:nvPr/>
        </p:nvSpPr>
        <p:spPr bwMode="auto">
          <a:xfrm>
            <a:off x="4800600" y="1524000"/>
            <a:ext cx="863600" cy="0"/>
          </a:xfrm>
          <a:prstGeom prst="line">
            <a:avLst/>
          </a:prstGeom>
          <a:noFill/>
          <a:ln w="76200">
            <a:solidFill>
              <a:srgbClr val="0000CC"/>
            </a:solidFill>
            <a:round/>
            <a:tailEnd type="triangle" w="med" len="med"/>
          </a:ln>
        </p:spPr>
        <p:txBody>
          <a:bodyPr/>
          <a:lstStyle/>
          <a:p>
            <a:endParaRPr lang="zh-CN" altLang="en-US"/>
          </a:p>
        </p:txBody>
      </p:sp>
      <p:sp>
        <p:nvSpPr>
          <p:cNvPr id="18" name="Text Box 19"/>
          <p:cNvSpPr txBox="1">
            <a:spLocks noChangeArrowheads="1"/>
          </p:cNvSpPr>
          <p:nvPr/>
        </p:nvSpPr>
        <p:spPr bwMode="auto">
          <a:xfrm>
            <a:off x="5638800" y="1295400"/>
            <a:ext cx="1708150" cy="457200"/>
          </a:xfrm>
          <a:prstGeom prst="rect">
            <a:avLst/>
          </a:prstGeom>
          <a:noFill/>
          <a:ln w="9525">
            <a:noFill/>
            <a:miter lim="800000"/>
          </a:ln>
        </p:spPr>
        <p:txBody>
          <a:bodyPr wrap="none">
            <a:spAutoFit/>
          </a:bodyPr>
          <a:lstStyle/>
          <a:p>
            <a:pPr>
              <a:buFont typeface="Arial"/>
              <a:buNone/>
            </a:pPr>
            <a:r>
              <a:rPr lang="zh-CN" altLang="en-US" sz="2400" b="1">
                <a:solidFill>
                  <a:srgbClr val="FF0000"/>
                </a:solidFill>
                <a:latin typeface="华文中宋" pitchFamily="2" charset="-122"/>
                <a:ea typeface="华文中宋" pitchFamily="2" charset="-122"/>
              </a:rPr>
              <a:t>以资产为主</a:t>
            </a:r>
          </a:p>
        </p:txBody>
      </p:sp>
      <p:sp>
        <p:nvSpPr>
          <p:cNvPr id="19" name="Text Box 20"/>
          <p:cNvSpPr txBox="1">
            <a:spLocks noChangeArrowheads="1"/>
          </p:cNvSpPr>
          <p:nvPr/>
        </p:nvSpPr>
        <p:spPr bwMode="auto">
          <a:xfrm>
            <a:off x="3505200" y="1676400"/>
            <a:ext cx="3024188" cy="457200"/>
          </a:xfrm>
          <a:prstGeom prst="rect">
            <a:avLst/>
          </a:prstGeom>
          <a:noFill/>
          <a:ln w="9525">
            <a:noFill/>
            <a:miter lim="800000"/>
          </a:ln>
        </p:spPr>
        <p:txBody>
          <a:bodyPr wrap="none">
            <a:spAutoFit/>
          </a:bodyPr>
          <a:lstStyle/>
          <a:p>
            <a:pPr>
              <a:buFont typeface="Arial"/>
              <a:buNone/>
            </a:pPr>
            <a:r>
              <a:rPr lang="zh-CN" altLang="en-US" sz="2400" b="1">
                <a:solidFill>
                  <a:srgbClr val="FF0000"/>
                </a:solidFill>
                <a:latin typeface="华文中宋" pitchFamily="2" charset="-122"/>
                <a:ea typeface="华文中宋" pitchFamily="2" charset="-122"/>
              </a:rPr>
              <a:t>（以两税法为标志） </a:t>
            </a:r>
          </a:p>
        </p:txBody>
      </p:sp>
      <p:sp>
        <p:nvSpPr>
          <p:cNvPr id="20" name="Line 22"/>
          <p:cNvSpPr>
            <a:spLocks noChangeShapeType="1"/>
          </p:cNvSpPr>
          <p:nvPr/>
        </p:nvSpPr>
        <p:spPr bwMode="auto">
          <a:xfrm>
            <a:off x="4495800" y="2362200"/>
            <a:ext cx="933450" cy="0"/>
          </a:xfrm>
          <a:prstGeom prst="line">
            <a:avLst/>
          </a:prstGeom>
          <a:noFill/>
          <a:ln w="76200">
            <a:solidFill>
              <a:srgbClr val="0000CC"/>
            </a:solidFill>
            <a:round/>
            <a:tailEnd type="triangle" w="med" len="med"/>
          </a:ln>
        </p:spPr>
        <p:txBody>
          <a:bodyPr/>
          <a:lstStyle/>
          <a:p>
            <a:endParaRPr lang="zh-CN" altLang="en-US"/>
          </a:p>
        </p:txBody>
      </p:sp>
      <p:sp>
        <p:nvSpPr>
          <p:cNvPr id="21" name="Text Box 23"/>
          <p:cNvSpPr txBox="1">
            <a:spLocks noChangeArrowheads="1"/>
          </p:cNvSpPr>
          <p:nvPr/>
        </p:nvSpPr>
        <p:spPr bwMode="auto">
          <a:xfrm>
            <a:off x="5410200" y="2133600"/>
            <a:ext cx="1500188" cy="457200"/>
          </a:xfrm>
          <a:prstGeom prst="rect">
            <a:avLst/>
          </a:prstGeom>
          <a:noFill/>
          <a:ln w="9525">
            <a:noFill/>
            <a:miter lim="800000"/>
          </a:ln>
        </p:spPr>
        <p:txBody>
          <a:bodyPr wrap="none">
            <a:spAutoFit/>
          </a:bodyPr>
          <a:lstStyle/>
          <a:p>
            <a:pPr>
              <a:buFont typeface="Arial"/>
              <a:buNone/>
            </a:pPr>
            <a:r>
              <a:rPr lang="zh-CN" altLang="en-US" sz="2400" b="1">
                <a:solidFill>
                  <a:srgbClr val="FF0000"/>
                </a:solidFill>
                <a:latin typeface="华文中宋" pitchFamily="2" charset="-122"/>
                <a:ea typeface="华文中宋" pitchFamily="2" charset="-122"/>
              </a:rPr>
              <a:t>货币地租 </a:t>
            </a:r>
          </a:p>
        </p:txBody>
      </p:sp>
      <p:sp>
        <p:nvSpPr>
          <p:cNvPr id="22" name="Text Box 24"/>
          <p:cNvSpPr txBox="1">
            <a:spLocks noChangeArrowheads="1"/>
          </p:cNvSpPr>
          <p:nvPr/>
        </p:nvSpPr>
        <p:spPr bwMode="auto">
          <a:xfrm>
            <a:off x="3352800" y="2514600"/>
            <a:ext cx="3816350" cy="457200"/>
          </a:xfrm>
          <a:prstGeom prst="rect">
            <a:avLst/>
          </a:prstGeom>
          <a:noFill/>
          <a:ln w="9525">
            <a:noFill/>
            <a:miter lim="800000"/>
          </a:ln>
        </p:spPr>
        <p:txBody>
          <a:bodyPr>
            <a:spAutoFit/>
          </a:bodyPr>
          <a:lstStyle/>
          <a:p>
            <a:pPr>
              <a:buFont typeface="Arial"/>
              <a:buNone/>
            </a:pPr>
            <a:r>
              <a:rPr lang="zh-CN" altLang="en-US" sz="2400" b="1">
                <a:solidFill>
                  <a:srgbClr val="FF0000"/>
                </a:solidFill>
                <a:latin typeface="华文中宋" pitchFamily="2" charset="-122"/>
                <a:ea typeface="华文中宋" pitchFamily="2" charset="-122"/>
              </a:rPr>
              <a:t>（以一条鞭法为标志） </a:t>
            </a:r>
          </a:p>
        </p:txBody>
      </p:sp>
      <p:sp>
        <p:nvSpPr>
          <p:cNvPr id="23" name="Rectangle 25"/>
          <p:cNvSpPr>
            <a:spLocks noChangeArrowheads="1"/>
          </p:cNvSpPr>
          <p:nvPr/>
        </p:nvSpPr>
        <p:spPr bwMode="auto">
          <a:xfrm>
            <a:off x="3048000" y="3124200"/>
            <a:ext cx="1512888" cy="457200"/>
          </a:xfrm>
          <a:prstGeom prst="rect">
            <a:avLst/>
          </a:prstGeom>
          <a:noFill/>
          <a:ln w="9525">
            <a:noFill/>
            <a:miter lim="800000"/>
          </a:ln>
        </p:spPr>
        <p:txBody>
          <a:bodyPr anchor="ctr">
            <a:spAutoFit/>
          </a:bodyPr>
          <a:lstStyle/>
          <a:p>
            <a:pPr>
              <a:buFont typeface="Arial"/>
              <a:buNone/>
            </a:pPr>
            <a:r>
              <a:rPr lang="zh-CN" altLang="en-US" sz="2400" b="1">
                <a:solidFill>
                  <a:srgbClr val="FF0000"/>
                </a:solidFill>
                <a:latin typeface="华文中宋" pitchFamily="2" charset="-122"/>
                <a:ea typeface="华文中宋" pitchFamily="2" charset="-122"/>
              </a:rPr>
              <a:t>不定时 </a:t>
            </a:r>
          </a:p>
        </p:txBody>
      </p:sp>
      <p:sp>
        <p:nvSpPr>
          <p:cNvPr id="24" name="Line 27"/>
          <p:cNvSpPr>
            <a:spLocks noChangeShapeType="1"/>
          </p:cNvSpPr>
          <p:nvPr/>
        </p:nvSpPr>
        <p:spPr bwMode="auto">
          <a:xfrm>
            <a:off x="4114800" y="3352800"/>
            <a:ext cx="863600" cy="0"/>
          </a:xfrm>
          <a:prstGeom prst="line">
            <a:avLst/>
          </a:prstGeom>
          <a:noFill/>
          <a:ln w="76200">
            <a:solidFill>
              <a:srgbClr val="0000CC"/>
            </a:solidFill>
            <a:round/>
            <a:tailEnd type="triangle" w="med" len="med"/>
          </a:ln>
        </p:spPr>
        <p:txBody>
          <a:bodyPr/>
          <a:lstStyle/>
          <a:p>
            <a:endParaRPr lang="zh-CN" altLang="en-US"/>
          </a:p>
        </p:txBody>
      </p:sp>
      <p:sp>
        <p:nvSpPr>
          <p:cNvPr id="25" name="Text Box 28"/>
          <p:cNvSpPr txBox="1">
            <a:spLocks noChangeArrowheads="1"/>
          </p:cNvSpPr>
          <p:nvPr/>
        </p:nvSpPr>
        <p:spPr bwMode="auto">
          <a:xfrm>
            <a:off x="5029200" y="3124200"/>
            <a:ext cx="1749425" cy="457200"/>
          </a:xfrm>
          <a:prstGeom prst="rect">
            <a:avLst/>
          </a:prstGeom>
          <a:noFill/>
          <a:ln w="9525">
            <a:noFill/>
            <a:miter lim="800000"/>
          </a:ln>
        </p:spPr>
        <p:txBody>
          <a:bodyPr>
            <a:spAutoFit/>
          </a:bodyPr>
          <a:lstStyle/>
          <a:p>
            <a:pPr>
              <a:buFont typeface="Arial"/>
              <a:buNone/>
            </a:pPr>
            <a:r>
              <a:rPr lang="zh-CN" altLang="en-US" sz="2400" b="1">
                <a:solidFill>
                  <a:srgbClr val="FF0000"/>
                </a:solidFill>
                <a:latin typeface="华文中宋" pitchFamily="2" charset="-122"/>
                <a:ea typeface="华文中宋" pitchFamily="2" charset="-122"/>
              </a:rPr>
              <a:t>基本定时 </a:t>
            </a:r>
          </a:p>
        </p:txBody>
      </p:sp>
      <p:sp>
        <p:nvSpPr>
          <p:cNvPr id="26" name="Text Box 29"/>
          <p:cNvSpPr txBox="1">
            <a:spLocks noChangeArrowheads="1"/>
          </p:cNvSpPr>
          <p:nvPr/>
        </p:nvSpPr>
        <p:spPr bwMode="auto">
          <a:xfrm>
            <a:off x="3276600" y="3505200"/>
            <a:ext cx="3024188" cy="457200"/>
          </a:xfrm>
          <a:prstGeom prst="rect">
            <a:avLst/>
          </a:prstGeom>
          <a:noFill/>
          <a:ln w="9525">
            <a:noFill/>
            <a:miter lim="800000"/>
          </a:ln>
        </p:spPr>
        <p:txBody>
          <a:bodyPr wrap="none">
            <a:spAutoFit/>
          </a:bodyPr>
          <a:lstStyle/>
          <a:p>
            <a:pPr>
              <a:buFont typeface="Arial"/>
              <a:buNone/>
            </a:pPr>
            <a:r>
              <a:rPr lang="zh-CN" altLang="en-US" sz="2400" b="1">
                <a:solidFill>
                  <a:srgbClr val="FF0000"/>
                </a:solidFill>
                <a:latin typeface="华文中宋" pitchFamily="2" charset="-122"/>
                <a:ea typeface="华文中宋" pitchFamily="2" charset="-122"/>
              </a:rPr>
              <a:t>（以两税法为标志） </a:t>
            </a:r>
          </a:p>
        </p:txBody>
      </p:sp>
      <p:sp>
        <p:nvSpPr>
          <p:cNvPr id="27" name="Line 31"/>
          <p:cNvSpPr>
            <a:spLocks noChangeShapeType="1"/>
          </p:cNvSpPr>
          <p:nvPr/>
        </p:nvSpPr>
        <p:spPr bwMode="auto">
          <a:xfrm>
            <a:off x="5029200" y="4343400"/>
            <a:ext cx="720725" cy="0"/>
          </a:xfrm>
          <a:prstGeom prst="line">
            <a:avLst/>
          </a:prstGeom>
          <a:noFill/>
          <a:ln w="76200">
            <a:solidFill>
              <a:srgbClr val="0000CC"/>
            </a:solidFill>
            <a:round/>
            <a:tailEnd type="triangle" w="med" len="med"/>
          </a:ln>
        </p:spPr>
        <p:txBody>
          <a:bodyPr/>
          <a:lstStyle/>
          <a:p>
            <a:endParaRPr lang="zh-CN" altLang="en-US"/>
          </a:p>
        </p:txBody>
      </p:sp>
      <p:sp>
        <p:nvSpPr>
          <p:cNvPr id="28" name="Text Box 32"/>
          <p:cNvSpPr txBox="1">
            <a:spLocks noChangeArrowheads="1"/>
          </p:cNvSpPr>
          <p:nvPr/>
        </p:nvSpPr>
        <p:spPr bwMode="auto">
          <a:xfrm>
            <a:off x="5638800" y="4114800"/>
            <a:ext cx="1676400" cy="457200"/>
          </a:xfrm>
          <a:prstGeom prst="rect">
            <a:avLst/>
          </a:prstGeom>
          <a:noFill/>
          <a:ln w="9525">
            <a:noFill/>
            <a:miter lim="800000"/>
          </a:ln>
        </p:spPr>
        <p:txBody>
          <a:bodyPr>
            <a:spAutoFit/>
          </a:bodyPr>
          <a:lstStyle/>
          <a:p>
            <a:pPr>
              <a:buFont typeface="Arial"/>
              <a:buNone/>
            </a:pPr>
            <a:r>
              <a:rPr lang="zh-CN" altLang="en-US" sz="2400" b="1">
                <a:solidFill>
                  <a:srgbClr val="FF0000"/>
                </a:solidFill>
                <a:latin typeface="华文中宋" pitchFamily="2" charset="-122"/>
                <a:ea typeface="华文中宋" pitchFamily="2" charset="-122"/>
              </a:rPr>
              <a:t>可以代役 </a:t>
            </a:r>
          </a:p>
        </p:txBody>
      </p:sp>
      <p:sp>
        <p:nvSpPr>
          <p:cNvPr id="29" name="Text Box 33"/>
          <p:cNvSpPr txBox="1">
            <a:spLocks noChangeArrowheads="1"/>
          </p:cNvSpPr>
          <p:nvPr/>
        </p:nvSpPr>
        <p:spPr bwMode="auto">
          <a:xfrm>
            <a:off x="3429000" y="4572000"/>
            <a:ext cx="3260725" cy="457200"/>
          </a:xfrm>
          <a:prstGeom prst="rect">
            <a:avLst/>
          </a:prstGeom>
          <a:noFill/>
          <a:ln w="9525">
            <a:noFill/>
            <a:miter lim="800000"/>
          </a:ln>
        </p:spPr>
        <p:txBody>
          <a:bodyPr>
            <a:spAutoFit/>
          </a:bodyPr>
          <a:lstStyle/>
          <a:p>
            <a:pPr>
              <a:buFont typeface="Arial"/>
              <a:buNone/>
            </a:pPr>
            <a:r>
              <a:rPr lang="zh-CN" altLang="en-US" sz="2400" b="1">
                <a:solidFill>
                  <a:srgbClr val="FF0000"/>
                </a:solidFill>
                <a:latin typeface="华文中宋" pitchFamily="2" charset="-122"/>
                <a:ea typeface="华文中宋" pitchFamily="2" charset="-122"/>
              </a:rPr>
              <a:t>（以“庸”为标志） </a:t>
            </a:r>
          </a:p>
        </p:txBody>
      </p:sp>
      <p:sp>
        <p:nvSpPr>
          <p:cNvPr id="30" name="Line 35"/>
          <p:cNvSpPr>
            <a:spLocks noChangeShapeType="1"/>
          </p:cNvSpPr>
          <p:nvPr/>
        </p:nvSpPr>
        <p:spPr bwMode="auto">
          <a:xfrm>
            <a:off x="3200400" y="5410200"/>
            <a:ext cx="792163" cy="0"/>
          </a:xfrm>
          <a:prstGeom prst="line">
            <a:avLst/>
          </a:prstGeom>
          <a:noFill/>
          <a:ln w="76200">
            <a:solidFill>
              <a:srgbClr val="0000CC"/>
            </a:solidFill>
            <a:round/>
            <a:tailEnd type="triangle" w="med" len="med"/>
          </a:ln>
        </p:spPr>
        <p:txBody>
          <a:bodyPr/>
          <a:lstStyle/>
          <a:p>
            <a:endParaRPr lang="zh-CN" altLang="en-US"/>
          </a:p>
        </p:txBody>
      </p:sp>
      <p:sp>
        <p:nvSpPr>
          <p:cNvPr id="31" name="Text Box 36"/>
          <p:cNvSpPr txBox="1">
            <a:spLocks noChangeArrowheads="1"/>
          </p:cNvSpPr>
          <p:nvPr/>
        </p:nvSpPr>
        <p:spPr bwMode="auto">
          <a:xfrm>
            <a:off x="3962400" y="5181600"/>
            <a:ext cx="955675" cy="457200"/>
          </a:xfrm>
          <a:prstGeom prst="rect">
            <a:avLst/>
          </a:prstGeom>
          <a:noFill/>
          <a:ln w="9525">
            <a:noFill/>
            <a:miter lim="800000"/>
          </a:ln>
        </p:spPr>
        <p:txBody>
          <a:bodyPr>
            <a:spAutoFit/>
          </a:bodyPr>
          <a:lstStyle/>
          <a:p>
            <a:pPr>
              <a:buFont typeface="Arial"/>
              <a:buNone/>
            </a:pPr>
            <a:r>
              <a:rPr lang="zh-CN" altLang="en-US" sz="2400" b="1">
                <a:solidFill>
                  <a:srgbClr val="FF0000"/>
                </a:solidFill>
                <a:latin typeface="华文中宋" pitchFamily="2" charset="-122"/>
                <a:ea typeface="华文中宋" pitchFamily="2" charset="-122"/>
              </a:rPr>
              <a:t>简化</a:t>
            </a:r>
          </a:p>
        </p:txBody>
      </p:sp>
      <p:sp>
        <p:nvSpPr>
          <p:cNvPr id="32" name="Text Box 37"/>
          <p:cNvSpPr txBox="1">
            <a:spLocks noChangeArrowheads="1"/>
          </p:cNvSpPr>
          <p:nvPr/>
        </p:nvSpPr>
        <p:spPr bwMode="auto">
          <a:xfrm>
            <a:off x="4648200" y="5181600"/>
            <a:ext cx="3816350" cy="457200"/>
          </a:xfrm>
          <a:prstGeom prst="rect">
            <a:avLst/>
          </a:prstGeom>
          <a:noFill/>
          <a:ln w="9525">
            <a:noFill/>
            <a:miter lim="800000"/>
          </a:ln>
        </p:spPr>
        <p:txBody>
          <a:bodyPr>
            <a:spAutoFit/>
          </a:bodyPr>
          <a:lstStyle/>
          <a:p>
            <a:pPr>
              <a:spcBef>
                <a:spcPct val="50000"/>
              </a:spcBef>
              <a:buFont typeface="Arial"/>
              <a:buNone/>
            </a:pPr>
            <a:r>
              <a:rPr lang="zh-CN" altLang="en-US" sz="2400" b="1">
                <a:solidFill>
                  <a:srgbClr val="FF0000"/>
                </a:solidFill>
                <a:latin typeface="华文中宋" pitchFamily="2" charset="-122"/>
                <a:ea typeface="华文中宋" pitchFamily="2" charset="-122"/>
              </a:rPr>
              <a:t>（以一条鞭法为标志）</a:t>
            </a:r>
          </a:p>
        </p:txBody>
      </p:sp>
      <p:sp>
        <p:nvSpPr>
          <p:cNvPr id="33" name="WordArt 38"/>
          <p:cNvSpPr>
            <a:spLocks noChangeArrowheads="1" noChangeShapeType="1" noTextEdit="1"/>
          </p:cNvSpPr>
          <p:nvPr/>
        </p:nvSpPr>
        <p:spPr bwMode="auto">
          <a:xfrm>
            <a:off x="0" y="0"/>
            <a:ext cx="2057400" cy="1136650"/>
          </a:xfrm>
          <a:prstGeom prst="rect">
            <a:avLst/>
          </a:prstGeom>
        </p:spPr>
        <p:txBody>
          <a:bodyPr wrap="none" fromWordArt="1">
            <a:prstTxWarp prst="textSlantUp">
              <a:avLst>
                <a:gd name="adj" fmla="val 32056"/>
              </a:avLst>
            </a:prstTxWarp>
          </a:bodyPr>
          <a:lstStyle/>
          <a:p>
            <a:pPr algn="ctr"/>
            <a:r>
              <a:rPr lang="zh-CN" altLang="en-US" sz="4000" b="1" kern="10">
                <a:ln w="9525">
                  <a:solidFill>
                    <a:srgbClr val="FF0000"/>
                  </a:solidFill>
                  <a:round/>
                </a:ln>
                <a:solidFill>
                  <a:srgbClr val="FF0000"/>
                </a:solidFill>
                <a:effectLst>
                  <a:outerShdw dist="53882" dir="2700000" algn="ctr" rotWithShape="0">
                    <a:srgbClr val="9999FF">
                      <a:alpha val="79999"/>
                    </a:srgbClr>
                  </a:outerShdw>
                </a:effectLst>
                <a:latin typeface="宋体"/>
                <a:ea typeface="宋体"/>
              </a:rPr>
              <a:t>规律总结</a:t>
            </a:r>
          </a:p>
        </p:txBody>
      </p:sp>
      <p:sp>
        <p:nvSpPr>
          <p:cNvPr id="34" name="Text Box 39"/>
          <p:cNvSpPr txBox="1">
            <a:spLocks noChangeArrowheads="1"/>
          </p:cNvSpPr>
          <p:nvPr/>
        </p:nvSpPr>
        <p:spPr bwMode="auto">
          <a:xfrm>
            <a:off x="2209800" y="0"/>
            <a:ext cx="6934200" cy="584775"/>
          </a:xfrm>
          <a:prstGeom prst="rect">
            <a:avLst/>
          </a:prstGeom>
          <a:solidFill>
            <a:srgbClr val="FFFF00"/>
          </a:solidFill>
          <a:ln w="9525">
            <a:noFill/>
            <a:miter lim="800000"/>
          </a:ln>
        </p:spPr>
        <p:txBody>
          <a:bodyPr>
            <a:spAutoFit/>
          </a:bodyPr>
          <a:lstStyle/>
          <a:p>
            <a:pPr>
              <a:spcBef>
                <a:spcPct val="50000"/>
              </a:spcBef>
              <a:buFont typeface="Arial"/>
              <a:buNone/>
            </a:pPr>
            <a:r>
              <a:rPr lang="en-US" altLang="zh-CN" sz="3200" b="1">
                <a:solidFill>
                  <a:srgbClr val="0000FF"/>
                </a:solidFill>
                <a:latin typeface="微软雅黑" pitchFamily="34" charset="-122"/>
                <a:ea typeface="微软雅黑" pitchFamily="34" charset="-122"/>
              </a:rPr>
              <a:t>       </a:t>
            </a:r>
            <a:r>
              <a:rPr lang="zh-CN" altLang="en-US" sz="3200" b="1" smtClean="0">
                <a:solidFill>
                  <a:srgbClr val="0000FF"/>
                </a:solidFill>
                <a:latin typeface="微软雅黑" pitchFamily="34" charset="-122"/>
                <a:ea typeface="微软雅黑" pitchFamily="34" charset="-122"/>
              </a:rPr>
              <a:t>古代赋税制度演变的趋势</a:t>
            </a:r>
            <a:endParaRPr lang="zh-CN" altLang="en-US" sz="3200" b="1">
              <a:solidFill>
                <a:srgbClr val="0000FF"/>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39" presetClass="entr" presetSubtype="0" accel="10000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ppt_h</p:attrName>
                                        </p:attrNameLst>
                                      </p:cBhvr>
                                      <p:tavLst>
                                        <p:tav tm="0">
                                          <p:val>
                                            <p:strVal val="#ppt_h/20"/>
                                          </p:val>
                                        </p:tav>
                                        <p:tav tm="50000">
                                          <p:val>
                                            <p:strVal val="#ppt_h/20"/>
                                          </p:val>
                                        </p:tav>
                                        <p:tav tm="100000">
                                          <p:val>
                                            <p:strVal val="#ppt_h"/>
                                          </p:val>
                                        </p:tav>
                                      </p:tavLst>
                                    </p:anim>
                                    <p:anim calcmode="lin" valueType="num">
                                      <p:cBhvr>
                                        <p:cTn id="44" dur="500" fill="hold"/>
                                        <p:tgtEl>
                                          <p:spTgt spid="21"/>
                                        </p:tgtEl>
                                        <p:attrNameLst>
                                          <p:attrName>ppt_w</p:attrName>
                                        </p:attrNameLst>
                                      </p:cBhvr>
                                      <p:tavLst>
                                        <p:tav tm="0">
                                          <p:val>
                                            <p:strVal val="#ppt_w+.3"/>
                                          </p:val>
                                        </p:tav>
                                        <p:tav tm="50000">
                                          <p:val>
                                            <p:strVal val="#ppt_w+.3"/>
                                          </p:val>
                                        </p:tav>
                                        <p:tav tm="100000">
                                          <p:val>
                                            <p:strVal val="#ppt_w"/>
                                          </p:val>
                                        </p:tav>
                                      </p:tavLst>
                                    </p:anim>
                                    <p:anim calcmode="lin" valueType="num">
                                      <p:cBhvr>
                                        <p:cTn id="45" dur="500" fill="hold"/>
                                        <p:tgtEl>
                                          <p:spTgt spid="21"/>
                                        </p:tgtEl>
                                        <p:attrNameLst>
                                          <p:attrName>ppt_x</p:attrName>
                                        </p:attrNameLst>
                                      </p:cBhvr>
                                      <p:tavLst>
                                        <p:tav tm="0">
                                          <p:val>
                                            <p:strVal val="#ppt_x-.3"/>
                                          </p:val>
                                        </p:tav>
                                        <p:tav tm="50000">
                                          <p:val>
                                            <p:strVal val="#ppt_x"/>
                                          </p:val>
                                        </p:tav>
                                        <p:tav tm="100000">
                                          <p:val>
                                            <p:strVal val="#ppt_x"/>
                                          </p:val>
                                        </p:tav>
                                      </p:tavLst>
                                    </p:anim>
                                    <p:anim calcmode="lin" valueType="num">
                                      <p:cBhvr>
                                        <p:cTn id="46"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3" presetClass="entr" presetSubtype="16" fill="hold" grpId="0" nodeType="click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childTnLst>
                                </p:cTn>
                              </p:par>
                            </p:childTnLst>
                          </p:cTn>
                        </p:par>
                      </p:childTnLst>
                    </p:cTn>
                  </p:par>
                  <p:par>
                    <p:cTn id="53" fill="hold" nodeType="clickPar">
                      <p:stCondLst>
                        <p:cond delay="indefinite"/>
                      </p:stCondLst>
                      <p:childTnLst>
                        <p:par>
                          <p:cTn id="54" fill="hold" nodeType="afterGroup">
                            <p:stCondLst>
                              <p:cond delay="0"/>
                            </p:stCondLst>
                            <p:childTnLst>
                              <p:par>
                                <p:cTn id="55" presetID="23" presetClass="entr" presetSubtype="16"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23" presetClass="entr" presetSubtype="16" fill="hold" grpId="0" nodeType="click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p:cTn id="63" dur="500" fill="hold"/>
                                        <p:tgtEl>
                                          <p:spTgt spid="24"/>
                                        </p:tgtEl>
                                        <p:attrNameLst>
                                          <p:attrName>ppt_w</p:attrName>
                                        </p:attrNameLst>
                                      </p:cBhvr>
                                      <p:tavLst>
                                        <p:tav tm="0">
                                          <p:val>
                                            <p:fltVal val="0"/>
                                          </p:val>
                                        </p:tav>
                                        <p:tav tm="100000">
                                          <p:val>
                                            <p:strVal val="#ppt_w"/>
                                          </p:val>
                                        </p:tav>
                                      </p:tavLst>
                                    </p:anim>
                                    <p:anim calcmode="lin" valueType="num">
                                      <p:cBhvr>
                                        <p:cTn id="64" dur="500" fill="hold"/>
                                        <p:tgtEl>
                                          <p:spTgt spid="24"/>
                                        </p:tgtEl>
                                        <p:attrNameLst>
                                          <p:attrName>ppt_h</p:attrName>
                                        </p:attrNameLst>
                                      </p:cBhvr>
                                      <p:tavLst>
                                        <p:tav tm="0">
                                          <p:val>
                                            <p:fltVal val="0"/>
                                          </p:val>
                                        </p:tav>
                                        <p:tav tm="100000">
                                          <p:val>
                                            <p:strVal val="#ppt_h"/>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23" presetClass="entr" presetSubtype="16" fill="hold" grpId="0" nodeType="click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p:cTn id="69" dur="500" fill="hold"/>
                                        <p:tgtEl>
                                          <p:spTgt spid="25"/>
                                        </p:tgtEl>
                                        <p:attrNameLst>
                                          <p:attrName>ppt_w</p:attrName>
                                        </p:attrNameLst>
                                      </p:cBhvr>
                                      <p:tavLst>
                                        <p:tav tm="0">
                                          <p:val>
                                            <p:fltVal val="0"/>
                                          </p:val>
                                        </p:tav>
                                        <p:tav tm="100000">
                                          <p:val>
                                            <p:strVal val="#ppt_w"/>
                                          </p:val>
                                        </p:tav>
                                      </p:tavLst>
                                    </p:anim>
                                    <p:anim calcmode="lin" valueType="num">
                                      <p:cBhvr>
                                        <p:cTn id="70" dur="500" fill="hold"/>
                                        <p:tgtEl>
                                          <p:spTgt spid="25"/>
                                        </p:tgtEl>
                                        <p:attrNameLst>
                                          <p:attrName>ppt_h</p:attrName>
                                        </p:attrNameLst>
                                      </p:cBhvr>
                                      <p:tavLst>
                                        <p:tav tm="0">
                                          <p:val>
                                            <p:fltVal val="0"/>
                                          </p:val>
                                        </p:tav>
                                        <p:tav tm="100000">
                                          <p:val>
                                            <p:strVal val="#ppt_h"/>
                                          </p:val>
                                        </p:tav>
                                      </p:tavLst>
                                    </p:anim>
                                  </p:childTnLst>
                                </p:cTn>
                              </p:par>
                            </p:childTnLst>
                          </p:cTn>
                        </p:par>
                      </p:childTnLst>
                    </p:cTn>
                  </p:par>
                  <p:par>
                    <p:cTn id="71" fill="hold" nodeType="clickPar">
                      <p:stCondLst>
                        <p:cond delay="indefinite"/>
                      </p:stCondLst>
                      <p:childTnLst>
                        <p:par>
                          <p:cTn id="72" fill="hold" nodeType="afterGroup">
                            <p:stCondLst>
                              <p:cond delay="0"/>
                            </p:stCondLst>
                            <p:childTnLst>
                              <p:par>
                                <p:cTn id="73" presetID="23" presetClass="entr" presetSubtype="16" fill="hold" grpId="0" nodeType="click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p:cTn id="75" dur="500" fill="hold"/>
                                        <p:tgtEl>
                                          <p:spTgt spid="26"/>
                                        </p:tgtEl>
                                        <p:attrNameLst>
                                          <p:attrName>ppt_w</p:attrName>
                                        </p:attrNameLst>
                                      </p:cBhvr>
                                      <p:tavLst>
                                        <p:tav tm="0">
                                          <p:val>
                                            <p:fltVal val="0"/>
                                          </p:val>
                                        </p:tav>
                                        <p:tav tm="100000">
                                          <p:val>
                                            <p:strVal val="#ppt_w"/>
                                          </p:val>
                                        </p:tav>
                                      </p:tavLst>
                                    </p:anim>
                                    <p:anim calcmode="lin" valueType="num">
                                      <p:cBhvr>
                                        <p:cTn id="76" dur="500" fill="hold"/>
                                        <p:tgtEl>
                                          <p:spTgt spid="26"/>
                                        </p:tgtEl>
                                        <p:attrNameLst>
                                          <p:attrName>ppt_h</p:attrName>
                                        </p:attrNameLst>
                                      </p:cBhvr>
                                      <p:tavLst>
                                        <p:tav tm="0">
                                          <p:val>
                                            <p:fltVal val="0"/>
                                          </p:val>
                                        </p:tav>
                                        <p:tav tm="100000">
                                          <p:val>
                                            <p:strVal val="#ppt_h"/>
                                          </p:val>
                                        </p:tav>
                                      </p:tavLst>
                                    </p:anim>
                                  </p:childTnLst>
                                </p:cTn>
                              </p:par>
                            </p:childTnLst>
                          </p:cTn>
                        </p:par>
                      </p:childTnLst>
                    </p:cTn>
                  </p:par>
                  <p:par>
                    <p:cTn id="77" fill="hold" nodeType="clickPar">
                      <p:stCondLst>
                        <p:cond delay="indefinite"/>
                      </p:stCondLst>
                      <p:childTnLst>
                        <p:par>
                          <p:cTn id="78" fill="hold" nodeType="afterGroup">
                            <p:stCondLst>
                              <p:cond delay="0"/>
                            </p:stCondLst>
                            <p:childTnLst>
                              <p:par>
                                <p:cTn id="79" presetID="23" presetClass="entr" presetSubtype="16" fill="hold" grpId="0" nodeType="click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p:cTn id="81" dur="500" fill="hold"/>
                                        <p:tgtEl>
                                          <p:spTgt spid="12"/>
                                        </p:tgtEl>
                                        <p:attrNameLst>
                                          <p:attrName>ppt_w</p:attrName>
                                        </p:attrNameLst>
                                      </p:cBhvr>
                                      <p:tavLst>
                                        <p:tav tm="0">
                                          <p:val>
                                            <p:fltVal val="0"/>
                                          </p:val>
                                        </p:tav>
                                        <p:tav tm="100000">
                                          <p:val>
                                            <p:strVal val="#ppt_w"/>
                                          </p:val>
                                        </p:tav>
                                      </p:tavLst>
                                    </p:anim>
                                    <p:anim calcmode="lin" valueType="num">
                                      <p:cBhvr>
                                        <p:cTn id="82"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83" fill="hold" nodeType="clickPar">
                      <p:stCondLst>
                        <p:cond delay="indefinite"/>
                      </p:stCondLst>
                      <p:childTnLst>
                        <p:par>
                          <p:cTn id="84" fill="hold" nodeType="afterGroup">
                            <p:stCondLst>
                              <p:cond delay="0"/>
                            </p:stCondLst>
                            <p:childTnLst>
                              <p:par>
                                <p:cTn id="85" presetID="23" presetClass="entr" presetSubtype="16" fill="hold" grpId="0" nodeType="click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500" fill="hold"/>
                                        <p:tgtEl>
                                          <p:spTgt spid="27"/>
                                        </p:tgtEl>
                                        <p:attrNameLst>
                                          <p:attrName>ppt_w</p:attrName>
                                        </p:attrNameLst>
                                      </p:cBhvr>
                                      <p:tavLst>
                                        <p:tav tm="0">
                                          <p:val>
                                            <p:fltVal val="0"/>
                                          </p:val>
                                        </p:tav>
                                        <p:tav tm="100000">
                                          <p:val>
                                            <p:strVal val="#ppt_w"/>
                                          </p:val>
                                        </p:tav>
                                      </p:tavLst>
                                    </p:anim>
                                    <p:anim calcmode="lin" valueType="num">
                                      <p:cBhvr>
                                        <p:cTn id="88" dur="500" fill="hold"/>
                                        <p:tgtEl>
                                          <p:spTgt spid="27"/>
                                        </p:tgtEl>
                                        <p:attrNameLst>
                                          <p:attrName>ppt_h</p:attrName>
                                        </p:attrNameLst>
                                      </p:cBhvr>
                                      <p:tavLst>
                                        <p:tav tm="0">
                                          <p:val>
                                            <p:fltVal val="0"/>
                                          </p:val>
                                        </p:tav>
                                        <p:tav tm="100000">
                                          <p:val>
                                            <p:strVal val="#ppt_h"/>
                                          </p:val>
                                        </p:tav>
                                      </p:tavLst>
                                    </p:anim>
                                  </p:childTnLst>
                                </p:cTn>
                              </p:par>
                            </p:childTnLst>
                          </p:cTn>
                        </p:par>
                      </p:childTnLst>
                    </p:cTn>
                  </p:par>
                  <p:par>
                    <p:cTn id="89" fill="hold" nodeType="clickPar">
                      <p:stCondLst>
                        <p:cond delay="indefinite"/>
                      </p:stCondLst>
                      <p:childTnLst>
                        <p:par>
                          <p:cTn id="90" fill="hold" nodeType="afterGroup">
                            <p:stCondLst>
                              <p:cond delay="0"/>
                            </p:stCondLst>
                            <p:childTnLst>
                              <p:par>
                                <p:cTn id="91" presetID="23" presetClass="entr" presetSubtype="16" fill="hold" grpId="0" nodeType="clickEffect">
                                  <p:stCondLst>
                                    <p:cond delay="0"/>
                                  </p:stCondLst>
                                  <p:childTnLst>
                                    <p:set>
                                      <p:cBhvr>
                                        <p:cTn id="92" dur="1" fill="hold">
                                          <p:stCondLst>
                                            <p:cond delay="0"/>
                                          </p:stCondLst>
                                        </p:cTn>
                                        <p:tgtEl>
                                          <p:spTgt spid="28"/>
                                        </p:tgtEl>
                                        <p:attrNameLst>
                                          <p:attrName>style.visibility</p:attrName>
                                        </p:attrNameLst>
                                      </p:cBhvr>
                                      <p:to>
                                        <p:strVal val="visible"/>
                                      </p:to>
                                    </p:set>
                                    <p:anim calcmode="lin" valueType="num">
                                      <p:cBhvr>
                                        <p:cTn id="93" dur="500" fill="hold"/>
                                        <p:tgtEl>
                                          <p:spTgt spid="28"/>
                                        </p:tgtEl>
                                        <p:attrNameLst>
                                          <p:attrName>ppt_w</p:attrName>
                                        </p:attrNameLst>
                                      </p:cBhvr>
                                      <p:tavLst>
                                        <p:tav tm="0">
                                          <p:val>
                                            <p:fltVal val="0"/>
                                          </p:val>
                                        </p:tav>
                                        <p:tav tm="100000">
                                          <p:val>
                                            <p:strVal val="#ppt_w"/>
                                          </p:val>
                                        </p:tav>
                                      </p:tavLst>
                                    </p:anim>
                                    <p:anim calcmode="lin" valueType="num">
                                      <p:cBhvr>
                                        <p:cTn id="94" dur="500" fill="hold"/>
                                        <p:tgtEl>
                                          <p:spTgt spid="28"/>
                                        </p:tgtEl>
                                        <p:attrNameLst>
                                          <p:attrName>ppt_h</p:attrName>
                                        </p:attrNameLst>
                                      </p:cBhvr>
                                      <p:tavLst>
                                        <p:tav tm="0">
                                          <p:val>
                                            <p:fltVal val="0"/>
                                          </p:val>
                                        </p:tav>
                                        <p:tav tm="100000">
                                          <p:val>
                                            <p:strVal val="#ppt_h"/>
                                          </p:val>
                                        </p:tav>
                                      </p:tavLst>
                                    </p:anim>
                                  </p:childTnLst>
                                </p:cTn>
                              </p:par>
                            </p:childTnLst>
                          </p:cTn>
                        </p:par>
                      </p:childTnLst>
                    </p:cTn>
                  </p:par>
                  <p:par>
                    <p:cTn id="95" fill="hold" nodeType="clickPar">
                      <p:stCondLst>
                        <p:cond delay="indefinite"/>
                      </p:stCondLst>
                      <p:childTnLst>
                        <p:par>
                          <p:cTn id="96" fill="hold" nodeType="afterGroup">
                            <p:stCondLst>
                              <p:cond delay="0"/>
                            </p:stCondLst>
                            <p:childTnLst>
                              <p:par>
                                <p:cTn id="97" presetID="23" presetClass="entr" presetSubtype="16"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p:cTn id="99" dur="500" fill="hold"/>
                                        <p:tgtEl>
                                          <p:spTgt spid="29"/>
                                        </p:tgtEl>
                                        <p:attrNameLst>
                                          <p:attrName>ppt_w</p:attrName>
                                        </p:attrNameLst>
                                      </p:cBhvr>
                                      <p:tavLst>
                                        <p:tav tm="0">
                                          <p:val>
                                            <p:fltVal val="0"/>
                                          </p:val>
                                        </p:tav>
                                        <p:tav tm="100000">
                                          <p:val>
                                            <p:strVal val="#ppt_w"/>
                                          </p:val>
                                        </p:tav>
                                      </p:tavLst>
                                    </p:anim>
                                    <p:anim calcmode="lin" valueType="num">
                                      <p:cBhvr>
                                        <p:cTn id="100" dur="500" fill="hold"/>
                                        <p:tgtEl>
                                          <p:spTgt spid="29"/>
                                        </p:tgtEl>
                                        <p:attrNameLst>
                                          <p:attrName>ppt_h</p:attrName>
                                        </p:attrNameLst>
                                      </p:cBhvr>
                                      <p:tavLst>
                                        <p:tav tm="0">
                                          <p:val>
                                            <p:fltVal val="0"/>
                                          </p:val>
                                        </p:tav>
                                        <p:tav tm="100000">
                                          <p:val>
                                            <p:strVal val="#ppt_h"/>
                                          </p:val>
                                        </p:tav>
                                      </p:tavLst>
                                    </p:anim>
                                  </p:childTnLst>
                                </p:cTn>
                              </p:par>
                            </p:childTnLst>
                          </p:cTn>
                        </p:par>
                      </p:childTnLst>
                    </p:cTn>
                  </p:par>
                  <p:par>
                    <p:cTn id="101" fill="hold" nodeType="clickPar">
                      <p:stCondLst>
                        <p:cond delay="indefinite"/>
                      </p:stCondLst>
                      <p:childTnLst>
                        <p:par>
                          <p:cTn id="102" fill="hold" nodeType="afterGroup">
                            <p:stCondLst>
                              <p:cond delay="0"/>
                            </p:stCondLst>
                            <p:childTnLst>
                              <p:par>
                                <p:cTn id="103" presetID="23" presetClass="entr" presetSubtype="16" fill="hold" grpId="0" nodeType="click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p:cTn id="105" dur="500" fill="hold"/>
                                        <p:tgtEl>
                                          <p:spTgt spid="14"/>
                                        </p:tgtEl>
                                        <p:attrNameLst>
                                          <p:attrName>ppt_w</p:attrName>
                                        </p:attrNameLst>
                                      </p:cBhvr>
                                      <p:tavLst>
                                        <p:tav tm="0">
                                          <p:val>
                                            <p:fltVal val="0"/>
                                          </p:val>
                                        </p:tav>
                                        <p:tav tm="100000">
                                          <p:val>
                                            <p:strVal val="#ppt_w"/>
                                          </p:val>
                                        </p:tav>
                                      </p:tavLst>
                                    </p:anim>
                                    <p:anim calcmode="lin" valueType="num">
                                      <p:cBhvr>
                                        <p:cTn id="106" dur="5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107" fill="hold" nodeType="clickPar">
                      <p:stCondLst>
                        <p:cond delay="indefinite"/>
                      </p:stCondLst>
                      <p:childTnLst>
                        <p:par>
                          <p:cTn id="108" fill="hold" nodeType="afterGroup">
                            <p:stCondLst>
                              <p:cond delay="0"/>
                            </p:stCondLst>
                            <p:childTnLst>
                              <p:par>
                                <p:cTn id="109" presetID="23" presetClass="entr" presetSubtype="16" fill="hold" grpId="0" nodeType="clickEffect">
                                  <p:stCondLst>
                                    <p:cond delay="0"/>
                                  </p:stCondLst>
                                  <p:childTnLst>
                                    <p:set>
                                      <p:cBhvr>
                                        <p:cTn id="110" dur="1" fill="hold">
                                          <p:stCondLst>
                                            <p:cond delay="0"/>
                                          </p:stCondLst>
                                        </p:cTn>
                                        <p:tgtEl>
                                          <p:spTgt spid="30"/>
                                        </p:tgtEl>
                                        <p:attrNameLst>
                                          <p:attrName>style.visibility</p:attrName>
                                        </p:attrNameLst>
                                      </p:cBhvr>
                                      <p:to>
                                        <p:strVal val="visible"/>
                                      </p:to>
                                    </p:set>
                                    <p:anim calcmode="lin" valueType="num">
                                      <p:cBhvr>
                                        <p:cTn id="111" dur="500" fill="hold"/>
                                        <p:tgtEl>
                                          <p:spTgt spid="30"/>
                                        </p:tgtEl>
                                        <p:attrNameLst>
                                          <p:attrName>ppt_w</p:attrName>
                                        </p:attrNameLst>
                                      </p:cBhvr>
                                      <p:tavLst>
                                        <p:tav tm="0">
                                          <p:val>
                                            <p:fltVal val="0"/>
                                          </p:val>
                                        </p:tav>
                                        <p:tav tm="100000">
                                          <p:val>
                                            <p:strVal val="#ppt_w"/>
                                          </p:val>
                                        </p:tav>
                                      </p:tavLst>
                                    </p:anim>
                                    <p:anim calcmode="lin" valueType="num">
                                      <p:cBhvr>
                                        <p:cTn id="112" dur="500" fill="hold"/>
                                        <p:tgtEl>
                                          <p:spTgt spid="30"/>
                                        </p:tgtEl>
                                        <p:attrNameLst>
                                          <p:attrName>ppt_h</p:attrName>
                                        </p:attrNameLst>
                                      </p:cBhvr>
                                      <p:tavLst>
                                        <p:tav tm="0">
                                          <p:val>
                                            <p:fltVal val="0"/>
                                          </p:val>
                                        </p:tav>
                                        <p:tav tm="100000">
                                          <p:val>
                                            <p:strVal val="#ppt_h"/>
                                          </p:val>
                                        </p:tav>
                                      </p:tavLst>
                                    </p:anim>
                                  </p:childTnLst>
                                </p:cTn>
                              </p:par>
                            </p:childTnLst>
                          </p:cTn>
                        </p:par>
                      </p:childTnLst>
                    </p:cTn>
                  </p:par>
                  <p:par>
                    <p:cTn id="113" fill="hold" nodeType="clickPar">
                      <p:stCondLst>
                        <p:cond delay="indefinite"/>
                      </p:stCondLst>
                      <p:childTnLst>
                        <p:par>
                          <p:cTn id="114" fill="hold" nodeType="afterGroup">
                            <p:stCondLst>
                              <p:cond delay="0"/>
                            </p:stCondLst>
                            <p:childTnLst>
                              <p:par>
                                <p:cTn id="115" presetID="23" presetClass="entr" presetSubtype="16" fill="hold" grpId="0" nodeType="click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500" fill="hold"/>
                                        <p:tgtEl>
                                          <p:spTgt spid="31"/>
                                        </p:tgtEl>
                                        <p:attrNameLst>
                                          <p:attrName>ppt_w</p:attrName>
                                        </p:attrNameLst>
                                      </p:cBhvr>
                                      <p:tavLst>
                                        <p:tav tm="0">
                                          <p:val>
                                            <p:fltVal val="0"/>
                                          </p:val>
                                        </p:tav>
                                        <p:tav tm="100000">
                                          <p:val>
                                            <p:strVal val="#ppt_w"/>
                                          </p:val>
                                        </p:tav>
                                      </p:tavLst>
                                    </p:anim>
                                    <p:anim calcmode="lin" valueType="num">
                                      <p:cBhvr>
                                        <p:cTn id="118" dur="500" fill="hold"/>
                                        <p:tgtEl>
                                          <p:spTgt spid="31"/>
                                        </p:tgtEl>
                                        <p:attrNameLst>
                                          <p:attrName>ppt_h</p:attrName>
                                        </p:attrNameLst>
                                      </p:cBhvr>
                                      <p:tavLst>
                                        <p:tav tm="0">
                                          <p:val>
                                            <p:fltVal val="0"/>
                                          </p:val>
                                        </p:tav>
                                        <p:tav tm="100000">
                                          <p:val>
                                            <p:strVal val="#ppt_h"/>
                                          </p:val>
                                        </p:tav>
                                      </p:tavLst>
                                    </p:anim>
                                  </p:childTnLst>
                                </p:cTn>
                              </p:par>
                            </p:childTnLst>
                          </p:cTn>
                        </p:par>
                      </p:childTnLst>
                    </p:cTn>
                  </p:par>
                  <p:par>
                    <p:cTn id="119" fill="hold" nodeType="clickPar">
                      <p:stCondLst>
                        <p:cond delay="indefinite"/>
                      </p:stCondLst>
                      <p:childTnLst>
                        <p:par>
                          <p:cTn id="120" fill="hold" nodeType="afterGroup">
                            <p:stCondLst>
                              <p:cond delay="0"/>
                            </p:stCondLst>
                            <p:childTnLst>
                              <p:par>
                                <p:cTn id="121" presetID="23" presetClass="entr" presetSubtype="16" fill="hold" grpId="0" nodeType="clickEffect">
                                  <p:stCondLst>
                                    <p:cond delay="0"/>
                                  </p:stCondLst>
                                  <p:childTnLst>
                                    <p:set>
                                      <p:cBhvr>
                                        <p:cTn id="122" dur="1" fill="hold">
                                          <p:stCondLst>
                                            <p:cond delay="0"/>
                                          </p:stCondLst>
                                        </p:cTn>
                                        <p:tgtEl>
                                          <p:spTgt spid="32"/>
                                        </p:tgtEl>
                                        <p:attrNameLst>
                                          <p:attrName>style.visibility</p:attrName>
                                        </p:attrNameLst>
                                      </p:cBhvr>
                                      <p:to>
                                        <p:strVal val="visible"/>
                                      </p:to>
                                    </p:set>
                                    <p:anim calcmode="lin" valueType="num">
                                      <p:cBhvr>
                                        <p:cTn id="123" dur="500" fill="hold"/>
                                        <p:tgtEl>
                                          <p:spTgt spid="32"/>
                                        </p:tgtEl>
                                        <p:attrNameLst>
                                          <p:attrName>ppt_w</p:attrName>
                                        </p:attrNameLst>
                                      </p:cBhvr>
                                      <p:tavLst>
                                        <p:tav tm="0">
                                          <p:val>
                                            <p:fltVal val="0"/>
                                          </p:val>
                                        </p:tav>
                                        <p:tav tm="100000">
                                          <p:val>
                                            <p:strVal val="#ppt_w"/>
                                          </p:val>
                                        </p:tav>
                                      </p:tavLst>
                                    </p:anim>
                                    <p:anim calcmode="lin" valueType="num">
                                      <p:cBhvr>
                                        <p:cTn id="124" dur="500" fill="hold"/>
                                        <p:tgtEl>
                                          <p:spTgt spid="32"/>
                                        </p:tgtEl>
                                        <p:attrNameLst>
                                          <p:attrName>ppt_h</p:attrName>
                                        </p:attrNameLst>
                                      </p:cBhvr>
                                      <p:tavLst>
                                        <p:tav tm="0">
                                          <p:val>
                                            <p:fltVal val="0"/>
                                          </p:val>
                                        </p:tav>
                                        <p:tav tm="100000">
                                          <p:val>
                                            <p:strVal val="#ppt_h"/>
                                          </p:val>
                                        </p:tav>
                                      </p:tavLst>
                                    </p:anim>
                                  </p:childTnLst>
                                </p:cTn>
                              </p:par>
                            </p:childTnLst>
                          </p:cTn>
                        </p:par>
                      </p:childTnLst>
                    </p:cTn>
                  </p:par>
                  <p:par>
                    <p:cTn id="125" fill="hold" nodeType="clickPar">
                      <p:stCondLst>
                        <p:cond delay="indefinite"/>
                      </p:stCondLst>
                      <p:childTnLst>
                        <p:par>
                          <p:cTn id="126" fill="hold" nodeType="afterGroup">
                            <p:stCondLst>
                              <p:cond delay="0"/>
                            </p:stCondLst>
                            <p:childTnLst>
                              <p:par>
                                <p:cTn id="127" presetID="23" presetClass="entr" presetSubtype="16" fill="hold" grpId="0" nodeType="clickEffect">
                                  <p:stCondLst>
                                    <p:cond delay="0"/>
                                  </p:stCondLst>
                                  <p:childTnLst>
                                    <p:set>
                                      <p:cBhvr>
                                        <p:cTn id="128" dur="1" fill="hold">
                                          <p:stCondLst>
                                            <p:cond delay="0"/>
                                          </p:stCondLst>
                                        </p:cTn>
                                        <p:tgtEl>
                                          <p:spTgt spid="16"/>
                                        </p:tgtEl>
                                        <p:attrNameLst>
                                          <p:attrName>style.visibility</p:attrName>
                                        </p:attrNameLst>
                                      </p:cBhvr>
                                      <p:to>
                                        <p:strVal val="visible"/>
                                      </p:to>
                                    </p:set>
                                    <p:anim calcmode="lin" valueType="num">
                                      <p:cBhvr>
                                        <p:cTn id="129" dur="500" fill="hold"/>
                                        <p:tgtEl>
                                          <p:spTgt spid="16"/>
                                        </p:tgtEl>
                                        <p:attrNameLst>
                                          <p:attrName>ppt_w</p:attrName>
                                        </p:attrNameLst>
                                      </p:cBhvr>
                                      <p:tavLst>
                                        <p:tav tm="0">
                                          <p:val>
                                            <p:fltVal val="0"/>
                                          </p:val>
                                        </p:tav>
                                        <p:tav tm="100000">
                                          <p:val>
                                            <p:strVal val="#ppt_w"/>
                                          </p:val>
                                        </p:tav>
                                      </p:tavLst>
                                    </p:anim>
                                    <p:anim calcmode="lin" valueType="num">
                                      <p:cBhvr>
                                        <p:cTn id="130" dur="500" fill="hold"/>
                                        <p:tgtEl>
                                          <p:spTgt spid="16"/>
                                        </p:tgtEl>
                                        <p:attrNameLst>
                                          <p:attrName>ppt_h</p:attrName>
                                        </p:attrNameLst>
                                      </p:cBhvr>
                                      <p:tavLst>
                                        <p:tav tm="0">
                                          <p:val>
                                            <p:fltVal val="0"/>
                                          </p:val>
                                        </p:tav>
                                        <p:tav tm="100000">
                                          <p:val>
                                            <p:strVal val="#ppt_h"/>
                                          </p:val>
                                        </p:tav>
                                      </p:tavLst>
                                    </p:anim>
                                  </p:childTnLst>
                                </p:cTn>
                              </p:par>
                            </p:childTnLst>
                          </p:cTn>
                        </p:par>
                      </p:childTnLst>
                    </p:cTn>
                  </p:par>
                  <p:par>
                    <p:cTn id="131" fill="hold" nodeType="clickPar">
                      <p:stCondLst>
                        <p:cond delay="indefinite"/>
                      </p:stCondLst>
                      <p:childTnLst>
                        <p:par>
                          <p:cTn id="132" fill="hold" nodeType="afterGroup">
                            <p:stCondLst>
                              <p:cond delay="0"/>
                            </p:stCondLst>
                            <p:childTnLst>
                              <p:par>
                                <p:cTn id="133" presetID="23" presetClass="entr" presetSubtype="16" fill="hold" grpId="0" nodeType="clickEffect">
                                  <p:stCondLst>
                                    <p:cond delay="0"/>
                                  </p:stCondLst>
                                  <p:childTnLst>
                                    <p:set>
                                      <p:cBhvr>
                                        <p:cTn id="134" dur="1" fill="hold">
                                          <p:stCondLst>
                                            <p:cond delay="0"/>
                                          </p:stCondLst>
                                        </p:cTn>
                                        <p:tgtEl>
                                          <p:spTgt spid="34"/>
                                        </p:tgtEl>
                                        <p:attrNameLst>
                                          <p:attrName>style.visibility</p:attrName>
                                        </p:attrNameLst>
                                      </p:cBhvr>
                                      <p:to>
                                        <p:strVal val="visible"/>
                                      </p:to>
                                    </p:set>
                                    <p:anim calcmode="lin" valueType="num">
                                      <p:cBhvr>
                                        <p:cTn id="135" dur="500" fill="hold"/>
                                        <p:tgtEl>
                                          <p:spTgt spid="34"/>
                                        </p:tgtEl>
                                        <p:attrNameLst>
                                          <p:attrName>ppt_w</p:attrName>
                                        </p:attrNameLst>
                                      </p:cBhvr>
                                      <p:tavLst>
                                        <p:tav tm="0">
                                          <p:val>
                                            <p:fltVal val="0"/>
                                          </p:val>
                                        </p:tav>
                                        <p:tav tm="100000">
                                          <p:val>
                                            <p:strVal val="#ppt_w"/>
                                          </p:val>
                                        </p:tav>
                                      </p:tavLst>
                                    </p:anim>
                                    <p:anim calcmode="lin" valueType="num">
                                      <p:cBhvr>
                                        <p:cTn id="136"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2" grpId="0"/>
      <p:bldP spid="14"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4"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714348" y="2214554"/>
            <a:ext cx="7572428" cy="584775"/>
          </a:xfrm>
          <a:prstGeom prst="rect">
            <a:avLst/>
          </a:prstGeom>
          <a:noFill/>
        </p:spPr>
        <p:txBody>
          <a:bodyPr wrap="square" rtlCol="0">
            <a:spAutoFit/>
          </a:bodyPr>
          <a:lstStyle/>
          <a:p>
            <a:r>
              <a:rPr lang="zh-CN" altLang="en-US" sz="3200" b="1" smtClean="0">
                <a:solidFill>
                  <a:srgbClr val="FF0000"/>
                </a:solidFill>
                <a:latin typeface="微软雅黑" pitchFamily="34" charset="-122"/>
                <a:ea typeface="微软雅黑" pitchFamily="34" charset="-122"/>
              </a:rPr>
              <a:t>关税与个人所得税制度的起源与演变</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4" name="AutoShape 4" descr="http://img.mp.itc.cn/upload/20170803/8cacad184eb94b469df94bd6e56c454f_th.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5126" name="AutoShape 6" descr="http://img.mp.itc.cn/upload/20170803/8cacad184eb94b469df94bd6e56c454f_th.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pic>
        <p:nvPicPr>
          <p:cNvPr id="5128" name="Picture 8" descr="https://timgsa.baidu.com/timg?image&amp;quality=80&amp;size=b9999_10000&amp;sec=1558496108034&amp;di=760f692ae1852bd61880100749420c09&amp;imgtype=0&amp;src=http%3A%2F%2Fs10.sinaimg.cn%2Fmw690%2F001Iiy4igy6HcNRSxwn5b%26690"/>
          <p:cNvPicPr>
            <a:picLocks noChangeAspect="1" noChangeArrowheads="1"/>
          </p:cNvPicPr>
          <p:nvPr/>
        </p:nvPicPr>
        <p:blipFill>
          <a:blip r:embed="rId2"/>
          <a:stretch>
            <a:fillRect/>
          </a:stretch>
        </p:blipFill>
        <p:spPr bwMode="auto">
          <a:xfrm>
            <a:off x="428596" y="214290"/>
            <a:ext cx="8072494" cy="4476751"/>
          </a:xfrm>
          <a:prstGeom prst="rect">
            <a:avLst/>
          </a:prstGeom>
          <a:noFill/>
        </p:spPr>
      </p:pic>
      <p:sp>
        <p:nvSpPr>
          <p:cNvPr id="5129" name="Rectangle 9"/>
          <p:cNvSpPr>
            <a:spLocks noChangeArrowheads="1"/>
          </p:cNvSpPr>
          <p:nvPr/>
        </p:nvSpPr>
        <p:spPr bwMode="auto">
          <a:xfrm>
            <a:off x="0" y="0"/>
            <a:ext cx="9144000" cy="0"/>
          </a:xfrm>
          <a:prstGeom prst="rect">
            <a:avLst/>
          </a:prstGeom>
          <a:solidFill>
            <a:srgbClr val="FFFFFF"/>
          </a:solidFill>
          <a:ln w="9525">
            <a:noFill/>
            <a:miter lim="800000"/>
          </a:ln>
          <a:effectLst/>
        </p:spPr>
        <p:txBody>
          <a:bodyPr vert="horz" wrap="none" lIns="0" tIns="0" rIns="0" bIns="0" numCol="1" anchor="ctr" anchorCtr="0" compatLnSpc="1">
            <a:prstTxWarp prst="textNoShape">
              <a:avLst/>
            </a:prstTxWarp>
            <a:spAutoFit/>
          </a:bodyPr>
          <a:lstStyle/>
          <a:p>
            <a:pPr marL="0" marR="0" lvl="0" indent="317500" algn="l" defTabSz="914400" rtl="0" eaLnBrk="1" fontAlgn="base" latinLnBrk="0" hangingPunct="1">
              <a:lnSpc>
                <a:spcPct val="100000"/>
              </a:lnSpc>
              <a:spcBef>
                <a:spcPct val="0"/>
              </a:spcBef>
              <a:spcAft>
                <a:spcPct val="0"/>
              </a:spcAft>
              <a:buClrTx/>
              <a:buSzTx/>
              <a:buFontTx/>
              <a:buNone/>
            </a:pP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泉州市舶司遗址位于</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3"/>
              </a:rPr>
              <a:t>鲤城区</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，据道光</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晋江县志</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记：市舶提举司在府治南水仙门内。有关方志记载：</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4"/>
              </a:rPr>
              <a:t>南薰门</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在</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5"/>
              </a:rPr>
              <a:t>市舶司</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之旁。即今泉州市内</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6"/>
              </a:rPr>
              <a:t>水门巷</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竹街南薰门（水门）遗址西北，西到水仙宫，东到</a:t>
            </a:r>
            <a:r>
              <a:rPr kumimoji="0" lang="zh-CN" sz="1000" b="0" i="0" u="sng" strike="noStrike" cap="none" normalizeH="0" baseline="0" smtClean="0">
                <a:ln>
                  <a:noFill/>
                </a:ln>
                <a:solidFill>
                  <a:srgbClr val="136EC2"/>
                </a:solidFill>
                <a:effectLst/>
                <a:latin typeface="Arial" pitchFamily="34" charset="0"/>
                <a:ea typeface="宋体" pitchFamily="2" charset="-122"/>
                <a:cs typeface="Arial" pitchFamily="34" charset="0"/>
                <a:hlinkClick r:id="rId7"/>
              </a:rPr>
              <a:t>三义庙</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，北到马坂巷洪厝山。</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8"/>
              </a:rPr>
              <a:t>泉州港</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兴于唐，盛于宋元，衰于明中叶。北宋元佑二年（</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1087</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年），朝廷设立福建市舶司于泉州。尚续到明朝</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9"/>
              </a:rPr>
              <a:t>成化</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八年（</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1472</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年），市舶司才迁往福州。福建市舶司在此的四百年间，管理着泉州诸港的</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10"/>
              </a:rPr>
              <a:t>海外贸易</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及有关事务。</a:t>
            </a:r>
            <a:endParaRPr kumimoji="0" lang="zh-CN" sz="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br>
              <a:rPr kumimoji="0" lang="zh-CN" sz="900" b="0" i="0" u="none" strike="noStrike" cap="none" normalizeH="0" baseline="0" smtClean="0">
                <a:ln>
                  <a:noFill/>
                </a:ln>
                <a:solidFill>
                  <a:srgbClr val="333333"/>
                </a:solidFill>
                <a:effectLst/>
                <a:latin typeface="Arial" pitchFamily="34" charset="0"/>
                <a:ea typeface="宋体" pitchFamily="2" charset="-122"/>
                <a:cs typeface="Arial" pitchFamily="34" charset="0"/>
              </a:rPr>
            </a:br>
            <a:endParaRPr kumimoji="0" lang="zh-CN" sz="900" b="0" i="0" u="none" strike="noStrike" cap="none" normalizeH="0" baseline="0" smtClean="0">
              <a:ln>
                <a:noFill/>
              </a:ln>
              <a:solidFill>
                <a:srgbClr val="333333"/>
              </a:solidFill>
              <a:effectLst/>
              <a:latin typeface="Arial" pitchFamily="34" charset="0"/>
              <a:ea typeface="宋体" pitchFamily="2" charset="-122"/>
              <a:cs typeface="Arial" pitchFamily="34" charset="0"/>
            </a:endParaRPr>
          </a:p>
          <a:p>
            <a:pPr marL="0" marR="0" lvl="0" indent="317500" algn="l" defTabSz="914400" rtl="0" eaLnBrk="0" fontAlgn="base" latinLnBrk="0" hangingPunct="0">
              <a:lnSpc>
                <a:spcPct val="100000"/>
              </a:lnSpc>
              <a:spcBef>
                <a:spcPct val="0"/>
              </a:spcBef>
              <a:spcAft>
                <a:spcPct val="0"/>
              </a:spcAft>
              <a:buClrTx/>
              <a:buSzTx/>
              <a:buFontTx/>
              <a:buNone/>
            </a:pPr>
            <a:endParaRPr kumimoji="0" 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130" name="Rectangle 10"/>
          <p:cNvSpPr>
            <a:spLocks noChangeArrowheads="1"/>
          </p:cNvSpPr>
          <p:nvPr/>
        </p:nvSpPr>
        <p:spPr bwMode="auto">
          <a:xfrm>
            <a:off x="0" y="0"/>
            <a:ext cx="9144000" cy="0"/>
          </a:xfrm>
          <a:prstGeom prst="rect">
            <a:avLst/>
          </a:prstGeom>
          <a:solidFill>
            <a:srgbClr val="FFFFFF"/>
          </a:solidFill>
          <a:ln w="9525">
            <a:noFill/>
            <a:miter lim="800000"/>
          </a:ln>
          <a:effectLst/>
        </p:spPr>
        <p:txBody>
          <a:bodyPr vert="horz" wrap="none" lIns="0" tIns="0" rIns="0" bIns="0" numCol="1" anchor="ctr" anchorCtr="0" compatLnSpc="1">
            <a:prstTxWarp prst="textNoShape">
              <a:avLst/>
            </a:prstTxWarp>
            <a:spAutoFit/>
          </a:bodyPr>
          <a:lstStyle/>
          <a:p>
            <a:pPr marL="0" marR="0" lvl="0" indent="317500" algn="l" defTabSz="914400" rtl="0" eaLnBrk="1" fontAlgn="base" latinLnBrk="0" hangingPunct="1">
              <a:lnSpc>
                <a:spcPct val="100000"/>
              </a:lnSpc>
              <a:spcBef>
                <a:spcPct val="0"/>
              </a:spcBef>
              <a:spcAft>
                <a:spcPct val="0"/>
              </a:spcAft>
              <a:buClrTx/>
              <a:buSzTx/>
              <a:buFontTx/>
              <a:buNone/>
            </a:pP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泉州市舶司遗址位于</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3"/>
              </a:rPr>
              <a:t>鲤城区</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，据道光</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晋江县志</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记：市舶提举司在府治南水仙门内。有关方志记载：</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4"/>
              </a:rPr>
              <a:t>南薰门</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在</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5"/>
              </a:rPr>
              <a:t>市舶司</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之旁。即今泉州市内</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6"/>
              </a:rPr>
              <a:t>水门巷</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竹街南薰门（水门）遗址西北，西到水仙宫，东到</a:t>
            </a:r>
            <a:r>
              <a:rPr kumimoji="0" lang="zh-CN" sz="1000" b="0" i="0" u="sng" strike="noStrike" cap="none" normalizeH="0" baseline="0" smtClean="0">
                <a:ln>
                  <a:noFill/>
                </a:ln>
                <a:solidFill>
                  <a:srgbClr val="136EC2"/>
                </a:solidFill>
                <a:effectLst/>
                <a:latin typeface="Arial" pitchFamily="34" charset="0"/>
                <a:ea typeface="宋体" pitchFamily="2" charset="-122"/>
                <a:cs typeface="Arial" pitchFamily="34" charset="0"/>
                <a:hlinkClick r:id="rId7"/>
              </a:rPr>
              <a:t>三义庙</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，北到马坂巷洪厝山。</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8"/>
              </a:rPr>
              <a:t>泉州港</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兴于唐，盛于宋元，衰于明中叶。北宋元佑二年（</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1087</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年），朝廷设立福建市舶司于泉州。尚续到明朝</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9"/>
              </a:rPr>
              <a:t>成化</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八年（</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1472</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年），市舶司才迁往福州。福建市舶司在此的四百年间，管理着泉州诸港的</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10"/>
              </a:rPr>
              <a:t>海外贸易</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及有关事务。</a:t>
            </a:r>
            <a:endParaRPr kumimoji="0" lang="zh-CN" sz="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br>
              <a:rPr kumimoji="0" lang="zh-CN" sz="900" b="0" i="0" u="none" strike="noStrike" cap="none" normalizeH="0" baseline="0" smtClean="0">
                <a:ln>
                  <a:noFill/>
                </a:ln>
                <a:solidFill>
                  <a:srgbClr val="333333"/>
                </a:solidFill>
                <a:effectLst/>
                <a:latin typeface="Arial" pitchFamily="34" charset="0"/>
                <a:ea typeface="宋体" pitchFamily="2" charset="-122"/>
                <a:cs typeface="Arial" pitchFamily="34" charset="0"/>
              </a:rPr>
            </a:br>
            <a:endParaRPr kumimoji="0" lang="zh-CN" sz="900" b="0" i="0" u="none" strike="noStrike" cap="none" normalizeH="0" baseline="0" smtClean="0">
              <a:ln>
                <a:noFill/>
              </a:ln>
              <a:solidFill>
                <a:srgbClr val="333333"/>
              </a:solidFill>
              <a:effectLst/>
              <a:latin typeface="Arial" pitchFamily="34" charset="0"/>
              <a:ea typeface="宋体" pitchFamily="2" charset="-122"/>
              <a:cs typeface="Arial" pitchFamily="34" charset="0"/>
            </a:endParaRPr>
          </a:p>
          <a:p>
            <a:pPr marL="0" marR="0" lvl="0" indent="317500" algn="l" defTabSz="914400" rtl="0" eaLnBrk="0" fontAlgn="base" latinLnBrk="0" hangingPunct="0">
              <a:lnSpc>
                <a:spcPct val="100000"/>
              </a:lnSpc>
              <a:spcBef>
                <a:spcPct val="0"/>
              </a:spcBef>
              <a:spcAft>
                <a:spcPct val="0"/>
              </a:spcAft>
              <a:buClrTx/>
              <a:buSzTx/>
              <a:buFontTx/>
              <a:buNone/>
            </a:pPr>
            <a:endParaRPr kumimoji="0" 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131" name="Rectangle 11"/>
          <p:cNvSpPr>
            <a:spLocks noChangeArrowheads="1"/>
          </p:cNvSpPr>
          <p:nvPr/>
        </p:nvSpPr>
        <p:spPr bwMode="auto">
          <a:xfrm>
            <a:off x="0" y="0"/>
            <a:ext cx="9144000" cy="0"/>
          </a:xfrm>
          <a:prstGeom prst="rect">
            <a:avLst/>
          </a:prstGeom>
          <a:solidFill>
            <a:srgbClr val="FFFFFF"/>
          </a:solidFill>
          <a:ln w="9525">
            <a:noFill/>
            <a:miter lim="800000"/>
          </a:ln>
          <a:effectLst/>
        </p:spPr>
        <p:txBody>
          <a:bodyPr vert="horz" wrap="none" lIns="0" tIns="0" rIns="0" bIns="0" numCol="1" anchor="ctr" anchorCtr="0" compatLnSpc="1">
            <a:prstTxWarp prst="textNoShape">
              <a:avLst/>
            </a:prstTxWarp>
            <a:spAutoFit/>
          </a:bodyPr>
          <a:lstStyle/>
          <a:p>
            <a:pPr marL="0" marR="0" lvl="0" indent="317500" algn="l" defTabSz="914400" rtl="0" eaLnBrk="1" fontAlgn="base" latinLnBrk="0" hangingPunct="1">
              <a:lnSpc>
                <a:spcPct val="100000"/>
              </a:lnSpc>
              <a:spcBef>
                <a:spcPct val="0"/>
              </a:spcBef>
              <a:spcAft>
                <a:spcPct val="0"/>
              </a:spcAft>
              <a:buClrTx/>
              <a:buSzTx/>
              <a:buFontTx/>
              <a:buNone/>
            </a:pP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泉州市舶司遗址位于</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3"/>
              </a:rPr>
              <a:t>鲤城区</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，据道光</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晋江县志</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记：市舶提举司在府治南水仙门内。有关方志记载：</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4"/>
              </a:rPr>
              <a:t>南薰门</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在</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5"/>
              </a:rPr>
              <a:t>市舶司</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之旁。即今泉州市内</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6"/>
              </a:rPr>
              <a:t>水门巷</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竹街南薰门（水门）遗址西北，西到水仙宫，东到</a:t>
            </a:r>
            <a:r>
              <a:rPr kumimoji="0" lang="zh-CN" sz="1000" b="0" i="0" u="sng" strike="noStrike" cap="none" normalizeH="0" baseline="0" smtClean="0">
                <a:ln>
                  <a:noFill/>
                </a:ln>
                <a:solidFill>
                  <a:srgbClr val="136EC2"/>
                </a:solidFill>
                <a:effectLst/>
                <a:latin typeface="Arial" pitchFamily="34" charset="0"/>
                <a:ea typeface="宋体" pitchFamily="2" charset="-122"/>
                <a:cs typeface="Arial" pitchFamily="34" charset="0"/>
                <a:hlinkClick r:id="rId7"/>
              </a:rPr>
              <a:t>三义庙</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，北到马坂巷洪厝山。</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8"/>
              </a:rPr>
              <a:t>泉州港</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兴于唐，盛于宋元，衰于明中叶。北宋元佑二年（</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1087</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年），朝廷设立福建市舶司于泉州。尚续到明朝</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9"/>
              </a:rPr>
              <a:t>成化</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八年（</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1472</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年），市舶司才迁往福州。福建市舶司在此的四百年间，管理着泉州诸港的</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10"/>
              </a:rPr>
              <a:t>海外贸易</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及有关事务。</a:t>
            </a:r>
            <a:endParaRPr kumimoji="0" lang="zh-CN" sz="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br>
              <a:rPr kumimoji="0" lang="zh-CN" sz="900" b="0" i="0" u="none" strike="noStrike" cap="none" normalizeH="0" baseline="0" smtClean="0">
                <a:ln>
                  <a:noFill/>
                </a:ln>
                <a:solidFill>
                  <a:srgbClr val="333333"/>
                </a:solidFill>
                <a:effectLst/>
                <a:latin typeface="Arial" pitchFamily="34" charset="0"/>
                <a:ea typeface="宋体" pitchFamily="2" charset="-122"/>
                <a:cs typeface="Arial" pitchFamily="34" charset="0"/>
              </a:rPr>
            </a:br>
            <a:endParaRPr kumimoji="0" lang="zh-CN" sz="900" b="0" i="0" u="none" strike="noStrike" cap="none" normalizeH="0" baseline="0" smtClean="0">
              <a:ln>
                <a:noFill/>
              </a:ln>
              <a:solidFill>
                <a:srgbClr val="333333"/>
              </a:solidFill>
              <a:effectLst/>
              <a:latin typeface="Arial" pitchFamily="34" charset="0"/>
              <a:ea typeface="宋体" pitchFamily="2" charset="-122"/>
              <a:cs typeface="Arial" pitchFamily="34" charset="0"/>
            </a:endParaRPr>
          </a:p>
          <a:p>
            <a:pPr marL="0" marR="0" lvl="0" indent="317500" algn="l" defTabSz="914400" rtl="0" eaLnBrk="0" fontAlgn="base" latinLnBrk="0" hangingPunct="0">
              <a:lnSpc>
                <a:spcPct val="100000"/>
              </a:lnSpc>
              <a:spcBef>
                <a:spcPct val="0"/>
              </a:spcBef>
              <a:spcAft>
                <a:spcPct val="0"/>
              </a:spcAft>
              <a:buClrTx/>
              <a:buSzTx/>
              <a:buFontTx/>
              <a:buNone/>
            </a:pPr>
            <a:endParaRPr kumimoji="0" 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132" name="Rectangle 12"/>
          <p:cNvSpPr>
            <a:spLocks noChangeArrowheads="1"/>
          </p:cNvSpPr>
          <p:nvPr/>
        </p:nvSpPr>
        <p:spPr bwMode="auto">
          <a:xfrm>
            <a:off x="0" y="0"/>
            <a:ext cx="9144000" cy="0"/>
          </a:xfrm>
          <a:prstGeom prst="rect">
            <a:avLst/>
          </a:prstGeom>
          <a:solidFill>
            <a:srgbClr val="FFFFFF"/>
          </a:solidFill>
          <a:ln w="9525">
            <a:noFill/>
            <a:miter lim="800000"/>
          </a:ln>
          <a:effectLst/>
        </p:spPr>
        <p:txBody>
          <a:bodyPr vert="horz" wrap="none" lIns="0" tIns="0" rIns="0" bIns="0" numCol="1" anchor="ctr" anchorCtr="0" compatLnSpc="1">
            <a:prstTxWarp prst="textNoShape">
              <a:avLst/>
            </a:prstTxWarp>
            <a:spAutoFit/>
          </a:bodyPr>
          <a:lstStyle/>
          <a:p>
            <a:pPr marL="0" marR="0" lvl="0" indent="317500" algn="l" defTabSz="914400" rtl="0" eaLnBrk="1" fontAlgn="base" latinLnBrk="0" hangingPunct="1">
              <a:lnSpc>
                <a:spcPct val="100000"/>
              </a:lnSpc>
              <a:spcBef>
                <a:spcPct val="0"/>
              </a:spcBef>
              <a:spcAft>
                <a:spcPct val="0"/>
              </a:spcAft>
              <a:buClrTx/>
              <a:buSzTx/>
              <a:buFontTx/>
              <a:buNone/>
            </a:pP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泉州市舶司遗址位于</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3"/>
              </a:rPr>
              <a:t>鲤城区</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，据道光</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晋江县志</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记：市舶提举司在府治南水仙门内。有关方志记载：</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4"/>
              </a:rPr>
              <a:t>南薰门</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在</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5"/>
              </a:rPr>
              <a:t>市舶司</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之旁。即今泉州市内</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6"/>
              </a:rPr>
              <a:t>水门巷</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竹街南薰门（水门）遗址西北，西到水仙宫，东到</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7"/>
              </a:rPr>
              <a:t>三义庙</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，北到马坂巷洪厝山。</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8"/>
              </a:rPr>
              <a:t>泉州港</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兴于唐，盛于宋元，衰于明中叶。北宋元佑二年（</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1087</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年），朝廷设立福建市舶司于泉州。尚续到明朝</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9"/>
              </a:rPr>
              <a:t>成化</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八年（</a:t>
            </a:r>
            <a:r>
              <a:rPr kumimoji="0" lang="zh-CN" alt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1472</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年），市舶司才迁往福州。福建市舶司在此的四百年间，管理着泉州诸港的</a:t>
            </a:r>
            <a:r>
              <a:rPr kumimoji="0" lang="zh-CN" sz="1000" b="0" i="0" u="none" strike="noStrike" cap="none" normalizeH="0" baseline="0" smtClean="0">
                <a:ln>
                  <a:noFill/>
                </a:ln>
                <a:solidFill>
                  <a:srgbClr val="136EC2"/>
                </a:solidFill>
                <a:effectLst/>
                <a:latin typeface="Arial" pitchFamily="34" charset="0"/>
                <a:ea typeface="宋体" pitchFamily="2" charset="-122"/>
                <a:cs typeface="Arial" pitchFamily="34" charset="0"/>
                <a:hlinkClick r:id="rId10"/>
              </a:rPr>
              <a:t>海外贸易</a:t>
            </a:r>
            <a:r>
              <a:rPr kumimoji="0" lang="zh-CN" sz="1000" b="0" i="0" u="none" strike="noStrike" cap="none" normalizeH="0" baseline="0" smtClean="0">
                <a:ln>
                  <a:noFill/>
                </a:ln>
                <a:solidFill>
                  <a:srgbClr val="333333"/>
                </a:solidFill>
                <a:effectLst/>
                <a:latin typeface="Arial" pitchFamily="34" charset="0"/>
                <a:ea typeface="宋体" pitchFamily="2" charset="-122"/>
                <a:cs typeface="Arial" pitchFamily="34" charset="0"/>
              </a:rPr>
              <a:t>及有关事务。</a:t>
            </a:r>
            <a:endParaRPr kumimoji="0" lang="zh-CN" sz="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br>
              <a:rPr kumimoji="0" lang="zh-CN" sz="900" b="0" i="0" u="none" strike="noStrike" cap="none" normalizeH="0" baseline="0" smtClean="0">
                <a:ln>
                  <a:noFill/>
                </a:ln>
                <a:solidFill>
                  <a:srgbClr val="333333"/>
                </a:solidFill>
                <a:effectLst/>
                <a:latin typeface="Arial" pitchFamily="34" charset="0"/>
                <a:ea typeface="宋体" pitchFamily="2" charset="-122"/>
                <a:cs typeface="Arial" pitchFamily="34" charset="0"/>
              </a:rPr>
            </a:br>
            <a:endParaRPr kumimoji="0" lang="zh-CN" sz="900" b="0" i="0" u="none" strike="noStrike" cap="none" normalizeH="0" baseline="0" smtClean="0">
              <a:ln>
                <a:noFill/>
              </a:ln>
              <a:solidFill>
                <a:srgbClr val="333333"/>
              </a:solidFill>
              <a:effectLst/>
              <a:latin typeface="Arial" pitchFamily="34" charset="0"/>
              <a:ea typeface="宋体" pitchFamily="2" charset="-122"/>
              <a:cs typeface="Arial" pitchFamily="34" charset="0"/>
            </a:endParaRPr>
          </a:p>
          <a:p>
            <a:pPr marL="0" marR="0" lvl="0" indent="317500" algn="l" defTabSz="914400" rtl="0" eaLnBrk="0" fontAlgn="base" latinLnBrk="0" hangingPunct="0">
              <a:lnSpc>
                <a:spcPct val="100000"/>
              </a:lnSpc>
              <a:spcBef>
                <a:spcPct val="0"/>
              </a:spcBef>
              <a:spcAft>
                <a:spcPct val="0"/>
              </a:spcAft>
              <a:buClrTx/>
              <a:buSzTx/>
              <a:buFontTx/>
              <a:buNone/>
            </a:pPr>
            <a:endParaRPr kumimoji="0" 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2" name="TextBox 11"/>
          <p:cNvSpPr txBox="1"/>
          <p:nvPr/>
        </p:nvSpPr>
        <p:spPr>
          <a:xfrm>
            <a:off x="428596" y="5000636"/>
            <a:ext cx="8072494" cy="923330"/>
          </a:xfrm>
          <a:prstGeom prst="rect">
            <a:avLst/>
          </a:prstGeom>
          <a:noFill/>
        </p:spPr>
        <p:txBody>
          <a:bodyPr wrap="square" rtlCol="0">
            <a:spAutoFit/>
          </a:bodyPr>
          <a:lstStyle/>
          <a:p>
            <a:r>
              <a:rPr lang="zh-CN" altLang="en-US" b="1" smtClean="0">
                <a:latin typeface="微软雅黑" pitchFamily="34" charset="-122"/>
                <a:ea typeface="微软雅黑" pitchFamily="34" charset="-122"/>
              </a:rPr>
              <a:t>北宋元佑二年（</a:t>
            </a:r>
            <a:r>
              <a:rPr lang="en-US" altLang="zh-CN" b="1" smtClean="0">
                <a:latin typeface="微软雅黑" pitchFamily="34" charset="-122"/>
                <a:ea typeface="微软雅黑" pitchFamily="34" charset="-122"/>
              </a:rPr>
              <a:t>1087</a:t>
            </a:r>
            <a:r>
              <a:rPr lang="zh-CN" altLang="en-US" b="1" smtClean="0">
                <a:latin typeface="微软雅黑" pitchFamily="34" charset="-122"/>
                <a:ea typeface="微软雅黑" pitchFamily="34" charset="-122"/>
              </a:rPr>
              <a:t>年），朝廷设立福建市舶司于泉州。尚续到明朝成化八年（</a:t>
            </a:r>
            <a:r>
              <a:rPr lang="en-US" altLang="zh-CN" b="1" smtClean="0">
                <a:latin typeface="微软雅黑" pitchFamily="34" charset="-122"/>
                <a:ea typeface="微软雅黑" pitchFamily="34" charset="-122"/>
              </a:rPr>
              <a:t>1472</a:t>
            </a:r>
            <a:r>
              <a:rPr lang="zh-CN" altLang="en-US" b="1" smtClean="0">
                <a:latin typeface="微软雅黑" pitchFamily="34" charset="-122"/>
                <a:ea typeface="微软雅黑" pitchFamily="34" charset="-122"/>
              </a:rPr>
              <a:t>年），市舶司迁往福州。福建市舶司在此的四百年间，管理着泉州诸港的海外贸易及有关事务。</a:t>
            </a:r>
            <a:endParaRPr lang="zh-CN" altLang="en-US" b="1">
              <a:latin typeface="微软雅黑" pitchFamily="34" charset="-122"/>
              <a:ea typeface="微软雅黑" pitchFamily="34"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1928802"/>
            <a:ext cx="9144000" cy="4525963"/>
          </a:xfrm>
        </p:spPr>
        <p:txBody>
          <a:bodyPr>
            <a:normAutofit/>
          </a:bodyPr>
          <a:lstStyle/>
          <a:p>
            <a:pPr>
              <a:buNone/>
            </a:pPr>
            <a:r>
              <a:rPr lang="zh-CN" altLang="en-US" sz="2800" b="1" smtClean="0">
                <a:latin typeface="微软雅黑" pitchFamily="34" charset="-122"/>
                <a:ea typeface="微软雅黑" pitchFamily="34" charset="-122"/>
              </a:rPr>
              <a:t>中国的关税最早出现在三千多年前的西周时期，当时货物通过边境的“关卡”就要征税</a:t>
            </a:r>
            <a:r>
              <a:rPr lang="en-US" altLang="zh-CN" sz="2800" b="1" smtClean="0">
                <a:latin typeface="微软雅黑" pitchFamily="34" charset="-122"/>
                <a:ea typeface="微软雅黑" pitchFamily="34" charset="-122"/>
              </a:rPr>
              <a:t>, </a:t>
            </a:r>
            <a:r>
              <a:rPr lang="zh-CN" altLang="en-US" sz="2800" b="1" smtClean="0">
                <a:latin typeface="微软雅黑" pitchFamily="34" charset="-122"/>
                <a:ea typeface="微软雅黑" pitchFamily="34" charset="-122"/>
              </a:rPr>
              <a:t>故有“关市之赋”的记载。</a:t>
            </a:r>
            <a:endParaRPr lang="zh-CN" altLang="en-US" sz="2800" b="1">
              <a:latin typeface="微软雅黑" pitchFamily="34" charset="-122"/>
              <a:ea typeface="微软雅黑" pitchFamily="34"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098" name="Picture 2" descr="https://gss1.bdstatic.com/-vo3dSag_xI4khGkpoWK1HF6hhy/baike/c0%3Dbaike220%2C5%2C5%2C220%2C73/sign=4c38ffe43bd3d539d53007915bee8235/7dd98d1001e93901a4ed522476ec54e736d19639.jpg"/>
          <p:cNvPicPr>
            <a:picLocks noChangeAspect="1" noChangeArrowheads="1"/>
          </p:cNvPicPr>
          <p:nvPr/>
        </p:nvPicPr>
        <p:blipFill>
          <a:blip r:embed="rId2"/>
          <a:stretch>
            <a:fillRect/>
          </a:stretch>
        </p:blipFill>
        <p:spPr bwMode="auto">
          <a:xfrm>
            <a:off x="-1714544" y="-26860711"/>
            <a:ext cx="8001056" cy="4929222"/>
          </a:xfrm>
          <a:prstGeom prst="rect">
            <a:avLst/>
          </a:prstGeom>
          <a:noFill/>
        </p:spPr>
      </p:pic>
      <p:sp>
        <p:nvSpPr>
          <p:cNvPr id="6" name="TextBox 5"/>
          <p:cNvSpPr txBox="1"/>
          <p:nvPr/>
        </p:nvSpPr>
        <p:spPr>
          <a:xfrm>
            <a:off x="0" y="785794"/>
            <a:ext cx="8929718" cy="954107"/>
          </a:xfrm>
          <a:prstGeom prst="rect">
            <a:avLst/>
          </a:prstGeom>
          <a:noFill/>
        </p:spPr>
        <p:txBody>
          <a:bodyPr wrap="square" rtlCol="0">
            <a:spAutoFit/>
          </a:bodyPr>
          <a:lstStyle/>
          <a:p>
            <a:r>
              <a:rPr lang="zh-CN" altLang="en-US" sz="2800" b="1" smtClean="0">
                <a:solidFill>
                  <a:srgbClr val="FF0000"/>
                </a:solidFill>
                <a:latin typeface="微软雅黑" pitchFamily="34" charset="-122"/>
                <a:ea typeface="微软雅黑" pitchFamily="34" charset="-122"/>
              </a:rPr>
              <a:t>概念</a:t>
            </a:r>
            <a:r>
              <a:rPr lang="zh-CN" altLang="en-US" sz="2800" smtClean="0">
                <a:latin typeface="微软雅黑" pitchFamily="34" charset="-122"/>
                <a:ea typeface="微软雅黑" pitchFamily="34" charset="-122"/>
              </a:rPr>
              <a:t>：</a:t>
            </a:r>
            <a:r>
              <a:rPr lang="zh-CN" altLang="en-US" sz="2800" b="1" smtClean="0">
                <a:latin typeface="微软雅黑" pitchFamily="34" charset="-122"/>
                <a:ea typeface="微软雅黑" pitchFamily="34" charset="-122"/>
              </a:rPr>
              <a:t>海关代表国家，依据国家的关税政策、税法、及进出口税则、对进出关镜的物品征收的税，称为“关税”</a:t>
            </a:r>
            <a:endParaRPr lang="zh-CN" altLang="en-US" sz="2800" b="1">
              <a:latin typeface="微软雅黑" pitchFamily="34" charset="-122"/>
              <a:ea typeface="微软雅黑" pitchFamily="34" charset="-122"/>
            </a:endParaRPr>
          </a:p>
        </p:txBody>
      </p:sp>
      <p:sp>
        <p:nvSpPr>
          <p:cNvPr id="7" name="TextBox 6"/>
          <p:cNvSpPr txBox="1"/>
          <p:nvPr/>
        </p:nvSpPr>
        <p:spPr>
          <a:xfrm>
            <a:off x="0" y="2285992"/>
            <a:ext cx="6858048" cy="523220"/>
          </a:xfrm>
          <a:prstGeom prst="rect">
            <a:avLst/>
          </a:prstGeom>
          <a:noFill/>
        </p:spPr>
        <p:txBody>
          <a:bodyPr wrap="square" rtlCol="0">
            <a:spAutoFit/>
          </a:bodyPr>
          <a:lstStyle/>
          <a:p>
            <a:r>
              <a:rPr lang="zh-CN" altLang="en-US" sz="2800" b="1" smtClean="0">
                <a:solidFill>
                  <a:srgbClr val="FF0000"/>
                </a:solidFill>
                <a:latin typeface="微软雅黑" pitchFamily="34" charset="-122"/>
                <a:ea typeface="微软雅黑" pitchFamily="34" charset="-122"/>
              </a:rPr>
              <a:t>起源</a:t>
            </a:r>
            <a:r>
              <a:rPr lang="zh-CN" altLang="en-US" sz="2800" b="1" smtClean="0">
                <a:latin typeface="微软雅黑" pitchFamily="34" charset="-122"/>
                <a:ea typeface="微软雅黑" pitchFamily="34" charset="-122"/>
              </a:rPr>
              <a:t>：西周时期</a:t>
            </a:r>
            <a:endParaRPr lang="zh-CN" altLang="en-US" sz="2800" b="1">
              <a:latin typeface="微软雅黑" pitchFamily="34" charset="-122"/>
              <a:ea typeface="微软雅黑" pitchFamily="34" charset="-122"/>
            </a:endParaRPr>
          </a:p>
        </p:txBody>
      </p:sp>
      <p:sp>
        <p:nvSpPr>
          <p:cNvPr id="8" name="TextBox 7"/>
          <p:cNvSpPr txBox="1"/>
          <p:nvPr/>
        </p:nvSpPr>
        <p:spPr>
          <a:xfrm>
            <a:off x="0" y="3500438"/>
            <a:ext cx="6858048" cy="523220"/>
          </a:xfrm>
          <a:prstGeom prst="rect">
            <a:avLst/>
          </a:prstGeom>
          <a:noFill/>
        </p:spPr>
        <p:txBody>
          <a:bodyPr wrap="square" rtlCol="0">
            <a:spAutoFit/>
          </a:bodyPr>
          <a:lstStyle/>
          <a:p>
            <a:r>
              <a:rPr lang="zh-CN" altLang="en-US" sz="2800" b="1" smtClean="0">
                <a:solidFill>
                  <a:srgbClr val="FF0000"/>
                </a:solidFill>
                <a:latin typeface="微软雅黑" pitchFamily="34" charset="-122"/>
                <a:ea typeface="微软雅黑" pitchFamily="34" charset="-122"/>
              </a:rPr>
              <a:t>分类</a:t>
            </a:r>
            <a:r>
              <a:rPr lang="zh-CN" altLang="en-US" sz="2800" b="1" smtClean="0">
                <a:latin typeface="微软雅黑" pitchFamily="34" charset="-122"/>
                <a:ea typeface="微软雅黑" pitchFamily="34" charset="-122"/>
              </a:rPr>
              <a:t>：国内关税     国境关税</a:t>
            </a:r>
            <a:endParaRPr lang="zh-CN" altLang="en-US" sz="2800" b="1">
              <a:latin typeface="微软雅黑" pitchFamily="34" charset="-122"/>
              <a:ea typeface="微软雅黑" pitchFamily="34" charset="-122"/>
            </a:endParaRPr>
          </a:p>
        </p:txBody>
      </p:sp>
      <p:sp>
        <p:nvSpPr>
          <p:cNvPr id="9" name="TextBox 8"/>
          <p:cNvSpPr txBox="1"/>
          <p:nvPr/>
        </p:nvSpPr>
        <p:spPr>
          <a:xfrm>
            <a:off x="0" y="4429132"/>
            <a:ext cx="9144000" cy="954107"/>
          </a:xfrm>
          <a:prstGeom prst="rect">
            <a:avLst/>
          </a:prstGeom>
          <a:noFill/>
        </p:spPr>
        <p:txBody>
          <a:bodyPr wrap="square" rtlCol="0">
            <a:spAutoFit/>
          </a:bodyPr>
          <a:lstStyle/>
          <a:p>
            <a:r>
              <a:rPr lang="zh-CN" altLang="en-US" sz="2800" b="1" smtClean="0">
                <a:solidFill>
                  <a:srgbClr val="FF0000"/>
                </a:solidFill>
                <a:latin typeface="微软雅黑" pitchFamily="34" charset="-122"/>
                <a:ea typeface="微软雅黑" pitchFamily="34" charset="-122"/>
              </a:rPr>
              <a:t>特征</a:t>
            </a:r>
            <a:r>
              <a:rPr lang="zh-CN" altLang="en-US" sz="2800" b="1" smtClean="0">
                <a:latin typeface="微软雅黑" pitchFamily="34" charset="-122"/>
                <a:ea typeface="微软雅黑" pitchFamily="34" charset="-122"/>
              </a:rPr>
              <a:t>：长时间内国内关税与国境关税并立，</a:t>
            </a:r>
            <a:r>
              <a:rPr lang="en-US" altLang="zh-CN" sz="2800" b="1" smtClean="0">
                <a:latin typeface="微软雅黑" pitchFamily="34" charset="-122"/>
                <a:ea typeface="微软雅黑" pitchFamily="34" charset="-122"/>
              </a:rPr>
              <a:t>1937</a:t>
            </a:r>
            <a:r>
              <a:rPr lang="zh-CN" altLang="en-US" sz="2800" b="1" smtClean="0">
                <a:latin typeface="微软雅黑" pitchFamily="34" charset="-122"/>
                <a:ea typeface="微软雅黑" pitchFamily="34" charset="-122"/>
              </a:rPr>
              <a:t>年正式废除国内关税实行统一的国境关税</a:t>
            </a:r>
            <a:endParaRPr lang="zh-CN" altLang="en-US" sz="2800" b="1">
              <a:latin typeface="微软雅黑" pitchFamily="34" charset="-122"/>
              <a:ea typeface="微软雅黑" pitchFamily="34"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0" y="1142984"/>
            <a:ext cx="8643966" cy="584775"/>
          </a:xfrm>
          <a:prstGeom prst="rect">
            <a:avLst/>
          </a:prstGeom>
          <a:noFill/>
        </p:spPr>
        <p:txBody>
          <a:bodyPr wrap="square" rtlCol="0">
            <a:spAutoFit/>
          </a:bodyPr>
          <a:lstStyle/>
          <a:p>
            <a:r>
              <a:rPr lang="zh-CN" altLang="en-US" sz="3200" b="1" smtClean="0">
                <a:solidFill>
                  <a:srgbClr val="FF0000"/>
                </a:solidFill>
                <a:latin typeface="微软雅黑" pitchFamily="34" charset="-122"/>
                <a:ea typeface="微软雅黑" pitchFamily="34" charset="-122"/>
              </a:rPr>
              <a:t>思考：中国古代国内关税为什么长期存在？</a:t>
            </a:r>
            <a:endParaRPr lang="zh-CN" altLang="en-US" sz="3200" b="1">
              <a:solidFill>
                <a:srgbClr val="FF0000"/>
              </a:solidFill>
              <a:latin typeface="微软雅黑" pitchFamily="34" charset="-122"/>
              <a:ea typeface="微软雅黑" pitchFamily="34" charset="-122"/>
            </a:endParaRPr>
          </a:p>
        </p:txBody>
      </p:sp>
      <p:sp>
        <p:nvSpPr>
          <p:cNvPr id="5" name="TextBox 4"/>
          <p:cNvSpPr txBox="1"/>
          <p:nvPr/>
        </p:nvSpPr>
        <p:spPr>
          <a:xfrm>
            <a:off x="0" y="2643182"/>
            <a:ext cx="6858048" cy="523220"/>
          </a:xfrm>
          <a:prstGeom prst="rect">
            <a:avLst/>
          </a:prstGeom>
          <a:noFill/>
        </p:spPr>
        <p:txBody>
          <a:bodyPr wrap="square" rtlCol="0">
            <a:spAutoFit/>
          </a:bodyPr>
          <a:lstStyle/>
          <a:p>
            <a:r>
              <a:rPr lang="zh-CN" altLang="en-US" sz="2800" b="1" smtClean="0">
                <a:latin typeface="微软雅黑" pitchFamily="34" charset="-122"/>
                <a:ea typeface="微软雅黑" pitchFamily="34" charset="-122"/>
              </a:rPr>
              <a:t>政权赋税收入的重要来源</a:t>
            </a:r>
            <a:endParaRPr lang="zh-CN" altLang="en-US" sz="2800" b="1">
              <a:latin typeface="微软雅黑" pitchFamily="34" charset="-122"/>
              <a:ea typeface="微软雅黑" pitchFamily="34" charset="-122"/>
            </a:endParaRPr>
          </a:p>
        </p:txBody>
      </p:sp>
      <p:sp>
        <p:nvSpPr>
          <p:cNvPr id="6" name="TextBox 5"/>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关税与个人所得税制度的起源与演变</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4000496" y="928670"/>
            <a:ext cx="3857652" cy="3785652"/>
          </a:xfrm>
          <a:prstGeom prst="rect">
            <a:avLst/>
          </a:prstGeom>
          <a:noFill/>
        </p:spPr>
        <p:txBody>
          <a:bodyPr wrap="square" rtlCol="0">
            <a:spAutoFit/>
          </a:bodyPr>
          <a:lstStyle/>
          <a:p>
            <a:r>
              <a:rPr lang="zh-CN" altLang="en-US" sz="2000" b="1" smtClean="0">
                <a:latin typeface="微软雅黑" pitchFamily="34" charset="-122"/>
                <a:ea typeface="微软雅黑" pitchFamily="34" charset="-122"/>
              </a:rPr>
              <a:t>罗伯特</a:t>
            </a:r>
            <a:r>
              <a:rPr lang="en-US" altLang="zh-CN" sz="2000" b="1" smtClean="0">
                <a:latin typeface="微软雅黑" pitchFamily="34" charset="-122"/>
                <a:ea typeface="微软雅黑" pitchFamily="34" charset="-122"/>
              </a:rPr>
              <a:t>·</a:t>
            </a:r>
            <a:r>
              <a:rPr lang="zh-CN" altLang="en-US" sz="2000" b="1" smtClean="0">
                <a:latin typeface="微软雅黑" pitchFamily="34" charset="-122"/>
                <a:ea typeface="微软雅黑" pitchFamily="34" charset="-122"/>
              </a:rPr>
              <a:t>赫德，（</a:t>
            </a:r>
            <a:r>
              <a:rPr lang="en-US" altLang="zh-CN" sz="2000" b="1" err="1" smtClean="0">
                <a:latin typeface="微软雅黑" pitchFamily="34" charset="-122"/>
                <a:ea typeface="微软雅黑" pitchFamily="34" charset="-122"/>
              </a:rPr>
              <a:t>Robert·Hart</a:t>
            </a:r>
            <a:r>
              <a:rPr lang="zh-CN" altLang="en-US" sz="2000" b="1" smtClean="0">
                <a:latin typeface="微软雅黑" pitchFamily="34" charset="-122"/>
                <a:ea typeface="微软雅黑" pitchFamily="34" charset="-122"/>
              </a:rPr>
              <a:t>，</a:t>
            </a:r>
            <a:r>
              <a:rPr lang="en-US" altLang="zh-CN" sz="2000" b="1" smtClean="0">
                <a:latin typeface="微软雅黑" pitchFamily="34" charset="-122"/>
                <a:ea typeface="微软雅黑" pitchFamily="34" charset="-122"/>
              </a:rPr>
              <a:t>1835</a:t>
            </a:r>
            <a:r>
              <a:rPr lang="zh-CN" altLang="en-US" sz="2000" b="1" smtClean="0">
                <a:latin typeface="微软雅黑" pitchFamily="34" charset="-122"/>
                <a:ea typeface="微软雅黑" pitchFamily="34" charset="-122"/>
              </a:rPr>
              <a:t>年</a:t>
            </a:r>
            <a:r>
              <a:rPr lang="en-US" altLang="zh-CN" sz="2000" b="1" smtClean="0">
                <a:latin typeface="微软雅黑" pitchFamily="34" charset="-122"/>
                <a:ea typeface="微软雅黑" pitchFamily="34" charset="-122"/>
              </a:rPr>
              <a:t>2</a:t>
            </a:r>
            <a:r>
              <a:rPr lang="zh-CN" altLang="en-US" sz="2000" b="1" smtClean="0">
                <a:latin typeface="微软雅黑" pitchFamily="34" charset="-122"/>
                <a:ea typeface="微软雅黑" pitchFamily="34" charset="-122"/>
              </a:rPr>
              <a:t>月</a:t>
            </a:r>
            <a:r>
              <a:rPr lang="en-US" altLang="zh-CN" sz="2000" b="1" smtClean="0">
                <a:latin typeface="微软雅黑" pitchFamily="34" charset="-122"/>
                <a:ea typeface="微软雅黑" pitchFamily="34" charset="-122"/>
              </a:rPr>
              <a:t>20</a:t>
            </a:r>
            <a:r>
              <a:rPr lang="zh-CN" altLang="en-US" sz="2000" b="1" smtClean="0">
                <a:latin typeface="微软雅黑" pitchFamily="34" charset="-122"/>
                <a:ea typeface="微软雅黑" pitchFamily="34" charset="-122"/>
              </a:rPr>
              <a:t>日</a:t>
            </a:r>
            <a:r>
              <a:rPr lang="en-US" altLang="zh-CN" sz="2000" b="1" smtClean="0">
                <a:latin typeface="微软雅黑" pitchFamily="34" charset="-122"/>
                <a:ea typeface="微软雅黑" pitchFamily="34" charset="-122"/>
              </a:rPr>
              <a:t>—1911</a:t>
            </a:r>
            <a:r>
              <a:rPr lang="zh-CN" altLang="en-US" sz="2000" b="1" smtClean="0">
                <a:latin typeface="微软雅黑" pitchFamily="34" charset="-122"/>
                <a:ea typeface="微软雅黑" pitchFamily="34" charset="-122"/>
              </a:rPr>
              <a:t>年</a:t>
            </a:r>
            <a:r>
              <a:rPr lang="en-US" altLang="zh-CN" sz="2000" b="1" smtClean="0">
                <a:latin typeface="微软雅黑" pitchFamily="34" charset="-122"/>
                <a:ea typeface="微软雅黑" pitchFamily="34" charset="-122"/>
              </a:rPr>
              <a:t>9</a:t>
            </a:r>
            <a:r>
              <a:rPr lang="zh-CN" altLang="en-US" sz="2000" b="1" smtClean="0">
                <a:latin typeface="微软雅黑" pitchFamily="34" charset="-122"/>
                <a:ea typeface="微软雅黑" pitchFamily="34" charset="-122"/>
              </a:rPr>
              <a:t>月</a:t>
            </a:r>
            <a:r>
              <a:rPr lang="en-US" altLang="zh-CN" sz="2000" b="1" smtClean="0">
                <a:latin typeface="微软雅黑" pitchFamily="34" charset="-122"/>
                <a:ea typeface="微软雅黑" pitchFamily="34" charset="-122"/>
              </a:rPr>
              <a:t>20</a:t>
            </a:r>
            <a:r>
              <a:rPr lang="zh-CN" altLang="en-US" sz="2000" b="1" smtClean="0">
                <a:latin typeface="微软雅黑" pitchFamily="34" charset="-122"/>
                <a:ea typeface="微软雅黑" pitchFamily="34" charset="-122"/>
              </a:rPr>
              <a:t>日），英国政治家，</a:t>
            </a:r>
            <a:r>
              <a:rPr lang="en-US" altLang="zh-CN" sz="2000" b="1" smtClean="0">
                <a:latin typeface="微软雅黑" pitchFamily="34" charset="-122"/>
                <a:ea typeface="微软雅黑" pitchFamily="34" charset="-122"/>
              </a:rPr>
              <a:t>1861</a:t>
            </a:r>
            <a:r>
              <a:rPr lang="zh-CN" altLang="en-US" sz="2000" b="1" smtClean="0">
                <a:latin typeface="微软雅黑" pitchFamily="34" charset="-122"/>
                <a:ea typeface="微软雅黑" pitchFamily="34" charset="-122"/>
              </a:rPr>
              <a:t>年起在上海担任海关总税务司职务，</a:t>
            </a:r>
            <a:r>
              <a:rPr lang="en-US" altLang="zh-CN" sz="2000" b="1" smtClean="0">
                <a:latin typeface="微软雅黑" pitchFamily="34" charset="-122"/>
                <a:ea typeface="微软雅黑" pitchFamily="34" charset="-122"/>
              </a:rPr>
              <a:t>1863</a:t>
            </a:r>
            <a:r>
              <a:rPr lang="zh-CN" altLang="en-US" sz="2000" b="1" smtClean="0">
                <a:latin typeface="微软雅黑" pitchFamily="34" charset="-122"/>
                <a:ea typeface="微软雅黑" pitchFamily="34" charset="-122"/>
              </a:rPr>
              <a:t>年正式接替担任海关总税务司，代表列强把持海关大权达半个世纪之久（</a:t>
            </a:r>
            <a:r>
              <a:rPr lang="en-US" altLang="zh-CN" sz="2000" b="1" smtClean="0">
                <a:latin typeface="微软雅黑" pitchFamily="34" charset="-122"/>
                <a:ea typeface="微软雅黑" pitchFamily="34" charset="-122"/>
              </a:rPr>
              <a:t>1861 </a:t>
            </a:r>
            <a:r>
              <a:rPr lang="zh-CN" altLang="en-US" sz="2000" b="1" smtClean="0">
                <a:latin typeface="微软雅黑" pitchFamily="34" charset="-122"/>
                <a:ea typeface="微软雅黑" pitchFamily="34" charset="-122"/>
              </a:rPr>
              <a:t>年－</a:t>
            </a:r>
            <a:r>
              <a:rPr lang="en-US" altLang="zh-CN" sz="2000" b="1" smtClean="0">
                <a:latin typeface="微软雅黑" pitchFamily="34" charset="-122"/>
                <a:ea typeface="微软雅黑" pitchFamily="34" charset="-122"/>
              </a:rPr>
              <a:t>1911</a:t>
            </a:r>
            <a:r>
              <a:rPr lang="zh-CN" altLang="en-US" sz="2000" b="1" smtClean="0">
                <a:latin typeface="微软雅黑" pitchFamily="34" charset="-122"/>
                <a:ea typeface="微软雅黑" pitchFamily="34" charset="-122"/>
              </a:rPr>
              <a:t>年），在任内创建了税收、统计、浚港、检疫等一整套严格的海关管理制度，他主持的海关还创建了中国的现代邮政系统；著有</a:t>
            </a:r>
            <a:r>
              <a:rPr lang="en-US" altLang="zh-CN" sz="2000" b="1" smtClean="0">
                <a:latin typeface="微软雅黑" pitchFamily="34" charset="-122"/>
                <a:ea typeface="微软雅黑" pitchFamily="34" charset="-122"/>
              </a:rPr>
              <a:t>《</a:t>
            </a:r>
            <a:r>
              <a:rPr lang="zh-CN" altLang="en-US" sz="2000" b="1" smtClean="0">
                <a:latin typeface="微软雅黑" pitchFamily="34" charset="-122"/>
                <a:ea typeface="微软雅黑" pitchFamily="34" charset="-122"/>
              </a:rPr>
              <a:t>中国论集</a:t>
            </a:r>
            <a:r>
              <a:rPr lang="en-US" altLang="zh-CN" sz="2000" b="1" smtClean="0">
                <a:latin typeface="微软雅黑" pitchFamily="34" charset="-122"/>
                <a:ea typeface="微软雅黑" pitchFamily="34" charset="-122"/>
              </a:rPr>
              <a:t>》</a:t>
            </a:r>
            <a:r>
              <a:rPr lang="zh-CN" altLang="en-US" sz="2000" b="1" smtClean="0">
                <a:latin typeface="微软雅黑" pitchFamily="34" charset="-122"/>
                <a:ea typeface="微软雅黑" pitchFamily="34" charset="-122"/>
              </a:rPr>
              <a:t>等。</a:t>
            </a:r>
            <a:endParaRPr lang="zh-CN" altLang="en-US" sz="2000" b="1">
              <a:latin typeface="微软雅黑" pitchFamily="34" charset="-122"/>
              <a:ea typeface="微软雅黑" pitchFamily="34" charset="-122"/>
            </a:endParaRPr>
          </a:p>
        </p:txBody>
      </p:sp>
      <p:pic>
        <p:nvPicPr>
          <p:cNvPr id="47106" name="Picture 2" descr="http://image.hnol.net/c/2015-01/01/15/20150101153343651-4505638.jpg"/>
          <p:cNvPicPr>
            <a:picLocks noChangeAspect="1" noChangeArrowheads="1"/>
          </p:cNvPicPr>
          <p:nvPr/>
        </p:nvPicPr>
        <p:blipFill>
          <a:blip r:embed="rId2"/>
          <a:stretch>
            <a:fillRect/>
          </a:stretch>
        </p:blipFill>
        <p:spPr bwMode="auto">
          <a:xfrm>
            <a:off x="0" y="571480"/>
            <a:ext cx="3676650" cy="4476751"/>
          </a:xfrm>
          <a:prstGeom prst="rect">
            <a:avLst/>
          </a:prstGeom>
          <a:noFill/>
        </p:spPr>
      </p:pic>
      <p:sp>
        <p:nvSpPr>
          <p:cNvPr id="6" name="TextBox 5"/>
          <p:cNvSpPr txBox="1"/>
          <p:nvPr/>
        </p:nvSpPr>
        <p:spPr>
          <a:xfrm>
            <a:off x="0" y="5214950"/>
            <a:ext cx="6286544" cy="523220"/>
          </a:xfrm>
          <a:prstGeom prst="rect">
            <a:avLst/>
          </a:prstGeom>
          <a:noFill/>
        </p:spPr>
        <p:txBody>
          <a:bodyPr wrap="square" rtlCol="0">
            <a:spAutoFit/>
          </a:bodyPr>
          <a:lstStyle/>
          <a:p>
            <a:r>
              <a:rPr lang="zh-CN" altLang="en-US" sz="2800" b="1" smtClean="0">
                <a:latin typeface="微软雅黑" pitchFamily="34" charset="-122"/>
                <a:ea typeface="微软雅黑" pitchFamily="34" charset="-122"/>
              </a:rPr>
              <a:t>中国近代关税制度的发展</a:t>
            </a:r>
            <a:endParaRPr lang="zh-CN" altLang="en-US" sz="2800" b="1">
              <a:latin typeface="微软雅黑" pitchFamily="34" charset="-122"/>
              <a:ea typeface="微软雅黑" pitchFamily="34" charset="-122"/>
            </a:endParaRPr>
          </a:p>
        </p:txBody>
      </p:sp>
      <p:sp>
        <p:nvSpPr>
          <p:cNvPr id="7" name="TextBox 6"/>
          <p:cNvSpPr txBox="1"/>
          <p:nvPr/>
        </p:nvSpPr>
        <p:spPr>
          <a:xfrm>
            <a:off x="0" y="6000768"/>
            <a:ext cx="7500990" cy="523220"/>
          </a:xfrm>
          <a:prstGeom prst="rect">
            <a:avLst/>
          </a:prstGeom>
          <a:noFill/>
        </p:spPr>
        <p:txBody>
          <a:bodyPr wrap="square" rtlCol="0">
            <a:spAutoFit/>
          </a:bodyPr>
          <a:lstStyle/>
          <a:p>
            <a:r>
              <a:rPr lang="zh-CN" altLang="en-US" sz="2800" b="1" smtClean="0">
                <a:solidFill>
                  <a:srgbClr val="FF0000"/>
                </a:solidFill>
                <a:latin typeface="微软雅黑" pitchFamily="34" charset="-122"/>
                <a:ea typeface="微软雅黑" pitchFamily="34" charset="-122"/>
              </a:rPr>
              <a:t>自主</a:t>
            </a:r>
            <a:r>
              <a:rPr lang="en-US" altLang="zh-CN" sz="2800" b="1" smtClean="0">
                <a:solidFill>
                  <a:srgbClr val="FF0000"/>
                </a:solidFill>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丧失</a:t>
            </a:r>
            <a:r>
              <a:rPr lang="en-US" altLang="zh-CN" sz="2800" b="1" smtClean="0">
                <a:solidFill>
                  <a:srgbClr val="FF0000"/>
                </a:solidFill>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收回</a:t>
            </a:r>
            <a:r>
              <a:rPr lang="en-US" altLang="zh-CN" sz="2800" b="1" smtClean="0">
                <a:solidFill>
                  <a:srgbClr val="FF0000"/>
                </a:solidFill>
                <a:latin typeface="微软雅黑" pitchFamily="34" charset="-122"/>
                <a:ea typeface="微软雅黑" pitchFamily="34" charset="-122"/>
              </a:rPr>
              <a:t>—</a:t>
            </a:r>
            <a:r>
              <a:rPr lang="zh-CN" altLang="en-US" sz="2800" b="1" smtClean="0">
                <a:solidFill>
                  <a:srgbClr val="FF0000"/>
                </a:solidFill>
                <a:latin typeface="微软雅黑" pitchFamily="34" charset="-122"/>
                <a:ea typeface="微软雅黑" pitchFamily="34" charset="-122"/>
              </a:rPr>
              <a:t>发展完善</a:t>
            </a:r>
            <a:endParaRPr lang="zh-CN" altLang="en-US" sz="2800" b="1">
              <a:solidFill>
                <a:srgbClr val="FF0000"/>
              </a:solidFill>
              <a:latin typeface="微软雅黑" pitchFamily="34" charset="-122"/>
              <a:ea typeface="微软雅黑" pitchFamily="34" charset="-122"/>
            </a:endParaRPr>
          </a:p>
        </p:txBody>
      </p:sp>
      <p:sp>
        <p:nvSpPr>
          <p:cNvPr id="8" name="TextBox 7"/>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关税与个人所得税制度的起源与演变</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2"/>
          <p:cNvSpPr txBox="1"/>
          <p:nvPr/>
        </p:nvSpPr>
        <p:spPr>
          <a:xfrm>
            <a:off x="0" y="1714488"/>
            <a:ext cx="9144000" cy="3046988"/>
          </a:xfrm>
          <a:prstGeom prst="rect">
            <a:avLst/>
          </a:prstGeom>
          <a:noFill/>
        </p:spPr>
        <p:txBody>
          <a:bodyPr wrap="square" rtlCol="0">
            <a:spAutoFit/>
          </a:bodyPr>
          <a:lstStyle/>
          <a:p>
            <a:r>
              <a:rPr lang="en-US" altLang="zh-CN" sz="2400" b="1" smtClean="0">
                <a:solidFill>
                  <a:srgbClr val="FF0000"/>
                </a:solidFill>
                <a:latin typeface="微软雅黑" pitchFamily="34" charset="-122"/>
                <a:ea typeface="微软雅黑" pitchFamily="34" charset="-122"/>
              </a:rPr>
              <a:t>1,</a:t>
            </a:r>
            <a:r>
              <a:rPr lang="zh-CN" altLang="en-US" sz="2400" b="1" smtClean="0">
                <a:solidFill>
                  <a:srgbClr val="FF0000"/>
                </a:solidFill>
                <a:latin typeface="微软雅黑" pitchFamily="34" charset="-122"/>
                <a:ea typeface="微软雅黑" pitchFamily="34" charset="-122"/>
              </a:rPr>
              <a:t>关税自主</a:t>
            </a:r>
            <a:r>
              <a:rPr lang="zh-CN" altLang="en-US" sz="2400" b="1" smtClean="0">
                <a:latin typeface="微软雅黑" pitchFamily="34" charset="-122"/>
                <a:ea typeface="微软雅黑" pitchFamily="34" charset="-122"/>
              </a:rPr>
              <a:t>：鸦片战争前</a:t>
            </a:r>
            <a:endParaRPr lang="en-US" altLang="zh-CN" sz="2400" b="1" smtClean="0">
              <a:latin typeface="微软雅黑" pitchFamily="34" charset="-122"/>
              <a:ea typeface="微软雅黑" pitchFamily="34" charset="-122"/>
            </a:endParaRPr>
          </a:p>
          <a:p>
            <a:r>
              <a:rPr lang="en-US" altLang="zh-CN" sz="2400" b="1" smtClean="0">
                <a:solidFill>
                  <a:srgbClr val="FF0000"/>
                </a:solidFill>
                <a:latin typeface="微软雅黑" pitchFamily="34" charset="-122"/>
                <a:ea typeface="微软雅黑" pitchFamily="34" charset="-122"/>
              </a:rPr>
              <a:t>2</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权益丧失：</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南京条约</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及附件中协定关税、片面最惠国待遇等中国失去自主调整关税能力，海关大权长期被列强把持。</a:t>
            </a:r>
            <a:endParaRPr lang="en-US" altLang="zh-CN" sz="2400" b="1" smtClean="0">
              <a:latin typeface="微软雅黑" pitchFamily="34" charset="-122"/>
              <a:ea typeface="微软雅黑" pitchFamily="34" charset="-122"/>
            </a:endParaRPr>
          </a:p>
          <a:p>
            <a:r>
              <a:rPr lang="en-US" altLang="zh-CN" sz="2400" b="1" smtClean="0">
                <a:solidFill>
                  <a:srgbClr val="FF0000"/>
                </a:solidFill>
                <a:latin typeface="微软雅黑" pitchFamily="34" charset="-122"/>
                <a:ea typeface="微软雅黑" pitchFamily="34" charset="-122"/>
              </a:rPr>
              <a:t>3,</a:t>
            </a:r>
            <a:r>
              <a:rPr lang="zh-CN" altLang="en-US" sz="2400" b="1" smtClean="0">
                <a:solidFill>
                  <a:srgbClr val="FF0000"/>
                </a:solidFill>
                <a:latin typeface="微软雅黑" pitchFamily="34" charset="-122"/>
                <a:ea typeface="微软雅黑" pitchFamily="34" charset="-122"/>
              </a:rPr>
              <a:t>收回</a:t>
            </a:r>
            <a:r>
              <a:rPr lang="zh-CN" altLang="en-US" sz="2400" b="1" smtClean="0">
                <a:latin typeface="微软雅黑" pitchFamily="34" charset="-122"/>
                <a:ea typeface="微软雅黑" pitchFamily="34" charset="-122"/>
              </a:rPr>
              <a:t>：</a:t>
            </a:r>
            <a:endParaRPr lang="en-US" altLang="zh-CN" sz="2400" b="1" smtClean="0">
              <a:latin typeface="微软雅黑" pitchFamily="34" charset="-122"/>
              <a:ea typeface="微软雅黑" pitchFamily="34" charset="-122"/>
            </a:endParaRPr>
          </a:p>
          <a:p>
            <a:r>
              <a:rPr lang="en-US" altLang="zh-CN" sz="2400" b="1" smtClean="0">
                <a:latin typeface="微软雅黑" pitchFamily="34" charset="-122"/>
                <a:ea typeface="微软雅黑" pitchFamily="34" charset="-122"/>
              </a:rPr>
              <a:t>1</a:t>
            </a:r>
            <a:r>
              <a:rPr lang="zh-CN" altLang="en-US" sz="2400" b="1" smtClean="0">
                <a:latin typeface="微软雅黑" pitchFamily="34" charset="-122"/>
                <a:ea typeface="微软雅黑" pitchFamily="34" charset="-122"/>
              </a:rPr>
              <a:t>、</a:t>
            </a:r>
            <a:r>
              <a:rPr lang="en-US" altLang="zh-CN" sz="2400" b="1" smtClean="0">
                <a:latin typeface="微软雅黑" pitchFamily="34" charset="-122"/>
                <a:ea typeface="微软雅黑" pitchFamily="34" charset="-122"/>
              </a:rPr>
              <a:t>1927</a:t>
            </a:r>
            <a:r>
              <a:rPr lang="zh-CN" altLang="en-US" sz="2400" b="1" smtClean="0">
                <a:latin typeface="微软雅黑" pitchFamily="34" charset="-122"/>
                <a:ea typeface="微软雅黑" pitchFamily="34" charset="-122"/>
              </a:rPr>
              <a:t>年，国民政府关税自主</a:t>
            </a:r>
            <a:endParaRPr lang="en-US" altLang="zh-CN" sz="2400" b="1" smtClean="0">
              <a:latin typeface="微软雅黑" pitchFamily="34" charset="-122"/>
              <a:ea typeface="微软雅黑" pitchFamily="34" charset="-122"/>
            </a:endParaRPr>
          </a:p>
          <a:p>
            <a:r>
              <a:rPr lang="en-US" altLang="zh-CN" sz="2400" b="1" smtClean="0">
                <a:latin typeface="微软雅黑" pitchFamily="34" charset="-122"/>
                <a:ea typeface="微软雅黑" pitchFamily="34" charset="-122"/>
              </a:rPr>
              <a:t>2</a:t>
            </a:r>
            <a:r>
              <a:rPr lang="zh-CN" altLang="en-US" sz="2400" b="1" smtClean="0">
                <a:latin typeface="微软雅黑" pitchFamily="34" charset="-122"/>
                <a:ea typeface="微软雅黑" pitchFamily="34" charset="-122"/>
              </a:rPr>
              <a:t>、</a:t>
            </a:r>
            <a:r>
              <a:rPr lang="en-US" altLang="zh-CN" sz="2400" b="1" smtClean="0">
                <a:latin typeface="微软雅黑" pitchFamily="34" charset="-122"/>
                <a:ea typeface="微软雅黑" pitchFamily="34" charset="-122"/>
              </a:rPr>
              <a:t>1928</a:t>
            </a:r>
            <a:r>
              <a:rPr lang="zh-CN" altLang="en-US" sz="2400" b="1" smtClean="0">
                <a:latin typeface="微软雅黑" pitchFamily="34" charset="-122"/>
                <a:ea typeface="微软雅黑" pitchFamily="34" charset="-122"/>
              </a:rPr>
              <a:t>年，国民政府发表“改订新约”对外宣言，关税自主为主要内容之一</a:t>
            </a:r>
            <a:endParaRPr lang="en-US" altLang="zh-CN" sz="2400" b="1" smtClean="0">
              <a:latin typeface="微软雅黑" pitchFamily="34" charset="-122"/>
              <a:ea typeface="微软雅黑" pitchFamily="34" charset="-122"/>
            </a:endParaRPr>
          </a:p>
          <a:p>
            <a:r>
              <a:rPr lang="en-US" altLang="zh-CN" sz="2400" b="1" smtClean="0">
                <a:latin typeface="微软雅黑" pitchFamily="34" charset="-122"/>
                <a:ea typeface="微软雅黑" pitchFamily="34" charset="-122"/>
              </a:rPr>
              <a:t>3</a:t>
            </a:r>
            <a:r>
              <a:rPr lang="zh-CN" altLang="en-US" sz="2400" b="1" smtClean="0">
                <a:latin typeface="微软雅黑" pitchFamily="34" charset="-122"/>
                <a:ea typeface="微软雅黑" pitchFamily="34" charset="-122"/>
              </a:rPr>
              <a:t>、</a:t>
            </a:r>
            <a:r>
              <a:rPr lang="en-US" altLang="zh-CN" sz="2400" b="1" smtClean="0">
                <a:latin typeface="微软雅黑" pitchFamily="34" charset="-122"/>
                <a:ea typeface="微软雅黑" pitchFamily="34" charset="-122"/>
              </a:rPr>
              <a:t>1928</a:t>
            </a:r>
            <a:r>
              <a:rPr lang="zh-CN" altLang="en-US" sz="2400" b="1" smtClean="0">
                <a:latin typeface="微软雅黑" pitchFamily="34" charset="-122"/>
                <a:ea typeface="微软雅黑" pitchFamily="34" charset="-122"/>
              </a:rPr>
              <a:t>年国民政府与美国签订</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中美关税条约</a:t>
            </a:r>
            <a:r>
              <a:rPr lang="en-US" altLang="zh-CN" sz="2400" b="1" smtClean="0">
                <a:latin typeface="微软雅黑" pitchFamily="34" charset="-122"/>
                <a:ea typeface="微软雅黑" pitchFamily="34" charset="-122"/>
              </a:rPr>
              <a:t>》</a:t>
            </a:r>
            <a:endParaRPr lang="zh-CN" altLang="en-US" sz="2400" b="1">
              <a:latin typeface="微软雅黑" pitchFamily="34" charset="-122"/>
              <a:ea typeface="微软雅黑" pitchFamily="34" charset="-122"/>
            </a:endParaRPr>
          </a:p>
        </p:txBody>
      </p:sp>
      <p:sp>
        <p:nvSpPr>
          <p:cNvPr id="5" name="TextBox 4"/>
          <p:cNvSpPr txBox="1"/>
          <p:nvPr/>
        </p:nvSpPr>
        <p:spPr>
          <a:xfrm>
            <a:off x="0" y="5000636"/>
            <a:ext cx="8572560" cy="461665"/>
          </a:xfrm>
          <a:prstGeom prst="rect">
            <a:avLst/>
          </a:prstGeom>
          <a:noFill/>
        </p:spPr>
        <p:txBody>
          <a:bodyPr wrap="square" rtlCol="0">
            <a:spAutoFit/>
          </a:bodyPr>
          <a:lstStyle/>
          <a:p>
            <a:r>
              <a:rPr lang="zh-CN" altLang="en-US" sz="2400" b="1" smtClean="0">
                <a:latin typeface="微软雅黑" pitchFamily="34" charset="-122"/>
                <a:ea typeface="微软雅黑" pitchFamily="34" charset="-122"/>
              </a:rPr>
              <a:t>在关税自主权上取得进展，但仍不能完全自主制定税率</a:t>
            </a:r>
            <a:endParaRPr lang="zh-CN" altLang="en-US" sz="2400" b="1">
              <a:latin typeface="微软雅黑" pitchFamily="34" charset="-122"/>
              <a:ea typeface="微软雅黑" pitchFamily="34" charset="-122"/>
            </a:endParaRPr>
          </a:p>
        </p:txBody>
      </p:sp>
      <p:sp>
        <p:nvSpPr>
          <p:cNvPr id="6" name="TextBox 5"/>
          <p:cNvSpPr txBox="1"/>
          <p:nvPr/>
        </p:nvSpPr>
        <p:spPr>
          <a:xfrm>
            <a:off x="0" y="5786454"/>
            <a:ext cx="8786842" cy="461665"/>
          </a:xfrm>
          <a:prstGeom prst="rect">
            <a:avLst/>
          </a:prstGeom>
          <a:noFill/>
        </p:spPr>
        <p:txBody>
          <a:bodyPr wrap="square" rtlCol="0">
            <a:spAutoFit/>
          </a:bodyPr>
          <a:lstStyle/>
          <a:p>
            <a:r>
              <a:rPr lang="zh-CN" altLang="en-US" sz="2400" b="1" smtClean="0">
                <a:solidFill>
                  <a:srgbClr val="FF0000"/>
                </a:solidFill>
                <a:latin typeface="微软雅黑" pitchFamily="34" charset="-122"/>
                <a:ea typeface="微软雅黑" pitchFamily="34" charset="-122"/>
              </a:rPr>
              <a:t>中华人民共和国成立后中国人民才真正收回关税自主权</a:t>
            </a:r>
            <a:endParaRPr lang="zh-CN" altLang="en-US" sz="2400" b="1">
              <a:solidFill>
                <a:srgbClr val="FF0000"/>
              </a:solidFill>
              <a:latin typeface="微软雅黑" pitchFamily="34" charset="-122"/>
              <a:ea typeface="微软雅黑" pitchFamily="34" charset="-122"/>
            </a:endParaRPr>
          </a:p>
        </p:txBody>
      </p:sp>
      <p:sp>
        <p:nvSpPr>
          <p:cNvPr id="7" name="TextBox 6"/>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关税与个人所得税制度的起源与演变</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500034" y="1857364"/>
            <a:ext cx="8229600" cy="4525963"/>
          </a:xfrm>
        </p:spPr>
        <p:txBody>
          <a:bodyPr/>
          <a:lstStyle/>
          <a:p>
            <a:pPr>
              <a:buNone/>
            </a:pPr>
            <a:r>
              <a:rPr lang="zh-CN" altLang="en-US" b="1" smtClean="0">
                <a:latin typeface="华文新魏" pitchFamily="2" charset="-122"/>
                <a:ea typeface="华文新魏" pitchFamily="2" charset="-122"/>
              </a:rPr>
              <a:t>关税自主权的收回是中国洗刷中国近代以来耻辱的开始</a:t>
            </a:r>
            <a:r>
              <a:rPr lang="en-US" altLang="zh-CN" b="1" smtClean="0">
                <a:latin typeface="华文新魏" pitchFamily="2" charset="-122"/>
                <a:ea typeface="华文新魏" pitchFamily="2" charset="-122"/>
              </a:rPr>
              <a:t>,</a:t>
            </a:r>
            <a:r>
              <a:rPr lang="zh-CN" altLang="en-US" b="1" smtClean="0">
                <a:latin typeface="华文新魏" pitchFamily="2" charset="-122"/>
                <a:ea typeface="华文新魏" pitchFamily="2" charset="-122"/>
              </a:rPr>
              <a:t>它标志着中传民族的觉醒！</a:t>
            </a:r>
            <a:endParaRPr lang="zh-CN" altLang="en-US" b="1">
              <a:latin typeface="华文新魏" pitchFamily="2" charset="-122"/>
              <a:ea typeface="华文新魏" pitchFamily="2" charset="-122"/>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0" y="785794"/>
            <a:ext cx="7215238" cy="584775"/>
          </a:xfrm>
          <a:prstGeom prst="rect">
            <a:avLst/>
          </a:prstGeom>
          <a:noFill/>
        </p:spPr>
        <p:txBody>
          <a:bodyPr wrap="square" rtlCol="0">
            <a:spAutoFit/>
          </a:bodyPr>
          <a:lstStyle/>
          <a:p>
            <a:r>
              <a:rPr lang="en-US" altLang="zh-CN" sz="3200" b="1" smtClean="0">
                <a:solidFill>
                  <a:srgbClr val="FF0000"/>
                </a:solidFill>
                <a:latin typeface="微软雅黑" pitchFamily="34" charset="-122"/>
                <a:ea typeface="微软雅黑" pitchFamily="34" charset="-122"/>
              </a:rPr>
              <a:t>4,</a:t>
            </a:r>
            <a:r>
              <a:rPr lang="zh-CN" altLang="en-US" sz="3200" b="1" smtClean="0">
                <a:solidFill>
                  <a:srgbClr val="FF0000"/>
                </a:solidFill>
                <a:latin typeface="微软雅黑" pitchFamily="34" charset="-122"/>
                <a:ea typeface="微软雅黑" pitchFamily="34" charset="-122"/>
              </a:rPr>
              <a:t>发展完善：</a:t>
            </a:r>
            <a:endParaRPr lang="zh-CN" altLang="en-US" sz="3200" b="1">
              <a:solidFill>
                <a:srgbClr val="FF0000"/>
              </a:solidFill>
              <a:latin typeface="微软雅黑" pitchFamily="34" charset="-122"/>
              <a:ea typeface="微软雅黑" pitchFamily="34" charset="-122"/>
            </a:endParaRPr>
          </a:p>
        </p:txBody>
      </p:sp>
      <p:sp>
        <p:nvSpPr>
          <p:cNvPr id="3" name="TextBox 2"/>
          <p:cNvSpPr txBox="1"/>
          <p:nvPr/>
        </p:nvSpPr>
        <p:spPr>
          <a:xfrm>
            <a:off x="0" y="1857364"/>
            <a:ext cx="9144000" cy="3046988"/>
          </a:xfrm>
          <a:prstGeom prst="rect">
            <a:avLst/>
          </a:prstGeom>
          <a:noFill/>
        </p:spPr>
        <p:txBody>
          <a:bodyPr wrap="square" rtlCol="0">
            <a:spAutoFit/>
          </a:bodyPr>
          <a:lstStyle/>
          <a:p>
            <a:r>
              <a:rPr lang="en-US" altLang="zh-CN" sz="2400" b="1" smtClean="0">
                <a:latin typeface="微软雅黑" pitchFamily="34" charset="-122"/>
                <a:ea typeface="微软雅黑" pitchFamily="34" charset="-122"/>
              </a:rPr>
              <a:t>a</a:t>
            </a:r>
            <a:r>
              <a:rPr lang="zh-CN" altLang="en-US" sz="2400" b="1" smtClean="0">
                <a:latin typeface="微软雅黑" pitchFamily="34" charset="-122"/>
                <a:ea typeface="微软雅黑" pitchFamily="34" charset="-122"/>
              </a:rPr>
              <a:t>、新中国成立后颁布：</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中华人民共和国海关进出口税则</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及实施条例，是中华人民共和国</a:t>
            </a:r>
            <a:r>
              <a:rPr lang="zh-CN" altLang="en-US" sz="2400" b="1" smtClean="0">
                <a:solidFill>
                  <a:srgbClr val="FF0000"/>
                </a:solidFill>
                <a:latin typeface="微软雅黑" pitchFamily="34" charset="-122"/>
                <a:ea typeface="微软雅黑" pitchFamily="34" charset="-122"/>
              </a:rPr>
              <a:t>第一部</a:t>
            </a:r>
            <a:r>
              <a:rPr lang="zh-CN" altLang="en-US" sz="2400" b="1" smtClean="0">
                <a:latin typeface="微软雅黑" pitchFamily="34" charset="-122"/>
                <a:ea typeface="微软雅黑" pitchFamily="34" charset="-122"/>
              </a:rPr>
              <a:t>独立的专门的海关税法，统一了全国关税制度</a:t>
            </a:r>
            <a:endParaRPr lang="en-US" altLang="zh-CN" sz="2400" b="1" smtClean="0">
              <a:latin typeface="微软雅黑" pitchFamily="34" charset="-122"/>
              <a:ea typeface="微软雅黑" pitchFamily="34" charset="-122"/>
            </a:endParaRPr>
          </a:p>
          <a:p>
            <a:r>
              <a:rPr lang="en-US" altLang="zh-CN" sz="2400" b="1" smtClean="0">
                <a:latin typeface="微软雅黑" pitchFamily="34" charset="-122"/>
                <a:ea typeface="微软雅黑" pitchFamily="34" charset="-122"/>
              </a:rPr>
              <a:t>b</a:t>
            </a:r>
            <a:r>
              <a:rPr lang="zh-CN" altLang="en-US" sz="2400" b="1" smtClean="0">
                <a:latin typeface="微软雅黑" pitchFamily="34" charset="-122"/>
                <a:ea typeface="微软雅黑" pitchFamily="34" charset="-122"/>
              </a:rPr>
              <a:t>、</a:t>
            </a:r>
            <a:r>
              <a:rPr lang="en-US" altLang="zh-CN" sz="2400" b="1" smtClean="0">
                <a:latin typeface="微软雅黑" pitchFamily="34" charset="-122"/>
                <a:ea typeface="微软雅黑" pitchFamily="34" charset="-122"/>
              </a:rPr>
              <a:t>1985</a:t>
            </a:r>
            <a:r>
              <a:rPr lang="zh-CN" altLang="en-US" sz="2400" b="1" smtClean="0">
                <a:latin typeface="微软雅黑" pitchFamily="34" charset="-122"/>
                <a:ea typeface="微软雅黑" pitchFamily="34" charset="-122"/>
              </a:rPr>
              <a:t>年国务院颁布</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中华人民共和国进出口关税条例</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中华人民共和国海关进出口税则</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强化关税制度的</a:t>
            </a:r>
            <a:r>
              <a:rPr lang="zh-CN" altLang="en-US" sz="2400" b="1" smtClean="0">
                <a:solidFill>
                  <a:srgbClr val="FF0000"/>
                </a:solidFill>
                <a:latin typeface="微软雅黑" pitchFamily="34" charset="-122"/>
                <a:ea typeface="微软雅黑" pitchFamily="34" charset="-122"/>
              </a:rPr>
              <a:t>法制化</a:t>
            </a:r>
            <a:r>
              <a:rPr lang="zh-CN" altLang="en-US" sz="2400" b="1" smtClean="0">
                <a:latin typeface="微软雅黑" pitchFamily="34" charset="-122"/>
                <a:ea typeface="微软雅黑" pitchFamily="34" charset="-122"/>
              </a:rPr>
              <a:t>建设。</a:t>
            </a:r>
            <a:endParaRPr lang="en-US" altLang="zh-CN" sz="2400" b="1" smtClean="0">
              <a:latin typeface="微软雅黑" pitchFamily="34" charset="-122"/>
              <a:ea typeface="微软雅黑" pitchFamily="34" charset="-122"/>
            </a:endParaRPr>
          </a:p>
          <a:p>
            <a:r>
              <a:rPr lang="en-US" altLang="zh-CN" sz="2400" b="1" smtClean="0">
                <a:latin typeface="微软雅黑" pitchFamily="34" charset="-122"/>
                <a:ea typeface="微软雅黑" pitchFamily="34" charset="-122"/>
              </a:rPr>
              <a:t>c</a:t>
            </a:r>
            <a:r>
              <a:rPr lang="zh-CN" altLang="en-US" sz="2400" b="1" smtClean="0">
                <a:latin typeface="微软雅黑" pitchFamily="34" charset="-122"/>
                <a:ea typeface="微软雅黑" pitchFamily="34" charset="-122"/>
              </a:rPr>
              <a:t>、</a:t>
            </a:r>
            <a:r>
              <a:rPr lang="en-US" altLang="zh-CN" sz="2400" b="1" smtClean="0">
                <a:latin typeface="微软雅黑" pitchFamily="34" charset="-122"/>
                <a:ea typeface="微软雅黑" pitchFamily="34" charset="-122"/>
              </a:rPr>
              <a:t>1987</a:t>
            </a:r>
            <a:r>
              <a:rPr lang="zh-CN" altLang="en-US" sz="2400" b="1" smtClean="0">
                <a:latin typeface="微软雅黑" pitchFamily="34" charset="-122"/>
                <a:ea typeface="微软雅黑" pitchFamily="34" charset="-122"/>
              </a:rPr>
              <a:t>年，全国人大常委会通过</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中华人民共和国海关法</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a:t>
            </a:r>
            <a:r>
              <a:rPr lang="zh-CN" altLang="en-US" sz="2400" b="1" smtClean="0">
                <a:solidFill>
                  <a:srgbClr val="FF0000"/>
                </a:solidFill>
                <a:latin typeface="微软雅黑" pitchFamily="34" charset="-122"/>
                <a:ea typeface="微软雅黑" pitchFamily="34" charset="-122"/>
              </a:rPr>
              <a:t>进一步完善关税基本制度</a:t>
            </a:r>
            <a:r>
              <a:rPr lang="zh-CN" altLang="en-US" sz="2400" b="1" smtClean="0">
                <a:latin typeface="微软雅黑" pitchFamily="34" charset="-122"/>
                <a:ea typeface="微软雅黑" pitchFamily="34" charset="-122"/>
              </a:rPr>
              <a:t>，对国民经济发展和对外贸易起到重要促进作用。</a:t>
            </a:r>
            <a:endParaRPr lang="zh-CN" altLang="en-US" sz="2400" b="1">
              <a:latin typeface="微软雅黑" pitchFamily="34" charset="-122"/>
              <a:ea typeface="微软雅黑" pitchFamily="34" charset="-122"/>
            </a:endParaRPr>
          </a:p>
        </p:txBody>
      </p:sp>
      <p:sp>
        <p:nvSpPr>
          <p:cNvPr id="5" name="TextBox 4"/>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关税与个人所得税制度的起源与演变</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4" descr="https://gss1.bdstatic.com/-vo3dSag_xI4khGkpoWK1HF6hhy/baike/c0%3Dbaike220%2C5%2C5%2C220%2C73/sign=4c38ffe43bd3d539d53007915bee8235/7dd98d1001e93901a4ed522476ec54e736d19639.jpg"/>
          <p:cNvPicPr>
            <a:picLocks noChangeAspect="1" noChangeArrowheads="1"/>
          </p:cNvPicPr>
          <p:nvPr/>
        </p:nvPicPr>
        <p:blipFill>
          <a:blip r:embed="rId2"/>
          <a:stretch>
            <a:fillRect/>
          </a:stretch>
        </p:blipFill>
        <p:spPr bwMode="auto">
          <a:xfrm>
            <a:off x="4857752" y="285728"/>
            <a:ext cx="4286248" cy="6198754"/>
          </a:xfrm>
          <a:prstGeom prst="rect">
            <a:avLst/>
          </a:prstGeom>
          <a:noFill/>
        </p:spPr>
      </p:pic>
      <p:sp>
        <p:nvSpPr>
          <p:cNvPr id="3" name="TextBox 2"/>
          <p:cNvSpPr txBox="1"/>
          <p:nvPr/>
        </p:nvSpPr>
        <p:spPr>
          <a:xfrm>
            <a:off x="785786" y="1428736"/>
            <a:ext cx="2857488" cy="3785652"/>
          </a:xfrm>
          <a:prstGeom prst="rect">
            <a:avLst/>
          </a:prstGeom>
          <a:noFill/>
        </p:spPr>
        <p:txBody>
          <a:bodyPr wrap="square" rtlCol="0">
            <a:spAutoFit/>
          </a:bodyPr>
          <a:lstStyle/>
          <a:p>
            <a:r>
              <a:rPr lang="zh-CN" altLang="en-US" sz="2400" b="1" smtClean="0">
                <a:latin typeface="微软雅黑" pitchFamily="34" charset="-122"/>
                <a:ea typeface="微软雅黑" pitchFamily="34" charset="-122"/>
              </a:rPr>
              <a:t>全国人大常委会关于修改个人所得税法的决定草案</a:t>
            </a:r>
            <a:r>
              <a:rPr lang="en-US" altLang="zh-CN" sz="2400" b="1" smtClean="0">
                <a:latin typeface="微软雅黑" pitchFamily="34" charset="-122"/>
                <a:ea typeface="微软雅黑" pitchFamily="34" charset="-122"/>
              </a:rPr>
              <a:t>2018</a:t>
            </a:r>
            <a:r>
              <a:rPr lang="zh-CN" altLang="en-US" sz="2400" b="1" smtClean="0">
                <a:latin typeface="微软雅黑" pitchFamily="34" charset="-122"/>
                <a:ea typeface="微软雅黑" pitchFamily="34" charset="-122"/>
              </a:rPr>
              <a:t>年</a:t>
            </a:r>
            <a:r>
              <a:rPr lang="en-US" altLang="zh-CN" sz="2400" b="1" smtClean="0">
                <a:latin typeface="微软雅黑" pitchFamily="34" charset="-122"/>
                <a:ea typeface="微软雅黑" pitchFamily="34" charset="-122"/>
              </a:rPr>
              <a:t>8</a:t>
            </a:r>
            <a:r>
              <a:rPr lang="zh-CN" altLang="en-US" sz="2400" b="1" smtClean="0">
                <a:latin typeface="微软雅黑" pitchFamily="34" charset="-122"/>
                <a:ea typeface="微软雅黑" pitchFamily="34" charset="-122"/>
              </a:rPr>
              <a:t>月</a:t>
            </a:r>
            <a:r>
              <a:rPr lang="en-US" altLang="zh-CN" sz="2400" b="1" smtClean="0">
                <a:latin typeface="微软雅黑" pitchFamily="34" charset="-122"/>
                <a:ea typeface="微软雅黑" pitchFamily="34" charset="-122"/>
              </a:rPr>
              <a:t>27</a:t>
            </a:r>
            <a:r>
              <a:rPr lang="zh-CN" altLang="en-US" sz="2400" b="1" smtClean="0">
                <a:latin typeface="微软雅黑" pitchFamily="34" charset="-122"/>
                <a:ea typeface="微软雅黑" pitchFamily="34" charset="-122"/>
              </a:rPr>
              <a:t>日提请十三届全国人大常委会第五次会议审议。依据决定草案，基本减除费用标准拟确定为每年</a:t>
            </a:r>
            <a:r>
              <a:rPr lang="en-US" altLang="zh-CN" sz="2400" b="1" smtClean="0">
                <a:latin typeface="微软雅黑" pitchFamily="34" charset="-122"/>
                <a:ea typeface="微软雅黑" pitchFamily="34" charset="-122"/>
              </a:rPr>
              <a:t>6</a:t>
            </a:r>
            <a:r>
              <a:rPr lang="zh-CN" altLang="en-US" sz="2400" b="1" smtClean="0">
                <a:latin typeface="微软雅黑" pitchFamily="34" charset="-122"/>
                <a:ea typeface="微软雅黑" pitchFamily="34" charset="-122"/>
              </a:rPr>
              <a:t>万元，即每月</a:t>
            </a:r>
            <a:r>
              <a:rPr lang="en-US" altLang="zh-CN" sz="2400" b="1" smtClean="0">
                <a:latin typeface="微软雅黑" pitchFamily="34" charset="-122"/>
                <a:ea typeface="微软雅黑" pitchFamily="34" charset="-122"/>
              </a:rPr>
              <a:t>5000</a:t>
            </a:r>
            <a:r>
              <a:rPr lang="zh-CN" altLang="en-US" sz="2400" b="1" smtClean="0">
                <a:latin typeface="微软雅黑" pitchFamily="34" charset="-122"/>
                <a:ea typeface="微软雅黑" pitchFamily="34" charset="-122"/>
              </a:rPr>
              <a:t>元。</a:t>
            </a:r>
            <a:r>
              <a:rPr lang="zh-CN" altLang="en-US" sz="2400" b="1" baseline="30000" smtClean="0">
                <a:latin typeface="微软雅黑" pitchFamily="34" charset="-122"/>
                <a:ea typeface="微软雅黑" pitchFamily="34" charset="-122"/>
              </a:rPr>
              <a:t> </a:t>
            </a:r>
            <a:endParaRPr lang="zh-CN" altLang="en-US" sz="2400" b="1">
              <a:latin typeface="微软雅黑" pitchFamily="34" charset="-122"/>
              <a:ea typeface="微软雅黑" pitchFamily="34"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0" y="1071546"/>
            <a:ext cx="8215338" cy="830997"/>
          </a:xfrm>
          <a:prstGeom prst="rect">
            <a:avLst/>
          </a:prstGeom>
          <a:noFill/>
        </p:spPr>
        <p:txBody>
          <a:bodyPr wrap="square" rtlCol="0">
            <a:spAutoFit/>
          </a:bodyPr>
          <a:lstStyle/>
          <a:p>
            <a:r>
              <a:rPr lang="zh-CN" altLang="en-US" sz="2400" b="1" smtClean="0">
                <a:solidFill>
                  <a:srgbClr val="FF0000"/>
                </a:solidFill>
                <a:latin typeface="微软雅黑" pitchFamily="34" charset="-122"/>
                <a:ea typeface="微软雅黑" pitchFamily="34" charset="-122"/>
              </a:rPr>
              <a:t>概念</a:t>
            </a:r>
            <a:r>
              <a:rPr lang="zh-CN" altLang="en-US" sz="2400" b="1" smtClean="0">
                <a:latin typeface="微软雅黑" pitchFamily="34" charset="-122"/>
                <a:ea typeface="微软雅黑" pitchFamily="34" charset="-122"/>
              </a:rPr>
              <a:t>：个人所得税是以纳税人个人所取得的各项应税所得为征收对象的一种税</a:t>
            </a:r>
            <a:endParaRPr lang="zh-CN" altLang="en-US" sz="2400" b="1">
              <a:latin typeface="微软雅黑" pitchFamily="34" charset="-122"/>
              <a:ea typeface="微软雅黑" pitchFamily="34" charset="-122"/>
            </a:endParaRPr>
          </a:p>
        </p:txBody>
      </p:sp>
      <p:sp>
        <p:nvSpPr>
          <p:cNvPr id="3" name="TextBox 2"/>
          <p:cNvSpPr txBox="1"/>
          <p:nvPr/>
        </p:nvSpPr>
        <p:spPr>
          <a:xfrm>
            <a:off x="0" y="2214554"/>
            <a:ext cx="9144000" cy="1200329"/>
          </a:xfrm>
          <a:prstGeom prst="rect">
            <a:avLst/>
          </a:prstGeom>
          <a:noFill/>
        </p:spPr>
        <p:txBody>
          <a:bodyPr wrap="square" rtlCol="0">
            <a:spAutoFit/>
          </a:bodyPr>
          <a:lstStyle/>
          <a:p>
            <a:r>
              <a:rPr lang="zh-CN" altLang="en-US" sz="2400" b="1" smtClean="0">
                <a:solidFill>
                  <a:srgbClr val="FF0000"/>
                </a:solidFill>
                <a:latin typeface="微软雅黑" pitchFamily="34" charset="-122"/>
                <a:ea typeface="微软雅黑" pitchFamily="34" charset="-122"/>
              </a:rPr>
              <a:t>起步</a:t>
            </a:r>
            <a:r>
              <a:rPr lang="zh-CN" altLang="en-US" sz="2400" b="1" smtClean="0">
                <a:latin typeface="微软雅黑" pitchFamily="34" charset="-122"/>
                <a:ea typeface="微软雅黑" pitchFamily="34" charset="-122"/>
              </a:rPr>
              <a:t>：</a:t>
            </a:r>
            <a:r>
              <a:rPr lang="en-US" altLang="zh-CN" sz="2400" b="1" smtClean="0">
                <a:latin typeface="微软雅黑" pitchFamily="34" charset="-122"/>
                <a:ea typeface="微软雅黑" pitchFamily="34" charset="-122"/>
              </a:rPr>
              <a:t>1914</a:t>
            </a:r>
            <a:r>
              <a:rPr lang="zh-CN" altLang="en-US" sz="2400" b="1" smtClean="0">
                <a:latin typeface="微软雅黑" pitchFamily="34" charset="-122"/>
                <a:ea typeface="微软雅黑" pitchFamily="34" charset="-122"/>
              </a:rPr>
              <a:t>年北洋政府制定所得税条例，但没有实施。</a:t>
            </a:r>
            <a:endParaRPr lang="en-US" altLang="zh-CN" sz="2400" b="1" smtClean="0">
              <a:latin typeface="微软雅黑" pitchFamily="34" charset="-122"/>
              <a:ea typeface="微软雅黑" pitchFamily="34" charset="-122"/>
            </a:endParaRPr>
          </a:p>
          <a:p>
            <a:r>
              <a:rPr lang="en-US" altLang="zh-CN" sz="2400" b="1" smtClean="0">
                <a:latin typeface="微软雅黑" pitchFamily="34" charset="-122"/>
                <a:ea typeface="微软雅黑" pitchFamily="34" charset="-122"/>
              </a:rPr>
              <a:t>              1936</a:t>
            </a:r>
            <a:r>
              <a:rPr lang="zh-CN" altLang="en-US" sz="2400" b="1" smtClean="0">
                <a:latin typeface="微软雅黑" pitchFamily="34" charset="-122"/>
                <a:ea typeface="微软雅黑" pitchFamily="34" charset="-122"/>
              </a:rPr>
              <a:t>年，国民政府公布一个所得税暂行条例，开始征收个人所得税</a:t>
            </a:r>
            <a:endParaRPr lang="zh-CN" altLang="en-US" sz="2400" b="1">
              <a:latin typeface="微软雅黑" pitchFamily="34" charset="-122"/>
              <a:ea typeface="微软雅黑" pitchFamily="34" charset="-122"/>
            </a:endParaRPr>
          </a:p>
        </p:txBody>
      </p:sp>
      <p:sp>
        <p:nvSpPr>
          <p:cNvPr id="4" name="TextBox 3"/>
          <p:cNvSpPr txBox="1"/>
          <p:nvPr/>
        </p:nvSpPr>
        <p:spPr>
          <a:xfrm>
            <a:off x="0" y="3643314"/>
            <a:ext cx="9144000" cy="1569660"/>
          </a:xfrm>
          <a:prstGeom prst="rect">
            <a:avLst/>
          </a:prstGeom>
          <a:noFill/>
        </p:spPr>
        <p:txBody>
          <a:bodyPr wrap="square" rtlCol="0">
            <a:spAutoFit/>
          </a:bodyPr>
          <a:lstStyle/>
          <a:p>
            <a:r>
              <a:rPr lang="zh-CN" altLang="en-US" sz="2400" b="1" smtClean="0">
                <a:solidFill>
                  <a:srgbClr val="FF0000"/>
                </a:solidFill>
                <a:latin typeface="微软雅黑" pitchFamily="34" charset="-122"/>
                <a:ea typeface="微软雅黑" pitchFamily="34" charset="-122"/>
              </a:rPr>
              <a:t>发展</a:t>
            </a:r>
            <a:r>
              <a:rPr lang="zh-CN" altLang="en-US" sz="2400" b="1" smtClean="0">
                <a:latin typeface="微软雅黑" pitchFamily="34" charset="-122"/>
                <a:ea typeface="微软雅黑" pitchFamily="34" charset="-122"/>
              </a:rPr>
              <a:t>：</a:t>
            </a:r>
            <a:r>
              <a:rPr lang="en-US" altLang="zh-CN" sz="2400" b="1" smtClean="0">
                <a:latin typeface="微软雅黑" pitchFamily="34" charset="-122"/>
                <a:ea typeface="微软雅黑" pitchFamily="34" charset="-122"/>
              </a:rPr>
              <a:t>1</a:t>
            </a:r>
            <a:r>
              <a:rPr lang="zh-CN" altLang="en-US" sz="2400" b="1" smtClean="0">
                <a:latin typeface="微软雅黑" pitchFamily="34" charset="-122"/>
                <a:ea typeface="微软雅黑" pitchFamily="34" charset="-122"/>
              </a:rPr>
              <a:t>、</a:t>
            </a:r>
            <a:r>
              <a:rPr lang="en-US" altLang="zh-CN" sz="2400" b="1" smtClean="0">
                <a:latin typeface="微软雅黑" pitchFamily="34" charset="-122"/>
                <a:ea typeface="微软雅黑" pitchFamily="34" charset="-122"/>
              </a:rPr>
              <a:t>1980</a:t>
            </a:r>
            <a:r>
              <a:rPr lang="zh-CN" altLang="en-US" sz="2400" b="1" smtClean="0">
                <a:latin typeface="微软雅黑" pitchFamily="34" charset="-122"/>
                <a:ea typeface="微软雅黑" pitchFamily="34" charset="-122"/>
              </a:rPr>
              <a:t>年全国人民代表大会通过</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中华人民共和国个人所得税法</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，我国个人所得税制度正式确立。</a:t>
            </a:r>
            <a:endParaRPr lang="en-US" altLang="zh-CN" sz="2400" b="1" smtClean="0">
              <a:latin typeface="微软雅黑" pitchFamily="34" charset="-122"/>
              <a:ea typeface="微软雅黑" pitchFamily="34" charset="-122"/>
            </a:endParaRPr>
          </a:p>
          <a:p>
            <a:r>
              <a:rPr lang="en-US" altLang="zh-CN" sz="2400" b="1" smtClean="0">
                <a:latin typeface="微软雅黑" pitchFamily="34" charset="-122"/>
                <a:ea typeface="微软雅黑" pitchFamily="34" charset="-122"/>
              </a:rPr>
              <a:t>2</a:t>
            </a:r>
            <a:r>
              <a:rPr lang="zh-CN" altLang="en-US" sz="2400" b="1" smtClean="0">
                <a:latin typeface="微软雅黑" pitchFamily="34" charset="-122"/>
                <a:ea typeface="微软雅黑" pitchFamily="34" charset="-122"/>
              </a:rPr>
              <a:t>、</a:t>
            </a:r>
            <a:r>
              <a:rPr lang="en-US" altLang="zh-CN" sz="2400" b="1" smtClean="0">
                <a:latin typeface="微软雅黑" pitchFamily="34" charset="-122"/>
                <a:ea typeface="微软雅黑" pitchFamily="34" charset="-122"/>
              </a:rPr>
              <a:t> 《</a:t>
            </a:r>
            <a:r>
              <a:rPr lang="zh-CN" altLang="en-US" sz="2400" b="1" smtClean="0">
                <a:latin typeface="微软雅黑" pitchFamily="34" charset="-122"/>
                <a:ea typeface="微软雅黑" pitchFamily="34" charset="-122"/>
              </a:rPr>
              <a:t>中华人民共和国个人所得税法</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多次修改完善更加符合中国实际</a:t>
            </a:r>
            <a:endParaRPr lang="zh-CN" altLang="en-US" sz="2400" b="1">
              <a:latin typeface="微软雅黑" pitchFamily="34" charset="-122"/>
              <a:ea typeface="微软雅黑" pitchFamily="34" charset="-122"/>
            </a:endParaRPr>
          </a:p>
        </p:txBody>
      </p:sp>
      <p:sp>
        <p:nvSpPr>
          <p:cNvPr id="5" name="TextBox 4"/>
          <p:cNvSpPr txBox="1"/>
          <p:nvPr/>
        </p:nvSpPr>
        <p:spPr>
          <a:xfrm>
            <a:off x="0" y="5429264"/>
            <a:ext cx="9144000" cy="461665"/>
          </a:xfrm>
          <a:prstGeom prst="rect">
            <a:avLst/>
          </a:prstGeom>
          <a:noFill/>
        </p:spPr>
        <p:txBody>
          <a:bodyPr wrap="square" rtlCol="0">
            <a:spAutoFit/>
          </a:bodyPr>
          <a:lstStyle/>
          <a:p>
            <a:r>
              <a:rPr lang="zh-CN" altLang="en-US" sz="2400" b="1" smtClean="0">
                <a:solidFill>
                  <a:srgbClr val="FF0000"/>
                </a:solidFill>
                <a:latin typeface="微软雅黑" pitchFamily="34" charset="-122"/>
                <a:ea typeface="微软雅黑" pitchFamily="34" charset="-122"/>
              </a:rPr>
              <a:t>作用</a:t>
            </a:r>
            <a:r>
              <a:rPr lang="zh-CN" altLang="en-US" sz="2400" b="1" smtClean="0">
                <a:latin typeface="微软雅黑" pitchFamily="34" charset="-122"/>
                <a:ea typeface="微软雅黑" pitchFamily="34" charset="-122"/>
              </a:rPr>
              <a:t>：调节个人收入，实现社会稳定</a:t>
            </a:r>
            <a:endParaRPr lang="zh-CN" altLang="en-US" sz="2400" b="1">
              <a:latin typeface="微软雅黑" pitchFamily="34" charset="-122"/>
              <a:ea typeface="微软雅黑" pitchFamily="34" charset="-122"/>
            </a:endParaRPr>
          </a:p>
        </p:txBody>
      </p:sp>
      <p:sp>
        <p:nvSpPr>
          <p:cNvPr id="6" name="TextBox 5"/>
          <p:cNvSpPr txBox="1"/>
          <p:nvPr/>
        </p:nvSpPr>
        <p:spPr>
          <a:xfrm>
            <a:off x="0" y="0"/>
            <a:ext cx="7572428" cy="584775"/>
          </a:xfrm>
          <a:prstGeom prst="rect">
            <a:avLst/>
          </a:prstGeom>
          <a:solidFill>
            <a:srgbClr val="FFFF00"/>
          </a:solidFill>
        </p:spPr>
        <p:txBody>
          <a:bodyPr wrap="square" rtlCol="0">
            <a:spAutoFit/>
          </a:bodyPr>
          <a:lstStyle/>
          <a:p>
            <a:r>
              <a:rPr lang="zh-CN" altLang="en-US" sz="3200" b="1" smtClean="0">
                <a:solidFill>
                  <a:srgbClr val="FF0000"/>
                </a:solidFill>
                <a:latin typeface="微软雅黑" pitchFamily="34" charset="-122"/>
                <a:ea typeface="微软雅黑" pitchFamily="34" charset="-122"/>
              </a:rPr>
              <a:t>关税与个人所得税制度的起源与演变</a:t>
            </a:r>
            <a:endParaRPr lang="zh-CN" altLang="en-US" sz="32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3"/>
          <p:cNvSpPr>
            <a:spLocks noGrp="1" noChangeArrowheads="1"/>
          </p:cNvSpPr>
          <p:nvPr>
            <p:ph idx="1"/>
          </p:nvPr>
        </p:nvSpPr>
        <p:spPr>
          <a:xfrm>
            <a:off x="0" y="3500438"/>
            <a:ext cx="9144000" cy="4343400"/>
          </a:xfrm>
        </p:spPr>
        <p:txBody>
          <a:bodyPr/>
          <a:lstStyle/>
          <a:p>
            <a:pPr eaLnBrk="1" hangingPunct="1">
              <a:lnSpc>
                <a:spcPct val="105000"/>
              </a:lnSpc>
              <a:buFontTx/>
              <a:buNone/>
            </a:pPr>
            <a:r>
              <a:rPr lang="en-US" altLang="zh-CN" sz="2800" b="1" smtClean="0">
                <a:latin typeface="微软雅黑" pitchFamily="34" charset="-122"/>
                <a:ea typeface="微软雅黑" pitchFamily="34" charset="-122"/>
              </a:rPr>
              <a:t>     </a:t>
            </a:r>
            <a:r>
              <a:rPr lang="en-US" altLang="zh-CN" sz="2800" b="1" smtClean="0">
                <a:solidFill>
                  <a:srgbClr val="FF0000"/>
                </a:solidFill>
                <a:latin typeface="微软雅黑" pitchFamily="34" charset="-122"/>
                <a:ea typeface="微软雅黑" pitchFamily="34" charset="-122"/>
              </a:rPr>
              <a:t>1</a:t>
            </a:r>
            <a:r>
              <a:rPr lang="zh-CN" altLang="en-US" sz="2800" b="1" smtClean="0">
                <a:solidFill>
                  <a:srgbClr val="FF0000"/>
                </a:solidFill>
                <a:latin typeface="微软雅黑" pitchFamily="34" charset="-122"/>
                <a:ea typeface="微软雅黑" pitchFamily="34" charset="-122"/>
              </a:rPr>
              <a:t>、改革是推动社会不断进步的动力之一；</a:t>
            </a:r>
          </a:p>
          <a:p>
            <a:pPr eaLnBrk="1" hangingPunct="1">
              <a:lnSpc>
                <a:spcPct val="105000"/>
              </a:lnSpc>
              <a:buFontTx/>
              <a:buNone/>
            </a:pPr>
            <a:r>
              <a:rPr lang="zh-CN" altLang="en-US" sz="2800" b="1" smtClean="0">
                <a:solidFill>
                  <a:srgbClr val="FF0000"/>
                </a:solidFill>
                <a:latin typeface="微软雅黑" pitchFamily="34" charset="-122"/>
                <a:ea typeface="微软雅黑" pitchFamily="34" charset="-122"/>
              </a:rPr>
              <a:t>     </a:t>
            </a:r>
            <a:r>
              <a:rPr lang="en-US" altLang="zh-CN" sz="2800" b="1" smtClean="0">
                <a:solidFill>
                  <a:srgbClr val="FF0000"/>
                </a:solidFill>
                <a:latin typeface="微软雅黑" pitchFamily="34" charset="-122"/>
                <a:ea typeface="微软雅黑" pitchFamily="34" charset="-122"/>
              </a:rPr>
              <a:t>2</a:t>
            </a:r>
            <a:r>
              <a:rPr lang="zh-CN" altLang="en-US" sz="2800" b="1" smtClean="0">
                <a:solidFill>
                  <a:srgbClr val="FF0000"/>
                </a:solidFill>
                <a:latin typeface="微软雅黑" pitchFamily="34" charset="-122"/>
                <a:ea typeface="微软雅黑" pitchFamily="34" charset="-122"/>
              </a:rPr>
              <a:t>、关注民生，以民为本；</a:t>
            </a:r>
          </a:p>
          <a:p>
            <a:pPr eaLnBrk="1" hangingPunct="1">
              <a:lnSpc>
                <a:spcPct val="105000"/>
              </a:lnSpc>
              <a:buFontTx/>
              <a:buNone/>
            </a:pPr>
            <a:r>
              <a:rPr lang="zh-CN" altLang="en-US" sz="2800" b="1" smtClean="0">
                <a:solidFill>
                  <a:srgbClr val="FF0000"/>
                </a:solidFill>
                <a:latin typeface="微软雅黑" pitchFamily="34" charset="-122"/>
                <a:ea typeface="微软雅黑" pitchFamily="34" charset="-122"/>
              </a:rPr>
              <a:t>     </a:t>
            </a:r>
          </a:p>
        </p:txBody>
      </p:sp>
      <p:sp>
        <p:nvSpPr>
          <p:cNvPr id="5" name="矩形 2"/>
          <p:cNvSpPr>
            <a:spLocks noChangeArrowheads="1"/>
          </p:cNvSpPr>
          <p:nvPr/>
        </p:nvSpPr>
        <p:spPr bwMode="auto">
          <a:xfrm>
            <a:off x="0" y="428604"/>
            <a:ext cx="9144000" cy="2431435"/>
          </a:xfrm>
          <a:prstGeom prst="rect">
            <a:avLst/>
          </a:prstGeom>
          <a:noFill/>
          <a:ln w="9525">
            <a:noFill/>
            <a:miter lim="800000"/>
          </a:ln>
        </p:spPr>
        <p:txBody>
          <a:bodyPr wrap="square">
            <a:spAutoFit/>
          </a:bodyPr>
          <a:lstStyle/>
          <a:p>
            <a:pPr>
              <a:buFont typeface="Arial"/>
              <a:buNone/>
            </a:pPr>
            <a:r>
              <a:rPr lang="zh-CN" altLang="en-US" sz="2400" b="1" smtClean="0">
                <a:latin typeface="微软雅黑" pitchFamily="34" charset="-122"/>
                <a:ea typeface="微软雅黑" pitchFamily="34" charset="-122"/>
              </a:rPr>
              <a:t>                                       </a:t>
            </a:r>
            <a:r>
              <a:rPr lang="zh-CN" altLang="en-US" sz="3200" b="1" smtClean="0">
                <a:latin typeface="微软雅黑" pitchFamily="34" charset="-122"/>
                <a:ea typeface="微软雅黑" pitchFamily="34" charset="-122"/>
              </a:rPr>
              <a:t>合作探究</a:t>
            </a:r>
            <a:endParaRPr lang="en-US" altLang="zh-CN" sz="3200" b="1" smtClean="0">
              <a:latin typeface="微软雅黑" pitchFamily="34" charset="-122"/>
              <a:ea typeface="微软雅黑" pitchFamily="34" charset="-122"/>
            </a:endParaRPr>
          </a:p>
          <a:p>
            <a:pPr>
              <a:buFont typeface="Arial"/>
              <a:buNone/>
            </a:pPr>
            <a:r>
              <a:rPr lang="zh-CN" altLang="en-US" sz="2400" b="1" smtClean="0">
                <a:latin typeface="微软雅黑" pitchFamily="34" charset="-122"/>
                <a:ea typeface="微软雅黑" pitchFamily="34" charset="-122"/>
              </a:rPr>
              <a:t>中国古代社会赋税制度不断调整， </a:t>
            </a:r>
            <a:r>
              <a:rPr lang="en-US" altLang="zh-CN" sz="2400" b="1" smtClean="0">
                <a:latin typeface="微软雅黑" pitchFamily="34" charset="-122"/>
                <a:ea typeface="微软雅黑" pitchFamily="34" charset="-122"/>
              </a:rPr>
              <a:t>2005</a:t>
            </a:r>
            <a:r>
              <a:rPr lang="zh-CN" altLang="en-US" sz="2400" b="1" smtClean="0">
                <a:latin typeface="微软雅黑" pitchFamily="34" charset="-122"/>
                <a:ea typeface="微软雅黑" pitchFamily="34" charset="-122"/>
              </a:rPr>
              <a:t>年</a:t>
            </a:r>
            <a:r>
              <a:rPr lang="en-US" altLang="zh-CN" sz="2400" b="1" smtClean="0">
                <a:latin typeface="微软雅黑" pitchFamily="34" charset="-122"/>
                <a:ea typeface="微软雅黑" pitchFamily="34" charset="-122"/>
              </a:rPr>
              <a:t>12</a:t>
            </a:r>
            <a:r>
              <a:rPr lang="zh-CN" altLang="en-US" sz="2400" b="1" smtClean="0">
                <a:latin typeface="微软雅黑" pitchFamily="34" charset="-122"/>
                <a:ea typeface="微软雅黑" pitchFamily="34" charset="-122"/>
              </a:rPr>
              <a:t>月</a:t>
            </a:r>
            <a:r>
              <a:rPr lang="en-US" altLang="zh-CN" sz="2400" b="1" smtClean="0">
                <a:latin typeface="微软雅黑" pitchFamily="34" charset="-122"/>
                <a:ea typeface="微软雅黑" pitchFamily="34" charset="-122"/>
              </a:rPr>
              <a:t>29</a:t>
            </a:r>
            <a:r>
              <a:rPr lang="zh-CN" altLang="en-US" sz="2400" b="1" smtClean="0">
                <a:latin typeface="微软雅黑" pitchFamily="34" charset="-122"/>
                <a:ea typeface="微软雅黑" pitchFamily="34" charset="-122"/>
              </a:rPr>
              <a:t>日，十届全国人大常委会第十九次会议高票通过决定，自</a:t>
            </a:r>
            <a:r>
              <a:rPr lang="en-US" altLang="zh-CN" sz="2400" b="1" smtClean="0">
                <a:latin typeface="微软雅黑" pitchFamily="34" charset="-122"/>
                <a:ea typeface="微软雅黑" pitchFamily="34" charset="-122"/>
              </a:rPr>
              <a:t>2006</a:t>
            </a:r>
            <a:r>
              <a:rPr lang="zh-CN" altLang="en-US" sz="2400" b="1" smtClean="0">
                <a:latin typeface="微软雅黑" pitchFamily="34" charset="-122"/>
                <a:ea typeface="微软雅黑" pitchFamily="34" charset="-122"/>
              </a:rPr>
              <a:t>年</a:t>
            </a:r>
            <a:r>
              <a:rPr lang="en-US" altLang="zh-CN" sz="2400" b="1" smtClean="0">
                <a:latin typeface="微软雅黑" pitchFamily="34" charset="-122"/>
                <a:ea typeface="微软雅黑" pitchFamily="34" charset="-122"/>
              </a:rPr>
              <a:t>1</a:t>
            </a:r>
            <a:r>
              <a:rPr lang="zh-CN" altLang="en-US" sz="2400" b="1" smtClean="0">
                <a:latin typeface="微软雅黑" pitchFamily="34" charset="-122"/>
                <a:ea typeface="微软雅黑" pitchFamily="34" charset="-122"/>
              </a:rPr>
              <a:t>月</a:t>
            </a:r>
            <a:r>
              <a:rPr lang="en-US" altLang="zh-CN" sz="2400" b="1" smtClean="0">
                <a:latin typeface="微软雅黑" pitchFamily="34" charset="-122"/>
                <a:ea typeface="微软雅黑" pitchFamily="34" charset="-122"/>
              </a:rPr>
              <a:t>1</a:t>
            </a:r>
            <a:r>
              <a:rPr lang="zh-CN" altLang="en-US" sz="2400" b="1" smtClean="0">
                <a:latin typeface="微软雅黑" pitchFamily="34" charset="-122"/>
                <a:ea typeface="微软雅黑" pitchFamily="34" charset="-122"/>
              </a:rPr>
              <a:t>日起废止</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农业税条例</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，取消除烟叶以外的农业特产税、全部免征牧业税，中国延续了</a:t>
            </a:r>
            <a:r>
              <a:rPr lang="en-US" altLang="zh-CN" sz="2400" b="1" smtClean="0">
                <a:latin typeface="微软雅黑" pitchFamily="34" charset="-122"/>
                <a:ea typeface="微软雅黑" pitchFamily="34" charset="-122"/>
              </a:rPr>
              <a:t>2600</a:t>
            </a:r>
            <a:r>
              <a:rPr lang="zh-CN" altLang="en-US" sz="2400" b="1" smtClean="0">
                <a:latin typeface="微软雅黑" pitchFamily="34" charset="-122"/>
                <a:ea typeface="微软雅黑" pitchFamily="34" charset="-122"/>
              </a:rPr>
              <a:t>多年的“皇粮国税”走进了历史博物馆。</a:t>
            </a:r>
            <a:r>
              <a:rPr lang="zh-CN" altLang="en-US" sz="2400" b="1" smtClean="0">
                <a:solidFill>
                  <a:srgbClr val="FF0000"/>
                </a:solidFill>
                <a:latin typeface="微软雅黑" pitchFamily="34" charset="-122"/>
                <a:ea typeface="微软雅黑" pitchFamily="34" charset="-122"/>
              </a:rPr>
              <a:t>谈谈赋税</a:t>
            </a:r>
            <a:r>
              <a:rPr lang="zh-CN" altLang="en-US" sz="2400" b="1">
                <a:solidFill>
                  <a:srgbClr val="FF0000"/>
                </a:solidFill>
                <a:latin typeface="微软雅黑" pitchFamily="34" charset="-122"/>
                <a:ea typeface="微软雅黑" pitchFamily="34" charset="-122"/>
              </a:rPr>
              <a:t>制度变革对你的</a:t>
            </a:r>
            <a:r>
              <a:rPr lang="zh-CN" altLang="en-US" sz="2400" b="1" smtClean="0">
                <a:solidFill>
                  <a:srgbClr val="FF0000"/>
                </a:solidFill>
                <a:latin typeface="微软雅黑" pitchFamily="34" charset="-122"/>
                <a:ea typeface="微软雅黑" pitchFamily="34" charset="-122"/>
              </a:rPr>
              <a:t>启示</a:t>
            </a:r>
            <a:r>
              <a:rPr lang="en-US" altLang="zh-CN" sz="2400" b="1" smtClean="0">
                <a:solidFill>
                  <a:srgbClr val="FF0000"/>
                </a:solidFill>
                <a:latin typeface="微软雅黑" pitchFamily="34" charset="-122"/>
                <a:ea typeface="微软雅黑" pitchFamily="34" charset="-122"/>
              </a:rPr>
              <a:t>.</a:t>
            </a:r>
            <a:endParaRPr lang="zh-CN" altLang="en-US" sz="24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4">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p:cTn id="19"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4">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785786" y="2714620"/>
            <a:ext cx="7786742" cy="1200329"/>
          </a:xfrm>
          <a:prstGeom prst="rect">
            <a:avLst/>
          </a:prstGeom>
          <a:noFill/>
        </p:spPr>
        <p:txBody>
          <a:bodyPr wrap="square" rtlCol="0">
            <a:spAutoFit/>
          </a:bodyPr>
          <a:lstStyle/>
          <a:p>
            <a:r>
              <a:rPr lang="zh-CN" altLang="en-US" sz="3600" b="1" smtClean="0">
                <a:solidFill>
                  <a:srgbClr val="FF0000"/>
                </a:solidFill>
                <a:latin typeface="微软雅黑" pitchFamily="34" charset="-122"/>
                <a:ea typeface="微软雅黑" pitchFamily="34" charset="-122"/>
              </a:rPr>
              <a:t>留得住青山绿水，记得住乡愁</a:t>
            </a:r>
            <a:r>
              <a:rPr lang="en-US" altLang="zh-CN" sz="3600" b="1" smtClean="0">
                <a:solidFill>
                  <a:srgbClr val="FF0000"/>
                </a:solidFill>
                <a:latin typeface="微软雅黑" pitchFamily="34" charset="-122"/>
                <a:ea typeface="微软雅黑" pitchFamily="34" charset="-122"/>
              </a:rPr>
              <a:t>!</a:t>
            </a:r>
            <a:endParaRPr lang="zh-CN" altLang="en-US" sz="3600" smtClean="0">
              <a:solidFill>
                <a:srgbClr val="FF0000"/>
              </a:solidFill>
              <a:latin typeface="微软雅黑" pitchFamily="34" charset="-122"/>
              <a:ea typeface="微软雅黑" pitchFamily="34" charset="-122"/>
            </a:endParaRPr>
          </a:p>
          <a:p>
            <a:r>
              <a:rPr lang="zh-CN" altLang="en-US" sz="3600" smtClean="0">
                <a:solidFill>
                  <a:srgbClr val="FF0000"/>
                </a:solidFill>
                <a:latin typeface="微软雅黑" pitchFamily="34" charset="-122"/>
                <a:ea typeface="微软雅黑" pitchFamily="34" charset="-122"/>
              </a:rPr>
              <a:t>　　</a:t>
            </a:r>
            <a:endParaRPr lang="zh-CN" altLang="en-US" sz="3600">
              <a:solidFill>
                <a:srgbClr val="FF0000"/>
              </a:solidFill>
              <a:latin typeface="微软雅黑" pitchFamily="34" charset="-122"/>
              <a:ea typeface="微软雅黑" pitchFamily="34" charset="-122"/>
            </a:endParaRPr>
          </a:p>
        </p:txBody>
      </p:sp>
      <p:sp>
        <p:nvSpPr>
          <p:cNvPr id="3" name="矩形 2"/>
          <p:cNvSpPr/>
          <p:nvPr/>
        </p:nvSpPr>
        <p:spPr>
          <a:xfrm>
            <a:off x="1928794" y="1357298"/>
            <a:ext cx="3877985" cy="584775"/>
          </a:xfrm>
          <a:prstGeom prst="rect">
            <a:avLst/>
          </a:prstGeom>
        </p:spPr>
        <p:txBody>
          <a:bodyPr wrap="none">
            <a:spAutoFit/>
          </a:bodyPr>
          <a:lstStyle/>
          <a:p>
            <a:r>
              <a:rPr lang="zh-CN" altLang="en-US" sz="3200" b="1" smtClean="0">
                <a:latin typeface="微软雅黑" pitchFamily="34" charset="-122"/>
                <a:ea typeface="微软雅黑" pitchFamily="34" charset="-122"/>
              </a:rPr>
              <a:t>习近平“三农”金句</a:t>
            </a:r>
            <a:endParaRPr lang="zh-CN" altLang="en-US" sz="3200" b="1">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3428992" y="0"/>
            <a:ext cx="3643338" cy="646331"/>
          </a:xfrm>
          <a:prstGeom prst="rect">
            <a:avLst/>
          </a:prstGeom>
          <a:noFill/>
        </p:spPr>
        <p:txBody>
          <a:bodyPr wrap="square" rtlCol="0">
            <a:spAutoFit/>
          </a:bodyPr>
          <a:lstStyle/>
          <a:p>
            <a:r>
              <a:rPr lang="zh-CN" altLang="en-US" sz="3600" b="1" smtClean="0">
                <a:latin typeface="微软雅黑" pitchFamily="34" charset="-122"/>
                <a:ea typeface="微软雅黑" pitchFamily="34" charset="-122"/>
              </a:rPr>
              <a:t>课堂小结</a:t>
            </a:r>
            <a:endParaRPr lang="zh-CN" altLang="en-US" sz="3600" b="1">
              <a:latin typeface="微软雅黑" pitchFamily="34" charset="-122"/>
              <a:ea typeface="微软雅黑" pitchFamily="34" charset="-122"/>
            </a:endParaRPr>
          </a:p>
        </p:txBody>
      </p:sp>
      <p:sp>
        <p:nvSpPr>
          <p:cNvPr id="5" name="TextBox 4"/>
          <p:cNvSpPr txBox="1"/>
          <p:nvPr/>
        </p:nvSpPr>
        <p:spPr>
          <a:xfrm>
            <a:off x="0" y="1928802"/>
            <a:ext cx="7572428" cy="584775"/>
          </a:xfrm>
          <a:prstGeom prst="rect">
            <a:avLst/>
          </a:prstGeom>
          <a:noFill/>
        </p:spPr>
        <p:txBody>
          <a:bodyPr wrap="square" rtlCol="0">
            <a:spAutoFit/>
          </a:bodyPr>
          <a:lstStyle/>
          <a:p>
            <a:r>
              <a:rPr lang="zh-CN" altLang="en-US" sz="3200" b="1" smtClean="0">
                <a:solidFill>
                  <a:srgbClr val="FF0000"/>
                </a:solidFill>
                <a:latin typeface="微软雅黑" pitchFamily="34" charset="-122"/>
                <a:ea typeface="微软雅黑" pitchFamily="34" charset="-122"/>
              </a:rPr>
              <a:t>中国古代的赋役制度</a:t>
            </a:r>
            <a:endParaRPr lang="zh-CN" altLang="en-US" sz="3200" b="1">
              <a:solidFill>
                <a:srgbClr val="FF0000"/>
              </a:solidFill>
              <a:latin typeface="微软雅黑" pitchFamily="34" charset="-122"/>
              <a:ea typeface="微软雅黑" pitchFamily="34" charset="-122"/>
            </a:endParaRPr>
          </a:p>
        </p:txBody>
      </p:sp>
      <p:sp>
        <p:nvSpPr>
          <p:cNvPr id="6" name="TextBox 5"/>
          <p:cNvSpPr txBox="1"/>
          <p:nvPr/>
        </p:nvSpPr>
        <p:spPr>
          <a:xfrm>
            <a:off x="0" y="4929198"/>
            <a:ext cx="3643306" cy="1077218"/>
          </a:xfrm>
          <a:prstGeom prst="rect">
            <a:avLst/>
          </a:prstGeom>
          <a:noFill/>
        </p:spPr>
        <p:txBody>
          <a:bodyPr wrap="square" rtlCol="0">
            <a:spAutoFit/>
          </a:bodyPr>
          <a:lstStyle/>
          <a:p>
            <a:r>
              <a:rPr lang="zh-CN" altLang="en-US" sz="3200" b="1" smtClean="0">
                <a:solidFill>
                  <a:srgbClr val="FF0000"/>
                </a:solidFill>
                <a:latin typeface="微软雅黑" pitchFamily="34" charset="-122"/>
                <a:ea typeface="微软雅黑" pitchFamily="34" charset="-122"/>
              </a:rPr>
              <a:t>关税与个人所得税制度的起源与演变</a:t>
            </a:r>
            <a:endParaRPr lang="zh-CN" altLang="en-US" sz="3200" b="1">
              <a:solidFill>
                <a:srgbClr val="FF0000"/>
              </a:solidFill>
              <a:latin typeface="微软雅黑" pitchFamily="34" charset="-122"/>
              <a:ea typeface="微软雅黑" pitchFamily="34" charset="-122"/>
            </a:endParaRPr>
          </a:p>
        </p:txBody>
      </p:sp>
      <p:sp>
        <p:nvSpPr>
          <p:cNvPr id="7" name="左大括号 6"/>
          <p:cNvSpPr/>
          <p:nvPr/>
        </p:nvSpPr>
        <p:spPr>
          <a:xfrm>
            <a:off x="3857620" y="1071546"/>
            <a:ext cx="500066" cy="321471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TextBox 7"/>
          <p:cNvSpPr txBox="1"/>
          <p:nvPr/>
        </p:nvSpPr>
        <p:spPr>
          <a:xfrm>
            <a:off x="4572000" y="1000108"/>
            <a:ext cx="3500462" cy="3416320"/>
          </a:xfrm>
          <a:prstGeom prst="rect">
            <a:avLst/>
          </a:prstGeom>
          <a:noFill/>
        </p:spPr>
        <p:txBody>
          <a:bodyPr wrap="square" rtlCol="0">
            <a:spAutoFit/>
          </a:bodyPr>
          <a:lstStyle/>
          <a:p>
            <a:r>
              <a:rPr lang="zh-CN" altLang="en-US" sz="2400" b="1" smtClean="0">
                <a:latin typeface="微软雅黑" pitchFamily="34" charset="-122"/>
                <a:ea typeface="微软雅黑" pitchFamily="34" charset="-122"/>
              </a:rPr>
              <a:t>秦汉：田赋、人头税、徭役</a:t>
            </a:r>
            <a:endParaRPr lang="en-US" altLang="zh-CN" sz="2400" b="1" smtClean="0">
              <a:latin typeface="微软雅黑" pitchFamily="34" charset="-122"/>
              <a:ea typeface="微软雅黑" pitchFamily="34" charset="-122"/>
            </a:endParaRPr>
          </a:p>
          <a:p>
            <a:r>
              <a:rPr lang="zh-CN" altLang="en-US" sz="2400" b="1" smtClean="0">
                <a:latin typeface="微软雅黑" pitchFamily="34" charset="-122"/>
                <a:ea typeface="微软雅黑" pitchFamily="34" charset="-122"/>
              </a:rPr>
              <a:t>隋朝：租调役</a:t>
            </a:r>
            <a:endParaRPr lang="en-US" altLang="zh-CN" sz="2400" b="1" smtClean="0">
              <a:latin typeface="微软雅黑" pitchFamily="34" charset="-122"/>
              <a:ea typeface="微软雅黑" pitchFamily="34" charset="-122"/>
            </a:endParaRPr>
          </a:p>
          <a:p>
            <a:r>
              <a:rPr lang="zh-CN" altLang="en-US" sz="2400" b="1" smtClean="0">
                <a:latin typeface="微软雅黑" pitchFamily="34" charset="-122"/>
                <a:ea typeface="微软雅黑" pitchFamily="34" charset="-122"/>
              </a:rPr>
              <a:t>唐朝：租庸调制、两税法</a:t>
            </a:r>
            <a:endParaRPr lang="en-US" altLang="zh-CN" sz="2400" b="1" smtClean="0">
              <a:latin typeface="微软雅黑" pitchFamily="34" charset="-122"/>
              <a:ea typeface="微软雅黑" pitchFamily="34" charset="-122"/>
            </a:endParaRPr>
          </a:p>
          <a:p>
            <a:r>
              <a:rPr lang="zh-CN" altLang="en-US" sz="2400" b="1" smtClean="0">
                <a:latin typeface="微软雅黑" pitchFamily="34" charset="-122"/>
                <a:ea typeface="微软雅黑" pitchFamily="34" charset="-122"/>
              </a:rPr>
              <a:t>宋朝：募役法</a:t>
            </a:r>
            <a:endParaRPr lang="en-US" altLang="zh-CN" sz="2400" b="1" smtClean="0">
              <a:latin typeface="微软雅黑" pitchFamily="34" charset="-122"/>
              <a:ea typeface="微软雅黑" pitchFamily="34" charset="-122"/>
            </a:endParaRPr>
          </a:p>
          <a:p>
            <a:r>
              <a:rPr lang="zh-CN" altLang="en-US" sz="2400" b="1" smtClean="0">
                <a:latin typeface="微软雅黑" pitchFamily="34" charset="-122"/>
                <a:ea typeface="微软雅黑" pitchFamily="34" charset="-122"/>
              </a:rPr>
              <a:t>元朝：税粮、科差</a:t>
            </a:r>
            <a:endParaRPr lang="en-US" altLang="zh-CN" sz="2400" b="1" smtClean="0">
              <a:latin typeface="微软雅黑" pitchFamily="34" charset="-122"/>
              <a:ea typeface="微软雅黑" pitchFamily="34" charset="-122"/>
            </a:endParaRPr>
          </a:p>
          <a:p>
            <a:r>
              <a:rPr lang="zh-CN" altLang="en-US" sz="2400" b="1" smtClean="0">
                <a:latin typeface="微软雅黑" pitchFamily="34" charset="-122"/>
                <a:ea typeface="微软雅黑" pitchFamily="34" charset="-122"/>
              </a:rPr>
              <a:t>明朝：一条鞭法</a:t>
            </a:r>
            <a:endParaRPr lang="en-US" altLang="zh-CN" sz="2400" b="1" smtClean="0">
              <a:latin typeface="微软雅黑" pitchFamily="34" charset="-122"/>
              <a:ea typeface="微软雅黑" pitchFamily="34" charset="-122"/>
            </a:endParaRPr>
          </a:p>
          <a:p>
            <a:r>
              <a:rPr lang="zh-CN" altLang="en-US" sz="2400" b="1" smtClean="0">
                <a:latin typeface="微软雅黑" pitchFamily="34" charset="-122"/>
                <a:ea typeface="微软雅黑" pitchFamily="34" charset="-122"/>
              </a:rPr>
              <a:t>清朝：摊丁入亩</a:t>
            </a:r>
            <a:endParaRPr lang="zh-CN" altLang="en-US" sz="2400" b="1">
              <a:latin typeface="微软雅黑" pitchFamily="34" charset="-122"/>
              <a:ea typeface="微软雅黑" pitchFamily="34" charset="-122"/>
            </a:endParaRPr>
          </a:p>
        </p:txBody>
      </p:sp>
      <p:sp>
        <p:nvSpPr>
          <p:cNvPr id="9" name="左大括号 8"/>
          <p:cNvSpPr/>
          <p:nvPr/>
        </p:nvSpPr>
        <p:spPr>
          <a:xfrm>
            <a:off x="3714744" y="4714884"/>
            <a:ext cx="714380" cy="178595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TextBox 9"/>
          <p:cNvSpPr txBox="1"/>
          <p:nvPr/>
        </p:nvSpPr>
        <p:spPr>
          <a:xfrm>
            <a:off x="4500562" y="4572008"/>
            <a:ext cx="4643438" cy="830997"/>
          </a:xfrm>
          <a:prstGeom prst="rect">
            <a:avLst/>
          </a:prstGeom>
          <a:noFill/>
        </p:spPr>
        <p:txBody>
          <a:bodyPr wrap="square" rtlCol="0">
            <a:spAutoFit/>
          </a:bodyPr>
          <a:lstStyle/>
          <a:p>
            <a:r>
              <a:rPr lang="zh-CN" altLang="en-US" sz="2400" b="1" smtClean="0">
                <a:latin typeface="微软雅黑" pitchFamily="34" charset="-122"/>
                <a:ea typeface="微软雅黑" pitchFamily="34" charset="-122"/>
              </a:rPr>
              <a:t>关税</a:t>
            </a:r>
            <a:r>
              <a:rPr lang="en-US" altLang="zh-CN" sz="2400" b="1" smtClean="0">
                <a:latin typeface="微软雅黑" pitchFamily="34" charset="-122"/>
                <a:ea typeface="微软雅黑" pitchFamily="34" charset="-122"/>
              </a:rPr>
              <a:t>:</a:t>
            </a:r>
            <a:r>
              <a:rPr lang="zh-CN" altLang="en-US" sz="2400" b="1" smtClean="0">
                <a:latin typeface="微软雅黑" pitchFamily="34" charset="-122"/>
                <a:ea typeface="微软雅黑" pitchFamily="34" charset="-122"/>
              </a:rPr>
              <a:t>概念、起源、分类、发展完善</a:t>
            </a:r>
            <a:endParaRPr lang="zh-CN" altLang="en-US" sz="2400" b="1">
              <a:latin typeface="微软雅黑" pitchFamily="34" charset="-122"/>
              <a:ea typeface="微软雅黑" pitchFamily="34" charset="-122"/>
            </a:endParaRPr>
          </a:p>
        </p:txBody>
      </p:sp>
      <p:sp>
        <p:nvSpPr>
          <p:cNvPr id="11" name="TextBox 10"/>
          <p:cNvSpPr txBox="1"/>
          <p:nvPr/>
        </p:nvSpPr>
        <p:spPr>
          <a:xfrm>
            <a:off x="4643438" y="5857892"/>
            <a:ext cx="3571900" cy="830997"/>
          </a:xfrm>
          <a:prstGeom prst="rect">
            <a:avLst/>
          </a:prstGeom>
          <a:noFill/>
        </p:spPr>
        <p:txBody>
          <a:bodyPr wrap="square" rtlCol="0">
            <a:spAutoFit/>
          </a:bodyPr>
          <a:lstStyle/>
          <a:p>
            <a:r>
              <a:rPr lang="zh-CN" altLang="en-US" sz="2400" b="1" smtClean="0">
                <a:latin typeface="微软雅黑" pitchFamily="34" charset="-122"/>
                <a:ea typeface="微软雅黑" pitchFamily="34" charset="-122"/>
              </a:rPr>
              <a:t>个人所得税：概念、起源、发展、作用</a:t>
            </a:r>
            <a:endParaRPr lang="zh-CN" altLang="en-US" sz="2400" b="1">
              <a:latin typeface="微软雅黑" pitchFamily="34" charset="-122"/>
              <a:ea typeface="微软雅黑" pitchFamily="34" charset="-122"/>
            </a:endParaRPr>
          </a:p>
        </p:txBody>
      </p:sp>
      <p:pic>
        <p:nvPicPr>
          <p:cNvPr id="12" name="New picture" hidden="1"/>
          <p:cNvPicPr/>
          <p:nvPr/>
        </p:nvPicPr>
        <p:blipFill>
          <a:blip r:embed="rId2"/>
          <a:stretch>
            <a:fillRect/>
          </a:stretch>
        </p:blipFill>
        <p:spPr>
          <a:xfrm>
            <a:off x="12636500" y="12319000"/>
            <a:ext cx="330200" cy="3810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217</Paragraphs>
  <Slides>31</Slides>
  <Notes>0</Notes>
  <TotalTime>298</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31</vt:i4>
      </vt:variant>
    </vt:vector>
  </HeadingPairs>
  <TitlesOfParts>
    <vt:vector baseType="lpstr" size="39">
      <vt:lpstr>Arial</vt:lpstr>
      <vt:lpstr>Calibri</vt:lpstr>
      <vt:lpstr>微软雅黑</vt:lpstr>
      <vt:lpstr>黑体</vt:lpstr>
      <vt:lpstr>华文中宋</vt:lpstr>
      <vt:lpstr>宋体</vt:lpstr>
      <vt:lpstr>华文新魏</vt:lpstr>
      <vt:lpstr>Office 主题</vt:lpstr>
      <vt:lpstr>PowerPoint Presentation</vt:lpstr>
      <vt:lpstr>PowerPoint Presentation</vt:lpstr>
      <vt:lpstr>赋税制度的概念</vt:lpstr>
      <vt:lpstr>PowerPoint Presentation</vt:lpstr>
      <vt:lpstr>PowerPoint Presentation</vt:lpstr>
      <vt:lpstr>PowerPoint Presentation</vt:lpstr>
      <vt:lpstr>PowerPoint Presentation</vt:lpstr>
      <vt:lpstr>（三）、隋：沿用北魏的租调制，并规定50岁以上可以缴纳一定绢代替劳役，叫“庸”，后发展、完善为租庸调制。</vt:lpstr>
      <vt:lpstr>PowerPoint Presentation</vt:lpstr>
      <vt:lpstr>PowerPoint Presentation</vt:lpstr>
      <vt:lpstr>PowerPoint Presentation</vt:lpstr>
      <vt:lpstr>（六）宋：王安石变法</vt:lpstr>
      <vt:lpstr>（七）元：沿袭唐朝的租庸调制与两税法</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2019-05-20T08:12:29Z</dcterms:created>
  <dcterms:modified xsi:type="dcterms:W3CDTF">2020-07-02T09:01:44Z</dcterms:modified>
</cp:coreProperties>
</file>