
<file path=[Content_Types].xml><?xml version="1.0" encoding="utf-8"?>
<Types xmlns="http://schemas.openxmlformats.org/package/2006/content-types">
  <Default Extension="rels" ContentType="application/vnd.openxmlformats-package.relationships+xml"/>
  <Default Extension="jpeg" ContentType="image/jpeg"/>
  <Default Extension="png" ContentType="image/png"/>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charts/chart1.xml" ContentType="application/vnd.openxmlformats-officedocument.drawingml.chart+xml"/>
  <Override PartName="/ppt/charts/chart2.xml" ContentType="application/vnd.openxmlformats-officedocument.drawingml.chart+xml"/>
  <Override PartName="/ppt/charts/colors1.xml" ContentType="application/vnd.ms-office.chartcolorstyle+xml"/>
  <Override PartName="/ppt/charts/colors2.xml" ContentType="application/vnd.ms-office.chartcolorstyle+xml"/>
  <Override PartName="/ppt/charts/style1.xml" ContentType="application/vnd.ms-office.chartstyle+xml"/>
  <Override PartName="/ppt/charts/style2.xml" ContentType="application/vnd.ms-office.chartstyle+xml"/>
  <Override PartName="/ppt/commentAuthors.xml" ContentType="application/vnd.openxmlformats-officedocument.presentationml.commentAuthors+xml"/>
  <Override PartName="/ppt/notesMasters/notesMaster1.xml" ContentType="application/vnd.openxmlformats-officedocument.presentationml.notesMaster+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presentation.xml" ContentType="application/vnd.openxmlformats-officedocument.presentationml.presentation.main+xml"/>
  <Override PartName="/ppt/presProps.xml" ContentType="application/vnd.openxmlformats-officedocument.presentationml.presProps+xml"/>
  <Override PartName="/ppt/slideLayouts/slideLayout1.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Masters/slideMaster1.xml" ContentType="application/vnd.openxmlformats-officedocument.presentationml.slideMaster+xml"/>
  <Override PartName="/ppt/slides/slide1.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tableStyles.xml" ContentType="application/vnd.openxmlformats-officedocument.presentationml.tableStyles+xml"/>
  <Override PartName="/ppt/tags/tag1.xml" ContentType="application/vnd.openxmlformats-officedocument.presentationml.tags+xml"/>
  <Override PartName="/ppt/theme/theme1.xml" ContentType="application/vnd.openxmlformats-officedocument.theme+xml"/>
  <Override PartName="/ppt/theme/theme2.xml" ContentType="application/vnd.openxmlformats-officedocument.theme+xml"/>
  <Override PartName="/ppt/viewProps.xml" ContentType="application/vnd.openxmlformats-officedocument.presentationml.viewProps+xml"/>
</Types>
</file>

<file path=_rels/.rels>&#65279;<?xml version="1.0" encoding="utf-8" standalone="yes"?><Relationships xmlns="http://schemas.openxmlformats.org/package/2006/relationships"><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package/2006/relationships/metadata/thumbnail" Target="docProps/thumbnail.jpeg" /><Relationship Id="rId5" Type="http://schemas.openxmlformats.org/officeDocument/2006/relationships/custom-properties" Target="docProps/custom.xml" /></Relationships>
</file>

<file path=ppt/presentation.xml><?xml version="1.0" encoding="utf-8"?>
<!--Generated by Aspose.Slides for .NET 18.10-->
<p:presentation xmlns:r="http://schemas.openxmlformats.org/officeDocument/2006/relationships" xmlns:a="http://schemas.openxmlformats.org/drawingml/2006/main" xmlns:p="http://schemas.openxmlformats.org/presentationml/2006/main">
  <p:sldMasterIdLst>
    <p:sldMasterId id="2147483648" r:id="rId2"/>
  </p:sldMasterIdLst>
  <p:notesMasterIdLst>
    <p:notesMasterId r:id="rId3"/>
  </p:notesMasterIdLst>
  <p:sldIdLst>
    <p:sldId id="361" r:id="rId4"/>
    <p:sldId id="259" r:id="rId5"/>
    <p:sldId id="471" r:id="rId6"/>
    <p:sldId id="261" r:id="rId7"/>
    <p:sldId id="296" r:id="rId8"/>
    <p:sldId id="294" r:id="rId9"/>
    <p:sldId id="272" r:id="rId10"/>
    <p:sldId id="317" r:id="rId11"/>
    <p:sldId id="297" r:id="rId12"/>
    <p:sldId id="322" r:id="rId13"/>
    <p:sldId id="362" r:id="rId14"/>
    <p:sldId id="271" r:id="rId15"/>
    <p:sldId id="268" r:id="rId16"/>
    <p:sldId id="269" r:id="rId17"/>
    <p:sldId id="319" r:id="rId18"/>
    <p:sldId id="270" r:id="rId19"/>
    <p:sldId id="399" r:id="rId20"/>
    <p:sldId id="266" r:id="rId21"/>
    <p:sldId id="267" r:id="rId22"/>
    <p:sldId id="318" r:id="rId23"/>
    <p:sldId id="287" r:id="rId24"/>
    <p:sldId id="298" r:id="rId25"/>
    <p:sldId id="329" r:id="rId26"/>
    <p:sldId id="327" r:id="rId27"/>
    <p:sldId id="331" r:id="rId28"/>
    <p:sldId id="332" r:id="rId29"/>
    <p:sldId id="330" r:id="rId30"/>
    <p:sldId id="262" r:id="rId31"/>
    <p:sldId id="469" r:id="rId32"/>
  </p:sldIdLst>
  <p:sldSz cx="12192000" cy="6858000"/>
  <p:notesSz cx="6858000" cy="9144000"/>
  <p:custDataLst>
    <p:tags r:id="rId33"/>
  </p:custDataLst>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commentAuthors.xml><?xml version="1.0" encoding="utf-8"?>
<p:cmAuthorLst xmlns:p="http://schemas.openxmlformats.org/presentationml/2006/main">
  <p:cmAuthor id="1" name="kingsoft" initials="k" lastIdx="0" clrIdx="0"/>
</p:cmAuthorLst>
</file>

<file path=ppt/presProps.xml><?xml version="1.0" encoding="utf-8"?>
<p:presentationPr xmlns:a="http://schemas.openxmlformats.org/drawingml/2006/main" xmlns:r="http://schemas.openxmlformats.org/officeDocument/2006/relationships" xmlns:p="http://schemas.openxmlformats.org/presentationml/2006/main">
  <p:showPr useTimings="0">
    <p:present/>
    <p:sldAll/>
    <p:penClr>
      <a:srgbClr val="FF0000"/>
    </p:penClr>
    <p:extLs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r="http://schemas.openxmlformats.org/officeDocument/2006/relationships"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987" autoAdjust="0"/>
    <p:restoredTop sz="94660"/>
  </p:normalViewPr>
  <p:slideViewPr>
    <p:cSldViewPr snapToGrid="0">
      <p:cViewPr varScale="1">
        <p:scale>
          <a:sx n="116" d="100"/>
          <a:sy n="116" d="100"/>
        </p:scale>
        <p:origin x="336" y="108"/>
      </p:cViewPr>
      <p:guideLst/>
    </p:cSldViewPr>
  </p:slideViewPr>
  <p:notesTextViewPr>
    <p:cViewPr>
      <p:scale>
        <a:sx n="1" d="1"/>
        <a:sy n="1" d="1"/>
      </p:scale>
      <p:origin x="0" y="0"/>
    </p:cViewPr>
  </p:notesTextViewPr>
  <p:notesViewPr>
    <p:cSldViewPr>
      <p:cViewPr>
        <p:scale>
          <a:sx n="1" d="100"/>
          <a:sy n="1" d="100"/>
        </p:scale>
        <p:origin x="0" y="0"/>
      </p:cViewPr>
    </p:cSldViewPr>
  </p:notesViewPr>
  <p:gridSpacing cx="72008" cy="72008"/>
</p:viewPr>
</file>

<file path=ppt/_rels/presentation.xml.rels>&#65279;<?xml version="1.0" encoding="utf-8" standalone="yes"?><Relationships xmlns="http://schemas.openxmlformats.org/package/2006/relationships"><Relationship Id="rId1" Type="http://schemas.openxmlformats.org/officeDocument/2006/relationships/commentAuthors" Target="commentAuthors.xml" /><Relationship Id="rId10" Type="http://schemas.openxmlformats.org/officeDocument/2006/relationships/slide" Target="slides/slide7.xml" /><Relationship Id="rId11" Type="http://schemas.openxmlformats.org/officeDocument/2006/relationships/slide" Target="slides/slide8.xml" /><Relationship Id="rId12" Type="http://schemas.openxmlformats.org/officeDocument/2006/relationships/slide" Target="slides/slide9.xml" /><Relationship Id="rId13" Type="http://schemas.openxmlformats.org/officeDocument/2006/relationships/slide" Target="slides/slide10.xml" /><Relationship Id="rId14" Type="http://schemas.openxmlformats.org/officeDocument/2006/relationships/slide" Target="slides/slide11.xml" /><Relationship Id="rId15" Type="http://schemas.openxmlformats.org/officeDocument/2006/relationships/slide" Target="slides/slide12.xml" /><Relationship Id="rId16" Type="http://schemas.openxmlformats.org/officeDocument/2006/relationships/slide" Target="slides/slide13.xml" /><Relationship Id="rId17" Type="http://schemas.openxmlformats.org/officeDocument/2006/relationships/slide" Target="slides/slide14.xml" /><Relationship Id="rId18" Type="http://schemas.openxmlformats.org/officeDocument/2006/relationships/slide" Target="slides/slide15.xml" /><Relationship Id="rId19" Type="http://schemas.openxmlformats.org/officeDocument/2006/relationships/slide" Target="slides/slide16.xml" /><Relationship Id="rId2" Type="http://schemas.openxmlformats.org/officeDocument/2006/relationships/slideMaster" Target="slideMasters/slideMaster1.xml" /><Relationship Id="rId20" Type="http://schemas.openxmlformats.org/officeDocument/2006/relationships/slide" Target="slides/slide17.xml" /><Relationship Id="rId21" Type="http://schemas.openxmlformats.org/officeDocument/2006/relationships/slide" Target="slides/slide18.xml" /><Relationship Id="rId22" Type="http://schemas.openxmlformats.org/officeDocument/2006/relationships/slide" Target="slides/slide19.xml" /><Relationship Id="rId23" Type="http://schemas.openxmlformats.org/officeDocument/2006/relationships/slide" Target="slides/slide20.xml" /><Relationship Id="rId24" Type="http://schemas.openxmlformats.org/officeDocument/2006/relationships/slide" Target="slides/slide21.xml" /><Relationship Id="rId25" Type="http://schemas.openxmlformats.org/officeDocument/2006/relationships/slide" Target="slides/slide22.xml" /><Relationship Id="rId26" Type="http://schemas.openxmlformats.org/officeDocument/2006/relationships/slide" Target="slides/slide23.xml" /><Relationship Id="rId27" Type="http://schemas.openxmlformats.org/officeDocument/2006/relationships/slide" Target="slides/slide24.xml" /><Relationship Id="rId28" Type="http://schemas.openxmlformats.org/officeDocument/2006/relationships/slide" Target="slides/slide25.xml" /><Relationship Id="rId29" Type="http://schemas.openxmlformats.org/officeDocument/2006/relationships/slide" Target="slides/slide26.xml" /><Relationship Id="rId3" Type="http://schemas.openxmlformats.org/officeDocument/2006/relationships/notesMaster" Target="notesMasters/notesMaster1.xml" /><Relationship Id="rId30" Type="http://schemas.openxmlformats.org/officeDocument/2006/relationships/slide" Target="slides/slide27.xml" /><Relationship Id="rId31" Type="http://schemas.openxmlformats.org/officeDocument/2006/relationships/slide" Target="slides/slide28.xml" /><Relationship Id="rId32" Type="http://schemas.openxmlformats.org/officeDocument/2006/relationships/slide" Target="slides/slide29.xml" /><Relationship Id="rId33" Type="http://schemas.openxmlformats.org/officeDocument/2006/relationships/tags" Target="tags/tag1.xml" /><Relationship Id="rId34" Type="http://schemas.openxmlformats.org/officeDocument/2006/relationships/presProps" Target="presProps.xml" /><Relationship Id="rId35" Type="http://schemas.openxmlformats.org/officeDocument/2006/relationships/viewProps" Target="viewProps.xml" /><Relationship Id="rId36" Type="http://schemas.openxmlformats.org/officeDocument/2006/relationships/theme" Target="theme/theme1.xml" /><Relationship Id="rId37" Type="http://schemas.openxmlformats.org/officeDocument/2006/relationships/tableStyles" Target="tableStyles.xml" /><Relationship Id="rId4" Type="http://schemas.openxmlformats.org/officeDocument/2006/relationships/slide" Target="slides/slide1.xml" /><Relationship Id="rId5" Type="http://schemas.openxmlformats.org/officeDocument/2006/relationships/slide" Target="slides/slide2.xml" /><Relationship Id="rId6" Type="http://schemas.openxmlformats.org/officeDocument/2006/relationships/slide" Target="slides/slide3.xml" /><Relationship Id="rId7" Type="http://schemas.openxmlformats.org/officeDocument/2006/relationships/slide" Target="slides/slide4.xml" /><Relationship Id="rId8" Type="http://schemas.openxmlformats.org/officeDocument/2006/relationships/slide" Target="slides/slide5.xml" /><Relationship Id="rId9" Type="http://schemas.openxmlformats.org/officeDocument/2006/relationships/slide" Target="slides/slide6.xml" /></Relationships>
</file>

<file path=ppt/charts/_rels/chart1.xml.rels>&#65279;<?xml version="1.0" encoding="utf-8" standalone="yes"?><Relationships xmlns="http://schemas.openxmlformats.org/package/2006/relationships"><Relationship Id="rId1" Type="http://schemas.openxmlformats.org/officeDocument/2006/relationships/oleObject" Target="" TargetMode="External" /><Relationship Id="rId2" Type="http://schemas.microsoft.com/office/2011/relationships/chartColorStyle" Target="colors1.xml" /><Relationship Id="rId3" Type="http://schemas.microsoft.com/office/2011/relationships/chartStyle" Target="style1.xml" /></Relationships>
</file>

<file path=ppt/charts/_rels/chart2.xml.rels>&#65279;<?xml version="1.0" encoding="utf-8" standalone="yes"?><Relationships xmlns="http://schemas.openxmlformats.org/package/2006/relationships"><Relationship Id="rId1" Type="http://schemas.openxmlformats.org/officeDocument/2006/relationships/oleObject" Target="" TargetMode="External" /><Relationship Id="rId2" Type="http://schemas.microsoft.com/office/2011/relationships/chartColorStyle" Target="colors2.xml" /><Relationship Id="rId3" Type="http://schemas.microsoft.com/office/2011/relationships/chartStyle" Target="style2.xml" /></Relationships>
</file>

<file path=ppt/charts/chart1.xml><?xml version="1.0" encoding="utf-8"?>
<c:chartSpace xmlns:a="http://schemas.openxmlformats.org/drawingml/2006/main" xmlns:r="http://schemas.openxmlformats.org/officeDocument/2006/relationships"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sz="2800" b="1">
                <a:latin typeface="微软雅黑" panose="020b0503020204020204" charset="-122"/>
                <a:ea typeface="微软雅黑" panose="020b0503020204020204" charset="-122"/>
              </a:rPr>
              <a:t>所占农村人口比例</a:t>
            </a:r>
            <a:endParaRPr sz="2800" b="1">
              <a:latin typeface="微软雅黑" panose="020b0503020204020204" charset="-122"/>
              <a:ea typeface="微软雅黑" panose="020b0503020204020204" charset="-122"/>
            </a:endParaRPr>
          </a:p>
        </c:rich>
      </c:tx>
      <c:layout>
        <c:manualLayout>
          <c:xMode val="edge"/>
          <c:yMode val="edge"/>
          <c:x val="0.1574999988079071"/>
          <c:y val="0.01478307694196701"/>
        </c:manualLayout>
      </c:layout>
      <c:overlay val="0"/>
      <c:spPr>
        <a:noFill/>
        <a:ln>
          <a:noFill/>
        </a:ln>
        <a:effectLst/>
      </c:spPr>
      <c:txPr>
        <a:bodyPr/>
        <a:p>
          <a:pPr>
            <a:defRPr/>
          </a:pPr>
        </a:p>
      </c:txPr>
    </c:title>
    <c:autoTitleDeleted val="0"/>
    <c:plotArea>
      <c:pieChart>
        <c:varyColors val="1"/>
        <c:ser>
          <c:idx val="0"/>
          <c:order val="0"/>
          <c:tx>
            <c:strRef>
              <c:f>Sheet1!$B$1</c:f>
              <c:strCache>
                <c:ptCount val="1"/>
                <c:pt idx="0">
                  <c:v>户数（万户）</c:v>
                </c:pt>
              </c:strCache>
            </c:strRef>
          </c:tx>
          <c:dPt>
            <c:idx val="0"/>
            <c:invertIfNegative val="1"/>
            <c:spPr>
              <a:solidFill>
                <a:schemeClr val="accent1"/>
              </a:solidFill>
              <a:ln w="19050">
                <a:solidFill>
                  <a:schemeClr val="lt1"/>
                </a:solidFill>
              </a:ln>
              <a:effectLst/>
            </c:spPr>
          </c:dPt>
          <c:dPt>
            <c:idx val="1"/>
            <c:invertIfNegative val="1"/>
            <c:spPr>
              <a:solidFill>
                <a:schemeClr val="accent2"/>
              </a:solidFill>
              <a:ln w="19050">
                <a:solidFill>
                  <a:schemeClr val="lt1"/>
                </a:solidFill>
              </a:ln>
              <a:effectLst/>
            </c:spPr>
          </c:dPt>
          <c:dPt>
            <c:idx val="2"/>
            <c:invertIfNegative val="1"/>
            <c:spPr>
              <a:solidFill>
                <a:schemeClr val="accent3"/>
              </a:solidFill>
              <a:ln w="19050">
                <a:solidFill>
                  <a:schemeClr val="lt1"/>
                </a:solidFill>
              </a:ln>
              <a:effectLst/>
            </c:spPr>
          </c:dPt>
          <c:dPt>
            <c:idx val="3"/>
            <c:invertIfNegative val="1"/>
            <c:spPr>
              <a:solidFill>
                <a:schemeClr val="accent4"/>
              </a:solidFill>
              <a:ln w="19050">
                <a:solidFill>
                  <a:schemeClr val="lt1"/>
                </a:solidFill>
              </a:ln>
              <a:effectLst/>
            </c:spPr>
          </c:dPt>
          <c:dLbls>
            <c:showLegendKey val="1"/>
            <c:showVal val="1"/>
            <c:showCatName val="1"/>
            <c:showSerName val="1"/>
            <c:showPercent val="0"/>
            <c:showBubbleSize val="0"/>
            <c:showLeaderLines val="1"/>
            <c:extLst/>
          </c:dLbls>
          <c:cat>
            <c:strRef>
              <c:f>Sheet1!$A$2:$A$5</c:f>
              <c:strCache>
                <c:ptCount val="4"/>
                <c:pt idx="0">
                  <c:v>贫雇农</c:v>
                </c:pt>
                <c:pt idx="1">
                  <c:v>中农</c:v>
                </c:pt>
                <c:pt idx="2">
                  <c:v>地主和富农</c:v>
                </c:pt>
                <c:pt idx="3">
                  <c:v>其他</c:v>
                </c:pt>
              </c:strCache>
            </c:strRef>
          </c:cat>
          <c:val>
            <c:numRef>
              <c:f>Sheet1!$B$2:$B$5</c:f>
              <c:numCache>
                <c:formatCode>General</c:formatCode>
                <c:ptCount val="4"/>
                <c:pt idx="0">
                  <c:v>8.2</c:v>
                </c:pt>
                <c:pt idx="1">
                  <c:v>3.2</c:v>
                </c:pt>
                <c:pt idx="2">
                  <c:v>1.4</c:v>
                </c:pt>
                <c:pt idx="3">
                  <c:v>1.2</c:v>
                </c:pt>
              </c:numCache>
            </c:numRef>
          </c:val>
        </c:ser>
        <c:dLbls>
          <c:showLegendKey val="0"/>
          <c:showVal val="0"/>
          <c:showCatName val="0"/>
          <c:showSerName val="0"/>
          <c:showPercent val="0"/>
          <c:showBubbleSize val="0"/>
          <c:showLeaderLines val="0"/>
        </c:dLbls>
        <c:firstSliceAng/>
      </c:pieChart>
      <c:spPr>
        <a:noFill/>
        <a:ln>
          <a:noFill/>
        </a:ln>
        <a:effectLst/>
      </c:spPr>
    </c:plotArea>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hart2.xml><?xml version="1.0" encoding="utf-8"?>
<c:chartSpace xmlns:a="http://schemas.openxmlformats.org/drawingml/2006/main" xmlns:r="http://schemas.openxmlformats.org/officeDocument/2006/relationships" xmlns:c="http://schemas.openxmlformats.org/drawingml/2006/chart">
  <c:date1904 val="0"/>
  <c:lang val="zh-CN"/>
  <c:roundedCorners val="0"/>
  <mc:AlternateContent xmlns:mc="http://schemas.openxmlformats.org/markup-compatibility/2006">
    <mc:Choice xmlns:c14="http://schemas.microsoft.com/office/drawing/2007/8/2/chart" Requires="c14">
      <c14:style val="102"/>
    </mc:Choice>
    <mc:Fallback>
      <c:style val="2"/>
    </mc:Fallback>
  </mc:AlternateContent>
  <c:chart>
    <c:title>
      <c:tx>
        <c:rich>
          <a:bodyPr rot="0" spcFirstLastPara="0" vertOverflow="ellipsis" vert="horz" wrap="square" anchor="ctr" anchorCtr="1"/>
          <a:lstStyle/>
          <a:p>
            <a:pPr defTabSz="914400">
              <a:defRPr lang="zh-CN" sz="1400" b="0" i="0" u="none" strike="noStrike" kern="1200" spc="0" baseline="0">
                <a:solidFill>
                  <a:schemeClr val="tx1">
                    <a:lumMod val="65000"/>
                    <a:lumOff val="35000"/>
                  </a:schemeClr>
                </a:solidFill>
                <a:latin typeface="+mn-lt"/>
                <a:ea typeface="+mn-ea"/>
                <a:cs typeface="+mn-cs"/>
              </a:defRPr>
            </a:pPr>
            <a:r>
              <a:rPr sz="2800" b="1">
                <a:latin typeface="微软雅黑" panose="020b0503020204020204" charset="-122"/>
                <a:ea typeface="微软雅黑" panose="020b0503020204020204" charset="-122"/>
              </a:rPr>
              <a:t>占有土地比例</a:t>
            </a:r>
            <a:endParaRPr sz="2800" b="1">
              <a:latin typeface="微软雅黑" panose="020b0503020204020204" charset="-122"/>
              <a:ea typeface="微软雅黑" panose="020b0503020204020204" charset="-122"/>
            </a:endParaRPr>
          </a:p>
        </c:rich>
      </c:tx>
      <c:overlay val="0"/>
      <c:spPr>
        <a:noFill/>
        <a:ln>
          <a:noFill/>
        </a:ln>
        <a:effectLst/>
      </c:spPr>
      <c:txPr>
        <a:bodyPr/>
        <a:p>
          <a:pPr>
            <a:defRPr/>
          </a:pPr>
        </a:p>
      </c:txPr>
    </c:title>
    <c:autoTitleDeleted val="0"/>
    <c:plotArea>
      <c:pieChart>
        <c:varyColors val="1"/>
        <c:ser>
          <c:idx val="0"/>
          <c:order val="0"/>
          <c:tx>
            <c:strRef>
              <c:f>Sheet1!$B$1</c:f>
              <c:strCache>
                <c:ptCount val="1"/>
                <c:pt idx="0">
                  <c:v>销售额</c:v>
                </c:pt>
              </c:strCache>
            </c:strRef>
          </c:tx>
          <c:dPt>
            <c:idx val="0"/>
            <c:invertIfNegative val="1"/>
            <c:spPr>
              <a:solidFill>
                <a:schemeClr val="bg1">
                  <a:lumMod val="65000"/>
                </a:schemeClr>
              </a:solidFill>
              <a:ln w="19050">
                <a:solidFill>
                  <a:schemeClr val="lt1"/>
                </a:solidFill>
              </a:ln>
              <a:effectLst/>
            </c:spPr>
          </c:dPt>
          <c:dPt>
            <c:idx val="1"/>
            <c:invertIfNegative val="1"/>
            <c:spPr>
              <a:solidFill>
                <a:schemeClr val="accent2"/>
              </a:solidFill>
              <a:ln w="19050">
                <a:solidFill>
                  <a:schemeClr val="lt1"/>
                </a:solidFill>
              </a:ln>
              <a:effectLst/>
            </c:spPr>
          </c:dPt>
          <c:dPt>
            <c:idx val="2"/>
            <c:invertIfNegative val="1"/>
            <c:spPr>
              <a:solidFill>
                <a:schemeClr val="accent1"/>
              </a:solidFill>
              <a:ln w="19050">
                <a:solidFill>
                  <a:schemeClr val="lt1"/>
                </a:solidFill>
              </a:ln>
              <a:effectLst/>
            </c:spPr>
          </c:dPt>
          <c:dPt>
            <c:idx val="3"/>
            <c:invertIfNegative val="1"/>
            <c:explosion val="0"/>
            <c:spPr>
              <a:solidFill>
                <a:schemeClr val="accent4"/>
              </a:solidFill>
              <a:ln w="19050">
                <a:solidFill>
                  <a:schemeClr val="lt1"/>
                </a:solidFill>
              </a:ln>
              <a:effectLst/>
            </c:spPr>
          </c:dPt>
          <c:dLbls>
            <c:showLegendKey val="1"/>
            <c:showVal val="1"/>
            <c:showCatName val="1"/>
            <c:showSerName val="1"/>
            <c:showPercent val="0"/>
            <c:showBubbleSize val="0"/>
            <c:showLeaderLines val="1"/>
            <c:extLst/>
          </c:dLbls>
          <c:cat>
            <c:strRef>
              <c:f>Sheet1!$A$2:$A$5</c:f>
              <c:strCache>
                <c:ptCount val="4"/>
                <c:pt idx="0">
                  <c:v>地主和富农</c:v>
                </c:pt>
                <c:pt idx="1">
                  <c:v>中农</c:v>
                </c:pt>
                <c:pt idx="2">
                  <c:v>贫雇农</c:v>
                </c:pt>
                <c:pt idx="3">
                  <c:v>其他</c:v>
                </c:pt>
              </c:strCache>
            </c:strRef>
          </c:cat>
          <c:val>
            <c:numRef>
              <c:f>Sheet1!$B$2:$B$5</c:f>
              <c:numCache>
                <c:formatCode>General</c:formatCode>
                <c:ptCount val="4"/>
                <c:pt idx="0">
                  <c:v>2</c:v>
                </c:pt>
                <c:pt idx="1">
                  <c:v>1.2</c:v>
                </c:pt>
                <c:pt idx="2">
                  <c:v>0.5</c:v>
                </c:pt>
                <c:pt idx="3">
                  <c:v>0.1</c:v>
                </c:pt>
              </c:numCache>
            </c:numRef>
          </c:val>
        </c:ser>
        <c:dLbls>
          <c:showLegendKey val="0"/>
          <c:showVal val="0"/>
          <c:showCatName val="0"/>
          <c:showSerName val="0"/>
          <c:showPercent val="0"/>
          <c:showBubbleSize val="0"/>
          <c:showLeaderLines val="0"/>
        </c:dLbls>
        <c:firstSliceAng/>
      </c:pieChart>
      <c:spPr>
        <a:noFill/>
        <a:ln>
          <a:noFill/>
        </a:ln>
        <a:effectLst/>
      </c:spPr>
    </c:plotArea>
    <c:plotVisOnly val="1"/>
    <c:dispBlanksAs val="gap"/>
    <c:showDLblsOverMax val="0"/>
  </c:chart>
  <c:spPr>
    <a:noFill/>
    <a:ln>
      <a:noFill/>
    </a:ln>
    <a:effectLst/>
  </c:spPr>
  <c:txPr>
    <a:bodyPr/>
    <a:p>
      <a:pPr>
        <a:defRPr lang="zh-CN" smtId="4294967295"/>
      </a:pPr>
      <a:endParaRPr lang="zh-CN" smtId="4294967295"/>
    </a:p>
  </c:txPr>
  <c:externalData r:id="rId1">
    <c:autoUpdate val="0"/>
  </c:externalData>
</c:chartSpace>
</file>

<file path=ppt/charts/colors1.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colors2.xml><?xml version="1.0" encoding="utf-8"?>
<cs:colorStyle xmlns:a="http://schemas.openxmlformats.org/drawingml/2006/main" xmlns:cs="http://schemas.microsoft.com/office/drawing/2012/chartStyle" meth="cycle" id="10">
  <a:schemeClr val="accent1"/>
  <a:schemeClr val="accent2"/>
  <a:schemeClr val="accent3"/>
  <a:schemeClr val="accent4"/>
  <a:schemeClr val="accent5"/>
  <a:schemeClr val="accent6"/>
  <cs:variation/>
  <cs:variation>
    <a:lumMod val="60000"/>
  </cs:variation>
  <cs:variation>
    <a:lumMod val="80000"/>
    <a:lumOff val="20000"/>
  </cs:variation>
  <cs:variation>
    <a:lumMod val="80000"/>
  </cs:variation>
  <cs:variation>
    <a:lumMod val="60000"/>
    <a:lumOff val="40000"/>
  </cs:variation>
  <cs:variation>
    <a:lumMod val="50000"/>
  </cs:variation>
  <cs:variation>
    <a:lumMod val="70000"/>
    <a:lumOff val="30000"/>
  </cs:variation>
  <cs:variation>
    <a:lumMod val="70000"/>
  </cs:variation>
  <cs:variation>
    <a:lumMod val="50000"/>
    <a:lumOff val="50000"/>
  </cs:variation>
</cs:colorStyle>
</file>

<file path=ppt/charts/style1.xml><?xml version="1.0" encoding="utf-8"?>
<cs:chartStyle xmlns:a="http://schemas.openxmlformats.org/drawingml/2006/main" xmlns:r="http://schemas.openxmlformats.org/officeDocument/2006/relationships" xmlns:cs="http://schemas.microsoft.com/office/drawing/2012/chartStyle"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a:effectLst/>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charts/style2.xml><?xml version="1.0" encoding="utf-8"?>
<cs:chartStyle xmlns:a="http://schemas.openxmlformats.org/drawingml/2006/main" xmlns:r="http://schemas.openxmlformats.org/officeDocument/2006/relationships" xmlns:cs="http://schemas.microsoft.com/office/drawing/2012/chartStyle" id="251">
  <cs:axisTitle>
    <cs:lnRef idx="0"/>
    <cs:fillRef idx="0"/>
    <cs:effectRef idx="0"/>
    <cs:fontRef idx="minor">
      <a:schemeClr val="tx1">
        <a:lumMod val="65000"/>
        <a:lumOff val="35000"/>
      </a:schemeClr>
    </cs:fontRef>
    <cs:defRPr sz="1000" kern="1200"/>
  </cs:axisTitle>
  <cs:categoryAxis>
    <cs:lnRef idx="0"/>
    <cs:fillRef idx="0"/>
    <cs:effectRef idx="0"/>
    <cs:fontRef idx="minor">
      <a:schemeClr val="tx1">
        <a:lumMod val="65000"/>
        <a:lumOff val="35000"/>
      </a:schemeClr>
    </cs:fontRef>
    <cs:spPr>
      <a:ln w="9525" cap="flat" cmpd="sng" algn="ctr">
        <a:solidFill>
          <a:schemeClr val="tx1">
            <a:lumMod val="15000"/>
            <a:lumOff val="85000"/>
          </a:schemeClr>
        </a:solidFill>
        <a:round/>
      </a:ln>
    </cs:spPr>
    <cs:defRPr sz="900" kern="1200"/>
  </cs:categoryAxis>
  <cs:chartArea mods="allowNoFillOverride allowNoLineOverride">
    <cs:lnRef idx="0"/>
    <cs:fillRef idx="0"/>
    <cs:effectRef idx="0"/>
    <cs:fontRef idx="minor">
      <a:schemeClr val="tx1"/>
    </cs:fontRef>
    <cs:spPr>
      <a:solidFill>
        <a:schemeClr val="bg1"/>
      </a:solidFill>
      <a:ln w="9525" cap="flat" cmpd="sng" algn="ctr">
        <a:solidFill>
          <a:schemeClr val="tx1">
            <a:lumMod val="15000"/>
            <a:lumOff val="85000"/>
          </a:schemeClr>
        </a:solidFill>
        <a:round/>
      </a:ln>
    </cs:spPr>
    <cs:defRPr sz="900" kern="1200"/>
  </cs:chartArea>
  <cs:dataLabel>
    <cs:lnRef idx="0"/>
    <cs:fillRef idx="0"/>
    <cs:effectRef idx="0"/>
    <cs:fontRef idx="minor">
      <a:schemeClr val="tx1">
        <a:lumMod val="75000"/>
        <a:lumOff val="25000"/>
      </a:schemeClr>
    </cs:fontRef>
    <cs:defRPr sz="900" kern="1200"/>
  </cs:dataLabel>
  <cs:dataLabelCallout>
    <cs:lnRef idx="0"/>
    <cs:fillRef idx="0"/>
    <cs:effectRef idx="0"/>
    <cs:fontRef idx="minor">
      <a:schemeClr val="dk1">
        <a:lumMod val="65000"/>
        <a:lumOff val="35000"/>
      </a:schemeClr>
    </cs:fontRef>
    <cs:spPr>
      <a:solidFill>
        <a:schemeClr val="lt1"/>
      </a:solidFill>
      <a:ln>
        <a:solidFill>
          <a:schemeClr val="dk1">
            <a:lumMod val="25000"/>
            <a:lumOff val="75000"/>
          </a:schemeClr>
        </a:solidFill>
      </a:ln>
    </cs:spPr>
    <cs:defRPr sz="900" kern="1200"/>
    <cs:bodyPr rot="0" spcFirstLastPara="1" vertOverflow="clip" horzOverflow="clip" vert="horz" wrap="square" lIns="36576" tIns="18288" rIns="36576" bIns="18288" anchor="ctr" anchorCtr="1">
      <a:spAutoFit/>
    </cs:bodyPr>
  </cs:dataLabelCallout>
  <cs:dataPoint>
    <cs:lnRef idx="0"/>
    <cs:fillRef idx="1">
      <cs:styleClr val="auto"/>
    </cs:fillRef>
    <cs:effectRef idx="0"/>
    <cs:fontRef idx="minor">
      <a:schemeClr val="tx1"/>
    </cs:fontRef>
    <cs:spPr>
      <a:ln w="19050">
        <a:solidFill>
          <a:schemeClr val="lt1"/>
        </a:solidFill>
      </a:ln>
      <a:effectLst/>
    </cs:spPr>
  </cs:dataPoint>
  <cs:dataPoint3D>
    <cs:lnRef idx="0"/>
    <cs:fillRef idx="1">
      <cs:styleClr val="auto"/>
    </cs:fillRef>
    <cs:effectRef idx="0"/>
    <cs:fontRef idx="minor">
      <a:schemeClr val="tx1"/>
    </cs:fontRef>
    <cs:spPr>
      <a:ln w="25400">
        <a:solidFill>
          <a:schemeClr val="lt1"/>
        </a:solidFill>
      </a:ln>
    </cs:spPr>
  </cs:dataPoint3D>
  <cs:dataPointLine>
    <cs:lnRef idx="0">
      <cs:styleClr val="auto"/>
    </cs:lnRef>
    <cs:fillRef idx="0"/>
    <cs:effectRef idx="0"/>
    <cs:fontRef idx="minor">
      <a:schemeClr val="tx1"/>
    </cs:fontRef>
    <cs:spPr>
      <a:ln w="28575" cap="rnd">
        <a:solidFill>
          <a:schemeClr val="phClr"/>
        </a:solidFill>
        <a:round/>
      </a:ln>
    </cs:spPr>
  </cs:dataPointLine>
  <cs:dataPointMarker>
    <cs:lnRef idx="0">
      <cs:styleClr val="auto"/>
    </cs:lnRef>
    <cs:fillRef idx="1">
      <cs:styleClr val="auto"/>
    </cs:fillRef>
    <cs:effectRef idx="0"/>
    <cs:fontRef idx="minor">
      <a:schemeClr val="tx1"/>
    </cs:fontRef>
    <cs:spPr>
      <a:ln w="9525">
        <a:solidFill>
          <a:schemeClr val="phClr"/>
        </a:solidFill>
      </a:ln>
    </cs:spPr>
  </cs:dataPointMarker>
  <cs:dataPointMarkerLayout symbol="circle" size="5"/>
  <cs:dataPointWireframe>
    <cs:lnRef idx="0">
      <cs:styleClr val="auto"/>
    </cs:lnRef>
    <cs:fillRef idx="0"/>
    <cs:effectRef idx="0"/>
    <cs:fontRef idx="minor">
      <a:schemeClr val="tx1"/>
    </cs:fontRef>
    <cs:spPr>
      <a:ln w="9525" cap="rnd">
        <a:solidFill>
          <a:schemeClr val="phClr"/>
        </a:solidFill>
        <a:round/>
      </a:ln>
    </cs:spPr>
  </cs:dataPointWireframe>
  <cs:dataTable>
    <cs:lnRef idx="0"/>
    <cs:fillRef idx="0"/>
    <cs:effectRef idx="0"/>
    <cs:fontRef idx="minor">
      <a:schemeClr val="tx1">
        <a:lumMod val="65000"/>
        <a:lumOff val="35000"/>
      </a:schemeClr>
    </cs:fontRef>
    <cs:spPr>
      <a:noFill/>
      <a:ln w="9525" cap="flat" cmpd="sng" algn="ctr">
        <a:solidFill>
          <a:schemeClr val="tx1">
            <a:lumMod val="15000"/>
            <a:lumOff val="85000"/>
          </a:schemeClr>
        </a:solidFill>
        <a:round/>
      </a:ln>
    </cs:spPr>
    <cs:defRPr sz="900" kern="1200"/>
  </cs:dataTable>
  <cs:downBar>
    <cs:lnRef idx="0"/>
    <cs:fillRef idx="0"/>
    <cs:effectRef idx="0"/>
    <cs:fontRef idx="minor">
      <a:schemeClr val="tx1"/>
    </cs:fontRef>
    <cs:spPr>
      <a:solidFill>
        <a:schemeClr val="dk1">
          <a:lumMod val="75000"/>
          <a:lumOff val="25000"/>
        </a:schemeClr>
      </a:solidFill>
      <a:ln w="9525" cap="flat" cmpd="sng" algn="ctr">
        <a:solidFill>
          <a:schemeClr val="tx1">
            <a:lumMod val="65000"/>
            <a:lumOff val="35000"/>
          </a:schemeClr>
        </a:solidFill>
        <a:round/>
      </a:ln>
    </cs:spPr>
  </cs:downBar>
  <cs:dropLine>
    <cs:lnRef idx="0"/>
    <cs:fillRef idx="0"/>
    <cs:effectRef idx="0"/>
    <cs:fontRef idx="minor">
      <a:schemeClr val="tx1"/>
    </cs:fontRef>
    <cs:spPr>
      <a:ln w="9525" cap="flat" cmpd="sng" algn="ctr">
        <a:solidFill>
          <a:schemeClr val="tx1">
            <a:lumMod val="35000"/>
            <a:lumOff val="65000"/>
          </a:schemeClr>
        </a:solidFill>
        <a:round/>
      </a:ln>
    </cs:spPr>
  </cs:dropLine>
  <cs:errorBar>
    <cs:lnRef idx="0"/>
    <cs:fillRef idx="0"/>
    <cs:effectRef idx="0"/>
    <cs:fontRef idx="minor">
      <a:schemeClr val="tx1"/>
    </cs:fontRef>
    <cs:spPr>
      <a:ln w="9525" cap="flat" cmpd="sng" algn="ctr">
        <a:solidFill>
          <a:schemeClr val="tx1">
            <a:lumMod val="65000"/>
            <a:lumOff val="35000"/>
          </a:schemeClr>
        </a:solidFill>
        <a:round/>
      </a:ln>
    </cs:spPr>
  </cs:errorBar>
  <cs:floor>
    <cs:lnRef idx="0"/>
    <cs:fillRef idx="0"/>
    <cs:effectRef idx="0"/>
    <cs:fontRef idx="minor">
      <a:schemeClr val="tx1"/>
    </cs:fontRef>
    <cs:spPr>
      <a:noFill/>
      <a:ln>
        <a:noFill/>
      </a:ln>
    </cs:spPr>
  </cs:floor>
  <cs:gridlineMajor>
    <cs:lnRef idx="0"/>
    <cs:fillRef idx="0"/>
    <cs:effectRef idx="0"/>
    <cs:fontRef idx="minor">
      <a:schemeClr val="tx1"/>
    </cs:fontRef>
    <cs:spPr>
      <a:ln w="9525" cap="flat" cmpd="sng" algn="ctr">
        <a:solidFill>
          <a:schemeClr val="tx1">
            <a:lumMod val="15000"/>
            <a:lumOff val="85000"/>
          </a:schemeClr>
        </a:solidFill>
        <a:round/>
      </a:ln>
    </cs:spPr>
  </cs:gridlineMajor>
  <cs:gridlineMinor>
    <cs:lnRef idx="0"/>
    <cs:fillRef idx="0"/>
    <cs:effectRef idx="0"/>
    <cs:fontRef idx="minor">
      <a:schemeClr val="tx1"/>
    </cs:fontRef>
    <cs:spPr>
      <a:ln w="9525" cap="flat" cmpd="sng" algn="ctr">
        <a:solidFill>
          <a:schemeClr val="tx1">
            <a:lumMod val="5000"/>
            <a:lumOff val="95000"/>
          </a:schemeClr>
        </a:solidFill>
        <a:round/>
      </a:ln>
    </cs:spPr>
  </cs:gridlineMinor>
  <cs:hiLoLine>
    <cs:lnRef idx="0"/>
    <cs:fillRef idx="0"/>
    <cs:effectRef idx="0"/>
    <cs:fontRef idx="minor">
      <a:schemeClr val="tx1"/>
    </cs:fontRef>
    <cs:spPr>
      <a:ln w="9525" cap="flat" cmpd="sng" algn="ctr">
        <a:solidFill>
          <a:schemeClr val="tx1">
            <a:lumMod val="50000"/>
            <a:lumOff val="50000"/>
          </a:schemeClr>
        </a:solidFill>
        <a:round/>
      </a:ln>
    </cs:spPr>
  </cs:hiLoLine>
  <cs:leaderLine>
    <cs:lnRef idx="0"/>
    <cs:fillRef idx="0"/>
    <cs:effectRef idx="0"/>
    <cs:fontRef idx="minor">
      <a:schemeClr val="tx1"/>
    </cs:fontRef>
    <cs:spPr>
      <a:ln w="9525" cap="flat" cmpd="sng" algn="ctr">
        <a:solidFill>
          <a:schemeClr val="tx1">
            <a:lumMod val="35000"/>
            <a:lumOff val="65000"/>
          </a:schemeClr>
        </a:solidFill>
        <a:round/>
      </a:ln>
    </cs:spPr>
  </cs:leaderLine>
  <cs:legend>
    <cs:lnRef idx="0"/>
    <cs:fillRef idx="0"/>
    <cs:effectRef idx="0"/>
    <cs:fontRef idx="minor">
      <a:schemeClr val="tx1">
        <a:lumMod val="65000"/>
        <a:lumOff val="35000"/>
      </a:schemeClr>
    </cs:fontRef>
    <cs:defRPr sz="900" kern="1200"/>
  </cs:legend>
  <cs:plotArea mods="allowNoFillOverride allowNoLineOverride">
    <cs:lnRef idx="0"/>
    <cs:fillRef idx="0"/>
    <cs:effectRef idx="0"/>
    <cs:fontRef idx="minor">
      <a:schemeClr val="tx1"/>
    </cs:fontRef>
  </cs:plotArea>
  <cs:plotArea3D mods="allowNoFillOverride allowNoLineOverride">
    <cs:lnRef idx="0"/>
    <cs:fillRef idx="0"/>
    <cs:effectRef idx="0"/>
    <cs:fontRef idx="minor">
      <a:schemeClr val="tx1"/>
    </cs:fontRef>
  </cs:plotArea3D>
  <cs:seriesAxis>
    <cs:lnRef idx="0"/>
    <cs:fillRef idx="0"/>
    <cs:effectRef idx="0"/>
    <cs:fontRef idx="minor">
      <a:schemeClr val="tx1">
        <a:lumMod val="65000"/>
        <a:lumOff val="35000"/>
      </a:schemeClr>
    </cs:fontRef>
    <cs:defRPr sz="900" kern="1200"/>
  </cs:seriesAxis>
  <cs:seriesLine>
    <cs:lnRef idx="0"/>
    <cs:fillRef idx="0"/>
    <cs:effectRef idx="0"/>
    <cs:fontRef idx="minor">
      <a:schemeClr val="tx1"/>
    </cs:fontRef>
    <cs:spPr>
      <a:ln w="9525" cap="flat" cmpd="sng" algn="ctr">
        <a:solidFill>
          <a:schemeClr val="tx1">
            <a:lumMod val="35000"/>
            <a:lumOff val="65000"/>
          </a:schemeClr>
        </a:solidFill>
        <a:round/>
      </a:ln>
    </cs:spPr>
  </cs:seriesLine>
  <cs:title>
    <cs:lnRef idx="0"/>
    <cs:fillRef idx="0"/>
    <cs:effectRef idx="0"/>
    <cs:fontRef idx="minor">
      <a:schemeClr val="tx1">
        <a:lumMod val="65000"/>
        <a:lumOff val="35000"/>
      </a:schemeClr>
    </cs:fontRef>
    <cs:defRPr sz="1400" b="0" kern="1200" spc="0" baseline="0"/>
  </cs:title>
  <cs:trendline>
    <cs:lnRef idx="0">
      <cs:styleClr val="auto"/>
    </cs:lnRef>
    <cs:fillRef idx="0"/>
    <cs:effectRef idx="0"/>
    <cs:fontRef idx="minor">
      <a:schemeClr val="tx1"/>
    </cs:fontRef>
    <cs:spPr>
      <a:ln w="19050" cap="rnd">
        <a:solidFill>
          <a:schemeClr val="phClr"/>
        </a:solidFill>
        <a:prstDash val="sysDot"/>
      </a:ln>
    </cs:spPr>
  </cs:trendline>
  <cs:trendlineLabel>
    <cs:lnRef idx="0"/>
    <cs:fillRef idx="0"/>
    <cs:effectRef idx="0"/>
    <cs:fontRef idx="minor">
      <a:schemeClr val="tx1">
        <a:lumMod val="65000"/>
        <a:lumOff val="35000"/>
      </a:schemeClr>
    </cs:fontRef>
    <cs:defRPr sz="900" kern="1200"/>
  </cs:trendlineLabel>
  <cs:upBar>
    <cs:lnRef idx="0"/>
    <cs:fillRef idx="0"/>
    <cs:effectRef idx="0"/>
    <cs:fontRef idx="minor">
      <a:schemeClr val="tx1"/>
    </cs:fontRef>
    <cs:spPr>
      <a:solidFill>
        <a:schemeClr val="lt1"/>
      </a:solidFill>
      <a:ln w="9525" cap="flat" cmpd="sng" algn="ctr">
        <a:solidFill>
          <a:schemeClr val="tx1">
            <a:lumMod val="65000"/>
            <a:lumOff val="35000"/>
          </a:schemeClr>
        </a:solidFill>
        <a:round/>
      </a:ln>
    </cs:spPr>
  </cs:upBar>
  <cs:valueAxis>
    <cs:lnRef idx="0"/>
    <cs:fillRef idx="0"/>
    <cs:effectRef idx="0"/>
    <cs:fontRef idx="minor">
      <a:schemeClr val="tx1">
        <a:lumMod val="65000"/>
        <a:lumOff val="35000"/>
      </a:schemeClr>
    </cs:fontRef>
    <cs:defRPr sz="900" kern="1200"/>
  </cs:valueAxis>
  <cs:wall>
    <cs:lnRef idx="0"/>
    <cs:fillRef idx="0"/>
    <cs:effectRef idx="0"/>
    <cs:fontRef idx="minor">
      <a:schemeClr val="tx1"/>
    </cs:fontRef>
    <cs:spPr>
      <a:noFill/>
      <a:ln>
        <a:noFill/>
      </a:ln>
    </cs:spPr>
  </cs:wall>
</cs:chartStyle>
</file>

<file path=ppt/notesMasters/_rels/notesMaster1.xml.rels>&#65279;<?xml version="1.0" encoding="utf-8" standalone="yes"?><Relationships xmlns="http://schemas.openxmlformats.org/package/2006/relationships"><Relationship Id="rId1" Type="http://schemas.openxmlformats.org/officeDocument/2006/relationships/theme" Target="../theme/theme2.xml" /></Relationships>
</file>

<file path=ppt/notesMasters/notesMaster1.xml><?xml version="1.0" encoding="utf-8"?>
<p:notesMaster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bg>
      <p:bgRef idx="1001">
        <a:schemeClr val="bg1"/>
      </p:bgRef>
    </p:bg>
    <p:spTree>
      <p:nvGrpSpPr>
        <p:cNvPr id="1" name=""/>
        <p:cNvGrpSpPr/>
        <p:nvPr/>
      </p:nvGrpSpPr>
      <p:grpSpPr>
        <a:xfrm>
          <a:off x="0" y="0"/>
          <a:ext cx="0" cy="0"/>
        </a:xfrm>
      </p:grpSpPr>
      <p:sp>
        <p:nvSpPr>
          <p:cNvPr id="2" name="页眉占位符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日期占位符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D2A48B96-639E-45A3-A0BA-2464DFDB1FAA}" type="datetimeFigureOut">
              <a:rPr lang="zh-CN" altLang="en-US" smtClean="0"/>
              <a:t/>
            </a:fld>
            <a:endParaRPr lang="zh-CN" altLang="en-US"/>
          </a:p>
        </p:txBody>
      </p:sp>
      <p:sp>
        <p:nvSpPr>
          <p:cNvPr id="4" name="幻灯片图像占位符 3"/>
          <p:cNvSpPr>
            <a:spLocks noGrp="1" noRot="1" noChangeAspect="1"/>
          </p:cNvSpPr>
          <p:nvPr>
            <p:ph type="sldImg" idx="2"/>
          </p:nvPr>
        </p:nvSpPr>
        <p:spPr>
          <a:xfrm>
            <a:off x="685800" y="1143000"/>
            <a:ext cx="5486400" cy="3086100"/>
          </a:xfrm>
          <a:prstGeom prst="rect">
            <a:avLst/>
          </a:prstGeom>
          <a:noFill/>
          <a:ln w="12700">
            <a:solidFill>
              <a:prstClr val="black"/>
            </a:solidFill>
          </a:ln>
        </p:spPr>
      </p:sp>
      <p:sp>
        <p:nvSpPr>
          <p:cNvPr id="5" name="备注占位符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页脚占位符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灯片编号占位符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A6837353-30EB-4A48-80EB-173D804AEFBD}" type="slidenum">
              <a:rPr lang="zh-CN" altLang="en-US" smtClean="0"/>
              <a:t/>
            </a:fld>
            <a:endParaRPr lang="zh-CN" alt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&#65279;<?xml version="1.0" encoding="utf-8" standalone="yes"?><Relationships xmlns="http://schemas.openxmlformats.org/package/2006/relationships"><Relationship Id="rId1" Type="http://schemas.openxmlformats.org/officeDocument/2006/relationships/slide" Target="../slides/slide9.xml" /><Relationship Id="rId2" Type="http://schemas.openxmlformats.org/officeDocument/2006/relationships/notesMaster" Target="../notesMasters/notesMaster1.xml" /></Relationships>
</file>

<file path=ppt/notesSlides/_rels/notesSlide2.xml.rels>&#65279;<?xml version="1.0" encoding="utf-8" standalone="yes"?><Relationships xmlns="http://schemas.openxmlformats.org/package/2006/relationships"><Relationship Id="rId1" Type="http://schemas.openxmlformats.org/officeDocument/2006/relationships/slide" Target="../slides/slide14.xml" /><Relationship Id="rId2" Type="http://schemas.openxmlformats.org/officeDocument/2006/relationships/notesMaster" Target="../notesMasters/notesMaster1.xml" /></Relationships>
</file>

<file path=ppt/notesSlides/_rels/notesSlide3.xml.rels>&#65279;<?xml version="1.0" encoding="utf-8" standalone="yes"?><Relationships xmlns="http://schemas.openxmlformats.org/package/2006/relationships"><Relationship Id="rId1" Type="http://schemas.openxmlformats.org/officeDocument/2006/relationships/slide" Target="../slides/slide15.xml" /><Relationship Id="rId2" Type="http://schemas.openxmlformats.org/officeDocument/2006/relationships/notesMaster" Target="../notesMasters/notesMaster1.xml" /></Relationships>
</file>

<file path=ppt/notesSlides/_rels/notesSlide4.xml.rels>&#65279;<?xml version="1.0" encoding="utf-8" standalone="yes"?><Relationships xmlns="http://schemas.openxmlformats.org/package/2006/relationships"><Relationship Id="rId1" Type="http://schemas.openxmlformats.org/officeDocument/2006/relationships/slide" Target="../slides/slide18.xml" /><Relationship Id="rId2" Type="http://schemas.openxmlformats.org/officeDocument/2006/relationships/notesMaster" Target="../notesMasters/notesMaster1.xml" /></Relationships>
</file>

<file path=ppt/notesSlides/_rels/notesSlide5.xml.rels>&#65279;<?xml version="1.0" encoding="utf-8" standalone="yes"?><Relationships xmlns="http://schemas.openxmlformats.org/package/2006/relationships"><Relationship Id="rId1" Type="http://schemas.openxmlformats.org/officeDocument/2006/relationships/slide" Target="../slides/slide19.xml" /><Relationship Id="rId2" Type="http://schemas.openxmlformats.org/officeDocument/2006/relationships/notesMaster" Target="../notesMasters/notesMaster1.xml" /></Relationships>
</file>

<file path=ppt/notesSlides/notesSlide1.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p:nvPr>
            <p:ph type="sldImg" idx="2"/>
          </p:nvPr>
        </p:nvSpPr>
        <p:spPr/>
      </p:sp>
      <p:sp>
        <p:nvSpPr>
          <p:cNvPr id="3" name="文本占位符 2"/>
          <p:cNvSpPr/>
          <p:nvPr>
            <p:ph type="body" idx="3"/>
          </p:nvPr>
        </p:nvSpPr>
        <p:spPr/>
        <p:txBody>
          <a:bodyPr/>
          <a:lstStyle/>
          <a:p>
            <a:endParaRPr lang="zh-CN" alt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14</a:t>
            </a:fld>
            <a:endParaRPr lang="zh-CN" alt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15</a:t>
            </a:fld>
            <a:endParaRPr lang="zh-CN" altLang="en-US"/>
          </a:p>
        </p:txBody>
      </p:sp>
    </p:spTree>
  </p:cSld>
  <p:clrMapOvr>
    <a:masterClrMapping/>
  </p:clrMapOvr>
</p:notes>
</file>

<file path=ppt/notesSlides/notesSlide4.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18</a:t>
            </a:fld>
            <a:endParaRPr lang="zh-CN" alt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14="http://schemas.microsoft.com/office/powerpoint/2010/main" xmlns:a14="http://schemas.microsoft.com/office/drawing/2010/main" xmlns:p="http://schemas.openxmlformats.org/presentationml/2006/main">
  <p:cSld>
    <p:spTree>
      <p:nvGrpSpPr>
        <p:cNvPr id="1" name=""/>
        <p:cNvGrpSpPr/>
        <p:nvPr/>
      </p:nvGrpSpPr>
      <p:grpSpPr>
        <a:xfrm>
          <a:off x="0" y="0"/>
          <a:ext cx="0" cy="0"/>
        </a:xfrm>
      </p:grpSpPr>
      <p:sp>
        <p:nvSpPr>
          <p:cNvPr id="2" name="幻灯片图像占位符 1"/>
          <p:cNvSpPr>
            <a:spLocks noGrp="1" noRot="1" noChangeAspect="1"/>
          </p:cNvSpPr>
          <p:nvPr>
            <p:ph type="sldImg"/>
          </p:nvPr>
        </p:nvSpPr>
        <p:spPr/>
      </p:sp>
      <p:sp>
        <p:nvSpPr>
          <p:cNvPr id="3" name="备注占位符 2"/>
          <p:cNvSpPr>
            <a:spLocks noGrp="1"/>
          </p:cNvSpPr>
          <p:nvPr>
            <p:ph type="body" idx="1"/>
          </p:nvPr>
        </p:nvSpPr>
        <p:spPr/>
        <p:txBody>
          <a:bodyPr/>
          <a:lstStyle/>
          <a:p>
            <a:endParaRPr lang="zh-CN" altLang="en-US"/>
          </a:p>
        </p:txBody>
      </p:sp>
      <p:sp>
        <p:nvSpPr>
          <p:cNvPr id="4" name="灯片编号占位符 3"/>
          <p:cNvSpPr>
            <a:spLocks noGrp="1"/>
          </p:cNvSpPr>
          <p:nvPr>
            <p:ph type="sldNum" sz="quarter" idx="10"/>
          </p:nvPr>
        </p:nvSpPr>
        <p:spPr/>
        <p:txBody>
          <a:bodyPr/>
          <a:lstStyle/>
          <a:p>
            <a:fld id="{B1924613-4AE4-47A1-995F-688A24B34954}" type="slidenum">
              <a:rPr lang="zh-CN" altLang="en-US" smtClean="0"/>
              <a:t>19</a:t>
            </a:fld>
            <a:endParaRPr lang="zh-CN" altLang="en-US"/>
          </a:p>
        </p:txBody>
      </p:sp>
    </p:spTree>
  </p:cSld>
  <p:clrMapOvr>
    <a:masterClrMapping/>
  </p:clrMapOvr>
</p:notes>
</file>

<file path=ppt/slideLayouts/_rels/slideLayout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3.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4.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5.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6.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7.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8.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9.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0.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1.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_rels/slideLayout12.xml.rels>&#65279;<?xml version="1.0" encoding="utf-8" standalone="yes"?><Relationships xmlns="http://schemas.openxmlformats.org/package/2006/relationships"><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itle" preserve="1">
  <p:cSld name="标题幻灯片">
    <p:spTree>
      <p:nvGrpSpPr>
        <p:cNvPr id="1" name=""/>
        <p:cNvGrpSpPr/>
        <p:nvPr/>
      </p:nvGrpSpPr>
      <p:grpSpPr>
        <a:xfrm>
          <a:off x="0" y="0"/>
          <a:ext cx="0" cy="0"/>
        </a:xfrm>
      </p:grpSpPr>
      <p:sp>
        <p:nvSpPr>
          <p:cNvPr id="2" name="标题 1"/>
          <p:cNvSpPr>
            <a:spLocks noGrp="1"/>
          </p:cNvSpPr>
          <p:nvPr>
            <p:ph type="ctrTitle"/>
          </p:nvPr>
        </p:nvSpPr>
        <p:spPr>
          <a:xfrm>
            <a:off x="1524000" y="1122363"/>
            <a:ext cx="9144000" cy="2387600"/>
          </a:xfrm>
        </p:spPr>
        <p:txBody>
          <a:bodyPr anchor="b"/>
          <a:lstStyle>
            <a:lvl1pPr algn="ctr">
              <a:defRPr sz="6000"/>
            </a:lvl1pPr>
          </a:lstStyle>
          <a:p>
            <a:r>
              <a:rPr lang="zh-CN" altLang="en-US" smtClean="0"/>
              <a:t>单击此处编辑母版标题样式</a:t>
            </a:r>
            <a:endParaRPr lang="zh-CN" altLang="en-US"/>
          </a:p>
        </p:txBody>
      </p:sp>
      <p:sp>
        <p:nvSpPr>
          <p:cNvPr id="3" name="副标题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zh-CN" altLang="en-US" smtClean="0"/>
              <a:t>单击此处编辑母版副标题样式</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obj" preserve="1">
  <p:cSld name="标题和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idx="1"/>
          </p:nvPr>
        </p:nvSpPr>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3.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secHead" preserve="1">
  <p:cSld name="节标题">
    <p:spTree>
      <p:nvGrpSpPr>
        <p:cNvPr id="1" name=""/>
        <p:cNvGrpSpPr/>
        <p:nvPr/>
      </p:nvGrpSpPr>
      <p:grpSpPr>
        <a:xfrm>
          <a:off x="0" y="0"/>
          <a:ext cx="0" cy="0"/>
        </a:xfrm>
      </p:grpSpPr>
      <p:sp>
        <p:nvSpPr>
          <p:cNvPr id="2" name="标题 1"/>
          <p:cNvSpPr>
            <a:spLocks noGrp="1"/>
          </p:cNvSpPr>
          <p:nvPr>
            <p:ph type="title"/>
          </p:nvPr>
        </p:nvSpPr>
        <p:spPr>
          <a:xfrm>
            <a:off x="831850" y="1709738"/>
            <a:ext cx="10515600" cy="2852737"/>
          </a:xfrm>
        </p:spPr>
        <p:txBody>
          <a:bodyPr anchor="b"/>
          <a:lstStyle>
            <a:lvl1pPr>
              <a:defRPr sz="6000"/>
            </a:lvl1p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zh-CN" altLang="en-US" smtClean="0"/>
              <a:t>单击此处编辑母版文本样式</a:t>
            </a:r>
            <a:endParaRPr lang="zh-CN" altLang="en-US" smtClean="0"/>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4.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woObj" preserve="1">
  <p:cSld name="两栏内容">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838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half" idx="2"/>
          </p:nvPr>
        </p:nvSpPr>
        <p:spPr>
          <a:xfrm>
            <a:off x="6172200" y="1825625"/>
            <a:ext cx="5181600" cy="435133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5.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woTxTwoObj" preserve="1">
  <p:cSld name="比较">
    <p:spTree>
      <p:nvGrpSpPr>
        <p:cNvPr id="1" name=""/>
        <p:cNvGrpSpPr/>
        <p:nvPr/>
      </p:nvGrpSpPr>
      <p:grpSpPr>
        <a:xfrm>
          <a:off x="0" y="0"/>
          <a:ext cx="0" cy="0"/>
        </a:xfrm>
      </p:grpSpPr>
      <p:sp>
        <p:nvSpPr>
          <p:cNvPr id="2" name="标题 1"/>
          <p:cNvSpPr>
            <a:spLocks noGrp="1"/>
          </p:cNvSpPr>
          <p:nvPr>
            <p:ph type="title"/>
          </p:nvPr>
        </p:nvSpPr>
        <p:spPr>
          <a:xfrm>
            <a:off x="839788" y="365125"/>
            <a:ext cx="10515600" cy="1325563"/>
          </a:xfrm>
        </p:spPr>
        <p:txBody>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4" name="内容占位符 3"/>
          <p:cNvSpPr>
            <a:spLocks noGrp="1"/>
          </p:cNvSpPr>
          <p:nvPr>
            <p:ph sz="half" idx="2"/>
          </p:nvPr>
        </p:nvSpPr>
        <p:spPr>
          <a:xfrm>
            <a:off x="839788" y="2505075"/>
            <a:ext cx="5157787"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文本占位符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zh-CN" altLang="en-US" smtClean="0"/>
              <a:t>单击此处编辑母版文本样式</a:t>
            </a:r>
            <a:endParaRPr lang="zh-CN" altLang="en-US" smtClean="0"/>
          </a:p>
        </p:txBody>
      </p:sp>
      <p:sp>
        <p:nvSpPr>
          <p:cNvPr id="6" name="内容占位符 5"/>
          <p:cNvSpPr>
            <a:spLocks noGrp="1"/>
          </p:cNvSpPr>
          <p:nvPr>
            <p:ph sz="quarter" idx="4"/>
          </p:nvPr>
        </p:nvSpPr>
        <p:spPr>
          <a:xfrm>
            <a:off x="6172200" y="2505075"/>
            <a:ext cx="5183188" cy="36845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7" name="日期占位符 6"/>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8" name="页脚占位符 7"/>
          <p:cNvSpPr>
            <a:spLocks noGrp="1"/>
          </p:cNvSpPr>
          <p:nvPr>
            <p:ph type="ftr" sz="quarter" idx="11"/>
          </p:nvPr>
        </p:nvSpPr>
        <p:spPr/>
        <p:txBody>
          <a:bodyPr/>
          <a:lstStyle/>
          <a:p>
            <a:endParaRPr lang="zh-CN" altLang="en-US"/>
          </a:p>
        </p:txBody>
      </p:sp>
      <p:sp>
        <p:nvSpPr>
          <p:cNvPr id="9" name="灯片编号占位符 8"/>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6.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titleOnly" preserve="1">
  <p:cSld name="仅标题">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日期占位符 2"/>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4" name="页脚占位符 3"/>
          <p:cNvSpPr>
            <a:spLocks noGrp="1"/>
          </p:cNvSpPr>
          <p:nvPr>
            <p:ph type="ftr" sz="quarter" idx="11"/>
          </p:nvPr>
        </p:nvSpPr>
        <p:spPr/>
        <p:txBody>
          <a:bodyPr/>
          <a:lstStyle/>
          <a:p>
            <a:endParaRPr lang="zh-CN" altLang="en-US"/>
          </a:p>
        </p:txBody>
      </p:sp>
      <p:sp>
        <p:nvSpPr>
          <p:cNvPr id="5" name="灯片编号占位符 4"/>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7.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blank" preserve="1">
  <p:cSld name="空白">
    <p:spTree>
      <p:nvGrpSpPr>
        <p:cNvPr id="1" name=""/>
        <p:cNvGrpSpPr/>
        <p:nvPr/>
      </p:nvGrpSpPr>
      <p:grpSpPr>
        <a:xfrm>
          <a:off x="0" y="0"/>
          <a:ext cx="0" cy="0"/>
        </a:xfrm>
      </p:grpSpPr>
      <p:sp>
        <p:nvSpPr>
          <p:cNvPr id="2" name="日期占位符 1"/>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3" name="页脚占位符 2"/>
          <p:cNvSpPr>
            <a:spLocks noGrp="1"/>
          </p:cNvSpPr>
          <p:nvPr>
            <p:ph type="ftr" sz="quarter" idx="11"/>
          </p:nvPr>
        </p:nvSpPr>
        <p:spPr/>
        <p:txBody>
          <a:bodyPr/>
          <a:lstStyle/>
          <a:p>
            <a:endParaRPr lang="zh-CN" altLang="en-US"/>
          </a:p>
        </p:txBody>
      </p:sp>
      <p:sp>
        <p:nvSpPr>
          <p:cNvPr id="4" name="灯片编号占位符 3"/>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8.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objTx" preserve="1">
  <p:cSld name="内容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内容占位符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9.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picTx" preserve="1">
  <p:cSld name="图片与标题">
    <p:spTree>
      <p:nvGrpSpPr>
        <p:cNvPr id="1" name=""/>
        <p:cNvGrpSpPr/>
        <p:nvPr/>
      </p:nvGrpSpPr>
      <p:grpSpPr>
        <a:xfrm>
          <a:off x="0" y="0"/>
          <a:ext cx="0" cy="0"/>
        </a:xfrm>
      </p:grpSpPr>
      <p:sp>
        <p:nvSpPr>
          <p:cNvPr id="2" name="标题 1"/>
          <p:cNvSpPr>
            <a:spLocks noGrp="1"/>
          </p:cNvSpPr>
          <p:nvPr>
            <p:ph type="title"/>
          </p:nvPr>
        </p:nvSpPr>
        <p:spPr>
          <a:xfrm>
            <a:off x="839788" y="457200"/>
            <a:ext cx="3932237" cy="1600200"/>
          </a:xfrm>
        </p:spPr>
        <p:txBody>
          <a:bodyPr anchor="b"/>
          <a:lstStyle>
            <a:lvl1pPr>
              <a:defRPr sz="3200"/>
            </a:lvl1pPr>
          </a:lstStyle>
          <a:p>
            <a:r>
              <a:rPr lang="zh-CN" altLang="en-US" smtClean="0"/>
              <a:t>单击此处编辑母版标题样式</a:t>
            </a:r>
            <a:endParaRPr lang="zh-CN" altLang="en-US"/>
          </a:p>
        </p:txBody>
      </p:sp>
      <p:sp>
        <p:nvSpPr>
          <p:cNvPr id="3" name="图片占位符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文本占位符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zh-CN" altLang="en-US" smtClean="0"/>
              <a:t>单击此处编辑母版文本样式</a:t>
            </a:r>
            <a:endParaRPr lang="zh-CN" altLang="en-US" smtClean="0"/>
          </a:p>
        </p:txBody>
      </p:sp>
      <p:sp>
        <p:nvSpPr>
          <p:cNvPr id="5" name="日期占位符 4"/>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6" name="页脚占位符 5"/>
          <p:cNvSpPr>
            <a:spLocks noGrp="1"/>
          </p:cNvSpPr>
          <p:nvPr>
            <p:ph type="ftr" sz="quarter" idx="11"/>
          </p:nvPr>
        </p:nvSpPr>
        <p:spPr/>
        <p:txBody>
          <a:bodyPr/>
          <a:lstStyle/>
          <a:p>
            <a:endParaRPr lang="zh-CN" altLang="en-US"/>
          </a:p>
        </p:txBody>
      </p:sp>
      <p:sp>
        <p:nvSpPr>
          <p:cNvPr id="7" name="灯片编号占位符 6"/>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0.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vertTx" preserve="1">
  <p:cSld name="标题和竖排文字">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1.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vertTitleAndTx" preserve="1">
  <p:cSld name="垂直排列标题与&#10;文本">
    <p:spTree>
      <p:nvGrpSpPr>
        <p:cNvPr id="1" name=""/>
        <p:cNvGrpSpPr/>
        <p:nvPr/>
      </p:nvGrpSpPr>
      <p:grpSpPr>
        <a:xfrm>
          <a:off x="0" y="0"/>
          <a:ext cx="0" cy="0"/>
        </a:xfrm>
      </p:grpSpPr>
      <p:sp>
        <p:nvSpPr>
          <p:cNvPr id="2" name="竖排标题 1"/>
          <p:cNvSpPr>
            <a:spLocks noGrp="1"/>
          </p:cNvSpPr>
          <p:nvPr>
            <p:ph type="title" orient="vert"/>
          </p:nvPr>
        </p:nvSpPr>
        <p:spPr>
          <a:xfrm>
            <a:off x="8724900" y="365125"/>
            <a:ext cx="2628900" cy="5811838"/>
          </a:xfrm>
        </p:spPr>
        <p:txBody>
          <a:bodyPr vert="eaVert"/>
          <a:lstStyle/>
          <a:p>
            <a:r>
              <a:rPr lang="zh-CN" altLang="en-US" smtClean="0"/>
              <a:t>单击此处编辑母版标题样式</a:t>
            </a:r>
            <a:endParaRPr lang="zh-CN" altLang="en-US"/>
          </a:p>
        </p:txBody>
      </p:sp>
      <p:sp>
        <p:nvSpPr>
          <p:cNvPr id="3" name="竖排文字占位符 2"/>
          <p:cNvSpPr>
            <a:spLocks noGrp="1"/>
          </p:cNvSpPr>
          <p:nvPr>
            <p:ph type="body" orient="vert" idx="1"/>
          </p:nvPr>
        </p:nvSpPr>
        <p:spPr>
          <a:xfrm>
            <a:off x="838200" y="365125"/>
            <a:ext cx="7734300" cy="5811838"/>
          </a:xfrm>
        </p:spPr>
        <p:txBody>
          <a:bodyPr vert="eaVert"/>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10"/>
          </p:nvPr>
        </p:nvSpPr>
        <p:spPr/>
        <p:txBody>
          <a:body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11"/>
          </p:nvPr>
        </p:nvSpPr>
        <p:spPr/>
        <p:txBody>
          <a:bodyPr/>
          <a:lstStyle/>
          <a:p>
            <a:endParaRPr lang="zh-CN" altLang="en-US"/>
          </a:p>
        </p:txBody>
      </p:sp>
      <p:sp>
        <p:nvSpPr>
          <p:cNvPr id="6" name="灯片编号占位符 5"/>
          <p:cNvSpPr>
            <a:spLocks noGrp="1"/>
          </p:cNvSpPr>
          <p:nvPr>
            <p:ph type="sldNum" sz="quarter" idx="12"/>
          </p:nvPr>
        </p:nvSpPr>
        <p:spPr/>
        <p:txBody>
          <a:bodyPr/>
          <a:lstStyle/>
          <a:p>
            <a:fld id="{565CE74E-AB26-4998-AD42-012C4C1AD076}" type="slidenum">
              <a:rPr lang="zh-CN" altLang="en-US" smtClean="0"/>
              <a:t/>
            </a:fld>
            <a:endParaRPr lang="zh-CN" altLang="en-US"/>
          </a:p>
        </p:txBody>
      </p:sp>
    </p:spTree>
  </p:cSld>
  <p:clrMapOvr>
    <a:masterClrMapping/>
  </p:clrMapOvr>
  <p:transition/>
  <p:timing/>
</p:sldLayout>
</file>

<file path=ppt/slideLayouts/slideLayout12.xml><?xml version="1.0" encoding="utf-8"?>
<p:sldLayout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type="objAndTwoObj" preserve="1">
  <p:cSld name="标题，一项大型内容和两项小型内容">
    <p:spTree>
      <p:nvGrpSpPr>
        <p:cNvPr id="1" name=""/>
        <p:cNvGrpSpPr/>
        <p:nvPr/>
      </p:nvGrpSpPr>
      <p:grpSpPr>
        <a:xfrm>
          <a:off x="0" y="0"/>
          <a:ext cx="0" cy="0"/>
        </a:xfrm>
      </p:grpSpPr>
      <p:sp>
        <p:nvSpPr>
          <p:cNvPr id="2" name="标题 1"/>
          <p:cNvSpPr>
            <a:spLocks noGrp="1"/>
          </p:cNvSpPr>
          <p:nvPr>
            <p:ph type="title"/>
          </p:nvPr>
        </p:nvSpPr>
        <p:spPr>
          <a:xfrm>
            <a:off x="609600" y="274638"/>
            <a:ext cx="10972800" cy="1143000"/>
          </a:xfrm>
        </p:spPr>
        <p:txBody>
          <a:bodyPr/>
          <a:lstStyle/>
          <a:p>
            <a:r>
              <a:rPr lang="zh-CN" altLang="en-US" smtClean="0"/>
              <a:t>单击此处编辑母版标题样式</a:t>
            </a:r>
            <a:endParaRPr lang="zh-CN" altLang="en-US"/>
          </a:p>
        </p:txBody>
      </p:sp>
      <p:sp>
        <p:nvSpPr>
          <p:cNvPr id="3" name="内容占位符 2"/>
          <p:cNvSpPr>
            <a:spLocks noGrp="1"/>
          </p:cNvSpPr>
          <p:nvPr>
            <p:ph sz="half" idx="1"/>
          </p:nvPr>
        </p:nvSpPr>
        <p:spPr>
          <a:xfrm>
            <a:off x="609600" y="1600200"/>
            <a:ext cx="5384800" cy="4525963"/>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内容占位符 3"/>
          <p:cNvSpPr>
            <a:spLocks noGrp="1"/>
          </p:cNvSpPr>
          <p:nvPr>
            <p:ph sz="quarter" idx="2"/>
          </p:nvPr>
        </p:nvSpPr>
        <p:spPr>
          <a:xfrm>
            <a:off x="6197600" y="1600200"/>
            <a:ext cx="5384800" cy="2185988"/>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5" name="内容占位符 4"/>
          <p:cNvSpPr>
            <a:spLocks noGrp="1"/>
          </p:cNvSpPr>
          <p:nvPr>
            <p:ph sz="quarter" idx="3"/>
          </p:nvPr>
        </p:nvSpPr>
        <p:spPr>
          <a:xfrm>
            <a:off x="6197600" y="3938588"/>
            <a:ext cx="5384800" cy="2187575"/>
          </a:xfrm>
        </p:spPr>
        <p:txBody>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6" name="日期占位符 5"/>
          <p:cNvSpPr>
            <a:spLocks noGrp="1"/>
          </p:cNvSpPr>
          <p:nvPr>
            <p:ph type="dt" sz="half" idx="10"/>
          </p:nvPr>
        </p:nvSpPr>
        <p:spPr/>
        <p:txBody>
          <a:bodyPr/>
          <a:lstStyle/>
          <a:p>
            <a:pPr marL="0" marR="0" lvl="0" indent="0" algn="l" defTabSz="914400" rtl="0" eaLnBrk="1" fontAlgn="base" latinLnBrk="0" hangingPunct="1">
              <a:lnSpc>
                <a:spcPct val="100000"/>
              </a:lnSpc>
              <a:spcBef>
                <a:spcPct val="0"/>
              </a:spcBef>
              <a:spcAft>
                <a:spcPct val="0"/>
              </a:spcAft>
              <a:buClrTx/>
              <a:buSzTx/>
              <a:buFont typeface="Arial" pitchFamily="34" charset="0"/>
              <a:buNone/>
              <a:defRPr/>
            </a:pPr>
            <a:fld id="{AE8CBF29-0979-4CFD-A345-6DBCB7051EB3}" type="datetime1">
              <a:rPr kumimoji="0" lang="zh-CN" altLang="en-US" sz="1400" b="0" i="0" u="none" strike="noStrike" kern="1200" cap="none" spc="0" normalizeH="0" baseline="0" noProof="0">
                <a:ln>
                  <a:noFill/>
                </a:ln>
                <a:solidFill>
                  <a:schemeClr val="tx1"/>
                </a:solidFill>
                <a:effectLst/>
                <a:uLnTx/>
                <a:uFillTx/>
                <a:latin typeface="Arial" pitchFamily="34" charset="0"/>
                <a:ea typeface="宋体" pitchFamily="2" charset="-122"/>
                <a:cs typeface="+mn-cs"/>
              </a:rPr>
              <a:t/>
            </a:fld>
            <a:endPar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7" name="页脚占位符 6"/>
          <p:cNvSpPr>
            <a:spLocks noGrp="1"/>
          </p:cNvSpPr>
          <p:nvPr>
            <p:ph type="ftr" sz="quarter" idx="11"/>
          </p:nvPr>
        </p:nvSpPr>
        <p:spPr/>
        <p:txBody>
          <a:bodyPr/>
          <a:lstStyle/>
          <a:p>
            <a:pPr marL="0" marR="0" lvl="0" indent="0" algn="ctr" defTabSz="914400" rtl="0" eaLnBrk="1" fontAlgn="base" latinLnBrk="0" hangingPunct="1">
              <a:lnSpc>
                <a:spcPct val="100000"/>
              </a:lnSpc>
              <a:spcBef>
                <a:spcPct val="0"/>
              </a:spcBef>
              <a:spcAft>
                <a:spcPct val="0"/>
              </a:spcAft>
              <a:buClrTx/>
              <a:buSzTx/>
              <a:buFont typeface="Arial" pitchFamily="34" charset="0"/>
              <a:buNone/>
              <a:defRPr/>
            </a:pPr>
            <a:endPar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
        <p:nvSpPr>
          <p:cNvPr id="8" name="灯片编号占位符 7"/>
          <p:cNvSpPr>
            <a:spLocks noGrp="1"/>
          </p:cNvSpPr>
          <p:nvPr>
            <p:ph type="sldNum" sz="quarter" idx="12"/>
          </p:nvPr>
        </p:nvSpPr>
        <p:spPr/>
        <p:txBody>
          <a:bodyPr/>
          <a:lstStyle/>
          <a:p>
            <a:pPr marL="0" marR="0" lvl="0" indent="0" algn="r" defTabSz="914400" rtl="0" eaLnBrk="1" fontAlgn="base" latinLnBrk="0" hangingPunct="1">
              <a:lnSpc>
                <a:spcPct val="100000"/>
              </a:lnSpc>
              <a:spcBef>
                <a:spcPct val="0"/>
              </a:spcBef>
              <a:spcAft>
                <a:spcPct val="0"/>
              </a:spcAft>
              <a:buClrTx/>
              <a:buSzTx/>
              <a:buFont typeface="Arial" pitchFamily="34" charset="0"/>
              <a:buNone/>
              <a:defRPr/>
            </a:pPr>
            <a:fld id="{F8470ED6-14FA-431C-9388-71232A52B966}" type="slidenum">
              <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rPr>
              <a:t/>
            </a:fld>
            <a:endParaRPr kumimoji="0" lang="en-US" altLang="zh-CN" sz="1400" b="0" i="0" u="none" strike="noStrike" kern="1200" cap="none" spc="0" normalizeH="0" baseline="0" noProof="0">
              <a:ln>
                <a:noFill/>
              </a:ln>
              <a:solidFill>
                <a:schemeClr val="tx1"/>
              </a:solidFill>
              <a:effectLst/>
              <a:uLnTx/>
              <a:uFillTx/>
              <a:latin typeface="Arial" pitchFamily="34" charset="0"/>
              <a:ea typeface="宋体" pitchFamily="2" charset="-122"/>
              <a:cs typeface="+mn-cs"/>
            </a:endParaRPr>
          </a:p>
        </p:txBody>
      </p:sp>
    </p:spTree>
  </p:cSld>
  <p:clrMapOvr>
    <a:masterClrMapping/>
  </p:clrMapOvr>
  <p:transition/>
  <p:timing/>
</p:sldLayout>
</file>

<file path=ppt/slideMasters/_rels/slideMaster1.xml.rels>&#65279;<?xml version="1.0" encoding="utf-8" standalone="yes"?><Relationships xmlns="http://schemas.openxmlformats.org/package/2006/relationships"><Relationship Id="rId1" Type="http://schemas.openxmlformats.org/officeDocument/2006/relationships/slideLayout" Target="../slideLayouts/slideLayout1.xml" /><Relationship Id="rId10" Type="http://schemas.openxmlformats.org/officeDocument/2006/relationships/slideLayout" Target="../slideLayouts/slideLayout10.xml" /><Relationship Id="rId11" Type="http://schemas.openxmlformats.org/officeDocument/2006/relationships/slideLayout" Target="../slideLayouts/slideLayout11.xml" /><Relationship Id="rId12" Type="http://schemas.openxmlformats.org/officeDocument/2006/relationships/slideLayout" Target="../slideLayouts/slideLayout12.xml" /><Relationship Id="rId13" Type="http://schemas.openxmlformats.org/officeDocument/2006/relationships/theme" Target="../theme/theme1.xml" /><Relationship Id="rId2" Type="http://schemas.openxmlformats.org/officeDocument/2006/relationships/slideLayout" Target="../slideLayouts/slideLayout2.xml" /><Relationship Id="rId3" Type="http://schemas.openxmlformats.org/officeDocument/2006/relationships/slideLayout" Target="../slideLayouts/slideLayout3.xml" /><Relationship Id="rId4" Type="http://schemas.openxmlformats.org/officeDocument/2006/relationships/slideLayout" Target="../slideLayouts/slideLayout4.xml" /><Relationship Id="rId5" Type="http://schemas.openxmlformats.org/officeDocument/2006/relationships/slideLayout" Target="../slideLayouts/slideLayout5.xml" /><Relationship Id="rId6" Type="http://schemas.openxmlformats.org/officeDocument/2006/relationships/slideLayout" Target="../slideLayouts/slideLayout6.xml" /><Relationship Id="rId7" Type="http://schemas.openxmlformats.org/officeDocument/2006/relationships/slideLayout" Target="../slideLayouts/slideLayout7.xml" /><Relationship Id="rId8" Type="http://schemas.openxmlformats.org/officeDocument/2006/relationships/slideLayout" Target="../slideLayouts/slideLayout8.xml" /><Relationship Id="rId9" Type="http://schemas.openxmlformats.org/officeDocument/2006/relationships/slideLayout" Target="../slideLayouts/slideLayout9.xml" /></Relationships>
</file>

<file path=ppt/slideMasters/slideMaster1.xml><?xml version="1.0" encoding="utf-8"?>
<p:sldMaster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Ref idx="1001">
        <a:schemeClr val="bg1"/>
      </p:bgRef>
    </p:bg>
    <p:spTree>
      <p:nvGrpSpPr>
        <p:cNvPr id="1" name=""/>
        <p:cNvGrpSpPr/>
        <p:nvPr/>
      </p:nvGrpSpPr>
      <p:grpSpPr>
        <a:xfrm>
          <a:off x="0" y="0"/>
          <a:ext cx="0" cy="0"/>
        </a:xfrm>
      </p:grpSpPr>
      <p:sp>
        <p:nvSpPr>
          <p:cNvPr id="2" name="标题占位符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zh-CN" altLang="en-US" smtClean="0"/>
              <a:t>单击此处编辑母版标题样式</a:t>
            </a:r>
            <a:endParaRPr lang="zh-CN" altLang="en-US"/>
          </a:p>
        </p:txBody>
      </p:sp>
      <p:sp>
        <p:nvSpPr>
          <p:cNvPr id="3" name="文本占位符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zh-CN" altLang="en-US" smtClean="0"/>
              <a:t>单击此处编辑母版文本样式</a:t>
            </a:r>
            <a:endParaRPr lang="zh-CN" altLang="en-US" smtClean="0"/>
          </a:p>
          <a:p>
            <a:pPr lvl="1"/>
            <a:r>
              <a:rPr lang="zh-CN" altLang="en-US" smtClean="0"/>
              <a:t>第二级</a:t>
            </a:r>
            <a:endParaRPr lang="zh-CN" altLang="en-US" smtClean="0"/>
          </a:p>
          <a:p>
            <a:pPr lvl="2"/>
            <a:r>
              <a:rPr lang="zh-CN" altLang="en-US" smtClean="0"/>
              <a:t>第三级</a:t>
            </a:r>
            <a:endParaRPr lang="zh-CN" altLang="en-US" smtClean="0"/>
          </a:p>
          <a:p>
            <a:pPr lvl="3"/>
            <a:r>
              <a:rPr lang="zh-CN" altLang="en-US" smtClean="0"/>
              <a:t>第四级</a:t>
            </a:r>
            <a:endParaRPr lang="zh-CN" altLang="en-US" smtClean="0"/>
          </a:p>
          <a:p>
            <a:pPr lvl="4"/>
            <a:r>
              <a:rPr lang="zh-CN" altLang="en-US" smtClean="0"/>
              <a:t>第五级</a:t>
            </a:r>
            <a:endParaRPr lang="zh-CN" altLang="en-US"/>
          </a:p>
        </p:txBody>
      </p:sp>
      <p:sp>
        <p:nvSpPr>
          <p:cNvPr id="4" name="日期占位符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D997B5FA-0921-464F-AAE1-844C04324D75}" type="datetimeFigureOut">
              <a:rPr lang="zh-CN" altLang="en-US" smtClean="0"/>
              <a:t/>
            </a:fld>
            <a:endParaRPr lang="zh-CN" altLang="en-US"/>
          </a:p>
        </p:txBody>
      </p:sp>
      <p:sp>
        <p:nvSpPr>
          <p:cNvPr id="5" name="页脚占位符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灯片编号占位符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65CE74E-AB26-4998-AD42-012C4C1AD076}" type="slidenum">
              <a:rPr lang="zh-CN" altLang="en-US" smtClean="0"/>
              <a:t/>
            </a:fld>
            <a:endParaRPr lang="zh-CN"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ransition/>
  <p:timing/>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jpeg" /><Relationship Id="rId3" Type="http://schemas.openxmlformats.org/officeDocument/2006/relationships/image" Target="../media/image2.jpeg" /></Relationships>
</file>

<file path=ppt/slides/_rels/slide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3.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chart" Target="../charts/chart1.xml" /><Relationship Id="rId3" Type="http://schemas.openxmlformats.org/officeDocument/2006/relationships/chart" Target="../charts/chart2.xml" /></Relationships>
</file>

<file path=ppt/slides/_rels/slide6.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8.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4.jpeg" /></Relationships>
</file>

<file path=ppt/slides/_rels/slide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notesSlide" Target="../notesSlides/notesSlide1.xml" /></Relationships>
</file>

<file path=ppt/slides/_rels/slide1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1.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2.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5.jpeg" /><Relationship Id="rId3" Type="http://schemas.openxmlformats.org/officeDocument/2006/relationships/image" Target="../media/image6.jpeg" /></Relationships>
</file>

<file path=ppt/slides/_rels/slide13.xml.rels>&#65279;<?xml version="1.0" encoding="utf-8" standalone="yes"?><Relationships xmlns="http://schemas.openxmlformats.org/package/2006/relationships"><Relationship Id="rId1" Type="http://schemas.openxmlformats.org/officeDocument/2006/relationships/slideLayout" Target="../slideLayouts/slideLayout7.xml" /><Relationship Id="rId2" Type="http://schemas.openxmlformats.org/officeDocument/2006/relationships/image" Target="../media/image7.jpeg" /><Relationship Id="rId3" Type="http://schemas.openxmlformats.org/officeDocument/2006/relationships/image" Target="../media/image8.jpeg" /></Relationships>
</file>

<file path=ppt/slides/_rels/slide14.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2.xml" /><Relationship Id="rId3" Type="http://schemas.openxmlformats.org/officeDocument/2006/relationships/image" Target="../media/image9.jpeg" /><Relationship Id="rId4" Type="http://schemas.openxmlformats.org/officeDocument/2006/relationships/image" Target="../media/image10.jpeg" /></Relationships>
</file>

<file path=ppt/slides/_rels/slide15.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3.xml" /><Relationship Id="rId3" Type="http://schemas.openxmlformats.org/officeDocument/2006/relationships/image" Target="../media/image11.jpeg" /><Relationship Id="rId4" Type="http://schemas.openxmlformats.org/officeDocument/2006/relationships/image" Target="../media/image12.jpeg" /></Relationships>
</file>

<file path=ppt/slides/_rels/slide1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13.jpeg" /><Relationship Id="rId3" Type="http://schemas.openxmlformats.org/officeDocument/2006/relationships/image" Target="../media/image14.jpeg" /></Relationships>
</file>

<file path=ppt/slides/_rels/slide17.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18.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4.xml" /><Relationship Id="rId3" Type="http://schemas.openxmlformats.org/officeDocument/2006/relationships/image" Target="../media/image15.jpeg" /><Relationship Id="rId4" Type="http://schemas.openxmlformats.org/officeDocument/2006/relationships/image" Target="../media/image16.jpeg" /><Relationship Id="rId5" Type="http://schemas.openxmlformats.org/officeDocument/2006/relationships/image" Target="../media/image17.jpeg" /><Relationship Id="rId6" Type="http://schemas.openxmlformats.org/officeDocument/2006/relationships/image" Target="../media/image18.jpeg" /></Relationships>
</file>

<file path=ppt/slides/_rels/slide19.xml.rels>&#65279;<?xml version="1.0" encoding="utf-8" standalone="yes"?><Relationships xmlns="http://schemas.openxmlformats.org/package/2006/relationships"><Relationship Id="rId1" Type="http://schemas.openxmlformats.org/officeDocument/2006/relationships/slideLayout" Target="../slideLayouts/slideLayout1.xml" /><Relationship Id="rId2" Type="http://schemas.openxmlformats.org/officeDocument/2006/relationships/notesSlide" Target="../notesSlides/notesSlide5.xml" /><Relationship Id="rId3" Type="http://schemas.openxmlformats.org/officeDocument/2006/relationships/image" Target="../media/image19.jpeg" /></Relationships>
</file>

<file path=ppt/slides/_rels/slide20.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1.xml.rels>&#65279;<?xml version="1.0" encoding="utf-8" standalone="yes"?><Relationships xmlns="http://schemas.openxmlformats.org/package/2006/relationships"><Relationship Id="rId1" Type="http://schemas.openxmlformats.org/officeDocument/2006/relationships/slideLayout" Target="../slideLayouts/slideLayout12.xml" /><Relationship Id="rId2" Type="http://schemas.openxmlformats.org/officeDocument/2006/relationships/image" Target="../media/image20.png" /></Relationships>
</file>

<file path=ppt/slides/_rels/slide22.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3.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4.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3.jpeg" /></Relationships>
</file>

<file path=ppt/slides/_rels/slide25.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1.png" /></Relationships>
</file>

<file path=ppt/slides/_rels/slide26.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2.jpeg" /></Relationships>
</file>

<file path=ppt/slides/_rels/slide27.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image" Target="../media/image23.jpeg" /></Relationships>
</file>

<file path=ppt/slides/_rels/slide28.xml.rels>&#65279;<?xml version="1.0" encoding="utf-8" standalone="yes"?><Relationships xmlns="http://schemas.openxmlformats.org/package/2006/relationships"><Relationship Id="rId1" Type="http://schemas.openxmlformats.org/officeDocument/2006/relationships/slideLayout" Target="../slideLayouts/slideLayout2.xml" /></Relationships>
</file>

<file path=ppt/slides/_rels/slide29.xml.rels>&#65279;<?xml version="1.0" encoding="utf-8" standalone="yes"?><Relationships xmlns="http://schemas.openxmlformats.org/package/2006/relationships"><Relationship Id="rId1" Type="http://schemas.openxmlformats.org/officeDocument/2006/relationships/slideLayout" Target="../slideLayouts/slideLayout2.xml" /><Relationship Id="rId2" Type="http://schemas.openxmlformats.org/officeDocument/2006/relationships/slide" Target="slide1.xml" TargetMode="Internal" /><Relationship Id="rId3" Type="http://schemas.openxmlformats.org/officeDocument/2006/relationships/image" Target="../media/image24.png" /></Relationships>
</file>

<file path=ppt/slides/slide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4" name="图片 3" descr="m_234749"/>
          <p:cNvPicPr>
            <a:picLocks noChangeAspect="1"/>
          </p:cNvPicPr>
          <p:nvPr/>
        </p:nvPicPr>
        <p:blipFill>
          <a:blip r:embed="rId2"/>
          <a:stretch>
            <a:fillRect/>
          </a:stretch>
        </p:blipFill>
        <p:spPr>
          <a:xfrm>
            <a:off x="53340" y="41275"/>
            <a:ext cx="6210300" cy="6775450"/>
          </a:xfrm>
          <a:prstGeom prst="rect">
            <a:avLst/>
          </a:prstGeom>
        </p:spPr>
      </p:pic>
      <p:pic>
        <p:nvPicPr>
          <p:cNvPr id="21506" name="Picture 2" descr="刚刚诞生的贫困的新中国"/>
          <p:cNvPicPr>
            <a:picLocks noChangeAspect="1"/>
          </p:cNvPicPr>
          <p:nvPr>
            <p:ph idx="1"/>
          </p:nvPr>
        </p:nvPicPr>
        <p:blipFill>
          <a:blip r:embed="rId3"/>
          <a:stretch>
            <a:fillRect/>
          </a:stretch>
        </p:blipFill>
        <p:spPr>
          <a:xfrm>
            <a:off x="6325870" y="41910"/>
            <a:ext cx="5679440" cy="6775450"/>
          </a:xfrm>
          <a:prstGeom prst="rect">
            <a:avLst/>
          </a:prstGeom>
          <a:noFill/>
          <a:ln w="9525">
            <a:noFill/>
          </a:ln>
        </p:spPr>
      </p:pic>
    </p:spTree>
  </p:cSld>
  <p:clrMapOvr>
    <a:masterClrMapping/>
  </p:clrMapOvr>
  <p:transition/>
  <p:timing/>
</p:sld>
</file>

<file path=ppt/slides/slide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39370" y="2397760"/>
            <a:ext cx="10515600" cy="2061845"/>
          </a:xfrm>
        </p:spPr>
        <p:txBody>
          <a:bodyPr>
            <a:normAutofit fontScale="80000"/>
          </a:bodyPr>
          <a:lstStyle/>
          <a:p>
            <a:pPr marL="0" indent="0">
              <a:buNone/>
            </a:pPr>
            <a:r>
              <a:rPr lang="en-US" altLang="zh-CN" sz="4000" b="1">
                <a:latin typeface="微软雅黑" panose="020b0503020204020204" charset="-122"/>
                <a:ea typeface="微软雅黑" panose="020b0503020204020204" charset="-122"/>
              </a:rPr>
              <a:t>                </a:t>
            </a:r>
            <a:r>
              <a:rPr lang="en-US" altLang="zh-CN" sz="8800" b="1">
                <a:latin typeface="微软雅黑" panose="020b0503020204020204" charset="-122"/>
                <a:ea typeface="微软雅黑" panose="020b0503020204020204" charset="-122"/>
              </a:rPr>
              <a:t> </a:t>
            </a:r>
            <a:r>
              <a:rPr lang="zh-CN" altLang="en-US" sz="8800" b="1">
                <a:latin typeface="微软雅黑" panose="020b0503020204020204" charset="-122"/>
                <a:ea typeface="微软雅黑" panose="020b0503020204020204" charset="-122"/>
              </a:rPr>
              <a:t>第三课       土地改革</a:t>
            </a:r>
            <a:endParaRPr lang="zh-CN" altLang="en-US" sz="8800" b="1">
              <a:latin typeface="微软雅黑" panose="020b0503020204020204" charset="-122"/>
              <a:ea typeface="微软雅黑" panose="020b0503020204020204" charset="-122"/>
            </a:endParaRPr>
          </a:p>
        </p:txBody>
      </p:sp>
    </p:spTree>
  </p:cSld>
  <p:clrMapOvr>
    <a:masterClrMapping/>
  </p:clrMapOvr>
  <p:transition/>
  <p:timing/>
</p:sld>
</file>

<file path=ppt/slides/slide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4" name="文本框 3"/>
          <p:cNvSpPr txBox="1"/>
          <p:nvPr/>
        </p:nvSpPr>
        <p:spPr>
          <a:xfrm>
            <a:off x="2110740" y="1409065"/>
            <a:ext cx="8914765" cy="3476625"/>
          </a:xfrm>
          <a:prstGeom prst="rect">
            <a:avLst/>
          </a:prstGeom>
          <a:noFill/>
        </p:spPr>
        <p:txBody>
          <a:bodyPr wrap="square" rtlCol="0">
            <a:spAutoFit/>
          </a:bodyPr>
          <a:lstStyle/>
          <a:p>
            <a:r>
              <a:rPr lang="zh-CN" altLang="en-US" sz="4400" b="1">
                <a:latin typeface="微软雅黑" panose="020b0503020204020204" charset="-122"/>
                <a:ea typeface="微软雅黑" panose="020b0503020204020204" charset="-122"/>
                <a:cs typeface="微软雅黑" panose="020b0503020204020204" charset="-122"/>
              </a:rPr>
              <a:t>悯农篇</a:t>
            </a:r>
            <a:r>
              <a:rPr lang="en-US" altLang="zh-CN" sz="4400" b="1">
                <a:latin typeface="微软雅黑" panose="020b0503020204020204" charset="-122"/>
                <a:ea typeface="微软雅黑" panose="020b0503020204020204" charset="-122"/>
                <a:cs typeface="微软雅黑" panose="020b0503020204020204" charset="-122"/>
              </a:rPr>
              <a:t>——</a:t>
            </a:r>
            <a:r>
              <a:rPr lang="zh-CN" altLang="en-US" sz="4400" b="1">
                <a:latin typeface="微软雅黑" panose="020b0503020204020204" charset="-122"/>
                <a:ea typeface="微软雅黑" panose="020b0503020204020204" charset="-122"/>
                <a:cs typeface="微软雅黑" panose="020b0503020204020204" charset="-122"/>
              </a:rPr>
              <a:t>土地改革的原因</a:t>
            </a:r>
            <a:endParaRPr lang="zh-CN" altLang="en-US" sz="4400" b="1">
              <a:latin typeface="微软雅黑" panose="020b0503020204020204" charset="-122"/>
              <a:ea typeface="微软雅黑" panose="020b0503020204020204" charset="-122"/>
              <a:cs typeface="微软雅黑" panose="020b0503020204020204" charset="-122"/>
            </a:endParaRPr>
          </a:p>
          <a:p>
            <a:endParaRPr lang="zh-CN" altLang="en-US" sz="4400" b="1">
              <a:latin typeface="微软雅黑" panose="020b0503020204020204" charset="-122"/>
              <a:ea typeface="微软雅黑" panose="020b0503020204020204" charset="-122"/>
              <a:cs typeface="微软雅黑" panose="020b0503020204020204" charset="-122"/>
            </a:endParaRPr>
          </a:p>
          <a:p>
            <a:r>
              <a:rPr lang="zh-CN" altLang="en-US" sz="4400" b="1">
                <a:latin typeface="微软雅黑" panose="020b0503020204020204" charset="-122"/>
                <a:ea typeface="微软雅黑" panose="020b0503020204020204" charset="-122"/>
                <a:cs typeface="微软雅黑" panose="020b0503020204020204" charset="-122"/>
              </a:rPr>
              <a:t>乐农篇</a:t>
            </a:r>
            <a:r>
              <a:rPr lang="en-US" altLang="zh-CN" sz="4400" b="1">
                <a:latin typeface="微软雅黑" panose="020b0503020204020204" charset="-122"/>
                <a:ea typeface="微软雅黑" panose="020b0503020204020204" charset="-122"/>
                <a:cs typeface="微软雅黑" panose="020b0503020204020204" charset="-122"/>
              </a:rPr>
              <a:t>——</a:t>
            </a:r>
            <a:r>
              <a:rPr lang="zh-CN" altLang="en-US" sz="4400" b="1">
                <a:latin typeface="微软雅黑" panose="020b0503020204020204" charset="-122"/>
                <a:ea typeface="微软雅黑" panose="020b0503020204020204" charset="-122"/>
                <a:cs typeface="微软雅黑" panose="020b0503020204020204" charset="-122"/>
              </a:rPr>
              <a:t>土地改革的实施</a:t>
            </a:r>
            <a:endParaRPr lang="zh-CN" altLang="en-US" sz="4400" b="1">
              <a:latin typeface="微软雅黑" panose="020b0503020204020204" charset="-122"/>
              <a:ea typeface="微软雅黑" panose="020b0503020204020204" charset="-122"/>
              <a:cs typeface="微软雅黑" panose="020b0503020204020204" charset="-122"/>
            </a:endParaRPr>
          </a:p>
          <a:p>
            <a:endParaRPr lang="zh-CN" altLang="en-US" sz="4400" b="1">
              <a:latin typeface="微软雅黑" panose="020b0503020204020204" charset="-122"/>
              <a:ea typeface="微软雅黑" panose="020b0503020204020204" charset="-122"/>
              <a:cs typeface="微软雅黑" panose="020b0503020204020204" charset="-122"/>
            </a:endParaRPr>
          </a:p>
          <a:p>
            <a:r>
              <a:rPr lang="zh-CN" altLang="en-US" sz="4400" b="1">
                <a:latin typeface="微软雅黑" panose="020b0503020204020204" charset="-122"/>
                <a:ea typeface="微软雅黑" panose="020b0503020204020204" charset="-122"/>
                <a:cs typeface="微软雅黑" panose="020b0503020204020204" charset="-122"/>
              </a:rPr>
              <a:t>惠农篇</a:t>
            </a:r>
            <a:r>
              <a:rPr lang="en-US" altLang="zh-CN" sz="4400" b="1">
                <a:latin typeface="微软雅黑" panose="020b0503020204020204" charset="-122"/>
                <a:ea typeface="微软雅黑" panose="020b0503020204020204" charset="-122"/>
                <a:cs typeface="微软雅黑" panose="020b0503020204020204" charset="-122"/>
              </a:rPr>
              <a:t>——</a:t>
            </a:r>
            <a:r>
              <a:rPr lang="zh-CN" altLang="en-US" sz="4400" b="1">
                <a:latin typeface="微软雅黑" panose="020b0503020204020204" charset="-122"/>
                <a:ea typeface="微软雅黑" panose="020b0503020204020204" charset="-122"/>
                <a:cs typeface="微软雅黑" panose="020b0503020204020204" charset="-122"/>
                <a:sym typeface="+mn-ea"/>
              </a:rPr>
              <a:t>振兴三农共筑中国梦</a:t>
            </a:r>
            <a:endParaRPr lang="zh-CN" altLang="en-US" sz="4400" b="1">
              <a:latin typeface="微软雅黑" panose="020b0503020204020204" charset="-122"/>
              <a:ea typeface="微软雅黑" panose="020b0503020204020204" charset="-122"/>
              <a:cs typeface="微软雅黑" panose="020b0503020204020204" charset="-122"/>
            </a:endParaRPr>
          </a:p>
        </p:txBody>
      </p:sp>
    </p:spTree>
  </p:cSld>
  <p:clrMapOvr>
    <a:masterClrMapping/>
  </p:clrMapOvr>
  <p:transition/>
  <p:timing/>
</p:sld>
</file>

<file path=ppt/slides/slide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1085215" y="1301750"/>
            <a:ext cx="10515600" cy="3312795"/>
          </a:xfrm>
        </p:spPr>
        <p:txBody>
          <a:bodyPr/>
          <a:lstStyle/>
          <a:p>
            <a:pPr marL="0" indent="0">
              <a:buNone/>
            </a:pPr>
            <a:r>
              <a:rPr lang="en-US" altLang="zh-CN" sz="4000" b="1">
                <a:latin typeface="微软雅黑" panose="020b0503020204020204" charset="-122"/>
                <a:ea typeface="微软雅黑" panose="020b0503020204020204" charset="-122"/>
              </a:rPr>
              <a:t>                        </a:t>
            </a:r>
            <a:r>
              <a:rPr lang="zh-CN" altLang="en-US" sz="6000" b="1">
                <a:latin typeface="微软雅黑" panose="020b0503020204020204" charset="-122"/>
                <a:ea typeface="微软雅黑" panose="020b0503020204020204" charset="-122"/>
                <a:cs typeface="微软雅黑" panose="020b0503020204020204" charset="-122"/>
                <a:sym typeface="+mn-ea"/>
              </a:rPr>
              <a:t>悯农篇</a:t>
            </a:r>
            <a:endParaRPr lang="zh-CN" altLang="en-US" sz="6000" b="1">
              <a:latin typeface="微软雅黑" panose="020b0503020204020204" charset="-122"/>
              <a:ea typeface="微软雅黑" panose="020b0503020204020204" charset="-122"/>
              <a:cs typeface="微软雅黑" panose="020b0503020204020204" charset="-122"/>
              <a:sym typeface="+mn-ea"/>
            </a:endParaRPr>
          </a:p>
          <a:p>
            <a:pPr marL="0" indent="0">
              <a:buNone/>
            </a:pPr>
            <a:endParaRPr lang="zh-CN" altLang="en-US" sz="6000" b="1">
              <a:latin typeface="微软雅黑" panose="020b0503020204020204" charset="-122"/>
              <a:ea typeface="微软雅黑" panose="020b0503020204020204" charset="-122"/>
              <a:cs typeface="微软雅黑" panose="020b0503020204020204" charset="-122"/>
              <a:sym typeface="+mn-ea"/>
            </a:endParaRPr>
          </a:p>
          <a:p>
            <a:pPr marL="0" indent="0">
              <a:buNone/>
            </a:pPr>
            <a:r>
              <a:rPr lang="zh-CN" altLang="en-US" sz="6000" b="1">
                <a:latin typeface="微软雅黑" panose="020b0503020204020204" charset="-122"/>
                <a:ea typeface="微软雅黑" panose="020b0503020204020204" charset="-122"/>
                <a:cs typeface="微软雅黑" panose="020b0503020204020204" charset="-122"/>
                <a:sym typeface="+mn-ea"/>
              </a:rPr>
              <a:t>         土地改革的原因</a:t>
            </a:r>
            <a:endParaRPr lang="zh-CN" altLang="en-US" sz="6000" b="1">
              <a:latin typeface="微软雅黑" panose="020b0503020204020204" charset="-122"/>
              <a:ea typeface="微软雅黑" panose="020b0503020204020204" charset="-122"/>
            </a:endParaRPr>
          </a:p>
        </p:txBody>
      </p:sp>
    </p:spTree>
  </p:cSld>
  <p:clrMapOvr>
    <a:masterClrMapping/>
  </p:clrMapOvr>
  <p:transition/>
  <p:timing/>
</p:sld>
</file>

<file path=ppt/slides/slide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graphicFrame>
        <p:nvGraphicFramePr>
          <p:cNvPr id="6" name="图表 5"/>
          <p:cNvGraphicFramePr/>
          <p:nvPr/>
        </p:nvGraphicFramePr>
        <p:xfrm>
          <a:off x="-70485" y="46355"/>
          <a:ext cx="6350000" cy="6095365"/>
        </p:xfrm>
        <a:graphic>
          <a:graphicData uri="http://schemas.openxmlformats.org/drawingml/2006/chart">
            <c:chart xmlns:c="http://schemas.openxmlformats.org/drawingml/2006/chart" r:id="rId2"/>
          </a:graphicData>
        </a:graphic>
      </p:graphicFrame>
      <p:sp>
        <p:nvSpPr>
          <p:cNvPr id="7" name="文本框 6"/>
          <p:cNvSpPr txBox="1"/>
          <p:nvPr/>
        </p:nvSpPr>
        <p:spPr>
          <a:xfrm>
            <a:off x="3754755" y="2833370"/>
            <a:ext cx="1493520" cy="521970"/>
          </a:xfrm>
          <a:prstGeom prst="rect">
            <a:avLst/>
          </a:prstGeom>
          <a:noFill/>
        </p:spPr>
        <p:txBody>
          <a:bodyPr wrap="square" rtlCol="0">
            <a:spAutoFit/>
          </a:bodyPr>
          <a:lstStyle/>
          <a:p>
            <a:r>
              <a:rPr lang="en-US" altLang="zh-CN" sz="2800" b="1">
                <a:latin typeface="微软雅黑" panose="020b0503020204020204" charset="-122"/>
                <a:ea typeface="微软雅黑" panose="020b0503020204020204" charset="-122"/>
              </a:rPr>
              <a:t>57.44%</a:t>
            </a:r>
            <a:endParaRPr lang="en-US" altLang="zh-CN" sz="2800" b="1">
              <a:latin typeface="微软雅黑" panose="020b0503020204020204" charset="-122"/>
              <a:ea typeface="微软雅黑" panose="020b0503020204020204" charset="-122"/>
            </a:endParaRPr>
          </a:p>
        </p:txBody>
      </p:sp>
      <p:sp>
        <p:nvSpPr>
          <p:cNvPr id="8" name="文本框 7"/>
          <p:cNvSpPr txBox="1"/>
          <p:nvPr/>
        </p:nvSpPr>
        <p:spPr>
          <a:xfrm>
            <a:off x="1017270" y="3355340"/>
            <a:ext cx="1384935" cy="46037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29.20%</a:t>
            </a:r>
            <a:endParaRPr lang="en-US" altLang="zh-CN" sz="2400" b="1">
              <a:latin typeface="微软雅黑" panose="020b0503020204020204" charset="-122"/>
              <a:ea typeface="微软雅黑" panose="020b0503020204020204" charset="-122"/>
            </a:endParaRPr>
          </a:p>
        </p:txBody>
      </p:sp>
      <p:sp>
        <p:nvSpPr>
          <p:cNvPr id="9" name="文本框 8"/>
          <p:cNvSpPr txBox="1"/>
          <p:nvPr/>
        </p:nvSpPr>
        <p:spPr>
          <a:xfrm>
            <a:off x="1071880" y="2085975"/>
            <a:ext cx="1276350" cy="460375"/>
          </a:xfrm>
          <a:prstGeom prst="rect">
            <a:avLst/>
          </a:prstGeom>
          <a:noFill/>
        </p:spPr>
        <p:txBody>
          <a:bodyPr wrap="square" rtlCol="0">
            <a:spAutoFit/>
          </a:bodyPr>
          <a:lstStyle/>
          <a:p>
            <a:r>
              <a:rPr lang="en-US" altLang="zh-CN" sz="2400" b="1">
                <a:latin typeface="微软雅黑" panose="020b0503020204020204" charset="-122"/>
                <a:ea typeface="微软雅黑" panose="020b0503020204020204" charset="-122"/>
              </a:rPr>
              <a:t>6.87%</a:t>
            </a:r>
            <a:endParaRPr lang="en-US" altLang="zh-CN" sz="2400" b="1">
              <a:latin typeface="微软雅黑" panose="020b0503020204020204" charset="-122"/>
              <a:ea typeface="微软雅黑" panose="020b0503020204020204" charset="-122"/>
            </a:endParaRPr>
          </a:p>
        </p:txBody>
      </p:sp>
      <p:sp>
        <p:nvSpPr>
          <p:cNvPr id="10" name="文本框 9"/>
          <p:cNvSpPr txBox="1"/>
          <p:nvPr/>
        </p:nvSpPr>
        <p:spPr>
          <a:xfrm>
            <a:off x="2078355" y="1414780"/>
            <a:ext cx="897890" cy="368300"/>
          </a:xfrm>
          <a:prstGeom prst="rect">
            <a:avLst/>
          </a:prstGeom>
          <a:noFill/>
        </p:spPr>
        <p:txBody>
          <a:bodyPr wrap="square" rtlCol="0">
            <a:spAutoFit/>
          </a:bodyPr>
          <a:lstStyle/>
          <a:p>
            <a:r>
              <a:rPr lang="en-US" altLang="zh-CN" b="1">
                <a:latin typeface="微软雅黑" panose="020b0503020204020204" charset="-122"/>
                <a:ea typeface="微软雅黑" panose="020b0503020204020204" charset="-122"/>
              </a:rPr>
              <a:t>6.49%</a:t>
            </a:r>
            <a:endParaRPr lang="en-US" altLang="zh-CN" b="1">
              <a:latin typeface="微软雅黑" panose="020b0503020204020204" charset="-122"/>
              <a:ea typeface="微软雅黑" panose="020b0503020204020204" charset="-122"/>
            </a:endParaRPr>
          </a:p>
        </p:txBody>
      </p:sp>
      <p:graphicFrame>
        <p:nvGraphicFramePr>
          <p:cNvPr id="11" name="图表 10"/>
          <p:cNvGraphicFramePr/>
          <p:nvPr/>
        </p:nvGraphicFramePr>
        <p:xfrm>
          <a:off x="6031865" y="46355"/>
          <a:ext cx="5970905" cy="6185535"/>
        </p:xfrm>
        <a:graphic>
          <a:graphicData uri="http://schemas.openxmlformats.org/drawingml/2006/chart">
            <c:chart xmlns:c="http://schemas.openxmlformats.org/drawingml/2006/chart" r:id="rId3"/>
          </a:graphicData>
        </a:graphic>
      </p:graphicFrame>
      <p:sp>
        <p:nvSpPr>
          <p:cNvPr id="12" name="文本框 11"/>
          <p:cNvSpPr txBox="1"/>
          <p:nvPr/>
        </p:nvSpPr>
        <p:spPr>
          <a:xfrm>
            <a:off x="9390380" y="2843530"/>
            <a:ext cx="2023110" cy="521970"/>
          </a:xfrm>
          <a:prstGeom prst="rect">
            <a:avLst/>
          </a:prstGeom>
          <a:noFill/>
        </p:spPr>
        <p:txBody>
          <a:bodyPr wrap="square" rtlCol="0">
            <a:spAutoFit/>
          </a:bodyPr>
          <a:lstStyle/>
          <a:p>
            <a:r>
              <a:rPr lang="en-US" altLang="zh-CN" sz="2800" b="1">
                <a:latin typeface="微软雅黑" panose="020b0503020204020204" charset="-122"/>
                <a:ea typeface="微软雅黑" panose="020b0503020204020204" charset="-122"/>
              </a:rPr>
              <a:t>51.92%</a:t>
            </a:r>
            <a:endParaRPr lang="en-US" altLang="zh-CN" sz="2800" b="1">
              <a:latin typeface="微软雅黑" panose="020b0503020204020204" charset="-122"/>
              <a:ea typeface="微软雅黑" panose="020b0503020204020204" charset="-122"/>
            </a:endParaRPr>
          </a:p>
        </p:txBody>
      </p:sp>
      <p:sp>
        <p:nvSpPr>
          <p:cNvPr id="13" name="文本框 12"/>
          <p:cNvSpPr txBox="1"/>
          <p:nvPr/>
        </p:nvSpPr>
        <p:spPr>
          <a:xfrm>
            <a:off x="6996430" y="3179445"/>
            <a:ext cx="1818005" cy="521970"/>
          </a:xfrm>
          <a:prstGeom prst="rect">
            <a:avLst/>
          </a:prstGeom>
          <a:noFill/>
        </p:spPr>
        <p:txBody>
          <a:bodyPr wrap="square" rtlCol="0">
            <a:spAutoFit/>
          </a:bodyPr>
          <a:lstStyle/>
          <a:p>
            <a:r>
              <a:rPr lang="en-US" altLang="zh-CN" sz="2800" b="1">
                <a:latin typeface="微软雅黑" panose="020b0503020204020204" charset="-122"/>
                <a:ea typeface="微软雅黑" panose="020b0503020204020204" charset="-122"/>
              </a:rPr>
              <a:t>30.94%</a:t>
            </a:r>
            <a:endParaRPr lang="en-US" altLang="zh-CN" sz="2800" b="1">
              <a:latin typeface="微软雅黑" panose="020b0503020204020204" charset="-122"/>
              <a:ea typeface="微软雅黑" panose="020b0503020204020204" charset="-122"/>
            </a:endParaRPr>
          </a:p>
        </p:txBody>
      </p:sp>
      <p:sp>
        <p:nvSpPr>
          <p:cNvPr id="14" name="文本框 13"/>
          <p:cNvSpPr txBox="1"/>
          <p:nvPr/>
        </p:nvSpPr>
        <p:spPr>
          <a:xfrm>
            <a:off x="6997065" y="1739900"/>
            <a:ext cx="1525905" cy="521970"/>
          </a:xfrm>
          <a:prstGeom prst="rect">
            <a:avLst/>
          </a:prstGeom>
          <a:noFill/>
        </p:spPr>
        <p:txBody>
          <a:bodyPr wrap="square" rtlCol="0">
            <a:spAutoFit/>
          </a:bodyPr>
          <a:lstStyle/>
          <a:p>
            <a:r>
              <a:rPr lang="en-US" altLang="zh-CN" sz="2800" b="1">
                <a:latin typeface="微软雅黑" panose="020b0503020204020204" charset="-122"/>
                <a:ea typeface="微软雅黑" panose="020b0503020204020204" charset="-122"/>
              </a:rPr>
              <a:t>14.28%</a:t>
            </a:r>
            <a:endParaRPr lang="en-US" altLang="zh-CN" sz="2800" b="1">
              <a:latin typeface="微软雅黑" panose="020b0503020204020204" charset="-122"/>
              <a:ea typeface="微软雅黑" panose="020b0503020204020204" charset="-122"/>
            </a:endParaRPr>
          </a:p>
        </p:txBody>
      </p:sp>
      <p:sp>
        <p:nvSpPr>
          <p:cNvPr id="15" name="文本框 14"/>
          <p:cNvSpPr txBox="1"/>
          <p:nvPr/>
        </p:nvSpPr>
        <p:spPr>
          <a:xfrm>
            <a:off x="8652510" y="1068705"/>
            <a:ext cx="314325" cy="1198880"/>
          </a:xfrm>
          <a:prstGeom prst="rect">
            <a:avLst/>
          </a:prstGeom>
          <a:noFill/>
        </p:spPr>
        <p:txBody>
          <a:bodyPr wrap="square" rtlCol="0">
            <a:spAutoFit/>
          </a:bodyPr>
          <a:lstStyle/>
          <a:p>
            <a:r>
              <a:rPr lang="en-US" altLang="zh-CN" b="1">
                <a:latin typeface="微软雅黑" panose="020b0503020204020204" charset="-122"/>
                <a:ea typeface="微软雅黑" panose="020b0503020204020204" charset="-122"/>
              </a:rPr>
              <a:t>2.86%</a:t>
            </a:r>
            <a:endParaRPr lang="en-US" altLang="zh-CN" b="1">
              <a:latin typeface="微软雅黑" panose="020b0503020204020204" charset="-122"/>
              <a:ea typeface="微软雅黑" panose="020b0503020204020204" charset="-122"/>
            </a:endParaRPr>
          </a:p>
        </p:txBody>
      </p:sp>
      <p:sp>
        <p:nvSpPr>
          <p:cNvPr id="33" name="Text Box 16"/>
          <p:cNvSpPr txBox="1">
            <a:spLocks noChangeArrowheads="1"/>
          </p:cNvSpPr>
          <p:nvPr/>
        </p:nvSpPr>
        <p:spPr bwMode="auto">
          <a:xfrm>
            <a:off x="96546" y="6231907"/>
            <a:ext cx="2879725" cy="521970"/>
          </a:xfrm>
          <a:prstGeom prst="rect">
            <a:avLst/>
          </a:prstGeom>
          <a:noFill/>
          <a:ln w="9525">
            <a:noFill/>
            <a:miter lim="800000"/>
          </a:ln>
          <a:effectLst/>
        </p:spPr>
        <p:txBody>
          <a:bodyPr>
            <a:spAutoFit/>
          </a:bodyPr>
          <a:lstStyle/>
          <a:p>
            <a:pPr>
              <a:spcBef>
                <a:spcPct val="50000"/>
              </a:spcBef>
            </a:pPr>
            <a:r>
              <a:rPr lang="zh-CN" altLang="en-US" sz="2800" b="1">
                <a:solidFill>
                  <a:srgbClr val="000000"/>
                </a:solidFill>
                <a:latin typeface="华文新魏" pitchFamily="2" charset="-122"/>
                <a:ea typeface="华文新魏" pitchFamily="2" charset="-122"/>
              </a:rPr>
              <a:t>地主和富农</a:t>
            </a:r>
            <a:endParaRPr lang="zh-CN" altLang="en-US" sz="2800" b="1">
              <a:solidFill>
                <a:srgbClr val="000000"/>
              </a:solidFill>
              <a:latin typeface="华文新魏" pitchFamily="2" charset="-122"/>
              <a:ea typeface="华文新魏" pitchFamily="2" charset="-122"/>
            </a:endParaRPr>
          </a:p>
        </p:txBody>
      </p:sp>
      <p:sp>
        <p:nvSpPr>
          <p:cNvPr id="36" name="Rectangle 19"/>
          <p:cNvSpPr>
            <a:spLocks noChangeArrowheads="1"/>
          </p:cNvSpPr>
          <p:nvPr/>
        </p:nvSpPr>
        <p:spPr bwMode="auto">
          <a:xfrm>
            <a:off x="2191093" y="6319537"/>
            <a:ext cx="1008063" cy="431800"/>
          </a:xfrm>
          <a:prstGeom prst="rect">
            <a:avLst/>
          </a:prstGeom>
          <a:solidFill>
            <a:schemeClr val="bg1">
              <a:lumMod val="65000"/>
            </a:schemeClr>
          </a:solidFill>
          <a:ln w="9525">
            <a:solidFill>
              <a:schemeClr val="tx1"/>
            </a:solidFill>
            <a:miter lim="800000"/>
          </a:ln>
          <a:effectLst/>
        </p:spPr>
        <p:txBody>
          <a:bodyPr wrap="none" anchor="ctr"/>
          <a:lstStyle/>
          <a:p>
            <a:endParaRPr lang="zh-CN" altLang="en-US" b="1">
              <a:solidFill>
                <a:srgbClr val="000000"/>
              </a:solidFill>
              <a:latin typeface="华文新魏" pitchFamily="2" charset="-122"/>
              <a:ea typeface="华文新魏" pitchFamily="2" charset="-122"/>
            </a:endParaRPr>
          </a:p>
        </p:txBody>
      </p:sp>
      <p:sp>
        <p:nvSpPr>
          <p:cNvPr id="2" name="Rectangle 19"/>
          <p:cNvSpPr>
            <a:spLocks noChangeArrowheads="1"/>
          </p:cNvSpPr>
          <p:nvPr/>
        </p:nvSpPr>
        <p:spPr bwMode="auto">
          <a:xfrm>
            <a:off x="4471378" y="6319537"/>
            <a:ext cx="1008063" cy="431800"/>
          </a:xfrm>
          <a:prstGeom prst="rect">
            <a:avLst/>
          </a:prstGeom>
          <a:solidFill>
            <a:schemeClr val="accent2"/>
          </a:solidFill>
          <a:ln w="9525">
            <a:solidFill>
              <a:srgbClr val="FFC000"/>
            </a:solidFill>
            <a:miter lim="800000"/>
          </a:ln>
          <a:effectLst/>
        </p:spPr>
        <p:txBody>
          <a:bodyPr wrap="none" anchor="ctr"/>
          <a:lstStyle/>
          <a:p>
            <a:endParaRPr lang="zh-CN" altLang="en-US" b="1">
              <a:solidFill>
                <a:srgbClr val="000000"/>
              </a:solidFill>
              <a:latin typeface="华文新魏" pitchFamily="2" charset="-122"/>
              <a:ea typeface="华文新魏" pitchFamily="2" charset="-122"/>
            </a:endParaRPr>
          </a:p>
        </p:txBody>
      </p:sp>
      <p:sp>
        <p:nvSpPr>
          <p:cNvPr id="4" name="文本框 3"/>
          <p:cNvSpPr txBox="1"/>
          <p:nvPr/>
        </p:nvSpPr>
        <p:spPr>
          <a:xfrm>
            <a:off x="3477260" y="6274435"/>
            <a:ext cx="1614170" cy="521970"/>
          </a:xfrm>
          <a:prstGeom prst="rect">
            <a:avLst/>
          </a:prstGeom>
          <a:noFill/>
        </p:spPr>
        <p:txBody>
          <a:bodyPr wrap="square" rtlCol="0">
            <a:spAutoFit/>
          </a:bodyPr>
          <a:lstStyle/>
          <a:p>
            <a:r>
              <a:rPr lang="zh-CN" altLang="en-US" sz="2800" b="1">
                <a:solidFill>
                  <a:srgbClr val="000000"/>
                </a:solidFill>
                <a:latin typeface="华文新魏" pitchFamily="2" charset="-122"/>
                <a:ea typeface="华文新魏" pitchFamily="2" charset="-122"/>
              </a:rPr>
              <a:t>中农</a:t>
            </a:r>
            <a:endParaRPr lang="zh-CN" altLang="en-US" sz="2800" b="1">
              <a:solidFill>
                <a:srgbClr val="000000"/>
              </a:solidFill>
              <a:latin typeface="华文新魏" pitchFamily="2" charset="-122"/>
              <a:ea typeface="华文新魏" pitchFamily="2" charset="-122"/>
            </a:endParaRPr>
          </a:p>
        </p:txBody>
      </p:sp>
      <p:sp>
        <p:nvSpPr>
          <p:cNvPr id="16" name="文本框 15"/>
          <p:cNvSpPr txBox="1"/>
          <p:nvPr/>
        </p:nvSpPr>
        <p:spPr>
          <a:xfrm>
            <a:off x="5877560" y="6274435"/>
            <a:ext cx="1614170" cy="521970"/>
          </a:xfrm>
          <a:prstGeom prst="rect">
            <a:avLst/>
          </a:prstGeom>
          <a:noFill/>
        </p:spPr>
        <p:txBody>
          <a:bodyPr wrap="square" rtlCol="0">
            <a:spAutoFit/>
          </a:bodyPr>
          <a:lstStyle/>
          <a:p>
            <a:r>
              <a:rPr lang="zh-CN" altLang="en-US" sz="2800" b="1">
                <a:solidFill>
                  <a:srgbClr val="000000"/>
                </a:solidFill>
                <a:latin typeface="华文新魏" pitchFamily="2" charset="-122"/>
                <a:ea typeface="华文新魏" pitchFamily="2" charset="-122"/>
              </a:rPr>
              <a:t>贫雇农</a:t>
            </a:r>
            <a:endParaRPr lang="zh-CN" altLang="en-US" sz="2800" b="1">
              <a:solidFill>
                <a:srgbClr val="000000"/>
              </a:solidFill>
              <a:latin typeface="华文新魏" pitchFamily="2" charset="-122"/>
              <a:ea typeface="华文新魏" pitchFamily="2" charset="-122"/>
            </a:endParaRPr>
          </a:p>
        </p:txBody>
      </p:sp>
      <p:sp>
        <p:nvSpPr>
          <p:cNvPr id="17" name="文本框 16"/>
          <p:cNvSpPr txBox="1"/>
          <p:nvPr/>
        </p:nvSpPr>
        <p:spPr>
          <a:xfrm>
            <a:off x="9390380" y="6274435"/>
            <a:ext cx="1614170" cy="521970"/>
          </a:xfrm>
          <a:prstGeom prst="rect">
            <a:avLst/>
          </a:prstGeom>
          <a:noFill/>
        </p:spPr>
        <p:txBody>
          <a:bodyPr wrap="square" rtlCol="0">
            <a:spAutoFit/>
          </a:bodyPr>
          <a:lstStyle/>
          <a:p>
            <a:r>
              <a:rPr lang="zh-CN" altLang="en-US" sz="2800" b="1">
                <a:solidFill>
                  <a:srgbClr val="000000"/>
                </a:solidFill>
                <a:latin typeface="华文新魏" pitchFamily="2" charset="-122"/>
                <a:ea typeface="华文新魏" pitchFamily="2" charset="-122"/>
              </a:rPr>
              <a:t>其他</a:t>
            </a:r>
            <a:endParaRPr lang="zh-CN" altLang="en-US" sz="2800" b="1">
              <a:solidFill>
                <a:srgbClr val="000000"/>
              </a:solidFill>
              <a:latin typeface="华文新魏" pitchFamily="2" charset="-122"/>
              <a:ea typeface="华文新魏" pitchFamily="2" charset="-122"/>
            </a:endParaRPr>
          </a:p>
        </p:txBody>
      </p:sp>
      <p:sp>
        <p:nvSpPr>
          <p:cNvPr id="18" name="Rectangle 19"/>
          <p:cNvSpPr>
            <a:spLocks noChangeArrowheads="1"/>
          </p:cNvSpPr>
          <p:nvPr/>
        </p:nvSpPr>
        <p:spPr bwMode="auto">
          <a:xfrm>
            <a:off x="7255218" y="6319537"/>
            <a:ext cx="1008063" cy="431800"/>
          </a:xfrm>
          <a:prstGeom prst="rect">
            <a:avLst/>
          </a:prstGeom>
          <a:solidFill>
            <a:schemeClr val="accent1"/>
          </a:solidFill>
          <a:ln w="9525">
            <a:solidFill>
              <a:srgbClr val="FFC000"/>
            </a:solidFill>
            <a:miter lim="800000"/>
          </a:ln>
          <a:effectLst/>
        </p:spPr>
        <p:txBody>
          <a:bodyPr wrap="none" anchor="ctr"/>
          <a:lstStyle/>
          <a:p>
            <a:endParaRPr lang="zh-CN" altLang="en-US" b="1">
              <a:solidFill>
                <a:srgbClr val="000000"/>
              </a:solidFill>
              <a:latin typeface="华文新魏" pitchFamily="2" charset="-122"/>
              <a:ea typeface="华文新魏" pitchFamily="2" charset="-122"/>
            </a:endParaRPr>
          </a:p>
        </p:txBody>
      </p:sp>
      <p:sp>
        <p:nvSpPr>
          <p:cNvPr id="19" name="Rectangle 19"/>
          <p:cNvSpPr>
            <a:spLocks noChangeArrowheads="1"/>
          </p:cNvSpPr>
          <p:nvPr/>
        </p:nvSpPr>
        <p:spPr bwMode="auto">
          <a:xfrm>
            <a:off x="10569283" y="6275722"/>
            <a:ext cx="1008063" cy="431800"/>
          </a:xfrm>
          <a:prstGeom prst="rect">
            <a:avLst/>
          </a:prstGeom>
          <a:solidFill>
            <a:schemeClr val="accent4"/>
          </a:solidFill>
          <a:ln w="9525">
            <a:solidFill>
              <a:srgbClr val="FFC000"/>
            </a:solidFill>
            <a:miter lim="800000"/>
          </a:ln>
          <a:effectLst/>
        </p:spPr>
        <p:txBody>
          <a:bodyPr wrap="none" anchor="ctr"/>
          <a:lstStyle/>
          <a:p>
            <a:endParaRPr lang="zh-CN" altLang="en-US" b="1">
              <a:solidFill>
                <a:srgbClr val="000000"/>
              </a:solidFill>
              <a:latin typeface="华文新魏" pitchFamily="2" charset="-122"/>
              <a:ea typeface="华文新魏" pitchFamily="2" charset="-122"/>
            </a:endParaRPr>
          </a:p>
        </p:txBody>
      </p:sp>
    </p:spTree>
  </p:cSld>
  <p:clrMapOvr>
    <a:masterClrMapping/>
  </p:clrMapOvr>
  <p:transition/>
  <p:timing/>
</p:sld>
</file>

<file path=ppt/slides/slide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01379" name="Rectangle 3"/>
          <p:cNvSpPr>
            <a:spLocks noGrp="1"/>
          </p:cNvSpPr>
          <p:nvPr>
            <p:ph idx="1"/>
          </p:nvPr>
        </p:nvSpPr>
        <p:spPr>
          <a:xfrm>
            <a:off x="1770380" y="1589405"/>
            <a:ext cx="8606790" cy="5614670"/>
          </a:xfrm>
        </p:spPr>
        <p:txBody>
          <a:bodyPr wrap="square" lIns="91440" tIns="45720" rIns="91440" bIns="45720" anchor="t"/>
          <a:lstStyle/>
          <a:p>
            <a:pPr marL="0" indent="0" eaLnBrk="1" hangingPunct="1">
              <a:buNone/>
            </a:pPr>
            <a:r>
              <a:rPr lang="en-US" altLang="zh-CN" sz="3600" b="1">
                <a:latin typeface="楷体" pitchFamily="49" charset="-122"/>
                <a:ea typeface="楷体" pitchFamily="49" charset="-122"/>
              </a:rPr>
              <a:t>1. </a:t>
            </a:r>
            <a:r>
              <a:rPr lang="zh-CN" altLang="en-US" sz="3600" b="1">
                <a:latin typeface="楷体" pitchFamily="49" charset="-122"/>
                <a:ea typeface="楷体" pitchFamily="49" charset="-122"/>
              </a:rPr>
              <a:t>封建土地所有制</a:t>
            </a:r>
            <a:r>
              <a:rPr lang="zh-CN" altLang="en-US" sz="3600" b="1">
                <a:solidFill>
                  <a:srgbClr val="FF0000"/>
                </a:solidFill>
                <a:latin typeface="楷体" pitchFamily="49" charset="-122"/>
                <a:ea typeface="楷体" pitchFamily="49" charset="-122"/>
              </a:rPr>
              <a:t>严重阻碍</a:t>
            </a:r>
            <a:r>
              <a:rPr lang="zh-CN" altLang="en-US" sz="3600" b="1">
                <a:latin typeface="楷体" pitchFamily="49" charset="-122"/>
                <a:ea typeface="楷体" pitchFamily="49" charset="-122"/>
              </a:rPr>
              <a:t>了农村经济和中国社会的发展（</a:t>
            </a:r>
            <a:r>
              <a:rPr lang="zh-CN" altLang="en-US" sz="3600" b="1">
                <a:solidFill>
                  <a:srgbClr val="0033CC"/>
                </a:solidFill>
                <a:latin typeface="楷体" pitchFamily="49" charset="-122"/>
                <a:ea typeface="楷体" pitchFamily="49" charset="-122"/>
              </a:rPr>
              <a:t>根本原因</a:t>
            </a:r>
            <a:r>
              <a:rPr lang="zh-CN" altLang="en-US" sz="3600" b="1">
                <a:latin typeface="楷体" pitchFamily="49" charset="-122"/>
                <a:ea typeface="楷体" pitchFamily="49" charset="-122"/>
              </a:rPr>
              <a:t>）</a:t>
            </a:r>
            <a:endParaRPr lang="zh-CN" altLang="en-US" sz="3600" b="1">
              <a:latin typeface="楷体" pitchFamily="49" charset="-122"/>
              <a:ea typeface="楷体" pitchFamily="49" charset="-122"/>
            </a:endParaRPr>
          </a:p>
          <a:p>
            <a:pPr eaLnBrk="1" hangingPunct="1">
              <a:buNone/>
            </a:pPr>
            <a:endParaRPr lang="zh-CN" altLang="en-US" sz="3600" b="1">
              <a:latin typeface="楷体" pitchFamily="49" charset="-122"/>
              <a:ea typeface="楷体" pitchFamily="49" charset="-122"/>
            </a:endParaRPr>
          </a:p>
          <a:p>
            <a:pPr marL="0" indent="0" eaLnBrk="1" hangingPunct="1">
              <a:buNone/>
            </a:pPr>
            <a:r>
              <a:rPr lang="en-US" altLang="zh-CN" sz="3600" b="1">
                <a:latin typeface="楷体" pitchFamily="49" charset="-122"/>
                <a:ea typeface="楷体" pitchFamily="49" charset="-122"/>
              </a:rPr>
              <a:t>2.</a:t>
            </a:r>
            <a:r>
              <a:rPr lang="zh-CN" altLang="en-US" sz="3600" b="1">
                <a:latin typeface="楷体" pitchFamily="49" charset="-122"/>
                <a:ea typeface="楷体" pitchFamily="49" charset="-122"/>
              </a:rPr>
              <a:t>新解放区广大农民</a:t>
            </a:r>
            <a:r>
              <a:rPr lang="zh-CN" altLang="en-US" sz="3600" b="1">
                <a:solidFill>
                  <a:srgbClr val="FF0000"/>
                </a:solidFill>
                <a:latin typeface="楷体" pitchFamily="49" charset="-122"/>
                <a:ea typeface="楷体" pitchFamily="49" charset="-122"/>
              </a:rPr>
              <a:t>迫切要求</a:t>
            </a:r>
            <a:r>
              <a:rPr lang="zh-CN" altLang="en-US" sz="3600" b="1">
                <a:latin typeface="楷体" pitchFamily="49" charset="-122"/>
                <a:ea typeface="楷体" pitchFamily="49" charset="-122"/>
              </a:rPr>
              <a:t>进行土地改革（</a:t>
            </a:r>
            <a:r>
              <a:rPr lang="zh-CN" altLang="en-US" sz="3600" b="1">
                <a:solidFill>
                  <a:srgbClr val="0033CC"/>
                </a:solidFill>
                <a:latin typeface="楷体" pitchFamily="49" charset="-122"/>
                <a:ea typeface="楷体" pitchFamily="49" charset="-122"/>
              </a:rPr>
              <a:t>直接原因</a:t>
            </a:r>
            <a:r>
              <a:rPr lang="zh-CN" altLang="en-US" sz="3600" b="1">
                <a:latin typeface="楷体" pitchFamily="49" charset="-122"/>
                <a:ea typeface="楷体" pitchFamily="49" charset="-122"/>
              </a:rPr>
              <a:t>）</a:t>
            </a:r>
            <a:endParaRPr lang="zh-CN" altLang="en-US" sz="3600" b="1">
              <a:latin typeface="楷体" pitchFamily="49" charset="-122"/>
              <a:ea typeface="楷体" pitchFamily="49" charset="-122"/>
            </a:endParaRPr>
          </a:p>
          <a:p>
            <a:pPr eaLnBrk="1" hangingPunct="1"/>
            <a:endParaRPr lang="en-US" altLang="zh-CN" sz="4000" b="1">
              <a:latin typeface="楷体" pitchFamily="49" charset="-122"/>
              <a:ea typeface="楷体" pitchFamily="49" charset="-122"/>
            </a:endParaRPr>
          </a:p>
        </p:txBody>
      </p:sp>
      <p:sp>
        <p:nvSpPr>
          <p:cNvPr id="4" name="文本框 3"/>
          <p:cNvSpPr txBox="1"/>
          <p:nvPr/>
        </p:nvSpPr>
        <p:spPr>
          <a:xfrm>
            <a:off x="2461260" y="523875"/>
            <a:ext cx="3434715" cy="645160"/>
          </a:xfrm>
          <a:prstGeom prst="rect">
            <a:avLst/>
          </a:prstGeom>
          <a:noFill/>
        </p:spPr>
        <p:txBody>
          <a:bodyPr wrap="square" rtlCol="0">
            <a:spAutoFit/>
          </a:bodyPr>
          <a:lstStyle/>
          <a:p>
            <a:r>
              <a:rPr lang="zh-CN" altLang="en-US" sz="3600" b="1">
                <a:latin typeface="微软雅黑" panose="020b0503020204020204" charset="-122"/>
                <a:ea typeface="微软雅黑" panose="020b0503020204020204" charset="-122"/>
              </a:rPr>
              <a:t>土地改革的原因：</a:t>
            </a:r>
            <a:endParaRPr lang="zh-CN" altLang="en-US" sz="3600" b="1">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01379">
                                            <p:txEl>
                                              <p:charRg st="0" end="33"/>
                                            </p:txEl>
                                          </p:spTgt>
                                        </p:tgtEl>
                                        <p:attrNameLst>
                                          <p:attrName>style.visibility</p:attrName>
                                        </p:attrNameLst>
                                      </p:cBhvr>
                                      <p:to>
                                        <p:strVal val="visible"/>
                                      </p:to>
                                    </p:set>
                                    <p:animEffect transition="in" filter="blinds(horizontal)">
                                      <p:cBhvr>
                                        <p:cTn id="7" dur="500"/>
                                        <p:tgtEl>
                                          <p:spTgt spid="101379">
                                            <p:txEl>
                                              <p:charRg st="0" end="33"/>
                                            </p:txEl>
                                          </p:spTgt>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1379">
                                            <p:txEl>
                                              <p:charRg st="34" end="53"/>
                                            </p:txEl>
                                          </p:spTgt>
                                        </p:tgtEl>
                                        <p:attrNameLst>
                                          <p:attrName>style.visibility</p:attrName>
                                        </p:attrNameLst>
                                      </p:cBhvr>
                                      <p:to>
                                        <p:strVal val="visible"/>
                                      </p:to>
                                    </p:set>
                                    <p:animEffect transition="in" filter="blinds(horizontal)">
                                      <p:cBhvr>
                                        <p:cTn id="12" dur="500"/>
                                        <p:tgtEl>
                                          <p:spTgt spid="101379">
                                            <p:txEl>
                                              <p:charRg st="34" end="53"/>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1379" grpId="0" build="p"/>
    </p:bldLst>
  </p:timing>
</p:sld>
</file>

<file path=ppt/slides/slide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838200" y="1935480"/>
            <a:ext cx="10515600" cy="3312795"/>
          </a:xfrm>
        </p:spPr>
        <p:txBody>
          <a:bodyPr>
            <a:normAutofit/>
          </a:bodyPr>
          <a:lstStyle/>
          <a:p>
            <a:pPr marL="0" indent="0">
              <a:buNone/>
            </a:pPr>
            <a:r>
              <a:rPr lang="en-US" altLang="zh-CN" sz="4000" b="1">
                <a:latin typeface="微软雅黑" panose="020b0503020204020204" charset="-122"/>
                <a:ea typeface="微软雅黑" panose="020b0503020204020204" charset="-122"/>
              </a:rPr>
              <a:t>                        </a:t>
            </a:r>
            <a:r>
              <a:rPr lang="zh-CN" altLang="en-US" sz="6000" b="1">
                <a:latin typeface="微软雅黑" panose="020b0503020204020204" charset="-122"/>
                <a:ea typeface="微软雅黑" panose="020b0503020204020204" charset="-122"/>
                <a:cs typeface="微软雅黑" panose="020b0503020204020204" charset="-122"/>
                <a:sym typeface="+mn-ea"/>
              </a:rPr>
              <a:t>乐农篇</a:t>
            </a:r>
            <a:endParaRPr lang="zh-CN" altLang="en-US" sz="6000" b="1">
              <a:latin typeface="微软雅黑" panose="020b0503020204020204" charset="-122"/>
              <a:ea typeface="微软雅黑" panose="020b0503020204020204" charset="-122"/>
              <a:cs typeface="微软雅黑" panose="020b0503020204020204" charset="-122"/>
              <a:sym typeface="+mn-ea"/>
            </a:endParaRPr>
          </a:p>
          <a:p>
            <a:pPr marL="0" indent="0">
              <a:buNone/>
            </a:pPr>
            <a:endParaRPr lang="zh-CN" altLang="en-US" sz="6000" b="1">
              <a:latin typeface="微软雅黑" panose="020b0503020204020204" charset="-122"/>
              <a:ea typeface="微软雅黑" panose="020b0503020204020204" charset="-122"/>
              <a:cs typeface="微软雅黑" panose="020b0503020204020204" charset="-122"/>
              <a:sym typeface="+mn-ea"/>
            </a:endParaRPr>
          </a:p>
          <a:p>
            <a:pPr marL="0" indent="0">
              <a:buNone/>
            </a:pPr>
            <a:r>
              <a:rPr lang="zh-CN" altLang="en-US" sz="6000" b="1">
                <a:latin typeface="微软雅黑" panose="020b0503020204020204" charset="-122"/>
                <a:ea typeface="微软雅黑" panose="020b0503020204020204" charset="-122"/>
                <a:cs typeface="微软雅黑" panose="020b0503020204020204" charset="-122"/>
                <a:sym typeface="+mn-ea"/>
              </a:rPr>
              <a:t>           土地改革的实施</a:t>
            </a:r>
            <a:endParaRPr lang="zh-CN" altLang="en-US" sz="9600" b="1">
              <a:latin typeface="微软雅黑" panose="020b0503020204020204" charset="-122"/>
              <a:ea typeface="微软雅黑" panose="020b0503020204020204" charset="-122"/>
            </a:endParaRPr>
          </a:p>
        </p:txBody>
      </p:sp>
    </p:spTree>
  </p:cSld>
  <p:clrMapOvr>
    <a:masterClrMapping/>
  </p:clrMapOvr>
  <p:transition/>
  <p:timing/>
</p:sld>
</file>

<file path=ppt/slides/slide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9459" name="Rectangle 3"/>
          <p:cNvSpPr/>
          <p:nvPr/>
        </p:nvSpPr>
        <p:spPr>
          <a:xfrm>
            <a:off x="922020" y="80645"/>
            <a:ext cx="9937750" cy="1771650"/>
          </a:xfrm>
          <a:prstGeom prst="rect">
            <a:avLst/>
          </a:prstGeom>
          <a:noFill/>
          <a:ln w="9525">
            <a:noFill/>
          </a:ln>
        </p:spPr>
        <p:txBody>
          <a:bodyPr wrap="square" lIns="0" tIns="0" rIns="0" bIns="0">
            <a:spAutoFit/>
          </a:bodyPr>
          <a:lstStyle/>
          <a:p>
            <a:pPr algn="ctr">
              <a:lnSpc>
                <a:spcPct val="120000"/>
              </a:lnSpc>
              <a:buFont typeface="Arial" pitchFamily="34" charset="0"/>
              <a:buNone/>
            </a:pPr>
            <a:r>
              <a:rPr lang="zh-CN" altLang="en-US" sz="3200" b="1">
                <a:latin typeface="微软雅黑" panose="020b0503020204020204" charset="-122"/>
                <a:ea typeface="微软雅黑" panose="020b0503020204020204" charset="-122"/>
                <a:sym typeface="+mn-ea"/>
              </a:rPr>
              <a:t>1950年6月30日</a:t>
            </a:r>
            <a:r>
              <a:rPr lang="en-US" altLang="x-none" sz="3200" b="1">
                <a:solidFill>
                  <a:srgbClr val="FF0000"/>
                </a:solidFill>
                <a:latin typeface="微软雅黑" panose="020b0503020204020204" charset="-122"/>
                <a:ea typeface="微软雅黑" panose="020b0503020204020204" charset="-122"/>
                <a:sym typeface="+mn-ea"/>
              </a:rPr>
              <a:t>《</a:t>
            </a:r>
            <a:r>
              <a:rPr lang="zh-CN" altLang="en-US" sz="3200" b="1">
                <a:solidFill>
                  <a:srgbClr val="FF0000"/>
                </a:solidFill>
                <a:latin typeface="微软雅黑" panose="020b0503020204020204" charset="-122"/>
                <a:ea typeface="微软雅黑" panose="020b0503020204020204" charset="-122"/>
                <a:sym typeface="+mn-ea"/>
              </a:rPr>
              <a:t>中华人民共和国土地改革法</a:t>
            </a:r>
            <a:r>
              <a:rPr lang="en-US" altLang="x-none" sz="3200" b="1">
                <a:solidFill>
                  <a:srgbClr val="FF0000"/>
                </a:solidFill>
                <a:latin typeface="微软雅黑" panose="020b0503020204020204" charset="-122"/>
                <a:ea typeface="微软雅黑" panose="020b0503020204020204" charset="-122"/>
                <a:sym typeface="+mn-ea"/>
              </a:rPr>
              <a:t>》</a:t>
            </a:r>
            <a:endParaRPr lang="zh-CN" altLang="en-US" sz="3200" b="1">
              <a:solidFill>
                <a:schemeClr val="tx1"/>
              </a:solidFill>
              <a:latin typeface="微软雅黑" panose="020b0503020204020204" charset="-122"/>
              <a:ea typeface="微软雅黑" panose="020b0503020204020204" charset="-122"/>
              <a:sym typeface="+mn-ea"/>
            </a:endParaRPr>
          </a:p>
          <a:p>
            <a:pPr algn="ctr">
              <a:lnSpc>
                <a:spcPct val="120000"/>
              </a:lnSpc>
              <a:buFont typeface="Arial" pitchFamily="34" charset="0"/>
              <a:buNone/>
            </a:pPr>
            <a:endParaRPr lang="en-US" altLang="x-none" sz="3200" b="1">
              <a:solidFill>
                <a:srgbClr val="FF0000"/>
              </a:solidFill>
              <a:latin typeface="微软雅黑" panose="020b0503020204020204" charset="-122"/>
              <a:ea typeface="微软雅黑" panose="020b0503020204020204" charset="-122"/>
            </a:endParaRPr>
          </a:p>
          <a:p>
            <a:pPr algn="ctr">
              <a:lnSpc>
                <a:spcPct val="120000"/>
              </a:lnSpc>
              <a:buFont typeface="Arial" pitchFamily="34" charset="0"/>
              <a:buNone/>
            </a:pPr>
            <a:endParaRPr lang="zh-CN" altLang="en-US" sz="3200" b="1">
              <a:solidFill>
                <a:srgbClr val="FF0000"/>
              </a:solidFill>
              <a:latin typeface="微软雅黑" panose="020b0503020204020204" charset="-122"/>
              <a:ea typeface="微软雅黑" panose="020b0503020204020204" charset="-122"/>
            </a:endParaRPr>
          </a:p>
        </p:txBody>
      </p:sp>
      <p:pic>
        <p:nvPicPr>
          <p:cNvPr id="6" name="图片 5" descr="49110499_18"/>
          <p:cNvPicPr>
            <a:picLocks noChangeAspect="1"/>
          </p:cNvPicPr>
          <p:nvPr/>
        </p:nvPicPr>
        <p:blipFill>
          <a:blip r:embed="rId2"/>
          <a:stretch>
            <a:fillRect/>
          </a:stretch>
        </p:blipFill>
        <p:spPr>
          <a:xfrm>
            <a:off x="1019175" y="823595"/>
            <a:ext cx="9526905" cy="5977255"/>
          </a:xfrm>
          <a:prstGeom prst="rect">
            <a:avLst/>
          </a:prstGeom>
        </p:spPr>
      </p:pic>
    </p:spTree>
  </p:cSld>
  <p:clrMapOvr>
    <a:masterClrMapping/>
  </p:clrMapOvr>
  <p:transition>
    <p:fade/>
  </p:transition>
  <p:timing/>
</p:sld>
</file>

<file path=ppt/slides/slide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459105" y="256540"/>
            <a:ext cx="10039350" cy="861060"/>
          </a:xfrm>
        </p:spPr>
        <p:txBody>
          <a:bodyPr/>
          <a:lstStyle/>
          <a:p>
            <a:r>
              <a:rPr lang="zh-CN" altLang="en-US">
                <a:solidFill>
                  <a:srgbClr val="C00000"/>
                </a:solidFill>
                <a:latin typeface="微软雅黑" panose="020b0503020204020204" charset="-122"/>
                <a:ea typeface="微软雅黑" panose="020b0503020204020204" charset="-122"/>
              </a:rPr>
              <a:t>土地改革的开展</a:t>
            </a:r>
            <a:endParaRPr lang="zh-CN" altLang="en-US">
              <a:solidFill>
                <a:srgbClr val="C00000"/>
              </a:solidFill>
              <a:latin typeface="微软雅黑" panose="020b0503020204020204" charset="-122"/>
              <a:ea typeface="微软雅黑" panose="020b0503020204020204" charset="-122"/>
            </a:endParaRPr>
          </a:p>
        </p:txBody>
      </p:sp>
      <p:sp>
        <p:nvSpPr>
          <p:cNvPr id="3" name="内容占位符 2"/>
          <p:cNvSpPr>
            <a:spLocks noGrp="1"/>
          </p:cNvSpPr>
          <p:nvPr>
            <p:ph idx="1"/>
          </p:nvPr>
        </p:nvSpPr>
        <p:spPr>
          <a:xfrm>
            <a:off x="459105" y="1117600"/>
            <a:ext cx="10515600" cy="5574665"/>
          </a:xfrm>
        </p:spPr>
        <p:txBody>
          <a:bodyPr>
            <a:normAutofit lnSpcReduction="10000"/>
          </a:bodyPr>
          <a:lstStyle/>
          <a:p>
            <a:r>
              <a:rPr lang="zh-CN" altLang="en-US" sz="3200" b="1">
                <a:latin typeface="微软雅黑" panose="020b0503020204020204" charset="-122"/>
                <a:ea typeface="微软雅黑" panose="020b0503020204020204" charset="-122"/>
              </a:rPr>
              <a:t>土地改革的</a:t>
            </a:r>
            <a:r>
              <a:rPr lang="zh-CN" altLang="en-US" sz="3200" b="1">
                <a:solidFill>
                  <a:srgbClr val="FF0000"/>
                </a:solidFill>
                <a:latin typeface="微软雅黑" panose="020b0503020204020204" charset="-122"/>
                <a:ea typeface="微软雅黑" panose="020b0503020204020204" charset="-122"/>
              </a:rPr>
              <a:t>时间</a:t>
            </a:r>
            <a:r>
              <a:rPr lang="zh-CN" altLang="en-US" sz="3200" b="1">
                <a:latin typeface="微软雅黑" panose="020b0503020204020204" charset="-122"/>
                <a:ea typeface="微软雅黑" panose="020b0503020204020204" charset="-122"/>
              </a:rPr>
              <a:t>：</a:t>
            </a:r>
            <a:endParaRPr lang="zh-CN" altLang="en-US" sz="3200" b="1">
              <a:latin typeface="微软雅黑" panose="020b0503020204020204" charset="-122"/>
              <a:ea typeface="微软雅黑" panose="020b0503020204020204" charset="-122"/>
            </a:endParaRPr>
          </a:p>
          <a:p>
            <a:pPr marL="0" indent="0">
              <a:buNone/>
            </a:pPr>
            <a:endParaRPr lang="zh-CN" altLang="en-US" sz="3200" b="1">
              <a:latin typeface="微软雅黑" panose="020b0503020204020204" charset="-122"/>
              <a:ea typeface="微软雅黑" panose="020b0503020204020204" charset="-122"/>
            </a:endParaRPr>
          </a:p>
          <a:p>
            <a:r>
              <a:rPr lang="zh-CN" altLang="en-US" sz="3200" b="1">
                <a:latin typeface="微软雅黑" panose="020b0503020204020204" charset="-122"/>
                <a:ea typeface="微软雅黑" panose="020b0503020204020204" charset="-122"/>
              </a:rPr>
              <a:t>土地改革的</a:t>
            </a:r>
            <a:r>
              <a:rPr lang="zh-CN" altLang="en-US" sz="3200" b="1">
                <a:solidFill>
                  <a:srgbClr val="FF0000"/>
                </a:solidFill>
                <a:latin typeface="微软雅黑" panose="020b0503020204020204" charset="-122"/>
                <a:ea typeface="微软雅黑" panose="020b0503020204020204" charset="-122"/>
              </a:rPr>
              <a:t>内容</a:t>
            </a:r>
            <a:r>
              <a:rPr lang="zh-CN" altLang="en-US" sz="3200" b="1">
                <a:latin typeface="微软雅黑" panose="020b0503020204020204" charset="-122"/>
                <a:ea typeface="微软雅黑" panose="020b0503020204020204" charset="-122"/>
              </a:rPr>
              <a:t>：</a:t>
            </a:r>
            <a:endParaRPr lang="zh-CN" altLang="en-US" sz="3200" b="1">
              <a:latin typeface="微软雅黑" panose="020b0503020204020204" charset="-122"/>
              <a:ea typeface="微软雅黑" panose="020b0503020204020204" charset="-122"/>
            </a:endParaRPr>
          </a:p>
          <a:p>
            <a:endParaRPr lang="zh-CN" altLang="en-US" sz="3200" b="1">
              <a:latin typeface="微软雅黑" panose="020b0503020204020204" charset="-122"/>
              <a:ea typeface="微软雅黑" panose="020b0503020204020204" charset="-122"/>
            </a:endParaRPr>
          </a:p>
          <a:p>
            <a:endParaRPr lang="zh-CN" altLang="en-US" sz="3200" b="1">
              <a:latin typeface="微软雅黑" panose="020b0503020204020204" charset="-122"/>
              <a:ea typeface="微软雅黑" panose="020b0503020204020204" charset="-122"/>
            </a:endParaRPr>
          </a:p>
          <a:p>
            <a:r>
              <a:rPr lang="zh-CN" altLang="en-US" sz="3200" b="1">
                <a:latin typeface="微软雅黑" panose="020b0503020204020204" charset="-122"/>
                <a:ea typeface="微软雅黑" panose="020b0503020204020204" charset="-122"/>
              </a:rPr>
              <a:t>土地改革的</a:t>
            </a:r>
            <a:r>
              <a:rPr lang="zh-CN" altLang="en-US" sz="3200" b="1">
                <a:solidFill>
                  <a:srgbClr val="FF0000"/>
                </a:solidFill>
                <a:latin typeface="微软雅黑" panose="020b0503020204020204" charset="-122"/>
                <a:ea typeface="微软雅黑" panose="020b0503020204020204" charset="-122"/>
              </a:rPr>
              <a:t>具体做法</a:t>
            </a:r>
            <a:r>
              <a:rPr lang="zh-CN" altLang="en-US" sz="3200" b="1">
                <a:latin typeface="微软雅黑" panose="020b0503020204020204" charset="-122"/>
                <a:ea typeface="微软雅黑" panose="020b0503020204020204" charset="-122"/>
              </a:rPr>
              <a:t>：</a:t>
            </a:r>
            <a:endParaRPr lang="zh-CN" altLang="en-US" sz="3200" b="1">
              <a:latin typeface="微软雅黑" panose="020b0503020204020204" charset="-122"/>
              <a:ea typeface="微软雅黑" panose="020b0503020204020204" charset="-122"/>
            </a:endParaRPr>
          </a:p>
          <a:p>
            <a:endParaRPr lang="zh-CN" altLang="en-US" sz="3200" b="1">
              <a:latin typeface="微软雅黑" panose="020b0503020204020204" charset="-122"/>
              <a:ea typeface="微软雅黑" panose="020b0503020204020204" charset="-122"/>
            </a:endParaRPr>
          </a:p>
          <a:p>
            <a:endParaRPr lang="zh-CN" altLang="en-US" sz="3200" b="1">
              <a:latin typeface="微软雅黑" panose="020b0503020204020204" charset="-122"/>
              <a:ea typeface="微软雅黑" panose="020b0503020204020204" charset="-122"/>
            </a:endParaRPr>
          </a:p>
          <a:p>
            <a:endParaRPr lang="zh-CN" altLang="en-US" sz="3200" b="1">
              <a:latin typeface="微软雅黑" panose="020b0503020204020204" charset="-122"/>
              <a:ea typeface="微软雅黑" panose="020b0503020204020204" charset="-122"/>
            </a:endParaRPr>
          </a:p>
        </p:txBody>
      </p:sp>
      <p:sp>
        <p:nvSpPr>
          <p:cNvPr id="4" name="文本框 3"/>
          <p:cNvSpPr txBox="1"/>
          <p:nvPr/>
        </p:nvSpPr>
        <p:spPr>
          <a:xfrm>
            <a:off x="3997325" y="2063115"/>
            <a:ext cx="6301105" cy="1599565"/>
          </a:xfrm>
          <a:prstGeom prst="rect">
            <a:avLst/>
          </a:prstGeom>
          <a:noFill/>
        </p:spPr>
        <p:txBody>
          <a:bodyPr wrap="square" rtlCol="0">
            <a:spAutoFit/>
          </a:bodyPr>
          <a:lstStyle/>
          <a:p>
            <a:pPr>
              <a:spcBef>
                <a:spcPct val="50000"/>
              </a:spcBef>
            </a:pPr>
            <a:r>
              <a:rPr lang="zh-CN" altLang="en-US" sz="2800" b="1">
                <a:latin typeface="微软雅黑" panose="020b0503020204020204" charset="-122"/>
                <a:ea typeface="微软雅黑" panose="020b0503020204020204" charset="-122"/>
                <a:sym typeface="+mn-ea"/>
              </a:rPr>
              <a:t>废除地主阶级</a:t>
            </a:r>
            <a:r>
              <a:rPr lang="zh-CN" altLang="en-US" sz="2800" b="1">
                <a:solidFill>
                  <a:srgbClr val="7030A0"/>
                </a:solidFill>
                <a:latin typeface="微软雅黑" panose="020b0503020204020204" charset="-122"/>
                <a:ea typeface="微软雅黑" panose="020b0503020204020204" charset="-122"/>
                <a:sym typeface="+mn-ea"/>
              </a:rPr>
              <a:t>封建剥削的土地所有制</a:t>
            </a:r>
            <a:r>
              <a:rPr lang="zh-CN" altLang="en-US" sz="2800" b="1">
                <a:latin typeface="微软雅黑" panose="020b0503020204020204" charset="-122"/>
                <a:ea typeface="微软雅黑" panose="020b0503020204020204" charset="-122"/>
                <a:sym typeface="+mn-ea"/>
              </a:rPr>
              <a:t>，实行</a:t>
            </a:r>
            <a:r>
              <a:rPr lang="zh-CN" altLang="en-US" sz="2800" b="1">
                <a:solidFill>
                  <a:srgbClr val="7030A0"/>
                </a:solidFill>
                <a:latin typeface="微软雅黑" panose="020b0503020204020204" charset="-122"/>
                <a:ea typeface="微软雅黑" panose="020b0503020204020204" charset="-122"/>
                <a:sym typeface="+mn-ea"/>
              </a:rPr>
              <a:t>农民土地所有制</a:t>
            </a:r>
            <a:endParaRPr lang="zh-CN" altLang="en-US" sz="2800" b="1">
              <a:latin typeface="微软雅黑" panose="020b0503020204020204" charset="-122"/>
              <a:ea typeface="微软雅黑" panose="020b0503020204020204" charset="-122"/>
              <a:sym typeface="+mn-ea"/>
            </a:endParaRPr>
          </a:p>
          <a:p>
            <a:pPr>
              <a:spcBef>
                <a:spcPct val="50000"/>
              </a:spcBef>
            </a:pPr>
            <a:endParaRPr lang="zh-CN" altLang="en-US" sz="2800" b="1">
              <a:latin typeface="微软雅黑" panose="020b0503020204020204" charset="-122"/>
              <a:ea typeface="微软雅黑" panose="020b0503020204020204" charset="-122"/>
            </a:endParaRPr>
          </a:p>
        </p:txBody>
      </p:sp>
      <p:sp>
        <p:nvSpPr>
          <p:cNvPr id="5" name="文本框 4"/>
          <p:cNvSpPr txBox="1"/>
          <p:nvPr/>
        </p:nvSpPr>
        <p:spPr>
          <a:xfrm>
            <a:off x="4662170" y="2579370"/>
            <a:ext cx="6312535" cy="2650490"/>
          </a:xfrm>
          <a:prstGeom prst="rect">
            <a:avLst/>
          </a:prstGeom>
          <a:noFill/>
        </p:spPr>
        <p:txBody>
          <a:bodyPr wrap="square" rtlCol="0" anchor="t">
            <a:spAutoFit/>
          </a:bodyPr>
          <a:lstStyle/>
          <a:p>
            <a:pPr>
              <a:lnSpc>
                <a:spcPct val="130000"/>
              </a:lnSpc>
            </a:pPr>
            <a:endParaRPr lang="zh-CN" altLang="en-US" sz="4400" b="1">
              <a:latin typeface="黑体" panose="02010609060101010101" charset="-122"/>
              <a:ea typeface="黑体" panose="02010609060101010101" charset="-122"/>
              <a:sym typeface="+mn-ea"/>
            </a:endParaRPr>
          </a:p>
          <a:p>
            <a:pPr>
              <a:lnSpc>
                <a:spcPct val="130000"/>
              </a:lnSpc>
            </a:pPr>
            <a:r>
              <a:rPr lang="zh-CN" altLang="en-US" sz="2800" b="1">
                <a:latin typeface="微软雅黑" panose="020b0503020204020204" charset="-122"/>
                <a:ea typeface="微软雅黑" panose="020b0503020204020204" charset="-122"/>
                <a:sym typeface="+mn-ea"/>
              </a:rPr>
              <a:t>   </a:t>
            </a:r>
            <a:r>
              <a:rPr lang="zh-CN" altLang="en-US" sz="2800" b="1">
                <a:solidFill>
                  <a:schemeClr val="tx1"/>
                </a:solidFill>
                <a:latin typeface="微软雅黑" panose="020b0503020204020204" charset="-122"/>
                <a:ea typeface="微软雅黑" panose="020b0503020204020204" charset="-122"/>
                <a:sym typeface="+mn-ea"/>
              </a:rPr>
              <a:t>没收地主的土地，分给无地或少地的农民耕种；同时也分给地主一份，让他们自己耕种，在劳动中改造自己</a:t>
            </a:r>
            <a:endParaRPr lang="zh-CN" altLang="en-US" sz="2800" b="1">
              <a:solidFill>
                <a:schemeClr val="tx1"/>
              </a:solidFill>
              <a:latin typeface="微软雅黑" panose="020b0503020204020204" charset="-122"/>
              <a:ea typeface="微软雅黑" panose="020b0503020204020204" charset="-122"/>
              <a:sym typeface="+mn-ea"/>
            </a:endParaRPr>
          </a:p>
        </p:txBody>
      </p:sp>
      <p:sp>
        <p:nvSpPr>
          <p:cNvPr id="6" name="文本框 5"/>
          <p:cNvSpPr txBox="1"/>
          <p:nvPr/>
        </p:nvSpPr>
        <p:spPr>
          <a:xfrm>
            <a:off x="4170680" y="1117600"/>
            <a:ext cx="3636645" cy="521970"/>
          </a:xfrm>
          <a:prstGeom prst="rect">
            <a:avLst/>
          </a:prstGeom>
          <a:noFill/>
        </p:spPr>
        <p:txBody>
          <a:bodyPr wrap="square" rtlCol="0">
            <a:spAutoFit/>
          </a:bodyPr>
          <a:lstStyle/>
          <a:p>
            <a:r>
              <a:rPr lang="en-US" altLang="zh-CN" sz="2800" b="1">
                <a:solidFill>
                  <a:srgbClr val="00B050"/>
                </a:solidFill>
                <a:latin typeface="微软雅黑" panose="020b0503020204020204" charset="-122"/>
                <a:ea typeface="微软雅黑" panose="020b0503020204020204" charset="-122"/>
              </a:rPr>
              <a:t>1950</a:t>
            </a:r>
            <a:r>
              <a:rPr lang="zh-CN" altLang="en-US" sz="2800" b="1">
                <a:latin typeface="微软雅黑" panose="020b0503020204020204" charset="-122"/>
                <a:ea typeface="微软雅黑" panose="020b0503020204020204" charset="-122"/>
              </a:rPr>
              <a:t>年</a:t>
            </a:r>
            <a:endParaRPr lang="zh-CN" altLang="en-US" sz="2800" b="1">
              <a:latin typeface="微软雅黑" panose="020b0503020204020204" charset="-122"/>
              <a:ea typeface="微软雅黑" panose="020b0503020204020204" charset="-122"/>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5" presetClass="entr" presetSubtype="1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animEffect transition="in" filter="checkerboard(across)">
                                      <p:cBhvr>
                                        <p:cTn id="13" dur="500"/>
                                        <p:tgtEl>
                                          <p:spTgt spid="4"/>
                                        </p:tgtEl>
                                      </p:cBhvr>
                                    </p:animEffect>
                                  </p:childTnLst>
                                </p:cTn>
                              </p:par>
                            </p:childTnLst>
                          </p:cTn>
                        </p:par>
                      </p:childTnLst>
                    </p:cTn>
                  </p:par>
                  <p:par>
                    <p:cTn id="14" fill="hold" nodeType="clickPar">
                      <p:stCondLst>
                        <p:cond delay="indefinite"/>
                      </p:stCondLst>
                      <p:childTnLst>
                        <p:par>
                          <p:cTn id="15" fill="hold" nodeType="afterGroup">
                            <p:stCondLst>
                              <p:cond delay="0"/>
                            </p:stCondLst>
                            <p:childTnLst>
                              <p:par>
                                <p:cTn id="16" presetID="3" presetClass="entr" presetSubtype="10" fill="hold" grpId="0" nodeType="clickEffect">
                                  <p:stCondLst>
                                    <p:cond delay="0"/>
                                  </p:stCondLst>
                                  <p:childTnLst>
                                    <p:set>
                                      <p:cBhvr>
                                        <p:cTn id="17" dur="1" fill="hold">
                                          <p:stCondLst>
                                            <p:cond delay="0"/>
                                          </p:stCondLst>
                                        </p:cTn>
                                        <p:tgtEl>
                                          <p:spTgt spid="5"/>
                                        </p:tgtEl>
                                        <p:attrNameLst>
                                          <p:attrName>style.visibility</p:attrName>
                                        </p:attrNameLst>
                                      </p:cBhvr>
                                      <p:to>
                                        <p:strVal val="visible"/>
                                      </p:to>
                                    </p:set>
                                    <p:animEffect transition="in" filter="blinds(horizontal)">
                                      <p:cBhvr>
                                        <p:cTn id="18"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P spid="6" grpId="0"/>
    </p:bldLst>
  </p:timing>
</p:sld>
</file>

<file path=ppt/slides/slide1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82979" name="Rectangle 3"/>
          <p:cNvSpPr>
            <a:spLocks noGrp="1" noChangeArrowheads="1"/>
          </p:cNvSpPr>
          <p:nvPr>
            <p:ph idx="1"/>
          </p:nvPr>
        </p:nvSpPr>
        <p:spPr>
          <a:xfrm>
            <a:off x="427990" y="1229995"/>
            <a:ext cx="9144000" cy="1655763"/>
          </a:xfrm>
        </p:spPr>
        <p:txBody>
          <a:bodyPr vert="horz" wrap="square" lIns="91440" tIns="45720" rIns="91440" bIns="45720" numCol="1" anchor="t" anchorCtr="0" compatLnSpc="1"/>
          <a:lstStyle/>
          <a:p>
            <a:pPr marL="0" marR="0" lvl="0" indent="0" algn="l" defTabSz="914400" rtl="0" eaLnBrk="1" fontAlgn="base" latinLnBrk="0" hangingPunct="1">
              <a:lnSpc>
                <a:spcPct val="100000"/>
              </a:lnSpc>
              <a:spcBef>
                <a:spcPct val="20000"/>
              </a:spcBef>
              <a:spcAft>
                <a:spcPct val="0"/>
              </a:spcAft>
              <a:buClrTx/>
              <a:buSzTx/>
              <a:buFontTx/>
              <a:buNone/>
              <a:defRPr/>
            </a:pPr>
            <a:r>
              <a:rPr kumimoji="0" lang="en-US" altLang="zh-CN" sz="3900" b="1" i="0" u="none" strike="noStrike" kern="0" cap="none" spc="0" normalizeH="0" baseline="0" noProof="0" smtClean="0">
                <a:ln>
                  <a:noFill/>
                </a:ln>
                <a:solidFill>
                  <a:schemeClr val="tx1"/>
                </a:solidFill>
                <a:effectLst/>
                <a:uLnTx/>
                <a:uFillTx/>
                <a:latin typeface="微软雅黑" panose="020b0503020204020204" charset="-122"/>
                <a:ea typeface="微软雅黑" panose="020b0503020204020204" charset="-122"/>
                <a:cs typeface="+mn-cs"/>
              </a:rPr>
              <a:t>1</a:t>
            </a:r>
            <a:r>
              <a:rPr kumimoji="0" lang="zh-CN" altLang="en-US" sz="3900" b="1" i="0" u="none" strike="noStrike" kern="0" cap="none" spc="0" normalizeH="0" baseline="0" noProof="0" smtClean="0">
                <a:ln>
                  <a:noFill/>
                </a:ln>
                <a:solidFill>
                  <a:schemeClr val="tx1"/>
                </a:solidFill>
                <a:effectLst/>
                <a:uLnTx/>
                <a:uFillTx/>
                <a:latin typeface="微软雅黑" panose="020b0503020204020204" charset="-122"/>
                <a:ea typeface="微软雅黑" panose="020b0503020204020204" charset="-122"/>
                <a:cs typeface="+mn-cs"/>
              </a:rPr>
              <a:t>、本次土改特点：</a:t>
            </a:r>
            <a:endParaRPr kumimoji="0" lang="zh-CN" altLang="en-US" sz="3600" b="1" i="0" u="none" strike="noStrike" kern="0" cap="none" spc="0" normalizeH="0" baseline="0" noProof="0" smtClean="0">
              <a:ln>
                <a:noFill/>
              </a:ln>
              <a:solidFill>
                <a:srgbClr val="C00000"/>
              </a:solidFill>
              <a:effectLst/>
              <a:uLnTx/>
              <a:uFillTx/>
              <a:latin typeface="微软雅黑" panose="020b0503020204020204" charset="-122"/>
              <a:ea typeface="微软雅黑" panose="020b0503020204020204" charset="-122"/>
              <a:cs typeface="+mn-cs"/>
            </a:endParaRPr>
          </a:p>
          <a:p>
            <a:pPr marL="342900" marR="0" lvl="0" indent="-342900" algn="l" defTabSz="914400" rtl="0" eaLnBrk="1" fontAlgn="base" latinLnBrk="0" hangingPunct="1">
              <a:lnSpc>
                <a:spcPct val="100000"/>
              </a:lnSpc>
              <a:spcBef>
                <a:spcPct val="20000"/>
              </a:spcBef>
              <a:spcAft>
                <a:spcPct val="0"/>
              </a:spcAft>
              <a:buClrTx/>
              <a:buSzTx/>
              <a:buFont typeface="Wingdings" pitchFamily="2" charset="2"/>
              <a:buNone/>
              <a:defRPr/>
            </a:pPr>
            <a:endParaRPr kumimoji="0" lang="en-US" altLang="zh-CN" sz="3900" b="1" i="0" u="none" strike="noStrike" kern="0" cap="none" spc="0" normalizeH="0" baseline="0" noProof="0" smtClean="0">
              <a:ln>
                <a:noFill/>
              </a:ln>
              <a:solidFill>
                <a:schemeClr val="tx1"/>
              </a:solidFill>
              <a:effectLst/>
              <a:uLnTx/>
              <a:uFillTx/>
              <a:latin typeface="微软雅黑" panose="020b0503020204020204" charset="-122"/>
              <a:ea typeface="微软雅黑" panose="020b0503020204020204" charset="-122"/>
              <a:cs typeface="+mn-cs"/>
            </a:endParaRPr>
          </a:p>
        </p:txBody>
      </p:sp>
      <p:sp>
        <p:nvSpPr>
          <p:cNvPr id="25603" name="TextBox 7"/>
          <p:cNvSpPr txBox="1"/>
          <p:nvPr/>
        </p:nvSpPr>
        <p:spPr>
          <a:xfrm>
            <a:off x="427673" y="208280"/>
            <a:ext cx="2376487" cy="645160"/>
          </a:xfrm>
          <a:prstGeom prst="rect">
            <a:avLst/>
          </a:prstGeom>
          <a:solidFill>
            <a:srgbClr val="FFFF00"/>
          </a:solidFill>
          <a:ln w="9525" cap="flat" cmpd="sng">
            <a:solidFill>
              <a:srgbClr val="C00000"/>
            </a:solidFill>
            <a:prstDash val="solid"/>
            <a:miter/>
            <a:headEnd type="none" w="med" len="med"/>
            <a:tailEnd type="none" w="med" len="med"/>
          </a:ln>
        </p:spPr>
        <p:txBody>
          <a:bodyPr anchor="t">
            <a:spAutoFit/>
          </a:bodyPr>
          <a:lstStyle/>
          <a:p>
            <a:r>
              <a:rPr lang="zh-CN" altLang="en-US" sz="3600" b="1">
                <a:latin typeface="微软雅黑" panose="020b0503020204020204" charset="-122"/>
                <a:ea typeface="微软雅黑" panose="020b0503020204020204" charset="-122"/>
              </a:rPr>
              <a:t>注意问题：</a:t>
            </a:r>
            <a:endParaRPr lang="zh-CN" altLang="en-US" sz="3600" b="1">
              <a:latin typeface="微软雅黑" panose="020b0503020204020204" charset="-122"/>
              <a:ea typeface="微软雅黑" panose="020b0503020204020204" charset="-122"/>
            </a:endParaRPr>
          </a:p>
        </p:txBody>
      </p:sp>
      <p:sp>
        <p:nvSpPr>
          <p:cNvPr id="25604" name="Text Box 2"/>
          <p:cNvSpPr txBox="1"/>
          <p:nvPr/>
        </p:nvSpPr>
        <p:spPr>
          <a:xfrm>
            <a:off x="427990" y="3082925"/>
            <a:ext cx="8717915" cy="691515"/>
          </a:xfrm>
          <a:prstGeom prst="rect">
            <a:avLst/>
          </a:prstGeom>
          <a:noFill/>
          <a:ln w="9525">
            <a:noFill/>
          </a:ln>
        </p:spPr>
        <p:txBody>
          <a:bodyPr wrap="none" anchor="t">
            <a:spAutoFit/>
          </a:bodyPr>
          <a:lstStyle/>
          <a:p>
            <a:r>
              <a:rPr lang="en-US" altLang="zh-CN" sz="3900" b="1" kern="0" noProof="0" smtClean="0">
                <a:ln>
                  <a:noFill/>
                </a:ln>
                <a:effectLst/>
                <a:uLnTx/>
                <a:uFillTx/>
                <a:latin typeface="微软雅黑" panose="020b0503020204020204" charset="-122"/>
                <a:ea typeface="微软雅黑" panose="020b0503020204020204" charset="-122"/>
              </a:rPr>
              <a:t>2</a:t>
            </a:r>
            <a:r>
              <a:rPr lang="zh-CN" altLang="en-US" sz="3600" b="1">
                <a:latin typeface="微软雅黑" panose="020b0503020204020204" charset="-122"/>
                <a:ea typeface="微软雅黑" panose="020b0503020204020204" charset="-122"/>
              </a:rPr>
              <a:t>、土地改革后土地所有权是怎样变化的？</a:t>
            </a:r>
            <a:endParaRPr lang="zh-CN" altLang="en-US" sz="3600" b="1">
              <a:latin typeface="微软雅黑" panose="020b0503020204020204" charset="-122"/>
              <a:ea typeface="微软雅黑" panose="020b0503020204020204" charset="-122"/>
            </a:endParaRPr>
          </a:p>
        </p:txBody>
      </p:sp>
      <p:sp>
        <p:nvSpPr>
          <p:cNvPr id="10" name="Text Box 3"/>
          <p:cNvSpPr txBox="1"/>
          <p:nvPr/>
        </p:nvSpPr>
        <p:spPr>
          <a:xfrm>
            <a:off x="1870075" y="4240213"/>
            <a:ext cx="2425700" cy="706755"/>
          </a:xfrm>
          <a:prstGeom prst="rect">
            <a:avLst/>
          </a:prstGeom>
          <a:noFill/>
          <a:ln w="9525">
            <a:noFill/>
          </a:ln>
        </p:spPr>
        <p:txBody>
          <a:bodyPr anchor="t">
            <a:spAutoFit/>
          </a:bodyPr>
          <a:lstStyle/>
          <a:p>
            <a:r>
              <a:rPr lang="zh-CN" altLang="en-US" sz="4000" b="1">
                <a:solidFill>
                  <a:srgbClr val="FF0000"/>
                </a:solidFill>
                <a:latin typeface="微软雅黑" panose="020b0503020204020204" charset="-122"/>
                <a:ea typeface="微软雅黑" panose="020b0503020204020204" charset="-122"/>
              </a:rPr>
              <a:t>地主所有</a:t>
            </a:r>
            <a:endParaRPr lang="zh-CN" altLang="en-US" sz="4000" b="1">
              <a:solidFill>
                <a:srgbClr val="FF0000"/>
              </a:solidFill>
              <a:latin typeface="微软雅黑" panose="020b0503020204020204" charset="-122"/>
              <a:ea typeface="微软雅黑" panose="020b0503020204020204" charset="-122"/>
            </a:endParaRPr>
          </a:p>
        </p:txBody>
      </p:sp>
      <p:sp>
        <p:nvSpPr>
          <p:cNvPr id="11" name="Text Box 4"/>
          <p:cNvSpPr txBox="1"/>
          <p:nvPr/>
        </p:nvSpPr>
        <p:spPr>
          <a:xfrm>
            <a:off x="5662613" y="4149725"/>
            <a:ext cx="3529012" cy="706755"/>
          </a:xfrm>
          <a:prstGeom prst="rect">
            <a:avLst/>
          </a:prstGeom>
          <a:noFill/>
          <a:ln w="9525">
            <a:noFill/>
          </a:ln>
        </p:spPr>
        <p:txBody>
          <a:bodyPr anchor="t">
            <a:spAutoFit/>
          </a:bodyPr>
          <a:lstStyle/>
          <a:p>
            <a:r>
              <a:rPr lang="zh-CN" altLang="en-US" sz="4000" b="1">
                <a:solidFill>
                  <a:srgbClr val="FF0000"/>
                </a:solidFill>
                <a:latin typeface="微软雅黑" panose="020b0503020204020204" charset="-122"/>
                <a:ea typeface="微软雅黑" panose="020b0503020204020204" charset="-122"/>
              </a:rPr>
              <a:t>农民所有</a:t>
            </a:r>
            <a:endParaRPr lang="zh-CN" altLang="en-US" sz="4000" b="1">
              <a:solidFill>
                <a:srgbClr val="FF0000"/>
              </a:solidFill>
              <a:latin typeface="微软雅黑" panose="020b0503020204020204" charset="-122"/>
              <a:ea typeface="微软雅黑" panose="020b0503020204020204" charset="-122"/>
            </a:endParaRPr>
          </a:p>
        </p:txBody>
      </p:sp>
      <p:sp>
        <p:nvSpPr>
          <p:cNvPr id="25607" name="AutoShape 5"/>
          <p:cNvSpPr/>
          <p:nvPr/>
        </p:nvSpPr>
        <p:spPr>
          <a:xfrm>
            <a:off x="4295775" y="4371975"/>
            <a:ext cx="1079500" cy="280988"/>
          </a:xfrm>
          <a:prstGeom prst="rightArrow">
            <a:avLst>
              <a:gd name="adj1" fmla="val 50000"/>
              <a:gd name="adj2" fmla="val 112212"/>
            </a:avLst>
          </a:prstGeom>
          <a:solidFill>
            <a:schemeClr val="accent1"/>
          </a:solidFill>
          <a:ln w="9525" cap="flat" cmpd="sng">
            <a:solidFill>
              <a:schemeClr val="tx1"/>
            </a:solidFill>
            <a:prstDash val="solid"/>
            <a:miter/>
            <a:headEnd type="none" w="med" len="med"/>
            <a:tailEnd type="none" w="med" len="med"/>
          </a:ln>
        </p:spPr>
        <p:txBody>
          <a:bodyPr wrap="none" anchor="ctr"/>
          <a:lstStyle/>
          <a:p>
            <a:endParaRPr lang="zh-CN" altLang="en-US">
              <a:latin typeface="Arial" pitchFamily="34" charset="0"/>
              <a:ea typeface="宋体" pitchFamily="2" charset="-122"/>
            </a:endParaRPr>
          </a:p>
        </p:txBody>
      </p:sp>
      <p:sp>
        <p:nvSpPr>
          <p:cNvPr id="12" name="矩形 11"/>
          <p:cNvSpPr/>
          <p:nvPr/>
        </p:nvSpPr>
        <p:spPr>
          <a:xfrm>
            <a:off x="1344930" y="2209800"/>
            <a:ext cx="8098790" cy="583565"/>
          </a:xfrm>
          <a:prstGeom prst="rect">
            <a:avLst/>
          </a:prstGeom>
        </p:spPr>
        <p:txBody>
          <a:bodyPr wrap="square">
            <a:spAutoFit/>
          </a:bodyPr>
          <a:lstStyle/>
          <a:p>
            <a:pPr marL="0" marR="0" lvl="0" indent="0" algn="l" defTabSz="914400" rtl="0" eaLnBrk="1" fontAlgn="base" latinLnBrk="0" hangingPunct="1">
              <a:lnSpc>
                <a:spcPct val="100000"/>
              </a:lnSpc>
              <a:spcBef>
                <a:spcPct val="0"/>
              </a:spcBef>
              <a:spcAft>
                <a:spcPct val="0"/>
              </a:spcAft>
              <a:buClrTx/>
              <a:buSzTx/>
              <a:buFontTx/>
              <a:buNone/>
              <a:defRPr/>
            </a:pPr>
            <a:r>
              <a:rPr kumimoji="0" lang="zh-CN" altLang="en-US" sz="3200" b="1" i="0" u="none" strike="noStrike" kern="0" cap="none" spc="0" normalizeH="0" baseline="0" noProof="0">
                <a:ln>
                  <a:noFill/>
                </a:ln>
                <a:solidFill>
                  <a:srgbClr val="FF0000"/>
                </a:solidFill>
                <a:effectLst/>
                <a:uLnTx/>
                <a:uFillTx/>
                <a:latin typeface="微软雅黑" panose="020b0503020204020204" charset="-122"/>
                <a:ea typeface="微软雅黑" panose="020b0503020204020204" charset="-122"/>
                <a:cs typeface="+mn-cs"/>
              </a:rPr>
              <a:t>注意保存富农经济，在政治上中立富农政策</a:t>
            </a:r>
            <a:endParaRPr kumimoji="0" lang="zh-CN" altLang="en-US" sz="3200" b="1" i="0" u="none" strike="noStrike" kern="0" cap="none" spc="0" normalizeH="0" baseline="0" noProof="0">
              <a:ln>
                <a:noFill/>
              </a:ln>
              <a:solidFill>
                <a:srgbClr val="FF0000"/>
              </a:solidFill>
              <a:effectLst/>
              <a:uLnTx/>
              <a:uFillTx/>
              <a:latin typeface="微软雅黑" panose="020b0503020204020204" charset="-122"/>
              <a:ea typeface="微软雅黑" panose="020b0503020204020204" charset="-122"/>
              <a:cs typeface="+mn-cs"/>
            </a:endParaRPr>
          </a:p>
        </p:txBody>
      </p:sp>
      <p:sp>
        <p:nvSpPr>
          <p:cNvPr id="5" name="矩形 4"/>
          <p:cNvSpPr/>
          <p:nvPr/>
        </p:nvSpPr>
        <p:spPr>
          <a:xfrm>
            <a:off x="8200390" y="3913505"/>
            <a:ext cx="2937510" cy="1198880"/>
          </a:xfrm>
          <a:prstGeom prst="rect">
            <a:avLst/>
          </a:prstGeom>
          <a:noFill/>
          <a:ln>
            <a:noFill/>
          </a:ln>
        </p:spPr>
        <p:txBody>
          <a:bodyPr wrap="none" rtlCol="0" anchor="t">
            <a:spAutoFit/>
          </a:bodyPr>
          <a:lstStyle/>
          <a:p>
            <a:pPr algn="ctr"/>
            <a:r>
              <a:rPr lang="zh-CN" altLang="en-US" sz="72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rPr>
              <a:t>私有制</a:t>
            </a:r>
            <a:endParaRPr lang="zh-CN" altLang="en-US" sz="7200" b="1">
              <a:ln w="25400">
                <a:solidFill>
                  <a:srgbClr val="861E1D">
                    <a:alpha val="94000"/>
                  </a:srgbClr>
                </a:solidFill>
                <a:prstDash val="solid"/>
              </a:ln>
              <a:gradFill>
                <a:gsLst>
                  <a:gs pos="0">
                    <a:srgbClr val="FFF9BB"/>
                  </a:gs>
                  <a:gs pos="64000">
                    <a:srgbClr val="FCE95F"/>
                  </a:gs>
                  <a:gs pos="100000">
                    <a:srgbClr val="F8AD1C"/>
                  </a:gs>
                </a:gsLst>
                <a:lin ang="5400000"/>
              </a:gradFill>
              <a:effectLst>
                <a:outerShdw blurRad="177800" dist="12700" dir="10200000" sx="102000" sy="102000" algn="bl" rotWithShape="0">
                  <a:srgbClr val="480F08"/>
                </a:outerShdw>
              </a:effectLst>
            </a:endParaRPr>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12"/>
                                        </p:tgtEl>
                                        <p:attrNameLst>
                                          <p:attrName>style.visibility</p:attrName>
                                        </p:attrNameLst>
                                      </p:cBhvr>
                                      <p:to>
                                        <p:strVal val="visible"/>
                                      </p:to>
                                    </p:set>
                                    <p:animEffect transition="in" filter="blinds(horizontal)">
                                      <p:cBhvr>
                                        <p:cTn id="7" dur="500"/>
                                        <p:tgtEl>
                                          <p:spTgt spid="1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10"/>
                                        </p:tgtEl>
                                        <p:attrNameLst>
                                          <p:attrName>style.visibility</p:attrName>
                                        </p:attrNameLst>
                                      </p:cBhvr>
                                      <p:to>
                                        <p:strVal val="visible"/>
                                      </p:to>
                                    </p:set>
                                    <p:animEffect transition="in" filter="blinds(horizontal)">
                                      <p:cBhvr>
                                        <p:cTn id="12" dur="500"/>
                                        <p:tgtEl>
                                          <p:spTgt spid="10"/>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3" presetClass="entr" presetSubtype="10" fill="hold" grpId="0" nodeType="clickEffect">
                                  <p:stCondLst>
                                    <p:cond delay="0"/>
                                  </p:stCondLst>
                                  <p:childTnLst>
                                    <p:set>
                                      <p:cBhvr>
                                        <p:cTn id="16" dur="1" fill="hold">
                                          <p:stCondLst>
                                            <p:cond delay="0"/>
                                          </p:stCondLst>
                                        </p:cTn>
                                        <p:tgtEl>
                                          <p:spTgt spid="11"/>
                                        </p:tgtEl>
                                        <p:attrNameLst>
                                          <p:attrName>style.visibility</p:attrName>
                                        </p:attrNameLst>
                                      </p:cBhvr>
                                      <p:to>
                                        <p:strVal val="visible"/>
                                      </p:to>
                                    </p:set>
                                    <p:animEffect transition="in" filter="blinds(horizontal)">
                                      <p:cBhvr>
                                        <p:cTn id="17" dur="500"/>
                                        <p:tgtEl>
                                          <p:spTgt spid="11"/>
                                        </p:tgtEl>
                                      </p:cBhvr>
                                    </p:animEffect>
                                  </p:childTnLst>
                                </p:cTn>
                              </p:par>
                            </p:childTnLst>
                          </p:cTn>
                        </p:par>
                      </p:childTnLst>
                    </p:cTn>
                  </p:par>
                  <p:par>
                    <p:cTn id="18" fill="hold" nodeType="clickPar">
                      <p:stCondLst>
                        <p:cond delay="indefinite"/>
                      </p:stCondLst>
                      <p:childTnLst>
                        <p:par>
                          <p:cTn id="19" fill="hold" nodeType="afterGroup">
                            <p:stCondLst>
                              <p:cond delay="0"/>
                            </p:stCondLst>
                            <p:childTnLst>
                              <p:par>
                                <p:cTn id="20" presetID="2" presetClass="entr" presetSubtype="4" fill="hold" grpId="0" nodeType="clickEffect">
                                  <p:stCondLst>
                                    <p:cond delay="0"/>
                                  </p:stCondLst>
                                  <p:childTnLst>
                                    <p:set>
                                      <p:cBhvr>
                                        <p:cTn id="21" dur="1" fill="hold">
                                          <p:stCondLst>
                                            <p:cond delay="0"/>
                                          </p:stCondLst>
                                        </p:cTn>
                                        <p:tgtEl>
                                          <p:spTgt spid="5"/>
                                        </p:tgtEl>
                                        <p:attrNameLst>
                                          <p:attrName>style.visibility</p:attrName>
                                        </p:attrNameLst>
                                      </p:cBhvr>
                                      <p:to>
                                        <p:strVal val="visible"/>
                                      </p:to>
                                    </p:set>
                                    <p:anim calcmode="lin" valueType="num">
                                      <p:cBhvr additive="base">
                                        <p:cTn id="22" dur="500" fill="hold"/>
                                        <p:tgtEl>
                                          <p:spTgt spid="5"/>
                                        </p:tgtEl>
                                        <p:attrNameLst>
                                          <p:attrName>ppt_x</p:attrName>
                                        </p:attrNameLst>
                                      </p:cBhvr>
                                      <p:tavLst>
                                        <p:tav tm="0">
                                          <p:val>
                                            <p:strVal val="#ppt_x"/>
                                          </p:val>
                                        </p:tav>
                                        <p:tav tm="100000">
                                          <p:val>
                                            <p:strVal val="#ppt_x"/>
                                          </p:val>
                                        </p:tav>
                                      </p:tavLst>
                                    </p:anim>
                                    <p:anim calcmode="lin" valueType="num">
                                      <p:cBhvr additive="base">
                                        <p:cTn id="23" dur="500" fill="hold"/>
                                        <p:tgtEl>
                                          <p:spTgt spid="5"/>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 grpId="0"/>
      <p:bldP spid="11" grpId="0"/>
      <p:bldP spid="5" grpId="0"/>
      <p:bldP spid="12" grpId="0"/>
    </p:bldLst>
  </p:timing>
</p:sld>
</file>

<file path=ppt/slides/slide1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r>
              <a:rPr lang="zh-CN" altLang="en-US" sz="5400" b="1">
                <a:latin typeface="微软雅黑" panose="020b0503020204020204" charset="-122"/>
                <a:ea typeface="微软雅黑" panose="020b0503020204020204" charset="-122"/>
              </a:rPr>
              <a:t>土地改革的过程：</a:t>
            </a:r>
            <a:endParaRPr lang="zh-CN" altLang="en-US" sz="5400" b="1">
              <a:latin typeface="微软雅黑" panose="020b0503020204020204" charset="-122"/>
              <a:ea typeface="微软雅黑" panose="020b0503020204020204" charset="-122"/>
            </a:endParaRPr>
          </a:p>
        </p:txBody>
      </p:sp>
      <p:sp>
        <p:nvSpPr>
          <p:cNvPr id="3" name="内容占位符 2"/>
          <p:cNvSpPr>
            <a:spLocks noGrp="1"/>
          </p:cNvSpPr>
          <p:nvPr>
            <p:ph idx="1"/>
          </p:nvPr>
        </p:nvSpPr>
        <p:spPr/>
        <p:txBody>
          <a:bodyPr/>
          <a:lstStyle/>
          <a:p>
            <a:r>
              <a:rPr lang="en-US" altLang="zh-CN"/>
              <a:t>          </a:t>
            </a:r>
            <a:r>
              <a:rPr lang="zh-CN" altLang="en-US" sz="4800" b="1">
                <a:latin typeface="微软雅黑" panose="020b0503020204020204" charset="-122"/>
                <a:ea typeface="微软雅黑" panose="020b0503020204020204" charset="-122"/>
              </a:rPr>
              <a:t>土地改革的每一期一般经历了</a:t>
            </a:r>
            <a:r>
              <a:rPr lang="zh-CN" altLang="en-US" sz="4800" b="1">
                <a:solidFill>
                  <a:srgbClr val="FF0000"/>
                </a:solidFill>
                <a:latin typeface="微软雅黑" panose="020b0503020204020204" charset="-122"/>
                <a:ea typeface="微软雅黑" panose="020b0503020204020204" charset="-122"/>
              </a:rPr>
              <a:t>发动群众</a:t>
            </a:r>
            <a:r>
              <a:rPr lang="zh-CN" altLang="en-US" sz="4800" b="1">
                <a:latin typeface="微软雅黑" panose="020b0503020204020204" charset="-122"/>
                <a:ea typeface="微软雅黑" panose="020b0503020204020204" charset="-122"/>
              </a:rPr>
              <a:t>、</a:t>
            </a:r>
            <a:r>
              <a:rPr lang="zh-CN" altLang="en-US" sz="4800" b="1">
                <a:solidFill>
                  <a:srgbClr val="FF0000"/>
                </a:solidFill>
                <a:latin typeface="微软雅黑" panose="020b0503020204020204" charset="-122"/>
                <a:ea typeface="微软雅黑" panose="020b0503020204020204" charset="-122"/>
              </a:rPr>
              <a:t>划分阶级</a:t>
            </a:r>
            <a:r>
              <a:rPr lang="zh-CN" altLang="en-US" sz="4800" b="1">
                <a:latin typeface="微软雅黑" panose="020b0503020204020204" charset="-122"/>
                <a:ea typeface="微软雅黑" panose="020b0503020204020204" charset="-122"/>
              </a:rPr>
              <a:t>、</a:t>
            </a:r>
            <a:r>
              <a:rPr lang="zh-CN" altLang="en-US" sz="4800" b="1">
                <a:solidFill>
                  <a:srgbClr val="FF0000"/>
                </a:solidFill>
                <a:latin typeface="微软雅黑" panose="020b0503020204020204" charset="-122"/>
                <a:ea typeface="微软雅黑" panose="020b0503020204020204" charset="-122"/>
              </a:rPr>
              <a:t>没收和分配土地</a:t>
            </a:r>
            <a:r>
              <a:rPr lang="zh-CN" altLang="en-US" sz="4800" b="1">
                <a:latin typeface="微软雅黑" panose="020b0503020204020204" charset="-122"/>
                <a:ea typeface="微软雅黑" panose="020b0503020204020204" charset="-122"/>
              </a:rPr>
              <a:t>，</a:t>
            </a:r>
            <a:r>
              <a:rPr lang="zh-CN" altLang="en-US" sz="4800" b="1">
                <a:solidFill>
                  <a:srgbClr val="FF0000"/>
                </a:solidFill>
                <a:latin typeface="微软雅黑" panose="020b0503020204020204" charset="-122"/>
                <a:ea typeface="微软雅黑" panose="020b0503020204020204" charset="-122"/>
              </a:rPr>
              <a:t>复查总结</a:t>
            </a:r>
            <a:r>
              <a:rPr lang="zh-CN" altLang="en-US" sz="4800" b="1">
                <a:latin typeface="微软雅黑" panose="020b0503020204020204" charset="-122"/>
                <a:ea typeface="微软雅黑" panose="020b0503020204020204" charset="-122"/>
              </a:rPr>
              <a:t>等阶段。</a:t>
            </a:r>
            <a:endParaRPr lang="zh-CN" altLang="en-US" sz="4800" b="1">
              <a:latin typeface="微软雅黑" panose="020b0503020204020204" charset="-122"/>
              <a:ea typeface="微软雅黑" panose="020b0503020204020204" charset="-122"/>
            </a:endParaRPr>
          </a:p>
        </p:txBody>
      </p:sp>
    </p:spTree>
  </p:cSld>
  <p:clrMapOvr>
    <a:masterClrMapping/>
  </p:clrMapOvr>
  <p:transition/>
  <p:timing/>
</p:sld>
</file>

<file path=ppt/slides/slide1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p:txBody>
          <a:bodyPr/>
          <a:lstStyle/>
          <a:p>
            <a:endParaRPr lang="zh-CN" altLang="en-US"/>
          </a:p>
        </p:txBody>
      </p:sp>
      <p:pic>
        <p:nvPicPr>
          <p:cNvPr id="5" name="图片 4" descr="20101216131410289"/>
          <p:cNvPicPr>
            <a:picLocks noChangeAspect="1"/>
          </p:cNvPicPr>
          <p:nvPr/>
        </p:nvPicPr>
        <p:blipFill>
          <a:blip r:embed="rId2"/>
          <a:stretch>
            <a:fillRect/>
          </a:stretch>
        </p:blipFill>
        <p:spPr>
          <a:xfrm>
            <a:off x="52705" y="65405"/>
            <a:ext cx="10732770" cy="6688455"/>
          </a:xfrm>
          <a:prstGeom prst="rect">
            <a:avLst/>
          </a:prstGeom>
        </p:spPr>
      </p:pic>
      <p:pic>
        <p:nvPicPr>
          <p:cNvPr id="19" name="Picture 5" descr="划分阶级成份是土改的主要步骤之一，这是江苏省林隐乡第5村公布的阶级划分榜"/>
          <p:cNvPicPr>
            <a:picLocks noChangeAspect="1" noChangeArrowheads="1"/>
          </p:cNvPicPr>
          <p:nvPr/>
        </p:nvPicPr>
        <p:blipFill>
          <a:blip r:embed="rId3"/>
          <a:stretch>
            <a:fillRect/>
          </a:stretch>
        </p:blipFill>
        <p:spPr bwMode="auto">
          <a:xfrm>
            <a:off x="2449830" y="65405"/>
            <a:ext cx="9696450" cy="6687820"/>
          </a:xfrm>
          <a:prstGeom prst="rect">
            <a:avLst/>
          </a:prstGeom>
        </p:spPr>
      </p:pic>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nodeType="clickEffect">
                                  <p:stCondLst>
                                    <p:cond delay="0"/>
                                  </p:stCondLst>
                                  <p:childTnLst>
                                    <p:set>
                                      <p:cBhvr>
                                        <p:cTn id="6" dur="1" fill="hold">
                                          <p:stCondLst>
                                            <p:cond delay="0"/>
                                          </p:stCondLst>
                                        </p:cTn>
                                        <p:tgtEl>
                                          <p:spTgt spid="19"/>
                                        </p:tgtEl>
                                        <p:attrNameLst>
                                          <p:attrName>style.visibility</p:attrName>
                                        </p:attrNameLst>
                                      </p:cBhvr>
                                      <p:to>
                                        <p:strVal val="visible"/>
                                      </p:to>
                                    </p:set>
                                    <p:animEffect transition="in" filter="blinds(horizontal)">
                                      <p:cBhvr>
                                        <p:cTn id="7"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descr="C58B16D6D54713E582949A6B7CCCCE22D0D18B97_size47_w600_h394"/>
          <p:cNvPicPr>
            <a:picLocks noChangeAspect="1"/>
          </p:cNvPicPr>
          <p:nvPr/>
        </p:nvPicPr>
        <p:blipFill>
          <a:blip r:embed="rId2"/>
          <a:stretch>
            <a:fillRect/>
          </a:stretch>
        </p:blipFill>
        <p:spPr>
          <a:xfrm>
            <a:off x="6197600" y="99060"/>
            <a:ext cx="5983605" cy="6659880"/>
          </a:xfrm>
          <a:prstGeom prst="rect">
            <a:avLst/>
          </a:prstGeom>
        </p:spPr>
      </p:pic>
      <p:pic>
        <p:nvPicPr>
          <p:cNvPr id="3" name="图片 2" descr="t017c7937e38299091d"/>
          <p:cNvPicPr>
            <a:picLocks noChangeAspect="1"/>
          </p:cNvPicPr>
          <p:nvPr/>
        </p:nvPicPr>
        <p:blipFill>
          <a:blip r:embed="rId3"/>
          <a:stretch>
            <a:fillRect/>
          </a:stretch>
        </p:blipFill>
        <p:spPr>
          <a:xfrm>
            <a:off x="55880" y="70485"/>
            <a:ext cx="6015355" cy="6688455"/>
          </a:xfrm>
          <a:prstGeom prst="rect">
            <a:avLst/>
          </a:prstGeom>
        </p:spPr>
      </p:pic>
    </p:spTree>
  </p:cSld>
  <p:clrMapOvr>
    <a:masterClrMapping/>
  </p:clrMapOvr>
  <p:transition/>
  <p:timing/>
</p:sld>
</file>

<file path=ppt/slides/slide1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6" name="图片 5" descr="t01744f96d9b5ca1ab0"/>
          <p:cNvPicPr>
            <a:picLocks noChangeAspect="1"/>
          </p:cNvPicPr>
          <p:nvPr/>
        </p:nvPicPr>
        <p:blipFill>
          <a:blip r:embed="rId3"/>
          <a:stretch>
            <a:fillRect/>
          </a:stretch>
        </p:blipFill>
        <p:spPr>
          <a:xfrm>
            <a:off x="210820" y="71120"/>
            <a:ext cx="10131425" cy="6715760"/>
          </a:xfrm>
          <a:prstGeom prst="rect">
            <a:avLst/>
          </a:prstGeom>
        </p:spPr>
      </p:pic>
      <p:pic>
        <p:nvPicPr>
          <p:cNvPr id="3" name="图片 2" descr="prc-1950-tugai"/>
          <p:cNvPicPr>
            <a:picLocks noChangeAspect="1"/>
          </p:cNvPicPr>
          <p:nvPr/>
        </p:nvPicPr>
        <p:blipFill>
          <a:blip r:embed="rId4"/>
          <a:stretch>
            <a:fillRect/>
          </a:stretch>
        </p:blipFill>
        <p:spPr>
          <a:xfrm>
            <a:off x="3418205" y="71120"/>
            <a:ext cx="8654415" cy="6715760"/>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4" presetClass="entr" presetSubtype="16"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box(in)">
                                      <p:cBhvr>
                                        <p:cTn id="7"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descr="045EA50DA6FCD62180C4FE99654368BD"/>
          <p:cNvPicPr>
            <a:picLocks noChangeAspect="1"/>
          </p:cNvPicPr>
          <p:nvPr/>
        </p:nvPicPr>
        <p:blipFill>
          <a:blip r:embed="rId3"/>
          <a:stretch>
            <a:fillRect/>
          </a:stretch>
        </p:blipFill>
        <p:spPr>
          <a:xfrm>
            <a:off x="111125" y="190500"/>
            <a:ext cx="9043035" cy="6477000"/>
          </a:xfrm>
          <a:prstGeom prst="rect">
            <a:avLst/>
          </a:prstGeom>
        </p:spPr>
      </p:pic>
      <p:pic>
        <p:nvPicPr>
          <p:cNvPr id="3" name="图片 2" descr="312718699126464894"/>
          <p:cNvPicPr>
            <a:picLocks noChangeAspect="1"/>
          </p:cNvPicPr>
          <p:nvPr/>
        </p:nvPicPr>
        <p:blipFill>
          <a:blip r:embed="rId4"/>
          <a:stretch>
            <a:fillRect/>
          </a:stretch>
        </p:blipFill>
        <p:spPr>
          <a:xfrm>
            <a:off x="4543425" y="190500"/>
            <a:ext cx="7442200" cy="6476365"/>
          </a:xfrm>
          <a:prstGeom prst="rect">
            <a:avLst/>
          </a:prstGeom>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5" presetClass="entr" presetSubtype="1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animEffect transition="in" filter="checkerboard(across)">
                                      <p:cBhvr>
                                        <p:cTn id="7"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29" name="内容占位符 28" descr="F200908061112112191031964.jpg"/>
          <p:cNvPicPr>
            <a:picLocks noChangeAspect="1"/>
          </p:cNvPicPr>
          <p:nvPr>
            <p:ph idx="1"/>
          </p:nvPr>
        </p:nvPicPr>
        <p:blipFill>
          <a:blip r:embed="rId2"/>
          <a:stretch>
            <a:fillRect/>
          </a:stretch>
        </p:blipFill>
        <p:spPr>
          <a:xfrm>
            <a:off x="13970" y="80645"/>
            <a:ext cx="5189220" cy="6758305"/>
          </a:xfrm>
          <a:prstGeom prst="rect">
            <a:avLst/>
          </a:prstGeom>
          <a:ln>
            <a:noFill/>
          </a:ln>
          <a:effectLst>
            <a:outerShdw blurRad="292100" dist="139700" dir="2700000" algn="tl" rotWithShape="0">
              <a:srgbClr val="333333">
                <a:alpha val="65000"/>
              </a:srgbClr>
            </a:outerShdw>
          </a:effectLst>
        </p:spPr>
      </p:pic>
      <p:pic>
        <p:nvPicPr>
          <p:cNvPr id="2" name="图片 1" descr="201504041749584761-4505638"/>
          <p:cNvPicPr>
            <a:picLocks noChangeAspect="1"/>
          </p:cNvPicPr>
          <p:nvPr/>
        </p:nvPicPr>
        <p:blipFill>
          <a:blip r:embed="rId3"/>
          <a:stretch>
            <a:fillRect/>
          </a:stretch>
        </p:blipFill>
        <p:spPr>
          <a:xfrm>
            <a:off x="5370195" y="80645"/>
            <a:ext cx="6717030" cy="6758305"/>
          </a:xfrm>
          <a:prstGeom prst="rect">
            <a:avLst/>
          </a:prstGeom>
        </p:spPr>
      </p:pic>
    </p:spTree>
  </p:cSld>
  <p:clrMapOvr>
    <a:masterClrMapping/>
  </p:clrMapOvr>
  <p:transition/>
  <p:timing/>
</p:sld>
</file>

<file path=ppt/slides/slide1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4" name="文本框 3"/>
          <p:cNvSpPr txBox="1"/>
          <p:nvPr/>
        </p:nvSpPr>
        <p:spPr>
          <a:xfrm>
            <a:off x="497840" y="629285"/>
            <a:ext cx="4653280" cy="768350"/>
          </a:xfrm>
          <a:prstGeom prst="rect">
            <a:avLst/>
          </a:prstGeom>
          <a:noFill/>
        </p:spPr>
        <p:txBody>
          <a:bodyPr wrap="none" rtlCol="0" anchor="t">
            <a:spAutoFit/>
          </a:bodyPr>
          <a:lstStyle/>
          <a:p>
            <a:r>
              <a:rPr lang="zh-CN" altLang="en-US" sz="4400" b="1">
                <a:latin typeface="微软雅黑" panose="020b0503020204020204" charset="-122"/>
                <a:ea typeface="微软雅黑" panose="020b0503020204020204" charset="-122"/>
                <a:sym typeface="+mn-ea"/>
              </a:rPr>
              <a:t>土地改革的</a:t>
            </a:r>
            <a:r>
              <a:rPr lang="zh-CN" altLang="en-US" sz="4400" b="1">
                <a:solidFill>
                  <a:srgbClr val="FF0000"/>
                </a:solidFill>
                <a:latin typeface="微软雅黑" panose="020b0503020204020204" charset="-122"/>
                <a:ea typeface="微软雅黑" panose="020b0503020204020204" charset="-122"/>
                <a:sym typeface="+mn-ea"/>
              </a:rPr>
              <a:t>结果</a:t>
            </a:r>
            <a:r>
              <a:rPr lang="zh-CN" altLang="en-US" sz="4400" b="1">
                <a:latin typeface="微软雅黑" panose="020b0503020204020204" charset="-122"/>
                <a:ea typeface="微软雅黑" panose="020b0503020204020204" charset="-122"/>
                <a:sym typeface="+mn-ea"/>
              </a:rPr>
              <a:t>：</a:t>
            </a:r>
            <a:endParaRPr lang="zh-CN" altLang="en-US" sz="4400"/>
          </a:p>
        </p:txBody>
      </p:sp>
      <p:sp>
        <p:nvSpPr>
          <p:cNvPr id="5" name="文本框 4"/>
          <p:cNvSpPr txBox="1"/>
          <p:nvPr/>
        </p:nvSpPr>
        <p:spPr>
          <a:xfrm>
            <a:off x="653415" y="2163445"/>
            <a:ext cx="10885170" cy="1445260"/>
          </a:xfrm>
          <a:prstGeom prst="rect">
            <a:avLst/>
          </a:prstGeom>
          <a:noFill/>
        </p:spPr>
        <p:txBody>
          <a:bodyPr wrap="square" rtlCol="0" anchor="t">
            <a:spAutoFit/>
          </a:bodyPr>
          <a:lstStyle/>
          <a:p>
            <a:r>
              <a:rPr lang="en-US" altLang="zh-CN" sz="4400" b="1">
                <a:latin typeface="微软雅黑" panose="020b0503020204020204" charset="-122"/>
                <a:ea typeface="微软雅黑" panose="020b0503020204020204" charset="-122"/>
                <a:sym typeface="+mn-ea"/>
              </a:rPr>
              <a:t>      </a:t>
            </a:r>
            <a:r>
              <a:rPr lang="zh-CN" altLang="en-US" sz="4400" b="1">
                <a:latin typeface="微软雅黑" panose="020b0503020204020204" charset="-122"/>
                <a:ea typeface="微软雅黑" panose="020b0503020204020204" charset="-122"/>
                <a:sym typeface="+mn-ea"/>
              </a:rPr>
              <a:t>到1952年底，除</a:t>
            </a:r>
            <a:r>
              <a:rPr lang="zh-CN" altLang="en-US" sz="4400" b="1">
                <a:solidFill>
                  <a:srgbClr val="00B050"/>
                </a:solidFill>
                <a:latin typeface="微软雅黑" panose="020b0503020204020204" charset="-122"/>
                <a:ea typeface="微软雅黑" panose="020b0503020204020204" charset="-122"/>
                <a:sym typeface="+mn-ea"/>
              </a:rPr>
              <a:t>部分少数民族地区外</a:t>
            </a:r>
            <a:r>
              <a:rPr lang="zh-CN" altLang="en-US" sz="4400" b="1">
                <a:latin typeface="微软雅黑" panose="020b0503020204020204" charset="-122"/>
                <a:ea typeface="微软雅黑" panose="020b0503020204020204" charset="-122"/>
                <a:sym typeface="+mn-ea"/>
              </a:rPr>
              <a:t>，全国大陆基本上完成了土地改革。</a:t>
            </a:r>
            <a:endParaRPr lang="zh-CN" altLang="en-US" sz="4400"/>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blinds(horizontal)">
                                      <p:cBhvr>
                                        <p:cTn id="7" dur="500"/>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29" name="Picture 105" descr="农奴们住的房子破乱不堪"/>
          <p:cNvPicPr>
            <a:picLocks noChangeAspect="1" noChangeArrowheads="1"/>
          </p:cNvPicPr>
          <p:nvPr/>
        </p:nvPicPr>
        <p:blipFill>
          <a:blip r:embed="rId3"/>
          <a:stretch>
            <a:fillRect/>
          </a:stretch>
        </p:blipFill>
        <p:spPr bwMode="auto">
          <a:xfrm>
            <a:off x="273050" y="27940"/>
            <a:ext cx="9440545" cy="6606540"/>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pic>
        <p:nvPicPr>
          <p:cNvPr id="20" name="Picture 93" descr="日喀则景隆庄园的农奴们在一天劳役之后，用粗糙的食物充饥。"/>
          <p:cNvPicPr>
            <a:picLocks noChangeAspect="1" noChangeArrowheads="1"/>
          </p:cNvPicPr>
          <p:nvPr/>
        </p:nvPicPr>
        <p:blipFill>
          <a:blip r:embed="rId4"/>
          <a:stretch>
            <a:fillRect/>
          </a:stretch>
        </p:blipFill>
        <p:spPr bwMode="auto">
          <a:xfrm>
            <a:off x="1365250" y="76835"/>
            <a:ext cx="10803890" cy="6704330"/>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pic>
        <p:nvPicPr>
          <p:cNvPr id="22" name="Picture 95" descr="　农奴老了，生活无依无靠，往往沦为乞丐，沿街乞讨度日。"/>
          <p:cNvPicPr>
            <a:picLocks noChangeAspect="1" noChangeArrowheads="1"/>
          </p:cNvPicPr>
          <p:nvPr/>
        </p:nvPicPr>
        <p:blipFill>
          <a:blip r:embed="rId5"/>
          <a:stretch>
            <a:fillRect/>
          </a:stretch>
        </p:blipFill>
        <p:spPr bwMode="auto">
          <a:xfrm>
            <a:off x="88265" y="126365"/>
            <a:ext cx="10899775" cy="6654800"/>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pic>
        <p:nvPicPr>
          <p:cNvPr id="26" name="Picture 99" descr="无力支付差祖和高利贷的农奴逃进拉萨，形成一处处乞丐村，这是拉萨鲁普乞丐村一角。"/>
          <p:cNvPicPr>
            <a:picLocks noChangeAspect="1" noChangeArrowheads="1"/>
          </p:cNvPicPr>
          <p:nvPr/>
        </p:nvPicPr>
        <p:blipFill>
          <a:blip r:embed="rId6"/>
          <a:stretch>
            <a:fillRect/>
          </a:stretch>
        </p:blipFill>
        <p:spPr bwMode="auto">
          <a:xfrm>
            <a:off x="1269365" y="76835"/>
            <a:ext cx="10899775" cy="6631305"/>
          </a:xfrm>
          <a:prstGeom prst="rect">
            <a:avLst/>
          </a:prstGeom>
          <a:ln w="38100">
            <a:solidFill>
              <a:schemeClr val="bg2">
                <a:lumMod val="90000"/>
              </a:schemeClr>
            </a:solidFill>
          </a:ln>
          <a:effectLst>
            <a:outerShdw blurRad="292100" dist="139700" dir="2700000" algn="tl" rotWithShape="0">
              <a:srgbClr val="333333">
                <a:alpha val="65000"/>
              </a:srgbClr>
            </a:outerShdw>
          </a:effectLst>
        </p:spPr>
      </p:pic>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9" presetClass="entr" presetSubtype="0" fill="hold" nodeType="clickEffect">
                                  <p:stCondLst>
                                    <p:cond delay="0"/>
                                  </p:stCondLst>
                                  <p:childTnLst>
                                    <p:set>
                                      <p:cBhvr>
                                        <p:cTn id="6" dur="1" fill="hold">
                                          <p:stCondLst>
                                            <p:cond delay="0"/>
                                          </p:stCondLst>
                                        </p:cTn>
                                        <p:tgtEl>
                                          <p:spTgt spid="20"/>
                                        </p:tgtEl>
                                        <p:attrNameLst>
                                          <p:attrName>style.visibility</p:attrName>
                                        </p:attrNameLst>
                                      </p:cBhvr>
                                      <p:to>
                                        <p:strVal val="visible"/>
                                      </p:to>
                                    </p:set>
                                    <p:animEffect transition="in" filter="dissolve">
                                      <p:cBhvr>
                                        <p:cTn id="7" dur="500"/>
                                        <p:tgtEl>
                                          <p:spTgt spid="20"/>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9" presetClass="entr" presetSubtype="0" fill="hold" nodeType="clickEffect">
                                  <p:stCondLst>
                                    <p:cond delay="0"/>
                                  </p:stCondLst>
                                  <p:childTnLst>
                                    <p:set>
                                      <p:cBhvr>
                                        <p:cTn id="11" dur="1" fill="hold">
                                          <p:stCondLst>
                                            <p:cond delay="0"/>
                                          </p:stCondLst>
                                        </p:cTn>
                                        <p:tgtEl>
                                          <p:spTgt spid="22"/>
                                        </p:tgtEl>
                                        <p:attrNameLst>
                                          <p:attrName>style.visibility</p:attrName>
                                        </p:attrNameLst>
                                      </p:cBhvr>
                                      <p:to>
                                        <p:strVal val="visible"/>
                                      </p:to>
                                    </p:set>
                                    <p:animEffect transition="in" filter="dissolve">
                                      <p:cBhvr>
                                        <p:cTn id="12" dur="500"/>
                                        <p:tgtEl>
                                          <p:spTgt spid="22"/>
                                        </p:tgtEl>
                                      </p:cBhvr>
                                    </p:animEffect>
                                  </p:childTnLst>
                                </p:cTn>
                              </p:par>
                            </p:childTnLst>
                          </p:cTn>
                        </p:par>
                      </p:childTnLst>
                    </p:cTn>
                  </p:par>
                  <p:par>
                    <p:cTn id="13" fill="hold" nodeType="clickPar">
                      <p:stCondLst>
                        <p:cond delay="indefinite"/>
                      </p:stCondLst>
                      <p:childTnLst>
                        <p:par>
                          <p:cTn id="14" fill="hold" nodeType="afterGroup">
                            <p:stCondLst>
                              <p:cond delay="0"/>
                            </p:stCondLst>
                            <p:childTnLst>
                              <p:par>
                                <p:cTn id="15" presetID="9" presetClass="entr" presetSubtype="0" fill="hold" nodeType="clickEffect">
                                  <p:stCondLst>
                                    <p:cond delay="0"/>
                                  </p:stCondLst>
                                  <p:childTnLst>
                                    <p:set>
                                      <p:cBhvr>
                                        <p:cTn id="16" dur="1" fill="hold">
                                          <p:stCondLst>
                                            <p:cond delay="0"/>
                                          </p:stCondLst>
                                        </p:cTn>
                                        <p:tgtEl>
                                          <p:spTgt spid="26"/>
                                        </p:tgtEl>
                                        <p:attrNameLst>
                                          <p:attrName>style.visibility</p:attrName>
                                        </p:attrNameLst>
                                      </p:cBhvr>
                                      <p:to>
                                        <p:strVal val="visible"/>
                                      </p:to>
                                    </p:set>
                                    <p:animEffect transition="in" filter="dissolve">
                                      <p:cBhvr>
                                        <p:cTn id="17" dur="500"/>
                                        <p:tgtEl>
                                          <p:spTgt spid="2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0" name="Rectangle 8"/>
          <p:cNvSpPr>
            <a:spLocks noChangeArrowheads="1"/>
          </p:cNvSpPr>
          <p:nvPr/>
        </p:nvSpPr>
        <p:spPr bwMode="auto">
          <a:xfrm>
            <a:off x="8045959" y="6160516"/>
            <a:ext cx="4115435" cy="521970"/>
          </a:xfrm>
          <a:prstGeom prst="rect">
            <a:avLst/>
          </a:prstGeom>
          <a:noFill/>
          <a:ln w="9525">
            <a:noFill/>
            <a:miter lim="800000"/>
          </a:ln>
          <a:effectLst/>
        </p:spPr>
        <p:txBody>
          <a:bodyPr wrap="none">
            <a:spAutoFit/>
          </a:bodyPr>
          <a:lstStyle/>
          <a:p>
            <a:r>
              <a:rPr lang="zh-CN" altLang="en-US" sz="2800" b="1">
                <a:latin typeface="华文新魏" pitchFamily="2" charset="-122"/>
                <a:ea typeface="华文新魏" pitchFamily="2" charset="-122"/>
              </a:rPr>
              <a:t>农奴正在焚烧地契、债约</a:t>
            </a:r>
            <a:endParaRPr lang="zh-CN" altLang="en-US" sz="2800" b="1">
              <a:latin typeface="华文新魏" pitchFamily="2" charset="-122"/>
              <a:ea typeface="华文新魏" pitchFamily="2" charset="-122"/>
            </a:endParaRPr>
          </a:p>
        </p:txBody>
      </p:sp>
      <p:pic>
        <p:nvPicPr>
          <p:cNvPr id="25" name="图片 24" descr="W020090306842385935428.jpg"/>
          <p:cNvPicPr>
            <a:picLocks noChangeAspect="1"/>
          </p:cNvPicPr>
          <p:nvPr/>
        </p:nvPicPr>
        <p:blipFill>
          <a:blip r:embed="rId3"/>
          <a:stretch>
            <a:fillRect/>
          </a:stretch>
        </p:blipFill>
        <p:spPr>
          <a:xfrm>
            <a:off x="6536690" y="362585"/>
            <a:ext cx="5591175" cy="5509895"/>
          </a:xfrm>
          <a:prstGeom prst="rect">
            <a:avLst/>
          </a:prstGeom>
          <a:ln>
            <a:noFill/>
          </a:ln>
          <a:effectLst>
            <a:outerShdw blurRad="292100" dist="139700" dir="2700000" algn="tl" rotWithShape="0">
              <a:srgbClr val="333333">
                <a:alpha val="65000"/>
              </a:srgbClr>
            </a:outerShdw>
          </a:effectLst>
        </p:spPr>
      </p:pic>
      <p:sp>
        <p:nvSpPr>
          <p:cNvPr id="26" name="矩形 25"/>
          <p:cNvSpPr/>
          <p:nvPr/>
        </p:nvSpPr>
        <p:spPr>
          <a:xfrm>
            <a:off x="54610" y="121285"/>
            <a:ext cx="6330950" cy="6616065"/>
          </a:xfrm>
          <a:prstGeom prst="rect">
            <a:avLst/>
          </a:prstGeom>
          <a:noFill/>
          <a:ln w="6350">
            <a:solidFill>
              <a:schemeClr val="tx1"/>
            </a:solidFill>
          </a:ln>
          <a:extLst>
            <a:ext uri="{909E8E84-426E-40DD-AFC4-6F175D3DCCD1}">
              <a14:hiddenFill xmlns:a14="http://schemas.microsoft.com/office/drawing/2010/main">
                <a:solidFill>
                  <a:schemeClr val="accent2">
                    <a:lumMod val="50000"/>
                  </a:schemeClr>
                </a:solidFill>
              </a14:hiddenFill>
            </a:ext>
          </a:extLst>
        </p:spPr>
        <p:txBody>
          <a:bodyPr wrap="square">
            <a:spAutoFit/>
          </a:bodyPr>
          <a:lstStyle/>
          <a:p>
            <a:r>
              <a:rPr lang="en-US" altLang="zh-CN" sz="1905" smtClean="0">
                <a:solidFill>
                  <a:schemeClr val="bg1"/>
                </a:solidFill>
                <a:effectLst>
                  <a:outerShdw blurRad="38100" dist="38100" dir="2700000" algn="tl">
                    <a:srgbClr val="000000">
                      <a:alpha val="43137"/>
                    </a:srgbClr>
                  </a:outerShdw>
                </a:effectLst>
                <a:latin typeface="华文新魏" pitchFamily="2" charset="-122"/>
                <a:ea typeface="华文新魏" pitchFamily="2" charset="-122"/>
              </a:rPr>
              <a:t> </a:t>
            </a:r>
            <a:r>
              <a:rPr lang="zh-CN" altLang="en-US" sz="3600" b="1">
                <a:latin typeface="微软雅黑" panose="020b0503020204020204" charset="-122"/>
                <a:ea typeface="微软雅黑" panose="020b0503020204020204" charset="-122"/>
                <a:sym typeface="+mn-ea"/>
              </a:rPr>
              <a:t>西藏地区民主改革</a:t>
            </a:r>
            <a:endParaRPr lang="zh-CN" altLang="en-US" sz="3600" b="1">
              <a:latin typeface="微软雅黑" panose="020b0503020204020204" charset="-122"/>
              <a:ea typeface="微软雅黑" panose="020b0503020204020204" charset="-122"/>
              <a:sym typeface="+mn-ea"/>
            </a:endParaRPr>
          </a:p>
          <a:p>
            <a:r>
              <a:rPr lang="zh-CN" altLang="en-US" sz="3600" b="1">
                <a:latin typeface="微软雅黑" panose="020b0503020204020204" charset="-122"/>
                <a:ea typeface="微软雅黑" panose="020b0503020204020204" charset="-122"/>
                <a:sym typeface="+mn-ea"/>
              </a:rPr>
              <a:t> 时间：</a:t>
            </a:r>
            <a:r>
              <a:rPr lang="zh-CN" altLang="en-US" sz="3600" b="1">
                <a:solidFill>
                  <a:srgbClr val="FF0000"/>
                </a:solidFill>
                <a:latin typeface="微软雅黑" panose="020b0503020204020204" charset="-122"/>
                <a:ea typeface="微软雅黑" panose="020b0503020204020204" charset="-122"/>
                <a:sym typeface="+mn-ea"/>
              </a:rPr>
              <a:t>1959年</a:t>
            </a:r>
            <a:r>
              <a:rPr lang="zh-CN" altLang="en-US" sz="3600" b="1">
                <a:latin typeface="微软雅黑" panose="020b0503020204020204" charset="-122"/>
                <a:ea typeface="微软雅黑" panose="020b0503020204020204" charset="-122"/>
              </a:rPr>
              <a:t> </a:t>
            </a:r>
            <a:r>
              <a:rPr lang="en-US" altLang="zh-CN" sz="1905" smtClean="0">
                <a:solidFill>
                  <a:schemeClr val="bg1"/>
                </a:solidFill>
                <a:effectLst>
                  <a:outerShdw blurRad="38100" dist="38100" dir="2700000" algn="tl">
                    <a:srgbClr val="000000">
                      <a:alpha val="43137"/>
                    </a:srgbClr>
                  </a:outerShdw>
                </a:effectLst>
                <a:latin typeface="华文新魏" pitchFamily="2" charset="-122"/>
                <a:ea typeface="华文新魏" pitchFamily="2" charset="-122"/>
              </a:rPr>
              <a:t>    </a:t>
            </a:r>
            <a:r>
              <a:rPr lang="zh-CN" altLang="en-US" sz="3600" b="1">
                <a:latin typeface="微软雅黑" panose="020b0503020204020204" charset="-122"/>
                <a:ea typeface="微软雅黑" panose="020b0503020204020204" charset="-122"/>
              </a:rPr>
              <a:t> </a:t>
            </a:r>
            <a:endParaRPr lang="zh-CN" altLang="en-US" sz="3600" b="1">
              <a:latin typeface="微软雅黑" panose="020b0503020204020204" charset="-122"/>
              <a:ea typeface="微软雅黑" panose="020b0503020204020204" charset="-122"/>
            </a:endParaRPr>
          </a:p>
          <a:p>
            <a:r>
              <a:rPr lang="zh-CN" altLang="en-US" sz="3600" b="1">
                <a:solidFill>
                  <a:schemeClr val="accent6">
                    <a:lumMod val="75000"/>
                  </a:schemeClr>
                </a:solidFill>
                <a:latin typeface="微软雅黑" panose="020b0503020204020204" charset="-122"/>
                <a:ea typeface="微软雅黑" panose="020b0503020204020204" charset="-122"/>
              </a:rPr>
              <a:t> 中心任务：</a:t>
            </a:r>
            <a:endParaRPr lang="zh-CN" altLang="en-US" sz="3600" b="1">
              <a:solidFill>
                <a:srgbClr val="FF0000"/>
              </a:solidFill>
              <a:latin typeface="微软雅黑" panose="020b0503020204020204" charset="-122"/>
              <a:ea typeface="微软雅黑" panose="020b0503020204020204" charset="-122"/>
            </a:endParaRPr>
          </a:p>
          <a:p>
            <a:r>
              <a:rPr lang="zh-CN" altLang="en-US" sz="4000" b="1" smtClean="0">
                <a:solidFill>
                  <a:srgbClr val="C00000"/>
                </a:solidFill>
                <a:effectLst>
                  <a:outerShdw blurRad="38100" dist="38100" dir="2700000" algn="tl">
                    <a:srgbClr val="000000">
                      <a:alpha val="43137"/>
                    </a:srgbClr>
                  </a:outerShdw>
                </a:effectLst>
                <a:latin typeface="微软雅黑" panose="020b0503020204020204" charset="-122"/>
                <a:ea typeface="微软雅黑" panose="020b0503020204020204" charset="-122"/>
              </a:rPr>
              <a:t> </a:t>
            </a:r>
            <a:endParaRPr lang="zh-CN" altLang="en-US" sz="4000" b="1" smtClean="0">
              <a:solidFill>
                <a:srgbClr val="C00000"/>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endParaRPr lang="zh-CN" altLang="en-US" sz="4000" b="1" smtClean="0">
              <a:solidFill>
                <a:srgbClr val="C00000"/>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endParaRPr lang="zh-CN" altLang="en-US" sz="4000" b="1" smtClean="0">
              <a:solidFill>
                <a:srgbClr val="C00000"/>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r>
              <a:rPr lang="zh-CN" altLang="en-US" sz="3600" b="1">
                <a:latin typeface="微软雅黑" panose="020b0503020204020204" charset="-122"/>
                <a:ea typeface="微软雅黑" panose="020b0503020204020204" charset="-122"/>
              </a:rPr>
              <a:t>结果：</a:t>
            </a:r>
            <a:endParaRPr lang="zh-CN" altLang="en-US" sz="3600" b="1">
              <a:latin typeface="微软雅黑" panose="020b0503020204020204" charset="-122"/>
              <a:ea typeface="微软雅黑" panose="020b0503020204020204" charset="-122"/>
            </a:endParaRPr>
          </a:p>
          <a:p>
            <a:endParaRPr lang="zh-CN" altLang="en-US" sz="4000" b="1" smtClean="0">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endParaRPr lang="zh-CN" altLang="en-US" sz="4000" b="1" smtClean="0">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endParaRPr lang="zh-CN" altLang="en-US" sz="4000" b="1" smtClean="0">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a:p>
            <a:endParaRPr lang="zh-CN" altLang="en-US" sz="4000" b="1" smtClean="0">
              <a:solidFill>
                <a:schemeClr val="tx1"/>
              </a:solidFill>
              <a:effectLst>
                <a:outerShdw blurRad="38100" dist="38100" dir="2700000" algn="tl">
                  <a:srgbClr val="000000">
                    <a:alpha val="43137"/>
                  </a:srgbClr>
                </a:outerShdw>
              </a:effectLst>
              <a:latin typeface="微软雅黑" panose="020b0503020204020204" charset="-122"/>
              <a:ea typeface="微软雅黑" panose="020b0503020204020204" charset="-122"/>
            </a:endParaRPr>
          </a:p>
        </p:txBody>
      </p:sp>
      <p:sp>
        <p:nvSpPr>
          <p:cNvPr id="2" name="文本框 1"/>
          <p:cNvSpPr txBox="1"/>
          <p:nvPr/>
        </p:nvSpPr>
        <p:spPr>
          <a:xfrm>
            <a:off x="2404110" y="1228090"/>
            <a:ext cx="3981450" cy="1753235"/>
          </a:xfrm>
          <a:prstGeom prst="rect">
            <a:avLst/>
          </a:prstGeom>
          <a:noFill/>
        </p:spPr>
        <p:txBody>
          <a:bodyPr wrap="square" rtlCol="0">
            <a:spAutoFit/>
          </a:bodyPr>
          <a:lstStyle/>
          <a:p>
            <a:r>
              <a:rPr lang="zh-CN" altLang="en-US" sz="3600" b="1">
                <a:latin typeface="微软雅黑" panose="020b0503020204020204" charset="-122"/>
                <a:ea typeface="微软雅黑" panose="020b0503020204020204" charset="-122"/>
                <a:sym typeface="+mn-ea"/>
              </a:rPr>
              <a:t>是</a:t>
            </a:r>
            <a:r>
              <a:rPr lang="zh-CN" altLang="en-US" sz="3600" b="1">
                <a:solidFill>
                  <a:srgbClr val="FF0000"/>
                </a:solidFill>
                <a:latin typeface="微软雅黑" panose="020b0503020204020204" charset="-122"/>
                <a:ea typeface="微软雅黑" panose="020b0503020204020204" charset="-122"/>
                <a:sym typeface="+mn-ea"/>
              </a:rPr>
              <a:t>把封建农奴主土地所有制</a:t>
            </a:r>
            <a:r>
              <a:rPr lang="zh-CN" altLang="en-US" sz="3600" b="1">
                <a:latin typeface="微软雅黑" panose="020b0503020204020204" charset="-122"/>
                <a:ea typeface="微软雅黑" panose="020b0503020204020204" charset="-122"/>
                <a:sym typeface="+mn-ea"/>
              </a:rPr>
              <a:t>改变</a:t>
            </a:r>
            <a:r>
              <a:rPr lang="zh-CN" altLang="en-US" sz="3600" b="1">
                <a:solidFill>
                  <a:srgbClr val="FF0000"/>
                </a:solidFill>
                <a:latin typeface="微软雅黑" panose="020b0503020204020204" charset="-122"/>
                <a:ea typeface="微软雅黑" panose="020b0503020204020204" charset="-122"/>
                <a:sym typeface="+mn-ea"/>
              </a:rPr>
              <a:t>为农民土地所有制。</a:t>
            </a:r>
            <a:endParaRPr lang="zh-CN" altLang="en-US" sz="3600"/>
          </a:p>
        </p:txBody>
      </p:sp>
      <p:sp>
        <p:nvSpPr>
          <p:cNvPr id="3" name="文本框 2"/>
          <p:cNvSpPr txBox="1"/>
          <p:nvPr/>
        </p:nvSpPr>
        <p:spPr>
          <a:xfrm>
            <a:off x="1402080" y="3756660"/>
            <a:ext cx="4983480" cy="1198880"/>
          </a:xfrm>
          <a:prstGeom prst="rect">
            <a:avLst/>
          </a:prstGeom>
          <a:noFill/>
        </p:spPr>
        <p:txBody>
          <a:bodyPr wrap="square" rtlCol="0">
            <a:spAutoFit/>
          </a:bodyPr>
          <a:lstStyle/>
          <a:p>
            <a:r>
              <a:rPr lang="zh-CN" altLang="en-US" sz="3600" b="1">
                <a:latin typeface="微软雅黑" panose="020b0503020204020204" charset="-122"/>
                <a:ea typeface="微软雅黑" panose="020b0503020204020204" charset="-122"/>
                <a:sym typeface="+mn-ea"/>
              </a:rPr>
              <a:t>彻底消灭封建农奴制度，建立人民民主政权。</a:t>
            </a:r>
            <a:endParaRPr lang="zh-CN" altLang="en-US" sz="3600" b="1">
              <a:latin typeface="微软雅黑" panose="020b0503020204020204" charset="-122"/>
              <a:ea typeface="微软雅黑" panose="020b0503020204020204" charset="-122"/>
            </a:endParaRPr>
          </a:p>
        </p:txBody>
      </p:sp>
    </p:spTree>
  </p:cSld>
  <p:clrMapOvr>
    <a:masterClrMapping/>
  </p:clrMapOvr>
  <mc:AlternateContent xmlns:mc="http://schemas.openxmlformats.org/markup-compatibility/2006">
    <mc:Choice xmlns:p14="http://schemas.microsoft.com/office/powerpoint/2010/main" Requires="p14">
      <p:transition spd="slow" p14:dur="2000"/>
    </mc:Choice>
    <mc:Fallback>
      <p:transition spd="slow"/>
    </mc:Fallback>
  </mc:AlternateContent>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3" presetClass="entr" presetSubtype="1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animEffect transition="in" filter="blinds(horizontal)">
                                      <p:cBhvr>
                                        <p:cTn id="7" dur="500"/>
                                        <p:tgtEl>
                                          <p:spTgt spid="2"/>
                                        </p:tgtEl>
                                      </p:cBhvr>
                                    </p:animEffect>
                                  </p:childTnLst>
                                </p:cTn>
                              </p:par>
                            </p:childTnLst>
                          </p:cTn>
                        </p:par>
                      </p:childTnLst>
                    </p:cTn>
                  </p:par>
                  <p:par>
                    <p:cTn id="8" fill="hold" nodeType="clickPar">
                      <p:stCondLst>
                        <p:cond delay="indefinite"/>
                      </p:stCondLst>
                      <p:childTnLst>
                        <p:par>
                          <p:cTn id="9" fill="hold" nodeType="afterGroup">
                            <p:stCondLst>
                              <p:cond delay="0"/>
                            </p:stCondLst>
                            <p:childTnLst>
                              <p:par>
                                <p:cTn id="10" presetID="3" presetClass="entr" presetSubtype="10" fill="hold" grpId="0" nodeType="clickEffect">
                                  <p:stCondLst>
                                    <p:cond delay="0"/>
                                  </p:stCondLst>
                                  <p:childTnLst>
                                    <p:set>
                                      <p:cBhvr>
                                        <p:cTn id="11" dur="1" fill="hold">
                                          <p:stCondLst>
                                            <p:cond delay="0"/>
                                          </p:stCondLst>
                                        </p:cTn>
                                        <p:tgtEl>
                                          <p:spTgt spid="3"/>
                                        </p:tgtEl>
                                        <p:attrNameLst>
                                          <p:attrName>style.visibility</p:attrName>
                                        </p:attrNameLst>
                                      </p:cBhvr>
                                      <p:to>
                                        <p:strVal val="visible"/>
                                      </p:to>
                                    </p:set>
                                    <p:animEffect transition="in" filter="blinds(horizontal)">
                                      <p:cBhvr>
                                        <p:cTn id="12" dur="5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20.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grpSp>
        <p:nvGrpSpPr>
          <p:cNvPr id="13313" name="Group 2"/>
          <p:cNvGrpSpPr/>
          <p:nvPr/>
        </p:nvGrpSpPr>
        <p:grpSpPr>
          <a:xfrm>
            <a:off x="1524000" y="549275"/>
            <a:ext cx="8893175" cy="5340350"/>
            <a:chExt cx="5184" cy="3364"/>
          </a:xfrm>
        </p:grpSpPr>
        <p:sp>
          <p:nvSpPr>
            <p:cNvPr id="13314" name="Rectangle 3"/>
            <p:cNvSpPr/>
            <p:nvPr/>
          </p:nvSpPr>
          <p:spPr>
            <a:xfrm>
              <a:off x="3110" y="2443"/>
              <a:ext cx="1296" cy="921"/>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15" name="Rectangle 4"/>
            <p:cNvSpPr/>
            <p:nvPr/>
          </p:nvSpPr>
          <p:spPr>
            <a:xfrm>
              <a:off x="1776" y="2443"/>
              <a:ext cx="1334" cy="921"/>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16" name="Rectangle 5"/>
            <p:cNvSpPr/>
            <p:nvPr/>
          </p:nvSpPr>
          <p:spPr>
            <a:xfrm>
              <a:off x="868" y="2443"/>
              <a:ext cx="908" cy="921"/>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17" name="Rectangle 6"/>
            <p:cNvSpPr/>
            <p:nvPr/>
          </p:nvSpPr>
          <p:spPr>
            <a:xfrm>
              <a:off x="0" y="2443"/>
              <a:ext cx="868" cy="921"/>
            </a:xfrm>
            <a:prstGeom prst="rect">
              <a:avLst/>
            </a:prstGeom>
            <a:noFill/>
            <a:ln w="9525">
              <a:noFill/>
            </a:ln>
          </p:spPr>
          <p:txBody>
            <a:bodyPr anchor="t"/>
            <a:lstStyle/>
            <a:p>
              <a:pPr>
                <a:spcBef>
                  <a:spcPct val="20000"/>
                </a:spcBef>
              </a:pPr>
              <a:endParaRPr lang="zh-CN" altLang="zh-CN" sz="2800" b="1">
                <a:latin typeface="Arial" pitchFamily="34" charset="0"/>
                <a:ea typeface="宋体" pitchFamily="2" charset="-122"/>
              </a:endParaRPr>
            </a:p>
          </p:txBody>
        </p:sp>
        <p:sp>
          <p:nvSpPr>
            <p:cNvPr id="13318" name="Rectangle 7"/>
            <p:cNvSpPr/>
            <p:nvPr/>
          </p:nvSpPr>
          <p:spPr>
            <a:xfrm>
              <a:off x="3110" y="1471"/>
              <a:ext cx="1296" cy="972"/>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19" name="Rectangle 8"/>
            <p:cNvSpPr/>
            <p:nvPr/>
          </p:nvSpPr>
          <p:spPr>
            <a:xfrm>
              <a:off x="1776" y="1471"/>
              <a:ext cx="1334" cy="972"/>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20" name="Rectangle 9"/>
            <p:cNvSpPr/>
            <p:nvPr/>
          </p:nvSpPr>
          <p:spPr>
            <a:xfrm>
              <a:off x="868" y="1471"/>
              <a:ext cx="908" cy="972"/>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21" name="Rectangle 10"/>
            <p:cNvSpPr/>
            <p:nvPr/>
          </p:nvSpPr>
          <p:spPr>
            <a:xfrm>
              <a:off x="0" y="1471"/>
              <a:ext cx="868" cy="972"/>
            </a:xfrm>
            <a:prstGeom prst="rect">
              <a:avLst/>
            </a:prstGeom>
            <a:noFill/>
            <a:ln w="9525">
              <a:noFill/>
            </a:ln>
          </p:spPr>
          <p:txBody>
            <a:bodyPr anchor="t"/>
            <a:lstStyle/>
            <a:p>
              <a:pPr algn="ctr">
                <a:spcBef>
                  <a:spcPct val="20000"/>
                </a:spcBef>
              </a:pPr>
              <a:r>
                <a:rPr lang="zh-CN" altLang="en-US" sz="2800" b="1">
                  <a:solidFill>
                    <a:srgbClr val="002060"/>
                  </a:solidFill>
                  <a:latin typeface="+mj-ea"/>
                  <a:ea typeface="+mj-ea"/>
                </a:rPr>
                <a:t>封建</a:t>
              </a:r>
              <a:endParaRPr lang="zh-CN" altLang="en-US" sz="2800" b="1">
                <a:solidFill>
                  <a:srgbClr val="002060"/>
                </a:solidFill>
                <a:latin typeface="+mj-ea"/>
                <a:ea typeface="+mj-ea"/>
              </a:endParaRPr>
            </a:p>
            <a:p>
              <a:pPr algn="ctr">
                <a:spcBef>
                  <a:spcPct val="20000"/>
                </a:spcBef>
              </a:pPr>
              <a:r>
                <a:rPr lang="zh-CN" altLang="en-US" sz="2800" b="1">
                  <a:solidFill>
                    <a:srgbClr val="002060"/>
                  </a:solidFill>
                  <a:latin typeface="+mj-ea"/>
                  <a:ea typeface="+mj-ea"/>
                </a:rPr>
                <a:t>土地</a:t>
              </a:r>
              <a:endParaRPr lang="zh-CN" altLang="en-US" sz="2800" b="1">
                <a:solidFill>
                  <a:srgbClr val="002060"/>
                </a:solidFill>
                <a:latin typeface="+mj-ea"/>
                <a:ea typeface="+mj-ea"/>
              </a:endParaRPr>
            </a:p>
            <a:p>
              <a:pPr>
                <a:spcBef>
                  <a:spcPct val="20000"/>
                </a:spcBef>
              </a:pPr>
              <a:r>
                <a:rPr lang="zh-CN" altLang="en-US" sz="2800" b="1">
                  <a:solidFill>
                    <a:srgbClr val="002060"/>
                  </a:solidFill>
                  <a:latin typeface="+mj-ea"/>
                  <a:ea typeface="+mj-ea"/>
                </a:rPr>
                <a:t> 所有制</a:t>
              </a:r>
              <a:endParaRPr lang="zh-CN" altLang="en-US" sz="2800" b="1">
                <a:solidFill>
                  <a:srgbClr val="002060"/>
                </a:solidFill>
                <a:latin typeface="+mj-ea"/>
                <a:ea typeface="+mj-ea"/>
              </a:endParaRPr>
            </a:p>
          </p:txBody>
        </p:sp>
        <p:sp>
          <p:nvSpPr>
            <p:cNvPr id="13322" name="Rectangle 11"/>
            <p:cNvSpPr/>
            <p:nvPr/>
          </p:nvSpPr>
          <p:spPr>
            <a:xfrm>
              <a:off x="4406" y="499"/>
              <a:ext cx="778" cy="2865"/>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23" name="Rectangle 12"/>
            <p:cNvSpPr/>
            <p:nvPr/>
          </p:nvSpPr>
          <p:spPr>
            <a:xfrm>
              <a:off x="3110" y="499"/>
              <a:ext cx="1296" cy="972"/>
            </a:xfrm>
            <a:prstGeom prst="rect">
              <a:avLst/>
            </a:prstGeom>
            <a:noFill/>
            <a:ln w="9525">
              <a:noFill/>
            </a:ln>
          </p:spPr>
          <p:txBody>
            <a:bodyPr anchor="t"/>
            <a:lstStyle/>
            <a:p>
              <a:pPr>
                <a:spcBef>
                  <a:spcPct val="20000"/>
                </a:spcBef>
              </a:pPr>
              <a:endParaRPr lang="en-US" altLang="zh-CN" sz="2800" b="1">
                <a:latin typeface="Arial" pitchFamily="34" charset="0"/>
                <a:ea typeface="宋体" pitchFamily="2" charset="-122"/>
              </a:endParaRPr>
            </a:p>
            <a:p>
              <a:pPr algn="ctr">
                <a:spcBef>
                  <a:spcPct val="20000"/>
                </a:spcBef>
              </a:pPr>
              <a:r>
                <a:rPr lang="zh-CN" altLang="en-US" sz="3200" b="1">
                  <a:latin typeface="微软雅黑" panose="020b0503020204020204" charset="-122"/>
                  <a:ea typeface="微软雅黑" panose="020b0503020204020204" charset="-122"/>
                </a:rPr>
                <a:t>产品分配</a:t>
              </a:r>
              <a:endParaRPr lang="zh-CN" altLang="en-US" sz="3200" b="1">
                <a:latin typeface="微软雅黑" panose="020b0503020204020204" charset="-122"/>
                <a:ea typeface="微软雅黑" panose="020b0503020204020204" charset="-122"/>
              </a:endParaRPr>
            </a:p>
          </p:txBody>
        </p:sp>
        <p:sp>
          <p:nvSpPr>
            <p:cNvPr id="13324" name="Rectangle 13"/>
            <p:cNvSpPr/>
            <p:nvPr/>
          </p:nvSpPr>
          <p:spPr>
            <a:xfrm>
              <a:off x="1776" y="499"/>
              <a:ext cx="1334" cy="972"/>
            </a:xfrm>
            <a:prstGeom prst="rect">
              <a:avLst/>
            </a:prstGeom>
            <a:noFill/>
            <a:ln w="9525">
              <a:noFill/>
            </a:ln>
          </p:spPr>
          <p:txBody>
            <a:bodyPr anchor="t"/>
            <a:lstStyle/>
            <a:p>
              <a:pPr algn="ctr">
                <a:spcBef>
                  <a:spcPct val="20000"/>
                </a:spcBef>
              </a:pPr>
              <a:endParaRPr lang="en-US" altLang="zh-CN" sz="2800" b="1">
                <a:latin typeface="Arial" pitchFamily="34" charset="0"/>
                <a:ea typeface="宋体" pitchFamily="2" charset="-122"/>
              </a:endParaRPr>
            </a:p>
            <a:p>
              <a:pPr algn="ctr">
                <a:spcBef>
                  <a:spcPct val="20000"/>
                </a:spcBef>
              </a:pPr>
              <a:endParaRPr lang="en-US" altLang="zh-CN" sz="2800" b="1">
                <a:latin typeface="Arial" pitchFamily="34" charset="0"/>
                <a:ea typeface="宋体" pitchFamily="2" charset="-122"/>
              </a:endParaRPr>
            </a:p>
            <a:p>
              <a:pPr>
                <a:spcBef>
                  <a:spcPct val="20000"/>
                </a:spcBef>
              </a:pPr>
              <a:endParaRPr lang="en-US" altLang="zh-CN" sz="2800" b="1">
                <a:latin typeface="Arial" pitchFamily="34" charset="0"/>
                <a:ea typeface="宋体" pitchFamily="2" charset="-122"/>
              </a:endParaRPr>
            </a:p>
          </p:txBody>
        </p:sp>
        <p:sp>
          <p:nvSpPr>
            <p:cNvPr id="13325" name="Rectangle 14"/>
            <p:cNvSpPr/>
            <p:nvPr/>
          </p:nvSpPr>
          <p:spPr>
            <a:xfrm>
              <a:off x="868" y="499"/>
              <a:ext cx="908" cy="972"/>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26" name="Rectangle 15"/>
            <p:cNvSpPr/>
            <p:nvPr/>
          </p:nvSpPr>
          <p:spPr>
            <a:xfrm>
              <a:off x="4406" y="0"/>
              <a:ext cx="778" cy="499"/>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27" name="Rectangle 16"/>
            <p:cNvSpPr/>
            <p:nvPr/>
          </p:nvSpPr>
          <p:spPr>
            <a:xfrm>
              <a:off x="868" y="0"/>
              <a:ext cx="3538" cy="499"/>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28" name="Rectangle 17"/>
            <p:cNvSpPr/>
            <p:nvPr/>
          </p:nvSpPr>
          <p:spPr>
            <a:xfrm>
              <a:off x="0" y="0"/>
              <a:ext cx="868" cy="1471"/>
            </a:xfrm>
            <a:prstGeom prst="rect">
              <a:avLst/>
            </a:prstGeom>
            <a:noFill/>
            <a:ln w="9525">
              <a:noFill/>
            </a:ln>
          </p:spPr>
          <p:txBody>
            <a:bodyPr anchor="t"/>
            <a:lstStyle/>
            <a:p>
              <a:pPr>
                <a:spcBef>
                  <a:spcPct val="20000"/>
                </a:spcBef>
              </a:pPr>
              <a:endParaRPr lang="zh-CN" altLang="zh-CN" sz="2800">
                <a:latin typeface="Arial" pitchFamily="34" charset="0"/>
                <a:ea typeface="宋体" pitchFamily="2" charset="-122"/>
              </a:endParaRPr>
            </a:p>
          </p:txBody>
        </p:sp>
        <p:sp>
          <p:nvSpPr>
            <p:cNvPr id="13329" name="Line 18"/>
            <p:cNvSpPr/>
            <p:nvPr/>
          </p:nvSpPr>
          <p:spPr>
            <a:xfrm>
              <a:off x="0" y="0"/>
              <a:ext cx="5184" cy="0"/>
            </a:xfrm>
            <a:prstGeom prst="line">
              <a:avLst/>
            </a:prstGeom>
            <a:ln w="28575" cap="sq" cmpd="sng">
              <a:solidFill>
                <a:schemeClr val="tx1"/>
              </a:solidFill>
              <a:prstDash val="solid"/>
              <a:round/>
              <a:headEnd type="none" w="med" len="med"/>
              <a:tailEnd type="none" w="med" len="med"/>
            </a:ln>
          </p:spPr>
          <p:txBody>
            <a:bodyPr/>
            <a:lstStyle/>
            <a:p/>
          </p:txBody>
        </p:sp>
        <p:sp>
          <p:nvSpPr>
            <p:cNvPr id="13330" name="Line 19"/>
            <p:cNvSpPr/>
            <p:nvPr/>
          </p:nvSpPr>
          <p:spPr>
            <a:xfrm>
              <a:off x="0" y="1471"/>
              <a:ext cx="4406" cy="0"/>
            </a:xfrm>
            <a:prstGeom prst="line">
              <a:avLst/>
            </a:prstGeom>
            <a:ln w="12700" cap="flat" cmpd="sng">
              <a:solidFill>
                <a:schemeClr val="tx1"/>
              </a:solidFill>
              <a:prstDash val="solid"/>
              <a:round/>
              <a:headEnd type="none" w="med" len="med"/>
              <a:tailEnd type="none" w="med" len="med"/>
            </a:ln>
          </p:spPr>
          <p:txBody>
            <a:bodyPr/>
            <a:lstStyle/>
            <a:p/>
          </p:txBody>
        </p:sp>
        <p:sp>
          <p:nvSpPr>
            <p:cNvPr id="13331" name="Line 20"/>
            <p:cNvSpPr/>
            <p:nvPr/>
          </p:nvSpPr>
          <p:spPr>
            <a:xfrm>
              <a:off x="0" y="2443"/>
              <a:ext cx="4406" cy="0"/>
            </a:xfrm>
            <a:prstGeom prst="line">
              <a:avLst/>
            </a:prstGeom>
            <a:ln w="12700" cap="flat" cmpd="sng">
              <a:solidFill>
                <a:schemeClr val="tx1"/>
              </a:solidFill>
              <a:prstDash val="solid"/>
              <a:round/>
              <a:headEnd type="none" w="med" len="med"/>
              <a:tailEnd type="none" w="med" len="med"/>
            </a:ln>
          </p:spPr>
          <p:txBody>
            <a:bodyPr/>
            <a:lstStyle/>
            <a:p/>
          </p:txBody>
        </p:sp>
        <p:sp>
          <p:nvSpPr>
            <p:cNvPr id="13332" name="Line 21"/>
            <p:cNvSpPr/>
            <p:nvPr/>
          </p:nvSpPr>
          <p:spPr>
            <a:xfrm>
              <a:off x="0" y="3364"/>
              <a:ext cx="5184" cy="0"/>
            </a:xfrm>
            <a:prstGeom prst="line">
              <a:avLst/>
            </a:prstGeom>
            <a:ln w="28575" cap="sq" cmpd="sng">
              <a:solidFill>
                <a:schemeClr val="tx1"/>
              </a:solidFill>
              <a:prstDash val="solid"/>
              <a:round/>
              <a:headEnd type="none" w="med" len="med"/>
              <a:tailEnd type="none" w="med" len="med"/>
            </a:ln>
          </p:spPr>
          <p:txBody>
            <a:bodyPr/>
            <a:lstStyle/>
            <a:p/>
          </p:txBody>
        </p:sp>
        <p:sp>
          <p:nvSpPr>
            <p:cNvPr id="13333" name="Line 22"/>
            <p:cNvSpPr/>
            <p:nvPr/>
          </p:nvSpPr>
          <p:spPr>
            <a:xfrm flipH="1">
              <a:off x="0" y="0"/>
              <a:ext cx="0" cy="3364"/>
            </a:xfrm>
            <a:prstGeom prst="line">
              <a:avLst/>
            </a:prstGeom>
            <a:ln w="28575" cap="sq" cmpd="sng">
              <a:solidFill>
                <a:schemeClr val="tx1"/>
              </a:solidFill>
              <a:prstDash val="solid"/>
              <a:round/>
              <a:headEnd type="none" w="med" len="med"/>
              <a:tailEnd type="none" w="med" len="med"/>
            </a:ln>
          </p:spPr>
          <p:txBody>
            <a:bodyPr/>
            <a:lstStyle/>
            <a:p/>
          </p:txBody>
        </p:sp>
        <p:sp>
          <p:nvSpPr>
            <p:cNvPr id="13334" name="Line 23"/>
            <p:cNvSpPr/>
            <p:nvPr/>
          </p:nvSpPr>
          <p:spPr>
            <a:xfrm flipH="1">
              <a:off x="868" y="0"/>
              <a:ext cx="0" cy="3364"/>
            </a:xfrm>
            <a:prstGeom prst="line">
              <a:avLst/>
            </a:prstGeom>
            <a:ln w="12700" cap="flat" cmpd="sng">
              <a:solidFill>
                <a:schemeClr val="tx1"/>
              </a:solidFill>
              <a:prstDash val="solid"/>
              <a:round/>
              <a:headEnd type="none" w="med" len="med"/>
              <a:tailEnd type="none" w="med" len="med"/>
            </a:ln>
          </p:spPr>
          <p:txBody>
            <a:bodyPr/>
            <a:lstStyle/>
            <a:p/>
          </p:txBody>
        </p:sp>
        <p:sp>
          <p:nvSpPr>
            <p:cNvPr id="13335" name="Line 24"/>
            <p:cNvSpPr/>
            <p:nvPr/>
          </p:nvSpPr>
          <p:spPr>
            <a:xfrm flipH="1">
              <a:off x="4406" y="0"/>
              <a:ext cx="0" cy="3364"/>
            </a:xfrm>
            <a:prstGeom prst="line">
              <a:avLst/>
            </a:prstGeom>
            <a:ln w="12700" cap="flat" cmpd="sng">
              <a:solidFill>
                <a:schemeClr val="tx1"/>
              </a:solidFill>
              <a:prstDash val="solid"/>
              <a:round/>
              <a:headEnd type="none" w="med" len="med"/>
              <a:tailEnd type="none" w="med" len="med"/>
            </a:ln>
          </p:spPr>
          <p:txBody>
            <a:bodyPr/>
            <a:lstStyle/>
            <a:p/>
          </p:txBody>
        </p:sp>
        <p:sp>
          <p:nvSpPr>
            <p:cNvPr id="13336" name="Line 25"/>
            <p:cNvSpPr/>
            <p:nvPr/>
          </p:nvSpPr>
          <p:spPr>
            <a:xfrm flipH="1">
              <a:off x="5184" y="0"/>
              <a:ext cx="0" cy="3364"/>
            </a:xfrm>
            <a:prstGeom prst="line">
              <a:avLst/>
            </a:prstGeom>
            <a:ln w="28575" cap="sq" cmpd="sng">
              <a:solidFill>
                <a:schemeClr val="tx1"/>
              </a:solidFill>
              <a:prstDash val="solid"/>
              <a:round/>
              <a:headEnd type="none" w="med" len="med"/>
              <a:tailEnd type="none" w="med" len="med"/>
            </a:ln>
          </p:spPr>
          <p:txBody>
            <a:bodyPr/>
            <a:lstStyle/>
            <a:p/>
          </p:txBody>
        </p:sp>
        <p:sp>
          <p:nvSpPr>
            <p:cNvPr id="13337" name="Line 26"/>
            <p:cNvSpPr/>
            <p:nvPr/>
          </p:nvSpPr>
          <p:spPr>
            <a:xfrm flipH="1">
              <a:off x="1776" y="499"/>
              <a:ext cx="0" cy="2865"/>
            </a:xfrm>
            <a:prstGeom prst="line">
              <a:avLst/>
            </a:prstGeom>
            <a:ln w="12700" cap="flat" cmpd="sng">
              <a:solidFill>
                <a:schemeClr val="tx1"/>
              </a:solidFill>
              <a:prstDash val="solid"/>
              <a:round/>
              <a:headEnd type="none" w="med" len="med"/>
              <a:tailEnd type="none" w="med" len="med"/>
            </a:ln>
          </p:spPr>
          <p:txBody>
            <a:bodyPr/>
            <a:lstStyle/>
            <a:p/>
          </p:txBody>
        </p:sp>
        <p:sp>
          <p:nvSpPr>
            <p:cNvPr id="13338" name="Line 27"/>
            <p:cNvSpPr/>
            <p:nvPr/>
          </p:nvSpPr>
          <p:spPr>
            <a:xfrm flipH="1">
              <a:off x="3110" y="499"/>
              <a:ext cx="0" cy="2865"/>
            </a:xfrm>
            <a:prstGeom prst="line">
              <a:avLst/>
            </a:prstGeom>
            <a:ln w="12700" cap="flat" cmpd="sng">
              <a:solidFill>
                <a:schemeClr val="tx1"/>
              </a:solidFill>
              <a:prstDash val="solid"/>
              <a:round/>
              <a:headEnd type="none" w="med" len="med"/>
              <a:tailEnd type="none" w="med" len="med"/>
            </a:ln>
          </p:spPr>
          <p:txBody>
            <a:bodyPr/>
            <a:lstStyle/>
            <a:p/>
          </p:txBody>
        </p:sp>
        <p:sp>
          <p:nvSpPr>
            <p:cNvPr id="13339" name="Line 28"/>
            <p:cNvSpPr/>
            <p:nvPr/>
          </p:nvSpPr>
          <p:spPr>
            <a:xfrm>
              <a:off x="868" y="499"/>
              <a:ext cx="4316" cy="0"/>
            </a:xfrm>
            <a:prstGeom prst="line">
              <a:avLst/>
            </a:prstGeom>
            <a:ln w="12700" cap="flat" cmpd="sng">
              <a:solidFill>
                <a:schemeClr val="tx1"/>
              </a:solidFill>
              <a:prstDash val="solid"/>
              <a:round/>
              <a:headEnd type="none" w="med" len="med"/>
              <a:tailEnd type="none" w="med" len="med"/>
            </a:ln>
          </p:spPr>
          <p:txBody>
            <a:bodyPr/>
            <a:lstStyle/>
            <a:p/>
          </p:txBody>
        </p:sp>
      </p:grpSp>
      <p:sp>
        <p:nvSpPr>
          <p:cNvPr id="13340" name="Text Box 29"/>
          <p:cNvSpPr txBox="1"/>
          <p:nvPr/>
        </p:nvSpPr>
        <p:spPr>
          <a:xfrm>
            <a:off x="1416050" y="4437063"/>
            <a:ext cx="1727200" cy="1383665"/>
          </a:xfrm>
          <a:prstGeom prst="rect">
            <a:avLst/>
          </a:prstGeom>
          <a:noFill/>
          <a:ln w="9525">
            <a:noFill/>
          </a:ln>
        </p:spPr>
        <p:txBody>
          <a:bodyPr anchor="t">
            <a:spAutoFit/>
          </a:bodyPr>
          <a:lstStyle/>
          <a:p>
            <a:pPr algn="ctr"/>
            <a:r>
              <a:rPr lang="zh-CN" altLang="en-US" sz="2800" b="1">
                <a:solidFill>
                  <a:srgbClr val="002060"/>
                </a:solidFill>
                <a:latin typeface="+mj-ea"/>
                <a:ea typeface="+mj-ea"/>
              </a:rPr>
              <a:t>农民</a:t>
            </a:r>
            <a:endParaRPr lang="zh-CN" altLang="en-US" sz="2800" b="1">
              <a:solidFill>
                <a:srgbClr val="002060"/>
              </a:solidFill>
              <a:latin typeface="+mj-ea"/>
              <a:ea typeface="+mj-ea"/>
            </a:endParaRPr>
          </a:p>
          <a:p>
            <a:pPr algn="ctr"/>
            <a:r>
              <a:rPr lang="zh-CN" altLang="en-US" sz="2800" b="1">
                <a:solidFill>
                  <a:srgbClr val="002060"/>
                </a:solidFill>
                <a:latin typeface="+mj-ea"/>
                <a:ea typeface="+mj-ea"/>
              </a:rPr>
              <a:t>土地</a:t>
            </a:r>
            <a:endParaRPr lang="zh-CN" altLang="en-US" sz="2800" b="1">
              <a:solidFill>
                <a:srgbClr val="002060"/>
              </a:solidFill>
              <a:latin typeface="+mj-ea"/>
              <a:ea typeface="+mj-ea"/>
            </a:endParaRPr>
          </a:p>
          <a:p>
            <a:pPr algn="ctr"/>
            <a:r>
              <a:rPr lang="zh-CN" altLang="en-US" sz="2800" b="1">
                <a:solidFill>
                  <a:srgbClr val="002060"/>
                </a:solidFill>
                <a:latin typeface="+mj-ea"/>
                <a:ea typeface="+mj-ea"/>
              </a:rPr>
              <a:t>所有制</a:t>
            </a:r>
            <a:endParaRPr lang="zh-CN" altLang="en-US" sz="2800" b="1">
              <a:solidFill>
                <a:srgbClr val="000000"/>
              </a:solidFill>
              <a:latin typeface="+mj-ea"/>
              <a:ea typeface="+mj-ea"/>
            </a:endParaRPr>
          </a:p>
        </p:txBody>
      </p:sp>
      <p:sp>
        <p:nvSpPr>
          <p:cNvPr id="102430" name="Text Box 30"/>
          <p:cNvSpPr txBox="1"/>
          <p:nvPr/>
        </p:nvSpPr>
        <p:spPr>
          <a:xfrm>
            <a:off x="3180080" y="3305810"/>
            <a:ext cx="1296988" cy="645160"/>
          </a:xfrm>
          <a:prstGeom prst="rect">
            <a:avLst/>
          </a:prstGeom>
          <a:noFill/>
          <a:ln w="9525">
            <a:noFill/>
          </a:ln>
        </p:spPr>
        <p:txBody>
          <a:bodyPr anchor="t">
            <a:spAutoFit/>
          </a:bodyPr>
          <a:lstStyle/>
          <a:p>
            <a:pPr>
              <a:spcBef>
                <a:spcPct val="50000"/>
              </a:spcBef>
            </a:pPr>
            <a:r>
              <a:rPr lang="zh-CN" altLang="en-US" sz="3600" b="1">
                <a:solidFill>
                  <a:srgbClr val="008651"/>
                </a:solidFill>
                <a:latin typeface="楷体" pitchFamily="49" charset="-122"/>
                <a:ea typeface="楷体" pitchFamily="49" charset="-122"/>
              </a:rPr>
              <a:t>地主</a:t>
            </a:r>
            <a:endParaRPr lang="zh-CN" altLang="en-US" sz="3600" b="1">
              <a:solidFill>
                <a:srgbClr val="008651"/>
              </a:solidFill>
              <a:latin typeface="楷体" pitchFamily="49" charset="-122"/>
              <a:ea typeface="楷体" pitchFamily="49" charset="-122"/>
            </a:endParaRPr>
          </a:p>
        </p:txBody>
      </p:sp>
      <p:sp>
        <p:nvSpPr>
          <p:cNvPr id="102431" name="Text Box 31"/>
          <p:cNvSpPr txBox="1"/>
          <p:nvPr/>
        </p:nvSpPr>
        <p:spPr>
          <a:xfrm>
            <a:off x="3143250" y="4797425"/>
            <a:ext cx="1441450" cy="645160"/>
          </a:xfrm>
          <a:prstGeom prst="rect">
            <a:avLst/>
          </a:prstGeom>
          <a:noFill/>
          <a:ln w="9525">
            <a:noFill/>
          </a:ln>
        </p:spPr>
        <p:txBody>
          <a:bodyPr anchor="t">
            <a:spAutoFit/>
          </a:bodyPr>
          <a:lstStyle/>
          <a:p>
            <a:pPr>
              <a:spcBef>
                <a:spcPct val="50000"/>
              </a:spcBef>
            </a:pPr>
            <a:r>
              <a:rPr lang="zh-CN" altLang="en-US" sz="3600" b="1">
                <a:solidFill>
                  <a:srgbClr val="008651"/>
                </a:solidFill>
                <a:latin typeface="楷体" pitchFamily="49" charset="-122"/>
                <a:ea typeface="楷体" pitchFamily="49" charset="-122"/>
              </a:rPr>
              <a:t>农民</a:t>
            </a:r>
            <a:endParaRPr lang="zh-CN" altLang="en-US" sz="3600" b="1">
              <a:solidFill>
                <a:srgbClr val="008651"/>
              </a:solidFill>
              <a:latin typeface="楷体" pitchFamily="49" charset="-122"/>
              <a:ea typeface="楷体" pitchFamily="49" charset="-122"/>
            </a:endParaRPr>
          </a:p>
        </p:txBody>
      </p:sp>
      <p:sp>
        <p:nvSpPr>
          <p:cNvPr id="102432" name="Text Box 32"/>
          <p:cNvSpPr txBox="1"/>
          <p:nvPr/>
        </p:nvSpPr>
        <p:spPr>
          <a:xfrm>
            <a:off x="4894580" y="2961005"/>
            <a:ext cx="2520950" cy="1476375"/>
          </a:xfrm>
          <a:prstGeom prst="rect">
            <a:avLst/>
          </a:prstGeom>
          <a:noFill/>
          <a:ln w="9525">
            <a:noFill/>
          </a:ln>
        </p:spPr>
        <p:txBody>
          <a:bodyPr anchor="t">
            <a:spAutoFit/>
          </a:bodyPr>
          <a:lstStyle/>
          <a:p>
            <a:pPr>
              <a:spcBef>
                <a:spcPct val="50000"/>
              </a:spcBef>
            </a:pPr>
            <a:r>
              <a:rPr lang="zh-CN" altLang="en-US" sz="3600" b="1">
                <a:solidFill>
                  <a:srgbClr val="008651"/>
                </a:solidFill>
                <a:latin typeface="楷体" pitchFamily="49" charset="-122"/>
                <a:ea typeface="楷体" pitchFamily="49" charset="-122"/>
              </a:rPr>
              <a:t>剥削与</a:t>
            </a:r>
            <a:endParaRPr lang="zh-CN" altLang="en-US" sz="3600" b="1">
              <a:solidFill>
                <a:srgbClr val="008651"/>
              </a:solidFill>
              <a:latin typeface="楷体" pitchFamily="49" charset="-122"/>
              <a:ea typeface="楷体" pitchFamily="49" charset="-122"/>
            </a:endParaRPr>
          </a:p>
          <a:p>
            <a:pPr>
              <a:spcBef>
                <a:spcPct val="50000"/>
              </a:spcBef>
            </a:pPr>
            <a:r>
              <a:rPr lang="zh-CN" altLang="en-US" sz="3600" b="1">
                <a:solidFill>
                  <a:srgbClr val="008651"/>
                </a:solidFill>
                <a:latin typeface="楷体" pitchFamily="49" charset="-122"/>
                <a:ea typeface="楷体" pitchFamily="49" charset="-122"/>
              </a:rPr>
              <a:t>被剥削</a:t>
            </a:r>
            <a:endParaRPr lang="zh-CN" altLang="en-US" sz="3600" b="1">
              <a:solidFill>
                <a:srgbClr val="008651"/>
              </a:solidFill>
              <a:latin typeface="楷体" pitchFamily="49" charset="-122"/>
              <a:ea typeface="楷体" pitchFamily="49" charset="-122"/>
            </a:endParaRPr>
          </a:p>
        </p:txBody>
      </p:sp>
      <p:sp>
        <p:nvSpPr>
          <p:cNvPr id="102433" name="Text Box 33"/>
          <p:cNvSpPr txBox="1"/>
          <p:nvPr/>
        </p:nvSpPr>
        <p:spPr>
          <a:xfrm>
            <a:off x="4656138" y="4868863"/>
            <a:ext cx="2014537" cy="583565"/>
          </a:xfrm>
          <a:prstGeom prst="rect">
            <a:avLst/>
          </a:prstGeom>
          <a:noFill/>
          <a:ln w="9525">
            <a:noFill/>
          </a:ln>
        </p:spPr>
        <p:txBody>
          <a:bodyPr anchor="t">
            <a:spAutoFit/>
          </a:bodyPr>
          <a:lstStyle/>
          <a:p>
            <a:pPr algn="ctr"/>
            <a:r>
              <a:rPr lang="zh-CN" altLang="en-US" sz="3200" b="1">
                <a:solidFill>
                  <a:srgbClr val="008651"/>
                </a:solidFill>
                <a:latin typeface="楷体" pitchFamily="49" charset="-122"/>
                <a:ea typeface="楷体" pitchFamily="49" charset="-122"/>
              </a:rPr>
              <a:t>平等</a:t>
            </a:r>
            <a:endParaRPr lang="zh-CN" altLang="en-US" sz="3200" b="1">
              <a:solidFill>
                <a:srgbClr val="008651"/>
              </a:solidFill>
              <a:latin typeface="楷体" pitchFamily="49" charset="-122"/>
              <a:ea typeface="楷体" pitchFamily="49" charset="-122"/>
            </a:endParaRPr>
          </a:p>
        </p:txBody>
      </p:sp>
      <p:sp>
        <p:nvSpPr>
          <p:cNvPr id="102434" name="Text Box 34"/>
          <p:cNvSpPr txBox="1"/>
          <p:nvPr/>
        </p:nvSpPr>
        <p:spPr>
          <a:xfrm>
            <a:off x="6959600" y="2924175"/>
            <a:ext cx="2089150" cy="1383665"/>
          </a:xfrm>
          <a:prstGeom prst="rect">
            <a:avLst/>
          </a:prstGeom>
          <a:noFill/>
          <a:ln w="9525">
            <a:noFill/>
          </a:ln>
        </p:spPr>
        <p:txBody>
          <a:bodyPr anchor="t">
            <a:spAutoFit/>
          </a:bodyPr>
          <a:lstStyle/>
          <a:p>
            <a:pPr>
              <a:spcBef>
                <a:spcPct val="50000"/>
              </a:spcBef>
            </a:pPr>
            <a:r>
              <a:rPr lang="zh-CN" altLang="en-US" sz="2800" b="1">
                <a:solidFill>
                  <a:srgbClr val="008651"/>
                </a:solidFill>
                <a:latin typeface="楷体" pitchFamily="49" charset="-122"/>
                <a:ea typeface="楷体" pitchFamily="49" charset="-122"/>
              </a:rPr>
              <a:t>地主阶级占有绝大部分劳动成果</a:t>
            </a:r>
            <a:endParaRPr lang="zh-CN" altLang="en-US" sz="2800" b="1">
              <a:solidFill>
                <a:srgbClr val="008651"/>
              </a:solidFill>
              <a:latin typeface="楷体" pitchFamily="49" charset="-122"/>
              <a:ea typeface="楷体" pitchFamily="49" charset="-122"/>
            </a:endParaRPr>
          </a:p>
        </p:txBody>
      </p:sp>
      <p:sp>
        <p:nvSpPr>
          <p:cNvPr id="102435" name="Text Box 35"/>
          <p:cNvSpPr txBox="1"/>
          <p:nvPr/>
        </p:nvSpPr>
        <p:spPr>
          <a:xfrm>
            <a:off x="6888163" y="4437063"/>
            <a:ext cx="2087562" cy="1383665"/>
          </a:xfrm>
          <a:prstGeom prst="rect">
            <a:avLst/>
          </a:prstGeom>
          <a:noFill/>
          <a:ln w="9525">
            <a:noFill/>
          </a:ln>
        </p:spPr>
        <p:txBody>
          <a:bodyPr anchor="t">
            <a:spAutoFit/>
          </a:bodyPr>
          <a:lstStyle/>
          <a:p>
            <a:pPr algn="ctr"/>
            <a:r>
              <a:rPr lang="zh-CN" altLang="en-US" sz="2800" b="1">
                <a:solidFill>
                  <a:srgbClr val="008651"/>
                </a:solidFill>
                <a:latin typeface="楷体" pitchFamily="49" charset="-122"/>
                <a:ea typeface="楷体" pitchFamily="49" charset="-122"/>
              </a:rPr>
              <a:t>农民</a:t>
            </a:r>
            <a:endParaRPr lang="zh-CN" altLang="en-US" sz="2800" b="1">
              <a:solidFill>
                <a:srgbClr val="008651"/>
              </a:solidFill>
              <a:latin typeface="楷体" pitchFamily="49" charset="-122"/>
              <a:ea typeface="楷体" pitchFamily="49" charset="-122"/>
            </a:endParaRPr>
          </a:p>
          <a:p>
            <a:pPr algn="ctr"/>
            <a:r>
              <a:rPr lang="zh-CN" altLang="en-US" sz="2800" b="1">
                <a:solidFill>
                  <a:srgbClr val="008651"/>
                </a:solidFill>
                <a:latin typeface="楷体" pitchFamily="49" charset="-122"/>
                <a:ea typeface="楷体" pitchFamily="49" charset="-122"/>
              </a:rPr>
              <a:t>自己占有</a:t>
            </a:r>
            <a:endParaRPr lang="zh-CN" altLang="en-US" sz="2800" b="1">
              <a:solidFill>
                <a:srgbClr val="008651"/>
              </a:solidFill>
              <a:latin typeface="楷体" pitchFamily="49" charset="-122"/>
              <a:ea typeface="楷体" pitchFamily="49" charset="-122"/>
            </a:endParaRPr>
          </a:p>
          <a:p>
            <a:pPr algn="ctr"/>
            <a:r>
              <a:rPr lang="zh-CN" altLang="en-US" sz="2800" b="1">
                <a:solidFill>
                  <a:srgbClr val="008651"/>
                </a:solidFill>
                <a:latin typeface="楷体" pitchFamily="49" charset="-122"/>
                <a:ea typeface="楷体" pitchFamily="49" charset="-122"/>
              </a:rPr>
              <a:t>劳动成果</a:t>
            </a:r>
            <a:endParaRPr lang="zh-CN" altLang="en-US" sz="2800" b="1">
              <a:solidFill>
                <a:srgbClr val="0000CC"/>
              </a:solidFill>
              <a:latin typeface="楷体" pitchFamily="49" charset="-122"/>
              <a:ea typeface="楷体" pitchFamily="49" charset="-122"/>
            </a:endParaRPr>
          </a:p>
        </p:txBody>
      </p:sp>
      <p:sp>
        <p:nvSpPr>
          <p:cNvPr id="102436" name="Text Box 36"/>
          <p:cNvSpPr txBox="1"/>
          <p:nvPr/>
        </p:nvSpPr>
        <p:spPr>
          <a:xfrm>
            <a:off x="9296400" y="1447800"/>
            <a:ext cx="865188" cy="4154170"/>
          </a:xfrm>
          <a:prstGeom prst="rect">
            <a:avLst/>
          </a:prstGeom>
          <a:noFill/>
          <a:ln w="9525">
            <a:noFill/>
          </a:ln>
        </p:spPr>
        <p:txBody>
          <a:bodyPr anchor="t">
            <a:spAutoFit/>
          </a:bodyPr>
          <a:lstStyle/>
          <a:p>
            <a:pPr>
              <a:spcBef>
                <a:spcPct val="50000"/>
              </a:spcBef>
            </a:pPr>
            <a:r>
              <a:rPr lang="zh-CN" altLang="en-US" sz="3600" b="1">
                <a:solidFill>
                  <a:srgbClr val="7030A0"/>
                </a:solidFill>
                <a:latin typeface="楷体" pitchFamily="49" charset="-122"/>
                <a:ea typeface="楷体" pitchFamily="49" charset="-122"/>
              </a:rPr>
              <a:t>土地归</a:t>
            </a:r>
            <a:r>
              <a:rPr lang="zh-CN" altLang="en-US" sz="4800" b="1">
                <a:solidFill>
                  <a:srgbClr val="FFC000"/>
                </a:solidFill>
                <a:latin typeface="楷体" pitchFamily="49" charset="-122"/>
                <a:ea typeface="楷体" pitchFamily="49" charset="-122"/>
              </a:rPr>
              <a:t>私</a:t>
            </a:r>
            <a:r>
              <a:rPr lang="zh-CN" altLang="en-US" sz="3600" b="1">
                <a:solidFill>
                  <a:srgbClr val="7030A0"/>
                </a:solidFill>
                <a:latin typeface="楷体" pitchFamily="49" charset="-122"/>
                <a:ea typeface="楷体" pitchFamily="49" charset="-122"/>
              </a:rPr>
              <a:t>人所有</a:t>
            </a:r>
            <a:endParaRPr lang="zh-CN" altLang="en-US" sz="3600" b="1">
              <a:solidFill>
                <a:srgbClr val="7030A0"/>
              </a:solidFill>
              <a:latin typeface="楷体" pitchFamily="49" charset="-122"/>
              <a:ea typeface="楷体" pitchFamily="49" charset="-122"/>
            </a:endParaRPr>
          </a:p>
        </p:txBody>
      </p:sp>
      <p:sp>
        <p:nvSpPr>
          <p:cNvPr id="13348" name="Text Box 37"/>
          <p:cNvSpPr txBox="1"/>
          <p:nvPr/>
        </p:nvSpPr>
        <p:spPr>
          <a:xfrm>
            <a:off x="4440238" y="692150"/>
            <a:ext cx="2016125" cy="583565"/>
          </a:xfrm>
          <a:prstGeom prst="rect">
            <a:avLst/>
          </a:prstGeom>
          <a:noFill/>
          <a:ln w="9525">
            <a:noFill/>
          </a:ln>
        </p:spPr>
        <p:txBody>
          <a:bodyPr anchor="t">
            <a:spAutoFit/>
          </a:bodyPr>
          <a:lstStyle/>
          <a:p>
            <a:pPr>
              <a:spcBef>
                <a:spcPct val="50000"/>
              </a:spcBef>
            </a:pPr>
            <a:r>
              <a:rPr lang="zh-CN" altLang="en-US" sz="3200" b="1">
                <a:latin typeface="微软雅黑" panose="020b0503020204020204" charset="-122"/>
                <a:ea typeface="微软雅黑" panose="020b0503020204020204" charset="-122"/>
              </a:rPr>
              <a:t>不同点</a:t>
            </a:r>
            <a:endParaRPr lang="zh-CN" altLang="en-US" sz="3200" b="1">
              <a:latin typeface="微软雅黑" panose="020b0503020204020204" charset="-122"/>
              <a:ea typeface="微软雅黑" panose="020b0503020204020204" charset="-122"/>
            </a:endParaRPr>
          </a:p>
        </p:txBody>
      </p:sp>
      <p:sp>
        <p:nvSpPr>
          <p:cNvPr id="13349" name="Text Box 38"/>
          <p:cNvSpPr txBox="1"/>
          <p:nvPr/>
        </p:nvSpPr>
        <p:spPr>
          <a:xfrm>
            <a:off x="8832850" y="620713"/>
            <a:ext cx="1835150" cy="583565"/>
          </a:xfrm>
          <a:prstGeom prst="rect">
            <a:avLst/>
          </a:prstGeom>
          <a:noFill/>
          <a:ln w="9525">
            <a:noFill/>
          </a:ln>
        </p:spPr>
        <p:txBody>
          <a:bodyPr anchor="t">
            <a:spAutoFit/>
          </a:bodyPr>
          <a:lstStyle/>
          <a:p>
            <a:pPr algn="ctr">
              <a:spcBef>
                <a:spcPct val="50000"/>
              </a:spcBef>
            </a:pPr>
            <a:r>
              <a:rPr lang="zh-CN" altLang="en-US" sz="3200" b="1">
                <a:latin typeface="微软雅黑" panose="020b0503020204020204" charset="-122"/>
                <a:ea typeface="微软雅黑" panose="020b0503020204020204" charset="-122"/>
              </a:rPr>
              <a:t>相同点</a:t>
            </a:r>
            <a:endParaRPr lang="zh-CN" altLang="en-US" sz="3200" b="1">
              <a:latin typeface="微软雅黑" panose="020b0503020204020204" charset="-122"/>
              <a:ea typeface="微软雅黑" panose="020b0503020204020204" charset="-122"/>
            </a:endParaRPr>
          </a:p>
        </p:txBody>
      </p:sp>
      <p:sp>
        <p:nvSpPr>
          <p:cNvPr id="13350" name="Text Box 39"/>
          <p:cNvSpPr txBox="1"/>
          <p:nvPr/>
        </p:nvSpPr>
        <p:spPr>
          <a:xfrm>
            <a:off x="3071813" y="1557338"/>
            <a:ext cx="1512887" cy="1076325"/>
          </a:xfrm>
          <a:prstGeom prst="rect">
            <a:avLst/>
          </a:prstGeom>
          <a:noFill/>
          <a:ln w="9525">
            <a:noFill/>
          </a:ln>
        </p:spPr>
        <p:txBody>
          <a:bodyPr anchor="t">
            <a:spAutoFit/>
          </a:bodyPr>
          <a:lstStyle/>
          <a:p>
            <a:pPr algn="ctr"/>
            <a:r>
              <a:rPr lang="zh-CN" altLang="en-US" sz="3200" b="1">
                <a:latin typeface="微软雅黑" panose="020b0503020204020204" charset="-122"/>
                <a:ea typeface="微软雅黑" panose="020b0503020204020204" charset="-122"/>
              </a:rPr>
              <a:t>土地</a:t>
            </a:r>
            <a:endParaRPr lang="zh-CN" altLang="en-US" sz="3200" b="1">
              <a:latin typeface="微软雅黑" panose="020b0503020204020204" charset="-122"/>
              <a:ea typeface="微软雅黑" panose="020b0503020204020204" charset="-122"/>
            </a:endParaRPr>
          </a:p>
          <a:p>
            <a:r>
              <a:rPr lang="zh-CN" altLang="en-US" sz="3200" b="1">
                <a:latin typeface="微软雅黑" panose="020b0503020204020204" charset="-122"/>
                <a:ea typeface="微软雅黑" panose="020b0503020204020204" charset="-122"/>
              </a:rPr>
              <a:t>占有者</a:t>
            </a:r>
            <a:endParaRPr lang="zh-CN" altLang="en-US" sz="3200" b="1">
              <a:latin typeface="微软雅黑" panose="020b0503020204020204" charset="-122"/>
              <a:ea typeface="微软雅黑" panose="020b0503020204020204" charset="-122"/>
            </a:endParaRPr>
          </a:p>
        </p:txBody>
      </p:sp>
      <p:sp>
        <p:nvSpPr>
          <p:cNvPr id="13351" name="Text Box 40"/>
          <p:cNvSpPr txBox="1"/>
          <p:nvPr/>
        </p:nvSpPr>
        <p:spPr>
          <a:xfrm>
            <a:off x="2351088" y="620713"/>
            <a:ext cx="576262" cy="1076325"/>
          </a:xfrm>
          <a:prstGeom prst="rect">
            <a:avLst/>
          </a:prstGeom>
          <a:noFill/>
          <a:ln w="9525">
            <a:noFill/>
          </a:ln>
        </p:spPr>
        <p:txBody>
          <a:bodyPr anchor="t">
            <a:spAutoFit/>
          </a:bodyPr>
          <a:lstStyle/>
          <a:p>
            <a:pPr>
              <a:spcBef>
                <a:spcPct val="50000"/>
              </a:spcBef>
            </a:pPr>
            <a:r>
              <a:rPr lang="zh-CN" altLang="en-US" sz="3200" b="1">
                <a:latin typeface="微软雅黑" panose="020b0503020204020204" charset="-122"/>
                <a:ea typeface="微软雅黑" panose="020b0503020204020204" charset="-122"/>
              </a:rPr>
              <a:t>类别</a:t>
            </a:r>
            <a:endParaRPr lang="zh-CN" altLang="en-US" sz="3200" b="1">
              <a:latin typeface="微软雅黑" panose="020b0503020204020204" charset="-122"/>
              <a:ea typeface="微软雅黑" panose="020b0503020204020204" charset="-122"/>
            </a:endParaRPr>
          </a:p>
        </p:txBody>
      </p:sp>
      <p:sp>
        <p:nvSpPr>
          <p:cNvPr id="13352" name="Text Box 41"/>
          <p:cNvSpPr txBox="1"/>
          <p:nvPr/>
        </p:nvSpPr>
        <p:spPr>
          <a:xfrm>
            <a:off x="1703388" y="1557338"/>
            <a:ext cx="647700" cy="1076325"/>
          </a:xfrm>
          <a:prstGeom prst="rect">
            <a:avLst/>
          </a:prstGeom>
          <a:noFill/>
          <a:ln w="9525">
            <a:noFill/>
          </a:ln>
        </p:spPr>
        <p:txBody>
          <a:bodyPr anchor="t">
            <a:spAutoFit/>
          </a:bodyPr>
          <a:lstStyle/>
          <a:p>
            <a:pPr>
              <a:spcBef>
                <a:spcPct val="50000"/>
              </a:spcBef>
            </a:pPr>
            <a:r>
              <a:rPr lang="zh-CN" altLang="en-US" sz="3200" b="1">
                <a:latin typeface="微软雅黑" panose="020b0503020204020204" charset="-122"/>
                <a:ea typeface="微软雅黑" panose="020b0503020204020204" charset="-122"/>
              </a:rPr>
              <a:t>名称</a:t>
            </a:r>
            <a:endParaRPr lang="zh-CN" altLang="en-US" sz="3200" b="1">
              <a:latin typeface="微软雅黑" panose="020b0503020204020204" charset="-122"/>
              <a:ea typeface="微软雅黑" panose="020b0503020204020204" charset="-122"/>
            </a:endParaRPr>
          </a:p>
        </p:txBody>
      </p:sp>
      <p:sp>
        <p:nvSpPr>
          <p:cNvPr id="13353" name="Text Box 42"/>
          <p:cNvSpPr txBox="1"/>
          <p:nvPr/>
        </p:nvSpPr>
        <p:spPr>
          <a:xfrm>
            <a:off x="4584383" y="1575118"/>
            <a:ext cx="2232025" cy="1076325"/>
          </a:xfrm>
          <a:prstGeom prst="rect">
            <a:avLst/>
          </a:prstGeom>
          <a:noFill/>
          <a:ln w="9525">
            <a:noFill/>
          </a:ln>
        </p:spPr>
        <p:txBody>
          <a:bodyPr anchor="t">
            <a:spAutoFit/>
          </a:bodyPr>
          <a:lstStyle/>
          <a:p>
            <a:pPr algn="ctr"/>
            <a:r>
              <a:rPr lang="zh-CN" altLang="en-US" sz="3200" b="1">
                <a:latin typeface="微软雅黑" panose="020b0503020204020204" charset="-122"/>
                <a:ea typeface="微软雅黑" panose="020b0503020204020204" charset="-122"/>
              </a:rPr>
              <a:t>地主阶级</a:t>
            </a:r>
            <a:endParaRPr lang="zh-CN" altLang="en-US" sz="3200" b="1">
              <a:latin typeface="微软雅黑" panose="020b0503020204020204" charset="-122"/>
              <a:ea typeface="微软雅黑" panose="020b0503020204020204" charset="-122"/>
            </a:endParaRPr>
          </a:p>
          <a:p>
            <a:pPr algn="ctr"/>
            <a:r>
              <a:rPr lang="zh-CN" altLang="en-US" sz="3200" b="1">
                <a:latin typeface="微软雅黑" panose="020b0503020204020204" charset="-122"/>
                <a:ea typeface="微软雅黑" panose="020b0503020204020204" charset="-122"/>
              </a:rPr>
              <a:t>与农民关系</a:t>
            </a:r>
            <a:endParaRPr lang="zh-CN" altLang="en-US" sz="3200" b="1">
              <a:latin typeface="微软雅黑" panose="020b0503020204020204" charset="-122"/>
              <a:ea typeface="微软雅黑" panose="020b0503020204020204" charset="-122"/>
            </a:endParaRPr>
          </a:p>
        </p:txBody>
      </p:sp>
      <p:sp>
        <p:nvSpPr>
          <p:cNvPr id="13354" name="Line 43"/>
          <p:cNvSpPr/>
          <p:nvPr/>
        </p:nvSpPr>
        <p:spPr>
          <a:xfrm>
            <a:off x="1645920" y="600710"/>
            <a:ext cx="1366838" cy="2232025"/>
          </a:xfrm>
          <a:prstGeom prst="line">
            <a:avLst/>
          </a:prstGeom>
          <a:ln w="9525" cap="flat" cmpd="sng">
            <a:solidFill>
              <a:schemeClr val="tx1"/>
            </a:solidFill>
            <a:prstDash val="solid"/>
            <a:round/>
            <a:headEnd type="none" w="med" len="med"/>
            <a:tailEnd type="none" w="med" len="med"/>
          </a:ln>
        </p:spPr>
        <p:txBody>
          <a:bodyPr/>
          <a:lstStyle/>
          <a:p/>
        </p:txBody>
      </p:sp>
    </p:spTree>
  </p:cSld>
  <p:clrMapOvr>
    <a:masterClrMapping/>
  </p:clrMapOvr>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afterGroup">
                            <p:stCondLst>
                              <p:cond delay="0"/>
                            </p:stCondLst>
                            <p:childTnLst>
                              <p:par>
                                <p:cTn id="5" presetID="2" presetClass="entr" presetSubtype="4" fill="hold" grpId="0" nodeType="clickEffect">
                                  <p:stCondLst>
                                    <p:cond delay="0"/>
                                  </p:stCondLst>
                                  <p:childTnLst>
                                    <p:set>
                                      <p:cBhvr>
                                        <p:cTn id="6" dur="1" fill="hold">
                                          <p:stCondLst>
                                            <p:cond delay="0"/>
                                          </p:stCondLst>
                                        </p:cTn>
                                        <p:tgtEl>
                                          <p:spTgt spid="102430"/>
                                        </p:tgtEl>
                                        <p:attrNameLst>
                                          <p:attrName>style.visibility</p:attrName>
                                        </p:attrNameLst>
                                      </p:cBhvr>
                                      <p:to>
                                        <p:strVal val="visible"/>
                                      </p:to>
                                    </p:set>
                                    <p:anim calcmode="lin" valueType="num">
                                      <p:cBhvr additive="base">
                                        <p:cTn id="7" dur="500" fill="hold"/>
                                        <p:tgtEl>
                                          <p:spTgt spid="102430"/>
                                        </p:tgtEl>
                                        <p:attrNameLst>
                                          <p:attrName>ppt_x</p:attrName>
                                        </p:attrNameLst>
                                      </p:cBhvr>
                                      <p:tavLst>
                                        <p:tav tm="0">
                                          <p:val>
                                            <p:strVal val="#ppt_x"/>
                                          </p:val>
                                        </p:tav>
                                        <p:tav tm="100000">
                                          <p:val>
                                            <p:strVal val="#ppt_x"/>
                                          </p:val>
                                        </p:tav>
                                      </p:tavLst>
                                    </p:anim>
                                    <p:anim calcmode="lin" valueType="num">
                                      <p:cBhvr additive="base">
                                        <p:cTn id="8" dur="500" fill="hold"/>
                                        <p:tgtEl>
                                          <p:spTgt spid="102430"/>
                                        </p:tgtEl>
                                        <p:attrNameLst>
                                          <p:attrName>ppt_y</p:attrName>
                                        </p:attrNameLst>
                                      </p:cBhvr>
                                      <p:tavLst>
                                        <p:tav tm="0">
                                          <p:val>
                                            <p:strVal val="1+#ppt_h/2"/>
                                          </p:val>
                                        </p:tav>
                                        <p:tav tm="100000">
                                          <p:val>
                                            <p:strVal val="#ppt_y"/>
                                          </p:val>
                                        </p:tav>
                                      </p:tavLst>
                                    </p:anim>
                                  </p:childTnLst>
                                </p:cTn>
                              </p:par>
                            </p:childTnLst>
                          </p:cTn>
                        </p:par>
                      </p:childTnLst>
                    </p:cTn>
                  </p:par>
                  <p:par>
                    <p:cTn id="9" fill="hold" nodeType="clickPar">
                      <p:stCondLst>
                        <p:cond delay="indefinite"/>
                      </p:stCondLst>
                      <p:childTnLst>
                        <p:par>
                          <p:cTn id="10" fill="hold" nodeType="afterGroup">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2431"/>
                                        </p:tgtEl>
                                        <p:attrNameLst>
                                          <p:attrName>style.visibility</p:attrName>
                                        </p:attrNameLst>
                                      </p:cBhvr>
                                      <p:to>
                                        <p:strVal val="visible"/>
                                      </p:to>
                                    </p:set>
                                    <p:anim calcmode="lin" valueType="num">
                                      <p:cBhvr additive="base">
                                        <p:cTn id="13" dur="500" fill="hold"/>
                                        <p:tgtEl>
                                          <p:spTgt spid="102431"/>
                                        </p:tgtEl>
                                        <p:attrNameLst>
                                          <p:attrName>ppt_x</p:attrName>
                                        </p:attrNameLst>
                                      </p:cBhvr>
                                      <p:tavLst>
                                        <p:tav tm="0">
                                          <p:val>
                                            <p:strVal val="#ppt_x"/>
                                          </p:val>
                                        </p:tav>
                                        <p:tav tm="100000">
                                          <p:val>
                                            <p:strVal val="#ppt_x"/>
                                          </p:val>
                                        </p:tav>
                                      </p:tavLst>
                                    </p:anim>
                                    <p:anim calcmode="lin" valueType="num">
                                      <p:cBhvr additive="base">
                                        <p:cTn id="14" dur="500" fill="hold"/>
                                        <p:tgtEl>
                                          <p:spTgt spid="102431"/>
                                        </p:tgtEl>
                                        <p:attrNameLst>
                                          <p:attrName>ppt_y</p:attrName>
                                        </p:attrNameLst>
                                      </p:cBhvr>
                                      <p:tavLst>
                                        <p:tav tm="0">
                                          <p:val>
                                            <p:strVal val="1+#ppt_h/2"/>
                                          </p:val>
                                        </p:tav>
                                        <p:tav tm="100000">
                                          <p:val>
                                            <p:strVal val="#ppt_y"/>
                                          </p:val>
                                        </p:tav>
                                      </p:tavLst>
                                    </p:anim>
                                  </p:childTnLst>
                                </p:cTn>
                              </p:par>
                            </p:childTnLst>
                          </p:cTn>
                        </p:par>
                      </p:childTnLst>
                    </p:cTn>
                  </p:par>
                  <p:par>
                    <p:cTn id="15" fill="hold" nodeType="clickPar">
                      <p:stCondLst>
                        <p:cond delay="indefinite"/>
                      </p:stCondLst>
                      <p:childTnLst>
                        <p:par>
                          <p:cTn id="16" fill="hold" nodeType="afterGroup">
                            <p:stCondLst>
                              <p:cond delay="0"/>
                            </p:stCondLst>
                            <p:childTnLst>
                              <p:par>
                                <p:cTn id="17" presetID="4" presetClass="entr" presetSubtype="16" fill="hold" grpId="0" nodeType="clickEffect">
                                  <p:stCondLst>
                                    <p:cond delay="0"/>
                                  </p:stCondLst>
                                  <p:childTnLst>
                                    <p:set>
                                      <p:cBhvr>
                                        <p:cTn id="18" dur="1" fill="hold">
                                          <p:stCondLst>
                                            <p:cond delay="0"/>
                                          </p:stCondLst>
                                        </p:cTn>
                                        <p:tgtEl>
                                          <p:spTgt spid="102432"/>
                                        </p:tgtEl>
                                        <p:attrNameLst>
                                          <p:attrName>style.visibility</p:attrName>
                                        </p:attrNameLst>
                                      </p:cBhvr>
                                      <p:to>
                                        <p:strVal val="visible"/>
                                      </p:to>
                                    </p:set>
                                    <p:animEffect transition="in" filter="box(in)">
                                      <p:cBhvr>
                                        <p:cTn id="19" dur="500"/>
                                        <p:tgtEl>
                                          <p:spTgt spid="102432"/>
                                        </p:tgtEl>
                                      </p:cBhvr>
                                    </p:animEffect>
                                  </p:childTnLst>
                                </p:cTn>
                              </p:par>
                            </p:childTnLst>
                          </p:cTn>
                        </p:par>
                      </p:childTnLst>
                    </p:cTn>
                  </p:par>
                  <p:par>
                    <p:cTn id="20" fill="hold" nodeType="clickPar">
                      <p:stCondLst>
                        <p:cond delay="indefinite"/>
                      </p:stCondLst>
                      <p:childTnLst>
                        <p:par>
                          <p:cTn id="21" fill="hold" nodeType="afterGroup">
                            <p:stCondLst>
                              <p:cond delay="0"/>
                            </p:stCondLst>
                            <p:childTnLst>
                              <p:par>
                                <p:cTn id="22" presetID="4" presetClass="entr" presetSubtype="16" fill="hold" grpId="0" nodeType="clickEffect">
                                  <p:stCondLst>
                                    <p:cond delay="0"/>
                                  </p:stCondLst>
                                  <p:childTnLst>
                                    <p:set>
                                      <p:cBhvr>
                                        <p:cTn id="23" dur="1" fill="hold">
                                          <p:stCondLst>
                                            <p:cond delay="0"/>
                                          </p:stCondLst>
                                        </p:cTn>
                                        <p:tgtEl>
                                          <p:spTgt spid="102433"/>
                                        </p:tgtEl>
                                        <p:attrNameLst>
                                          <p:attrName>style.visibility</p:attrName>
                                        </p:attrNameLst>
                                      </p:cBhvr>
                                      <p:to>
                                        <p:strVal val="visible"/>
                                      </p:to>
                                    </p:set>
                                    <p:animEffect transition="in" filter="box(in)">
                                      <p:cBhvr>
                                        <p:cTn id="24" dur="500"/>
                                        <p:tgtEl>
                                          <p:spTgt spid="102433"/>
                                        </p:tgtEl>
                                      </p:cBhvr>
                                    </p:animEffect>
                                  </p:childTnLst>
                                </p:cTn>
                              </p:par>
                            </p:childTnLst>
                          </p:cTn>
                        </p:par>
                      </p:childTnLst>
                    </p:cTn>
                  </p:par>
                  <p:par>
                    <p:cTn id="25" fill="hold" nodeType="clickPar">
                      <p:stCondLst>
                        <p:cond delay="indefinite"/>
                      </p:stCondLst>
                      <p:childTnLst>
                        <p:par>
                          <p:cTn id="26" fill="hold" nodeType="afterGroup">
                            <p:stCondLst>
                              <p:cond delay="0"/>
                            </p:stCondLst>
                            <p:childTnLst>
                              <p:par>
                                <p:cTn id="27" presetID="8" presetClass="entr" presetSubtype="16" fill="hold" grpId="0" nodeType="clickEffect">
                                  <p:stCondLst>
                                    <p:cond delay="0"/>
                                  </p:stCondLst>
                                  <p:childTnLst>
                                    <p:set>
                                      <p:cBhvr>
                                        <p:cTn id="28" dur="1" fill="hold">
                                          <p:stCondLst>
                                            <p:cond delay="0"/>
                                          </p:stCondLst>
                                        </p:cTn>
                                        <p:tgtEl>
                                          <p:spTgt spid="102434"/>
                                        </p:tgtEl>
                                        <p:attrNameLst>
                                          <p:attrName>style.visibility</p:attrName>
                                        </p:attrNameLst>
                                      </p:cBhvr>
                                      <p:to>
                                        <p:strVal val="visible"/>
                                      </p:to>
                                    </p:set>
                                    <p:animEffect transition="in" filter="diamond(in)">
                                      <p:cBhvr>
                                        <p:cTn id="29" dur="2000"/>
                                        <p:tgtEl>
                                          <p:spTgt spid="102434"/>
                                        </p:tgtEl>
                                      </p:cBhvr>
                                    </p:animEffect>
                                  </p:childTnLst>
                                </p:cTn>
                              </p:par>
                            </p:childTnLst>
                          </p:cTn>
                        </p:par>
                      </p:childTnLst>
                    </p:cTn>
                  </p:par>
                  <p:par>
                    <p:cTn id="30" fill="hold" nodeType="clickPar">
                      <p:stCondLst>
                        <p:cond delay="indefinite"/>
                      </p:stCondLst>
                      <p:childTnLst>
                        <p:par>
                          <p:cTn id="31" fill="hold" nodeType="afterGroup">
                            <p:stCondLst>
                              <p:cond delay="0"/>
                            </p:stCondLst>
                            <p:childTnLst>
                              <p:par>
                                <p:cTn id="32" presetID="8" presetClass="entr" presetSubtype="16" fill="hold" grpId="0" nodeType="clickEffect">
                                  <p:stCondLst>
                                    <p:cond delay="0"/>
                                  </p:stCondLst>
                                  <p:childTnLst>
                                    <p:set>
                                      <p:cBhvr>
                                        <p:cTn id="33" dur="1" fill="hold">
                                          <p:stCondLst>
                                            <p:cond delay="0"/>
                                          </p:stCondLst>
                                        </p:cTn>
                                        <p:tgtEl>
                                          <p:spTgt spid="102435"/>
                                        </p:tgtEl>
                                        <p:attrNameLst>
                                          <p:attrName>style.visibility</p:attrName>
                                        </p:attrNameLst>
                                      </p:cBhvr>
                                      <p:to>
                                        <p:strVal val="visible"/>
                                      </p:to>
                                    </p:set>
                                    <p:animEffect transition="in" filter="diamond(in)">
                                      <p:cBhvr>
                                        <p:cTn id="34" dur="2000"/>
                                        <p:tgtEl>
                                          <p:spTgt spid="102435"/>
                                        </p:tgtEl>
                                      </p:cBhvr>
                                    </p:animEffect>
                                  </p:childTnLst>
                                </p:cTn>
                              </p:par>
                            </p:childTnLst>
                          </p:cTn>
                        </p:par>
                      </p:childTnLst>
                    </p:cTn>
                  </p:par>
                  <p:par>
                    <p:cTn id="35" fill="hold" nodeType="clickPar">
                      <p:stCondLst>
                        <p:cond delay="indefinite"/>
                      </p:stCondLst>
                      <p:childTnLst>
                        <p:par>
                          <p:cTn id="36" fill="hold" nodeType="afterGroup">
                            <p:stCondLst>
                              <p:cond delay="0"/>
                            </p:stCondLst>
                            <p:childTnLst>
                              <p:par>
                                <p:cTn id="37" presetID="4" presetClass="entr" presetSubtype="16" fill="hold" grpId="0" nodeType="clickEffect">
                                  <p:stCondLst>
                                    <p:cond delay="0"/>
                                  </p:stCondLst>
                                  <p:childTnLst>
                                    <p:set>
                                      <p:cBhvr>
                                        <p:cTn id="38" dur="1" fill="hold">
                                          <p:stCondLst>
                                            <p:cond delay="0"/>
                                          </p:stCondLst>
                                        </p:cTn>
                                        <p:tgtEl>
                                          <p:spTgt spid="102436"/>
                                        </p:tgtEl>
                                        <p:attrNameLst>
                                          <p:attrName>style.visibility</p:attrName>
                                        </p:attrNameLst>
                                      </p:cBhvr>
                                      <p:to>
                                        <p:strVal val="visible"/>
                                      </p:to>
                                    </p:set>
                                    <p:animEffect transition="in" filter="box(in)">
                                      <p:cBhvr>
                                        <p:cTn id="39" dur="500"/>
                                        <p:tgtEl>
                                          <p:spTgt spid="102436"/>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02430" grpId="0"/>
      <p:bldP spid="102431" grpId="0"/>
      <p:bldP spid="102432" grpId="0"/>
      <p:bldP spid="102433" grpId="0"/>
      <p:bldP spid="102434" grpId="0"/>
      <p:bldP spid="102435" grpId="0"/>
      <p:bldP spid="102436" grpId="0"/>
    </p:bldLst>
  </p:timing>
</p:sld>
</file>

<file path=ppt/slides/slide21.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9" name="Text Box 16"/>
          <p:cNvSpPr txBox="1">
            <a:spLocks noChangeArrowheads="1"/>
          </p:cNvSpPr>
          <p:nvPr/>
        </p:nvSpPr>
        <p:spPr bwMode="auto">
          <a:xfrm>
            <a:off x="516255" y="289560"/>
            <a:ext cx="10855325" cy="1817370"/>
          </a:xfrm>
          <a:prstGeom prst="rect">
            <a:avLst/>
          </a:prstGeom>
          <a:blipFill rotWithShape="1">
            <a:blip r:embed="rId2"/>
            <a:tile tx="0" ty="0" sx="100000" sy="100000" flip="none" algn="tl"/>
          </a:blipFill>
          <a:ln w="38100">
            <a:solidFill>
              <a:schemeClr val="folHlink"/>
            </a:solidFill>
            <a:miter lim="800000"/>
          </a:ln>
        </p:spPr>
        <p:txBody>
          <a:bodyPr wrap="square" lIns="90170" tIns="46990" rIns="90170" bIns="46990">
            <a:spAutoFit/>
          </a:bodyPr>
          <a:lstStyle>
            <a:lvl1pPr eaLnBrk="0" hangingPunct="0">
              <a:defRPr sz="4000" b="1">
                <a:solidFill>
                  <a:srgbClr val="CC3300"/>
                </a:solidFill>
                <a:latin typeface="Arial" pitchFamily="34" charset="0"/>
                <a:ea typeface="宋体" pitchFamily="2" charset="-122"/>
              </a:defRPr>
            </a:lvl1pPr>
            <a:lvl2pPr marL="742950" indent="-285750" eaLnBrk="0" hangingPunct="0">
              <a:defRPr sz="4000" b="1">
                <a:solidFill>
                  <a:srgbClr val="CC3300"/>
                </a:solidFill>
                <a:latin typeface="Arial" pitchFamily="34" charset="0"/>
                <a:ea typeface="宋体" pitchFamily="2" charset="-122"/>
              </a:defRPr>
            </a:lvl2pPr>
            <a:lvl3pPr marL="1143000" indent="-228600" eaLnBrk="0" hangingPunct="0">
              <a:defRPr sz="4000" b="1">
                <a:solidFill>
                  <a:srgbClr val="CC3300"/>
                </a:solidFill>
                <a:latin typeface="Arial" pitchFamily="34" charset="0"/>
                <a:ea typeface="宋体" pitchFamily="2" charset="-122"/>
              </a:defRPr>
            </a:lvl3pPr>
            <a:lvl4pPr marL="1600200" indent="-228600" eaLnBrk="0" hangingPunct="0">
              <a:defRPr sz="4000" b="1">
                <a:solidFill>
                  <a:srgbClr val="CC3300"/>
                </a:solidFill>
                <a:latin typeface="Arial" pitchFamily="34" charset="0"/>
                <a:ea typeface="宋体" pitchFamily="2" charset="-122"/>
              </a:defRPr>
            </a:lvl4pPr>
            <a:lvl5pPr marL="2057400" indent="-228600" eaLnBrk="0" hangingPunct="0">
              <a:defRPr sz="4000" b="1">
                <a:solidFill>
                  <a:srgbClr val="CC3300"/>
                </a:solidFill>
                <a:latin typeface="Arial" pitchFamily="34" charset="0"/>
                <a:ea typeface="宋体" pitchFamily="2" charset="-122"/>
              </a:defRPr>
            </a:lvl5pPr>
            <a:lvl6pPr marL="2514600" indent="-228600" algn="ctr" eaLnBrk="0" fontAlgn="base" hangingPunct="0">
              <a:spcBef>
                <a:spcPct val="0"/>
              </a:spcBef>
              <a:spcAft>
                <a:spcPct val="0"/>
              </a:spcAft>
              <a:defRPr sz="4000" b="1">
                <a:solidFill>
                  <a:srgbClr val="CC3300"/>
                </a:solidFill>
                <a:latin typeface="Arial" pitchFamily="34" charset="0"/>
                <a:ea typeface="宋体" pitchFamily="2" charset="-122"/>
              </a:defRPr>
            </a:lvl6pPr>
            <a:lvl7pPr marL="2971800" indent="-228600" algn="ctr" eaLnBrk="0" fontAlgn="base" hangingPunct="0">
              <a:spcBef>
                <a:spcPct val="0"/>
              </a:spcBef>
              <a:spcAft>
                <a:spcPct val="0"/>
              </a:spcAft>
              <a:defRPr sz="4000" b="1">
                <a:solidFill>
                  <a:srgbClr val="CC3300"/>
                </a:solidFill>
                <a:latin typeface="Arial" pitchFamily="34" charset="0"/>
                <a:ea typeface="宋体" pitchFamily="2" charset="-122"/>
              </a:defRPr>
            </a:lvl7pPr>
            <a:lvl8pPr marL="3429000" indent="-228600" algn="ctr" eaLnBrk="0" fontAlgn="base" hangingPunct="0">
              <a:spcBef>
                <a:spcPct val="0"/>
              </a:spcBef>
              <a:spcAft>
                <a:spcPct val="0"/>
              </a:spcAft>
              <a:defRPr sz="4000" b="1">
                <a:solidFill>
                  <a:srgbClr val="CC3300"/>
                </a:solidFill>
                <a:latin typeface="Arial" pitchFamily="34" charset="0"/>
                <a:ea typeface="宋体" pitchFamily="2" charset="-122"/>
              </a:defRPr>
            </a:lvl8pPr>
            <a:lvl9pPr marL="3886200" indent="-228600" algn="ctr" eaLnBrk="0" fontAlgn="base" hangingPunct="0">
              <a:spcBef>
                <a:spcPct val="0"/>
              </a:spcBef>
              <a:spcAft>
                <a:spcPct val="0"/>
              </a:spcAft>
              <a:defRPr sz="4000" b="1">
                <a:solidFill>
                  <a:srgbClr val="CC3300"/>
                </a:solidFill>
                <a:latin typeface="Arial" pitchFamily="34" charset="0"/>
                <a:ea typeface="宋体" pitchFamily="2" charset="-122"/>
              </a:defRPr>
            </a:lvl9pPr>
          </a:lstStyle>
          <a:p>
            <a:pPr algn="l" eaLnBrk="1" hangingPunct="1">
              <a:buFont typeface="Arial" pitchFamily="34" charset="0"/>
              <a:buNone/>
            </a:pPr>
            <a:r>
              <a:rPr lang="en-US" altLang="zh-CN" sz="2800">
                <a:solidFill>
                  <a:schemeClr val="tx1">
                    <a:lumMod val="95000"/>
                    <a:lumOff val="5000"/>
                  </a:schemeClr>
                </a:solidFill>
                <a:latin typeface="微软雅黑" panose="020b0503020204020204" charset="-122"/>
                <a:ea typeface="微软雅黑" panose="020b0503020204020204" charset="-122"/>
                <a:sym typeface="+mn-ea"/>
              </a:rPr>
              <a:t> </a:t>
            </a:r>
            <a:r>
              <a:rPr lang="zh-CN" altLang="en-US" sz="2800">
                <a:solidFill>
                  <a:schemeClr val="tx1"/>
                </a:solidFill>
                <a:latin typeface="楷体" pitchFamily="49" charset="-122"/>
                <a:ea typeface="楷体" pitchFamily="49" charset="-122"/>
                <a:sym typeface="+mn-ea"/>
              </a:rPr>
              <a:t>材料</a:t>
            </a:r>
            <a:r>
              <a:rPr lang="en-US" altLang="zh-CN" sz="2800">
                <a:solidFill>
                  <a:schemeClr val="tx1"/>
                </a:solidFill>
                <a:latin typeface="楷体" pitchFamily="49" charset="-122"/>
                <a:ea typeface="楷体" pitchFamily="49" charset="-122"/>
                <a:sym typeface="+mn-ea"/>
              </a:rPr>
              <a:t>1</a:t>
            </a:r>
            <a:r>
              <a:rPr lang="zh-CN" altLang="en-US" sz="2800">
                <a:solidFill>
                  <a:schemeClr val="tx1"/>
                </a:solidFill>
                <a:latin typeface="楷体" pitchFamily="49" charset="-122"/>
                <a:ea typeface="楷体" pitchFamily="49" charset="-122"/>
                <a:sym typeface="+mn-ea"/>
              </a:rPr>
              <a:t>：时任中共山西省委第一书记的陶鲁笳说：“农民得到了土地，我们的党就得到了农民的拥护。全国农民拥护的事情，那个时候，没有办不成的。所以说，这是一次最彻底的最全面的最成功的一次土地改革。</a:t>
            </a:r>
            <a:r>
              <a:rPr lang="en-US" altLang="zh-CN" sz="2800">
                <a:solidFill>
                  <a:schemeClr val="tx1"/>
                </a:solidFill>
                <a:latin typeface="楷体" pitchFamily="49" charset="-122"/>
                <a:ea typeface="楷体" pitchFamily="49" charset="-122"/>
                <a:sym typeface="+mn-ea"/>
              </a:rPr>
              <a:t>”</a:t>
            </a:r>
            <a:endParaRPr lang="en-US" altLang="zh-CN" sz="2800">
              <a:solidFill>
                <a:schemeClr val="tx1"/>
              </a:solidFill>
              <a:latin typeface="楷体" pitchFamily="49" charset="-122"/>
              <a:ea typeface="楷体" pitchFamily="49" charset="-122"/>
              <a:sym typeface="+mn-ea"/>
            </a:endParaRPr>
          </a:p>
        </p:txBody>
      </p:sp>
      <p:sp>
        <p:nvSpPr>
          <p:cNvPr id="13" name="Text Box 16"/>
          <p:cNvSpPr txBox="1">
            <a:spLocks noChangeArrowheads="1"/>
          </p:cNvSpPr>
          <p:nvPr/>
        </p:nvSpPr>
        <p:spPr bwMode="auto">
          <a:xfrm>
            <a:off x="517525" y="2553335"/>
            <a:ext cx="10854055" cy="955675"/>
          </a:xfrm>
          <a:prstGeom prst="rect">
            <a:avLst/>
          </a:prstGeom>
          <a:blipFill rotWithShape="1">
            <a:blip r:embed="rId2"/>
            <a:tile tx="0" ty="0" sx="100000" sy="100000" flip="none" algn="tl"/>
          </a:blipFill>
          <a:ln w="38100">
            <a:solidFill>
              <a:schemeClr val="folHlink"/>
            </a:solidFill>
            <a:miter lim="800000"/>
          </a:ln>
        </p:spPr>
        <p:txBody>
          <a:bodyPr wrap="square" lIns="90170" tIns="46990" rIns="90170" bIns="46990">
            <a:spAutoFit/>
          </a:bodyPr>
          <a:lstStyle>
            <a:lvl1pPr eaLnBrk="0" hangingPunct="0">
              <a:defRPr sz="4000" b="1">
                <a:solidFill>
                  <a:srgbClr val="CC3300"/>
                </a:solidFill>
                <a:latin typeface="Arial" pitchFamily="34" charset="0"/>
                <a:ea typeface="宋体" pitchFamily="2" charset="-122"/>
              </a:defRPr>
            </a:lvl1pPr>
            <a:lvl2pPr marL="742950" indent="-285750" eaLnBrk="0" hangingPunct="0">
              <a:defRPr sz="4000" b="1">
                <a:solidFill>
                  <a:srgbClr val="CC3300"/>
                </a:solidFill>
                <a:latin typeface="Arial" pitchFamily="34" charset="0"/>
                <a:ea typeface="宋体" pitchFamily="2" charset="-122"/>
              </a:defRPr>
            </a:lvl2pPr>
            <a:lvl3pPr marL="1143000" indent="-228600" eaLnBrk="0" hangingPunct="0">
              <a:defRPr sz="4000" b="1">
                <a:solidFill>
                  <a:srgbClr val="CC3300"/>
                </a:solidFill>
                <a:latin typeface="Arial" pitchFamily="34" charset="0"/>
                <a:ea typeface="宋体" pitchFamily="2" charset="-122"/>
              </a:defRPr>
            </a:lvl3pPr>
            <a:lvl4pPr marL="1600200" indent="-228600" eaLnBrk="0" hangingPunct="0">
              <a:defRPr sz="4000" b="1">
                <a:solidFill>
                  <a:srgbClr val="CC3300"/>
                </a:solidFill>
                <a:latin typeface="Arial" pitchFamily="34" charset="0"/>
                <a:ea typeface="宋体" pitchFamily="2" charset="-122"/>
              </a:defRPr>
            </a:lvl4pPr>
            <a:lvl5pPr marL="2057400" indent="-228600" eaLnBrk="0" hangingPunct="0">
              <a:defRPr sz="4000" b="1">
                <a:solidFill>
                  <a:srgbClr val="CC3300"/>
                </a:solidFill>
                <a:latin typeface="Arial" pitchFamily="34" charset="0"/>
                <a:ea typeface="宋体" pitchFamily="2" charset="-122"/>
              </a:defRPr>
            </a:lvl5pPr>
            <a:lvl6pPr marL="2514600" indent="-228600" algn="ctr" eaLnBrk="0" fontAlgn="base" hangingPunct="0">
              <a:spcBef>
                <a:spcPct val="0"/>
              </a:spcBef>
              <a:spcAft>
                <a:spcPct val="0"/>
              </a:spcAft>
              <a:defRPr sz="4000" b="1">
                <a:solidFill>
                  <a:srgbClr val="CC3300"/>
                </a:solidFill>
                <a:latin typeface="Arial" pitchFamily="34" charset="0"/>
                <a:ea typeface="宋体" pitchFamily="2" charset="-122"/>
              </a:defRPr>
            </a:lvl6pPr>
            <a:lvl7pPr marL="2971800" indent="-228600" algn="ctr" eaLnBrk="0" fontAlgn="base" hangingPunct="0">
              <a:spcBef>
                <a:spcPct val="0"/>
              </a:spcBef>
              <a:spcAft>
                <a:spcPct val="0"/>
              </a:spcAft>
              <a:defRPr sz="4000" b="1">
                <a:solidFill>
                  <a:srgbClr val="CC3300"/>
                </a:solidFill>
                <a:latin typeface="Arial" pitchFamily="34" charset="0"/>
                <a:ea typeface="宋体" pitchFamily="2" charset="-122"/>
              </a:defRPr>
            </a:lvl7pPr>
            <a:lvl8pPr marL="3429000" indent="-228600" algn="ctr" eaLnBrk="0" fontAlgn="base" hangingPunct="0">
              <a:spcBef>
                <a:spcPct val="0"/>
              </a:spcBef>
              <a:spcAft>
                <a:spcPct val="0"/>
              </a:spcAft>
              <a:defRPr sz="4000" b="1">
                <a:solidFill>
                  <a:srgbClr val="CC3300"/>
                </a:solidFill>
                <a:latin typeface="Arial" pitchFamily="34" charset="0"/>
                <a:ea typeface="宋体" pitchFamily="2" charset="-122"/>
              </a:defRPr>
            </a:lvl8pPr>
            <a:lvl9pPr marL="3886200" indent="-228600" algn="ctr" eaLnBrk="0" fontAlgn="base" hangingPunct="0">
              <a:spcBef>
                <a:spcPct val="0"/>
              </a:spcBef>
              <a:spcAft>
                <a:spcPct val="0"/>
              </a:spcAft>
              <a:defRPr sz="4000" b="1">
                <a:solidFill>
                  <a:srgbClr val="CC3300"/>
                </a:solidFill>
                <a:latin typeface="Arial" pitchFamily="34" charset="0"/>
                <a:ea typeface="宋体" pitchFamily="2" charset="-122"/>
              </a:defRPr>
            </a:lvl9pPr>
          </a:lstStyle>
          <a:p>
            <a:pPr algn="l" eaLnBrk="1" hangingPunct="1">
              <a:buFont typeface="Arial" pitchFamily="34" charset="0"/>
              <a:buNone/>
            </a:pPr>
            <a:r>
              <a:rPr lang="zh-CN" altLang="en-US" sz="2800">
                <a:solidFill>
                  <a:schemeClr val="tx1"/>
                </a:solidFill>
                <a:latin typeface="楷体" pitchFamily="49" charset="-122"/>
                <a:ea typeface="楷体" pitchFamily="49" charset="-122"/>
                <a:sym typeface="+mn-ea"/>
              </a:rPr>
              <a:t>材料</a:t>
            </a:r>
            <a:r>
              <a:rPr lang="en-US" altLang="zh-CN" sz="2800">
                <a:solidFill>
                  <a:schemeClr val="tx1"/>
                </a:solidFill>
                <a:latin typeface="楷体" pitchFamily="49" charset="-122"/>
                <a:ea typeface="楷体" pitchFamily="49" charset="-122"/>
                <a:sym typeface="+mn-ea"/>
              </a:rPr>
              <a:t>2</a:t>
            </a:r>
            <a:r>
              <a:rPr lang="zh-CN" altLang="en-US" sz="2800">
                <a:solidFill>
                  <a:schemeClr val="tx1"/>
                </a:solidFill>
                <a:latin typeface="楷体" pitchFamily="49" charset="-122"/>
                <a:ea typeface="楷体" pitchFamily="49" charset="-122"/>
                <a:sym typeface="+mn-ea"/>
              </a:rPr>
              <a:t>：毛泽东也曾兴奋地说：“我为新中国数万万农民获得翻身的机会和国家获得工业化的基本条件而表示高兴，表示庆贺。</a:t>
            </a:r>
            <a:r>
              <a:rPr lang="en-US" altLang="zh-CN" sz="2800">
                <a:solidFill>
                  <a:schemeClr val="tx1"/>
                </a:solidFill>
                <a:latin typeface="楷体" pitchFamily="49" charset="-122"/>
                <a:ea typeface="楷体" pitchFamily="49" charset="-122"/>
                <a:sym typeface="+mn-ea"/>
              </a:rPr>
              <a:t>”</a:t>
            </a:r>
            <a:endParaRPr lang="en-US" altLang="zh-CN" sz="2800">
              <a:solidFill>
                <a:schemeClr val="tx1"/>
              </a:solidFill>
              <a:latin typeface="楷体" pitchFamily="49" charset="-122"/>
              <a:ea typeface="楷体" pitchFamily="49" charset="-122"/>
              <a:sym typeface="+mn-ea"/>
            </a:endParaRPr>
          </a:p>
        </p:txBody>
      </p:sp>
      <p:sp>
        <p:nvSpPr>
          <p:cNvPr id="6" name="Text Box 16"/>
          <p:cNvSpPr txBox="1">
            <a:spLocks noChangeArrowheads="1"/>
          </p:cNvSpPr>
          <p:nvPr/>
        </p:nvSpPr>
        <p:spPr bwMode="auto">
          <a:xfrm>
            <a:off x="517525" y="3980815"/>
            <a:ext cx="10888345" cy="2679065"/>
          </a:xfrm>
          <a:prstGeom prst="rect">
            <a:avLst/>
          </a:prstGeom>
          <a:blipFill rotWithShape="1">
            <a:blip r:embed="rId2"/>
            <a:tile tx="0" ty="0" sx="100000" sy="100000" flip="none" algn="tl"/>
          </a:blipFill>
          <a:ln w="38100">
            <a:solidFill>
              <a:schemeClr val="folHlink"/>
            </a:solidFill>
            <a:miter lim="800000"/>
          </a:ln>
        </p:spPr>
        <p:txBody>
          <a:bodyPr wrap="square" lIns="90170" tIns="46990" rIns="90170" bIns="46990">
            <a:spAutoFit/>
          </a:bodyPr>
          <a:lstStyle>
            <a:lvl1pPr eaLnBrk="0" hangingPunct="0">
              <a:defRPr sz="4000" b="1">
                <a:solidFill>
                  <a:srgbClr val="CC3300"/>
                </a:solidFill>
                <a:latin typeface="Arial" pitchFamily="34" charset="0"/>
                <a:ea typeface="宋体" pitchFamily="2" charset="-122"/>
              </a:defRPr>
            </a:lvl1pPr>
            <a:lvl2pPr marL="742950" indent="-285750" eaLnBrk="0" hangingPunct="0">
              <a:defRPr sz="4000" b="1">
                <a:solidFill>
                  <a:srgbClr val="CC3300"/>
                </a:solidFill>
                <a:latin typeface="Arial" pitchFamily="34" charset="0"/>
                <a:ea typeface="宋体" pitchFamily="2" charset="-122"/>
              </a:defRPr>
            </a:lvl2pPr>
            <a:lvl3pPr marL="1143000" indent="-228600" eaLnBrk="0" hangingPunct="0">
              <a:defRPr sz="4000" b="1">
                <a:solidFill>
                  <a:srgbClr val="CC3300"/>
                </a:solidFill>
                <a:latin typeface="Arial" pitchFamily="34" charset="0"/>
                <a:ea typeface="宋体" pitchFamily="2" charset="-122"/>
              </a:defRPr>
            </a:lvl3pPr>
            <a:lvl4pPr marL="1600200" indent="-228600" eaLnBrk="0" hangingPunct="0">
              <a:defRPr sz="4000" b="1">
                <a:solidFill>
                  <a:srgbClr val="CC3300"/>
                </a:solidFill>
                <a:latin typeface="Arial" pitchFamily="34" charset="0"/>
                <a:ea typeface="宋体" pitchFamily="2" charset="-122"/>
              </a:defRPr>
            </a:lvl4pPr>
            <a:lvl5pPr marL="2057400" indent="-228600" eaLnBrk="0" hangingPunct="0">
              <a:defRPr sz="4000" b="1">
                <a:solidFill>
                  <a:srgbClr val="CC3300"/>
                </a:solidFill>
                <a:latin typeface="Arial" pitchFamily="34" charset="0"/>
                <a:ea typeface="宋体" pitchFamily="2" charset="-122"/>
              </a:defRPr>
            </a:lvl5pPr>
            <a:lvl6pPr marL="2514600" indent="-228600" algn="ctr" eaLnBrk="0" fontAlgn="base" hangingPunct="0">
              <a:spcBef>
                <a:spcPct val="0"/>
              </a:spcBef>
              <a:spcAft>
                <a:spcPct val="0"/>
              </a:spcAft>
              <a:defRPr sz="4000" b="1">
                <a:solidFill>
                  <a:srgbClr val="CC3300"/>
                </a:solidFill>
                <a:latin typeface="Arial" pitchFamily="34" charset="0"/>
                <a:ea typeface="宋体" pitchFamily="2" charset="-122"/>
              </a:defRPr>
            </a:lvl6pPr>
            <a:lvl7pPr marL="2971800" indent="-228600" algn="ctr" eaLnBrk="0" fontAlgn="base" hangingPunct="0">
              <a:spcBef>
                <a:spcPct val="0"/>
              </a:spcBef>
              <a:spcAft>
                <a:spcPct val="0"/>
              </a:spcAft>
              <a:defRPr sz="4000" b="1">
                <a:solidFill>
                  <a:srgbClr val="CC3300"/>
                </a:solidFill>
                <a:latin typeface="Arial" pitchFamily="34" charset="0"/>
                <a:ea typeface="宋体" pitchFamily="2" charset="-122"/>
              </a:defRPr>
            </a:lvl7pPr>
            <a:lvl8pPr marL="3429000" indent="-228600" algn="ctr" eaLnBrk="0" fontAlgn="base" hangingPunct="0">
              <a:spcBef>
                <a:spcPct val="0"/>
              </a:spcBef>
              <a:spcAft>
                <a:spcPct val="0"/>
              </a:spcAft>
              <a:defRPr sz="4000" b="1">
                <a:solidFill>
                  <a:srgbClr val="CC3300"/>
                </a:solidFill>
                <a:latin typeface="Arial" pitchFamily="34" charset="0"/>
                <a:ea typeface="宋体" pitchFamily="2" charset="-122"/>
              </a:defRPr>
            </a:lvl8pPr>
            <a:lvl9pPr marL="3886200" indent="-228600" algn="ctr" eaLnBrk="0" fontAlgn="base" hangingPunct="0">
              <a:spcBef>
                <a:spcPct val="0"/>
              </a:spcBef>
              <a:spcAft>
                <a:spcPct val="0"/>
              </a:spcAft>
              <a:defRPr sz="4000" b="1">
                <a:solidFill>
                  <a:srgbClr val="CC3300"/>
                </a:solidFill>
                <a:latin typeface="Arial" pitchFamily="34" charset="0"/>
                <a:ea typeface="宋体" pitchFamily="2" charset="-122"/>
              </a:defRPr>
            </a:lvl9pPr>
          </a:lstStyle>
          <a:p>
            <a:pPr algn="l" eaLnBrk="1" hangingPunct="1">
              <a:buFont typeface="Arial" pitchFamily="34" charset="0"/>
              <a:buNone/>
            </a:pPr>
            <a:r>
              <a:rPr lang="en-US" altLang="zh-CN" sz="2800">
                <a:solidFill>
                  <a:schemeClr val="tx1">
                    <a:lumMod val="95000"/>
                    <a:lumOff val="5000"/>
                  </a:schemeClr>
                </a:solidFill>
                <a:latin typeface="微软雅黑" panose="020b0503020204020204" charset="-122"/>
                <a:ea typeface="微软雅黑" panose="020b0503020204020204" charset="-122"/>
                <a:sym typeface="+mn-ea"/>
              </a:rPr>
              <a:t> </a:t>
            </a:r>
            <a:r>
              <a:rPr sz="2800">
                <a:solidFill>
                  <a:schemeClr val="tx1">
                    <a:lumMod val="95000"/>
                    <a:lumOff val="5000"/>
                  </a:schemeClr>
                </a:solidFill>
                <a:latin typeface="楷体" pitchFamily="49" charset="-122"/>
                <a:ea typeface="楷体" pitchFamily="49" charset="-122"/>
                <a:sym typeface="+mn-ea"/>
              </a:rPr>
              <a:t>材料</a:t>
            </a:r>
            <a:r>
              <a:rPr lang="en-US" sz="2800">
                <a:solidFill>
                  <a:schemeClr val="tx1">
                    <a:lumMod val="95000"/>
                    <a:lumOff val="5000"/>
                  </a:schemeClr>
                </a:solidFill>
                <a:latin typeface="楷体" pitchFamily="49" charset="-122"/>
                <a:ea typeface="楷体" pitchFamily="49" charset="-122"/>
                <a:sym typeface="+mn-ea"/>
              </a:rPr>
              <a:t>3</a:t>
            </a:r>
            <a:r>
              <a:rPr sz="2800">
                <a:solidFill>
                  <a:schemeClr val="tx1">
                    <a:lumMod val="95000"/>
                    <a:lumOff val="5000"/>
                  </a:schemeClr>
                </a:solidFill>
                <a:latin typeface="楷体" pitchFamily="49" charset="-122"/>
                <a:ea typeface="楷体" pitchFamily="49" charset="-122"/>
                <a:sym typeface="+mn-ea"/>
              </a:rPr>
              <a:t>：土地改革</a:t>
            </a:r>
            <a:r>
              <a:rPr lang="zh-CN" sz="2800">
                <a:solidFill>
                  <a:schemeClr val="tx1">
                    <a:lumMod val="95000"/>
                    <a:lumOff val="5000"/>
                  </a:schemeClr>
                </a:solidFill>
                <a:latin typeface="楷体" pitchFamily="49" charset="-122"/>
                <a:ea typeface="楷体" pitchFamily="49" charset="-122"/>
                <a:sym typeface="+mn-ea"/>
              </a:rPr>
              <a:t>后，农民的生产积极性大大提高。他们早出晚归，积肥、修堤，添置耕牛和农具。</a:t>
            </a:r>
            <a:r>
              <a:rPr lang="en-US" altLang="zh-CN" sz="2800">
                <a:solidFill>
                  <a:schemeClr val="tx1">
                    <a:lumMod val="95000"/>
                    <a:lumOff val="5000"/>
                  </a:schemeClr>
                </a:solidFill>
                <a:latin typeface="楷体" pitchFamily="49" charset="-122"/>
                <a:ea typeface="楷体" pitchFamily="49" charset="-122"/>
                <a:sym typeface="+mn-ea"/>
              </a:rPr>
              <a:t>1950</a:t>
            </a:r>
            <a:r>
              <a:rPr lang="zh-CN" altLang="en-US" sz="2800">
                <a:solidFill>
                  <a:schemeClr val="tx1">
                    <a:lumMod val="95000"/>
                    <a:lumOff val="5000"/>
                  </a:schemeClr>
                </a:solidFill>
                <a:latin typeface="楷体" pitchFamily="49" charset="-122"/>
                <a:ea typeface="楷体" pitchFamily="49" charset="-122"/>
                <a:sym typeface="+mn-ea"/>
              </a:rPr>
              <a:t>年冬湖南省就动工修建水塘</a:t>
            </a:r>
            <a:r>
              <a:rPr lang="en-US" altLang="zh-CN" sz="2800">
                <a:solidFill>
                  <a:schemeClr val="tx1">
                    <a:lumMod val="95000"/>
                    <a:lumOff val="5000"/>
                  </a:schemeClr>
                </a:solidFill>
                <a:latin typeface="楷体" pitchFamily="49" charset="-122"/>
                <a:ea typeface="楷体" pitchFamily="49" charset="-122"/>
                <a:sym typeface="+mn-ea"/>
              </a:rPr>
              <a:t>9.8</a:t>
            </a:r>
            <a:r>
              <a:rPr lang="zh-CN" altLang="en-US" sz="2800">
                <a:solidFill>
                  <a:schemeClr val="tx1">
                    <a:lumMod val="95000"/>
                    <a:lumOff val="5000"/>
                  </a:schemeClr>
                </a:solidFill>
                <a:latin typeface="楷体" pitchFamily="49" charset="-122"/>
                <a:ea typeface="楷体" pitchFamily="49" charset="-122"/>
                <a:sym typeface="+mn-ea"/>
              </a:rPr>
              <a:t>万多个，修堤坝</a:t>
            </a:r>
            <a:r>
              <a:rPr lang="en-US" altLang="zh-CN" sz="2800">
                <a:solidFill>
                  <a:schemeClr val="tx1">
                    <a:lumMod val="95000"/>
                    <a:lumOff val="5000"/>
                  </a:schemeClr>
                </a:solidFill>
                <a:latin typeface="楷体" pitchFamily="49" charset="-122"/>
                <a:ea typeface="楷体" pitchFamily="49" charset="-122"/>
                <a:sym typeface="+mn-ea"/>
              </a:rPr>
              <a:t>2.2</a:t>
            </a:r>
            <a:r>
              <a:rPr lang="zh-CN" altLang="en-US" sz="2800">
                <a:solidFill>
                  <a:schemeClr val="tx1">
                    <a:lumMod val="95000"/>
                    <a:lumOff val="5000"/>
                  </a:schemeClr>
                </a:solidFill>
                <a:latin typeface="楷体" pitchFamily="49" charset="-122"/>
                <a:ea typeface="楷体" pitchFamily="49" charset="-122"/>
                <a:sym typeface="+mn-ea"/>
              </a:rPr>
              <a:t>万多座，修沟渠</a:t>
            </a:r>
            <a:r>
              <a:rPr lang="en-US" altLang="zh-CN" sz="2800">
                <a:solidFill>
                  <a:schemeClr val="tx1">
                    <a:lumMod val="95000"/>
                    <a:lumOff val="5000"/>
                  </a:schemeClr>
                </a:solidFill>
                <a:latin typeface="楷体" pitchFamily="49" charset="-122"/>
                <a:ea typeface="楷体" pitchFamily="49" charset="-122"/>
                <a:sym typeface="+mn-ea"/>
              </a:rPr>
              <a:t>4000</a:t>
            </a:r>
            <a:r>
              <a:rPr lang="zh-CN" altLang="en-US" sz="2800">
                <a:solidFill>
                  <a:schemeClr val="tx1">
                    <a:lumMod val="95000"/>
                    <a:lumOff val="5000"/>
                  </a:schemeClr>
                </a:solidFill>
                <a:latin typeface="楷体" pitchFamily="49" charset="-122"/>
                <a:ea typeface="楷体" pitchFamily="49" charset="-122"/>
                <a:sym typeface="+mn-ea"/>
              </a:rPr>
              <a:t>多千米，受益田地</a:t>
            </a:r>
            <a:r>
              <a:rPr lang="en-US" altLang="zh-CN" sz="2800">
                <a:solidFill>
                  <a:schemeClr val="tx1">
                    <a:lumMod val="95000"/>
                    <a:lumOff val="5000"/>
                  </a:schemeClr>
                </a:solidFill>
                <a:latin typeface="楷体" pitchFamily="49" charset="-122"/>
                <a:ea typeface="楷体" pitchFamily="49" charset="-122"/>
                <a:sym typeface="+mn-ea"/>
              </a:rPr>
              <a:t>750</a:t>
            </a:r>
            <a:r>
              <a:rPr lang="zh-CN" altLang="en-US" sz="2800">
                <a:solidFill>
                  <a:schemeClr val="tx1">
                    <a:lumMod val="95000"/>
                    <a:lumOff val="5000"/>
                  </a:schemeClr>
                </a:solidFill>
                <a:latin typeface="楷体" pitchFamily="49" charset="-122"/>
                <a:ea typeface="楷体" pitchFamily="49" charset="-122"/>
                <a:sym typeface="+mn-ea"/>
              </a:rPr>
              <a:t>万亩。辽宁金县三十里梅家村的翻身农民，昼夜不停拉土垫地，把</a:t>
            </a:r>
            <a:r>
              <a:rPr lang="en-US" altLang="zh-CN" sz="2800">
                <a:solidFill>
                  <a:schemeClr val="tx1">
                    <a:lumMod val="95000"/>
                    <a:lumOff val="5000"/>
                  </a:schemeClr>
                </a:solidFill>
                <a:latin typeface="楷体" pitchFamily="49" charset="-122"/>
                <a:ea typeface="楷体" pitchFamily="49" charset="-122"/>
                <a:sym typeface="+mn-ea"/>
              </a:rPr>
              <a:t>1000</a:t>
            </a:r>
            <a:r>
              <a:rPr lang="zh-CN" altLang="en-US" sz="2800">
                <a:solidFill>
                  <a:schemeClr val="tx1">
                    <a:lumMod val="95000"/>
                    <a:lumOff val="5000"/>
                  </a:schemeClr>
                </a:solidFill>
                <a:latin typeface="楷体" pitchFamily="49" charset="-122"/>
                <a:ea typeface="楷体" pitchFamily="49" charset="-122"/>
                <a:sym typeface="+mn-ea"/>
              </a:rPr>
              <a:t>多亩盐碱地改变为良田，种上花生和棉花。</a:t>
            </a:r>
            <a:r>
              <a:rPr lang="en-US" altLang="zh-CN" sz="2800">
                <a:solidFill>
                  <a:schemeClr val="tx1">
                    <a:lumMod val="95000"/>
                    <a:lumOff val="5000"/>
                  </a:schemeClr>
                </a:solidFill>
                <a:latin typeface="楷体" pitchFamily="49" charset="-122"/>
                <a:ea typeface="楷体" pitchFamily="49" charset="-122"/>
                <a:sym typeface="+mn-ea"/>
              </a:rPr>
              <a:t>1951</a:t>
            </a:r>
            <a:r>
              <a:rPr lang="zh-CN" altLang="en-US" sz="2800">
                <a:solidFill>
                  <a:schemeClr val="tx1">
                    <a:lumMod val="95000"/>
                    <a:lumOff val="5000"/>
                  </a:schemeClr>
                </a:solidFill>
                <a:latin typeface="楷体" pitchFamily="49" charset="-122"/>
                <a:ea typeface="楷体" pitchFamily="49" charset="-122"/>
                <a:sym typeface="+mn-ea"/>
              </a:rPr>
              <a:t>年底，全国粮食产量达到</a:t>
            </a:r>
            <a:r>
              <a:rPr lang="en-US" altLang="zh-CN" sz="2800">
                <a:solidFill>
                  <a:schemeClr val="tx1">
                    <a:lumMod val="95000"/>
                    <a:lumOff val="5000"/>
                  </a:schemeClr>
                </a:solidFill>
                <a:latin typeface="楷体" pitchFamily="49" charset="-122"/>
                <a:ea typeface="楷体" pitchFamily="49" charset="-122"/>
                <a:sym typeface="+mn-ea"/>
              </a:rPr>
              <a:t>1.4</a:t>
            </a:r>
            <a:r>
              <a:rPr lang="zh-CN" altLang="en-US" sz="2800">
                <a:solidFill>
                  <a:schemeClr val="tx1">
                    <a:lumMod val="95000"/>
                    <a:lumOff val="5000"/>
                  </a:schemeClr>
                </a:solidFill>
                <a:latin typeface="楷体" pitchFamily="49" charset="-122"/>
                <a:ea typeface="楷体" pitchFamily="49" charset="-122"/>
                <a:sym typeface="+mn-ea"/>
              </a:rPr>
              <a:t>亿吨，比</a:t>
            </a:r>
            <a:r>
              <a:rPr lang="en-US" altLang="zh-CN" sz="2800">
                <a:solidFill>
                  <a:schemeClr val="tx1">
                    <a:lumMod val="95000"/>
                    <a:lumOff val="5000"/>
                  </a:schemeClr>
                </a:solidFill>
                <a:latin typeface="楷体" pitchFamily="49" charset="-122"/>
                <a:ea typeface="楷体" pitchFamily="49" charset="-122"/>
                <a:sym typeface="+mn-ea"/>
              </a:rPr>
              <a:t>1949</a:t>
            </a:r>
            <a:r>
              <a:rPr lang="zh-CN" altLang="en-US" sz="2800">
                <a:solidFill>
                  <a:schemeClr val="tx1">
                    <a:lumMod val="95000"/>
                    <a:lumOff val="5000"/>
                  </a:schemeClr>
                </a:solidFill>
                <a:latin typeface="楷体" pitchFamily="49" charset="-122"/>
                <a:ea typeface="楷体" pitchFamily="49" charset="-122"/>
                <a:sym typeface="+mn-ea"/>
              </a:rPr>
              <a:t>年增长</a:t>
            </a:r>
            <a:r>
              <a:rPr lang="en-US" altLang="zh-CN" sz="2800">
                <a:solidFill>
                  <a:schemeClr val="tx1">
                    <a:lumMod val="95000"/>
                    <a:lumOff val="5000"/>
                  </a:schemeClr>
                </a:solidFill>
                <a:latin typeface="楷体" pitchFamily="49" charset="-122"/>
                <a:ea typeface="楷体" pitchFamily="49" charset="-122"/>
                <a:sym typeface="+mn-ea"/>
              </a:rPr>
              <a:t>26.9%</a:t>
            </a:r>
            <a:r>
              <a:rPr lang="zh-CN" altLang="en-US" sz="2800">
                <a:solidFill>
                  <a:schemeClr val="tx1">
                    <a:lumMod val="95000"/>
                    <a:lumOff val="5000"/>
                  </a:schemeClr>
                </a:solidFill>
                <a:latin typeface="楷体" pitchFamily="49" charset="-122"/>
                <a:ea typeface="楷体" pitchFamily="49" charset="-122"/>
                <a:sym typeface="+mn-ea"/>
              </a:rPr>
              <a:t>。</a:t>
            </a:r>
            <a:r>
              <a:rPr sz="2800">
                <a:solidFill>
                  <a:schemeClr val="tx1">
                    <a:lumMod val="95000"/>
                    <a:lumOff val="5000"/>
                  </a:schemeClr>
                </a:solidFill>
                <a:latin typeface="楷体" pitchFamily="49" charset="-122"/>
                <a:ea typeface="楷体" pitchFamily="49" charset="-122"/>
                <a:sym typeface="+mn-ea"/>
              </a:rPr>
              <a:t>                     </a:t>
            </a:r>
            <a:endParaRPr sz="2800">
              <a:solidFill>
                <a:schemeClr val="tx1">
                  <a:lumMod val="95000"/>
                  <a:lumOff val="5000"/>
                </a:schemeClr>
              </a:solidFill>
              <a:latin typeface="楷体" pitchFamily="49" charset="-122"/>
              <a:ea typeface="楷体" pitchFamily="49" charset="-122"/>
              <a:sym typeface="+mn-ea"/>
            </a:endParaRPr>
          </a:p>
        </p:txBody>
      </p:sp>
    </p:spTree>
  </p:cSld>
  <p:clrMapOvr>
    <a:masterClrMapping/>
  </p:clrMapOvr>
  <p:transition/>
  <p:timing/>
</p:sld>
</file>

<file path=ppt/slides/slide22.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9" name="文本框 18"/>
          <p:cNvSpPr txBox="1"/>
          <p:nvPr/>
        </p:nvSpPr>
        <p:spPr>
          <a:xfrm>
            <a:off x="457835" y="2927668"/>
            <a:ext cx="1154113" cy="64516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3600" b="1">
                <a:solidFill>
                  <a:srgbClr val="FF0000"/>
                </a:solidFill>
                <a:latin typeface="微软雅黑" panose="020b0503020204020204" charset="-122"/>
                <a:ea typeface="微软雅黑" panose="020b0503020204020204" charset="-122"/>
              </a:rPr>
              <a:t>意义</a:t>
            </a:r>
            <a:endParaRPr lang="zh-CN" altLang="en-US" sz="3600" b="1">
              <a:solidFill>
                <a:srgbClr val="FF0000"/>
              </a:solidFill>
              <a:latin typeface="微软雅黑" panose="020b0503020204020204" charset="-122"/>
              <a:ea typeface="微软雅黑" panose="020b0503020204020204" charset="-122"/>
            </a:endParaRPr>
          </a:p>
        </p:txBody>
      </p:sp>
      <p:sp>
        <p:nvSpPr>
          <p:cNvPr id="21" name="AutoShape 10"/>
          <p:cNvSpPr/>
          <p:nvPr/>
        </p:nvSpPr>
        <p:spPr>
          <a:xfrm>
            <a:off x="1612265" y="796925"/>
            <a:ext cx="191770" cy="4907280"/>
          </a:xfrm>
          <a:prstGeom prst="leftBrace">
            <a:avLst>
              <a:gd name="adj1" fmla="val 56858"/>
              <a:gd name="adj2" fmla="val 50000"/>
            </a:avLst>
          </a:prstGeom>
          <a:solidFill>
            <a:schemeClr val="tx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endParaRPr lang="zh-CN" altLang="en-US" sz="1800"/>
          </a:p>
        </p:txBody>
      </p:sp>
      <p:sp>
        <p:nvSpPr>
          <p:cNvPr id="22" name="文本框 21"/>
          <p:cNvSpPr txBox="1"/>
          <p:nvPr/>
        </p:nvSpPr>
        <p:spPr>
          <a:xfrm>
            <a:off x="2285365" y="439420"/>
            <a:ext cx="5244465" cy="1383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800" b="1">
                <a:latin typeface="微软雅黑" panose="020b0503020204020204" charset="-122"/>
                <a:ea typeface="微软雅黑" panose="020b0503020204020204" charset="-122"/>
              </a:rPr>
              <a:t>1.</a:t>
            </a:r>
            <a:r>
              <a:rPr lang="zh-CN" altLang="zh-CN" sz="2800" b="1">
                <a:latin typeface="微软雅黑" panose="020b0503020204020204" charset="-122"/>
                <a:ea typeface="微软雅黑" panose="020b0503020204020204" charset="-122"/>
              </a:rPr>
              <a:t>彻底摧毁封建土地制度，消灭了地主阶级</a:t>
            </a:r>
            <a:r>
              <a:rPr lang="zh-CN" altLang="en-US" sz="2800" b="1">
                <a:latin typeface="微软雅黑" panose="020b0503020204020204" charset="-122"/>
                <a:ea typeface="微软雅黑" panose="020b0503020204020204" charset="-122"/>
              </a:rPr>
              <a:t>；</a:t>
            </a:r>
            <a:r>
              <a:rPr lang="zh-CN" altLang="zh-CN" sz="2800" b="1">
                <a:latin typeface="微软雅黑" panose="020b0503020204020204" charset="-122"/>
                <a:ea typeface="微软雅黑" panose="020b0503020204020204" charset="-122"/>
              </a:rPr>
              <a:t>农民翻身成为土地的主人</a:t>
            </a:r>
            <a:endParaRPr lang="zh-CN" altLang="zh-CN" sz="2800" b="1">
              <a:latin typeface="微软雅黑" panose="020b0503020204020204" charset="-122"/>
              <a:ea typeface="微软雅黑" panose="020b0503020204020204" charset="-122"/>
            </a:endParaRPr>
          </a:p>
        </p:txBody>
      </p:sp>
      <p:sp>
        <p:nvSpPr>
          <p:cNvPr id="24" name="文本框 23"/>
          <p:cNvSpPr txBox="1"/>
          <p:nvPr/>
        </p:nvSpPr>
        <p:spPr>
          <a:xfrm>
            <a:off x="2285365" y="4812665"/>
            <a:ext cx="3657600" cy="521970"/>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800" b="1">
                <a:latin typeface="微软雅黑" panose="020b0503020204020204" charset="-122"/>
                <a:ea typeface="微软雅黑" panose="020b0503020204020204" charset="-122"/>
              </a:rPr>
              <a:t>3.</a:t>
            </a:r>
            <a:r>
              <a:rPr lang="zh-CN" altLang="zh-CN" sz="2800" b="1">
                <a:latin typeface="微软雅黑" panose="020b0503020204020204" charset="-122"/>
                <a:ea typeface="微软雅黑" panose="020b0503020204020204" charset="-122"/>
              </a:rPr>
              <a:t>人民政权更加巩固</a:t>
            </a:r>
            <a:endParaRPr lang="zh-CN" altLang="zh-CN" sz="2800" b="1">
              <a:latin typeface="微软雅黑" panose="020b0503020204020204" charset="-122"/>
              <a:ea typeface="微软雅黑" panose="020b0503020204020204" charset="-122"/>
            </a:endParaRPr>
          </a:p>
        </p:txBody>
      </p:sp>
      <p:sp>
        <p:nvSpPr>
          <p:cNvPr id="27" name="文本框 26"/>
          <p:cNvSpPr txBox="1"/>
          <p:nvPr/>
        </p:nvSpPr>
        <p:spPr>
          <a:xfrm>
            <a:off x="8863965" y="716280"/>
            <a:ext cx="1833880" cy="8299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400" b="1">
                <a:solidFill>
                  <a:srgbClr val="FF0000"/>
                </a:solidFill>
                <a:latin typeface="微软雅黑" panose="020b0503020204020204" charset="-122"/>
                <a:ea typeface="微软雅黑" panose="020b0503020204020204" charset="-122"/>
              </a:rPr>
              <a:t>（</a:t>
            </a:r>
            <a:r>
              <a:rPr lang="zh-CN" altLang="zh-CN" sz="2400" b="1">
                <a:solidFill>
                  <a:srgbClr val="FF0000"/>
                </a:solidFill>
                <a:latin typeface="微软雅黑" panose="020b0503020204020204" charset="-122"/>
                <a:ea typeface="微软雅黑" panose="020b0503020204020204" charset="-122"/>
              </a:rPr>
              <a:t>土地所有权的改变</a:t>
            </a:r>
            <a:r>
              <a:rPr lang="zh-CN" altLang="en-US" sz="2400" b="1">
                <a:solidFill>
                  <a:srgbClr val="FF0000"/>
                </a:solidFill>
                <a:latin typeface="微软雅黑" panose="020b0503020204020204" charset="-122"/>
                <a:ea typeface="微软雅黑" panose="020b0503020204020204" charset="-122"/>
              </a:rPr>
              <a:t>）</a:t>
            </a:r>
            <a:endParaRPr lang="zh-CN" altLang="en-US" sz="2400" b="1">
              <a:solidFill>
                <a:srgbClr val="FF0000"/>
              </a:solidFill>
              <a:latin typeface="微软雅黑" panose="020b0503020204020204" charset="-122"/>
              <a:ea typeface="微软雅黑" panose="020b0503020204020204" charset="-122"/>
            </a:endParaRPr>
          </a:p>
        </p:txBody>
      </p:sp>
      <p:sp>
        <p:nvSpPr>
          <p:cNvPr id="28" name="文本框 27"/>
          <p:cNvSpPr txBox="1"/>
          <p:nvPr/>
        </p:nvSpPr>
        <p:spPr>
          <a:xfrm>
            <a:off x="8502015" y="2681605"/>
            <a:ext cx="2050415" cy="8299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l">
              <a:buNone/>
            </a:pPr>
            <a:r>
              <a:rPr lang="zh-CN" altLang="en-US" sz="2400" b="1">
                <a:solidFill>
                  <a:srgbClr val="FF0000"/>
                </a:solidFill>
                <a:latin typeface="微软雅黑" panose="020b0503020204020204" charset="-122"/>
                <a:ea typeface="微软雅黑" panose="020b0503020204020204" charset="-122"/>
              </a:rPr>
              <a:t>（对国家经济发展的影响）</a:t>
            </a:r>
            <a:endParaRPr lang="zh-CN" altLang="en-US" sz="2400" b="1">
              <a:solidFill>
                <a:srgbClr val="FF0000"/>
              </a:solidFill>
              <a:latin typeface="微软雅黑" panose="020b0503020204020204" charset="-122"/>
              <a:ea typeface="微软雅黑" panose="020b0503020204020204" charset="-122"/>
            </a:endParaRPr>
          </a:p>
        </p:txBody>
      </p:sp>
      <p:sp>
        <p:nvSpPr>
          <p:cNvPr id="29" name="文本框 28"/>
          <p:cNvSpPr txBox="1"/>
          <p:nvPr/>
        </p:nvSpPr>
        <p:spPr>
          <a:xfrm>
            <a:off x="2285365" y="2558415"/>
            <a:ext cx="4928870" cy="138366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800" b="1">
                <a:latin typeface="微软雅黑" panose="020b0503020204020204" charset="-122"/>
                <a:ea typeface="微软雅黑" panose="020b0503020204020204" charset="-122"/>
              </a:rPr>
              <a:t>2.</a:t>
            </a:r>
            <a:r>
              <a:rPr lang="zh-CN" altLang="zh-CN" sz="2800" b="1">
                <a:latin typeface="微软雅黑" panose="020b0503020204020204" charset="-122"/>
                <a:ea typeface="微软雅黑" panose="020b0503020204020204" charset="-122"/>
              </a:rPr>
              <a:t>大大解放农村生产力，农业生产获得迅速恢复和发展，为国家工业化建设准备了条件</a:t>
            </a:r>
            <a:endParaRPr lang="zh-CN" altLang="zh-CN" sz="2800" b="1">
              <a:latin typeface="微软雅黑" panose="020b0503020204020204" charset="-122"/>
              <a:ea typeface="微软雅黑" panose="020b0503020204020204" charset="-122"/>
            </a:endParaRPr>
          </a:p>
        </p:txBody>
      </p:sp>
      <p:sp>
        <p:nvSpPr>
          <p:cNvPr id="30" name="文本框 29"/>
          <p:cNvSpPr txBox="1"/>
          <p:nvPr/>
        </p:nvSpPr>
        <p:spPr>
          <a:xfrm>
            <a:off x="7906385" y="4697730"/>
            <a:ext cx="330200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algn="l">
              <a:spcBef>
                <a:spcPct val="20000"/>
              </a:spcBef>
              <a:buNone/>
            </a:pPr>
            <a:r>
              <a:rPr lang="zh-CN" altLang="en-US" sz="2400" b="1">
                <a:solidFill>
                  <a:srgbClr val="FF0000"/>
                </a:solidFill>
                <a:latin typeface="微软雅黑" panose="020b0503020204020204" charset="-122"/>
                <a:ea typeface="微软雅黑" panose="020b0503020204020204" charset="-122"/>
              </a:rPr>
              <a:t>（对国家政权的巩固）</a:t>
            </a:r>
            <a:endParaRPr lang="zh-CN" altLang="en-US" sz="2400" b="1">
              <a:solidFill>
                <a:srgbClr val="FF0000"/>
              </a:solidFill>
              <a:latin typeface="微软雅黑" panose="020b0503020204020204" charset="-122"/>
              <a:ea typeface="微软雅黑" panose="020b0503020204020204" charset="-122"/>
            </a:endParaRPr>
          </a:p>
        </p:txBody>
      </p:sp>
      <p:sp>
        <p:nvSpPr>
          <p:cNvPr id="31" name="右箭头 30"/>
          <p:cNvSpPr/>
          <p:nvPr/>
        </p:nvSpPr>
        <p:spPr>
          <a:xfrm flipV="1">
            <a:off x="8330248" y="796925"/>
            <a:ext cx="533400" cy="366713"/>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2" name="右箭头 31"/>
          <p:cNvSpPr/>
          <p:nvPr/>
        </p:nvSpPr>
        <p:spPr>
          <a:xfrm flipV="1">
            <a:off x="7906068" y="2916873"/>
            <a:ext cx="533400" cy="40005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
        <p:nvSpPr>
          <p:cNvPr id="33" name="右箭头 32"/>
          <p:cNvSpPr/>
          <p:nvPr/>
        </p:nvSpPr>
        <p:spPr>
          <a:xfrm flipV="1">
            <a:off x="7372668" y="4697413"/>
            <a:ext cx="533400" cy="363538"/>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914400" rtl="0" eaLnBrk="0" fontAlgn="base" latinLnBrk="0" hangingPunct="0">
              <a:lnSpc>
                <a:spcPct val="100000"/>
              </a:lnSpc>
              <a:spcBef>
                <a:spcPct val="0"/>
              </a:spcBef>
              <a:spcAft>
                <a:spcPct val="0"/>
              </a:spcAft>
              <a:buClrTx/>
              <a:buSzTx/>
              <a:buFontTx/>
              <a:buNone/>
              <a:defRPr/>
            </a:pPr>
            <a:endParaRPr kumimoji="0" lang="zh-CN" altLang="en-US" sz="1800" b="0" i="0" u="none" strike="noStrike" kern="1200" cap="none" spc="0" normalizeH="0" baseline="0" noProof="0">
              <a:ln>
                <a:noFill/>
              </a:ln>
              <a:solidFill>
                <a:schemeClr val="lt1"/>
              </a:solidFill>
              <a:effectLst/>
              <a:uLnTx/>
              <a:uFillTx/>
              <a:latin typeface="+mn-lt"/>
              <a:ea typeface="+mn-ea"/>
              <a:cs typeface="+mn-cs"/>
            </a:endParaRPr>
          </a:p>
        </p:txBody>
      </p:sp>
    </p:spTree>
  </p:cSld>
  <p:clrMapOvr>
    <a:masterClrMapping/>
  </p:clrMapOvr>
  <p:transition/>
  <p:timing/>
</p:sld>
</file>

<file path=ppt/slides/slide23.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2" name="标题 1"/>
          <p:cNvSpPr>
            <a:spLocks noGrp="1"/>
          </p:cNvSpPr>
          <p:nvPr>
            <p:ph type="title"/>
          </p:nvPr>
        </p:nvSpPr>
        <p:spPr>
          <a:xfrm>
            <a:off x="995045" y="1603375"/>
            <a:ext cx="9528810" cy="2861310"/>
          </a:xfrm>
        </p:spPr>
        <p:txBody>
          <a:bodyPr>
            <a:normAutofit fontScale="90000"/>
          </a:bodyPr>
          <a:lstStyle/>
          <a:p>
            <a:pPr algn="ctr"/>
            <a:r>
              <a:rPr lang="zh-CN" altLang="en-US" b="1">
                <a:latin typeface="微软雅黑" panose="020b0503020204020204" charset="-122"/>
                <a:ea typeface="微软雅黑" panose="020b0503020204020204" charset="-122"/>
              </a:rPr>
              <a:t>情景剧：</a:t>
            </a:r>
            <a:br>
              <a:rPr lang="zh-CN" altLang="en-US" b="1">
                <a:latin typeface="微软雅黑" panose="020b0503020204020204" charset="-122"/>
                <a:ea typeface="微软雅黑" panose="020b0503020204020204" charset="-122"/>
              </a:rPr>
            </a:br>
            <a:r>
              <a:rPr lang="zh-CN" altLang="en-US" b="1">
                <a:latin typeface="微软雅黑" panose="020b0503020204020204" charset="-122"/>
                <a:ea typeface="微软雅黑" panose="020b0503020204020204" charset="-122"/>
              </a:rPr>
              <a:t>   </a:t>
            </a:r>
            <a:br>
              <a:rPr lang="zh-CN" altLang="en-US" b="1">
                <a:latin typeface="微软雅黑" panose="020b0503020204020204" charset="-122"/>
                <a:ea typeface="微软雅黑" panose="020b0503020204020204" charset="-122"/>
              </a:rPr>
            </a:br>
            <a:br>
              <a:rPr lang="zh-CN" altLang="en-US" b="1">
                <a:latin typeface="微软雅黑" panose="020b0503020204020204" charset="-122"/>
                <a:ea typeface="微软雅黑" panose="020b0503020204020204" charset="-122"/>
              </a:rPr>
            </a:br>
            <a:r>
              <a:rPr lang="zh-CN" altLang="en-US" b="1">
                <a:latin typeface="微软雅黑" panose="020b0503020204020204" charset="-122"/>
                <a:ea typeface="微软雅黑" panose="020b0503020204020204" charset="-122"/>
              </a:rPr>
              <a:t>我是一名小记者，我要采访土改后的农民和地主。</a:t>
            </a:r>
            <a:endParaRPr lang="zh-CN" altLang="en-US" b="1">
              <a:latin typeface="微软雅黑" panose="020b0503020204020204" charset="-122"/>
              <a:ea typeface="微软雅黑" panose="020b0503020204020204" charset="-122"/>
            </a:endParaRPr>
          </a:p>
        </p:txBody>
      </p:sp>
    </p:spTree>
  </p:cSld>
  <p:clrMapOvr>
    <a:masterClrMapping/>
  </p:clrMapOvr>
  <p:transition/>
  <p:timing/>
</p:sld>
</file>

<file path=ppt/slides/slide24.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bg>
      <p:bgPr>
        <a:blipFill rotWithShape="1">
          <a:blip r:embed="rId2"/>
          <a:stretch>
            <a:fillRect/>
          </a:stretch>
        </a:blipFill>
        <a:effectLst/>
      </p:bgPr>
    </p:bg>
    <p:spTree>
      <p:nvGrpSpPr>
        <p:cNvPr id="1" name=""/>
        <p:cNvGrpSpPr/>
        <p:nvPr/>
      </p:nvGrpSpPr>
      <p:grpSpPr>
        <a:xfrm>
          <a:off x="0" y="0"/>
          <a:ext cx="0" cy="0"/>
        </a:xfrm>
      </p:grpSpPr>
      <p:sp>
        <p:nvSpPr>
          <p:cNvPr id="3" name="内容占位符 2"/>
          <p:cNvSpPr>
            <a:spLocks noGrp="1"/>
          </p:cNvSpPr>
          <p:nvPr>
            <p:ph idx="1"/>
          </p:nvPr>
        </p:nvSpPr>
        <p:spPr>
          <a:xfrm>
            <a:off x="595630" y="1454150"/>
            <a:ext cx="10515600" cy="3312795"/>
          </a:xfrm>
        </p:spPr>
        <p:txBody>
          <a:bodyPr>
            <a:normAutofit lnSpcReduction="20000"/>
          </a:bodyPr>
          <a:lstStyle/>
          <a:p>
            <a:pPr marL="0" indent="0">
              <a:buNone/>
            </a:pPr>
            <a:r>
              <a:rPr lang="en-US" altLang="zh-CN" sz="4000" b="1">
                <a:latin typeface="微软雅黑" panose="020b0503020204020204" charset="-122"/>
                <a:ea typeface="微软雅黑" panose="020b0503020204020204" charset="-122"/>
              </a:rPr>
              <a:t>                       </a:t>
            </a:r>
            <a:r>
              <a:rPr lang="en-US" altLang="zh-CN" sz="9600" b="1">
                <a:latin typeface="微软雅黑" panose="020b0503020204020204" charset="-122"/>
                <a:ea typeface="微软雅黑" panose="020b0503020204020204" charset="-122"/>
              </a:rPr>
              <a:t> </a:t>
            </a:r>
            <a:r>
              <a:rPr lang="zh-CN" altLang="en-US" sz="6000" b="1">
                <a:latin typeface="微软雅黑" panose="020b0503020204020204" charset="-122"/>
                <a:ea typeface="微软雅黑" panose="020b0503020204020204" charset="-122"/>
                <a:cs typeface="微软雅黑" panose="020b0503020204020204" charset="-122"/>
                <a:sym typeface="+mn-ea"/>
              </a:rPr>
              <a:t>惠农篇</a:t>
            </a:r>
            <a:endParaRPr lang="zh-CN" altLang="en-US" sz="6000" b="1">
              <a:latin typeface="微软雅黑" panose="020b0503020204020204" charset="-122"/>
              <a:ea typeface="微软雅黑" panose="020b0503020204020204" charset="-122"/>
              <a:cs typeface="微软雅黑" panose="020b0503020204020204" charset="-122"/>
              <a:sym typeface="+mn-ea"/>
            </a:endParaRPr>
          </a:p>
          <a:p>
            <a:pPr marL="0" indent="0">
              <a:buNone/>
            </a:pPr>
            <a:endParaRPr lang="zh-CN" altLang="en-US" sz="6000" b="1">
              <a:latin typeface="微软雅黑" panose="020b0503020204020204" charset="-122"/>
              <a:ea typeface="微软雅黑" panose="020b0503020204020204" charset="-122"/>
              <a:cs typeface="微软雅黑" panose="020b0503020204020204" charset="-122"/>
              <a:sym typeface="+mn-ea"/>
            </a:endParaRPr>
          </a:p>
          <a:p>
            <a:pPr marL="0" indent="0">
              <a:buNone/>
            </a:pPr>
            <a:r>
              <a:rPr lang="zh-CN" altLang="en-US" sz="6000" b="1">
                <a:latin typeface="微软雅黑" panose="020b0503020204020204" charset="-122"/>
                <a:ea typeface="微软雅黑" panose="020b0503020204020204" charset="-122"/>
                <a:cs typeface="微软雅黑" panose="020b0503020204020204" charset="-122"/>
                <a:sym typeface="+mn-ea"/>
              </a:rPr>
              <a:t>        振兴三农共筑中国梦</a:t>
            </a:r>
            <a:endParaRPr lang="zh-CN" altLang="en-US" sz="6000" b="1">
              <a:latin typeface="微软雅黑" panose="020b0503020204020204" charset="-122"/>
              <a:ea typeface="微软雅黑" panose="020b0503020204020204" charset="-122"/>
            </a:endParaRPr>
          </a:p>
        </p:txBody>
      </p:sp>
    </p:spTree>
  </p:cSld>
  <p:clrMapOvr>
    <a:masterClrMapping/>
  </p:clrMapOvr>
  <p:transition/>
  <p:timing/>
</p:sld>
</file>

<file path=ppt/slides/slide25.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6" name="图片 5"/>
          <p:cNvPicPr>
            <a:picLocks noChangeAspect="1"/>
          </p:cNvPicPr>
          <p:nvPr/>
        </p:nvPicPr>
        <p:blipFill>
          <a:blip r:embed="rId2"/>
          <a:stretch>
            <a:fillRect/>
          </a:stretch>
        </p:blipFill>
        <p:spPr>
          <a:xfrm>
            <a:off x="44450" y="20955"/>
            <a:ext cx="8058785" cy="6814820"/>
          </a:xfrm>
          <a:prstGeom prst="rect">
            <a:avLst/>
          </a:prstGeom>
        </p:spPr>
      </p:pic>
      <p:sp>
        <p:nvSpPr>
          <p:cNvPr id="7" name="文本框 6"/>
          <p:cNvSpPr txBox="1"/>
          <p:nvPr/>
        </p:nvSpPr>
        <p:spPr>
          <a:xfrm>
            <a:off x="8730615" y="96520"/>
            <a:ext cx="2882265" cy="6739255"/>
          </a:xfrm>
          <a:prstGeom prst="rect">
            <a:avLst/>
          </a:prstGeom>
          <a:noFill/>
        </p:spPr>
        <p:txBody>
          <a:bodyPr wrap="square" rtlCol="0" anchor="t">
            <a:spAutoFit/>
          </a:bodyPr>
          <a:lstStyle/>
          <a:p>
            <a:pPr fontAlgn="auto">
              <a:lnSpc>
                <a:spcPct val="150000"/>
              </a:lnSpc>
            </a:pPr>
            <a:r>
              <a:rPr lang="en-US" altLang="zh-CN" sz="3200" b="1">
                <a:latin typeface="微软雅黑" panose="020b0503020204020204" charset="-122"/>
                <a:ea typeface="微软雅黑" panose="020b0503020204020204" charset="-122"/>
                <a:sym typeface="+mn-ea"/>
              </a:rPr>
              <a:t>      </a:t>
            </a:r>
            <a:r>
              <a:rPr lang="zh-CN" altLang="en-US" sz="3200" b="1">
                <a:latin typeface="微软雅黑" panose="020b0503020204020204" charset="-122"/>
                <a:ea typeface="微软雅黑" panose="020b0503020204020204" charset="-122"/>
                <a:sym typeface="+mn-ea"/>
              </a:rPr>
              <a:t>从2004年开始，国家开始对粮食主产区种粮农民实行直接补贴</a:t>
            </a:r>
            <a:r>
              <a:rPr lang="zh-CN" altLang="en-US" sz="3200" b="1">
                <a:sym typeface="+mn-ea"/>
              </a:rPr>
              <a:t>，</a:t>
            </a:r>
            <a:r>
              <a:rPr lang="zh-CN" altLang="en-US" sz="3200" b="1">
                <a:latin typeface="微软雅黑" panose="020b0503020204020204" charset="-122"/>
                <a:ea typeface="微软雅黑" panose="020b0503020204020204" charset="-122"/>
                <a:sym typeface="+mn-ea"/>
              </a:rPr>
              <a:t>对部分地区农民进行粮种补贴和购置大型农机具的补贴。</a:t>
            </a:r>
            <a:endParaRPr lang="zh-CN" altLang="en-US" sz="3200">
              <a:latin typeface="微软雅黑" panose="020b0503020204020204" charset="-122"/>
              <a:ea typeface="微软雅黑" panose="020b0503020204020204" charset="-122"/>
            </a:endParaRPr>
          </a:p>
        </p:txBody>
      </p:sp>
    </p:spTree>
  </p:cSld>
  <p:clrMapOvr>
    <a:masterClrMapping/>
  </p:clrMapOvr>
  <p:transition/>
  <p:timing/>
</p:sld>
</file>

<file path=ppt/slides/slide26.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2" name="图片 1" descr="01300000110309121749186342500"/>
          <p:cNvPicPr>
            <a:picLocks noChangeAspect="1"/>
          </p:cNvPicPr>
          <p:nvPr/>
        </p:nvPicPr>
        <p:blipFill>
          <a:blip r:embed="rId2"/>
          <a:stretch>
            <a:fillRect/>
          </a:stretch>
        </p:blipFill>
        <p:spPr>
          <a:xfrm>
            <a:off x="36195" y="48895"/>
            <a:ext cx="8108950" cy="6759575"/>
          </a:xfrm>
          <a:prstGeom prst="rect">
            <a:avLst/>
          </a:prstGeom>
        </p:spPr>
      </p:pic>
      <p:sp>
        <p:nvSpPr>
          <p:cNvPr id="3" name="文本框 2"/>
          <p:cNvSpPr txBox="1"/>
          <p:nvPr/>
        </p:nvSpPr>
        <p:spPr>
          <a:xfrm>
            <a:off x="8760460" y="330200"/>
            <a:ext cx="2867660" cy="6000750"/>
          </a:xfrm>
          <a:prstGeom prst="rect">
            <a:avLst/>
          </a:prstGeom>
          <a:noFill/>
        </p:spPr>
        <p:txBody>
          <a:bodyPr wrap="square" rtlCol="0" anchor="t">
            <a:spAutoFit/>
          </a:bodyPr>
          <a:lstStyle/>
          <a:p>
            <a:pPr fontAlgn="auto">
              <a:lnSpc>
                <a:spcPct val="150000"/>
              </a:lnSpc>
            </a:pPr>
            <a:r>
              <a:rPr lang="en-US" altLang="zh-CN" sz="3200" b="1">
                <a:latin typeface="微软雅黑" panose="020b0503020204020204" charset="-122"/>
                <a:ea typeface="微软雅黑" panose="020b0503020204020204" charset="-122"/>
                <a:sym typeface="+mn-ea"/>
              </a:rPr>
              <a:t>    </a:t>
            </a:r>
            <a:r>
              <a:rPr lang="zh-CN" altLang="en-US" sz="3200" b="1">
                <a:latin typeface="微软雅黑" panose="020b0503020204020204" charset="-122"/>
                <a:ea typeface="微软雅黑" panose="020b0503020204020204" charset="-122"/>
                <a:sym typeface="+mn-ea"/>
              </a:rPr>
              <a:t>从2006年的1月1日开始，在全国范围内</a:t>
            </a:r>
            <a:r>
              <a:rPr lang="zh-CN" altLang="en-US" sz="3200" b="1">
                <a:solidFill>
                  <a:srgbClr val="FF0000"/>
                </a:solidFill>
                <a:latin typeface="微软雅黑" panose="020b0503020204020204" charset="-122"/>
                <a:ea typeface="微软雅黑" panose="020b0503020204020204" charset="-122"/>
                <a:sym typeface="+mn-ea"/>
              </a:rPr>
              <a:t>取消了农业税</a:t>
            </a:r>
            <a:r>
              <a:rPr lang="zh-CN" altLang="en-US" sz="3200" b="1">
                <a:latin typeface="微软雅黑" panose="020b0503020204020204" charset="-122"/>
                <a:ea typeface="微软雅黑" panose="020b0503020204020204" charset="-122"/>
                <a:sym typeface="+mn-ea"/>
              </a:rPr>
              <a:t>，这标志着中央原定的五年内取消农业税的目标提前实现。</a:t>
            </a:r>
            <a:endParaRPr lang="zh-CN" altLang="en-US" sz="3200" b="1">
              <a:latin typeface="微软雅黑" panose="020b0503020204020204" charset="-122"/>
              <a:ea typeface="微软雅黑" panose="020b0503020204020204" charset="-122"/>
            </a:endParaRPr>
          </a:p>
        </p:txBody>
      </p:sp>
    </p:spTree>
  </p:cSld>
  <p:clrMapOvr>
    <a:masterClrMapping/>
  </p:clrMapOvr>
  <p:transition/>
  <p:timing/>
</p:sld>
</file>

<file path=ppt/slides/slide27.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pic>
        <p:nvPicPr>
          <p:cNvPr id="8" name="内容占位符 7" descr="201011231050164465"/>
          <p:cNvPicPr>
            <a:picLocks noChangeAspect="1"/>
          </p:cNvPicPr>
          <p:nvPr>
            <p:ph idx="1"/>
          </p:nvPr>
        </p:nvPicPr>
        <p:blipFill>
          <a:blip r:embed="rId2"/>
          <a:stretch>
            <a:fillRect/>
          </a:stretch>
        </p:blipFill>
        <p:spPr>
          <a:xfrm>
            <a:off x="25400" y="12700"/>
            <a:ext cx="8108315" cy="6799580"/>
          </a:xfrm>
          <a:prstGeom prst="rect">
            <a:avLst/>
          </a:prstGeom>
        </p:spPr>
      </p:pic>
      <p:sp>
        <p:nvSpPr>
          <p:cNvPr id="4" name="文本框 3"/>
          <p:cNvSpPr txBox="1"/>
          <p:nvPr/>
        </p:nvSpPr>
        <p:spPr>
          <a:xfrm>
            <a:off x="8242300" y="12700"/>
            <a:ext cx="3870325" cy="5262245"/>
          </a:xfrm>
          <a:prstGeom prst="rect">
            <a:avLst/>
          </a:prstGeom>
          <a:noFill/>
        </p:spPr>
        <p:txBody>
          <a:bodyPr wrap="square" rtlCol="0">
            <a:spAutoFit/>
          </a:bodyPr>
          <a:lstStyle/>
          <a:p>
            <a:pPr fontAlgn="auto">
              <a:lnSpc>
                <a:spcPct val="150000"/>
              </a:lnSpc>
            </a:pPr>
            <a:r>
              <a:rPr lang="en-US" altLang="zh-CN" sz="2800" b="1">
                <a:latin typeface="微软雅黑" panose="020b0503020204020204" charset="-122"/>
                <a:ea typeface="微软雅黑" panose="020b0503020204020204" charset="-122"/>
              </a:rPr>
              <a:t>     </a:t>
            </a:r>
            <a:r>
              <a:rPr lang="zh-CN" altLang="en-US" sz="3200" b="1">
                <a:latin typeface="微软雅黑" panose="020b0503020204020204" charset="-122"/>
                <a:ea typeface="微软雅黑" panose="020b0503020204020204" charset="-122"/>
              </a:rPr>
              <a:t>2016年</a:t>
            </a:r>
            <a:r>
              <a:rPr lang="zh-CN" altLang="en-US" sz="3200" b="1">
                <a:latin typeface="微软雅黑" panose="020b0503020204020204" charset="-122"/>
                <a:ea typeface="微软雅黑" panose="020b0503020204020204" charset="-122"/>
                <a:sym typeface="+mn-ea"/>
              </a:rPr>
              <a:t>农产品电子商务网络零售总额</a:t>
            </a:r>
            <a:r>
              <a:rPr lang="zh-CN" altLang="en-US" sz="3200" b="1">
                <a:latin typeface="微软雅黑" panose="020b0503020204020204" charset="-122"/>
                <a:ea typeface="微软雅黑" panose="020b0503020204020204" charset="-122"/>
              </a:rPr>
              <a:t>达到1589亿元；信息进村入户工程经过3年试点，到2017年底，建成益农信息社超过8万个。</a:t>
            </a:r>
            <a:endParaRPr lang="zh-CN" altLang="en-US" sz="3200" b="1">
              <a:latin typeface="微软雅黑" panose="020b0503020204020204" charset="-122"/>
              <a:ea typeface="微软雅黑" panose="020b0503020204020204" charset="-122"/>
            </a:endParaRPr>
          </a:p>
        </p:txBody>
      </p:sp>
    </p:spTree>
  </p:cSld>
  <p:clrMapOvr>
    <a:masterClrMapping/>
  </p:clrMapOvr>
  <p:transition/>
  <p:timing/>
</p:sld>
</file>

<file path=ppt/slides/slide28.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12" name="圆角矩形 11"/>
          <p:cNvSpPr/>
          <p:nvPr/>
        </p:nvSpPr>
        <p:spPr>
          <a:xfrm>
            <a:off x="2136140" y="1722755"/>
            <a:ext cx="7920355" cy="3411855"/>
          </a:xfrm>
          <a:prstGeom prst="roundRect">
            <a:avLst/>
          </a:prstGeom>
          <a:solidFill>
            <a:schemeClr val="accent4">
              <a:lumMod val="20000"/>
              <a:lumOff val="8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altLang="zh-CN" sz="3600" b="1">
                <a:solidFill>
                  <a:schemeClr val="tx1"/>
                </a:solidFill>
                <a:latin typeface="黑体" panose="02010609060101010101" charset="-122"/>
                <a:ea typeface="黑体" panose="02010609060101010101" charset="-122"/>
                <a:sym typeface="+mn-ea"/>
              </a:rPr>
              <a:t>   </a:t>
            </a:r>
            <a:r>
              <a:rPr lang="zh-CN" altLang="en-US" sz="3600" b="1">
                <a:solidFill>
                  <a:schemeClr val="tx1"/>
                </a:solidFill>
                <a:latin typeface="黑体" panose="02010609060101010101" charset="-122"/>
                <a:ea typeface="黑体" panose="02010609060101010101" charset="-122"/>
                <a:sym typeface="+mn-ea"/>
              </a:rPr>
              <a:t>请你为自己的家乡建设出谋划策吧！</a:t>
            </a:r>
            <a:endParaRPr lang="zh-CN" altLang="en-US" sz="3600" b="1">
              <a:solidFill>
                <a:schemeClr val="tx1"/>
              </a:solidFill>
              <a:latin typeface="黑体" panose="02010609060101010101" charset="-122"/>
              <a:ea typeface="黑体" panose="02010609060101010101" charset="-122"/>
              <a:sym typeface="+mn-ea"/>
            </a:endParaRPr>
          </a:p>
          <a:p>
            <a:pPr algn="l"/>
            <a:r>
              <a:rPr lang="zh-CN" altLang="en-US" sz="3600" b="1">
                <a:solidFill>
                  <a:schemeClr val="tx1"/>
                </a:solidFill>
                <a:latin typeface="黑体" panose="02010609060101010101" charset="-122"/>
                <a:ea typeface="黑体" panose="02010609060101010101" charset="-122"/>
                <a:sym typeface="+mn-ea"/>
              </a:rPr>
              <a:t>   从如何提高农民收入，加强农村建设，如何促进农业快速发展等方面提出你的建议。</a:t>
            </a:r>
            <a:endParaRPr lang="zh-CN" altLang="en-US" sz="3600" b="1">
              <a:solidFill>
                <a:schemeClr val="tx1"/>
              </a:solidFill>
              <a:latin typeface="黑体" panose="02010609060101010101" charset="-122"/>
              <a:ea typeface="黑体" panose="02010609060101010101" charset="-122"/>
              <a:sym typeface="+mn-ea"/>
            </a:endParaRPr>
          </a:p>
        </p:txBody>
      </p:sp>
    </p:spTree>
  </p:cSld>
  <p:clrMapOvr>
    <a:masterClrMapping/>
  </p:clrMapOvr>
  <p:transition/>
  <p:timing/>
</p:sld>
</file>

<file path=ppt/slides/slide29.xml><?xml version="1.0" encoding="utf-8"?>
<p:sld xmlns:a="http://schemas.openxmlformats.org/drawingml/2006/main" xmlns:r="http://schemas.openxmlformats.org/officeDocument/2006/relationships" xmlns:p14="http://schemas.microsoft.com/office/powerpoint/2010/main" xmlns:a14="http://schemas.microsoft.com/office/drawing/2010/main" xmlns:p15="http://schemas.microsoft.com/office/powerpoint/2012/main" xmlns:p="http://schemas.openxmlformats.org/presentationml/2006/main">
  <p:cSld>
    <p:spTree>
      <p:nvGrpSpPr>
        <p:cNvPr id="1" name=""/>
        <p:cNvGrpSpPr/>
        <p:nvPr/>
      </p:nvGrpSpPr>
      <p:grpSpPr>
        <a:xfrm>
          <a:off x="0" y="0"/>
          <a:ext cx="0" cy="0"/>
        </a:xfrm>
      </p:grpSpPr>
      <p:sp>
        <p:nvSpPr>
          <p:cNvPr id="3" name="文本框 2"/>
          <p:cNvSpPr txBox="1"/>
          <p:nvPr/>
        </p:nvSpPr>
        <p:spPr>
          <a:xfrm>
            <a:off x="1463358" y="1752600"/>
            <a:ext cx="675005" cy="3276600"/>
          </a:xfrm>
          <a:prstGeom prst="rect">
            <a:avLst/>
          </a:prstGeom>
          <a:noFill/>
          <a:ln w="9525">
            <a:noFill/>
          </a:ln>
        </p:spPr>
        <p:txBody>
          <a:bodyPr vert="eaVert">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lgn="ctr">
              <a:spcBef>
                <a:spcPct val="50000"/>
              </a:spcBef>
              <a:buNone/>
            </a:pPr>
            <a:r>
              <a:rPr lang="zh-CN" altLang="zh-CN" b="1">
                <a:solidFill>
                  <a:srgbClr val="FF0000"/>
                </a:solidFill>
                <a:latin typeface="微软雅黑" panose="020b0503020204020204" charset="-122"/>
                <a:ea typeface="微软雅黑" panose="020b0503020204020204" charset="-122"/>
              </a:rPr>
              <a:t>土    地    改    革</a:t>
            </a:r>
            <a:endParaRPr lang="zh-CN" altLang="zh-CN" b="1">
              <a:solidFill>
                <a:srgbClr val="FF0000"/>
              </a:solidFill>
              <a:latin typeface="微软雅黑" panose="020b0503020204020204" charset="-122"/>
              <a:ea typeface="微软雅黑" panose="020b0503020204020204" charset="-122"/>
            </a:endParaRPr>
          </a:p>
        </p:txBody>
      </p:sp>
      <p:sp>
        <p:nvSpPr>
          <p:cNvPr id="7" name="AutoShape 8"/>
          <p:cNvSpPr/>
          <p:nvPr/>
        </p:nvSpPr>
        <p:spPr>
          <a:xfrm flipH="1">
            <a:off x="2138680" y="1426845"/>
            <a:ext cx="99695" cy="5085080"/>
          </a:xfrm>
          <a:prstGeom prst="leftBrace">
            <a:avLst>
              <a:gd name="adj1" fmla="val 225202"/>
              <a:gd name="adj2" fmla="val 50000"/>
            </a:avLst>
          </a:prstGeom>
          <a:solidFill>
            <a:schemeClr val="tx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endParaRPr lang="zh-CN" altLang="en-US" sz="1800"/>
          </a:p>
        </p:txBody>
      </p:sp>
      <p:sp>
        <p:nvSpPr>
          <p:cNvPr id="8" name="文本框 7"/>
          <p:cNvSpPr txBox="1"/>
          <p:nvPr/>
        </p:nvSpPr>
        <p:spPr>
          <a:xfrm>
            <a:off x="2399030" y="1487805"/>
            <a:ext cx="121920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400" b="1">
                <a:solidFill>
                  <a:srgbClr val="FF0000"/>
                </a:solidFill>
                <a:latin typeface="微软雅黑" panose="020b0503020204020204" charset="-122"/>
                <a:ea typeface="微软雅黑" panose="020b0503020204020204" charset="-122"/>
              </a:rPr>
              <a:t>原   因</a:t>
            </a:r>
            <a:endParaRPr lang="zh-CN" altLang="en-US" sz="2400" b="1">
              <a:solidFill>
                <a:srgbClr val="FF0000"/>
              </a:solidFill>
              <a:latin typeface="微软雅黑" panose="020b0503020204020204" charset="-122"/>
              <a:ea typeface="微软雅黑" panose="020b0503020204020204" charset="-122"/>
            </a:endParaRPr>
          </a:p>
        </p:txBody>
      </p:sp>
      <p:sp>
        <p:nvSpPr>
          <p:cNvPr id="10" name="AutoShape 9"/>
          <p:cNvSpPr/>
          <p:nvPr/>
        </p:nvSpPr>
        <p:spPr>
          <a:xfrm>
            <a:off x="3627120" y="1104583"/>
            <a:ext cx="144463" cy="1225550"/>
          </a:xfrm>
          <a:prstGeom prst="leftBrace">
            <a:avLst>
              <a:gd name="adj1" fmla="val 70695"/>
              <a:gd name="adj2" fmla="val 50000"/>
            </a:avLst>
          </a:prstGeom>
          <a:solidFill>
            <a:schemeClr val="tx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endParaRPr lang="zh-CN" altLang="en-US" sz="1800"/>
          </a:p>
        </p:txBody>
      </p:sp>
      <p:sp>
        <p:nvSpPr>
          <p:cNvPr id="11" name="文本框 10"/>
          <p:cNvSpPr txBox="1"/>
          <p:nvPr/>
        </p:nvSpPr>
        <p:spPr>
          <a:xfrm>
            <a:off x="3825875" y="892175"/>
            <a:ext cx="716534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400" b="1">
                <a:latin typeface="微软雅黑" panose="020b0503020204020204" charset="-122"/>
                <a:ea typeface="微软雅黑" panose="020b0503020204020204" charset="-122"/>
              </a:rPr>
              <a:t>1</a:t>
            </a:r>
            <a:r>
              <a:rPr lang="zh-CN" altLang="zh-CN" sz="2400" b="1">
                <a:latin typeface="微软雅黑" panose="020b0503020204020204" charset="-122"/>
                <a:ea typeface="微软雅黑" panose="020b0503020204020204" charset="-122"/>
              </a:rPr>
              <a:t>、封建土地制度</a:t>
            </a:r>
            <a:r>
              <a:rPr lang="zh-CN" altLang="en-US" sz="2400" b="1">
                <a:latin typeface="微软雅黑" panose="020b0503020204020204" charset="-122"/>
                <a:ea typeface="微软雅黑" panose="020b0503020204020204" charset="-122"/>
              </a:rPr>
              <a:t>阻碍了农村经济和中国社会的发展</a:t>
            </a:r>
            <a:endParaRPr lang="zh-CN" altLang="zh-CN" sz="2400" b="1">
              <a:latin typeface="微软雅黑" panose="020b0503020204020204" charset="-122"/>
              <a:ea typeface="微软雅黑" panose="020b0503020204020204" charset="-122"/>
            </a:endParaRPr>
          </a:p>
        </p:txBody>
      </p:sp>
      <p:sp>
        <p:nvSpPr>
          <p:cNvPr id="12" name="文本框 11"/>
          <p:cNvSpPr txBox="1"/>
          <p:nvPr/>
        </p:nvSpPr>
        <p:spPr>
          <a:xfrm>
            <a:off x="3897630" y="1752600"/>
            <a:ext cx="533400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400" b="1">
                <a:latin typeface="微软雅黑" panose="020b0503020204020204" charset="-122"/>
                <a:ea typeface="微软雅黑" panose="020b0503020204020204" charset="-122"/>
              </a:rPr>
              <a:t>2</a:t>
            </a:r>
            <a:r>
              <a:rPr lang="zh-CN" altLang="zh-CN" sz="2400" b="1">
                <a:latin typeface="微软雅黑" panose="020b0503020204020204" charset="-122"/>
                <a:ea typeface="微软雅黑" panose="020b0503020204020204" charset="-122"/>
              </a:rPr>
              <a:t>、广大农民迫切要求进行土改</a:t>
            </a:r>
            <a:endParaRPr lang="zh-CN" altLang="zh-CN" sz="2400" b="1">
              <a:latin typeface="微软雅黑" panose="020b0503020204020204" charset="-122"/>
              <a:ea typeface="微软雅黑" panose="020b0503020204020204" charset="-122"/>
            </a:endParaRPr>
          </a:p>
        </p:txBody>
      </p:sp>
      <p:sp>
        <p:nvSpPr>
          <p:cNvPr id="13" name="文本框 12"/>
          <p:cNvSpPr txBox="1"/>
          <p:nvPr/>
        </p:nvSpPr>
        <p:spPr>
          <a:xfrm>
            <a:off x="2438400" y="3048000"/>
            <a:ext cx="121920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400" b="1">
                <a:solidFill>
                  <a:srgbClr val="FF0000"/>
                </a:solidFill>
                <a:latin typeface="微软雅黑" panose="020b0503020204020204" charset="-122"/>
                <a:ea typeface="微软雅黑" panose="020b0503020204020204" charset="-122"/>
              </a:rPr>
              <a:t>过程</a:t>
            </a:r>
            <a:endParaRPr lang="zh-CN" altLang="en-US" sz="2400" b="1">
              <a:solidFill>
                <a:srgbClr val="FF0000"/>
              </a:solidFill>
              <a:latin typeface="微软雅黑" panose="020b0503020204020204" charset="-122"/>
              <a:ea typeface="微软雅黑" panose="020b0503020204020204" charset="-122"/>
            </a:endParaRPr>
          </a:p>
        </p:txBody>
      </p:sp>
      <p:sp>
        <p:nvSpPr>
          <p:cNvPr id="15" name="AutoShape 10"/>
          <p:cNvSpPr/>
          <p:nvPr/>
        </p:nvSpPr>
        <p:spPr>
          <a:xfrm>
            <a:off x="3592513" y="2590800"/>
            <a:ext cx="179387" cy="1223963"/>
          </a:xfrm>
          <a:prstGeom prst="leftBrace">
            <a:avLst>
              <a:gd name="adj1" fmla="val 56858"/>
              <a:gd name="adj2" fmla="val 50000"/>
            </a:avLst>
          </a:prstGeom>
          <a:solidFill>
            <a:schemeClr val="tx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endParaRPr lang="zh-CN" altLang="en-US" sz="1800"/>
          </a:p>
        </p:txBody>
      </p:sp>
      <p:sp>
        <p:nvSpPr>
          <p:cNvPr id="16" name="文本框 15"/>
          <p:cNvSpPr txBox="1"/>
          <p:nvPr/>
        </p:nvSpPr>
        <p:spPr>
          <a:xfrm>
            <a:off x="3962400" y="2446655"/>
            <a:ext cx="632460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400" b="1">
                <a:latin typeface="微软雅黑" panose="020b0503020204020204" charset="-122"/>
                <a:ea typeface="微软雅黑" panose="020b0503020204020204" charset="-122"/>
              </a:rPr>
              <a:t>1950</a:t>
            </a:r>
            <a:r>
              <a:rPr lang="zh-CN" altLang="zh-CN" sz="2400" b="1">
                <a:latin typeface="微软雅黑" panose="020b0503020204020204" charset="-122"/>
                <a:ea typeface="微软雅黑" panose="020b0503020204020204" charset="-122"/>
              </a:rPr>
              <a:t>年</a:t>
            </a:r>
            <a:r>
              <a:rPr lang="zh-CN" altLang="zh-CN" sz="2400" b="1">
                <a:solidFill>
                  <a:srgbClr val="FF0000"/>
                </a:solidFill>
                <a:latin typeface="微软雅黑" panose="020b0503020204020204" charset="-122"/>
                <a:ea typeface="微软雅黑" panose="020b0503020204020204" charset="-122"/>
              </a:rPr>
              <a:t>颁布</a:t>
            </a:r>
            <a:r>
              <a:rPr lang="en-US" altLang="zh-CN" sz="2400" b="1">
                <a:latin typeface="微软雅黑" panose="020b0503020204020204" charset="-122"/>
                <a:ea typeface="微软雅黑" panose="020b0503020204020204" charset="-122"/>
              </a:rPr>
              <a:t>《</a:t>
            </a:r>
            <a:r>
              <a:rPr lang="zh-CN" altLang="zh-CN" sz="2400" b="1">
                <a:latin typeface="微软雅黑" panose="020b0503020204020204" charset="-122"/>
                <a:ea typeface="微软雅黑" panose="020b0503020204020204" charset="-122"/>
              </a:rPr>
              <a:t>中华人民共和国土地改革 法</a:t>
            </a:r>
            <a:r>
              <a:rPr lang="en-US" altLang="zh-CN" sz="2400" b="1">
                <a:latin typeface="微软雅黑" panose="020b0503020204020204" charset="-122"/>
                <a:ea typeface="微软雅黑" panose="020b0503020204020204" charset="-122"/>
              </a:rPr>
              <a:t>》</a:t>
            </a:r>
            <a:endParaRPr lang="en-US" altLang="zh-CN" sz="2400" b="1">
              <a:latin typeface="微软雅黑" panose="020b0503020204020204" charset="-122"/>
              <a:ea typeface="微软雅黑" panose="020b0503020204020204" charset="-122"/>
            </a:endParaRPr>
          </a:p>
        </p:txBody>
      </p:sp>
      <p:sp>
        <p:nvSpPr>
          <p:cNvPr id="17" name="文本框 16"/>
          <p:cNvSpPr txBox="1"/>
          <p:nvPr/>
        </p:nvSpPr>
        <p:spPr>
          <a:xfrm>
            <a:off x="3962400" y="2973070"/>
            <a:ext cx="565277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None/>
            </a:pPr>
            <a:r>
              <a:rPr lang="en-US" altLang="zh-CN" sz="2400" b="1">
                <a:latin typeface="微软雅黑" panose="020b0503020204020204" charset="-122"/>
                <a:ea typeface="微软雅黑" panose="020b0503020204020204" charset="-122"/>
              </a:rPr>
              <a:t>1950</a:t>
            </a:r>
            <a:r>
              <a:rPr lang="zh-CN" altLang="zh-CN" sz="2400" b="1">
                <a:latin typeface="微软雅黑" panose="020b0503020204020204" charset="-122"/>
                <a:ea typeface="微软雅黑" panose="020b0503020204020204" charset="-122"/>
              </a:rPr>
              <a:t>年冬，全国</a:t>
            </a:r>
            <a:r>
              <a:rPr lang="zh-CN" altLang="zh-CN" sz="2400" b="1">
                <a:solidFill>
                  <a:srgbClr val="FF0000"/>
                </a:solidFill>
                <a:latin typeface="微软雅黑" panose="020b0503020204020204" charset="-122"/>
                <a:ea typeface="微软雅黑" panose="020b0503020204020204" charset="-122"/>
              </a:rPr>
              <a:t>分批进行</a:t>
            </a:r>
            <a:r>
              <a:rPr lang="zh-CN" altLang="zh-CN" sz="2400" b="1">
                <a:latin typeface="微软雅黑" panose="020b0503020204020204" charset="-122"/>
                <a:ea typeface="微软雅黑" panose="020b0503020204020204" charset="-122"/>
              </a:rPr>
              <a:t>土地改革</a:t>
            </a:r>
            <a:endParaRPr lang="zh-CN" altLang="zh-CN" sz="2400" b="1">
              <a:latin typeface="微软雅黑" panose="020b0503020204020204" charset="-122"/>
              <a:ea typeface="微软雅黑" panose="020b0503020204020204" charset="-122"/>
              <a:hlinkClick r:id="rId2" action="ppaction://hlinksldjump"/>
            </a:endParaRPr>
          </a:p>
        </p:txBody>
      </p:sp>
      <p:sp>
        <p:nvSpPr>
          <p:cNvPr id="18" name="文本框 17"/>
          <p:cNvSpPr txBox="1"/>
          <p:nvPr/>
        </p:nvSpPr>
        <p:spPr>
          <a:xfrm>
            <a:off x="3978275" y="3508375"/>
            <a:ext cx="6324600" cy="46037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50000"/>
              </a:spcBef>
              <a:buNone/>
            </a:pPr>
            <a:r>
              <a:rPr lang="en-US" altLang="zh-CN" sz="2400" b="1">
                <a:latin typeface="微软雅黑" panose="020b0503020204020204" charset="-122"/>
                <a:ea typeface="微软雅黑" panose="020b0503020204020204" charset="-122"/>
              </a:rPr>
              <a:t>1952</a:t>
            </a:r>
            <a:r>
              <a:rPr lang="zh-CN" altLang="zh-CN" sz="2400" b="1">
                <a:latin typeface="微软雅黑" panose="020b0503020204020204" charset="-122"/>
                <a:ea typeface="微软雅黑" panose="020b0503020204020204" charset="-122"/>
              </a:rPr>
              <a:t>年底，全国大陆</a:t>
            </a:r>
            <a:r>
              <a:rPr lang="zh-CN" altLang="zh-CN" sz="2400" b="1">
                <a:solidFill>
                  <a:srgbClr val="FF0000"/>
                </a:solidFill>
                <a:latin typeface="微软雅黑" panose="020b0503020204020204" charset="-122"/>
                <a:ea typeface="微软雅黑" panose="020b0503020204020204" charset="-122"/>
              </a:rPr>
              <a:t>基本完成</a:t>
            </a:r>
            <a:r>
              <a:rPr lang="zh-CN" altLang="zh-CN" sz="2400" b="1">
                <a:latin typeface="微软雅黑" panose="020b0503020204020204" charset="-122"/>
                <a:ea typeface="微软雅黑" panose="020b0503020204020204" charset="-122"/>
              </a:rPr>
              <a:t>土地改革</a:t>
            </a:r>
            <a:endParaRPr lang="en-US" altLang="zh-CN" sz="2400" b="1">
              <a:latin typeface="微软雅黑" panose="020b0503020204020204" charset="-122"/>
              <a:ea typeface="微软雅黑" panose="020b0503020204020204" charset="-122"/>
              <a:hlinkClick r:id="rId2" action="ppaction://hlinksldjump"/>
            </a:endParaRPr>
          </a:p>
        </p:txBody>
      </p:sp>
      <p:sp>
        <p:nvSpPr>
          <p:cNvPr id="19" name="文本框 18"/>
          <p:cNvSpPr txBox="1"/>
          <p:nvPr/>
        </p:nvSpPr>
        <p:spPr>
          <a:xfrm>
            <a:off x="2356485" y="5169853"/>
            <a:ext cx="1154113"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zh-CN" altLang="en-US" sz="2400" b="1">
                <a:solidFill>
                  <a:srgbClr val="FF0000"/>
                </a:solidFill>
                <a:latin typeface="微软雅黑" panose="020b0503020204020204" charset="-122"/>
                <a:ea typeface="微软雅黑" panose="020b0503020204020204" charset="-122"/>
              </a:rPr>
              <a:t>意义</a:t>
            </a:r>
            <a:endParaRPr lang="zh-CN" altLang="en-US" sz="2400" b="1">
              <a:solidFill>
                <a:srgbClr val="FF0000"/>
              </a:solidFill>
              <a:latin typeface="微软雅黑" panose="020b0503020204020204" charset="-122"/>
              <a:ea typeface="微软雅黑" panose="020b0503020204020204" charset="-122"/>
            </a:endParaRPr>
          </a:p>
        </p:txBody>
      </p:sp>
      <p:sp>
        <p:nvSpPr>
          <p:cNvPr id="21" name="AutoShape 10"/>
          <p:cNvSpPr/>
          <p:nvPr/>
        </p:nvSpPr>
        <p:spPr>
          <a:xfrm>
            <a:off x="3241040" y="4252595"/>
            <a:ext cx="191770" cy="1759585"/>
          </a:xfrm>
          <a:prstGeom prst="leftBrace">
            <a:avLst>
              <a:gd name="adj1" fmla="val 56858"/>
              <a:gd name="adj2" fmla="val 50000"/>
            </a:avLst>
          </a:prstGeom>
          <a:solidFill>
            <a:schemeClr val="tx1"/>
          </a:solidFill>
          <a:ln w="9525">
            <a:noFill/>
          </a:ln>
        </p:spPr>
        <p:txBody>
          <a:bodyPr wrap="none" anchor="ct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endParaRPr lang="zh-CN" altLang="en-US" sz="1800"/>
          </a:p>
        </p:txBody>
      </p:sp>
      <p:sp>
        <p:nvSpPr>
          <p:cNvPr id="22" name="文本框 21"/>
          <p:cNvSpPr txBox="1"/>
          <p:nvPr/>
        </p:nvSpPr>
        <p:spPr>
          <a:xfrm>
            <a:off x="3510915" y="4020185"/>
            <a:ext cx="7204075" cy="8299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400" b="1">
                <a:latin typeface="微软雅黑" panose="020b0503020204020204" charset="-122"/>
                <a:ea typeface="微软雅黑" panose="020b0503020204020204" charset="-122"/>
              </a:rPr>
              <a:t>1.</a:t>
            </a:r>
            <a:r>
              <a:rPr lang="zh-CN" altLang="zh-CN" sz="2400" b="1">
                <a:latin typeface="微软雅黑" panose="020b0503020204020204" charset="-122"/>
                <a:ea typeface="微软雅黑" panose="020b0503020204020204" charset="-122"/>
              </a:rPr>
              <a:t>彻底摧毁封建土地制度，消灭了地主阶级</a:t>
            </a:r>
            <a:r>
              <a:rPr lang="zh-CN" altLang="en-US" sz="2400" b="1">
                <a:latin typeface="微软雅黑" panose="020b0503020204020204" charset="-122"/>
                <a:ea typeface="微软雅黑" panose="020b0503020204020204" charset="-122"/>
              </a:rPr>
              <a:t>；</a:t>
            </a:r>
            <a:r>
              <a:rPr lang="zh-CN" altLang="zh-CN" sz="2400" b="1">
                <a:latin typeface="微软雅黑" panose="020b0503020204020204" charset="-122"/>
                <a:ea typeface="微软雅黑" panose="020b0503020204020204" charset="-122"/>
              </a:rPr>
              <a:t>农民翻身成为土地的主人</a:t>
            </a:r>
            <a:endParaRPr lang="zh-CN" altLang="zh-CN" sz="2400" b="1">
              <a:latin typeface="微软雅黑" panose="020b0503020204020204" charset="-122"/>
              <a:ea typeface="微软雅黑" panose="020b0503020204020204" charset="-122"/>
            </a:endParaRPr>
          </a:p>
        </p:txBody>
      </p:sp>
      <p:sp>
        <p:nvSpPr>
          <p:cNvPr id="24" name="文本框 23"/>
          <p:cNvSpPr txBox="1"/>
          <p:nvPr/>
        </p:nvSpPr>
        <p:spPr>
          <a:xfrm>
            <a:off x="3510915" y="5992495"/>
            <a:ext cx="3657600" cy="460375"/>
          </a:xfrm>
          <a:prstGeom prst="rect">
            <a:avLst/>
          </a:prstGeom>
          <a:noFill/>
          <a:ln w="9525">
            <a:noFill/>
          </a:ln>
        </p:spPr>
        <p:txBody>
          <a:bodyPr>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400" b="1">
                <a:latin typeface="微软雅黑" panose="020b0503020204020204" charset="-122"/>
                <a:ea typeface="微软雅黑" panose="020b0503020204020204" charset="-122"/>
              </a:rPr>
              <a:t>3.</a:t>
            </a:r>
            <a:r>
              <a:rPr lang="zh-CN" altLang="zh-CN" sz="2400" b="1">
                <a:latin typeface="微软雅黑" panose="020b0503020204020204" charset="-122"/>
                <a:ea typeface="微软雅黑" panose="020b0503020204020204" charset="-122"/>
              </a:rPr>
              <a:t>人民政权更加巩固</a:t>
            </a:r>
            <a:endParaRPr lang="zh-CN" altLang="zh-CN" sz="2400" b="1">
              <a:latin typeface="微软雅黑" panose="020b0503020204020204" charset="-122"/>
              <a:ea typeface="微软雅黑" panose="020b0503020204020204" charset="-122"/>
            </a:endParaRPr>
          </a:p>
        </p:txBody>
      </p:sp>
      <p:sp>
        <p:nvSpPr>
          <p:cNvPr id="29" name="文本框 28"/>
          <p:cNvSpPr txBox="1"/>
          <p:nvPr/>
        </p:nvSpPr>
        <p:spPr>
          <a:xfrm>
            <a:off x="3510915" y="4850130"/>
            <a:ext cx="7204710" cy="829945"/>
          </a:xfrm>
          <a:prstGeom prst="rect">
            <a:avLst/>
          </a:prstGeom>
          <a:noFill/>
          <a:ln w="9525">
            <a:noFill/>
          </a:ln>
        </p:spPr>
        <p:txBody>
          <a:bodyPr wrap="square">
            <a:spAutoFit/>
          </a:bodyPr>
          <a:lstStyle>
            <a:lvl1pPr marL="342900" indent="-342900" algn="l" rtl="0" eaLnBrk="0" fontAlgn="base" hangingPunct="0">
              <a:spcBef>
                <a:spcPct val="20000"/>
              </a:spcBef>
              <a:spcAft>
                <a:spcPct val="0"/>
              </a:spcAft>
              <a:buChar char="•"/>
              <a:defRPr sz="3200">
                <a:solidFill>
                  <a:schemeClr val="tx1"/>
                </a:solidFill>
                <a:latin typeface="+mn-lt"/>
                <a:ea typeface="+mn-ea"/>
                <a:cs typeface="+mn-cs"/>
              </a:defRPr>
            </a:lvl1pPr>
            <a:lvl2pPr marL="742950" indent="-285750" algn="l" rtl="0" eaLnBrk="0" fontAlgn="base" hangingPunct="0">
              <a:spcBef>
                <a:spcPct val="20000"/>
              </a:spcBef>
              <a:spcAft>
                <a:spcPct val="0"/>
              </a:spcAft>
              <a:buChar char="–"/>
              <a:defRPr sz="2800">
                <a:solidFill>
                  <a:schemeClr val="tx1"/>
                </a:solidFill>
                <a:latin typeface="+mn-lt"/>
                <a:ea typeface="+mn-ea"/>
              </a:defRPr>
            </a:lvl2pPr>
            <a:lvl3pPr marL="1143000" indent="-228600" algn="l" rtl="0" eaLnBrk="0" fontAlgn="base" hangingPunct="0">
              <a:spcBef>
                <a:spcPct val="20000"/>
              </a:spcBef>
              <a:spcAft>
                <a:spcPct val="0"/>
              </a:spcAft>
              <a:buChar char="•"/>
              <a:defRPr sz="2400">
                <a:solidFill>
                  <a:schemeClr val="tx1"/>
                </a:solidFill>
                <a:latin typeface="+mn-lt"/>
                <a:ea typeface="+mn-ea"/>
              </a:defRPr>
            </a:lvl3pPr>
            <a:lvl4pPr marL="1600200" indent="-228600" algn="l" rtl="0" eaLnBrk="0" fontAlgn="base" hangingPunct="0">
              <a:spcBef>
                <a:spcPct val="20000"/>
              </a:spcBef>
              <a:spcAft>
                <a:spcPct val="0"/>
              </a:spcAft>
              <a:buChar char="–"/>
              <a:defRPr sz="2000">
                <a:solidFill>
                  <a:schemeClr val="tx1"/>
                </a:solidFill>
                <a:latin typeface="+mn-lt"/>
                <a:ea typeface="+mn-ea"/>
              </a:defRPr>
            </a:lvl4pPr>
            <a:lvl5pPr marL="2057400" indent="-228600" algn="l" rtl="0" eaLnBrk="0" fontAlgn="base" hangingPunct="0">
              <a:spcBef>
                <a:spcPct val="20000"/>
              </a:spcBef>
              <a:spcAft>
                <a:spcPct val="0"/>
              </a:spcAft>
              <a:buChar char="»"/>
              <a:defRPr sz="2000">
                <a:solidFill>
                  <a:schemeClr val="tx1"/>
                </a:solidFill>
                <a:latin typeface="+mn-lt"/>
                <a:ea typeface="+mn-ea"/>
              </a:defRPr>
            </a:lvl5pPr>
          </a:lstStyle>
          <a:p>
            <a:pPr marL="0" lvl="0" indent="0">
              <a:spcBef>
                <a:spcPct val="0"/>
              </a:spcBef>
              <a:buNone/>
            </a:pPr>
            <a:r>
              <a:rPr lang="en-US" altLang="zh-CN" sz="2400" b="1">
                <a:latin typeface="微软雅黑" panose="020b0503020204020204" charset="-122"/>
                <a:ea typeface="微软雅黑" panose="020b0503020204020204" charset="-122"/>
              </a:rPr>
              <a:t>2.</a:t>
            </a:r>
            <a:r>
              <a:rPr lang="zh-CN" altLang="zh-CN" sz="2400" b="1">
                <a:latin typeface="微软雅黑" panose="020b0503020204020204" charset="-122"/>
                <a:ea typeface="微软雅黑" panose="020b0503020204020204" charset="-122"/>
              </a:rPr>
              <a:t>大大解放农村生产力，农业生产获得迅速恢复和发展，为国家工业化建设准备了条件</a:t>
            </a:r>
            <a:endParaRPr lang="zh-CN" altLang="zh-CN" sz="2400" b="1">
              <a:latin typeface="微软雅黑" panose="020b0503020204020204" charset="-122"/>
              <a:ea typeface="微软雅黑" panose="020b0503020204020204" charset="-122"/>
            </a:endParaRPr>
          </a:p>
        </p:txBody>
      </p:sp>
      <p:sp>
        <p:nvSpPr>
          <p:cNvPr id="40" name="文本框 39"/>
          <p:cNvSpPr txBox="1"/>
          <p:nvPr/>
        </p:nvSpPr>
        <p:spPr>
          <a:xfrm>
            <a:off x="779145" y="227965"/>
            <a:ext cx="2289175" cy="645160"/>
          </a:xfrm>
          <a:prstGeom prst="rect">
            <a:avLst/>
          </a:prstGeom>
          <a:noFill/>
        </p:spPr>
        <p:txBody>
          <a:bodyPr wrap="square" rtlCol="0" anchor="t">
            <a:spAutoFit/>
          </a:bodyPr>
          <a:lstStyle/>
          <a:p>
            <a:r>
              <a:rPr lang="zh-CN" altLang="en-US" sz="3600" b="1" smtClean="0">
                <a:solidFill>
                  <a:srgbClr val="DB2232"/>
                </a:solidFill>
                <a:latin typeface="微软雅黑" panose="020b0503020204020204" charset="-122"/>
                <a:ea typeface="微软雅黑" panose="020b0503020204020204" charset="-122"/>
                <a:sym typeface="+mn-ea"/>
              </a:rPr>
              <a:t>课堂小结</a:t>
            </a:r>
            <a:endParaRPr lang="zh-CN" altLang="en-US" sz="3600" b="1" smtClean="0">
              <a:solidFill>
                <a:srgbClr val="DB2232"/>
              </a:solidFill>
              <a:latin typeface="微软雅黑" panose="020b0503020204020204" charset="-122"/>
              <a:ea typeface="微软雅黑" panose="020b0503020204020204" charset="-122"/>
              <a:sym typeface="+mn-ea"/>
            </a:endParaRPr>
          </a:p>
        </p:txBody>
      </p:sp>
      <p:pic>
        <p:nvPicPr>
          <p:cNvPr id="41" name="New picture" hidden="1"/>
          <p:cNvPicPr/>
          <p:nvPr/>
        </p:nvPicPr>
        <p:blipFill>
          <a:blip r:embed="rId3"/>
          <a:stretch>
            <a:fillRect/>
          </a:stretch>
        </p:blipFill>
        <p:spPr>
          <a:xfrm>
            <a:off x="10693400" y="11607800"/>
            <a:ext cx="304800" cy="393700"/>
          </a:xfrm>
          <a:prstGeom prst="cube">
            <a:avLst/>
          </a:prstGeom>
        </p:spPr>
      </p:pic>
    </p:spTree>
  </p:cSld>
  <p:clrMapOvr>
    <a:masterClrMapping/>
  </p:clrMapOvr>
  <p:transition/>
  <p:timing/>
</p:sld>
</file>

<file path=ppt/tags/tag1.xml><?xml version="1.0" encoding="utf-8"?>
<p:tagLst xmlns:p="http://schemas.openxmlformats.org/presentationml/2006/main">
  <p:tag name="AS_NET" val="4.0.30319.42000"/>
  <p:tag name="AS_OS" val="Microsoft Windows NT 6.1.7601 Service Pack 1"/>
  <p:tag name="AS_RELEASE_DATE" val="2018.10.10"/>
  <p:tag name="AS_TITLE" val="Aspose.Slides for .NET 4.0 Client Profile"/>
  <p:tag name="AS_VERSION" val="18.10"/>
</p:tagLst>
</file>

<file path=ppt/theme/theme1.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r="http://schemas.openxmlformats.org/officeDocument/2006/relationships" xmlns:a="http://schemas.openxmlformats.org/drawingml/2006/main" name="Office 主题">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Arial"/>
        <a:cs typeface="Arial"/>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Arial"/>
        <a:cs typeface="Arial"/>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vt="http://schemas.openxmlformats.org/officeDocument/2006/docPropsVTypes" xmlns="http://schemas.openxmlformats.org/officeDocument/2006/extended-properties">
  <Company/>
  <PresentationFormat>宽屏</PresentationFormat>
  <Paragraphs>106</Paragraphs>
  <Slides>29</Slides>
  <Notes>5</Notes>
  <TotalTime>0</TotalTime>
  <HiddenSlides>0</HiddenSlides>
  <MMClips>0</MMClips>
  <ScaleCrop>0</ScaleCrop>
  <HeadingPairs>
    <vt:vector baseType="variant" size="4">
      <vt:variant>
        <vt:lpstr>Theme</vt:lpstr>
      </vt:variant>
      <vt:variant>
        <vt:i4>1</vt:i4>
      </vt:variant>
      <vt:variant>
        <vt:lpstr>Slide Titles</vt:lpstr>
      </vt:variant>
      <vt:variant>
        <vt:i4>29</vt:i4>
      </vt:variant>
    </vt:vector>
  </HeadingPairs>
  <TitlesOfParts>
    <vt:vector baseType="lpstr" size="30">
      <vt:lpstr>Office 主题</vt:lpstr>
      <vt:lpstr>Slide 1</vt:lpstr>
      <vt:lpstr>Slide 2</vt:lpstr>
      <vt:lpstr>Slide 3</vt:lpstr>
      <vt:lpstr>Slide 4</vt:lpstr>
      <vt:lpstr>Slide 5</vt:lpstr>
      <vt:lpstr>Slide 6</vt:lpstr>
      <vt:lpstr>Slide 7</vt:lpstr>
      <vt:lpstr>Slide 8</vt:lpstr>
      <vt:lpstr>土地改革的开展</vt:lpstr>
      <vt:lpstr>Slide 10</vt:lpstr>
      <vt:lpstr>土地改革的过程：</vt:lpstr>
      <vt:lpstr>Slide 12</vt:lpstr>
      <vt:lpstr>Slide 13</vt:lpstr>
      <vt:lpstr>Slide 14</vt:lpstr>
      <vt:lpstr>Slide 15</vt:lpstr>
      <vt:lpstr>Slide 16</vt:lpstr>
      <vt:lpstr>Slide 17</vt:lpstr>
      <vt:lpstr>Slide 18</vt:lpstr>
      <vt:lpstr>Slide 19</vt:lpstr>
      <vt:lpstr>Slide 20</vt:lpstr>
      <vt:lpstr>Slide 21</vt:lpstr>
      <vt:lpstr>Slide 22</vt:lpstr>
      <vt:lpstr>情景剧：   我是一名小记者，我要采访土改后的农民和地主。</vt:lpstr>
      <vt:lpstr>Slide 24</vt:lpstr>
      <vt:lpstr>Slide 25</vt:lpstr>
      <vt:lpstr>Slide 26</vt:lpstr>
      <vt:lpstr>Slide 27</vt:lpstr>
      <vt:lpstr>Slide 28</vt:lpstr>
      <vt:lpstr>Slide 29</vt:lpstr>
    </vt:vector>
  </TitlesOfParts>
  <LinksUpToDate>0</LinksUpToDate>
  <SharedDoc>0</SharedDoc>
  <HyperlinksChanged>0</HyperlinksChanged>
  <Application>Aspose.Slides for .NET</Application>
  <AppVersion>18.1000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erms:created xsi:type="dcterms:W3CDTF">2015-05-05T08:02:00Z</dcterms:created>
  <dcterms:modified xsi:type="dcterms:W3CDTF">2020-06-03T09:43:12Z</dcterms:modified>
</cp:coreProperties>
</file>

<file path=docProps/custom.xml><?xml version="1.0" encoding="utf-8"?>
<Properties xmlns:vt="http://schemas.openxmlformats.org/officeDocument/2006/docPropsVTypes" xmlns="http://schemas.openxmlformats.org/officeDocument/2006/custom-properties">
  <property fmtid="{D5CDD505-2E9C-101B-9397-08002B2CF9AE}" pid="2" name="KSOProductBuildVer">
    <vt:lpwstr>2052-11.1.0.9662</vt:lpwstr>
  </property>
</Properties>
</file>