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6"/>
  </p:notesMasterIdLst>
  <p:sldIdLst>
    <p:sldId id="257" r:id="rId2"/>
    <p:sldId id="313" r:id="rId3"/>
    <p:sldId id="262" r:id="rId4"/>
    <p:sldId id="264" r:id="rId5"/>
    <p:sldId id="295" r:id="rId6"/>
    <p:sldId id="266" r:id="rId7"/>
    <p:sldId id="276" r:id="rId8"/>
    <p:sldId id="298" r:id="rId9"/>
    <p:sldId id="301" r:id="rId10"/>
    <p:sldId id="269" r:id="rId11"/>
    <p:sldId id="303" r:id="rId12"/>
    <p:sldId id="309" r:id="rId13"/>
    <p:sldId id="310" r:id="rId14"/>
    <p:sldId id="271" r:id="rId15"/>
    <p:sldId id="304" r:id="rId16"/>
    <p:sldId id="306" r:id="rId17"/>
    <p:sldId id="305" r:id="rId18"/>
    <p:sldId id="297" r:id="rId19"/>
    <p:sldId id="307" r:id="rId20"/>
    <p:sldId id="273" r:id="rId21"/>
    <p:sldId id="274" r:id="rId22"/>
    <p:sldId id="277" r:id="rId23"/>
    <p:sldId id="282" r:id="rId24"/>
    <p:sldId id="278" r:id="rId25"/>
    <p:sldId id="279" r:id="rId26"/>
    <p:sldId id="283" r:id="rId27"/>
    <p:sldId id="312" r:id="rId28"/>
    <p:sldId id="285" r:id="rId29"/>
    <p:sldId id="308" r:id="rId30"/>
    <p:sldId id="299" r:id="rId31"/>
    <p:sldId id="290" r:id="rId32"/>
    <p:sldId id="300" r:id="rId33"/>
    <p:sldId id="287" r:id="rId34"/>
    <p:sldId id="289" r:id="rId3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华文楷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7EAACD8-FF16-42CF-AFB0-5B644CB5480D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48B7F6D-54CE-42C1-9F3B-70859A6021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01754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5029DA-9443-4C6E-B80D-CC5E13CC7FB5}" type="slidenum">
              <a:rPr lang="en-US" altLang="zh-CN" smtClean="0">
                <a:ea typeface="华文楷体"/>
                <a:cs typeface="华文楷体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altLang="zh-CN" smtClean="0">
              <a:ea typeface="华文楷体"/>
              <a:cs typeface="华文楷体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2457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2457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4E24836-9324-4981-AA71-17835BA93936}" type="slidenum">
              <a:rPr lang="zh-CN" altLang="en-US">
                <a:latin typeface="Arial" pitchFamily="34" charset="0"/>
                <a:ea typeface="微软雅黑" pitchFamily="34" charset="-122"/>
              </a:rPr>
              <a:pPr/>
              <a:t>12</a:t>
            </a:fld>
            <a:endParaRPr lang="zh-CN" altLang="en-US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fld id="{C06DDABF-4574-4DE0-99EF-D34A38F24D64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  <a:ln>
            <a:miter lim="800000"/>
          </a:ln>
        </p:spPr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</p:spPr>
        <p:txBody>
          <a:bodyPr/>
          <a:lstStyle/>
          <a:p>
            <a:endParaRPr lang="zh-CN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DD439B4-008B-42FA-BDFD-BFEA219BA645}" type="slidenum">
              <a:rPr lang="en-US" altLang="zh-CN" smtClean="0">
                <a:ea typeface="华文楷体"/>
                <a:cs typeface="华文楷体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altLang="zh-CN" smtClean="0">
              <a:ea typeface="华文楷体"/>
              <a:cs typeface="华文楷体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01FB6-970C-4B4F-ACDB-041FEDDF595C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6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13026-25D8-4A67-8F76-743BCF5D58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8057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46D74-B3FB-42E9-8DAC-AE5975F4D02E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722E5-53C9-4FAD-A5C3-6730AAFA10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342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90072-EB22-4907-ADC6-6D79BB4824DF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774CE-1741-4B23-8CCA-3B4A26A3D15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1354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3AC7A-3068-4BCB-83B0-33DE90E66850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22EED-6F83-450E-ACED-82EA564DF2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4291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7BE66-24FE-47B1-BD98-5241E6B74841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DD57D-E911-442C-8B53-19098EF0A59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3680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97329-7A4D-4E46-8F0D-3E2B7A196525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90908-9755-4B8D-A526-C67A9BE3A1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139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BB22-AF51-4B8F-89E6-440E2136BC66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07F66-0657-4F4C-856B-383DB75872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31692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AD2B9-C920-4A89-9890-F7FE0A9E2743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41DE7-7451-4961-9405-9E9C981A42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1582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00B84-A6DB-4F90-8A5D-12846269266E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C7A20-F110-4E8C-98A5-A278A632B8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844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A87E3-266C-4DF7-B9C1-CF7F153854E5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AEFD0-8740-402A-9224-CF962C052B6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25750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5D015-6C65-4EF7-91B5-68BD73D02A79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7899D-4AB1-46E8-B244-43BF1AD4A1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57376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029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3F51E92-C30E-46EC-A4BE-EF60DD39E44C}" type="datetimeFigureOut">
              <a:rPr lang="zh-CN" altLang="en-US"/>
              <a:pPr>
                <a:defRPr/>
              </a:pPr>
              <a:t>2018/12/1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FD0686A-B270-4A29-A606-DE11A256B6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49" r:id="rId4"/>
    <p:sldLayoutId id="2147483755" r:id="rId5"/>
    <p:sldLayoutId id="2147483750" r:id="rId6"/>
    <p:sldLayoutId id="2147483756" r:id="rId7"/>
    <p:sldLayoutId id="2147483757" r:id="rId8"/>
    <p:sldLayoutId id="2147483758" r:id="rId9"/>
    <p:sldLayoutId id="2147483751" r:id="rId10"/>
    <p:sldLayoutId id="21474837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华文楷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华文楷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华文楷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hyperlink" Target="../../../../WINDOWS/Temporary%20Internet%20Files/Content.IE5/UNC1SLMN/&#32654;&#22269;&#20869;&#25112;020843&#26519;&#24179;&#27004;.swf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57224" y="2928934"/>
            <a:ext cx="7272808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1" cap="all" dirty="0">
                <a:ln w="9000" cmpd="sng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+mn-ea"/>
                <a:ea typeface="+mn-ea"/>
              </a:rPr>
              <a:t>第</a:t>
            </a:r>
            <a:r>
              <a:rPr lang="en-US" altLang="zh-CN" sz="6000" b="1" cap="all" dirty="0">
                <a:ln w="9000" cmpd="sng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+mn-ea"/>
                <a:ea typeface="+mn-ea"/>
              </a:rPr>
              <a:t>18</a:t>
            </a:r>
            <a:r>
              <a:rPr lang="zh-CN" altLang="en-US" sz="6000" b="1" cap="all" dirty="0">
                <a:ln w="9000" cmpd="sng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+mn-ea"/>
                <a:ea typeface="+mn-ea"/>
              </a:rPr>
              <a:t>课 美国南北战争</a:t>
            </a:r>
          </a:p>
        </p:txBody>
      </p:sp>
      <p:sp>
        <p:nvSpPr>
          <p:cNvPr id="7" name="矩形 6"/>
          <p:cNvSpPr/>
          <p:nvPr/>
        </p:nvSpPr>
        <p:spPr>
          <a:xfrm>
            <a:off x="1285852" y="849647"/>
            <a:ext cx="568863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riblet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0" b="1" dirty="0">
              <a:ln w="11430">
                <a:solidFill>
                  <a:schemeClr val="accent6">
                    <a:lumMod val="75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642918"/>
            <a:ext cx="68580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教学目标</a:t>
            </a:r>
            <a:endParaRPr lang="en-US" altLang="zh-CN" sz="3200" dirty="0" smtClean="0"/>
          </a:p>
          <a:p>
            <a:r>
              <a:rPr lang="en-US" sz="3200" dirty="0" smtClean="0"/>
              <a:t>1</a:t>
            </a:r>
            <a:r>
              <a:rPr lang="zh-CN" altLang="en-US" sz="3200" dirty="0" smtClean="0"/>
              <a:t>．了解南北战争的经过，说出</a:t>
            </a:r>
            <a:r>
              <a:rPr lang="en-US" altLang="zh-CN" sz="3200" dirty="0" smtClean="0"/>
              <a:t>《</a:t>
            </a:r>
            <a:r>
              <a:rPr lang="zh-CN" altLang="en-US" sz="3200" dirty="0" smtClean="0"/>
              <a:t>解放黑人奴隶宣言</a:t>
            </a:r>
            <a:r>
              <a:rPr lang="en-US" altLang="zh-CN" sz="3200" dirty="0" smtClean="0"/>
              <a:t>》</a:t>
            </a:r>
            <a:r>
              <a:rPr lang="zh-CN" altLang="en-US" sz="3200" dirty="0" smtClean="0"/>
              <a:t>的主要内容。</a:t>
            </a:r>
          </a:p>
          <a:p>
            <a:r>
              <a:rPr lang="en-US" sz="3200" dirty="0" smtClean="0"/>
              <a:t>2</a:t>
            </a:r>
            <a:r>
              <a:rPr lang="zh-CN" altLang="en-US" sz="3200" dirty="0" smtClean="0"/>
              <a:t>．讲述林肯在南北战争中的主要活动，知道杰出人物对历史发展具有推动作用。</a:t>
            </a:r>
          </a:p>
          <a:p>
            <a:r>
              <a:rPr lang="en-US" sz="3200" dirty="0" smtClean="0"/>
              <a:t>3</a:t>
            </a:r>
            <a:r>
              <a:rPr lang="zh-CN" altLang="en-US" sz="3200" dirty="0" smtClean="0"/>
              <a:t>．理解南北战争在美国历史发展中的作用，认识统一是国家发展的重要条件。</a:t>
            </a:r>
          </a:p>
          <a:p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053"/>
          <a:stretch>
            <a:fillRect/>
          </a:stretch>
        </p:blipFill>
        <p:spPr bwMode="auto">
          <a:xfrm>
            <a:off x="76200" y="0"/>
            <a:ext cx="4989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944" name="Rectangle 1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357818" y="785794"/>
            <a:ext cx="3286148" cy="52149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4400" dirty="0" smtClean="0"/>
              <a:t>美国独立后，经济发展迅速，领土不断扩张。到</a:t>
            </a:r>
            <a:r>
              <a:rPr lang="en-US" sz="4400" dirty="0" smtClean="0"/>
              <a:t>19</a:t>
            </a:r>
            <a:r>
              <a:rPr lang="zh-CN" altLang="en-US" sz="4400" dirty="0" smtClean="0"/>
              <a:t>世纪中期，美国已经成为东临大西洋、西濒太平洋的大国。</a:t>
            </a:r>
            <a:endParaRPr lang="zh-CN" altLang="en-US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2"/>
          <p:cNvSpPr>
            <a:spLocks noChangeArrowheads="1"/>
          </p:cNvSpPr>
          <p:nvPr/>
        </p:nvSpPr>
        <p:spPr bwMode="auto">
          <a:xfrm>
            <a:off x="3779838" y="6210300"/>
            <a:ext cx="5364162" cy="647700"/>
          </a:xfrm>
          <a:prstGeom prst="wedgeRectCallout">
            <a:avLst>
              <a:gd name="adj1" fmla="val -7796"/>
              <a:gd name="adj2" fmla="val -563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3600" b="1">
                <a:solidFill>
                  <a:srgbClr val="0000FF"/>
                </a:solidFill>
                <a:latin typeface="Franklin Gothic Book"/>
                <a:ea typeface="黑体" pitchFamily="49" charset="-122"/>
              </a:rPr>
              <a:t>南方</a:t>
            </a:r>
            <a:r>
              <a:rPr lang="en-US" altLang="zh-CN" sz="3600" b="1">
                <a:solidFill>
                  <a:srgbClr val="0000FF"/>
                </a:solidFill>
                <a:ea typeface="黑体" pitchFamily="49" charset="-122"/>
              </a:rPr>
              <a:t>—</a:t>
            </a:r>
            <a:r>
              <a:rPr lang="zh-CN" altLang="en-US" sz="3600" b="1">
                <a:solidFill>
                  <a:srgbClr val="0000FF"/>
                </a:solidFill>
                <a:latin typeface="Franklin Gothic Book"/>
                <a:ea typeface="黑体" pitchFamily="49" charset="-122"/>
              </a:rPr>
              <a:t>奴隶制种植园经济</a:t>
            </a:r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214282" y="285728"/>
            <a:ext cx="8715436" cy="1500198"/>
          </a:xfrm>
          <a:prstGeom prst="wedgeRectCallout">
            <a:avLst>
              <a:gd name="adj1" fmla="val 48245"/>
              <a:gd name="adj2" fmla="val 47398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3200" dirty="0" smtClean="0"/>
              <a:t>北方完成了工业革命，属于资本主义工商业经济工业生产居世界第四位。南方却以棉花种植园经济为主，大量使用黑奴劳动。</a:t>
            </a:r>
            <a:endParaRPr lang="zh-CN" altLang="en-US" sz="3200" dirty="0"/>
          </a:p>
        </p:txBody>
      </p:sp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700213"/>
            <a:ext cx="4716463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Picture 6" descr="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205038"/>
            <a:ext cx="4356100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 animBg="1"/>
      <p:bldP spid="737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16632"/>
            <a:ext cx="896448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 smtClean="0"/>
              <a:t>内战前南北方经济的发展类型的不同加剧了南北矛盾</a:t>
            </a:r>
            <a:r>
              <a:rPr lang="en-US" sz="2400" dirty="0" smtClean="0"/>
              <a:t>: 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323528" y="1052736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（</a:t>
            </a:r>
            <a:r>
              <a:rPr lang="en-US" sz="2400" dirty="0" smtClean="0"/>
              <a:t>1</a:t>
            </a:r>
            <a:r>
              <a:rPr lang="zh-CN" altLang="en-US" sz="2400" dirty="0" smtClean="0"/>
              <a:t>）关税问题：南方为了扩大棉花等原料出口，换取英国廉价的工 业品</a:t>
            </a:r>
            <a:r>
              <a:rPr lang="en-US" sz="2400" dirty="0" smtClean="0"/>
              <a:t>, </a:t>
            </a:r>
            <a:r>
              <a:rPr lang="zh-CN" altLang="en-US" sz="2400" dirty="0" smtClean="0"/>
              <a:t>反对提 高关税；北方为发展本国工业，要求提高关税，抵制外国商品的输人。</a:t>
            </a:r>
          </a:p>
          <a:p>
            <a:r>
              <a:rPr lang="zh-CN" altLang="en-US" sz="2400" dirty="0" smtClean="0"/>
              <a:t>（</a:t>
            </a:r>
            <a:r>
              <a:rPr lang="en-US" sz="2400" dirty="0" smtClean="0"/>
              <a:t>2</a:t>
            </a:r>
            <a:r>
              <a:rPr lang="zh-CN" altLang="en-US" sz="2400" dirty="0" smtClean="0"/>
              <a:t>）奴隶制问题（矛盾的焦点）：美国西部新增加的土地：南北方的态度也不相同。南方则力图扩展奴隶制度，建立新的蓄奴州；北方主张禁止奴隶制度，建立自由州，发展资本主义。</a:t>
            </a:r>
          </a:p>
          <a:p>
            <a:r>
              <a:rPr lang="zh-CN" altLang="en-US" sz="2400" dirty="0" smtClean="0"/>
              <a:t>双方针锋相对，互不相让。内战已经不可避免。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523628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W02008090450709239835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4650" y="538163"/>
            <a:ext cx="3384550" cy="53292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5227638" y="6049963"/>
            <a:ext cx="39163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ea typeface="黑体" pitchFamily="49" charset="-122"/>
              </a:rPr>
              <a:t>拍卖黑人奴隶的广告</a:t>
            </a:r>
          </a:p>
        </p:txBody>
      </p:sp>
      <p:pic>
        <p:nvPicPr>
          <p:cNvPr id="16388" name="Picture 4" descr="无标题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787"/>
          <a:stretch>
            <a:fillRect/>
          </a:stretch>
        </p:blipFill>
        <p:spPr bwMode="auto">
          <a:xfrm>
            <a:off x="323850" y="620713"/>
            <a:ext cx="4824413" cy="40338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79388" y="4868863"/>
            <a:ext cx="4926012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itchFamily="49" charset="-122"/>
              </a:rPr>
              <a:t>奴隶制违背了美国</a:t>
            </a:r>
            <a:r>
              <a:rPr lang="en-US" altLang="zh-CN" sz="3200" b="1">
                <a:solidFill>
                  <a:srgbClr val="000000"/>
                </a:solidFill>
                <a:ea typeface="黑体" pitchFamily="49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ea typeface="黑体" pitchFamily="49" charset="-122"/>
              </a:rPr>
              <a:t>独立宣言</a:t>
            </a:r>
            <a:r>
              <a:rPr lang="en-US" altLang="zh-CN" sz="3200" b="1">
                <a:solidFill>
                  <a:srgbClr val="000000"/>
                </a:solidFill>
                <a:ea typeface="黑体" pitchFamily="49" charset="-122"/>
              </a:rPr>
              <a:t>》</a:t>
            </a:r>
            <a:r>
              <a:rPr lang="zh-CN" altLang="en-US" sz="3200" b="1">
                <a:solidFill>
                  <a:srgbClr val="000000"/>
                </a:solidFill>
                <a:ea typeface="黑体" pitchFamily="49" charset="-122"/>
              </a:rPr>
              <a:t>所确立的什么原则？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85728"/>
            <a:ext cx="9144000" cy="836060"/>
          </a:xfrm>
        </p:spPr>
        <p:txBody>
          <a:bodyPr>
            <a:noAutofit/>
          </a:bodyPr>
          <a:lstStyle/>
          <a:p>
            <a:r>
              <a:rPr lang="zh-CN" altLang="en-US" sz="3200" dirty="0" smtClean="0"/>
              <a:t>为什么说美国内战爆发的原因是奴隶制的存废问题</a:t>
            </a:r>
            <a:r>
              <a:rPr lang="en-US" sz="3200" dirty="0" smtClean="0"/>
              <a:t>?</a:t>
            </a:r>
            <a:endParaRPr lang="zh-CN" altLang="en-US" sz="3200" dirty="0"/>
          </a:p>
        </p:txBody>
      </p:sp>
      <p:sp>
        <p:nvSpPr>
          <p:cNvPr id="4" name="矩形 3"/>
          <p:cNvSpPr/>
          <p:nvPr/>
        </p:nvSpPr>
        <p:spPr>
          <a:xfrm>
            <a:off x="359024" y="4919008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北方资产阶级为了发展生产，需要大批的劳动力，但南部奴隶制的存在，占用了大量的劳动力。南方种植园主种植棉花，利润丰厚，但必须使用大量的廉价劳动力。所以战争的起因是奴隶制的存废问题</a:t>
            </a:r>
            <a:r>
              <a:rPr lang="zh-CN" altLang="en-US" sz="2400" dirty="0" smtClean="0"/>
              <a:t>。</a:t>
            </a:r>
            <a:endParaRPr lang="zh-CN" altLang="en-US" sz="2400" dirty="0"/>
          </a:p>
        </p:txBody>
      </p:sp>
      <p:pic>
        <p:nvPicPr>
          <p:cNvPr id="5" name="Picture 3" descr="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14"/>
          <a:stretch/>
        </p:blipFill>
        <p:spPr bwMode="auto">
          <a:xfrm>
            <a:off x="2214546" y="1514878"/>
            <a:ext cx="5684440" cy="342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16632"/>
            <a:ext cx="158417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</a:rPr>
              <a:t>人物扫描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606459"/>
            <a:ext cx="554461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林肯出生在肯塔基州一个贫困家庭。他形容自己的童年生活“是一部贫穷的简明编年史”。他做过木工、店员、乡村邮务员等。因为贫困，林肯几乎没受过正规教育，但是他刻苦自励，勤学自修，成为律师，担任过州和联邦的议员。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    林肯同情黑人奴隶，痛恨奴隶制度，但他不同意采取过激的方式，激化南北矛盾，引起国家的分裂。他主张用和平的方法，逐步限制奴隶制，最终达到废除奴隶制的目的。</a:t>
            </a:r>
            <a:endParaRPr lang="zh-CN" altLang="zh-CN" sz="24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6" descr="林肯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6112" y="836712"/>
            <a:ext cx="316865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58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683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16632"/>
            <a:ext cx="158417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</a:rPr>
              <a:t>课后活动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1740" y="620688"/>
            <a:ext cx="86727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" dirty="0" smtClean="0">
                <a:effectLst/>
                <a:latin typeface="宋体" pitchFamily="2" charset="-122"/>
                <a:ea typeface="宋体" pitchFamily="2" charset="-122"/>
                <a:cs typeface="Times New Roman"/>
              </a:rPr>
              <a:t>2.</a:t>
            </a:r>
            <a:r>
              <a:rPr lang="zh-CN" altLang="zh-CN" sz="2400" b="1" kern="100" dirty="0" smtClean="0">
                <a:effectLst/>
                <a:latin typeface="宋体" pitchFamily="2" charset="-122"/>
                <a:ea typeface="宋体" pitchFamily="2" charset="-122"/>
                <a:cs typeface="楷体"/>
              </a:rPr>
              <a:t>林肯在一次讲演中说</a:t>
            </a:r>
            <a:r>
              <a:rPr lang="en-US" altLang="zh-CN" sz="2400" b="1" kern="100" dirty="0" smtClean="0">
                <a:effectLst/>
                <a:latin typeface="宋体" pitchFamily="2" charset="-122"/>
                <a:ea typeface="宋体" pitchFamily="2" charset="-122"/>
                <a:cs typeface="楷体"/>
              </a:rPr>
              <a:t>:</a:t>
            </a:r>
            <a:r>
              <a:rPr lang="zh-CN" altLang="zh-CN" sz="2400" b="1" u="sng" kern="100" dirty="0" smtClean="0">
                <a:effectLst/>
                <a:latin typeface="宋体" pitchFamily="2" charset="-122"/>
                <a:ea typeface="宋体" pitchFamily="2" charset="-122"/>
                <a:cs typeface="楷体"/>
              </a:rPr>
              <a:t>“一幢裂开的房子是站立不住的。我相信这个政府不能永远维持半奴隶和半自由的状态。我不期望联邦解散，我不期望房子崩塌，但我的确希望它停止分裂。”</a:t>
            </a:r>
            <a:endParaRPr lang="zh-CN" altLang="zh-CN" sz="2400" b="1" kern="100" dirty="0" smtClean="0">
              <a:effectLst/>
              <a:latin typeface="宋体" pitchFamily="2" charset="-122"/>
              <a:ea typeface="宋体" pitchFamily="2" charset="-122"/>
              <a:cs typeface="Times New Roman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" dirty="0" smtClean="0">
                <a:effectLst/>
                <a:latin typeface="宋体" pitchFamily="2" charset="-122"/>
                <a:ea typeface="宋体" pitchFamily="2" charset="-122"/>
                <a:cs typeface="Times New Roman"/>
              </a:rPr>
              <a:t>  </a:t>
            </a:r>
            <a:r>
              <a:rPr lang="zh-CN" altLang="zh-CN" sz="2400" b="1" kern="100" dirty="0" smtClean="0">
                <a:effectLst/>
                <a:latin typeface="宋体" pitchFamily="2" charset="-122"/>
                <a:ea typeface="宋体" pitchFamily="2" charset="-122"/>
                <a:cs typeface="Times New Roman"/>
              </a:rPr>
              <a:t>根据上述材料，你认为，林肯作为总统，他在内战中的首要目标是什么。</a:t>
            </a:r>
            <a:endParaRPr lang="zh-CN" altLang="zh-CN" sz="2400" b="1" kern="100" dirty="0">
              <a:effectLst/>
              <a:latin typeface="宋体" pitchFamily="2" charset="-122"/>
              <a:ea typeface="宋体" pitchFamily="2" charset="-122"/>
              <a:cs typeface="Times New Roman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23655" y="2924943"/>
            <a:ext cx="2037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u="sng" kern="1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楷体"/>
              </a:rPr>
              <a:t>停止分裂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82446" y="3538167"/>
            <a:ext cx="7842743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400" b="1" dirty="0" smtClean="0">
                <a:latin typeface="Franklin Gothic Book"/>
              </a:rPr>
              <a:t>①</a:t>
            </a:r>
            <a:r>
              <a:rPr lang="en-US" altLang="zh-CN" sz="2400" b="1" dirty="0" smtClean="0">
                <a:latin typeface="Franklin Gothic Book"/>
              </a:rPr>
              <a:t>.</a:t>
            </a:r>
            <a:r>
              <a:rPr lang="zh-CN" altLang="en-US" sz="2400" b="1" dirty="0" smtClean="0">
                <a:latin typeface="Franklin Gothic Book"/>
              </a:rPr>
              <a:t>文</a:t>
            </a:r>
            <a:r>
              <a:rPr lang="zh-CN" altLang="en-US" sz="2400" b="1" dirty="0">
                <a:latin typeface="Franklin Gothic Book"/>
              </a:rPr>
              <a:t>中的“房子”是指什么</a:t>
            </a:r>
            <a:r>
              <a:rPr lang="zh-CN" altLang="en-US" sz="2400" b="1" dirty="0" smtClean="0">
                <a:latin typeface="Franklin Gothic Book"/>
              </a:rPr>
              <a:t>？</a:t>
            </a:r>
            <a:endParaRPr lang="en-US" altLang="zh-CN" sz="2400" b="1" dirty="0" smtClean="0">
              <a:latin typeface="Franklin Gothic Book"/>
            </a:endParaRPr>
          </a:p>
          <a:p>
            <a:pPr eaLnBrk="1" hangingPunct="1"/>
            <a:endParaRPr lang="en-US" altLang="zh-CN" sz="2400" b="1" dirty="0" smtClean="0">
              <a:latin typeface="Franklin Gothic Book"/>
            </a:endParaRPr>
          </a:p>
          <a:p>
            <a:pPr eaLnBrk="1" hangingPunct="1"/>
            <a:endParaRPr lang="zh-CN" altLang="en-US" sz="2400" b="1" dirty="0">
              <a:latin typeface="Franklin Gothic Book"/>
            </a:endParaRPr>
          </a:p>
          <a:p>
            <a:pPr eaLnBrk="1" hangingPunct="1"/>
            <a:r>
              <a:rPr lang="zh-CN" altLang="en-US" sz="2400" b="1" dirty="0" smtClean="0">
                <a:latin typeface="Franklin Gothic Book"/>
              </a:rPr>
              <a:t>②</a:t>
            </a:r>
            <a:r>
              <a:rPr lang="en-US" altLang="zh-CN" sz="2400" b="1" dirty="0" smtClean="0">
                <a:latin typeface="Franklin Gothic Book"/>
              </a:rPr>
              <a:t>.</a:t>
            </a:r>
            <a:r>
              <a:rPr lang="zh-CN" altLang="zh-CN" sz="2400" b="1" dirty="0" smtClean="0">
                <a:latin typeface="Franklin Gothic Book"/>
              </a:rPr>
              <a:t>"</a:t>
            </a:r>
            <a:r>
              <a:rPr lang="zh-CN" altLang="en-US" sz="2400" b="1" dirty="0">
                <a:latin typeface="Franklin Gothic Book"/>
              </a:rPr>
              <a:t>半奴隶半自由的状态</a:t>
            </a:r>
            <a:r>
              <a:rPr lang="zh-CN" altLang="zh-CN" sz="2400" b="1" dirty="0">
                <a:latin typeface="Franklin Gothic Book"/>
              </a:rPr>
              <a:t>"</a:t>
            </a:r>
            <a:r>
              <a:rPr lang="zh-CN" altLang="en-US" sz="2400" b="1" dirty="0">
                <a:latin typeface="Franklin Gothic Book"/>
              </a:rPr>
              <a:t>分别指哪</a:t>
            </a:r>
            <a:r>
              <a:rPr lang="zh-CN" altLang="en-US" sz="2400" b="1" dirty="0" smtClean="0">
                <a:latin typeface="Franklin Gothic Book"/>
              </a:rPr>
              <a:t>两种不同</a:t>
            </a:r>
            <a:r>
              <a:rPr lang="zh-CN" altLang="en-US" sz="2400" b="1" dirty="0">
                <a:latin typeface="Franklin Gothic Book"/>
              </a:rPr>
              <a:t>的经济制度</a:t>
            </a:r>
            <a:r>
              <a:rPr lang="zh-CN" altLang="zh-CN" sz="2400" b="1" dirty="0" smtClean="0">
                <a:latin typeface="Franklin Gothic Book"/>
              </a:rPr>
              <a:t>?</a:t>
            </a:r>
            <a:endParaRPr lang="en-US" altLang="zh-CN" sz="2400" b="1" dirty="0" smtClean="0">
              <a:latin typeface="Franklin Gothic Book"/>
            </a:endParaRPr>
          </a:p>
          <a:p>
            <a:pPr eaLnBrk="1" hangingPunct="1"/>
            <a:endParaRPr lang="en-US" altLang="zh-CN" sz="2400" b="1" dirty="0">
              <a:latin typeface="Franklin Gothic Book"/>
            </a:endParaRPr>
          </a:p>
          <a:p>
            <a:pPr eaLnBrk="1" hangingPunct="1"/>
            <a:endParaRPr lang="zh-CN" altLang="zh-CN" sz="2400" b="1" dirty="0">
              <a:latin typeface="Franklin Gothic Book"/>
            </a:endParaRPr>
          </a:p>
          <a:p>
            <a:pPr eaLnBrk="1" hangingPunct="1"/>
            <a:r>
              <a:rPr lang="zh-CN" altLang="en-US" sz="2400" b="1" dirty="0" smtClean="0">
                <a:latin typeface="Franklin Gothic Book"/>
              </a:rPr>
              <a:t>③</a:t>
            </a:r>
            <a:r>
              <a:rPr lang="en-US" altLang="zh-CN" sz="2400" b="1" dirty="0" smtClean="0">
                <a:latin typeface="Franklin Gothic Book"/>
              </a:rPr>
              <a:t>.</a:t>
            </a:r>
            <a:r>
              <a:rPr lang="zh-CN" altLang="en-US" sz="2400" b="1" dirty="0" smtClean="0">
                <a:latin typeface="Franklin Gothic Book"/>
              </a:rPr>
              <a:t>双方</a:t>
            </a:r>
            <a:r>
              <a:rPr lang="zh-CN" altLang="en-US" sz="2400" b="1" dirty="0">
                <a:latin typeface="Franklin Gothic Book"/>
              </a:rPr>
              <a:t>矛盾的焦点是什么</a:t>
            </a:r>
            <a:r>
              <a:rPr lang="zh-CN" altLang="zh-CN" sz="2400" b="1" dirty="0">
                <a:latin typeface="Franklin Gothic Book"/>
              </a:rPr>
              <a:t>?</a:t>
            </a:r>
            <a:endParaRPr lang="en-US" altLang="zh-CN" sz="2400" b="1" dirty="0">
              <a:latin typeface="Franklin Gothic Book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110259" y="4005064"/>
            <a:ext cx="8002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7030A0"/>
                </a:solidFill>
                <a:latin typeface="Franklin Gothic Book"/>
              </a:rPr>
              <a:t>国家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283574" y="5085184"/>
            <a:ext cx="48013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7030A0"/>
                </a:solidFill>
                <a:latin typeface="Franklin Gothic Book"/>
              </a:rPr>
              <a:t>种植园奴隶制和资本主义经济制度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331913" y="6188891"/>
            <a:ext cx="475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7030A0"/>
                </a:solidFill>
                <a:latin typeface="Franklin Gothic Book"/>
              </a:rPr>
              <a:t>黑人奴隶制的存</a:t>
            </a:r>
            <a:r>
              <a:rPr lang="zh-CN" altLang="en-US" sz="2400" b="1" dirty="0" smtClean="0">
                <a:solidFill>
                  <a:srgbClr val="7030A0"/>
                </a:solidFill>
                <a:latin typeface="Franklin Gothic Book"/>
              </a:rPr>
              <a:t>废问题</a:t>
            </a:r>
            <a:endParaRPr lang="zh-CN" altLang="en-US" sz="2400" b="1" dirty="0">
              <a:solidFill>
                <a:srgbClr val="7030A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540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8351838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为什么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林肯当选总统成了南北战争的导火线？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323850" y="1844675"/>
            <a:ext cx="842486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4000" b="1" dirty="0">
                <a:solidFill>
                  <a:srgbClr val="7030A0"/>
                </a:solidFill>
                <a:latin typeface="+mn-ea"/>
                <a:ea typeface="+mn-ea"/>
              </a:rPr>
              <a:t>    </a:t>
            </a:r>
            <a:r>
              <a:rPr lang="en-US" altLang="zh-CN" sz="4000" b="1" dirty="0" smtClean="0">
                <a:solidFill>
                  <a:srgbClr val="7030A0"/>
                </a:solidFill>
                <a:latin typeface="+mn-ea"/>
                <a:ea typeface="+mn-ea"/>
              </a:rPr>
              <a:t>  </a:t>
            </a:r>
            <a:r>
              <a:rPr lang="zh-CN" altLang="en-US" sz="4000" b="1" dirty="0" smtClean="0">
                <a:solidFill>
                  <a:srgbClr val="7030A0"/>
                </a:solidFill>
                <a:latin typeface="+mn-ea"/>
                <a:ea typeface="+mn-ea"/>
              </a:rPr>
              <a:t>林肯</a:t>
            </a:r>
            <a:r>
              <a:rPr lang="zh-CN" altLang="en-US" sz="4000" b="1" dirty="0">
                <a:solidFill>
                  <a:srgbClr val="7030A0"/>
                </a:solidFill>
                <a:latin typeface="+mn-ea"/>
                <a:ea typeface="+mn-ea"/>
              </a:rPr>
              <a:t>作为代表北方资产阶级利益、同情黑人奴隶、反对奴隶制度的共和党人执政，意味着至少在四年内，林肯政府必将行使权力，逐步限制、废除黑人奴隶制，南方种植园主把林肯的当选看做一场灾难。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36712"/>
            <a:ext cx="822358" cy="50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美国南北战争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611188" y="188913"/>
            <a:ext cx="576262" cy="6553200"/>
          </a:xfrm>
          <a:prstGeom prst="leftBrace">
            <a:avLst/>
          </a:prstGeom>
          <a:ln w="38100" cap="rnd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971550" y="188913"/>
            <a:ext cx="1970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根本原因：</a:t>
            </a:r>
          </a:p>
        </p:txBody>
      </p:sp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971550" y="1195388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导火线：</a:t>
            </a:r>
          </a:p>
        </p:txBody>
      </p:sp>
      <p:sp>
        <p:nvSpPr>
          <p:cNvPr id="28678" name="TextBox 5"/>
          <p:cNvSpPr txBox="1">
            <a:spLocks noChangeArrowheads="1"/>
          </p:cNvSpPr>
          <p:nvPr/>
        </p:nvSpPr>
        <p:spPr bwMode="auto">
          <a:xfrm>
            <a:off x="971550" y="191611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开始：</a:t>
            </a:r>
          </a:p>
        </p:txBody>
      </p:sp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1042988" y="2924175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转折：</a:t>
            </a:r>
          </a:p>
        </p:txBody>
      </p:sp>
      <p:sp>
        <p:nvSpPr>
          <p:cNvPr id="28680" name="TextBox 7"/>
          <p:cNvSpPr txBox="1">
            <a:spLocks noChangeArrowheads="1"/>
          </p:cNvSpPr>
          <p:nvPr/>
        </p:nvSpPr>
        <p:spPr bwMode="auto">
          <a:xfrm>
            <a:off x="1042988" y="3859213"/>
            <a:ext cx="12557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结束：</a:t>
            </a:r>
          </a:p>
        </p:txBody>
      </p:sp>
      <p:sp>
        <p:nvSpPr>
          <p:cNvPr id="28681" name="TextBox 8"/>
          <p:cNvSpPr txBox="1">
            <a:spLocks noChangeArrowheads="1"/>
          </p:cNvSpPr>
          <p:nvPr/>
        </p:nvSpPr>
        <p:spPr bwMode="auto">
          <a:xfrm>
            <a:off x="1042988" y="4508500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性质：</a:t>
            </a:r>
          </a:p>
        </p:txBody>
      </p:sp>
      <p:sp>
        <p:nvSpPr>
          <p:cNvPr id="28682" name="TextBox 9"/>
          <p:cNvSpPr txBox="1">
            <a:spLocks noChangeArrowheads="1"/>
          </p:cNvSpPr>
          <p:nvPr/>
        </p:nvSpPr>
        <p:spPr bwMode="auto">
          <a:xfrm>
            <a:off x="1042988" y="5300663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影响</a:t>
            </a:r>
            <a:r>
              <a:rPr lang="zh-CN" altLang="en-US" sz="2800" b="1" dirty="0" smtClean="0">
                <a:latin typeface="Franklin Gothic Book"/>
              </a:rPr>
              <a:t>：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5" name="TextBox 14"/>
          <p:cNvSpPr txBox="1">
            <a:spLocks noChangeArrowheads="1"/>
          </p:cNvSpPr>
          <p:nvPr/>
        </p:nvSpPr>
        <p:spPr bwMode="auto">
          <a:xfrm>
            <a:off x="1898296" y="1916113"/>
            <a:ext cx="71892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Franklin Gothic Book"/>
              </a:rPr>
              <a:t>1861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4</a:t>
            </a:r>
            <a:r>
              <a:rPr lang="zh-CN" altLang="en-US" sz="2800" b="1" dirty="0">
                <a:latin typeface="Franklin Gothic Book"/>
              </a:rPr>
              <a:t>月，南方挑起</a:t>
            </a:r>
            <a:r>
              <a:rPr lang="zh-CN" altLang="en-US" sz="2800" b="1" dirty="0" smtClean="0">
                <a:latin typeface="Franklin Gothic Book"/>
              </a:rPr>
              <a:t>内战</a:t>
            </a:r>
            <a:r>
              <a:rPr lang="en-US" altLang="zh-CN" sz="2800" b="1" dirty="0" smtClean="0">
                <a:latin typeface="Franklin Gothic Book"/>
              </a:rPr>
              <a:t>,</a:t>
            </a:r>
            <a:r>
              <a:rPr lang="zh-CN" altLang="en-US" sz="2800" b="1" dirty="0" smtClean="0">
                <a:latin typeface="Franklin Gothic Book"/>
              </a:rPr>
              <a:t>史称“南北战争”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2319081" y="1182538"/>
            <a:ext cx="52213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latin typeface="Franklin Gothic Book"/>
              </a:rPr>
              <a:t>1860</a:t>
            </a:r>
            <a:r>
              <a:rPr lang="zh-CN" altLang="en-US" sz="2800" b="1" dirty="0" smtClean="0">
                <a:latin typeface="Franklin Gothic Book"/>
              </a:rPr>
              <a:t>年</a:t>
            </a:r>
            <a:r>
              <a:rPr lang="en-US" altLang="zh-CN" sz="2800" b="1" dirty="0" smtClean="0">
                <a:latin typeface="Franklin Gothic Book"/>
              </a:rPr>
              <a:t>11</a:t>
            </a:r>
            <a:r>
              <a:rPr lang="zh-CN" altLang="en-US" sz="2800" b="1" dirty="0" smtClean="0">
                <a:latin typeface="Franklin Gothic Book"/>
              </a:rPr>
              <a:t>月，林肯</a:t>
            </a:r>
            <a:r>
              <a:rPr lang="zh-CN" altLang="en-US" sz="2800" b="1" dirty="0">
                <a:latin typeface="Franklin Gothic Book"/>
              </a:rPr>
              <a:t>当选美国总统</a:t>
            </a:r>
          </a:p>
        </p:txBody>
      </p:sp>
      <p:sp>
        <p:nvSpPr>
          <p:cNvPr id="19" name="TextBox 12"/>
          <p:cNvSpPr txBox="1">
            <a:spLocks noChangeArrowheads="1"/>
          </p:cNvSpPr>
          <p:nvPr/>
        </p:nvSpPr>
        <p:spPr bwMode="auto">
          <a:xfrm>
            <a:off x="1042989" y="200731"/>
            <a:ext cx="81010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                南北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两种不同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经济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制度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在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奴隶制的存废问题上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不可调和。（奴隶制阻碍了美国资本主义的发展。）</a:t>
            </a:r>
            <a:endParaRPr lang="zh-CN" altLang="en-US" sz="2600" b="1" dirty="0">
              <a:solidFill>
                <a:srgbClr val="FF000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481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476" y="930116"/>
            <a:ext cx="2089785" cy="20897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7151688" y="3016250"/>
            <a:ext cx="1797050" cy="29845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/>
            <a:r>
              <a:rPr lang="zh-CN" altLang="en-US" sz="1350" noProof="1">
                <a:latin typeface="宋体" panose="02010600030101010101" pitchFamily="2" charset="-122"/>
                <a:ea typeface="宋体" panose="02010600030101010101" pitchFamily="2" charset="-122"/>
              </a:rPr>
              <a:t>南方政权国徽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43738" y="5335588"/>
            <a:ext cx="2012950" cy="29845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/>
            <a:r>
              <a:rPr lang="zh-CN" altLang="en-US" sz="1350" noProof="1">
                <a:latin typeface="宋体" panose="02010600030101010101" pitchFamily="2" charset="-122"/>
                <a:ea typeface="宋体" panose="02010600030101010101" pitchFamily="2" charset="-122"/>
              </a:rPr>
              <a:t>美利坚联盟国国旗</a:t>
            </a:r>
          </a:p>
        </p:txBody>
      </p:sp>
      <p:pic>
        <p:nvPicPr>
          <p:cNvPr id="23558" name="Picture 6" descr="http://imgsrc.baidu.com/forum/pic/item/17066d600c3387447627dcd5500fd9f9d62aa0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3738" y="3890963"/>
            <a:ext cx="201295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1" name="任意多边形 23553"/>
          <p:cNvSpPr/>
          <p:nvPr/>
        </p:nvSpPr>
        <p:spPr>
          <a:xfrm>
            <a:off x="344488" y="2487613"/>
            <a:ext cx="3024187" cy="3013075"/>
          </a:xfrm>
          <a:custGeom>
            <a:avLst/>
            <a:gdLst/>
            <a:ahLst/>
            <a:cxnLst/>
            <a:rect l="0" t="0" r="0" b="0"/>
            <a:pathLst>
              <a:path w="2540" h="2531">
                <a:moveTo>
                  <a:pt x="2338" y="347"/>
                </a:moveTo>
                <a:cubicBezTo>
                  <a:pt x="2340" y="361"/>
                  <a:pt x="2343" y="374"/>
                  <a:pt x="2344" y="388"/>
                </a:cubicBezTo>
                <a:cubicBezTo>
                  <a:pt x="2347" y="435"/>
                  <a:pt x="2345" y="482"/>
                  <a:pt x="2350" y="529"/>
                </a:cubicBezTo>
                <a:cubicBezTo>
                  <a:pt x="2351" y="542"/>
                  <a:pt x="2362" y="565"/>
                  <a:pt x="2362" y="565"/>
                </a:cubicBezTo>
                <a:cubicBezTo>
                  <a:pt x="2367" y="638"/>
                  <a:pt x="2380" y="723"/>
                  <a:pt x="2356" y="794"/>
                </a:cubicBezTo>
                <a:cubicBezTo>
                  <a:pt x="2367" y="824"/>
                  <a:pt x="2375" y="804"/>
                  <a:pt x="2385" y="835"/>
                </a:cubicBezTo>
                <a:cubicBezTo>
                  <a:pt x="2377" y="1067"/>
                  <a:pt x="2396" y="956"/>
                  <a:pt x="2362" y="1052"/>
                </a:cubicBezTo>
                <a:cubicBezTo>
                  <a:pt x="2365" y="1125"/>
                  <a:pt x="2345" y="1190"/>
                  <a:pt x="2385" y="1246"/>
                </a:cubicBezTo>
                <a:cubicBezTo>
                  <a:pt x="2392" y="1267"/>
                  <a:pt x="2426" y="1299"/>
                  <a:pt x="2426" y="1299"/>
                </a:cubicBezTo>
                <a:cubicBezTo>
                  <a:pt x="2451" y="1373"/>
                  <a:pt x="2430" y="1301"/>
                  <a:pt x="2444" y="1429"/>
                </a:cubicBezTo>
                <a:cubicBezTo>
                  <a:pt x="2446" y="1448"/>
                  <a:pt x="2462" y="1464"/>
                  <a:pt x="2468" y="1482"/>
                </a:cubicBezTo>
                <a:cubicBezTo>
                  <a:pt x="2289" y="1497"/>
                  <a:pt x="2112" y="1503"/>
                  <a:pt x="1939" y="1458"/>
                </a:cubicBezTo>
                <a:cubicBezTo>
                  <a:pt x="1896" y="1460"/>
                  <a:pt x="1851" y="1452"/>
                  <a:pt x="1809" y="1464"/>
                </a:cubicBezTo>
                <a:cubicBezTo>
                  <a:pt x="1797" y="1467"/>
                  <a:pt x="1797" y="1499"/>
                  <a:pt x="1797" y="1499"/>
                </a:cubicBezTo>
                <a:cubicBezTo>
                  <a:pt x="1801" y="1531"/>
                  <a:pt x="1806" y="1562"/>
                  <a:pt x="1815" y="1593"/>
                </a:cubicBezTo>
                <a:cubicBezTo>
                  <a:pt x="1818" y="1605"/>
                  <a:pt x="1827" y="1628"/>
                  <a:pt x="1827" y="1628"/>
                </a:cubicBezTo>
                <a:cubicBezTo>
                  <a:pt x="1829" y="1687"/>
                  <a:pt x="1829" y="1746"/>
                  <a:pt x="1833" y="1805"/>
                </a:cubicBezTo>
                <a:cubicBezTo>
                  <a:pt x="1834" y="1827"/>
                  <a:pt x="1829" y="1863"/>
                  <a:pt x="1850" y="1869"/>
                </a:cubicBezTo>
                <a:cubicBezTo>
                  <a:pt x="1886" y="1880"/>
                  <a:pt x="1925" y="1874"/>
                  <a:pt x="1962" y="1875"/>
                </a:cubicBezTo>
                <a:cubicBezTo>
                  <a:pt x="2162" y="1883"/>
                  <a:pt x="2323" y="1884"/>
                  <a:pt x="2532" y="1887"/>
                </a:cubicBezTo>
                <a:cubicBezTo>
                  <a:pt x="2540" y="1912"/>
                  <a:pt x="2534" y="1919"/>
                  <a:pt x="2520" y="1940"/>
                </a:cubicBezTo>
                <a:cubicBezTo>
                  <a:pt x="2510" y="1996"/>
                  <a:pt x="2510" y="1996"/>
                  <a:pt x="2515" y="2069"/>
                </a:cubicBezTo>
                <a:cubicBezTo>
                  <a:pt x="2511" y="2127"/>
                  <a:pt x="2496" y="2200"/>
                  <a:pt x="2532" y="2251"/>
                </a:cubicBezTo>
                <a:cubicBezTo>
                  <a:pt x="2457" y="2277"/>
                  <a:pt x="2373" y="2267"/>
                  <a:pt x="2297" y="2246"/>
                </a:cubicBezTo>
                <a:cubicBezTo>
                  <a:pt x="2252" y="2201"/>
                  <a:pt x="2297" y="2238"/>
                  <a:pt x="2174" y="2222"/>
                </a:cubicBezTo>
                <a:cubicBezTo>
                  <a:pt x="2139" y="2218"/>
                  <a:pt x="2128" y="2201"/>
                  <a:pt x="2103" y="2181"/>
                </a:cubicBezTo>
                <a:cubicBezTo>
                  <a:pt x="2087" y="2168"/>
                  <a:pt x="2067" y="2163"/>
                  <a:pt x="2050" y="2152"/>
                </a:cubicBezTo>
                <a:cubicBezTo>
                  <a:pt x="2005" y="2085"/>
                  <a:pt x="2086" y="1981"/>
                  <a:pt x="2015" y="1934"/>
                </a:cubicBezTo>
                <a:cubicBezTo>
                  <a:pt x="1994" y="1902"/>
                  <a:pt x="1970" y="1875"/>
                  <a:pt x="1933" y="1864"/>
                </a:cubicBezTo>
                <a:cubicBezTo>
                  <a:pt x="1937" y="1870"/>
                  <a:pt x="1938" y="1877"/>
                  <a:pt x="1944" y="1881"/>
                </a:cubicBezTo>
                <a:cubicBezTo>
                  <a:pt x="1951" y="1886"/>
                  <a:pt x="1976" y="1887"/>
                  <a:pt x="1968" y="1887"/>
                </a:cubicBezTo>
                <a:cubicBezTo>
                  <a:pt x="1923" y="1887"/>
                  <a:pt x="1876" y="1869"/>
                  <a:pt x="1833" y="1858"/>
                </a:cubicBezTo>
                <a:cubicBezTo>
                  <a:pt x="1798" y="1860"/>
                  <a:pt x="1698" y="1834"/>
                  <a:pt x="1680" y="1887"/>
                </a:cubicBezTo>
                <a:cubicBezTo>
                  <a:pt x="1678" y="1961"/>
                  <a:pt x="1676" y="2036"/>
                  <a:pt x="1674" y="2110"/>
                </a:cubicBezTo>
                <a:cubicBezTo>
                  <a:pt x="1673" y="2144"/>
                  <a:pt x="1706" y="2308"/>
                  <a:pt x="1627" y="2334"/>
                </a:cubicBezTo>
                <a:cubicBezTo>
                  <a:pt x="1563" y="2517"/>
                  <a:pt x="1569" y="2416"/>
                  <a:pt x="1221" y="2422"/>
                </a:cubicBezTo>
                <a:cubicBezTo>
                  <a:pt x="1209" y="2465"/>
                  <a:pt x="1201" y="2457"/>
                  <a:pt x="1151" y="2463"/>
                </a:cubicBezTo>
                <a:cubicBezTo>
                  <a:pt x="1139" y="2467"/>
                  <a:pt x="1128" y="2471"/>
                  <a:pt x="1116" y="2475"/>
                </a:cubicBezTo>
                <a:cubicBezTo>
                  <a:pt x="1110" y="2477"/>
                  <a:pt x="1098" y="2481"/>
                  <a:pt x="1098" y="2481"/>
                </a:cubicBezTo>
                <a:cubicBezTo>
                  <a:pt x="1045" y="2531"/>
                  <a:pt x="1009" y="2502"/>
                  <a:pt x="916" y="2498"/>
                </a:cubicBezTo>
                <a:cubicBezTo>
                  <a:pt x="878" y="2481"/>
                  <a:pt x="853" y="2468"/>
                  <a:pt x="810" y="2463"/>
                </a:cubicBezTo>
                <a:cubicBezTo>
                  <a:pt x="790" y="2456"/>
                  <a:pt x="772" y="2446"/>
                  <a:pt x="751" y="2440"/>
                </a:cubicBezTo>
                <a:cubicBezTo>
                  <a:pt x="702" y="2406"/>
                  <a:pt x="765" y="2453"/>
                  <a:pt x="722" y="2410"/>
                </a:cubicBezTo>
                <a:cubicBezTo>
                  <a:pt x="697" y="2385"/>
                  <a:pt x="664" y="2365"/>
                  <a:pt x="634" y="2346"/>
                </a:cubicBezTo>
                <a:cubicBezTo>
                  <a:pt x="596" y="2322"/>
                  <a:pt x="508" y="2308"/>
                  <a:pt x="463" y="2293"/>
                </a:cubicBezTo>
                <a:cubicBezTo>
                  <a:pt x="444" y="2261"/>
                  <a:pt x="412" y="2266"/>
                  <a:pt x="457" y="2234"/>
                </a:cubicBezTo>
                <a:cubicBezTo>
                  <a:pt x="463" y="2215"/>
                  <a:pt x="475" y="2200"/>
                  <a:pt x="481" y="2181"/>
                </a:cubicBezTo>
                <a:cubicBezTo>
                  <a:pt x="485" y="2152"/>
                  <a:pt x="487" y="2105"/>
                  <a:pt x="510" y="2081"/>
                </a:cubicBezTo>
                <a:cubicBezTo>
                  <a:pt x="521" y="2070"/>
                  <a:pt x="535" y="2063"/>
                  <a:pt x="546" y="2052"/>
                </a:cubicBezTo>
                <a:cubicBezTo>
                  <a:pt x="558" y="2008"/>
                  <a:pt x="541" y="1936"/>
                  <a:pt x="510" y="1899"/>
                </a:cubicBezTo>
                <a:cubicBezTo>
                  <a:pt x="489" y="1874"/>
                  <a:pt x="459" y="1855"/>
                  <a:pt x="440" y="1828"/>
                </a:cubicBezTo>
                <a:cubicBezTo>
                  <a:pt x="414" y="1790"/>
                  <a:pt x="391" y="1738"/>
                  <a:pt x="352" y="1711"/>
                </a:cubicBezTo>
                <a:cubicBezTo>
                  <a:pt x="340" y="1686"/>
                  <a:pt x="325" y="1680"/>
                  <a:pt x="310" y="1658"/>
                </a:cubicBezTo>
                <a:cubicBezTo>
                  <a:pt x="286" y="1621"/>
                  <a:pt x="266" y="1584"/>
                  <a:pt x="234" y="1552"/>
                </a:cubicBezTo>
                <a:cubicBezTo>
                  <a:pt x="217" y="1502"/>
                  <a:pt x="242" y="1560"/>
                  <a:pt x="211" y="1529"/>
                </a:cubicBezTo>
                <a:cubicBezTo>
                  <a:pt x="207" y="1525"/>
                  <a:pt x="208" y="1517"/>
                  <a:pt x="205" y="1511"/>
                </a:cubicBezTo>
                <a:cubicBezTo>
                  <a:pt x="198" y="1499"/>
                  <a:pt x="189" y="1488"/>
                  <a:pt x="181" y="1476"/>
                </a:cubicBezTo>
                <a:cubicBezTo>
                  <a:pt x="160" y="1445"/>
                  <a:pt x="136" y="1417"/>
                  <a:pt x="116" y="1387"/>
                </a:cubicBezTo>
                <a:cubicBezTo>
                  <a:pt x="96" y="1320"/>
                  <a:pt x="114" y="1209"/>
                  <a:pt x="158" y="1147"/>
                </a:cubicBezTo>
                <a:cubicBezTo>
                  <a:pt x="166" y="1123"/>
                  <a:pt x="165" y="1114"/>
                  <a:pt x="187" y="1099"/>
                </a:cubicBezTo>
                <a:cubicBezTo>
                  <a:pt x="206" y="1072"/>
                  <a:pt x="212" y="1042"/>
                  <a:pt x="222" y="1011"/>
                </a:cubicBezTo>
                <a:cubicBezTo>
                  <a:pt x="224" y="997"/>
                  <a:pt x="215" y="975"/>
                  <a:pt x="228" y="970"/>
                </a:cubicBezTo>
                <a:cubicBezTo>
                  <a:pt x="261" y="959"/>
                  <a:pt x="391" y="989"/>
                  <a:pt x="434" y="1000"/>
                </a:cubicBezTo>
                <a:cubicBezTo>
                  <a:pt x="457" y="998"/>
                  <a:pt x="483" y="1005"/>
                  <a:pt x="504" y="994"/>
                </a:cubicBezTo>
                <a:cubicBezTo>
                  <a:pt x="515" y="988"/>
                  <a:pt x="512" y="970"/>
                  <a:pt x="516" y="958"/>
                </a:cubicBezTo>
                <a:cubicBezTo>
                  <a:pt x="518" y="952"/>
                  <a:pt x="522" y="941"/>
                  <a:pt x="522" y="941"/>
                </a:cubicBezTo>
                <a:cubicBezTo>
                  <a:pt x="527" y="911"/>
                  <a:pt x="522" y="892"/>
                  <a:pt x="551" y="882"/>
                </a:cubicBezTo>
                <a:cubicBezTo>
                  <a:pt x="561" y="851"/>
                  <a:pt x="549" y="862"/>
                  <a:pt x="522" y="853"/>
                </a:cubicBezTo>
                <a:cubicBezTo>
                  <a:pt x="526" y="781"/>
                  <a:pt x="509" y="757"/>
                  <a:pt x="557" y="723"/>
                </a:cubicBezTo>
                <a:cubicBezTo>
                  <a:pt x="576" y="670"/>
                  <a:pt x="545" y="750"/>
                  <a:pt x="581" y="688"/>
                </a:cubicBezTo>
                <a:cubicBezTo>
                  <a:pt x="588" y="676"/>
                  <a:pt x="587" y="660"/>
                  <a:pt x="593" y="647"/>
                </a:cubicBezTo>
                <a:cubicBezTo>
                  <a:pt x="602" y="629"/>
                  <a:pt x="611" y="611"/>
                  <a:pt x="622" y="594"/>
                </a:cubicBezTo>
                <a:cubicBezTo>
                  <a:pt x="600" y="441"/>
                  <a:pt x="406" y="479"/>
                  <a:pt x="299" y="476"/>
                </a:cubicBezTo>
                <a:cubicBezTo>
                  <a:pt x="234" y="458"/>
                  <a:pt x="214" y="452"/>
                  <a:pt x="140" y="447"/>
                </a:cubicBezTo>
                <a:cubicBezTo>
                  <a:pt x="132" y="424"/>
                  <a:pt x="125" y="414"/>
                  <a:pt x="105" y="400"/>
                </a:cubicBezTo>
                <a:cubicBezTo>
                  <a:pt x="100" y="384"/>
                  <a:pt x="82" y="364"/>
                  <a:pt x="69" y="353"/>
                </a:cubicBezTo>
                <a:cubicBezTo>
                  <a:pt x="56" y="342"/>
                  <a:pt x="28" y="324"/>
                  <a:pt x="28" y="324"/>
                </a:cubicBezTo>
                <a:cubicBezTo>
                  <a:pt x="0" y="241"/>
                  <a:pt x="35" y="114"/>
                  <a:pt x="46" y="24"/>
                </a:cubicBezTo>
                <a:cubicBezTo>
                  <a:pt x="52" y="28"/>
                  <a:pt x="59" y="31"/>
                  <a:pt x="64" y="36"/>
                </a:cubicBezTo>
                <a:cubicBezTo>
                  <a:pt x="69" y="41"/>
                  <a:pt x="70" y="49"/>
                  <a:pt x="75" y="53"/>
                </a:cubicBezTo>
                <a:cubicBezTo>
                  <a:pt x="94" y="69"/>
                  <a:pt x="125" y="92"/>
                  <a:pt x="146" y="106"/>
                </a:cubicBezTo>
                <a:cubicBezTo>
                  <a:pt x="162" y="131"/>
                  <a:pt x="184" y="134"/>
                  <a:pt x="211" y="141"/>
                </a:cubicBezTo>
                <a:cubicBezTo>
                  <a:pt x="215" y="147"/>
                  <a:pt x="215" y="159"/>
                  <a:pt x="222" y="159"/>
                </a:cubicBezTo>
                <a:cubicBezTo>
                  <a:pt x="228" y="159"/>
                  <a:pt x="229" y="147"/>
                  <a:pt x="228" y="141"/>
                </a:cubicBezTo>
                <a:cubicBezTo>
                  <a:pt x="226" y="127"/>
                  <a:pt x="211" y="119"/>
                  <a:pt x="205" y="106"/>
                </a:cubicBezTo>
                <a:cubicBezTo>
                  <a:pt x="200" y="95"/>
                  <a:pt x="193" y="71"/>
                  <a:pt x="193" y="71"/>
                </a:cubicBezTo>
                <a:cubicBezTo>
                  <a:pt x="205" y="0"/>
                  <a:pt x="230" y="25"/>
                  <a:pt x="305" y="30"/>
                </a:cubicBezTo>
                <a:cubicBezTo>
                  <a:pt x="352" y="63"/>
                  <a:pt x="405" y="56"/>
                  <a:pt x="463" y="59"/>
                </a:cubicBezTo>
                <a:cubicBezTo>
                  <a:pt x="520" y="114"/>
                  <a:pt x="539" y="106"/>
                  <a:pt x="628" y="112"/>
                </a:cubicBezTo>
                <a:cubicBezTo>
                  <a:pt x="675" y="122"/>
                  <a:pt x="698" y="133"/>
                  <a:pt x="740" y="147"/>
                </a:cubicBezTo>
                <a:cubicBezTo>
                  <a:pt x="794" y="185"/>
                  <a:pt x="877" y="197"/>
                  <a:pt x="939" y="218"/>
                </a:cubicBezTo>
                <a:cubicBezTo>
                  <a:pt x="998" y="238"/>
                  <a:pt x="1064" y="222"/>
                  <a:pt x="1127" y="224"/>
                </a:cubicBezTo>
                <a:cubicBezTo>
                  <a:pt x="1182" y="238"/>
                  <a:pt x="1241" y="239"/>
                  <a:pt x="1298" y="247"/>
                </a:cubicBezTo>
                <a:cubicBezTo>
                  <a:pt x="1363" y="269"/>
                  <a:pt x="1425" y="295"/>
                  <a:pt x="1492" y="312"/>
                </a:cubicBezTo>
                <a:cubicBezTo>
                  <a:pt x="1695" y="364"/>
                  <a:pt x="1911" y="316"/>
                  <a:pt x="2121" y="318"/>
                </a:cubicBezTo>
                <a:cubicBezTo>
                  <a:pt x="2188" y="323"/>
                  <a:pt x="2255" y="318"/>
                  <a:pt x="2321" y="330"/>
                </a:cubicBezTo>
                <a:cubicBezTo>
                  <a:pt x="2421" y="349"/>
                  <a:pt x="2299" y="347"/>
                  <a:pt x="2338" y="347"/>
                </a:cubicBezTo>
                <a:close/>
              </a:path>
            </a:pathLst>
          </a:custGeom>
          <a:solidFill>
            <a:schemeClr val="accent1"/>
          </a:solidFill>
          <a:ln w="3810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350" noProof="1"/>
          </a:p>
        </p:txBody>
      </p:sp>
      <p:pic>
        <p:nvPicPr>
          <p:cNvPr id="23560" name="图片 23554" descr="civmap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13" y="2487613"/>
            <a:ext cx="6858000" cy="340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任意多边形 23555"/>
          <p:cNvSpPr/>
          <p:nvPr/>
        </p:nvSpPr>
        <p:spPr>
          <a:xfrm>
            <a:off x="2019300" y="3890963"/>
            <a:ext cx="3887788" cy="1944687"/>
          </a:xfrm>
          <a:custGeom>
            <a:avLst/>
            <a:gdLst/>
            <a:ahLst/>
            <a:cxnLst/>
            <a:rect l="0" t="0" r="0" b="0"/>
            <a:pathLst>
              <a:path w="3168" h="1883">
                <a:moveTo>
                  <a:pt x="22" y="1023"/>
                </a:moveTo>
                <a:cubicBezTo>
                  <a:pt x="76" y="974"/>
                  <a:pt x="197" y="1011"/>
                  <a:pt x="241" y="1012"/>
                </a:cubicBezTo>
                <a:cubicBezTo>
                  <a:pt x="252" y="1014"/>
                  <a:pt x="263" y="1015"/>
                  <a:pt x="274" y="1018"/>
                </a:cubicBezTo>
                <a:cubicBezTo>
                  <a:pt x="287" y="1021"/>
                  <a:pt x="313" y="1029"/>
                  <a:pt x="313" y="1029"/>
                </a:cubicBezTo>
                <a:cubicBezTo>
                  <a:pt x="335" y="1027"/>
                  <a:pt x="358" y="1029"/>
                  <a:pt x="380" y="1023"/>
                </a:cubicBezTo>
                <a:cubicBezTo>
                  <a:pt x="398" y="1018"/>
                  <a:pt x="403" y="973"/>
                  <a:pt x="403" y="973"/>
                </a:cubicBezTo>
                <a:cubicBezTo>
                  <a:pt x="405" y="962"/>
                  <a:pt x="407" y="951"/>
                  <a:pt x="408" y="940"/>
                </a:cubicBezTo>
                <a:cubicBezTo>
                  <a:pt x="410" y="921"/>
                  <a:pt x="411" y="903"/>
                  <a:pt x="414" y="884"/>
                </a:cubicBezTo>
                <a:cubicBezTo>
                  <a:pt x="420" y="844"/>
                  <a:pt x="436" y="806"/>
                  <a:pt x="442" y="766"/>
                </a:cubicBezTo>
                <a:cubicBezTo>
                  <a:pt x="446" y="571"/>
                  <a:pt x="445" y="581"/>
                  <a:pt x="459" y="453"/>
                </a:cubicBezTo>
                <a:cubicBezTo>
                  <a:pt x="545" y="459"/>
                  <a:pt x="617" y="471"/>
                  <a:pt x="705" y="475"/>
                </a:cubicBezTo>
                <a:cubicBezTo>
                  <a:pt x="747" y="481"/>
                  <a:pt x="748" y="479"/>
                  <a:pt x="761" y="515"/>
                </a:cubicBezTo>
                <a:cubicBezTo>
                  <a:pt x="764" y="659"/>
                  <a:pt x="707" y="734"/>
                  <a:pt x="817" y="766"/>
                </a:cubicBezTo>
                <a:cubicBezTo>
                  <a:pt x="887" y="814"/>
                  <a:pt x="921" y="811"/>
                  <a:pt x="1007" y="822"/>
                </a:cubicBezTo>
                <a:cubicBezTo>
                  <a:pt x="1041" y="835"/>
                  <a:pt x="1077" y="844"/>
                  <a:pt x="1113" y="850"/>
                </a:cubicBezTo>
                <a:cubicBezTo>
                  <a:pt x="1178" y="848"/>
                  <a:pt x="1244" y="852"/>
                  <a:pt x="1309" y="845"/>
                </a:cubicBezTo>
                <a:cubicBezTo>
                  <a:pt x="1315" y="844"/>
                  <a:pt x="1314" y="834"/>
                  <a:pt x="1314" y="828"/>
                </a:cubicBezTo>
                <a:cubicBezTo>
                  <a:pt x="1314" y="807"/>
                  <a:pt x="1283" y="780"/>
                  <a:pt x="1269" y="766"/>
                </a:cubicBezTo>
                <a:cubicBezTo>
                  <a:pt x="1267" y="760"/>
                  <a:pt x="1264" y="755"/>
                  <a:pt x="1264" y="749"/>
                </a:cubicBezTo>
                <a:cubicBezTo>
                  <a:pt x="1264" y="741"/>
                  <a:pt x="1267" y="720"/>
                  <a:pt x="1269" y="727"/>
                </a:cubicBezTo>
                <a:cubicBezTo>
                  <a:pt x="1275" y="747"/>
                  <a:pt x="1273" y="768"/>
                  <a:pt x="1275" y="789"/>
                </a:cubicBezTo>
                <a:cubicBezTo>
                  <a:pt x="1283" y="708"/>
                  <a:pt x="1285" y="631"/>
                  <a:pt x="1258" y="554"/>
                </a:cubicBezTo>
                <a:cubicBezTo>
                  <a:pt x="1268" y="527"/>
                  <a:pt x="1292" y="493"/>
                  <a:pt x="1325" y="492"/>
                </a:cubicBezTo>
                <a:cubicBezTo>
                  <a:pt x="1454" y="488"/>
                  <a:pt x="1582" y="489"/>
                  <a:pt x="1711" y="487"/>
                </a:cubicBezTo>
                <a:cubicBezTo>
                  <a:pt x="1748" y="474"/>
                  <a:pt x="1757" y="487"/>
                  <a:pt x="1767" y="520"/>
                </a:cubicBezTo>
                <a:cubicBezTo>
                  <a:pt x="1790" y="455"/>
                  <a:pt x="1791" y="475"/>
                  <a:pt x="1885" y="470"/>
                </a:cubicBezTo>
                <a:cubicBezTo>
                  <a:pt x="2009" y="423"/>
                  <a:pt x="2145" y="435"/>
                  <a:pt x="2276" y="431"/>
                </a:cubicBezTo>
                <a:cubicBezTo>
                  <a:pt x="2293" y="425"/>
                  <a:pt x="2309" y="420"/>
                  <a:pt x="2326" y="414"/>
                </a:cubicBezTo>
                <a:cubicBezTo>
                  <a:pt x="2355" y="388"/>
                  <a:pt x="2402" y="382"/>
                  <a:pt x="2438" y="369"/>
                </a:cubicBezTo>
                <a:cubicBezTo>
                  <a:pt x="2453" y="345"/>
                  <a:pt x="2476" y="343"/>
                  <a:pt x="2500" y="330"/>
                </a:cubicBezTo>
                <a:cubicBezTo>
                  <a:pt x="2512" y="324"/>
                  <a:pt x="2523" y="317"/>
                  <a:pt x="2533" y="308"/>
                </a:cubicBezTo>
                <a:cubicBezTo>
                  <a:pt x="2537" y="304"/>
                  <a:pt x="2540" y="298"/>
                  <a:pt x="2545" y="297"/>
                </a:cubicBezTo>
                <a:cubicBezTo>
                  <a:pt x="2574" y="292"/>
                  <a:pt x="2604" y="293"/>
                  <a:pt x="2634" y="291"/>
                </a:cubicBezTo>
                <a:cubicBezTo>
                  <a:pt x="2654" y="278"/>
                  <a:pt x="2651" y="267"/>
                  <a:pt x="2668" y="252"/>
                </a:cubicBezTo>
                <a:cubicBezTo>
                  <a:pt x="2676" y="226"/>
                  <a:pt x="2678" y="180"/>
                  <a:pt x="2701" y="162"/>
                </a:cubicBezTo>
                <a:cubicBezTo>
                  <a:pt x="2711" y="154"/>
                  <a:pt x="2738" y="150"/>
                  <a:pt x="2751" y="146"/>
                </a:cubicBezTo>
                <a:cubicBezTo>
                  <a:pt x="2755" y="142"/>
                  <a:pt x="2758" y="137"/>
                  <a:pt x="2763" y="134"/>
                </a:cubicBezTo>
                <a:cubicBezTo>
                  <a:pt x="2768" y="131"/>
                  <a:pt x="2776" y="134"/>
                  <a:pt x="2779" y="129"/>
                </a:cubicBezTo>
                <a:cubicBezTo>
                  <a:pt x="2800" y="100"/>
                  <a:pt x="2789" y="80"/>
                  <a:pt x="2819" y="50"/>
                </a:cubicBezTo>
                <a:cubicBezTo>
                  <a:pt x="2826" y="28"/>
                  <a:pt x="2837" y="7"/>
                  <a:pt x="2858" y="0"/>
                </a:cubicBezTo>
                <a:cubicBezTo>
                  <a:pt x="2901" y="12"/>
                  <a:pt x="2923" y="18"/>
                  <a:pt x="2970" y="22"/>
                </a:cubicBezTo>
                <a:cubicBezTo>
                  <a:pt x="2950" y="99"/>
                  <a:pt x="2955" y="107"/>
                  <a:pt x="3020" y="118"/>
                </a:cubicBezTo>
                <a:cubicBezTo>
                  <a:pt x="3033" y="137"/>
                  <a:pt x="3031" y="149"/>
                  <a:pt x="3053" y="157"/>
                </a:cubicBezTo>
                <a:cubicBezTo>
                  <a:pt x="3062" y="180"/>
                  <a:pt x="3058" y="195"/>
                  <a:pt x="3042" y="213"/>
                </a:cubicBezTo>
                <a:cubicBezTo>
                  <a:pt x="3048" y="230"/>
                  <a:pt x="3053" y="246"/>
                  <a:pt x="3059" y="263"/>
                </a:cubicBezTo>
                <a:cubicBezTo>
                  <a:pt x="3045" y="316"/>
                  <a:pt x="3092" y="299"/>
                  <a:pt x="3143" y="302"/>
                </a:cubicBezTo>
                <a:cubicBezTo>
                  <a:pt x="3131" y="321"/>
                  <a:pt x="3116" y="328"/>
                  <a:pt x="3104" y="347"/>
                </a:cubicBezTo>
                <a:cubicBezTo>
                  <a:pt x="3115" y="394"/>
                  <a:pt x="3097" y="348"/>
                  <a:pt x="3137" y="375"/>
                </a:cubicBezTo>
                <a:cubicBezTo>
                  <a:pt x="3142" y="378"/>
                  <a:pt x="3139" y="388"/>
                  <a:pt x="3143" y="392"/>
                </a:cubicBezTo>
                <a:cubicBezTo>
                  <a:pt x="3147" y="396"/>
                  <a:pt x="3154" y="395"/>
                  <a:pt x="3160" y="397"/>
                </a:cubicBezTo>
                <a:cubicBezTo>
                  <a:pt x="3158" y="418"/>
                  <a:pt x="3168" y="444"/>
                  <a:pt x="3154" y="459"/>
                </a:cubicBezTo>
                <a:cubicBezTo>
                  <a:pt x="3141" y="473"/>
                  <a:pt x="3113" y="452"/>
                  <a:pt x="3098" y="464"/>
                </a:cubicBezTo>
                <a:cubicBezTo>
                  <a:pt x="3095" y="467"/>
                  <a:pt x="3119" y="553"/>
                  <a:pt x="3121" y="559"/>
                </a:cubicBezTo>
                <a:cubicBezTo>
                  <a:pt x="3098" y="582"/>
                  <a:pt x="3077" y="578"/>
                  <a:pt x="3042" y="582"/>
                </a:cubicBezTo>
                <a:cubicBezTo>
                  <a:pt x="3015" y="590"/>
                  <a:pt x="3026" y="599"/>
                  <a:pt x="3014" y="621"/>
                </a:cubicBezTo>
                <a:cubicBezTo>
                  <a:pt x="2989" y="665"/>
                  <a:pt x="2942" y="751"/>
                  <a:pt x="2891" y="766"/>
                </a:cubicBezTo>
                <a:cubicBezTo>
                  <a:pt x="2884" y="777"/>
                  <a:pt x="2882" y="790"/>
                  <a:pt x="2874" y="800"/>
                </a:cubicBezTo>
                <a:cubicBezTo>
                  <a:pt x="2858" y="821"/>
                  <a:pt x="2824" y="842"/>
                  <a:pt x="2802" y="856"/>
                </a:cubicBezTo>
                <a:cubicBezTo>
                  <a:pt x="2787" y="879"/>
                  <a:pt x="2771" y="904"/>
                  <a:pt x="2751" y="923"/>
                </a:cubicBezTo>
                <a:cubicBezTo>
                  <a:pt x="2742" y="952"/>
                  <a:pt x="2731" y="959"/>
                  <a:pt x="2718" y="984"/>
                </a:cubicBezTo>
                <a:cubicBezTo>
                  <a:pt x="2705" y="1009"/>
                  <a:pt x="2698" y="1041"/>
                  <a:pt x="2690" y="1068"/>
                </a:cubicBezTo>
                <a:cubicBezTo>
                  <a:pt x="2692" y="1094"/>
                  <a:pt x="2692" y="1121"/>
                  <a:pt x="2695" y="1147"/>
                </a:cubicBezTo>
                <a:cubicBezTo>
                  <a:pt x="2696" y="1153"/>
                  <a:pt x="2703" y="1158"/>
                  <a:pt x="2701" y="1163"/>
                </a:cubicBezTo>
                <a:cubicBezTo>
                  <a:pt x="2698" y="1169"/>
                  <a:pt x="2690" y="1170"/>
                  <a:pt x="2684" y="1174"/>
                </a:cubicBezTo>
                <a:cubicBezTo>
                  <a:pt x="2693" y="1210"/>
                  <a:pt x="2698" y="1244"/>
                  <a:pt x="2718" y="1275"/>
                </a:cubicBezTo>
                <a:cubicBezTo>
                  <a:pt x="2727" y="1305"/>
                  <a:pt x="2731" y="1316"/>
                  <a:pt x="2763" y="1325"/>
                </a:cubicBezTo>
                <a:cubicBezTo>
                  <a:pt x="2791" y="1356"/>
                  <a:pt x="2793" y="1356"/>
                  <a:pt x="2802" y="1398"/>
                </a:cubicBezTo>
                <a:cubicBezTo>
                  <a:pt x="2804" y="1419"/>
                  <a:pt x="2803" y="1440"/>
                  <a:pt x="2807" y="1460"/>
                </a:cubicBezTo>
                <a:cubicBezTo>
                  <a:pt x="2813" y="1495"/>
                  <a:pt x="2832" y="1498"/>
                  <a:pt x="2846" y="1527"/>
                </a:cubicBezTo>
                <a:cubicBezTo>
                  <a:pt x="2876" y="1586"/>
                  <a:pt x="2840" y="1574"/>
                  <a:pt x="2897" y="1594"/>
                </a:cubicBezTo>
                <a:cubicBezTo>
                  <a:pt x="2913" y="1619"/>
                  <a:pt x="2932" y="1666"/>
                  <a:pt x="2942" y="1695"/>
                </a:cubicBezTo>
                <a:cubicBezTo>
                  <a:pt x="2940" y="1734"/>
                  <a:pt x="2943" y="1774"/>
                  <a:pt x="2936" y="1812"/>
                </a:cubicBezTo>
                <a:cubicBezTo>
                  <a:pt x="2935" y="1820"/>
                  <a:pt x="2925" y="1824"/>
                  <a:pt x="2919" y="1829"/>
                </a:cubicBezTo>
                <a:cubicBezTo>
                  <a:pt x="2889" y="1852"/>
                  <a:pt x="2860" y="1868"/>
                  <a:pt x="2824" y="1879"/>
                </a:cubicBezTo>
                <a:cubicBezTo>
                  <a:pt x="2791" y="1869"/>
                  <a:pt x="2819" y="1883"/>
                  <a:pt x="2802" y="1857"/>
                </a:cubicBezTo>
                <a:cubicBezTo>
                  <a:pt x="2793" y="1844"/>
                  <a:pt x="2781" y="1837"/>
                  <a:pt x="2768" y="1829"/>
                </a:cubicBezTo>
                <a:cubicBezTo>
                  <a:pt x="2739" y="1784"/>
                  <a:pt x="2777" y="1835"/>
                  <a:pt x="2740" y="1806"/>
                </a:cubicBezTo>
                <a:cubicBezTo>
                  <a:pt x="2725" y="1794"/>
                  <a:pt x="2719" y="1779"/>
                  <a:pt x="2701" y="1767"/>
                </a:cubicBezTo>
                <a:cubicBezTo>
                  <a:pt x="2688" y="1747"/>
                  <a:pt x="2676" y="1736"/>
                  <a:pt x="2656" y="1723"/>
                </a:cubicBezTo>
                <a:cubicBezTo>
                  <a:pt x="2651" y="1704"/>
                  <a:pt x="2640" y="1690"/>
                  <a:pt x="2634" y="1672"/>
                </a:cubicBezTo>
                <a:cubicBezTo>
                  <a:pt x="2628" y="1628"/>
                  <a:pt x="2625" y="1611"/>
                  <a:pt x="2589" y="1588"/>
                </a:cubicBezTo>
                <a:cubicBezTo>
                  <a:pt x="2572" y="1563"/>
                  <a:pt x="2561" y="1559"/>
                  <a:pt x="2533" y="1549"/>
                </a:cubicBezTo>
                <a:cubicBezTo>
                  <a:pt x="2531" y="1512"/>
                  <a:pt x="2533" y="1474"/>
                  <a:pt x="2528" y="1437"/>
                </a:cubicBezTo>
                <a:cubicBezTo>
                  <a:pt x="2526" y="1418"/>
                  <a:pt x="2505" y="1404"/>
                  <a:pt x="2489" y="1393"/>
                </a:cubicBezTo>
                <a:cubicBezTo>
                  <a:pt x="2445" y="1362"/>
                  <a:pt x="2440" y="1332"/>
                  <a:pt x="2388" y="1314"/>
                </a:cubicBezTo>
                <a:cubicBezTo>
                  <a:pt x="2329" y="1327"/>
                  <a:pt x="2329" y="1329"/>
                  <a:pt x="2237" y="1314"/>
                </a:cubicBezTo>
                <a:cubicBezTo>
                  <a:pt x="2231" y="1313"/>
                  <a:pt x="2231" y="1302"/>
                  <a:pt x="2226" y="1298"/>
                </a:cubicBezTo>
                <a:cubicBezTo>
                  <a:pt x="2209" y="1284"/>
                  <a:pt x="2179" y="1266"/>
                  <a:pt x="2159" y="1258"/>
                </a:cubicBezTo>
                <a:cubicBezTo>
                  <a:pt x="2132" y="1234"/>
                  <a:pt x="2139" y="1234"/>
                  <a:pt x="2075" y="1253"/>
                </a:cubicBezTo>
                <a:cubicBezTo>
                  <a:pt x="2069" y="1255"/>
                  <a:pt x="2073" y="1266"/>
                  <a:pt x="2069" y="1270"/>
                </a:cubicBezTo>
                <a:cubicBezTo>
                  <a:pt x="2061" y="1278"/>
                  <a:pt x="2047" y="1277"/>
                  <a:pt x="2036" y="1281"/>
                </a:cubicBezTo>
                <a:cubicBezTo>
                  <a:pt x="1956" y="1274"/>
                  <a:pt x="1913" y="1271"/>
                  <a:pt x="1829" y="1275"/>
                </a:cubicBezTo>
                <a:cubicBezTo>
                  <a:pt x="1831" y="1285"/>
                  <a:pt x="1835" y="1331"/>
                  <a:pt x="1845" y="1342"/>
                </a:cubicBezTo>
                <a:cubicBezTo>
                  <a:pt x="1849" y="1346"/>
                  <a:pt x="1857" y="1345"/>
                  <a:pt x="1862" y="1348"/>
                </a:cubicBezTo>
                <a:cubicBezTo>
                  <a:pt x="1874" y="1354"/>
                  <a:pt x="1896" y="1370"/>
                  <a:pt x="1896" y="1370"/>
                </a:cubicBezTo>
                <a:cubicBezTo>
                  <a:pt x="1914" y="1397"/>
                  <a:pt x="1920" y="1408"/>
                  <a:pt x="1929" y="1437"/>
                </a:cubicBezTo>
                <a:cubicBezTo>
                  <a:pt x="1927" y="1446"/>
                  <a:pt x="1933" y="1462"/>
                  <a:pt x="1924" y="1465"/>
                </a:cubicBezTo>
                <a:cubicBezTo>
                  <a:pt x="1836" y="1491"/>
                  <a:pt x="1877" y="1457"/>
                  <a:pt x="1829" y="1454"/>
                </a:cubicBezTo>
                <a:cubicBezTo>
                  <a:pt x="1769" y="1451"/>
                  <a:pt x="1710" y="1451"/>
                  <a:pt x="1650" y="1449"/>
                </a:cubicBezTo>
                <a:cubicBezTo>
                  <a:pt x="1630" y="1428"/>
                  <a:pt x="1611" y="1402"/>
                  <a:pt x="1583" y="1393"/>
                </a:cubicBezTo>
                <a:cubicBezTo>
                  <a:pt x="1567" y="1377"/>
                  <a:pt x="1560" y="1374"/>
                  <a:pt x="1538" y="1381"/>
                </a:cubicBezTo>
                <a:cubicBezTo>
                  <a:pt x="1482" y="1442"/>
                  <a:pt x="1374" y="1402"/>
                  <a:pt x="1292" y="1404"/>
                </a:cubicBezTo>
                <a:cubicBezTo>
                  <a:pt x="1273" y="1406"/>
                  <a:pt x="1254" y="1404"/>
                  <a:pt x="1236" y="1409"/>
                </a:cubicBezTo>
                <a:cubicBezTo>
                  <a:pt x="1215" y="1414"/>
                  <a:pt x="1225" y="1452"/>
                  <a:pt x="1208" y="1465"/>
                </a:cubicBezTo>
                <a:cubicBezTo>
                  <a:pt x="1173" y="1493"/>
                  <a:pt x="1119" y="1479"/>
                  <a:pt x="1074" y="1482"/>
                </a:cubicBezTo>
                <a:cubicBezTo>
                  <a:pt x="1035" y="1507"/>
                  <a:pt x="1049" y="1494"/>
                  <a:pt x="1029" y="1516"/>
                </a:cubicBezTo>
                <a:cubicBezTo>
                  <a:pt x="1004" y="1582"/>
                  <a:pt x="1023" y="1627"/>
                  <a:pt x="967" y="1678"/>
                </a:cubicBezTo>
                <a:cubicBezTo>
                  <a:pt x="956" y="1715"/>
                  <a:pt x="956" y="1741"/>
                  <a:pt x="967" y="1778"/>
                </a:cubicBezTo>
                <a:cubicBezTo>
                  <a:pt x="968" y="1784"/>
                  <a:pt x="982" y="1850"/>
                  <a:pt x="967" y="1857"/>
                </a:cubicBezTo>
                <a:cubicBezTo>
                  <a:pt x="947" y="1866"/>
                  <a:pt x="922" y="1853"/>
                  <a:pt x="900" y="1851"/>
                </a:cubicBezTo>
                <a:cubicBezTo>
                  <a:pt x="872" y="1831"/>
                  <a:pt x="850" y="1803"/>
                  <a:pt x="822" y="1784"/>
                </a:cubicBezTo>
                <a:cubicBezTo>
                  <a:pt x="807" y="1774"/>
                  <a:pt x="789" y="1772"/>
                  <a:pt x="777" y="1756"/>
                </a:cubicBezTo>
                <a:cubicBezTo>
                  <a:pt x="727" y="1691"/>
                  <a:pt x="774" y="1744"/>
                  <a:pt x="744" y="1711"/>
                </a:cubicBezTo>
                <a:cubicBezTo>
                  <a:pt x="733" y="1681"/>
                  <a:pt x="732" y="1652"/>
                  <a:pt x="705" y="1633"/>
                </a:cubicBezTo>
                <a:cubicBezTo>
                  <a:pt x="697" y="1610"/>
                  <a:pt x="686" y="1602"/>
                  <a:pt x="671" y="1583"/>
                </a:cubicBezTo>
                <a:cubicBezTo>
                  <a:pt x="655" y="1562"/>
                  <a:pt x="642" y="1537"/>
                  <a:pt x="626" y="1516"/>
                </a:cubicBezTo>
                <a:cubicBezTo>
                  <a:pt x="618" y="1481"/>
                  <a:pt x="612" y="1434"/>
                  <a:pt x="582" y="1409"/>
                </a:cubicBezTo>
                <a:cubicBezTo>
                  <a:pt x="565" y="1395"/>
                  <a:pt x="567" y="1399"/>
                  <a:pt x="548" y="1393"/>
                </a:cubicBezTo>
                <a:cubicBezTo>
                  <a:pt x="537" y="1389"/>
                  <a:pt x="515" y="1381"/>
                  <a:pt x="515" y="1381"/>
                </a:cubicBezTo>
                <a:cubicBezTo>
                  <a:pt x="481" y="1350"/>
                  <a:pt x="428" y="1368"/>
                  <a:pt x="386" y="1370"/>
                </a:cubicBezTo>
                <a:cubicBezTo>
                  <a:pt x="364" y="1378"/>
                  <a:pt x="354" y="1384"/>
                  <a:pt x="341" y="1404"/>
                </a:cubicBezTo>
                <a:cubicBezTo>
                  <a:pt x="326" y="1455"/>
                  <a:pt x="294" y="1400"/>
                  <a:pt x="274" y="1387"/>
                </a:cubicBezTo>
                <a:cubicBezTo>
                  <a:pt x="256" y="1360"/>
                  <a:pt x="234" y="1332"/>
                  <a:pt x="207" y="1314"/>
                </a:cubicBezTo>
                <a:cubicBezTo>
                  <a:pt x="190" y="1289"/>
                  <a:pt x="200" y="1260"/>
                  <a:pt x="185" y="1236"/>
                </a:cubicBezTo>
                <a:cubicBezTo>
                  <a:pt x="167" y="1206"/>
                  <a:pt x="109" y="1161"/>
                  <a:pt x="84" y="1135"/>
                </a:cubicBezTo>
                <a:cubicBezTo>
                  <a:pt x="79" y="1130"/>
                  <a:pt x="77" y="1124"/>
                  <a:pt x="73" y="1119"/>
                </a:cubicBezTo>
                <a:cubicBezTo>
                  <a:pt x="70" y="1115"/>
                  <a:pt x="66" y="1111"/>
                  <a:pt x="62" y="1107"/>
                </a:cubicBezTo>
                <a:cubicBezTo>
                  <a:pt x="50" y="1095"/>
                  <a:pt x="32" y="1088"/>
                  <a:pt x="22" y="1074"/>
                </a:cubicBezTo>
                <a:cubicBezTo>
                  <a:pt x="14" y="1063"/>
                  <a:pt x="0" y="1040"/>
                  <a:pt x="0" y="1040"/>
                </a:cubicBezTo>
                <a:cubicBezTo>
                  <a:pt x="19" y="1028"/>
                  <a:pt x="13" y="1034"/>
                  <a:pt x="22" y="1023"/>
                </a:cubicBezTo>
                <a:close/>
              </a:path>
            </a:pathLst>
          </a:custGeom>
          <a:solidFill>
            <a:srgbClr val="66FF33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350" noProof="1"/>
          </a:p>
        </p:txBody>
      </p:sp>
      <p:sp>
        <p:nvSpPr>
          <p:cNvPr id="30724" name="任意多边形 23556"/>
          <p:cNvSpPr/>
          <p:nvPr/>
        </p:nvSpPr>
        <p:spPr>
          <a:xfrm>
            <a:off x="2073275" y="4951413"/>
            <a:ext cx="52388" cy="20637"/>
          </a:xfrm>
          <a:custGeom>
            <a:avLst/>
            <a:gdLst/>
            <a:ahLst/>
            <a:cxnLst/>
            <a:rect l="0" t="0" r="0" b="0"/>
            <a:pathLst>
              <a:path w="45" h="17">
                <a:moveTo>
                  <a:pt x="0" y="17"/>
                </a:moveTo>
                <a:cubicBezTo>
                  <a:pt x="16" y="11"/>
                  <a:pt x="28" y="0"/>
                  <a:pt x="45" y="0"/>
                </a:cubicBezTo>
              </a:path>
            </a:pathLst>
          </a:custGeom>
          <a:noFill/>
          <a:ln w="9525">
            <a:noFill/>
          </a:ln>
        </p:spPr>
        <p:txBody>
          <a:bodyPr/>
          <a:lstStyle/>
          <a:p>
            <a:pPr fontAlgn="auto"/>
            <a:endParaRPr lang="zh-CN" altLang="en-US" sz="1350" noProof="1"/>
          </a:p>
        </p:txBody>
      </p:sp>
      <p:sp>
        <p:nvSpPr>
          <p:cNvPr id="30725" name="任意多边形 23557"/>
          <p:cNvSpPr/>
          <p:nvPr/>
        </p:nvSpPr>
        <p:spPr>
          <a:xfrm>
            <a:off x="2079625" y="4440238"/>
            <a:ext cx="485775" cy="531812"/>
          </a:xfrm>
          <a:custGeom>
            <a:avLst/>
            <a:gdLst/>
            <a:ahLst/>
            <a:cxnLst/>
            <a:rect l="0" t="0" r="0" b="0"/>
            <a:pathLst>
              <a:path w="408" h="447">
                <a:moveTo>
                  <a:pt x="0" y="447"/>
                </a:moveTo>
                <a:cubicBezTo>
                  <a:pt x="16" y="436"/>
                  <a:pt x="350" y="436"/>
                  <a:pt x="369" y="436"/>
                </a:cubicBezTo>
                <a:cubicBezTo>
                  <a:pt x="374" y="418"/>
                  <a:pt x="384" y="404"/>
                  <a:pt x="391" y="386"/>
                </a:cubicBezTo>
                <a:cubicBezTo>
                  <a:pt x="395" y="256"/>
                  <a:pt x="408" y="129"/>
                  <a:pt x="408" y="0"/>
                </a:cubicBezTo>
              </a:path>
            </a:pathLst>
          </a:custGeom>
          <a:noFill/>
          <a:ln w="9525">
            <a:noFill/>
          </a:ln>
        </p:spPr>
        <p:txBody>
          <a:bodyPr/>
          <a:lstStyle/>
          <a:p>
            <a:pPr fontAlgn="auto"/>
            <a:endParaRPr lang="zh-CN" altLang="en-US" sz="1350" noProof="1"/>
          </a:p>
        </p:txBody>
      </p:sp>
      <p:sp>
        <p:nvSpPr>
          <p:cNvPr id="23559" name="文本框 23558"/>
          <p:cNvSpPr txBox="1"/>
          <p:nvPr/>
        </p:nvSpPr>
        <p:spPr>
          <a:xfrm>
            <a:off x="3025775" y="4540250"/>
            <a:ext cx="2289175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algn="ctr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1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南部同盟</a:t>
            </a:r>
            <a:endParaRPr lang="zh-CN" altLang="en-US" sz="21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宋体" panose="02010600030101010101" pitchFamily="2" charset="-122"/>
            </a:endParaRPr>
          </a:p>
          <a:p>
            <a:pPr marL="342900" indent="-3429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1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蓄奴州（</a:t>
            </a:r>
            <a:r>
              <a:rPr lang="en-US" altLang="zh-CN" sz="21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7</a:t>
            </a:r>
            <a:r>
              <a:rPr lang="zh-CN" altLang="en-US" sz="21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个）</a:t>
            </a:r>
            <a:endParaRPr lang="zh-CN" altLang="en-US" sz="21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" name="文本框 23559"/>
          <p:cNvSpPr txBox="1"/>
          <p:nvPr/>
        </p:nvSpPr>
        <p:spPr>
          <a:xfrm>
            <a:off x="3478213" y="3019425"/>
            <a:ext cx="2105025" cy="1027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algn="ctr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1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北部</a:t>
            </a:r>
            <a:endParaRPr lang="zh-CN" altLang="en-US" sz="21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宋体" panose="02010600030101010101" pitchFamily="2" charset="-122"/>
            </a:endParaRPr>
          </a:p>
          <a:p>
            <a:pPr marL="342900" indent="-3429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1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自由州（</a:t>
            </a:r>
            <a:r>
              <a:rPr lang="en-US" altLang="zh-CN" sz="21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19</a:t>
            </a:r>
            <a:r>
              <a:rPr lang="zh-CN" altLang="en-US" sz="21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个）</a:t>
            </a:r>
            <a:endParaRPr lang="zh-CN" altLang="en-US" sz="21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727075" y="2487613"/>
            <a:ext cx="2535238" cy="828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algn="ctr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西部</a:t>
            </a:r>
            <a:endParaRPr lang="zh-CN" altLang="en-US" sz="2400" b="1" noProof="1">
              <a:solidFill>
                <a:srgbClr val="66FF33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宋体" panose="02010600030101010101" pitchFamily="2" charset="-122"/>
            </a:endParaRPr>
          </a:p>
          <a:p>
            <a:pPr marL="342900" indent="-3429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自由地区（</a:t>
            </a:r>
            <a:r>
              <a:rPr lang="en-US" altLang="zh-CN" sz="2400" b="1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7</a:t>
            </a:r>
            <a:r>
              <a:rPr lang="zh-CN" altLang="en-US" sz="2400" b="1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cs typeface="+mn-ea"/>
              </a:rPr>
              <a:t>个）</a:t>
            </a:r>
            <a:endParaRPr lang="zh-CN" altLang="en-US" sz="2400" b="1" noProof="1">
              <a:solidFill>
                <a:srgbClr val="66FF33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30729" name="下箭头 23561"/>
          <p:cNvSpPr/>
          <p:nvPr/>
        </p:nvSpPr>
        <p:spPr>
          <a:xfrm>
            <a:off x="3963988" y="3729038"/>
            <a:ext cx="647700" cy="755650"/>
          </a:xfrm>
          <a:prstGeom prst="downArrow">
            <a:avLst>
              <a:gd name="adj1" fmla="val 39944"/>
              <a:gd name="adj2" fmla="val 62076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auto"/>
            <a:endParaRPr lang="zh-CN" altLang="en-US" sz="1350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730" name="左箭头 23562"/>
          <p:cNvSpPr/>
          <p:nvPr/>
        </p:nvSpPr>
        <p:spPr>
          <a:xfrm>
            <a:off x="2343150" y="3216275"/>
            <a:ext cx="1025525" cy="549275"/>
          </a:xfrm>
          <a:prstGeom prst="leftArrow">
            <a:avLst>
              <a:gd name="adj1" fmla="val 49324"/>
              <a:gd name="adj2" fmla="val 97335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ctr" eaLnBrk="0" fontAlgn="auto" hangingPunct="0"/>
            <a:endParaRPr lang="zh-CN" altLang="en-US" sz="1350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019300" y="5835650"/>
            <a:ext cx="3163888" cy="58420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国家面临着分裂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0" y="260350"/>
            <a:ext cx="8676456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7030A0"/>
                </a:solidFill>
              </a:rPr>
              <a:t>1861</a:t>
            </a:r>
            <a:r>
              <a:rPr lang="zh-CN" altLang="en-US" sz="3200" b="1" dirty="0">
                <a:solidFill>
                  <a:srgbClr val="7030A0"/>
                </a:solidFill>
              </a:rPr>
              <a:t>年</a:t>
            </a:r>
            <a:r>
              <a:rPr lang="en-US" altLang="zh-CN" sz="3200" b="1" dirty="0">
                <a:solidFill>
                  <a:srgbClr val="7030A0"/>
                </a:solidFill>
              </a:rPr>
              <a:t>4</a:t>
            </a:r>
            <a:r>
              <a:rPr lang="zh-CN" altLang="en-US" sz="3200" b="1" dirty="0">
                <a:solidFill>
                  <a:srgbClr val="7030A0"/>
                </a:solidFill>
              </a:rPr>
              <a:t>月，南方宣布独立， 挑起内战。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10243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3"/>
          <p:cNvSpPr txBox="1">
            <a:spLocks noChangeArrowheads="1"/>
          </p:cNvSpPr>
          <p:nvPr/>
        </p:nvSpPr>
        <p:spPr bwMode="auto">
          <a:xfrm>
            <a:off x="244475" y="409575"/>
            <a:ext cx="85740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>
                <a:ea typeface="黑体" pitchFamily="49" charset="-122"/>
              </a:rPr>
              <a:t>你来预测一下战争的结果。战争初期形势会怎样呢？</a:t>
            </a:r>
          </a:p>
        </p:txBody>
      </p:sp>
      <p:graphicFrame>
        <p:nvGraphicFramePr>
          <p:cNvPr id="110596" name="Group 4"/>
          <p:cNvGraphicFramePr>
            <a:graphicFrameLocks noGrp="1"/>
          </p:cNvGraphicFramePr>
          <p:nvPr/>
        </p:nvGraphicFramePr>
        <p:xfrm>
          <a:off x="323850" y="931863"/>
          <a:ext cx="8134350" cy="3600451"/>
        </p:xfrm>
        <a:graphic>
          <a:graphicData uri="http://schemas.openxmlformats.org/drawingml/2006/table">
            <a:tbl>
              <a:tblPr/>
              <a:tblGrid>
                <a:gridCol w="1154113"/>
                <a:gridCol w="1154112"/>
                <a:gridCol w="1152525"/>
                <a:gridCol w="1155700"/>
                <a:gridCol w="1154113"/>
                <a:gridCol w="1152525"/>
                <a:gridCol w="1211262"/>
              </a:tblGrid>
              <a:tr h="900113">
                <a:tc gridSpan="7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南北双方情况对比表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900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双方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州数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人口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经济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性质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人心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海军舰只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北方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23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个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2200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万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先进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正义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支持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700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艘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南方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11</a:t>
                      </a:r>
                      <a:r>
                        <a:rPr kumimoji="0" lang="zh-CN" altLang="zh-CN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个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900</a:t>
                      </a:r>
                      <a:r>
                        <a:rPr kumimoji="0" lang="zh-CN" altLang="zh-CN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万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落后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非正义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反对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少量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2137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9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94" t="10001" r="23189" b="48907"/>
          <a:stretch>
            <a:fillRect/>
          </a:stretch>
        </p:blipFill>
        <p:spPr bwMode="auto">
          <a:xfrm>
            <a:off x="4283968" y="179388"/>
            <a:ext cx="4648200" cy="3557587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953000" y="3841750"/>
            <a:ext cx="414178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7030A0"/>
                </a:solidFill>
                <a:latin typeface="Tahoma" pitchFamily="34" charset="0"/>
                <a:ea typeface="黑体" pitchFamily="49" charset="-122"/>
              </a:rPr>
              <a:t>1861</a:t>
            </a:r>
            <a:r>
              <a:rPr lang="zh-CN" altLang="en-US" sz="2800" b="1" dirty="0">
                <a:solidFill>
                  <a:srgbClr val="7030A0"/>
                </a:solidFill>
                <a:latin typeface="Tahoma" pitchFamily="34" charset="0"/>
                <a:ea typeface="黑体" pitchFamily="49" charset="-122"/>
              </a:rPr>
              <a:t>年</a:t>
            </a:r>
            <a:r>
              <a:rPr lang="en-US" altLang="zh-CN" sz="2800" b="1" dirty="0">
                <a:solidFill>
                  <a:srgbClr val="7030A0"/>
                </a:solidFill>
                <a:latin typeface="Tahoma" pitchFamily="34" charset="0"/>
                <a:ea typeface="黑体" pitchFamily="49" charset="-122"/>
              </a:rPr>
              <a:t>7</a:t>
            </a:r>
            <a:r>
              <a:rPr lang="zh-CN" altLang="en-US" sz="2800" b="1" dirty="0">
                <a:solidFill>
                  <a:srgbClr val="7030A0"/>
                </a:solidFill>
                <a:latin typeface="Tahoma" pitchFamily="34" charset="0"/>
                <a:ea typeface="黑体" pitchFamily="49" charset="-122"/>
              </a:rPr>
              <a:t>月，北方军队进攻里士满，大败而归。</a:t>
            </a:r>
          </a:p>
        </p:txBody>
      </p:sp>
      <p:pic>
        <p:nvPicPr>
          <p:cNvPr id="23556" name="Picture 4" descr="91"/>
          <p:cNvPicPr>
            <a:picLocks noChangeAspect="1" noChangeArrowheads="1"/>
          </p:cNvPicPr>
          <p:nvPr/>
        </p:nvPicPr>
        <p:blipFill>
          <a:blip r:embed="rId2" cstate="print">
            <a:lum bright="24000" contras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685" t="54411" r="5479" b="4240"/>
          <a:stretch>
            <a:fillRect/>
          </a:stretch>
        </p:blipFill>
        <p:spPr bwMode="auto">
          <a:xfrm>
            <a:off x="349388" y="2996952"/>
            <a:ext cx="4191000" cy="37719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602162" y="6212256"/>
            <a:ext cx="3521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7030A0"/>
                </a:solidFill>
                <a:latin typeface="Tahoma" pitchFamily="34" charset="0"/>
                <a:ea typeface="黑体" pitchFamily="49" charset="-122"/>
              </a:rPr>
              <a:t>林肯面临巨大压力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008063" y="179388"/>
            <a:ext cx="31321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初期：北方失利</a:t>
            </a:r>
          </a:p>
        </p:txBody>
      </p:sp>
      <p:sp>
        <p:nvSpPr>
          <p:cNvPr id="7" name="Text Box 78"/>
          <p:cNvSpPr txBox="1"/>
          <p:nvPr/>
        </p:nvSpPr>
        <p:spPr>
          <a:xfrm>
            <a:off x="323528" y="1342389"/>
            <a:ext cx="3384376" cy="1080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/>
            <a:r>
              <a:rPr lang="zh-CN" altLang="en-US" sz="3200" b="1" noProof="1">
                <a:ea typeface="宋体" panose="02010600030101010101" pitchFamily="2" charset="-122"/>
              </a:rPr>
              <a:t>南方蓄谋已久，早有军事准备</a:t>
            </a:r>
          </a:p>
        </p:txBody>
      </p:sp>
      <p:sp>
        <p:nvSpPr>
          <p:cNvPr id="8" name="矩形 7"/>
          <p:cNvSpPr/>
          <p:nvPr/>
        </p:nvSpPr>
        <p:spPr>
          <a:xfrm>
            <a:off x="527958" y="757614"/>
            <a:ext cx="11448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prstClr val="black"/>
                </a:solidFill>
                <a:ea typeface="宋体" pitchFamily="2" charset="-122"/>
              </a:rPr>
              <a:t>原因</a:t>
            </a:r>
            <a:r>
              <a:rPr lang="en-US" altLang="zh-CN" sz="3200" b="1" dirty="0" smtClean="0">
                <a:solidFill>
                  <a:prstClr val="black"/>
                </a:solidFill>
                <a:ea typeface="宋体" pitchFamily="2" charset="-122"/>
              </a:rPr>
              <a:t>: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36712"/>
            <a:ext cx="822358" cy="50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美国南北战争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611188" y="188913"/>
            <a:ext cx="576262" cy="6553200"/>
          </a:xfrm>
          <a:prstGeom prst="leftBrace">
            <a:avLst/>
          </a:prstGeom>
          <a:ln w="38100" cap="rnd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971550" y="188913"/>
            <a:ext cx="1970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根本原因：</a:t>
            </a:r>
          </a:p>
        </p:txBody>
      </p:sp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971550" y="1195388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导火线：</a:t>
            </a:r>
          </a:p>
        </p:txBody>
      </p:sp>
      <p:sp>
        <p:nvSpPr>
          <p:cNvPr id="28678" name="TextBox 5"/>
          <p:cNvSpPr txBox="1">
            <a:spLocks noChangeArrowheads="1"/>
          </p:cNvSpPr>
          <p:nvPr/>
        </p:nvSpPr>
        <p:spPr bwMode="auto">
          <a:xfrm>
            <a:off x="971550" y="191611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开始：</a:t>
            </a:r>
          </a:p>
        </p:txBody>
      </p:sp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1042988" y="2924175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转折：</a:t>
            </a:r>
          </a:p>
        </p:txBody>
      </p:sp>
      <p:sp>
        <p:nvSpPr>
          <p:cNvPr id="28680" name="TextBox 7"/>
          <p:cNvSpPr txBox="1">
            <a:spLocks noChangeArrowheads="1"/>
          </p:cNvSpPr>
          <p:nvPr/>
        </p:nvSpPr>
        <p:spPr bwMode="auto">
          <a:xfrm>
            <a:off x="1042988" y="3859213"/>
            <a:ext cx="12557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结束：</a:t>
            </a:r>
          </a:p>
        </p:txBody>
      </p:sp>
      <p:sp>
        <p:nvSpPr>
          <p:cNvPr id="28681" name="TextBox 8"/>
          <p:cNvSpPr txBox="1">
            <a:spLocks noChangeArrowheads="1"/>
          </p:cNvSpPr>
          <p:nvPr/>
        </p:nvSpPr>
        <p:spPr bwMode="auto">
          <a:xfrm>
            <a:off x="1042988" y="4508500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性质：</a:t>
            </a:r>
          </a:p>
        </p:txBody>
      </p:sp>
      <p:sp>
        <p:nvSpPr>
          <p:cNvPr id="28682" name="TextBox 9"/>
          <p:cNvSpPr txBox="1">
            <a:spLocks noChangeArrowheads="1"/>
          </p:cNvSpPr>
          <p:nvPr/>
        </p:nvSpPr>
        <p:spPr bwMode="auto">
          <a:xfrm>
            <a:off x="1042988" y="5300663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影响</a:t>
            </a:r>
            <a:r>
              <a:rPr lang="zh-CN" altLang="en-US" sz="2800" b="1" dirty="0" smtClean="0">
                <a:latin typeface="Franklin Gothic Book"/>
              </a:rPr>
              <a:t>：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5" name="TextBox 14"/>
          <p:cNvSpPr txBox="1">
            <a:spLocks noChangeArrowheads="1"/>
          </p:cNvSpPr>
          <p:nvPr/>
        </p:nvSpPr>
        <p:spPr bwMode="auto">
          <a:xfrm>
            <a:off x="1898296" y="1916113"/>
            <a:ext cx="71892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Franklin Gothic Book"/>
              </a:rPr>
              <a:t>1861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4</a:t>
            </a:r>
            <a:r>
              <a:rPr lang="zh-CN" altLang="en-US" sz="2800" b="1" dirty="0">
                <a:latin typeface="Franklin Gothic Book"/>
              </a:rPr>
              <a:t>月，南方挑起</a:t>
            </a:r>
            <a:r>
              <a:rPr lang="zh-CN" altLang="en-US" sz="2800" b="1" dirty="0" smtClean="0">
                <a:latin typeface="Franklin Gothic Book"/>
              </a:rPr>
              <a:t>内战</a:t>
            </a:r>
            <a:r>
              <a:rPr lang="en-US" altLang="zh-CN" sz="2800" b="1" dirty="0" smtClean="0">
                <a:latin typeface="Franklin Gothic Book"/>
              </a:rPr>
              <a:t>,</a:t>
            </a:r>
            <a:r>
              <a:rPr lang="zh-CN" altLang="en-US" sz="2800" b="1" dirty="0" smtClean="0">
                <a:latin typeface="Franklin Gothic Book"/>
              </a:rPr>
              <a:t>史称“南北战争”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6" name="TextBox 15"/>
          <p:cNvSpPr txBox="1">
            <a:spLocks noChangeArrowheads="1"/>
          </p:cNvSpPr>
          <p:nvPr/>
        </p:nvSpPr>
        <p:spPr bwMode="auto">
          <a:xfrm>
            <a:off x="2038350" y="2576511"/>
            <a:ext cx="7201010" cy="131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Franklin Gothic Book"/>
              </a:rPr>
              <a:t>1862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5</a:t>
            </a:r>
            <a:r>
              <a:rPr lang="zh-CN" altLang="en-US" sz="2800" b="1" dirty="0">
                <a:latin typeface="Franklin Gothic Book"/>
              </a:rPr>
              <a:t>月    颁布</a:t>
            </a:r>
            <a:r>
              <a:rPr lang="en-US" altLang="zh-CN" sz="2800" b="1" dirty="0">
                <a:latin typeface="Franklin Gothic Book"/>
              </a:rPr>
              <a:t>《</a:t>
            </a:r>
            <a:r>
              <a:rPr lang="zh-CN" altLang="en-US" sz="2800" b="1" dirty="0">
                <a:latin typeface="Franklin Gothic Book"/>
              </a:rPr>
              <a:t>宅地法</a:t>
            </a:r>
            <a:r>
              <a:rPr lang="en-US" altLang="zh-CN" sz="2800" b="1" dirty="0">
                <a:latin typeface="Franklin Gothic Book"/>
              </a:rPr>
              <a:t>》</a:t>
            </a:r>
            <a:endParaRPr lang="zh-CN" altLang="en-US" sz="2800" b="1" dirty="0">
              <a:latin typeface="Franklin Gothic Book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Franklin Gothic Book"/>
              </a:rPr>
              <a:t>1862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9</a:t>
            </a:r>
            <a:r>
              <a:rPr lang="zh-CN" altLang="en-US" sz="2800" b="1" dirty="0">
                <a:latin typeface="Franklin Gothic Book"/>
              </a:rPr>
              <a:t>月    颁布</a:t>
            </a:r>
            <a:r>
              <a:rPr lang="en-US" altLang="zh-CN" sz="2800" b="1" dirty="0">
                <a:latin typeface="Franklin Gothic Book"/>
              </a:rPr>
              <a:t>《</a:t>
            </a:r>
            <a:r>
              <a:rPr lang="zh-CN" altLang="en-US" sz="2800" b="1" dirty="0">
                <a:latin typeface="Franklin Gothic Book"/>
              </a:rPr>
              <a:t>解放黑人奴隶的宣言</a:t>
            </a:r>
            <a:r>
              <a:rPr lang="en-US" altLang="zh-CN" sz="2800" b="1" dirty="0">
                <a:latin typeface="Franklin Gothic Book"/>
              </a:rPr>
              <a:t>》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2319081" y="1182538"/>
            <a:ext cx="52213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latin typeface="Franklin Gothic Book"/>
              </a:rPr>
              <a:t>1860</a:t>
            </a:r>
            <a:r>
              <a:rPr lang="zh-CN" altLang="en-US" sz="2800" b="1" dirty="0" smtClean="0">
                <a:latin typeface="Franklin Gothic Book"/>
              </a:rPr>
              <a:t>年</a:t>
            </a:r>
            <a:r>
              <a:rPr lang="en-US" altLang="zh-CN" sz="2800" b="1" dirty="0" smtClean="0">
                <a:latin typeface="Franklin Gothic Book"/>
              </a:rPr>
              <a:t>11</a:t>
            </a:r>
            <a:r>
              <a:rPr lang="zh-CN" altLang="en-US" sz="2800" b="1" dirty="0" smtClean="0">
                <a:latin typeface="Franklin Gothic Book"/>
              </a:rPr>
              <a:t>月，林肯</a:t>
            </a:r>
            <a:r>
              <a:rPr lang="zh-CN" altLang="en-US" sz="2800" b="1" dirty="0">
                <a:latin typeface="Franklin Gothic Book"/>
              </a:rPr>
              <a:t>当选美国总统</a:t>
            </a:r>
          </a:p>
        </p:txBody>
      </p:sp>
      <p:sp>
        <p:nvSpPr>
          <p:cNvPr id="19" name="TextBox 12"/>
          <p:cNvSpPr txBox="1">
            <a:spLocks noChangeArrowheads="1"/>
          </p:cNvSpPr>
          <p:nvPr/>
        </p:nvSpPr>
        <p:spPr bwMode="auto">
          <a:xfrm>
            <a:off x="1042989" y="200731"/>
            <a:ext cx="81010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                南北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两种不同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经济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制度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在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奴隶制的存废问题上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不可调和。（奴隶制阻碍了美国资本主义的发展。）</a:t>
            </a:r>
            <a:endParaRPr lang="zh-CN" altLang="en-US" sz="2600" b="1" dirty="0">
              <a:solidFill>
                <a:srgbClr val="FF000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481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82628631"/>
              </p:ext>
            </p:extLst>
          </p:nvPr>
        </p:nvGraphicFramePr>
        <p:xfrm>
          <a:off x="157926" y="427597"/>
          <a:ext cx="8806562" cy="57377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24336"/>
                <a:gridCol w="5782226"/>
              </a:tblGrid>
              <a:tr h="561256"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内容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56125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颁布时间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59087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颁布机构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78396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《</a:t>
                      </a:r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宅地法</a:t>
                      </a:r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》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《</a:t>
                      </a:r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解放黑人奴隶宣言</a:t>
                      </a:r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》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165618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作用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-108520" y="-3406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南北战争中颁布的两个重要法令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02342" y="101068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1862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年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4454" y="156491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联邦政府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42302" y="2284997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鼓励农民到西部耕种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0883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Administrator\Desktop\19077508448801441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880" y="-7348"/>
            <a:ext cx="5000626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2467" name="Picture 3" descr="C:\Users\Administrator\Desktop\b7003af33a87e9506dca39e417385343faf2b45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6632"/>
            <a:ext cx="3566695" cy="249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61380" y="2792942"/>
            <a:ext cx="37753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/>
              <a:t>宅地</a:t>
            </a:r>
            <a:r>
              <a:rPr lang="zh-CN" altLang="en-US" sz="2000" b="1" dirty="0" smtClean="0"/>
              <a:t>法颁布后发放的第一份地契</a:t>
            </a:r>
            <a:endParaRPr lang="zh-CN" alt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3313534"/>
            <a:ext cx="3262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/>
              <a:t>纪念</a:t>
            </a:r>
            <a:r>
              <a:rPr lang="en-US" altLang="zh-CN" sz="2000" b="1" dirty="0" smtClean="0"/>
              <a:t>《</a:t>
            </a:r>
            <a:r>
              <a:rPr lang="zh-CN" altLang="en-US" sz="2000" b="1" dirty="0" smtClean="0"/>
              <a:t>宅地法</a:t>
            </a:r>
            <a:r>
              <a:rPr lang="en-US" altLang="zh-CN" sz="2000" b="1" dirty="0" smtClean="0"/>
              <a:t>》</a:t>
            </a:r>
            <a:r>
              <a:rPr lang="zh-CN" altLang="en-US" sz="2000" b="1" dirty="0" smtClean="0"/>
              <a:t>颁布的邮票</a:t>
            </a:r>
            <a:endParaRPr lang="zh-CN" alt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3979561"/>
            <a:ext cx="8568952" cy="1436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    1862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年，联邦政府审时度势，通过了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宅地法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，鼓励农民到西部耕种。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298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16632"/>
            <a:ext cx="158417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</a:rPr>
              <a:t>材料研读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7504" y="908720"/>
            <a:ext cx="89289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    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宅地法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规定：凡年满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21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岁，没有参加过叛乱，而且获得土地是以垦殖为目的的美国公民，只要交纳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10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美元登记费，就可以在美国西部得到一块土地，连续耕种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年后，就可以成为这块土地的主人。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    请思考该法令如何促进美国西部地区开发？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388" y="4149725"/>
            <a:ext cx="8964612" cy="2122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7030A0"/>
                </a:solidFill>
                <a:latin typeface="+mn-ea"/>
                <a:ea typeface="+mn-ea"/>
              </a:rPr>
              <a:t>       以资产阶级民主方式解决了农民的土地问题，满足了人民对土地的需求。</a:t>
            </a:r>
          </a:p>
        </p:txBody>
      </p:sp>
    </p:spTree>
    <p:extLst>
      <p:ext uri="{BB962C8B-B14F-4D97-AF65-F5344CB8AC3E}">
        <p14:creationId xmlns:p14="http://schemas.microsoft.com/office/powerpoint/2010/main" xmlns="" val="1850486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31273953"/>
              </p:ext>
            </p:extLst>
          </p:nvPr>
        </p:nvGraphicFramePr>
        <p:xfrm>
          <a:off x="157926" y="427597"/>
          <a:ext cx="8806562" cy="57377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24336"/>
                <a:gridCol w="5782226"/>
              </a:tblGrid>
              <a:tr h="561256"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内容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561256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颁布时间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590872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颁布机构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783963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《</a:t>
                      </a:r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宅地法</a:t>
                      </a:r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》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1584176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《</a:t>
                      </a:r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解放黑人奴隶宣言</a:t>
                      </a:r>
                      <a:r>
                        <a:rPr lang="en-US" altLang="zh-CN" sz="2400" b="1" dirty="0" smtClean="0">
                          <a:latin typeface="宋体" pitchFamily="2" charset="-122"/>
                          <a:ea typeface="宋体" pitchFamily="2" charset="-122"/>
                        </a:rPr>
                        <a:t>》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  <a:tr h="1656184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作用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-108520" y="-3406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南北战争中颁布的两个重要法令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02342" y="101068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1862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年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4454" y="156491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联邦政府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42302" y="2284997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鼓励农民到西部耕种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168021" y="2838479"/>
            <a:ext cx="5724459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宣布自</a:t>
            </a:r>
            <a:r>
              <a:rPr lang="en-US" altLang="zh-CN" sz="24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1863</a:t>
            </a:r>
            <a:r>
              <a:rPr lang="zh-CN" altLang="en-US" sz="24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年元旦起，南方叛乱地区的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奴隶</a:t>
            </a:r>
            <a:r>
              <a:rPr lang="zh-CN" altLang="en-US" sz="24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，永远获得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自由</a:t>
            </a:r>
            <a:r>
              <a:rPr lang="zh-CN" altLang="en-US" sz="24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，并可以以自由人的身份参加北方军队。</a:t>
            </a:r>
          </a:p>
        </p:txBody>
      </p:sp>
      <p:sp>
        <p:nvSpPr>
          <p:cNvPr id="12" name="矩形 11"/>
          <p:cNvSpPr/>
          <p:nvPr/>
        </p:nvSpPr>
        <p:spPr>
          <a:xfrm>
            <a:off x="3199479" y="4535972"/>
            <a:ext cx="5724459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深得人心，调动了农民尤其是黑人的积极性，从而扭转了战争的形势，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加速了</a:t>
            </a:r>
            <a:r>
              <a:rPr lang="zh-CN" altLang="en-US" sz="24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北方胜利的进程。</a:t>
            </a:r>
          </a:p>
        </p:txBody>
      </p:sp>
    </p:spTree>
    <p:extLst>
      <p:ext uri="{BB962C8B-B14F-4D97-AF65-F5344CB8AC3E}">
        <p14:creationId xmlns:p14="http://schemas.microsoft.com/office/powerpoint/2010/main" xmlns="" val="94727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0350"/>
            <a:ext cx="8748464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b="1" dirty="0">
                <a:latin typeface="+mn-ea"/>
                <a:ea typeface="+mn-ea"/>
              </a:rPr>
              <a:t>《</a:t>
            </a:r>
            <a:r>
              <a:rPr lang="zh-CN" altLang="en-US" b="1" dirty="0">
                <a:latin typeface="+mn-ea"/>
                <a:ea typeface="+mn-ea"/>
              </a:rPr>
              <a:t>解放黑人奴隶宣言</a:t>
            </a:r>
            <a:r>
              <a:rPr lang="en-US" altLang="zh-CN" b="1" dirty="0" smtClean="0">
                <a:latin typeface="+mn-ea"/>
                <a:ea typeface="+mn-ea"/>
              </a:rPr>
              <a:t>》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1862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9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月颁布</a:t>
            </a:r>
            <a:endParaRPr lang="en-US" altLang="zh-CN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26628" name="Picture 6" descr="解放宣言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3823992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80" y="2024062"/>
            <a:ext cx="8593137" cy="483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404813"/>
            <a:ext cx="4568552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latin typeface="+mn-ea"/>
                <a:ea typeface="+mn-ea"/>
              </a:rPr>
              <a:t>北方军队中的黑人</a:t>
            </a:r>
          </a:p>
        </p:txBody>
      </p:sp>
      <p:pic>
        <p:nvPicPr>
          <p:cNvPr id="27651" name="Picture 5" descr="北方军队中的黑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00213"/>
            <a:ext cx="6908800" cy="468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36712"/>
            <a:ext cx="822358" cy="50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美国南北战争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611188" y="188913"/>
            <a:ext cx="576262" cy="6553200"/>
          </a:xfrm>
          <a:prstGeom prst="leftBrace">
            <a:avLst/>
          </a:prstGeom>
          <a:ln w="38100" cap="rnd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971550" y="188913"/>
            <a:ext cx="1970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根本原因：</a:t>
            </a:r>
          </a:p>
        </p:txBody>
      </p:sp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971550" y="1195388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导火线：</a:t>
            </a:r>
          </a:p>
        </p:txBody>
      </p:sp>
      <p:sp>
        <p:nvSpPr>
          <p:cNvPr id="28678" name="TextBox 5"/>
          <p:cNvSpPr txBox="1">
            <a:spLocks noChangeArrowheads="1"/>
          </p:cNvSpPr>
          <p:nvPr/>
        </p:nvSpPr>
        <p:spPr bwMode="auto">
          <a:xfrm>
            <a:off x="971550" y="191611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开始：</a:t>
            </a:r>
          </a:p>
        </p:txBody>
      </p:sp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1042988" y="2924175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转折：</a:t>
            </a:r>
          </a:p>
        </p:txBody>
      </p:sp>
      <p:sp>
        <p:nvSpPr>
          <p:cNvPr id="28680" name="TextBox 7"/>
          <p:cNvSpPr txBox="1">
            <a:spLocks noChangeArrowheads="1"/>
          </p:cNvSpPr>
          <p:nvPr/>
        </p:nvSpPr>
        <p:spPr bwMode="auto">
          <a:xfrm>
            <a:off x="1042988" y="3859213"/>
            <a:ext cx="12557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结束：</a:t>
            </a:r>
          </a:p>
        </p:txBody>
      </p:sp>
      <p:sp>
        <p:nvSpPr>
          <p:cNvPr id="28681" name="TextBox 8"/>
          <p:cNvSpPr txBox="1">
            <a:spLocks noChangeArrowheads="1"/>
          </p:cNvSpPr>
          <p:nvPr/>
        </p:nvSpPr>
        <p:spPr bwMode="auto">
          <a:xfrm>
            <a:off x="1042988" y="4508500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性质：</a:t>
            </a:r>
          </a:p>
        </p:txBody>
      </p:sp>
      <p:sp>
        <p:nvSpPr>
          <p:cNvPr id="28682" name="TextBox 9"/>
          <p:cNvSpPr txBox="1">
            <a:spLocks noChangeArrowheads="1"/>
          </p:cNvSpPr>
          <p:nvPr/>
        </p:nvSpPr>
        <p:spPr bwMode="auto">
          <a:xfrm>
            <a:off x="1042988" y="5300663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影响</a:t>
            </a:r>
            <a:r>
              <a:rPr lang="zh-CN" altLang="en-US" sz="2800" b="1" dirty="0" smtClean="0">
                <a:latin typeface="Franklin Gothic Book"/>
              </a:rPr>
              <a:t>：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5" name="TextBox 14"/>
          <p:cNvSpPr txBox="1">
            <a:spLocks noChangeArrowheads="1"/>
          </p:cNvSpPr>
          <p:nvPr/>
        </p:nvSpPr>
        <p:spPr bwMode="auto">
          <a:xfrm>
            <a:off x="1898296" y="1916113"/>
            <a:ext cx="71892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Franklin Gothic Book"/>
              </a:rPr>
              <a:t>1861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4</a:t>
            </a:r>
            <a:r>
              <a:rPr lang="zh-CN" altLang="en-US" sz="2800" b="1" dirty="0">
                <a:latin typeface="Franklin Gothic Book"/>
              </a:rPr>
              <a:t>月，南方挑起</a:t>
            </a:r>
            <a:r>
              <a:rPr lang="zh-CN" altLang="en-US" sz="2800" b="1" dirty="0" smtClean="0">
                <a:latin typeface="Franklin Gothic Book"/>
              </a:rPr>
              <a:t>内战</a:t>
            </a:r>
            <a:r>
              <a:rPr lang="en-US" altLang="zh-CN" sz="2800" b="1" dirty="0" smtClean="0">
                <a:latin typeface="Franklin Gothic Book"/>
              </a:rPr>
              <a:t>,</a:t>
            </a:r>
            <a:r>
              <a:rPr lang="zh-CN" altLang="en-US" sz="2800" b="1" dirty="0" smtClean="0">
                <a:latin typeface="Franklin Gothic Book"/>
              </a:rPr>
              <a:t>史称“南北战争”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6" name="TextBox 15"/>
          <p:cNvSpPr txBox="1">
            <a:spLocks noChangeArrowheads="1"/>
          </p:cNvSpPr>
          <p:nvPr/>
        </p:nvSpPr>
        <p:spPr bwMode="auto">
          <a:xfrm>
            <a:off x="2038350" y="2576511"/>
            <a:ext cx="7201010" cy="131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Franklin Gothic Book"/>
              </a:rPr>
              <a:t>1862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5</a:t>
            </a:r>
            <a:r>
              <a:rPr lang="zh-CN" altLang="en-US" sz="2800" b="1" dirty="0">
                <a:latin typeface="Franklin Gothic Book"/>
              </a:rPr>
              <a:t>月    颁布</a:t>
            </a:r>
            <a:r>
              <a:rPr lang="en-US" altLang="zh-CN" sz="2800" b="1" dirty="0">
                <a:latin typeface="Franklin Gothic Book"/>
              </a:rPr>
              <a:t>《</a:t>
            </a:r>
            <a:r>
              <a:rPr lang="zh-CN" altLang="en-US" sz="2800" b="1" dirty="0">
                <a:latin typeface="Franklin Gothic Book"/>
              </a:rPr>
              <a:t>宅地法</a:t>
            </a:r>
            <a:r>
              <a:rPr lang="en-US" altLang="zh-CN" sz="2800" b="1" dirty="0">
                <a:latin typeface="Franklin Gothic Book"/>
              </a:rPr>
              <a:t>》</a:t>
            </a:r>
            <a:endParaRPr lang="zh-CN" altLang="en-US" sz="2800" b="1" dirty="0">
              <a:latin typeface="Franklin Gothic Book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Franklin Gothic Book"/>
              </a:rPr>
              <a:t>1862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9</a:t>
            </a:r>
            <a:r>
              <a:rPr lang="zh-CN" altLang="en-US" sz="2800" b="1" dirty="0">
                <a:latin typeface="Franklin Gothic Book"/>
              </a:rPr>
              <a:t>月    颁布</a:t>
            </a:r>
            <a:r>
              <a:rPr lang="en-US" altLang="zh-CN" sz="2800" b="1" dirty="0">
                <a:latin typeface="Franklin Gothic Book"/>
              </a:rPr>
              <a:t>《</a:t>
            </a:r>
            <a:r>
              <a:rPr lang="zh-CN" altLang="en-US" sz="2800" b="1" dirty="0">
                <a:latin typeface="Franklin Gothic Book"/>
              </a:rPr>
              <a:t>解放黑人奴隶的宣言</a:t>
            </a:r>
            <a:r>
              <a:rPr lang="en-US" altLang="zh-CN" sz="2800" b="1" dirty="0">
                <a:latin typeface="Franklin Gothic Book"/>
              </a:rPr>
              <a:t>》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7" name="TextBox 16"/>
          <p:cNvSpPr txBox="1">
            <a:spLocks noChangeArrowheads="1"/>
          </p:cNvSpPr>
          <p:nvPr/>
        </p:nvSpPr>
        <p:spPr bwMode="auto">
          <a:xfrm>
            <a:off x="2195513" y="3870502"/>
            <a:ext cx="59362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Franklin Gothic Book"/>
              </a:rPr>
              <a:t>1865</a:t>
            </a:r>
            <a:r>
              <a:rPr lang="zh-CN" altLang="en-US" sz="2800" b="1" dirty="0">
                <a:latin typeface="Franklin Gothic Book"/>
              </a:rPr>
              <a:t>年，北方胜利</a:t>
            </a:r>
            <a:r>
              <a:rPr lang="zh-CN" altLang="en-US" sz="2800" b="1" dirty="0" smtClean="0">
                <a:latin typeface="Franklin Gothic Book"/>
              </a:rPr>
              <a:t>，避免了美国分裂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2319081" y="1182538"/>
            <a:ext cx="52213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latin typeface="Franklin Gothic Book"/>
              </a:rPr>
              <a:t>1860</a:t>
            </a:r>
            <a:r>
              <a:rPr lang="zh-CN" altLang="en-US" sz="2800" b="1" dirty="0" smtClean="0">
                <a:latin typeface="Franklin Gothic Book"/>
              </a:rPr>
              <a:t>年</a:t>
            </a:r>
            <a:r>
              <a:rPr lang="en-US" altLang="zh-CN" sz="2800" b="1" dirty="0" smtClean="0">
                <a:latin typeface="Franklin Gothic Book"/>
              </a:rPr>
              <a:t>11</a:t>
            </a:r>
            <a:r>
              <a:rPr lang="zh-CN" altLang="en-US" sz="2800" b="1" dirty="0" smtClean="0">
                <a:latin typeface="Franklin Gothic Book"/>
              </a:rPr>
              <a:t>月，林肯</a:t>
            </a:r>
            <a:r>
              <a:rPr lang="zh-CN" altLang="en-US" sz="2800" b="1" dirty="0">
                <a:latin typeface="Franklin Gothic Book"/>
              </a:rPr>
              <a:t>当选美国总统</a:t>
            </a:r>
          </a:p>
        </p:txBody>
      </p:sp>
      <p:sp>
        <p:nvSpPr>
          <p:cNvPr id="19" name="TextBox 12"/>
          <p:cNvSpPr txBox="1">
            <a:spLocks noChangeArrowheads="1"/>
          </p:cNvSpPr>
          <p:nvPr/>
        </p:nvSpPr>
        <p:spPr bwMode="auto">
          <a:xfrm>
            <a:off x="1042989" y="200731"/>
            <a:ext cx="81010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                南北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两种不同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经济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制度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在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奴隶制的存废问题上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不可调和。（奴隶制阻碍了美国资本主义的发展。）</a:t>
            </a:r>
            <a:endParaRPr lang="zh-CN" altLang="en-US" sz="2600" b="1" dirty="0">
              <a:solidFill>
                <a:srgbClr val="FF0000"/>
              </a:solidFill>
              <a:latin typeface="Franklin Gothic Book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865年，南方投降仪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54"/>
          <a:stretch>
            <a:fillRect/>
          </a:stretch>
        </p:blipFill>
        <p:spPr bwMode="auto">
          <a:xfrm>
            <a:off x="387350" y="863600"/>
            <a:ext cx="8415338" cy="503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55650" y="98425"/>
            <a:ext cx="7848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1865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年</a:t>
            </a:r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月</a:t>
            </a:r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9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日，南方投降。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79388" y="5780088"/>
            <a:ext cx="86598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内战结束后的第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天，林肯被拥护奴隶制的狂热分子刺杀。</a:t>
            </a:r>
          </a:p>
        </p:txBody>
      </p:sp>
      <p:pic>
        <p:nvPicPr>
          <p:cNvPr id="30723" name="Picture 3" descr="800px-The_Assassination_of_President_Lincoln_-_Currier_and_Iv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229"/>
          <a:stretch>
            <a:fillRect/>
          </a:stretch>
        </p:blipFill>
        <p:spPr bwMode="auto">
          <a:xfrm>
            <a:off x="152400" y="92075"/>
            <a:ext cx="8856663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0" y="4816475"/>
            <a:ext cx="91440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这座仿古希腊“巴特农神庙”式的古典建筑，四周环绕着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36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根古朴的希腊式白色大理石圆形廊柱，代表林肯逝世时的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36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个州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 56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级台阶象征林肯光辉的一生。人们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对这位伟人的崇敬显得异常的凝重和庄严。 </a:t>
            </a:r>
          </a:p>
        </p:txBody>
      </p:sp>
      <p:sp>
        <p:nvSpPr>
          <p:cNvPr id="31748" name="Text Box 9"/>
          <p:cNvSpPr txBox="1">
            <a:spLocks noChangeArrowheads="1"/>
          </p:cNvSpPr>
          <p:nvPr/>
        </p:nvSpPr>
        <p:spPr bwMode="auto">
          <a:xfrm>
            <a:off x="179388" y="404813"/>
            <a:ext cx="733425" cy="4103687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林 肯 纪 念 堂</a:t>
            </a:r>
          </a:p>
        </p:txBody>
      </p:sp>
      <p:pic>
        <p:nvPicPr>
          <p:cNvPr id="5" name="Picture 2" descr="tLX424kJ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9122" y="12741"/>
            <a:ext cx="8097374" cy="4517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Administrator\Desktop\65976909907257262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Mt%20Rushmo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679450"/>
            <a:ext cx="8785225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5587" name="AutoShape 3"/>
          <p:cNvSpPr>
            <a:spLocks noChangeArrowheads="1"/>
          </p:cNvSpPr>
          <p:nvPr/>
        </p:nvSpPr>
        <p:spPr bwMode="auto">
          <a:xfrm>
            <a:off x="400050" y="4667250"/>
            <a:ext cx="1546225" cy="1239838"/>
          </a:xfrm>
          <a:prstGeom prst="wedgeRectCallout">
            <a:avLst>
              <a:gd name="adj1" fmla="val 54542"/>
              <a:gd name="adj2" fmla="val -13845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400" b="1">
                <a:ea typeface="宋体" pitchFamily="2" charset="-122"/>
              </a:rPr>
              <a:t>开国元勋</a:t>
            </a:r>
          </a:p>
          <a:p>
            <a:pPr algn="ctr"/>
            <a:r>
              <a:rPr lang="zh-CN" altLang="en-US" sz="2400" b="1">
                <a:ea typeface="宋体" pitchFamily="2" charset="-122"/>
              </a:rPr>
              <a:t>美国国父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ea typeface="宋体" pitchFamily="2" charset="-122"/>
              </a:rPr>
              <a:t>华盛顿</a:t>
            </a:r>
          </a:p>
        </p:txBody>
      </p:sp>
      <p:sp>
        <p:nvSpPr>
          <p:cNvPr id="195588" name="AutoShape 4"/>
          <p:cNvSpPr>
            <a:spLocks noChangeArrowheads="1"/>
          </p:cNvSpPr>
          <p:nvPr/>
        </p:nvSpPr>
        <p:spPr bwMode="auto">
          <a:xfrm>
            <a:off x="2071688" y="4806950"/>
            <a:ext cx="1852612" cy="1171575"/>
          </a:xfrm>
          <a:prstGeom prst="wedgeRectCallout">
            <a:avLst>
              <a:gd name="adj1" fmla="val 64329"/>
              <a:gd name="adj2" fmla="val -14592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2400" b="1">
                <a:ea typeface="宋体" pitchFamily="2" charset="-122"/>
              </a:rPr>
              <a:t>《</a:t>
            </a:r>
            <a:r>
              <a:rPr lang="zh-CN" altLang="en-US" sz="2400" b="1">
                <a:ea typeface="宋体" pitchFamily="2" charset="-122"/>
              </a:rPr>
              <a:t>独立宣言</a:t>
            </a:r>
            <a:r>
              <a:rPr lang="en-US" altLang="zh-CN" sz="2400" b="1">
                <a:ea typeface="宋体" pitchFamily="2" charset="-122"/>
              </a:rPr>
              <a:t>》</a:t>
            </a:r>
            <a:r>
              <a:rPr lang="zh-CN" altLang="en-US" sz="2400" b="1">
                <a:ea typeface="宋体" pitchFamily="2" charset="-122"/>
              </a:rPr>
              <a:t>的起草者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ea typeface="宋体" pitchFamily="2" charset="-122"/>
              </a:rPr>
              <a:t>杰弗逊</a:t>
            </a:r>
          </a:p>
        </p:txBody>
      </p:sp>
      <p:sp>
        <p:nvSpPr>
          <p:cNvPr id="195589" name="AutoShape 5"/>
          <p:cNvSpPr>
            <a:spLocks noChangeArrowheads="1"/>
          </p:cNvSpPr>
          <p:nvPr/>
        </p:nvSpPr>
        <p:spPr bwMode="auto">
          <a:xfrm>
            <a:off x="4932040" y="980728"/>
            <a:ext cx="1657350" cy="1851025"/>
          </a:xfrm>
          <a:prstGeom prst="wedgeRectCallout">
            <a:avLst>
              <a:gd name="adj1" fmla="val -38251"/>
              <a:gd name="adj2" fmla="val 811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400" b="1" dirty="0">
                <a:ea typeface="宋体" pitchFamily="2" charset="-122"/>
              </a:rPr>
              <a:t>奠定</a:t>
            </a:r>
            <a:r>
              <a:rPr lang="en-US" altLang="zh-CN" sz="2400" b="1" dirty="0">
                <a:ea typeface="宋体" pitchFamily="2" charset="-122"/>
              </a:rPr>
              <a:t>20</a:t>
            </a:r>
            <a:r>
              <a:rPr lang="zh-CN" altLang="en-US" sz="2400" b="1" dirty="0">
                <a:ea typeface="宋体" pitchFamily="2" charset="-122"/>
              </a:rPr>
              <a:t>世纪美国之基础的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ea typeface="宋体" pitchFamily="2" charset="-122"/>
              </a:rPr>
              <a:t>西奥多</a:t>
            </a:r>
            <a:r>
              <a:rPr lang="en-US" altLang="zh-CN" sz="2400" b="1" dirty="0">
                <a:solidFill>
                  <a:srgbClr val="FF0000"/>
                </a:solidFill>
                <a:ea typeface="宋体" pitchFamily="2" charset="-122"/>
              </a:rPr>
              <a:t>·</a:t>
            </a:r>
            <a:r>
              <a:rPr lang="zh-CN" altLang="en-US" sz="2400" b="1" dirty="0">
                <a:solidFill>
                  <a:srgbClr val="FF0000"/>
                </a:solidFill>
                <a:ea typeface="宋体" pitchFamily="2" charset="-122"/>
              </a:rPr>
              <a:t>罗斯福</a:t>
            </a:r>
          </a:p>
        </p:txBody>
      </p:sp>
      <p:sp>
        <p:nvSpPr>
          <p:cNvPr id="195590" name="AutoShape 6"/>
          <p:cNvSpPr>
            <a:spLocks noChangeArrowheads="1"/>
          </p:cNvSpPr>
          <p:nvPr/>
        </p:nvSpPr>
        <p:spPr bwMode="auto">
          <a:xfrm>
            <a:off x="5897563" y="5221288"/>
            <a:ext cx="2447925" cy="1236662"/>
          </a:xfrm>
          <a:prstGeom prst="wedgeRectCallout">
            <a:avLst>
              <a:gd name="adj1" fmla="val 4801"/>
              <a:gd name="adj2" fmla="val -82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400" b="1">
                <a:ea typeface="宋体" pitchFamily="2" charset="-122"/>
              </a:rPr>
              <a:t>维护统一、解放黑奴的领导者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ea typeface="宋体" pitchFamily="2" charset="-122"/>
              </a:rPr>
              <a:t>林肯</a:t>
            </a:r>
          </a:p>
        </p:txBody>
      </p:sp>
      <p:sp>
        <p:nvSpPr>
          <p:cNvPr id="41990" name="Text Box 7"/>
          <p:cNvSpPr txBox="1">
            <a:spLocks noChangeArrowheads="1"/>
          </p:cNvSpPr>
          <p:nvPr/>
        </p:nvSpPr>
        <p:spPr bwMode="auto">
          <a:xfrm>
            <a:off x="722657" y="0"/>
            <a:ext cx="75898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ea typeface="宋体" pitchFamily="2" charset="-122"/>
              </a:rPr>
              <a:t>美国拉什莫尔山国家纪念公园的“总统山”</a:t>
            </a:r>
            <a:r>
              <a:rPr lang="zh-CN" altLang="en-US">
                <a:ea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09985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28042" y="332656"/>
            <a:ext cx="6391493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对亚伯拉罕</a:t>
            </a:r>
            <a:r>
              <a:rPr lang="en-US" altLang="zh-CN" sz="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·</a:t>
            </a:r>
            <a:r>
              <a:rPr lang="zh-CN" altLang="en-US" sz="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林肯</a:t>
            </a:r>
            <a:r>
              <a:rPr lang="zh-CN" altLang="en-US" sz="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的评价</a:t>
            </a:r>
            <a:endParaRPr lang="zh-CN" altLang="en-US" sz="4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ea"/>
              <a:ea typeface="+mn-ea"/>
              <a:cs typeface="华文楷体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4213" y="1628775"/>
            <a:ext cx="8064500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+mn-ea"/>
                <a:ea typeface="+mn-ea"/>
                <a:cs typeface="华文楷体"/>
              </a:rPr>
              <a:t>       </a:t>
            </a:r>
            <a:r>
              <a:rPr lang="zh-CN" altLang="en-US" sz="4000" b="1" dirty="0" smtClean="0">
                <a:latin typeface="+mn-ea"/>
                <a:ea typeface="+mn-ea"/>
                <a:cs typeface="华文楷体"/>
              </a:rPr>
              <a:t>林肯为维护国家统一和解放黑人奴隶作出了杰出贡献，得到了美国人民衷心的爱戴与景仰，成为美国历史上的著名总统。</a:t>
            </a:r>
            <a:endParaRPr lang="zh-CN" altLang="en-US" sz="4000" b="1" dirty="0">
              <a:latin typeface="+mn-ea"/>
              <a:ea typeface="+mn-ea"/>
              <a:cs typeface="华文楷体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179512" y="476672"/>
            <a:ext cx="504701" cy="504056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36712"/>
            <a:ext cx="822358" cy="50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美国南北战争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611188" y="188913"/>
            <a:ext cx="576262" cy="6553200"/>
          </a:xfrm>
          <a:prstGeom prst="leftBrace">
            <a:avLst/>
          </a:prstGeom>
          <a:ln w="38100" cap="rnd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971550" y="188913"/>
            <a:ext cx="1970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根本原因：</a:t>
            </a:r>
          </a:p>
        </p:txBody>
      </p:sp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971550" y="1195388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导火线：</a:t>
            </a:r>
          </a:p>
        </p:txBody>
      </p:sp>
      <p:sp>
        <p:nvSpPr>
          <p:cNvPr id="28678" name="TextBox 5"/>
          <p:cNvSpPr txBox="1">
            <a:spLocks noChangeArrowheads="1"/>
          </p:cNvSpPr>
          <p:nvPr/>
        </p:nvSpPr>
        <p:spPr bwMode="auto">
          <a:xfrm>
            <a:off x="971550" y="191611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开始：</a:t>
            </a:r>
          </a:p>
        </p:txBody>
      </p:sp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1042988" y="2924175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转折：</a:t>
            </a:r>
          </a:p>
        </p:txBody>
      </p:sp>
      <p:sp>
        <p:nvSpPr>
          <p:cNvPr id="28680" name="TextBox 7"/>
          <p:cNvSpPr txBox="1">
            <a:spLocks noChangeArrowheads="1"/>
          </p:cNvSpPr>
          <p:nvPr/>
        </p:nvSpPr>
        <p:spPr bwMode="auto">
          <a:xfrm>
            <a:off x="1042988" y="3859213"/>
            <a:ext cx="12557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Franklin Gothic Book"/>
              </a:rPr>
              <a:t>结束：</a:t>
            </a:r>
          </a:p>
        </p:txBody>
      </p:sp>
      <p:sp>
        <p:nvSpPr>
          <p:cNvPr id="28681" name="TextBox 8"/>
          <p:cNvSpPr txBox="1">
            <a:spLocks noChangeArrowheads="1"/>
          </p:cNvSpPr>
          <p:nvPr/>
        </p:nvSpPr>
        <p:spPr bwMode="auto">
          <a:xfrm>
            <a:off x="1042988" y="4508500"/>
            <a:ext cx="1255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性质：</a:t>
            </a:r>
          </a:p>
        </p:txBody>
      </p:sp>
      <p:sp>
        <p:nvSpPr>
          <p:cNvPr id="28682" name="TextBox 9"/>
          <p:cNvSpPr txBox="1">
            <a:spLocks noChangeArrowheads="1"/>
          </p:cNvSpPr>
          <p:nvPr/>
        </p:nvSpPr>
        <p:spPr bwMode="auto">
          <a:xfrm>
            <a:off x="1042988" y="5300663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影响</a:t>
            </a:r>
            <a:r>
              <a:rPr lang="zh-CN" altLang="en-US" sz="2800" b="1" dirty="0" smtClean="0">
                <a:latin typeface="Franklin Gothic Book"/>
              </a:rPr>
              <a:t>：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5" name="TextBox 14"/>
          <p:cNvSpPr txBox="1">
            <a:spLocks noChangeArrowheads="1"/>
          </p:cNvSpPr>
          <p:nvPr/>
        </p:nvSpPr>
        <p:spPr bwMode="auto">
          <a:xfrm>
            <a:off x="1898296" y="1916113"/>
            <a:ext cx="71892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Franklin Gothic Book"/>
              </a:rPr>
              <a:t>1861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4</a:t>
            </a:r>
            <a:r>
              <a:rPr lang="zh-CN" altLang="en-US" sz="2800" b="1" dirty="0">
                <a:latin typeface="Franklin Gothic Book"/>
              </a:rPr>
              <a:t>月，南方挑起</a:t>
            </a:r>
            <a:r>
              <a:rPr lang="zh-CN" altLang="en-US" sz="2800" b="1" dirty="0" smtClean="0">
                <a:latin typeface="Franklin Gothic Book"/>
              </a:rPr>
              <a:t>内战</a:t>
            </a:r>
            <a:r>
              <a:rPr lang="en-US" altLang="zh-CN" sz="2800" b="1" dirty="0" smtClean="0">
                <a:latin typeface="Franklin Gothic Book"/>
              </a:rPr>
              <a:t>,</a:t>
            </a:r>
            <a:r>
              <a:rPr lang="zh-CN" altLang="en-US" sz="2800" b="1" dirty="0" smtClean="0">
                <a:latin typeface="Franklin Gothic Book"/>
              </a:rPr>
              <a:t>史称“南北战争”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6" name="TextBox 15"/>
          <p:cNvSpPr txBox="1">
            <a:spLocks noChangeArrowheads="1"/>
          </p:cNvSpPr>
          <p:nvPr/>
        </p:nvSpPr>
        <p:spPr bwMode="auto">
          <a:xfrm>
            <a:off x="2038350" y="2576511"/>
            <a:ext cx="7201010" cy="131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Franklin Gothic Book"/>
              </a:rPr>
              <a:t>1862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5</a:t>
            </a:r>
            <a:r>
              <a:rPr lang="zh-CN" altLang="en-US" sz="2800" b="1" dirty="0">
                <a:latin typeface="Franklin Gothic Book"/>
              </a:rPr>
              <a:t>月    颁布</a:t>
            </a:r>
            <a:r>
              <a:rPr lang="en-US" altLang="zh-CN" sz="2800" b="1" dirty="0">
                <a:latin typeface="Franklin Gothic Book"/>
              </a:rPr>
              <a:t>《</a:t>
            </a:r>
            <a:r>
              <a:rPr lang="zh-CN" altLang="en-US" sz="2800" b="1" dirty="0">
                <a:latin typeface="Franklin Gothic Book"/>
              </a:rPr>
              <a:t>宅地法</a:t>
            </a:r>
            <a:r>
              <a:rPr lang="en-US" altLang="zh-CN" sz="2800" b="1" dirty="0">
                <a:latin typeface="Franklin Gothic Book"/>
              </a:rPr>
              <a:t>》</a:t>
            </a:r>
            <a:endParaRPr lang="zh-CN" altLang="en-US" sz="2800" b="1" dirty="0">
              <a:latin typeface="Franklin Gothic Book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Franklin Gothic Book"/>
              </a:rPr>
              <a:t>1862</a:t>
            </a:r>
            <a:r>
              <a:rPr lang="zh-CN" altLang="en-US" sz="2800" b="1" dirty="0">
                <a:latin typeface="Franklin Gothic Book"/>
              </a:rPr>
              <a:t>年</a:t>
            </a:r>
            <a:r>
              <a:rPr lang="en-US" altLang="zh-CN" sz="2800" b="1" dirty="0">
                <a:latin typeface="Franklin Gothic Book"/>
              </a:rPr>
              <a:t>9</a:t>
            </a:r>
            <a:r>
              <a:rPr lang="zh-CN" altLang="en-US" sz="2800" b="1" dirty="0">
                <a:latin typeface="Franklin Gothic Book"/>
              </a:rPr>
              <a:t>月    颁布</a:t>
            </a:r>
            <a:r>
              <a:rPr lang="en-US" altLang="zh-CN" sz="2800" b="1" dirty="0">
                <a:latin typeface="Franklin Gothic Book"/>
              </a:rPr>
              <a:t>《</a:t>
            </a:r>
            <a:r>
              <a:rPr lang="zh-CN" altLang="en-US" sz="2800" b="1" dirty="0">
                <a:latin typeface="Franklin Gothic Book"/>
              </a:rPr>
              <a:t>解放黑人奴隶的宣言</a:t>
            </a:r>
            <a:r>
              <a:rPr lang="en-US" altLang="zh-CN" sz="2800" b="1" dirty="0">
                <a:latin typeface="Franklin Gothic Book"/>
              </a:rPr>
              <a:t>》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7" name="TextBox 16"/>
          <p:cNvSpPr txBox="1">
            <a:spLocks noChangeArrowheads="1"/>
          </p:cNvSpPr>
          <p:nvPr/>
        </p:nvSpPr>
        <p:spPr bwMode="auto">
          <a:xfrm>
            <a:off x="2195513" y="3859213"/>
            <a:ext cx="59362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Franklin Gothic Book"/>
              </a:rPr>
              <a:t>1865</a:t>
            </a:r>
            <a:r>
              <a:rPr lang="zh-CN" altLang="en-US" sz="2800" b="1" dirty="0">
                <a:latin typeface="Franklin Gothic Book"/>
              </a:rPr>
              <a:t>年，北方胜利</a:t>
            </a:r>
            <a:r>
              <a:rPr lang="zh-CN" altLang="en-US" sz="2800" b="1" dirty="0" smtClean="0">
                <a:latin typeface="Franklin Gothic Book"/>
              </a:rPr>
              <a:t>，避免了美国分裂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28688" name="TextBox 17"/>
          <p:cNvSpPr txBox="1">
            <a:spLocks noChangeArrowheads="1"/>
          </p:cNvSpPr>
          <p:nvPr/>
        </p:nvSpPr>
        <p:spPr bwMode="auto">
          <a:xfrm>
            <a:off x="2195513" y="4508500"/>
            <a:ext cx="55419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Franklin Gothic Book"/>
              </a:rPr>
              <a:t>美国历史上的第二次资产阶级革命</a:t>
            </a:r>
          </a:p>
        </p:txBody>
      </p:sp>
      <p:sp>
        <p:nvSpPr>
          <p:cNvPr id="28689" name="TextBox 18"/>
          <p:cNvSpPr txBox="1">
            <a:spLocks noChangeArrowheads="1"/>
          </p:cNvSpPr>
          <p:nvPr/>
        </p:nvSpPr>
        <p:spPr bwMode="auto">
          <a:xfrm>
            <a:off x="2124075" y="5300663"/>
            <a:ext cx="70199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Franklin Gothic Book"/>
              </a:rPr>
              <a:t>维护了国家统一，废除了奴隶制度，清除了资本主义发展的最大障碍，为后来经济的迅速发展创造了条件。</a:t>
            </a:r>
            <a:endParaRPr lang="zh-CN" altLang="en-US" sz="2800" b="1" dirty="0">
              <a:latin typeface="Franklin Gothic Book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2319081" y="1182538"/>
            <a:ext cx="52213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latin typeface="Franklin Gothic Book"/>
              </a:rPr>
              <a:t>1860</a:t>
            </a:r>
            <a:r>
              <a:rPr lang="zh-CN" altLang="en-US" sz="2800" b="1" dirty="0" smtClean="0">
                <a:latin typeface="Franklin Gothic Book"/>
              </a:rPr>
              <a:t>年</a:t>
            </a:r>
            <a:r>
              <a:rPr lang="en-US" altLang="zh-CN" sz="2800" b="1" dirty="0" smtClean="0">
                <a:latin typeface="Franklin Gothic Book"/>
              </a:rPr>
              <a:t>11</a:t>
            </a:r>
            <a:r>
              <a:rPr lang="zh-CN" altLang="en-US" sz="2800" b="1" dirty="0" smtClean="0">
                <a:latin typeface="Franklin Gothic Book"/>
              </a:rPr>
              <a:t>月，林肯</a:t>
            </a:r>
            <a:r>
              <a:rPr lang="zh-CN" altLang="en-US" sz="2800" b="1" dirty="0">
                <a:latin typeface="Franklin Gothic Book"/>
              </a:rPr>
              <a:t>当选美国总统</a:t>
            </a:r>
          </a:p>
        </p:txBody>
      </p:sp>
      <p:sp>
        <p:nvSpPr>
          <p:cNvPr id="19" name="TextBox 12"/>
          <p:cNvSpPr txBox="1">
            <a:spLocks noChangeArrowheads="1"/>
          </p:cNvSpPr>
          <p:nvPr/>
        </p:nvSpPr>
        <p:spPr bwMode="auto">
          <a:xfrm>
            <a:off x="1042989" y="200731"/>
            <a:ext cx="81010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                南北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两种不同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经济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制度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在</a:t>
            </a:r>
            <a:r>
              <a:rPr lang="zh-CN" altLang="en-US" sz="2600" b="1" dirty="0">
                <a:solidFill>
                  <a:srgbClr val="FF0000"/>
                </a:solidFill>
                <a:latin typeface="Franklin Gothic Book"/>
              </a:rPr>
              <a:t>奴隶制的存废问题上</a:t>
            </a:r>
            <a:r>
              <a:rPr lang="zh-CN" altLang="en-US" sz="2600" b="1" dirty="0" smtClean="0">
                <a:solidFill>
                  <a:srgbClr val="FF0000"/>
                </a:solidFill>
                <a:latin typeface="Franklin Gothic Book"/>
              </a:rPr>
              <a:t>不可调和。（奴隶制阻碍了美国资本主义的发展。）</a:t>
            </a:r>
            <a:endParaRPr lang="zh-CN" altLang="en-US" sz="2600" b="1" dirty="0">
              <a:solidFill>
                <a:srgbClr val="FF000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468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8" grpId="0"/>
      <p:bldP spid="2868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16632"/>
            <a:ext cx="158417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</a:rPr>
              <a:t>问题思考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9532" y="651395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有人说，美国内战为资本主义的发展扫清了障碍，你同意这种说法吗？请说出理由。</a:t>
            </a:r>
            <a:endParaRPr lang="zh-CN" altLang="zh-CN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0364" y="1482392"/>
            <a:ext cx="8561123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    南北战争以前，美国南方实行的是奴隶制农场经济，大量劳动力被硬施加在在农业上，同时采取开放性的海关政策，主要以南方的农产品交换英国的工业制品。这些都与北方工业资产阶级的要求相抵触，美国国内事实上存在着两种截然不同的经济发展模式。</a:t>
            </a:r>
          </a:p>
          <a:p>
            <a:pPr>
              <a:lnSpc>
                <a:spcPct val="12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     而通过南北战争，美国实现了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国内的市场的完全统一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，大量农奴被解放成为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自由劳动力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，国内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资本都用于本国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工业的建设，国家采取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保护性关税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政策为民族工业发展提供有力保护。这些都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极大地促进了美国资本主义的发展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。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美国南北战争是美国的第二次资产阶级革命。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所以说美国内战为资本主义发展扫清了障碍。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580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2630823"/>
              </p:ext>
            </p:extLst>
          </p:nvPr>
        </p:nvGraphicFramePr>
        <p:xfrm>
          <a:off x="107951" y="489807"/>
          <a:ext cx="8928545" cy="63229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7665"/>
                <a:gridCol w="3816424"/>
                <a:gridCol w="4104456"/>
              </a:tblGrid>
              <a:tr h="402279">
                <a:tc>
                  <a:txBody>
                    <a:bodyPr/>
                    <a:lstStyle/>
                    <a:p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美国独立战争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美国南北战争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</a:tr>
              <a:tr h="471943"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时间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</a:tr>
              <a:tr h="660789"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原因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</a:tr>
              <a:tr h="673206"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主要领导人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</a:tr>
              <a:tr h="752562"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内容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</a:tr>
              <a:tr h="814672">
                <a:tc>
                  <a:txBody>
                    <a:bodyPr/>
                    <a:lstStyle/>
                    <a:p>
                      <a:r>
                        <a:rPr lang="zh-CN" altLang="en-US" sz="1800" b="1" dirty="0" smtClean="0"/>
                        <a:t>颁布的文献、法律</a:t>
                      </a:r>
                      <a:endParaRPr lang="zh-CN" altLang="en-US" sz="18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</a:tr>
              <a:tr h="692356"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性质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</a:tr>
              <a:tr h="1080120"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影响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  <a:tc>
                  <a:txBody>
                    <a:bodyPr/>
                    <a:lstStyle/>
                    <a:p>
                      <a:endParaRPr lang="zh-CN" altLang="en-US" sz="2000" b="1"/>
                    </a:p>
                  </a:txBody>
                  <a:tcPr marL="91437" marR="91437" marT="45722" marB="45722" anchor="ctr" anchorCtr="1"/>
                </a:tc>
              </a:tr>
              <a:tr h="647490">
                <a:tc>
                  <a:txBody>
                    <a:bodyPr/>
                    <a:lstStyle/>
                    <a:p>
                      <a:r>
                        <a:rPr lang="zh-CN" altLang="en-US" sz="2000" b="1" dirty="0" smtClean="0"/>
                        <a:t>相同点</a:t>
                      </a:r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 gridSpan="2">
                  <a:txBody>
                    <a:bodyPr/>
                    <a:lstStyle/>
                    <a:p>
                      <a:endParaRPr lang="zh-CN" altLang="en-US" sz="2000" b="1" dirty="0"/>
                    </a:p>
                  </a:txBody>
                  <a:tcPr marL="91437" marR="91437" marT="45722" marB="45722" anchor="ctr" anchorCtr="1"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37931" name="TextBox 2"/>
          <p:cNvSpPr txBox="1">
            <a:spLocks noChangeArrowheads="1"/>
          </p:cNvSpPr>
          <p:nvPr/>
        </p:nvSpPr>
        <p:spPr bwMode="auto">
          <a:xfrm>
            <a:off x="1619250" y="0"/>
            <a:ext cx="5956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ea typeface="宋体" pitchFamily="2" charset="-122"/>
              </a:rPr>
              <a:t>比较美国独立战争和南北战争的异同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979614" y="923722"/>
            <a:ext cx="175240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1775-1783</a:t>
            </a: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年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084889" y="923722"/>
            <a:ext cx="175240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1861-1865</a:t>
            </a: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年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115616" y="1332944"/>
            <a:ext cx="396121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英国的殖民统治严重阻碍北美殖民地资本主义经济的发展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19701" y="1332944"/>
            <a:ext cx="374491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黑人奴隶制阻碍了美国资本主义的发展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484438" y="2192840"/>
            <a:ext cx="158350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华盛顿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443664" y="2192840"/>
            <a:ext cx="10080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林肯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331914" y="3614007"/>
            <a:ext cx="367188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《</a:t>
            </a: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独立宣言</a:t>
            </a:r>
            <a:r>
              <a:rPr lang="en-US" altLang="zh-CN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》</a:t>
            </a: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、</a:t>
            </a:r>
            <a:r>
              <a:rPr lang="en-US" altLang="zh-CN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1787</a:t>
            </a: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年宪法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076826" y="3540982"/>
            <a:ext cx="374332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《</a:t>
            </a:r>
            <a:r>
              <a:rPr lang="zh-CN" altLang="en-US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宅地法</a:t>
            </a:r>
            <a:r>
              <a:rPr lang="en-US" altLang="zh-CN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》</a:t>
            </a:r>
            <a:r>
              <a:rPr lang="zh-CN" altLang="en-US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、</a:t>
            </a:r>
            <a:r>
              <a:rPr lang="en-US" altLang="zh-CN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《</a:t>
            </a:r>
            <a:r>
              <a:rPr lang="zh-CN" altLang="en-US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解放黑人奴隶宣言</a:t>
            </a:r>
            <a:r>
              <a:rPr lang="en-US" altLang="zh-CN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》</a:t>
            </a:r>
            <a:endParaRPr lang="zh-CN" altLang="en-US" sz="2200" b="1">
              <a:solidFill>
                <a:srgbClr val="7030A0"/>
              </a:solidFill>
              <a:latin typeface="宋体" pitchFamily="2" charset="-122"/>
              <a:ea typeface="宋体" pitchFamily="2" charset="-122"/>
              <a:cs typeface="华文楷体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115617" y="2731532"/>
            <a:ext cx="403264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要求推翻英国的殖民统治，赢得民族独立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076826" y="2731532"/>
            <a:ext cx="388778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维护国家统一，废除黑人奴隶制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277344" y="4372011"/>
            <a:ext cx="374491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具有民族解放战争和资产阶级革命的双重性质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148264" y="4541287"/>
            <a:ext cx="374332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00" b="1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是第二次资产阶级革命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079897" y="5243052"/>
            <a:ext cx="399692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使美国摆脱了英国的殖民统治，为发展资本主义开辟了道路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913946" y="5080446"/>
            <a:ext cx="4211960" cy="96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9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维护了国家统一，废除了奴隶制度，清除了资本主义发展的最大障碍，为后来经济的</a:t>
            </a:r>
            <a:r>
              <a:rPr lang="zh-CN" altLang="en-US" sz="1900" b="1" dirty="0" smtClean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迅速发展</a:t>
            </a:r>
            <a:r>
              <a:rPr lang="zh-CN" altLang="en-US" sz="19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  <a:cs typeface="华文楷体"/>
              </a:rPr>
              <a:t>创造了条件。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223170" y="6309320"/>
            <a:ext cx="75612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楷体" pitchFamily="2" charset="-122"/>
              </a:defRPr>
            </a:lvl9pPr>
          </a:lstStyle>
          <a:p>
            <a:pPr eaLnBrk="1" hangingPunct="1"/>
            <a:r>
              <a:rPr lang="en-US" altLang="zh-CN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、都是资产阶级革命；</a:t>
            </a:r>
            <a:r>
              <a:rPr lang="en-US" altLang="zh-CN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2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、都有利于资本主义的发展。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16632"/>
            <a:ext cx="158417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</a:rPr>
              <a:t>课后活动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70354" y="1044316"/>
            <a:ext cx="88941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以下各项叙述了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19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世纪中叶美国南北方矛盾尖锐情况，在正确选项括号后里面√。</a:t>
            </a:r>
          </a:p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北方资本主义工业发达，希望实行保护关税政策       （    ）</a:t>
            </a:r>
          </a:p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南方希望多出口棉花，换取廉价工业品               （    ）</a:t>
            </a:r>
          </a:p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北方主张在全国废除奴隶制度                       （    ）</a:t>
            </a:r>
          </a:p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南方主张在全国建立奴隶制度                       （    ）</a:t>
            </a:r>
          </a:p>
        </p:txBody>
      </p:sp>
      <p:sp>
        <p:nvSpPr>
          <p:cNvPr id="5" name="矩形 4"/>
          <p:cNvSpPr/>
          <p:nvPr/>
        </p:nvSpPr>
        <p:spPr>
          <a:xfrm>
            <a:off x="8028384" y="265533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8028384" y="342900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28384" y="414908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0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715130" y="0"/>
            <a:ext cx="242887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2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2013</a:t>
            </a:r>
            <a:r>
              <a:rPr lang="zh-CN" altLang="en-US" sz="32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年省卷</a:t>
            </a:r>
          </a:p>
        </p:txBody>
      </p:sp>
      <p:sp>
        <p:nvSpPr>
          <p:cNvPr id="39939" name="矩形 2"/>
          <p:cNvSpPr>
            <a:spLocks noChangeArrowheads="1"/>
          </p:cNvSpPr>
          <p:nvPr/>
        </p:nvSpPr>
        <p:spPr bwMode="auto">
          <a:xfrm>
            <a:off x="179388" y="692150"/>
            <a:ext cx="8640762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宋体" pitchFamily="2" charset="-122"/>
                <a:ea typeface="宋体" pitchFamily="2" charset="-122"/>
              </a:rPr>
              <a:t>材料一   现代美国是开始于内战（</a:t>
            </a:r>
            <a:r>
              <a:rPr lang="en-US" altLang="zh-CN" sz="3600" b="1">
                <a:latin typeface="宋体" pitchFamily="2" charset="-122"/>
                <a:ea typeface="宋体" pitchFamily="2" charset="-122"/>
              </a:rPr>
              <a:t>1861-1865</a:t>
            </a:r>
            <a:r>
              <a:rPr lang="zh-CN" altLang="en-US" sz="3600" b="1">
                <a:latin typeface="宋体" pitchFamily="2" charset="-122"/>
                <a:ea typeface="宋体" pitchFamily="2" charset="-122"/>
              </a:rPr>
              <a:t>年），结束于美国</a:t>
            </a:r>
            <a:r>
              <a:rPr lang="en-US" altLang="zh-CN" sz="3600" b="1">
                <a:latin typeface="宋体" pitchFamily="2" charset="-122"/>
                <a:ea typeface="宋体" pitchFamily="2" charset="-122"/>
              </a:rPr>
              <a:t>——</a:t>
            </a:r>
            <a:r>
              <a:rPr lang="zh-CN" altLang="en-US" sz="3600" b="1">
                <a:latin typeface="宋体" pitchFamily="2" charset="-122"/>
                <a:ea typeface="宋体" pitchFamily="2" charset="-122"/>
              </a:rPr>
              <a:t>西班牙战争（</a:t>
            </a:r>
            <a:r>
              <a:rPr lang="en-US" altLang="zh-CN" sz="3600" b="1">
                <a:latin typeface="宋体" pitchFamily="2" charset="-122"/>
                <a:ea typeface="宋体" pitchFamily="2" charset="-122"/>
              </a:rPr>
              <a:t>1898</a:t>
            </a:r>
            <a:r>
              <a:rPr lang="zh-CN" altLang="en-US" sz="3600" b="1">
                <a:latin typeface="宋体" pitchFamily="2" charset="-122"/>
                <a:ea typeface="宋体" pitchFamily="2" charset="-122"/>
              </a:rPr>
              <a:t>年）的这四十年关键时期兴起的。这个重新塑造了国家生活方方面面的关键时期，于</a:t>
            </a:r>
            <a:r>
              <a:rPr lang="en-US" altLang="zh-CN" sz="3600" b="1">
                <a:latin typeface="宋体" pitchFamily="2" charset="-122"/>
                <a:ea typeface="宋体" pitchFamily="2" charset="-122"/>
              </a:rPr>
              <a:t>1890</a:t>
            </a:r>
            <a:r>
              <a:rPr lang="zh-CN" altLang="en-US" sz="3600" b="1">
                <a:latin typeface="宋体" pitchFamily="2" charset="-122"/>
                <a:ea typeface="宋体" pitchFamily="2" charset="-122"/>
              </a:rPr>
              <a:t>年代到了顶峰。</a:t>
            </a:r>
          </a:p>
        </p:txBody>
      </p:sp>
      <p:sp>
        <p:nvSpPr>
          <p:cNvPr id="39940" name="Rectangle 1"/>
          <p:cNvSpPr>
            <a:spLocks noChangeArrowheads="1"/>
          </p:cNvSpPr>
          <p:nvPr/>
        </p:nvSpPr>
        <p:spPr bwMode="auto">
          <a:xfrm>
            <a:off x="0" y="3911600"/>
            <a:ext cx="9144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US" sz="3200" b="1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）依据材料一并结合所学知识，概述美国内战对“现代美国”的兴起有什么重要意义？（</a:t>
            </a:r>
            <a:r>
              <a:rPr lang="en-US" altLang="zh-CN" sz="3200" b="1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分）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850" y="5084763"/>
            <a:ext cx="88201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7030A0"/>
                </a:solidFill>
                <a:latin typeface="+mn-ea"/>
                <a:ea typeface="+mn-ea"/>
                <a:cs typeface="华文楷体"/>
              </a:rPr>
              <a:t>（</a:t>
            </a:r>
            <a:r>
              <a:rPr lang="en-US" altLang="zh-CN" sz="3200" b="1" dirty="0">
                <a:solidFill>
                  <a:srgbClr val="7030A0"/>
                </a:solidFill>
                <a:latin typeface="+mn-ea"/>
                <a:ea typeface="+mn-ea"/>
                <a:cs typeface="华文楷体"/>
              </a:rPr>
              <a:t>1</a:t>
            </a:r>
            <a:r>
              <a:rPr lang="zh-CN" altLang="en-US" sz="3200" b="1" dirty="0">
                <a:solidFill>
                  <a:srgbClr val="7030A0"/>
                </a:solidFill>
                <a:latin typeface="+mn-ea"/>
                <a:ea typeface="+mn-ea"/>
                <a:cs typeface="华文楷体"/>
              </a:rPr>
              <a:t>）答：意义：美国内战废除了奴隶制度，扫清了资本主义发展的又一大障碍，为以后的经济的迅速发展创造了条件（</a:t>
            </a:r>
            <a:r>
              <a:rPr lang="en-US" altLang="zh-CN" sz="3200" b="1" dirty="0">
                <a:solidFill>
                  <a:srgbClr val="7030A0"/>
                </a:solidFill>
                <a:latin typeface="+mn-ea"/>
                <a:ea typeface="+mn-ea"/>
                <a:cs typeface="华文楷体"/>
              </a:rPr>
              <a:t>2</a:t>
            </a:r>
            <a:r>
              <a:rPr lang="zh-CN" altLang="en-US" sz="3200" b="1" dirty="0">
                <a:solidFill>
                  <a:srgbClr val="7030A0"/>
                </a:solidFill>
                <a:latin typeface="+mn-ea"/>
                <a:ea typeface="+mn-ea"/>
                <a:cs typeface="华文楷体"/>
              </a:rPr>
              <a:t>分）。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715130" y="0"/>
            <a:ext cx="242887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2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2014</a:t>
            </a:r>
            <a:r>
              <a:rPr lang="zh-CN" altLang="en-US" sz="32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年省卷</a:t>
            </a:r>
          </a:p>
        </p:txBody>
      </p:sp>
      <p:sp>
        <p:nvSpPr>
          <p:cNvPr id="40963" name="Rectangle 1"/>
          <p:cNvSpPr>
            <a:spLocks noChangeArrowheads="1"/>
          </p:cNvSpPr>
          <p:nvPr/>
        </p:nvSpPr>
        <p:spPr bwMode="auto">
          <a:xfrm>
            <a:off x="250825" y="363538"/>
            <a:ext cx="8642350" cy="649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下图反映了美国历史上黑人地位的变化。引发美国大批黑人加入“北方军队”的重要文件是</a:t>
            </a:r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   </a:t>
            </a:r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endParaRPr lang="en-US" altLang="zh-CN" sz="3200" b="1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独立宣言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》</a:t>
            </a:r>
            <a:endParaRPr lang="en-US" altLang="zh-CN" sz="3200" b="1"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    B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人权宣言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》</a:t>
            </a:r>
            <a:endParaRPr lang="en-US" altLang="zh-CN" sz="3200" b="1"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    C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宅地法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》</a:t>
            </a:r>
            <a:endParaRPr lang="en-US" altLang="zh-CN" sz="3200" b="1"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    D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解放黑人奴隶宣言</a:t>
            </a:r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》</a:t>
            </a:r>
            <a:endParaRPr lang="en-US" altLang="zh-CN" sz="3200" b="1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412875"/>
            <a:ext cx="3024188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57338"/>
            <a:ext cx="2160588" cy="327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707904" y="3429000"/>
            <a:ext cx="1610449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80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ea"/>
                <a:ea typeface="+mn-ea"/>
                <a:cs typeface="华文楷体"/>
              </a:rPr>
              <a:t>D</a:t>
            </a:r>
            <a:endParaRPr lang="zh-CN" altLang="en-US" sz="80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ea"/>
              <a:ea typeface="+mn-ea"/>
              <a:cs typeface="华文楷体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187140_5"/>
  <p:tag name="KSO_WM_SLIDE_TYPE" val="sectionTitle"/>
  <p:tag name="KSO_WM_SLIDE_SUBTYPE" val="pureTxt"/>
  <p:tag name="KSO_WM_SLIDE_ITEM_CNT" val="2"/>
  <p:tag name="KSO_WM_SLIDE_INDEX" val="5"/>
  <p:tag name="KSO_WM_TAG_VERSION" val="1.0"/>
  <p:tag name="KSO_WM_BEAUTIFY_FLAG" val="#wm#"/>
  <p:tag name="KSO_WM_TEMPLATE_CATEGORY" val="custom"/>
  <p:tag name="KSO_WM_TEMPLATE_INDEX" val="20187140"/>
  <p:tag name="KSO_WM_SLIDE_LAYOUT" val="a_b_e"/>
  <p:tag name="KSO_WM_SLIDE_LAYOUT_CNT" val="1_1_1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618</TotalTime>
  <Words>2108</Words>
  <PresentationFormat>全屏显示(4:3)</PresentationFormat>
  <Paragraphs>235</Paragraphs>
  <Slides>34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5" baseType="lpstr">
      <vt:lpstr>跋涉</vt:lpstr>
      <vt:lpstr>幻灯片 1</vt:lpstr>
      <vt:lpstr>幻灯片 2</vt:lpstr>
      <vt:lpstr>幻灯片 3</vt:lpstr>
      <vt:lpstr>幻灯片 4</vt:lpstr>
      <vt:lpstr>幻灯片 5</vt:lpstr>
      <vt:lpstr>幻灯片 6</vt:lpstr>
      <vt:lpstr>为什么说美国内战爆发的原因是奴隶制的存废问题?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《解放黑人奴隶宣言》1862年9月颁布</vt:lpstr>
      <vt:lpstr>北方军队中的黑人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2014-11-01T11:51:26Z</dcterms:created>
  <dcterms:modified xsi:type="dcterms:W3CDTF">2018-12-01T06:27:33Z</dcterms:modified>
</cp:coreProperties>
</file>