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315" r:id="rId3"/>
    <p:sldId id="316" r:id="rId4"/>
    <p:sldId id="334" r:id="rId5"/>
    <p:sldId id="333" r:id="rId7"/>
    <p:sldId id="314" r:id="rId8"/>
    <p:sldId id="335" r:id="rId9"/>
    <p:sldId id="318" r:id="rId10"/>
    <p:sldId id="293" r:id="rId11"/>
    <p:sldId id="298" r:id="rId12"/>
    <p:sldId id="276" r:id="rId13"/>
    <p:sldId id="321" r:id="rId14"/>
    <p:sldId id="285" r:id="rId15"/>
    <p:sldId id="287" r:id="rId16"/>
    <p:sldId id="306" r:id="rId17"/>
    <p:sldId id="307" r:id="rId18"/>
    <p:sldId id="288" r:id="rId19"/>
    <p:sldId id="289" r:id="rId20"/>
    <p:sldId id="311" r:id="rId21"/>
    <p:sldId id="324" r:id="rId22"/>
    <p:sldId id="323" r:id="rId23"/>
    <p:sldId id="312" r:id="rId24"/>
    <p:sldId id="336" r:id="rId25"/>
    <p:sldId id="337" r:id="rId2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浅色样式 1 - 强调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-120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69B614-6F16-4315-AD27-4295A9C8DA9B}" type="doc">
      <dgm:prSet loTypeId="urn:microsoft.com/office/officeart/2005/8/layout/hierarchy3" loCatId="hierarchy" qsTypeId="urn:microsoft.com/office/officeart/2005/8/quickstyle/3d1" qsCatId="3D" csTypeId="urn:microsoft.com/office/officeart/2005/8/colors/colorful1#1" csCatId="colorful" phldr="1"/>
      <dgm:spPr/>
      <dgm:t>
        <a:bodyPr/>
        <a:lstStyle/>
        <a:p>
          <a:endParaRPr lang="zh-CN" altLang="en-US"/>
        </a:p>
      </dgm:t>
    </dgm:pt>
    <dgm:pt modelId="{7B38AB84-BCA4-4A19-8AB0-42D0C80BF3A1}">
      <dgm:prSet phldrT="[文本]" custT="1"/>
      <dgm:spPr/>
      <dgm:t>
        <a:bodyPr/>
        <a:lstStyle/>
        <a:p>
          <a:r>
            <a:rPr lang="zh-CN" altLang="en-US" sz="3200" dirty="0" smtClean="0">
              <a:latin typeface="黑体" panose="02010609060101010101" pitchFamily="49" charset="-122"/>
              <a:ea typeface="黑体" panose="02010609060101010101" pitchFamily="49" charset="-122"/>
            </a:rPr>
            <a:t>袁世凯专制独裁表现</a:t>
          </a:r>
          <a:endParaRPr lang="zh-CN" altLang="en-US" sz="32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7463C03B-0C2D-40AF-9943-DB7C0362CBD8}" cxnId="{2809BA41-C61F-43EC-AFE8-327DC6136A22}" type="par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00C0BE6A-3465-4767-B7D9-DE6861E890F6}" cxnId="{2809BA41-C61F-43EC-AFE8-327DC6136A22}" type="sib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F9EF3F3A-1BAC-4817-BBC1-0EA3E0198B76}">
      <dgm:prSet phldrT="[文本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</a:pPr>
          <a:endParaRPr lang="zh-CN" altLang="en-US" sz="32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69241290-F0BC-4835-9A3C-7787EB8E0B59}" cxnId="{9CDDC037-E9C7-4511-B646-AEC111DC3D21}" type="par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2D473946-154A-408E-B206-8AB30364DF46}" cxnId="{9CDDC037-E9C7-4511-B646-AEC111DC3D21}" type="sib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DAFE2649-EB35-4CDE-997C-FE76C493858D}">
      <dgm:prSet phldrT="[文本]"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</a:pPr>
          <a:endParaRPr lang="zh-CN" altLang="en-US" sz="32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33C74F12-9FD3-447D-961C-71F29125627D}" cxnId="{4C9BF1CD-C8E1-41BC-ADCD-0DFD57DF4D40}" type="par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83E445F4-9C6B-4483-97A1-8016AC2E98E6}" cxnId="{4C9BF1CD-C8E1-41BC-ADCD-0DFD57DF4D40}" type="sib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58F9544A-F3A1-4807-B4B0-5B1D9CD13E35}">
      <dgm:prSet phldrT="[文本]" custT="1"/>
      <dgm:spPr>
        <a:solidFill>
          <a:schemeClr val="accent2"/>
        </a:solidFill>
      </dgm:spPr>
      <dgm:t>
        <a:bodyPr/>
        <a:lstStyle/>
        <a:p>
          <a:r>
            <a:rPr lang="zh-CN" altLang="en-US" sz="3200" dirty="0" smtClean="0">
              <a:latin typeface="黑体" panose="02010609060101010101" pitchFamily="49" charset="-122"/>
              <a:ea typeface="黑体" panose="02010609060101010101" pitchFamily="49" charset="-122"/>
            </a:rPr>
            <a:t>革命党人反独裁维护共和的斗争</a:t>
          </a:r>
          <a:endParaRPr lang="zh-CN" altLang="en-US" sz="32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34DB5870-64CA-4F59-AE61-52C3E8E94EEB}" cxnId="{A7FA658D-7A8C-4182-AEF3-8DEFEE3D25E8}" type="par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9838F701-593C-482E-B824-4661E4D37DB3}" cxnId="{A7FA658D-7A8C-4182-AEF3-8DEFEE3D25E8}" type="sib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315DD26F-E28A-446A-9316-25172CE659EE}">
      <dgm:prSet phldrT="[文本]" custT="1"/>
      <dgm:spPr/>
      <dgm:t>
        <a:bodyPr/>
        <a:lstStyle/>
        <a:p>
          <a:pPr>
            <a:spcAft>
              <a:spcPts val="0"/>
            </a:spcAft>
          </a:pPr>
          <a:r>
            <a:rPr lang="zh-CN" altLang="en-US" sz="28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改组国民党</a:t>
          </a:r>
          <a:endParaRPr lang="en-US" altLang="zh-CN" sz="2800" b="1" kern="1200" dirty="0" smtClean="0">
            <a:solidFill>
              <a:schemeClr val="tx1"/>
            </a:solidFill>
            <a:latin typeface="+mn-lt"/>
            <a:ea typeface="+mn-ea"/>
            <a:cs typeface="+mn-cs"/>
          </a:endParaRPr>
        </a:p>
        <a:p>
          <a:pPr>
            <a:spcAft>
              <a:spcPts val="0"/>
            </a:spcAft>
          </a:pPr>
          <a:r>
            <a:rPr lang="zh-CN" altLang="en-US" sz="28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重组内阁</a:t>
          </a:r>
          <a:endParaRPr lang="zh-CN" altLang="en-US" sz="2800" b="1" kern="1200" dirty="0">
            <a:solidFill>
              <a:schemeClr val="tx1"/>
            </a:solidFill>
            <a:latin typeface="+mn-lt"/>
            <a:ea typeface="+mn-ea"/>
            <a:cs typeface="+mn-cs"/>
          </a:endParaRPr>
        </a:p>
      </dgm:t>
    </dgm:pt>
    <dgm:pt modelId="{63240608-200C-4E60-A4EC-ABD007F39765}" cxnId="{468FB27E-3C0D-4B96-99EF-5E9FB4013764}" type="par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C077B553-6841-4769-913D-D1498A7BF1E1}" cxnId="{468FB27E-3C0D-4B96-99EF-5E9FB4013764}" type="sib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EE2096C4-A133-482A-9409-AE1275363B1B}">
      <dgm:prSet phldrT="[文本]" custT="1"/>
      <dgm:spPr/>
      <dgm:t>
        <a:bodyPr/>
        <a:lstStyle/>
        <a:p>
          <a:endParaRPr lang="zh-CN" altLang="en-US" sz="32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2BA936DB-D521-4BB3-8E05-0FA61A33B292}" cxnId="{9F5FF1A7-B1CB-4743-9FCB-02A93780691A}" type="par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29632E0A-65D4-44BB-BE4E-CA2CD7561CE9}" cxnId="{9F5FF1A7-B1CB-4743-9FCB-02A93780691A}" type="sib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65F1630C-D21A-4B5E-99F9-31704A897719}">
      <dgm:prSet custT="1"/>
      <dgm:spPr/>
      <dgm:t>
        <a:bodyPr/>
        <a:lstStyle/>
        <a:p>
          <a:pPr marL="0" marR="0" indent="0" algn="l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endParaRPr lang="zh-CN" altLang="en-US" sz="32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8E41F48E-413E-43AF-9C14-3CCDDDE1BE97}" cxnId="{A1F460D4-B2B3-4055-982C-50DCDDF19A3C}" type="par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C62D5019-7510-4D8A-B6D0-DF40F4748D7F}" cxnId="{A1F460D4-B2B3-4055-982C-50DCDDF19A3C}" type="sib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04283608-7D9A-4A3E-B7CD-50F0C8308417}">
      <dgm:prSet custT="1"/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</a:pPr>
          <a:endParaRPr lang="zh-CN" altLang="en-US" sz="32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DE8104D1-F37B-489D-888E-ED153C83911D}" cxnId="{786DFBFF-79CB-417E-84F7-2E1F1192A3B3}" type="par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0585D7F0-B7F1-4F6A-8E11-538834F3C3D3}" cxnId="{786DFBFF-79CB-417E-84F7-2E1F1192A3B3}" type="sib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1B45221C-3BF9-4960-A09B-449C43F4C227}">
      <dgm:prSet custT="1"/>
      <dgm:spPr/>
      <dgm:t>
        <a:bodyPr/>
        <a:lstStyle/>
        <a:p>
          <a:endParaRPr lang="zh-CN" altLang="en-US" sz="3200" dirty="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DB777767-EA4E-4290-BD9B-B31AB9DF082A}" cxnId="{0B77CC4B-DEBA-4101-A185-2DEC8C5B6FDA}" type="par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F33B6AC4-B4C7-488F-B50C-FD9509E7ACDC}" cxnId="{0B77CC4B-DEBA-4101-A185-2DEC8C5B6FDA}" type="sibTrans">
      <dgm:prSet/>
      <dgm:spPr/>
      <dgm:t>
        <a:bodyPr/>
        <a:lstStyle/>
        <a:p>
          <a:endParaRPr lang="zh-CN" altLang="en-US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F89CEFCE-51D2-4CAF-9B20-8D244A6F1836}" type="pres">
      <dgm:prSet presAssocID="{FF69B614-6F16-4315-AD27-4295A9C8DA9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915FE359-18C2-47D5-BE72-779F1F2E1113}" type="pres">
      <dgm:prSet presAssocID="{7B38AB84-BCA4-4A19-8AB0-42D0C80BF3A1}" presName="root" presStyleCnt="0"/>
      <dgm:spPr/>
    </dgm:pt>
    <dgm:pt modelId="{8EEB2E97-5172-4516-AD32-5BCCBE30BA7B}" type="pres">
      <dgm:prSet presAssocID="{7B38AB84-BCA4-4A19-8AB0-42D0C80BF3A1}" presName="rootComposite" presStyleCnt="0"/>
      <dgm:spPr/>
    </dgm:pt>
    <dgm:pt modelId="{08B746C1-706D-4D83-B736-3061ECDE92A6}" type="pres">
      <dgm:prSet presAssocID="{7B38AB84-BCA4-4A19-8AB0-42D0C80BF3A1}" presName="rootText" presStyleLbl="node1" presStyleIdx="0" presStyleCnt="2" custScaleX="168214" custScaleY="67706" custLinFactNeighborX="-15827" custLinFactNeighborY="2758"/>
      <dgm:spPr/>
      <dgm:t>
        <a:bodyPr/>
        <a:lstStyle/>
        <a:p>
          <a:endParaRPr lang="zh-CN" altLang="en-US"/>
        </a:p>
      </dgm:t>
    </dgm:pt>
    <dgm:pt modelId="{BB470D48-E7E6-45DA-A40C-18ABF7DED236}" type="pres">
      <dgm:prSet presAssocID="{7B38AB84-BCA4-4A19-8AB0-42D0C80BF3A1}" presName="rootConnector" presStyleLbl="node1" presStyleIdx="0" presStyleCnt="2"/>
      <dgm:spPr/>
      <dgm:t>
        <a:bodyPr/>
        <a:lstStyle/>
        <a:p>
          <a:endParaRPr lang="zh-CN" altLang="en-US"/>
        </a:p>
      </dgm:t>
    </dgm:pt>
    <dgm:pt modelId="{B0518000-182E-49C0-B1F6-8870050F5271}" type="pres">
      <dgm:prSet presAssocID="{7B38AB84-BCA4-4A19-8AB0-42D0C80BF3A1}" presName="childShape" presStyleCnt="0"/>
      <dgm:spPr/>
    </dgm:pt>
    <dgm:pt modelId="{78B54314-A5B3-49AE-81CF-E8DB2F10F7FC}" type="pres">
      <dgm:prSet presAssocID="{69241290-F0BC-4835-9A3C-7787EB8E0B59}" presName="Name13" presStyleLbl="parChTrans1D2" presStyleIdx="0" presStyleCnt="7"/>
      <dgm:spPr/>
      <dgm:t>
        <a:bodyPr/>
        <a:lstStyle/>
        <a:p>
          <a:endParaRPr lang="zh-CN" altLang="en-US"/>
        </a:p>
      </dgm:t>
    </dgm:pt>
    <dgm:pt modelId="{CDC1A67E-339B-457D-B85E-A796626A99D5}" type="pres">
      <dgm:prSet presAssocID="{F9EF3F3A-1BAC-4817-BBC1-0EA3E0198B76}" presName="childText" presStyleLbl="bgAcc1" presStyleIdx="0" presStyleCnt="7" custScaleX="171720" custScaleY="40172" custLinFactNeighborX="-9137" custLinFactNeighborY="-4591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7E3DEBD-5C17-4343-9162-ADD3FF548906}" type="pres">
      <dgm:prSet presAssocID="{DE8104D1-F37B-489D-888E-ED153C83911D}" presName="Name13" presStyleLbl="parChTrans1D2" presStyleIdx="1" presStyleCnt="7"/>
      <dgm:spPr/>
      <dgm:t>
        <a:bodyPr/>
        <a:lstStyle/>
        <a:p>
          <a:endParaRPr lang="zh-CN" altLang="en-US"/>
        </a:p>
      </dgm:t>
    </dgm:pt>
    <dgm:pt modelId="{85C2A732-B82C-41A4-90E3-F32C9F0AD9D3}" type="pres">
      <dgm:prSet presAssocID="{04283608-7D9A-4A3E-B7CD-50F0C8308417}" presName="childText" presStyleLbl="bgAcc1" presStyleIdx="1" presStyleCnt="7" custScaleX="94711" custScaleY="40172" custLinFactNeighborX="-18776" custLinFactNeighborY="-14955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7D1FB7E-4B3D-4E4C-AEF8-B3E77A75237F}" type="pres">
      <dgm:prSet presAssocID="{8E41F48E-413E-43AF-9C14-3CCDDDE1BE97}" presName="Name13" presStyleLbl="parChTrans1D2" presStyleIdx="2" presStyleCnt="7"/>
      <dgm:spPr/>
      <dgm:t>
        <a:bodyPr/>
        <a:lstStyle/>
        <a:p>
          <a:endParaRPr lang="zh-CN" altLang="en-US"/>
        </a:p>
      </dgm:t>
    </dgm:pt>
    <dgm:pt modelId="{647F68AD-E886-496F-A9EF-F12E3B16B552}" type="pres">
      <dgm:prSet presAssocID="{65F1630C-D21A-4B5E-99F9-31704A897719}" presName="childText" presStyleLbl="bgAcc1" presStyleIdx="2" presStyleCnt="7" custScaleX="215114" custScaleY="46860" custLinFactNeighborX="-17640" custLinFactNeighborY="-31921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42D8012-28C5-44E3-85E9-A0D50D18AA5E}" type="pres">
      <dgm:prSet presAssocID="{33C74F12-9FD3-447D-961C-71F29125627D}" presName="Name13" presStyleLbl="parChTrans1D2" presStyleIdx="3" presStyleCnt="7"/>
      <dgm:spPr/>
      <dgm:t>
        <a:bodyPr/>
        <a:lstStyle/>
        <a:p>
          <a:endParaRPr lang="zh-CN" altLang="en-US"/>
        </a:p>
      </dgm:t>
    </dgm:pt>
    <dgm:pt modelId="{0DFB5A03-EA5A-499D-B4AE-D9371BAB0D47}" type="pres">
      <dgm:prSet presAssocID="{DAFE2649-EB35-4CDE-997C-FE76C493858D}" presName="childText" presStyleLbl="bgAcc1" presStyleIdx="3" presStyleCnt="7" custScaleX="145219" custScaleY="40172" custLinFactNeighborX="-17640" custLinFactNeighborY="-46791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164D19F-D222-45C1-A8F7-A323300A747F}" type="pres">
      <dgm:prSet presAssocID="{58F9544A-F3A1-4807-B4B0-5B1D9CD13E35}" presName="root" presStyleCnt="0"/>
      <dgm:spPr/>
    </dgm:pt>
    <dgm:pt modelId="{E47F36D6-0EB0-4621-BC4A-8353780A48E0}" type="pres">
      <dgm:prSet presAssocID="{58F9544A-F3A1-4807-B4B0-5B1D9CD13E35}" presName="rootComposite" presStyleCnt="0"/>
      <dgm:spPr/>
    </dgm:pt>
    <dgm:pt modelId="{61BBECB6-3133-4AFE-BA93-2A7AE36684B3}" type="pres">
      <dgm:prSet presAssocID="{58F9544A-F3A1-4807-B4B0-5B1D9CD13E35}" presName="rootText" presStyleLbl="node1" presStyleIdx="1" presStyleCnt="2" custScaleX="196879" custScaleY="66932" custLinFactNeighborX="-17631" custLinFactNeighborY="4785"/>
      <dgm:spPr/>
      <dgm:t>
        <a:bodyPr/>
        <a:lstStyle/>
        <a:p>
          <a:endParaRPr lang="zh-CN" altLang="en-US"/>
        </a:p>
      </dgm:t>
    </dgm:pt>
    <dgm:pt modelId="{5C3F0486-BACB-4695-B4D3-D5E64C47493A}" type="pres">
      <dgm:prSet presAssocID="{58F9544A-F3A1-4807-B4B0-5B1D9CD13E35}" presName="rootConnector" presStyleLbl="node1" presStyleIdx="1" presStyleCnt="2"/>
      <dgm:spPr/>
      <dgm:t>
        <a:bodyPr/>
        <a:lstStyle/>
        <a:p>
          <a:endParaRPr lang="zh-CN" altLang="en-US"/>
        </a:p>
      </dgm:t>
    </dgm:pt>
    <dgm:pt modelId="{FBEBCA5D-2F1D-4918-925D-7062396F6E4B}" type="pres">
      <dgm:prSet presAssocID="{58F9544A-F3A1-4807-B4B0-5B1D9CD13E35}" presName="childShape" presStyleCnt="0"/>
      <dgm:spPr/>
    </dgm:pt>
    <dgm:pt modelId="{032C2AB3-D089-4E17-B81C-19191345B959}" type="pres">
      <dgm:prSet presAssocID="{63240608-200C-4E60-A4EC-ABD007F39765}" presName="Name13" presStyleLbl="parChTrans1D2" presStyleIdx="4" presStyleCnt="7"/>
      <dgm:spPr/>
      <dgm:t>
        <a:bodyPr/>
        <a:lstStyle/>
        <a:p>
          <a:endParaRPr lang="zh-CN" altLang="en-US"/>
        </a:p>
      </dgm:t>
    </dgm:pt>
    <dgm:pt modelId="{AFB1D4CF-603F-4AF3-BCFD-F286E1BBB7DD}" type="pres">
      <dgm:prSet presAssocID="{315DD26F-E28A-446A-9316-25172CE659EE}" presName="childText" presStyleLbl="bgAcc1" presStyleIdx="4" presStyleCnt="7" custScaleX="138764" custScaleY="74418" custLinFactNeighborX="-13717" custLinFactNeighborY="1866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2E23652-213C-47B8-807E-7AE107B4A71C}" type="pres">
      <dgm:prSet presAssocID="{2BA936DB-D521-4BB3-8E05-0FA61A33B292}" presName="Name13" presStyleLbl="parChTrans1D2" presStyleIdx="5" presStyleCnt="7"/>
      <dgm:spPr/>
      <dgm:t>
        <a:bodyPr/>
        <a:lstStyle/>
        <a:p>
          <a:endParaRPr lang="zh-CN" altLang="en-US"/>
        </a:p>
      </dgm:t>
    </dgm:pt>
    <dgm:pt modelId="{B87AC824-C590-416F-BCFA-A655A45FB7F8}" type="pres">
      <dgm:prSet presAssocID="{EE2096C4-A133-482A-9409-AE1275363B1B}" presName="childText" presStyleLbl="bgAcc1" presStyleIdx="5" presStyleCnt="7" custScaleX="128357" custScaleY="46353" custLinFactNeighborX="-11625" custLinFactNeighborY="117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41E5821-2EAD-45B6-B691-89433C807308}" type="pres">
      <dgm:prSet presAssocID="{DB777767-EA4E-4290-BD9B-B31AB9DF082A}" presName="Name13" presStyleLbl="parChTrans1D2" presStyleIdx="6" presStyleCnt="7"/>
      <dgm:spPr/>
      <dgm:t>
        <a:bodyPr/>
        <a:lstStyle/>
        <a:p>
          <a:endParaRPr lang="zh-CN" altLang="en-US"/>
        </a:p>
      </dgm:t>
    </dgm:pt>
    <dgm:pt modelId="{25DDBF3A-5D74-457C-8BC5-0C9DA9267003}" type="pres">
      <dgm:prSet presAssocID="{1B45221C-3BF9-4960-A09B-449C43F4C227}" presName="childText" presStyleLbl="bgAcc1" presStyleIdx="6" presStyleCnt="7" custScaleX="96568" custScaleY="46353" custLinFactNeighborX="-13717" custLinFactNeighborY="-13670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13036E42-762C-4FA0-BB66-0E7896754743}" type="presOf" srcId="{F9EF3F3A-1BAC-4817-BBC1-0EA3E0198B76}" destId="{CDC1A67E-339B-457D-B85E-A796626A99D5}" srcOrd="0" destOrd="0" presId="urn:microsoft.com/office/officeart/2005/8/layout/hierarchy3"/>
    <dgm:cxn modelId="{53AF9C1D-3AE0-4E1B-998D-2D8915D22503}" type="presOf" srcId="{63240608-200C-4E60-A4EC-ABD007F39765}" destId="{032C2AB3-D089-4E17-B81C-19191345B959}" srcOrd="0" destOrd="0" presId="urn:microsoft.com/office/officeart/2005/8/layout/hierarchy3"/>
    <dgm:cxn modelId="{E2C4ACAB-10E6-4741-8A96-C5B24B0E7667}" type="presOf" srcId="{1B45221C-3BF9-4960-A09B-449C43F4C227}" destId="{25DDBF3A-5D74-457C-8BC5-0C9DA9267003}" srcOrd="0" destOrd="0" presId="urn:microsoft.com/office/officeart/2005/8/layout/hierarchy3"/>
    <dgm:cxn modelId="{4C9BF1CD-C8E1-41BC-ADCD-0DFD57DF4D40}" srcId="{7B38AB84-BCA4-4A19-8AB0-42D0C80BF3A1}" destId="{DAFE2649-EB35-4CDE-997C-FE76C493858D}" srcOrd="3" destOrd="0" parTransId="{33C74F12-9FD3-447D-961C-71F29125627D}" sibTransId="{83E445F4-9C6B-4483-97A1-8016AC2E98E6}"/>
    <dgm:cxn modelId="{16AAEF95-E04F-42BB-9F13-BB42D1689249}" type="presOf" srcId="{58F9544A-F3A1-4807-B4B0-5B1D9CD13E35}" destId="{5C3F0486-BACB-4695-B4D3-D5E64C47493A}" srcOrd="1" destOrd="0" presId="urn:microsoft.com/office/officeart/2005/8/layout/hierarchy3"/>
    <dgm:cxn modelId="{5A172FE6-4831-47A0-B8EE-7C96ED835FBC}" type="presOf" srcId="{69241290-F0BC-4835-9A3C-7787EB8E0B59}" destId="{78B54314-A5B3-49AE-81CF-E8DB2F10F7FC}" srcOrd="0" destOrd="0" presId="urn:microsoft.com/office/officeart/2005/8/layout/hierarchy3"/>
    <dgm:cxn modelId="{E8C270CA-93E8-4F89-8F69-F6BBA7A75DB7}" type="presOf" srcId="{65F1630C-D21A-4B5E-99F9-31704A897719}" destId="{647F68AD-E886-496F-A9EF-F12E3B16B552}" srcOrd="0" destOrd="0" presId="urn:microsoft.com/office/officeart/2005/8/layout/hierarchy3"/>
    <dgm:cxn modelId="{3274D964-2567-4BC9-B8DD-C9D86DB4073A}" type="presOf" srcId="{8E41F48E-413E-43AF-9C14-3CCDDDE1BE97}" destId="{07D1FB7E-4B3D-4E4C-AEF8-B3E77A75237F}" srcOrd="0" destOrd="0" presId="urn:microsoft.com/office/officeart/2005/8/layout/hierarchy3"/>
    <dgm:cxn modelId="{51E169FE-0845-4BE9-A9BB-61B33E7757C0}" type="presOf" srcId="{7B38AB84-BCA4-4A19-8AB0-42D0C80BF3A1}" destId="{08B746C1-706D-4D83-B736-3061ECDE92A6}" srcOrd="0" destOrd="0" presId="urn:microsoft.com/office/officeart/2005/8/layout/hierarchy3"/>
    <dgm:cxn modelId="{425FA80F-AF82-4E73-AED0-04465E6F1B8D}" type="presOf" srcId="{EE2096C4-A133-482A-9409-AE1275363B1B}" destId="{B87AC824-C590-416F-BCFA-A655A45FB7F8}" srcOrd="0" destOrd="0" presId="urn:microsoft.com/office/officeart/2005/8/layout/hierarchy3"/>
    <dgm:cxn modelId="{468FB27E-3C0D-4B96-99EF-5E9FB4013764}" srcId="{58F9544A-F3A1-4807-B4B0-5B1D9CD13E35}" destId="{315DD26F-E28A-446A-9316-25172CE659EE}" srcOrd="0" destOrd="0" parTransId="{63240608-200C-4E60-A4EC-ABD007F39765}" sibTransId="{C077B553-6841-4769-913D-D1498A7BF1E1}"/>
    <dgm:cxn modelId="{9AF5D99A-9406-4667-92F1-F495C1D62B16}" type="presOf" srcId="{FF69B614-6F16-4315-AD27-4295A9C8DA9B}" destId="{F89CEFCE-51D2-4CAF-9B20-8D244A6F1836}" srcOrd="0" destOrd="0" presId="urn:microsoft.com/office/officeart/2005/8/layout/hierarchy3"/>
    <dgm:cxn modelId="{153B878A-0CFC-42C1-8719-5F28A3507BE6}" type="presOf" srcId="{04283608-7D9A-4A3E-B7CD-50F0C8308417}" destId="{85C2A732-B82C-41A4-90E3-F32C9F0AD9D3}" srcOrd="0" destOrd="0" presId="urn:microsoft.com/office/officeart/2005/8/layout/hierarchy3"/>
    <dgm:cxn modelId="{786DFBFF-79CB-417E-84F7-2E1F1192A3B3}" srcId="{7B38AB84-BCA4-4A19-8AB0-42D0C80BF3A1}" destId="{04283608-7D9A-4A3E-B7CD-50F0C8308417}" srcOrd="1" destOrd="0" parTransId="{DE8104D1-F37B-489D-888E-ED153C83911D}" sibTransId="{0585D7F0-B7F1-4F6A-8E11-538834F3C3D3}"/>
    <dgm:cxn modelId="{53311D88-BEA8-4000-B2BF-D7608DBAD8D2}" type="presOf" srcId="{DB777767-EA4E-4290-BD9B-B31AB9DF082A}" destId="{141E5821-2EAD-45B6-B691-89433C807308}" srcOrd="0" destOrd="0" presId="urn:microsoft.com/office/officeart/2005/8/layout/hierarchy3"/>
    <dgm:cxn modelId="{85B98A28-6C44-4237-AE1E-9A54E3996811}" type="presOf" srcId="{2BA936DB-D521-4BB3-8E05-0FA61A33B292}" destId="{52E23652-213C-47B8-807E-7AE107B4A71C}" srcOrd="0" destOrd="0" presId="urn:microsoft.com/office/officeart/2005/8/layout/hierarchy3"/>
    <dgm:cxn modelId="{A7FA658D-7A8C-4182-AEF3-8DEFEE3D25E8}" srcId="{FF69B614-6F16-4315-AD27-4295A9C8DA9B}" destId="{58F9544A-F3A1-4807-B4B0-5B1D9CD13E35}" srcOrd="1" destOrd="0" parTransId="{34DB5870-64CA-4F59-AE61-52C3E8E94EEB}" sibTransId="{9838F701-593C-482E-B824-4661E4D37DB3}"/>
    <dgm:cxn modelId="{D6A2B4C5-33F6-4109-9405-627C973BFE4A}" type="presOf" srcId="{7B38AB84-BCA4-4A19-8AB0-42D0C80BF3A1}" destId="{BB470D48-E7E6-45DA-A40C-18ABF7DED236}" srcOrd="1" destOrd="0" presId="urn:microsoft.com/office/officeart/2005/8/layout/hierarchy3"/>
    <dgm:cxn modelId="{5517ECFC-260F-48F0-90BC-321CE3CECC2C}" type="presOf" srcId="{58F9544A-F3A1-4807-B4B0-5B1D9CD13E35}" destId="{61BBECB6-3133-4AFE-BA93-2A7AE36684B3}" srcOrd="0" destOrd="0" presId="urn:microsoft.com/office/officeart/2005/8/layout/hierarchy3"/>
    <dgm:cxn modelId="{CE9644CE-D077-4E2E-AB04-74CAAC6F5D01}" type="presOf" srcId="{315DD26F-E28A-446A-9316-25172CE659EE}" destId="{AFB1D4CF-603F-4AF3-BCFD-F286E1BBB7DD}" srcOrd="0" destOrd="0" presId="urn:microsoft.com/office/officeart/2005/8/layout/hierarchy3"/>
    <dgm:cxn modelId="{0B77CC4B-DEBA-4101-A185-2DEC8C5B6FDA}" srcId="{58F9544A-F3A1-4807-B4B0-5B1D9CD13E35}" destId="{1B45221C-3BF9-4960-A09B-449C43F4C227}" srcOrd="2" destOrd="0" parTransId="{DB777767-EA4E-4290-BD9B-B31AB9DF082A}" sibTransId="{F33B6AC4-B4C7-488F-B50C-FD9509E7ACDC}"/>
    <dgm:cxn modelId="{A5904EBF-6308-4054-9992-BFF8EE90DFB8}" type="presOf" srcId="{DE8104D1-F37B-489D-888E-ED153C83911D}" destId="{07E3DEBD-5C17-4343-9162-ADD3FF548906}" srcOrd="0" destOrd="0" presId="urn:microsoft.com/office/officeart/2005/8/layout/hierarchy3"/>
    <dgm:cxn modelId="{9CDDC037-E9C7-4511-B646-AEC111DC3D21}" srcId="{7B38AB84-BCA4-4A19-8AB0-42D0C80BF3A1}" destId="{F9EF3F3A-1BAC-4817-BBC1-0EA3E0198B76}" srcOrd="0" destOrd="0" parTransId="{69241290-F0BC-4835-9A3C-7787EB8E0B59}" sibTransId="{2D473946-154A-408E-B206-8AB30364DF46}"/>
    <dgm:cxn modelId="{ED5EC421-167D-4B0B-8A69-0FDFC52A52EB}" type="presOf" srcId="{DAFE2649-EB35-4CDE-997C-FE76C493858D}" destId="{0DFB5A03-EA5A-499D-B4AE-D9371BAB0D47}" srcOrd="0" destOrd="0" presId="urn:microsoft.com/office/officeart/2005/8/layout/hierarchy3"/>
    <dgm:cxn modelId="{A1F460D4-B2B3-4055-982C-50DCDDF19A3C}" srcId="{7B38AB84-BCA4-4A19-8AB0-42D0C80BF3A1}" destId="{65F1630C-D21A-4B5E-99F9-31704A897719}" srcOrd="2" destOrd="0" parTransId="{8E41F48E-413E-43AF-9C14-3CCDDDE1BE97}" sibTransId="{C62D5019-7510-4D8A-B6D0-DF40F4748D7F}"/>
    <dgm:cxn modelId="{2809BA41-C61F-43EC-AFE8-327DC6136A22}" srcId="{FF69B614-6F16-4315-AD27-4295A9C8DA9B}" destId="{7B38AB84-BCA4-4A19-8AB0-42D0C80BF3A1}" srcOrd="0" destOrd="0" parTransId="{7463C03B-0C2D-40AF-9943-DB7C0362CBD8}" sibTransId="{00C0BE6A-3465-4767-B7D9-DE6861E890F6}"/>
    <dgm:cxn modelId="{9F5FF1A7-B1CB-4743-9FCB-02A93780691A}" srcId="{58F9544A-F3A1-4807-B4B0-5B1D9CD13E35}" destId="{EE2096C4-A133-482A-9409-AE1275363B1B}" srcOrd="1" destOrd="0" parTransId="{2BA936DB-D521-4BB3-8E05-0FA61A33B292}" sibTransId="{29632E0A-65D4-44BB-BE4E-CA2CD7561CE9}"/>
    <dgm:cxn modelId="{0D0DAC30-8E81-435A-A38F-7AF9175C42BC}" type="presOf" srcId="{33C74F12-9FD3-447D-961C-71F29125627D}" destId="{E42D8012-28C5-44E3-85E9-A0D50D18AA5E}" srcOrd="0" destOrd="0" presId="urn:microsoft.com/office/officeart/2005/8/layout/hierarchy3"/>
    <dgm:cxn modelId="{252AB456-8FC9-4413-A853-AF195BCFCF43}" type="presParOf" srcId="{F89CEFCE-51D2-4CAF-9B20-8D244A6F1836}" destId="{915FE359-18C2-47D5-BE72-779F1F2E1113}" srcOrd="0" destOrd="0" presId="urn:microsoft.com/office/officeart/2005/8/layout/hierarchy3"/>
    <dgm:cxn modelId="{D99938C3-4C62-4DD6-8CAF-C119D820B5D4}" type="presParOf" srcId="{915FE359-18C2-47D5-BE72-779F1F2E1113}" destId="{8EEB2E97-5172-4516-AD32-5BCCBE30BA7B}" srcOrd="0" destOrd="0" presId="urn:microsoft.com/office/officeart/2005/8/layout/hierarchy3"/>
    <dgm:cxn modelId="{628CBE2B-8C68-4D0D-A99A-9B3EE10FBE47}" type="presParOf" srcId="{8EEB2E97-5172-4516-AD32-5BCCBE30BA7B}" destId="{08B746C1-706D-4D83-B736-3061ECDE92A6}" srcOrd="0" destOrd="0" presId="urn:microsoft.com/office/officeart/2005/8/layout/hierarchy3"/>
    <dgm:cxn modelId="{232332ED-D502-450D-B401-FE420A0E7A73}" type="presParOf" srcId="{8EEB2E97-5172-4516-AD32-5BCCBE30BA7B}" destId="{BB470D48-E7E6-45DA-A40C-18ABF7DED236}" srcOrd="1" destOrd="0" presId="urn:microsoft.com/office/officeart/2005/8/layout/hierarchy3"/>
    <dgm:cxn modelId="{EC7FB777-BB39-4125-8F6B-2DBB43662916}" type="presParOf" srcId="{915FE359-18C2-47D5-BE72-779F1F2E1113}" destId="{B0518000-182E-49C0-B1F6-8870050F5271}" srcOrd="1" destOrd="0" presId="urn:microsoft.com/office/officeart/2005/8/layout/hierarchy3"/>
    <dgm:cxn modelId="{0365056B-FB67-454F-B5E2-913E40D53706}" type="presParOf" srcId="{B0518000-182E-49C0-B1F6-8870050F5271}" destId="{78B54314-A5B3-49AE-81CF-E8DB2F10F7FC}" srcOrd="0" destOrd="0" presId="urn:microsoft.com/office/officeart/2005/8/layout/hierarchy3"/>
    <dgm:cxn modelId="{2074E5C9-10AC-4A49-93F1-0108BE2D189B}" type="presParOf" srcId="{B0518000-182E-49C0-B1F6-8870050F5271}" destId="{CDC1A67E-339B-457D-B85E-A796626A99D5}" srcOrd="1" destOrd="0" presId="urn:microsoft.com/office/officeart/2005/8/layout/hierarchy3"/>
    <dgm:cxn modelId="{56CA4E35-EA6B-4428-939B-010EC20948D0}" type="presParOf" srcId="{B0518000-182E-49C0-B1F6-8870050F5271}" destId="{07E3DEBD-5C17-4343-9162-ADD3FF548906}" srcOrd="2" destOrd="0" presId="urn:microsoft.com/office/officeart/2005/8/layout/hierarchy3"/>
    <dgm:cxn modelId="{D432502C-05F0-4159-87F0-D7699311B151}" type="presParOf" srcId="{B0518000-182E-49C0-B1F6-8870050F5271}" destId="{85C2A732-B82C-41A4-90E3-F32C9F0AD9D3}" srcOrd="3" destOrd="0" presId="urn:microsoft.com/office/officeart/2005/8/layout/hierarchy3"/>
    <dgm:cxn modelId="{6B79419F-E7C0-4FE6-BCD7-60FC03066E9B}" type="presParOf" srcId="{B0518000-182E-49C0-B1F6-8870050F5271}" destId="{07D1FB7E-4B3D-4E4C-AEF8-B3E77A75237F}" srcOrd="4" destOrd="0" presId="urn:microsoft.com/office/officeart/2005/8/layout/hierarchy3"/>
    <dgm:cxn modelId="{1B94E76F-D900-43EF-BC0E-1F5CA25645F3}" type="presParOf" srcId="{B0518000-182E-49C0-B1F6-8870050F5271}" destId="{647F68AD-E886-496F-A9EF-F12E3B16B552}" srcOrd="5" destOrd="0" presId="urn:microsoft.com/office/officeart/2005/8/layout/hierarchy3"/>
    <dgm:cxn modelId="{004C5DF5-1C3A-416C-B93E-C9DB19DBBC04}" type="presParOf" srcId="{B0518000-182E-49C0-B1F6-8870050F5271}" destId="{E42D8012-28C5-44E3-85E9-A0D50D18AA5E}" srcOrd="6" destOrd="0" presId="urn:microsoft.com/office/officeart/2005/8/layout/hierarchy3"/>
    <dgm:cxn modelId="{760BEE72-692A-466C-A001-CDC72D028C5A}" type="presParOf" srcId="{B0518000-182E-49C0-B1F6-8870050F5271}" destId="{0DFB5A03-EA5A-499D-B4AE-D9371BAB0D47}" srcOrd="7" destOrd="0" presId="urn:microsoft.com/office/officeart/2005/8/layout/hierarchy3"/>
    <dgm:cxn modelId="{D904CC2E-8F8B-4B7B-9ABC-2A0852613649}" type="presParOf" srcId="{F89CEFCE-51D2-4CAF-9B20-8D244A6F1836}" destId="{D164D19F-D222-45C1-A8F7-A323300A747F}" srcOrd="1" destOrd="0" presId="urn:microsoft.com/office/officeart/2005/8/layout/hierarchy3"/>
    <dgm:cxn modelId="{905B4260-1A7F-4B09-A8BE-B937FA3D15C7}" type="presParOf" srcId="{D164D19F-D222-45C1-A8F7-A323300A747F}" destId="{E47F36D6-0EB0-4621-BC4A-8353780A48E0}" srcOrd="0" destOrd="0" presId="urn:microsoft.com/office/officeart/2005/8/layout/hierarchy3"/>
    <dgm:cxn modelId="{8B7EA44F-83BB-4656-9EED-8C47269DB2A4}" type="presParOf" srcId="{E47F36D6-0EB0-4621-BC4A-8353780A48E0}" destId="{61BBECB6-3133-4AFE-BA93-2A7AE36684B3}" srcOrd="0" destOrd="0" presId="urn:microsoft.com/office/officeart/2005/8/layout/hierarchy3"/>
    <dgm:cxn modelId="{F30D6AE6-6B41-4EDC-BDCC-B3FC72F4570E}" type="presParOf" srcId="{E47F36D6-0EB0-4621-BC4A-8353780A48E0}" destId="{5C3F0486-BACB-4695-B4D3-D5E64C47493A}" srcOrd="1" destOrd="0" presId="urn:microsoft.com/office/officeart/2005/8/layout/hierarchy3"/>
    <dgm:cxn modelId="{A2702CA8-0128-4AD0-9029-AB73FB9BD15A}" type="presParOf" srcId="{D164D19F-D222-45C1-A8F7-A323300A747F}" destId="{FBEBCA5D-2F1D-4918-925D-7062396F6E4B}" srcOrd="1" destOrd="0" presId="urn:microsoft.com/office/officeart/2005/8/layout/hierarchy3"/>
    <dgm:cxn modelId="{5282C6BC-5DF4-4D6D-9532-FB04449D98BD}" type="presParOf" srcId="{FBEBCA5D-2F1D-4918-925D-7062396F6E4B}" destId="{032C2AB3-D089-4E17-B81C-19191345B959}" srcOrd="0" destOrd="0" presId="urn:microsoft.com/office/officeart/2005/8/layout/hierarchy3"/>
    <dgm:cxn modelId="{06D4D56D-ED6A-4B2F-838C-D3034E5F7181}" type="presParOf" srcId="{FBEBCA5D-2F1D-4918-925D-7062396F6E4B}" destId="{AFB1D4CF-603F-4AF3-BCFD-F286E1BBB7DD}" srcOrd="1" destOrd="0" presId="urn:microsoft.com/office/officeart/2005/8/layout/hierarchy3"/>
    <dgm:cxn modelId="{6FE3459E-9001-4DD5-83E3-5DE525AD7EEC}" type="presParOf" srcId="{FBEBCA5D-2F1D-4918-925D-7062396F6E4B}" destId="{52E23652-213C-47B8-807E-7AE107B4A71C}" srcOrd="2" destOrd="0" presId="urn:microsoft.com/office/officeart/2005/8/layout/hierarchy3"/>
    <dgm:cxn modelId="{ADDDCED5-700E-4597-91E3-1288949CB3FE}" type="presParOf" srcId="{FBEBCA5D-2F1D-4918-925D-7062396F6E4B}" destId="{B87AC824-C590-416F-BCFA-A655A45FB7F8}" srcOrd="3" destOrd="0" presId="urn:microsoft.com/office/officeart/2005/8/layout/hierarchy3"/>
    <dgm:cxn modelId="{80B8ECA4-4887-4E21-9FB0-C74A60722BA3}" type="presParOf" srcId="{FBEBCA5D-2F1D-4918-925D-7062396F6E4B}" destId="{141E5821-2EAD-45B6-B691-89433C807308}" srcOrd="4" destOrd="0" presId="urn:microsoft.com/office/officeart/2005/8/layout/hierarchy3"/>
    <dgm:cxn modelId="{4918E054-21CE-4C01-BC18-0659EA82400F}" type="presParOf" srcId="{FBEBCA5D-2F1D-4918-925D-7062396F6E4B}" destId="{25DDBF3A-5D74-457C-8BC5-0C9DA9267003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8B746C1-706D-4D83-B736-3061ECDE92A6}">
      <dsp:nvSpPr>
        <dsp:cNvPr id="0" name=""/>
        <dsp:cNvSpPr/>
      </dsp:nvSpPr>
      <dsp:spPr>
        <a:xfrm>
          <a:off x="245433" y="43767"/>
          <a:ext cx="5057038" cy="101772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袁世凯专制独裁表现</a:t>
          </a:r>
          <a:endParaRPr lang="zh-CN" altLang="en-US" sz="3200" kern="1200" dirty="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245433" y="43767"/>
        <a:ext cx="5057038" cy="1017727"/>
      </dsp:txXfrm>
    </dsp:sp>
    <dsp:sp modelId="{78B54314-A5B3-49AE-81CF-E8DB2F10F7FC}">
      <dsp:nvSpPr>
        <dsp:cNvPr id="0" name=""/>
        <dsp:cNvSpPr/>
      </dsp:nvSpPr>
      <dsp:spPr>
        <a:xfrm>
          <a:off x="751137" y="1061494"/>
          <a:ext cx="761763" cy="5672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7246"/>
              </a:lnTo>
              <a:lnTo>
                <a:pt x="761763" y="567246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1A67E-339B-457D-B85E-A796626A99D5}">
      <dsp:nvSpPr>
        <dsp:cNvPr id="0" name=""/>
        <dsp:cNvSpPr/>
      </dsp:nvSpPr>
      <dsp:spPr>
        <a:xfrm>
          <a:off x="1512900" y="1326816"/>
          <a:ext cx="4129952" cy="6038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zh-CN" altLang="en-US" sz="3200" kern="1200" dirty="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1512900" y="1326816"/>
        <a:ext cx="4129952" cy="603847"/>
      </dsp:txXfrm>
    </dsp:sp>
    <dsp:sp modelId="{07E3DEBD-5C17-4343-9162-ADD3FF548906}">
      <dsp:nvSpPr>
        <dsp:cNvPr id="0" name=""/>
        <dsp:cNvSpPr/>
      </dsp:nvSpPr>
      <dsp:spPr>
        <a:xfrm>
          <a:off x="751137" y="1061494"/>
          <a:ext cx="529940" cy="13910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91096"/>
              </a:lnTo>
              <a:lnTo>
                <a:pt x="529940" y="1391096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5C2A732-B82C-41A4-90E3-F32C9F0AD9D3}">
      <dsp:nvSpPr>
        <dsp:cNvPr id="0" name=""/>
        <dsp:cNvSpPr/>
      </dsp:nvSpPr>
      <dsp:spPr>
        <a:xfrm>
          <a:off x="1281077" y="2150666"/>
          <a:ext cx="2277846" cy="6038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zh-CN" altLang="en-US" sz="3200" kern="1200" dirty="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1281077" y="2150666"/>
        <a:ext cx="2277846" cy="603847"/>
      </dsp:txXfrm>
    </dsp:sp>
    <dsp:sp modelId="{07D1FB7E-4B3D-4E4C-AEF8-B3E77A75237F}">
      <dsp:nvSpPr>
        <dsp:cNvPr id="0" name=""/>
        <dsp:cNvSpPr/>
      </dsp:nvSpPr>
      <dsp:spPr>
        <a:xfrm>
          <a:off x="751137" y="1061494"/>
          <a:ext cx="557262" cy="21659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5973"/>
              </a:lnTo>
              <a:lnTo>
                <a:pt x="557262" y="2165973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7F68AD-E886-496F-A9EF-F12E3B16B552}">
      <dsp:nvSpPr>
        <dsp:cNvPr id="0" name=""/>
        <dsp:cNvSpPr/>
      </dsp:nvSpPr>
      <dsp:spPr>
        <a:xfrm>
          <a:off x="1308399" y="2875278"/>
          <a:ext cx="5173599" cy="7043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marR="0" lvl="0" indent="0" algn="l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endParaRPr lang="zh-CN" altLang="en-US" sz="3200" kern="1200" dirty="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1308399" y="2875278"/>
        <a:ext cx="5173599" cy="704379"/>
      </dsp:txXfrm>
    </dsp:sp>
    <dsp:sp modelId="{E42D8012-28C5-44E3-85E9-A0D50D18AA5E}">
      <dsp:nvSpPr>
        <dsp:cNvPr id="0" name=""/>
        <dsp:cNvSpPr/>
      </dsp:nvSpPr>
      <dsp:spPr>
        <a:xfrm>
          <a:off x="751137" y="1061494"/>
          <a:ext cx="557262" cy="29723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72356"/>
              </a:lnTo>
              <a:lnTo>
                <a:pt x="557262" y="2972356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FB5A03-EA5A-499D-B4AE-D9371BAB0D47}">
      <dsp:nvSpPr>
        <dsp:cNvPr id="0" name=""/>
        <dsp:cNvSpPr/>
      </dsp:nvSpPr>
      <dsp:spPr>
        <a:xfrm>
          <a:off x="1308399" y="3731926"/>
          <a:ext cx="3492589" cy="6038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zh-CN" altLang="en-US" sz="3200" kern="1200" dirty="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1308399" y="3731926"/>
        <a:ext cx="3492589" cy="603847"/>
      </dsp:txXfrm>
    </dsp:sp>
    <dsp:sp modelId="{61BBECB6-3133-4AFE-BA93-2A7AE36684B3}">
      <dsp:nvSpPr>
        <dsp:cNvPr id="0" name=""/>
        <dsp:cNvSpPr/>
      </dsp:nvSpPr>
      <dsp:spPr>
        <a:xfrm>
          <a:off x="5999816" y="74236"/>
          <a:ext cx="5918798" cy="1006092"/>
        </a:xfrm>
        <a:prstGeom prst="roundRect">
          <a:avLst>
            <a:gd name="adj" fmla="val 10000"/>
          </a:avLst>
        </a:prstGeom>
        <a:solidFill>
          <a:schemeClr val="accent2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200" kern="1200" dirty="0" smtClean="0">
              <a:latin typeface="黑体" panose="02010609060101010101" pitchFamily="49" charset="-122"/>
              <a:ea typeface="黑体" panose="02010609060101010101" pitchFamily="49" charset="-122"/>
            </a:rPr>
            <a:t>革命党人反独裁维护共和的斗争</a:t>
          </a:r>
          <a:endParaRPr lang="zh-CN" altLang="en-US" sz="3200" kern="1200" dirty="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5999816" y="74236"/>
        <a:ext cx="5918798" cy="1006092"/>
      </dsp:txXfrm>
    </dsp:sp>
    <dsp:sp modelId="{032C2AB3-D089-4E17-B81C-19191345B959}">
      <dsp:nvSpPr>
        <dsp:cNvPr id="0" name=""/>
        <dsp:cNvSpPr/>
      </dsp:nvSpPr>
      <dsp:spPr>
        <a:xfrm>
          <a:off x="6591696" y="1080328"/>
          <a:ext cx="792022" cy="8912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91221"/>
              </a:lnTo>
              <a:lnTo>
                <a:pt x="792022" y="891221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B1D4CF-603F-4AF3-BCFD-F286E1BBB7DD}">
      <dsp:nvSpPr>
        <dsp:cNvPr id="0" name=""/>
        <dsp:cNvSpPr/>
      </dsp:nvSpPr>
      <dsp:spPr>
        <a:xfrm>
          <a:off x="7383718" y="1412240"/>
          <a:ext cx="3337343" cy="11186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8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改组国民党</a:t>
          </a:r>
          <a:endParaRPr lang="en-US" altLang="zh-CN" sz="2800" b="1" kern="1200" dirty="0" smtClean="0">
            <a:solidFill>
              <a:schemeClr val="tx1"/>
            </a:solidFill>
            <a:latin typeface="+mn-lt"/>
            <a:ea typeface="+mn-ea"/>
            <a:cs typeface="+mn-cs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800" b="1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重组内阁</a:t>
          </a:r>
          <a:endParaRPr lang="zh-CN" altLang="en-US" sz="2800" b="1" kern="1200" dirty="0">
            <a:solidFill>
              <a:schemeClr val="tx1"/>
            </a:solidFill>
            <a:latin typeface="+mn-lt"/>
            <a:ea typeface="+mn-ea"/>
            <a:cs typeface="+mn-cs"/>
          </a:endParaRPr>
        </a:p>
      </dsp:txBody>
      <dsp:txXfrm>
        <a:off x="7383718" y="1412240"/>
        <a:ext cx="3337343" cy="1118618"/>
      </dsp:txXfrm>
    </dsp:sp>
    <dsp:sp modelId="{52E23652-213C-47B8-807E-7AE107B4A71C}">
      <dsp:nvSpPr>
        <dsp:cNvPr id="0" name=""/>
        <dsp:cNvSpPr/>
      </dsp:nvSpPr>
      <dsp:spPr>
        <a:xfrm>
          <a:off x="6591696" y="1080328"/>
          <a:ext cx="842335" cy="21642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4236"/>
              </a:lnTo>
              <a:lnTo>
                <a:pt x="842335" y="2164236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7AC824-C590-416F-BCFA-A655A45FB7F8}">
      <dsp:nvSpPr>
        <dsp:cNvPr id="0" name=""/>
        <dsp:cNvSpPr/>
      </dsp:nvSpPr>
      <dsp:spPr>
        <a:xfrm>
          <a:off x="7434031" y="2896186"/>
          <a:ext cx="3087050" cy="6967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3200" kern="1200" dirty="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7434031" y="2896186"/>
        <a:ext cx="3087050" cy="696758"/>
      </dsp:txXfrm>
    </dsp:sp>
    <dsp:sp modelId="{141E5821-2EAD-45B6-B691-89433C807308}">
      <dsp:nvSpPr>
        <dsp:cNvPr id="0" name=""/>
        <dsp:cNvSpPr/>
      </dsp:nvSpPr>
      <dsp:spPr>
        <a:xfrm>
          <a:off x="6591696" y="1080328"/>
          <a:ext cx="792022" cy="30137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13715"/>
              </a:lnTo>
              <a:lnTo>
                <a:pt x="792022" y="3013715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DDBF3A-5D74-457C-8BC5-0C9DA9267003}">
      <dsp:nvSpPr>
        <dsp:cNvPr id="0" name=""/>
        <dsp:cNvSpPr/>
      </dsp:nvSpPr>
      <dsp:spPr>
        <a:xfrm>
          <a:off x="7383718" y="3745665"/>
          <a:ext cx="2322508" cy="6967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3200" kern="1200" dirty="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7383718" y="3745665"/>
        <a:ext cx="2322508" cy="6967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linDir" val="fromT"/>
              <dgm:param type="chAlign" val="l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srcNode" val="rootConnector"/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srcNode" val="rootConnector"/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F63206-06CB-41C8-A5BD-2262A8993B0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E81AA9-68DB-4166-A7B7-E0CE6C3012D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3584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15362" name="文本占位符 3584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smtClean="0"/>
          </a:p>
          <a:p>
            <a:endParaRPr lang="zh-CN" altLang="en-US" smtClean="0"/>
          </a:p>
        </p:txBody>
      </p:sp>
      <p:sp>
        <p:nvSpPr>
          <p:cNvPr id="15363" name="灯片编号占位符 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B8660B6-8B19-4404-BE5E-370E024D2EF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8ADD1-61E6-413A-8DCA-3E95F45555C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B1486-FDDA-48E8-9E69-62334DACCB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8ADD1-61E6-413A-8DCA-3E95F45555C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B1486-FDDA-48E8-9E69-62334DACCB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8ADD1-61E6-413A-8DCA-3E95F45555C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B1486-FDDA-48E8-9E69-62334DACCB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8ADD1-61E6-413A-8DCA-3E95F45555C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B1486-FDDA-48E8-9E69-62334DACCB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8ADD1-61E6-413A-8DCA-3E95F45555C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B1486-FDDA-48E8-9E69-62334DACCB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8ADD1-61E6-413A-8DCA-3E95F45555C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B1486-FDDA-48E8-9E69-62334DACCB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8ADD1-61E6-413A-8DCA-3E95F45555C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B1486-FDDA-48E8-9E69-62334DACCB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8ADD1-61E6-413A-8DCA-3E95F45555C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B1486-FDDA-48E8-9E69-62334DACCB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8ADD1-61E6-413A-8DCA-3E95F45555C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B1486-FDDA-48E8-9E69-62334DACCB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8ADD1-61E6-413A-8DCA-3E95F45555C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B1486-FDDA-48E8-9E69-62334DACCB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8ADD1-61E6-413A-8DCA-3E95F45555C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B1486-FDDA-48E8-9E69-62334DACCB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9BFD5-D08F-4893-A145-2FB545E1CEE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78ADD1-61E6-413A-8DCA-3E95F45555C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B1486-FDDA-48E8-9E69-62334DACCB8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.jpeg"/><Relationship Id="rId2" Type="http://schemas.openxmlformats.org/officeDocument/2006/relationships/hyperlink" Target="&#21015;&#24378;&#25903;&#25345;&#34945;&#19990;&#20975;.mp4" TargetMode="Externa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hyperlink" Target="&#25252;&#22269;&#36816;&#21160;.mp4" TargetMode="External"/><Relationship Id="rId8" Type="http://schemas.openxmlformats.org/officeDocument/2006/relationships/slide" Target="slide10.xml"/><Relationship Id="rId7" Type="http://schemas.openxmlformats.org/officeDocument/2006/relationships/slide" Target="slide12.xml"/><Relationship Id="rId6" Type="http://schemas.openxmlformats.org/officeDocument/2006/relationships/slide" Target="slide9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1" Type="http://schemas.openxmlformats.org/officeDocument/2006/relationships/slideLayout" Target="../slideLayouts/slideLayout7.xml"/><Relationship Id="rId10" Type="http://schemas.openxmlformats.org/officeDocument/2006/relationships/slide" Target="slide13.xml"/><Relationship Id="rId1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3.jpeg"/><Relationship Id="rId1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Relationship Id="rId3" Type="http://schemas.openxmlformats.org/officeDocument/2006/relationships/slide" Target="slide8.xml"/><Relationship Id="rId2" Type="http://schemas.openxmlformats.org/officeDocument/2006/relationships/image" Target="../media/image1.jpeg"/><Relationship Id="rId1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" Target="slide8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1.png"/><Relationship Id="rId3" Type="http://schemas.openxmlformats.org/officeDocument/2006/relationships/image" Target="../media/image1.jpeg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9.jpeg"/><Relationship Id="rId3" Type="http://schemas.openxmlformats.org/officeDocument/2006/relationships/hyperlink" Target="http://imgsrc.baidu.com/baike/pic/item/834344afae6699effbed50da.jpg" TargetMode="External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1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28.png"/><Relationship Id="rId3" Type="http://schemas.microsoft.com/office/2007/relationships/media" Target="file:///E:\&#21021;&#20108;&#25945;&#26696;\&#21271;&#27915;&#20891;&#38400;&#30340;&#40657;&#26263;&#32479;&#27835;\&#32972;&#26223;&#38899;&#20048;.wav" TargetMode="External"/><Relationship Id="rId2" Type="http://schemas.openxmlformats.org/officeDocument/2006/relationships/audio" Target="file:///E:\&#21021;&#20108;&#25945;&#26696;\&#21271;&#27915;&#20891;&#38400;&#30340;&#40657;&#26263;&#32479;&#27835;\&#32972;&#26223;&#38899;&#20048;.wav" TargetMode="External"/><Relationship Id="rId1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962906" y="5202673"/>
            <a:ext cx="10924294" cy="92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indent="457200">
              <a:lnSpc>
                <a:spcPct val="150000"/>
              </a:lnSpc>
            </a:pPr>
            <a:r>
              <a:rPr lang="zh-CN" altLang="en-US" sz="3600" b="1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思 考：为何袁世凯成为了中华民国正式大总统</a:t>
            </a:r>
            <a:r>
              <a:rPr sz="3600" b="1" dirty="0" smtClean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？</a:t>
            </a:r>
            <a:endParaRPr sz="3600" b="1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" name="Picture 2" descr="c:\documents and settings\administrator\application data\360se6\User Data\temp\small_n18275973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929" y="207117"/>
            <a:ext cx="3529064" cy="5069302"/>
          </a:xfrm>
          <a:prstGeom prst="rect">
            <a:avLst/>
          </a:prstGeom>
          <a:noFill/>
          <a:ln>
            <a:noFill/>
          </a:ln>
          <a:effectLst>
            <a:softEdge rad="7112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869" y="414229"/>
            <a:ext cx="4398974" cy="4628551"/>
          </a:xfrm>
          <a:prstGeom prst="rect">
            <a:avLst/>
          </a:prstGeom>
          <a:effectLst>
            <a:softEdge rad="1270000"/>
          </a:effec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2" b="14568"/>
          <a:stretch>
            <a:fillRect/>
          </a:stretch>
        </p:blipFill>
        <p:spPr>
          <a:xfrm>
            <a:off x="7983712" y="3515451"/>
            <a:ext cx="3326648" cy="324098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041400" dist="38100" dir="2700000" sx="1000" sy="1000" algn="tl" rotWithShape="0">
              <a:srgbClr val="000000">
                <a:alpha val="4000"/>
              </a:srgbClr>
            </a:outerShdw>
            <a:softEdge rad="558800"/>
          </a:effectLst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01" y="3460774"/>
            <a:ext cx="5944049" cy="3397226"/>
          </a:xfrm>
          <a:prstGeom prst="rect">
            <a:avLst/>
          </a:prstGeom>
          <a:effectLst>
            <a:outerShdw algn="ctr" rotWithShape="0">
              <a:srgbClr val="000000">
                <a:alpha val="11000"/>
              </a:srgbClr>
            </a:outerShdw>
            <a:softEdge rad="850900"/>
          </a:effectLst>
          <a:scene3d>
            <a:camera prst="orthographicFront"/>
            <a:lightRig rig="flood" dir="t"/>
          </a:scene3d>
        </p:spPr>
      </p:pic>
      <p:sp>
        <p:nvSpPr>
          <p:cNvPr id="11" name="文本框 10"/>
          <p:cNvSpPr txBox="1"/>
          <p:nvPr/>
        </p:nvSpPr>
        <p:spPr>
          <a:xfrm>
            <a:off x="301215" y="247425"/>
            <a:ext cx="4830183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华文新魏" pitchFamily="2" charset="-122"/>
                <a:ea typeface="华文新魏" pitchFamily="2" charset="-122"/>
              </a:rPr>
              <a:t>第四单元：辛亥革命和新文化运动</a:t>
            </a:r>
            <a:endParaRPr lang="zh-CN" altLang="en-US" sz="24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42277" y="1710466"/>
            <a:ext cx="109727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 smtClean="0">
                <a:latin typeface="方正舒体" panose="02010601030101010101" pitchFamily="2" charset="-122"/>
                <a:ea typeface="方正舒体" panose="02010601030101010101" pitchFamily="2" charset="-122"/>
              </a:rPr>
              <a:t>第</a:t>
            </a:r>
            <a:r>
              <a:rPr lang="en-US" altLang="zh-CN" sz="6600" b="1" dirty="0" smtClean="0">
                <a:latin typeface="方正舒体" panose="02010601030101010101" pitchFamily="2" charset="-122"/>
                <a:ea typeface="方正舒体" panose="02010601030101010101" pitchFamily="2" charset="-122"/>
              </a:rPr>
              <a:t>9</a:t>
            </a:r>
            <a:r>
              <a:rPr lang="zh-CN" altLang="en-US" sz="6600" b="1" dirty="0" smtClean="0">
                <a:latin typeface="方正舒体" panose="02010601030101010101" pitchFamily="2" charset="-122"/>
                <a:ea typeface="方正舒体" panose="02010601030101010101" pitchFamily="2" charset="-122"/>
              </a:rPr>
              <a:t>课  北洋政府的黑暗统治</a:t>
            </a:r>
            <a:endParaRPr lang="zh-CN" altLang="en-US" sz="6600" b="1" dirty="0"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 flipV="1">
            <a:off x="3740044" y="2731286"/>
            <a:ext cx="3130476" cy="1"/>
          </a:xfrm>
          <a:prstGeom prst="line">
            <a:avLst/>
          </a:prstGeom>
          <a:ln w="1079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36" name="矩形 34835"/>
          <p:cNvSpPr>
            <a:spLocks noChangeArrowheads="1"/>
          </p:cNvSpPr>
          <p:nvPr/>
        </p:nvSpPr>
        <p:spPr bwMode="auto">
          <a:xfrm>
            <a:off x="695641" y="317095"/>
            <a:ext cx="11027447" cy="289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5400" b="1" dirty="0">
                <a:latin typeface="宋体" panose="02010600030101010101" pitchFamily="2" charset="-122"/>
              </a:rPr>
              <a:t> </a:t>
            </a:r>
            <a:r>
              <a:rPr lang="en-US" altLang="zh-CN" sz="5400" b="1" dirty="0" smtClean="0">
                <a:latin typeface="宋体" panose="02010600030101010101" pitchFamily="2" charset="-122"/>
              </a:rPr>
              <a:t>         </a:t>
            </a:r>
            <a:r>
              <a:rPr lang="zh-CN" altLang="en-US" sz="5400" b="1" dirty="0" smtClean="0">
                <a:solidFill>
                  <a:srgbClr val="FFFF00"/>
                </a:solidFill>
                <a:latin typeface="宋体" panose="02010600030101010101" pitchFamily="2" charset="-122"/>
              </a:rPr>
              <a:t>北洋政府</a:t>
            </a:r>
            <a:r>
              <a:rPr lang="en-US" altLang="zh-CN" sz="5400" b="1" dirty="0" smtClean="0">
                <a:solidFill>
                  <a:srgbClr val="FFFF00"/>
                </a:solidFill>
                <a:latin typeface="宋体" panose="02010600030101010101" pitchFamily="2" charset="-122"/>
              </a:rPr>
              <a:t>   </a:t>
            </a:r>
            <a:endParaRPr lang="en-US" altLang="zh-CN" sz="5400" b="1" dirty="0" smtClean="0">
              <a:solidFill>
                <a:srgbClr val="FFFF00"/>
              </a:solidFill>
              <a:latin typeface="宋体" panose="02010600030101010101" pitchFamily="2" charset="-122"/>
            </a:endParaRPr>
          </a:p>
          <a:p>
            <a:r>
              <a:rPr lang="en-US" altLang="zh-CN" sz="2800" b="1" dirty="0" smtClean="0">
                <a:solidFill>
                  <a:schemeClr val="bg1"/>
                </a:solidFill>
                <a:latin typeface="宋体" panose="02010600030101010101" pitchFamily="2" charset="-122"/>
              </a:rPr>
              <a:t>   </a:t>
            </a:r>
            <a:r>
              <a:rPr lang="en-US" altLang="zh-CN" sz="32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1895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年，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清政府命袁世凯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编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练新军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后来，形成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一个以他为首的</a:t>
            </a:r>
            <a:r>
              <a:rPr lang="zh-CN" altLang="en-US" sz="3200" b="1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军事集团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。由于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袁世凯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担任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北洋大臣，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这个军事集团通常被称为北洋军阀。</a:t>
            </a:r>
            <a:r>
              <a:rPr lang="zh-CN" altLang="en-US" sz="3200" b="1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北洋军阀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执政时期的政府被称为北洋政府。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83597" y="140723"/>
            <a:ext cx="29674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kern="10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宋体" panose="02010600030101010101" pitchFamily="2" charset="-122"/>
              </a:rPr>
              <a:t>概念介绍</a:t>
            </a:r>
            <a:endParaRPr lang="zh-CN" altLang="en-US" sz="5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6040137" y="2680363"/>
            <a:ext cx="72535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4156525" y="2689595"/>
            <a:ext cx="8035475" cy="1051385"/>
            <a:chOff x="1493184" y="2488577"/>
            <a:chExt cx="8035475" cy="1051385"/>
          </a:xfrm>
        </p:grpSpPr>
        <p:sp>
          <p:nvSpPr>
            <p:cNvPr id="7" name="下箭头 6"/>
            <p:cNvSpPr/>
            <p:nvPr/>
          </p:nvSpPr>
          <p:spPr>
            <a:xfrm>
              <a:off x="3549762" y="2488577"/>
              <a:ext cx="379425" cy="456201"/>
            </a:xfrm>
            <a:prstGeom prst="downArrow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 Box 3"/>
            <p:cNvSpPr txBox="1">
              <a:spLocks noChangeArrowheads="1"/>
            </p:cNvSpPr>
            <p:nvPr/>
          </p:nvSpPr>
          <p:spPr bwMode="auto">
            <a:xfrm>
              <a:off x="1493184" y="2955187"/>
              <a:ext cx="8035475" cy="584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3200" b="1" dirty="0" smtClean="0">
                  <a:latin typeface="Times New Roman" panose="02020603050405020304" pitchFamily="18" charset="0"/>
                  <a:ea typeface="黑体" panose="02010609060101010101" pitchFamily="49" charset="-122"/>
                </a:rPr>
                <a:t>拥有军队、</a:t>
              </a:r>
              <a:r>
                <a:rPr kumimoji="1" lang="zh-CN" altLang="en-US" sz="32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地盘、</a:t>
              </a:r>
              <a:r>
                <a:rPr kumimoji="1" lang="zh-CN" altLang="en-US" sz="3200" b="1" dirty="0" smtClean="0">
                  <a:latin typeface="Times New Roman" panose="02020603050405020304" pitchFamily="18" charset="0"/>
                  <a:ea typeface="黑体" panose="02010609060101010101" pitchFamily="49" charset="-122"/>
                </a:rPr>
                <a:t>政权</a:t>
              </a:r>
              <a:r>
                <a:rPr kumimoji="1" lang="zh-CN" altLang="en-US" sz="32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的军人或军人集团。</a:t>
              </a:r>
              <a:endParaRPr kumimoji="1"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5" name="双波形 14"/>
          <p:cNvSpPr>
            <a:spLocks noChangeArrowheads="1"/>
          </p:cNvSpPr>
          <p:nvPr/>
        </p:nvSpPr>
        <p:spPr bwMode="auto">
          <a:xfrm>
            <a:off x="-582456" y="2989834"/>
            <a:ext cx="5256212" cy="1008062"/>
          </a:xfrm>
          <a:prstGeom prst="doubleWave">
            <a:avLst>
              <a:gd name="adj1" fmla="val 12500"/>
              <a:gd name="adj2" fmla="val -1657"/>
            </a:avLst>
          </a:prstGeom>
          <a:noFill/>
          <a:ln w="9525" algn="ctr">
            <a:noFill/>
            <a:miter lim="800000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zh-CN" altLang="en-US" sz="3600" dirty="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北洋政府的统治</a:t>
            </a:r>
            <a:r>
              <a:rPr lang="zh-CN" altLang="en-US" sz="36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时期</a:t>
            </a:r>
            <a:endParaRPr lang="zh-CN" altLang="en-US" sz="36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6" name="组合 4"/>
          <p:cNvGrpSpPr/>
          <p:nvPr/>
        </p:nvGrpSpPr>
        <p:grpSpPr bwMode="auto">
          <a:xfrm>
            <a:off x="444671" y="4415968"/>
            <a:ext cx="11747329" cy="2031024"/>
            <a:chOff x="1277740" y="2533360"/>
            <a:chExt cx="7057777" cy="1388400"/>
          </a:xfrm>
        </p:grpSpPr>
        <p:sp>
          <p:nvSpPr>
            <p:cNvPr id="17" name="燕尾形箭头 16"/>
            <p:cNvSpPr/>
            <p:nvPr/>
          </p:nvSpPr>
          <p:spPr>
            <a:xfrm>
              <a:off x="1277740" y="2533360"/>
              <a:ext cx="7057777" cy="1388400"/>
            </a:xfrm>
            <a:prstGeom prst="notchedRightArrow">
              <a:avLst/>
            </a:prstGeom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TextBox 8"/>
            <p:cNvSpPr txBox="1">
              <a:spLocks noChangeArrowheads="1"/>
            </p:cNvSpPr>
            <p:nvPr/>
          </p:nvSpPr>
          <p:spPr bwMode="auto">
            <a:xfrm>
              <a:off x="3489233" y="2996571"/>
              <a:ext cx="1368152" cy="397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3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1916</a:t>
              </a:r>
              <a:r>
                <a:rPr lang="zh-CN" altLang="en-US" sz="3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年</a:t>
              </a:r>
              <a:endPara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2" name="TextBox 9"/>
            <p:cNvSpPr txBox="1">
              <a:spLocks noChangeArrowheads="1"/>
            </p:cNvSpPr>
            <p:nvPr/>
          </p:nvSpPr>
          <p:spPr bwMode="auto">
            <a:xfrm>
              <a:off x="2493120" y="3014715"/>
              <a:ext cx="1368152" cy="397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3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1912</a:t>
              </a:r>
              <a:r>
                <a:rPr lang="zh-CN" altLang="en-US" sz="3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年</a:t>
              </a:r>
              <a:endPara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3" name="TextBox 10"/>
            <p:cNvSpPr txBox="1">
              <a:spLocks noChangeArrowheads="1"/>
            </p:cNvSpPr>
            <p:nvPr/>
          </p:nvSpPr>
          <p:spPr bwMode="auto">
            <a:xfrm>
              <a:off x="6369319" y="2998594"/>
              <a:ext cx="1368152" cy="397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3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1928</a:t>
              </a:r>
              <a:r>
                <a:rPr lang="zh-CN" altLang="en-US" sz="36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年</a:t>
              </a:r>
              <a:endPara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24" name="组合 21"/>
          <p:cNvGrpSpPr/>
          <p:nvPr/>
        </p:nvGrpSpPr>
        <p:grpSpPr bwMode="auto">
          <a:xfrm>
            <a:off x="2263901" y="3946375"/>
            <a:ext cx="3769878" cy="976313"/>
            <a:chOff x="972408" y="1851670"/>
            <a:chExt cx="2571126" cy="974880"/>
          </a:xfrm>
        </p:grpSpPr>
        <p:sp>
          <p:nvSpPr>
            <p:cNvPr id="25" name="左大括号 24"/>
            <p:cNvSpPr/>
            <p:nvPr/>
          </p:nvSpPr>
          <p:spPr>
            <a:xfrm rot="5400000">
              <a:off x="2267714" y="2106221"/>
              <a:ext cx="359834" cy="1080825"/>
            </a:xfrm>
            <a:prstGeom prst="leftBrace">
              <a:avLst>
                <a:gd name="adj1" fmla="val 5310"/>
                <a:gd name="adj2" fmla="val 50000"/>
              </a:avLst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200">
                <a:latin typeface="黑体" panose="02010609060101010101" pitchFamily="49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972408" y="1851670"/>
              <a:ext cx="2571126" cy="6863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199136" tIns="199136" rIns="199136" bIns="199136" spcCol="1270" anchor="b"/>
            <a:lstStyle/>
            <a:p>
              <a:pPr algn="ctr" defTabSz="12446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3200" b="1" dirty="0">
                  <a:latin typeface="黑体" panose="02010609060101010101" pitchFamily="49" charset="-122"/>
                </a:rPr>
                <a:t>袁世凯统治</a:t>
              </a:r>
              <a:endParaRPr lang="zh-CN" altLang="en-US" sz="3200" b="1" dirty="0">
                <a:latin typeface="黑体" panose="02010609060101010101" pitchFamily="49" charset="-122"/>
              </a:endParaRPr>
            </a:p>
          </p:txBody>
        </p:sp>
      </p:grpSp>
      <p:grpSp>
        <p:nvGrpSpPr>
          <p:cNvPr id="27" name="组合 22"/>
          <p:cNvGrpSpPr/>
          <p:nvPr/>
        </p:nvGrpSpPr>
        <p:grpSpPr bwMode="auto">
          <a:xfrm>
            <a:off x="5485645" y="3808539"/>
            <a:ext cx="4763180" cy="1076121"/>
            <a:chOff x="3060304" y="1851670"/>
            <a:chExt cx="4248000" cy="974880"/>
          </a:xfrm>
        </p:grpSpPr>
        <p:sp>
          <p:nvSpPr>
            <p:cNvPr id="28" name="左大括号 27"/>
            <p:cNvSpPr/>
            <p:nvPr/>
          </p:nvSpPr>
          <p:spPr>
            <a:xfrm rot="5400000">
              <a:off x="5004386" y="522633"/>
              <a:ext cx="359834" cy="4248000"/>
            </a:xfrm>
            <a:prstGeom prst="leftBrace">
              <a:avLst>
                <a:gd name="adj1" fmla="val 0"/>
                <a:gd name="adj2" fmla="val 50000"/>
              </a:avLst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200">
                <a:latin typeface="黑体" panose="02010609060101010101" pitchFamily="49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3707981" y="1851670"/>
              <a:ext cx="2860574" cy="6863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199136" tIns="199136" rIns="199136" bIns="199136" spcCol="1270" anchor="b"/>
            <a:lstStyle/>
            <a:p>
              <a:pPr algn="ctr">
                <a:defRPr/>
              </a:pPr>
              <a:r>
                <a:rPr lang="zh-CN" altLang="en-US" sz="3200" b="1" dirty="0">
                  <a:latin typeface="黑体" panose="02010609060101010101" pitchFamily="49" charset="-122"/>
                </a:rPr>
                <a:t>军阀割据混战</a:t>
              </a:r>
              <a:endParaRPr lang="zh-CN" altLang="en-US" sz="3200" b="1" dirty="0">
                <a:latin typeface="黑体" panose="02010609060101010101" pitchFamily="49" charset="-122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1094290" y="5153091"/>
            <a:ext cx="1607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1911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1897378" y="4453302"/>
            <a:ext cx="8556" cy="454090"/>
          </a:xfrm>
          <a:prstGeom prst="line">
            <a:avLst/>
          </a:prstGeom>
          <a:ln w="539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1004870" y="3850763"/>
            <a:ext cx="18779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hueOff val="0"/>
                    <a:satOff val="0"/>
                    <a:lumOff val="0"/>
                    <a:alphaOff val="0"/>
                  </a:schemeClr>
                </a:solidFill>
                <a:latin typeface="黑体" panose="02010609060101010101" pitchFamily="49" charset="-122"/>
              </a:rPr>
              <a:t>辛亥革命</a:t>
            </a:r>
            <a:endParaRPr lang="zh-CN" altLang="en-US" sz="3200" b="1" dirty="0">
              <a:solidFill>
                <a:schemeClr val="tx1">
                  <a:hueOff val="0"/>
                  <a:satOff val="0"/>
                  <a:lumOff val="0"/>
                  <a:alphaOff val="0"/>
                </a:schemeClr>
              </a:solidFill>
              <a:latin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4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矩形 7197"/>
          <p:cNvSpPr>
            <a:spLocks noChangeArrowheads="1"/>
          </p:cNvSpPr>
          <p:nvPr/>
        </p:nvSpPr>
        <p:spPr bwMode="auto">
          <a:xfrm>
            <a:off x="359408" y="152514"/>
            <a:ext cx="435407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袁世凯</a:t>
            </a:r>
            <a:r>
              <a:rPr lang="zh-CN" altLang="en-US" sz="36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窃取革命成果</a:t>
            </a:r>
            <a:endParaRPr lang="zh-CN" altLang="en-US" sz="36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548959" y="986826"/>
            <a:ext cx="8220546" cy="5585990"/>
            <a:chOff x="3548959" y="986826"/>
            <a:chExt cx="8220546" cy="5585990"/>
          </a:xfrm>
        </p:grpSpPr>
        <p:grpSp>
          <p:nvGrpSpPr>
            <p:cNvPr id="4" name="组合 3"/>
            <p:cNvGrpSpPr/>
            <p:nvPr/>
          </p:nvGrpSpPr>
          <p:grpSpPr>
            <a:xfrm>
              <a:off x="3548959" y="986826"/>
              <a:ext cx="8220546" cy="5585990"/>
              <a:chOff x="3548959" y="986826"/>
              <a:chExt cx="8220546" cy="5585990"/>
            </a:xfrm>
          </p:grpSpPr>
          <p:grpSp>
            <p:nvGrpSpPr>
              <p:cNvPr id="3" name="组合 2"/>
              <p:cNvGrpSpPr/>
              <p:nvPr/>
            </p:nvGrpSpPr>
            <p:grpSpPr>
              <a:xfrm>
                <a:off x="3548959" y="986826"/>
                <a:ext cx="8220546" cy="5585990"/>
                <a:chOff x="3548959" y="986826"/>
                <a:chExt cx="8220546" cy="5585990"/>
              </a:xfrm>
            </p:grpSpPr>
            <p:grpSp>
              <p:nvGrpSpPr>
                <p:cNvPr id="2" name="组合 1"/>
                <p:cNvGrpSpPr/>
                <p:nvPr/>
              </p:nvGrpSpPr>
              <p:grpSpPr>
                <a:xfrm>
                  <a:off x="3548959" y="986826"/>
                  <a:ext cx="8220546" cy="5585990"/>
                  <a:chOff x="3548959" y="986826"/>
                  <a:chExt cx="8220546" cy="5585990"/>
                </a:xfrm>
              </p:grpSpPr>
              <p:grpSp>
                <p:nvGrpSpPr>
                  <p:cNvPr id="11" name="组合 51201"/>
                  <p:cNvGrpSpPr/>
                  <p:nvPr/>
                </p:nvGrpSpPr>
                <p:grpSpPr bwMode="auto">
                  <a:xfrm>
                    <a:off x="3548959" y="986826"/>
                    <a:ext cx="8220546" cy="5585990"/>
                    <a:chOff x="288" y="144"/>
                    <a:chExt cx="5232" cy="3984"/>
                  </a:xfrm>
                </p:grpSpPr>
                <p:pic>
                  <p:nvPicPr>
                    <p:cNvPr id="12" name="图片 51202" descr="0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1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288" y="144"/>
                      <a:ext cx="5232" cy="3984"/>
                    </a:xfrm>
                    <a:prstGeom prst="rect">
                      <a:avLst/>
                    </a:prstGeom>
                    <a:noFill/>
                    <a:ln w="57150">
                      <a:solidFill>
                        <a:srgbClr val="FF9900"/>
                      </a:solidFill>
                      <a:miter lim="800000"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</p:pic>
                <p:sp>
                  <p:nvSpPr>
                    <p:cNvPr id="13" name="文本框 12"/>
                    <p:cNvSpPr txBox="1"/>
                    <p:nvPr/>
                  </p:nvSpPr>
                  <p:spPr>
                    <a:xfrm>
                      <a:off x="288" y="144"/>
                      <a:ext cx="2266" cy="275"/>
                    </a:xfrm>
                    <a:prstGeom prst="rect">
                      <a:avLst/>
                    </a:prstGeom>
                    <a:solidFill>
                      <a:srgbClr val="FFFF00"/>
                    </a:solidFill>
                    <a:ln w="57150" cap="flat" cmpd="sng">
                      <a:solidFill>
                        <a:srgbClr val="FF9900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>
                      <a:spAutoFit/>
                    </a:bodyPr>
                    <a:lstStyle/>
                    <a:p>
                      <a:pPr>
                        <a:lnSpc>
                          <a:spcPct val="80000"/>
                        </a:lnSpc>
                        <a:buClr>
                          <a:srgbClr val="000000"/>
                        </a:buClr>
                        <a:defRPr/>
                      </a:pPr>
                      <a:r>
                        <a:rPr lang="zh-CN" altLang="en-US" sz="2800" b="1" noProof="1">
                          <a:solidFill>
                            <a:srgbClr val="FF0000"/>
                          </a:solidFill>
                          <a:effectLst>
                            <a:outerShdw blurRad="38100" dist="38100" dir="2700000">
                              <a:srgbClr val="000000"/>
                            </a:outerShdw>
                          </a:effectLst>
                          <a:ea typeface="黑体" panose="02010609060101010101" pitchFamily="49" charset="-122"/>
                          <a:cs typeface="+mn-ea"/>
                        </a:rPr>
                        <a:t>武昌起义后全国形势</a:t>
                      </a:r>
                      <a:endParaRPr lang="zh-CN" altLang="en-US" sz="2800" b="1" noProof="1">
                        <a:solidFill>
                          <a:srgbClr val="FF0000"/>
                        </a:solidFill>
                        <a:effectLst>
                          <a:outerShdw blurRad="38100" dist="38100" dir="2700000">
                            <a:srgbClr val="000000"/>
                          </a:outerShdw>
                        </a:effectLst>
                        <a:ea typeface="黑体" panose="02010609060101010101" pitchFamily="49" charset="-122"/>
                      </a:endParaRPr>
                    </a:p>
                  </p:txBody>
                </p:sp>
              </p:grpSp>
              <p:grpSp>
                <p:nvGrpSpPr>
                  <p:cNvPr id="16" name="组合 51204"/>
                  <p:cNvGrpSpPr/>
                  <p:nvPr/>
                </p:nvGrpSpPr>
                <p:grpSpPr bwMode="auto">
                  <a:xfrm>
                    <a:off x="4158967" y="1383318"/>
                    <a:ext cx="6120142" cy="5189498"/>
                    <a:chOff x="648" y="504"/>
                    <a:chExt cx="3912" cy="3616"/>
                  </a:xfrm>
                </p:grpSpPr>
                <p:sp>
                  <p:nvSpPr>
                    <p:cNvPr id="17" name="任意多边形 5120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48" y="504"/>
                      <a:ext cx="3912" cy="3616"/>
                    </a:xfrm>
                    <a:custGeom>
                      <a:avLst/>
                      <a:gdLst>
                        <a:gd name="T0" fmla="*/ 2076 w 3912"/>
                        <a:gd name="T1" fmla="*/ 84 h 3616"/>
                        <a:gd name="T2" fmla="*/ 1968 w 3912"/>
                        <a:gd name="T3" fmla="*/ 192 h 3616"/>
                        <a:gd name="T4" fmla="*/ 2076 w 3912"/>
                        <a:gd name="T5" fmla="*/ 312 h 3616"/>
                        <a:gd name="T6" fmla="*/ 1776 w 3912"/>
                        <a:gd name="T7" fmla="*/ 720 h 3616"/>
                        <a:gd name="T8" fmla="*/ 1608 w 3912"/>
                        <a:gd name="T9" fmla="*/ 816 h 3616"/>
                        <a:gd name="T10" fmla="*/ 1596 w 3912"/>
                        <a:gd name="T11" fmla="*/ 1080 h 3616"/>
                        <a:gd name="T12" fmla="*/ 1392 w 3912"/>
                        <a:gd name="T13" fmla="*/ 1344 h 3616"/>
                        <a:gd name="T14" fmla="*/ 1140 w 3912"/>
                        <a:gd name="T15" fmla="*/ 1452 h 3616"/>
                        <a:gd name="T16" fmla="*/ 1020 w 3912"/>
                        <a:gd name="T17" fmla="*/ 1308 h 3616"/>
                        <a:gd name="T18" fmla="*/ 828 w 3912"/>
                        <a:gd name="T19" fmla="*/ 1392 h 3616"/>
                        <a:gd name="T20" fmla="*/ 336 w 3912"/>
                        <a:gd name="T21" fmla="*/ 1332 h 3616"/>
                        <a:gd name="T22" fmla="*/ 180 w 3912"/>
                        <a:gd name="T23" fmla="*/ 1716 h 3616"/>
                        <a:gd name="T24" fmla="*/ 216 w 3912"/>
                        <a:gd name="T25" fmla="*/ 2244 h 3616"/>
                        <a:gd name="T26" fmla="*/ 36 w 3912"/>
                        <a:gd name="T27" fmla="*/ 2532 h 3616"/>
                        <a:gd name="T28" fmla="*/ 12 w 3912"/>
                        <a:gd name="T29" fmla="*/ 2688 h 3616"/>
                        <a:gd name="T30" fmla="*/ 228 w 3912"/>
                        <a:gd name="T31" fmla="*/ 2880 h 3616"/>
                        <a:gd name="T32" fmla="*/ 492 w 3912"/>
                        <a:gd name="T33" fmla="*/ 3096 h 3616"/>
                        <a:gd name="T34" fmla="*/ 672 w 3912"/>
                        <a:gd name="T35" fmla="*/ 3180 h 3616"/>
                        <a:gd name="T36" fmla="*/ 888 w 3912"/>
                        <a:gd name="T37" fmla="*/ 3000 h 3616"/>
                        <a:gd name="T38" fmla="*/ 1416 w 3912"/>
                        <a:gd name="T39" fmla="*/ 2976 h 3616"/>
                        <a:gd name="T40" fmla="*/ 1572 w 3912"/>
                        <a:gd name="T41" fmla="*/ 3096 h 3616"/>
                        <a:gd name="T42" fmla="*/ 1968 w 3912"/>
                        <a:gd name="T43" fmla="*/ 3264 h 3616"/>
                        <a:gd name="T44" fmla="*/ 1968 w 3912"/>
                        <a:gd name="T45" fmla="*/ 3432 h 3616"/>
                        <a:gd name="T46" fmla="*/ 1896 w 3912"/>
                        <a:gd name="T47" fmla="*/ 3396 h 3616"/>
                        <a:gd name="T48" fmla="*/ 1956 w 3912"/>
                        <a:gd name="T49" fmla="*/ 3612 h 3616"/>
                        <a:gd name="T50" fmla="*/ 2184 w 3912"/>
                        <a:gd name="T51" fmla="*/ 3504 h 3616"/>
                        <a:gd name="T52" fmla="*/ 2220 w 3912"/>
                        <a:gd name="T53" fmla="*/ 3360 h 3616"/>
                        <a:gd name="T54" fmla="*/ 2148 w 3912"/>
                        <a:gd name="T55" fmla="*/ 3156 h 3616"/>
                        <a:gd name="T56" fmla="*/ 2628 w 3912"/>
                        <a:gd name="T57" fmla="*/ 3036 h 3616"/>
                        <a:gd name="T58" fmla="*/ 2676 w 3912"/>
                        <a:gd name="T59" fmla="*/ 2892 h 3616"/>
                        <a:gd name="T60" fmla="*/ 2892 w 3912"/>
                        <a:gd name="T61" fmla="*/ 2964 h 3616"/>
                        <a:gd name="T62" fmla="*/ 3180 w 3912"/>
                        <a:gd name="T63" fmla="*/ 2808 h 3616"/>
                        <a:gd name="T64" fmla="*/ 3300 w 3912"/>
                        <a:gd name="T65" fmla="*/ 2700 h 3616"/>
                        <a:gd name="T66" fmla="*/ 3456 w 3912"/>
                        <a:gd name="T67" fmla="*/ 2556 h 3616"/>
                        <a:gd name="T68" fmla="*/ 3600 w 3912"/>
                        <a:gd name="T69" fmla="*/ 2352 h 3616"/>
                        <a:gd name="T70" fmla="*/ 3900 w 3912"/>
                        <a:gd name="T71" fmla="*/ 1848 h 3616"/>
                        <a:gd name="T72" fmla="*/ 3684 w 3912"/>
                        <a:gd name="T73" fmla="*/ 1644 h 3616"/>
                        <a:gd name="T74" fmla="*/ 3744 w 3912"/>
                        <a:gd name="T75" fmla="*/ 1572 h 3616"/>
                        <a:gd name="T76" fmla="*/ 3792 w 3912"/>
                        <a:gd name="T77" fmla="*/ 1404 h 3616"/>
                        <a:gd name="T78" fmla="*/ 3600 w 3912"/>
                        <a:gd name="T79" fmla="*/ 1164 h 3616"/>
                        <a:gd name="T80" fmla="*/ 3420 w 3912"/>
                        <a:gd name="T81" fmla="*/ 1020 h 3616"/>
                        <a:gd name="T82" fmla="*/ 3276 w 3912"/>
                        <a:gd name="T83" fmla="*/ 996 h 3616"/>
                        <a:gd name="T84" fmla="*/ 3072 w 3912"/>
                        <a:gd name="T85" fmla="*/ 1020 h 3616"/>
                        <a:gd name="T86" fmla="*/ 2832 w 3912"/>
                        <a:gd name="T87" fmla="*/ 1224 h 3616"/>
                        <a:gd name="T88" fmla="*/ 2892 w 3912"/>
                        <a:gd name="T89" fmla="*/ 1560 h 3616"/>
                        <a:gd name="T90" fmla="*/ 2604 w 3912"/>
                        <a:gd name="T91" fmla="*/ 1488 h 3616"/>
                        <a:gd name="T92" fmla="*/ 2184 w 3912"/>
                        <a:gd name="T93" fmla="*/ 1332 h 3616"/>
                        <a:gd name="T94" fmla="*/ 2052 w 3912"/>
                        <a:gd name="T95" fmla="*/ 1128 h 3616"/>
                        <a:gd name="T96" fmla="*/ 2424 w 3912"/>
                        <a:gd name="T97" fmla="*/ 1020 h 3616"/>
                        <a:gd name="T98" fmla="*/ 2556 w 3912"/>
                        <a:gd name="T99" fmla="*/ 696 h 3616"/>
                        <a:gd name="T100" fmla="*/ 2520 w 3912"/>
                        <a:gd name="T101" fmla="*/ 384 h 3616"/>
                        <a:gd name="T102" fmla="*/ 2304 w 3912"/>
                        <a:gd name="T103" fmla="*/ 12 h 36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</a:cxnLst>
                      <a:rect l="0" t="0" r="r" b="b"/>
                      <a:pathLst>
                        <a:path w="3912" h="3616">
                          <a:moveTo>
                            <a:pt x="2280" y="12"/>
                          </a:moveTo>
                          <a:cubicBezTo>
                            <a:pt x="2194" y="41"/>
                            <a:pt x="2298" y="0"/>
                            <a:pt x="2208" y="60"/>
                          </a:cubicBezTo>
                          <a:cubicBezTo>
                            <a:pt x="2182" y="77"/>
                            <a:pt x="2080" y="83"/>
                            <a:pt x="2076" y="84"/>
                          </a:cubicBezTo>
                          <a:cubicBezTo>
                            <a:pt x="2068" y="96"/>
                            <a:pt x="2058" y="107"/>
                            <a:pt x="2052" y="120"/>
                          </a:cubicBezTo>
                          <a:cubicBezTo>
                            <a:pt x="2046" y="131"/>
                            <a:pt x="2048" y="146"/>
                            <a:pt x="2040" y="156"/>
                          </a:cubicBezTo>
                          <a:cubicBezTo>
                            <a:pt x="2023" y="177"/>
                            <a:pt x="1992" y="184"/>
                            <a:pt x="1968" y="192"/>
                          </a:cubicBezTo>
                          <a:cubicBezTo>
                            <a:pt x="1972" y="204"/>
                            <a:pt x="1971" y="219"/>
                            <a:pt x="1980" y="228"/>
                          </a:cubicBezTo>
                          <a:cubicBezTo>
                            <a:pt x="2000" y="248"/>
                            <a:pt x="2052" y="276"/>
                            <a:pt x="2052" y="276"/>
                          </a:cubicBezTo>
                          <a:cubicBezTo>
                            <a:pt x="2060" y="288"/>
                            <a:pt x="2070" y="299"/>
                            <a:pt x="2076" y="312"/>
                          </a:cubicBezTo>
                          <a:cubicBezTo>
                            <a:pt x="2086" y="335"/>
                            <a:pt x="2100" y="384"/>
                            <a:pt x="2100" y="384"/>
                          </a:cubicBezTo>
                          <a:cubicBezTo>
                            <a:pt x="2076" y="400"/>
                            <a:pt x="2044" y="408"/>
                            <a:pt x="2028" y="432"/>
                          </a:cubicBezTo>
                          <a:cubicBezTo>
                            <a:pt x="1959" y="536"/>
                            <a:pt x="1903" y="678"/>
                            <a:pt x="1776" y="720"/>
                          </a:cubicBezTo>
                          <a:cubicBezTo>
                            <a:pt x="1756" y="716"/>
                            <a:pt x="1736" y="713"/>
                            <a:pt x="1716" y="708"/>
                          </a:cubicBezTo>
                          <a:cubicBezTo>
                            <a:pt x="1692" y="701"/>
                            <a:pt x="1644" y="684"/>
                            <a:pt x="1644" y="684"/>
                          </a:cubicBezTo>
                          <a:cubicBezTo>
                            <a:pt x="1581" y="700"/>
                            <a:pt x="1537" y="694"/>
                            <a:pt x="1608" y="816"/>
                          </a:cubicBezTo>
                          <a:cubicBezTo>
                            <a:pt x="1613" y="825"/>
                            <a:pt x="1709" y="847"/>
                            <a:pt x="1728" y="852"/>
                          </a:cubicBezTo>
                          <a:cubicBezTo>
                            <a:pt x="1736" y="864"/>
                            <a:pt x="1751" y="874"/>
                            <a:pt x="1752" y="888"/>
                          </a:cubicBezTo>
                          <a:cubicBezTo>
                            <a:pt x="1764" y="1072"/>
                            <a:pt x="1745" y="1063"/>
                            <a:pt x="1596" y="1080"/>
                          </a:cubicBezTo>
                          <a:cubicBezTo>
                            <a:pt x="1527" y="1097"/>
                            <a:pt x="1499" y="1120"/>
                            <a:pt x="1476" y="1188"/>
                          </a:cubicBezTo>
                          <a:cubicBezTo>
                            <a:pt x="1472" y="1232"/>
                            <a:pt x="1485" y="1281"/>
                            <a:pt x="1464" y="1320"/>
                          </a:cubicBezTo>
                          <a:cubicBezTo>
                            <a:pt x="1452" y="1342"/>
                            <a:pt x="1416" y="1336"/>
                            <a:pt x="1392" y="1344"/>
                          </a:cubicBezTo>
                          <a:cubicBezTo>
                            <a:pt x="1380" y="1348"/>
                            <a:pt x="1356" y="1356"/>
                            <a:pt x="1356" y="1356"/>
                          </a:cubicBezTo>
                          <a:cubicBezTo>
                            <a:pt x="1328" y="1439"/>
                            <a:pt x="1343" y="1436"/>
                            <a:pt x="1260" y="1464"/>
                          </a:cubicBezTo>
                          <a:cubicBezTo>
                            <a:pt x="1220" y="1460"/>
                            <a:pt x="1171" y="1477"/>
                            <a:pt x="1140" y="1452"/>
                          </a:cubicBezTo>
                          <a:cubicBezTo>
                            <a:pt x="1115" y="1432"/>
                            <a:pt x="1146" y="1382"/>
                            <a:pt x="1128" y="1356"/>
                          </a:cubicBezTo>
                          <a:cubicBezTo>
                            <a:pt x="1113" y="1335"/>
                            <a:pt x="1080" y="1340"/>
                            <a:pt x="1056" y="1332"/>
                          </a:cubicBezTo>
                          <a:cubicBezTo>
                            <a:pt x="1042" y="1327"/>
                            <a:pt x="1032" y="1316"/>
                            <a:pt x="1020" y="1308"/>
                          </a:cubicBezTo>
                          <a:cubicBezTo>
                            <a:pt x="1013" y="1288"/>
                            <a:pt x="1004" y="1248"/>
                            <a:pt x="984" y="1236"/>
                          </a:cubicBezTo>
                          <a:cubicBezTo>
                            <a:pt x="963" y="1223"/>
                            <a:pt x="912" y="1212"/>
                            <a:pt x="912" y="1212"/>
                          </a:cubicBezTo>
                          <a:cubicBezTo>
                            <a:pt x="878" y="1262"/>
                            <a:pt x="881" y="1383"/>
                            <a:pt x="828" y="1392"/>
                          </a:cubicBezTo>
                          <a:cubicBezTo>
                            <a:pt x="773" y="1402"/>
                            <a:pt x="716" y="1400"/>
                            <a:pt x="660" y="1404"/>
                          </a:cubicBezTo>
                          <a:cubicBezTo>
                            <a:pt x="592" y="1427"/>
                            <a:pt x="573" y="1405"/>
                            <a:pt x="516" y="1380"/>
                          </a:cubicBezTo>
                          <a:cubicBezTo>
                            <a:pt x="457" y="1354"/>
                            <a:pt x="399" y="1342"/>
                            <a:pt x="336" y="1332"/>
                          </a:cubicBezTo>
                          <a:cubicBezTo>
                            <a:pt x="238" y="1341"/>
                            <a:pt x="204" y="1332"/>
                            <a:pt x="132" y="1380"/>
                          </a:cubicBezTo>
                          <a:cubicBezTo>
                            <a:pt x="111" y="1443"/>
                            <a:pt x="115" y="1412"/>
                            <a:pt x="132" y="1512"/>
                          </a:cubicBezTo>
                          <a:cubicBezTo>
                            <a:pt x="139" y="1553"/>
                            <a:pt x="154" y="1669"/>
                            <a:pt x="180" y="1716"/>
                          </a:cubicBezTo>
                          <a:cubicBezTo>
                            <a:pt x="249" y="1840"/>
                            <a:pt x="213" y="1743"/>
                            <a:pt x="240" y="1824"/>
                          </a:cubicBezTo>
                          <a:cubicBezTo>
                            <a:pt x="232" y="1915"/>
                            <a:pt x="239" y="2033"/>
                            <a:pt x="156" y="2088"/>
                          </a:cubicBezTo>
                          <a:cubicBezTo>
                            <a:pt x="133" y="2158"/>
                            <a:pt x="158" y="2205"/>
                            <a:pt x="216" y="2244"/>
                          </a:cubicBezTo>
                          <a:cubicBezTo>
                            <a:pt x="220" y="2256"/>
                            <a:pt x="228" y="2267"/>
                            <a:pt x="228" y="2280"/>
                          </a:cubicBezTo>
                          <a:cubicBezTo>
                            <a:pt x="228" y="2326"/>
                            <a:pt x="177" y="2330"/>
                            <a:pt x="144" y="2352"/>
                          </a:cubicBezTo>
                          <a:cubicBezTo>
                            <a:pt x="122" y="2418"/>
                            <a:pt x="75" y="2474"/>
                            <a:pt x="36" y="2532"/>
                          </a:cubicBezTo>
                          <a:cubicBezTo>
                            <a:pt x="22" y="2553"/>
                            <a:pt x="20" y="2580"/>
                            <a:pt x="12" y="2604"/>
                          </a:cubicBezTo>
                          <a:cubicBezTo>
                            <a:pt x="8" y="2616"/>
                            <a:pt x="0" y="2640"/>
                            <a:pt x="0" y="2640"/>
                          </a:cubicBezTo>
                          <a:cubicBezTo>
                            <a:pt x="4" y="2656"/>
                            <a:pt x="3" y="2674"/>
                            <a:pt x="12" y="2688"/>
                          </a:cubicBezTo>
                          <a:cubicBezTo>
                            <a:pt x="41" y="2732"/>
                            <a:pt x="132" y="2738"/>
                            <a:pt x="180" y="2748"/>
                          </a:cubicBezTo>
                          <a:cubicBezTo>
                            <a:pt x="158" y="2836"/>
                            <a:pt x="126" y="2835"/>
                            <a:pt x="192" y="2868"/>
                          </a:cubicBezTo>
                          <a:cubicBezTo>
                            <a:pt x="203" y="2874"/>
                            <a:pt x="216" y="2876"/>
                            <a:pt x="228" y="2880"/>
                          </a:cubicBezTo>
                          <a:cubicBezTo>
                            <a:pt x="261" y="2929"/>
                            <a:pt x="260" y="2989"/>
                            <a:pt x="312" y="3024"/>
                          </a:cubicBezTo>
                          <a:cubicBezTo>
                            <a:pt x="323" y="3031"/>
                            <a:pt x="337" y="3030"/>
                            <a:pt x="348" y="3036"/>
                          </a:cubicBezTo>
                          <a:cubicBezTo>
                            <a:pt x="395" y="3060"/>
                            <a:pt x="441" y="3079"/>
                            <a:pt x="492" y="3096"/>
                          </a:cubicBezTo>
                          <a:cubicBezTo>
                            <a:pt x="506" y="3101"/>
                            <a:pt x="515" y="3114"/>
                            <a:pt x="528" y="3120"/>
                          </a:cubicBezTo>
                          <a:cubicBezTo>
                            <a:pt x="551" y="3130"/>
                            <a:pt x="579" y="3130"/>
                            <a:pt x="600" y="3144"/>
                          </a:cubicBezTo>
                          <a:cubicBezTo>
                            <a:pt x="647" y="3175"/>
                            <a:pt x="622" y="3163"/>
                            <a:pt x="672" y="3180"/>
                          </a:cubicBezTo>
                          <a:cubicBezTo>
                            <a:pt x="689" y="3130"/>
                            <a:pt x="677" y="3115"/>
                            <a:pt x="648" y="3072"/>
                          </a:cubicBezTo>
                          <a:cubicBezTo>
                            <a:pt x="689" y="3067"/>
                            <a:pt x="777" y="3062"/>
                            <a:pt x="816" y="3036"/>
                          </a:cubicBezTo>
                          <a:cubicBezTo>
                            <a:pt x="839" y="3021"/>
                            <a:pt x="859" y="3003"/>
                            <a:pt x="888" y="3000"/>
                          </a:cubicBezTo>
                          <a:cubicBezTo>
                            <a:pt x="956" y="2993"/>
                            <a:pt x="1024" y="2992"/>
                            <a:pt x="1092" y="2988"/>
                          </a:cubicBezTo>
                          <a:cubicBezTo>
                            <a:pt x="1156" y="2967"/>
                            <a:pt x="1219" y="2944"/>
                            <a:pt x="1284" y="2928"/>
                          </a:cubicBezTo>
                          <a:cubicBezTo>
                            <a:pt x="1339" y="2939"/>
                            <a:pt x="1370" y="2946"/>
                            <a:pt x="1416" y="2976"/>
                          </a:cubicBezTo>
                          <a:cubicBezTo>
                            <a:pt x="1432" y="3000"/>
                            <a:pt x="1448" y="3024"/>
                            <a:pt x="1464" y="3048"/>
                          </a:cubicBezTo>
                          <a:cubicBezTo>
                            <a:pt x="1478" y="3069"/>
                            <a:pt x="1512" y="3064"/>
                            <a:pt x="1536" y="3072"/>
                          </a:cubicBezTo>
                          <a:cubicBezTo>
                            <a:pt x="1550" y="3077"/>
                            <a:pt x="1559" y="3090"/>
                            <a:pt x="1572" y="3096"/>
                          </a:cubicBezTo>
                          <a:cubicBezTo>
                            <a:pt x="1595" y="3106"/>
                            <a:pt x="1644" y="3120"/>
                            <a:pt x="1644" y="3120"/>
                          </a:cubicBezTo>
                          <a:cubicBezTo>
                            <a:pt x="1983" y="3108"/>
                            <a:pt x="2017" y="3010"/>
                            <a:pt x="1956" y="3192"/>
                          </a:cubicBezTo>
                          <a:cubicBezTo>
                            <a:pt x="1960" y="3216"/>
                            <a:pt x="1956" y="3243"/>
                            <a:pt x="1968" y="3264"/>
                          </a:cubicBezTo>
                          <a:cubicBezTo>
                            <a:pt x="1974" y="3275"/>
                            <a:pt x="1992" y="3273"/>
                            <a:pt x="2004" y="3276"/>
                          </a:cubicBezTo>
                          <a:cubicBezTo>
                            <a:pt x="2109" y="3306"/>
                            <a:pt x="2002" y="3271"/>
                            <a:pt x="2088" y="3300"/>
                          </a:cubicBezTo>
                          <a:cubicBezTo>
                            <a:pt x="2036" y="3335"/>
                            <a:pt x="2011" y="3389"/>
                            <a:pt x="1968" y="3432"/>
                          </a:cubicBezTo>
                          <a:cubicBezTo>
                            <a:pt x="1937" y="3463"/>
                            <a:pt x="1888" y="3470"/>
                            <a:pt x="1848" y="3480"/>
                          </a:cubicBezTo>
                          <a:cubicBezTo>
                            <a:pt x="1908" y="3440"/>
                            <a:pt x="1876" y="3468"/>
                            <a:pt x="1932" y="3384"/>
                          </a:cubicBezTo>
                          <a:cubicBezTo>
                            <a:pt x="1939" y="3373"/>
                            <a:pt x="1896" y="3396"/>
                            <a:pt x="1896" y="3396"/>
                          </a:cubicBezTo>
                          <a:cubicBezTo>
                            <a:pt x="1872" y="3432"/>
                            <a:pt x="1848" y="3468"/>
                            <a:pt x="1824" y="3504"/>
                          </a:cubicBezTo>
                          <a:cubicBezTo>
                            <a:pt x="1816" y="3516"/>
                            <a:pt x="1800" y="3540"/>
                            <a:pt x="1800" y="3540"/>
                          </a:cubicBezTo>
                          <a:cubicBezTo>
                            <a:pt x="1865" y="3584"/>
                            <a:pt x="1883" y="3594"/>
                            <a:pt x="1956" y="3612"/>
                          </a:cubicBezTo>
                          <a:cubicBezTo>
                            <a:pt x="2000" y="3606"/>
                            <a:pt x="2053" y="3616"/>
                            <a:pt x="2088" y="3588"/>
                          </a:cubicBezTo>
                          <a:cubicBezTo>
                            <a:pt x="2099" y="3579"/>
                            <a:pt x="2101" y="3561"/>
                            <a:pt x="2112" y="3552"/>
                          </a:cubicBezTo>
                          <a:cubicBezTo>
                            <a:pt x="2134" y="3533"/>
                            <a:pt x="2160" y="3520"/>
                            <a:pt x="2184" y="3504"/>
                          </a:cubicBezTo>
                          <a:cubicBezTo>
                            <a:pt x="2196" y="3496"/>
                            <a:pt x="2220" y="3480"/>
                            <a:pt x="2220" y="3480"/>
                          </a:cubicBezTo>
                          <a:cubicBezTo>
                            <a:pt x="2224" y="3468"/>
                            <a:pt x="2232" y="3457"/>
                            <a:pt x="2232" y="3444"/>
                          </a:cubicBezTo>
                          <a:cubicBezTo>
                            <a:pt x="2232" y="3416"/>
                            <a:pt x="2231" y="3386"/>
                            <a:pt x="2220" y="3360"/>
                          </a:cubicBezTo>
                          <a:cubicBezTo>
                            <a:pt x="2206" y="3328"/>
                            <a:pt x="2129" y="3322"/>
                            <a:pt x="2100" y="3312"/>
                          </a:cubicBezTo>
                          <a:cubicBezTo>
                            <a:pt x="2104" y="3264"/>
                            <a:pt x="2098" y="3214"/>
                            <a:pt x="2112" y="3168"/>
                          </a:cubicBezTo>
                          <a:cubicBezTo>
                            <a:pt x="2116" y="3156"/>
                            <a:pt x="2136" y="3158"/>
                            <a:pt x="2148" y="3156"/>
                          </a:cubicBezTo>
                          <a:cubicBezTo>
                            <a:pt x="2180" y="3150"/>
                            <a:pt x="2212" y="3149"/>
                            <a:pt x="2244" y="3144"/>
                          </a:cubicBezTo>
                          <a:cubicBezTo>
                            <a:pt x="2301" y="3135"/>
                            <a:pt x="2356" y="3111"/>
                            <a:pt x="2412" y="3096"/>
                          </a:cubicBezTo>
                          <a:cubicBezTo>
                            <a:pt x="2484" y="3076"/>
                            <a:pt x="2557" y="3060"/>
                            <a:pt x="2628" y="3036"/>
                          </a:cubicBezTo>
                          <a:cubicBezTo>
                            <a:pt x="2636" y="3012"/>
                            <a:pt x="2644" y="2988"/>
                            <a:pt x="2652" y="2964"/>
                          </a:cubicBezTo>
                          <a:cubicBezTo>
                            <a:pt x="2656" y="2952"/>
                            <a:pt x="2660" y="2940"/>
                            <a:pt x="2664" y="2928"/>
                          </a:cubicBezTo>
                          <a:cubicBezTo>
                            <a:pt x="2668" y="2916"/>
                            <a:pt x="2676" y="2892"/>
                            <a:pt x="2676" y="2892"/>
                          </a:cubicBezTo>
                          <a:cubicBezTo>
                            <a:pt x="2696" y="2896"/>
                            <a:pt x="2720" y="2891"/>
                            <a:pt x="2736" y="2904"/>
                          </a:cubicBezTo>
                          <a:cubicBezTo>
                            <a:pt x="2880" y="3016"/>
                            <a:pt x="2717" y="2954"/>
                            <a:pt x="2820" y="2988"/>
                          </a:cubicBezTo>
                          <a:cubicBezTo>
                            <a:pt x="2844" y="2980"/>
                            <a:pt x="2871" y="2978"/>
                            <a:pt x="2892" y="2964"/>
                          </a:cubicBezTo>
                          <a:cubicBezTo>
                            <a:pt x="2904" y="2956"/>
                            <a:pt x="2915" y="2946"/>
                            <a:pt x="2928" y="2940"/>
                          </a:cubicBezTo>
                          <a:cubicBezTo>
                            <a:pt x="3022" y="2898"/>
                            <a:pt x="3021" y="2914"/>
                            <a:pt x="3108" y="2856"/>
                          </a:cubicBezTo>
                          <a:cubicBezTo>
                            <a:pt x="3132" y="2840"/>
                            <a:pt x="3156" y="2824"/>
                            <a:pt x="3180" y="2808"/>
                          </a:cubicBezTo>
                          <a:cubicBezTo>
                            <a:pt x="3192" y="2800"/>
                            <a:pt x="3216" y="2784"/>
                            <a:pt x="3216" y="2784"/>
                          </a:cubicBezTo>
                          <a:cubicBezTo>
                            <a:pt x="3285" y="2681"/>
                            <a:pt x="3193" y="2802"/>
                            <a:pt x="3276" y="2736"/>
                          </a:cubicBezTo>
                          <a:cubicBezTo>
                            <a:pt x="3287" y="2727"/>
                            <a:pt x="3291" y="2711"/>
                            <a:pt x="3300" y="2700"/>
                          </a:cubicBezTo>
                          <a:cubicBezTo>
                            <a:pt x="3329" y="2665"/>
                            <a:pt x="3337" y="2664"/>
                            <a:pt x="3372" y="2640"/>
                          </a:cubicBezTo>
                          <a:cubicBezTo>
                            <a:pt x="3441" y="2537"/>
                            <a:pt x="3349" y="2658"/>
                            <a:pt x="3432" y="2592"/>
                          </a:cubicBezTo>
                          <a:cubicBezTo>
                            <a:pt x="3443" y="2583"/>
                            <a:pt x="3446" y="2566"/>
                            <a:pt x="3456" y="2556"/>
                          </a:cubicBezTo>
                          <a:cubicBezTo>
                            <a:pt x="3466" y="2546"/>
                            <a:pt x="3480" y="2540"/>
                            <a:pt x="3492" y="2532"/>
                          </a:cubicBezTo>
                          <a:cubicBezTo>
                            <a:pt x="3514" y="2499"/>
                            <a:pt x="3574" y="2430"/>
                            <a:pt x="3588" y="2388"/>
                          </a:cubicBezTo>
                          <a:cubicBezTo>
                            <a:pt x="3592" y="2376"/>
                            <a:pt x="3594" y="2363"/>
                            <a:pt x="3600" y="2352"/>
                          </a:cubicBezTo>
                          <a:cubicBezTo>
                            <a:pt x="3628" y="2301"/>
                            <a:pt x="3661" y="2260"/>
                            <a:pt x="3684" y="2208"/>
                          </a:cubicBezTo>
                          <a:cubicBezTo>
                            <a:pt x="3727" y="2112"/>
                            <a:pt x="3747" y="2030"/>
                            <a:pt x="3840" y="1968"/>
                          </a:cubicBezTo>
                          <a:cubicBezTo>
                            <a:pt x="3897" y="1882"/>
                            <a:pt x="3881" y="1924"/>
                            <a:pt x="3900" y="1848"/>
                          </a:cubicBezTo>
                          <a:cubicBezTo>
                            <a:pt x="3904" y="1812"/>
                            <a:pt x="3912" y="1776"/>
                            <a:pt x="3912" y="1740"/>
                          </a:cubicBezTo>
                          <a:cubicBezTo>
                            <a:pt x="3912" y="1650"/>
                            <a:pt x="3838" y="1646"/>
                            <a:pt x="3768" y="1632"/>
                          </a:cubicBezTo>
                          <a:cubicBezTo>
                            <a:pt x="3740" y="1636"/>
                            <a:pt x="3712" y="1638"/>
                            <a:pt x="3684" y="1644"/>
                          </a:cubicBezTo>
                          <a:cubicBezTo>
                            <a:pt x="3672" y="1646"/>
                            <a:pt x="3654" y="1667"/>
                            <a:pt x="3648" y="1656"/>
                          </a:cubicBezTo>
                          <a:cubicBezTo>
                            <a:pt x="3632" y="1625"/>
                            <a:pt x="3699" y="1611"/>
                            <a:pt x="3708" y="1608"/>
                          </a:cubicBezTo>
                          <a:cubicBezTo>
                            <a:pt x="3720" y="1596"/>
                            <a:pt x="3728" y="1578"/>
                            <a:pt x="3744" y="1572"/>
                          </a:cubicBezTo>
                          <a:cubicBezTo>
                            <a:pt x="3850" y="1530"/>
                            <a:pt x="3815" y="1600"/>
                            <a:pt x="3840" y="1524"/>
                          </a:cubicBezTo>
                          <a:cubicBezTo>
                            <a:pt x="3797" y="1481"/>
                            <a:pt x="3754" y="1447"/>
                            <a:pt x="3696" y="1428"/>
                          </a:cubicBezTo>
                          <a:cubicBezTo>
                            <a:pt x="3727" y="1418"/>
                            <a:pt x="3769" y="1427"/>
                            <a:pt x="3792" y="1404"/>
                          </a:cubicBezTo>
                          <a:cubicBezTo>
                            <a:pt x="3801" y="1395"/>
                            <a:pt x="3786" y="1379"/>
                            <a:pt x="3780" y="1368"/>
                          </a:cubicBezTo>
                          <a:cubicBezTo>
                            <a:pt x="3752" y="1311"/>
                            <a:pt x="3696" y="1304"/>
                            <a:pt x="3648" y="1272"/>
                          </a:cubicBezTo>
                          <a:cubicBezTo>
                            <a:pt x="3610" y="1215"/>
                            <a:pt x="3629" y="1250"/>
                            <a:pt x="3600" y="1164"/>
                          </a:cubicBezTo>
                          <a:cubicBezTo>
                            <a:pt x="3591" y="1137"/>
                            <a:pt x="3568" y="1116"/>
                            <a:pt x="3552" y="1092"/>
                          </a:cubicBezTo>
                          <a:cubicBezTo>
                            <a:pt x="3544" y="1080"/>
                            <a:pt x="3542" y="1061"/>
                            <a:pt x="3528" y="1056"/>
                          </a:cubicBezTo>
                          <a:cubicBezTo>
                            <a:pt x="3523" y="1054"/>
                            <a:pt x="3421" y="1020"/>
                            <a:pt x="3420" y="1020"/>
                          </a:cubicBezTo>
                          <a:cubicBezTo>
                            <a:pt x="3406" y="1015"/>
                            <a:pt x="3397" y="1002"/>
                            <a:pt x="3384" y="996"/>
                          </a:cubicBezTo>
                          <a:cubicBezTo>
                            <a:pt x="3361" y="986"/>
                            <a:pt x="3312" y="972"/>
                            <a:pt x="3312" y="972"/>
                          </a:cubicBezTo>
                          <a:cubicBezTo>
                            <a:pt x="3300" y="980"/>
                            <a:pt x="3286" y="986"/>
                            <a:pt x="3276" y="996"/>
                          </a:cubicBezTo>
                          <a:cubicBezTo>
                            <a:pt x="3266" y="1006"/>
                            <a:pt x="3264" y="1024"/>
                            <a:pt x="3252" y="1032"/>
                          </a:cubicBezTo>
                          <a:cubicBezTo>
                            <a:pt x="3231" y="1045"/>
                            <a:pt x="3180" y="1056"/>
                            <a:pt x="3180" y="1056"/>
                          </a:cubicBezTo>
                          <a:cubicBezTo>
                            <a:pt x="3144" y="1044"/>
                            <a:pt x="3104" y="1041"/>
                            <a:pt x="3072" y="1020"/>
                          </a:cubicBezTo>
                          <a:cubicBezTo>
                            <a:pt x="3025" y="989"/>
                            <a:pt x="3050" y="1001"/>
                            <a:pt x="3000" y="984"/>
                          </a:cubicBezTo>
                          <a:cubicBezTo>
                            <a:pt x="2955" y="1051"/>
                            <a:pt x="2965" y="1062"/>
                            <a:pt x="2976" y="1152"/>
                          </a:cubicBezTo>
                          <a:cubicBezTo>
                            <a:pt x="2955" y="1236"/>
                            <a:pt x="2926" y="1212"/>
                            <a:pt x="2832" y="1224"/>
                          </a:cubicBezTo>
                          <a:cubicBezTo>
                            <a:pt x="2803" y="1310"/>
                            <a:pt x="2822" y="1275"/>
                            <a:pt x="2784" y="1332"/>
                          </a:cubicBezTo>
                          <a:cubicBezTo>
                            <a:pt x="2800" y="1381"/>
                            <a:pt x="2826" y="1400"/>
                            <a:pt x="2868" y="1428"/>
                          </a:cubicBezTo>
                          <a:cubicBezTo>
                            <a:pt x="2896" y="1469"/>
                            <a:pt x="2922" y="1508"/>
                            <a:pt x="2892" y="1560"/>
                          </a:cubicBezTo>
                          <a:cubicBezTo>
                            <a:pt x="2881" y="1579"/>
                            <a:pt x="2838" y="1590"/>
                            <a:pt x="2820" y="1596"/>
                          </a:cubicBezTo>
                          <a:cubicBezTo>
                            <a:pt x="2689" y="1552"/>
                            <a:pt x="2888" y="1622"/>
                            <a:pt x="2748" y="1560"/>
                          </a:cubicBezTo>
                          <a:cubicBezTo>
                            <a:pt x="2599" y="1494"/>
                            <a:pt x="2754" y="1588"/>
                            <a:pt x="2604" y="1488"/>
                          </a:cubicBezTo>
                          <a:cubicBezTo>
                            <a:pt x="2541" y="1446"/>
                            <a:pt x="2416" y="1445"/>
                            <a:pt x="2352" y="1440"/>
                          </a:cubicBezTo>
                          <a:cubicBezTo>
                            <a:pt x="2189" y="1386"/>
                            <a:pt x="2338" y="1452"/>
                            <a:pt x="2256" y="1380"/>
                          </a:cubicBezTo>
                          <a:cubicBezTo>
                            <a:pt x="2234" y="1361"/>
                            <a:pt x="2208" y="1348"/>
                            <a:pt x="2184" y="1332"/>
                          </a:cubicBezTo>
                          <a:cubicBezTo>
                            <a:pt x="2172" y="1324"/>
                            <a:pt x="2148" y="1308"/>
                            <a:pt x="2148" y="1308"/>
                          </a:cubicBezTo>
                          <a:cubicBezTo>
                            <a:pt x="2124" y="1272"/>
                            <a:pt x="2090" y="1241"/>
                            <a:pt x="2076" y="1200"/>
                          </a:cubicBezTo>
                          <a:cubicBezTo>
                            <a:pt x="2068" y="1176"/>
                            <a:pt x="2052" y="1128"/>
                            <a:pt x="2052" y="1128"/>
                          </a:cubicBezTo>
                          <a:cubicBezTo>
                            <a:pt x="2105" y="1048"/>
                            <a:pt x="2053" y="1104"/>
                            <a:pt x="2220" y="1104"/>
                          </a:cubicBezTo>
                          <a:cubicBezTo>
                            <a:pt x="2252" y="1104"/>
                            <a:pt x="2284" y="1096"/>
                            <a:pt x="2316" y="1092"/>
                          </a:cubicBezTo>
                          <a:cubicBezTo>
                            <a:pt x="2361" y="1077"/>
                            <a:pt x="2385" y="1046"/>
                            <a:pt x="2424" y="1020"/>
                          </a:cubicBezTo>
                          <a:cubicBezTo>
                            <a:pt x="2471" y="949"/>
                            <a:pt x="2494" y="918"/>
                            <a:pt x="2520" y="840"/>
                          </a:cubicBezTo>
                          <a:cubicBezTo>
                            <a:pt x="2530" y="809"/>
                            <a:pt x="2536" y="776"/>
                            <a:pt x="2544" y="744"/>
                          </a:cubicBezTo>
                          <a:cubicBezTo>
                            <a:pt x="2548" y="728"/>
                            <a:pt x="2556" y="696"/>
                            <a:pt x="2556" y="696"/>
                          </a:cubicBezTo>
                          <a:cubicBezTo>
                            <a:pt x="2553" y="685"/>
                            <a:pt x="2540" y="626"/>
                            <a:pt x="2532" y="612"/>
                          </a:cubicBezTo>
                          <a:cubicBezTo>
                            <a:pt x="2502" y="559"/>
                            <a:pt x="2467" y="524"/>
                            <a:pt x="2448" y="468"/>
                          </a:cubicBezTo>
                          <a:cubicBezTo>
                            <a:pt x="2465" y="416"/>
                            <a:pt x="2466" y="402"/>
                            <a:pt x="2520" y="384"/>
                          </a:cubicBezTo>
                          <a:cubicBezTo>
                            <a:pt x="2592" y="276"/>
                            <a:pt x="2492" y="133"/>
                            <a:pt x="2400" y="72"/>
                          </a:cubicBezTo>
                          <a:cubicBezTo>
                            <a:pt x="2392" y="60"/>
                            <a:pt x="2388" y="44"/>
                            <a:pt x="2376" y="36"/>
                          </a:cubicBezTo>
                          <a:cubicBezTo>
                            <a:pt x="2355" y="23"/>
                            <a:pt x="2304" y="12"/>
                            <a:pt x="2304" y="12"/>
                          </a:cubicBezTo>
                          <a:cubicBezTo>
                            <a:pt x="2247" y="26"/>
                            <a:pt x="2241" y="31"/>
                            <a:pt x="2280" y="12"/>
                          </a:cubicBezTo>
                          <a:close/>
                        </a:path>
                      </a:pathLst>
                    </a:custGeom>
                    <a:solidFill>
                      <a:srgbClr val="FF0000"/>
                    </a:solidFill>
                    <a:ln w="9525">
                      <a:solidFill>
                        <a:srgbClr val="FF0000"/>
                      </a:solidFill>
                      <a:rou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18" name="任意多边形 5120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436" y="3804"/>
                      <a:ext cx="285" cy="257"/>
                    </a:xfrm>
                    <a:custGeom>
                      <a:avLst/>
                      <a:gdLst>
                        <a:gd name="T0" fmla="*/ 252 w 285"/>
                        <a:gd name="T1" fmla="*/ 0 h 257"/>
                        <a:gd name="T2" fmla="*/ 180 w 285"/>
                        <a:gd name="T3" fmla="*/ 48 h 257"/>
                        <a:gd name="T4" fmla="*/ 72 w 285"/>
                        <a:gd name="T5" fmla="*/ 96 h 257"/>
                        <a:gd name="T6" fmla="*/ 24 w 285"/>
                        <a:gd name="T7" fmla="*/ 168 h 257"/>
                        <a:gd name="T8" fmla="*/ 0 w 285"/>
                        <a:gd name="T9" fmla="*/ 240 h 257"/>
                        <a:gd name="T10" fmla="*/ 108 w 285"/>
                        <a:gd name="T11" fmla="*/ 216 h 257"/>
                        <a:gd name="T12" fmla="*/ 168 w 285"/>
                        <a:gd name="T13" fmla="*/ 168 h 257"/>
                        <a:gd name="T14" fmla="*/ 192 w 285"/>
                        <a:gd name="T15" fmla="*/ 132 h 257"/>
                        <a:gd name="T16" fmla="*/ 228 w 285"/>
                        <a:gd name="T17" fmla="*/ 108 h 257"/>
                        <a:gd name="T18" fmla="*/ 264 w 285"/>
                        <a:gd name="T19" fmla="*/ 0 h 257"/>
                        <a:gd name="T20" fmla="*/ 252 w 285"/>
                        <a:gd name="T21" fmla="*/ 0 h 25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</a:cxnLst>
                      <a:rect l="0" t="0" r="r" b="b"/>
                      <a:pathLst>
                        <a:path w="285" h="257">
                          <a:moveTo>
                            <a:pt x="252" y="0"/>
                          </a:moveTo>
                          <a:cubicBezTo>
                            <a:pt x="228" y="16"/>
                            <a:pt x="207" y="39"/>
                            <a:pt x="180" y="48"/>
                          </a:cubicBezTo>
                          <a:cubicBezTo>
                            <a:pt x="94" y="77"/>
                            <a:pt x="129" y="58"/>
                            <a:pt x="72" y="96"/>
                          </a:cubicBezTo>
                          <a:cubicBezTo>
                            <a:pt x="56" y="120"/>
                            <a:pt x="33" y="141"/>
                            <a:pt x="24" y="168"/>
                          </a:cubicBezTo>
                          <a:cubicBezTo>
                            <a:pt x="16" y="192"/>
                            <a:pt x="0" y="240"/>
                            <a:pt x="0" y="240"/>
                          </a:cubicBezTo>
                          <a:cubicBezTo>
                            <a:pt x="50" y="257"/>
                            <a:pt x="65" y="245"/>
                            <a:pt x="108" y="216"/>
                          </a:cubicBezTo>
                          <a:cubicBezTo>
                            <a:pt x="177" y="113"/>
                            <a:pt x="85" y="234"/>
                            <a:pt x="168" y="168"/>
                          </a:cubicBezTo>
                          <a:cubicBezTo>
                            <a:pt x="179" y="159"/>
                            <a:pt x="182" y="142"/>
                            <a:pt x="192" y="132"/>
                          </a:cubicBezTo>
                          <a:cubicBezTo>
                            <a:pt x="202" y="122"/>
                            <a:pt x="216" y="116"/>
                            <a:pt x="228" y="108"/>
                          </a:cubicBezTo>
                          <a:cubicBezTo>
                            <a:pt x="283" y="25"/>
                            <a:pt x="285" y="63"/>
                            <a:pt x="264" y="0"/>
                          </a:cubicBezTo>
                          <a:cubicBezTo>
                            <a:pt x="220" y="15"/>
                            <a:pt x="217" y="18"/>
                            <a:pt x="252" y="0"/>
                          </a:cubicBezTo>
                          <a:close/>
                        </a:path>
                      </a:pathLst>
                    </a:custGeom>
                    <a:solidFill>
                      <a:srgbClr val="FF0000"/>
                    </a:solidFill>
                    <a:ln w="9525">
                      <a:solidFill>
                        <a:srgbClr val="FF0000"/>
                      </a:solidFill>
                      <a:rou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</p:grpSp>
            <p:sp>
              <p:nvSpPr>
                <p:cNvPr id="22" name="文本框 21"/>
                <p:cNvSpPr txBox="1"/>
                <p:nvPr/>
              </p:nvSpPr>
              <p:spPr>
                <a:xfrm>
                  <a:off x="5114931" y="3689048"/>
                  <a:ext cx="3657600" cy="1066800"/>
                </a:xfrm>
                <a:prstGeom prst="rect">
                  <a:avLst/>
                </a:prstGeom>
                <a:noFill/>
                <a:ln w="9525">
                  <a:noFill/>
                  <a:miter/>
                </a:ln>
              </p:spPr>
              <p:txBody>
                <a:bodyPr>
                  <a:spAutoFit/>
                </a:bodyPr>
                <a:lstStyle/>
                <a:p>
                  <a:pPr>
                    <a:buClr>
                      <a:srgbClr val="000000"/>
                    </a:buClr>
                    <a:defRPr/>
                  </a:pPr>
                  <a:r>
                    <a:rPr lang="zh-CN" altLang="en-US" sz="3200" b="1" noProof="1">
                      <a:solidFill>
                        <a:srgbClr val="FFFF00"/>
                      </a:solidFill>
                      <a:effectLst>
                        <a:outerShdw blurRad="38100" dist="38100" dir="2700000">
                          <a:srgbClr val="C0C0C0"/>
                        </a:outerShdw>
                      </a:effectLst>
                      <a:ea typeface="黑体" panose="02010609060101010101" pitchFamily="49" charset="-122"/>
                      <a:cs typeface="+mn-ea"/>
                    </a:rPr>
                    <a:t>武昌起义后全国</a:t>
                  </a:r>
                  <a:endParaRPr lang="zh-CN" altLang="en-US" sz="3200" b="1" noProof="1">
                    <a:solidFill>
                      <a:srgbClr val="FFFF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ea typeface="黑体" panose="02010609060101010101" pitchFamily="49" charset="-122"/>
                  </a:endParaRPr>
                </a:p>
                <a:p>
                  <a:pPr>
                    <a:buClr>
                      <a:srgbClr val="000000"/>
                    </a:buClr>
                    <a:defRPr/>
                  </a:pPr>
                  <a:r>
                    <a:rPr lang="zh-CN" altLang="en-US" sz="3200" b="1" noProof="1">
                      <a:solidFill>
                        <a:srgbClr val="FFFF00"/>
                      </a:solidFill>
                      <a:effectLst>
                        <a:outerShdw blurRad="38100" dist="38100" dir="2700000">
                          <a:srgbClr val="C0C0C0"/>
                        </a:outerShdw>
                      </a:effectLst>
                      <a:ea typeface="黑体" panose="02010609060101010101" pitchFamily="49" charset="-122"/>
                      <a:cs typeface="+mn-ea"/>
                    </a:rPr>
                    <a:t>十几个省宣布独立</a:t>
                  </a:r>
                  <a:endParaRPr lang="zh-CN" altLang="en-US" sz="3200" b="1" noProof="1">
                    <a:solidFill>
                      <a:srgbClr val="FFFF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ea typeface="黑体" panose="02010609060101010101" pitchFamily="49" charset="-122"/>
                  </a:endParaRPr>
                </a:p>
              </p:txBody>
            </p:sp>
          </p:grpSp>
          <p:sp>
            <p:nvSpPr>
              <p:cNvPr id="14" name="文本框 13"/>
              <p:cNvSpPr txBox="1"/>
              <p:nvPr/>
            </p:nvSpPr>
            <p:spPr>
              <a:xfrm>
                <a:off x="7968088" y="3679420"/>
                <a:ext cx="1692275" cy="519113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>
                <a:spAutoFit/>
              </a:bodyPr>
              <a:lstStyle/>
              <a:p>
                <a:pPr>
                  <a:buClr>
                    <a:srgbClr val="000000"/>
                  </a:buClr>
                  <a:defRPr/>
                </a:pPr>
                <a:r>
                  <a:rPr lang="zh-CN" altLang="en-US" sz="2800" b="1" noProof="1">
                    <a:solidFill>
                      <a:srgbClr val="FFFF00"/>
                    </a:solidFill>
                    <a:effectLst>
                      <a:outerShdw blurRad="38100" dist="38100" dir="2700000">
                        <a:srgbClr val="C0C0C0"/>
                      </a:outerShdw>
                    </a:effectLst>
                    <a:ea typeface="黑体" panose="02010609060101010101" pitchFamily="49" charset="-122"/>
                    <a:cs typeface="+mn-ea"/>
                  </a:rPr>
                  <a:t>★武昌</a:t>
                </a:r>
                <a:endParaRPr lang="zh-CN" altLang="en-US" sz="2800" b="1" noProof="1">
                  <a:solidFill>
                    <a:srgbClr val="FFFF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ea typeface="黑体" panose="02010609060101010101" pitchFamily="49" charset="-122"/>
                </a:endParaRPr>
              </a:p>
            </p:txBody>
          </p:sp>
        </p:grpSp>
        <p:pic>
          <p:nvPicPr>
            <p:cNvPr id="15" name="图片 14" descr="火炬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68088" y="3166433"/>
              <a:ext cx="619125" cy="969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组合 5"/>
          <p:cNvGrpSpPr/>
          <p:nvPr/>
        </p:nvGrpSpPr>
        <p:grpSpPr>
          <a:xfrm>
            <a:off x="599415" y="1348086"/>
            <a:ext cx="2823620" cy="4394345"/>
            <a:chOff x="599415" y="1348087"/>
            <a:chExt cx="2486402" cy="3055938"/>
          </a:xfrm>
        </p:grpSpPr>
        <p:pic>
          <p:nvPicPr>
            <p:cNvPr id="230414" name="Picture 14" descr="袁世凯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415" y="1348087"/>
              <a:ext cx="2400300" cy="3055938"/>
            </a:xfrm>
            <a:prstGeom prst="rect">
              <a:avLst/>
            </a:prstGeom>
            <a:noFill/>
            <a:ln>
              <a:noFill/>
            </a:ln>
            <a:effectLst>
              <a:softEdge rad="6223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文本框 18"/>
            <p:cNvSpPr txBox="1"/>
            <p:nvPr/>
          </p:nvSpPr>
          <p:spPr>
            <a:xfrm>
              <a:off x="740650" y="3651414"/>
              <a:ext cx="234516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dirty="0" smtClean="0">
                  <a:latin typeface="方正舒体" panose="02010601030101010101" pitchFamily="2" charset="-122"/>
                  <a:ea typeface="方正舒体" panose="02010601030101010101" pitchFamily="2" charset="-122"/>
                </a:rPr>
                <a:t>袁世凯</a:t>
              </a:r>
              <a:endParaRPr lang="zh-CN" altLang="en-US" sz="4000" b="1" dirty="0">
                <a:latin typeface="方正舒体" panose="02010601030101010101" pitchFamily="2" charset="-122"/>
                <a:ea typeface="方正舒体" panose="02010601030101010101" pitchFamily="2" charset="-122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4073819" y="1560386"/>
            <a:ext cx="7788537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0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1895年</a:t>
            </a:r>
            <a:r>
              <a:rPr lang="zh-CN" altLang="en-US" sz="3000" b="1" dirty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，天津小站编</a:t>
            </a:r>
            <a:r>
              <a:rPr lang="zh-CN" altLang="en-US" sz="30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练北洋新军</a:t>
            </a:r>
            <a:endParaRPr lang="en-US" altLang="zh-CN" sz="3000" b="1" dirty="0" smtClean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0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1898</a:t>
            </a:r>
            <a:r>
              <a:rPr lang="zh-CN" altLang="en-US" sz="30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年， 出卖维新志士获得慈禧赏识</a:t>
            </a:r>
            <a:endParaRPr lang="en-US" altLang="zh-CN" sz="3000" b="1" dirty="0" smtClean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0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1899</a:t>
            </a:r>
            <a:r>
              <a:rPr lang="zh-CN" altLang="en-US" sz="30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年，在山东镇压义和团</a:t>
            </a:r>
            <a:endParaRPr lang="en-US" altLang="zh-CN" sz="3000" b="1" dirty="0" smtClean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0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190</a:t>
            </a:r>
            <a:r>
              <a:rPr lang="en-US" altLang="zh-CN" sz="30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1</a:t>
            </a:r>
            <a:r>
              <a:rPr lang="zh-CN" altLang="en-US" sz="30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年，任直隶</a:t>
            </a:r>
            <a:r>
              <a:rPr lang="zh-CN" altLang="en-US" sz="3000" b="1" dirty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总督兼北洋</a:t>
            </a:r>
            <a:r>
              <a:rPr lang="zh-CN" altLang="en-US" sz="30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大臣</a:t>
            </a:r>
            <a:endParaRPr lang="en-US" altLang="zh-CN" sz="3000" b="1" dirty="0" smtClean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0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1905</a:t>
            </a:r>
            <a:r>
              <a:rPr lang="zh-CN" altLang="en-US" sz="30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年，建立北洋六镇，初步形成北洋势力</a:t>
            </a:r>
            <a:endParaRPr lang="zh-CN" altLang="en-US" sz="3000" b="1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646739" y="4982435"/>
            <a:ext cx="7788536" cy="175432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zh-CN" altLang="en-US" sz="5400" dirty="0" smtClean="0"/>
              <a:t>袁世凯是手握军政大权     </a:t>
            </a:r>
            <a:endParaRPr lang="en-US" altLang="zh-CN" sz="5400" dirty="0" smtClean="0"/>
          </a:p>
          <a:p>
            <a:r>
              <a:rPr lang="en-US" altLang="zh-CN" sz="5400" dirty="0"/>
              <a:t> </a:t>
            </a:r>
            <a:r>
              <a:rPr lang="en-US" altLang="zh-CN" sz="5400" dirty="0" smtClean="0"/>
              <a:t>           </a:t>
            </a:r>
            <a:r>
              <a:rPr lang="zh-CN" altLang="en-US" sz="5400" dirty="0" smtClean="0"/>
              <a:t>的实权人物</a:t>
            </a:r>
            <a:endParaRPr lang="zh-CN" altLang="en-US" sz="54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2" descr="c:\documents and settings\administrator\application data\360se6\User Data\temp\small_n18275973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6" y="177620"/>
            <a:ext cx="2270124" cy="3260906"/>
          </a:xfrm>
          <a:prstGeom prst="rect">
            <a:avLst/>
          </a:prstGeom>
          <a:noFill/>
          <a:ln>
            <a:noFill/>
          </a:ln>
          <a:effectLst>
            <a:softEdge rad="558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2191365" y="-1"/>
            <a:ext cx="10000635" cy="2441841"/>
            <a:chOff x="2191365" y="-1"/>
            <a:chExt cx="10000635" cy="2441841"/>
          </a:xfrm>
        </p:grpSpPr>
        <p:sp>
          <p:nvSpPr>
            <p:cNvPr id="2" name="椭圆形标注 1"/>
            <p:cNvSpPr/>
            <p:nvPr/>
          </p:nvSpPr>
          <p:spPr>
            <a:xfrm>
              <a:off x="2191365" y="-1"/>
              <a:ext cx="10000635" cy="2441841"/>
            </a:xfrm>
            <a:prstGeom prst="wedgeEllipseCallout">
              <a:avLst>
                <a:gd name="adj1" fmla="val -72526"/>
                <a:gd name="adj2" fmla="val 50200"/>
              </a:avLst>
            </a:prstGeom>
            <a:solidFill>
              <a:schemeClr val="bg2">
                <a:lumMod val="90000"/>
              </a:schemeClr>
            </a:solidFill>
            <a:effectLst>
              <a:softEdge rad="139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3526631" y="388690"/>
              <a:ext cx="8154092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Tx/>
                <a:buNone/>
                <a:defRPr/>
              </a:pPr>
              <a:r>
                <a:rPr lang="zh-CN" altLang="en-US" sz="3200" b="1" dirty="0"/>
                <a:t>（1</a:t>
              </a:r>
              <a:r>
                <a:rPr lang="zh-CN" altLang="en-US" sz="3200" b="1" dirty="0" smtClean="0"/>
                <a:t>）临时政府设在南京</a:t>
              </a:r>
              <a:r>
                <a:rPr lang="zh-CN" altLang="en-US" sz="3200" b="1" dirty="0"/>
                <a:t>。</a:t>
              </a:r>
              <a:endParaRPr lang="zh-CN" altLang="en-US" sz="3200" b="1" dirty="0"/>
            </a:p>
            <a:p>
              <a:pPr>
                <a:buFontTx/>
                <a:buNone/>
                <a:defRPr/>
              </a:pPr>
              <a:r>
                <a:rPr lang="zh-CN" altLang="en-US" sz="3200" b="1" dirty="0"/>
                <a:t>（2）新总统到南京就职。</a:t>
              </a:r>
              <a:endParaRPr lang="zh-CN" altLang="en-US" sz="3200" b="1" dirty="0"/>
            </a:p>
            <a:p>
              <a:pPr>
                <a:buFontTx/>
                <a:buNone/>
                <a:defRPr/>
              </a:pPr>
              <a:r>
                <a:rPr lang="zh-CN" altLang="en-US" sz="3200" b="1" dirty="0"/>
                <a:t>（3）新总统必须遵守</a:t>
              </a:r>
              <a:r>
                <a:rPr lang="en-US" altLang="zh-CN" sz="3200" b="1" dirty="0"/>
                <a:t>《</a:t>
              </a:r>
              <a:r>
                <a:rPr lang="zh-CN" altLang="en-US" sz="3200" b="1" dirty="0"/>
                <a:t>中华民国临时</a:t>
              </a:r>
              <a:r>
                <a:rPr lang="zh-CN" altLang="en-US" sz="3200" b="1" dirty="0" smtClean="0"/>
                <a:t>约法</a:t>
              </a:r>
              <a:r>
                <a:rPr lang="en-US" altLang="zh-CN" sz="3200" b="1" dirty="0" smtClean="0"/>
                <a:t>》</a:t>
              </a:r>
              <a:r>
                <a:rPr lang="zh-CN" altLang="en-US" sz="3200" b="1" dirty="0" smtClean="0"/>
                <a:t>。</a:t>
              </a:r>
              <a:endParaRPr lang="zh-CN" altLang="en-US" sz="3200" dirty="0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8206" y="3967316"/>
            <a:ext cx="7697967" cy="2619068"/>
            <a:chOff x="398206" y="3967316"/>
            <a:chExt cx="7697967" cy="2619068"/>
          </a:xfrm>
        </p:grpSpPr>
        <p:sp>
          <p:nvSpPr>
            <p:cNvPr id="5" name="椭圆形标注 4"/>
            <p:cNvSpPr/>
            <p:nvPr/>
          </p:nvSpPr>
          <p:spPr>
            <a:xfrm>
              <a:off x="398206" y="3967316"/>
              <a:ext cx="7629013" cy="2619068"/>
            </a:xfrm>
            <a:prstGeom prst="wedgeEllipseCallout">
              <a:avLst>
                <a:gd name="adj1" fmla="val 74977"/>
                <a:gd name="adj2" fmla="val 53280"/>
              </a:avLst>
            </a:prstGeom>
            <a:solidFill>
              <a:schemeClr val="bg2"/>
            </a:solidFill>
            <a:effectLst>
              <a:softEdge rad="114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873173" y="4445054"/>
              <a:ext cx="622300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/>
                <a:t>1.</a:t>
              </a:r>
              <a:r>
                <a:rPr lang="zh-CN" altLang="en-US" sz="3200" b="1" dirty="0"/>
                <a:t>在北京制造兵变</a:t>
              </a:r>
              <a:r>
                <a:rPr lang="zh-CN" altLang="en-US" sz="3200" b="1" dirty="0" smtClean="0"/>
                <a:t>。</a:t>
              </a:r>
              <a:endParaRPr lang="en-US" altLang="zh-CN" sz="3200" b="1" dirty="0" smtClean="0"/>
            </a:p>
            <a:p>
              <a:endParaRPr lang="en-US" altLang="zh-CN" sz="3200" b="1" dirty="0"/>
            </a:p>
            <a:p>
              <a:r>
                <a:rPr lang="en-US" altLang="zh-CN" sz="3200" b="1" dirty="0" smtClean="0"/>
                <a:t>2.</a:t>
              </a:r>
              <a:r>
                <a:rPr lang="zh-CN" altLang="en-US" sz="3200" b="1" dirty="0" smtClean="0"/>
                <a:t>列强</a:t>
              </a:r>
              <a:r>
                <a:rPr lang="zh-CN" altLang="en-US" sz="3200" b="1" dirty="0"/>
                <a:t>为配合袁世凯调兵入京。</a:t>
              </a:r>
              <a:endParaRPr lang="zh-CN" altLang="en-US" sz="3200" b="1" dirty="0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2875936" y="2580967"/>
            <a:ext cx="82738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/>
              <a:t>   </a:t>
            </a:r>
            <a:r>
              <a:rPr lang="en-US" altLang="zh-CN" sz="3600" b="1" dirty="0" smtClean="0">
                <a:solidFill>
                  <a:schemeClr val="bg1"/>
                </a:solidFill>
              </a:rPr>
              <a:t>1912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年</a:t>
            </a:r>
            <a:r>
              <a:rPr lang="en-US" altLang="zh-CN" sz="3600" b="1" dirty="0" smtClean="0">
                <a:solidFill>
                  <a:schemeClr val="bg1"/>
                </a:solidFill>
              </a:rPr>
              <a:t>3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月</a:t>
            </a:r>
            <a:r>
              <a:rPr lang="en-US" altLang="zh-CN" sz="3600" b="1" dirty="0" smtClean="0">
                <a:solidFill>
                  <a:schemeClr val="bg1"/>
                </a:solidFill>
              </a:rPr>
              <a:t>10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日，袁世凯在北京建立起</a:t>
            </a:r>
            <a:r>
              <a:rPr lang="zh-CN" altLang="en-US" sz="3600" b="1" dirty="0" smtClean="0">
                <a:solidFill>
                  <a:srgbClr val="FFFF00"/>
                </a:solidFill>
              </a:rPr>
              <a:t>大地主、大买办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阶级的反动政府。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pic>
        <p:nvPicPr>
          <p:cNvPr id="9" name="图片 8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899" y="3639493"/>
            <a:ext cx="3441765" cy="3621386"/>
          </a:xfrm>
          <a:prstGeom prst="rect">
            <a:avLst/>
          </a:prstGeom>
          <a:effectLst>
            <a:softEdge rad="889000"/>
          </a:effec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100" descr="1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2587" y="4359446"/>
            <a:ext cx="1631331" cy="184514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3108600" y="1536192"/>
            <a:ext cx="7327752" cy="3281476"/>
            <a:chOff x="2987823" y="1590502"/>
            <a:chExt cx="5714465" cy="2163988"/>
          </a:xfrm>
          <a:solidFill>
            <a:schemeClr val="bg1"/>
          </a:solidFill>
        </p:grpSpPr>
        <p:sp>
          <p:nvSpPr>
            <p:cNvPr id="7" name="云形标注 6"/>
            <p:cNvSpPr>
              <a:spLocks noChangeArrowheads="1"/>
            </p:cNvSpPr>
            <p:nvPr/>
          </p:nvSpPr>
          <p:spPr bwMode="auto">
            <a:xfrm>
              <a:off x="2987823" y="1590502"/>
              <a:ext cx="5714465" cy="2163988"/>
            </a:xfrm>
            <a:prstGeom prst="cloudCallout">
              <a:avLst>
                <a:gd name="adj1" fmla="val -63706"/>
                <a:gd name="adj2" fmla="val 57822"/>
              </a:avLst>
            </a:prstGeom>
            <a:grpFill/>
            <a:ln>
              <a:noFill/>
            </a:ln>
            <a:effectLst>
              <a:outerShdw dist="104725" dir="842191" algn="ctr" rotWithShape="0">
                <a:srgbClr val="808080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algn="ctr"/>
              <a:endParaRPr lang="zh-CN" altLang="zh-CN"/>
            </a:p>
          </p:txBody>
        </p:sp>
        <p:sp>
          <p:nvSpPr>
            <p:cNvPr id="8" name="文本框 4099"/>
            <p:cNvSpPr txBox="1">
              <a:spLocks noChangeArrowheads="1"/>
            </p:cNvSpPr>
            <p:nvPr/>
          </p:nvSpPr>
          <p:spPr bwMode="auto">
            <a:xfrm>
              <a:off x="3613293" y="2042374"/>
              <a:ext cx="4463524" cy="103512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sz="4800" b="1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思考：你认为辛亥革命是成功</a:t>
              </a:r>
              <a:r>
                <a:rPr lang="zh-CN" altLang="en-US" sz="4800" b="1" dirty="0" smtClean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？</a:t>
              </a:r>
              <a:r>
                <a:rPr lang="zh-CN" altLang="en-US" sz="4800" b="1" dirty="0" smtClean="0">
                  <a:latin typeface="宋体" panose="02010600030101010101" pitchFamily="2" charset="-122"/>
                  <a:ea typeface="宋体" panose="02010600030101010101" pitchFamily="2" charset="-122"/>
                </a:rPr>
                <a:t>还是失败</a:t>
              </a:r>
              <a:r>
                <a:rPr lang="zh-CN" altLang="en-US" sz="4800" b="1" dirty="0" smtClean="0">
                  <a:solidFill>
                    <a:schemeClr val="accent1">
                      <a:lumMod val="75000"/>
                    </a:schemeClr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？</a:t>
              </a:r>
              <a:endParaRPr lang="zh-CN" altLang="en-US" sz="4800" b="1" dirty="0">
                <a:solidFill>
                  <a:schemeClr val="accent1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78345" y="1200975"/>
            <a:ext cx="10974439" cy="51836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b="1" dirty="0" smtClean="0">
                <a:solidFill>
                  <a:schemeClr val="bg1"/>
                </a:solidFill>
              </a:rPr>
              <a:t>根据材料结合</a:t>
            </a:r>
            <a:r>
              <a:rPr lang="zh-CN" altLang="en-US" sz="3600" b="1" dirty="0">
                <a:solidFill>
                  <a:schemeClr val="bg1"/>
                </a:solidFill>
              </a:rPr>
              <a:t>所学。思考：辛亥革命失败的原因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？</a:t>
            </a:r>
            <a:endParaRPr lang="en-US" altLang="zh-CN" sz="3600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zh-CN" altLang="en-US" sz="3600" b="1" dirty="0" smtClean="0">
                <a:solidFill>
                  <a:schemeClr val="bg1"/>
                </a:solidFill>
              </a:rPr>
              <a:t>材料：孙中山</a:t>
            </a:r>
            <a:r>
              <a:rPr lang="zh-CN" altLang="en-US" sz="3600" b="1" dirty="0">
                <a:solidFill>
                  <a:schemeClr val="bg1"/>
                </a:solidFill>
              </a:rPr>
              <a:t>在谈到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辛亥革命失败时</a:t>
            </a:r>
            <a:r>
              <a:rPr lang="zh-CN" altLang="en-US" sz="3600" b="1" dirty="0">
                <a:solidFill>
                  <a:schemeClr val="bg1"/>
                </a:solidFill>
              </a:rPr>
              <a:t>说：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“夫</a:t>
            </a:r>
            <a:r>
              <a:rPr lang="zh-CN" altLang="en-US" sz="3600" b="1" dirty="0">
                <a:solidFill>
                  <a:schemeClr val="bg1"/>
                </a:solidFill>
              </a:rPr>
              <a:t>袁世凯者，北洋军阀之首领，时与列强相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勾结</a:t>
            </a:r>
            <a:r>
              <a:rPr lang="en-US" altLang="zh-CN" sz="3600" b="1" dirty="0">
                <a:solidFill>
                  <a:schemeClr val="bg1"/>
                </a:solidFill>
              </a:rPr>
              <a:t>……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而</a:t>
            </a:r>
            <a:r>
              <a:rPr lang="zh-CN" altLang="en-US" sz="3600" b="1" dirty="0">
                <a:solidFill>
                  <a:schemeClr val="bg1"/>
                </a:solidFill>
              </a:rPr>
              <a:t>革命党人乃以政权让渡于彼，其致失败，又何待言？</a:t>
            </a:r>
            <a:r>
              <a:rPr lang="zh-CN" altLang="en-US" sz="3600" b="1" dirty="0" smtClean="0">
                <a:solidFill>
                  <a:schemeClr val="bg1"/>
                </a:solidFill>
              </a:rPr>
              <a:t>”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3949700" cy="1325563"/>
          </a:xfrm>
        </p:spPr>
        <p:txBody>
          <a:bodyPr>
            <a:noAutofit/>
          </a:bodyPr>
          <a:lstStyle/>
          <a:p>
            <a:r>
              <a:rPr lang="zh-CN" altLang="en-US" sz="5400" b="1" kern="1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宋体" panose="02010600030101010101" pitchFamily="2" charset="-122"/>
                <a:ea typeface="+mn-ea"/>
                <a:cs typeface="+mn-cs"/>
              </a:rPr>
              <a:t>合作</a:t>
            </a:r>
            <a:r>
              <a:rPr lang="zh-CN" altLang="en-US" sz="5400" b="1" kern="10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宋体" panose="02010600030101010101" pitchFamily="2" charset="-122"/>
                <a:ea typeface="+mn-ea"/>
                <a:cs typeface="+mn-cs"/>
              </a:rPr>
              <a:t>探究一</a:t>
            </a:r>
            <a:endParaRPr lang="zh-CN" altLang="en-US" sz="5400" b="1" kern="10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宋体" panose="02010600030101010101" pitchFamily="2" charset="-122"/>
              <a:ea typeface="+mn-ea"/>
              <a:cs typeface="+mn-cs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643708" y="3647646"/>
            <a:ext cx="94615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/>
              <a:t>1</a:t>
            </a:r>
            <a:r>
              <a:rPr lang="en-US" altLang="zh-CN" sz="4000" dirty="0" smtClean="0"/>
              <a:t>.</a:t>
            </a:r>
            <a:r>
              <a:rPr lang="zh-CN" altLang="en-US" sz="4000" b="1" dirty="0" smtClean="0"/>
              <a:t>帝国主义对中国革命的干预</a:t>
            </a:r>
            <a:endParaRPr lang="en-US" altLang="zh-CN" sz="4000" b="1" dirty="0" smtClean="0"/>
          </a:p>
          <a:p>
            <a:r>
              <a:rPr lang="en-US" altLang="zh-CN" dirty="0"/>
              <a:t> </a:t>
            </a:r>
            <a:endParaRPr lang="zh-CN" altLang="en-US" dirty="0"/>
          </a:p>
        </p:txBody>
      </p:sp>
      <p:sp>
        <p:nvSpPr>
          <p:cNvPr id="6" name="文本框 5"/>
          <p:cNvSpPr txBox="1"/>
          <p:nvPr/>
        </p:nvSpPr>
        <p:spPr>
          <a:xfrm>
            <a:off x="2185162" y="4483950"/>
            <a:ext cx="6775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/>
              <a:t>2</a:t>
            </a:r>
            <a:r>
              <a:rPr lang="en-US" altLang="zh-CN" sz="4000" dirty="0" smtClean="0"/>
              <a:t>.</a:t>
            </a:r>
            <a:r>
              <a:rPr lang="zh-CN" altLang="en-US" sz="4000" b="1" dirty="0" smtClean="0"/>
              <a:t>袁世凯军阀集团的精心策划</a:t>
            </a:r>
            <a:endParaRPr lang="zh-CN" altLang="en-US" sz="4000" b="1" dirty="0"/>
          </a:p>
        </p:txBody>
      </p:sp>
      <p:sp>
        <p:nvSpPr>
          <p:cNvPr id="7" name="文本框 6"/>
          <p:cNvSpPr txBox="1"/>
          <p:nvPr/>
        </p:nvSpPr>
        <p:spPr>
          <a:xfrm>
            <a:off x="2759276" y="5245168"/>
            <a:ext cx="604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/>
              <a:t>3</a:t>
            </a:r>
            <a:r>
              <a:rPr lang="en-US" altLang="zh-CN" sz="4000" b="1" dirty="0" smtClean="0"/>
              <a:t>.</a:t>
            </a:r>
            <a:r>
              <a:rPr lang="zh-CN" altLang="en-US" sz="4000" b="1" dirty="0"/>
              <a:t>革命党人的妥协退让</a:t>
            </a:r>
            <a:endParaRPr lang="zh-CN" altLang="en-US" sz="4000" b="1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示 6"/>
          <p:cNvGraphicFramePr/>
          <p:nvPr/>
        </p:nvGraphicFramePr>
        <p:xfrm>
          <a:off x="-127000" y="1557338"/>
          <a:ext cx="13169900" cy="50414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20483" name="左右箭头 8"/>
          <p:cNvSpPr>
            <a:spLocks noChangeArrowheads="1"/>
          </p:cNvSpPr>
          <p:nvPr/>
        </p:nvSpPr>
        <p:spPr bwMode="auto">
          <a:xfrm>
            <a:off x="5448301" y="1557338"/>
            <a:ext cx="576263" cy="360362"/>
          </a:xfrm>
          <a:prstGeom prst="leftRightArrow">
            <a:avLst>
              <a:gd name="adj1" fmla="val 50000"/>
              <a:gd name="adj2" fmla="val 5000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3200">
              <a:solidFill>
                <a:srgbClr val="FFFF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5" name="内容占位符 2"/>
          <p:cNvSpPr txBox="1"/>
          <p:nvPr/>
        </p:nvSpPr>
        <p:spPr bwMode="auto">
          <a:xfrm>
            <a:off x="1424782" y="2227486"/>
            <a:ext cx="86233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endParaRPr lang="en-US" altLang="en-US" sz="32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标题 1"/>
          <p:cNvSpPr txBox="1"/>
          <p:nvPr/>
        </p:nvSpPr>
        <p:spPr>
          <a:xfrm>
            <a:off x="-1" y="0"/>
            <a:ext cx="5448301" cy="107156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5400" b="1" kern="10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宋体" panose="02010600030101010101" pitchFamily="2" charset="-122"/>
                <a:ea typeface="+mn-ea"/>
                <a:cs typeface="+mn-cs"/>
              </a:rPr>
              <a:t>小组合作学习</a:t>
            </a:r>
            <a:endParaRPr lang="zh-CN" altLang="en-US" sz="5400" b="1" kern="10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宋体" panose="02010600030101010101" pitchFamily="2" charset="-122"/>
              <a:ea typeface="+mn-ea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0" y="914400"/>
            <a:ext cx="11849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</a:rPr>
              <a:t>请同学们，自主阅读课本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49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至</a:t>
            </a:r>
            <a:r>
              <a:rPr lang="en-US" altLang="zh-CN" sz="3200" b="1" dirty="0" smtClean="0">
                <a:solidFill>
                  <a:schemeClr val="bg1"/>
                </a:solidFill>
              </a:rPr>
              <a:t>51</a:t>
            </a:r>
            <a:r>
              <a:rPr lang="zh-CN" altLang="en-US" sz="3200" b="1" dirty="0" smtClean="0">
                <a:solidFill>
                  <a:schemeClr val="bg1"/>
                </a:solidFill>
              </a:rPr>
              <a:t>页内容，小组讨论填空。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06514" y="2945914"/>
            <a:ext cx="41417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使内阁成为他的统治工具</a:t>
            </a:r>
            <a:endParaRPr lang="zh-CN" altLang="en-US" sz="28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1155700" y="3777237"/>
            <a:ext cx="226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hlinkClick r:id="rId6" action="ppaction://hlinksldjump"/>
              </a:rPr>
              <a:t>刺杀宋教仁</a:t>
            </a:r>
            <a:endParaRPr lang="zh-CN" altLang="en-US" sz="2800" b="1" dirty="0"/>
          </a:p>
        </p:txBody>
      </p:sp>
      <p:sp>
        <p:nvSpPr>
          <p:cNvPr id="5" name="文本框 4"/>
          <p:cNvSpPr txBox="1"/>
          <p:nvPr/>
        </p:nvSpPr>
        <p:spPr>
          <a:xfrm>
            <a:off x="1140951" y="4535600"/>
            <a:ext cx="515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成为正式大总统，修改</a:t>
            </a:r>
            <a:r>
              <a:rPr lang="en-US" altLang="zh-CN" sz="2400" b="1" dirty="0" smtClean="0"/>
              <a:t>《</a:t>
            </a:r>
            <a:r>
              <a:rPr lang="zh-CN" altLang="en-US" sz="2400" b="1" dirty="0" smtClean="0"/>
              <a:t>总统选举法</a:t>
            </a:r>
            <a:r>
              <a:rPr lang="en-US" altLang="zh-CN" sz="2400" b="1" dirty="0" smtClean="0"/>
              <a:t>》</a:t>
            </a:r>
            <a:endParaRPr lang="zh-CN" altLang="en-US" sz="2400" b="1" dirty="0"/>
          </a:p>
        </p:txBody>
      </p:sp>
      <p:sp>
        <p:nvSpPr>
          <p:cNvPr id="8" name="文本框 7"/>
          <p:cNvSpPr txBox="1"/>
          <p:nvPr/>
        </p:nvSpPr>
        <p:spPr>
          <a:xfrm>
            <a:off x="1306514" y="5395034"/>
            <a:ext cx="3162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恢复帝制，</a:t>
            </a:r>
            <a:r>
              <a:rPr lang="zh-CN" altLang="en-US" sz="2800" b="1" dirty="0">
                <a:hlinkClick r:id="rId7" action="ppaction://hlinksldjump"/>
              </a:rPr>
              <a:t>称帝</a:t>
            </a:r>
            <a:endParaRPr lang="zh-CN" altLang="en-US" sz="2800" b="1" dirty="0"/>
          </a:p>
        </p:txBody>
      </p:sp>
      <p:sp>
        <p:nvSpPr>
          <p:cNvPr id="9" name="文本框 8"/>
          <p:cNvSpPr txBox="1"/>
          <p:nvPr/>
        </p:nvSpPr>
        <p:spPr>
          <a:xfrm>
            <a:off x="7480300" y="4636967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hlinkClick r:id="rId8" action="ppaction://hlinksldjump"/>
              </a:rPr>
              <a:t>“二次革命”</a:t>
            </a:r>
            <a:endParaRPr lang="zh-CN" altLang="en-US" sz="2800" b="1" dirty="0"/>
          </a:p>
        </p:txBody>
      </p:sp>
      <p:sp>
        <p:nvSpPr>
          <p:cNvPr id="11" name="文本框 10"/>
          <p:cNvSpPr txBox="1"/>
          <p:nvPr/>
        </p:nvSpPr>
        <p:spPr>
          <a:xfrm>
            <a:off x="7569200" y="5495149"/>
            <a:ext cx="218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hlinkClick r:id="rId9" action="ppaction://hlinkfile"/>
              </a:rPr>
              <a:t>护国运动</a:t>
            </a:r>
            <a:endParaRPr lang="zh-CN" altLang="en-US" sz="2800" b="1" dirty="0"/>
          </a:p>
        </p:txBody>
      </p:sp>
      <p:sp>
        <p:nvSpPr>
          <p:cNvPr id="12" name="爆炸形 1 11">
            <a:hlinkClick r:id="rId10" action="ppaction://hlinksldjump"/>
          </p:cNvPr>
          <p:cNvSpPr/>
          <p:nvPr/>
        </p:nvSpPr>
        <p:spPr>
          <a:xfrm>
            <a:off x="9171161" y="5570555"/>
            <a:ext cx="307818" cy="372407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11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4227513" y="903288"/>
            <a:ext cx="4508500" cy="1824037"/>
            <a:chOff x="5088" y="384"/>
            <a:chExt cx="2840" cy="1324"/>
          </a:xfrm>
        </p:grpSpPr>
        <p:grpSp>
          <p:nvGrpSpPr>
            <p:cNvPr id="3" name="Group 3"/>
            <p:cNvGrpSpPr/>
            <p:nvPr/>
          </p:nvGrpSpPr>
          <p:grpSpPr bwMode="auto">
            <a:xfrm>
              <a:off x="5520" y="912"/>
              <a:ext cx="2064" cy="288"/>
              <a:chOff x="5760" y="2352"/>
              <a:chExt cx="2064" cy="288"/>
            </a:xfrm>
          </p:grpSpPr>
          <p:sp>
            <p:nvSpPr>
              <p:cNvPr id="10243" name="Line 4"/>
              <p:cNvSpPr>
                <a:spLocks noChangeShapeType="1"/>
              </p:cNvSpPr>
              <p:nvPr/>
            </p:nvSpPr>
            <p:spPr bwMode="auto">
              <a:xfrm>
                <a:off x="6768" y="2352"/>
                <a:ext cx="0" cy="16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44" name="Line 5"/>
              <p:cNvSpPr>
                <a:spLocks noChangeShapeType="1"/>
              </p:cNvSpPr>
              <p:nvPr/>
            </p:nvSpPr>
            <p:spPr bwMode="auto">
              <a:xfrm>
                <a:off x="5760" y="2496"/>
                <a:ext cx="206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45" name="Line 6"/>
              <p:cNvSpPr>
                <a:spLocks noChangeShapeType="1"/>
              </p:cNvSpPr>
              <p:nvPr/>
            </p:nvSpPr>
            <p:spPr bwMode="auto">
              <a:xfrm>
                <a:off x="5760" y="2496"/>
                <a:ext cx="0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46" name="Line 7"/>
              <p:cNvSpPr>
                <a:spLocks noChangeShapeType="1"/>
              </p:cNvSpPr>
              <p:nvPr/>
            </p:nvSpPr>
            <p:spPr bwMode="auto">
              <a:xfrm>
                <a:off x="6768" y="2496"/>
                <a:ext cx="0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47" name="Line 8"/>
              <p:cNvSpPr>
                <a:spLocks noChangeShapeType="1"/>
              </p:cNvSpPr>
              <p:nvPr/>
            </p:nvSpPr>
            <p:spPr bwMode="auto">
              <a:xfrm>
                <a:off x="7824" y="2496"/>
                <a:ext cx="0" cy="1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0248" name="Text Box 9"/>
            <p:cNvSpPr txBox="1">
              <a:spLocks noChangeArrowheads="1"/>
            </p:cNvSpPr>
            <p:nvPr/>
          </p:nvSpPr>
          <p:spPr bwMode="auto">
            <a:xfrm>
              <a:off x="5088" y="1231"/>
              <a:ext cx="698" cy="469"/>
            </a:xfrm>
            <a:prstGeom prst="rect">
              <a:avLst/>
            </a:prstGeom>
            <a:noFill/>
            <a:ln w="57150">
              <a:solidFill>
                <a:srgbClr val="FF3300"/>
              </a:solidFill>
              <a:miter lim="800000"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36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法院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249" name="Text Box 10"/>
            <p:cNvSpPr txBox="1">
              <a:spLocks noChangeArrowheads="1"/>
            </p:cNvSpPr>
            <p:nvPr/>
          </p:nvSpPr>
          <p:spPr bwMode="auto">
            <a:xfrm>
              <a:off x="7230" y="1239"/>
              <a:ext cx="698" cy="469"/>
            </a:xfrm>
            <a:prstGeom prst="rect">
              <a:avLst/>
            </a:prstGeom>
            <a:noFill/>
            <a:ln w="57150">
              <a:solidFill>
                <a:srgbClr val="FF3300"/>
              </a:solidFill>
              <a:miter lim="800000"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36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总统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250" name="Text Box 11"/>
            <p:cNvSpPr txBox="1">
              <a:spLocks noChangeArrowheads="1"/>
            </p:cNvSpPr>
            <p:nvPr/>
          </p:nvSpPr>
          <p:spPr bwMode="auto">
            <a:xfrm>
              <a:off x="6126" y="1231"/>
              <a:ext cx="698" cy="469"/>
            </a:xfrm>
            <a:prstGeom prst="rect">
              <a:avLst/>
            </a:prstGeom>
            <a:noFill/>
            <a:ln w="57150">
              <a:solidFill>
                <a:srgbClr val="FF3300"/>
              </a:solidFill>
              <a:miter lim="800000"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36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国会</a:t>
              </a:r>
              <a:endParaRPr lang="zh-CN" altLang="en-US" sz="36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251" name="Text Box 12"/>
            <p:cNvSpPr txBox="1">
              <a:spLocks noChangeArrowheads="1"/>
            </p:cNvSpPr>
            <p:nvPr/>
          </p:nvSpPr>
          <p:spPr bwMode="auto">
            <a:xfrm>
              <a:off x="5710" y="384"/>
              <a:ext cx="1667" cy="603"/>
            </a:xfrm>
            <a:prstGeom prst="rect">
              <a:avLst/>
            </a:prstGeom>
            <a:noFill/>
            <a:ln w="57150">
              <a:solidFill>
                <a:srgbClr val="FF0000"/>
              </a:solidFill>
              <a:miter lim="800000"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zh-CN" altLang="en-US" sz="48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临时约法</a:t>
              </a:r>
              <a:endParaRPr lang="zh-CN" altLang="en-US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3" name="AutoShape 13"/>
          <p:cNvSpPr>
            <a:spLocks noChangeArrowheads="1"/>
          </p:cNvSpPr>
          <p:nvPr/>
        </p:nvSpPr>
        <p:spPr bwMode="auto">
          <a:xfrm>
            <a:off x="2093913" y="4743450"/>
            <a:ext cx="8382000" cy="1984375"/>
          </a:xfrm>
          <a:prstGeom prst="flowChartAlternateProcess">
            <a:avLst/>
          </a:prstGeom>
          <a:solidFill>
            <a:srgbClr val="969696">
              <a:alpha val="50195"/>
            </a:srgbClr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eaLnBrk="0" hangingPunct="0"/>
            <a:endParaRPr lang="zh-CN" altLang="en-US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" name="Group 14"/>
          <p:cNvGrpSpPr/>
          <p:nvPr/>
        </p:nvGrpSpPr>
        <p:grpSpPr bwMode="auto">
          <a:xfrm>
            <a:off x="2251075" y="4497388"/>
            <a:ext cx="8071048" cy="2157412"/>
            <a:chOff x="339" y="2570"/>
            <a:chExt cx="4890" cy="1565"/>
          </a:xfrm>
        </p:grpSpPr>
        <p:grpSp>
          <p:nvGrpSpPr>
            <p:cNvPr id="5" name="Group 15"/>
            <p:cNvGrpSpPr/>
            <p:nvPr/>
          </p:nvGrpSpPr>
          <p:grpSpPr bwMode="auto">
            <a:xfrm>
              <a:off x="575" y="2570"/>
              <a:ext cx="4128" cy="432"/>
              <a:chOff x="576" y="2784"/>
              <a:chExt cx="4128" cy="432"/>
            </a:xfrm>
          </p:grpSpPr>
          <p:sp>
            <p:nvSpPr>
              <p:cNvPr id="10255" name="Line 16"/>
              <p:cNvSpPr>
                <a:spLocks noChangeShapeType="1"/>
              </p:cNvSpPr>
              <p:nvPr/>
            </p:nvSpPr>
            <p:spPr bwMode="auto">
              <a:xfrm>
                <a:off x="2880" y="2784"/>
                <a:ext cx="0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56" name="Line 17"/>
              <p:cNvSpPr>
                <a:spLocks noChangeShapeType="1"/>
              </p:cNvSpPr>
              <p:nvPr/>
            </p:nvSpPr>
            <p:spPr bwMode="auto">
              <a:xfrm>
                <a:off x="576" y="2976"/>
                <a:ext cx="412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57" name="Line 18"/>
              <p:cNvSpPr>
                <a:spLocks noChangeShapeType="1"/>
              </p:cNvSpPr>
              <p:nvPr/>
            </p:nvSpPr>
            <p:spPr bwMode="auto">
              <a:xfrm>
                <a:off x="576" y="2976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58" name="Line 19"/>
              <p:cNvSpPr>
                <a:spLocks noChangeShapeType="1"/>
              </p:cNvSpPr>
              <p:nvPr/>
            </p:nvSpPr>
            <p:spPr bwMode="auto">
              <a:xfrm>
                <a:off x="1008" y="2976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59" name="Line 20"/>
              <p:cNvSpPr>
                <a:spLocks noChangeShapeType="1"/>
              </p:cNvSpPr>
              <p:nvPr/>
            </p:nvSpPr>
            <p:spPr bwMode="auto">
              <a:xfrm>
                <a:off x="1488" y="2976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0" name="Line 21"/>
              <p:cNvSpPr>
                <a:spLocks noChangeShapeType="1"/>
              </p:cNvSpPr>
              <p:nvPr/>
            </p:nvSpPr>
            <p:spPr bwMode="auto">
              <a:xfrm>
                <a:off x="2064" y="2976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1" name="Line 22"/>
              <p:cNvSpPr>
                <a:spLocks noChangeShapeType="1"/>
              </p:cNvSpPr>
              <p:nvPr/>
            </p:nvSpPr>
            <p:spPr bwMode="auto">
              <a:xfrm>
                <a:off x="2544" y="2976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2" name="Line 23"/>
              <p:cNvSpPr>
                <a:spLocks noChangeShapeType="1"/>
              </p:cNvSpPr>
              <p:nvPr/>
            </p:nvSpPr>
            <p:spPr bwMode="auto">
              <a:xfrm>
                <a:off x="3168" y="2976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3" name="Line 24"/>
              <p:cNvSpPr>
                <a:spLocks noChangeShapeType="1"/>
              </p:cNvSpPr>
              <p:nvPr/>
            </p:nvSpPr>
            <p:spPr bwMode="auto">
              <a:xfrm>
                <a:off x="3696" y="2976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4" name="Line 25"/>
              <p:cNvSpPr>
                <a:spLocks noChangeShapeType="1"/>
              </p:cNvSpPr>
              <p:nvPr/>
            </p:nvSpPr>
            <p:spPr bwMode="auto">
              <a:xfrm>
                <a:off x="4176" y="2976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265" name="Line 26"/>
              <p:cNvSpPr>
                <a:spLocks noChangeShapeType="1"/>
              </p:cNvSpPr>
              <p:nvPr/>
            </p:nvSpPr>
            <p:spPr bwMode="auto">
              <a:xfrm>
                <a:off x="4704" y="2976"/>
                <a:ext cx="0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" name="Group 28"/>
            <p:cNvGrpSpPr/>
            <p:nvPr/>
          </p:nvGrpSpPr>
          <p:grpSpPr bwMode="auto">
            <a:xfrm>
              <a:off x="3501" y="2915"/>
              <a:ext cx="1442" cy="615"/>
              <a:chOff x="3549" y="3222"/>
              <a:chExt cx="1442" cy="719"/>
            </a:xfrm>
          </p:grpSpPr>
          <p:sp>
            <p:nvSpPr>
              <p:cNvPr id="10268" name="Text Box 29"/>
              <p:cNvSpPr txBox="1">
                <a:spLocks noChangeArrowheads="1"/>
              </p:cNvSpPr>
              <p:nvPr/>
            </p:nvSpPr>
            <p:spPr bwMode="auto">
              <a:xfrm>
                <a:off x="3549" y="3254"/>
                <a:ext cx="388" cy="687"/>
              </a:xfrm>
              <a:prstGeom prst="rect">
                <a:avLst/>
              </a:prstGeom>
              <a:solidFill>
                <a:srgbClr val="CCFFFF"/>
              </a:solidFill>
              <a:ln w="9525">
                <a:solidFill>
                  <a:schemeClr val="accent2"/>
                </a:solidFill>
                <a:miter lim="800000"/>
              </a:ln>
            </p:spPr>
            <p:txBody>
              <a:bodyPr vert="eaVert" wrap="none">
                <a:spAutoFit/>
              </a:bodyPr>
              <a:lstStyle/>
              <a:p>
                <a:pPr eaLnBrk="0" hangingPunct="0"/>
                <a:r>
                  <a:rPr lang="zh-CN" altLang="en-US" sz="2800" b="1">
                    <a:latin typeface="微软雅黑" panose="020B0503020204020204" charset="-122"/>
                    <a:ea typeface="微软雅黑" panose="020B0503020204020204" charset="-122"/>
                  </a:rPr>
                  <a:t>司法</a:t>
                </a:r>
                <a:endParaRPr lang="zh-CN" altLang="en-US" sz="2800" b="1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269" name="Text Box 30"/>
              <p:cNvSpPr txBox="1">
                <a:spLocks noChangeArrowheads="1"/>
              </p:cNvSpPr>
              <p:nvPr/>
            </p:nvSpPr>
            <p:spPr bwMode="auto">
              <a:xfrm>
                <a:off x="4023" y="3254"/>
                <a:ext cx="388" cy="687"/>
              </a:xfrm>
              <a:prstGeom prst="rect">
                <a:avLst/>
              </a:prstGeom>
              <a:solidFill>
                <a:srgbClr val="CCFFFF"/>
              </a:solidFill>
              <a:ln w="9525">
                <a:solidFill>
                  <a:schemeClr val="accent2"/>
                </a:solidFill>
                <a:miter lim="800000"/>
              </a:ln>
            </p:spPr>
            <p:txBody>
              <a:bodyPr vert="eaVert" wrap="none">
                <a:spAutoFit/>
              </a:bodyPr>
              <a:lstStyle/>
              <a:p>
                <a:pPr eaLnBrk="0" hangingPunct="0"/>
                <a:r>
                  <a:rPr lang="zh-CN" altLang="en-US" sz="2800" b="1" dirty="0">
                    <a:latin typeface="微软雅黑" panose="020B0503020204020204" charset="-122"/>
                    <a:ea typeface="微软雅黑" panose="020B0503020204020204" charset="-122"/>
                  </a:rPr>
                  <a:t>教育</a:t>
                </a:r>
                <a:endParaRPr lang="zh-CN" altLang="en-US" sz="2800" b="1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271" name="Text Box 32"/>
              <p:cNvSpPr txBox="1">
                <a:spLocks noChangeArrowheads="1"/>
              </p:cNvSpPr>
              <p:nvPr/>
            </p:nvSpPr>
            <p:spPr bwMode="auto">
              <a:xfrm>
                <a:off x="4603" y="3222"/>
                <a:ext cx="388" cy="687"/>
              </a:xfrm>
              <a:prstGeom prst="rect">
                <a:avLst/>
              </a:prstGeom>
              <a:solidFill>
                <a:srgbClr val="CCFFFF"/>
              </a:solidFill>
              <a:ln w="9525">
                <a:solidFill>
                  <a:schemeClr val="accent2"/>
                </a:solidFill>
                <a:miter lim="800000"/>
              </a:ln>
            </p:spPr>
            <p:txBody>
              <a:bodyPr vert="eaVert" wrap="none">
                <a:spAutoFit/>
              </a:bodyPr>
              <a:lstStyle/>
              <a:p>
                <a:pPr eaLnBrk="0" hangingPunct="0"/>
                <a:r>
                  <a:rPr lang="zh-CN" altLang="en-US" sz="2800" b="1" dirty="0">
                    <a:latin typeface="微软雅黑" panose="020B0503020204020204" charset="-122"/>
                    <a:ea typeface="微软雅黑" panose="020B0503020204020204" charset="-122"/>
                  </a:rPr>
                  <a:t>工商</a:t>
                </a:r>
                <a:endParaRPr lang="zh-CN" altLang="en-US" sz="2800" b="1" dirty="0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grpSp>
          <p:nvGrpSpPr>
            <p:cNvPr id="7" name="Group 33"/>
            <p:cNvGrpSpPr/>
            <p:nvPr/>
          </p:nvGrpSpPr>
          <p:grpSpPr bwMode="auto">
            <a:xfrm>
              <a:off x="339" y="2928"/>
              <a:ext cx="2970" cy="629"/>
              <a:chOff x="375" y="3206"/>
              <a:chExt cx="2970" cy="735"/>
            </a:xfrm>
          </p:grpSpPr>
          <p:sp>
            <p:nvSpPr>
              <p:cNvPr id="10273" name="Text Box 34"/>
              <p:cNvSpPr txBox="1">
                <a:spLocks noChangeArrowheads="1"/>
              </p:cNvSpPr>
              <p:nvPr/>
            </p:nvSpPr>
            <p:spPr bwMode="auto">
              <a:xfrm>
                <a:off x="375" y="3206"/>
                <a:ext cx="388" cy="687"/>
              </a:xfrm>
              <a:prstGeom prst="rect">
                <a:avLst/>
              </a:prstGeom>
              <a:solidFill>
                <a:srgbClr val="FFFFCC"/>
              </a:solidFill>
              <a:ln w="9525">
                <a:solidFill>
                  <a:schemeClr val="accent2"/>
                </a:solidFill>
                <a:miter lim="800000"/>
              </a:ln>
            </p:spPr>
            <p:txBody>
              <a:bodyPr vert="eaVert" wrap="none">
                <a:spAutoFit/>
              </a:bodyPr>
              <a:lstStyle/>
              <a:p>
                <a:pPr eaLnBrk="0" hangingPunct="0"/>
                <a:r>
                  <a:rPr lang="zh-CN" altLang="en-US" sz="2800" b="1">
                    <a:latin typeface="微软雅黑" panose="020B0503020204020204" charset="-122"/>
                    <a:ea typeface="微软雅黑" panose="020B0503020204020204" charset="-122"/>
                  </a:rPr>
                  <a:t>陆军</a:t>
                </a:r>
                <a:endParaRPr lang="zh-CN" altLang="en-US" sz="2800" b="1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274" name="Text Box 35"/>
              <p:cNvSpPr txBox="1">
                <a:spLocks noChangeArrowheads="1"/>
              </p:cNvSpPr>
              <p:nvPr/>
            </p:nvSpPr>
            <p:spPr bwMode="auto">
              <a:xfrm>
                <a:off x="2957" y="3254"/>
                <a:ext cx="388" cy="687"/>
              </a:xfrm>
              <a:prstGeom prst="rect">
                <a:avLst/>
              </a:prstGeom>
              <a:solidFill>
                <a:srgbClr val="FFFFCC"/>
              </a:solidFill>
              <a:ln w="9525">
                <a:solidFill>
                  <a:schemeClr val="accent2"/>
                </a:solidFill>
                <a:miter lim="800000"/>
              </a:ln>
            </p:spPr>
            <p:txBody>
              <a:bodyPr vert="eaVert" wrap="none">
                <a:spAutoFit/>
              </a:bodyPr>
              <a:lstStyle/>
              <a:p>
                <a:pPr eaLnBrk="0" hangingPunct="0"/>
                <a:r>
                  <a:rPr lang="zh-CN" altLang="en-US" sz="2800" b="1">
                    <a:latin typeface="微软雅黑" panose="020B0503020204020204" charset="-122"/>
                    <a:ea typeface="微软雅黑" panose="020B0503020204020204" charset="-122"/>
                  </a:rPr>
                  <a:t>财政</a:t>
                </a:r>
                <a:endParaRPr lang="zh-CN" altLang="en-US" sz="2800" b="1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275" name="Text Box 36"/>
              <p:cNvSpPr txBox="1">
                <a:spLocks noChangeArrowheads="1"/>
              </p:cNvSpPr>
              <p:nvPr/>
            </p:nvSpPr>
            <p:spPr bwMode="auto">
              <a:xfrm>
                <a:off x="1341" y="3206"/>
                <a:ext cx="388" cy="687"/>
              </a:xfrm>
              <a:prstGeom prst="rect">
                <a:avLst/>
              </a:prstGeom>
              <a:solidFill>
                <a:srgbClr val="FFFFCC"/>
              </a:solidFill>
              <a:ln w="9525">
                <a:solidFill>
                  <a:schemeClr val="accent2"/>
                </a:solidFill>
                <a:miter lim="800000"/>
              </a:ln>
            </p:spPr>
            <p:txBody>
              <a:bodyPr vert="eaVert" wrap="none">
                <a:spAutoFit/>
              </a:bodyPr>
              <a:lstStyle/>
              <a:p>
                <a:pPr eaLnBrk="0" hangingPunct="0"/>
                <a:r>
                  <a:rPr lang="zh-CN" altLang="en-US" sz="2800" b="1">
                    <a:latin typeface="微软雅黑" panose="020B0503020204020204" charset="-122"/>
                    <a:ea typeface="微软雅黑" panose="020B0503020204020204" charset="-122"/>
                  </a:rPr>
                  <a:t>内务</a:t>
                </a:r>
                <a:endParaRPr lang="zh-CN" altLang="en-US" sz="2800" b="1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276" name="Text Box 37"/>
              <p:cNvSpPr txBox="1">
                <a:spLocks noChangeArrowheads="1"/>
              </p:cNvSpPr>
              <p:nvPr/>
            </p:nvSpPr>
            <p:spPr bwMode="auto">
              <a:xfrm>
                <a:off x="1917" y="3235"/>
                <a:ext cx="388" cy="687"/>
              </a:xfrm>
              <a:prstGeom prst="rect">
                <a:avLst/>
              </a:prstGeom>
              <a:solidFill>
                <a:srgbClr val="FFFFCC"/>
              </a:solidFill>
              <a:ln w="9525">
                <a:solidFill>
                  <a:schemeClr val="accent2"/>
                </a:solidFill>
                <a:miter lim="800000"/>
              </a:ln>
            </p:spPr>
            <p:txBody>
              <a:bodyPr vert="eaVert" wrap="none">
                <a:spAutoFit/>
              </a:bodyPr>
              <a:lstStyle/>
              <a:p>
                <a:pPr eaLnBrk="0" hangingPunct="0"/>
                <a:r>
                  <a:rPr lang="zh-CN" altLang="en-US" sz="2800" b="1">
                    <a:latin typeface="微软雅黑" panose="020B0503020204020204" charset="-122"/>
                    <a:ea typeface="微软雅黑" panose="020B0503020204020204" charset="-122"/>
                  </a:rPr>
                  <a:t>外交</a:t>
                </a:r>
                <a:endParaRPr lang="zh-CN" altLang="en-US" sz="2800" b="1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277" name="Text Box 38"/>
              <p:cNvSpPr txBox="1">
                <a:spLocks noChangeArrowheads="1"/>
              </p:cNvSpPr>
              <p:nvPr/>
            </p:nvSpPr>
            <p:spPr bwMode="auto">
              <a:xfrm>
                <a:off x="2397" y="3254"/>
                <a:ext cx="388" cy="687"/>
              </a:xfrm>
              <a:prstGeom prst="rect">
                <a:avLst/>
              </a:prstGeom>
              <a:solidFill>
                <a:srgbClr val="FFFFCC"/>
              </a:solidFill>
              <a:ln w="9525">
                <a:solidFill>
                  <a:schemeClr val="accent2"/>
                </a:solidFill>
                <a:miter lim="800000"/>
              </a:ln>
            </p:spPr>
            <p:txBody>
              <a:bodyPr vert="eaVert" wrap="none">
                <a:spAutoFit/>
              </a:bodyPr>
              <a:lstStyle/>
              <a:p>
                <a:pPr eaLnBrk="0" hangingPunct="0"/>
                <a:r>
                  <a:rPr lang="zh-CN" altLang="en-US" sz="2800" b="1">
                    <a:latin typeface="微软雅黑" panose="020B0503020204020204" charset="-122"/>
                    <a:ea typeface="微软雅黑" panose="020B0503020204020204" charset="-122"/>
                  </a:rPr>
                  <a:t>交通</a:t>
                </a:r>
                <a:endParaRPr lang="zh-CN" altLang="en-US" sz="2800" b="1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0278" name="Text Box 39"/>
              <p:cNvSpPr txBox="1">
                <a:spLocks noChangeArrowheads="1"/>
              </p:cNvSpPr>
              <p:nvPr/>
            </p:nvSpPr>
            <p:spPr bwMode="auto">
              <a:xfrm>
                <a:off x="861" y="3235"/>
                <a:ext cx="388" cy="687"/>
              </a:xfrm>
              <a:prstGeom prst="rect">
                <a:avLst/>
              </a:prstGeom>
              <a:solidFill>
                <a:srgbClr val="FFFFCC"/>
              </a:solidFill>
              <a:ln w="9525">
                <a:solidFill>
                  <a:schemeClr val="accent2"/>
                </a:solidFill>
                <a:miter lim="800000"/>
              </a:ln>
            </p:spPr>
            <p:txBody>
              <a:bodyPr vert="eaVert" wrap="none">
                <a:spAutoFit/>
              </a:bodyPr>
              <a:lstStyle/>
              <a:p>
                <a:pPr eaLnBrk="0" hangingPunct="0"/>
                <a:r>
                  <a:rPr lang="zh-CN" altLang="en-US" sz="2800" b="1">
                    <a:latin typeface="微软雅黑" panose="020B0503020204020204" charset="-122"/>
                    <a:ea typeface="微软雅黑" panose="020B0503020204020204" charset="-122"/>
                  </a:rPr>
                  <a:t>海军</a:t>
                </a:r>
                <a:endParaRPr lang="zh-CN" altLang="en-US" sz="2800" b="1"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10279" name="Text Box 40"/>
            <p:cNvSpPr txBox="1">
              <a:spLocks noChangeArrowheads="1"/>
            </p:cNvSpPr>
            <p:nvPr/>
          </p:nvSpPr>
          <p:spPr bwMode="auto">
            <a:xfrm>
              <a:off x="429" y="3577"/>
              <a:ext cx="4800" cy="558"/>
            </a:xfrm>
            <a:prstGeom prst="rect">
              <a:avLst/>
            </a:prstGeom>
            <a:noFill/>
            <a:ln w="57150">
              <a:solidFill>
                <a:schemeClr val="accent2"/>
              </a:solidFill>
              <a:miter lim="800000"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zh-CN" altLang="en-US" sz="4400" b="1" dirty="0">
                  <a:latin typeface="微软雅黑" panose="020B0503020204020204" charset="-122"/>
                  <a:ea typeface="微软雅黑" panose="020B0503020204020204" charset="-122"/>
                </a:rPr>
                <a:t>（     </a:t>
              </a:r>
              <a:r>
                <a:rPr lang="zh-CN" altLang="en-US" sz="440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政       府      各      部  </a:t>
              </a:r>
              <a:r>
                <a:rPr lang="zh-CN" altLang="en-US" sz="4400" b="1" dirty="0">
                  <a:latin typeface="微软雅黑" panose="020B0503020204020204" charset="-122"/>
                  <a:ea typeface="微软雅黑" panose="020B0503020204020204" charset="-122"/>
                </a:rPr>
                <a:t>）</a:t>
              </a:r>
              <a:endParaRPr lang="zh-CN" altLang="en-US" sz="4400" b="1" dirty="0"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41" name="Freeform 41"/>
          <p:cNvSpPr>
            <a:spLocks noChangeArrowheads="1"/>
          </p:cNvSpPr>
          <p:nvPr/>
        </p:nvSpPr>
        <p:spPr bwMode="auto">
          <a:xfrm>
            <a:off x="3998913" y="1604963"/>
            <a:ext cx="2163762" cy="18891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49" y="411"/>
              </a:cxn>
              <a:cxn ang="0">
                <a:pos x="1286" y="1371"/>
              </a:cxn>
            </a:cxnLst>
            <a:rect l="0" t="0" r="r" b="b"/>
            <a:pathLst>
              <a:path w="1363" h="1371">
                <a:moveTo>
                  <a:pt x="0" y="0"/>
                </a:moveTo>
                <a:cubicBezTo>
                  <a:pt x="191" y="68"/>
                  <a:pt x="935" y="183"/>
                  <a:pt x="1149" y="411"/>
                </a:cubicBezTo>
                <a:cubicBezTo>
                  <a:pt x="1363" y="639"/>
                  <a:pt x="1258" y="1171"/>
                  <a:pt x="1286" y="1371"/>
                </a:cubicBezTo>
              </a:path>
            </a:pathLst>
          </a:custGeom>
          <a:noFill/>
          <a:ln w="139700">
            <a:solidFill>
              <a:srgbClr val="FF0000"/>
            </a:solidFill>
            <a:prstDash val="sysDot"/>
            <a:round/>
            <a:tailEnd type="stealth" w="med" len="med"/>
          </a:ln>
        </p:spPr>
        <p:txBody>
          <a:bodyPr/>
          <a:lstStyle/>
          <a:p>
            <a:pPr eaLnBrk="0" hangingPunct="0"/>
            <a:endParaRPr lang="zh-CN" altLang="en-US"/>
          </a:p>
        </p:txBody>
      </p:sp>
      <p:sp>
        <p:nvSpPr>
          <p:cNvPr id="42" name="Text Box 42"/>
          <p:cNvSpPr txBox="1">
            <a:spLocks noChangeArrowheads="1"/>
          </p:cNvSpPr>
          <p:nvPr/>
        </p:nvSpPr>
        <p:spPr bwMode="auto">
          <a:xfrm>
            <a:off x="5630863" y="3451225"/>
            <a:ext cx="1349375" cy="800100"/>
          </a:xfrm>
          <a:prstGeom prst="rect">
            <a:avLst/>
          </a:prstGeom>
          <a:noFill/>
          <a:ln w="38100">
            <a:solidFill>
              <a:srgbClr val="FF3300"/>
            </a:solidFill>
            <a:miter lim="800000"/>
          </a:ln>
          <a:effectLst/>
        </p:spPr>
        <p:txBody>
          <a:bodyPr wrap="none">
            <a:spAutoFit/>
          </a:bodyPr>
          <a:lstStyle/>
          <a:p>
            <a:pPr eaLnBrk="0" hangingPunct="0">
              <a:buFontTx/>
              <a:buNone/>
              <a:defRPr/>
            </a:pPr>
            <a:r>
              <a:rPr kumimoji="1" lang="zh-CN" altLang="en-US" sz="4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内阁</a:t>
            </a:r>
            <a:endParaRPr kumimoji="1" lang="zh-CN" altLang="en-US" sz="4400" b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3" name="AutoShape 43"/>
          <p:cNvSpPr>
            <a:spLocks noChangeArrowheads="1"/>
          </p:cNvSpPr>
          <p:nvPr/>
        </p:nvSpPr>
        <p:spPr bwMode="auto">
          <a:xfrm>
            <a:off x="6132513" y="2779713"/>
            <a:ext cx="457200" cy="595312"/>
          </a:xfrm>
          <a:prstGeom prst="downArrow">
            <a:avLst>
              <a:gd name="adj1" fmla="val 50000"/>
              <a:gd name="adj2" fmla="val 37500"/>
            </a:avLst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27843"/>
                  <a:invGamma/>
                </a:schemeClr>
              </a:gs>
            </a:gsLst>
            <a:lin ang="5400000" scaled="1"/>
          </a:gradFill>
          <a:ln w="9525">
            <a:solidFill>
              <a:srgbClr val="FF33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pPr eaLnBrk="0" hangingPunct="0">
              <a:buFontTx/>
              <a:buNone/>
              <a:defRPr/>
            </a:pPr>
            <a:endParaRPr lang="zh-CN" altLang="en-US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Oval 45"/>
          <p:cNvSpPr>
            <a:spLocks noChangeArrowheads="1"/>
          </p:cNvSpPr>
          <p:nvPr/>
        </p:nvSpPr>
        <p:spPr bwMode="auto">
          <a:xfrm>
            <a:off x="3236913" y="749300"/>
            <a:ext cx="838200" cy="727075"/>
          </a:xfrm>
          <a:prstGeom prst="ellipse">
            <a:avLst/>
          </a:prstGeom>
          <a:solidFill>
            <a:srgbClr val="FF00FF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 eaLnBrk="0" hangingPunct="0"/>
            <a:r>
              <a:rPr lang="zh-CN" altLang="en-US" sz="5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hlinkClick r:id="rId1" action="ppaction://hlinksldjump"/>
              </a:rPr>
              <a:t>宋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Text Box 47"/>
          <p:cNvSpPr txBox="1">
            <a:spLocks noChangeArrowheads="1"/>
          </p:cNvSpPr>
          <p:nvPr/>
        </p:nvSpPr>
        <p:spPr bwMode="auto">
          <a:xfrm>
            <a:off x="2030413" y="984250"/>
            <a:ext cx="862012" cy="3127375"/>
          </a:xfrm>
          <a:prstGeom prst="rect">
            <a:avLst/>
          </a:prstGeom>
          <a:gradFill rotWithShape="0">
            <a:gsLst>
              <a:gs pos="0">
                <a:srgbClr val="FABEEF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</a:gradFill>
          <a:ln w="57150">
            <a:solidFill>
              <a:srgbClr val="FF0000"/>
            </a:solidFill>
            <a:miter lim="800000"/>
          </a:ln>
        </p:spPr>
        <p:txBody>
          <a:bodyPr vert="eaVert">
            <a:spAutoFit/>
          </a:bodyPr>
          <a:lstStyle/>
          <a:p>
            <a:pPr eaLnBrk="0" hangingPunct="0"/>
            <a:r>
              <a:rPr lang="zh-CN" altLang="en-US" sz="4400" b="1">
                <a:latin typeface="微软雅黑" panose="020B0503020204020204" charset="-122"/>
                <a:ea typeface="微软雅黑" panose="020B0503020204020204" charset="-122"/>
              </a:rPr>
              <a:t>责任内阁制</a:t>
            </a:r>
            <a:endParaRPr lang="zh-CN" altLang="en-US" sz="4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9" name="Text Box 49"/>
          <p:cNvSpPr txBox="1">
            <a:spLocks noChangeArrowheads="1"/>
          </p:cNvSpPr>
          <p:nvPr/>
        </p:nvSpPr>
        <p:spPr bwMode="auto">
          <a:xfrm>
            <a:off x="7270750" y="3511550"/>
            <a:ext cx="3925888" cy="8302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FontTx/>
              <a:buNone/>
              <a:defRPr/>
            </a:pPr>
            <a:r>
              <a:rPr kumimoji="1" lang="zh-CN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限制总统权力</a:t>
            </a:r>
            <a:endParaRPr kumimoji="1" lang="zh-CN" altLang="en-US" sz="4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0" name="矩形 8"/>
          <p:cNvSpPr>
            <a:spLocks noChangeArrowheads="1"/>
          </p:cNvSpPr>
          <p:nvPr/>
        </p:nvSpPr>
        <p:spPr bwMode="auto">
          <a:xfrm>
            <a:off x="10902950" y="280988"/>
            <a:ext cx="4238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defRPr/>
            </a:pPr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</a:t>
            </a:r>
            <a:endParaRPr lang="zh-CN" altLang="en-US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52" name="图片 5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92" b="14568"/>
          <a:stretch>
            <a:fillRect/>
          </a:stretch>
        </p:blipFill>
        <p:spPr>
          <a:xfrm>
            <a:off x="8826295" y="307786"/>
            <a:ext cx="3326648" cy="324098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041400" dist="38100" dir="2700000" sx="1000" sy="1000" algn="tl" rotWithShape="0">
              <a:srgbClr val="000000">
                <a:alpha val="4000"/>
              </a:srgbClr>
            </a:outerShdw>
            <a:softEdge rad="5588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42" grpId="0" animBg="1"/>
      <p:bldP spid="43" grpId="0" animBg="1"/>
      <p:bldP spid="45" grpId="0" animBg="1"/>
      <p:bldP spid="47" grpId="0" animBg="1"/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同侧圆角矩形 1"/>
          <p:cNvSpPr/>
          <p:nvPr/>
        </p:nvSpPr>
        <p:spPr>
          <a:xfrm>
            <a:off x="1813560" y="1894859"/>
            <a:ext cx="8915399" cy="871180"/>
          </a:xfrm>
          <a:prstGeom prst="round2SameRect">
            <a:avLst/>
          </a:prstGeom>
          <a:solidFill>
            <a:schemeClr val="accent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 eaLnBrk="0" hangingPunct="0">
              <a:lnSpc>
                <a:spcPct val="120000"/>
              </a:lnSpc>
              <a:buFontTx/>
              <a:buNone/>
              <a:defRPr/>
            </a:pPr>
            <a:r>
              <a:rPr lang="zh-CN" altLang="en-US" sz="40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这次革命为什么称为“二次革命”？</a:t>
            </a:r>
            <a:endParaRPr lang="zh-CN" altLang="en-US" sz="4000" dirty="0">
              <a:solidFill>
                <a:schemeClr val="bg1"/>
              </a:solidFill>
              <a:sym typeface="+mn-ea"/>
            </a:endParaRPr>
          </a:p>
        </p:txBody>
      </p:sp>
      <p:sp>
        <p:nvSpPr>
          <p:cNvPr id="21507" name="矩形 2"/>
          <p:cNvSpPr>
            <a:spLocks noChangeArrowheads="1"/>
          </p:cNvSpPr>
          <p:nvPr/>
        </p:nvSpPr>
        <p:spPr bwMode="auto">
          <a:xfrm>
            <a:off x="1356851" y="3558816"/>
            <a:ext cx="10294374" cy="2308324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这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次革命是以孙中山为首的资产阶级革命</a:t>
            </a:r>
            <a:r>
              <a:rPr lang="zh-CN" altLang="en-US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派</a:t>
            </a:r>
            <a:r>
              <a:rPr lang="zh-CN" altLang="en-US" sz="4000" dirty="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保</a:t>
            </a:r>
            <a:r>
              <a:rPr lang="zh-CN" altLang="en-US" sz="40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卫民主共和</a:t>
            </a:r>
            <a:r>
              <a:rPr lang="zh-CN" altLang="en-US" sz="4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的又一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次武装斗争，是</a:t>
            </a:r>
            <a:r>
              <a:rPr lang="zh-CN" altLang="en-US" sz="40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辛亥革命的继续</a:t>
            </a:r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。所以称之为“二次革命”。</a:t>
            </a:r>
            <a:endParaRPr lang="zh-CN" altLang="en-US" sz="4000" dirty="0"/>
          </a:p>
        </p:txBody>
      </p:sp>
      <p:sp>
        <p:nvSpPr>
          <p:cNvPr id="13315" name="棱台 3"/>
          <p:cNvSpPr>
            <a:spLocks noChangeArrowheads="1"/>
          </p:cNvSpPr>
          <p:nvPr/>
        </p:nvSpPr>
        <p:spPr bwMode="auto">
          <a:xfrm>
            <a:off x="255588" y="550861"/>
            <a:ext cx="2019300" cy="754063"/>
          </a:xfrm>
          <a:prstGeom prst="bevel">
            <a:avLst>
              <a:gd name="adj" fmla="val 12500"/>
            </a:avLst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知识补充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"/>
          <p:cNvSpPr txBox="1"/>
          <p:nvPr/>
        </p:nvSpPr>
        <p:spPr>
          <a:xfrm>
            <a:off x="99588" y="-235141"/>
            <a:ext cx="88078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kern="10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宋体" panose="02010600030101010101" pitchFamily="2" charset="-122"/>
              </a:rPr>
              <a:t>二</a:t>
            </a:r>
            <a:endParaRPr lang="en-US" altLang="zh-CN" sz="5400" b="1" kern="10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宋体" panose="02010600030101010101" pitchFamily="2" charset="-122"/>
            </a:endParaRPr>
          </a:p>
          <a:p>
            <a:r>
              <a:rPr lang="zh-CN" altLang="en-US" sz="5400" b="1" kern="10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宋体" panose="02010600030101010101" pitchFamily="2" charset="-122"/>
              </a:rPr>
              <a:t>次</a:t>
            </a:r>
            <a:endParaRPr lang="en-US" altLang="zh-CN" sz="5400" b="1" kern="10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宋体" panose="02010600030101010101" pitchFamily="2" charset="-122"/>
            </a:endParaRPr>
          </a:p>
          <a:p>
            <a:r>
              <a:rPr lang="zh-CN" altLang="en-US" sz="5400" b="1" kern="10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宋体" panose="02010600030101010101" pitchFamily="2" charset="-122"/>
              </a:rPr>
              <a:t>革</a:t>
            </a:r>
            <a:endParaRPr lang="en-US" altLang="zh-CN" sz="5400" b="1" kern="10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宋体" panose="02010600030101010101" pitchFamily="2" charset="-122"/>
            </a:endParaRPr>
          </a:p>
          <a:p>
            <a:r>
              <a:rPr lang="zh-CN" altLang="en-US" sz="5400" b="1" kern="10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宋体" panose="02010600030101010101" pitchFamily="2" charset="-122"/>
              </a:rPr>
              <a:t>命</a:t>
            </a:r>
            <a:endParaRPr lang="zh-CN" altLang="en-US" sz="5400" b="1" kern="10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宋体" panose="02010600030101010101" pitchFamily="2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980373" y="-12677"/>
            <a:ext cx="11096531" cy="687067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4" name="组合 3"/>
          <p:cNvGrpSpPr/>
          <p:nvPr/>
        </p:nvGrpSpPr>
        <p:grpSpPr>
          <a:xfrm>
            <a:off x="9640668" y="1178262"/>
            <a:ext cx="2351320" cy="4327557"/>
            <a:chOff x="4124291" y="1442539"/>
            <a:chExt cx="3239570" cy="4653461"/>
          </a:xfrm>
        </p:grpSpPr>
        <p:pic>
          <p:nvPicPr>
            <p:cNvPr id="2" name="Picture 2" descr="c:\documents and settings\administrator\application data\360se6\User Data\temp\small_n18275973.jpg"/>
            <p:cNvPicPr>
              <a:picLocks noChangeAspect="1" noChangeArrowheads="1"/>
            </p:cNvPicPr>
            <p:nvPr/>
          </p:nvPicPr>
          <p:blipFill>
            <a:blip r:embed="rId2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4291" y="1442539"/>
              <a:ext cx="3239570" cy="4653461"/>
            </a:xfrm>
            <a:prstGeom prst="rect">
              <a:avLst/>
            </a:prstGeom>
            <a:noFill/>
            <a:ln>
              <a:noFill/>
            </a:ln>
            <a:effectLst>
              <a:softEdge rad="6477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4727608" y="5134855"/>
              <a:ext cx="2417087" cy="761196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4000" b="1" dirty="0" smtClean="0">
                  <a:solidFill>
                    <a:schemeClr val="bg1"/>
                  </a:solidFill>
                </a:rPr>
                <a:t>孙中山</a:t>
              </a:r>
              <a:endParaRPr lang="zh-CN" altLang="en-US" sz="4000" b="1" dirty="0" smtClean="0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98505" y="1303698"/>
            <a:ext cx="2998771" cy="4396295"/>
            <a:chOff x="2209392" y="1341056"/>
            <a:chExt cx="3065110" cy="4205028"/>
          </a:xfrm>
        </p:grpSpPr>
        <p:pic>
          <p:nvPicPr>
            <p:cNvPr id="18" name="图片 17">
              <a:hlinkClick r:id="rId3" action="ppaction://hlinksldjump"/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392" y="1341056"/>
              <a:ext cx="3065110" cy="4205028"/>
            </a:xfrm>
            <a:prstGeom prst="rect">
              <a:avLst/>
            </a:prstGeom>
            <a:effectLst>
              <a:softEdge rad="520700"/>
            </a:effectLst>
          </p:spPr>
        </p:pic>
        <p:sp>
          <p:nvSpPr>
            <p:cNvPr id="19" name="TextBox 8"/>
            <p:cNvSpPr txBox="1"/>
            <p:nvPr/>
          </p:nvSpPr>
          <p:spPr>
            <a:xfrm>
              <a:off x="3042396" y="4460861"/>
              <a:ext cx="1814052" cy="707886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4000" b="1" dirty="0" smtClean="0">
                  <a:solidFill>
                    <a:schemeClr val="bg1"/>
                  </a:solidFill>
                </a:rPr>
                <a:t>黄   兴</a:t>
              </a:r>
              <a:endParaRPr lang="zh-CN" altLang="en-US" sz="4000" b="1" dirty="0" smtClean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412950" y="818921"/>
            <a:ext cx="3518994" cy="5046238"/>
            <a:chOff x="5274502" y="1080242"/>
            <a:chExt cx="3518994" cy="5046238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4502" y="1080242"/>
              <a:ext cx="3518994" cy="5046238"/>
            </a:xfrm>
            <a:prstGeom prst="rect">
              <a:avLst/>
            </a:prstGeom>
            <a:effectLst>
              <a:softEdge rad="914400"/>
            </a:effectLst>
          </p:spPr>
        </p:pic>
        <p:sp>
          <p:nvSpPr>
            <p:cNvPr id="22" name="TextBox 5"/>
            <p:cNvSpPr txBox="1"/>
            <p:nvPr/>
          </p:nvSpPr>
          <p:spPr>
            <a:xfrm>
              <a:off x="6016361" y="5003917"/>
              <a:ext cx="2035276" cy="683842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4000" b="1" dirty="0" smtClean="0">
                  <a:solidFill>
                    <a:schemeClr val="bg1"/>
                  </a:solidFill>
                </a:rPr>
                <a:t>李烈钧</a:t>
              </a:r>
              <a:endParaRPr lang="zh-CN" altLang="en-US" sz="40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82245" y="154350"/>
            <a:ext cx="36670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kern="1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宋体" panose="02010600030101010101" pitchFamily="2" charset="-122"/>
              </a:rPr>
              <a:t>复辟帝制</a:t>
            </a:r>
            <a:endParaRPr lang="zh-CN" altLang="en-US" sz="5400" b="1" kern="10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11266" name="TextBox 2"/>
          <p:cNvSpPr txBox="1"/>
          <p:nvPr/>
        </p:nvSpPr>
        <p:spPr>
          <a:xfrm>
            <a:off x="243840" y="1141325"/>
            <a:ext cx="11612880" cy="147732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457200">
              <a:lnSpc>
                <a:spcPct val="125000"/>
              </a:lnSpc>
            </a:pPr>
            <a:r>
              <a:rPr lang="zh-CN" altLang="en-US" sz="3600" b="1" dirty="0">
                <a:solidFill>
                  <a:schemeClr val="bg1"/>
                </a:solidFill>
                <a:latin typeface="宋体" panose="02010600030101010101" pitchFamily="2" charset="-122"/>
              </a:rPr>
              <a:t>为获得帝国主义国家</a:t>
            </a:r>
            <a:r>
              <a:rPr lang="zh-CN" altLang="en-US" sz="3600" b="1" dirty="0" smtClean="0">
                <a:solidFill>
                  <a:schemeClr val="bg1"/>
                </a:solidFill>
                <a:latin typeface="宋体" panose="02010600030101010101" pitchFamily="2" charset="-122"/>
              </a:rPr>
              <a:t>支持，</a:t>
            </a:r>
            <a:r>
              <a:rPr lang="zh-CN" altLang="en-US" sz="3600" b="1" dirty="0">
                <a:solidFill>
                  <a:schemeClr val="bg1"/>
                </a:solidFill>
                <a:latin typeface="宋体" panose="02010600030101010101" pitchFamily="2" charset="-122"/>
              </a:rPr>
              <a:t>接受</a:t>
            </a:r>
            <a:r>
              <a:rPr lang="zh-CN" altLang="en-US" sz="3600" b="1" dirty="0" smtClean="0">
                <a:solidFill>
                  <a:schemeClr val="bg1"/>
                </a:solidFill>
                <a:latin typeface="宋体" panose="02010600030101010101" pitchFamily="2" charset="-122"/>
              </a:rPr>
              <a:t>日本</a:t>
            </a:r>
            <a:r>
              <a:rPr lang="zh-CN" altLang="en-US" sz="3600" b="1" dirty="0">
                <a:solidFill>
                  <a:schemeClr val="bg1"/>
                </a:solidFill>
                <a:latin typeface="宋体" panose="02010600030101010101" pitchFamily="2" charset="-122"/>
              </a:rPr>
              <a:t>意图</a:t>
            </a:r>
            <a:r>
              <a:rPr lang="zh-CN" altLang="en-US" sz="3600" b="1" dirty="0" smtClean="0">
                <a:solidFill>
                  <a:schemeClr val="bg1"/>
                </a:solidFill>
                <a:latin typeface="宋体" panose="02010600030101010101" pitchFamily="2" charset="-122"/>
              </a:rPr>
              <a:t>灭亡中国的</a:t>
            </a:r>
            <a:r>
              <a:rPr lang="zh-CN" altLang="en-US" sz="3600" b="1" dirty="0" smtClean="0">
                <a:solidFill>
                  <a:srgbClr val="FFFF00"/>
                </a:solidFill>
                <a:latin typeface="宋体" panose="02010600030101010101" pitchFamily="2" charset="-122"/>
              </a:rPr>
              <a:t>“</a:t>
            </a:r>
            <a:r>
              <a:rPr lang="zh-CN" altLang="en-US" sz="3600" b="1" dirty="0">
                <a:solidFill>
                  <a:srgbClr val="FFFF00"/>
                </a:solidFill>
                <a:latin typeface="宋体" panose="02010600030101010101" pitchFamily="2" charset="-122"/>
              </a:rPr>
              <a:t>二十一条</a:t>
            </a:r>
            <a:r>
              <a:rPr lang="zh-CN" altLang="en-US" sz="3600" b="1" dirty="0" smtClean="0">
                <a:solidFill>
                  <a:srgbClr val="FFFF00"/>
                </a:solidFill>
                <a:latin typeface="宋体" panose="02010600030101010101" pitchFamily="2" charset="-122"/>
              </a:rPr>
              <a:t>”</a:t>
            </a:r>
            <a:r>
              <a:rPr lang="zh-CN" altLang="en-US" sz="3600" b="1" dirty="0" smtClean="0">
                <a:solidFill>
                  <a:schemeClr val="bg1"/>
                </a:solidFill>
                <a:latin typeface="宋体" panose="02010600030101010101" pitchFamily="2" charset="-122"/>
              </a:rPr>
              <a:t>大部分</a:t>
            </a:r>
            <a:r>
              <a:rPr lang="zh-CN" altLang="en-US" sz="3600" b="1" dirty="0">
                <a:solidFill>
                  <a:schemeClr val="bg1"/>
                </a:solidFill>
                <a:latin typeface="宋体" panose="02010600030101010101" pitchFamily="2" charset="-122"/>
              </a:rPr>
              <a:t>内容。</a:t>
            </a:r>
            <a:endParaRPr lang="zh-CN" altLang="en-US" sz="3600" b="1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grpSp>
        <p:nvGrpSpPr>
          <p:cNvPr id="3" name="组合 7"/>
          <p:cNvGrpSpPr/>
          <p:nvPr/>
        </p:nvGrpSpPr>
        <p:grpSpPr>
          <a:xfrm>
            <a:off x="6797225" y="2325624"/>
            <a:ext cx="4969510" cy="4039944"/>
            <a:chOff x="642911" y="3409022"/>
            <a:chExt cx="3190750" cy="2689836"/>
          </a:xfrm>
        </p:grpSpPr>
        <p:pic>
          <p:nvPicPr>
            <p:cNvPr id="11268" name="Picture 22">
              <a:hlinkClick r:id="rId1" action="ppaction://hlinksldjump"/>
            </p:cNvPr>
            <p:cNvPicPr>
              <a:picLocks noChangeAspect="1"/>
            </p:cNvPicPr>
            <p:nvPr/>
          </p:nvPicPr>
          <p:blipFill>
            <a:blip r:embed="rId2" cstate="print"/>
            <a:srcRect l="-1897" b="12582"/>
            <a:stretch>
              <a:fillRect/>
            </a:stretch>
          </p:blipFill>
          <p:spPr>
            <a:xfrm>
              <a:off x="642911" y="3409022"/>
              <a:ext cx="3071474" cy="2194810"/>
            </a:xfrm>
            <a:prstGeom prst="rect">
              <a:avLst/>
            </a:prstGeom>
            <a:noFill/>
            <a:ln w="9525">
              <a:noFill/>
            </a:ln>
            <a:effectLst>
              <a:softEdge rad="292100"/>
            </a:effectLst>
          </p:spPr>
        </p:pic>
        <p:sp>
          <p:nvSpPr>
            <p:cNvPr id="17421" name="TextBox 5"/>
            <p:cNvSpPr txBox="1"/>
            <p:nvPr/>
          </p:nvSpPr>
          <p:spPr>
            <a:xfrm>
              <a:off x="762187" y="5694719"/>
              <a:ext cx="3071474" cy="404139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77000"/>
              </a:schemeClr>
            </a:solidFill>
            <a:ln w="9525"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noProof="1">
                  <a:solidFill>
                    <a:srgbClr val="FF0000"/>
                  </a:solidFill>
                  <a:latin typeface="宋体" panose="02010600030101010101" pitchFamily="2" charset="-122"/>
                  <a:cs typeface="+mn-cs"/>
                </a:rPr>
                <a:t>袁世凯与各国使节合影</a:t>
              </a:r>
              <a:endParaRPr lang="zh-CN" altLang="en-US" sz="2800" noProof="1">
                <a:solidFill>
                  <a:srgbClr val="FF0000"/>
                </a:solidFill>
                <a:latin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4" name="组合 8"/>
          <p:cNvGrpSpPr/>
          <p:nvPr/>
        </p:nvGrpSpPr>
        <p:grpSpPr>
          <a:xfrm>
            <a:off x="6629400" y="2834966"/>
            <a:ext cx="5562600" cy="3810819"/>
            <a:chOff x="4749266" y="3743558"/>
            <a:chExt cx="3714067" cy="2621915"/>
          </a:xfrm>
        </p:grpSpPr>
        <p:pic>
          <p:nvPicPr>
            <p:cNvPr id="11271" name="Picture 20"/>
            <p:cNvPicPr>
              <a:picLocks noChangeAspect="1"/>
            </p:cNvPicPr>
            <p:nvPr/>
          </p:nvPicPr>
          <p:blipFill>
            <a:blip r:embed="rId3" cstate="print"/>
            <a:srcRect b="11681"/>
            <a:stretch>
              <a:fillRect/>
            </a:stretch>
          </p:blipFill>
          <p:spPr>
            <a:xfrm>
              <a:off x="4749266" y="3743558"/>
              <a:ext cx="3714067" cy="2184746"/>
            </a:xfrm>
            <a:prstGeom prst="rect">
              <a:avLst/>
            </a:prstGeom>
            <a:noFill/>
            <a:ln w="9525">
              <a:noFill/>
            </a:ln>
            <a:effectLst>
              <a:softEdge rad="406400"/>
            </a:effectLst>
          </p:spPr>
        </p:pic>
        <p:sp>
          <p:nvSpPr>
            <p:cNvPr id="17419" name="TextBox 6"/>
            <p:cNvSpPr txBox="1"/>
            <p:nvPr/>
          </p:nvSpPr>
          <p:spPr>
            <a:xfrm>
              <a:off x="5497096" y="5953244"/>
              <a:ext cx="2468551" cy="412229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77000"/>
              </a:schemeClr>
            </a:solidFill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noProof="1">
                  <a:solidFill>
                    <a:srgbClr val="FF0000"/>
                  </a:solidFill>
                  <a:latin typeface="宋体" panose="02010600030101010101" pitchFamily="2" charset="-122"/>
                  <a:cs typeface="+mn-cs"/>
                </a:rPr>
                <a:t>签订“二十一条”</a:t>
              </a:r>
              <a:endParaRPr lang="zh-CN" altLang="en-US" sz="2800" noProof="1">
                <a:solidFill>
                  <a:srgbClr val="FF0000"/>
                </a:solidFill>
                <a:latin typeface="宋体" panose="02010600030101010101" pitchFamily="2" charset="-122"/>
                <a:cs typeface="+mn-cs"/>
              </a:endParaRPr>
            </a:p>
          </p:txBody>
        </p:sp>
      </p:grpSp>
      <p:graphicFrame>
        <p:nvGraphicFramePr>
          <p:cNvPr id="11" name="表格 10"/>
          <p:cNvGraphicFramePr>
            <a:graphicFrameLocks noGrp="1"/>
          </p:cNvGraphicFramePr>
          <p:nvPr/>
        </p:nvGraphicFramePr>
        <p:xfrm>
          <a:off x="253182" y="2983661"/>
          <a:ext cx="6415548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15548"/>
              </a:tblGrid>
              <a:tr h="439015">
                <a:tc>
                  <a:txBody>
                    <a:bodyPr/>
                    <a:lstStyle/>
                    <a:p>
                      <a:pPr algn="l"/>
                      <a:r>
                        <a:rPr lang="zh-CN" altLang="en-US" sz="3200" b="1" dirty="0" smtClean="0">
                          <a:solidFill>
                            <a:schemeClr val="bg1"/>
                          </a:solidFill>
                          <a:latin typeface="方正清刻本悦宋简体" panose="02000000000000000000" pitchFamily="2" charset="-122"/>
                          <a:ea typeface="方正清刻本悦宋简体" panose="02000000000000000000" pitchFamily="2" charset="-122"/>
                        </a:rPr>
                        <a:t>①承认日本在华一切权利</a:t>
                      </a:r>
                      <a:endParaRPr lang="zh-CN" altLang="en-US" sz="3200" b="1" dirty="0">
                        <a:solidFill>
                          <a:schemeClr val="bg1"/>
                        </a:solidFill>
                        <a:latin typeface="方正清刻本悦宋简体" panose="02000000000000000000" pitchFamily="2" charset="-122"/>
                        <a:ea typeface="方正清刻本悦宋简体" panose="02000000000000000000" pitchFamily="2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73775">
                <a:tc>
                  <a:txBody>
                    <a:bodyPr/>
                    <a:lstStyle/>
                    <a:p>
                      <a:pPr algn="l"/>
                      <a:r>
                        <a:rPr lang="zh-CN" altLang="en-US" sz="3200" b="1" dirty="0" smtClean="0">
                          <a:solidFill>
                            <a:schemeClr val="bg1"/>
                          </a:solidFill>
                          <a:latin typeface="方正清刻本悦宋简体" panose="02000000000000000000" pitchFamily="2" charset="-122"/>
                          <a:ea typeface="方正清刻本悦宋简体" panose="02000000000000000000" pitchFamily="2" charset="-122"/>
                        </a:rPr>
                        <a:t>②延长日本租借中国港口铁路期限</a:t>
                      </a:r>
                      <a:endParaRPr lang="zh-CN" altLang="en-US" sz="3200" b="1" dirty="0">
                        <a:solidFill>
                          <a:schemeClr val="bg1"/>
                        </a:solidFill>
                        <a:latin typeface="方正清刻本悦宋简体" panose="02000000000000000000" pitchFamily="2" charset="-122"/>
                        <a:ea typeface="方正清刻本悦宋简体" panose="02000000000000000000" pitchFamily="2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73775">
                <a:tc>
                  <a:txBody>
                    <a:bodyPr/>
                    <a:lstStyle/>
                    <a:p>
                      <a:pPr algn="l"/>
                      <a:r>
                        <a:rPr lang="zh-CN" altLang="en-US" sz="3200" b="1" dirty="0" smtClean="0">
                          <a:solidFill>
                            <a:schemeClr val="bg1"/>
                          </a:solidFill>
                          <a:latin typeface="方正清刻本悦宋简体" panose="02000000000000000000" pitchFamily="2" charset="-122"/>
                          <a:ea typeface="方正清刻本悦宋简体" panose="02000000000000000000" pitchFamily="2" charset="-122"/>
                        </a:rPr>
                        <a:t>③要求中日合办公司等</a:t>
                      </a:r>
                      <a:endParaRPr lang="zh-CN" altLang="en-US" sz="3200" b="1" dirty="0">
                        <a:solidFill>
                          <a:schemeClr val="bg1"/>
                        </a:solidFill>
                        <a:latin typeface="方正清刻本悦宋简体" panose="02000000000000000000" pitchFamily="2" charset="-122"/>
                        <a:ea typeface="方正清刻本悦宋简体" panose="02000000000000000000" pitchFamily="2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73775">
                <a:tc>
                  <a:txBody>
                    <a:bodyPr/>
                    <a:lstStyle/>
                    <a:p>
                      <a:pPr algn="l"/>
                      <a:r>
                        <a:rPr lang="zh-CN" altLang="en-US" sz="3200" b="1" dirty="0" smtClean="0">
                          <a:solidFill>
                            <a:schemeClr val="bg1"/>
                          </a:solidFill>
                          <a:latin typeface="方正清刻本悦宋简体" panose="02000000000000000000" pitchFamily="2" charset="-122"/>
                          <a:ea typeface="方正清刻本悦宋简体" panose="02000000000000000000" pitchFamily="2" charset="-122"/>
                        </a:rPr>
                        <a:t>④中国沿海港湾岛屿不得割借他国</a:t>
                      </a:r>
                      <a:endParaRPr lang="zh-CN" altLang="en-US" sz="3200" b="1" dirty="0">
                        <a:solidFill>
                          <a:schemeClr val="bg1"/>
                        </a:solidFill>
                        <a:latin typeface="方正清刻本悦宋简体" panose="02000000000000000000" pitchFamily="2" charset="-122"/>
                        <a:ea typeface="方正清刻本悦宋简体" panose="02000000000000000000" pitchFamily="2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73775">
                <a:tc>
                  <a:txBody>
                    <a:bodyPr/>
                    <a:lstStyle/>
                    <a:p>
                      <a:pPr algn="l"/>
                      <a:r>
                        <a:rPr lang="zh-CN" altLang="en-US" sz="3200" b="1" dirty="0" smtClean="0">
                          <a:solidFill>
                            <a:schemeClr val="bg1"/>
                          </a:solidFill>
                          <a:latin typeface="方正清刻本悦宋简体" panose="02000000000000000000" pitchFamily="2" charset="-122"/>
                          <a:ea typeface="方正清刻本悦宋简体" panose="02000000000000000000" pitchFamily="2" charset="-122"/>
                        </a:rPr>
                        <a:t>⑤中国政府须聘请日本人为顾问</a:t>
                      </a:r>
                      <a:endParaRPr lang="zh-CN" altLang="en-US" sz="3200" b="1" dirty="0">
                        <a:solidFill>
                          <a:schemeClr val="bg1"/>
                        </a:solidFill>
                        <a:latin typeface="方正清刻本悦宋简体" panose="02000000000000000000" pitchFamily="2" charset="-122"/>
                        <a:ea typeface="方正清刻本悦宋简体" panose="02000000000000000000" pitchFamily="2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2788" y="3223033"/>
            <a:ext cx="2289088" cy="3471784"/>
          </a:xfrm>
          <a:prstGeom prst="rect">
            <a:avLst/>
          </a:prstGeom>
          <a:effectLst>
            <a:softEdge rad="393700"/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495" y="-430353"/>
            <a:ext cx="2733675" cy="3810000"/>
          </a:xfrm>
          <a:prstGeom prst="rect">
            <a:avLst/>
          </a:prstGeom>
          <a:effectLst>
            <a:softEdge rad="838200"/>
          </a:effectLst>
        </p:spPr>
      </p:pic>
      <p:pic>
        <p:nvPicPr>
          <p:cNvPr id="9" name="Picture 2" descr="c:\documents and settings\administrator\application data\360se6\User Data\temp\small_n1827597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243" y="-58720"/>
            <a:ext cx="2189436" cy="3145002"/>
          </a:xfrm>
          <a:prstGeom prst="rect">
            <a:avLst/>
          </a:prstGeom>
          <a:noFill/>
          <a:ln>
            <a:noFill/>
          </a:ln>
          <a:effectLst>
            <a:softEdge rad="558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/>
          <p:cNvSpPr txBox="1"/>
          <p:nvPr/>
        </p:nvSpPr>
        <p:spPr>
          <a:xfrm>
            <a:off x="3459724" y="0"/>
            <a:ext cx="49468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kern="1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宋体" panose="02010600030101010101" pitchFamily="2" charset="-122"/>
              </a:rPr>
              <a:t>护</a:t>
            </a:r>
            <a:r>
              <a:rPr lang="zh-CN" altLang="en-US" sz="5400" b="1" kern="10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宋体" panose="02010600030101010101" pitchFamily="2" charset="-122"/>
              </a:rPr>
              <a:t>国运动爆发</a:t>
            </a:r>
            <a:endParaRPr lang="zh-CN" altLang="en-US" sz="5400" b="1" kern="10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89512" y="1296120"/>
            <a:ext cx="10077450" cy="6254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4400" b="1" dirty="0" smtClean="0">
                <a:latin typeface="宋体" panose="02010600030101010101" pitchFamily="2" charset="-122"/>
              </a:rPr>
              <a:t> </a:t>
            </a:r>
            <a:r>
              <a:rPr lang="zh-CN" altLang="en-US" sz="4400" b="1" dirty="0" smtClean="0">
                <a:solidFill>
                  <a:srgbClr val="FFFF00"/>
                </a:solidFill>
                <a:latin typeface="宋体" panose="02010600030101010101" pitchFamily="2" charset="-122"/>
              </a:rPr>
              <a:t>时  间</a:t>
            </a:r>
            <a:r>
              <a:rPr lang="zh-CN" altLang="en-US" sz="4400" b="1" dirty="0">
                <a:solidFill>
                  <a:srgbClr val="FFFF00"/>
                </a:solidFill>
                <a:latin typeface="宋体" panose="02010600030101010101" pitchFamily="2" charset="-122"/>
              </a:rPr>
              <a:t>：</a:t>
            </a:r>
            <a:endParaRPr lang="zh-CN" altLang="en-US" sz="4400" b="1" dirty="0">
              <a:solidFill>
                <a:srgbClr val="FFFF00"/>
              </a:solidFill>
              <a:latin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400" b="1" dirty="0" smtClean="0">
                <a:solidFill>
                  <a:srgbClr val="FFFF00"/>
                </a:solidFill>
                <a:latin typeface="宋体" panose="02010600030101010101" pitchFamily="2" charset="-122"/>
              </a:rPr>
              <a:t> 人  物</a:t>
            </a:r>
            <a:r>
              <a:rPr lang="zh-CN" altLang="en-US" sz="4400" b="1" dirty="0">
                <a:solidFill>
                  <a:srgbClr val="FFFF00"/>
                </a:solidFill>
                <a:latin typeface="宋体" panose="02010600030101010101" pitchFamily="2" charset="-122"/>
              </a:rPr>
              <a:t>：</a:t>
            </a:r>
            <a:endParaRPr lang="zh-CN" altLang="en-US" sz="4400" b="1" dirty="0">
              <a:solidFill>
                <a:srgbClr val="FFFF00"/>
              </a:solidFill>
              <a:latin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400" b="1" dirty="0" smtClean="0">
                <a:solidFill>
                  <a:srgbClr val="FFFF00"/>
                </a:solidFill>
                <a:latin typeface="宋体" panose="02010600030101010101" pitchFamily="2" charset="-122"/>
              </a:rPr>
              <a:t> </a:t>
            </a:r>
            <a:endParaRPr lang="en-US" altLang="zh-CN" sz="4400" b="1" dirty="0" smtClean="0">
              <a:solidFill>
                <a:srgbClr val="FFFF00"/>
              </a:solidFill>
              <a:latin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400" b="1" dirty="0" smtClean="0">
                <a:solidFill>
                  <a:srgbClr val="FFFF00"/>
                </a:solidFill>
                <a:latin typeface="宋体" panose="02010600030101010101" pitchFamily="2" charset="-122"/>
              </a:rPr>
              <a:t> 地  点：</a:t>
            </a:r>
            <a:endParaRPr lang="zh-CN" altLang="en-US" sz="4400" b="1" dirty="0">
              <a:solidFill>
                <a:srgbClr val="FFFF00"/>
              </a:solidFill>
              <a:latin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400" b="1" dirty="0" smtClean="0">
                <a:solidFill>
                  <a:srgbClr val="FFFF00"/>
                </a:solidFill>
                <a:latin typeface="宋体" panose="02010600030101010101" pitchFamily="2" charset="-122"/>
              </a:rPr>
              <a:t> 结  果</a:t>
            </a:r>
            <a:r>
              <a:rPr lang="zh-CN" altLang="en-US" sz="4400" b="1" dirty="0">
                <a:solidFill>
                  <a:srgbClr val="FFFF00"/>
                </a:solidFill>
                <a:latin typeface="宋体" panose="02010600030101010101" pitchFamily="2" charset="-122"/>
              </a:rPr>
              <a:t>：</a:t>
            </a:r>
            <a:endParaRPr lang="zh-CN" altLang="en-US" sz="4400" b="1" dirty="0">
              <a:solidFill>
                <a:srgbClr val="FFFF00"/>
              </a:solidFill>
              <a:latin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400" b="1" dirty="0" smtClean="0">
                <a:latin typeface="宋体" panose="02010600030101010101" pitchFamily="2" charset="-122"/>
              </a:rPr>
              <a:t> </a:t>
            </a:r>
            <a:endParaRPr lang="en-US" altLang="zh-CN" sz="4400" b="1" dirty="0" smtClean="0">
              <a:latin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4400" b="1" dirty="0" smtClean="0">
                <a:latin typeface="宋体" panose="02010600030101010101" pitchFamily="2" charset="-122"/>
              </a:rPr>
              <a:t> </a:t>
            </a:r>
            <a:endParaRPr lang="zh-CN" altLang="en-US" sz="4400" b="1" dirty="0">
              <a:latin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108054" y="1271726"/>
            <a:ext cx="2773680" cy="779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b="1" dirty="0">
                <a:solidFill>
                  <a:schemeClr val="bg1"/>
                </a:solidFill>
                <a:latin typeface="宋体" panose="02010600030101010101" pitchFamily="2" charset="-122"/>
                <a:sym typeface="+mn-ea"/>
              </a:rPr>
              <a:t>1915</a:t>
            </a:r>
            <a:r>
              <a:rPr lang="zh-CN" altLang="en-US" sz="4000" b="1" dirty="0">
                <a:solidFill>
                  <a:schemeClr val="bg1"/>
                </a:solidFill>
                <a:latin typeface="宋体" panose="02010600030101010101" pitchFamily="2" charset="-122"/>
                <a:sym typeface="+mn-ea"/>
              </a:rPr>
              <a:t>年底</a:t>
            </a:r>
            <a:endParaRPr lang="zh-CN" altLang="en-US" sz="4000" b="1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109529" y="2147431"/>
            <a:ext cx="7911037" cy="1579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1"/>
                </a:solidFill>
                <a:latin typeface="宋体" panose="02010600030101010101" pitchFamily="2" charset="-122"/>
                <a:sym typeface="+mn-ea"/>
              </a:rPr>
              <a:t>孙中山、蔡锷、</a:t>
            </a:r>
            <a:endParaRPr lang="en-US" altLang="zh-CN" sz="4000" b="1" dirty="0" smtClean="0">
              <a:solidFill>
                <a:schemeClr val="bg1"/>
              </a:solidFill>
              <a:latin typeface="宋体" panose="02010600030101010101" pitchFamily="2" charset="-122"/>
              <a:sym typeface="+mn-ea"/>
            </a:endParaRPr>
          </a:p>
          <a:p>
            <a:pPr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1"/>
                </a:solidFill>
                <a:latin typeface="宋体" panose="02010600030101010101" pitchFamily="2" charset="-122"/>
                <a:sym typeface="+mn-ea"/>
              </a:rPr>
              <a:t>李烈</a:t>
            </a:r>
            <a:r>
              <a:rPr lang="zh-CN" altLang="en-US" sz="4000" b="1" dirty="0">
                <a:solidFill>
                  <a:schemeClr val="bg1"/>
                </a:solidFill>
                <a:latin typeface="宋体" panose="02010600030101010101" pitchFamily="2" charset="-122"/>
                <a:sym typeface="+mn-ea"/>
              </a:rPr>
              <a:t>钧、唐继尧</a:t>
            </a:r>
            <a:endParaRPr lang="zh-CN" altLang="en-US" sz="4000" b="1" dirty="0">
              <a:solidFill>
                <a:schemeClr val="bg1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183217" y="3907910"/>
            <a:ext cx="2064774" cy="779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1"/>
                </a:solidFill>
                <a:latin typeface="宋体" panose="02010600030101010101" pitchFamily="2" charset="-122"/>
                <a:sym typeface="+mn-ea"/>
              </a:rPr>
              <a:t>云 南</a:t>
            </a:r>
            <a:endParaRPr lang="zh-CN" altLang="en-US" sz="4000" b="1" dirty="0">
              <a:solidFill>
                <a:schemeClr val="bg1"/>
              </a:solidFill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108054" y="4733846"/>
            <a:ext cx="6499626" cy="1579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b="1" dirty="0">
                <a:solidFill>
                  <a:schemeClr val="bg1"/>
                </a:solidFill>
                <a:latin typeface="宋体" panose="02010600030101010101" pitchFamily="2" charset="-122"/>
                <a:sym typeface="+mn-ea"/>
              </a:rPr>
              <a:t>1916</a:t>
            </a:r>
            <a:r>
              <a:rPr lang="zh-CN" altLang="en-US" sz="4000" b="1" dirty="0">
                <a:solidFill>
                  <a:schemeClr val="bg1"/>
                </a:solidFill>
                <a:latin typeface="宋体" panose="02010600030101010101" pitchFamily="2" charset="-122"/>
                <a:sym typeface="+mn-ea"/>
              </a:rPr>
              <a:t>年袁世凯被迫取消</a:t>
            </a:r>
            <a:r>
              <a:rPr lang="zh-CN" altLang="en-US" sz="4000" b="1" dirty="0" smtClean="0">
                <a:solidFill>
                  <a:schemeClr val="bg1"/>
                </a:solidFill>
                <a:latin typeface="宋体" panose="02010600030101010101" pitchFamily="2" charset="-122"/>
                <a:sym typeface="+mn-ea"/>
              </a:rPr>
              <a:t>帝制，</a:t>
            </a:r>
            <a:endParaRPr lang="en-US" altLang="zh-CN" sz="4000" b="1" dirty="0" smtClean="0">
              <a:solidFill>
                <a:schemeClr val="bg1"/>
              </a:solidFill>
              <a:latin typeface="宋体" panose="02010600030101010101" pitchFamily="2" charset="-122"/>
              <a:sym typeface="+mn-ea"/>
            </a:endParaRPr>
          </a:p>
          <a:p>
            <a:pPr>
              <a:lnSpc>
                <a:spcPct val="130000"/>
              </a:lnSpc>
            </a:pPr>
            <a:r>
              <a:rPr lang="en-US" altLang="zh-CN" sz="4000" b="1" dirty="0" smtClean="0">
                <a:solidFill>
                  <a:schemeClr val="bg1"/>
                </a:solidFill>
                <a:latin typeface="宋体" panose="02010600030101010101" pitchFamily="2" charset="-122"/>
                <a:sym typeface="+mn-ea"/>
              </a:rPr>
              <a:t>6</a:t>
            </a:r>
            <a:r>
              <a:rPr lang="zh-CN" altLang="en-US" sz="4000" b="1" dirty="0">
                <a:solidFill>
                  <a:schemeClr val="bg1"/>
                </a:solidFill>
                <a:latin typeface="宋体" panose="02010600030101010101" pitchFamily="2" charset="-122"/>
                <a:sym typeface="+mn-ea"/>
              </a:rPr>
              <a:t>月在绝望中死去。</a:t>
            </a:r>
            <a:endParaRPr lang="zh-CN" altLang="en-US" sz="4000" b="1" dirty="0">
              <a:solidFill>
                <a:schemeClr val="bg1"/>
              </a:solidFill>
              <a:latin typeface="宋体" panose="02010600030101010101" pitchFamily="2" charset="-122"/>
              <a:sym typeface="+mn-ea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1763" y="3223033"/>
            <a:ext cx="2813062" cy="4033931"/>
          </a:xfrm>
          <a:prstGeom prst="rect">
            <a:avLst/>
          </a:prstGeom>
          <a:effectLst>
            <a:softEdge rad="9144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4" grpId="2"/>
      <p:bldP spid="4" grpId="3"/>
      <p:bldP spid="5" grpId="0"/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475906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kern="10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宋体" panose="02010600030101010101" pitchFamily="2" charset="-122"/>
              </a:rPr>
              <a:t>想一想：</a:t>
            </a:r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为什么袁世凯的复辟这么快就失败了？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217920" y="1853250"/>
            <a:ext cx="57454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材料</a:t>
            </a:r>
            <a:r>
              <a:rPr lang="en-US" altLang="zh-CN" sz="32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2</a:t>
            </a:r>
            <a:r>
              <a:rPr lang="zh-CN" altLang="en-US" sz="32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：</a:t>
            </a:r>
            <a:r>
              <a:rPr lang="zh-CN" altLang="en-US" sz="3200" b="1" dirty="0" smtClean="0">
                <a:solidFill>
                  <a:srgbClr val="FFFF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日本</a:t>
            </a:r>
            <a:r>
              <a:rPr lang="zh-CN" altLang="en-US" sz="3200" b="1" dirty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…外交既已妥恰，当再严词</a:t>
            </a:r>
            <a:r>
              <a:rPr lang="zh-CN" altLang="en-US" sz="3200" b="1" dirty="0">
                <a:solidFill>
                  <a:srgbClr val="FFFF00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警告中国政府，延缓帝制</a:t>
            </a:r>
            <a:r>
              <a:rPr lang="zh-CN" altLang="en-US" sz="3200" b="1" dirty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，如不听，则出兵自由行动，派驻中国要地</a:t>
            </a:r>
            <a:r>
              <a:rPr lang="zh-CN" altLang="en-US" sz="32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。</a:t>
            </a:r>
            <a:endParaRPr lang="en-US" altLang="zh-CN" sz="3200" b="1" dirty="0" smtClean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32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——</a:t>
            </a:r>
            <a:r>
              <a:rPr lang="zh-CN" altLang="en-US" sz="3200" b="1" dirty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林明德《日本与洪宪帝制》</a:t>
            </a:r>
            <a:endParaRPr lang="zh-CN" altLang="en-US" sz="3200" b="1" dirty="0">
              <a:solidFill>
                <a:schemeClr val="bg1"/>
              </a:solidFill>
              <a:latin typeface="方正清刻本悦宋简体" panose="02000000000000000000" pitchFamily="2" charset="-122"/>
              <a:ea typeface="方正清刻本悦宋简体" panose="02000000000000000000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0" y="1896024"/>
            <a:ext cx="6156960" cy="4504776"/>
            <a:chOff x="317335" y="2041167"/>
            <a:chExt cx="5089234" cy="4557146"/>
          </a:xfrm>
        </p:grpSpPr>
        <p:sp>
          <p:nvSpPr>
            <p:cNvPr id="9" name="文本框 8"/>
            <p:cNvSpPr txBox="1"/>
            <p:nvPr/>
          </p:nvSpPr>
          <p:spPr>
            <a:xfrm>
              <a:off x="317335" y="2073998"/>
              <a:ext cx="4923187" cy="45243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3200" b="1" dirty="0" smtClean="0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材料</a:t>
              </a:r>
              <a:r>
                <a:rPr lang="en-US" altLang="zh-CN" sz="3200" b="1" dirty="0" smtClean="0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1</a:t>
              </a:r>
              <a:r>
                <a:rPr lang="zh-CN" altLang="en-US" sz="3200" b="1" dirty="0" smtClean="0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：任凭你像尧舜那么圣贤，像曹操、司马懿那么狡猾，</a:t>
              </a:r>
              <a:r>
                <a:rPr lang="zh-CN" altLang="en-US" sz="3200" b="1" dirty="0" smtClean="0">
                  <a:solidFill>
                    <a:srgbClr val="FFFF00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再要想做中国皇帝</a:t>
              </a:r>
              <a:r>
                <a:rPr lang="zh-CN" altLang="en-US" sz="3200" b="1" dirty="0" smtClean="0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，乃</a:t>
              </a:r>
              <a:r>
                <a:rPr lang="zh-CN" altLang="en-US" sz="3200" b="1" dirty="0" smtClean="0">
                  <a:solidFill>
                    <a:srgbClr val="FFFF00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永远没有</a:t>
              </a:r>
              <a:r>
                <a:rPr lang="zh-CN" altLang="en-US" sz="3200" b="1" dirty="0">
                  <a:solidFill>
                    <a:srgbClr val="FFFF00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人</a:t>
              </a:r>
              <a:r>
                <a:rPr lang="zh-CN" altLang="en-US" sz="3200" b="1" dirty="0" smtClean="0">
                  <a:solidFill>
                    <a:srgbClr val="FFFF00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应</a:t>
              </a:r>
              <a:r>
                <a:rPr lang="zh-CN" altLang="en-US" sz="3200" b="1" dirty="0" smtClean="0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。                                     </a:t>
              </a:r>
              <a:endParaRPr lang="en-US" altLang="zh-CN" sz="3200" b="1" dirty="0" smtClean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  <a:p>
              <a:pPr algn="r">
                <a:lnSpc>
                  <a:spcPct val="150000"/>
                </a:lnSpc>
              </a:pPr>
              <a:r>
                <a:rPr lang="en-US" altLang="zh-CN" sz="3200" b="1" dirty="0" smtClean="0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——</a:t>
              </a:r>
              <a:r>
                <a:rPr lang="zh-CN" altLang="en-US" sz="3200" b="1" dirty="0" smtClean="0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梁启超</a:t>
              </a:r>
              <a:r>
                <a:rPr lang="en-US" altLang="zh-CN" sz="3200" b="1" dirty="0" smtClean="0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《</a:t>
              </a:r>
              <a:r>
                <a:rPr lang="zh-CN" altLang="en-US" sz="3200" b="1" dirty="0" smtClean="0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五十年中国进化论</a:t>
              </a:r>
              <a:r>
                <a:rPr lang="en-US" altLang="zh-CN" sz="3200" b="1" dirty="0" smtClean="0">
                  <a:solidFill>
                    <a:schemeClr val="bg1"/>
                  </a:solidFill>
                  <a:latin typeface="方正清刻本悦宋简体" panose="02000000000000000000" pitchFamily="2" charset="-122"/>
                  <a:ea typeface="方正清刻本悦宋简体" panose="02000000000000000000" pitchFamily="2" charset="-122"/>
                </a:rPr>
                <a:t>》</a:t>
              </a:r>
              <a:endParaRPr lang="zh-CN" altLang="en-US" sz="3200" b="1" dirty="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5406569" y="2041167"/>
              <a:ext cx="0" cy="4194629"/>
            </a:xfrm>
            <a:prstGeom prst="line">
              <a:avLst/>
            </a:prstGeom>
            <a:ln w="28575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53961" y="1695829"/>
            <a:ext cx="814111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①辛亥革命后，</a:t>
            </a:r>
            <a:r>
              <a:rPr lang="zh-CN" altLang="en-US" sz="3600" b="1" dirty="0" smtClean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</a:rPr>
              <a:t>民主共和观念深入人心</a:t>
            </a:r>
            <a:endParaRPr lang="en-US" altLang="zh-CN" sz="3600" b="1" dirty="0" smtClean="0">
              <a:solidFill>
                <a:srgbClr val="FFFF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②袁世凯失去亲信与列强的支持</a:t>
            </a:r>
            <a:endParaRPr lang="en-US" altLang="zh-CN" sz="36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③袁世凯出卖国家民族利益，逆民主共和历史潮流，遭到人民反对</a:t>
            </a:r>
            <a:endParaRPr lang="en-US" altLang="zh-CN" sz="36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en-US" altLang="zh-CN" sz="32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zh-CN" altLang="en-US" sz="32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545341" y="587177"/>
            <a:ext cx="3057247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dirty="0" smtClean="0">
                <a:solidFill>
                  <a:schemeClr val="tx1"/>
                </a:solidFill>
              </a:rPr>
              <a:t>复辟失败的原因</a:t>
            </a:r>
            <a:endParaRPr lang="zh-CN" altLang="en-US" dirty="0">
              <a:solidFill>
                <a:schemeClr val="tx1"/>
              </a:solidFill>
            </a:endParaRPr>
          </a:p>
        </p:txBody>
      </p:sp>
      <p:pic>
        <p:nvPicPr>
          <p:cNvPr id="16" name="Picture 10" descr="201105270906566643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377410"/>
            <a:ext cx="3552387" cy="607419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softEdge rad="34290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50" name="文本框 142349"/>
          <p:cNvSpPr txBox="1"/>
          <p:nvPr/>
        </p:nvSpPr>
        <p:spPr>
          <a:xfrm>
            <a:off x="523875" y="287655"/>
            <a:ext cx="3979545" cy="76944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sz="4400" b="1" noProof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北洋军阀</a:t>
            </a:r>
            <a:r>
              <a:rPr lang="zh-CN" sz="4400" b="1" noProof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分裂</a:t>
            </a:r>
            <a:endParaRPr lang="zh-CN" sz="4400" b="1" noProof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  <a:cs typeface="+mn-ea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-109332" y="2653127"/>
            <a:ext cx="12442358" cy="3947118"/>
            <a:chOff x="8" y="-630"/>
            <a:chExt cx="6419" cy="4189"/>
          </a:xfrm>
        </p:grpSpPr>
        <p:pic>
          <p:nvPicPr>
            <p:cNvPr id="19489" name="Picture 5" descr="段祺瑞（1865—1936）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4035" y="-630"/>
              <a:ext cx="2392" cy="3760"/>
            </a:xfrm>
            <a:prstGeom prst="rect">
              <a:avLst/>
            </a:prstGeom>
            <a:noFill/>
            <a:ln w="76200" cap="flat" cmpd="tri">
              <a:solidFill>
                <a:srgbClr val="FFFF00"/>
              </a:solidFill>
              <a:prstDash val="solid"/>
              <a:miter/>
              <a:headEnd type="none" w="med" len="med"/>
              <a:tailEnd type="none" w="med" len="med"/>
            </a:ln>
            <a:effectLst>
              <a:softEdge rad="1270000"/>
            </a:effectLst>
          </p:spPr>
        </p:pic>
        <p:sp>
          <p:nvSpPr>
            <p:cNvPr id="19490" name="Rectangle 6"/>
            <p:cNvSpPr/>
            <p:nvPr/>
          </p:nvSpPr>
          <p:spPr>
            <a:xfrm>
              <a:off x="4821" y="2865"/>
              <a:ext cx="694" cy="55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段祺瑞</a:t>
              </a:r>
              <a:endPara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  <p:pic>
          <p:nvPicPr>
            <p:cNvPr id="19491" name="Picture 7" descr="U48P1T1D4259740F21DT20040908030930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45" y="-351"/>
              <a:ext cx="2076" cy="3203"/>
            </a:xfrm>
            <a:prstGeom prst="rect">
              <a:avLst/>
            </a:prstGeom>
            <a:noFill/>
            <a:ln w="9525">
              <a:noFill/>
            </a:ln>
            <a:effectLst>
              <a:softEdge rad="685800"/>
            </a:effectLst>
          </p:spPr>
        </p:pic>
        <p:sp>
          <p:nvSpPr>
            <p:cNvPr id="19492" name="Rectangle 8"/>
            <p:cNvSpPr/>
            <p:nvPr/>
          </p:nvSpPr>
          <p:spPr>
            <a:xfrm>
              <a:off x="2629" y="2981"/>
              <a:ext cx="733" cy="55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ctr">
              <a:spAutoFit/>
            </a:bodyPr>
            <a:lstStyle/>
            <a:p>
              <a:r>
                <a:rPr lang="zh-CN" altLang="en-US" sz="28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冯国璋</a:t>
              </a:r>
              <a:endPara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  <p:pic>
          <p:nvPicPr>
            <p:cNvPr id="19493" name="Picture 9" descr="834344afae6699effbed50da">
              <a:hlinkClick r:id="rId3"/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" y="-166"/>
              <a:ext cx="1874" cy="3203"/>
            </a:xfrm>
            <a:prstGeom prst="rect">
              <a:avLst/>
            </a:prstGeom>
            <a:noFill/>
            <a:ln w="9525">
              <a:noFill/>
            </a:ln>
            <a:effectLst>
              <a:softEdge rad="635000"/>
            </a:effectLst>
          </p:spPr>
        </p:pic>
        <p:sp>
          <p:nvSpPr>
            <p:cNvPr id="19494" name="Rectangle 10"/>
            <p:cNvSpPr/>
            <p:nvPr/>
          </p:nvSpPr>
          <p:spPr>
            <a:xfrm>
              <a:off x="534" y="3004"/>
              <a:ext cx="745" cy="55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anchor="ctr">
              <a:spAutoFit/>
            </a:bodyPr>
            <a:lstStyle/>
            <a:p>
              <a:r>
                <a:rPr lang="zh-CN" altLang="en-US" sz="28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张作霖</a:t>
              </a:r>
              <a:endPara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619430" y="2138516"/>
            <a:ext cx="1157256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FF00"/>
                </a:solidFill>
              </a:rPr>
              <a:t>奉系军阀</a:t>
            </a:r>
            <a:endParaRPr lang="zh-CN" altLang="en-US" sz="4000" dirty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19483" y="2109020"/>
            <a:ext cx="4100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FF00"/>
                </a:solidFill>
              </a:rPr>
              <a:t>直系军阀</a:t>
            </a:r>
            <a:endParaRPr lang="zh-CN" altLang="en-US" sz="4000" b="1" dirty="0" smtClean="0">
              <a:solidFill>
                <a:srgbClr val="FFFF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814620" y="2109020"/>
            <a:ext cx="25514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FF00"/>
                </a:solidFill>
              </a:rPr>
              <a:t>皖系军阀</a:t>
            </a:r>
            <a:endParaRPr lang="zh-CN" altLang="en-US" sz="4000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2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50" grpId="0"/>
      <p:bldP spid="12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" y="1835683"/>
          <a:ext cx="6253316" cy="42944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992"/>
                <a:gridCol w="1528421"/>
                <a:gridCol w="2287106"/>
                <a:gridCol w="1619797"/>
              </a:tblGrid>
              <a:tr h="67154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dirty="0" smtClean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派系</a:t>
                      </a:r>
                      <a:endParaRPr lang="zh-CN" altLang="en-US" sz="2400" b="0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5" marR="91435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dirty="0" smtClean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代表人物</a:t>
                      </a:r>
                      <a:endParaRPr lang="zh-CN" altLang="en-US" sz="2400" b="0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5" marR="91435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dirty="0" smtClean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控制区域</a:t>
                      </a:r>
                      <a:endParaRPr lang="zh-CN" altLang="en-US" sz="2400" b="0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5" marR="91435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dirty="0" smtClean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依靠国家</a:t>
                      </a:r>
                      <a:endParaRPr lang="zh-CN" altLang="en-US" sz="2400" b="0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5" marR="91435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20764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直系</a:t>
                      </a:r>
                      <a:endParaRPr lang="zh-CN" altLang="en-US" sz="2400" b="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5" marR="91435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5" marR="91435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江苏、江西、</a:t>
                      </a:r>
                      <a:endParaRPr lang="en-US" altLang="zh-CN" sz="2400" b="0" dirty="0" smtClean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algn="ctr"/>
                      <a:r>
                        <a:rPr lang="zh-CN" altLang="en-US" sz="2400" b="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湖北</a:t>
                      </a:r>
                      <a:endParaRPr lang="zh-CN" altLang="en-US" sz="2400" b="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5" marR="91435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kern="1200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endParaRPr>
                    </a:p>
                  </a:txBody>
                  <a:tcPr marL="91435" marR="91435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20764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皖系</a:t>
                      </a:r>
                      <a:endParaRPr lang="zh-CN" altLang="en-US" sz="2400" b="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5" marR="91435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5" marR="91435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皖、浙、鲁、闽</a:t>
                      </a:r>
                      <a:endParaRPr lang="zh-CN" altLang="en-US" sz="2400" b="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5" marR="91435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dirty="0" smtClean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日</a:t>
                      </a:r>
                      <a:endParaRPr lang="zh-CN" altLang="en-US" sz="2400" b="0" dirty="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5" marR="91435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120764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奉系</a:t>
                      </a:r>
                      <a:endParaRPr lang="zh-CN" altLang="en-US" sz="2400" b="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5" marR="91435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5" marR="91435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2400" b="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5" marR="91435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0" dirty="0" smtClean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日</a:t>
                      </a:r>
                      <a:endParaRPr lang="zh-CN" altLang="en-US" sz="2400" b="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1435" marR="91435" marT="45711" marB="457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1170039" y="0"/>
            <a:ext cx="34904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kern="10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宋体" panose="02010600030101010101" pitchFamily="2" charset="-122"/>
              </a:rPr>
              <a:t>军阀割据</a:t>
            </a:r>
            <a:endParaRPr lang="zh-CN" altLang="en-US" sz="5400" b="1" kern="10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74320" y="715625"/>
            <a:ext cx="5745480" cy="1195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  <a:sym typeface="+mn-ea"/>
              </a:rPr>
              <a:t>观察下图：军阀割据形势示意图，并结合教材，完成下表。</a:t>
            </a:r>
            <a:endParaRPr lang="zh-CN" altLang="en-US" sz="3200" b="1" dirty="0">
              <a:solidFill>
                <a:schemeClr val="bg1"/>
              </a:solidFill>
              <a:latin typeface="宋体" panose="02010600030101010101" pitchFamily="2" charset="-122"/>
              <a:sym typeface="+mn-ea"/>
            </a:endParaRPr>
          </a:p>
        </p:txBody>
      </p:sp>
      <p:pic>
        <p:nvPicPr>
          <p:cNvPr id="4" name="Picture 4" descr="timg?image&amp;quality=80&amp;size=b9999_10000&amp;sec=1497417389857&amp;di=ae8adc8b9b5c949a8544c2e697ce5d65&amp;imgtype=0&amp;src=http%3A%2F%2Ffile1"/>
          <p:cNvPicPr>
            <a:picLocks noChangeAspect="1"/>
          </p:cNvPicPr>
          <p:nvPr/>
        </p:nvPicPr>
        <p:blipFill>
          <a:blip r:embed="rId1" cstate="print"/>
          <a:srcRect l="18109" t="6706" r="935" b="5003"/>
          <a:stretch>
            <a:fillRect/>
          </a:stretch>
        </p:blipFill>
        <p:spPr>
          <a:xfrm>
            <a:off x="6130781" y="0"/>
            <a:ext cx="6016770" cy="681926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85" name="矩形 3"/>
          <p:cNvSpPr/>
          <p:nvPr/>
        </p:nvSpPr>
        <p:spPr>
          <a:xfrm>
            <a:off x="978308" y="2760943"/>
            <a:ext cx="1307691" cy="83099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冯国</a:t>
            </a:r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璋</a:t>
            </a:r>
            <a:endParaRPr lang="en-US" altLang="zh-CN" sz="2400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曹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锟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86" name="矩形 4"/>
          <p:cNvSpPr/>
          <p:nvPr/>
        </p:nvSpPr>
        <p:spPr>
          <a:xfrm>
            <a:off x="953535" y="4168244"/>
            <a:ext cx="1107996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段祺瑞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87" name="矩形 5"/>
          <p:cNvSpPr/>
          <p:nvPr/>
        </p:nvSpPr>
        <p:spPr>
          <a:xfrm>
            <a:off x="985172" y="5398925"/>
            <a:ext cx="1107996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张作霖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88" name="矩形 6"/>
          <p:cNvSpPr/>
          <p:nvPr/>
        </p:nvSpPr>
        <p:spPr>
          <a:xfrm>
            <a:off x="2726686" y="5369426"/>
            <a:ext cx="1415773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 eaLnBrk="0" hangingPunct="0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东北三省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48979" y="2861187"/>
            <a:ext cx="1342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英、美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85" grpId="0"/>
      <p:bldP spid="35886" grpId="0"/>
      <p:bldP spid="35887" grpId="0"/>
      <p:bldP spid="35888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5"/>
          <p:cNvSpPr txBox="1">
            <a:spLocks noChangeArrowheads="1"/>
          </p:cNvSpPr>
          <p:nvPr/>
        </p:nvSpPr>
        <p:spPr bwMode="auto">
          <a:xfrm>
            <a:off x="527051" y="4076700"/>
            <a:ext cx="11233149" cy="952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457200" algn="just"/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根据上述表格想一想，北洋军阀的混战局面对中国社会造成哪些不利影响？</a:t>
            </a:r>
            <a:endParaRPr lang="zh-CN" altLang="en-US" sz="28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 rot="346921">
            <a:off x="71967" y="-87313"/>
            <a:ext cx="3517900" cy="1212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796439" y="1078994"/>
          <a:ext cx="8970433" cy="259080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578265"/>
                <a:gridCol w="3168072"/>
                <a:gridCol w="4224096"/>
              </a:tblGrid>
              <a:tr h="37084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农户</a:t>
                      </a:r>
                      <a:endParaRPr kumimoji="0" lang="zh-CN" altLang="en-US" sz="28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21909" marR="121909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1914——1918</a:t>
                      </a:r>
                      <a:endParaRPr lang="zh-CN" altLang="en-US" sz="2800" b="0" dirty="0"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marL="121909" marR="121909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减少</a:t>
                      </a:r>
                      <a:r>
                        <a:rPr lang="en-US" altLang="zh-CN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1500</a:t>
                      </a:r>
                      <a:r>
                        <a:rPr lang="zh-CN" altLang="en-US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多万户</a:t>
                      </a:r>
                      <a:endParaRPr lang="zh-CN" altLang="en-US" sz="2800" b="0" dirty="0"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marL="121909" marR="121909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耕地</a:t>
                      </a:r>
                      <a:endParaRPr kumimoji="0" lang="zh-CN" altLang="en-US" sz="28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21909" marR="121909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1914——1918</a:t>
                      </a:r>
                      <a:endParaRPr lang="zh-CN" altLang="en-US" sz="2800" b="0" dirty="0"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marL="121909" marR="121909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减少</a:t>
                      </a:r>
                      <a:r>
                        <a:rPr lang="en-US" altLang="zh-CN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2600</a:t>
                      </a:r>
                      <a:r>
                        <a:rPr lang="zh-CN" altLang="en-US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多万亩</a:t>
                      </a:r>
                      <a:endParaRPr lang="zh-CN" altLang="en-US" sz="2800" b="0" dirty="0"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marL="121909" marR="121909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荒地</a:t>
                      </a:r>
                      <a:endParaRPr kumimoji="0" lang="zh-CN" altLang="en-US" sz="28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21909" marR="12190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1914——1918</a:t>
                      </a:r>
                      <a:endParaRPr lang="zh-CN" altLang="en-US" sz="2800" b="0" dirty="0"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marL="121909" marR="12190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增加</a:t>
                      </a:r>
                      <a:r>
                        <a:rPr lang="en-US" altLang="zh-CN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4900</a:t>
                      </a:r>
                      <a:r>
                        <a:rPr lang="zh-CN" altLang="en-US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多万亩</a:t>
                      </a:r>
                      <a:endParaRPr lang="zh-CN" altLang="en-US" sz="2800" b="0" dirty="0"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marL="121909" marR="12190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陆军</a:t>
                      </a:r>
                      <a:endParaRPr kumimoji="0" lang="zh-CN" altLang="en-US" sz="28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21909" marR="12190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1914——1919</a:t>
                      </a:r>
                      <a:endParaRPr lang="zh-CN" altLang="en-US" sz="2800" b="0" dirty="0"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marL="121909" marR="12190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增加</a:t>
                      </a:r>
                      <a:r>
                        <a:rPr lang="en-US" altLang="zh-CN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92</a:t>
                      </a:r>
                      <a:r>
                        <a:rPr lang="zh-CN" altLang="en-US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万多人</a:t>
                      </a:r>
                      <a:endParaRPr lang="zh-CN" altLang="en-US" sz="2800" b="0" dirty="0"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marL="121909" marR="12190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u="none" strike="noStrike" kern="1200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军费</a:t>
                      </a:r>
                      <a:endParaRPr kumimoji="0" lang="zh-CN" altLang="en-US" sz="2800" b="0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121909" marR="12190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1916——1918</a:t>
                      </a:r>
                      <a:endParaRPr lang="zh-CN" altLang="en-US" sz="2800" b="0" dirty="0"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marL="121909" marR="12190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增加</a:t>
                      </a:r>
                      <a:r>
                        <a:rPr lang="en-US" altLang="zh-CN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5000</a:t>
                      </a:r>
                      <a:r>
                        <a:rPr lang="zh-CN" altLang="en-US" sz="2800" b="0" dirty="0" smtClean="0">
                          <a:latin typeface="华文新魏" pitchFamily="2" charset="-122"/>
                          <a:ea typeface="华文新魏" pitchFamily="2" charset="-122"/>
                        </a:rPr>
                        <a:t>多万元</a:t>
                      </a:r>
                      <a:endParaRPr lang="zh-CN" altLang="en-US" sz="2800" b="0" dirty="0"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marL="121909" marR="12190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7" name="组合 20"/>
          <p:cNvGrpSpPr/>
          <p:nvPr/>
        </p:nvGrpSpPr>
        <p:grpSpPr bwMode="auto">
          <a:xfrm>
            <a:off x="796439" y="1089820"/>
            <a:ext cx="8968317" cy="2590800"/>
            <a:chOff x="1373187" y="1124744"/>
            <a:chExt cx="6727205" cy="2592288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1373187" y="1124744"/>
              <a:ext cx="6727205" cy="0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373187" y="1701337"/>
              <a:ext cx="6727205" cy="0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1373187" y="2204864"/>
              <a:ext cx="6727205" cy="0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1373187" y="2708390"/>
              <a:ext cx="6727205" cy="0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373187" y="3213505"/>
              <a:ext cx="6727205" cy="0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1373187" y="3717032"/>
              <a:ext cx="6727205" cy="0"/>
            </a:xfrm>
            <a:prstGeom prst="line">
              <a:avLst/>
            </a:prstGeom>
            <a:ln w="28575">
              <a:solidFill>
                <a:srgbClr val="FFC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/>
          <p:cNvSpPr txBox="1"/>
          <p:nvPr/>
        </p:nvSpPr>
        <p:spPr>
          <a:xfrm>
            <a:off x="1828800" y="5007928"/>
            <a:ext cx="9387839" cy="1569660"/>
          </a:xfrm>
          <a:prstGeom prst="rect">
            <a:avLst/>
          </a:prstGeom>
          <a:solidFill>
            <a:schemeClr val="accent3"/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indent="457200">
              <a:defRPr/>
            </a:pPr>
            <a:r>
              <a:rPr lang="zh-CN" altLang="en-US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农业生产遭到破坏，经济下滑；</a:t>
            </a:r>
            <a:endParaRPr lang="en-US" altLang="zh-CN" sz="4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457200">
              <a:defRPr/>
            </a:pPr>
            <a:r>
              <a:rPr lang="zh-CN" altLang="en-US" sz="4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军费增多，百姓负担加重；</a:t>
            </a:r>
            <a:endParaRPr lang="zh-CN" altLang="en-US" sz="4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TextBox 21"/>
          <p:cNvSpPr txBox="1"/>
          <p:nvPr/>
        </p:nvSpPr>
        <p:spPr>
          <a:xfrm>
            <a:off x="1" y="4919008"/>
            <a:ext cx="12192000" cy="1938992"/>
          </a:xfrm>
          <a:prstGeom prst="rect">
            <a:avLst/>
          </a:prstGeom>
          <a:solidFill>
            <a:schemeClr val="accent3"/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indent="457200">
              <a:defRPr/>
            </a:pPr>
            <a:r>
              <a:rPr lang="zh-CN" altLang="en-US" sz="6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北洋军阀统治时期是中国近代史</a:t>
            </a:r>
            <a:r>
              <a:rPr lang="zh-CN" altLang="en-US" sz="6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</a:t>
            </a:r>
            <a:endParaRPr lang="en-US" altLang="zh-CN" sz="60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457200">
              <a:defRPr/>
            </a:pPr>
            <a:r>
              <a:rPr lang="en-US" altLang="zh-CN" sz="60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6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</a:t>
            </a:r>
            <a:r>
              <a:rPr lang="zh-CN" altLang="en-US" sz="6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6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最</a:t>
            </a:r>
            <a:r>
              <a:rPr lang="zh-CN" altLang="en-US" sz="6000" b="1" dirty="0">
                <a:latin typeface="楷体" panose="02010609060101010101" pitchFamily="49" charset="-122"/>
                <a:ea typeface="楷体" panose="02010609060101010101" pitchFamily="49" charset="-122"/>
              </a:rPr>
              <a:t>黑暗的时期</a:t>
            </a:r>
            <a:endParaRPr lang="zh-CN" altLang="en-US" sz="6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5" name="Picture 2" descr="c:\documents and settings\administrator\application data\360se6\User Data\temp\small_n1827597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9636" y="-83524"/>
            <a:ext cx="2270124" cy="3260906"/>
          </a:xfrm>
          <a:prstGeom prst="rect">
            <a:avLst/>
          </a:prstGeom>
          <a:noFill/>
          <a:ln>
            <a:noFill/>
          </a:ln>
          <a:effectLst>
            <a:softEdge rad="5588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7"/>
          <p:cNvGrpSpPr/>
          <p:nvPr/>
        </p:nvGrpSpPr>
        <p:grpSpPr>
          <a:xfrm>
            <a:off x="9687208" y="2253826"/>
            <a:ext cx="2742552" cy="1629624"/>
            <a:chOff x="7659232" y="407407"/>
            <a:chExt cx="2882142" cy="1629624"/>
          </a:xfrm>
        </p:grpSpPr>
        <p:sp>
          <p:nvSpPr>
            <p:cNvPr id="4" name="椭圆形标注 3"/>
            <p:cNvSpPr/>
            <p:nvPr/>
          </p:nvSpPr>
          <p:spPr>
            <a:xfrm>
              <a:off x="7659232" y="407407"/>
              <a:ext cx="2882142" cy="1629624"/>
            </a:xfrm>
            <a:prstGeom prst="wedgeEllipseCallout">
              <a:avLst>
                <a:gd name="adj1" fmla="val 173137"/>
                <a:gd name="adj2" fmla="val 59828"/>
              </a:avLst>
            </a:prstGeom>
            <a:solidFill>
              <a:schemeClr val="bg2">
                <a:lumMod val="75000"/>
              </a:schemeClr>
            </a:solidFill>
            <a:effectLst>
              <a:softEdge rad="241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8076514" y="672015"/>
              <a:ext cx="2006795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latin typeface="方正舒体" panose="02010601030101010101" pitchFamily="2" charset="-122"/>
                  <a:ea typeface="方正舒体" panose="02010601030101010101" pitchFamily="2" charset="-122"/>
                </a:rPr>
                <a:t> </a:t>
              </a:r>
              <a:r>
                <a:rPr lang="zh-CN" altLang="en-US" sz="2800" b="1" dirty="0" smtClean="0">
                  <a:solidFill>
                    <a:srgbClr val="FF0000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打倒列强</a:t>
              </a:r>
              <a:endParaRPr lang="en-US" altLang="zh-CN" sz="2800" b="1" dirty="0" smtClean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  <a:p>
              <a:r>
                <a:rPr lang="zh-CN" altLang="en-US" sz="2800" b="1" dirty="0" smtClean="0">
                  <a:solidFill>
                    <a:srgbClr val="FF0000"/>
                  </a:solidFill>
                  <a:latin typeface="华文行楷" panose="02010800040101010101" pitchFamily="2" charset="-122"/>
                  <a:ea typeface="华文行楷" panose="02010800040101010101" pitchFamily="2" charset="-122"/>
                </a:rPr>
                <a:t>   除军阀</a:t>
              </a:r>
              <a:endParaRPr lang="zh-CN" altLang="en-US" sz="28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endParaRPr>
            </a:p>
          </p:txBody>
        </p:sp>
      </p:grp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2" grpId="0" bldLvl="0" animBg="1"/>
      <p:bldP spid="2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323088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0880"/>
            <a:ext cx="2604229" cy="3627120"/>
          </a:xfrm>
          <a:prstGeom prst="rect">
            <a:avLst/>
          </a:prstGeom>
          <a:effectLst>
            <a:softEdge rad="165100"/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229" y="3230880"/>
            <a:ext cx="3038284" cy="3745179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513" y="3230880"/>
            <a:ext cx="3260122" cy="3676090"/>
          </a:xfrm>
          <a:prstGeom prst="rect">
            <a:avLst/>
          </a:prstGeom>
          <a:effectLst>
            <a:softEdge rad="228600"/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0160" y="3230880"/>
            <a:ext cx="3096768" cy="3676644"/>
          </a:xfrm>
          <a:prstGeom prst="rect">
            <a:avLst/>
          </a:prstGeom>
          <a:effectLst>
            <a:softEdge rad="1778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99" y="0"/>
            <a:ext cx="12208597" cy="6857999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-81481" y="1865013"/>
            <a:ext cx="12517169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bg1"/>
                </a:solidFill>
                <a:latin typeface="方正超粗黑简体" panose="03000509000000000000" pitchFamily="65" charset="-122"/>
                <a:ea typeface="方正超粗黑简体" panose="03000509000000000000" pitchFamily="65" charset="-122"/>
              </a:rPr>
              <a:t>     </a:t>
            </a:r>
            <a:r>
              <a:rPr lang="zh-CN" altLang="en-US" sz="4400" b="1" dirty="0" smtClean="0"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我们</a:t>
            </a:r>
            <a:r>
              <a:rPr lang="zh-CN" altLang="en-US" sz="4400" b="1" dirty="0"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要</a:t>
            </a:r>
            <a:r>
              <a:rPr lang="zh-CN" altLang="en-US" sz="4400" b="1" dirty="0" smtClean="0"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学习孙中山</a:t>
            </a:r>
            <a:r>
              <a:rPr lang="zh-CN" altLang="en-US" sz="4400" b="1" dirty="0"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先生天下为公、心系民众的博大情怀，学习孙中山先生追求真理、与时俱进的优秀品质，学习孙中山先生坚忍不拔、百折不挠</a:t>
            </a:r>
            <a:r>
              <a:rPr lang="zh-CN" altLang="en-US" sz="4400" b="1" dirty="0" smtClean="0"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的</a:t>
            </a:r>
            <a:r>
              <a:rPr lang="zh-CN" altLang="en-US" sz="4400" b="1" dirty="0"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奋斗精神</a:t>
            </a:r>
            <a:r>
              <a:rPr lang="zh-CN" altLang="en-US" sz="4400" b="1" dirty="0" smtClean="0"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。</a:t>
            </a:r>
            <a:endParaRPr lang="en-US" altLang="zh-CN" sz="4400" b="1" dirty="0" smtClean="0">
              <a:latin typeface="Meiryo UI" panose="020B0604030504040204" pitchFamily="34" charset="-128"/>
              <a:ea typeface="Meiryo UI" panose="020B0604030504040204" pitchFamily="34" charset="-128"/>
              <a:cs typeface="Meiryo UI" panose="020B0604030504040204" pitchFamily="34" charset="-128"/>
            </a:endParaRPr>
          </a:p>
          <a:p>
            <a:r>
              <a:rPr lang="en-US" altLang="zh-CN" sz="4400" b="1" dirty="0" smtClean="0">
                <a:solidFill>
                  <a:schemeClr val="bg1"/>
                </a:solidFill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                                            </a:t>
            </a:r>
            <a:r>
              <a:rPr lang="en-US" altLang="zh-CN" sz="4400" b="1" dirty="0" smtClean="0"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——</a:t>
            </a:r>
            <a:r>
              <a:rPr lang="zh-CN" altLang="en-US" sz="4400" b="1" dirty="0"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习近</a:t>
            </a:r>
            <a:r>
              <a:rPr lang="zh-CN" altLang="en-US" sz="4400" b="1" dirty="0" smtClean="0">
                <a:latin typeface="Meiryo UI" panose="020B0604030504040204" pitchFamily="34" charset="-128"/>
                <a:ea typeface="Meiryo UI" panose="020B0604030504040204" pitchFamily="34" charset="-128"/>
                <a:cs typeface="Meiryo UI" panose="020B0604030504040204" pitchFamily="34" charset="-128"/>
              </a:rPr>
              <a:t>平</a:t>
            </a:r>
            <a:endParaRPr lang="en-US" altLang="zh-CN" sz="4400" b="1" dirty="0">
              <a:latin typeface="Meiryo UI" panose="020B0604030504040204" pitchFamily="34" charset="-128"/>
              <a:ea typeface="Meiryo UI" panose="020B0604030504040204" pitchFamily="34" charset="-128"/>
              <a:cs typeface="Meiryo UI" panose="020B0604030504040204" pitchFamily="34" charset="-128"/>
            </a:endParaRPr>
          </a:p>
          <a:p>
            <a:endParaRPr lang="zh-CN" altLang="en-US" dirty="0"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pic>
        <p:nvPicPr>
          <p:cNvPr id="7" name="背景音乐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1636477" y="6302477"/>
            <a:ext cx="555523" cy="5555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0996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4" name="Text Box 8"/>
          <p:cNvSpPr txBox="1">
            <a:spLocks noChangeArrowheads="1"/>
          </p:cNvSpPr>
          <p:nvPr/>
        </p:nvSpPr>
        <p:spPr bwMode="auto">
          <a:xfrm>
            <a:off x="3591650" y="1618630"/>
            <a:ext cx="272006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3600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专制独裁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7467600" y="1626285"/>
            <a:ext cx="21373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3600" b="1" dirty="0" smtClean="0">
                <a:solidFill>
                  <a:schemeClr val="hlink"/>
                </a:solidFill>
                <a:latin typeface="Arial" panose="020B0604020202020204" pitchFamily="34" charset="0"/>
              </a:rPr>
              <a:t>民主共和</a:t>
            </a:r>
            <a:endParaRPr lang="zh-CN" altLang="en-US" sz="3600" b="1" dirty="0">
              <a:solidFill>
                <a:schemeClr val="hlink"/>
              </a:solidFill>
              <a:latin typeface="Arial" panose="020B0604020202020204" pitchFamily="34" charset="0"/>
            </a:endParaRPr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>
            <a:off x="5962649" y="1949451"/>
            <a:ext cx="1225550" cy="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5548" name="Text Box 12"/>
          <p:cNvSpPr txBox="1">
            <a:spLocks noChangeArrowheads="1"/>
          </p:cNvSpPr>
          <p:nvPr/>
        </p:nvSpPr>
        <p:spPr bwMode="auto">
          <a:xfrm>
            <a:off x="5783262" y="1395523"/>
            <a:ext cx="1584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chemeClr val="hlink"/>
                </a:solidFill>
                <a:latin typeface="Arial" panose="020B0604020202020204" pitchFamily="34" charset="0"/>
              </a:rPr>
              <a:t>生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死</a:t>
            </a:r>
            <a:r>
              <a:rPr lang="zh-CN" altLang="en-US" sz="2400" b="1" dirty="0">
                <a:latin typeface="Arial" panose="020B0604020202020204" pitchFamily="34" charset="0"/>
              </a:rPr>
              <a:t>较量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43259" y="457102"/>
            <a:ext cx="2749550" cy="676275"/>
            <a:chOff x="0" y="642043"/>
            <a:chExt cx="2749550" cy="676275"/>
          </a:xfrm>
        </p:grpSpPr>
        <p:pic>
          <p:nvPicPr>
            <p:cNvPr id="11" name="Picture 2" descr="C:\Users\Administrator\Desktop\图片1.png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0" y="642043"/>
              <a:ext cx="2749550" cy="676275"/>
            </a:xfrm>
            <a:prstGeom prst="rect">
              <a:avLst/>
            </a:prstGeom>
            <a:noFill/>
          </p:spPr>
        </p:pic>
        <p:sp>
          <p:nvSpPr>
            <p:cNvPr id="12" name="矩形 11"/>
            <p:cNvSpPr/>
            <p:nvPr/>
          </p:nvSpPr>
          <p:spPr>
            <a:xfrm>
              <a:off x="805282" y="692696"/>
              <a:ext cx="54534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b="1" dirty="0">
                  <a:solidFill>
                    <a:prstClr val="black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课</a:t>
              </a:r>
              <a:endParaRPr lang="zh-CN" altLang="en-US" sz="1400" dirty="0"/>
            </a:p>
          </p:txBody>
        </p:sp>
        <p:sp>
          <p:nvSpPr>
            <p:cNvPr id="13" name="矩形 12"/>
            <p:cNvSpPr/>
            <p:nvPr/>
          </p:nvSpPr>
          <p:spPr>
            <a:xfrm>
              <a:off x="1248481" y="703847"/>
              <a:ext cx="54534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b="1" dirty="0">
                  <a:solidFill>
                    <a:prstClr val="black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堂</a:t>
              </a:r>
              <a:endParaRPr lang="zh-CN" altLang="en-US" sz="1400" dirty="0"/>
            </a:p>
          </p:txBody>
        </p:sp>
        <p:sp>
          <p:nvSpPr>
            <p:cNvPr id="14" name="矩形 13"/>
            <p:cNvSpPr/>
            <p:nvPr/>
          </p:nvSpPr>
          <p:spPr>
            <a:xfrm>
              <a:off x="1680529" y="703847"/>
              <a:ext cx="54534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b="1" dirty="0">
                  <a:solidFill>
                    <a:prstClr val="black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小</a:t>
              </a:r>
              <a:endParaRPr lang="zh-CN" altLang="en-US" sz="1400" dirty="0"/>
            </a:p>
          </p:txBody>
        </p:sp>
        <p:sp>
          <p:nvSpPr>
            <p:cNvPr id="15" name="矩形 14"/>
            <p:cNvSpPr/>
            <p:nvPr/>
          </p:nvSpPr>
          <p:spPr>
            <a:xfrm>
              <a:off x="2146030" y="687594"/>
              <a:ext cx="54534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b="1" dirty="0">
                  <a:solidFill>
                    <a:prstClr val="black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结</a:t>
              </a:r>
              <a:endParaRPr lang="zh-CN" altLang="en-US" sz="1400" dirty="0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894306" y="1601679"/>
            <a:ext cx="322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一个焦点：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94306" y="2931931"/>
            <a:ext cx="322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</a:rPr>
              <a:t>两个线索：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3317737" y="2638182"/>
            <a:ext cx="802369" cy="1513230"/>
          </a:xfrm>
          <a:prstGeom prst="leftBrace">
            <a:avLst/>
          </a:prstGeom>
          <a:ln w="603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256881" y="2248010"/>
            <a:ext cx="4793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袁世凯专制独裁活动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256881" y="3838474"/>
            <a:ext cx="64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革命党人维护民主共和的斗争</a:t>
            </a:r>
            <a:endParaRPr lang="zh-CN" altLang="en-US" sz="3600" b="1" dirty="0">
              <a:solidFill>
                <a:schemeClr val="hlin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94306" y="5339384"/>
            <a:ext cx="2585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</a:rPr>
              <a:t>三股势力：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7" name="丁字箭头 6"/>
          <p:cNvSpPr/>
          <p:nvPr/>
        </p:nvSpPr>
        <p:spPr>
          <a:xfrm>
            <a:off x="5358674" y="5375831"/>
            <a:ext cx="1687649" cy="646331"/>
          </a:xfrm>
          <a:prstGeom prst="leftRightUpArrow">
            <a:avLst/>
          </a:prstGeom>
          <a:solidFill>
            <a:schemeClr val="tx1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72087" y="4677331"/>
            <a:ext cx="23098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革命党人</a:t>
            </a:r>
            <a:endParaRPr lang="zh-CN" altLang="en-US" sz="3600" b="1" dirty="0">
              <a:solidFill>
                <a:schemeClr val="hlin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69646" y="5062384"/>
            <a:ext cx="157447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北洋</a:t>
            </a:r>
            <a:r>
              <a:rPr lang="zh-CN" alt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军</a:t>
            </a:r>
            <a:endParaRPr lang="en-US" altLang="zh-CN" sz="3600" b="1" dirty="0" smtClean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阀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集团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343283" y="5062383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帝国</a:t>
            </a:r>
            <a:r>
              <a:rPr lang="zh-CN" altLang="en-US" sz="3600" b="1" dirty="0" smtClean="0">
                <a:latin typeface="Arial" panose="020B0604020202020204" pitchFamily="34" charset="0"/>
                <a:ea typeface="宋体" panose="02010600030101010101" pitchFamily="2" charset="-122"/>
              </a:rPr>
              <a:t>主</a:t>
            </a:r>
            <a:endParaRPr lang="en-US" altLang="zh-CN" sz="3600" b="1" dirty="0" smtClean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600" b="1" dirty="0" smtClean="0">
                <a:latin typeface="Arial" panose="020B0604020202020204" pitchFamily="34" charset="0"/>
                <a:ea typeface="宋体" panose="02010600030101010101" pitchFamily="2" charset="-122"/>
              </a:rPr>
              <a:t>义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列强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5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5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5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4" grpId="0"/>
      <p:bldP spid="65545" grpId="0"/>
      <p:bldP spid="13320" grpId="0" animBg="1"/>
      <p:bldP spid="65548" grpId="0"/>
      <p:bldP spid="3" grpId="0" animBg="1"/>
      <p:bldP spid="4" grpId="0"/>
      <p:bldP spid="5" grpId="0"/>
      <p:bldP spid="7" grpId="0" animBg="1"/>
      <p:bldP spid="8" grpId="0"/>
      <p:bldP spid="16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文本框 1"/>
          <p:cNvSpPr txBox="1">
            <a:spLocks noChangeArrowheads="1"/>
          </p:cNvSpPr>
          <p:nvPr/>
        </p:nvSpPr>
        <p:spPr bwMode="auto">
          <a:xfrm>
            <a:off x="1762125" y="377826"/>
            <a:ext cx="1931988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6000" b="1" dirty="0">
                <a:solidFill>
                  <a:schemeClr val="bg1"/>
                </a:solidFill>
                <a:latin typeface="锐字云字库舒体1.0" charset="-122"/>
                <a:ea typeface="锐字云字库舒体1.0" charset="-122"/>
              </a:rPr>
              <a:t>练习</a:t>
            </a:r>
            <a:endParaRPr lang="zh-CN" altLang="zh-CN" sz="6000" b="1" dirty="0">
              <a:solidFill>
                <a:schemeClr val="bg1"/>
              </a:solidFill>
              <a:latin typeface="锐字云字库舒体1.0" charset="-122"/>
              <a:ea typeface="锐字云字库舒体1.0" charset="-122"/>
            </a:endParaRPr>
          </a:p>
        </p:txBody>
      </p:sp>
      <p:sp>
        <p:nvSpPr>
          <p:cNvPr id="44034" name="文本框 99"/>
          <p:cNvSpPr txBox="1">
            <a:spLocks noChangeArrowheads="1"/>
          </p:cNvSpPr>
          <p:nvPr/>
        </p:nvSpPr>
        <p:spPr bwMode="auto">
          <a:xfrm>
            <a:off x="1577975" y="1223963"/>
            <a:ext cx="86233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chemeClr val="bg1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chemeClr val="bg1"/>
                </a:solidFill>
                <a:latin typeface="宋体" panose="02010600030101010101" pitchFamily="2" charset="-122"/>
              </a:rPr>
              <a:t>．北洋军阀开始统治中国的标志是</a:t>
            </a:r>
            <a:r>
              <a:rPr lang="en-US" altLang="zh-CN" sz="2800" b="1" dirty="0">
                <a:solidFill>
                  <a:schemeClr val="bg1"/>
                </a:solidFill>
                <a:latin typeface="宋体" panose="02010600030101010101" pitchFamily="2" charset="-122"/>
              </a:rPr>
              <a:t>(     )</a:t>
            </a:r>
            <a:endParaRPr lang="en-US" altLang="zh-CN" sz="2800" b="1" dirty="0">
              <a:solidFill>
                <a:schemeClr val="bg1"/>
              </a:solidFill>
              <a:latin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chemeClr val="bg1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2800" b="1" dirty="0">
                <a:solidFill>
                  <a:schemeClr val="bg1"/>
                </a:solidFill>
                <a:latin typeface="宋体" panose="02010600030101010101" pitchFamily="2" charset="-122"/>
              </a:rPr>
              <a:t>．袁世凯就任临时大总统    </a:t>
            </a:r>
            <a:r>
              <a:rPr lang="en-US" altLang="zh-CN" sz="2800" b="1" dirty="0">
                <a:solidFill>
                  <a:schemeClr val="bg1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2800" b="1" dirty="0">
                <a:solidFill>
                  <a:schemeClr val="bg1"/>
                </a:solidFill>
                <a:latin typeface="宋体" panose="02010600030101010101" pitchFamily="2" charset="-122"/>
              </a:rPr>
              <a:t>．孙中山宣布解职</a:t>
            </a:r>
            <a:endParaRPr lang="zh-CN" altLang="en-US" sz="2800" b="1" dirty="0">
              <a:solidFill>
                <a:schemeClr val="bg1"/>
              </a:solidFill>
              <a:latin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chemeClr val="bg1"/>
                </a:solidFill>
                <a:latin typeface="宋体" panose="02010600030101010101" pitchFamily="2" charset="-122"/>
              </a:rPr>
              <a:t>C</a:t>
            </a:r>
            <a:r>
              <a:rPr lang="zh-CN" altLang="en-US" sz="2800" b="1" dirty="0">
                <a:solidFill>
                  <a:schemeClr val="bg1"/>
                </a:solidFill>
                <a:latin typeface="宋体" panose="02010600030101010101" pitchFamily="2" charset="-122"/>
              </a:rPr>
              <a:t>．责任内阁成立            </a:t>
            </a:r>
            <a:r>
              <a:rPr lang="en-US" altLang="zh-CN" sz="2800" b="1" dirty="0">
                <a:solidFill>
                  <a:schemeClr val="bg1"/>
                </a:solidFill>
                <a:latin typeface="宋体" panose="02010600030101010101" pitchFamily="2" charset="-122"/>
              </a:rPr>
              <a:t>D</a:t>
            </a:r>
            <a:r>
              <a:rPr lang="zh-CN" altLang="en-US" sz="2800" b="1" dirty="0">
                <a:solidFill>
                  <a:schemeClr val="bg1"/>
                </a:solidFill>
                <a:latin typeface="宋体" panose="02010600030101010101" pitchFamily="2" charset="-122"/>
              </a:rPr>
              <a:t>．溥仪下诏宣布退位</a:t>
            </a:r>
            <a:endParaRPr lang="zh-CN" altLang="en-US" sz="2800" b="1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498080" y="763206"/>
            <a:ext cx="682752" cy="921513"/>
          </a:xfrm>
          <a:prstGeom prst="rect">
            <a:avLst/>
          </a:prstGeom>
          <a:noFill/>
        </p:spPr>
        <p:txBody>
          <a:bodyPr>
            <a:prstTxWarp prst="textCascadeUp">
              <a:avLst>
                <a:gd name="adj" fmla="val 44444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altLang="zh-CN" sz="3600" b="1" noProof="1">
                <a:solidFill>
                  <a:schemeClr val="accent4"/>
                </a:solidFill>
                <a:latin typeface="+mn-ea"/>
                <a:cs typeface="+mn-ea"/>
              </a:rPr>
              <a:t>A</a:t>
            </a:r>
            <a:endParaRPr lang="en-US" altLang="zh-CN" sz="3600" b="1" noProof="1">
              <a:solidFill>
                <a:schemeClr val="accent4"/>
              </a:solidFill>
              <a:latin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77976" y="3352800"/>
            <a:ext cx="1061402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将下列事件按时间顺序先后排列（      ）</a:t>
            </a:r>
            <a:endParaRPr lang="en-US" altLang="zh-CN" sz="28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①二次革命  ②护国运动  ③袁世凯称帝  ④宋教仁被杀</a:t>
            </a:r>
            <a:endParaRPr lang="en-US" altLang="zh-CN" sz="28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-514350">
              <a:lnSpc>
                <a:spcPct val="150000"/>
              </a:lnSpc>
              <a:buAutoNum type="alphaUcPeriod"/>
            </a:pPr>
            <a:r>
              <a:rPr lang="zh-CN" altLang="en-US" sz="28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④①③②    </a:t>
            </a:r>
            <a:r>
              <a:rPr lang="en-US" altLang="zh-CN" sz="28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sz="28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④①②③    </a:t>
            </a:r>
            <a:r>
              <a:rPr lang="en-US" altLang="zh-CN" sz="28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sz="28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①④③②    </a:t>
            </a:r>
            <a:r>
              <a:rPr lang="en-US" altLang="zh-CN" sz="28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sz="28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④②①③</a:t>
            </a:r>
            <a:endParaRPr lang="en-US" altLang="zh-CN" sz="28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589520" y="3146742"/>
            <a:ext cx="682752" cy="921513"/>
          </a:xfrm>
          <a:prstGeom prst="rect">
            <a:avLst/>
          </a:prstGeom>
          <a:noFill/>
        </p:spPr>
        <p:txBody>
          <a:bodyPr>
            <a:prstTxWarp prst="textCascadeUp">
              <a:avLst>
                <a:gd name="adj" fmla="val 44444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altLang="zh-CN" sz="3600" b="1" noProof="1">
                <a:solidFill>
                  <a:schemeClr val="accent4"/>
                </a:solidFill>
                <a:latin typeface="+mn-ea"/>
                <a:cs typeface="+mn-ea"/>
              </a:rPr>
              <a:t>A</a:t>
            </a:r>
            <a:endParaRPr lang="en-US" altLang="zh-CN" sz="3600" b="1" noProof="1">
              <a:solidFill>
                <a:schemeClr val="accent4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文本框 5"/>
          <p:cNvSpPr txBox="1">
            <a:spLocks noChangeArrowheads="1"/>
          </p:cNvSpPr>
          <p:nvPr/>
        </p:nvSpPr>
        <p:spPr bwMode="auto">
          <a:xfrm>
            <a:off x="1507301" y="402717"/>
            <a:ext cx="8783637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 smtClean="0">
                <a:solidFill>
                  <a:schemeClr val="bg1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3200" b="1" dirty="0" smtClean="0">
                <a:solidFill>
                  <a:schemeClr val="bg1"/>
                </a:solidFill>
                <a:latin typeface="宋体" panose="02010600030101010101" pitchFamily="2" charset="-122"/>
              </a:rPr>
              <a:t>．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袁世凯复辟帝制失败的根本原因是</a:t>
            </a:r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(     )</a:t>
            </a:r>
            <a:endParaRPr lang="en-US" altLang="zh-CN" sz="3200" b="1" dirty="0">
              <a:solidFill>
                <a:schemeClr val="bg1"/>
              </a:solidFill>
              <a:latin typeface="宋体" panose="02010600030101010101" pitchFamily="2" charset="-122"/>
            </a:endParaRPr>
          </a:p>
          <a:p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．护国运动迅速发展       </a:t>
            </a:r>
            <a:endParaRPr lang="en-US" altLang="zh-CN" sz="3200" b="1" dirty="0" smtClean="0">
              <a:solidFill>
                <a:schemeClr val="bg1"/>
              </a:solidFill>
              <a:latin typeface="宋体" panose="02010600030101010101" pitchFamily="2" charset="-122"/>
            </a:endParaRPr>
          </a:p>
          <a:p>
            <a:r>
              <a:rPr lang="en-US" altLang="zh-CN" sz="3200" b="1" dirty="0" smtClean="0">
                <a:solidFill>
                  <a:schemeClr val="bg1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．帝国主义放弃支持袁世凯</a:t>
            </a:r>
            <a:endParaRPr lang="zh-CN" altLang="en-US" sz="3200" b="1" dirty="0">
              <a:solidFill>
                <a:schemeClr val="bg1"/>
              </a:solidFill>
              <a:latin typeface="宋体" panose="02010600030101010101" pitchFamily="2" charset="-122"/>
            </a:endParaRPr>
          </a:p>
          <a:p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C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．北洋军阀内部分化       </a:t>
            </a:r>
            <a:endParaRPr lang="en-US" altLang="zh-CN" sz="3200" b="1" dirty="0" smtClean="0">
              <a:solidFill>
                <a:schemeClr val="bg1"/>
              </a:solidFill>
              <a:latin typeface="宋体" panose="02010600030101010101" pitchFamily="2" charset="-122"/>
            </a:endParaRPr>
          </a:p>
          <a:p>
            <a:r>
              <a:rPr lang="en-US" altLang="zh-CN" sz="3200" b="1" dirty="0" smtClean="0">
                <a:solidFill>
                  <a:schemeClr val="bg1"/>
                </a:solidFill>
                <a:latin typeface="宋体" panose="02010600030101010101" pitchFamily="2" charset="-122"/>
              </a:rPr>
              <a:t>D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．卖国和复辟不得人心</a:t>
            </a:r>
            <a:endParaRPr lang="zh-CN" altLang="en-US" sz="3200" b="1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739761" y="214376"/>
            <a:ext cx="623695" cy="943864"/>
          </a:xfrm>
          <a:prstGeom prst="rect">
            <a:avLst/>
          </a:prstGeom>
          <a:noFill/>
        </p:spPr>
        <p:txBody>
          <a:bodyPr>
            <a:prstTxWarp prst="textCascadeUp">
              <a:avLst>
                <a:gd name="adj" fmla="val 44444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altLang="zh-CN" sz="3600" b="1" noProof="1">
                <a:solidFill>
                  <a:schemeClr val="accent4"/>
                </a:solidFill>
                <a:latin typeface="+mn-ea"/>
                <a:cs typeface="+mn-ea"/>
              </a:rPr>
              <a:t>D</a:t>
            </a:r>
            <a:endParaRPr lang="en-US" altLang="zh-CN" sz="3600" b="1" noProof="1">
              <a:solidFill>
                <a:schemeClr val="accent4"/>
              </a:solidFill>
              <a:latin typeface="+mn-ea"/>
              <a:cs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348805" y="2987385"/>
            <a:ext cx="1064812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zh-CN" altLang="en-US" sz="3200" b="1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北洋军阀混战时期，派系林立，其中势力范围主要集中在直隶、江苏、江西、湖北等地一带的</a:t>
            </a:r>
            <a:r>
              <a:rPr lang="zh-CN" altLang="en-US" sz="3200" b="1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是</a:t>
            </a:r>
            <a:r>
              <a:rPr lang="en-US" altLang="zh-CN" sz="3200" b="1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(</a:t>
            </a:r>
            <a:r>
              <a:rPr lang="zh-CN" altLang="en-US" sz="3200" b="1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）</a:t>
            </a:r>
            <a:endParaRPr lang="en-US" altLang="zh-CN" sz="32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桂系军阀      </a:t>
            </a:r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奉系军阀    </a:t>
            </a:r>
            <a:endParaRPr lang="en-US" altLang="zh-CN" sz="3200" b="1" dirty="0" smtClean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皖系军阀    </a:t>
            </a:r>
            <a:r>
              <a:rPr lang="zh-CN" altLang="en-US" sz="3200" b="1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直系军阀</a:t>
            </a:r>
            <a:endParaRPr lang="en-US" altLang="zh-CN" sz="32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562721" y="3804920"/>
            <a:ext cx="623695" cy="943864"/>
          </a:xfrm>
          <a:prstGeom prst="rect">
            <a:avLst/>
          </a:prstGeom>
          <a:noFill/>
        </p:spPr>
        <p:txBody>
          <a:bodyPr>
            <a:prstTxWarp prst="textCascadeUp">
              <a:avLst>
                <a:gd name="adj" fmla="val 44444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altLang="zh-CN" sz="3600" b="1" noProof="1">
                <a:solidFill>
                  <a:schemeClr val="accent4"/>
                </a:solidFill>
                <a:latin typeface="+mn-ea"/>
                <a:cs typeface="+mn-ea"/>
              </a:rPr>
              <a:t>D</a:t>
            </a:r>
            <a:endParaRPr lang="en-US" altLang="zh-CN" sz="3600" b="1" noProof="1">
              <a:solidFill>
                <a:schemeClr val="accent4"/>
              </a:solidFill>
              <a:latin typeface="+mn-ea"/>
              <a:cs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2192</Words>
  <Application>WPS 演示</Application>
  <PresentationFormat>自定义</PresentationFormat>
  <Paragraphs>355</Paragraphs>
  <Slides>23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4" baseType="lpstr">
      <vt:lpstr>Arial</vt:lpstr>
      <vt:lpstr>宋体</vt:lpstr>
      <vt:lpstr>Wingdings</vt:lpstr>
      <vt:lpstr>微软雅黑</vt:lpstr>
      <vt:lpstr>华文新魏</vt:lpstr>
      <vt:lpstr>方正舒体</vt:lpstr>
      <vt:lpstr>Times New Roman</vt:lpstr>
      <vt:lpstr>黑体</vt:lpstr>
      <vt:lpstr>方正清刻本悦宋简体</vt:lpstr>
      <vt:lpstr>Calibri</vt:lpstr>
      <vt:lpstr>Arial Unicode MS</vt:lpstr>
      <vt:lpstr>Calibri Light</vt:lpstr>
      <vt:lpstr>楷体</vt:lpstr>
      <vt:lpstr>仿宋</vt:lpstr>
      <vt:lpstr>华文行楷</vt:lpstr>
      <vt:lpstr>方正超粗黑简体</vt:lpstr>
      <vt:lpstr>Meiryo UI</vt:lpstr>
      <vt:lpstr>Microsoft YaHei UI</vt:lpstr>
      <vt:lpstr>锐字云字库舒体1.0</vt:lpstr>
      <vt:lpstr>Yu Gothic UI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合作探究一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User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Administrator</cp:lastModifiedBy>
  <cp:revision>143</cp:revision>
  <dcterms:created xsi:type="dcterms:W3CDTF">2017-10-31T02:13:00Z</dcterms:created>
  <dcterms:modified xsi:type="dcterms:W3CDTF">2020-12-06T07:21:15Z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