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360" r:id="rId3"/>
    <p:sldId id="361" r:id="rId4"/>
    <p:sldId id="362" r:id="rId5"/>
    <p:sldId id="365" r:id="rId6"/>
    <p:sldId id="338" r:id="rId7"/>
    <p:sldId id="339" r:id="rId8"/>
    <p:sldId id="367" r:id="rId9"/>
    <p:sldId id="382" r:id="rId10"/>
    <p:sldId id="383" r:id="rId11"/>
    <p:sldId id="370" r:id="rId12"/>
    <p:sldId id="371" r:id="rId13"/>
    <p:sldId id="332" r:id="rId14"/>
    <p:sldId id="384" r:id="rId15"/>
    <p:sldId id="387" r:id="rId16"/>
    <p:sldId id="393" r:id="rId17"/>
    <p:sldId id="394" r:id="rId19"/>
    <p:sldId id="388" r:id="rId20"/>
    <p:sldId id="389" r:id="rId21"/>
    <p:sldId id="390" r:id="rId22"/>
    <p:sldId id="374" r:id="rId23"/>
    <p:sldId id="391" r:id="rId24"/>
    <p:sldId id="396" r:id="rId25"/>
    <p:sldId id="395" r:id="rId26"/>
    <p:sldId id="397" r:id="rId27"/>
    <p:sldId id="398" r:id="rId28"/>
    <p:sldId id="375" r:id="rId29"/>
    <p:sldId id="385" r:id="rId30"/>
    <p:sldId id="401" r:id="rId31"/>
    <p:sldId id="402" r:id="rId32"/>
    <p:sldId id="376" r:id="rId33"/>
    <p:sldId id="386" r:id="rId34"/>
    <p:sldId id="403" r:id="rId35"/>
    <p:sldId id="404" r:id="rId36"/>
    <p:sldId id="406" r:id="rId37"/>
    <p:sldId id="407" r:id="rId38"/>
    <p:sldId id="408" r:id="rId39"/>
    <p:sldId id="409" r:id="rId40"/>
    <p:sldId id="377" r:id="rId41"/>
    <p:sldId id="356" r:id="rId42"/>
    <p:sldId id="350" r:id="rId43"/>
    <p:sldId id="359" r:id="rId44"/>
    <p:sldId id="373" r:id="rId45"/>
    <p:sldId id="412" r:id="rId46"/>
    <p:sldId id="399" r:id="rId47"/>
  </p:sldIdLst>
  <p:sldSz cx="9144000" cy="6858000" type="screen4x3"/>
  <p:notesSz cx="6858000" cy="9144000"/>
  <p:custDataLst>
    <p:tags r:id="rId51"/>
  </p:custData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9"/>
    <p:restoredTop sz="94718"/>
  </p:normalViewPr>
  <p:slideViewPr>
    <p:cSldViewPr showGuides="1">
      <p:cViewPr>
        <p:scale>
          <a:sx n="70" d="100"/>
          <a:sy n="70" d="100"/>
        </p:scale>
        <p:origin x="-1386" y="3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1" Type="http://schemas.openxmlformats.org/officeDocument/2006/relationships/tags" Target="tags/tag12.xml"/><Relationship Id="rId50" Type="http://schemas.openxmlformats.org/officeDocument/2006/relationships/tableStyles" Target="tableStyles.xml"/><Relationship Id="rId5" Type="http://schemas.openxmlformats.org/officeDocument/2006/relationships/slide" Target="slides/slide3.xml"/><Relationship Id="rId49" Type="http://schemas.openxmlformats.org/officeDocument/2006/relationships/viewProps" Target="viewProps.xml"/><Relationship Id="rId48" Type="http://schemas.openxmlformats.org/officeDocument/2006/relationships/presProps" Target="presProps.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notesMaster" Target="notesMasters/notesMaster1.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ct val="0"/>
              </a:spcBef>
              <a:spcAft>
                <a:spcPct val="0"/>
              </a:spcAft>
              <a:defRPr sz="1200">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ct val="0"/>
              </a:spcBef>
              <a:spcAft>
                <a:spcPct val="0"/>
              </a:spcAft>
              <a:defRPr sz="1200">
                <a:latin typeface="+mn-lt"/>
                <a:ea typeface="+mn-ea"/>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5AA5A906-32AD-422F-A302-7E6D092E1EE7}" type="datetimeFigureOut">
              <a:rPr kumimoji="0" lang="zh-CN" altLang="en-US" sz="1200" b="0" i="0" u="none" strike="noStrike" kern="1200" cap="none" spc="0" normalizeH="0" baseline="0" noProof="0">
                <a:ln>
                  <a:noFill/>
                </a:ln>
                <a:solidFill>
                  <a:schemeClr val="tx1"/>
                </a:solidFill>
                <a:effectLst/>
                <a:uLnTx/>
                <a:uFillTx/>
                <a:latin typeface="+mn-lt"/>
                <a:ea typeface="+mn-ea"/>
                <a:cs typeface="+mn-cs"/>
              </a:rPr>
            </a:fld>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ct val="0"/>
              </a:spcBef>
              <a:spcAft>
                <a:spcPct val="0"/>
              </a:spcAft>
              <a:defRPr sz="1200">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buNone/>
            </a:pPr>
            <a:fld id="{9A0DB2DC-4C9A-4742-B13C-FB6460FD3503}" type="slidenum">
              <a:rPr lang="zh-CN" altLang="en-US" sz="1200">
                <a:latin typeface="Calibri" panose="020F0502020204030204" pitchFamily="34" charset="0"/>
              </a:rPr>
            </a:fld>
            <a:endParaRPr lang="zh-CN" altLang="en-US" sz="120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a:ln>
            <a:solidFill>
              <a:srgbClr val="000000">
                <a:alpha val="100000"/>
              </a:srgbClr>
            </a:solidFill>
            <a:miter lim="800000"/>
          </a:ln>
        </p:spPr>
      </p:sp>
      <p:sp>
        <p:nvSpPr>
          <p:cNvPr id="62467" name="文本占位符 2"/>
          <p:cNvSpPr>
            <a:spLocks noGrp="1"/>
          </p:cNvSpPr>
          <p:nvPr>
            <p:ph type="body" idx="1"/>
          </p:nvPr>
        </p:nvSpPr>
        <p:spPr>
          <a:noFill/>
          <a:ln>
            <a:noFill/>
          </a:ln>
        </p:spPr>
        <p:txBody>
          <a:bodyPr wrap="square" lIns="91440" tIns="45720" rIns="91440" bIns="45720" anchor="t"/>
          <a:lstStyle/>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7"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53766C6D-E96C-479E-B82A-44260E85DC67}"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FA31A03-F6F6-4E59-9166-F005E64FEEB9}"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7"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EB46FEEA-C0D5-44C4-838A-39084318D0A9}"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1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E91AB94E-49C1-4FF2-8E76-741C8251E66B}"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1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BC259F9A-74D1-44D2-8AA8-E0C19975F1CC}"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1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1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7"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69781101-BBFE-43BA-9D48-AFC0E5EC7D2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rotWithShape="0">
          <a:blip r:embed="rId2"/>
          <a:stretch>
            <a:fillRect/>
          </a:stretch>
        </a:blipFill>
        <a:effectLst/>
      </p:bgPr>
    </p:bg>
    <p:spTree>
      <p:nvGrpSpPr>
        <p:cNvPr id="1" name=""/>
        <p:cNvGrpSpPr/>
        <p:nvPr/>
      </p:nvGrpSpPr>
      <p:grpSpPr>
        <a:xfrm>
          <a:off x="0" y="0"/>
          <a:ext cx="0" cy="0"/>
          <a:chOff x="0" y="0"/>
          <a:chExt cx="0" cy="0"/>
        </a:xfrm>
      </p:grpSpPr>
      <p:sp>
        <p:nvSpPr>
          <p:cNvPr id="7"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A873A40D-ABAE-4CFC-B740-BCDB8F63ABE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7" name="日期占位符 3"/>
          <p:cNvSpPr>
            <a:spLocks noGrp="1"/>
          </p:cNvSpPr>
          <p:nvPr>
            <p:ph type="dt" sz="half" idx="1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4CB661C2-A02F-46F8-9E78-899935954EBE}"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7" name="日期占位符 3"/>
          <p:cNvSpPr>
            <a:spLocks noGrp="1"/>
          </p:cNvSpPr>
          <p:nvPr>
            <p:ph type="dt" sz="half" idx="1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B7811ACF-A238-41B1-BD53-3CCA4E134127}"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BCE9BA9F-B082-48AE-9EEE-7AC2A2E579B4}"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B734301E-0B8B-42D6-BAAB-F5F759A7FFF2}"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buNone/>
            </a:pPr>
            <a:fld id="{9A0DB2DC-4C9A-4742-B13C-FB6460FD3503}" type="slidenum">
              <a:rPr lang="zh-CN" altLang="en-US">
                <a:latin typeface="Calibri" panose="020F0502020204030204" pitchFamily="34" charset="0"/>
              </a:rPr>
            </a:fld>
            <a:endParaRPr lang="zh-CN" altLang="en-US">
              <a:latin typeface="Calibri" panose="020F0502020204030204" pitchFamily="34" charset="0"/>
            </a:endParaRP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7" name="矩形 6"/>
          <p:cNvSpPr/>
          <p:nvPr/>
        </p:nvSpPr>
        <p:spPr>
          <a:xfrm>
            <a:off x="6228184" y="6402814"/>
            <a:ext cx="2794355" cy="338554"/>
          </a:xfrm>
          <a:prstGeom prst="rect">
            <a:avLst/>
          </a:prstGeom>
        </p:spPr>
        <p:style>
          <a:lnRef idx="1">
            <a:schemeClr val="accent6"/>
          </a:lnRef>
          <a:fillRef idx="2">
            <a:schemeClr val="accent6"/>
          </a:fillRef>
          <a:effectRef idx="1">
            <a:schemeClr val="accent6"/>
          </a:effectRef>
          <a:fontRef idx="minor">
            <a:schemeClr val="dk1"/>
          </a:fontRef>
        </p:style>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600" b="1" i="0" u="none" strike="noStrike" kern="1200" cap="none" spc="0" normalizeH="0" baseline="0" noProof="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uLnTx/>
                <a:uFillTx/>
                <a:latin typeface="华文仿宋" panose="02010600040101010101" pitchFamily="2" charset="-122"/>
                <a:ea typeface="华文仿宋" panose="02010600040101010101" pitchFamily="2" charset="-122"/>
                <a:cs typeface="+mn-cs"/>
              </a:rPr>
              <a:t>第</a:t>
            </a:r>
            <a:r>
              <a:rPr kumimoji="0" lang="en-US" altLang="zh-CN" sz="1600" b="1" i="0" u="none" strike="noStrike" kern="1200" cap="none" spc="0" normalizeH="0" baseline="0" noProof="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uLnTx/>
                <a:uFillTx/>
                <a:latin typeface="华文仿宋" panose="02010600040101010101" pitchFamily="2" charset="-122"/>
                <a:ea typeface="华文仿宋" panose="02010600040101010101" pitchFamily="2" charset="-122"/>
                <a:cs typeface="+mn-cs"/>
              </a:rPr>
              <a:t>1</a:t>
            </a:r>
            <a:r>
              <a:rPr kumimoji="0" lang="zh-CN" altLang="en-US" sz="1600" b="1" i="0" u="none" strike="noStrike" kern="1200" cap="none" spc="0" normalizeH="0" baseline="0" noProof="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uLnTx/>
                <a:uFillTx/>
                <a:latin typeface="华文仿宋" panose="02010600040101010101" pitchFamily="2" charset="-122"/>
                <a:ea typeface="华文仿宋" panose="02010600040101010101" pitchFamily="2" charset="-122"/>
                <a:cs typeface="+mn-cs"/>
              </a:rPr>
              <a:t>课 文明的产生与早期发展</a:t>
            </a:r>
            <a:endParaRPr kumimoji="0" lang="zh-CN" altLang="en-US" sz="1600" b="1" i="0" u="none" strike="noStrike" kern="1200" cap="none" spc="0" normalizeH="0" baseline="0" noProof="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uLnTx/>
              <a:uFillTx/>
              <a:latin typeface="华文仿宋" panose="02010600040101010101" pitchFamily="2" charset="-122"/>
              <a:ea typeface="华文仿宋" panose="02010600040101010101" pitchFamily="2" charset="-122"/>
              <a:cs typeface="+mn-cs"/>
            </a:endParaRPr>
          </a:p>
        </p:txBody>
      </p:sp>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21F34FDE-C782-4194-8EF1-18C8C342EE0D}"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fld>
            <a:endParaRPr lang="zh-CN" altLang="en-US">
              <a:latin typeface="Arial" panose="020B0604020202020204" pitchFamily="34" charset="0"/>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endParaRPr lang="zh-CN" altLang="en-US"/>
          </a:p>
        </p:txBody>
      </p:sp>
      <p:sp>
        <p:nvSpPr>
          <p:cNvPr id="1027" name="文本占位符 2"/>
          <p:cNvSpPr>
            <a:spLocks noGrp="1"/>
          </p:cNvSpPr>
          <p:nvPr>
            <p:ph type="body" idx="5"/>
          </p:nvPr>
        </p:nvSpPr>
        <p:spPr>
          <a:xfrm>
            <a:off x="457200" y="1600200"/>
            <a:ext cx="8229600" cy="4525963"/>
          </a:xfrm>
          <a:prstGeom prst="rect">
            <a:avLst/>
          </a:prstGeom>
          <a:noFill/>
          <a:ln w="9525">
            <a:noFill/>
          </a:ln>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ct val="0"/>
              </a:spcBef>
              <a:spcAft>
                <a:spcPct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21F34FDE-C782-4194-8EF1-18C8C342EE0D}"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ct val="0"/>
              </a:spcBef>
              <a:spcAft>
                <a:spcPct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6.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xml"/><Relationship Id="rId2" Type="http://schemas.openxmlformats.org/officeDocument/2006/relationships/image" Target="../media/image8.png"/><Relationship Id="rId1" Type="http://schemas.openxmlformats.org/officeDocument/2006/relationships/image" Target="../media/image7.pn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10.jpeg"/><Relationship Id="rId1"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2.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6.jpeg"/></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4.xml"/><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7.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image" Target="../media/image2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5.xml"/><Relationship Id="rId2" Type="http://schemas.openxmlformats.org/officeDocument/2006/relationships/image" Target="../media/image26.jpeg"/><Relationship Id="rId1" Type="http://schemas.openxmlformats.org/officeDocument/2006/relationships/image" Target="../media/image7.pn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6.xml"/><Relationship Id="rId2" Type="http://schemas.openxmlformats.org/officeDocument/2006/relationships/image" Target="../media/image27.png"/><Relationship Id="rId1" Type="http://schemas.openxmlformats.org/officeDocument/2006/relationships/image" Target="../media/image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7.xml"/><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7.png"/></Relationships>
</file>

<file path=ppt/slides/_rels/slide34.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8.xml"/><Relationship Id="rId4" Type="http://schemas.openxmlformats.org/officeDocument/2006/relationships/image" Target="../media/image34.png"/><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7.png"/></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9.xml"/><Relationship Id="rId2" Type="http://schemas.openxmlformats.org/officeDocument/2006/relationships/image" Target="../media/image36.jpeg"/><Relationship Id="rId1" Type="http://schemas.openxmlformats.org/officeDocument/2006/relationships/image" Target="../media/image35.jpeg"/></Relationships>
</file>

<file path=ppt/slides/_rels/slide36.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10.xml"/><Relationship Id="rId4" Type="http://schemas.openxmlformats.org/officeDocument/2006/relationships/image" Target="../media/image40.png"/><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slides/_rels/slide37.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tags" Target="../tags/tag11.xml"/><Relationship Id="rId5" Type="http://schemas.openxmlformats.org/officeDocument/2006/relationships/image" Target="../media/image45.png"/><Relationship Id="rId4" Type="http://schemas.openxmlformats.org/officeDocument/2006/relationships/image" Target="../media/image44.png"/><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image" Target="../media/image4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6.jpe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7.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rcRect l="20224" t="27242" r="-708" b="39917"/>
          <a:stretch>
            <a:fillRect/>
          </a:stretch>
        </p:blipFill>
        <p:spPr>
          <a:xfrm>
            <a:off x="123825" y="404813"/>
            <a:ext cx="4195763" cy="6119813"/>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ln w="28575" cmpd="sng">
            <a:solidFill>
              <a:schemeClr val="accent1">
                <a:shade val="50000"/>
              </a:schemeClr>
            </a:solidFill>
            <a:prstDash val="lgDashDot"/>
          </a:ln>
        </p:spPr>
      </p:pic>
      <p:sp>
        <p:nvSpPr>
          <p:cNvPr id="10243" name="矩形 10242"/>
          <p:cNvSpPr/>
          <p:nvPr/>
        </p:nvSpPr>
        <p:spPr>
          <a:xfrm>
            <a:off x="5796136" y="980728"/>
            <a:ext cx="1800200" cy="4608512"/>
          </a:xfrm>
          <a:prstGeom prst="rect">
            <a:avLst/>
          </a:prstGeom>
        </p:spPr>
        <p:txBody>
          <a:bodyPr wrap="none" numCol="1" fromWordArt="1">
            <a:prstTxWarp prst="textPlain">
              <a:avLst>
                <a:gd name="adj" fmla="val 50000"/>
              </a:avLst>
            </a:prstTxWarp>
            <a:norm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9600" b="1" i="0" u="none" strike="noStrike" kern="1200" cap="none" spc="0" normalizeH="0" baseline="0" noProof="0">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gradFill>
                <a:effectLst>
                  <a:outerShdw dist="35921" dir="2699999" sy="50000" kx="2115830" algn="bl" rotWithShape="0">
                    <a:srgbClr val="C0C0C0">
                      <a:alpha val="78999"/>
                    </a:srgbClr>
                  </a:outerShdw>
                </a:effectLst>
                <a:uLnTx/>
                <a:uFillTx/>
                <a:latin typeface="华文行楷" panose="02010800040101010101" charset="-122"/>
                <a:ea typeface="华文行楷" panose="02010800040101010101" charset="-122"/>
                <a:cs typeface="+mn-cs"/>
              </a:rPr>
              <a:t>世</a:t>
            </a:r>
            <a:endParaRPr kumimoji="0" lang="en-US" altLang="zh-CN" sz="9600" b="1" i="0" u="none" strike="noStrike" kern="1200" cap="none" spc="0" normalizeH="0" baseline="0" noProof="0">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gradFill>
              <a:effectLst>
                <a:outerShdw dist="35921" dir="2699999" sy="50000" kx="2115830" algn="bl" rotWithShape="0">
                  <a:srgbClr val="C0C0C0">
                    <a:alpha val="78999"/>
                  </a:srgbClr>
                </a:outerShdw>
              </a:effectLst>
              <a:uLnTx/>
              <a:uFillTx/>
              <a:latin typeface="华文行楷" panose="02010800040101010101" charset="-122"/>
              <a:ea typeface="华文行楷" panose="02010800040101010101"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9600" b="1" i="0" u="none" strike="noStrike" kern="1200" cap="none" spc="0" normalizeH="0" baseline="0" noProof="0">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gradFill>
                <a:effectLst>
                  <a:outerShdw dist="35921" dir="2699999" sy="50000" kx="2115830" algn="bl" rotWithShape="0">
                    <a:srgbClr val="C0C0C0">
                      <a:alpha val="78999"/>
                    </a:srgbClr>
                  </a:outerShdw>
                </a:effectLst>
                <a:uLnTx/>
                <a:uFillTx/>
                <a:latin typeface="华文行楷" panose="02010800040101010101" charset="-122"/>
                <a:ea typeface="华文行楷" panose="02010800040101010101" charset="-122"/>
                <a:cs typeface="+mn-cs"/>
              </a:rPr>
              <a:t>界</a:t>
            </a:r>
            <a:endParaRPr kumimoji="0" lang="en-US" altLang="zh-CN" sz="9600" b="1" i="0" u="none" strike="noStrike" kern="1200" cap="none" spc="0" normalizeH="0" baseline="0" noProof="0">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gradFill>
              <a:effectLst>
                <a:outerShdw dist="35921" dir="2699999" sy="50000" kx="2115830" algn="bl" rotWithShape="0">
                  <a:srgbClr val="C0C0C0">
                    <a:alpha val="78999"/>
                  </a:srgbClr>
                </a:outerShdw>
              </a:effectLst>
              <a:uLnTx/>
              <a:uFillTx/>
              <a:latin typeface="华文行楷" panose="02010800040101010101" charset="-122"/>
              <a:ea typeface="华文行楷" panose="02010800040101010101"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9600" b="1" i="0" u="none" strike="noStrike" kern="1200" cap="none" spc="0" normalizeH="0" baseline="0" noProof="0">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gradFill>
                <a:effectLst>
                  <a:outerShdw dist="35921" dir="2699999" sy="50000" kx="2115830" algn="bl" rotWithShape="0">
                    <a:srgbClr val="C0C0C0">
                      <a:alpha val="78999"/>
                    </a:srgbClr>
                  </a:outerShdw>
                </a:effectLst>
                <a:uLnTx/>
                <a:uFillTx/>
                <a:latin typeface="华文行楷" panose="02010800040101010101" charset="-122"/>
                <a:ea typeface="华文行楷" panose="02010800040101010101" charset="-122"/>
                <a:cs typeface="+mn-cs"/>
              </a:rPr>
              <a:t>史</a:t>
            </a:r>
            <a:endParaRPr kumimoji="0" lang="zh-CN" altLang="en-US" sz="9600" b="1" i="0" u="none" strike="noStrike" kern="1200" cap="none" spc="0" normalizeH="0" baseline="0" noProof="0">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gradFill>
              <a:effectLst>
                <a:outerShdw dist="35921" dir="2699999" sy="50000" kx="2115830" algn="bl" rotWithShape="0">
                  <a:srgbClr val="C0C0C0">
                    <a:alpha val="78999"/>
                  </a:srgbClr>
                </a:outerShdw>
              </a:effectLst>
              <a:uLnTx/>
              <a:uFillTx/>
              <a:latin typeface="华文行楷" panose="02010800040101010101" charset="-122"/>
              <a:ea typeface="华文行楷" panose="02010800040101010101" charset="-122"/>
              <a:cs typeface="+mn-cs"/>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additive="base">
                                        <p:cTn id="7" dur="500" fill="hold"/>
                                        <p:tgtEl>
                                          <p:spTgt spid="10243"/>
                                        </p:tgtEl>
                                        <p:attrNameLst>
                                          <p:attrName>ppt_x</p:attrName>
                                        </p:attrNameLst>
                                      </p:cBhvr>
                                      <p:tavLst>
                                        <p:tav tm="0">
                                          <p:val>
                                            <p:strVal val="1+#ppt_w/2"/>
                                          </p:val>
                                        </p:tav>
                                        <p:tav tm="100000">
                                          <p:val>
                                            <p:strVal val="#ppt_x"/>
                                          </p:val>
                                        </p:tav>
                                      </p:tavLst>
                                    </p:anim>
                                    <p:anim calcmode="lin" valueType="num">
                                      <p:cBhvr additive="base">
                                        <p:cTn id="8" dur="500" fill="hold"/>
                                        <p:tgtEl>
                                          <p:spTgt spid="102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827088" y="1773238"/>
            <a:ext cx="7416800" cy="3743325"/>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TextBox 1"/>
          <p:cNvSpPr txBox="1"/>
          <p:nvPr/>
        </p:nvSpPr>
        <p:spPr>
          <a:xfrm>
            <a:off x="1116013" y="620713"/>
            <a:ext cx="4608513" cy="646113"/>
          </a:xfrm>
          <a:prstGeom prst="rect">
            <a:avLst/>
          </a:prstGeom>
          <a:noFill/>
        </p:spPr>
        <p:txBody>
          <a:bodyPr>
            <a:spAutoFit/>
          </a:bodyPr>
          <a:lstStyle/>
          <a:p>
            <a:pPr marR="0" defTabSz="914400">
              <a:buClrTx/>
              <a:buSzTx/>
              <a:buFontTx/>
              <a:defRPr/>
            </a:pPr>
            <a:r>
              <a:rPr kumimoji="0" lang="zh-CN" altLang="en-US" sz="3600" b="1" kern="1200" cap="none" spc="0" normalizeH="0" baseline="0" noProof="0">
                <a:solidFill>
                  <a:srgbClr val="FF0000"/>
                </a:solidFill>
                <a:latin typeface="+mn-ea"/>
                <a:ea typeface="宋体" panose="02010600030101010101" pitchFamily="2" charset="-122"/>
                <a:cs typeface="+mn-cs"/>
              </a:rPr>
              <a:t>一、什么是世界史？</a:t>
            </a:r>
            <a:endParaRPr kumimoji="0" lang="zh-CN" altLang="en-US" sz="3600" b="1" kern="1200" cap="none" spc="0" normalizeH="0" baseline="0" noProof="0">
              <a:solidFill>
                <a:srgbClr val="FF0000"/>
              </a:solidFill>
              <a:latin typeface="+mn-ea"/>
              <a:ea typeface="宋体" panose="02010600030101010101" pitchFamily="2" charset="-122"/>
              <a:cs typeface="+mn-cs"/>
            </a:endParaRPr>
          </a:p>
        </p:txBody>
      </p:sp>
      <p:sp>
        <p:nvSpPr>
          <p:cNvPr id="17412" name="TextBox 4"/>
          <p:cNvSpPr txBox="1"/>
          <p:nvPr/>
        </p:nvSpPr>
        <p:spPr>
          <a:xfrm>
            <a:off x="900113" y="2276475"/>
            <a:ext cx="7343775" cy="2554288"/>
          </a:xfrm>
          <a:prstGeom prst="rect">
            <a:avLst/>
          </a:prstGeom>
          <a:noFill/>
          <a:ln w="9525">
            <a:noFill/>
          </a:ln>
        </p:spPr>
        <p:txBody>
          <a:bodyPr>
            <a:spAutoFit/>
          </a:bodyPr>
          <a:lstStyle/>
          <a:p>
            <a:r>
              <a:rPr lang="zh-CN" altLang="en-US" sz="3200" b="1">
                <a:latin typeface="宋体" panose="02010600030101010101" pitchFamily="2" charset="-122"/>
              </a:rPr>
              <a:t>    世界历史是以世界全局的观点，综合考察世界各国和各地区、各民族的历史，研究和阐明人类历史的演变，揭示演变的规律和趋势。中国史也是世界史的一部分，所以要纵横联系，比较归纳。</a:t>
            </a:r>
            <a:endParaRPr lang="en-US" altLang="zh-CN" sz="3200" b="1">
              <a:latin typeface="宋体" panose="02010600030101010101" pitchFamily="2"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Text Box 6"/>
          <p:cNvSpPr txBox="1">
            <a:spLocks noChangeArrowheads="1"/>
          </p:cNvSpPr>
          <p:nvPr/>
        </p:nvSpPr>
        <p:spPr bwMode="auto">
          <a:xfrm>
            <a:off x="827088" y="334963"/>
            <a:ext cx="5545138" cy="646113"/>
          </a:xfrm>
          <a:prstGeom prst="rect">
            <a:avLst/>
          </a:prstGeom>
          <a:noFill/>
          <a:ln w="9525">
            <a:noFill/>
            <a:miter lim="800000"/>
          </a:ln>
        </p:spPr>
        <p:txBody>
          <a:bodyPr>
            <a:spAutoFit/>
          </a:bodyPr>
          <a:lstStyle/>
          <a:p>
            <a:pPr marR="0" defTabSz="914400">
              <a:buClrTx/>
              <a:buSzTx/>
              <a:buFontTx/>
              <a:defRPr/>
            </a:pPr>
            <a:r>
              <a:rPr kumimoji="0" lang="zh-CN" altLang="en-US" sz="3600" b="1" kern="1200" cap="none" spc="0" normalizeH="0" baseline="0" noProof="0">
                <a:solidFill>
                  <a:srgbClr val="FF0000"/>
                </a:solidFill>
                <a:latin typeface="+mn-ea"/>
                <a:ea typeface="宋体" panose="02010600030101010101" pitchFamily="2" charset="-122"/>
                <a:cs typeface="+mn-cs"/>
              </a:rPr>
              <a:t>二、世界历史的分期</a:t>
            </a:r>
            <a:endParaRPr kumimoji="0" lang="zh-CN" altLang="en-US" sz="3600" b="1" kern="1200" cap="none" spc="0" normalizeH="0" baseline="0" noProof="0">
              <a:solidFill>
                <a:srgbClr val="FF0000"/>
              </a:solidFill>
              <a:latin typeface="+mn-ea"/>
              <a:ea typeface="宋体" panose="02010600030101010101" pitchFamily="2" charset="-122"/>
              <a:cs typeface="+mn-cs"/>
            </a:endParaRPr>
          </a:p>
        </p:txBody>
      </p:sp>
      <p:sp>
        <p:nvSpPr>
          <p:cNvPr id="6" name="矩形 5"/>
          <p:cNvSpPr/>
          <p:nvPr/>
        </p:nvSpPr>
        <p:spPr>
          <a:xfrm>
            <a:off x="2771775" y="971550"/>
            <a:ext cx="5772150" cy="461963"/>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宋体" panose="02010600030101010101" pitchFamily="2" charset="-122"/>
                <a:cs typeface="+mn-cs"/>
              </a:rPr>
              <a:t>——</a:t>
            </a:r>
            <a:r>
              <a:rPr kumimoji="0" lang="zh-CN" altLang="en-US" sz="2400" b="1" i="0" u="none" strike="noStrike" kern="1200" cap="none" spc="0" normalizeH="0" baseline="0" noProof="0">
                <a:ln>
                  <a:noFill/>
                </a:ln>
                <a:solidFill>
                  <a:schemeClr val="tx1"/>
                </a:solidFill>
                <a:effectLst/>
                <a:uLnTx/>
                <a:uFillTx/>
                <a:latin typeface="+mn-ea"/>
                <a:ea typeface="宋体" panose="02010600030101010101" pitchFamily="2" charset="-122"/>
                <a:cs typeface="+mn-cs"/>
              </a:rPr>
              <a:t>以</a:t>
            </a:r>
            <a:r>
              <a:rPr kumimoji="0" lang="zh-CN" altLang="en-US" sz="2400" b="1" i="0" u="none" strike="noStrike" kern="1200" cap="none" spc="0" normalizeH="0" baseline="0" noProof="0">
                <a:ln>
                  <a:noFill/>
                </a:ln>
                <a:solidFill>
                  <a:srgbClr val="FF0000"/>
                </a:solidFill>
                <a:effectLst/>
                <a:uLnTx/>
                <a:uFillTx/>
                <a:latin typeface="+mn-ea"/>
                <a:ea typeface="宋体" panose="02010600030101010101" pitchFamily="2" charset="-122"/>
                <a:cs typeface="+mn-cs"/>
              </a:rPr>
              <a:t>社会形态演进</a:t>
            </a:r>
            <a:r>
              <a:rPr kumimoji="0" lang="zh-CN" altLang="en-US" sz="2400" b="1" i="0" u="none" strike="noStrike" kern="1200" cap="none" spc="0" normalizeH="0" baseline="0" noProof="0">
                <a:ln>
                  <a:noFill/>
                </a:ln>
                <a:solidFill>
                  <a:schemeClr val="tx1"/>
                </a:solidFill>
                <a:effectLst/>
                <a:uLnTx/>
                <a:uFillTx/>
                <a:latin typeface="+mn-ea"/>
                <a:ea typeface="宋体" panose="02010600030101010101" pitchFamily="2" charset="-122"/>
                <a:cs typeface="+mn-cs"/>
              </a:rPr>
              <a:t>为依据的历史分期法</a:t>
            </a:r>
            <a:endParaRPr kumimoji="0" lang="zh-CN" altLang="en-US" sz="2400" b="1" i="0" u="none" strike="noStrike" kern="1200" cap="none" spc="0" normalizeH="0" baseline="0" noProof="0">
              <a:ln>
                <a:noFill/>
              </a:ln>
              <a:solidFill>
                <a:schemeClr val="tx1"/>
              </a:solidFill>
              <a:effectLst/>
              <a:uLnTx/>
              <a:uFillTx/>
              <a:latin typeface="+mn-ea"/>
              <a:ea typeface="宋体" panose="02010600030101010101" pitchFamily="2" charset="-122"/>
              <a:cs typeface="+mn-cs"/>
            </a:endParaRPr>
          </a:p>
        </p:txBody>
      </p:sp>
      <p:sp>
        <p:nvSpPr>
          <p:cNvPr id="18436" name="矩形 6"/>
          <p:cNvSpPr/>
          <p:nvPr/>
        </p:nvSpPr>
        <p:spPr>
          <a:xfrm>
            <a:off x="323850" y="1568450"/>
            <a:ext cx="8569325" cy="4524375"/>
          </a:xfrm>
          <a:prstGeom prst="rect">
            <a:avLst/>
          </a:prstGeom>
          <a:noFill/>
          <a:ln w="9525">
            <a:noFill/>
          </a:ln>
        </p:spPr>
        <p:txBody>
          <a:bodyPr>
            <a:spAutoFit/>
          </a:bodyPr>
          <a:lstStyle/>
          <a:p>
            <a:r>
              <a:rPr lang="zh-CN" altLang="en-US" sz="2400" b="1">
                <a:latin typeface="楷体" panose="02010609060101010101" pitchFamily="49" charset="-122"/>
                <a:ea typeface="楷体" panose="02010609060101010101" pitchFamily="49" charset="-122"/>
              </a:rPr>
              <a:t>   这种分期法把社会形态的更迭作为历史分期的主要依据，即把人类历史的发展分为古代史、近代史、现代史。</a:t>
            </a:r>
            <a:endParaRPr lang="en-US" altLang="zh-CN" sz="2400" b="1">
              <a:latin typeface="楷体" panose="02010609060101010101" pitchFamily="49" charset="-122"/>
              <a:ea typeface="楷体" panose="02010609060101010101" pitchFamily="49" charset="-122"/>
            </a:endParaRPr>
          </a:p>
          <a:p>
            <a:r>
              <a:rPr lang="en-US" altLang="zh-CN" sz="2400" b="1">
                <a:latin typeface="楷体" panose="02010609060101010101" pitchFamily="49" charset="-122"/>
                <a:ea typeface="楷体" panose="02010609060101010101" pitchFamily="49" charset="-122"/>
              </a:rPr>
              <a:t>1</a:t>
            </a:r>
            <a:r>
              <a:rPr lang="zh-CN" altLang="en-US" sz="2400" b="1">
                <a:latin typeface="楷体" panose="02010609060101010101" pitchFamily="49" charset="-122"/>
                <a:ea typeface="楷体" panose="02010609060101010101" pitchFamily="49" charset="-122"/>
              </a:rPr>
              <a:t>、</a:t>
            </a:r>
            <a:r>
              <a:rPr lang="zh-CN" altLang="en-US" sz="2400" b="1">
                <a:solidFill>
                  <a:srgbClr val="FF0000"/>
                </a:solidFill>
                <a:latin typeface="楷体" panose="02010609060101010101" pitchFamily="49" charset="-122"/>
                <a:ea typeface="楷体" panose="02010609060101010101" pitchFamily="49" charset="-122"/>
              </a:rPr>
              <a:t>古代史：</a:t>
            </a:r>
            <a:r>
              <a:rPr lang="zh-CN" altLang="en-US" sz="2400" b="1">
                <a:latin typeface="楷体" panose="02010609060101010101" pitchFamily="49" charset="-122"/>
                <a:ea typeface="楷体" panose="02010609060101010101" pitchFamily="49" charset="-122"/>
              </a:rPr>
              <a:t>从有人类开始到</a:t>
            </a:r>
            <a:r>
              <a:rPr lang="en-US" altLang="zh-CN" sz="2400" b="1">
                <a:latin typeface="楷体" panose="02010609060101010101" pitchFamily="49" charset="-122"/>
                <a:ea typeface="楷体" panose="02010609060101010101" pitchFamily="49" charset="-122"/>
              </a:rPr>
              <a:t>15</a:t>
            </a:r>
            <a:r>
              <a:rPr lang="zh-CN" altLang="en-US" sz="2400" b="1">
                <a:latin typeface="楷体" panose="02010609060101010101" pitchFamily="49" charset="-122"/>
                <a:ea typeface="楷体" panose="02010609060101010101" pitchFamily="49" charset="-122"/>
              </a:rPr>
              <a:t>世纪前后资本主义萌芽出现，又分为上古史和中古史。上古史以原始社会和奴隶社会为主要内容；中古史以封建社会为主要内容。（第一、二单元）</a:t>
            </a:r>
            <a:endParaRPr lang="en-US" altLang="zh-CN" sz="2400" b="1">
              <a:latin typeface="楷体" panose="02010609060101010101" pitchFamily="49" charset="-122"/>
              <a:ea typeface="楷体" panose="02010609060101010101" pitchFamily="49" charset="-122"/>
            </a:endParaRPr>
          </a:p>
          <a:p>
            <a:endParaRPr lang="en-US" altLang="zh-CN" sz="2400" b="1">
              <a:latin typeface="楷体" panose="02010609060101010101" pitchFamily="49" charset="-122"/>
              <a:ea typeface="楷体" panose="02010609060101010101" pitchFamily="49" charset="-122"/>
            </a:endParaRPr>
          </a:p>
          <a:p>
            <a:r>
              <a:rPr lang="en-US" altLang="zh-CN" sz="2400" b="1">
                <a:latin typeface="楷体" panose="02010609060101010101" pitchFamily="49" charset="-122"/>
                <a:ea typeface="楷体" panose="02010609060101010101" pitchFamily="49" charset="-122"/>
              </a:rPr>
              <a:t>2</a:t>
            </a:r>
            <a:r>
              <a:rPr lang="zh-CN" altLang="en-US" sz="2400" b="1">
                <a:latin typeface="楷体" panose="02010609060101010101" pitchFamily="49" charset="-122"/>
                <a:ea typeface="楷体" panose="02010609060101010101" pitchFamily="49" charset="-122"/>
              </a:rPr>
              <a:t>、</a:t>
            </a:r>
            <a:r>
              <a:rPr lang="zh-CN" altLang="en-US" sz="2400" b="1">
                <a:solidFill>
                  <a:srgbClr val="FF0000"/>
                </a:solidFill>
                <a:latin typeface="楷体" panose="02010609060101010101" pitchFamily="49" charset="-122"/>
                <a:ea typeface="楷体" panose="02010609060101010101" pitchFamily="49" charset="-122"/>
              </a:rPr>
              <a:t>近代史：</a:t>
            </a:r>
            <a:r>
              <a:rPr lang="zh-CN" altLang="en-US" sz="2400" b="1">
                <a:latin typeface="楷体" panose="02010609060101010101" pitchFamily="49" charset="-122"/>
                <a:ea typeface="楷体" panose="02010609060101010101" pitchFamily="49" charset="-122"/>
              </a:rPr>
              <a:t>从</a:t>
            </a:r>
            <a:r>
              <a:rPr lang="en-US" altLang="zh-CN" sz="2400" b="1">
                <a:latin typeface="楷体" panose="02010609060101010101" pitchFamily="49" charset="-122"/>
                <a:ea typeface="楷体" panose="02010609060101010101" pitchFamily="49" charset="-122"/>
              </a:rPr>
              <a:t>15</a:t>
            </a:r>
            <a:r>
              <a:rPr lang="zh-CN" altLang="en-US" sz="2400" b="1">
                <a:latin typeface="楷体" panose="02010609060101010101" pitchFamily="49" charset="-122"/>
                <a:ea typeface="楷体" panose="02010609060101010101" pitchFamily="49" charset="-122"/>
              </a:rPr>
              <a:t>世纪前后资本主义萌芽出现到</a:t>
            </a:r>
            <a:r>
              <a:rPr lang="en-US" altLang="zh-CN" sz="2400" b="1">
                <a:latin typeface="楷体" panose="02010609060101010101" pitchFamily="49" charset="-122"/>
                <a:ea typeface="楷体" panose="02010609060101010101" pitchFamily="49" charset="-122"/>
              </a:rPr>
              <a:t>1917</a:t>
            </a:r>
            <a:r>
              <a:rPr lang="zh-CN" altLang="en-US" sz="2400" b="1">
                <a:latin typeface="楷体" panose="02010609060101010101" pitchFamily="49" charset="-122"/>
                <a:ea typeface="楷体" panose="02010609060101010101" pitchFamily="49" charset="-122"/>
              </a:rPr>
              <a:t>年十月革命，以资本主义社会的确立和发展为主要内容。（第三至第六单元）</a:t>
            </a:r>
            <a:endParaRPr lang="en-US" altLang="zh-CN" sz="2400" b="1">
              <a:latin typeface="楷体" panose="02010609060101010101" pitchFamily="49" charset="-122"/>
              <a:ea typeface="楷体" panose="02010609060101010101" pitchFamily="49" charset="-122"/>
            </a:endParaRPr>
          </a:p>
          <a:p>
            <a:endParaRPr lang="en-US" altLang="zh-CN" sz="2400" b="1">
              <a:latin typeface="楷体" panose="02010609060101010101" pitchFamily="49" charset="-122"/>
              <a:ea typeface="楷体" panose="02010609060101010101" pitchFamily="49" charset="-122"/>
            </a:endParaRPr>
          </a:p>
          <a:p>
            <a:r>
              <a:rPr lang="en-US" altLang="zh-CN" sz="2400" b="1">
                <a:latin typeface="楷体" panose="02010609060101010101" pitchFamily="49" charset="-122"/>
                <a:ea typeface="楷体" panose="02010609060101010101" pitchFamily="49" charset="-122"/>
              </a:rPr>
              <a:t>3</a:t>
            </a:r>
            <a:r>
              <a:rPr lang="zh-CN" altLang="en-US" sz="2400" b="1">
                <a:latin typeface="楷体" panose="02010609060101010101" pitchFamily="49" charset="-122"/>
                <a:ea typeface="楷体" panose="02010609060101010101" pitchFamily="49" charset="-122"/>
              </a:rPr>
              <a:t>、</a:t>
            </a:r>
            <a:r>
              <a:rPr lang="zh-CN" altLang="en-US" sz="2400" b="1">
                <a:solidFill>
                  <a:srgbClr val="FF0000"/>
                </a:solidFill>
                <a:latin typeface="楷体" panose="02010609060101010101" pitchFamily="49" charset="-122"/>
                <a:ea typeface="楷体" panose="02010609060101010101" pitchFamily="49" charset="-122"/>
              </a:rPr>
              <a:t>现代史：</a:t>
            </a:r>
            <a:r>
              <a:rPr lang="zh-CN" altLang="en-US" sz="2400" b="1">
                <a:latin typeface="楷体" panose="02010609060101010101" pitchFamily="49" charset="-122"/>
                <a:ea typeface="楷体" panose="02010609060101010101" pitchFamily="49" charset="-122"/>
              </a:rPr>
              <a:t>从</a:t>
            </a:r>
            <a:r>
              <a:rPr lang="en-US" altLang="zh-CN" sz="2400" b="1">
                <a:latin typeface="楷体" panose="02010609060101010101" pitchFamily="49" charset="-122"/>
                <a:ea typeface="楷体" panose="02010609060101010101" pitchFamily="49" charset="-122"/>
              </a:rPr>
              <a:t>1917</a:t>
            </a:r>
            <a:r>
              <a:rPr lang="zh-CN" altLang="en-US" sz="2400" b="1">
                <a:latin typeface="楷体" panose="02010609060101010101" pitchFamily="49" charset="-122"/>
                <a:ea typeface="楷体" panose="02010609060101010101" pitchFamily="49" charset="-122"/>
              </a:rPr>
              <a:t>年十月革命以后至今，以资本主义和社会主义社会的平行发展为主要内容。（第七至第九单元）</a:t>
            </a:r>
            <a:endParaRPr lang="zh-CN" altLang="en-US" sz="2400" b="1">
              <a:latin typeface="楷体" panose="02010609060101010101" pitchFamily="49" charset="-122"/>
              <a:ea typeface="楷体" panose="02010609060101010101" pitchFamily="49" charset="-122"/>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p:nvPr/>
        </p:nvSpPr>
        <p:spPr>
          <a:xfrm>
            <a:off x="107950" y="103188"/>
            <a:ext cx="8820150" cy="6680200"/>
          </a:xfrm>
          <a:prstGeom prst="rect">
            <a:avLst/>
          </a:prstGeom>
          <a:noFill/>
          <a:ln w="9525">
            <a:noFill/>
          </a:ln>
        </p:spPr>
        <p:txBody>
          <a:bodyPr anchor="ctr">
            <a:spAutoFit/>
          </a:bodyPr>
          <a:lstStyle/>
          <a:p>
            <a:pPr algn="ctr"/>
            <a:r>
              <a:rPr lang="zh-CN" altLang="zh-CN" sz="2400" b="1">
                <a:latin typeface="Arial" panose="020B0604020202020204" pitchFamily="34" charset="0"/>
              </a:rPr>
              <a:t>第一单元</a:t>
            </a:r>
            <a:r>
              <a:rPr lang="en-US" altLang="zh-CN" sz="2400" b="1">
                <a:latin typeface="Arial" panose="020B0604020202020204" pitchFamily="34" charset="0"/>
              </a:rPr>
              <a:t>  </a:t>
            </a:r>
            <a:r>
              <a:rPr lang="zh-CN" altLang="zh-CN" sz="2400" b="1">
                <a:latin typeface="Arial" panose="020B0604020202020204" pitchFamily="34" charset="0"/>
              </a:rPr>
              <a:t>古代文明的产生与发展</a:t>
            </a:r>
            <a:endParaRPr lang="en-US" altLang="zh-CN" sz="2400" b="1">
              <a:latin typeface="Times New Roman" panose="02020603050405020304" pitchFamily="18" charset="0"/>
              <a:cs typeface="Times New Roman" panose="02020603050405020304" pitchFamily="18" charset="0"/>
            </a:endParaRPr>
          </a:p>
          <a:p>
            <a:r>
              <a:rPr lang="zh-CN" altLang="en-US" sz="2400" b="1">
                <a:solidFill>
                  <a:srgbClr val="FF0000"/>
                </a:solidFill>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a:t>
            </a:r>
            <a:r>
              <a:rPr lang="zh-CN" altLang="en-US" sz="2400" b="1">
                <a:latin typeface="楷体" panose="02010609060101010101" pitchFamily="49" charset="-122"/>
                <a:ea typeface="楷体" panose="02010609060101010101" pitchFamily="49" charset="-122"/>
              </a:rPr>
              <a:t>单元概述</a:t>
            </a:r>
            <a:r>
              <a:rPr lang="zh-CN" altLang="zh-CN" sz="2400" b="1">
                <a:latin typeface="楷体" panose="02010609060101010101" pitchFamily="49" charset="-122"/>
                <a:ea typeface="楷体" panose="02010609060101010101" pitchFamily="49" charset="-122"/>
              </a:rPr>
              <a:t>】</a:t>
            </a:r>
            <a:endParaRPr lang="zh-CN" altLang="zh-CN" sz="2400">
              <a:latin typeface="楷体" panose="02010609060101010101" pitchFamily="49" charset="-122"/>
              <a:ea typeface="楷体" panose="02010609060101010101" pitchFamily="49" charset="-122"/>
            </a:endParaRPr>
          </a:p>
          <a:p>
            <a:pPr eaLnBrk="0" hangingPunct="0"/>
            <a:r>
              <a:rPr lang="en-US" altLang="zh-CN" sz="2400" b="1">
                <a:latin typeface="楷体" panose="02010609060101010101" pitchFamily="49" charset="-122"/>
                <a:ea typeface="楷体" panose="02010609060101010101" pitchFamily="49" charset="-122"/>
              </a:rPr>
              <a:t>1</a:t>
            </a:r>
            <a:r>
              <a:rPr lang="zh-CN" altLang="en-US" sz="2400" b="1">
                <a:latin typeface="楷体" panose="02010609060101010101" pitchFamily="49" charset="-122"/>
                <a:ea typeface="楷体" panose="02010609060101010101" pitchFamily="49" charset="-122"/>
              </a:rPr>
              <a:t>、人类文明产生的前提</a:t>
            </a:r>
            <a:r>
              <a:rPr lang="en-US" altLang="zh-CN" sz="2400" b="1">
                <a:latin typeface="楷体" panose="02010609060101010101" pitchFamily="49" charset="-122"/>
                <a:ea typeface="楷体" panose="02010609060101010101" pitchFamily="49" charset="-122"/>
              </a:rPr>
              <a:t>——</a:t>
            </a:r>
            <a:r>
              <a:rPr lang="zh-CN" altLang="en-US" sz="2400" b="1">
                <a:solidFill>
                  <a:srgbClr val="FF0000"/>
                </a:solidFill>
                <a:latin typeface="楷体" panose="02010609060101010101" pitchFamily="49" charset="-122"/>
                <a:ea typeface="楷体" panose="02010609060101010101" pitchFamily="49" charset="-122"/>
              </a:rPr>
              <a:t>农耕畜牧</a:t>
            </a:r>
            <a:endParaRPr lang="zh-CN" altLang="en-US" sz="2400">
              <a:solidFill>
                <a:srgbClr val="FF0000"/>
              </a:solidFill>
              <a:latin typeface="楷体" panose="02010609060101010101" pitchFamily="49" charset="-122"/>
              <a:ea typeface="楷体" panose="02010609060101010101" pitchFamily="49" charset="-122"/>
            </a:endParaRPr>
          </a:p>
          <a:p>
            <a:pPr eaLnBrk="0" hangingPunct="0"/>
            <a:r>
              <a:rPr lang="en-US" altLang="zh-CN" sz="2400" b="1">
                <a:latin typeface="楷体" panose="02010609060101010101" pitchFamily="49" charset="-122"/>
                <a:ea typeface="楷体" panose="02010609060101010101" pitchFamily="49" charset="-122"/>
              </a:rPr>
              <a:t>2</a:t>
            </a:r>
            <a:r>
              <a:rPr lang="zh-CN" altLang="en-US" sz="2400" b="1">
                <a:latin typeface="楷体" panose="02010609060101010101" pitchFamily="49" charset="-122"/>
                <a:ea typeface="楷体" panose="02010609060101010101" pitchFamily="49" charset="-122"/>
              </a:rPr>
              <a:t>、最初的文明有：</a:t>
            </a:r>
            <a:endParaRPr lang="en-US" altLang="zh-CN" sz="2400" b="1">
              <a:latin typeface="楷体" panose="02010609060101010101" pitchFamily="49" charset="-122"/>
              <a:ea typeface="楷体" panose="02010609060101010101" pitchFamily="49" charset="-122"/>
            </a:endParaRPr>
          </a:p>
          <a:p>
            <a:pPr eaLnBrk="0" hangingPunct="0"/>
            <a:r>
              <a:rPr lang="zh-CN" altLang="en-US" sz="2400" b="1">
                <a:latin typeface="楷体" panose="02010609060101010101" pitchFamily="49" charset="-122"/>
                <a:ea typeface="楷体" panose="02010609060101010101" pitchFamily="49" charset="-122"/>
              </a:rPr>
              <a:t>西亚两河流域的</a:t>
            </a:r>
            <a:r>
              <a:rPr lang="zh-CN" altLang="en-US" sz="2400" b="1">
                <a:solidFill>
                  <a:srgbClr val="FF00FF"/>
                </a:solidFill>
                <a:latin typeface="楷体" panose="02010609060101010101" pitchFamily="49" charset="-122"/>
                <a:ea typeface="楷体" panose="02010609060101010101" pitchFamily="49" charset="-122"/>
              </a:rPr>
              <a:t>古</a:t>
            </a:r>
            <a:r>
              <a:rPr lang="zh-CN" altLang="en-US" sz="2400" b="1">
                <a:solidFill>
                  <a:srgbClr val="FF0000"/>
                </a:solidFill>
                <a:latin typeface="楷体" panose="02010609060101010101" pitchFamily="49" charset="-122"/>
                <a:ea typeface="楷体" panose="02010609060101010101" pitchFamily="49" charset="-122"/>
              </a:rPr>
              <a:t>巴比伦文明</a:t>
            </a:r>
            <a:endParaRPr lang="en-US" altLang="zh-CN" sz="2400" b="1">
              <a:latin typeface="楷体" panose="02010609060101010101" pitchFamily="49" charset="-122"/>
              <a:ea typeface="楷体" panose="02010609060101010101" pitchFamily="49" charset="-122"/>
            </a:endParaRPr>
          </a:p>
          <a:p>
            <a:pPr eaLnBrk="0" hangingPunct="0"/>
            <a:r>
              <a:rPr lang="zh-CN" altLang="en-US" sz="2400" b="1">
                <a:latin typeface="楷体" panose="02010609060101010101" pitchFamily="49" charset="-122"/>
                <a:ea typeface="楷体" panose="02010609060101010101" pitchFamily="49" charset="-122"/>
              </a:rPr>
              <a:t>埃及尼罗河流域的</a:t>
            </a:r>
            <a:r>
              <a:rPr lang="zh-CN" altLang="en-US" sz="2400" b="1">
                <a:solidFill>
                  <a:srgbClr val="FF00FF"/>
                </a:solidFill>
                <a:latin typeface="楷体" panose="02010609060101010101" pitchFamily="49" charset="-122"/>
                <a:ea typeface="楷体" panose="02010609060101010101" pitchFamily="49" charset="-122"/>
              </a:rPr>
              <a:t>古</a:t>
            </a:r>
            <a:r>
              <a:rPr lang="zh-CN" altLang="en-US" sz="2400" b="1">
                <a:solidFill>
                  <a:srgbClr val="FF0000"/>
                </a:solidFill>
                <a:latin typeface="楷体" panose="02010609060101010101" pitchFamily="49" charset="-122"/>
                <a:ea typeface="楷体" panose="02010609060101010101" pitchFamily="49" charset="-122"/>
              </a:rPr>
              <a:t>埃及文明</a:t>
            </a:r>
            <a:endParaRPr lang="en-US" altLang="zh-CN" sz="2400" b="1">
              <a:latin typeface="楷体" panose="02010609060101010101" pitchFamily="49" charset="-122"/>
              <a:ea typeface="楷体" panose="02010609060101010101" pitchFamily="49" charset="-122"/>
            </a:endParaRPr>
          </a:p>
          <a:p>
            <a:pPr eaLnBrk="0" hangingPunct="0"/>
            <a:r>
              <a:rPr lang="zh-CN" altLang="en-US" sz="2400" b="1">
                <a:latin typeface="楷体" panose="02010609060101010101" pitchFamily="49" charset="-122"/>
                <a:ea typeface="楷体" panose="02010609060101010101" pitchFamily="49" charset="-122"/>
              </a:rPr>
              <a:t>南亚印度河和恒河流域的</a:t>
            </a:r>
            <a:r>
              <a:rPr lang="zh-CN" altLang="en-US" sz="2400" b="1">
                <a:solidFill>
                  <a:srgbClr val="FF00FF"/>
                </a:solidFill>
                <a:latin typeface="楷体" panose="02010609060101010101" pitchFamily="49" charset="-122"/>
                <a:ea typeface="楷体" panose="02010609060101010101" pitchFamily="49" charset="-122"/>
              </a:rPr>
              <a:t>古</a:t>
            </a:r>
            <a:r>
              <a:rPr lang="zh-CN" altLang="en-US" sz="2400" b="1">
                <a:solidFill>
                  <a:srgbClr val="FF0000"/>
                </a:solidFill>
                <a:latin typeface="楷体" panose="02010609060101010101" pitchFamily="49" charset="-122"/>
                <a:ea typeface="楷体" panose="02010609060101010101" pitchFamily="49" charset="-122"/>
              </a:rPr>
              <a:t>印度文明</a:t>
            </a:r>
            <a:endParaRPr lang="en-US" altLang="zh-CN" sz="2400" b="1">
              <a:latin typeface="楷体" panose="02010609060101010101" pitchFamily="49" charset="-122"/>
              <a:ea typeface="楷体" panose="02010609060101010101" pitchFamily="49" charset="-122"/>
            </a:endParaRPr>
          </a:p>
          <a:p>
            <a:pPr eaLnBrk="0" hangingPunct="0"/>
            <a:r>
              <a:rPr lang="zh-CN" altLang="en-US" sz="2400" b="1">
                <a:latin typeface="楷体" panose="02010609060101010101" pitchFamily="49" charset="-122"/>
                <a:ea typeface="楷体" panose="02010609060101010101" pitchFamily="49" charset="-122"/>
              </a:rPr>
              <a:t>中国黄河、长江流域的</a:t>
            </a:r>
            <a:r>
              <a:rPr lang="zh-CN" altLang="en-US" sz="2400" b="1">
                <a:solidFill>
                  <a:srgbClr val="FF0000"/>
                </a:solidFill>
                <a:latin typeface="楷体" panose="02010609060101010101" pitchFamily="49" charset="-122"/>
                <a:ea typeface="楷体" panose="02010609060101010101" pitchFamily="49" charset="-122"/>
              </a:rPr>
              <a:t>中华文明</a:t>
            </a:r>
            <a:endParaRPr lang="en-US" altLang="zh-CN" sz="2400" b="1">
              <a:latin typeface="楷体" panose="02010609060101010101" pitchFamily="49" charset="-122"/>
              <a:ea typeface="楷体" panose="02010609060101010101" pitchFamily="49" charset="-122"/>
            </a:endParaRPr>
          </a:p>
          <a:p>
            <a:pPr eaLnBrk="0" hangingPunct="0"/>
            <a:r>
              <a:rPr lang="zh-CN" altLang="en-US" sz="2000" b="1">
                <a:latin typeface="楷体" panose="02010609060101010101" pitchFamily="49" charset="-122"/>
                <a:ea typeface="楷体" panose="02010609060101010101" pitchFamily="49" charset="-122"/>
              </a:rPr>
              <a:t>欧洲巴尔干半岛南部和爱琴海部分岛屿的</a:t>
            </a:r>
            <a:r>
              <a:rPr lang="zh-CN" altLang="en-US" sz="2000" b="1">
                <a:solidFill>
                  <a:srgbClr val="FF00FF"/>
                </a:solidFill>
                <a:latin typeface="楷体" panose="02010609060101010101" pitchFamily="49" charset="-122"/>
                <a:ea typeface="楷体" panose="02010609060101010101" pitchFamily="49" charset="-122"/>
              </a:rPr>
              <a:t>古</a:t>
            </a:r>
            <a:r>
              <a:rPr lang="zh-CN" altLang="en-US" sz="2000" b="1">
                <a:solidFill>
                  <a:srgbClr val="0000FF"/>
                </a:solidFill>
                <a:latin typeface="楷体" panose="02010609060101010101" pitchFamily="49" charset="-122"/>
                <a:ea typeface="楷体" panose="02010609060101010101" pitchFamily="49" charset="-122"/>
              </a:rPr>
              <a:t>希腊文明</a:t>
            </a:r>
            <a:endParaRPr lang="zh-CN" altLang="en-US" sz="2000">
              <a:latin typeface="楷体" panose="02010609060101010101" pitchFamily="49" charset="-122"/>
              <a:ea typeface="楷体" panose="02010609060101010101" pitchFamily="49" charset="-122"/>
            </a:endParaRPr>
          </a:p>
          <a:p>
            <a:pPr eaLnBrk="0" hangingPunct="0"/>
            <a:r>
              <a:rPr lang="en-US" altLang="zh-CN" sz="2400" b="1">
                <a:latin typeface="楷体" panose="02010609060101010101" pitchFamily="49" charset="-122"/>
                <a:ea typeface="楷体" panose="02010609060101010101" pitchFamily="49" charset="-122"/>
              </a:rPr>
              <a:t>3</a:t>
            </a:r>
            <a:r>
              <a:rPr lang="zh-CN" altLang="en-US" sz="2400" b="1">
                <a:latin typeface="楷体" panose="02010609060101010101" pitchFamily="49" charset="-122"/>
                <a:ea typeface="楷体" panose="02010609060101010101" pitchFamily="49" charset="-122"/>
              </a:rPr>
              <a:t>、古代人类文明特点及原因：</a:t>
            </a:r>
            <a:endParaRPr lang="zh-CN" altLang="en-US" sz="2400">
              <a:latin typeface="楷体" panose="02010609060101010101" pitchFamily="49" charset="-122"/>
              <a:ea typeface="楷体" panose="02010609060101010101" pitchFamily="49" charset="-122"/>
            </a:endParaRPr>
          </a:p>
          <a:p>
            <a:pPr eaLnBrk="0" hangingPunct="0"/>
            <a:r>
              <a:rPr lang="zh-CN" altLang="en-US" sz="2400" b="1">
                <a:latin typeface="楷体" panose="02010609060101010101" pitchFamily="49" charset="-122"/>
                <a:ea typeface="楷体" panose="02010609060101010101" pitchFamily="49" charset="-122"/>
              </a:rPr>
              <a:t>（</a:t>
            </a:r>
            <a:r>
              <a:rPr lang="en-US" altLang="zh-CN" sz="2400" b="1">
                <a:latin typeface="楷体" panose="02010609060101010101" pitchFamily="49" charset="-122"/>
                <a:ea typeface="楷体" panose="02010609060101010101" pitchFamily="49" charset="-122"/>
              </a:rPr>
              <a:t>1</a:t>
            </a:r>
            <a:r>
              <a:rPr lang="zh-CN" altLang="en-US" sz="2400" b="1">
                <a:latin typeface="楷体" panose="02010609060101010101" pitchFamily="49" charset="-122"/>
                <a:ea typeface="楷体" panose="02010609060101010101" pitchFamily="49" charset="-122"/>
              </a:rPr>
              <a:t>）特点：</a:t>
            </a:r>
            <a:r>
              <a:rPr lang="zh-CN" altLang="en-US" sz="2400" b="1">
                <a:solidFill>
                  <a:srgbClr val="FF0000"/>
                </a:solidFill>
                <a:latin typeface="楷体" panose="02010609060101010101" pitchFamily="49" charset="-122"/>
                <a:ea typeface="楷体" panose="02010609060101010101" pitchFamily="49" charset="-122"/>
              </a:rPr>
              <a:t>古代</a:t>
            </a:r>
            <a:r>
              <a:rPr lang="zh-CN" altLang="en-US" sz="2400" b="1">
                <a:latin typeface="楷体" panose="02010609060101010101" pitchFamily="49" charset="-122"/>
                <a:ea typeface="楷体" panose="02010609060101010101" pitchFamily="49" charset="-122"/>
              </a:rPr>
              <a:t>各个文明基本</a:t>
            </a:r>
            <a:r>
              <a:rPr lang="zh-CN" altLang="en-US" sz="2400" b="1">
                <a:solidFill>
                  <a:srgbClr val="FF0000"/>
                </a:solidFill>
                <a:latin typeface="楷体" panose="02010609060101010101" pitchFamily="49" charset="-122"/>
                <a:ea typeface="楷体" panose="02010609060101010101" pitchFamily="49" charset="-122"/>
              </a:rPr>
              <a:t>独立</a:t>
            </a:r>
            <a:r>
              <a:rPr lang="zh-CN" altLang="en-US" sz="2400" b="1">
                <a:latin typeface="楷体" panose="02010609060101010101" pitchFamily="49" charset="-122"/>
                <a:ea typeface="楷体" panose="02010609060101010101" pitchFamily="49" charset="-122"/>
              </a:rPr>
              <a:t>发展，表现出明显的</a:t>
            </a:r>
            <a:r>
              <a:rPr lang="zh-CN" altLang="en-US" sz="2400" b="1">
                <a:solidFill>
                  <a:srgbClr val="FF0000"/>
                </a:solidFill>
                <a:latin typeface="楷体" panose="02010609060101010101" pitchFamily="49" charset="-122"/>
                <a:ea typeface="楷体" panose="02010609060101010101" pitchFamily="49" charset="-122"/>
              </a:rPr>
              <a:t>多元</a:t>
            </a:r>
            <a:r>
              <a:rPr lang="zh-CN" altLang="en-US" sz="2400" b="1">
                <a:latin typeface="楷体" panose="02010609060101010101" pitchFamily="49" charset="-122"/>
                <a:ea typeface="楷体" panose="02010609060101010101" pitchFamily="49" charset="-122"/>
              </a:rPr>
              <a:t>特征。</a:t>
            </a:r>
            <a:endParaRPr lang="zh-CN" altLang="en-US" sz="2400">
              <a:latin typeface="楷体" panose="02010609060101010101" pitchFamily="49" charset="-122"/>
              <a:ea typeface="楷体" panose="02010609060101010101" pitchFamily="49" charset="-122"/>
            </a:endParaRPr>
          </a:p>
          <a:p>
            <a:pPr eaLnBrk="0" hangingPunct="0"/>
            <a:r>
              <a:rPr lang="zh-CN" altLang="en-US" sz="2400" b="1">
                <a:latin typeface="楷体" panose="02010609060101010101" pitchFamily="49" charset="-122"/>
                <a:ea typeface="楷体" panose="02010609060101010101" pitchFamily="49" charset="-122"/>
              </a:rPr>
              <a:t>（</a:t>
            </a:r>
            <a:r>
              <a:rPr lang="en-US" altLang="zh-CN" sz="2400" b="1">
                <a:latin typeface="楷体" panose="02010609060101010101" pitchFamily="49" charset="-122"/>
                <a:ea typeface="楷体" panose="02010609060101010101" pitchFamily="49" charset="-122"/>
              </a:rPr>
              <a:t>2</a:t>
            </a:r>
            <a:r>
              <a:rPr lang="zh-CN" altLang="en-US" sz="2400" b="1">
                <a:latin typeface="楷体" panose="02010609060101010101" pitchFamily="49" charset="-122"/>
                <a:ea typeface="楷体" panose="02010609060101010101" pitchFamily="49" charset="-122"/>
              </a:rPr>
              <a:t>）原因：古代世界各地基本处于</a:t>
            </a:r>
            <a:r>
              <a:rPr lang="zh-CN" altLang="en-US" sz="2400" b="1">
                <a:solidFill>
                  <a:srgbClr val="FF0000"/>
                </a:solidFill>
                <a:latin typeface="楷体" panose="02010609060101010101" pitchFamily="49" charset="-122"/>
                <a:ea typeface="楷体" panose="02010609060101010101" pitchFamily="49" charset="-122"/>
              </a:rPr>
              <a:t>孤立隔绝</a:t>
            </a:r>
            <a:r>
              <a:rPr lang="zh-CN" altLang="en-US" sz="2400" b="1">
                <a:latin typeface="楷体" panose="02010609060101010101" pitchFamily="49" charset="-122"/>
                <a:ea typeface="楷体" panose="02010609060101010101" pitchFamily="49" charset="-122"/>
              </a:rPr>
              <a:t>状态；受</a:t>
            </a:r>
            <a:r>
              <a:rPr lang="zh-CN" altLang="en-US" sz="2400" b="1">
                <a:solidFill>
                  <a:srgbClr val="FF0000"/>
                </a:solidFill>
                <a:latin typeface="楷体" panose="02010609060101010101" pitchFamily="49" charset="-122"/>
                <a:ea typeface="楷体" panose="02010609060101010101" pitchFamily="49" charset="-122"/>
              </a:rPr>
              <a:t>地理和历史</a:t>
            </a:r>
            <a:r>
              <a:rPr lang="zh-CN" altLang="en-US" sz="2400" b="1">
                <a:latin typeface="楷体" panose="02010609060101010101" pitchFamily="49" charset="-122"/>
                <a:ea typeface="楷体" panose="02010609060101010101" pitchFamily="49" charset="-122"/>
              </a:rPr>
              <a:t>环境影响。</a:t>
            </a:r>
            <a:endParaRPr lang="zh-CN" altLang="en-US" sz="2400">
              <a:latin typeface="楷体" panose="02010609060101010101" pitchFamily="49" charset="-122"/>
              <a:ea typeface="楷体" panose="02010609060101010101" pitchFamily="49" charset="-122"/>
            </a:endParaRPr>
          </a:p>
          <a:p>
            <a:pPr eaLnBrk="0" hangingPunct="0"/>
            <a:r>
              <a:rPr lang="en-US" altLang="zh-CN" sz="2400" b="1">
                <a:latin typeface="楷体" panose="02010609060101010101" pitchFamily="49" charset="-122"/>
                <a:ea typeface="楷体" panose="02010609060101010101" pitchFamily="49" charset="-122"/>
              </a:rPr>
              <a:t>4</a:t>
            </a:r>
            <a:r>
              <a:rPr lang="zh-CN" altLang="en-US" sz="2400" b="1">
                <a:latin typeface="楷体" panose="02010609060101010101" pitchFamily="49" charset="-122"/>
                <a:ea typeface="楷体" panose="02010609060101010101" pitchFamily="49" charset="-122"/>
              </a:rPr>
              <a:t>、古代人类文明产生发展的影响：</a:t>
            </a:r>
            <a:endParaRPr lang="zh-CN" altLang="en-US" sz="2400">
              <a:latin typeface="楷体" panose="02010609060101010101" pitchFamily="49" charset="-122"/>
              <a:ea typeface="楷体" panose="02010609060101010101" pitchFamily="49" charset="-122"/>
            </a:endParaRPr>
          </a:p>
          <a:p>
            <a:pPr eaLnBrk="0" hangingPunct="0"/>
            <a:r>
              <a:rPr lang="zh-CN" altLang="en-US" sz="2400" b="1">
                <a:latin typeface="楷体" panose="02010609060101010101" pitchFamily="49" charset="-122"/>
                <a:ea typeface="楷体" panose="02010609060101010101" pitchFamily="49" charset="-122"/>
              </a:rPr>
              <a:t>（</a:t>
            </a:r>
            <a:r>
              <a:rPr lang="en-US" altLang="zh-CN" sz="2400" b="1">
                <a:latin typeface="楷体" panose="02010609060101010101" pitchFamily="49" charset="-122"/>
                <a:ea typeface="楷体" panose="02010609060101010101" pitchFamily="49" charset="-122"/>
              </a:rPr>
              <a:t>1</a:t>
            </a:r>
            <a:r>
              <a:rPr lang="zh-CN" altLang="en-US" sz="2400" b="1">
                <a:latin typeface="楷体" panose="02010609060101010101" pitchFamily="49" charset="-122"/>
                <a:ea typeface="楷体" panose="02010609060101010101" pitchFamily="49" charset="-122"/>
              </a:rPr>
              <a:t>）导致地区性</a:t>
            </a:r>
            <a:r>
              <a:rPr lang="zh-CN" altLang="en-US" sz="2400" b="1">
                <a:solidFill>
                  <a:srgbClr val="FF0000"/>
                </a:solidFill>
                <a:latin typeface="楷体" panose="02010609060101010101" pitchFamily="49" charset="-122"/>
                <a:ea typeface="楷体" panose="02010609060101010101" pitchFamily="49" charset="-122"/>
              </a:rPr>
              <a:t>奴隶制帝国</a:t>
            </a:r>
            <a:r>
              <a:rPr lang="zh-CN" altLang="en-US" sz="2400" b="1">
                <a:latin typeface="楷体" panose="02010609060101010101" pitchFamily="49" charset="-122"/>
                <a:ea typeface="楷体" panose="02010609060101010101" pitchFamily="49" charset="-122"/>
              </a:rPr>
              <a:t>的产生</a:t>
            </a:r>
            <a:endParaRPr lang="zh-CN" altLang="en-US" sz="2400">
              <a:latin typeface="楷体" panose="02010609060101010101" pitchFamily="49" charset="-122"/>
              <a:ea typeface="楷体" panose="02010609060101010101" pitchFamily="49" charset="-122"/>
            </a:endParaRPr>
          </a:p>
          <a:p>
            <a:pPr eaLnBrk="0" hangingPunct="0"/>
            <a:r>
              <a:rPr lang="zh-CN" altLang="en-US" sz="2400" b="1">
                <a:latin typeface="楷体" panose="02010609060101010101" pitchFamily="49" charset="-122"/>
                <a:ea typeface="楷体" panose="02010609060101010101" pitchFamily="49" charset="-122"/>
              </a:rPr>
              <a:t>（</a:t>
            </a:r>
            <a:r>
              <a:rPr lang="en-US" altLang="zh-CN" sz="2400" b="1">
                <a:latin typeface="楷体" panose="02010609060101010101" pitchFamily="49" charset="-122"/>
                <a:ea typeface="楷体" panose="02010609060101010101" pitchFamily="49" charset="-122"/>
              </a:rPr>
              <a:t>2</a:t>
            </a:r>
            <a:r>
              <a:rPr lang="zh-CN" altLang="en-US" sz="2400" b="1">
                <a:latin typeface="楷体" panose="02010609060101010101" pitchFamily="49" charset="-122"/>
                <a:ea typeface="楷体" panose="02010609060101010101" pitchFamily="49" charset="-122"/>
              </a:rPr>
              <a:t>）不同地区的文明，随着历史的不断发展不断</a:t>
            </a:r>
            <a:r>
              <a:rPr lang="zh-CN" altLang="en-US" sz="2400" b="1">
                <a:solidFill>
                  <a:srgbClr val="FF0000"/>
                </a:solidFill>
                <a:latin typeface="楷体" panose="02010609060101010101" pitchFamily="49" charset="-122"/>
                <a:ea typeface="楷体" panose="02010609060101010101" pitchFamily="49" charset="-122"/>
              </a:rPr>
              <a:t>加强交流，并相互影响。</a:t>
            </a:r>
            <a:endParaRPr lang="zh-CN" altLang="en-US" sz="2400">
              <a:solidFill>
                <a:srgbClr val="FF0000"/>
              </a:solidFill>
              <a:latin typeface="楷体" panose="02010609060101010101" pitchFamily="49" charset="-122"/>
              <a:ea typeface="楷体" panose="02010609060101010101" pitchFamily="49" charset="-122"/>
            </a:endParaRPr>
          </a:p>
        </p:txBody>
      </p:sp>
      <p:sp>
        <p:nvSpPr>
          <p:cNvPr id="6" name="右大括号 5"/>
          <p:cNvSpPr/>
          <p:nvPr/>
        </p:nvSpPr>
        <p:spPr>
          <a:xfrm>
            <a:off x="5508625" y="1700213"/>
            <a:ext cx="287338" cy="1441450"/>
          </a:xfrm>
          <a:prstGeom prst="rightBrace">
            <a:avLst/>
          </a:prstGeom>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mn-lt"/>
              <a:ea typeface="+mn-ea"/>
              <a:cs typeface="+mn-cs"/>
            </a:endParaRPr>
          </a:p>
        </p:txBody>
      </p:sp>
      <p:sp>
        <p:nvSpPr>
          <p:cNvPr id="4" name="TextBox 3"/>
          <p:cNvSpPr txBox="1"/>
          <p:nvPr/>
        </p:nvSpPr>
        <p:spPr>
          <a:xfrm>
            <a:off x="5148263" y="973138"/>
            <a:ext cx="2030412" cy="368300"/>
          </a:xfrm>
          <a:prstGeom prst="rect">
            <a:avLst/>
          </a:prstGeom>
          <a:noFill/>
          <a:ln w="9525">
            <a:noFill/>
          </a:ln>
        </p:spPr>
        <p:txBody>
          <a:bodyPr wrap="none">
            <a:spAutoFit/>
          </a:bodyPr>
          <a:lstStyle/>
          <a:p>
            <a:r>
              <a:rPr lang="zh-CN" altLang="en-US" b="1">
                <a:latin typeface="Arial" panose="020B0604020202020204" pitchFamily="34" charset="0"/>
              </a:rPr>
              <a:t>（生产力的发展）</a:t>
            </a:r>
            <a:endParaRPr lang="zh-CN" altLang="en-US" b="1">
              <a:latin typeface="Arial" panose="020B0604020202020204" pitchFamily="34" charset="0"/>
            </a:endParaRPr>
          </a:p>
        </p:txBody>
      </p:sp>
      <p:sp>
        <p:nvSpPr>
          <p:cNvPr id="5" name="TextBox 4"/>
          <p:cNvSpPr txBox="1"/>
          <p:nvPr/>
        </p:nvSpPr>
        <p:spPr>
          <a:xfrm>
            <a:off x="5940425" y="2133600"/>
            <a:ext cx="1422400" cy="461963"/>
          </a:xfrm>
          <a:prstGeom prst="rect">
            <a:avLst/>
          </a:prstGeom>
          <a:noFill/>
          <a:ln w="9525">
            <a:noFill/>
          </a:ln>
        </p:spPr>
        <p:txBody>
          <a:bodyPr wrap="none">
            <a:spAutoFit/>
          </a:bodyPr>
          <a:lstStyle/>
          <a:p>
            <a:r>
              <a:rPr lang="zh-CN" altLang="en-US" sz="2400" b="1">
                <a:solidFill>
                  <a:srgbClr val="FF0000"/>
                </a:solidFill>
                <a:latin typeface="楷体" panose="02010609060101010101" pitchFamily="49" charset="-122"/>
                <a:ea typeface="楷体" panose="02010609060101010101" pitchFamily="49" charset="-122"/>
              </a:rPr>
              <a:t>大河文明</a:t>
            </a:r>
            <a:endParaRPr lang="zh-CN" altLang="en-US" sz="2400">
              <a:latin typeface="Arial" panose="020B0604020202020204" pitchFamily="34" charset="0"/>
            </a:endParaRPr>
          </a:p>
        </p:txBody>
      </p:sp>
      <p:sp>
        <p:nvSpPr>
          <p:cNvPr id="7" name="TextBox 6"/>
          <p:cNvSpPr txBox="1"/>
          <p:nvPr/>
        </p:nvSpPr>
        <p:spPr>
          <a:xfrm>
            <a:off x="6227763" y="3038475"/>
            <a:ext cx="2041525" cy="461963"/>
          </a:xfrm>
          <a:prstGeom prst="rect">
            <a:avLst/>
          </a:prstGeom>
          <a:noFill/>
          <a:ln w="9525">
            <a:noFill/>
          </a:ln>
        </p:spPr>
        <p:txBody>
          <a:bodyPr wrap="none">
            <a:spAutoFit/>
          </a:bodyPr>
          <a:lstStyle/>
          <a:p>
            <a:r>
              <a:rPr lang="en-US" altLang="zh-CN" sz="2400" b="1">
                <a:solidFill>
                  <a:srgbClr val="0000FF"/>
                </a:solidFill>
                <a:latin typeface="楷体" panose="02010609060101010101" pitchFamily="49" charset="-122"/>
                <a:ea typeface="楷体" panose="02010609060101010101" pitchFamily="49" charset="-122"/>
              </a:rPr>
              <a:t>——</a:t>
            </a:r>
            <a:r>
              <a:rPr lang="zh-CN" altLang="en-US" sz="2400" b="1">
                <a:solidFill>
                  <a:srgbClr val="0000FF"/>
                </a:solidFill>
                <a:latin typeface="楷体" panose="02010609060101010101" pitchFamily="49" charset="-122"/>
                <a:ea typeface="楷体" panose="02010609060101010101" pitchFamily="49" charset="-122"/>
              </a:rPr>
              <a:t>海洋文明</a:t>
            </a:r>
            <a:endParaRPr lang="zh-CN" altLang="en-US" sz="240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4"/>
          <p:cNvSpPr txBox="1"/>
          <p:nvPr/>
        </p:nvSpPr>
        <p:spPr>
          <a:xfrm>
            <a:off x="1187450" y="549275"/>
            <a:ext cx="6931025" cy="708025"/>
          </a:xfrm>
          <a:prstGeom prst="rect">
            <a:avLst/>
          </a:prstGeom>
          <a:noFill/>
          <a:ln w="9525">
            <a:noFill/>
          </a:ln>
        </p:spPr>
        <p:txBody>
          <a:bodyPr wrap="none">
            <a:spAutoFit/>
          </a:bodyPr>
          <a:lstStyle/>
          <a:p>
            <a:r>
              <a:rPr lang="zh-CN" altLang="en-US" sz="4000" b="1">
                <a:solidFill>
                  <a:srgbClr val="FF0000"/>
                </a:solidFill>
                <a:latin typeface="Arial" panose="020B0604020202020204" pitchFamily="34" charset="0"/>
              </a:rPr>
              <a:t>第</a:t>
            </a:r>
            <a:r>
              <a:rPr lang="en-US" altLang="zh-CN" sz="4000" b="1">
                <a:solidFill>
                  <a:srgbClr val="FF0000"/>
                </a:solidFill>
                <a:latin typeface="Arial" panose="020B0604020202020204" pitchFamily="34" charset="0"/>
              </a:rPr>
              <a:t>1</a:t>
            </a:r>
            <a:r>
              <a:rPr lang="zh-CN" altLang="en-US" sz="4000" b="1">
                <a:solidFill>
                  <a:srgbClr val="FF0000"/>
                </a:solidFill>
                <a:latin typeface="Arial" panose="020B0604020202020204" pitchFamily="34" charset="0"/>
              </a:rPr>
              <a:t>课  文明的产生与早期发展</a:t>
            </a:r>
            <a:endParaRPr lang="zh-CN" altLang="en-US" sz="4000" b="1">
              <a:solidFill>
                <a:srgbClr val="FF0000"/>
              </a:solidFill>
              <a:latin typeface="Arial" panose="020B0604020202020204" pitchFamily="34" charset="0"/>
            </a:endParaRPr>
          </a:p>
        </p:txBody>
      </p:sp>
      <p:sp>
        <p:nvSpPr>
          <p:cNvPr id="20483" name="TextBox 5"/>
          <p:cNvSpPr txBox="1"/>
          <p:nvPr/>
        </p:nvSpPr>
        <p:spPr>
          <a:xfrm>
            <a:off x="755650" y="1557338"/>
            <a:ext cx="7694613" cy="1754187"/>
          </a:xfrm>
          <a:prstGeom prst="rect">
            <a:avLst/>
          </a:prstGeom>
          <a:noFill/>
          <a:ln w="9525">
            <a:noFill/>
          </a:ln>
        </p:spPr>
        <p:txBody>
          <a:bodyPr wrap="none">
            <a:spAutoFit/>
          </a:bodyPr>
          <a:lstStyle/>
          <a:p>
            <a:pPr>
              <a:lnSpc>
                <a:spcPct val="150000"/>
              </a:lnSpc>
            </a:pPr>
            <a:r>
              <a:rPr lang="zh-CN" altLang="en-US" sz="2400" b="1">
                <a:latin typeface="Arial" panose="020B0604020202020204" pitchFamily="34" charset="0"/>
              </a:rPr>
              <a:t>课标要求：</a:t>
            </a:r>
            <a:endParaRPr lang="en-US" altLang="zh-CN" sz="2400" b="1">
              <a:latin typeface="Arial" panose="020B0604020202020204" pitchFamily="34" charset="0"/>
            </a:endParaRPr>
          </a:p>
          <a:p>
            <a:pPr>
              <a:lnSpc>
                <a:spcPct val="150000"/>
              </a:lnSpc>
            </a:pPr>
            <a:r>
              <a:rPr lang="en-US" altLang="zh-CN" sz="2400" b="1">
                <a:latin typeface="Arial" panose="020B0604020202020204" pitchFamily="34" charset="0"/>
              </a:rPr>
              <a:t>       </a:t>
            </a:r>
            <a:r>
              <a:rPr lang="zh-CN" altLang="en-US" sz="2400" b="1">
                <a:latin typeface="Arial" panose="020B0604020202020204" pitchFamily="34" charset="0"/>
              </a:rPr>
              <a:t>知道早期人类文明的产生；了解各文明古国发展的</a:t>
            </a:r>
            <a:endParaRPr lang="en-US" altLang="zh-CN" sz="2400" b="1">
              <a:latin typeface="Arial" panose="020B0604020202020204" pitchFamily="34" charset="0"/>
            </a:endParaRPr>
          </a:p>
          <a:p>
            <a:pPr>
              <a:lnSpc>
                <a:spcPct val="150000"/>
              </a:lnSpc>
            </a:pPr>
            <a:r>
              <a:rPr lang="zh-CN" altLang="en-US" sz="2400" b="1">
                <a:latin typeface="Arial" panose="020B0604020202020204" pitchFamily="34" charset="0"/>
              </a:rPr>
              <a:t>不同特点</a:t>
            </a:r>
            <a:r>
              <a:rPr lang="en-US" altLang="zh-CN" sz="2400" b="1">
                <a:latin typeface="Arial" panose="020B0604020202020204" pitchFamily="34" charset="0"/>
              </a:rPr>
              <a:t>,</a:t>
            </a:r>
            <a:r>
              <a:rPr lang="zh-CN" altLang="en-US" sz="2400" b="1">
                <a:latin typeface="Arial" panose="020B0604020202020204" pitchFamily="34" charset="0"/>
              </a:rPr>
              <a:t>并分析、认识这些特点形成的不同时空条件。</a:t>
            </a:r>
            <a:endParaRPr lang="en-US" altLang="zh-CN" sz="2400" b="1">
              <a:latin typeface="Arial" panose="020B0604020202020204" pitchFamily="34" charset="0"/>
            </a:endParaRPr>
          </a:p>
        </p:txBody>
      </p:sp>
      <p:sp>
        <p:nvSpPr>
          <p:cNvPr id="4" name="TextBox 3"/>
          <p:cNvSpPr txBox="1"/>
          <p:nvPr/>
        </p:nvSpPr>
        <p:spPr>
          <a:xfrm>
            <a:off x="755650" y="3557588"/>
            <a:ext cx="7345363" cy="1682750"/>
          </a:xfrm>
          <a:prstGeom prst="rect">
            <a:avLst/>
          </a:prstGeom>
          <a:noFill/>
          <a:ln w="9525">
            <a:noFill/>
          </a:ln>
        </p:spPr>
        <p:txBody>
          <a:bodyPr>
            <a:spAutoFit/>
          </a:bodyPr>
          <a:lstStyle/>
          <a:p>
            <a:pPr>
              <a:lnSpc>
                <a:spcPct val="150000"/>
              </a:lnSpc>
            </a:pPr>
            <a:r>
              <a:rPr lang="zh-CN" altLang="en-US" sz="2400" b="1">
                <a:solidFill>
                  <a:srgbClr val="FF0000"/>
                </a:solidFill>
                <a:latin typeface="Arial" panose="020B0604020202020204" pitchFamily="34" charset="0"/>
              </a:rPr>
              <a:t>本课重点：</a:t>
            </a:r>
            <a:endParaRPr lang="en-US" altLang="zh-CN" sz="2400" b="1">
              <a:solidFill>
                <a:srgbClr val="FF0000"/>
              </a:solidFill>
              <a:latin typeface="Arial" panose="020B0604020202020204" pitchFamily="34" charset="0"/>
            </a:endParaRPr>
          </a:p>
          <a:p>
            <a:pPr>
              <a:lnSpc>
                <a:spcPct val="150000"/>
              </a:lnSpc>
            </a:pPr>
            <a:r>
              <a:rPr lang="en-US" altLang="zh-CN" sz="2400" b="1">
                <a:solidFill>
                  <a:srgbClr val="FF0000"/>
                </a:solidFill>
                <a:latin typeface="Arial" panose="020B0604020202020204" pitchFamily="34" charset="0"/>
              </a:rPr>
              <a:t>1</a:t>
            </a:r>
            <a:r>
              <a:rPr lang="zh-CN" altLang="en-US" sz="2400" b="1">
                <a:solidFill>
                  <a:srgbClr val="FF0000"/>
                </a:solidFill>
                <a:latin typeface="Arial" panose="020B0604020202020204" pitchFamily="34" charset="0"/>
              </a:rPr>
              <a:t>、人类文明产生的基本标志和原因</a:t>
            </a:r>
            <a:endParaRPr lang="en-US" altLang="zh-CN" sz="2400" b="1">
              <a:solidFill>
                <a:srgbClr val="FF0000"/>
              </a:solidFill>
              <a:latin typeface="Arial" panose="020B0604020202020204" pitchFamily="34" charset="0"/>
            </a:endParaRPr>
          </a:p>
          <a:p>
            <a:pPr>
              <a:lnSpc>
                <a:spcPct val="150000"/>
              </a:lnSpc>
            </a:pPr>
            <a:r>
              <a:rPr lang="en-US" altLang="zh-CN" sz="2400" b="1">
                <a:solidFill>
                  <a:srgbClr val="FF0000"/>
                </a:solidFill>
                <a:latin typeface="Arial" panose="020B0604020202020204" pitchFamily="34" charset="0"/>
              </a:rPr>
              <a:t>2</a:t>
            </a:r>
            <a:r>
              <a:rPr lang="zh-CN" altLang="en-US" sz="2400" b="1">
                <a:solidFill>
                  <a:srgbClr val="FF0000"/>
                </a:solidFill>
                <a:latin typeface="Arial" panose="020B0604020202020204" pitchFamily="34" charset="0"/>
              </a:rPr>
              <a:t>、各文明古国发展的特点和形成条件</a:t>
            </a:r>
            <a:endParaRPr lang="zh-CN" altLang="en-US" sz="2400" b="1">
              <a:solidFill>
                <a:srgbClr val="FF0000"/>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159"/>
          <p:cNvSpPr txBox="1"/>
          <p:nvPr/>
        </p:nvSpPr>
        <p:spPr>
          <a:xfrm>
            <a:off x="0" y="188913"/>
            <a:ext cx="4354513" cy="646112"/>
          </a:xfrm>
          <a:prstGeom prst="rect">
            <a:avLst/>
          </a:prstGeom>
          <a:noFill/>
          <a:ln w="9525">
            <a:noFill/>
          </a:ln>
        </p:spPr>
        <p:txBody>
          <a:bodyPr wrap="none">
            <a:spAutoFit/>
          </a:bodyPr>
          <a:lstStyle/>
          <a:p>
            <a:r>
              <a:rPr lang="zh-CN" altLang="en-US" sz="3600" b="1">
                <a:solidFill>
                  <a:srgbClr val="FF0000"/>
                </a:solidFill>
                <a:latin typeface="黑体" panose="02010609060101010101" pitchFamily="49" charset="-122"/>
                <a:ea typeface="黑体" panose="02010609060101010101" pitchFamily="49" charset="-122"/>
              </a:rPr>
              <a:t>一、人类文明的产生</a:t>
            </a:r>
            <a:endParaRPr lang="zh-CN" altLang="en-US" sz="3600" b="1">
              <a:solidFill>
                <a:srgbClr val="FF0000"/>
              </a:solidFill>
              <a:latin typeface="黑体" panose="02010609060101010101" pitchFamily="49" charset="-122"/>
              <a:ea typeface="黑体" panose="02010609060101010101" pitchFamily="49" charset="-122"/>
            </a:endParaRPr>
          </a:p>
        </p:txBody>
      </p:sp>
      <p:sp>
        <p:nvSpPr>
          <p:cNvPr id="21507" name="Text Box 4"/>
          <p:cNvSpPr txBox="1"/>
          <p:nvPr/>
        </p:nvSpPr>
        <p:spPr>
          <a:xfrm>
            <a:off x="0" y="693738"/>
            <a:ext cx="9144000" cy="546100"/>
          </a:xfrm>
          <a:prstGeom prst="rect">
            <a:avLst/>
          </a:prstGeom>
          <a:noFill/>
          <a:ln w="9525">
            <a:noFill/>
          </a:ln>
        </p:spPr>
        <p:txBody>
          <a:bodyPr>
            <a:spAutoFit/>
          </a:bodyPr>
          <a:lstStyle/>
          <a:p>
            <a:pPr>
              <a:lnSpc>
                <a:spcPct val="145000"/>
              </a:lnSpc>
            </a:pPr>
            <a:r>
              <a:rPr lang="en-US" altLang="zh-CN" sz="2400" b="1">
                <a:solidFill>
                  <a:srgbClr val="0000FF"/>
                </a:solidFill>
                <a:latin typeface="楷体" panose="02010609060101010101" pitchFamily="49" charset="-122"/>
                <a:ea typeface="楷体" panose="02010609060101010101" pitchFamily="49" charset="-122"/>
              </a:rPr>
              <a:t>     </a:t>
            </a:r>
            <a:endParaRPr lang="zh-CN" altLang="en-US" sz="2400" b="1">
              <a:solidFill>
                <a:srgbClr val="0000FF"/>
              </a:solidFill>
              <a:latin typeface="楷体" panose="02010609060101010101" pitchFamily="49" charset="-122"/>
              <a:ea typeface="楷体" panose="02010609060101010101" pitchFamily="49" charset="-122"/>
            </a:endParaRPr>
          </a:p>
        </p:txBody>
      </p:sp>
      <p:sp>
        <p:nvSpPr>
          <p:cNvPr id="21508" name="TextBox 5"/>
          <p:cNvSpPr txBox="1"/>
          <p:nvPr/>
        </p:nvSpPr>
        <p:spPr>
          <a:xfrm>
            <a:off x="179388" y="981075"/>
            <a:ext cx="5434012" cy="522288"/>
          </a:xfrm>
          <a:prstGeom prst="rect">
            <a:avLst/>
          </a:prstGeom>
          <a:noFill/>
          <a:ln w="9525">
            <a:noFill/>
          </a:ln>
        </p:spPr>
        <p:txBody>
          <a:bodyPr wrap="none">
            <a:spAutoFit/>
          </a:bodyPr>
          <a:lstStyle/>
          <a:p>
            <a:r>
              <a:rPr lang="en-US" altLang="zh-CN" sz="2800" b="1">
                <a:latin typeface="Arial" panose="020B0604020202020204" pitchFamily="34" charset="0"/>
              </a:rPr>
              <a:t>1</a:t>
            </a:r>
            <a:r>
              <a:rPr lang="zh-CN" altLang="en-US" sz="2800" b="1">
                <a:latin typeface="Arial" panose="020B0604020202020204" pitchFamily="34" charset="0"/>
              </a:rPr>
              <a:t>、文明诞生的基本标志是什么？</a:t>
            </a:r>
            <a:endParaRPr lang="zh-CN" altLang="en-US" sz="2800" b="1">
              <a:latin typeface="Arial" panose="020B0604020202020204" pitchFamily="34" charset="0"/>
            </a:endParaRPr>
          </a:p>
        </p:txBody>
      </p:sp>
      <p:sp>
        <p:nvSpPr>
          <p:cNvPr id="21509" name="矩形 8"/>
          <p:cNvSpPr/>
          <p:nvPr/>
        </p:nvSpPr>
        <p:spPr>
          <a:xfrm>
            <a:off x="250825" y="1763713"/>
            <a:ext cx="8748713" cy="3968750"/>
          </a:xfrm>
          <a:prstGeom prst="rect">
            <a:avLst/>
          </a:prstGeom>
          <a:noFill/>
          <a:ln w="9525">
            <a:noFill/>
          </a:ln>
        </p:spPr>
        <p:txBody>
          <a:bodyPr>
            <a:spAutoFit/>
          </a:bodyPr>
          <a:lstStyle/>
          <a:p>
            <a:r>
              <a:rPr lang="en-US" altLang="zh-CN" sz="2800" b="1">
                <a:latin typeface="楷体" panose="02010609060101010101" pitchFamily="49" charset="-122"/>
                <a:ea typeface="楷体" panose="02010609060101010101" pitchFamily="49" charset="-122"/>
              </a:rPr>
              <a:t>    </a:t>
            </a:r>
            <a:r>
              <a:rPr lang="zh-CN" altLang="en-US" sz="2800" b="1">
                <a:latin typeface="楷体" panose="02010609060101010101" pitchFamily="49" charset="-122"/>
                <a:ea typeface="楷体" panose="02010609060101010101" pitchFamily="49" charset="-122"/>
              </a:rPr>
              <a:t>“</a:t>
            </a:r>
            <a:r>
              <a:rPr lang="zh-CN" altLang="zh-CN" sz="2800" b="1">
                <a:latin typeface="楷体" panose="02010609060101010101" pitchFamily="49" charset="-122"/>
                <a:ea typeface="楷体" panose="02010609060101010101" pitchFamily="49" charset="-122"/>
              </a:rPr>
              <a:t>人类学者指出了将文明与新石器时代的部落文化区别开来的一些特征。这些特征包括：城市中心、有制度确立的国家的政治权利、纳贡或税收、文字、社会分为阶级或等级、巨大的建筑物、各种专门的艺术和科学，等等。并非所有文明都具备这些特征……，但是这一组特征在确定世界上不同地域、不同时期的文明性质时，可以用作一般的指南。”</a:t>
            </a:r>
            <a:endParaRPr lang="zh-CN" altLang="zh-CN" sz="2800" b="1">
              <a:latin typeface="楷体" panose="02010609060101010101" pitchFamily="49" charset="-122"/>
              <a:ea typeface="楷体" panose="02010609060101010101" pitchFamily="49" charset="-122"/>
            </a:endParaRPr>
          </a:p>
          <a:p>
            <a:r>
              <a:rPr lang="en-US" altLang="zh-CN" sz="2800" b="1">
                <a:latin typeface="楷体" panose="02010609060101010101" pitchFamily="49" charset="-122"/>
                <a:ea typeface="楷体" panose="02010609060101010101" pitchFamily="49" charset="-122"/>
              </a:rPr>
              <a:t>  </a:t>
            </a:r>
            <a:r>
              <a:rPr lang="zh-CN" altLang="zh-CN" sz="2800" b="1">
                <a:latin typeface="楷体" panose="02010609060101010101" pitchFamily="49" charset="-122"/>
                <a:ea typeface="楷体" panose="02010609060101010101" pitchFamily="49" charset="-122"/>
              </a:rPr>
              <a:t>——《全球通史：从史前到</a:t>
            </a:r>
            <a:r>
              <a:rPr lang="en-US" altLang="zh-CN" sz="2800" b="1">
                <a:latin typeface="楷体" panose="02010609060101010101" pitchFamily="49" charset="-122"/>
                <a:ea typeface="楷体" panose="02010609060101010101" pitchFamily="49" charset="-122"/>
              </a:rPr>
              <a:t>21</a:t>
            </a:r>
            <a:r>
              <a:rPr lang="zh-CN" altLang="zh-CN" sz="2800" b="1">
                <a:latin typeface="楷体" panose="02010609060101010101" pitchFamily="49" charset="-122"/>
                <a:ea typeface="楷体" panose="02010609060101010101" pitchFamily="49" charset="-122"/>
              </a:rPr>
              <a:t>世纪（上）》斯塔夫利阿诺斯</a:t>
            </a:r>
            <a:endParaRPr lang="zh-CN" altLang="zh-CN" sz="2800" b="1">
              <a:latin typeface="楷体" panose="02010609060101010101" pitchFamily="49" charset="-122"/>
              <a:ea typeface="楷体" panose="02010609060101010101" pitchFamily="49" charset="-122"/>
            </a:endParaRPr>
          </a:p>
        </p:txBody>
      </p:sp>
      <p:cxnSp>
        <p:nvCxnSpPr>
          <p:cNvPr id="11" name="直接连接符 10"/>
          <p:cNvCxnSpPr/>
          <p:nvPr/>
        </p:nvCxnSpPr>
        <p:spPr>
          <a:xfrm>
            <a:off x="6875463" y="2708275"/>
            <a:ext cx="576263" cy="0"/>
          </a:xfrm>
          <a:prstGeom prst="line">
            <a:avLst/>
          </a:prstGeom>
        </p:spPr>
        <p:style>
          <a:lnRef idx="2">
            <a:schemeClr val="dk1"/>
          </a:lnRef>
          <a:fillRef idx="0">
            <a:schemeClr val="dk1"/>
          </a:fillRef>
          <a:effectRef idx="1">
            <a:schemeClr val="dk1"/>
          </a:effectRef>
          <a:fontRef idx="minor">
            <a:schemeClr val="tx1"/>
          </a:fontRef>
        </p:style>
      </p:cxnSp>
      <p:cxnSp>
        <p:nvCxnSpPr>
          <p:cNvPr id="15" name="直接连接符 14"/>
          <p:cNvCxnSpPr/>
          <p:nvPr/>
        </p:nvCxnSpPr>
        <p:spPr>
          <a:xfrm>
            <a:off x="2555875" y="3068638"/>
            <a:ext cx="576263" cy="0"/>
          </a:xfrm>
          <a:prstGeom prst="line">
            <a:avLst/>
          </a:prstGeom>
        </p:spPr>
        <p:style>
          <a:lnRef idx="2">
            <a:schemeClr val="dk1"/>
          </a:lnRef>
          <a:fillRef idx="0">
            <a:schemeClr val="dk1"/>
          </a:fillRef>
          <a:effectRef idx="1">
            <a:schemeClr val="dk1"/>
          </a:effectRef>
          <a:fontRef idx="minor">
            <a:schemeClr val="tx1"/>
          </a:fontRef>
        </p:style>
      </p:cxnSp>
      <p:cxnSp>
        <p:nvCxnSpPr>
          <p:cNvPr id="16" name="直接连接符 15"/>
          <p:cNvCxnSpPr/>
          <p:nvPr/>
        </p:nvCxnSpPr>
        <p:spPr>
          <a:xfrm>
            <a:off x="5508625" y="3141663"/>
            <a:ext cx="1655763" cy="0"/>
          </a:xfrm>
          <a:prstGeom prst="line">
            <a:avLst/>
          </a:prstGeom>
        </p:spPr>
        <p:style>
          <a:lnRef idx="2">
            <a:schemeClr val="dk1"/>
          </a:lnRef>
          <a:fillRef idx="0">
            <a:schemeClr val="dk1"/>
          </a:fillRef>
          <a:effectRef idx="1">
            <a:schemeClr val="dk1"/>
          </a:effectRef>
          <a:fontRef idx="minor">
            <a:schemeClr val="tx1"/>
          </a:fontRef>
        </p:style>
      </p:cxnSp>
      <p:cxnSp>
        <p:nvCxnSpPr>
          <p:cNvPr id="18" name="直接连接符 17"/>
          <p:cNvCxnSpPr/>
          <p:nvPr/>
        </p:nvCxnSpPr>
        <p:spPr>
          <a:xfrm>
            <a:off x="7596188" y="3141663"/>
            <a:ext cx="576263" cy="0"/>
          </a:xfrm>
          <a:prstGeom prst="line">
            <a:avLst/>
          </a:prstGeom>
        </p:spPr>
        <p:style>
          <a:lnRef idx="2">
            <a:schemeClr val="dk1"/>
          </a:lnRef>
          <a:fillRef idx="0">
            <a:schemeClr val="dk1"/>
          </a:fillRef>
          <a:effectRef idx="1">
            <a:schemeClr val="dk1"/>
          </a:effectRef>
          <a:fontRef idx="minor">
            <a:schemeClr val="tx1"/>
          </a:fontRef>
        </p:style>
      </p:cxnSp>
      <p:cxnSp>
        <p:nvCxnSpPr>
          <p:cNvPr id="19" name="直接连接符 18"/>
          <p:cNvCxnSpPr/>
          <p:nvPr/>
        </p:nvCxnSpPr>
        <p:spPr>
          <a:xfrm>
            <a:off x="1835150" y="3573463"/>
            <a:ext cx="1657350" cy="0"/>
          </a:xfrm>
          <a:prstGeom prst="line">
            <a:avLst/>
          </a:prstGeom>
        </p:spPr>
        <p:style>
          <a:lnRef idx="2">
            <a:schemeClr val="dk1"/>
          </a:lnRef>
          <a:fillRef idx="0">
            <a:schemeClr val="dk1"/>
          </a:fillRef>
          <a:effectRef idx="1">
            <a:schemeClr val="dk1"/>
          </a:effectRef>
          <a:fontRef idx="minor">
            <a:schemeClr val="tx1"/>
          </a:fontRef>
        </p:style>
      </p:cxnSp>
      <p:cxnSp>
        <p:nvCxnSpPr>
          <p:cNvPr id="21" name="直接连接符 20"/>
          <p:cNvCxnSpPr/>
          <p:nvPr/>
        </p:nvCxnSpPr>
        <p:spPr>
          <a:xfrm>
            <a:off x="3924300" y="3573463"/>
            <a:ext cx="2087563" cy="0"/>
          </a:xfrm>
          <a:prstGeom prst="line">
            <a:avLst/>
          </a:prstGeom>
        </p:spPr>
        <p:style>
          <a:lnRef idx="2">
            <a:schemeClr val="dk1"/>
          </a:lnRef>
          <a:fillRef idx="0">
            <a:schemeClr val="dk1"/>
          </a:fillRef>
          <a:effectRef idx="1">
            <a:schemeClr val="dk1"/>
          </a:effectRef>
          <a:fontRef idx="minor">
            <a:schemeClr val="tx1"/>
          </a:fontRef>
        </p:style>
      </p:cxnSp>
      <p:cxnSp>
        <p:nvCxnSpPr>
          <p:cNvPr id="23" name="直接连接符 22"/>
          <p:cNvCxnSpPr/>
          <p:nvPr/>
        </p:nvCxnSpPr>
        <p:spPr>
          <a:xfrm>
            <a:off x="6516688" y="3573463"/>
            <a:ext cx="1871663" cy="0"/>
          </a:xfrm>
          <a:prstGeom prst="line">
            <a:avLst/>
          </a:prstGeom>
        </p:spPr>
        <p:style>
          <a:lnRef idx="2">
            <a:schemeClr val="dk1"/>
          </a:lnRef>
          <a:fillRef idx="0">
            <a:schemeClr val="dk1"/>
          </a:fillRef>
          <a:effectRef idx="1">
            <a:schemeClr val="dk1"/>
          </a:effectRef>
          <a:fontRef idx="minor">
            <a:schemeClr val="tx1"/>
          </a:fontRef>
        </p:style>
      </p:cxnSp>
      <p:cxnSp>
        <p:nvCxnSpPr>
          <p:cNvPr id="27" name="直接连接符 26"/>
          <p:cNvCxnSpPr/>
          <p:nvPr/>
        </p:nvCxnSpPr>
        <p:spPr>
          <a:xfrm>
            <a:off x="468313" y="3933825"/>
            <a:ext cx="1150938" cy="0"/>
          </a:xfrm>
          <a:prstGeom prst="line">
            <a:avLst/>
          </a:prstGeom>
        </p:spPr>
        <p:style>
          <a:lnRef idx="2">
            <a:schemeClr val="dk1"/>
          </a:lnRef>
          <a:fillRef idx="0">
            <a:schemeClr val="dk1"/>
          </a:fillRef>
          <a:effectRef idx="1">
            <a:schemeClr val="dk1"/>
          </a:effectRef>
          <a:fontRef idx="minor">
            <a:schemeClr val="tx1"/>
          </a:fontRef>
        </p:style>
      </p:cxnSp>
      <p:sp>
        <p:nvSpPr>
          <p:cNvPr id="29" name="TextBox 28"/>
          <p:cNvSpPr txBox="1"/>
          <p:nvPr/>
        </p:nvSpPr>
        <p:spPr>
          <a:xfrm>
            <a:off x="2484438" y="2708275"/>
            <a:ext cx="719137" cy="369888"/>
          </a:xfrm>
          <a:prstGeom prst="rect">
            <a:avLst/>
          </a:prstGeom>
          <a:solidFill>
            <a:srgbClr val="FF0000"/>
          </a:solidFill>
          <a:ln w="9525">
            <a:noFill/>
          </a:ln>
        </p:spPr>
        <p:txBody>
          <a:bodyPr>
            <a:spAutoFit/>
          </a:bodyPr>
          <a:lstStyle/>
          <a:p>
            <a:r>
              <a:rPr lang="zh-CN" altLang="en-US" b="1">
                <a:solidFill>
                  <a:srgbClr val="0000FF"/>
                </a:solidFill>
                <a:latin typeface="Arial" panose="020B0604020202020204" pitchFamily="34" charset="0"/>
              </a:rPr>
              <a:t>国家</a:t>
            </a:r>
            <a:endParaRPr lang="zh-CN" altLang="en-US" b="1">
              <a:solidFill>
                <a:srgbClr val="0000FF"/>
              </a:solidFill>
              <a:latin typeface="Arial" panose="020B0604020202020204" pitchFamily="34" charset="0"/>
            </a:endParaRPr>
          </a:p>
        </p:txBody>
      </p:sp>
      <p:sp>
        <p:nvSpPr>
          <p:cNvPr id="30" name="TextBox 29"/>
          <p:cNvSpPr txBox="1"/>
          <p:nvPr/>
        </p:nvSpPr>
        <p:spPr>
          <a:xfrm>
            <a:off x="1835150" y="3141663"/>
            <a:ext cx="720725" cy="368300"/>
          </a:xfrm>
          <a:prstGeom prst="rect">
            <a:avLst/>
          </a:prstGeom>
          <a:solidFill>
            <a:srgbClr val="FF0000"/>
          </a:solidFill>
          <a:ln w="9525">
            <a:noFill/>
          </a:ln>
        </p:spPr>
        <p:txBody>
          <a:bodyPr>
            <a:spAutoFit/>
          </a:bodyPr>
          <a:lstStyle/>
          <a:p>
            <a:r>
              <a:rPr lang="zh-CN" altLang="en-US" b="1">
                <a:solidFill>
                  <a:srgbClr val="0000FF"/>
                </a:solidFill>
                <a:latin typeface="Arial" panose="020B0604020202020204" pitchFamily="34" charset="0"/>
              </a:rPr>
              <a:t>阶级</a:t>
            </a:r>
            <a:endParaRPr lang="zh-CN" altLang="en-US" b="1">
              <a:solidFill>
                <a:srgbClr val="0000FF"/>
              </a:solidFill>
              <a:latin typeface="Arial" panose="020B0604020202020204" pitchFamily="34" charset="0"/>
            </a:endParaRPr>
          </a:p>
        </p:txBody>
      </p:sp>
      <p:sp>
        <p:nvSpPr>
          <p:cNvPr id="31" name="TextBox 30"/>
          <p:cNvSpPr txBox="1"/>
          <p:nvPr/>
        </p:nvSpPr>
        <p:spPr>
          <a:xfrm>
            <a:off x="7451725" y="2708275"/>
            <a:ext cx="720725" cy="369888"/>
          </a:xfrm>
          <a:prstGeom prst="rect">
            <a:avLst/>
          </a:prstGeom>
          <a:solidFill>
            <a:srgbClr val="FF0000"/>
          </a:solidFill>
          <a:ln w="9525">
            <a:noFill/>
          </a:ln>
        </p:spPr>
        <p:txBody>
          <a:bodyPr>
            <a:spAutoFit/>
          </a:bodyPr>
          <a:lstStyle/>
          <a:p>
            <a:r>
              <a:rPr lang="zh-CN" altLang="en-US" b="1">
                <a:solidFill>
                  <a:srgbClr val="0000FF"/>
                </a:solidFill>
                <a:latin typeface="Arial" panose="020B0604020202020204" pitchFamily="34" charset="0"/>
              </a:rPr>
              <a:t>文字</a:t>
            </a:r>
            <a:endParaRPr lang="zh-CN" altLang="en-US" b="1">
              <a:solidFill>
                <a:srgbClr val="0000FF"/>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dissolve">
                                      <p:cBhvr>
                                        <p:cTn id="53" dur="500"/>
                                        <p:tgtEl>
                                          <p:spTgt spid="29"/>
                                        </p:tgtEl>
                                      </p:cBhvr>
                                    </p:animEffect>
                                  </p:childTnLst>
                                </p:cTn>
                              </p:par>
                            </p:childTnLst>
                          </p:cTn>
                        </p:par>
                      </p:childTnLst>
                    </p:cTn>
                  </p:par>
                  <p:par>
                    <p:cTn id="54" fill="hold">
                      <p:stCondLst>
                        <p:cond delay="indefinite"/>
                      </p:stCondLst>
                      <p:childTnLst>
                        <p:par>
                          <p:cTn id="55" fill="hold">
                            <p:stCondLst>
                              <p:cond delay="0"/>
                            </p:stCondLst>
                            <p:childTnLst>
                              <p:par>
                                <p:cTn id="56" presetID="9" presetClass="entr" presetSubtype="0" fill="hold" grpId="0" nodeType="click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dissolve">
                                      <p:cBhvr>
                                        <p:cTn id="58" dur="500"/>
                                        <p:tgtEl>
                                          <p:spTgt spid="30"/>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dissolve">
                                      <p:cBhvr>
                                        <p:cTn id="6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159"/>
          <p:cNvSpPr txBox="1"/>
          <p:nvPr/>
        </p:nvSpPr>
        <p:spPr>
          <a:xfrm>
            <a:off x="0" y="0"/>
            <a:ext cx="3892550" cy="584200"/>
          </a:xfrm>
          <a:prstGeom prst="rect">
            <a:avLst/>
          </a:prstGeom>
          <a:noFill/>
          <a:ln w="9525">
            <a:noFill/>
          </a:ln>
        </p:spPr>
        <p:txBody>
          <a:bodyPr wrap="none">
            <a:spAutoFit/>
          </a:bodyPr>
          <a:lstStyle/>
          <a:p>
            <a:r>
              <a:rPr lang="zh-CN" altLang="en-US" sz="3200" b="1">
                <a:solidFill>
                  <a:srgbClr val="FF0000"/>
                </a:solidFill>
                <a:latin typeface="黑体" panose="02010609060101010101" pitchFamily="49" charset="-122"/>
                <a:ea typeface="黑体" panose="02010609060101010101" pitchFamily="49" charset="-122"/>
              </a:rPr>
              <a:t>一、人类文明的产生</a:t>
            </a:r>
            <a:endParaRPr lang="zh-CN" altLang="en-US" sz="3200" b="1">
              <a:solidFill>
                <a:srgbClr val="FF0000"/>
              </a:solidFill>
              <a:latin typeface="黑体" panose="02010609060101010101" pitchFamily="49" charset="-122"/>
              <a:ea typeface="黑体" panose="02010609060101010101" pitchFamily="49" charset="-122"/>
            </a:endParaRPr>
          </a:p>
        </p:txBody>
      </p:sp>
      <p:sp>
        <p:nvSpPr>
          <p:cNvPr id="22531" name="TextBox 50"/>
          <p:cNvSpPr txBox="1"/>
          <p:nvPr/>
        </p:nvSpPr>
        <p:spPr>
          <a:xfrm>
            <a:off x="34925" y="677863"/>
            <a:ext cx="3954463" cy="519112"/>
          </a:xfrm>
          <a:prstGeom prst="rect">
            <a:avLst/>
          </a:prstGeom>
          <a:noFill/>
          <a:ln w="9525">
            <a:noFill/>
          </a:ln>
        </p:spPr>
        <p:txBody>
          <a:bodyPr wrap="none">
            <a:spAutoFit/>
          </a:bodyPr>
          <a:lstStyle/>
          <a:p>
            <a:r>
              <a:rPr lang="en-US" altLang="zh-CN" sz="2800" b="1">
                <a:latin typeface="Arial" panose="020B0604020202020204" pitchFamily="34" charset="0"/>
              </a:rPr>
              <a:t>2</a:t>
            </a:r>
            <a:r>
              <a:rPr lang="zh-CN" altLang="en-US" sz="2800" b="1">
                <a:latin typeface="Arial" panose="020B0604020202020204" pitchFamily="34" charset="0"/>
              </a:rPr>
              <a:t>、文明是怎样产生的？</a:t>
            </a:r>
            <a:endParaRPr lang="zh-CN" altLang="en-US" sz="2800" b="1">
              <a:latin typeface="Arial" panose="020B0604020202020204" pitchFamily="34" charset="0"/>
            </a:endParaRPr>
          </a:p>
        </p:txBody>
      </p:sp>
      <p:pic>
        <p:nvPicPr>
          <p:cNvPr id="22532" name="图片 4" descr="图片1"/>
          <p:cNvPicPr>
            <a:picLocks noChangeAspect="1"/>
          </p:cNvPicPr>
          <p:nvPr/>
        </p:nvPicPr>
        <p:blipFill>
          <a:blip r:embed="rId1"/>
          <a:stretch>
            <a:fillRect/>
          </a:stretch>
        </p:blipFill>
        <p:spPr>
          <a:xfrm>
            <a:off x="165100" y="1268413"/>
            <a:ext cx="8812213" cy="4329112"/>
          </a:xfrm>
          <a:prstGeom prst="rect">
            <a:avLst/>
          </a:prstGeom>
          <a:noFill/>
          <a:ln w="12700" cap="flat" cmpd="sng">
            <a:solidFill>
              <a:schemeClr val="tx1"/>
            </a:solidFill>
            <a:prstDash val="solid"/>
            <a:miter/>
            <a:headEnd type="none" w="med" len="med"/>
            <a:tailEnd type="none" w="med" len="med"/>
          </a:ln>
        </p:spPr>
      </p:pic>
      <p:sp>
        <p:nvSpPr>
          <p:cNvPr id="9" name="圆角矩形 8"/>
          <p:cNvSpPr/>
          <p:nvPr/>
        </p:nvSpPr>
        <p:spPr bwMode="auto">
          <a:xfrm>
            <a:off x="6108700" y="2255838"/>
            <a:ext cx="2063750" cy="720725"/>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中国文明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BC2070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1" name="圆角矩形 6"/>
          <p:cNvSpPr/>
          <p:nvPr/>
        </p:nvSpPr>
        <p:spPr bwMode="auto">
          <a:xfrm>
            <a:off x="2987675" y="2255838"/>
            <a:ext cx="2035175" cy="720725"/>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古巴比伦文明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BC4000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2" name="圆角矩形 11"/>
          <p:cNvSpPr/>
          <p:nvPr/>
        </p:nvSpPr>
        <p:spPr bwMode="auto">
          <a:xfrm>
            <a:off x="4225925" y="3076575"/>
            <a:ext cx="2016125" cy="719138"/>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古印度文明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BC2300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3" name="圆角矩形 12"/>
          <p:cNvSpPr/>
          <p:nvPr/>
        </p:nvSpPr>
        <p:spPr bwMode="auto">
          <a:xfrm>
            <a:off x="1908175" y="3068638"/>
            <a:ext cx="2016125" cy="720725"/>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古埃及文明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BC3500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4" name="圆角矩形 13"/>
          <p:cNvSpPr/>
          <p:nvPr/>
        </p:nvSpPr>
        <p:spPr bwMode="auto">
          <a:xfrm>
            <a:off x="900113" y="2203450"/>
            <a:ext cx="2016125" cy="720725"/>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古希腊文明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BC800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grpSp>
        <p:nvGrpSpPr>
          <p:cNvPr id="2" name="组合 20"/>
          <p:cNvGrpSpPr/>
          <p:nvPr/>
        </p:nvGrpSpPr>
        <p:grpSpPr>
          <a:xfrm>
            <a:off x="0" y="2997200"/>
            <a:ext cx="9540875" cy="863600"/>
            <a:chOff x="0" y="2996952"/>
            <a:chExt cx="9540552" cy="864096"/>
          </a:xfrm>
        </p:grpSpPr>
        <p:cxnSp>
          <p:nvCxnSpPr>
            <p:cNvPr id="15" name="直接连接符 14"/>
            <p:cNvCxnSpPr/>
            <p:nvPr/>
          </p:nvCxnSpPr>
          <p:spPr>
            <a:xfrm>
              <a:off x="0" y="2996952"/>
              <a:ext cx="9143690" cy="71479"/>
            </a:xfrm>
            <a:prstGeom prst="line">
              <a:avLst/>
            </a:prstGeom>
            <a:ln w="635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
          <p:nvSpPr>
            <p:cNvPr id="22540" name="文本框 2"/>
            <p:cNvSpPr txBox="1"/>
            <p:nvPr/>
          </p:nvSpPr>
          <p:spPr>
            <a:xfrm>
              <a:off x="8078464" y="3156198"/>
              <a:ext cx="1462088" cy="704850"/>
            </a:xfrm>
            <a:prstGeom prst="rect">
              <a:avLst/>
            </a:prstGeom>
            <a:noFill/>
            <a:ln w="9525">
              <a:noFill/>
            </a:ln>
          </p:spPr>
          <p:txBody>
            <a:bodyPr lIns="91432" tIns="45716" rIns="91432" bIns="45716">
              <a:spAutoFit/>
            </a:bodyPr>
            <a:lstStyle/>
            <a:p>
              <a:r>
                <a:rPr lang="zh-CN" altLang="en-US" sz="2000" b="1">
                  <a:solidFill>
                    <a:srgbClr val="FF0000"/>
                  </a:solidFill>
                  <a:latin typeface="微软雅黑" panose="020B0503020204020204" charset="-122"/>
                  <a:ea typeface="微软雅黑" panose="020B0503020204020204" charset="-122"/>
                </a:rPr>
                <a:t>北纬</a:t>
              </a:r>
              <a:endParaRPr lang="zh-CN" altLang="en-US" sz="2000" b="1">
                <a:solidFill>
                  <a:srgbClr val="FF0000"/>
                </a:solidFill>
                <a:latin typeface="微软雅黑" panose="020B0503020204020204" charset="-122"/>
                <a:ea typeface="微软雅黑" panose="020B0503020204020204" charset="-122"/>
              </a:endParaRPr>
            </a:p>
            <a:p>
              <a:r>
                <a:rPr lang="en-US" altLang="zh-CN" sz="2000" b="1">
                  <a:solidFill>
                    <a:srgbClr val="FF0000"/>
                  </a:solidFill>
                  <a:latin typeface="微软雅黑" panose="020B0503020204020204" charset="-122"/>
                  <a:ea typeface="微软雅黑" panose="020B0503020204020204" charset="-122"/>
                </a:rPr>
                <a:t>30</a:t>
              </a:r>
              <a:r>
                <a:rPr lang="zh-CN" altLang="en-US" sz="2000" b="1">
                  <a:solidFill>
                    <a:srgbClr val="FF0000"/>
                  </a:solidFill>
                  <a:latin typeface="微软雅黑" panose="020B0503020204020204" charset="-122"/>
                  <a:ea typeface="微软雅黑" panose="020B0503020204020204" charset="-122"/>
                </a:rPr>
                <a:t>度</a:t>
              </a:r>
              <a:endParaRPr lang="zh-CN" altLang="en-US" sz="2000" b="1">
                <a:solidFill>
                  <a:srgbClr val="FF0000"/>
                </a:solidFill>
                <a:latin typeface="微软雅黑" panose="020B0503020204020204" charset="-122"/>
                <a:ea typeface="微软雅黑" panose="020B0503020204020204"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amond(i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diamond(in)">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Administrator\Desktop\图片1.jpg"/>
          <p:cNvPicPr>
            <a:picLocks noChangeAspect="1"/>
          </p:cNvPicPr>
          <p:nvPr/>
        </p:nvPicPr>
        <p:blipFill>
          <a:blip r:embed="rId1"/>
          <a:stretch>
            <a:fillRect/>
          </a:stretch>
        </p:blipFill>
        <p:spPr>
          <a:xfrm>
            <a:off x="0" y="0"/>
            <a:ext cx="9144000" cy="6858000"/>
          </a:xfrm>
          <a:prstGeom prst="rect">
            <a:avLst/>
          </a:prstGeom>
          <a:noFill/>
          <a:ln w="9525">
            <a:noFill/>
          </a:ln>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159"/>
          <p:cNvSpPr txBox="1"/>
          <p:nvPr/>
        </p:nvSpPr>
        <p:spPr>
          <a:xfrm>
            <a:off x="0" y="0"/>
            <a:ext cx="3892550" cy="584200"/>
          </a:xfrm>
          <a:prstGeom prst="rect">
            <a:avLst/>
          </a:prstGeom>
          <a:noFill/>
          <a:ln w="9525">
            <a:noFill/>
          </a:ln>
        </p:spPr>
        <p:txBody>
          <a:bodyPr wrap="none">
            <a:spAutoFit/>
          </a:bodyPr>
          <a:lstStyle/>
          <a:p>
            <a:r>
              <a:rPr lang="zh-CN" altLang="en-US" sz="3200" b="1">
                <a:solidFill>
                  <a:srgbClr val="FF0000"/>
                </a:solidFill>
                <a:latin typeface="黑体" panose="02010609060101010101" pitchFamily="49" charset="-122"/>
                <a:ea typeface="黑体" panose="02010609060101010101" pitchFamily="49" charset="-122"/>
              </a:rPr>
              <a:t>一、人类文明的产生</a:t>
            </a:r>
            <a:endParaRPr lang="zh-CN" altLang="en-US" sz="3200" b="1">
              <a:solidFill>
                <a:srgbClr val="FF0000"/>
              </a:solidFill>
              <a:latin typeface="黑体" panose="02010609060101010101" pitchFamily="49" charset="-122"/>
              <a:ea typeface="黑体" panose="02010609060101010101" pitchFamily="49" charset="-122"/>
            </a:endParaRPr>
          </a:p>
        </p:txBody>
      </p:sp>
      <p:sp>
        <p:nvSpPr>
          <p:cNvPr id="24579" name="TextBox 50"/>
          <p:cNvSpPr txBox="1"/>
          <p:nvPr/>
        </p:nvSpPr>
        <p:spPr>
          <a:xfrm>
            <a:off x="34925" y="677863"/>
            <a:ext cx="3954463" cy="519112"/>
          </a:xfrm>
          <a:prstGeom prst="rect">
            <a:avLst/>
          </a:prstGeom>
          <a:noFill/>
          <a:ln w="9525">
            <a:noFill/>
          </a:ln>
        </p:spPr>
        <p:txBody>
          <a:bodyPr wrap="none">
            <a:spAutoFit/>
          </a:bodyPr>
          <a:lstStyle/>
          <a:p>
            <a:r>
              <a:rPr lang="en-US" altLang="zh-CN" sz="2800" b="1">
                <a:latin typeface="Arial" panose="020B0604020202020204" pitchFamily="34" charset="0"/>
              </a:rPr>
              <a:t>2</a:t>
            </a:r>
            <a:r>
              <a:rPr lang="zh-CN" altLang="en-US" sz="2800" b="1">
                <a:latin typeface="Arial" panose="020B0604020202020204" pitchFamily="34" charset="0"/>
              </a:rPr>
              <a:t>、文明是怎样产生的？</a:t>
            </a:r>
            <a:endParaRPr lang="zh-CN" altLang="en-US" sz="2800" b="1">
              <a:latin typeface="Arial" panose="020B0604020202020204" pitchFamily="34" charset="0"/>
            </a:endParaRPr>
          </a:p>
        </p:txBody>
      </p:sp>
      <p:pic>
        <p:nvPicPr>
          <p:cNvPr id="24580" name="图片 4" descr="图片1"/>
          <p:cNvPicPr>
            <a:picLocks noChangeAspect="1"/>
          </p:cNvPicPr>
          <p:nvPr/>
        </p:nvPicPr>
        <p:blipFill>
          <a:blip r:embed="rId1"/>
          <a:stretch>
            <a:fillRect/>
          </a:stretch>
        </p:blipFill>
        <p:spPr>
          <a:xfrm>
            <a:off x="165100" y="1268413"/>
            <a:ext cx="8812213" cy="4329112"/>
          </a:xfrm>
          <a:prstGeom prst="rect">
            <a:avLst/>
          </a:prstGeom>
          <a:noFill/>
          <a:ln w="12700" cap="flat" cmpd="sng">
            <a:solidFill>
              <a:schemeClr val="tx1"/>
            </a:solidFill>
            <a:prstDash val="solid"/>
            <a:miter/>
            <a:headEnd type="none" w="med" len="med"/>
            <a:tailEnd type="none" w="med" len="med"/>
          </a:ln>
        </p:spPr>
      </p:pic>
      <p:sp>
        <p:nvSpPr>
          <p:cNvPr id="24581" name="TextBox 15"/>
          <p:cNvSpPr txBox="1"/>
          <p:nvPr/>
        </p:nvSpPr>
        <p:spPr>
          <a:xfrm>
            <a:off x="395288" y="5667375"/>
            <a:ext cx="8351837" cy="522288"/>
          </a:xfrm>
          <a:prstGeom prst="rect">
            <a:avLst/>
          </a:prstGeom>
          <a:noFill/>
          <a:ln w="9525">
            <a:noFill/>
          </a:ln>
        </p:spPr>
        <p:txBody>
          <a:bodyPr>
            <a:spAutoFit/>
          </a:bodyPr>
          <a:lstStyle/>
          <a:p>
            <a:pPr algn="ctr"/>
            <a:r>
              <a:rPr lang="zh-CN" altLang="en-US" sz="2800" b="1">
                <a:latin typeface="黑体" panose="02010609060101010101" pitchFamily="49" charset="-122"/>
                <a:ea typeface="黑体" panose="02010609060101010101" pitchFamily="49" charset="-122"/>
              </a:rPr>
              <a:t>古代早期文明区域的地理位置有何共同点？</a:t>
            </a:r>
            <a:endParaRPr lang="zh-CN" altLang="en-US" sz="2800" b="1">
              <a:latin typeface="黑体" panose="02010609060101010101" pitchFamily="49" charset="-122"/>
              <a:ea typeface="黑体" panose="02010609060101010101" pitchFamily="49" charset="-122"/>
            </a:endParaRPr>
          </a:p>
        </p:txBody>
      </p:sp>
      <p:sp>
        <p:nvSpPr>
          <p:cNvPr id="24582" name="文本框 6159"/>
          <p:cNvSpPr txBox="1"/>
          <p:nvPr/>
        </p:nvSpPr>
        <p:spPr>
          <a:xfrm>
            <a:off x="741363" y="6189663"/>
            <a:ext cx="7659687" cy="492125"/>
          </a:xfrm>
          <a:prstGeom prst="rect">
            <a:avLst/>
          </a:prstGeom>
          <a:noFill/>
          <a:ln w="9525">
            <a:noFill/>
          </a:ln>
        </p:spPr>
        <p:txBody>
          <a:bodyPr>
            <a:spAutoFit/>
          </a:bodyPr>
          <a:lstStyle/>
          <a:p>
            <a:pPr>
              <a:spcBef>
                <a:spcPct val="50000"/>
              </a:spcBef>
              <a:buClr>
                <a:schemeClr val="bg1"/>
              </a:buClr>
            </a:pPr>
            <a:r>
              <a:rPr lang="zh-CN" altLang="en-US" sz="2600" b="1">
                <a:solidFill>
                  <a:srgbClr val="FF0000"/>
                </a:solidFill>
                <a:latin typeface="宋体" panose="02010600030101010101" pitchFamily="2" charset="-122"/>
                <a:sym typeface="+mn-ea"/>
              </a:rPr>
              <a:t>（基本位于中纬度、北温带，大多</a:t>
            </a:r>
            <a:r>
              <a:rPr lang="zh-CN" altLang="en-US" sz="2600" b="1">
                <a:solidFill>
                  <a:srgbClr val="FF0000"/>
                </a:solidFill>
                <a:latin typeface="Times New Roman" panose="02020603050405020304" pitchFamily="18" charset="0"/>
              </a:rPr>
              <a:t>邻近大河流域）</a:t>
            </a:r>
            <a:endParaRPr lang="zh-CN" altLang="en-US" sz="2600" b="1">
              <a:solidFill>
                <a:srgbClr val="FF0000"/>
              </a:solidFill>
              <a:latin typeface="Times New Roman" panose="02020603050405020304" pitchFamily="18" charset="0"/>
            </a:endParaRPr>
          </a:p>
        </p:txBody>
      </p:sp>
      <p:sp>
        <p:nvSpPr>
          <p:cNvPr id="9" name="圆角矩形 8"/>
          <p:cNvSpPr/>
          <p:nvPr/>
        </p:nvSpPr>
        <p:spPr bwMode="auto">
          <a:xfrm>
            <a:off x="6108700" y="2255838"/>
            <a:ext cx="2063750" cy="720725"/>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中国文明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BC2070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1" name="圆角矩形 6"/>
          <p:cNvSpPr/>
          <p:nvPr/>
        </p:nvSpPr>
        <p:spPr bwMode="auto">
          <a:xfrm>
            <a:off x="2987675" y="2255838"/>
            <a:ext cx="2035175" cy="720725"/>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古代巴比伦文明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BC4000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2" name="圆角矩形 11"/>
          <p:cNvSpPr/>
          <p:nvPr/>
        </p:nvSpPr>
        <p:spPr bwMode="auto">
          <a:xfrm>
            <a:off x="4225925" y="3076575"/>
            <a:ext cx="2016125" cy="719138"/>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古印度文明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BC2300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3" name="圆角矩形 12"/>
          <p:cNvSpPr/>
          <p:nvPr/>
        </p:nvSpPr>
        <p:spPr bwMode="auto">
          <a:xfrm>
            <a:off x="1908175" y="3068638"/>
            <a:ext cx="2016125" cy="720725"/>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古埃及文明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BC3500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4" name="圆角矩形 13"/>
          <p:cNvSpPr/>
          <p:nvPr/>
        </p:nvSpPr>
        <p:spPr bwMode="auto">
          <a:xfrm>
            <a:off x="900113" y="2203450"/>
            <a:ext cx="2016125" cy="720725"/>
          </a:xfrm>
          <a:prstGeom prst="roundRect">
            <a:avLst/>
          </a:prstGeom>
          <a:gradFill>
            <a:gsLst>
              <a:gs pos="0">
                <a:srgbClr val="FBFB11"/>
              </a:gs>
              <a:gs pos="100000">
                <a:srgbClr val="838309"/>
              </a:gs>
            </a:gsLst>
            <a:lin ang="5400000" scaled="0"/>
          </a:gradFill>
          <a:ln w="28575" cmpd="sng">
            <a:solidFill>
              <a:srgbClr val="C0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古希腊文明</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约</a:t>
            </a:r>
            <a:r>
              <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BC800</a:t>
            </a: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年</a:t>
            </a:r>
            <a:endPar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grpSp>
        <p:nvGrpSpPr>
          <p:cNvPr id="24588" name="组合 20"/>
          <p:cNvGrpSpPr/>
          <p:nvPr/>
        </p:nvGrpSpPr>
        <p:grpSpPr>
          <a:xfrm>
            <a:off x="0" y="2997200"/>
            <a:ext cx="9540875" cy="863600"/>
            <a:chOff x="0" y="2996952"/>
            <a:chExt cx="9540552" cy="864096"/>
          </a:xfrm>
        </p:grpSpPr>
        <p:cxnSp>
          <p:nvCxnSpPr>
            <p:cNvPr id="15" name="直接连接符 14"/>
            <p:cNvCxnSpPr/>
            <p:nvPr/>
          </p:nvCxnSpPr>
          <p:spPr>
            <a:xfrm>
              <a:off x="0" y="2996952"/>
              <a:ext cx="9143690" cy="71479"/>
            </a:xfrm>
            <a:prstGeom prst="line">
              <a:avLst/>
            </a:prstGeom>
            <a:ln w="635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
          <p:nvSpPr>
            <p:cNvPr id="24590" name="文本框 2"/>
            <p:cNvSpPr txBox="1"/>
            <p:nvPr/>
          </p:nvSpPr>
          <p:spPr>
            <a:xfrm>
              <a:off x="8078464" y="3156198"/>
              <a:ext cx="1462088" cy="704850"/>
            </a:xfrm>
            <a:prstGeom prst="rect">
              <a:avLst/>
            </a:prstGeom>
            <a:noFill/>
            <a:ln w="9525">
              <a:noFill/>
            </a:ln>
          </p:spPr>
          <p:txBody>
            <a:bodyPr lIns="91432" tIns="45716" rIns="91432" bIns="45716">
              <a:spAutoFit/>
            </a:bodyPr>
            <a:lstStyle/>
            <a:p>
              <a:r>
                <a:rPr lang="zh-CN" altLang="en-US" sz="2000" b="1">
                  <a:solidFill>
                    <a:srgbClr val="FF0000"/>
                  </a:solidFill>
                  <a:latin typeface="微软雅黑" panose="020B0503020204020204" charset="-122"/>
                  <a:ea typeface="微软雅黑" panose="020B0503020204020204" charset="-122"/>
                </a:rPr>
                <a:t>北纬</a:t>
              </a:r>
              <a:endParaRPr lang="zh-CN" altLang="en-US" sz="2000" b="1">
                <a:solidFill>
                  <a:srgbClr val="FF0000"/>
                </a:solidFill>
                <a:latin typeface="微软雅黑" panose="020B0503020204020204" charset="-122"/>
                <a:ea typeface="微软雅黑" panose="020B0503020204020204" charset="-122"/>
              </a:endParaRPr>
            </a:p>
            <a:p>
              <a:r>
                <a:rPr lang="en-US" altLang="zh-CN" sz="2000" b="1">
                  <a:solidFill>
                    <a:srgbClr val="FF0000"/>
                  </a:solidFill>
                  <a:latin typeface="微软雅黑" panose="020B0503020204020204" charset="-122"/>
                  <a:ea typeface="微软雅黑" panose="020B0503020204020204" charset="-122"/>
                </a:rPr>
                <a:t>30</a:t>
              </a:r>
              <a:r>
                <a:rPr lang="zh-CN" altLang="en-US" sz="2000" b="1">
                  <a:solidFill>
                    <a:srgbClr val="FF0000"/>
                  </a:solidFill>
                  <a:latin typeface="微软雅黑" panose="020B0503020204020204" charset="-122"/>
                  <a:ea typeface="微软雅黑" panose="020B0503020204020204" charset="-122"/>
                </a:rPr>
                <a:t>度</a:t>
              </a:r>
              <a:endParaRPr lang="zh-CN" altLang="en-US" sz="2000" b="1">
                <a:solidFill>
                  <a:srgbClr val="FF0000"/>
                </a:solidFill>
                <a:latin typeface="微软雅黑" panose="020B0503020204020204" charset="-122"/>
                <a:ea typeface="微软雅黑" panose="020B0503020204020204" charset="-122"/>
              </a:endParaRPr>
            </a:p>
          </p:txBody>
        </p:sp>
      </p:gr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D:\images\第二单元 文明的起源\第一课 得天独厚的大河文明\图片\尼罗河的赠礼\文明起源时期大河流域人们生活的想象图.jpg"/>
          <p:cNvPicPr>
            <a:picLocks noChangeAspect="1"/>
          </p:cNvPicPr>
          <p:nvPr/>
        </p:nvPicPr>
        <p:blipFill>
          <a:blip r:embed="rId1"/>
          <a:stretch>
            <a:fillRect/>
          </a:stretch>
        </p:blipFill>
        <p:spPr>
          <a:xfrm>
            <a:off x="-14287" y="692150"/>
            <a:ext cx="9139237" cy="6165850"/>
          </a:xfrm>
          <a:prstGeom prst="rect">
            <a:avLst/>
          </a:prstGeom>
          <a:noFill/>
          <a:ln w="9525">
            <a:noFill/>
          </a:ln>
        </p:spPr>
      </p:pic>
      <p:sp>
        <p:nvSpPr>
          <p:cNvPr id="25603" name="TextBox 50"/>
          <p:cNvSpPr txBox="1"/>
          <p:nvPr/>
        </p:nvSpPr>
        <p:spPr>
          <a:xfrm>
            <a:off x="0" y="101600"/>
            <a:ext cx="3954463" cy="519113"/>
          </a:xfrm>
          <a:prstGeom prst="rect">
            <a:avLst/>
          </a:prstGeom>
          <a:noFill/>
          <a:ln w="9525">
            <a:noFill/>
          </a:ln>
        </p:spPr>
        <p:txBody>
          <a:bodyPr wrap="none">
            <a:spAutoFit/>
          </a:bodyPr>
          <a:lstStyle/>
          <a:p>
            <a:r>
              <a:rPr lang="en-US" altLang="zh-CN" sz="2800" b="1">
                <a:latin typeface="Arial" panose="020B0604020202020204" pitchFamily="34" charset="0"/>
              </a:rPr>
              <a:t>2</a:t>
            </a:r>
            <a:r>
              <a:rPr lang="zh-CN" altLang="en-US" sz="2800" b="1">
                <a:latin typeface="Arial" panose="020B0604020202020204" pitchFamily="34" charset="0"/>
              </a:rPr>
              <a:t>、文明是怎样产生的？</a:t>
            </a:r>
            <a:endParaRPr lang="zh-CN" altLang="en-US" sz="2800" b="1">
              <a:latin typeface="Arial" panose="020B0604020202020204" pitchFamily="34" charset="0"/>
            </a:endParaRPr>
          </a:p>
        </p:txBody>
      </p:sp>
      <p:sp>
        <p:nvSpPr>
          <p:cNvPr id="4" name="TextBox 3"/>
          <p:cNvSpPr txBox="1"/>
          <p:nvPr/>
        </p:nvSpPr>
        <p:spPr>
          <a:xfrm>
            <a:off x="3635375" y="2997200"/>
            <a:ext cx="2647950" cy="584200"/>
          </a:xfrm>
          <a:prstGeom prst="rect">
            <a:avLst/>
          </a:prstGeom>
          <a:solidFill>
            <a:srgbClr val="FFFF00"/>
          </a:solidFill>
          <a:ln w="9525">
            <a:noFill/>
          </a:ln>
        </p:spPr>
        <p:txBody>
          <a:bodyPr wrap="none">
            <a:spAutoFit/>
          </a:bodyPr>
          <a:lstStyle/>
          <a:p>
            <a:r>
              <a:rPr lang="zh-CN" altLang="en-US" sz="3200" b="1">
                <a:latin typeface="Arial" panose="020B0604020202020204" pitchFamily="34" charset="0"/>
              </a:rPr>
              <a:t>农耕畜牧产生</a:t>
            </a:r>
            <a:endParaRPr lang="zh-CN" altLang="en-US" sz="3200" b="1">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3706813" y="908050"/>
            <a:ext cx="1225550" cy="369888"/>
          </a:xfrm>
          <a:prstGeom prst="rect">
            <a:avLst/>
          </a:prstGeom>
          <a:noFill/>
          <a:ln w="9525">
            <a:noFill/>
          </a:ln>
        </p:spPr>
        <p:txBody>
          <a:bodyPr>
            <a:spAutoFit/>
          </a:bodyPr>
          <a:lstStyle/>
          <a:p>
            <a:r>
              <a:rPr lang="zh-CN" altLang="en-US">
                <a:solidFill>
                  <a:srgbClr val="FF0000"/>
                </a:solidFill>
                <a:latin typeface="Arial" panose="020B0604020202020204" pitchFamily="34" charset="0"/>
              </a:rPr>
              <a:t>农耕畜牧</a:t>
            </a:r>
            <a:endParaRPr lang="zh-CN" altLang="en-US">
              <a:solidFill>
                <a:srgbClr val="FF0000"/>
              </a:solidFill>
              <a:latin typeface="Arial" panose="020B0604020202020204" pitchFamily="34" charset="0"/>
            </a:endParaRPr>
          </a:p>
        </p:txBody>
      </p:sp>
      <p:cxnSp>
        <p:nvCxnSpPr>
          <p:cNvPr id="3" name="直接箭头连接符 2"/>
          <p:cNvCxnSpPr/>
          <p:nvPr/>
        </p:nvCxnSpPr>
        <p:spPr>
          <a:xfrm flipH="1">
            <a:off x="1619250" y="1052513"/>
            <a:ext cx="649288"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4" name="TextBox 3"/>
          <p:cNvSpPr txBox="1"/>
          <p:nvPr/>
        </p:nvSpPr>
        <p:spPr>
          <a:xfrm>
            <a:off x="2411413" y="763588"/>
            <a:ext cx="1081087" cy="646112"/>
          </a:xfrm>
          <a:prstGeom prst="rect">
            <a:avLst/>
          </a:prstGeom>
          <a:noFill/>
          <a:ln w="9525">
            <a:noFill/>
          </a:ln>
        </p:spPr>
        <p:txBody>
          <a:bodyPr>
            <a:spAutoFit/>
          </a:bodyPr>
          <a:lstStyle/>
          <a:p>
            <a:r>
              <a:rPr lang="zh-CN" altLang="en-US">
                <a:latin typeface="Arial" panose="020B0604020202020204" pitchFamily="34" charset="0"/>
              </a:rPr>
              <a:t>定居</a:t>
            </a:r>
            <a:endParaRPr lang="en-US" altLang="zh-CN">
              <a:latin typeface="Arial" panose="020B0604020202020204" pitchFamily="34" charset="0"/>
            </a:endParaRPr>
          </a:p>
          <a:p>
            <a:r>
              <a:rPr lang="zh-CN" altLang="en-US">
                <a:latin typeface="Arial" panose="020B0604020202020204" pitchFamily="34" charset="0"/>
              </a:rPr>
              <a:t>生活</a:t>
            </a:r>
            <a:endParaRPr lang="zh-CN" altLang="en-US">
              <a:latin typeface="Arial" panose="020B0604020202020204" pitchFamily="34" charset="0"/>
            </a:endParaRPr>
          </a:p>
        </p:txBody>
      </p:sp>
      <p:cxnSp>
        <p:nvCxnSpPr>
          <p:cNvPr id="5" name="直接箭头连接符 4"/>
          <p:cNvCxnSpPr/>
          <p:nvPr/>
        </p:nvCxnSpPr>
        <p:spPr>
          <a:xfrm flipH="1">
            <a:off x="3059113" y="1052513"/>
            <a:ext cx="504825"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6" name="TextBox 5"/>
          <p:cNvSpPr txBox="1"/>
          <p:nvPr/>
        </p:nvSpPr>
        <p:spPr>
          <a:xfrm>
            <a:off x="900113" y="766763"/>
            <a:ext cx="1079500" cy="646112"/>
          </a:xfrm>
          <a:prstGeom prst="rect">
            <a:avLst/>
          </a:prstGeom>
          <a:noFill/>
          <a:ln w="9525">
            <a:noFill/>
          </a:ln>
        </p:spPr>
        <p:txBody>
          <a:bodyPr>
            <a:spAutoFit/>
          </a:bodyPr>
          <a:lstStyle/>
          <a:p>
            <a:r>
              <a:rPr lang="zh-CN" altLang="en-US">
                <a:latin typeface="Arial" panose="020B0604020202020204" pitchFamily="34" charset="0"/>
              </a:rPr>
              <a:t>早期</a:t>
            </a:r>
            <a:endParaRPr lang="en-US" altLang="zh-CN">
              <a:latin typeface="Arial" panose="020B0604020202020204" pitchFamily="34" charset="0"/>
            </a:endParaRPr>
          </a:p>
          <a:p>
            <a:r>
              <a:rPr lang="zh-CN" altLang="en-US">
                <a:latin typeface="Arial" panose="020B0604020202020204" pitchFamily="34" charset="0"/>
              </a:rPr>
              <a:t>城市</a:t>
            </a:r>
            <a:endParaRPr lang="zh-CN" altLang="en-US">
              <a:latin typeface="Arial" panose="020B0604020202020204" pitchFamily="34" charset="0"/>
            </a:endParaRPr>
          </a:p>
        </p:txBody>
      </p:sp>
      <p:cxnSp>
        <p:nvCxnSpPr>
          <p:cNvPr id="7" name="直接箭头连接符 6"/>
          <p:cNvCxnSpPr>
            <a:stCxn id="2" idx="3"/>
            <a:endCxn id="8" idx="1"/>
          </p:cNvCxnSpPr>
          <p:nvPr/>
        </p:nvCxnSpPr>
        <p:spPr>
          <a:xfrm flipV="1">
            <a:off x="4932363" y="1092200"/>
            <a:ext cx="287338"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5219700" y="908050"/>
            <a:ext cx="1439863" cy="368300"/>
          </a:xfrm>
          <a:prstGeom prst="rect">
            <a:avLst/>
          </a:prstGeom>
          <a:noFill/>
          <a:ln w="9525">
            <a:noFill/>
          </a:ln>
        </p:spPr>
        <p:txBody>
          <a:bodyPr>
            <a:spAutoFit/>
          </a:bodyPr>
          <a:lstStyle/>
          <a:p>
            <a:r>
              <a:rPr lang="zh-CN" altLang="en-US">
                <a:latin typeface="Arial" panose="020B0604020202020204" pitchFamily="34" charset="0"/>
              </a:rPr>
              <a:t>手工业</a:t>
            </a:r>
            <a:endParaRPr lang="zh-CN" altLang="en-US">
              <a:latin typeface="Arial" panose="020B0604020202020204" pitchFamily="34" charset="0"/>
            </a:endParaRPr>
          </a:p>
        </p:txBody>
      </p:sp>
      <p:sp>
        <p:nvSpPr>
          <p:cNvPr id="9" name="矩形 8"/>
          <p:cNvSpPr/>
          <p:nvPr/>
        </p:nvSpPr>
        <p:spPr>
          <a:xfrm>
            <a:off x="3635375" y="908050"/>
            <a:ext cx="2736850" cy="3603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10" name="直接箭头连接符 9"/>
          <p:cNvCxnSpPr/>
          <p:nvPr/>
        </p:nvCxnSpPr>
        <p:spPr>
          <a:xfrm flipV="1">
            <a:off x="6516688" y="1116013"/>
            <a:ext cx="719138" cy="793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1" name="TextBox 10"/>
          <p:cNvSpPr txBox="1"/>
          <p:nvPr/>
        </p:nvSpPr>
        <p:spPr>
          <a:xfrm>
            <a:off x="7235825" y="908050"/>
            <a:ext cx="1079500" cy="368300"/>
          </a:xfrm>
          <a:prstGeom prst="rect">
            <a:avLst/>
          </a:prstGeom>
          <a:noFill/>
          <a:ln w="9525">
            <a:noFill/>
          </a:ln>
        </p:spPr>
        <p:txBody>
          <a:bodyPr>
            <a:spAutoFit/>
          </a:bodyPr>
          <a:lstStyle/>
          <a:p>
            <a:r>
              <a:rPr lang="zh-CN" altLang="en-US">
                <a:latin typeface="Arial" panose="020B0604020202020204" pitchFamily="34" charset="0"/>
              </a:rPr>
              <a:t>商业</a:t>
            </a:r>
            <a:endParaRPr lang="zh-CN" altLang="en-US">
              <a:latin typeface="Arial" panose="020B0604020202020204" pitchFamily="34" charset="0"/>
            </a:endParaRPr>
          </a:p>
        </p:txBody>
      </p:sp>
      <p:grpSp>
        <p:nvGrpSpPr>
          <p:cNvPr id="12" name="组合 11"/>
          <p:cNvGrpSpPr/>
          <p:nvPr/>
        </p:nvGrpSpPr>
        <p:grpSpPr>
          <a:xfrm>
            <a:off x="4284663" y="1341438"/>
            <a:ext cx="3382962" cy="360362"/>
            <a:chOff x="4283968" y="1196752"/>
            <a:chExt cx="3600400" cy="1008112"/>
          </a:xfrm>
        </p:grpSpPr>
        <p:grpSp>
          <p:nvGrpSpPr>
            <p:cNvPr id="26663" name="组合 34"/>
            <p:cNvGrpSpPr/>
            <p:nvPr/>
          </p:nvGrpSpPr>
          <p:grpSpPr>
            <a:xfrm>
              <a:off x="4283968" y="1196752"/>
              <a:ext cx="3600400" cy="216024"/>
              <a:chOff x="4283968" y="1196752"/>
              <a:chExt cx="3600400" cy="504056"/>
            </a:xfrm>
          </p:grpSpPr>
          <p:cxnSp>
            <p:nvCxnSpPr>
              <p:cNvPr id="15" name="直接连接符 14"/>
              <p:cNvCxnSpPr/>
              <p:nvPr/>
            </p:nvCxnSpPr>
            <p:spPr>
              <a:xfrm flipH="1">
                <a:off x="4283968" y="1196752"/>
                <a:ext cx="0" cy="507757"/>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7884368" y="1196752"/>
                <a:ext cx="0" cy="507757"/>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283968" y="1704509"/>
                <a:ext cx="3600400" cy="0"/>
              </a:xfrm>
              <a:prstGeom prst="line">
                <a:avLst/>
              </a:prstGeom>
              <a:ln w="381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cxnSp>
          <p:nvCxnSpPr>
            <p:cNvPr id="14" name="直接连接符 13"/>
            <p:cNvCxnSpPr/>
            <p:nvPr/>
          </p:nvCxnSpPr>
          <p:spPr>
            <a:xfrm flipH="1">
              <a:off x="6085013" y="1414361"/>
              <a:ext cx="0" cy="790503"/>
            </a:xfrm>
            <a:prstGeom prst="line">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5292725" y="1692275"/>
            <a:ext cx="2519363" cy="368300"/>
          </a:xfrm>
          <a:prstGeom prst="rect">
            <a:avLst/>
          </a:prstGeom>
          <a:noFill/>
          <a:ln w="9525">
            <a:noFill/>
          </a:ln>
        </p:spPr>
        <p:txBody>
          <a:bodyPr>
            <a:spAutoFit/>
          </a:bodyPr>
          <a:lstStyle/>
          <a:p>
            <a:r>
              <a:rPr lang="zh-CN" altLang="en-US">
                <a:latin typeface="Arial" panose="020B0604020202020204" pitchFamily="34" charset="0"/>
              </a:rPr>
              <a:t>社会分工发展</a:t>
            </a:r>
            <a:endParaRPr lang="zh-CN" altLang="en-US">
              <a:latin typeface="Arial" panose="020B0604020202020204" pitchFamily="34" charset="0"/>
            </a:endParaRPr>
          </a:p>
        </p:txBody>
      </p:sp>
      <p:cxnSp>
        <p:nvCxnSpPr>
          <p:cNvPr id="19" name="直接连接符 18"/>
          <p:cNvCxnSpPr/>
          <p:nvPr/>
        </p:nvCxnSpPr>
        <p:spPr>
          <a:xfrm flipH="1">
            <a:off x="6084888" y="2060575"/>
            <a:ext cx="0" cy="288925"/>
          </a:xfrm>
          <a:prstGeom prst="line">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76825" y="2916238"/>
            <a:ext cx="3167063" cy="368300"/>
          </a:xfrm>
          <a:prstGeom prst="rect">
            <a:avLst/>
          </a:prstGeom>
          <a:noFill/>
          <a:ln w="9525">
            <a:noFill/>
          </a:ln>
        </p:spPr>
        <p:txBody>
          <a:bodyPr>
            <a:spAutoFit/>
          </a:bodyPr>
          <a:lstStyle/>
          <a:p>
            <a:r>
              <a:rPr lang="zh-CN" altLang="en-US">
                <a:latin typeface="Arial" panose="020B0604020202020204" pitchFamily="34" charset="0"/>
              </a:rPr>
              <a:t>剩余产品的产生</a:t>
            </a:r>
            <a:endParaRPr lang="zh-CN" altLang="en-US">
              <a:latin typeface="Arial" panose="020B0604020202020204" pitchFamily="34" charset="0"/>
            </a:endParaRPr>
          </a:p>
        </p:txBody>
      </p:sp>
      <p:cxnSp>
        <p:nvCxnSpPr>
          <p:cNvPr id="21" name="直接连接符 20"/>
          <p:cNvCxnSpPr/>
          <p:nvPr/>
        </p:nvCxnSpPr>
        <p:spPr>
          <a:xfrm flipH="1">
            <a:off x="6084888" y="3249613"/>
            <a:ext cx="0" cy="395288"/>
          </a:xfrm>
          <a:prstGeom prst="line">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5219700" y="3563938"/>
            <a:ext cx="2736850" cy="369887"/>
          </a:xfrm>
          <a:prstGeom prst="rect">
            <a:avLst/>
          </a:prstGeom>
          <a:noFill/>
          <a:ln w="9525">
            <a:noFill/>
          </a:ln>
        </p:spPr>
        <p:txBody>
          <a:bodyPr>
            <a:spAutoFit/>
          </a:bodyPr>
          <a:lstStyle/>
          <a:p>
            <a:r>
              <a:rPr lang="zh-CN" altLang="en-US">
                <a:latin typeface="Arial" panose="020B0604020202020204" pitchFamily="34" charset="0"/>
              </a:rPr>
              <a:t>私有制的产生</a:t>
            </a:r>
            <a:endParaRPr lang="zh-CN" altLang="en-US">
              <a:latin typeface="Arial" panose="020B0604020202020204" pitchFamily="34" charset="0"/>
            </a:endParaRPr>
          </a:p>
        </p:txBody>
      </p:sp>
      <p:cxnSp>
        <p:nvCxnSpPr>
          <p:cNvPr id="23" name="直接连接符 22"/>
          <p:cNvCxnSpPr/>
          <p:nvPr/>
        </p:nvCxnSpPr>
        <p:spPr>
          <a:xfrm flipH="1">
            <a:off x="6084888" y="3897313"/>
            <a:ext cx="0" cy="395288"/>
          </a:xfrm>
          <a:prstGeom prst="line">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5580063" y="4211638"/>
            <a:ext cx="1944687" cy="369887"/>
          </a:xfrm>
          <a:prstGeom prst="rect">
            <a:avLst/>
          </a:prstGeom>
          <a:noFill/>
          <a:ln w="9525">
            <a:noFill/>
          </a:ln>
        </p:spPr>
        <p:txBody>
          <a:bodyPr>
            <a:spAutoFit/>
          </a:bodyPr>
          <a:lstStyle/>
          <a:p>
            <a:r>
              <a:rPr lang="zh-CN" altLang="en-US" b="1">
                <a:solidFill>
                  <a:srgbClr val="0000FF"/>
                </a:solidFill>
                <a:latin typeface="Arial" panose="020B0604020202020204" pitchFamily="34" charset="0"/>
              </a:rPr>
              <a:t>阶级</a:t>
            </a:r>
            <a:r>
              <a:rPr lang="zh-CN" altLang="en-US">
                <a:latin typeface="Arial" panose="020B0604020202020204" pitchFamily="34" charset="0"/>
              </a:rPr>
              <a:t>产生</a:t>
            </a:r>
            <a:endParaRPr lang="zh-CN" altLang="en-US">
              <a:latin typeface="Arial" panose="020B0604020202020204" pitchFamily="34" charset="0"/>
            </a:endParaRPr>
          </a:p>
        </p:txBody>
      </p:sp>
      <p:sp>
        <p:nvSpPr>
          <p:cNvPr id="25" name="TextBox 24"/>
          <p:cNvSpPr txBox="1"/>
          <p:nvPr/>
        </p:nvSpPr>
        <p:spPr>
          <a:xfrm>
            <a:off x="4500563" y="4932363"/>
            <a:ext cx="4643437" cy="368300"/>
          </a:xfrm>
          <a:prstGeom prst="rect">
            <a:avLst/>
          </a:prstGeom>
          <a:noFill/>
          <a:ln w="9525">
            <a:noFill/>
          </a:ln>
        </p:spPr>
        <p:txBody>
          <a:bodyPr>
            <a:spAutoFit/>
          </a:bodyPr>
          <a:lstStyle/>
          <a:p>
            <a:r>
              <a:rPr lang="zh-CN" altLang="en-US">
                <a:latin typeface="Arial" panose="020B0604020202020204" pitchFamily="34" charset="0"/>
              </a:rPr>
              <a:t>阶级斗争，出现政府、军队和监狱</a:t>
            </a:r>
            <a:endParaRPr lang="zh-CN" altLang="en-US">
              <a:latin typeface="Arial" panose="020B0604020202020204" pitchFamily="34" charset="0"/>
            </a:endParaRPr>
          </a:p>
        </p:txBody>
      </p:sp>
      <p:cxnSp>
        <p:nvCxnSpPr>
          <p:cNvPr id="26" name="直接连接符 25"/>
          <p:cNvCxnSpPr/>
          <p:nvPr/>
        </p:nvCxnSpPr>
        <p:spPr>
          <a:xfrm flipH="1">
            <a:off x="6084888" y="4545013"/>
            <a:ext cx="0" cy="396875"/>
          </a:xfrm>
          <a:prstGeom prst="line">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545138" y="5580063"/>
            <a:ext cx="1619250" cy="369887"/>
          </a:xfrm>
          <a:prstGeom prst="rect">
            <a:avLst/>
          </a:prstGeom>
          <a:noFill/>
          <a:ln w="9525">
            <a:noFill/>
          </a:ln>
        </p:spPr>
        <p:txBody>
          <a:bodyPr>
            <a:spAutoFit/>
          </a:bodyPr>
          <a:lstStyle/>
          <a:p>
            <a:r>
              <a:rPr lang="zh-CN" altLang="en-US" b="1">
                <a:solidFill>
                  <a:srgbClr val="0000FF"/>
                </a:solidFill>
                <a:latin typeface="Arial" panose="020B0604020202020204" pitchFamily="34" charset="0"/>
              </a:rPr>
              <a:t>国家</a:t>
            </a:r>
            <a:r>
              <a:rPr lang="zh-CN" altLang="en-US">
                <a:latin typeface="Arial" panose="020B0604020202020204" pitchFamily="34" charset="0"/>
              </a:rPr>
              <a:t>形成</a:t>
            </a:r>
            <a:endParaRPr lang="zh-CN" altLang="en-US">
              <a:latin typeface="Arial" panose="020B0604020202020204" pitchFamily="34" charset="0"/>
            </a:endParaRPr>
          </a:p>
        </p:txBody>
      </p:sp>
      <p:cxnSp>
        <p:nvCxnSpPr>
          <p:cNvPr id="28" name="直接连接符 27"/>
          <p:cNvCxnSpPr/>
          <p:nvPr/>
        </p:nvCxnSpPr>
        <p:spPr>
          <a:xfrm flipH="1">
            <a:off x="6084888" y="5265738"/>
            <a:ext cx="0" cy="395288"/>
          </a:xfrm>
          <a:prstGeom prst="line">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6084888" y="5913438"/>
            <a:ext cx="0" cy="395288"/>
          </a:xfrm>
          <a:prstGeom prst="line">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5580063" y="6237288"/>
            <a:ext cx="1944687" cy="369887"/>
          </a:xfrm>
          <a:prstGeom prst="rect">
            <a:avLst/>
          </a:prstGeom>
          <a:noFill/>
          <a:ln w="9525">
            <a:noFill/>
          </a:ln>
        </p:spPr>
        <p:txBody>
          <a:bodyPr>
            <a:spAutoFit/>
          </a:bodyPr>
          <a:lstStyle/>
          <a:p>
            <a:r>
              <a:rPr lang="zh-CN" altLang="en-US" b="1">
                <a:solidFill>
                  <a:srgbClr val="FF0000"/>
                </a:solidFill>
                <a:latin typeface="Arial" panose="020B0604020202020204" pitchFamily="34" charset="0"/>
              </a:rPr>
              <a:t>文明诞生</a:t>
            </a:r>
            <a:endParaRPr lang="zh-CN" altLang="en-US" b="1">
              <a:solidFill>
                <a:srgbClr val="FF0000"/>
              </a:solidFill>
              <a:latin typeface="Arial" panose="020B0604020202020204" pitchFamily="34" charset="0"/>
            </a:endParaRPr>
          </a:p>
        </p:txBody>
      </p:sp>
      <p:sp>
        <p:nvSpPr>
          <p:cNvPr id="24602" name="矩形 30"/>
          <p:cNvSpPr/>
          <p:nvPr/>
        </p:nvSpPr>
        <p:spPr>
          <a:xfrm>
            <a:off x="5148263" y="2339975"/>
            <a:ext cx="1800225" cy="368300"/>
          </a:xfrm>
          <a:prstGeom prst="rect">
            <a:avLst/>
          </a:prstGeom>
          <a:noFill/>
          <a:ln w="9525">
            <a:noFill/>
          </a:ln>
        </p:spPr>
        <p:txBody>
          <a:bodyPr wrap="none">
            <a:spAutoFit/>
          </a:bodyPr>
          <a:lstStyle/>
          <a:p>
            <a:r>
              <a:rPr lang="zh-CN" altLang="en-US">
                <a:latin typeface="Arial" panose="020B0604020202020204" pitchFamily="34" charset="0"/>
              </a:rPr>
              <a:t>劳动生产率提高</a:t>
            </a:r>
            <a:endParaRPr lang="zh-CN" altLang="en-US">
              <a:latin typeface="Arial" panose="020B0604020202020204" pitchFamily="34" charset="0"/>
            </a:endParaRPr>
          </a:p>
        </p:txBody>
      </p:sp>
      <p:cxnSp>
        <p:nvCxnSpPr>
          <p:cNvPr id="36" name="直接连接符 35"/>
          <p:cNvCxnSpPr/>
          <p:nvPr/>
        </p:nvCxnSpPr>
        <p:spPr>
          <a:xfrm flipH="1">
            <a:off x="6084888" y="2708275"/>
            <a:ext cx="0" cy="288925"/>
          </a:xfrm>
          <a:prstGeom prst="line">
            <a:avLst/>
          </a:prstGeom>
          <a:ln w="38100">
            <a:solidFill>
              <a:schemeClr val="accent6">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31" name="组合 39"/>
          <p:cNvGrpSpPr/>
          <p:nvPr/>
        </p:nvGrpSpPr>
        <p:grpSpPr>
          <a:xfrm>
            <a:off x="2844800" y="1908175"/>
            <a:ext cx="2447925" cy="873125"/>
            <a:chOff x="2844155" y="1908175"/>
            <a:chExt cx="2447925" cy="873125"/>
          </a:xfrm>
        </p:grpSpPr>
        <p:cxnSp>
          <p:nvCxnSpPr>
            <p:cNvPr id="32" name="直接箭头连接符 31"/>
            <p:cNvCxnSpPr/>
            <p:nvPr/>
          </p:nvCxnSpPr>
          <p:spPr>
            <a:xfrm flipH="1">
              <a:off x="3636318" y="1908175"/>
              <a:ext cx="1655762"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8" name="直接连接符 37"/>
            <p:cNvCxnSpPr/>
            <p:nvPr/>
          </p:nvCxnSpPr>
          <p:spPr>
            <a:xfrm flipH="1">
              <a:off x="3636318" y="1908175"/>
              <a:ext cx="0" cy="539750"/>
            </a:xfrm>
            <a:prstGeom prst="line">
              <a:avLst/>
            </a:prstGeom>
            <a:ln>
              <a:headEnd type="none" w="med" len="med"/>
              <a:tailEnd type="triangle" w="med" len="med"/>
            </a:ln>
          </p:spPr>
          <p:style>
            <a:lnRef idx="2">
              <a:schemeClr val="dk1"/>
            </a:lnRef>
            <a:fillRef idx="0">
              <a:schemeClr val="dk1"/>
            </a:fillRef>
            <a:effectRef idx="1">
              <a:schemeClr val="dk1"/>
            </a:effectRef>
            <a:fontRef idx="minor">
              <a:schemeClr val="tx1"/>
            </a:fontRef>
          </p:style>
        </p:cxnSp>
        <p:sp>
          <p:nvSpPr>
            <p:cNvPr id="26662" name="TextBox 39"/>
            <p:cNvSpPr txBox="1"/>
            <p:nvPr/>
          </p:nvSpPr>
          <p:spPr>
            <a:xfrm>
              <a:off x="2844155" y="2411413"/>
              <a:ext cx="1800225" cy="369887"/>
            </a:xfrm>
            <a:prstGeom prst="rect">
              <a:avLst/>
            </a:prstGeom>
            <a:noFill/>
            <a:ln w="9525">
              <a:noFill/>
            </a:ln>
          </p:spPr>
          <p:txBody>
            <a:bodyPr wrap="none">
              <a:spAutoFit/>
            </a:bodyPr>
            <a:lstStyle/>
            <a:p>
              <a:r>
                <a:rPr lang="zh-CN" altLang="en-US">
                  <a:latin typeface="Arial" panose="020B0604020202020204" pitchFamily="34" charset="0"/>
                </a:rPr>
                <a:t>管理和文化创造</a:t>
              </a:r>
              <a:endParaRPr lang="zh-CN" altLang="en-US">
                <a:latin typeface="Arial" panose="020B0604020202020204" pitchFamily="34" charset="0"/>
              </a:endParaRPr>
            </a:p>
          </p:txBody>
        </p:sp>
      </p:grpSp>
      <p:grpSp>
        <p:nvGrpSpPr>
          <p:cNvPr id="26657" name="组合 41"/>
          <p:cNvGrpSpPr/>
          <p:nvPr/>
        </p:nvGrpSpPr>
        <p:grpSpPr>
          <a:xfrm>
            <a:off x="2555875" y="2663825"/>
            <a:ext cx="2262188" cy="909638"/>
            <a:chOff x="2555230" y="2663825"/>
            <a:chExt cx="2262187" cy="909638"/>
          </a:xfrm>
        </p:grpSpPr>
        <p:cxnSp>
          <p:nvCxnSpPr>
            <p:cNvPr id="41" name="直接连接符 40"/>
            <p:cNvCxnSpPr/>
            <p:nvPr/>
          </p:nvCxnSpPr>
          <p:spPr>
            <a:xfrm flipH="1">
              <a:off x="3636318" y="2663825"/>
              <a:ext cx="0" cy="539750"/>
            </a:xfrm>
            <a:prstGeom prst="line">
              <a:avLst/>
            </a:prstGeom>
            <a:ln>
              <a:headEnd type="none" w="med" len="med"/>
              <a:tailEnd type="triangle" w="med" len="med"/>
            </a:ln>
          </p:spPr>
          <p:style>
            <a:lnRef idx="2">
              <a:schemeClr val="dk1"/>
            </a:lnRef>
            <a:fillRef idx="0">
              <a:schemeClr val="dk1"/>
            </a:fillRef>
            <a:effectRef idx="1">
              <a:schemeClr val="dk1"/>
            </a:effectRef>
            <a:fontRef idx="minor">
              <a:schemeClr val="tx1"/>
            </a:fontRef>
          </p:style>
        </p:cxnSp>
        <p:sp>
          <p:nvSpPr>
            <p:cNvPr id="26659" name="TextBox 41"/>
            <p:cNvSpPr txBox="1"/>
            <p:nvPr/>
          </p:nvSpPr>
          <p:spPr>
            <a:xfrm>
              <a:off x="2555230" y="3203575"/>
              <a:ext cx="2262187" cy="369888"/>
            </a:xfrm>
            <a:prstGeom prst="rect">
              <a:avLst/>
            </a:prstGeom>
            <a:noFill/>
            <a:ln w="9525">
              <a:noFill/>
            </a:ln>
          </p:spPr>
          <p:txBody>
            <a:bodyPr wrap="none">
              <a:spAutoFit/>
            </a:bodyPr>
            <a:lstStyle/>
            <a:p>
              <a:r>
                <a:rPr lang="zh-CN" altLang="en-US">
                  <a:latin typeface="Arial" panose="020B0604020202020204" pitchFamily="34" charset="0"/>
                </a:rPr>
                <a:t>官僚形成，</a:t>
              </a:r>
              <a:r>
                <a:rPr lang="zh-CN" altLang="en-US" b="1">
                  <a:solidFill>
                    <a:srgbClr val="0000FF"/>
                  </a:solidFill>
                  <a:latin typeface="Arial" panose="020B0604020202020204" pitchFamily="34" charset="0"/>
                </a:rPr>
                <a:t>文字</a:t>
              </a:r>
              <a:r>
                <a:rPr lang="zh-CN" altLang="en-US">
                  <a:latin typeface="Arial" panose="020B0604020202020204" pitchFamily="34" charset="0"/>
                </a:rPr>
                <a:t>产生</a:t>
              </a:r>
              <a:endParaRPr lang="zh-CN" altLang="en-US">
                <a:latin typeface="Arial" panose="020B0604020202020204" pitchFamily="34" charset="0"/>
              </a:endParaRPr>
            </a:p>
          </p:txBody>
        </p:sp>
      </p:grpSp>
      <p:cxnSp>
        <p:nvCxnSpPr>
          <p:cNvPr id="43" name="直接连接符 42"/>
          <p:cNvCxnSpPr/>
          <p:nvPr/>
        </p:nvCxnSpPr>
        <p:spPr>
          <a:xfrm flipH="1">
            <a:off x="1258888" y="1557338"/>
            <a:ext cx="0" cy="4175125"/>
          </a:xfrm>
          <a:prstGeom prst="line">
            <a:avLst/>
          </a:prstGeom>
          <a:ln>
            <a:headEnd type="none" w="med" len="med"/>
            <a:tailEnd type="triangle" w="med" len="med"/>
          </a:ln>
        </p:spPr>
        <p:style>
          <a:lnRef idx="2">
            <a:schemeClr val="dk1"/>
          </a:lnRef>
          <a:fillRef idx="0">
            <a:schemeClr val="dk1"/>
          </a:fillRef>
          <a:effectRef idx="1">
            <a:schemeClr val="dk1"/>
          </a:effectRef>
          <a:fontRef idx="minor">
            <a:schemeClr val="tx1"/>
          </a:fontRef>
        </p:style>
      </p:cxnSp>
      <p:cxnSp>
        <p:nvCxnSpPr>
          <p:cNvPr id="45" name="直接箭头连接符 44"/>
          <p:cNvCxnSpPr/>
          <p:nvPr/>
        </p:nvCxnSpPr>
        <p:spPr>
          <a:xfrm>
            <a:off x="1258888" y="5732463"/>
            <a:ext cx="4176713"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6656" name="TextBox 50"/>
          <p:cNvSpPr txBox="1"/>
          <p:nvPr/>
        </p:nvSpPr>
        <p:spPr>
          <a:xfrm>
            <a:off x="34925" y="30163"/>
            <a:ext cx="3954463" cy="519112"/>
          </a:xfrm>
          <a:prstGeom prst="rect">
            <a:avLst/>
          </a:prstGeom>
          <a:noFill/>
          <a:ln w="9525">
            <a:noFill/>
          </a:ln>
        </p:spPr>
        <p:txBody>
          <a:bodyPr wrap="none">
            <a:spAutoFit/>
          </a:bodyPr>
          <a:lstStyle/>
          <a:p>
            <a:r>
              <a:rPr lang="en-US" altLang="zh-CN" sz="2800" b="1">
                <a:latin typeface="Arial" panose="020B0604020202020204" pitchFamily="34" charset="0"/>
              </a:rPr>
              <a:t>2</a:t>
            </a:r>
            <a:r>
              <a:rPr lang="zh-CN" altLang="en-US" sz="2800" b="1">
                <a:latin typeface="Arial" panose="020B0604020202020204" pitchFamily="34" charset="0"/>
              </a:rPr>
              <a:t>、文明是怎样产生的？</a:t>
            </a:r>
            <a:endParaRPr lang="zh-CN" altLang="en-US" sz="2800" b="1">
              <a:latin typeface="Arial" panose="020B0604020202020204" pitchFamily="34" charset="0"/>
            </a:endParaRPr>
          </a:p>
        </p:txBody>
      </p:sp>
      <p:sp>
        <p:nvSpPr>
          <p:cNvPr id="47" name="TextBox 46"/>
          <p:cNvSpPr txBox="1"/>
          <p:nvPr/>
        </p:nvSpPr>
        <p:spPr>
          <a:xfrm>
            <a:off x="34925" y="3946525"/>
            <a:ext cx="5391150" cy="922338"/>
          </a:xfrm>
          <a:prstGeom prst="rect">
            <a:avLst/>
          </a:prstGeom>
          <a:solidFill>
            <a:schemeClr val="accent5">
              <a:lumMod val="20000"/>
              <a:lumOff val="80000"/>
            </a:schemeClr>
          </a:solidFill>
          <a:ln>
            <a:solidFill>
              <a:srgbClr val="FF0000"/>
            </a:solidFill>
          </a:ln>
        </p:spPr>
        <p:txBody>
          <a:bodyPr wrap="none">
            <a:spAutoFit/>
          </a:bodyPr>
          <a:lstStyle/>
          <a:p>
            <a:pPr marR="0" defTabSz="914400">
              <a:buClrTx/>
              <a:buSzTx/>
              <a:buFontTx/>
              <a:defRPr/>
            </a:pPr>
            <a:r>
              <a:rPr kumimoji="0" lang="zh-CN" altLang="en-US" b="1" kern="1200" cap="none" spc="0" normalizeH="0" baseline="0" noProof="0">
                <a:solidFill>
                  <a:srgbClr val="0000FF"/>
                </a:solidFill>
                <a:latin typeface="Arial" panose="020B0604020202020204" pitchFamily="34" charset="0"/>
                <a:ea typeface="宋体" panose="02010600030101010101" pitchFamily="2" charset="-122"/>
                <a:cs typeface="+mn-cs"/>
              </a:rPr>
              <a:t>总结：</a:t>
            </a:r>
            <a:endParaRPr kumimoji="0" lang="en-US" altLang="zh-CN" b="1" kern="1200" cap="none" spc="0" normalizeH="0" baseline="0" noProof="0">
              <a:solidFill>
                <a:srgbClr val="0000FF"/>
              </a:solidFill>
              <a:latin typeface="Arial" panose="020B0604020202020204" pitchFamily="34" charset="0"/>
              <a:ea typeface="宋体" panose="02010600030101010101" pitchFamily="2" charset="-122"/>
              <a:cs typeface="+mn-cs"/>
            </a:endParaRPr>
          </a:p>
          <a:p>
            <a:pPr marR="0" defTabSz="914400">
              <a:buClrTx/>
              <a:buSzTx/>
              <a:buFontTx/>
              <a:defRPr/>
            </a:pPr>
            <a:r>
              <a:rPr kumimoji="0" lang="en-US" altLang="zh-CN" b="1" kern="1200" cap="none" spc="0" normalizeH="0" baseline="0" noProof="0">
                <a:solidFill>
                  <a:srgbClr val="0000FF"/>
                </a:solidFill>
                <a:latin typeface="Arial" panose="020B0604020202020204" pitchFamily="34" charset="0"/>
                <a:ea typeface="宋体" panose="02010600030101010101" pitchFamily="2" charset="-122"/>
                <a:cs typeface="+mn-cs"/>
              </a:rPr>
              <a:t>1</a:t>
            </a:r>
            <a:r>
              <a:rPr kumimoji="0" lang="zh-CN" altLang="en-US" b="1" kern="1200" cap="none" spc="0" normalizeH="0" baseline="0" noProof="0">
                <a:solidFill>
                  <a:srgbClr val="0000FF"/>
                </a:solidFill>
                <a:latin typeface="Arial" panose="020B0604020202020204" pitchFamily="34" charset="0"/>
                <a:ea typeface="宋体" panose="02010600030101010101" pitchFamily="2" charset="-122"/>
                <a:cs typeface="+mn-cs"/>
              </a:rPr>
              <a:t>、人类文明产生的前提是农耕畜牧</a:t>
            </a:r>
            <a:endParaRPr kumimoji="0" lang="en-US" altLang="zh-CN" b="1" kern="1200" cap="none" spc="0" normalizeH="0" baseline="0" noProof="0">
              <a:solidFill>
                <a:srgbClr val="0000FF"/>
              </a:solidFill>
              <a:latin typeface="Arial" panose="020B0604020202020204" pitchFamily="34" charset="0"/>
              <a:ea typeface="宋体" panose="02010600030101010101" pitchFamily="2" charset="-122"/>
              <a:cs typeface="+mn-cs"/>
            </a:endParaRPr>
          </a:p>
          <a:p>
            <a:pPr marR="0" defTabSz="914400">
              <a:buClrTx/>
              <a:buSzTx/>
              <a:buFontTx/>
              <a:defRPr/>
            </a:pPr>
            <a:r>
              <a:rPr kumimoji="0" lang="en-US" altLang="zh-CN" b="1" kern="1200" cap="none" spc="0" normalizeH="0" baseline="0" noProof="0">
                <a:solidFill>
                  <a:srgbClr val="0000FF"/>
                </a:solidFill>
                <a:latin typeface="Arial" panose="020B0604020202020204" pitchFamily="34" charset="0"/>
                <a:ea typeface="宋体" panose="02010600030101010101" pitchFamily="2" charset="-122"/>
                <a:cs typeface="+mn-cs"/>
              </a:rPr>
              <a:t>2</a:t>
            </a:r>
            <a:r>
              <a:rPr kumimoji="0" lang="zh-CN" altLang="en-US" b="1" kern="1200" cap="none" spc="0" normalizeH="0" baseline="0" noProof="0">
                <a:solidFill>
                  <a:srgbClr val="0000FF"/>
                </a:solidFill>
                <a:latin typeface="Arial" panose="020B0604020202020204" pitchFamily="34" charset="0"/>
                <a:ea typeface="宋体" panose="02010600030101010101" pitchFamily="2" charset="-122"/>
                <a:cs typeface="+mn-cs"/>
              </a:rPr>
              <a:t>、人类文明产生的基本标志是：阶级、国家、文字</a:t>
            </a:r>
            <a:endParaRPr kumimoji="0" lang="zh-CN" altLang="en-US" b="1" kern="1200" cap="none" spc="0" normalizeH="0" baseline="0" noProof="0">
              <a:solidFill>
                <a:srgbClr val="0000FF"/>
              </a:solidFill>
              <a:latin typeface="Arial" panose="020B0604020202020204" pitchFamily="34"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500"/>
                                        <p:tgtEl>
                                          <p:spTgt spid="5"/>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2"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right)">
                                      <p:cBhvr>
                                        <p:cTn id="21" dur="500"/>
                                        <p:tgtEl>
                                          <p:spTgt spid="3"/>
                                        </p:tgtEl>
                                      </p:cBhvr>
                                    </p:animEffect>
                                  </p:childTnLst>
                                </p:cTn>
                              </p:par>
                            </p:childTnLst>
                          </p:cTn>
                        </p:par>
                        <p:par>
                          <p:cTn id="22" fill="hold">
                            <p:stCondLst>
                              <p:cond delay="500"/>
                            </p:stCondLst>
                            <p:childTnLst>
                              <p:par>
                                <p:cTn id="23" presetID="9"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ssolv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dissolve">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left)">
                                      <p:cBhvr>
                                        <p:cTn id="44" dur="500"/>
                                        <p:tgtEl>
                                          <p:spTgt spid="10"/>
                                        </p:tgtEl>
                                      </p:cBhvr>
                                    </p:animEffect>
                                  </p:childTnLst>
                                </p:cTn>
                              </p:par>
                            </p:childTnLst>
                          </p:cTn>
                        </p:par>
                        <p:par>
                          <p:cTn id="45" fill="hold">
                            <p:stCondLst>
                              <p:cond delay="500"/>
                            </p:stCondLst>
                            <p:childTnLst>
                              <p:par>
                                <p:cTn id="46" presetID="9"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dissolv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500"/>
                            </p:stCondLst>
                            <p:childTnLst>
                              <p:par>
                                <p:cTn id="55" presetID="9" presetClass="entr" presetSubtype="0"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dissolv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wipe(up)">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nodeType="click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dissolve">
                                      <p:cBhvr>
                                        <p:cTn id="67" dur="500"/>
                                        <p:tgtEl>
                                          <p:spTgt spid="31"/>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nodeType="clickEffect">
                                  <p:stCondLst>
                                    <p:cond delay="0"/>
                                  </p:stCondLst>
                                  <p:childTnLst>
                                    <p:set>
                                      <p:cBhvr>
                                        <p:cTn id="71" dur="1" fill="hold">
                                          <p:stCondLst>
                                            <p:cond delay="0"/>
                                          </p:stCondLst>
                                        </p:cTn>
                                        <p:tgtEl>
                                          <p:spTgt spid="26657"/>
                                        </p:tgtEl>
                                        <p:attrNameLst>
                                          <p:attrName>style.visibility</p:attrName>
                                        </p:attrNameLst>
                                      </p:cBhvr>
                                      <p:to>
                                        <p:strVal val="visible"/>
                                      </p:to>
                                    </p:set>
                                    <p:animEffect transition="in" filter="dissolve">
                                      <p:cBhvr>
                                        <p:cTn id="72" dur="500"/>
                                        <p:tgtEl>
                                          <p:spTgt spid="26657"/>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24602"/>
                                        </p:tgtEl>
                                        <p:attrNameLst>
                                          <p:attrName>style.visibility</p:attrName>
                                        </p:attrNameLst>
                                      </p:cBhvr>
                                      <p:to>
                                        <p:strVal val="visible"/>
                                      </p:to>
                                    </p:set>
                                    <p:animEffect transition="in" filter="dissolve">
                                      <p:cBhvr>
                                        <p:cTn id="77" dur="500"/>
                                        <p:tgtEl>
                                          <p:spTgt spid="24602"/>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nodeType="click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dissolve">
                                      <p:cBhvr>
                                        <p:cTn id="82" dur="500"/>
                                        <p:tgtEl>
                                          <p:spTgt spid="36"/>
                                        </p:tgtEl>
                                      </p:cBhvr>
                                    </p:animEffect>
                                  </p:childTnLst>
                                </p:cTn>
                              </p:par>
                            </p:childTnLst>
                          </p:cTn>
                        </p:par>
                        <p:par>
                          <p:cTn id="83" fill="hold">
                            <p:stCondLst>
                              <p:cond delay="500"/>
                            </p:stCondLst>
                            <p:childTnLst>
                              <p:par>
                                <p:cTn id="84" presetID="9" presetClass="entr" presetSubtype="0"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dissolve">
                                      <p:cBhvr>
                                        <p:cTn id="86" dur="500"/>
                                        <p:tgtEl>
                                          <p:spTgt spid="20"/>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1" fill="hold" nodeType="click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wipe(up)">
                                      <p:cBhvr>
                                        <p:cTn id="91" dur="500"/>
                                        <p:tgtEl>
                                          <p:spTgt spid="21"/>
                                        </p:tgtEl>
                                      </p:cBhvr>
                                    </p:animEffect>
                                  </p:childTnLst>
                                </p:cTn>
                              </p:par>
                            </p:childTnLst>
                          </p:cTn>
                        </p:par>
                        <p:par>
                          <p:cTn id="92" fill="hold">
                            <p:stCondLst>
                              <p:cond delay="500"/>
                            </p:stCondLst>
                            <p:childTnLst>
                              <p:par>
                                <p:cTn id="93" presetID="9" presetClass="entr" presetSubtype="0" fill="hold" grpId="0" nodeType="after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dissolve">
                                      <p:cBhvr>
                                        <p:cTn id="95" dur="500"/>
                                        <p:tgtEl>
                                          <p:spTgt spid="22"/>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1" fill="hold" nodeType="click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wipe(up)">
                                      <p:cBhvr>
                                        <p:cTn id="100" dur="500"/>
                                        <p:tgtEl>
                                          <p:spTgt spid="23"/>
                                        </p:tgtEl>
                                      </p:cBhvr>
                                    </p:animEffect>
                                  </p:childTnLst>
                                </p:cTn>
                              </p:par>
                            </p:childTnLst>
                          </p:cTn>
                        </p:par>
                        <p:par>
                          <p:cTn id="101" fill="hold">
                            <p:stCondLst>
                              <p:cond delay="500"/>
                            </p:stCondLst>
                            <p:childTnLst>
                              <p:par>
                                <p:cTn id="102" presetID="9" presetClass="entr" presetSubtype="0"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dissolve">
                                      <p:cBhvr>
                                        <p:cTn id="104" dur="500"/>
                                        <p:tgtEl>
                                          <p:spTgt spid="24"/>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1" fill="hold" nodeType="click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wipe(up)">
                                      <p:cBhvr>
                                        <p:cTn id="109" dur="500"/>
                                        <p:tgtEl>
                                          <p:spTgt spid="26"/>
                                        </p:tgtEl>
                                      </p:cBhvr>
                                    </p:animEffect>
                                  </p:childTnLst>
                                </p:cTn>
                              </p:par>
                            </p:childTnLst>
                          </p:cTn>
                        </p:par>
                        <p:par>
                          <p:cTn id="110" fill="hold">
                            <p:stCondLst>
                              <p:cond delay="500"/>
                            </p:stCondLst>
                            <p:childTnLst>
                              <p:par>
                                <p:cTn id="111" presetID="9" presetClass="entr" presetSubtype="0" fill="hold" grpId="0" nodeType="afterEffect">
                                  <p:stCondLst>
                                    <p:cond delay="0"/>
                                  </p:stCondLst>
                                  <p:childTnLst>
                                    <p:set>
                                      <p:cBhvr>
                                        <p:cTn id="112" dur="1" fill="hold">
                                          <p:stCondLst>
                                            <p:cond delay="0"/>
                                          </p:stCondLst>
                                        </p:cTn>
                                        <p:tgtEl>
                                          <p:spTgt spid="25"/>
                                        </p:tgtEl>
                                        <p:attrNameLst>
                                          <p:attrName>style.visibility</p:attrName>
                                        </p:attrNameLst>
                                      </p:cBhvr>
                                      <p:to>
                                        <p:strVal val="visible"/>
                                      </p:to>
                                    </p:set>
                                    <p:animEffect transition="in" filter="dissolve">
                                      <p:cBhvr>
                                        <p:cTn id="113" dur="500"/>
                                        <p:tgtEl>
                                          <p:spTgt spid="25"/>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1" fill="hold" nodeType="click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wipe(up)">
                                      <p:cBhvr>
                                        <p:cTn id="118" dur="500"/>
                                        <p:tgtEl>
                                          <p:spTgt spid="28"/>
                                        </p:tgtEl>
                                      </p:cBhvr>
                                    </p:animEffect>
                                  </p:childTnLst>
                                </p:cTn>
                              </p:par>
                            </p:childTnLst>
                          </p:cTn>
                        </p:par>
                        <p:par>
                          <p:cTn id="119" fill="hold">
                            <p:stCondLst>
                              <p:cond delay="500"/>
                            </p:stCondLst>
                            <p:childTnLst>
                              <p:par>
                                <p:cTn id="120" presetID="9" presetClass="entr" presetSubtype="0" fill="hold" grpId="0" nodeType="after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dissolve">
                                      <p:cBhvr>
                                        <p:cTn id="122" dur="500"/>
                                        <p:tgtEl>
                                          <p:spTgt spid="27"/>
                                        </p:tgtEl>
                                      </p:cBhvr>
                                    </p:animEffect>
                                  </p:childTnLst>
                                </p:cTn>
                              </p:par>
                            </p:childTnLst>
                          </p:cTn>
                        </p:par>
                        <p:par>
                          <p:cTn id="123" fill="hold">
                            <p:stCondLst>
                              <p:cond delay="1000"/>
                            </p:stCondLst>
                            <p:childTnLst>
                              <p:par>
                                <p:cTn id="124" presetID="22" presetClass="entr" presetSubtype="4" fill="hold" nodeType="after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wipe(down)">
                                      <p:cBhvr>
                                        <p:cTn id="126" dur="500"/>
                                        <p:tgtEl>
                                          <p:spTgt spid="29"/>
                                        </p:tgtEl>
                                      </p:cBhvr>
                                    </p:animEffect>
                                  </p:childTnLst>
                                </p:cTn>
                              </p:par>
                            </p:childTnLst>
                          </p:cTn>
                        </p:par>
                        <p:par>
                          <p:cTn id="127" fill="hold">
                            <p:stCondLst>
                              <p:cond delay="1500"/>
                            </p:stCondLst>
                            <p:childTnLst>
                              <p:par>
                                <p:cTn id="128" presetID="22" presetClass="entr" presetSubtype="4" fill="hold" nodeType="afterEffect">
                                  <p:stCondLst>
                                    <p:cond delay="0"/>
                                  </p:stCondLst>
                                  <p:childTnLst>
                                    <p:set>
                                      <p:cBhvr>
                                        <p:cTn id="129" dur="1" fill="hold">
                                          <p:stCondLst>
                                            <p:cond delay="0"/>
                                          </p:stCondLst>
                                        </p:cTn>
                                        <p:tgtEl>
                                          <p:spTgt spid="43"/>
                                        </p:tgtEl>
                                        <p:attrNameLst>
                                          <p:attrName>style.visibility</p:attrName>
                                        </p:attrNameLst>
                                      </p:cBhvr>
                                      <p:to>
                                        <p:strVal val="visible"/>
                                      </p:to>
                                    </p:set>
                                    <p:animEffect transition="in" filter="wipe(down)">
                                      <p:cBhvr>
                                        <p:cTn id="130" dur="500"/>
                                        <p:tgtEl>
                                          <p:spTgt spid="43"/>
                                        </p:tgtEl>
                                      </p:cBhvr>
                                    </p:animEffect>
                                  </p:childTnLst>
                                </p:cTn>
                              </p:par>
                            </p:childTnLst>
                          </p:cTn>
                        </p:par>
                      </p:childTnLst>
                    </p:cTn>
                  </p:par>
                  <p:par>
                    <p:cTn id="131" fill="hold">
                      <p:stCondLst>
                        <p:cond delay="indefinite"/>
                      </p:stCondLst>
                      <p:childTnLst>
                        <p:par>
                          <p:cTn id="132" fill="hold">
                            <p:stCondLst>
                              <p:cond delay="0"/>
                            </p:stCondLst>
                            <p:childTnLst>
                              <p:par>
                                <p:cTn id="133" presetID="22" presetClass="entr" presetSubtype="8" fill="hold" nodeType="click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wipe(left)">
                                      <p:cBhvr>
                                        <p:cTn id="135" dur="500"/>
                                        <p:tgtEl>
                                          <p:spTgt spid="45"/>
                                        </p:tgtEl>
                                      </p:cBhvr>
                                    </p:animEffect>
                                  </p:childTnLst>
                                </p:cTn>
                              </p:par>
                            </p:childTnLst>
                          </p:cTn>
                        </p:par>
                      </p:childTnLst>
                    </p:cTn>
                  </p:par>
                  <p:par>
                    <p:cTn id="136" fill="hold">
                      <p:stCondLst>
                        <p:cond delay="indefinite"/>
                      </p:stCondLst>
                      <p:childTnLst>
                        <p:par>
                          <p:cTn id="137" fill="hold">
                            <p:stCondLst>
                              <p:cond delay="0"/>
                            </p:stCondLst>
                            <p:childTnLst>
                              <p:par>
                                <p:cTn id="138" presetID="9" presetClass="entr" presetSubtype="0" fill="hold" grpId="0" nodeType="clickEffect">
                                  <p:stCondLst>
                                    <p:cond delay="0"/>
                                  </p:stCondLst>
                                  <p:childTnLst>
                                    <p:set>
                                      <p:cBhvr>
                                        <p:cTn id="139" dur="1" fill="hold">
                                          <p:stCondLst>
                                            <p:cond delay="0"/>
                                          </p:stCondLst>
                                        </p:cTn>
                                        <p:tgtEl>
                                          <p:spTgt spid="30"/>
                                        </p:tgtEl>
                                        <p:attrNameLst>
                                          <p:attrName>style.visibility</p:attrName>
                                        </p:attrNameLst>
                                      </p:cBhvr>
                                      <p:to>
                                        <p:strVal val="visible"/>
                                      </p:to>
                                    </p:set>
                                    <p:animEffect transition="in" filter="dissolve">
                                      <p:cBhvr>
                                        <p:cTn id="140" dur="500"/>
                                        <p:tgtEl>
                                          <p:spTgt spid="30"/>
                                        </p:tgtEl>
                                      </p:cBhvr>
                                    </p:animEffect>
                                  </p:childTnLst>
                                </p:cTn>
                              </p:par>
                            </p:childTnLst>
                          </p:cTn>
                        </p:par>
                      </p:childTnLst>
                    </p:cTn>
                  </p:par>
                  <p:par>
                    <p:cTn id="141" fill="hold">
                      <p:stCondLst>
                        <p:cond delay="indefinite"/>
                      </p:stCondLst>
                      <p:childTnLst>
                        <p:par>
                          <p:cTn id="142" fill="hold">
                            <p:stCondLst>
                              <p:cond delay="0"/>
                            </p:stCondLst>
                            <p:childTnLst>
                              <p:par>
                                <p:cTn id="143" presetID="9" presetClass="entr" presetSubtype="0" fill="hold" grpId="0" nodeType="click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dissolve">
                                      <p:cBhvr>
                                        <p:cTn id="14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8" grpId="0"/>
      <p:bldP spid="9" grpId="0"/>
      <p:bldP spid="11" grpId="0"/>
      <p:bldP spid="18" grpId="0"/>
      <p:bldP spid="20" grpId="0"/>
      <p:bldP spid="22" grpId="0"/>
      <p:bldP spid="24" grpId="0"/>
      <p:bldP spid="25" grpId="0"/>
      <p:bldP spid="27" grpId="0"/>
      <p:bldP spid="30" grpId="0"/>
      <p:bldP spid="24602"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2"/>
          <p:cNvSpPr txBox="1"/>
          <p:nvPr/>
        </p:nvSpPr>
        <p:spPr>
          <a:xfrm>
            <a:off x="0" y="476250"/>
            <a:ext cx="4303713" cy="585788"/>
          </a:xfrm>
          <a:prstGeom prst="rect">
            <a:avLst/>
          </a:prstGeom>
          <a:noFill/>
          <a:ln w="9525">
            <a:noFill/>
          </a:ln>
        </p:spPr>
        <p:txBody>
          <a:bodyPr wrap="none">
            <a:spAutoFit/>
          </a:bodyPr>
          <a:lstStyle/>
          <a:p>
            <a:r>
              <a:rPr lang="zh-CN" altLang="en-US" sz="3200" b="1">
                <a:solidFill>
                  <a:srgbClr val="FF0000"/>
                </a:solidFill>
                <a:latin typeface="黑体" panose="02010609060101010101" pitchFamily="49" charset="-122"/>
                <a:ea typeface="黑体" panose="02010609060101010101" pitchFamily="49" charset="-122"/>
              </a:rPr>
              <a:t>二、古代文明多元特点</a:t>
            </a:r>
            <a:endParaRPr lang="zh-CN" altLang="en-US" sz="3200" b="1">
              <a:solidFill>
                <a:srgbClr val="FF0000"/>
              </a:solidFill>
              <a:latin typeface="黑体" panose="02010609060101010101" pitchFamily="49" charset="-122"/>
              <a:ea typeface="黑体" panose="02010609060101010101" pitchFamily="49" charset="-122"/>
            </a:endParaRPr>
          </a:p>
        </p:txBody>
      </p:sp>
      <p:sp>
        <p:nvSpPr>
          <p:cNvPr id="27651" name="TextBox 10"/>
          <p:cNvSpPr txBox="1"/>
          <p:nvPr/>
        </p:nvSpPr>
        <p:spPr>
          <a:xfrm>
            <a:off x="287338" y="1841500"/>
            <a:ext cx="8532812" cy="2308225"/>
          </a:xfrm>
          <a:prstGeom prst="rect">
            <a:avLst/>
          </a:prstGeom>
          <a:noFill/>
          <a:ln w="9525">
            <a:noFill/>
          </a:ln>
        </p:spPr>
        <p:txBody>
          <a:bodyPr>
            <a:spAutoFit/>
          </a:bodyPr>
          <a:lstStyle/>
          <a:p>
            <a:pPr eaLnBrk="0" hangingPunct="0"/>
            <a:r>
              <a:rPr lang="zh-CN" altLang="en-US" sz="3600" b="1">
                <a:solidFill>
                  <a:srgbClr val="FF0000"/>
                </a:solidFill>
                <a:latin typeface="楷体" panose="02010609060101010101" pitchFamily="49" charset="-122"/>
                <a:ea typeface="楷体" panose="02010609060101010101" pitchFamily="49" charset="-122"/>
              </a:rPr>
              <a:t>    </a:t>
            </a:r>
            <a:r>
              <a:rPr lang="zh-CN" altLang="en-US" sz="3600" b="1">
                <a:latin typeface="楷体" panose="02010609060101010101" pitchFamily="49" charset="-122"/>
                <a:ea typeface="楷体" panose="02010609060101010101" pitchFamily="49" charset="-122"/>
              </a:rPr>
              <a:t>古代世界各地基本上处于孤立隔绝状态，所以各个文明基本</a:t>
            </a:r>
            <a:r>
              <a:rPr lang="zh-CN" altLang="en-US" sz="3600" b="1">
                <a:solidFill>
                  <a:srgbClr val="FF0000"/>
                </a:solidFill>
                <a:latin typeface="楷体" panose="02010609060101010101" pitchFamily="49" charset="-122"/>
                <a:ea typeface="楷体" panose="02010609060101010101" pitchFamily="49" charset="-122"/>
              </a:rPr>
              <a:t>独立发展</a:t>
            </a:r>
            <a:r>
              <a:rPr lang="zh-CN" altLang="en-US" sz="3600" b="1">
                <a:latin typeface="楷体" panose="02010609060101010101" pitchFamily="49" charset="-122"/>
                <a:ea typeface="楷体" panose="02010609060101010101" pitchFamily="49" charset="-122"/>
              </a:rPr>
              <a:t>；另外，受地理和历史环境影响，表现出明显的</a:t>
            </a:r>
            <a:r>
              <a:rPr lang="zh-CN" altLang="en-US" sz="3600" b="1">
                <a:solidFill>
                  <a:srgbClr val="FF0000"/>
                </a:solidFill>
                <a:latin typeface="楷体" panose="02010609060101010101" pitchFamily="49" charset="-122"/>
                <a:ea typeface="楷体" panose="02010609060101010101" pitchFamily="49" charset="-122"/>
              </a:rPr>
              <a:t>多元特征。</a:t>
            </a:r>
            <a:endParaRPr lang="zh-CN" altLang="en-US" sz="3600">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015032410470779"/>
          <p:cNvPicPr>
            <a:picLocks noChangeAspect="1"/>
          </p:cNvPicPr>
          <p:nvPr/>
        </p:nvPicPr>
        <p:blipFill>
          <a:blip r:embed="rId1"/>
          <a:stretch>
            <a:fillRect/>
          </a:stretch>
        </p:blipFill>
        <p:spPr>
          <a:xfrm>
            <a:off x="0" y="1196975"/>
            <a:ext cx="9144000" cy="4608513"/>
          </a:xfrm>
          <a:prstGeom prst="rect">
            <a:avLst/>
          </a:prstGeom>
          <a:noFill/>
          <a:ln w="9525">
            <a:noFill/>
          </a:ln>
        </p:spPr>
      </p:pic>
      <p:sp>
        <p:nvSpPr>
          <p:cNvPr id="28675" name="矩形 2"/>
          <p:cNvSpPr/>
          <p:nvPr/>
        </p:nvSpPr>
        <p:spPr>
          <a:xfrm>
            <a:off x="323850" y="5732463"/>
            <a:ext cx="8569325" cy="954087"/>
          </a:xfrm>
          <a:prstGeom prst="rect">
            <a:avLst/>
          </a:prstGeom>
          <a:noFill/>
          <a:ln w="9525">
            <a:noFill/>
          </a:ln>
        </p:spPr>
        <p:txBody>
          <a:bodyPr>
            <a:spAutoFit/>
          </a:bodyPr>
          <a:lstStyle/>
          <a:p>
            <a:r>
              <a:rPr lang="zh-CN" altLang="zh-CN" sz="2800" b="1">
                <a:solidFill>
                  <a:srgbClr val="FF0000"/>
                </a:solidFill>
                <a:latin typeface="Arial" panose="020B0604020202020204" pitchFamily="34" charset="0"/>
              </a:rPr>
              <a:t>请</a:t>
            </a:r>
            <a:r>
              <a:rPr lang="zh-CN" altLang="en-US" sz="2800" b="1">
                <a:solidFill>
                  <a:srgbClr val="FF0000"/>
                </a:solidFill>
                <a:latin typeface="Arial" panose="020B0604020202020204" pitchFamily="34" charset="0"/>
              </a:rPr>
              <a:t>依据材料并结合所学知识，</a:t>
            </a:r>
            <a:r>
              <a:rPr lang="zh-CN" altLang="zh-CN" sz="2800" b="1">
                <a:solidFill>
                  <a:srgbClr val="FF0000"/>
                </a:solidFill>
                <a:latin typeface="Arial" panose="020B0604020202020204" pitchFamily="34" charset="0"/>
              </a:rPr>
              <a:t>指出</a:t>
            </a:r>
            <a:r>
              <a:rPr lang="zh-CN" altLang="en-US" sz="2800" b="1">
                <a:solidFill>
                  <a:srgbClr val="FF0000"/>
                </a:solidFill>
                <a:latin typeface="Arial" panose="020B0604020202020204" pitchFamily="34" charset="0"/>
              </a:rPr>
              <a:t>西亚两河流域</a:t>
            </a:r>
            <a:r>
              <a:rPr lang="zh-CN" altLang="zh-CN" sz="2800" b="1">
                <a:solidFill>
                  <a:srgbClr val="FF0000"/>
                </a:solidFill>
                <a:latin typeface="Arial" panose="020B0604020202020204" pitchFamily="34" charset="0"/>
              </a:rPr>
              <a:t>地区自然环境有什么样的特点？</a:t>
            </a:r>
            <a:endParaRPr lang="zh-CN" altLang="en-US" sz="2800" b="1">
              <a:solidFill>
                <a:srgbClr val="FF0000"/>
              </a:solidFill>
              <a:latin typeface="Arial" panose="020B0604020202020204" pitchFamily="34" charset="0"/>
            </a:endParaRPr>
          </a:p>
        </p:txBody>
      </p:sp>
      <p:sp>
        <p:nvSpPr>
          <p:cNvPr id="8" name="圆角矩形标注 7"/>
          <p:cNvSpPr/>
          <p:nvPr/>
        </p:nvSpPr>
        <p:spPr>
          <a:xfrm>
            <a:off x="4356100" y="1268413"/>
            <a:ext cx="4716463" cy="1081088"/>
          </a:xfrm>
          <a:prstGeom prst="wedgeRoundRectCallout">
            <a:avLst>
              <a:gd name="adj1" fmla="val -3081"/>
              <a:gd name="adj2" fmla="val 85316"/>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mn-lt"/>
                <a:ea typeface="+mn-ea"/>
                <a:cs typeface="+mn-cs"/>
              </a:rPr>
              <a:t>两河流域大部分干旱少雨，但幼发拉底河和底格里斯河提供了充足的水源。两条河流中间围成了一个肥沃的冲击平原</a:t>
            </a:r>
            <a:r>
              <a:rPr kumimoji="0" lang="en-US" altLang="zh-CN" sz="1800" b="1" i="0" u="none" strike="noStrike" kern="1200" cap="none" spc="0" normalizeH="0" baseline="0" noProof="0">
                <a:ln>
                  <a:noFill/>
                </a:ln>
                <a:solidFill>
                  <a:schemeClr val="tx1"/>
                </a:solidFill>
                <a:effectLst/>
                <a:uLnTx/>
                <a:uFillTx/>
                <a:latin typeface="+mn-lt"/>
                <a:ea typeface="+mn-ea"/>
                <a:cs typeface="+mn-cs"/>
              </a:rPr>
              <a:t>——</a:t>
            </a:r>
            <a:r>
              <a:rPr kumimoji="0" lang="zh-CN" altLang="en-US" sz="1800" b="1" i="0" u="none" strike="noStrike" kern="1200" cap="none" spc="0" normalizeH="0" baseline="0" noProof="0">
                <a:ln>
                  <a:noFill/>
                </a:ln>
                <a:solidFill>
                  <a:schemeClr val="tx1"/>
                </a:solidFill>
                <a:effectLst/>
                <a:uLnTx/>
                <a:uFillTx/>
                <a:latin typeface="+mn-lt"/>
                <a:ea typeface="+mn-ea"/>
                <a:cs typeface="+mn-cs"/>
              </a:rPr>
              <a:t>美索不达米亚。</a:t>
            </a:r>
            <a:endParaRPr kumimoji="0" lang="zh-CN" altLang="en-US" sz="1800" b="1" i="0" u="none" strike="noStrike" kern="1200" cap="none" spc="0" normalizeH="0" baseline="0" noProof="0">
              <a:ln>
                <a:noFill/>
              </a:ln>
              <a:solidFill>
                <a:schemeClr val="tx1"/>
              </a:solidFill>
              <a:effectLst/>
              <a:uLnTx/>
              <a:uFillTx/>
              <a:latin typeface="+mn-lt"/>
              <a:ea typeface="+mn-ea"/>
              <a:cs typeface="+mn-cs"/>
            </a:endParaRPr>
          </a:p>
        </p:txBody>
      </p:sp>
      <p:sp>
        <p:nvSpPr>
          <p:cNvPr id="28677" name="文本框 4"/>
          <p:cNvSpPr txBox="1"/>
          <p:nvPr/>
        </p:nvSpPr>
        <p:spPr>
          <a:xfrm>
            <a:off x="179388" y="620713"/>
            <a:ext cx="8280400" cy="523875"/>
          </a:xfrm>
          <a:prstGeom prst="rect">
            <a:avLst/>
          </a:prstGeom>
          <a:noFill/>
          <a:ln w="9525">
            <a:noFill/>
          </a:ln>
        </p:spPr>
        <p:txBody>
          <a:bodyPr>
            <a:spAutoFit/>
          </a:bodyPr>
          <a:lstStyle/>
          <a:p>
            <a:r>
              <a:rPr lang="en-US" altLang="zh-CN" sz="2800" b="1">
                <a:latin typeface="仿宋" panose="02010609060101010101" charset="-122"/>
                <a:ea typeface="仿宋" panose="02010609060101010101" charset="-122"/>
              </a:rPr>
              <a:t>1</a:t>
            </a:r>
            <a:r>
              <a:rPr lang="zh-CN" altLang="en-US" sz="2800" b="1">
                <a:latin typeface="仿宋" panose="02010609060101010101" charset="-122"/>
                <a:ea typeface="仿宋" panose="02010609060101010101" charset="-122"/>
              </a:rPr>
              <a:t>、西亚两河流域南部苏美尔地区的古代文明</a:t>
            </a:r>
            <a:endParaRPr lang="zh-CN" altLang="en-US" sz="2800" b="1">
              <a:latin typeface="仿宋" panose="02010609060101010101" charset="-122"/>
              <a:ea typeface="仿宋" panose="02010609060101010101" charset="-122"/>
            </a:endParaRPr>
          </a:p>
        </p:txBody>
      </p:sp>
      <p:sp>
        <p:nvSpPr>
          <p:cNvPr id="28678" name="TextBox 2"/>
          <p:cNvSpPr txBox="1"/>
          <p:nvPr/>
        </p:nvSpPr>
        <p:spPr>
          <a:xfrm>
            <a:off x="250825" y="44450"/>
            <a:ext cx="4303713" cy="585788"/>
          </a:xfrm>
          <a:prstGeom prst="rect">
            <a:avLst/>
          </a:prstGeom>
          <a:noFill/>
          <a:ln w="9525">
            <a:noFill/>
          </a:ln>
        </p:spPr>
        <p:txBody>
          <a:bodyPr wrap="none">
            <a:spAutoFit/>
          </a:bodyPr>
          <a:lstStyle/>
          <a:p>
            <a:r>
              <a:rPr lang="zh-CN" altLang="en-US" sz="3200" b="1">
                <a:solidFill>
                  <a:srgbClr val="FF0000"/>
                </a:solidFill>
                <a:latin typeface="黑体" panose="02010609060101010101" pitchFamily="49" charset="-122"/>
                <a:ea typeface="黑体" panose="02010609060101010101" pitchFamily="49" charset="-122"/>
              </a:rPr>
              <a:t>二、古代文明多元特点</a:t>
            </a:r>
            <a:endParaRPr lang="zh-CN" altLang="en-US" sz="32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9698" name="图片 6" descr="b760496cf01f"/>
          <p:cNvPicPr>
            <a:picLocks noChangeAspect="1"/>
          </p:cNvPicPr>
          <p:nvPr/>
        </p:nvPicPr>
        <p:blipFill>
          <a:blip r:embed="rId1"/>
          <a:stretch>
            <a:fillRect/>
          </a:stretch>
        </p:blipFill>
        <p:spPr>
          <a:xfrm>
            <a:off x="0" y="25400"/>
            <a:ext cx="666750" cy="652463"/>
          </a:xfrm>
          <a:prstGeom prst="rect">
            <a:avLst/>
          </a:prstGeom>
          <a:noFill/>
          <a:ln w="9525">
            <a:noFill/>
          </a:ln>
        </p:spPr>
      </p:pic>
      <p:grpSp>
        <p:nvGrpSpPr>
          <p:cNvPr id="2" name="组合 24"/>
          <p:cNvGrpSpPr/>
          <p:nvPr/>
        </p:nvGrpSpPr>
        <p:grpSpPr>
          <a:xfrm>
            <a:off x="898525" y="1196975"/>
            <a:ext cx="7418388" cy="4854575"/>
            <a:chOff x="9627" y="2762"/>
            <a:chExt cx="4710" cy="4130"/>
          </a:xfrm>
        </p:grpSpPr>
        <p:pic>
          <p:nvPicPr>
            <p:cNvPr id="29700" name="图片 17"/>
            <p:cNvPicPr>
              <a:picLocks noChangeAspect="1"/>
            </p:cNvPicPr>
            <p:nvPr/>
          </p:nvPicPr>
          <p:blipFill>
            <a:blip r:embed="rId2"/>
            <a:stretch>
              <a:fillRect/>
            </a:stretch>
          </p:blipFill>
          <p:spPr>
            <a:xfrm>
              <a:off x="9627" y="2762"/>
              <a:ext cx="4710" cy="3404"/>
            </a:xfrm>
            <a:prstGeom prst="rect">
              <a:avLst/>
            </a:prstGeom>
            <a:noFill/>
            <a:ln w="9525">
              <a:noFill/>
            </a:ln>
          </p:spPr>
        </p:pic>
        <p:sp>
          <p:nvSpPr>
            <p:cNvPr id="29701" name="文本框 23"/>
            <p:cNvSpPr txBox="1"/>
            <p:nvPr/>
          </p:nvSpPr>
          <p:spPr>
            <a:xfrm>
              <a:off x="10773" y="6454"/>
              <a:ext cx="3564" cy="438"/>
            </a:xfrm>
            <a:prstGeom prst="rect">
              <a:avLst/>
            </a:prstGeom>
            <a:noFill/>
            <a:ln w="9525">
              <a:noFill/>
            </a:ln>
          </p:spPr>
          <p:txBody>
            <a:bodyPr>
              <a:spAutoFit/>
            </a:bodyPr>
            <a:lstStyle/>
            <a:p>
              <a:pPr>
                <a:spcBef>
                  <a:spcPct val="50000"/>
                </a:spcBef>
              </a:pPr>
              <a:r>
                <a:rPr lang="zh-CN" altLang="en-US" sz="2400" b="1">
                  <a:latin typeface="黑体" panose="02010609060101010101" pitchFamily="49" charset="-122"/>
                  <a:ea typeface="黑体" panose="02010609060101010101" pitchFamily="49" charset="-122"/>
                </a:rPr>
                <a:t>苏美尔人创造的楔形文字</a:t>
              </a:r>
              <a:endParaRPr lang="zh-CN" altLang="en-US" sz="2400" b="1">
                <a:latin typeface="黑体" panose="02010609060101010101" pitchFamily="49" charset="-122"/>
                <a:ea typeface="黑体" panose="02010609060101010101" pitchFamily="49" charset="-122"/>
              </a:endParaRPr>
            </a:p>
          </p:txBody>
        </p:sp>
      </p:gr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p:nvPr/>
        </p:nvSpPr>
        <p:spPr>
          <a:xfrm>
            <a:off x="155575" y="319088"/>
            <a:ext cx="8893175" cy="1154112"/>
          </a:xfrm>
          <a:prstGeom prst="rect">
            <a:avLst/>
          </a:prstGeom>
          <a:noFill/>
          <a:ln w="9525">
            <a:noFill/>
          </a:ln>
        </p:spPr>
        <p:txBody>
          <a:bodyPr lIns="0" tIns="0" rIns="0" bIns="0">
            <a:spAutoFit/>
          </a:bodyPr>
          <a:lstStyle/>
          <a:p>
            <a:pPr algn="ctr"/>
            <a:r>
              <a:rPr lang="zh-CN" altLang="en-US" sz="2500">
                <a:solidFill>
                  <a:srgbClr val="663300"/>
                </a:solidFill>
                <a:latin typeface="Times New Roman" panose="02020603050405020304" pitchFamily="18" charset="0"/>
                <a:ea typeface="黑体" panose="02010609060101010101" pitchFamily="49" charset="-122"/>
              </a:rPr>
              <a:t>古巴比伦《汉谟拉比法典》</a:t>
            </a:r>
            <a:endParaRPr lang="zh-CN" altLang="en-US" sz="2500">
              <a:solidFill>
                <a:srgbClr val="663300"/>
              </a:solidFill>
              <a:latin typeface="Times New Roman" panose="02020603050405020304" pitchFamily="18" charset="0"/>
              <a:ea typeface="黑体" panose="02010609060101010101" pitchFamily="49" charset="-122"/>
            </a:endParaRPr>
          </a:p>
          <a:p>
            <a:pPr algn="ctr"/>
            <a:r>
              <a:rPr lang="zh-CN" altLang="en-US" sz="2500">
                <a:latin typeface="楷体" panose="02010609060101010101" pitchFamily="49" charset="-122"/>
                <a:ea typeface="楷体" panose="02010609060101010101" pitchFamily="49" charset="-122"/>
              </a:rPr>
              <a:t>（</a:t>
            </a:r>
            <a:r>
              <a:rPr lang="zh-CN" altLang="en-US" sz="2500" u="sng">
                <a:latin typeface="楷体" panose="02010609060101010101" pitchFamily="49" charset="-122"/>
                <a:ea typeface="楷体" panose="02010609060101010101" pitchFamily="49" charset="-122"/>
              </a:rPr>
              <a:t>世界上现存最早的较完整的成文法典</a:t>
            </a:r>
            <a:r>
              <a:rPr lang="zh-CN" altLang="en-US" sz="2500">
                <a:latin typeface="楷体" panose="02010609060101010101" pitchFamily="49" charset="-122"/>
                <a:ea typeface="楷体" panose="02010609060101010101" pitchFamily="49" charset="-122"/>
              </a:rPr>
              <a:t>）</a:t>
            </a:r>
            <a:endParaRPr lang="zh-CN" altLang="en-US" sz="2500">
              <a:latin typeface="楷体" panose="02010609060101010101" pitchFamily="49" charset="-122"/>
              <a:ea typeface="楷体" panose="02010609060101010101" pitchFamily="49" charset="-122"/>
            </a:endParaRPr>
          </a:p>
          <a:p>
            <a:pPr algn="ctr"/>
            <a:endParaRPr lang="zh-CN" altLang="en-US" sz="2500">
              <a:latin typeface="楷体" panose="02010609060101010101" pitchFamily="49" charset="-122"/>
              <a:ea typeface="楷体" panose="02010609060101010101" pitchFamily="49" charset="-122"/>
            </a:endParaRPr>
          </a:p>
        </p:txBody>
      </p:sp>
      <p:sp>
        <p:nvSpPr>
          <p:cNvPr id="30723" name="文本框 1"/>
          <p:cNvSpPr txBox="1"/>
          <p:nvPr/>
        </p:nvSpPr>
        <p:spPr>
          <a:xfrm>
            <a:off x="4519613" y="1174750"/>
            <a:ext cx="4418012" cy="828675"/>
          </a:xfrm>
          <a:prstGeom prst="rect">
            <a:avLst/>
          </a:prstGeom>
          <a:noFill/>
          <a:ln w="9525">
            <a:noFill/>
          </a:ln>
        </p:spPr>
        <p:txBody>
          <a:bodyPr>
            <a:spAutoFit/>
          </a:bodyPr>
          <a:lstStyle/>
          <a:p>
            <a:r>
              <a:rPr lang="zh-CN" altLang="en-US" b="1">
                <a:solidFill>
                  <a:srgbClr val="C00000"/>
                </a:solidFill>
                <a:latin typeface="Times New Roman" panose="02020603050405020304" pitchFamily="18" charset="0"/>
              </a:rPr>
              <a:t>涉及王国的社会结构、婚姻、土地租赁和借贷等多个方面。</a:t>
            </a:r>
            <a:endParaRPr lang="zh-CN" altLang="en-US" b="1">
              <a:solidFill>
                <a:srgbClr val="C00000"/>
              </a:solidFill>
              <a:latin typeface="Times New Roman" panose="02020603050405020304" pitchFamily="18" charset="0"/>
            </a:endParaRPr>
          </a:p>
        </p:txBody>
      </p:sp>
      <p:pic>
        <p:nvPicPr>
          <p:cNvPr id="30724" name="图片 4" descr="timg"/>
          <p:cNvPicPr>
            <a:picLocks noChangeAspect="1"/>
          </p:cNvPicPr>
          <p:nvPr/>
        </p:nvPicPr>
        <p:blipFill>
          <a:blip r:embed="rId1"/>
          <a:stretch>
            <a:fillRect/>
          </a:stretch>
        </p:blipFill>
        <p:spPr>
          <a:xfrm>
            <a:off x="238125" y="1174750"/>
            <a:ext cx="3995738" cy="5329238"/>
          </a:xfrm>
          <a:prstGeom prst="rect">
            <a:avLst/>
          </a:prstGeom>
          <a:noFill/>
          <a:ln w="12700" cap="flat" cmpd="sng">
            <a:solidFill>
              <a:schemeClr val="tx1"/>
            </a:solidFill>
            <a:prstDash val="solid"/>
            <a:miter/>
            <a:headEnd type="none" w="med" len="med"/>
            <a:tailEnd type="none" w="med" len="med"/>
          </a:ln>
        </p:spPr>
      </p:pic>
      <p:grpSp>
        <p:nvGrpSpPr>
          <p:cNvPr id="30725" name="Group 21"/>
          <p:cNvGrpSpPr/>
          <p:nvPr/>
        </p:nvGrpSpPr>
        <p:grpSpPr>
          <a:xfrm>
            <a:off x="3384550" y="2165350"/>
            <a:ext cx="5157788" cy="4233863"/>
            <a:chOff x="1274" y="979"/>
            <a:chExt cx="4332" cy="2986"/>
          </a:xfrm>
        </p:grpSpPr>
        <p:pic>
          <p:nvPicPr>
            <p:cNvPr id="30727" name="Picture 17" descr="hammurabi"/>
            <p:cNvPicPr>
              <a:picLocks noChangeAspect="1"/>
            </p:cNvPicPr>
            <p:nvPr/>
          </p:nvPicPr>
          <p:blipFill>
            <a:blip r:embed="rId2"/>
            <a:stretch>
              <a:fillRect/>
            </a:stretch>
          </p:blipFill>
          <p:spPr>
            <a:xfrm>
              <a:off x="2100" y="979"/>
              <a:ext cx="3506" cy="2361"/>
            </a:xfrm>
            <a:prstGeom prst="rect">
              <a:avLst/>
            </a:prstGeom>
            <a:noFill/>
            <a:ln w="9525">
              <a:noFill/>
            </a:ln>
          </p:spPr>
        </p:pic>
        <p:sp>
          <p:nvSpPr>
            <p:cNvPr id="30728" name="Text Box 18"/>
            <p:cNvSpPr txBox="1"/>
            <p:nvPr/>
          </p:nvSpPr>
          <p:spPr>
            <a:xfrm>
              <a:off x="2100" y="3423"/>
              <a:ext cx="3366" cy="542"/>
            </a:xfrm>
            <a:prstGeom prst="rect">
              <a:avLst/>
            </a:prstGeom>
            <a:noFill/>
            <a:ln w="9525">
              <a:noFill/>
            </a:ln>
          </p:spPr>
          <p:txBody>
            <a:bodyPr lIns="0" tIns="0" rIns="0" bIns="0">
              <a:spAutoFit/>
            </a:bodyPr>
            <a:lstStyle/>
            <a:p>
              <a:pPr algn="ctr"/>
              <a:r>
                <a:rPr lang="zh-CN" altLang="en-US" sz="2500">
                  <a:solidFill>
                    <a:srgbClr val="663300"/>
                  </a:solidFill>
                  <a:latin typeface="楷体" panose="02010609060101010101" pitchFamily="49" charset="-122"/>
                  <a:ea typeface="楷体" panose="02010609060101010101" pitchFamily="49" charset="-122"/>
                </a:rPr>
                <a:t>楔形文字刻写的法典内容</a:t>
              </a:r>
              <a:endParaRPr lang="zh-CN" altLang="en-US" sz="2500">
                <a:solidFill>
                  <a:srgbClr val="663300"/>
                </a:solidFill>
                <a:latin typeface="楷体" panose="02010609060101010101" pitchFamily="49" charset="-122"/>
                <a:ea typeface="楷体" panose="02010609060101010101" pitchFamily="49" charset="-122"/>
              </a:endParaRPr>
            </a:p>
            <a:p>
              <a:pPr algn="ctr"/>
              <a:r>
                <a:rPr lang="zh-CN" altLang="en-US" sz="2500">
                  <a:solidFill>
                    <a:srgbClr val="663300"/>
                  </a:solidFill>
                  <a:latin typeface="楷体" panose="02010609060101010101" pitchFamily="49" charset="-122"/>
                  <a:ea typeface="楷体" panose="02010609060101010101" pitchFamily="49" charset="-122"/>
                </a:rPr>
                <a:t>（正文共3500行、282条）</a:t>
              </a:r>
              <a:endParaRPr lang="zh-CN" altLang="en-US" sz="2500">
                <a:solidFill>
                  <a:srgbClr val="663300"/>
                </a:solidFill>
                <a:latin typeface="楷体" panose="02010609060101010101" pitchFamily="49" charset="-122"/>
                <a:ea typeface="楷体" panose="02010609060101010101" pitchFamily="49" charset="-122"/>
              </a:endParaRPr>
            </a:p>
          </p:txBody>
        </p:sp>
        <p:sp>
          <p:nvSpPr>
            <p:cNvPr id="30729" name="Line 19"/>
            <p:cNvSpPr/>
            <p:nvPr/>
          </p:nvSpPr>
          <p:spPr>
            <a:xfrm>
              <a:off x="1274" y="2163"/>
              <a:ext cx="919" cy="0"/>
            </a:xfrm>
            <a:prstGeom prst="line">
              <a:avLst/>
            </a:prstGeom>
            <a:ln w="38100" cap="rnd" cmpd="sng">
              <a:solidFill>
                <a:srgbClr val="FF0000"/>
              </a:solidFill>
              <a:prstDash val="sysDot"/>
              <a:headEnd type="none" w="med" len="med"/>
              <a:tailEnd type="stealth" w="lg" len="lg"/>
            </a:ln>
          </p:spPr>
          <p:txBody>
            <a:bodyPr/>
            <a:lstStyle/>
            <a:p/>
          </p:txBody>
        </p:sp>
      </p:grpSp>
      <p:sp>
        <p:nvSpPr>
          <p:cNvPr id="30726" name="文本框 7"/>
          <p:cNvSpPr txBox="1"/>
          <p:nvPr/>
        </p:nvSpPr>
        <p:spPr>
          <a:xfrm>
            <a:off x="250825" y="5962650"/>
            <a:ext cx="3960813" cy="922338"/>
          </a:xfrm>
          <a:prstGeom prst="rect">
            <a:avLst/>
          </a:prstGeom>
          <a:solidFill>
            <a:schemeClr val="bg1">
              <a:alpha val="52940"/>
            </a:schemeClr>
          </a:solidFill>
          <a:ln w="19050" cap="flat" cmpd="sng">
            <a:solidFill>
              <a:srgbClr val="C00000"/>
            </a:solidFill>
            <a:prstDash val="sysDot"/>
            <a:miter/>
            <a:headEnd type="none" w="med" len="med"/>
            <a:tailEnd type="none" w="med" len="med"/>
          </a:ln>
        </p:spPr>
        <p:txBody>
          <a:bodyPr>
            <a:spAutoFit/>
          </a:bodyPr>
          <a:lstStyle/>
          <a:p>
            <a:r>
              <a:rPr lang="zh-CN" altLang="en-US">
                <a:latin typeface="楷体" panose="02010609060101010101" pitchFamily="49" charset="-122"/>
                <a:ea typeface="楷体" panose="02010609060101010101" pitchFamily="49" charset="-122"/>
              </a:rPr>
              <a:t>原文刻在一个高2.25米，上周长1.65米，底部周长1.90米的</a:t>
            </a:r>
            <a:r>
              <a:rPr lang="zh-CN" altLang="en-US">
                <a:latin typeface="Arial" panose="020B0604020202020204" pitchFamily="34" charset="0"/>
              </a:rPr>
              <a:t>黑色玄武岩石柱上，故又名“石柱法”。</a:t>
            </a:r>
            <a:endParaRPr lang="zh-CN" altLang="en-US">
              <a:latin typeface="楷体" panose="02010609060101010101" pitchFamily="49" charset="-122"/>
              <a:ea typeface="楷体" panose="02010609060101010101" pitchFamily="49" charset="-122"/>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图片 1" descr="图片1"/>
          <p:cNvPicPr>
            <a:picLocks noChangeAspect="1"/>
          </p:cNvPicPr>
          <p:nvPr/>
        </p:nvPicPr>
        <p:blipFill>
          <a:blip r:embed="rId1"/>
          <a:stretch>
            <a:fillRect/>
          </a:stretch>
        </p:blipFill>
        <p:spPr>
          <a:xfrm>
            <a:off x="1463675" y="852488"/>
            <a:ext cx="5592763" cy="5665787"/>
          </a:xfrm>
          <a:prstGeom prst="rect">
            <a:avLst/>
          </a:prstGeom>
          <a:noFill/>
          <a:ln w="9525">
            <a:noFill/>
          </a:ln>
        </p:spPr>
      </p:pic>
      <p:sp>
        <p:nvSpPr>
          <p:cNvPr id="4" name="文本框 3"/>
          <p:cNvSpPr txBox="1"/>
          <p:nvPr/>
        </p:nvSpPr>
        <p:spPr>
          <a:xfrm>
            <a:off x="1390650" y="1482725"/>
            <a:ext cx="584200" cy="2246313"/>
          </a:xfrm>
          <a:prstGeom prst="rect">
            <a:avLst/>
          </a:prstGeom>
          <a:noFill/>
          <a:ln w="9525">
            <a:noFill/>
          </a:ln>
        </p:spPr>
        <p:txBody>
          <a:bodyPr>
            <a:spAutoFit/>
          </a:bodyPr>
          <a:lstStyle/>
          <a:p>
            <a:pPr algn="ctr"/>
            <a:r>
              <a:rPr lang="zh-CN" altLang="en-US" sz="2800">
                <a:latin typeface="楷体" panose="02010609060101010101" pitchFamily="49" charset="-122"/>
                <a:ea typeface="楷体" panose="02010609060101010101" pitchFamily="49" charset="-122"/>
              </a:rPr>
              <a:t>汉谟拉比</a:t>
            </a:r>
            <a:endParaRPr lang="zh-CN" altLang="en-US" sz="2800">
              <a:latin typeface="楷体" panose="02010609060101010101" pitchFamily="49" charset="-122"/>
              <a:ea typeface="楷体" panose="02010609060101010101" pitchFamily="49" charset="-122"/>
            </a:endParaRPr>
          </a:p>
          <a:p>
            <a:pPr algn="ctr"/>
            <a:r>
              <a:rPr lang="zh-CN" altLang="en-US" sz="2800">
                <a:latin typeface="楷体" panose="02010609060101010101" pitchFamily="49" charset="-122"/>
                <a:ea typeface="楷体" panose="02010609060101010101" pitchFamily="49" charset="-122"/>
              </a:rPr>
              <a:t>王</a:t>
            </a:r>
            <a:endParaRPr lang="zh-CN" altLang="en-US" sz="2800">
              <a:latin typeface="楷体" panose="02010609060101010101" pitchFamily="49" charset="-122"/>
              <a:ea typeface="楷体" panose="02010609060101010101" pitchFamily="49" charset="-122"/>
            </a:endParaRPr>
          </a:p>
        </p:txBody>
      </p:sp>
      <p:sp>
        <p:nvSpPr>
          <p:cNvPr id="6" name="文本框 5"/>
          <p:cNvSpPr txBox="1"/>
          <p:nvPr/>
        </p:nvSpPr>
        <p:spPr>
          <a:xfrm>
            <a:off x="6845300" y="1168400"/>
            <a:ext cx="788988" cy="2676525"/>
          </a:xfrm>
          <a:prstGeom prst="rect">
            <a:avLst/>
          </a:prstGeom>
          <a:noFill/>
          <a:ln w="9525">
            <a:noFill/>
          </a:ln>
        </p:spPr>
        <p:txBody>
          <a:bodyPr>
            <a:spAutoFit/>
          </a:bodyPr>
          <a:lstStyle/>
          <a:p>
            <a:pPr algn="ctr"/>
            <a:r>
              <a:rPr lang="zh-CN" altLang="en-US" sz="2800">
                <a:latin typeface="楷体" panose="02010609060101010101" pitchFamily="49" charset="-122"/>
                <a:ea typeface="楷体" panose="02010609060101010101" pitchFamily="49" charset="-122"/>
              </a:rPr>
              <a:t>太阳神沙</a:t>
            </a:r>
            <a:endParaRPr lang="zh-CN" altLang="en-US" sz="2800">
              <a:latin typeface="楷体" panose="02010609060101010101" pitchFamily="49" charset="-122"/>
              <a:ea typeface="楷体" panose="02010609060101010101" pitchFamily="49" charset="-122"/>
            </a:endParaRPr>
          </a:p>
          <a:p>
            <a:pPr algn="ctr"/>
            <a:r>
              <a:rPr lang="zh-CN" altLang="en-US" sz="2800">
                <a:latin typeface="楷体" panose="02010609060101010101" pitchFamily="49" charset="-122"/>
                <a:ea typeface="楷体" panose="02010609060101010101" pitchFamily="49" charset="-122"/>
              </a:rPr>
              <a:t>玛</a:t>
            </a:r>
            <a:endParaRPr lang="zh-CN" altLang="en-US" sz="2800">
              <a:latin typeface="楷体" panose="02010609060101010101" pitchFamily="49" charset="-122"/>
              <a:ea typeface="楷体" panose="02010609060101010101" pitchFamily="49" charset="-122"/>
            </a:endParaRPr>
          </a:p>
          <a:p>
            <a:pPr algn="ctr"/>
            <a:r>
              <a:rPr lang="zh-CN" altLang="en-US" sz="2800">
                <a:latin typeface="楷体" panose="02010609060101010101" pitchFamily="49" charset="-122"/>
                <a:ea typeface="楷体" panose="02010609060101010101" pitchFamily="49" charset="-122"/>
              </a:rPr>
              <a:t>什</a:t>
            </a:r>
            <a:endParaRPr lang="zh-CN" altLang="en-US" sz="2800">
              <a:latin typeface="楷体" panose="02010609060101010101" pitchFamily="49" charset="-122"/>
              <a:ea typeface="楷体" panose="02010609060101010101" pitchFamily="49" charset="-122"/>
            </a:endParaRPr>
          </a:p>
        </p:txBody>
      </p:sp>
      <p:sp>
        <p:nvSpPr>
          <p:cNvPr id="8" name="文本框 7"/>
          <p:cNvSpPr txBox="1"/>
          <p:nvPr/>
        </p:nvSpPr>
        <p:spPr>
          <a:xfrm>
            <a:off x="3587750" y="1482725"/>
            <a:ext cx="830263" cy="954088"/>
          </a:xfrm>
          <a:prstGeom prst="rect">
            <a:avLst/>
          </a:prstGeom>
          <a:noFill/>
          <a:ln w="9525">
            <a:noFill/>
          </a:ln>
        </p:spPr>
        <p:txBody>
          <a:bodyPr>
            <a:spAutoFit/>
          </a:bodyPr>
          <a:lstStyle/>
          <a:p>
            <a:pPr algn="ctr"/>
            <a:r>
              <a:rPr lang="zh-CN" altLang="en-US" sz="2800">
                <a:latin typeface="楷体" panose="02010609060101010101" pitchFamily="49" charset="-122"/>
                <a:ea typeface="楷体" panose="02010609060101010101" pitchFamily="49" charset="-122"/>
              </a:rPr>
              <a:t>权</a:t>
            </a:r>
            <a:endParaRPr lang="zh-CN" altLang="en-US" sz="2800">
              <a:latin typeface="楷体" panose="02010609060101010101" pitchFamily="49" charset="-122"/>
              <a:ea typeface="楷体" panose="02010609060101010101" pitchFamily="49" charset="-122"/>
            </a:endParaRPr>
          </a:p>
          <a:p>
            <a:pPr algn="ctr"/>
            <a:r>
              <a:rPr lang="zh-CN" altLang="en-US" sz="2800">
                <a:latin typeface="楷体" panose="02010609060101010101" pitchFamily="49" charset="-122"/>
                <a:ea typeface="楷体" panose="02010609060101010101" pitchFamily="49" charset="-122"/>
              </a:rPr>
              <a:t>柄</a:t>
            </a:r>
            <a:endParaRPr lang="zh-CN" altLang="en-US" sz="2800">
              <a:latin typeface="楷体" panose="02010609060101010101" pitchFamily="49" charset="-122"/>
              <a:ea typeface="楷体" panose="02010609060101010101" pitchFamily="49" charset="-122"/>
            </a:endParaRPr>
          </a:p>
        </p:txBody>
      </p:sp>
      <p:sp>
        <p:nvSpPr>
          <p:cNvPr id="9" name="文本框 8"/>
          <p:cNvSpPr txBox="1"/>
          <p:nvPr/>
        </p:nvSpPr>
        <p:spPr>
          <a:xfrm>
            <a:off x="971550" y="4244975"/>
            <a:ext cx="5783263" cy="1200150"/>
          </a:xfrm>
          <a:prstGeom prst="rect">
            <a:avLst/>
          </a:prstGeom>
          <a:solidFill>
            <a:schemeClr val="bg1">
              <a:alpha val="52940"/>
            </a:schemeClr>
          </a:solidFill>
          <a:ln w="19050" cap="flat" cmpd="sng">
            <a:solidFill>
              <a:srgbClr val="C00000"/>
            </a:solidFill>
            <a:prstDash val="sysDot"/>
            <a:miter/>
            <a:headEnd type="none" w="med" len="med"/>
            <a:tailEnd type="none" w="med" len="med"/>
          </a:ln>
        </p:spPr>
        <p:txBody>
          <a:bodyPr>
            <a:spAutoFit/>
          </a:bodyPr>
          <a:lstStyle/>
          <a:p>
            <a:pPr algn="ctr"/>
            <a:r>
              <a:rPr lang="zh-CN" altLang="en-US" sz="3600">
                <a:latin typeface="华文行楷" panose="02010800040101010101" charset="-122"/>
                <a:ea typeface="华文行楷" panose="02010800040101010101" charset="-122"/>
              </a:rPr>
              <a:t>君 权 神 授</a:t>
            </a:r>
            <a:endParaRPr lang="en-US" altLang="zh-CN" sz="3600">
              <a:latin typeface="华文行楷" panose="02010800040101010101" charset="-122"/>
              <a:ea typeface="华文行楷" panose="02010800040101010101" charset="-122"/>
            </a:endParaRPr>
          </a:p>
          <a:p>
            <a:pPr algn="ctr"/>
            <a:r>
              <a:rPr lang="zh-CN" altLang="en-US" sz="3600">
                <a:latin typeface="华文行楷" panose="02010800040101010101" charset="-122"/>
                <a:ea typeface="华文行楷" panose="02010800040101010101" charset="-122"/>
              </a:rPr>
              <a:t>维护奴隶主的利益和权威</a:t>
            </a:r>
            <a:endParaRPr lang="zh-CN" altLang="en-US" sz="3600">
              <a:latin typeface="华文行楷" panose="02010800040101010101" charset="-122"/>
              <a:ea typeface="华文行楷"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dissolv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图片 3" descr="(0%D0KZ][0VBB[E%%(7RH5G"/>
          <p:cNvPicPr>
            <a:picLocks noChangeAspect="1"/>
          </p:cNvPicPr>
          <p:nvPr/>
        </p:nvPicPr>
        <p:blipFill>
          <a:blip r:embed="rId1"/>
          <a:stretch>
            <a:fillRect/>
          </a:stretch>
        </p:blipFill>
        <p:spPr>
          <a:xfrm>
            <a:off x="666750" y="1147763"/>
            <a:ext cx="2749550" cy="5243512"/>
          </a:xfrm>
          <a:prstGeom prst="rect">
            <a:avLst/>
          </a:prstGeom>
          <a:noFill/>
          <a:ln w="9525">
            <a:noFill/>
          </a:ln>
        </p:spPr>
      </p:pic>
      <p:pic>
        <p:nvPicPr>
          <p:cNvPr id="32771" name="图片 4"/>
          <p:cNvPicPr>
            <a:picLocks noChangeAspect="1"/>
          </p:cNvPicPr>
          <p:nvPr/>
        </p:nvPicPr>
        <p:blipFill>
          <a:blip r:embed="rId2"/>
          <a:stretch>
            <a:fillRect/>
          </a:stretch>
        </p:blipFill>
        <p:spPr>
          <a:xfrm>
            <a:off x="4008438" y="1162050"/>
            <a:ext cx="1814512" cy="2568575"/>
          </a:xfrm>
          <a:prstGeom prst="rect">
            <a:avLst/>
          </a:prstGeom>
          <a:noFill/>
          <a:ln w="9525">
            <a:noFill/>
          </a:ln>
        </p:spPr>
      </p:pic>
      <p:pic>
        <p:nvPicPr>
          <p:cNvPr id="32772" name="图片 5"/>
          <p:cNvPicPr>
            <a:picLocks noChangeAspect="1"/>
          </p:cNvPicPr>
          <p:nvPr/>
        </p:nvPicPr>
        <p:blipFill>
          <a:blip r:embed="rId3"/>
          <a:stretch>
            <a:fillRect/>
          </a:stretch>
        </p:blipFill>
        <p:spPr>
          <a:xfrm>
            <a:off x="6130925" y="1150938"/>
            <a:ext cx="2322513" cy="2579687"/>
          </a:xfrm>
          <a:prstGeom prst="rect">
            <a:avLst/>
          </a:prstGeom>
          <a:noFill/>
          <a:ln w="9525">
            <a:noFill/>
          </a:ln>
        </p:spPr>
      </p:pic>
      <p:pic>
        <p:nvPicPr>
          <p:cNvPr id="32773" name="图片 6"/>
          <p:cNvPicPr>
            <a:picLocks noChangeAspect="1"/>
          </p:cNvPicPr>
          <p:nvPr/>
        </p:nvPicPr>
        <p:blipFill>
          <a:blip r:embed="rId4"/>
          <a:stretch>
            <a:fillRect/>
          </a:stretch>
        </p:blipFill>
        <p:spPr>
          <a:xfrm>
            <a:off x="4008438" y="3862388"/>
            <a:ext cx="4445000" cy="2554287"/>
          </a:xfrm>
          <a:prstGeom prst="rect">
            <a:avLst/>
          </a:prstGeom>
          <a:noFill/>
          <a:ln w="9525">
            <a:noFill/>
          </a:ln>
        </p:spPr>
      </p:pic>
      <p:sp>
        <p:nvSpPr>
          <p:cNvPr id="8" name="文本框 7"/>
          <p:cNvSpPr txBox="1"/>
          <p:nvPr/>
        </p:nvSpPr>
        <p:spPr>
          <a:xfrm>
            <a:off x="804863" y="177800"/>
            <a:ext cx="7648575" cy="584200"/>
          </a:xfrm>
          <a:prstGeom prst="rect">
            <a:avLst/>
          </a:prstGeom>
          <a:solidFill>
            <a:schemeClr val="bg1">
              <a:lumMod val="85000"/>
            </a:schemeClr>
          </a:solidFill>
          <a:effectLst>
            <a:outerShdw blurRad="152400" dist="114300" dir="2700000" algn="tl" rotWithShape="0">
              <a:prstClr val="black">
                <a:alpha val="40000"/>
              </a:prstClr>
            </a:outerShdw>
          </a:effectLst>
        </p:spPr>
        <p:txBody>
          <a:bodyPr>
            <a:spAutoFit/>
          </a:bodyPr>
          <a:lstStyle/>
          <a:p>
            <a:pPr marR="0" algn="ctr" defTabSz="914400">
              <a:buClrTx/>
              <a:buSzTx/>
              <a:buFontTx/>
              <a:defRPr/>
            </a:pPr>
            <a:r>
              <a:rPr kumimoji="0" lang="zh-CN" altLang="en-US" sz="3200" kern="1200" cap="none" spc="0" normalizeH="0" baseline="0" noProof="0">
                <a:latin typeface="Arial" panose="020B0604020202020204" pitchFamily="34" charset="0"/>
                <a:ea typeface="宋体" panose="02010600030101010101" pitchFamily="2" charset="-122"/>
                <a:cs typeface="+mn-cs"/>
              </a:rPr>
              <a:t>《吉尔伽美什》是目前所知最早的史诗</a:t>
            </a:r>
            <a:endParaRPr kumimoji="0" lang="zh-CN" altLang="en-US" sz="3200" kern="1200" cap="none" spc="0" normalizeH="0" baseline="0" noProof="0">
              <a:latin typeface="Arial" panose="020B0604020202020204" pitchFamily="34" charset="0"/>
              <a:ea typeface="宋体" panose="02010600030101010101" pitchFamily="2" charset="-122"/>
              <a:cs typeface="+mn-cs"/>
            </a:endParaRPr>
          </a:p>
        </p:txBody>
      </p:sp>
    </p:spTree>
    <p:custDataLst>
      <p:tags r:id="rId5"/>
    </p:custData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15.jpeg"/>
          <p:cNvPicPr>
            <a:picLocks noChangeAspect="1"/>
          </p:cNvPicPr>
          <p:nvPr/>
        </p:nvPicPr>
        <p:blipFill>
          <a:blip r:embed="rId1"/>
          <a:stretch>
            <a:fillRect/>
          </a:stretch>
        </p:blipFill>
        <p:spPr>
          <a:xfrm>
            <a:off x="288925" y="439738"/>
            <a:ext cx="8634413" cy="4459287"/>
          </a:xfrm>
          <a:prstGeom prst="rect">
            <a:avLst/>
          </a:prstGeom>
          <a:noFill/>
          <a:ln w="9525">
            <a:noFill/>
          </a:ln>
        </p:spPr>
      </p:pic>
      <p:sp>
        <p:nvSpPr>
          <p:cNvPr id="33795" name="文本框 20"/>
          <p:cNvSpPr txBox="1"/>
          <p:nvPr/>
        </p:nvSpPr>
        <p:spPr>
          <a:xfrm>
            <a:off x="288925" y="4929188"/>
            <a:ext cx="8634413" cy="1668462"/>
          </a:xfrm>
          <a:prstGeom prst="rect">
            <a:avLst/>
          </a:prstGeom>
          <a:noFill/>
          <a:ln w="28575" cap="flat" cmpd="sng">
            <a:solidFill>
              <a:schemeClr val="tx1"/>
            </a:solidFill>
            <a:prstDash val="lgDashDotDot"/>
            <a:miter/>
            <a:headEnd type="none" w="med" len="med"/>
            <a:tailEnd type="none" w="med" len="med"/>
          </a:ln>
        </p:spPr>
        <p:txBody>
          <a:bodyPr>
            <a:spAutoFit/>
          </a:bodyPr>
          <a:lstStyle/>
          <a:p>
            <a:pPr>
              <a:lnSpc>
                <a:spcPct val="150000"/>
              </a:lnSpc>
            </a:pPr>
            <a:r>
              <a:rPr lang="en-US" altLang="zh-CN" sz="2400" b="1">
                <a:latin typeface="仿宋" panose="02010609060101010101" charset="-122"/>
                <a:ea typeface="仿宋" panose="02010609060101010101" charset="-122"/>
                <a:sym typeface="+mn-ea"/>
              </a:rPr>
              <a:t>    </a:t>
            </a:r>
            <a:r>
              <a:rPr lang="zh-CN" altLang="en-US" sz="2400" b="1">
                <a:latin typeface="仿宋" panose="02010609060101010101" charset="-122"/>
                <a:ea typeface="仿宋" panose="02010609060101010101" charset="-122"/>
                <a:sym typeface="+mn-ea"/>
              </a:rPr>
              <a:t>苏美尔人之间经常相互征战，需要使用战车调动军队和作战，苏美尔文明成为第一个使用战车和车轮的文明。上图为苏美尔人的战车。</a:t>
            </a:r>
            <a:endParaRPr lang="zh-CN" altLang="en-US" sz="2400" b="1">
              <a:latin typeface="仿宋" panose="02010609060101010101" charset="-122"/>
              <a:ea typeface="仿宋" panose="02010609060101010101" charset="-122"/>
              <a:sym typeface="+mn-ea"/>
            </a:endParaRPr>
          </a:p>
        </p:txBody>
      </p:sp>
    </p:spTree>
    <p:custDataLst>
      <p:tags r:id="rId2"/>
    </p:custData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descr="http://img2.imgtn.bdimg.com/it/u=3986610820,3816150074&amp;fm=26&amp;gp=0.jpg"/>
          <p:cNvSpPr>
            <a:spLocks noChangeAspect="1"/>
          </p:cNvSpPr>
          <p:nvPr/>
        </p:nvSpPr>
        <p:spPr>
          <a:xfrm>
            <a:off x="155575" y="-144462"/>
            <a:ext cx="304800" cy="304800"/>
          </a:xfrm>
          <a:prstGeom prst="rect">
            <a:avLst/>
          </a:prstGeom>
          <a:noFill/>
          <a:ln w="9525">
            <a:noFill/>
          </a:ln>
        </p:spPr>
        <p:txBody>
          <a:bodyPr/>
          <a:lstStyle/>
          <a:p>
            <a:endParaRPr lang="zh-CN" altLang="en-US">
              <a:latin typeface="Arial" panose="020B0604020202020204" pitchFamily="34" charset="0"/>
            </a:endParaRPr>
          </a:p>
        </p:txBody>
      </p:sp>
      <p:sp>
        <p:nvSpPr>
          <p:cNvPr id="34819" name="AutoShape 4" descr="http://img2.imgtn.bdimg.com/it/u=3986610820,3816150074&amp;fm=26&amp;gp=0.jpg"/>
          <p:cNvSpPr>
            <a:spLocks noChangeAspect="1"/>
          </p:cNvSpPr>
          <p:nvPr/>
        </p:nvSpPr>
        <p:spPr>
          <a:xfrm>
            <a:off x="155575" y="-144462"/>
            <a:ext cx="304800" cy="304800"/>
          </a:xfrm>
          <a:prstGeom prst="rect">
            <a:avLst/>
          </a:prstGeom>
          <a:noFill/>
          <a:ln w="9525">
            <a:noFill/>
          </a:ln>
        </p:spPr>
        <p:txBody>
          <a:bodyPr/>
          <a:lstStyle/>
          <a:p>
            <a:endParaRPr lang="zh-CN" altLang="en-US">
              <a:latin typeface="Arial" panose="020B0604020202020204" pitchFamily="34" charset="0"/>
            </a:endParaRPr>
          </a:p>
        </p:txBody>
      </p:sp>
      <p:pic>
        <p:nvPicPr>
          <p:cNvPr id="34820" name="Picture 5" descr="C:\Users\Administrator\Desktop\2345_image_file_copy_3.jpg"/>
          <p:cNvPicPr>
            <a:picLocks noChangeAspect="1"/>
          </p:cNvPicPr>
          <p:nvPr/>
        </p:nvPicPr>
        <p:blipFill>
          <a:blip r:embed="rId1"/>
          <a:stretch>
            <a:fillRect/>
          </a:stretch>
        </p:blipFill>
        <p:spPr>
          <a:xfrm>
            <a:off x="0" y="0"/>
            <a:ext cx="9144000" cy="5589588"/>
          </a:xfrm>
          <a:prstGeom prst="rect">
            <a:avLst/>
          </a:prstGeom>
          <a:noFill/>
          <a:ln w="9525">
            <a:noFill/>
          </a:ln>
        </p:spPr>
      </p:pic>
      <p:sp>
        <p:nvSpPr>
          <p:cNvPr id="34821" name="文本框 20"/>
          <p:cNvSpPr txBox="1"/>
          <p:nvPr/>
        </p:nvSpPr>
        <p:spPr>
          <a:xfrm>
            <a:off x="288925" y="5807075"/>
            <a:ext cx="8634413" cy="646113"/>
          </a:xfrm>
          <a:prstGeom prst="rect">
            <a:avLst/>
          </a:prstGeom>
          <a:noFill/>
          <a:ln w="28575" cap="flat" cmpd="sng">
            <a:solidFill>
              <a:schemeClr val="tx1"/>
            </a:solidFill>
            <a:prstDash val="lgDashDotDot"/>
            <a:miter/>
            <a:headEnd type="none" w="med" len="med"/>
            <a:tailEnd type="none" w="med" len="med"/>
          </a:ln>
        </p:spPr>
        <p:txBody>
          <a:bodyPr>
            <a:spAutoFit/>
          </a:bodyPr>
          <a:lstStyle/>
          <a:p>
            <a:pPr>
              <a:lnSpc>
                <a:spcPct val="150000"/>
              </a:lnSpc>
            </a:pPr>
            <a:r>
              <a:rPr lang="en-US" altLang="zh-CN" sz="2400" b="1">
                <a:latin typeface="仿宋" panose="02010609060101010101" charset="-122"/>
                <a:ea typeface="仿宋" panose="02010609060101010101" charset="-122"/>
                <a:sym typeface="+mn-ea"/>
              </a:rPr>
              <a:t> </a:t>
            </a:r>
            <a:r>
              <a:rPr lang="zh-CN" altLang="en-US" sz="2400" b="1">
                <a:latin typeface="仿宋" panose="02010609060101010101" charset="-122"/>
                <a:ea typeface="仿宋" panose="02010609060101010101" charset="-122"/>
                <a:sym typeface="+mn-ea"/>
              </a:rPr>
              <a:t>在与经常泛滥的洪水斗争中，诞生了著名的洪水和方舟传说。</a:t>
            </a:r>
            <a:endParaRPr lang="zh-CN" altLang="en-US" sz="2400" b="1">
              <a:latin typeface="仿宋" panose="02010609060101010101" charset="-122"/>
              <a:ea typeface="仿宋" panose="02010609060101010101" charset="-122"/>
              <a:sym typeface="+mn-ea"/>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95288" y="260350"/>
          <a:ext cx="8496945" cy="6528012"/>
        </p:xfrm>
        <a:graphic>
          <a:graphicData uri="http://schemas.openxmlformats.org/drawingml/2006/table">
            <a:tbl>
              <a:tblPr firstRow="1" bandRow="1">
                <a:tableStyleId>{5C22544A-7EE6-4342-B048-85BDC9FD1C3A}</a:tableStyleId>
              </a:tblPr>
              <a:tblGrid>
                <a:gridCol w="432050"/>
                <a:gridCol w="1368152"/>
                <a:gridCol w="576064"/>
                <a:gridCol w="1800200"/>
                <a:gridCol w="2304256"/>
                <a:gridCol w="2016223"/>
              </a:tblGrid>
              <a:tr h="270107">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70107">
                <a:tc vMerge="1">
                  <a:tcPr/>
                </a:tc>
                <a:tc vMerge="1">
                  <a:tcPr/>
                </a:tc>
                <a:tc vMerge="1">
                  <a:tcPr/>
                </a:tc>
                <a:tc vMerge="1">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796492">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35867" name="TextBox 4"/>
          <p:cNvSpPr txBox="1"/>
          <p:nvPr/>
        </p:nvSpPr>
        <p:spPr>
          <a:xfrm>
            <a:off x="4643438" y="1352550"/>
            <a:ext cx="2089150" cy="4894263"/>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公元前</a:t>
            </a:r>
            <a:r>
              <a:rPr lang="en-US" altLang="zh-CN" sz="2400" b="1">
                <a:solidFill>
                  <a:srgbClr val="7030A0"/>
                </a:solidFill>
                <a:latin typeface="Arial" panose="020B0604020202020204" pitchFamily="34" charset="0"/>
              </a:rPr>
              <a:t>18</a:t>
            </a:r>
            <a:r>
              <a:rPr lang="zh-CN" altLang="en-US" sz="2400" b="1">
                <a:solidFill>
                  <a:srgbClr val="7030A0"/>
                </a:solidFill>
                <a:latin typeface="Arial" panose="020B0604020202020204" pitchFamily="34" charset="0"/>
              </a:rPr>
              <a:t>世纪，古巴比伦的汉谟拉比</a:t>
            </a:r>
            <a:r>
              <a:rPr lang="zh-CN" altLang="en-US" sz="2400" b="1">
                <a:solidFill>
                  <a:srgbClr val="FF0000"/>
                </a:solidFill>
                <a:latin typeface="Arial" panose="020B0604020202020204" pitchFamily="34" charset="0"/>
              </a:rPr>
              <a:t>统一</a:t>
            </a:r>
            <a:r>
              <a:rPr lang="zh-CN" altLang="en-US" sz="2400" b="1">
                <a:solidFill>
                  <a:srgbClr val="7030A0"/>
                </a:solidFill>
                <a:latin typeface="Arial" panose="020B0604020202020204" pitchFamily="34" charset="0"/>
              </a:rPr>
              <a:t>两河流域</a:t>
            </a:r>
            <a:endParaRPr lang="en-US" altLang="zh-CN" sz="2400" b="1">
              <a:solidFill>
                <a:srgbClr val="7030A0"/>
              </a:solidFill>
              <a:latin typeface="Arial" panose="020B0604020202020204" pitchFamily="34" charset="0"/>
            </a:endParaRPr>
          </a:p>
          <a:p>
            <a:endParaRPr lang="en-US" altLang="zh-CN" sz="2400" b="1">
              <a:solidFill>
                <a:srgbClr val="7030A0"/>
              </a:solidFill>
              <a:latin typeface="Arial" panose="020B0604020202020204" pitchFamily="34" charset="0"/>
            </a:endParaRPr>
          </a:p>
          <a:p>
            <a:r>
              <a:rPr lang="zh-CN" altLang="en-US" sz="2400" b="1">
                <a:solidFill>
                  <a:srgbClr val="7030A0"/>
                </a:solidFill>
                <a:latin typeface="Arial" panose="020B0604020202020204" pitchFamily="34" charset="0"/>
              </a:rPr>
              <a:t>建立</a:t>
            </a:r>
            <a:r>
              <a:rPr lang="zh-CN" altLang="en-US" sz="2400" b="1">
                <a:solidFill>
                  <a:srgbClr val="FF0000"/>
                </a:solidFill>
                <a:latin typeface="Arial" panose="020B0604020202020204" pitchFamily="34" charset="0"/>
              </a:rPr>
              <a:t>君主专制</a:t>
            </a:r>
            <a:r>
              <a:rPr lang="zh-CN" altLang="en-US" sz="2400" b="1">
                <a:solidFill>
                  <a:srgbClr val="7030A0"/>
                </a:solidFill>
                <a:latin typeface="Arial" panose="020B0604020202020204" pitchFamily="34" charset="0"/>
              </a:rPr>
              <a:t>制度</a:t>
            </a:r>
            <a:endParaRPr lang="en-US" altLang="zh-CN" sz="2400" b="1">
              <a:solidFill>
                <a:srgbClr val="7030A0"/>
              </a:solidFill>
              <a:latin typeface="Arial" panose="020B0604020202020204" pitchFamily="34" charset="0"/>
            </a:endParaRPr>
          </a:p>
          <a:p>
            <a:endParaRPr lang="en-US" altLang="zh-CN" sz="2400" b="1">
              <a:solidFill>
                <a:srgbClr val="7030A0"/>
              </a:solidFill>
              <a:latin typeface="Arial" panose="020B0604020202020204" pitchFamily="34" charset="0"/>
            </a:endParaRPr>
          </a:p>
          <a:p>
            <a:r>
              <a:rPr lang="zh-CN" altLang="en-US" sz="2400" b="1">
                <a:solidFill>
                  <a:srgbClr val="7030A0"/>
                </a:solidFill>
                <a:latin typeface="Arial" panose="020B0604020202020204" pitchFamily="34" charset="0"/>
              </a:rPr>
              <a:t>制定了世界上现存最早的较完整的成文法典：</a:t>
            </a:r>
            <a:r>
              <a:rPr lang="en-US" altLang="zh-CN" sz="2400" b="1">
                <a:solidFill>
                  <a:srgbClr val="FF0000"/>
                </a:solidFill>
                <a:latin typeface="Arial" panose="020B0604020202020204" pitchFamily="34" charset="0"/>
              </a:rPr>
              <a:t>《</a:t>
            </a:r>
            <a:r>
              <a:rPr lang="zh-CN" altLang="en-US" sz="2400" b="1">
                <a:solidFill>
                  <a:srgbClr val="FF0000"/>
                </a:solidFill>
                <a:latin typeface="Arial" panose="020B0604020202020204" pitchFamily="34" charset="0"/>
              </a:rPr>
              <a:t>汉谟拉比法典</a:t>
            </a:r>
            <a:r>
              <a:rPr lang="en-US" altLang="zh-CN" sz="2400" b="1">
                <a:solidFill>
                  <a:srgbClr val="FF0000"/>
                </a:solidFill>
                <a:latin typeface="Arial" panose="020B0604020202020204" pitchFamily="34" charset="0"/>
              </a:rPr>
              <a:t>》</a:t>
            </a:r>
            <a:endParaRPr lang="zh-CN" altLang="zh-CN" sz="2400" b="1">
              <a:solidFill>
                <a:srgbClr val="FF0000"/>
              </a:solidFill>
              <a:latin typeface="Arial" panose="020B0604020202020204" pitchFamily="34" charset="0"/>
            </a:endParaRPr>
          </a:p>
        </p:txBody>
      </p:sp>
      <p:sp>
        <p:nvSpPr>
          <p:cNvPr id="35868" name="TextBox 10"/>
          <p:cNvSpPr txBox="1"/>
          <p:nvPr/>
        </p:nvSpPr>
        <p:spPr>
          <a:xfrm>
            <a:off x="2124075" y="333375"/>
            <a:ext cx="647700" cy="646113"/>
          </a:xfrm>
          <a:prstGeom prst="rect">
            <a:avLst/>
          </a:prstGeom>
          <a:noFill/>
          <a:ln w="9525">
            <a:noFill/>
          </a:ln>
        </p:spPr>
        <p:txBody>
          <a:bodyPr>
            <a:spAutoFit/>
          </a:bodyPr>
          <a:lstStyle/>
          <a:p>
            <a:r>
              <a:rPr lang="zh-CN" altLang="en-US" b="1">
                <a:solidFill>
                  <a:srgbClr val="002060"/>
                </a:solidFill>
                <a:latin typeface="Arial" panose="020B0604020202020204" pitchFamily="34" charset="0"/>
              </a:rPr>
              <a:t>地域范围</a:t>
            </a:r>
            <a:endParaRPr lang="zh-CN" altLang="en-US" b="1">
              <a:solidFill>
                <a:srgbClr val="002060"/>
              </a:solidFill>
              <a:latin typeface="Arial" panose="020B0604020202020204" pitchFamily="34" charset="0"/>
            </a:endParaRPr>
          </a:p>
        </p:txBody>
      </p:sp>
      <p:sp>
        <p:nvSpPr>
          <p:cNvPr id="35869" name="TextBox 11"/>
          <p:cNvSpPr txBox="1"/>
          <p:nvPr/>
        </p:nvSpPr>
        <p:spPr>
          <a:xfrm>
            <a:off x="5003800" y="620713"/>
            <a:ext cx="1081088" cy="400050"/>
          </a:xfrm>
          <a:prstGeom prst="rect">
            <a:avLst/>
          </a:prstGeom>
          <a:noFill/>
          <a:ln w="9525">
            <a:noFill/>
          </a:ln>
        </p:spPr>
        <p:txBody>
          <a:bodyPr>
            <a:spAutoFit/>
          </a:bodyPr>
          <a:lstStyle/>
          <a:p>
            <a:r>
              <a:rPr lang="zh-CN" altLang="en-US" sz="2000" b="1">
                <a:solidFill>
                  <a:srgbClr val="002060"/>
                </a:solidFill>
                <a:latin typeface="Arial" panose="020B0604020202020204" pitchFamily="34" charset="0"/>
              </a:rPr>
              <a:t>政治</a:t>
            </a:r>
            <a:endParaRPr lang="zh-CN" altLang="en-US" sz="2000" b="1">
              <a:solidFill>
                <a:srgbClr val="002060"/>
              </a:solidFill>
              <a:latin typeface="Arial" panose="020B0604020202020204" pitchFamily="34" charset="0"/>
            </a:endParaRPr>
          </a:p>
        </p:txBody>
      </p:sp>
      <p:sp>
        <p:nvSpPr>
          <p:cNvPr id="35870" name="TextBox 12"/>
          <p:cNvSpPr txBox="1"/>
          <p:nvPr/>
        </p:nvSpPr>
        <p:spPr>
          <a:xfrm>
            <a:off x="7235825" y="620713"/>
            <a:ext cx="936625" cy="400050"/>
          </a:xfrm>
          <a:prstGeom prst="rect">
            <a:avLst/>
          </a:prstGeom>
          <a:noFill/>
          <a:ln w="9525">
            <a:noFill/>
          </a:ln>
        </p:spPr>
        <p:txBody>
          <a:bodyPr>
            <a:spAutoFit/>
          </a:bodyPr>
          <a:lstStyle/>
          <a:p>
            <a:r>
              <a:rPr lang="zh-CN" altLang="en-US" sz="2000" b="1">
                <a:solidFill>
                  <a:srgbClr val="002060"/>
                </a:solidFill>
                <a:latin typeface="Arial" panose="020B0604020202020204" pitchFamily="34" charset="0"/>
              </a:rPr>
              <a:t>文化</a:t>
            </a:r>
            <a:endParaRPr lang="zh-CN" altLang="en-US" sz="2000" b="1">
              <a:solidFill>
                <a:srgbClr val="002060"/>
              </a:solidFill>
              <a:latin typeface="Arial" panose="020B0604020202020204" pitchFamily="34" charset="0"/>
            </a:endParaRPr>
          </a:p>
        </p:txBody>
      </p:sp>
      <p:sp>
        <p:nvSpPr>
          <p:cNvPr id="35871" name="TextBox 13"/>
          <p:cNvSpPr txBox="1"/>
          <p:nvPr/>
        </p:nvSpPr>
        <p:spPr>
          <a:xfrm>
            <a:off x="323850" y="1628775"/>
            <a:ext cx="647700" cy="2862263"/>
          </a:xfrm>
          <a:prstGeom prst="rect">
            <a:avLst/>
          </a:prstGeom>
          <a:noFill/>
          <a:ln w="9525">
            <a:noFill/>
          </a:ln>
        </p:spPr>
        <p:txBody>
          <a:bodyPr>
            <a:spAutoFit/>
          </a:bodyPr>
          <a:lstStyle/>
          <a:p>
            <a:r>
              <a:rPr lang="zh-CN" altLang="en-US" sz="2800" b="1">
                <a:solidFill>
                  <a:srgbClr val="000000"/>
                </a:solidFill>
                <a:latin typeface="Arial" panose="020B0604020202020204" pitchFamily="34" charset="0"/>
              </a:rPr>
              <a:t>古西亚文明</a:t>
            </a:r>
            <a:endParaRPr lang="zh-CN" altLang="en-US" sz="2800" b="1">
              <a:solidFill>
                <a:srgbClr val="000000"/>
              </a:solidFill>
              <a:latin typeface="Arial" panose="020B0604020202020204" pitchFamily="34" charset="0"/>
            </a:endParaRPr>
          </a:p>
          <a:p>
            <a:endParaRPr lang="zh-CN" altLang="en-US" sz="4000" b="1">
              <a:latin typeface="Arial" panose="020B0604020202020204" pitchFamily="34" charset="0"/>
            </a:endParaRPr>
          </a:p>
        </p:txBody>
      </p:sp>
      <p:sp>
        <p:nvSpPr>
          <p:cNvPr id="35872" name="TextBox 16"/>
          <p:cNvSpPr txBox="1"/>
          <p:nvPr/>
        </p:nvSpPr>
        <p:spPr>
          <a:xfrm>
            <a:off x="1042988" y="447675"/>
            <a:ext cx="865187" cy="460375"/>
          </a:xfrm>
          <a:prstGeom prst="rect">
            <a:avLst/>
          </a:prstGeom>
          <a:noFill/>
          <a:ln w="9525">
            <a:noFill/>
          </a:ln>
        </p:spPr>
        <p:txBody>
          <a:bodyPr>
            <a:spAutoFit/>
          </a:bodyPr>
          <a:lstStyle/>
          <a:p>
            <a:r>
              <a:rPr lang="zh-CN" altLang="en-US" sz="2400" b="1">
                <a:solidFill>
                  <a:srgbClr val="002060"/>
                </a:solidFill>
                <a:latin typeface="Arial" panose="020B0604020202020204" pitchFamily="34" charset="0"/>
              </a:rPr>
              <a:t>时间</a:t>
            </a:r>
            <a:endParaRPr lang="zh-CN" altLang="en-US" sz="2400" b="1">
              <a:solidFill>
                <a:srgbClr val="002060"/>
              </a:solidFill>
              <a:latin typeface="Arial" panose="020B0604020202020204" pitchFamily="34" charset="0"/>
            </a:endParaRPr>
          </a:p>
        </p:txBody>
      </p:sp>
      <p:sp>
        <p:nvSpPr>
          <p:cNvPr id="35873" name="TextBox 17"/>
          <p:cNvSpPr txBox="1"/>
          <p:nvPr/>
        </p:nvSpPr>
        <p:spPr>
          <a:xfrm>
            <a:off x="5003800" y="231775"/>
            <a:ext cx="3024188" cy="460375"/>
          </a:xfrm>
          <a:prstGeom prst="rect">
            <a:avLst/>
          </a:prstGeom>
          <a:noFill/>
          <a:ln w="9525">
            <a:noFill/>
          </a:ln>
        </p:spPr>
        <p:txBody>
          <a:bodyPr>
            <a:spAutoFit/>
          </a:bodyPr>
          <a:lstStyle/>
          <a:p>
            <a:r>
              <a:rPr lang="zh-CN" altLang="en-US" sz="2400" b="1">
                <a:solidFill>
                  <a:srgbClr val="FF0000"/>
                </a:solidFill>
                <a:latin typeface="Arial" panose="020B0604020202020204" pitchFamily="34" charset="0"/>
              </a:rPr>
              <a:t>早期文明发展的表现</a:t>
            </a:r>
            <a:endParaRPr lang="zh-CN" altLang="en-US" sz="2400" b="1">
              <a:solidFill>
                <a:srgbClr val="FF0000"/>
              </a:solidFill>
              <a:latin typeface="Arial" panose="020B0604020202020204" pitchFamily="34" charset="0"/>
            </a:endParaRPr>
          </a:p>
        </p:txBody>
      </p:sp>
      <p:sp>
        <p:nvSpPr>
          <p:cNvPr id="35874" name="TextBox 18"/>
          <p:cNvSpPr txBox="1"/>
          <p:nvPr/>
        </p:nvSpPr>
        <p:spPr>
          <a:xfrm>
            <a:off x="900113" y="1341438"/>
            <a:ext cx="1223962" cy="4154487"/>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公元前</a:t>
            </a:r>
            <a:r>
              <a:rPr lang="en-US" altLang="zh-CN" sz="2400" b="1">
                <a:solidFill>
                  <a:srgbClr val="7030A0"/>
                </a:solidFill>
                <a:latin typeface="Arial" panose="020B0604020202020204" pitchFamily="34" charset="0"/>
              </a:rPr>
              <a:t>4000</a:t>
            </a:r>
            <a:r>
              <a:rPr lang="zh-CN" altLang="en-US" sz="2400" b="1">
                <a:solidFill>
                  <a:srgbClr val="7030A0"/>
                </a:solidFill>
                <a:latin typeface="Arial" panose="020B0604020202020204" pitchFamily="34" charset="0"/>
              </a:rPr>
              <a:t>年左右开始向文明过渡，公元前</a:t>
            </a:r>
            <a:r>
              <a:rPr lang="en-US" altLang="zh-CN" sz="2400" b="1">
                <a:solidFill>
                  <a:srgbClr val="7030A0"/>
                </a:solidFill>
                <a:latin typeface="Arial" panose="020B0604020202020204" pitchFamily="34" charset="0"/>
              </a:rPr>
              <a:t>2900</a:t>
            </a:r>
            <a:r>
              <a:rPr lang="zh-CN" altLang="en-US" sz="2400" b="1">
                <a:solidFill>
                  <a:srgbClr val="7030A0"/>
                </a:solidFill>
                <a:latin typeface="Arial" panose="020B0604020202020204" pitchFamily="34" charset="0"/>
              </a:rPr>
              <a:t>年出现了一系列城市国家</a:t>
            </a:r>
            <a:endParaRPr lang="zh-CN" altLang="en-US" sz="2400" b="1">
              <a:solidFill>
                <a:srgbClr val="7030A0"/>
              </a:solidFill>
              <a:latin typeface="Arial" panose="020B0604020202020204" pitchFamily="34" charset="0"/>
            </a:endParaRPr>
          </a:p>
        </p:txBody>
      </p:sp>
      <p:sp>
        <p:nvSpPr>
          <p:cNvPr id="35875" name="TextBox 19"/>
          <p:cNvSpPr txBox="1"/>
          <p:nvPr/>
        </p:nvSpPr>
        <p:spPr>
          <a:xfrm>
            <a:off x="2195513" y="1628775"/>
            <a:ext cx="360362" cy="2308225"/>
          </a:xfrm>
          <a:prstGeom prst="rect">
            <a:avLst/>
          </a:prstGeom>
          <a:noFill/>
          <a:ln w="9525">
            <a:noFill/>
          </a:ln>
        </p:spPr>
        <p:txBody>
          <a:bodyPr>
            <a:spAutoFit/>
          </a:bodyPr>
          <a:lstStyle/>
          <a:p>
            <a:r>
              <a:rPr lang="zh-CN" altLang="zh-CN" sz="2400" b="1">
                <a:solidFill>
                  <a:srgbClr val="7030A0"/>
                </a:solidFill>
                <a:latin typeface="Arial" panose="020B0604020202020204" pitchFamily="34" charset="0"/>
              </a:rPr>
              <a:t>西亚两河流域</a:t>
            </a:r>
            <a:endParaRPr lang="zh-CN" altLang="en-US" sz="2400" b="1">
              <a:solidFill>
                <a:srgbClr val="7030A0"/>
              </a:solidFill>
              <a:latin typeface="Arial" panose="020B0604020202020204" pitchFamily="34" charset="0"/>
            </a:endParaRPr>
          </a:p>
        </p:txBody>
      </p:sp>
      <p:sp>
        <p:nvSpPr>
          <p:cNvPr id="35876" name="TextBox 20"/>
          <p:cNvSpPr txBox="1"/>
          <p:nvPr/>
        </p:nvSpPr>
        <p:spPr>
          <a:xfrm>
            <a:off x="2771775" y="1352550"/>
            <a:ext cx="1728788" cy="4524375"/>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大部分地区干旱少雨，但幼发拉底河和底格里斯河提供了</a:t>
            </a:r>
            <a:r>
              <a:rPr lang="zh-CN" altLang="en-US" sz="2400" b="1">
                <a:solidFill>
                  <a:srgbClr val="FF0000"/>
                </a:solidFill>
                <a:latin typeface="Arial" panose="020B0604020202020204" pitchFamily="34" charset="0"/>
              </a:rPr>
              <a:t>充足的水源</a:t>
            </a:r>
            <a:r>
              <a:rPr lang="zh-CN" altLang="en-US" sz="2400" b="1">
                <a:solidFill>
                  <a:srgbClr val="7030A0"/>
                </a:solidFill>
                <a:latin typeface="Arial" panose="020B0604020202020204" pitchFamily="34" charset="0"/>
              </a:rPr>
              <a:t>。两条河流中间围成了一个</a:t>
            </a:r>
            <a:r>
              <a:rPr lang="zh-CN" altLang="en-US" sz="2400" b="1">
                <a:solidFill>
                  <a:srgbClr val="FF0000"/>
                </a:solidFill>
                <a:latin typeface="Arial" panose="020B0604020202020204" pitchFamily="34" charset="0"/>
              </a:rPr>
              <a:t>肥沃的冲击平原</a:t>
            </a:r>
            <a:r>
              <a:rPr lang="en-US" altLang="zh-CN" sz="2400" b="1">
                <a:solidFill>
                  <a:srgbClr val="7030A0"/>
                </a:solidFill>
                <a:latin typeface="Arial" panose="020B0604020202020204" pitchFamily="34" charset="0"/>
              </a:rPr>
              <a:t>——</a:t>
            </a:r>
            <a:r>
              <a:rPr lang="zh-CN" altLang="en-US" sz="2400" b="1">
                <a:solidFill>
                  <a:srgbClr val="7030A0"/>
                </a:solidFill>
                <a:latin typeface="Arial" panose="020B0604020202020204" pitchFamily="34" charset="0"/>
              </a:rPr>
              <a:t>美索不达米亚。</a:t>
            </a:r>
            <a:endParaRPr lang="zh-CN" altLang="en-US" sz="2400" b="1">
              <a:solidFill>
                <a:srgbClr val="7030A0"/>
              </a:solidFill>
              <a:latin typeface="Arial" panose="020B0604020202020204" pitchFamily="34" charset="0"/>
            </a:endParaRPr>
          </a:p>
        </p:txBody>
      </p:sp>
      <p:sp>
        <p:nvSpPr>
          <p:cNvPr id="35877" name="TextBox 21"/>
          <p:cNvSpPr txBox="1"/>
          <p:nvPr/>
        </p:nvSpPr>
        <p:spPr>
          <a:xfrm>
            <a:off x="3059113" y="404813"/>
            <a:ext cx="1368425" cy="400050"/>
          </a:xfrm>
          <a:prstGeom prst="rect">
            <a:avLst/>
          </a:prstGeom>
          <a:noFill/>
          <a:ln w="9525">
            <a:noFill/>
          </a:ln>
        </p:spPr>
        <p:txBody>
          <a:bodyPr>
            <a:spAutoFit/>
          </a:bodyPr>
          <a:lstStyle/>
          <a:p>
            <a:r>
              <a:rPr lang="zh-CN" altLang="en-US" sz="2000" b="1">
                <a:solidFill>
                  <a:srgbClr val="FF0000"/>
                </a:solidFill>
                <a:latin typeface="Arial" panose="020B0604020202020204" pitchFamily="34" charset="0"/>
              </a:rPr>
              <a:t>自然环境</a:t>
            </a:r>
            <a:endParaRPr lang="zh-CN" altLang="en-US" sz="2000" b="1">
              <a:solidFill>
                <a:srgbClr val="FF0000"/>
              </a:solidFill>
              <a:latin typeface="Arial" panose="020B0604020202020204" pitchFamily="34" charset="0"/>
            </a:endParaRPr>
          </a:p>
        </p:txBody>
      </p:sp>
      <p:sp>
        <p:nvSpPr>
          <p:cNvPr id="23" name="TextBox 22"/>
          <p:cNvSpPr txBox="1"/>
          <p:nvPr/>
        </p:nvSpPr>
        <p:spPr>
          <a:xfrm>
            <a:off x="6804025" y="1190625"/>
            <a:ext cx="2160588" cy="5262563"/>
          </a:xfrm>
          <a:prstGeom prst="rect">
            <a:avLst/>
          </a:prstGeom>
          <a:noFill/>
        </p:spPr>
        <p:txBody>
          <a:bodyPr>
            <a:spAutoFit/>
          </a:bodyPr>
          <a:lstStyle/>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文字：世界上最古老的文字：</a:t>
            </a:r>
            <a:r>
              <a:rPr kumimoji="0" lang="zh-CN" altLang="en-US" sz="2400" b="1" kern="1200" cap="none" spc="0" normalizeH="0" baseline="0" noProof="0">
                <a:solidFill>
                  <a:srgbClr val="FF0000"/>
                </a:solidFill>
                <a:latin typeface="+mn-ea"/>
                <a:ea typeface="宋体" panose="02010600030101010101" pitchFamily="2" charset="-122"/>
                <a:cs typeface="+mn-cs"/>
              </a:rPr>
              <a:t>楔形文字</a:t>
            </a:r>
            <a:endParaRPr kumimoji="0" lang="zh-CN" altLang="en-US" sz="2400" b="1" kern="1200" cap="none" spc="0" normalizeH="0" baseline="0" noProof="0">
              <a:solidFill>
                <a:srgbClr val="FF0000"/>
              </a:solidFill>
              <a:latin typeface="+mn-ea"/>
              <a:ea typeface="宋体" panose="02010600030101010101" pitchFamily="2" charset="-122"/>
              <a:cs typeface="+mn-cs"/>
            </a:endParaRPr>
          </a:p>
          <a:p>
            <a:pPr marR="0" defTabSz="914400">
              <a:buClrTx/>
              <a:buSzTx/>
              <a:buFontTx/>
              <a:defRPr/>
            </a:pPr>
            <a:endParaRPr kumimoji="0" lang="en-US"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文学：最早的</a:t>
            </a:r>
            <a:r>
              <a:rPr kumimoji="0" lang="zh-CN" altLang="en-US" sz="2400" b="1" kern="1200" cap="none" spc="0" normalizeH="0" baseline="0" noProof="0">
                <a:solidFill>
                  <a:srgbClr val="FF0000"/>
                </a:solidFill>
                <a:latin typeface="+mn-ea"/>
                <a:ea typeface="宋体" panose="02010600030101010101" pitchFamily="2" charset="-122"/>
                <a:cs typeface="+mn-cs"/>
              </a:rPr>
              <a:t>史诗</a:t>
            </a:r>
            <a:r>
              <a:rPr kumimoji="0" lang="en-US" altLang="zh-CN" sz="2400" b="1" kern="1200" cap="none" spc="0" normalizeH="0" baseline="0" noProof="0">
                <a:solidFill>
                  <a:srgbClr val="7030A0"/>
                </a:solidFill>
                <a:latin typeface="+mn-ea"/>
                <a:ea typeface="宋体" panose="02010600030101010101" pitchFamily="2" charset="-122"/>
                <a:cs typeface="+mn-cs"/>
              </a:rPr>
              <a:t>《</a:t>
            </a:r>
            <a:r>
              <a:rPr kumimoji="0" lang="zh-CN" altLang="en-US" sz="2400" b="1" kern="1200" cap="none" spc="0" normalizeH="0" baseline="0" noProof="0">
                <a:solidFill>
                  <a:srgbClr val="7030A0"/>
                </a:solidFill>
                <a:latin typeface="+mn-ea"/>
                <a:ea typeface="宋体" panose="02010600030101010101" pitchFamily="2" charset="-122"/>
                <a:cs typeface="+mn-cs"/>
              </a:rPr>
              <a:t>吉尔伽美什</a:t>
            </a:r>
            <a:r>
              <a:rPr kumimoji="0" lang="en-US" altLang="zh-CN" sz="2400" b="1" kern="1200" cap="none" spc="0" normalizeH="0" baseline="0" noProof="0">
                <a:solidFill>
                  <a:srgbClr val="7030A0"/>
                </a:solidFill>
                <a:latin typeface="+mn-ea"/>
                <a:ea typeface="宋体" panose="02010600030101010101" pitchFamily="2" charset="-122"/>
                <a:cs typeface="+mn-cs"/>
              </a:rPr>
              <a:t>》</a:t>
            </a:r>
            <a:r>
              <a:rPr kumimoji="0" lang="zh-CN" altLang="en-US" sz="2400" b="1" kern="1200" cap="none" spc="0" normalizeH="0" baseline="0" noProof="0">
                <a:solidFill>
                  <a:srgbClr val="7030A0"/>
                </a:solidFill>
                <a:latin typeface="+mn-ea"/>
                <a:ea typeface="宋体" panose="02010600030101010101" pitchFamily="2" charset="-122"/>
                <a:cs typeface="+mn-cs"/>
              </a:rPr>
              <a:t>；洪水和方舟</a:t>
            </a:r>
            <a:r>
              <a:rPr kumimoji="0" lang="zh-CN" altLang="en-US" sz="2400" b="1" kern="1200" cap="none" spc="0" normalizeH="0" baseline="0" noProof="0">
                <a:solidFill>
                  <a:srgbClr val="FF0000"/>
                </a:solidFill>
                <a:latin typeface="+mn-ea"/>
                <a:ea typeface="宋体" panose="02010600030101010101" pitchFamily="2" charset="-122"/>
                <a:cs typeface="+mn-cs"/>
              </a:rPr>
              <a:t>传说</a:t>
            </a:r>
            <a:endParaRPr kumimoji="0" lang="en-US" altLang="zh-CN" sz="2400" b="1" kern="1200" cap="none" spc="0" normalizeH="0" baseline="0" noProof="0">
              <a:solidFill>
                <a:srgbClr val="FF0000"/>
              </a:solidFill>
              <a:latin typeface="+mn-ea"/>
              <a:ea typeface="宋体" panose="02010600030101010101" pitchFamily="2" charset="-122"/>
              <a:cs typeface="+mn-cs"/>
            </a:endParaRPr>
          </a:p>
          <a:p>
            <a:pPr marR="0" defTabSz="914400">
              <a:buClrTx/>
              <a:buSzTx/>
              <a:buFontTx/>
              <a:defRPr/>
            </a:pPr>
            <a:endParaRPr kumimoji="0" lang="en-US"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数学：发明了</a:t>
            </a:r>
            <a:r>
              <a:rPr kumimoji="0" lang="en-US" altLang="zh-CN" sz="2400" b="1" kern="1200" cap="none" spc="0" normalizeH="0" baseline="0" noProof="0">
                <a:solidFill>
                  <a:srgbClr val="FF0000"/>
                </a:solidFill>
                <a:latin typeface="+mn-ea"/>
                <a:ea typeface="宋体" panose="02010600030101010101" pitchFamily="2" charset="-122"/>
                <a:cs typeface="+mn-cs"/>
              </a:rPr>
              <a:t>60</a:t>
            </a:r>
            <a:r>
              <a:rPr kumimoji="0" lang="zh-CN" altLang="en-US" sz="2400" b="1" kern="1200" cap="none" spc="0" normalizeH="0" baseline="0" noProof="0">
                <a:solidFill>
                  <a:srgbClr val="FF0000"/>
                </a:solidFill>
                <a:latin typeface="+mn-ea"/>
                <a:ea typeface="宋体" panose="02010600030101010101" pitchFamily="2" charset="-122"/>
                <a:cs typeface="+mn-cs"/>
              </a:rPr>
              <a:t>进位制</a:t>
            </a:r>
            <a:endParaRPr kumimoji="0" lang="en-US" altLang="zh-CN" sz="2400" b="1" kern="1200" cap="none" spc="0" normalizeH="0" baseline="0" noProof="0">
              <a:solidFill>
                <a:srgbClr val="FF0000"/>
              </a:solidFill>
              <a:latin typeface="+mn-ea"/>
              <a:ea typeface="宋体" panose="02010600030101010101" pitchFamily="2" charset="-122"/>
              <a:cs typeface="+mn-cs"/>
            </a:endParaRPr>
          </a:p>
          <a:p>
            <a:pPr marR="0" defTabSz="914400">
              <a:buClrTx/>
              <a:buSzTx/>
              <a:buFontTx/>
              <a:defRPr/>
            </a:pPr>
            <a:r>
              <a:rPr kumimoji="0" lang="en-US" altLang="zh-CN" sz="2400" b="1" kern="1200" cap="none" spc="0" normalizeH="0" baseline="0" noProof="0">
                <a:solidFill>
                  <a:srgbClr val="7030A0"/>
                </a:solidFill>
                <a:latin typeface="+mn-ea"/>
                <a:ea typeface="宋体" panose="02010600030101010101" pitchFamily="2" charset="-122"/>
                <a:cs typeface="+mn-cs"/>
              </a:rPr>
              <a:t> </a:t>
            </a:r>
            <a:endParaRPr kumimoji="0" lang="en-US"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建筑：</a:t>
            </a:r>
            <a:r>
              <a:rPr kumimoji="0" lang="zh-CN" altLang="en-US" sz="2400" b="1" kern="1200" cap="none" spc="0" normalizeH="0" baseline="0" noProof="0">
                <a:solidFill>
                  <a:srgbClr val="FF0000"/>
                </a:solidFill>
                <a:latin typeface="+mn-ea"/>
                <a:ea typeface="宋体" panose="02010600030101010101" pitchFamily="2" charset="-122"/>
                <a:cs typeface="+mn-cs"/>
              </a:rPr>
              <a:t>空中花园</a:t>
            </a:r>
            <a:endParaRPr kumimoji="0" lang="zh-CN" altLang="en-US" sz="2400" b="1" kern="1200" cap="none" spc="0" normalizeH="0" baseline="0" noProof="0">
              <a:solidFill>
                <a:srgbClr val="FF0000"/>
              </a:solidFill>
              <a:latin typeface="+mn-ea"/>
              <a:ea typeface="宋体" panose="02010600030101010101" pitchFamily="2" charset="-122"/>
              <a:cs typeface="+mn-cs"/>
            </a:endParaRPr>
          </a:p>
        </p:txBody>
      </p:sp>
      <p:sp>
        <p:nvSpPr>
          <p:cNvPr id="35879" name="TextBox 14"/>
          <p:cNvSpPr txBox="1"/>
          <p:nvPr/>
        </p:nvSpPr>
        <p:spPr>
          <a:xfrm>
            <a:off x="346075" y="3716338"/>
            <a:ext cx="554038" cy="2516187"/>
          </a:xfrm>
          <a:prstGeom prst="rect">
            <a:avLst/>
          </a:prstGeom>
          <a:noFill/>
          <a:ln w="9525">
            <a:noFill/>
          </a:ln>
        </p:spPr>
        <p:txBody>
          <a:bodyPr vert="eaVert" wrap="none">
            <a:spAutoFit/>
          </a:bodyPr>
          <a:lstStyle/>
          <a:p>
            <a:r>
              <a:rPr lang="zh-CN" altLang="en-US" sz="2400" b="1">
                <a:latin typeface="Arial" panose="020B0604020202020204" pitchFamily="34" charset="0"/>
              </a:rPr>
              <a:t>（古巴比伦文明）</a:t>
            </a:r>
            <a:endParaRPr lang="zh-CN" altLang="en-US" sz="2400" b="1">
              <a:latin typeface="Arial" panose="020B0604020202020204" pitchFamily="34" charset="0"/>
            </a:endParaRP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2015032410470779"/>
          <p:cNvPicPr>
            <a:picLocks noChangeAspect="1"/>
          </p:cNvPicPr>
          <p:nvPr/>
        </p:nvPicPr>
        <p:blipFill>
          <a:blip r:embed="rId1"/>
          <a:stretch>
            <a:fillRect/>
          </a:stretch>
        </p:blipFill>
        <p:spPr>
          <a:xfrm>
            <a:off x="0" y="981075"/>
            <a:ext cx="9144000" cy="4895850"/>
          </a:xfrm>
          <a:prstGeom prst="rect">
            <a:avLst/>
          </a:prstGeom>
          <a:noFill/>
          <a:ln w="9525">
            <a:noFill/>
          </a:ln>
        </p:spPr>
      </p:pic>
      <p:sp>
        <p:nvSpPr>
          <p:cNvPr id="36867" name="矩形 2"/>
          <p:cNvSpPr/>
          <p:nvPr/>
        </p:nvSpPr>
        <p:spPr>
          <a:xfrm>
            <a:off x="323850" y="5805488"/>
            <a:ext cx="8569325" cy="954087"/>
          </a:xfrm>
          <a:prstGeom prst="rect">
            <a:avLst/>
          </a:prstGeom>
          <a:noFill/>
          <a:ln w="9525">
            <a:noFill/>
          </a:ln>
        </p:spPr>
        <p:txBody>
          <a:bodyPr>
            <a:spAutoFit/>
          </a:bodyPr>
          <a:lstStyle/>
          <a:p>
            <a:r>
              <a:rPr lang="zh-CN" altLang="zh-CN" sz="2800" b="1">
                <a:solidFill>
                  <a:srgbClr val="FF0000"/>
                </a:solidFill>
                <a:latin typeface="Arial" panose="020B0604020202020204" pitchFamily="34" charset="0"/>
              </a:rPr>
              <a:t>请</a:t>
            </a:r>
            <a:r>
              <a:rPr lang="zh-CN" altLang="en-US" sz="2800" b="1">
                <a:solidFill>
                  <a:srgbClr val="FF0000"/>
                </a:solidFill>
                <a:latin typeface="Arial" panose="020B0604020202020204" pitchFamily="34" charset="0"/>
              </a:rPr>
              <a:t>依据材料并结合所学知识，</a:t>
            </a:r>
            <a:r>
              <a:rPr lang="zh-CN" altLang="zh-CN" sz="2800" b="1">
                <a:solidFill>
                  <a:srgbClr val="FF0000"/>
                </a:solidFill>
                <a:latin typeface="Arial" panose="020B0604020202020204" pitchFamily="34" charset="0"/>
              </a:rPr>
              <a:t>指出</a:t>
            </a:r>
            <a:r>
              <a:rPr lang="zh-CN" altLang="en-US" sz="2800" b="1">
                <a:solidFill>
                  <a:srgbClr val="FF0000"/>
                </a:solidFill>
                <a:latin typeface="Arial" panose="020B0604020202020204" pitchFamily="34" charset="0"/>
              </a:rPr>
              <a:t>东北非</a:t>
            </a:r>
            <a:r>
              <a:rPr lang="zh-CN" altLang="zh-CN" sz="2800" b="1">
                <a:solidFill>
                  <a:srgbClr val="FF0000"/>
                </a:solidFill>
                <a:latin typeface="Arial" panose="020B0604020202020204" pitchFamily="34" charset="0"/>
              </a:rPr>
              <a:t>地区自然环境有什么样的特点？</a:t>
            </a:r>
            <a:endParaRPr lang="zh-CN" altLang="en-US" sz="2800" b="1">
              <a:solidFill>
                <a:srgbClr val="FF0000"/>
              </a:solidFill>
              <a:latin typeface="Arial" panose="020B0604020202020204" pitchFamily="34" charset="0"/>
            </a:endParaRPr>
          </a:p>
        </p:txBody>
      </p:sp>
      <p:sp>
        <p:nvSpPr>
          <p:cNvPr id="8" name="圆角矩形标注 7"/>
          <p:cNvSpPr/>
          <p:nvPr/>
        </p:nvSpPr>
        <p:spPr>
          <a:xfrm>
            <a:off x="1835150" y="1628775"/>
            <a:ext cx="7164388" cy="1079500"/>
          </a:xfrm>
          <a:prstGeom prst="wedgeRoundRectCallout">
            <a:avLst>
              <a:gd name="adj1" fmla="val -2475"/>
              <a:gd name="adj2" fmla="val 95167"/>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对于埃及人来说尼罗河是伟大的衣食父母，河水赐予他们全部的生活所需甚至更多</a:t>
            </a:r>
            <a:r>
              <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a:t>
            </a:r>
            <a:r>
              <a:rPr kumimoji="0" lang="zh-CN" altLang="en-US"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英</a:t>
            </a:r>
            <a:r>
              <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a:t>
            </a:r>
            <a:r>
              <a:rPr kumimoji="0" lang="zh-CN" altLang="en-US"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理查德</a:t>
            </a:r>
            <a:r>
              <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a:t>
            </a:r>
            <a:r>
              <a:rPr kumimoji="0" lang="zh-CN" altLang="en-US"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迈尔斯</a:t>
            </a:r>
            <a:r>
              <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a:t>
            </a:r>
            <a:r>
              <a:rPr kumimoji="0" lang="zh-CN" altLang="en-US"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古代世界：追寻西方文明之源</a:t>
            </a:r>
            <a:r>
              <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a:t>
            </a:r>
            <a:endPar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endParaRPr>
          </a:p>
        </p:txBody>
      </p:sp>
      <p:sp>
        <p:nvSpPr>
          <p:cNvPr id="7" name="圆角矩形标注 6"/>
          <p:cNvSpPr/>
          <p:nvPr/>
        </p:nvSpPr>
        <p:spPr>
          <a:xfrm>
            <a:off x="611188" y="4005263"/>
            <a:ext cx="4537075" cy="1368425"/>
          </a:xfrm>
          <a:prstGeom prst="wedgeRoundRectCallout">
            <a:avLst>
              <a:gd name="adj1" fmla="val 54037"/>
              <a:gd name="adj2" fmla="val -101025"/>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东北非的埃及气候干旱，但尼罗河的定期泛滥，有利于农业生产的发展。</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a:t>
            </a:r>
            <a:r>
              <a:rPr kumimoji="0" lang="zh-CN" altLang="en-US"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教材第</a:t>
            </a:r>
            <a:r>
              <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4</a:t>
            </a:r>
            <a:r>
              <a:rPr kumimoji="0" lang="zh-CN" altLang="en-US" sz="1400" b="1" i="0" u="none" strike="noStrike" kern="1200" cap="none" spc="0" normalizeH="0" baseline="0" noProof="0">
                <a:ln>
                  <a:noFill/>
                </a:ln>
                <a:solidFill>
                  <a:schemeClr val="tx1"/>
                </a:solidFill>
                <a:effectLst/>
                <a:uLnTx/>
                <a:uFillTx/>
                <a:latin typeface="宋体" panose="02010600030101010101" pitchFamily="2" charset="-122"/>
                <a:ea typeface="+mn-ea"/>
                <a:cs typeface="+mn-cs"/>
              </a:rPr>
              <a:t>页</a:t>
            </a:r>
            <a:endParaRPr kumimoji="0" lang="zh-CN" altLang="en-US" sz="1400" b="1" i="0" u="none" strike="noStrike" kern="1200" cap="none" spc="0" normalizeH="0" baseline="0" noProof="0">
              <a:ln>
                <a:noFill/>
              </a:ln>
              <a:solidFill>
                <a:schemeClr val="tx1"/>
              </a:solidFill>
              <a:effectLst/>
              <a:uLnTx/>
              <a:uFillTx/>
              <a:latin typeface="宋体" panose="02010600030101010101" pitchFamily="2" charset="-122"/>
              <a:ea typeface="+mn-ea"/>
              <a:cs typeface="+mn-cs"/>
            </a:endParaRPr>
          </a:p>
        </p:txBody>
      </p:sp>
      <p:sp>
        <p:nvSpPr>
          <p:cNvPr id="36870" name="文本框 3"/>
          <p:cNvSpPr txBox="1"/>
          <p:nvPr/>
        </p:nvSpPr>
        <p:spPr>
          <a:xfrm>
            <a:off x="179388" y="44450"/>
            <a:ext cx="6186487" cy="584200"/>
          </a:xfrm>
          <a:prstGeom prst="rect">
            <a:avLst/>
          </a:prstGeom>
          <a:noFill/>
          <a:ln w="9525">
            <a:noFill/>
          </a:ln>
        </p:spPr>
        <p:txBody>
          <a:bodyPr>
            <a:spAutoFit/>
          </a:bodyPr>
          <a:lstStyle/>
          <a:p>
            <a:r>
              <a:rPr lang="zh-CN" altLang="en-US" sz="3200" b="1">
                <a:solidFill>
                  <a:srgbClr val="FF0000"/>
                </a:solidFill>
                <a:latin typeface="Arial" panose="020B0604020202020204" pitchFamily="34" charset="0"/>
              </a:rPr>
              <a:t>二、古代文明的多元特点</a:t>
            </a:r>
            <a:endParaRPr lang="zh-CN" altLang="en-US" sz="3200" b="1">
              <a:solidFill>
                <a:srgbClr val="FF0000"/>
              </a:solidFill>
              <a:latin typeface="Arial" panose="020B0604020202020204" pitchFamily="34" charset="0"/>
            </a:endParaRPr>
          </a:p>
        </p:txBody>
      </p:sp>
      <p:sp>
        <p:nvSpPr>
          <p:cNvPr id="36871" name="文本框 4"/>
          <p:cNvSpPr txBox="1"/>
          <p:nvPr/>
        </p:nvSpPr>
        <p:spPr>
          <a:xfrm>
            <a:off x="657225" y="620713"/>
            <a:ext cx="6905625" cy="461962"/>
          </a:xfrm>
          <a:prstGeom prst="rect">
            <a:avLst/>
          </a:prstGeom>
          <a:noFill/>
          <a:ln w="9525">
            <a:noFill/>
          </a:ln>
        </p:spPr>
        <p:txBody>
          <a:bodyPr>
            <a:spAutoFit/>
          </a:bodyPr>
          <a:lstStyle/>
          <a:p>
            <a:r>
              <a:rPr lang="en-US" altLang="zh-CN" sz="2400" b="1">
                <a:latin typeface="仿宋" panose="02010609060101010101" charset="-122"/>
                <a:ea typeface="仿宋" panose="02010609060101010101" charset="-122"/>
              </a:rPr>
              <a:t>2</a:t>
            </a:r>
            <a:r>
              <a:rPr lang="zh-CN" altLang="en-US" sz="2400" b="1">
                <a:latin typeface="仿宋" panose="02010609060101010101" charset="-122"/>
                <a:ea typeface="仿宋" panose="02010609060101010101" charset="-122"/>
              </a:rPr>
              <a:t>、东北非尼罗河流域的古埃及文明</a:t>
            </a:r>
            <a:endParaRPr lang="zh-CN" altLang="en-US" sz="2400" b="1">
              <a:latin typeface="仿宋" panose="02010609060101010101" charset="-122"/>
              <a:ea typeface="仿宋"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图片 6" descr="b760496cf01f"/>
          <p:cNvPicPr>
            <a:picLocks noChangeAspect="1"/>
          </p:cNvPicPr>
          <p:nvPr/>
        </p:nvPicPr>
        <p:blipFill>
          <a:blip r:embed="rId1"/>
          <a:stretch>
            <a:fillRect/>
          </a:stretch>
        </p:blipFill>
        <p:spPr>
          <a:xfrm>
            <a:off x="0" y="25400"/>
            <a:ext cx="666750" cy="652463"/>
          </a:xfrm>
          <a:prstGeom prst="rect">
            <a:avLst/>
          </a:prstGeom>
          <a:noFill/>
          <a:ln w="9525">
            <a:noFill/>
          </a:ln>
        </p:spPr>
      </p:pic>
      <p:grpSp>
        <p:nvGrpSpPr>
          <p:cNvPr id="2" name="组合 5"/>
          <p:cNvGrpSpPr/>
          <p:nvPr/>
        </p:nvGrpSpPr>
        <p:grpSpPr>
          <a:xfrm>
            <a:off x="539750" y="1268413"/>
            <a:ext cx="3600450" cy="5357812"/>
            <a:chOff x="9243" y="6339"/>
            <a:chExt cx="4711" cy="4345"/>
          </a:xfrm>
        </p:grpSpPr>
        <p:pic>
          <p:nvPicPr>
            <p:cNvPr id="37894" name="图片 8"/>
            <p:cNvPicPr>
              <a:picLocks noChangeAspect="1"/>
            </p:cNvPicPr>
            <p:nvPr/>
          </p:nvPicPr>
          <p:blipFill>
            <a:blip r:embed="rId2"/>
            <a:stretch>
              <a:fillRect/>
            </a:stretch>
          </p:blipFill>
          <p:spPr>
            <a:xfrm>
              <a:off x="9243" y="6339"/>
              <a:ext cx="4711" cy="3493"/>
            </a:xfrm>
            <a:prstGeom prst="rect">
              <a:avLst/>
            </a:prstGeom>
            <a:noFill/>
            <a:ln w="9525">
              <a:noFill/>
            </a:ln>
          </p:spPr>
        </p:pic>
        <p:sp>
          <p:nvSpPr>
            <p:cNvPr id="37895" name="文本框 10"/>
            <p:cNvSpPr txBox="1"/>
            <p:nvPr/>
          </p:nvSpPr>
          <p:spPr>
            <a:xfrm>
              <a:off x="9499" y="9919"/>
              <a:ext cx="3861" cy="765"/>
            </a:xfrm>
            <a:prstGeom prst="rect">
              <a:avLst/>
            </a:prstGeom>
            <a:noFill/>
            <a:ln w="9525">
              <a:noFill/>
            </a:ln>
          </p:spPr>
          <p:txBody>
            <a:bodyPr>
              <a:spAutoFit/>
            </a:bodyPr>
            <a:lstStyle/>
            <a:p>
              <a:pPr>
                <a:spcBef>
                  <a:spcPct val="50000"/>
                </a:spcBef>
              </a:pPr>
              <a:r>
                <a:rPr lang="zh-CN" altLang="en-US" sz="2400" b="1">
                  <a:solidFill>
                    <a:srgbClr val="FF0000"/>
                  </a:solidFill>
                  <a:latin typeface="仿宋" panose="02010609060101010101" charset="-122"/>
                  <a:ea typeface="仿宋" panose="02010609060101010101" charset="-122"/>
                </a:rPr>
                <a:t>埃及象形文字</a:t>
              </a:r>
              <a:endParaRPr lang="zh-CN" altLang="en-US" sz="2400" b="1">
                <a:solidFill>
                  <a:srgbClr val="FF0000"/>
                </a:solidFill>
                <a:latin typeface="仿宋" panose="02010609060101010101" charset="-122"/>
                <a:ea typeface="仿宋" panose="02010609060101010101" charset="-122"/>
              </a:endParaRPr>
            </a:p>
          </p:txBody>
        </p:sp>
      </p:grpSp>
      <p:pic>
        <p:nvPicPr>
          <p:cNvPr id="12" name="图片 11"/>
          <p:cNvPicPr>
            <a:picLocks noChangeAspect="1"/>
          </p:cNvPicPr>
          <p:nvPr/>
        </p:nvPicPr>
        <p:blipFill>
          <a:blip r:embed="rId3"/>
          <a:stretch>
            <a:fillRect/>
          </a:stretch>
        </p:blipFill>
        <p:spPr>
          <a:xfrm>
            <a:off x="5148263" y="1268413"/>
            <a:ext cx="3671887" cy="4464050"/>
          </a:xfrm>
          <a:prstGeom prst="rect">
            <a:avLst/>
          </a:prstGeom>
          <a:noFill/>
          <a:ln w="9525">
            <a:noFill/>
          </a:ln>
        </p:spPr>
      </p:pic>
      <p:sp>
        <p:nvSpPr>
          <p:cNvPr id="13" name="文本框 12"/>
          <p:cNvSpPr txBox="1"/>
          <p:nvPr/>
        </p:nvSpPr>
        <p:spPr>
          <a:xfrm>
            <a:off x="5003800" y="5732463"/>
            <a:ext cx="3846513" cy="461963"/>
          </a:xfrm>
          <a:prstGeom prst="rect">
            <a:avLst/>
          </a:prstGeom>
          <a:noFill/>
          <a:ln w="28575" cmpd="sng">
            <a:noFill/>
            <a:prstDash val="dashDot"/>
          </a:ln>
        </p:spPr>
        <p:txBody>
          <a:bodyPr>
            <a:spAutoFit/>
          </a:bodyPr>
          <a:lstStyle/>
          <a:p>
            <a:pPr marR="0" algn="ctr" defTabSz="914400" fontAlgn="auto">
              <a:buClrTx/>
              <a:buSzTx/>
              <a:buFontTx/>
              <a:defRPr/>
            </a:pPr>
            <a:r>
              <a:rPr kumimoji="0" lang="zh-CN" sz="2400" b="1" kern="1200" cap="none" spc="0" normalizeH="0" baseline="0" noProof="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cs typeface="+mn-cs"/>
                <a:sym typeface="+mn-ea"/>
              </a:rPr>
              <a:t>法老图坦卡蒙安葬面具</a:t>
            </a:r>
            <a:endParaRPr kumimoji="0" lang="zh-CN" sz="2400" b="1" kern="1200" cap="none" spc="0" normalizeH="0" baseline="0" noProof="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cs typeface="+mn-cs"/>
              <a:sym typeface="+mn-ea"/>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par>
                                <p:cTn id="8" presetID="4" presetClass="entr" presetSubtype="32" fill="hold" nodeType="withEffect">
                                  <p:stCondLst>
                                    <p:cond delay="0"/>
                                  </p:stCondLst>
                                  <p:childTnLst>
                                    <p:set>
                                      <p:cBhvr>
                                        <p:cTn id="9" dur="500" fill="hold">
                                          <p:stCondLst>
                                            <p:cond delay="0"/>
                                          </p:stCondLst>
                                        </p:cTn>
                                        <p:tgtEl>
                                          <p:spTgt spid="12"/>
                                        </p:tgtEl>
                                        <p:attrNameLst>
                                          <p:attrName>style.visibility</p:attrName>
                                        </p:attrNameLst>
                                      </p:cBhvr>
                                      <p:to>
                                        <p:strVal val="visible"/>
                                      </p:to>
                                    </p:set>
                                    <p:animEffect transition="in" filter="box(out)">
                                      <p:cBhvr>
                                        <p:cTn id="10" dur="500"/>
                                        <p:tgtEl>
                                          <p:spTgt spid="12"/>
                                        </p:tgtEl>
                                      </p:cBhvr>
                                    </p:animEffect>
                                  </p:childTnLst>
                                </p:cTn>
                              </p:par>
                              <p:par>
                                <p:cTn id="11" presetID="4" presetClass="entr" presetSubtype="32" fill="hold" grpId="0" nodeType="withEffect">
                                  <p:stCondLst>
                                    <p:cond delay="0"/>
                                  </p:stCondLst>
                                  <p:childTnLst>
                                    <p:set>
                                      <p:cBhvr>
                                        <p:cTn id="12" dur="500" fill="hold">
                                          <p:stCondLst>
                                            <p:cond delay="0"/>
                                          </p:stCondLst>
                                        </p:cTn>
                                        <p:tgtEl>
                                          <p:spTgt spid="13"/>
                                        </p:tgtEl>
                                        <p:attrNameLst>
                                          <p:attrName>style.visibility</p:attrName>
                                        </p:attrNameLst>
                                      </p:cBhvr>
                                      <p:to>
                                        <p:strVal val="visible"/>
                                      </p:to>
                                    </p:set>
                                    <p:animEffect transition="in" filter="box(ou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5" descr="a"/>
          <p:cNvPicPr>
            <a:picLocks noChangeAspect="1"/>
          </p:cNvPicPr>
          <p:nvPr/>
        </p:nvPicPr>
        <p:blipFill>
          <a:blip r:embed="rId1"/>
          <a:stretch>
            <a:fillRect/>
          </a:stretch>
        </p:blipFill>
        <p:spPr>
          <a:xfrm>
            <a:off x="260350" y="817563"/>
            <a:ext cx="8623300" cy="4441825"/>
          </a:xfrm>
          <a:prstGeom prst="rect">
            <a:avLst/>
          </a:prstGeom>
          <a:noFill/>
          <a:ln w="9525">
            <a:noFill/>
          </a:ln>
        </p:spPr>
      </p:pic>
      <p:sp>
        <p:nvSpPr>
          <p:cNvPr id="38915" name="Text Box 2"/>
          <p:cNvSpPr txBox="1"/>
          <p:nvPr/>
        </p:nvSpPr>
        <p:spPr>
          <a:xfrm>
            <a:off x="2338388" y="433388"/>
            <a:ext cx="4692650" cy="384175"/>
          </a:xfrm>
          <a:prstGeom prst="rect">
            <a:avLst/>
          </a:prstGeom>
          <a:noFill/>
          <a:ln w="9525">
            <a:noFill/>
          </a:ln>
        </p:spPr>
        <p:txBody>
          <a:bodyPr lIns="0" tIns="0" rIns="0" bIns="0">
            <a:spAutoFit/>
          </a:bodyPr>
          <a:lstStyle/>
          <a:p>
            <a:pPr algn="ctr"/>
            <a:r>
              <a:rPr lang="zh-CN" altLang="en-US" sz="2500">
                <a:solidFill>
                  <a:srgbClr val="663300"/>
                </a:solidFill>
                <a:latin typeface="Times New Roman" panose="02020603050405020304" pitchFamily="18" charset="0"/>
                <a:ea typeface="黑体" panose="02010609060101010101" pitchFamily="49" charset="-122"/>
              </a:rPr>
              <a:t>屹立在尼罗河下游的金字塔群</a:t>
            </a:r>
            <a:endParaRPr lang="zh-CN" altLang="en-US" sz="2500">
              <a:solidFill>
                <a:srgbClr val="663300"/>
              </a:solidFill>
              <a:latin typeface="Times New Roman" panose="02020603050405020304" pitchFamily="18" charset="0"/>
              <a:ea typeface="黑体" panose="02010609060101010101" pitchFamily="49" charset="-122"/>
            </a:endParaRPr>
          </a:p>
        </p:txBody>
      </p:sp>
      <p:sp>
        <p:nvSpPr>
          <p:cNvPr id="38916" name="Rectangle 4"/>
          <p:cNvSpPr/>
          <p:nvPr/>
        </p:nvSpPr>
        <p:spPr>
          <a:xfrm>
            <a:off x="147638" y="5365750"/>
            <a:ext cx="8847137" cy="1152525"/>
          </a:xfrm>
          <a:prstGeom prst="rect">
            <a:avLst/>
          </a:prstGeom>
          <a:noFill/>
          <a:ln w="12700" cap="flat" cmpd="sng">
            <a:solidFill>
              <a:srgbClr val="C00000"/>
            </a:solidFill>
            <a:prstDash val="sysDash"/>
            <a:round/>
            <a:headEnd type="none" w="med" len="med"/>
            <a:tailEnd type="none" w="med" len="med"/>
          </a:ln>
        </p:spPr>
        <p:txBody>
          <a:bodyPr lIns="0" tIns="0" rIns="0" bIns="0" anchor="t" anchorCtr="1">
            <a:spAutoFit/>
          </a:bodyPr>
          <a:lstStyle/>
          <a:p>
            <a:r>
              <a:rPr lang="zh-CN" altLang="en-US" sz="1700">
                <a:solidFill>
                  <a:srgbClr val="4D4D4D"/>
                </a:solidFill>
                <a:latin typeface="华文楷体" panose="02010600040101010101" charset="-122"/>
                <a:ea typeface="华文楷体" panose="02010600040101010101" charset="-122"/>
              </a:rPr>
              <a:t>　</a:t>
            </a:r>
            <a:r>
              <a:rPr lang="zh-CN" altLang="en-US" sz="2500">
                <a:solidFill>
                  <a:srgbClr val="4D4D4D"/>
                </a:solidFill>
                <a:latin typeface="楷体" panose="02010609060101010101" pitchFamily="49" charset="-122"/>
                <a:ea typeface="楷体" panose="02010609060101010101" pitchFamily="49" charset="-122"/>
              </a:rPr>
              <a:t>　 </a:t>
            </a:r>
            <a:r>
              <a:rPr lang="zh-CN" altLang="en-US" sz="2500">
                <a:latin typeface="楷体" panose="02010609060101010101" pitchFamily="49" charset="-122"/>
                <a:ea typeface="楷体" panose="02010609060101010101" pitchFamily="49" charset="-122"/>
              </a:rPr>
              <a:t>从左到右依次为第四王朝门卡乌拉（胡夫之孙）、哈夫拉（胡夫之子）、胡夫三位法老的金字塔，小金字塔是孙子的几个妻子。</a:t>
            </a:r>
            <a:r>
              <a:rPr lang="zh-CN" altLang="en-US" sz="2500" b="1">
                <a:solidFill>
                  <a:srgbClr val="C00000"/>
                </a:solidFill>
                <a:latin typeface="楷体" panose="02010609060101010101" pitchFamily="49" charset="-122"/>
                <a:ea typeface="楷体" panose="02010609060101010101" pitchFamily="49" charset="-122"/>
              </a:rPr>
              <a:t>金字塔大小代表财富和实力。</a:t>
            </a:r>
            <a:endParaRPr lang="zh-CN" altLang="en-US" sz="2500" b="1">
              <a:solidFill>
                <a:srgbClr val="C00000"/>
              </a:solidFill>
              <a:latin typeface="楷体" panose="02010609060101010101" pitchFamily="49" charset="-122"/>
              <a:ea typeface="楷体" panose="02010609060101010101" pitchFamily="49" charset="-122"/>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图片1"/>
          <p:cNvPicPr>
            <a:picLocks noChangeAspect="1"/>
          </p:cNvPicPr>
          <p:nvPr/>
        </p:nvPicPr>
        <p:blipFill>
          <a:blip r:embed="rId1"/>
          <a:stretch>
            <a:fillRect/>
          </a:stretch>
        </p:blipFill>
        <p:spPr>
          <a:xfrm>
            <a:off x="242888" y="757238"/>
            <a:ext cx="8656637" cy="5380037"/>
          </a:xfrm>
          <a:prstGeom prst="rect">
            <a:avLst/>
          </a:prstGeom>
          <a:noFill/>
          <a:ln w="9525">
            <a:noFill/>
          </a:ln>
        </p:spPr>
      </p:pic>
      <p:sp>
        <p:nvSpPr>
          <p:cNvPr id="39939" name="Rectangle 3"/>
          <p:cNvSpPr/>
          <p:nvPr/>
        </p:nvSpPr>
        <p:spPr>
          <a:xfrm>
            <a:off x="3487738" y="373063"/>
            <a:ext cx="2357437" cy="384175"/>
          </a:xfrm>
          <a:prstGeom prst="rect">
            <a:avLst/>
          </a:prstGeom>
          <a:noFill/>
          <a:ln w="9525">
            <a:noFill/>
          </a:ln>
        </p:spPr>
        <p:txBody>
          <a:bodyPr lIns="0" tIns="0" rIns="0" bIns="0">
            <a:spAutoFit/>
          </a:bodyPr>
          <a:lstStyle/>
          <a:p>
            <a:pPr algn="ctr"/>
            <a:r>
              <a:rPr lang="zh-CN" altLang="en-US" sz="2500">
                <a:solidFill>
                  <a:srgbClr val="663300"/>
                </a:solidFill>
                <a:latin typeface="Times New Roman" panose="02020603050405020304" pitchFamily="18" charset="0"/>
                <a:ea typeface="黑体" panose="02010609060101010101" pitchFamily="49" charset="-122"/>
              </a:rPr>
              <a:t>金字塔墓道</a:t>
            </a:r>
            <a:endParaRPr lang="zh-CN" altLang="en-US" sz="2500">
              <a:solidFill>
                <a:srgbClr val="663300"/>
              </a:solidFill>
              <a:latin typeface="Times New Roman" panose="02020603050405020304" pitchFamily="18" charset="0"/>
              <a:ea typeface="黑体" panose="02010609060101010101" pitchFamily="49" charset="-122"/>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p:nvPr/>
        </p:nvSpPr>
        <p:spPr>
          <a:xfrm>
            <a:off x="265113" y="450850"/>
            <a:ext cx="4095750" cy="384175"/>
          </a:xfrm>
          <a:prstGeom prst="rect">
            <a:avLst/>
          </a:prstGeom>
          <a:noFill/>
          <a:ln w="9525">
            <a:noFill/>
          </a:ln>
        </p:spPr>
        <p:txBody>
          <a:bodyPr lIns="0" tIns="0" rIns="0" bIns="0">
            <a:spAutoFit/>
          </a:bodyPr>
          <a:lstStyle/>
          <a:p>
            <a:pPr algn="ctr"/>
            <a:r>
              <a:rPr lang="zh-CN" altLang="en-US" sz="2500">
                <a:solidFill>
                  <a:srgbClr val="663300"/>
                </a:solidFill>
                <a:latin typeface="Times New Roman" panose="02020603050405020304" pitchFamily="18" charset="0"/>
                <a:ea typeface="黑体" panose="02010609060101010101" pitchFamily="49" charset="-122"/>
              </a:rPr>
              <a:t>埃及法老图坦哈蒙的金棺</a:t>
            </a:r>
            <a:endParaRPr lang="zh-CN" altLang="en-US" sz="2500">
              <a:solidFill>
                <a:srgbClr val="663300"/>
              </a:solidFill>
              <a:latin typeface="Times New Roman" panose="02020603050405020304" pitchFamily="18" charset="0"/>
              <a:ea typeface="黑体" panose="02010609060101010101" pitchFamily="49" charset="-122"/>
            </a:endParaRPr>
          </a:p>
        </p:txBody>
      </p:sp>
      <p:pic>
        <p:nvPicPr>
          <p:cNvPr id="40963" name="Picture 8" descr="t"/>
          <p:cNvPicPr>
            <a:picLocks noChangeAspect="1"/>
          </p:cNvPicPr>
          <p:nvPr/>
        </p:nvPicPr>
        <p:blipFill>
          <a:blip r:embed="rId1"/>
          <a:stretch>
            <a:fillRect/>
          </a:stretch>
        </p:blipFill>
        <p:spPr>
          <a:xfrm>
            <a:off x="227013" y="835025"/>
            <a:ext cx="3895725" cy="1895475"/>
          </a:xfrm>
          <a:prstGeom prst="rect">
            <a:avLst/>
          </a:prstGeom>
          <a:noFill/>
          <a:ln w="9525">
            <a:noFill/>
          </a:ln>
        </p:spPr>
      </p:pic>
      <p:pic>
        <p:nvPicPr>
          <p:cNvPr id="40964" name="Picture 11" descr="m"/>
          <p:cNvPicPr>
            <a:picLocks noChangeAspect="1"/>
          </p:cNvPicPr>
          <p:nvPr/>
        </p:nvPicPr>
        <p:blipFill>
          <a:blip r:embed="rId2"/>
          <a:stretch>
            <a:fillRect/>
          </a:stretch>
        </p:blipFill>
        <p:spPr>
          <a:xfrm>
            <a:off x="4225925" y="755650"/>
            <a:ext cx="4816475" cy="5746750"/>
          </a:xfrm>
          <a:prstGeom prst="rect">
            <a:avLst/>
          </a:prstGeom>
          <a:noFill/>
          <a:ln w="9525">
            <a:noFill/>
          </a:ln>
        </p:spPr>
      </p:pic>
      <p:sp>
        <p:nvSpPr>
          <p:cNvPr id="40965" name="Rectangle 12"/>
          <p:cNvSpPr/>
          <p:nvPr/>
        </p:nvSpPr>
        <p:spPr>
          <a:xfrm>
            <a:off x="5457825" y="450850"/>
            <a:ext cx="2806700" cy="384175"/>
          </a:xfrm>
          <a:prstGeom prst="rect">
            <a:avLst/>
          </a:prstGeom>
          <a:noFill/>
          <a:ln w="9525">
            <a:noFill/>
          </a:ln>
        </p:spPr>
        <p:txBody>
          <a:bodyPr lIns="0" tIns="0" rIns="0" bIns="0">
            <a:spAutoFit/>
          </a:bodyPr>
          <a:lstStyle/>
          <a:p>
            <a:pPr algn="ctr"/>
            <a:r>
              <a:rPr lang="zh-CN" altLang="en-US" sz="2500">
                <a:solidFill>
                  <a:srgbClr val="663300"/>
                </a:solidFill>
                <a:latin typeface="Times New Roman" panose="02020603050405020304" pitchFamily="18" charset="0"/>
                <a:ea typeface="黑体" panose="02010609060101010101" pitchFamily="49" charset="-122"/>
              </a:rPr>
              <a:t>木乃伊制作流程</a:t>
            </a:r>
            <a:endParaRPr lang="zh-CN" altLang="en-US" sz="2500">
              <a:solidFill>
                <a:srgbClr val="663300"/>
              </a:solidFill>
              <a:latin typeface="Times New Roman" panose="02020603050405020304" pitchFamily="18" charset="0"/>
              <a:ea typeface="黑体" panose="02010609060101010101" pitchFamily="49" charset="-122"/>
            </a:endParaRPr>
          </a:p>
        </p:txBody>
      </p:sp>
      <p:pic>
        <p:nvPicPr>
          <p:cNvPr id="40966" name="Picture 18" descr="r"/>
          <p:cNvPicPr>
            <a:picLocks noChangeAspect="1"/>
          </p:cNvPicPr>
          <p:nvPr/>
        </p:nvPicPr>
        <p:blipFill>
          <a:blip r:embed="rId3"/>
          <a:stretch>
            <a:fillRect/>
          </a:stretch>
        </p:blipFill>
        <p:spPr>
          <a:xfrm>
            <a:off x="295275" y="3213100"/>
            <a:ext cx="3827463" cy="2168525"/>
          </a:xfrm>
          <a:prstGeom prst="rect">
            <a:avLst/>
          </a:prstGeom>
          <a:noFill/>
          <a:ln w="9525">
            <a:noFill/>
          </a:ln>
        </p:spPr>
      </p:pic>
      <p:sp>
        <p:nvSpPr>
          <p:cNvPr id="40967" name="Rectangle 19"/>
          <p:cNvSpPr/>
          <p:nvPr/>
        </p:nvSpPr>
        <p:spPr>
          <a:xfrm>
            <a:off x="36513" y="5495925"/>
            <a:ext cx="4344987" cy="339725"/>
          </a:xfrm>
          <a:prstGeom prst="rect">
            <a:avLst/>
          </a:prstGeom>
          <a:noFill/>
          <a:ln w="9525">
            <a:noFill/>
          </a:ln>
        </p:spPr>
        <p:txBody>
          <a:bodyPr lIns="0" tIns="0" rIns="0" bIns="0" anchor="t" anchorCtr="1">
            <a:spAutoFit/>
          </a:bodyPr>
          <a:lstStyle/>
          <a:p>
            <a:r>
              <a:rPr lang="zh-CN" altLang="en-US" sz="2200">
                <a:latin typeface="楷体" panose="02010609060101010101" pitchFamily="49" charset="-122"/>
                <a:ea typeface="楷体" panose="02010609060101010101" pitchFamily="49" charset="-122"/>
              </a:rPr>
              <a:t>从左至右为：肺、肠、肝、胃。</a:t>
            </a:r>
            <a:endParaRPr lang="zh-CN" altLang="en-US" sz="2200">
              <a:latin typeface="楷体" panose="02010609060101010101" pitchFamily="49" charset="-122"/>
              <a:ea typeface="楷体" panose="02010609060101010101" pitchFamily="49" charset="-122"/>
            </a:endParaRPr>
          </a:p>
        </p:txBody>
      </p:sp>
      <p:sp>
        <p:nvSpPr>
          <p:cNvPr id="40968" name="Rectangle 20"/>
          <p:cNvSpPr/>
          <p:nvPr/>
        </p:nvSpPr>
        <p:spPr>
          <a:xfrm>
            <a:off x="933450" y="2828925"/>
            <a:ext cx="2759075" cy="384175"/>
          </a:xfrm>
          <a:prstGeom prst="rect">
            <a:avLst/>
          </a:prstGeom>
          <a:noFill/>
          <a:ln w="9525">
            <a:noFill/>
          </a:ln>
        </p:spPr>
        <p:txBody>
          <a:bodyPr lIns="0" tIns="0" rIns="0" bIns="0">
            <a:spAutoFit/>
          </a:bodyPr>
          <a:lstStyle/>
          <a:p>
            <a:pPr algn="ctr"/>
            <a:r>
              <a:rPr lang="zh-CN" altLang="en-US" sz="2500">
                <a:solidFill>
                  <a:srgbClr val="663300"/>
                </a:solidFill>
                <a:latin typeface="Times New Roman" panose="02020603050405020304" pitchFamily="18" charset="0"/>
                <a:ea typeface="黑体" panose="02010609060101010101" pitchFamily="49" charset="-122"/>
              </a:rPr>
              <a:t>内脏</a:t>
            </a:r>
            <a:r>
              <a:rPr lang="zh-TW" altLang="en-US" sz="2500">
                <a:solidFill>
                  <a:srgbClr val="663300"/>
                </a:solidFill>
                <a:latin typeface="Times New Roman" panose="02020603050405020304" pitchFamily="18" charset="0"/>
                <a:ea typeface="黑体" panose="02010609060101010101" pitchFamily="49" charset="-122"/>
              </a:rPr>
              <a:t>放置容器</a:t>
            </a:r>
            <a:endParaRPr lang="zh-CN" altLang="en-US" sz="2500">
              <a:solidFill>
                <a:srgbClr val="663300"/>
              </a:solidFill>
              <a:latin typeface="Times New Roman" panose="02020603050405020304" pitchFamily="18" charset="0"/>
              <a:ea typeface="黑体" panose="02010609060101010101" pitchFamily="49" charset="-122"/>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4" name="表格 13"/>
          <p:cNvGraphicFramePr>
            <a:graphicFrameLocks noGrp="1"/>
          </p:cNvGraphicFramePr>
          <p:nvPr/>
        </p:nvGraphicFramePr>
        <p:xfrm>
          <a:off x="395288" y="260350"/>
          <a:ext cx="8496945" cy="6528012"/>
        </p:xfrm>
        <a:graphic>
          <a:graphicData uri="http://schemas.openxmlformats.org/drawingml/2006/table">
            <a:tbl>
              <a:tblPr firstRow="1" bandRow="1">
                <a:tableStyleId>{5C22544A-7EE6-4342-B048-85BDC9FD1C3A}</a:tableStyleId>
              </a:tblPr>
              <a:tblGrid>
                <a:gridCol w="432050"/>
                <a:gridCol w="1368152"/>
                <a:gridCol w="576064"/>
                <a:gridCol w="1800200"/>
                <a:gridCol w="2016224"/>
                <a:gridCol w="2304255"/>
              </a:tblGrid>
              <a:tr h="270107">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70107">
                <a:tc vMerge="1">
                  <a:tcPr/>
                </a:tc>
                <a:tc vMerge="1">
                  <a:tcPr/>
                </a:tc>
                <a:tc vMerge="1">
                  <a:tcPr/>
                </a:tc>
                <a:tc vMerge="1">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796492">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42011" name="TextBox 14"/>
          <p:cNvSpPr txBox="1"/>
          <p:nvPr/>
        </p:nvSpPr>
        <p:spPr>
          <a:xfrm>
            <a:off x="4572000" y="1341438"/>
            <a:ext cx="2087563" cy="3046412"/>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公元前</a:t>
            </a:r>
            <a:r>
              <a:rPr lang="en-US" altLang="zh-CN" sz="2400" b="1">
                <a:solidFill>
                  <a:srgbClr val="7030A0"/>
                </a:solidFill>
                <a:latin typeface="Arial" panose="020B0604020202020204" pitchFamily="34" charset="0"/>
              </a:rPr>
              <a:t>3100</a:t>
            </a:r>
            <a:r>
              <a:rPr lang="zh-CN" altLang="en-US" sz="2400" b="1">
                <a:solidFill>
                  <a:srgbClr val="7030A0"/>
                </a:solidFill>
                <a:latin typeface="Arial" panose="020B0604020202020204" pitchFamily="34" charset="0"/>
              </a:rPr>
              <a:t>年左右，</a:t>
            </a:r>
            <a:r>
              <a:rPr lang="zh-CN" altLang="zh-CN" sz="2400" b="1">
                <a:solidFill>
                  <a:srgbClr val="7030A0"/>
                </a:solidFill>
                <a:latin typeface="Arial" panose="020B0604020202020204" pitchFamily="34" charset="0"/>
              </a:rPr>
              <a:t>埃及初步实现</a:t>
            </a:r>
            <a:r>
              <a:rPr lang="zh-CN" altLang="zh-CN" sz="2400" b="1">
                <a:solidFill>
                  <a:srgbClr val="FF0000"/>
                </a:solidFill>
                <a:latin typeface="Arial" panose="020B0604020202020204" pitchFamily="34" charset="0"/>
              </a:rPr>
              <a:t>统一</a:t>
            </a:r>
            <a:r>
              <a:rPr lang="zh-CN" altLang="zh-CN" sz="2400" b="1">
                <a:solidFill>
                  <a:srgbClr val="7030A0"/>
                </a:solidFill>
                <a:latin typeface="Arial" panose="020B0604020202020204" pitchFamily="34" charset="0"/>
              </a:rPr>
              <a:t>，建立起比较完善的</a:t>
            </a:r>
            <a:r>
              <a:rPr lang="zh-CN" altLang="zh-CN" sz="2400" b="1">
                <a:solidFill>
                  <a:srgbClr val="FF0000"/>
                </a:solidFill>
                <a:latin typeface="Arial" panose="020B0604020202020204" pitchFamily="34" charset="0"/>
              </a:rPr>
              <a:t>官僚系统</a:t>
            </a:r>
            <a:endParaRPr lang="zh-CN" altLang="zh-CN" sz="2400" b="1">
              <a:solidFill>
                <a:srgbClr val="FF0000"/>
              </a:solidFill>
              <a:latin typeface="Arial" panose="020B0604020202020204" pitchFamily="34" charset="0"/>
            </a:endParaRPr>
          </a:p>
          <a:p>
            <a:r>
              <a:rPr lang="zh-CN" altLang="en-US" sz="2400" b="1">
                <a:solidFill>
                  <a:srgbClr val="7030A0"/>
                </a:solidFill>
                <a:latin typeface="Arial" panose="020B0604020202020204" pitchFamily="34" charset="0"/>
              </a:rPr>
              <a:t>（法老具有至上的权威）</a:t>
            </a:r>
            <a:endParaRPr lang="en-US" altLang="zh-CN" sz="2400" b="1">
              <a:solidFill>
                <a:srgbClr val="7030A0"/>
              </a:solidFill>
              <a:latin typeface="Arial" panose="020B0604020202020204" pitchFamily="34" charset="0"/>
            </a:endParaRPr>
          </a:p>
          <a:p>
            <a:endParaRPr lang="en-US" altLang="zh-CN" sz="2400" b="1">
              <a:solidFill>
                <a:srgbClr val="7030A0"/>
              </a:solidFill>
              <a:latin typeface="Arial" panose="020B0604020202020204" pitchFamily="34" charset="0"/>
            </a:endParaRPr>
          </a:p>
        </p:txBody>
      </p:sp>
      <p:sp>
        <p:nvSpPr>
          <p:cNvPr id="42012" name="TextBox 15"/>
          <p:cNvSpPr txBox="1"/>
          <p:nvPr/>
        </p:nvSpPr>
        <p:spPr>
          <a:xfrm>
            <a:off x="2124075" y="333375"/>
            <a:ext cx="647700" cy="646113"/>
          </a:xfrm>
          <a:prstGeom prst="rect">
            <a:avLst/>
          </a:prstGeom>
          <a:noFill/>
          <a:ln w="9525">
            <a:noFill/>
          </a:ln>
        </p:spPr>
        <p:txBody>
          <a:bodyPr>
            <a:spAutoFit/>
          </a:bodyPr>
          <a:lstStyle/>
          <a:p>
            <a:r>
              <a:rPr lang="zh-CN" altLang="en-US" b="1">
                <a:solidFill>
                  <a:srgbClr val="002060"/>
                </a:solidFill>
                <a:latin typeface="Arial" panose="020B0604020202020204" pitchFamily="34" charset="0"/>
              </a:rPr>
              <a:t>地域范围</a:t>
            </a:r>
            <a:endParaRPr lang="zh-CN" altLang="en-US" b="1">
              <a:solidFill>
                <a:srgbClr val="002060"/>
              </a:solidFill>
              <a:latin typeface="Arial" panose="020B0604020202020204" pitchFamily="34" charset="0"/>
            </a:endParaRPr>
          </a:p>
        </p:txBody>
      </p:sp>
      <p:sp>
        <p:nvSpPr>
          <p:cNvPr id="42013" name="TextBox 16"/>
          <p:cNvSpPr txBox="1"/>
          <p:nvPr/>
        </p:nvSpPr>
        <p:spPr>
          <a:xfrm>
            <a:off x="5003800" y="620713"/>
            <a:ext cx="1081088" cy="400050"/>
          </a:xfrm>
          <a:prstGeom prst="rect">
            <a:avLst/>
          </a:prstGeom>
          <a:noFill/>
          <a:ln w="9525">
            <a:noFill/>
          </a:ln>
        </p:spPr>
        <p:txBody>
          <a:bodyPr>
            <a:spAutoFit/>
          </a:bodyPr>
          <a:lstStyle/>
          <a:p>
            <a:r>
              <a:rPr lang="zh-CN" altLang="en-US" sz="2000" b="1">
                <a:solidFill>
                  <a:srgbClr val="002060"/>
                </a:solidFill>
                <a:latin typeface="Arial" panose="020B0604020202020204" pitchFamily="34" charset="0"/>
              </a:rPr>
              <a:t>政治</a:t>
            </a:r>
            <a:endParaRPr lang="zh-CN" altLang="en-US" sz="2000" b="1">
              <a:solidFill>
                <a:srgbClr val="002060"/>
              </a:solidFill>
              <a:latin typeface="Arial" panose="020B0604020202020204" pitchFamily="34" charset="0"/>
            </a:endParaRPr>
          </a:p>
        </p:txBody>
      </p:sp>
      <p:sp>
        <p:nvSpPr>
          <p:cNvPr id="42014" name="TextBox 17"/>
          <p:cNvSpPr txBox="1"/>
          <p:nvPr/>
        </p:nvSpPr>
        <p:spPr>
          <a:xfrm>
            <a:off x="7235825" y="620713"/>
            <a:ext cx="936625" cy="400050"/>
          </a:xfrm>
          <a:prstGeom prst="rect">
            <a:avLst/>
          </a:prstGeom>
          <a:noFill/>
          <a:ln w="9525">
            <a:noFill/>
          </a:ln>
        </p:spPr>
        <p:txBody>
          <a:bodyPr>
            <a:spAutoFit/>
          </a:bodyPr>
          <a:lstStyle/>
          <a:p>
            <a:r>
              <a:rPr lang="zh-CN" altLang="en-US" sz="2000" b="1">
                <a:solidFill>
                  <a:srgbClr val="002060"/>
                </a:solidFill>
                <a:latin typeface="Arial" panose="020B0604020202020204" pitchFamily="34" charset="0"/>
              </a:rPr>
              <a:t>文化</a:t>
            </a:r>
            <a:endParaRPr lang="zh-CN" altLang="en-US" sz="2000" b="1">
              <a:solidFill>
                <a:srgbClr val="002060"/>
              </a:solidFill>
              <a:latin typeface="Arial" panose="020B0604020202020204" pitchFamily="34" charset="0"/>
            </a:endParaRPr>
          </a:p>
        </p:txBody>
      </p:sp>
      <p:sp>
        <p:nvSpPr>
          <p:cNvPr id="42015" name="TextBox 18"/>
          <p:cNvSpPr txBox="1"/>
          <p:nvPr/>
        </p:nvSpPr>
        <p:spPr>
          <a:xfrm>
            <a:off x="323850" y="1628775"/>
            <a:ext cx="647700" cy="2246313"/>
          </a:xfrm>
          <a:prstGeom prst="rect">
            <a:avLst/>
          </a:prstGeom>
          <a:noFill/>
          <a:ln w="9525">
            <a:noFill/>
          </a:ln>
        </p:spPr>
        <p:txBody>
          <a:bodyPr>
            <a:spAutoFit/>
          </a:bodyPr>
          <a:lstStyle/>
          <a:p>
            <a:r>
              <a:rPr lang="zh-CN" altLang="en-US" sz="2800" b="1">
                <a:solidFill>
                  <a:srgbClr val="000000"/>
                </a:solidFill>
                <a:latin typeface="Arial" panose="020B0604020202020204" pitchFamily="34" charset="0"/>
              </a:rPr>
              <a:t>古埃及文明</a:t>
            </a:r>
            <a:endParaRPr lang="zh-CN" altLang="en-US" sz="4000" b="1">
              <a:latin typeface="Arial" panose="020B0604020202020204" pitchFamily="34" charset="0"/>
            </a:endParaRPr>
          </a:p>
        </p:txBody>
      </p:sp>
      <p:sp>
        <p:nvSpPr>
          <p:cNvPr id="42016" name="TextBox 19"/>
          <p:cNvSpPr txBox="1"/>
          <p:nvPr/>
        </p:nvSpPr>
        <p:spPr>
          <a:xfrm>
            <a:off x="1042988" y="447675"/>
            <a:ext cx="865187" cy="460375"/>
          </a:xfrm>
          <a:prstGeom prst="rect">
            <a:avLst/>
          </a:prstGeom>
          <a:noFill/>
          <a:ln w="9525">
            <a:noFill/>
          </a:ln>
        </p:spPr>
        <p:txBody>
          <a:bodyPr>
            <a:spAutoFit/>
          </a:bodyPr>
          <a:lstStyle/>
          <a:p>
            <a:r>
              <a:rPr lang="zh-CN" altLang="en-US" sz="2400" b="1">
                <a:solidFill>
                  <a:srgbClr val="002060"/>
                </a:solidFill>
                <a:latin typeface="Arial" panose="020B0604020202020204" pitchFamily="34" charset="0"/>
              </a:rPr>
              <a:t>时间</a:t>
            </a:r>
            <a:endParaRPr lang="zh-CN" altLang="en-US" sz="2400" b="1">
              <a:solidFill>
                <a:srgbClr val="002060"/>
              </a:solidFill>
              <a:latin typeface="Arial" panose="020B0604020202020204" pitchFamily="34" charset="0"/>
            </a:endParaRPr>
          </a:p>
        </p:txBody>
      </p:sp>
      <p:sp>
        <p:nvSpPr>
          <p:cNvPr id="42017" name="TextBox 20"/>
          <p:cNvSpPr txBox="1"/>
          <p:nvPr/>
        </p:nvSpPr>
        <p:spPr>
          <a:xfrm>
            <a:off x="5003800" y="231775"/>
            <a:ext cx="3024188" cy="460375"/>
          </a:xfrm>
          <a:prstGeom prst="rect">
            <a:avLst/>
          </a:prstGeom>
          <a:noFill/>
          <a:ln w="9525">
            <a:noFill/>
          </a:ln>
        </p:spPr>
        <p:txBody>
          <a:bodyPr>
            <a:spAutoFit/>
          </a:bodyPr>
          <a:lstStyle/>
          <a:p>
            <a:r>
              <a:rPr lang="zh-CN" altLang="en-US" sz="2400" b="1">
                <a:solidFill>
                  <a:srgbClr val="FF0000"/>
                </a:solidFill>
                <a:latin typeface="Arial" panose="020B0604020202020204" pitchFamily="34" charset="0"/>
              </a:rPr>
              <a:t>早期文明发展的表现</a:t>
            </a:r>
            <a:endParaRPr lang="zh-CN" altLang="en-US" sz="2400" b="1">
              <a:solidFill>
                <a:srgbClr val="FF0000"/>
              </a:solidFill>
              <a:latin typeface="Arial" panose="020B0604020202020204" pitchFamily="34" charset="0"/>
            </a:endParaRPr>
          </a:p>
        </p:txBody>
      </p:sp>
      <p:sp>
        <p:nvSpPr>
          <p:cNvPr id="42018" name="TextBox 21"/>
          <p:cNvSpPr txBox="1"/>
          <p:nvPr/>
        </p:nvSpPr>
        <p:spPr>
          <a:xfrm>
            <a:off x="900113" y="1341438"/>
            <a:ext cx="1223962" cy="1200150"/>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公元前</a:t>
            </a:r>
            <a:r>
              <a:rPr lang="en-US" altLang="zh-CN" sz="2400" b="1">
                <a:solidFill>
                  <a:srgbClr val="7030A0"/>
                </a:solidFill>
                <a:latin typeface="Arial" panose="020B0604020202020204" pitchFamily="34" charset="0"/>
              </a:rPr>
              <a:t>3100</a:t>
            </a:r>
            <a:r>
              <a:rPr lang="zh-CN" altLang="en-US" sz="2400" b="1">
                <a:solidFill>
                  <a:srgbClr val="7030A0"/>
                </a:solidFill>
                <a:latin typeface="Arial" panose="020B0604020202020204" pitchFamily="34" charset="0"/>
              </a:rPr>
              <a:t>年左右</a:t>
            </a:r>
            <a:endParaRPr lang="zh-CN" altLang="en-US" sz="2400" b="1">
              <a:solidFill>
                <a:srgbClr val="7030A0"/>
              </a:solidFill>
              <a:latin typeface="Arial" panose="020B0604020202020204" pitchFamily="34" charset="0"/>
            </a:endParaRPr>
          </a:p>
        </p:txBody>
      </p:sp>
      <p:sp>
        <p:nvSpPr>
          <p:cNvPr id="42019" name="TextBox 22"/>
          <p:cNvSpPr txBox="1"/>
          <p:nvPr/>
        </p:nvSpPr>
        <p:spPr>
          <a:xfrm>
            <a:off x="2195513" y="1628775"/>
            <a:ext cx="360362" cy="3046413"/>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东北非尼罗河流域</a:t>
            </a:r>
            <a:endParaRPr lang="zh-CN" altLang="en-US" sz="2400" b="1">
              <a:solidFill>
                <a:srgbClr val="7030A0"/>
              </a:solidFill>
              <a:latin typeface="Arial" panose="020B0604020202020204" pitchFamily="34" charset="0"/>
            </a:endParaRPr>
          </a:p>
        </p:txBody>
      </p:sp>
      <p:sp>
        <p:nvSpPr>
          <p:cNvPr id="42020" name="TextBox 23"/>
          <p:cNvSpPr txBox="1"/>
          <p:nvPr/>
        </p:nvSpPr>
        <p:spPr>
          <a:xfrm>
            <a:off x="2771775" y="981075"/>
            <a:ext cx="1728788" cy="5632450"/>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东部有西奈沙漠而西临利比亚沙漠，北有地中海，干旱少雨。但流经这一区域的尼罗河每年均有泛滥而且准时，</a:t>
            </a:r>
            <a:r>
              <a:rPr lang="zh-CN" altLang="en-US" sz="2400" b="1">
                <a:solidFill>
                  <a:srgbClr val="FF0000"/>
                </a:solidFill>
                <a:latin typeface="Arial" panose="020B0604020202020204" pitchFamily="34" charset="0"/>
              </a:rPr>
              <a:t>泛滥而不成灾</a:t>
            </a:r>
            <a:r>
              <a:rPr lang="zh-CN" altLang="en-US" sz="2400" b="1">
                <a:solidFill>
                  <a:srgbClr val="7030A0"/>
                </a:solidFill>
                <a:latin typeface="Arial" panose="020B0604020202020204" pitchFamily="34" charset="0"/>
              </a:rPr>
              <a:t>。尼罗河还提供了连通上下埃及的</a:t>
            </a:r>
            <a:r>
              <a:rPr lang="zh-CN" altLang="en-US" sz="2400" b="1">
                <a:solidFill>
                  <a:srgbClr val="FF0000"/>
                </a:solidFill>
                <a:latin typeface="Arial" panose="020B0604020202020204" pitchFamily="34" charset="0"/>
              </a:rPr>
              <a:t>交通</a:t>
            </a:r>
            <a:r>
              <a:rPr lang="zh-CN" altLang="en-US" sz="2400" b="1">
                <a:solidFill>
                  <a:srgbClr val="7030A0"/>
                </a:solidFill>
                <a:latin typeface="Arial" panose="020B0604020202020204" pitchFamily="34" charset="0"/>
              </a:rPr>
              <a:t>条件</a:t>
            </a:r>
            <a:endParaRPr lang="zh-CN" altLang="en-US" sz="2400" b="1">
              <a:solidFill>
                <a:srgbClr val="7030A0"/>
              </a:solidFill>
              <a:latin typeface="Arial" panose="020B0604020202020204" pitchFamily="34" charset="0"/>
            </a:endParaRPr>
          </a:p>
        </p:txBody>
      </p:sp>
      <p:sp>
        <p:nvSpPr>
          <p:cNvPr id="42021" name="TextBox 24"/>
          <p:cNvSpPr txBox="1"/>
          <p:nvPr/>
        </p:nvSpPr>
        <p:spPr>
          <a:xfrm>
            <a:off x="3059113" y="404813"/>
            <a:ext cx="1368425" cy="400050"/>
          </a:xfrm>
          <a:prstGeom prst="rect">
            <a:avLst/>
          </a:prstGeom>
          <a:noFill/>
          <a:ln w="9525">
            <a:noFill/>
          </a:ln>
        </p:spPr>
        <p:txBody>
          <a:bodyPr>
            <a:spAutoFit/>
          </a:bodyPr>
          <a:lstStyle/>
          <a:p>
            <a:r>
              <a:rPr lang="zh-CN" altLang="en-US" sz="2000" b="1">
                <a:solidFill>
                  <a:srgbClr val="FF0000"/>
                </a:solidFill>
                <a:latin typeface="Arial" panose="020B0604020202020204" pitchFamily="34" charset="0"/>
              </a:rPr>
              <a:t>自然环境</a:t>
            </a:r>
            <a:endParaRPr lang="zh-CN" altLang="en-US" sz="2000" b="1">
              <a:solidFill>
                <a:srgbClr val="FF0000"/>
              </a:solidFill>
              <a:latin typeface="Arial" panose="020B0604020202020204" pitchFamily="34" charset="0"/>
            </a:endParaRPr>
          </a:p>
        </p:txBody>
      </p:sp>
      <p:sp>
        <p:nvSpPr>
          <p:cNvPr id="26" name="TextBox 25"/>
          <p:cNvSpPr txBox="1"/>
          <p:nvPr/>
        </p:nvSpPr>
        <p:spPr>
          <a:xfrm>
            <a:off x="6588125" y="1046163"/>
            <a:ext cx="2376488" cy="5262563"/>
          </a:xfrm>
          <a:prstGeom prst="rect">
            <a:avLst/>
          </a:prstGeom>
          <a:noFill/>
        </p:spPr>
        <p:txBody>
          <a:bodyPr>
            <a:spAutoFit/>
          </a:bodyPr>
          <a:lstStyle/>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文学：</a:t>
            </a:r>
            <a:r>
              <a:rPr kumimoji="0" lang="zh-CN" altLang="zh-CN" sz="2400" b="1" kern="1200" cap="none" spc="0" normalizeH="0" baseline="0" noProof="0">
                <a:solidFill>
                  <a:srgbClr val="7030A0"/>
                </a:solidFill>
                <a:latin typeface="+mn-ea"/>
                <a:ea typeface="宋体" panose="02010600030101010101" pitchFamily="2" charset="-122"/>
                <a:cs typeface="+mn-cs"/>
              </a:rPr>
              <a:t>有丰富多彩的</a:t>
            </a:r>
            <a:r>
              <a:rPr kumimoji="0" lang="zh-CN" altLang="zh-CN" sz="2400" b="1" kern="1200" cap="none" spc="0" normalizeH="0" baseline="0" noProof="0">
                <a:solidFill>
                  <a:srgbClr val="FF0000"/>
                </a:solidFill>
                <a:latin typeface="+mn-ea"/>
                <a:ea typeface="宋体" panose="02010600030101010101" pitchFamily="2" charset="-122"/>
                <a:cs typeface="+mn-cs"/>
              </a:rPr>
              <a:t>神话</a:t>
            </a:r>
            <a:r>
              <a:rPr kumimoji="0" lang="zh-CN" altLang="zh-CN" sz="2400" b="1" kern="1200" cap="none" spc="0" normalizeH="0" baseline="0" noProof="0">
                <a:solidFill>
                  <a:srgbClr val="7030A0"/>
                </a:solidFill>
                <a:latin typeface="+mn-ea"/>
                <a:ea typeface="宋体" panose="02010600030101010101" pitchFamily="2" charset="-122"/>
                <a:cs typeface="+mn-cs"/>
              </a:rPr>
              <a:t>和文学</a:t>
            </a:r>
            <a:r>
              <a:rPr kumimoji="0" lang="zh-CN" altLang="zh-CN" sz="2400" b="1" kern="1200" cap="none" spc="0" normalizeH="0" baseline="0" noProof="0">
                <a:solidFill>
                  <a:srgbClr val="FF0000"/>
                </a:solidFill>
                <a:latin typeface="+mn-ea"/>
                <a:ea typeface="宋体" panose="02010600030101010101" pitchFamily="2" charset="-122"/>
                <a:cs typeface="+mn-cs"/>
              </a:rPr>
              <a:t>故事</a:t>
            </a:r>
            <a:r>
              <a:rPr kumimoji="0" lang="zh-CN" altLang="zh-CN" sz="2400" b="1" kern="1200" cap="none" spc="0" normalizeH="0" baseline="0" noProof="0">
                <a:solidFill>
                  <a:srgbClr val="7030A0"/>
                </a:solidFill>
                <a:latin typeface="+mn-ea"/>
                <a:ea typeface="宋体" panose="02010600030101010101" pitchFamily="2" charset="-122"/>
                <a:cs typeface="+mn-cs"/>
              </a:rPr>
              <a:t>；</a:t>
            </a:r>
            <a:endParaRPr kumimoji="0" lang="zh-CN"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r>
              <a:rPr kumimoji="0" lang="zh-CN" altLang="zh-CN" sz="2400" b="1" kern="1200" cap="none" spc="0" normalizeH="0" baseline="0" noProof="0">
                <a:solidFill>
                  <a:srgbClr val="7030A0"/>
                </a:solidFill>
                <a:latin typeface="+mn-ea"/>
                <a:ea typeface="宋体" panose="02010600030101010101" pitchFamily="2" charset="-122"/>
                <a:cs typeface="+mn-cs"/>
              </a:rPr>
              <a:t>文字</a:t>
            </a:r>
            <a:r>
              <a:rPr kumimoji="0" lang="zh-CN" altLang="en-US" sz="2400" b="1" kern="1200" cap="none" spc="0" normalizeH="0" baseline="0" noProof="0">
                <a:solidFill>
                  <a:srgbClr val="7030A0"/>
                </a:solidFill>
                <a:latin typeface="+mn-ea"/>
                <a:ea typeface="宋体" panose="02010600030101010101" pitchFamily="2" charset="-122"/>
                <a:cs typeface="+mn-cs"/>
              </a:rPr>
              <a:t>：</a:t>
            </a:r>
            <a:r>
              <a:rPr kumimoji="0" lang="zh-CN" altLang="zh-CN" sz="2400" b="1" kern="1200" cap="none" spc="0" normalizeH="0" baseline="0" noProof="0">
                <a:solidFill>
                  <a:srgbClr val="FF0000"/>
                </a:solidFill>
                <a:latin typeface="+mn-ea"/>
                <a:ea typeface="宋体" panose="02010600030101010101" pitchFamily="2" charset="-122"/>
                <a:cs typeface="+mn-cs"/>
              </a:rPr>
              <a:t>象形文字</a:t>
            </a:r>
            <a:r>
              <a:rPr kumimoji="0" lang="zh-CN" altLang="zh-CN" sz="2400" b="1" kern="1200" cap="none" spc="0" normalizeH="0" baseline="0" noProof="0">
                <a:solidFill>
                  <a:srgbClr val="7030A0"/>
                </a:solidFill>
                <a:latin typeface="+mn-ea"/>
                <a:ea typeface="宋体" panose="02010600030101010101" pitchFamily="2" charset="-122"/>
                <a:cs typeface="+mn-cs"/>
              </a:rPr>
              <a:t>；</a:t>
            </a:r>
            <a:endParaRPr kumimoji="0" lang="zh-CN"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历法：</a:t>
            </a:r>
            <a:r>
              <a:rPr kumimoji="0" lang="zh-CN" altLang="zh-CN" sz="2400" b="1" kern="1200" cap="none" spc="0" normalizeH="0" baseline="0" noProof="0">
                <a:solidFill>
                  <a:srgbClr val="7030A0"/>
                </a:solidFill>
                <a:latin typeface="+mn-ea"/>
                <a:ea typeface="宋体" panose="02010600030101010101" pitchFamily="2" charset="-122"/>
                <a:cs typeface="+mn-cs"/>
              </a:rPr>
              <a:t>制定世界上第一部</a:t>
            </a:r>
            <a:r>
              <a:rPr kumimoji="0" lang="zh-CN" altLang="zh-CN" sz="2400" b="1" kern="1200" cap="none" spc="0" normalizeH="0" baseline="0" noProof="0">
                <a:solidFill>
                  <a:srgbClr val="FF0000"/>
                </a:solidFill>
                <a:latin typeface="+mn-ea"/>
                <a:ea typeface="宋体" panose="02010600030101010101" pitchFamily="2" charset="-122"/>
                <a:cs typeface="+mn-cs"/>
              </a:rPr>
              <a:t>太阳历</a:t>
            </a:r>
            <a:r>
              <a:rPr kumimoji="0" lang="zh-CN" altLang="zh-CN" sz="2400" b="1" kern="1200" cap="none" spc="0" normalizeH="0" baseline="0" noProof="0">
                <a:solidFill>
                  <a:srgbClr val="7030A0"/>
                </a:solidFill>
                <a:latin typeface="+mn-ea"/>
                <a:ea typeface="宋体" panose="02010600030101010101" pitchFamily="2" charset="-122"/>
                <a:cs typeface="+mn-cs"/>
              </a:rPr>
              <a:t>；</a:t>
            </a:r>
            <a:endParaRPr kumimoji="0" lang="zh-CN"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建筑：</a:t>
            </a:r>
            <a:r>
              <a:rPr kumimoji="0" lang="zh-CN" altLang="zh-CN" sz="2400" b="1" kern="1200" cap="none" spc="0" normalizeH="0" baseline="0" noProof="0">
                <a:solidFill>
                  <a:srgbClr val="FF0000"/>
                </a:solidFill>
                <a:latin typeface="+mn-ea"/>
                <a:ea typeface="宋体" panose="02010600030101010101" pitchFamily="2" charset="-122"/>
                <a:cs typeface="+mn-cs"/>
              </a:rPr>
              <a:t>金字塔</a:t>
            </a:r>
            <a:endParaRPr kumimoji="0" lang="en-US" altLang="zh-CN" sz="2400" b="1" kern="1200" cap="none" spc="0" normalizeH="0" baseline="0" noProof="0">
              <a:solidFill>
                <a:srgbClr val="FF000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数学：</a:t>
            </a:r>
            <a:r>
              <a:rPr kumimoji="0" lang="zh-CN" altLang="zh-CN" sz="2400" b="1" kern="1200" cap="none" spc="0" normalizeH="0" baseline="0" noProof="0">
                <a:solidFill>
                  <a:srgbClr val="7030A0"/>
                </a:solidFill>
                <a:latin typeface="+mn-ea"/>
                <a:ea typeface="宋体" panose="02010600030101010101" pitchFamily="2" charset="-122"/>
                <a:cs typeface="+mn-cs"/>
              </a:rPr>
              <a:t>能够计算</a:t>
            </a:r>
            <a:r>
              <a:rPr kumimoji="0" lang="zh-CN" altLang="zh-CN" sz="2400" b="1" kern="1200" cap="none" spc="0" normalizeH="0" baseline="0" noProof="0">
                <a:solidFill>
                  <a:srgbClr val="FF0000"/>
                </a:solidFill>
                <a:latin typeface="+mn-ea"/>
                <a:ea typeface="宋体" panose="02010600030101010101" pitchFamily="2" charset="-122"/>
                <a:cs typeface="+mn-cs"/>
              </a:rPr>
              <a:t>圆周率，开平方根；</a:t>
            </a:r>
            <a:endParaRPr kumimoji="0" lang="zh-CN" altLang="zh-CN" sz="2400" b="1" kern="1200" cap="none" spc="0" normalizeH="0" baseline="0" noProof="0">
              <a:solidFill>
                <a:srgbClr val="FF000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书写材料：</a:t>
            </a:r>
            <a:r>
              <a:rPr kumimoji="0" lang="zh-CN" altLang="zh-CN" sz="2400" b="1" kern="1200" cap="none" spc="0" normalizeH="0" baseline="0" noProof="0">
                <a:solidFill>
                  <a:srgbClr val="FF0000"/>
                </a:solidFill>
                <a:latin typeface="+mn-ea"/>
                <a:ea typeface="宋体" panose="02010600030101010101" pitchFamily="2" charset="-122"/>
                <a:cs typeface="+mn-cs"/>
              </a:rPr>
              <a:t>纸莎草</a:t>
            </a:r>
            <a:r>
              <a:rPr kumimoji="0" lang="zh-CN" altLang="zh-CN" sz="2400" b="1" kern="1200" cap="none" spc="0" normalizeH="0" baseline="0" noProof="0">
                <a:solidFill>
                  <a:srgbClr val="7030A0"/>
                </a:solidFill>
                <a:latin typeface="+mn-ea"/>
                <a:ea typeface="宋体" panose="02010600030101010101" pitchFamily="2" charset="-122"/>
                <a:cs typeface="+mn-cs"/>
              </a:rPr>
              <a:t>是古埃及主要书写材料和重要的出口物资。</a:t>
            </a:r>
            <a:endParaRPr kumimoji="0" lang="en-US" altLang="zh-CN" sz="2400" b="1" kern="1200" cap="none" spc="0" normalizeH="0" baseline="0" noProof="0">
              <a:solidFill>
                <a:srgbClr val="7030A0"/>
              </a:solidFill>
              <a:latin typeface="+mn-ea"/>
              <a:ea typeface="宋体" panose="02010600030101010101" pitchFamily="2" charset="-122"/>
              <a:cs typeface="+mn-cs"/>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u=2136756055,2789032846&amp;fm=26&amp;gp=0"/>
          <p:cNvPicPr>
            <a:picLocks noChangeAspect="1"/>
          </p:cNvPicPr>
          <p:nvPr/>
        </p:nvPicPr>
        <p:blipFill>
          <a:blip r:embed="rId1"/>
          <a:stretch>
            <a:fillRect/>
          </a:stretch>
        </p:blipFill>
        <p:spPr>
          <a:xfrm>
            <a:off x="1476375" y="1052513"/>
            <a:ext cx="6551613" cy="5805487"/>
          </a:xfrm>
          <a:prstGeom prst="rect">
            <a:avLst/>
          </a:prstGeom>
          <a:noFill/>
          <a:ln w="9525">
            <a:noFill/>
          </a:ln>
        </p:spPr>
      </p:pic>
      <p:sp>
        <p:nvSpPr>
          <p:cNvPr id="4" name="圆角矩形标注 3"/>
          <p:cNvSpPr/>
          <p:nvPr/>
        </p:nvSpPr>
        <p:spPr>
          <a:xfrm>
            <a:off x="2987675" y="1268413"/>
            <a:ext cx="5545138" cy="576263"/>
          </a:xfrm>
          <a:prstGeom prst="wedgeRoundRectCallout">
            <a:avLst>
              <a:gd name="adj1" fmla="val -44272"/>
              <a:gd name="adj2" fmla="val 187708"/>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古代印度文明最初诞生于印度河流域的大平原上。</a:t>
            </a:r>
            <a:endPar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endParaRPr>
          </a:p>
        </p:txBody>
      </p:sp>
      <p:sp>
        <p:nvSpPr>
          <p:cNvPr id="5" name="圆角矩形标注 4"/>
          <p:cNvSpPr/>
          <p:nvPr/>
        </p:nvSpPr>
        <p:spPr>
          <a:xfrm>
            <a:off x="4932363" y="1917700"/>
            <a:ext cx="3600450" cy="647700"/>
          </a:xfrm>
          <a:prstGeom prst="wedgeRoundRectCallout">
            <a:avLst>
              <a:gd name="adj1" fmla="val -50671"/>
              <a:gd name="adj2" fmla="val 97694"/>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恒河流域雨水丰沛、植被茂盛，逐步成为印度历史的舞台</a:t>
            </a:r>
            <a:endPar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1" i="0" u="none" strike="noStrike" kern="1200" cap="none" spc="0" normalizeH="0" baseline="0" noProof="0">
              <a:ln>
                <a:noFill/>
              </a:ln>
              <a:solidFill>
                <a:schemeClr val="tx1"/>
              </a:solidFill>
              <a:effectLst/>
              <a:uLnTx/>
              <a:uFillTx/>
              <a:latin typeface="宋体" panose="02010600030101010101" pitchFamily="2" charset="-122"/>
              <a:ea typeface="+mn-ea"/>
              <a:cs typeface="+mn-cs"/>
            </a:endParaRPr>
          </a:p>
        </p:txBody>
      </p:sp>
      <p:sp>
        <p:nvSpPr>
          <p:cNvPr id="43013" name="文本框 3"/>
          <p:cNvSpPr txBox="1"/>
          <p:nvPr/>
        </p:nvSpPr>
        <p:spPr>
          <a:xfrm>
            <a:off x="179388" y="44450"/>
            <a:ext cx="6186487" cy="584200"/>
          </a:xfrm>
          <a:prstGeom prst="rect">
            <a:avLst/>
          </a:prstGeom>
          <a:noFill/>
          <a:ln w="9525">
            <a:noFill/>
          </a:ln>
        </p:spPr>
        <p:txBody>
          <a:bodyPr>
            <a:spAutoFit/>
          </a:bodyPr>
          <a:lstStyle/>
          <a:p>
            <a:r>
              <a:rPr lang="zh-CN" altLang="en-US" sz="3200" b="1">
                <a:solidFill>
                  <a:srgbClr val="FF0000"/>
                </a:solidFill>
                <a:latin typeface="Arial" panose="020B0604020202020204" pitchFamily="34" charset="0"/>
              </a:rPr>
              <a:t>二、古代文明的多元特点</a:t>
            </a:r>
            <a:endParaRPr lang="zh-CN" altLang="en-US" sz="3200" b="1">
              <a:solidFill>
                <a:srgbClr val="FF0000"/>
              </a:solidFill>
              <a:latin typeface="Arial" panose="020B0604020202020204" pitchFamily="34" charset="0"/>
            </a:endParaRPr>
          </a:p>
        </p:txBody>
      </p:sp>
      <p:sp>
        <p:nvSpPr>
          <p:cNvPr id="43014" name="文本框 4"/>
          <p:cNvSpPr txBox="1"/>
          <p:nvPr/>
        </p:nvSpPr>
        <p:spPr>
          <a:xfrm>
            <a:off x="395288" y="647700"/>
            <a:ext cx="6905625" cy="461963"/>
          </a:xfrm>
          <a:prstGeom prst="rect">
            <a:avLst/>
          </a:prstGeom>
          <a:noFill/>
          <a:ln w="9525">
            <a:noFill/>
          </a:ln>
        </p:spPr>
        <p:txBody>
          <a:bodyPr>
            <a:spAutoFit/>
          </a:bodyPr>
          <a:lstStyle/>
          <a:p>
            <a:r>
              <a:rPr lang="en-US" altLang="zh-CN" sz="2400" b="1">
                <a:latin typeface="仿宋" panose="02010609060101010101" charset="-122"/>
                <a:ea typeface="仿宋" panose="02010609060101010101" charset="-122"/>
              </a:rPr>
              <a:t>3</a:t>
            </a:r>
            <a:r>
              <a:rPr lang="zh-CN" altLang="en-US" sz="2400" b="1">
                <a:latin typeface="仿宋" panose="02010609060101010101" charset="-122"/>
                <a:ea typeface="仿宋" panose="02010609060101010101" charset="-122"/>
              </a:rPr>
              <a:t>、南亚印度河和恒河流域的古印度文明</a:t>
            </a:r>
            <a:endParaRPr lang="zh-CN" altLang="en-US" sz="2400" b="1">
              <a:latin typeface="仿宋" panose="02010609060101010101" charset="-122"/>
              <a:ea typeface="仿宋"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图片 6" descr="b760496cf01f"/>
          <p:cNvPicPr>
            <a:picLocks noChangeAspect="1"/>
          </p:cNvPicPr>
          <p:nvPr/>
        </p:nvPicPr>
        <p:blipFill>
          <a:blip r:embed="rId1"/>
          <a:stretch>
            <a:fillRect/>
          </a:stretch>
        </p:blipFill>
        <p:spPr>
          <a:xfrm>
            <a:off x="0" y="25400"/>
            <a:ext cx="666750" cy="652463"/>
          </a:xfrm>
          <a:prstGeom prst="rect">
            <a:avLst/>
          </a:prstGeom>
          <a:noFill/>
          <a:ln w="9525">
            <a:noFill/>
          </a:ln>
        </p:spPr>
      </p:pic>
      <p:pic>
        <p:nvPicPr>
          <p:cNvPr id="44035" name="Picture 2" descr="https://ss1.baidu.com/6ONXsjip0QIZ8tyhnq/it/u=2628390616,759952197&amp;fm=173&amp;app=25&amp;f=JPEG?w=640&amp;h=348&amp;s=2DF0E5174360590D157DBDF202000035"/>
          <p:cNvPicPr>
            <a:picLocks noChangeAspect="1"/>
          </p:cNvPicPr>
          <p:nvPr/>
        </p:nvPicPr>
        <p:blipFill>
          <a:blip r:embed="rId2"/>
          <a:stretch>
            <a:fillRect/>
          </a:stretch>
        </p:blipFill>
        <p:spPr>
          <a:xfrm>
            <a:off x="107950" y="1484313"/>
            <a:ext cx="8928100" cy="3744912"/>
          </a:xfrm>
          <a:prstGeom prst="rect">
            <a:avLst/>
          </a:prstGeom>
          <a:noFill/>
          <a:ln w="9525">
            <a:noFill/>
          </a:ln>
        </p:spPr>
      </p:pic>
      <p:sp>
        <p:nvSpPr>
          <p:cNvPr id="44036" name="TextBox 2"/>
          <p:cNvSpPr txBox="1"/>
          <p:nvPr/>
        </p:nvSpPr>
        <p:spPr>
          <a:xfrm>
            <a:off x="71438" y="5253038"/>
            <a:ext cx="8964612" cy="1200150"/>
          </a:xfrm>
          <a:prstGeom prst="rect">
            <a:avLst/>
          </a:prstGeom>
          <a:noFill/>
          <a:ln w="9525" cap="flat" cmpd="sng">
            <a:solidFill>
              <a:srgbClr val="FF0000"/>
            </a:solidFill>
            <a:prstDash val="solid"/>
            <a:miter/>
            <a:headEnd type="none" w="med" len="med"/>
            <a:tailEnd type="none" w="med" len="med"/>
          </a:ln>
        </p:spPr>
        <p:txBody>
          <a:bodyPr>
            <a:spAutoFit/>
          </a:bodyPr>
          <a:lstStyle/>
          <a:p>
            <a:r>
              <a:rPr lang="zh-CN" altLang="en-US" sz="2400" b="1">
                <a:latin typeface="Arial" panose="020B0604020202020204" pitchFamily="34" charset="0"/>
              </a:rPr>
              <a:t>    据印度</a:t>
            </a:r>
            <a:r>
              <a:rPr lang="en-US" altLang="zh-CN" sz="2400" b="1">
                <a:latin typeface="Arial" panose="020B0604020202020204" pitchFamily="34" charset="0"/>
              </a:rPr>
              <a:t>《</a:t>
            </a:r>
            <a:r>
              <a:rPr lang="zh-CN" altLang="en-US" sz="2400" b="1">
                <a:latin typeface="Arial" panose="020B0604020202020204" pitchFamily="34" charset="0"/>
              </a:rPr>
              <a:t>梨俱吠陀</a:t>
            </a:r>
            <a:r>
              <a:rPr lang="en-US" altLang="zh-CN" sz="2400" b="1">
                <a:latin typeface="Arial" panose="020B0604020202020204" pitchFamily="34" charset="0"/>
              </a:rPr>
              <a:t>·</a:t>
            </a:r>
            <a:r>
              <a:rPr lang="zh-CN" altLang="en-US" sz="2400" b="1">
                <a:latin typeface="Arial" panose="020B0604020202020204" pitchFamily="34" charset="0"/>
              </a:rPr>
              <a:t>原人歌</a:t>
            </a:r>
            <a:r>
              <a:rPr lang="en-US" altLang="zh-CN" sz="2400" b="1">
                <a:latin typeface="Arial" panose="020B0604020202020204" pitchFamily="34" charset="0"/>
              </a:rPr>
              <a:t>》</a:t>
            </a:r>
            <a:r>
              <a:rPr lang="zh-CN" altLang="en-US" sz="2400" b="1">
                <a:latin typeface="Arial" panose="020B0604020202020204" pitchFamily="34" charset="0"/>
              </a:rPr>
              <a:t>中记载，婆罗门是原人的嘴、刹帝利是原人的双臂、吠舍是原人的大腿、首陀罗是原人的脚。至于贱民，则被排除在原人的身体之外。原人这里指的是造物主梵天。</a:t>
            </a:r>
            <a:endParaRPr lang="zh-CN" altLang="en-US" sz="2400" b="1">
              <a:latin typeface="Arial" panose="020B0604020202020204" pitchFamily="34" charset="0"/>
            </a:endParaRPr>
          </a:p>
        </p:txBody>
      </p:sp>
      <p:sp>
        <p:nvSpPr>
          <p:cNvPr id="44037" name="文本框 4"/>
          <p:cNvSpPr txBox="1"/>
          <p:nvPr/>
        </p:nvSpPr>
        <p:spPr>
          <a:xfrm>
            <a:off x="395288" y="692150"/>
            <a:ext cx="6905625" cy="461963"/>
          </a:xfrm>
          <a:prstGeom prst="rect">
            <a:avLst/>
          </a:prstGeom>
          <a:noFill/>
          <a:ln w="9525">
            <a:noFill/>
          </a:ln>
        </p:spPr>
        <p:txBody>
          <a:bodyPr>
            <a:spAutoFit/>
          </a:bodyPr>
          <a:lstStyle/>
          <a:p>
            <a:r>
              <a:rPr lang="zh-CN" altLang="en-US" sz="2400" b="1">
                <a:solidFill>
                  <a:srgbClr val="0000FF"/>
                </a:solidFill>
                <a:latin typeface="仿宋" panose="02010609060101010101" charset="-122"/>
                <a:ea typeface="仿宋" panose="02010609060101010101" charset="-122"/>
              </a:rPr>
              <a:t>种姓制度和婆罗门教</a:t>
            </a:r>
            <a:endParaRPr lang="zh-CN" altLang="en-US" sz="2400" b="1">
              <a:solidFill>
                <a:srgbClr val="0000FF"/>
              </a:solidFill>
              <a:latin typeface="仿宋" panose="02010609060101010101" charset="-122"/>
              <a:ea typeface="仿宋" panose="02010609060101010101" charset="-122"/>
            </a:endParaRPr>
          </a:p>
        </p:txBody>
      </p:sp>
    </p:spTree>
    <p:custDataLst>
      <p:tags r:id="rId3"/>
    </p:custData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图片 6" descr="b760496cf01f"/>
          <p:cNvPicPr>
            <a:picLocks noChangeAspect="1"/>
          </p:cNvPicPr>
          <p:nvPr/>
        </p:nvPicPr>
        <p:blipFill>
          <a:blip r:embed="rId1"/>
          <a:stretch>
            <a:fillRect/>
          </a:stretch>
        </p:blipFill>
        <p:spPr>
          <a:xfrm>
            <a:off x="0" y="25400"/>
            <a:ext cx="666750" cy="652463"/>
          </a:xfrm>
          <a:prstGeom prst="rect">
            <a:avLst/>
          </a:prstGeom>
          <a:noFill/>
          <a:ln w="9525">
            <a:noFill/>
          </a:ln>
        </p:spPr>
      </p:pic>
      <p:pic>
        <p:nvPicPr>
          <p:cNvPr id="45059" name="图片 5"/>
          <p:cNvPicPr>
            <a:picLocks noChangeAspect="1"/>
          </p:cNvPicPr>
          <p:nvPr/>
        </p:nvPicPr>
        <p:blipFill>
          <a:blip r:embed="rId2"/>
          <a:stretch>
            <a:fillRect/>
          </a:stretch>
        </p:blipFill>
        <p:spPr>
          <a:xfrm>
            <a:off x="755650" y="1484313"/>
            <a:ext cx="3486150" cy="4248150"/>
          </a:xfrm>
          <a:prstGeom prst="rect">
            <a:avLst/>
          </a:prstGeom>
          <a:noFill/>
          <a:ln w="9525">
            <a:noFill/>
          </a:ln>
        </p:spPr>
      </p:pic>
      <p:sp>
        <p:nvSpPr>
          <p:cNvPr id="45060" name="文本框 21"/>
          <p:cNvSpPr txBox="1"/>
          <p:nvPr/>
        </p:nvSpPr>
        <p:spPr>
          <a:xfrm>
            <a:off x="1116013" y="5732463"/>
            <a:ext cx="2951162" cy="461962"/>
          </a:xfrm>
          <a:prstGeom prst="rect">
            <a:avLst/>
          </a:prstGeom>
          <a:noFill/>
          <a:ln w="9525">
            <a:noFill/>
          </a:ln>
        </p:spPr>
        <p:txBody>
          <a:bodyPr>
            <a:spAutoFit/>
          </a:bodyPr>
          <a:lstStyle/>
          <a:p>
            <a:pPr>
              <a:spcBef>
                <a:spcPct val="50000"/>
              </a:spcBef>
            </a:pPr>
            <a:r>
              <a:rPr lang="zh-CN" altLang="en-US" sz="2400" b="1">
                <a:latin typeface="仿宋" panose="02010609060101010101" charset="-122"/>
                <a:ea typeface="仿宋" panose="02010609060101010101" charset="-122"/>
              </a:rPr>
              <a:t>创立者：释迦摩尼</a:t>
            </a:r>
            <a:endParaRPr lang="zh-CN" altLang="en-US" sz="2400" b="1">
              <a:latin typeface="仿宋" panose="02010609060101010101" charset="-122"/>
              <a:ea typeface="仿宋" panose="02010609060101010101" charset="-122"/>
            </a:endParaRPr>
          </a:p>
        </p:txBody>
      </p:sp>
      <p:sp>
        <p:nvSpPr>
          <p:cNvPr id="10" name="TextBox 10"/>
          <p:cNvSpPr txBox="1"/>
          <p:nvPr/>
        </p:nvSpPr>
        <p:spPr>
          <a:xfrm>
            <a:off x="4498975" y="1557338"/>
            <a:ext cx="3457575" cy="4041775"/>
          </a:xfrm>
          <a:prstGeom prst="rect">
            <a:avLst/>
          </a:prstGeom>
          <a:noFill/>
          <a:ln w="28575" cmpd="sng">
            <a:solidFill>
              <a:schemeClr val="tx1"/>
            </a:solidFill>
            <a:prstDash val="lgDashDot"/>
          </a:ln>
        </p:spPr>
        <p:style>
          <a:lnRef idx="1">
            <a:schemeClr val="accent2"/>
          </a:lnRef>
          <a:fillRef idx="2">
            <a:schemeClr val="accent2"/>
          </a:fillRef>
          <a:effectRef idx="1">
            <a:schemeClr val="accent2"/>
          </a:effectRef>
          <a:fontRef idx="minor">
            <a:schemeClr val="dk1"/>
          </a:fontRef>
        </p:style>
        <p:txBody>
          <a:bodyPr>
            <a:spAutoFit/>
          </a:bodyPr>
          <a:lstStyle/>
          <a:p>
            <a:pPr marL="0" marR="0" lvl="0" indent="0" algn="l" defTabSz="914400" rtl="0" eaLnBrk="1" fontAlgn="auto" latinLnBrk="0" hangingPunct="1">
              <a:lnSpc>
                <a:spcPts val="4360"/>
              </a:lnSpc>
              <a:spcBef>
                <a:spcPct val="0"/>
              </a:spcBef>
              <a:spcAft>
                <a:spcPct val="0"/>
              </a:spcAft>
              <a:buClrTx/>
              <a:buSzTx/>
              <a:buFontTx/>
              <a:buNone/>
              <a:defRPr/>
            </a:pPr>
            <a:r>
              <a:rPr kumimoji="0" lang="en-US" altLang="zh-CN"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    </a:t>
            </a:r>
            <a:r>
              <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创始人释迦牟尼主张</a:t>
            </a:r>
            <a:r>
              <a:rPr kumimoji="0" lang="zh-CN" altLang="en-US" sz="28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rPr>
              <a:t>众生平等</a:t>
            </a:r>
            <a:r>
              <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，抨击种姓制度高下分明的等级体系，赢得了大批信众，对</a:t>
            </a:r>
            <a:r>
              <a:rPr kumimoji="0" lang="zh-CN" altLang="en-US" sz="2800" b="1" i="0" u="sng" strike="noStrike" kern="1200" cap="none" spc="0" normalizeH="0" baseline="0" noProof="0">
                <a:ln>
                  <a:noFill/>
                </a:ln>
                <a:solidFill>
                  <a:srgbClr val="0711DD"/>
                </a:solidFill>
                <a:effectLst/>
                <a:uLnTx/>
                <a:uFillTx/>
                <a:latin typeface="楷体" panose="02010609060101010101" pitchFamily="49" charset="-122"/>
                <a:ea typeface="楷体" panose="02010609060101010101" pitchFamily="49" charset="-122"/>
                <a:cs typeface="+mn-cs"/>
              </a:rPr>
              <a:t>种姓制度</a:t>
            </a:r>
            <a:r>
              <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形成了一定程度的冲击。</a:t>
            </a:r>
            <a:endParaRPr kumimoji="0" lang="zh-CN" altLang="en-US"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45062" name="文本框 4"/>
          <p:cNvSpPr txBox="1"/>
          <p:nvPr/>
        </p:nvSpPr>
        <p:spPr>
          <a:xfrm>
            <a:off x="395288" y="692150"/>
            <a:ext cx="6905625" cy="461963"/>
          </a:xfrm>
          <a:prstGeom prst="rect">
            <a:avLst/>
          </a:prstGeom>
          <a:noFill/>
          <a:ln w="9525">
            <a:noFill/>
          </a:ln>
        </p:spPr>
        <p:txBody>
          <a:bodyPr>
            <a:spAutoFit/>
          </a:bodyPr>
          <a:lstStyle/>
          <a:p>
            <a:r>
              <a:rPr lang="zh-CN" altLang="en-US" sz="2400" b="1">
                <a:solidFill>
                  <a:srgbClr val="0000FF"/>
                </a:solidFill>
                <a:latin typeface="仿宋" panose="02010609060101010101" charset="-122"/>
                <a:ea typeface="仿宋" panose="02010609060101010101" charset="-122"/>
              </a:rPr>
              <a:t>释迦牟尼创立佛教</a:t>
            </a:r>
            <a:endParaRPr lang="zh-CN" altLang="en-US" sz="2400" b="1">
              <a:solidFill>
                <a:srgbClr val="0000FF"/>
              </a:solidFill>
              <a:latin typeface="仿宋" panose="02010609060101010101" charset="-122"/>
              <a:ea typeface="仿宋" panose="02010609060101010101" charset="-122"/>
            </a:endParaRPr>
          </a:p>
        </p:txBody>
      </p:sp>
    </p:spTree>
    <p:custDataLst>
      <p:tags r:id="rId3"/>
    </p:custData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95288" y="246063"/>
          <a:ext cx="8496945" cy="5846631"/>
        </p:xfrm>
        <a:graphic>
          <a:graphicData uri="http://schemas.openxmlformats.org/drawingml/2006/table">
            <a:tbl>
              <a:tblPr firstRow="1" bandRow="1">
                <a:tableStyleId>{5C22544A-7EE6-4342-B048-85BDC9FD1C3A}</a:tableStyleId>
              </a:tblPr>
              <a:tblGrid>
                <a:gridCol w="432050"/>
                <a:gridCol w="1368152"/>
                <a:gridCol w="576064"/>
                <a:gridCol w="1800200"/>
                <a:gridCol w="1152128"/>
                <a:gridCol w="3168351"/>
              </a:tblGrid>
              <a:tr h="322765">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22765">
                <a:tc vMerge="1">
                  <a:tcPr/>
                </a:tc>
                <a:tc vMerge="1">
                  <a:tcPr/>
                </a:tc>
                <a:tc vMerge="1">
                  <a:tcPr/>
                </a:tc>
                <a:tc vMerge="1">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115111">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46107" name="TextBox 2"/>
          <p:cNvSpPr txBox="1"/>
          <p:nvPr/>
        </p:nvSpPr>
        <p:spPr>
          <a:xfrm>
            <a:off x="4716463" y="2074863"/>
            <a:ext cx="1079500" cy="831850"/>
          </a:xfrm>
          <a:prstGeom prst="rect">
            <a:avLst/>
          </a:prstGeom>
          <a:noFill/>
          <a:ln w="9525">
            <a:noFill/>
          </a:ln>
        </p:spPr>
        <p:txBody>
          <a:bodyPr>
            <a:spAutoFit/>
          </a:bodyPr>
          <a:lstStyle/>
          <a:p>
            <a:r>
              <a:rPr lang="zh-CN" altLang="en-US" sz="2400" b="1">
                <a:solidFill>
                  <a:srgbClr val="FF0000"/>
                </a:solidFill>
                <a:latin typeface="Arial" panose="020B0604020202020204" pitchFamily="34" charset="0"/>
              </a:rPr>
              <a:t>种姓制度</a:t>
            </a:r>
            <a:endParaRPr lang="zh-CN" altLang="zh-CN" sz="2400" b="1">
              <a:solidFill>
                <a:srgbClr val="FF0000"/>
              </a:solidFill>
              <a:latin typeface="Arial" panose="020B0604020202020204" pitchFamily="34" charset="0"/>
            </a:endParaRPr>
          </a:p>
        </p:txBody>
      </p:sp>
      <p:sp>
        <p:nvSpPr>
          <p:cNvPr id="46108" name="TextBox 3"/>
          <p:cNvSpPr txBox="1"/>
          <p:nvPr/>
        </p:nvSpPr>
        <p:spPr>
          <a:xfrm>
            <a:off x="2124075" y="333375"/>
            <a:ext cx="647700" cy="646113"/>
          </a:xfrm>
          <a:prstGeom prst="rect">
            <a:avLst/>
          </a:prstGeom>
          <a:noFill/>
          <a:ln w="9525">
            <a:noFill/>
          </a:ln>
        </p:spPr>
        <p:txBody>
          <a:bodyPr>
            <a:spAutoFit/>
          </a:bodyPr>
          <a:lstStyle/>
          <a:p>
            <a:r>
              <a:rPr lang="zh-CN" altLang="en-US" b="1">
                <a:solidFill>
                  <a:srgbClr val="002060"/>
                </a:solidFill>
                <a:latin typeface="Arial" panose="020B0604020202020204" pitchFamily="34" charset="0"/>
              </a:rPr>
              <a:t>地域范围</a:t>
            </a:r>
            <a:endParaRPr lang="zh-CN" altLang="en-US" b="1">
              <a:solidFill>
                <a:srgbClr val="002060"/>
              </a:solidFill>
              <a:latin typeface="Arial" panose="020B0604020202020204" pitchFamily="34" charset="0"/>
            </a:endParaRPr>
          </a:p>
        </p:txBody>
      </p:sp>
      <p:sp>
        <p:nvSpPr>
          <p:cNvPr id="46109" name="TextBox 4"/>
          <p:cNvSpPr txBox="1"/>
          <p:nvPr/>
        </p:nvSpPr>
        <p:spPr>
          <a:xfrm>
            <a:off x="4787900" y="620713"/>
            <a:ext cx="863600" cy="400050"/>
          </a:xfrm>
          <a:prstGeom prst="rect">
            <a:avLst/>
          </a:prstGeom>
          <a:noFill/>
          <a:ln w="9525">
            <a:noFill/>
          </a:ln>
        </p:spPr>
        <p:txBody>
          <a:bodyPr>
            <a:spAutoFit/>
          </a:bodyPr>
          <a:lstStyle/>
          <a:p>
            <a:r>
              <a:rPr lang="zh-CN" altLang="en-US" sz="2000" b="1">
                <a:solidFill>
                  <a:srgbClr val="002060"/>
                </a:solidFill>
                <a:latin typeface="Arial" panose="020B0604020202020204" pitchFamily="34" charset="0"/>
              </a:rPr>
              <a:t>政治</a:t>
            </a:r>
            <a:endParaRPr lang="zh-CN" altLang="en-US" sz="2000" b="1">
              <a:solidFill>
                <a:srgbClr val="002060"/>
              </a:solidFill>
              <a:latin typeface="Arial" panose="020B0604020202020204" pitchFamily="34" charset="0"/>
            </a:endParaRPr>
          </a:p>
        </p:txBody>
      </p:sp>
      <p:sp>
        <p:nvSpPr>
          <p:cNvPr id="46110" name="TextBox 5"/>
          <p:cNvSpPr txBox="1"/>
          <p:nvPr/>
        </p:nvSpPr>
        <p:spPr>
          <a:xfrm>
            <a:off x="7235825" y="620713"/>
            <a:ext cx="936625" cy="400050"/>
          </a:xfrm>
          <a:prstGeom prst="rect">
            <a:avLst/>
          </a:prstGeom>
          <a:noFill/>
          <a:ln w="9525">
            <a:noFill/>
          </a:ln>
        </p:spPr>
        <p:txBody>
          <a:bodyPr>
            <a:spAutoFit/>
          </a:bodyPr>
          <a:lstStyle/>
          <a:p>
            <a:r>
              <a:rPr lang="zh-CN" altLang="en-US" sz="2000" b="1">
                <a:solidFill>
                  <a:srgbClr val="002060"/>
                </a:solidFill>
                <a:latin typeface="Arial" panose="020B0604020202020204" pitchFamily="34" charset="0"/>
              </a:rPr>
              <a:t>文化</a:t>
            </a:r>
            <a:endParaRPr lang="zh-CN" altLang="en-US" sz="2000" b="1">
              <a:solidFill>
                <a:srgbClr val="002060"/>
              </a:solidFill>
              <a:latin typeface="Arial" panose="020B0604020202020204" pitchFamily="34" charset="0"/>
            </a:endParaRPr>
          </a:p>
        </p:txBody>
      </p:sp>
      <p:sp>
        <p:nvSpPr>
          <p:cNvPr id="46111" name="TextBox 6"/>
          <p:cNvSpPr txBox="1"/>
          <p:nvPr/>
        </p:nvSpPr>
        <p:spPr>
          <a:xfrm>
            <a:off x="323850" y="1628775"/>
            <a:ext cx="647700" cy="2246313"/>
          </a:xfrm>
          <a:prstGeom prst="rect">
            <a:avLst/>
          </a:prstGeom>
          <a:noFill/>
          <a:ln w="9525">
            <a:noFill/>
          </a:ln>
        </p:spPr>
        <p:txBody>
          <a:bodyPr>
            <a:spAutoFit/>
          </a:bodyPr>
          <a:lstStyle/>
          <a:p>
            <a:r>
              <a:rPr lang="zh-CN" altLang="en-US" sz="2800" b="1">
                <a:solidFill>
                  <a:srgbClr val="000000"/>
                </a:solidFill>
                <a:latin typeface="Arial" panose="020B0604020202020204" pitchFamily="34" charset="0"/>
              </a:rPr>
              <a:t>古印度文明</a:t>
            </a:r>
            <a:endParaRPr lang="zh-CN" altLang="en-US" sz="4000" b="1">
              <a:latin typeface="Arial" panose="020B0604020202020204" pitchFamily="34" charset="0"/>
            </a:endParaRPr>
          </a:p>
        </p:txBody>
      </p:sp>
      <p:sp>
        <p:nvSpPr>
          <p:cNvPr id="46112" name="TextBox 7"/>
          <p:cNvSpPr txBox="1"/>
          <p:nvPr/>
        </p:nvSpPr>
        <p:spPr>
          <a:xfrm>
            <a:off x="1042988" y="447675"/>
            <a:ext cx="865187" cy="460375"/>
          </a:xfrm>
          <a:prstGeom prst="rect">
            <a:avLst/>
          </a:prstGeom>
          <a:noFill/>
          <a:ln w="9525">
            <a:noFill/>
          </a:ln>
        </p:spPr>
        <p:txBody>
          <a:bodyPr>
            <a:spAutoFit/>
          </a:bodyPr>
          <a:lstStyle/>
          <a:p>
            <a:r>
              <a:rPr lang="zh-CN" altLang="en-US" sz="2400" b="1">
                <a:solidFill>
                  <a:srgbClr val="002060"/>
                </a:solidFill>
                <a:latin typeface="Arial" panose="020B0604020202020204" pitchFamily="34" charset="0"/>
              </a:rPr>
              <a:t>时间</a:t>
            </a:r>
            <a:endParaRPr lang="zh-CN" altLang="en-US" sz="2400" b="1">
              <a:solidFill>
                <a:srgbClr val="002060"/>
              </a:solidFill>
              <a:latin typeface="Arial" panose="020B0604020202020204" pitchFamily="34" charset="0"/>
            </a:endParaRPr>
          </a:p>
        </p:txBody>
      </p:sp>
      <p:sp>
        <p:nvSpPr>
          <p:cNvPr id="46113" name="TextBox 8"/>
          <p:cNvSpPr txBox="1"/>
          <p:nvPr/>
        </p:nvSpPr>
        <p:spPr>
          <a:xfrm>
            <a:off x="5003800" y="231775"/>
            <a:ext cx="3024188" cy="460375"/>
          </a:xfrm>
          <a:prstGeom prst="rect">
            <a:avLst/>
          </a:prstGeom>
          <a:noFill/>
          <a:ln w="9525">
            <a:noFill/>
          </a:ln>
        </p:spPr>
        <p:txBody>
          <a:bodyPr>
            <a:spAutoFit/>
          </a:bodyPr>
          <a:lstStyle/>
          <a:p>
            <a:r>
              <a:rPr lang="zh-CN" altLang="en-US" sz="2400" b="1">
                <a:solidFill>
                  <a:srgbClr val="FF0000"/>
                </a:solidFill>
                <a:latin typeface="Arial" panose="020B0604020202020204" pitchFamily="34" charset="0"/>
              </a:rPr>
              <a:t>早期文明发展的表现</a:t>
            </a:r>
            <a:endParaRPr lang="zh-CN" altLang="en-US" sz="2400" b="1">
              <a:solidFill>
                <a:srgbClr val="FF0000"/>
              </a:solidFill>
              <a:latin typeface="Arial" panose="020B0604020202020204" pitchFamily="34" charset="0"/>
            </a:endParaRPr>
          </a:p>
        </p:txBody>
      </p:sp>
      <p:sp>
        <p:nvSpPr>
          <p:cNvPr id="46114" name="TextBox 9"/>
          <p:cNvSpPr txBox="1"/>
          <p:nvPr/>
        </p:nvSpPr>
        <p:spPr>
          <a:xfrm>
            <a:off x="900113" y="1341438"/>
            <a:ext cx="1223962" cy="2308225"/>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公元前</a:t>
            </a:r>
            <a:r>
              <a:rPr lang="en-US" altLang="zh-CN" sz="2400" b="1">
                <a:solidFill>
                  <a:srgbClr val="7030A0"/>
                </a:solidFill>
                <a:latin typeface="Arial" panose="020B0604020202020204" pitchFamily="34" charset="0"/>
              </a:rPr>
              <a:t>6</a:t>
            </a:r>
            <a:r>
              <a:rPr lang="zh-CN" altLang="en-US" sz="2400" b="1">
                <a:solidFill>
                  <a:srgbClr val="7030A0"/>
                </a:solidFill>
                <a:latin typeface="Arial" panose="020B0604020202020204" pitchFamily="34" charset="0"/>
              </a:rPr>
              <a:t>世纪，恒河流域形成一系列国家</a:t>
            </a:r>
            <a:endParaRPr lang="zh-CN" altLang="en-US" sz="2400" b="1">
              <a:solidFill>
                <a:srgbClr val="7030A0"/>
              </a:solidFill>
              <a:latin typeface="Arial" panose="020B0604020202020204" pitchFamily="34" charset="0"/>
            </a:endParaRPr>
          </a:p>
        </p:txBody>
      </p:sp>
      <p:sp>
        <p:nvSpPr>
          <p:cNvPr id="46115" name="TextBox 10"/>
          <p:cNvSpPr txBox="1"/>
          <p:nvPr/>
        </p:nvSpPr>
        <p:spPr>
          <a:xfrm>
            <a:off x="2195513" y="1628775"/>
            <a:ext cx="360362" cy="3786188"/>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南亚印度河和恒河流域</a:t>
            </a:r>
            <a:endParaRPr lang="zh-CN" altLang="en-US" sz="2400" b="1">
              <a:solidFill>
                <a:srgbClr val="7030A0"/>
              </a:solidFill>
              <a:latin typeface="Arial" panose="020B0604020202020204" pitchFamily="34" charset="0"/>
            </a:endParaRPr>
          </a:p>
        </p:txBody>
      </p:sp>
      <p:sp>
        <p:nvSpPr>
          <p:cNvPr id="46116" name="TextBox 11"/>
          <p:cNvSpPr txBox="1"/>
          <p:nvPr/>
        </p:nvSpPr>
        <p:spPr>
          <a:xfrm>
            <a:off x="2771775" y="1352550"/>
            <a:ext cx="1728788" cy="3416300"/>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古印度是指喜马拉雅山以南的整个南亚次大陆。印度河流域和恒河流域有着</a:t>
            </a:r>
            <a:r>
              <a:rPr lang="zh-CN" altLang="en-US" sz="2400" b="1">
                <a:solidFill>
                  <a:srgbClr val="FF0000"/>
                </a:solidFill>
                <a:latin typeface="Arial" panose="020B0604020202020204" pitchFamily="34" charset="0"/>
              </a:rPr>
              <a:t>茂盛的热带森林，雨水丰沛</a:t>
            </a:r>
            <a:r>
              <a:rPr lang="zh-CN" altLang="en-US" sz="2400" b="1">
                <a:solidFill>
                  <a:srgbClr val="7030A0"/>
                </a:solidFill>
                <a:latin typeface="Arial" panose="020B0604020202020204" pitchFamily="34" charset="0"/>
              </a:rPr>
              <a:t>。</a:t>
            </a:r>
            <a:endParaRPr lang="zh-CN" altLang="en-US" sz="2400" b="1">
              <a:solidFill>
                <a:srgbClr val="7030A0"/>
              </a:solidFill>
              <a:latin typeface="Arial" panose="020B0604020202020204" pitchFamily="34" charset="0"/>
            </a:endParaRPr>
          </a:p>
        </p:txBody>
      </p:sp>
      <p:sp>
        <p:nvSpPr>
          <p:cNvPr id="46117" name="TextBox 12"/>
          <p:cNvSpPr txBox="1"/>
          <p:nvPr/>
        </p:nvSpPr>
        <p:spPr>
          <a:xfrm>
            <a:off x="3059113" y="404813"/>
            <a:ext cx="1368425" cy="400050"/>
          </a:xfrm>
          <a:prstGeom prst="rect">
            <a:avLst/>
          </a:prstGeom>
          <a:noFill/>
          <a:ln w="9525">
            <a:noFill/>
          </a:ln>
        </p:spPr>
        <p:txBody>
          <a:bodyPr>
            <a:spAutoFit/>
          </a:bodyPr>
          <a:lstStyle/>
          <a:p>
            <a:r>
              <a:rPr lang="zh-CN" altLang="en-US" sz="2000" b="1">
                <a:solidFill>
                  <a:srgbClr val="FF0000"/>
                </a:solidFill>
                <a:latin typeface="Arial" panose="020B0604020202020204" pitchFamily="34" charset="0"/>
              </a:rPr>
              <a:t>自然环境</a:t>
            </a:r>
            <a:endParaRPr lang="zh-CN" altLang="en-US" sz="2000" b="1">
              <a:solidFill>
                <a:srgbClr val="FF0000"/>
              </a:solidFill>
              <a:latin typeface="Arial" panose="020B0604020202020204" pitchFamily="34" charset="0"/>
            </a:endParaRPr>
          </a:p>
        </p:txBody>
      </p:sp>
      <p:sp>
        <p:nvSpPr>
          <p:cNvPr id="14" name="TextBox 13"/>
          <p:cNvSpPr txBox="1"/>
          <p:nvPr/>
        </p:nvSpPr>
        <p:spPr>
          <a:xfrm>
            <a:off x="5724525" y="1052513"/>
            <a:ext cx="3240088" cy="2227263"/>
          </a:xfrm>
          <a:prstGeom prst="rect">
            <a:avLst/>
          </a:prstGeom>
          <a:noFill/>
        </p:spPr>
        <p:txBody>
          <a:bodyPr>
            <a:spAutoFit/>
          </a:bodyPr>
          <a:lstStyle/>
          <a:p>
            <a:pPr marR="0" defTabSz="914400">
              <a:lnSpc>
                <a:spcPts val="2000"/>
              </a:lnSpc>
              <a:buClrTx/>
              <a:buSzTx/>
              <a:buFontTx/>
              <a:defRPr/>
            </a:pPr>
            <a:endParaRPr kumimoji="0" lang="zh-CN" altLang="en-US" sz="2400" b="1" kern="1200" cap="none" spc="0" normalizeH="0" baseline="0" noProof="0">
              <a:solidFill>
                <a:srgbClr val="7030A0"/>
              </a:solidFill>
              <a:latin typeface="+mn-ea"/>
              <a:ea typeface="宋体" panose="02010600030101010101" pitchFamily="2" charset="-122"/>
              <a:cs typeface="+mn-cs"/>
            </a:endParaRPr>
          </a:p>
          <a:p>
            <a:pPr marR="0" defTabSz="914400">
              <a:lnSpc>
                <a:spcPts val="2000"/>
              </a:lnSpc>
              <a:buClrTx/>
              <a:buSzTx/>
              <a:buFontTx/>
              <a:defRPr/>
            </a:pPr>
            <a:endParaRPr kumimoji="0" lang="en-US" altLang="zh-CN" sz="2400" b="1" kern="1200" cap="none" spc="0" normalizeH="0" baseline="0" noProof="0">
              <a:solidFill>
                <a:srgbClr val="7030A0"/>
              </a:solidFill>
              <a:latin typeface="+mn-ea"/>
              <a:ea typeface="宋体" panose="02010600030101010101" pitchFamily="2" charset="-122"/>
              <a:cs typeface="+mn-cs"/>
            </a:endParaRPr>
          </a:p>
          <a:p>
            <a:pPr marR="0" defTabSz="914400">
              <a:lnSpc>
                <a:spcPts val="2000"/>
              </a:lnSpc>
              <a:buClrTx/>
              <a:buSzTx/>
              <a:buFontTx/>
              <a:defRPr/>
            </a:pPr>
            <a:endParaRPr kumimoji="0" lang="en-US"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宗教：</a:t>
            </a:r>
            <a:r>
              <a:rPr kumimoji="0" lang="zh-CN" altLang="en-US" sz="2400" b="1" kern="1200" cap="none" spc="0" normalizeH="0" baseline="0" noProof="0">
                <a:solidFill>
                  <a:srgbClr val="FF0000"/>
                </a:solidFill>
                <a:latin typeface="+mn-ea"/>
                <a:ea typeface="宋体" panose="02010600030101010101" pitchFamily="2" charset="-122"/>
                <a:cs typeface="+mn-cs"/>
              </a:rPr>
              <a:t>婆罗门教</a:t>
            </a:r>
            <a:r>
              <a:rPr kumimoji="0" lang="zh-CN" altLang="en-US" sz="2400" b="1" kern="1200" cap="none" spc="0" normalizeH="0" baseline="0" noProof="0">
                <a:solidFill>
                  <a:srgbClr val="7030A0"/>
                </a:solidFill>
                <a:latin typeface="+mn-ea"/>
                <a:ea typeface="宋体" panose="02010600030101010101" pitchFamily="2" charset="-122"/>
                <a:cs typeface="+mn-cs"/>
              </a:rPr>
              <a:t>；</a:t>
            </a:r>
            <a:endParaRPr kumimoji="0" lang="en-US"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r>
              <a:rPr kumimoji="0" lang="zh-CN" altLang="en-US" sz="2400" b="1" kern="1200" cap="none" spc="0" normalizeH="0" baseline="0" noProof="0">
                <a:solidFill>
                  <a:srgbClr val="7030A0"/>
                </a:solidFill>
                <a:latin typeface="+mn-ea"/>
                <a:ea typeface="宋体" panose="02010600030101010101" pitchFamily="2" charset="-122"/>
                <a:cs typeface="+mn-cs"/>
              </a:rPr>
              <a:t>释迦摩尼创立</a:t>
            </a:r>
            <a:r>
              <a:rPr kumimoji="0" lang="zh-CN" altLang="en-US" sz="2400" b="1" kern="1200" cap="none" spc="0" normalizeH="0" baseline="0" noProof="0">
                <a:solidFill>
                  <a:srgbClr val="FF0000"/>
                </a:solidFill>
                <a:latin typeface="+mn-ea"/>
                <a:ea typeface="宋体" panose="02010600030101010101" pitchFamily="2" charset="-122"/>
                <a:cs typeface="+mn-cs"/>
              </a:rPr>
              <a:t>佛教</a:t>
            </a:r>
            <a:endParaRPr kumimoji="0" lang="zh-CN" altLang="en-US" sz="2400" b="1" kern="1200" cap="none" spc="0" normalizeH="0" baseline="0" noProof="0">
              <a:solidFill>
                <a:srgbClr val="FF0000"/>
              </a:solidFill>
              <a:latin typeface="+mn-ea"/>
              <a:ea typeface="宋体" panose="02010600030101010101" pitchFamily="2" charset="-122"/>
              <a:cs typeface="+mn-cs"/>
            </a:endParaRPr>
          </a:p>
          <a:p>
            <a:pPr marR="0" defTabSz="914400">
              <a:lnSpc>
                <a:spcPts val="2000"/>
              </a:lnSpc>
              <a:buClrTx/>
              <a:buSzTx/>
              <a:buFontTx/>
              <a:defRPr/>
            </a:pPr>
            <a:endParaRPr kumimoji="0" lang="en-US" altLang="zh-CN" sz="2400" b="1" kern="1200" cap="none" spc="0" normalizeH="0" baseline="0" noProof="0">
              <a:solidFill>
                <a:srgbClr val="7030A0"/>
              </a:solidFill>
              <a:latin typeface="+mn-ea"/>
              <a:ea typeface="宋体" panose="02010600030101010101" pitchFamily="2" charset="-122"/>
              <a:cs typeface="+mn-cs"/>
            </a:endParaRPr>
          </a:p>
          <a:p>
            <a:pPr marR="0" defTabSz="914400">
              <a:buClrTx/>
              <a:buSzTx/>
              <a:buFontTx/>
              <a:defRPr/>
            </a:pPr>
            <a:endParaRPr kumimoji="0" lang="zh-CN" altLang="en-US" sz="2400" b="1" kern="1200" cap="none" spc="0" normalizeH="0" baseline="0" noProof="0">
              <a:solidFill>
                <a:srgbClr val="7030A0"/>
              </a:solidFill>
              <a:latin typeface="+mn-ea"/>
              <a:ea typeface="宋体" panose="02010600030101010101" pitchFamily="2" charset="-122"/>
              <a:cs typeface="+mn-cs"/>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图片 1" descr="ditu2.jpg"/>
          <p:cNvPicPr>
            <a:picLocks noChangeAspect="1"/>
          </p:cNvPicPr>
          <p:nvPr/>
        </p:nvPicPr>
        <p:blipFill>
          <a:blip r:embed="rId1"/>
          <a:stretch>
            <a:fillRect/>
          </a:stretch>
        </p:blipFill>
        <p:spPr>
          <a:xfrm>
            <a:off x="0" y="1341438"/>
            <a:ext cx="7469188" cy="5516562"/>
          </a:xfrm>
          <a:prstGeom prst="rect">
            <a:avLst/>
          </a:prstGeom>
          <a:noFill/>
          <a:ln w="9525">
            <a:noFill/>
          </a:ln>
        </p:spPr>
      </p:pic>
      <p:sp>
        <p:nvSpPr>
          <p:cNvPr id="47107" name="TextBox 2"/>
          <p:cNvSpPr txBox="1"/>
          <p:nvPr/>
        </p:nvSpPr>
        <p:spPr>
          <a:xfrm>
            <a:off x="7451725" y="1260475"/>
            <a:ext cx="1620838" cy="4400550"/>
          </a:xfrm>
          <a:prstGeom prst="rect">
            <a:avLst/>
          </a:prstGeom>
          <a:noFill/>
          <a:ln w="9525">
            <a:noFill/>
          </a:ln>
        </p:spPr>
        <p:txBody>
          <a:bodyPr>
            <a:spAutoFit/>
          </a:bodyPr>
          <a:lstStyle/>
          <a:p>
            <a:r>
              <a:rPr lang="zh-CN" altLang="en-US" sz="2800" b="1">
                <a:solidFill>
                  <a:srgbClr val="FF0000"/>
                </a:solidFill>
                <a:latin typeface="Arial" panose="020B0604020202020204" pitchFamily="34" charset="0"/>
              </a:rPr>
              <a:t>请大家对比希腊与前几个地区地形图，指出这一地区与前几个地区地形最大的不同点是什么</a:t>
            </a:r>
            <a:endParaRPr lang="zh-CN" altLang="en-US" sz="2800" b="1">
              <a:solidFill>
                <a:srgbClr val="FF0000"/>
              </a:solidFill>
              <a:latin typeface="Arial" panose="020B0604020202020204" pitchFamily="34" charset="0"/>
            </a:endParaRPr>
          </a:p>
        </p:txBody>
      </p:sp>
      <p:sp>
        <p:nvSpPr>
          <p:cNvPr id="4" name="圆角矩形标注 3"/>
          <p:cNvSpPr/>
          <p:nvPr/>
        </p:nvSpPr>
        <p:spPr>
          <a:xfrm>
            <a:off x="2700338" y="1989138"/>
            <a:ext cx="4608513" cy="431800"/>
          </a:xfrm>
          <a:prstGeom prst="wedgeRoundRectCallout">
            <a:avLst>
              <a:gd name="adj1" fmla="val -28056"/>
              <a:gd name="adj2" fmla="val 369812"/>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chemeClr val="tx1"/>
                </a:solidFill>
                <a:effectLst/>
                <a:uLnTx/>
                <a:uFillTx/>
                <a:latin typeface="+mn-lt"/>
                <a:ea typeface="+mn-ea"/>
                <a:cs typeface="+mn-cs"/>
              </a:rPr>
              <a:t>东临爱琴海，海岸线曲折，多山少平原</a:t>
            </a:r>
            <a:endParaRPr kumimoji="0" lang="en-US" altLang="zh-CN" sz="2000" b="1" i="0" u="none" strike="noStrike" kern="1200" cap="none" spc="0" normalizeH="0" baseline="0" noProof="0">
              <a:ln>
                <a:noFill/>
              </a:ln>
              <a:solidFill>
                <a:schemeClr val="tx1"/>
              </a:solidFill>
              <a:effectLst/>
              <a:uLnTx/>
              <a:uFillTx/>
              <a:latin typeface="宋体" panose="02010600030101010101" pitchFamily="2" charset="-122"/>
              <a:ea typeface="+mn-ea"/>
              <a:cs typeface="+mn-cs"/>
            </a:endParaRPr>
          </a:p>
        </p:txBody>
      </p:sp>
      <p:sp>
        <p:nvSpPr>
          <p:cNvPr id="47109" name="文本框 3"/>
          <p:cNvSpPr txBox="1"/>
          <p:nvPr/>
        </p:nvSpPr>
        <p:spPr>
          <a:xfrm>
            <a:off x="179388" y="44450"/>
            <a:ext cx="6186487" cy="584200"/>
          </a:xfrm>
          <a:prstGeom prst="rect">
            <a:avLst/>
          </a:prstGeom>
          <a:noFill/>
          <a:ln w="9525">
            <a:noFill/>
          </a:ln>
        </p:spPr>
        <p:txBody>
          <a:bodyPr>
            <a:spAutoFit/>
          </a:bodyPr>
          <a:lstStyle/>
          <a:p>
            <a:r>
              <a:rPr lang="zh-CN" altLang="en-US" sz="3200" b="1">
                <a:solidFill>
                  <a:srgbClr val="FF0000"/>
                </a:solidFill>
                <a:latin typeface="Arial" panose="020B0604020202020204" pitchFamily="34" charset="0"/>
              </a:rPr>
              <a:t>二、古代文明的多元特点</a:t>
            </a:r>
            <a:endParaRPr lang="zh-CN" altLang="en-US" sz="3200" b="1">
              <a:solidFill>
                <a:srgbClr val="FF0000"/>
              </a:solidFill>
              <a:latin typeface="Arial" panose="020B0604020202020204" pitchFamily="34" charset="0"/>
            </a:endParaRPr>
          </a:p>
        </p:txBody>
      </p:sp>
      <p:sp>
        <p:nvSpPr>
          <p:cNvPr id="47110" name="文本框 4"/>
          <p:cNvSpPr txBox="1"/>
          <p:nvPr/>
        </p:nvSpPr>
        <p:spPr>
          <a:xfrm>
            <a:off x="395288" y="647700"/>
            <a:ext cx="6905625" cy="461963"/>
          </a:xfrm>
          <a:prstGeom prst="rect">
            <a:avLst/>
          </a:prstGeom>
          <a:noFill/>
          <a:ln w="9525">
            <a:noFill/>
          </a:ln>
        </p:spPr>
        <p:txBody>
          <a:bodyPr>
            <a:spAutoFit/>
          </a:bodyPr>
          <a:lstStyle/>
          <a:p>
            <a:r>
              <a:rPr lang="en-US" altLang="zh-CN" sz="2400" b="1">
                <a:latin typeface="仿宋" panose="02010609060101010101" charset="-122"/>
                <a:ea typeface="仿宋" panose="02010609060101010101" charset="-122"/>
              </a:rPr>
              <a:t>4</a:t>
            </a:r>
            <a:r>
              <a:rPr lang="zh-CN" altLang="en-US" sz="2400" b="1">
                <a:latin typeface="仿宋" panose="02010609060101010101" charset="-122"/>
                <a:ea typeface="仿宋" panose="02010609060101010101" charset="-122"/>
              </a:rPr>
              <a:t>、欧洲巴尔干半岛南部的古希腊文明</a:t>
            </a:r>
            <a:endParaRPr lang="zh-CN" altLang="en-US" sz="2400" b="1">
              <a:latin typeface="仿宋" panose="02010609060101010101" charset="-122"/>
              <a:ea typeface="仿宋"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图片 1"/>
          <p:cNvPicPr>
            <a:picLocks noChangeAspect="1"/>
          </p:cNvPicPr>
          <p:nvPr/>
        </p:nvPicPr>
        <p:blipFill>
          <a:blip r:embed="rId1"/>
          <a:stretch>
            <a:fillRect/>
          </a:stretch>
        </p:blipFill>
        <p:spPr>
          <a:xfrm>
            <a:off x="71438" y="1295400"/>
            <a:ext cx="4932362" cy="4221163"/>
          </a:xfrm>
          <a:prstGeom prst="rect">
            <a:avLst/>
          </a:prstGeom>
          <a:noFill/>
          <a:ln w="9525">
            <a:noFill/>
          </a:ln>
        </p:spPr>
      </p:pic>
      <p:sp>
        <p:nvSpPr>
          <p:cNvPr id="3" name="TextBox 10"/>
          <p:cNvSpPr txBox="1"/>
          <p:nvPr/>
        </p:nvSpPr>
        <p:spPr>
          <a:xfrm>
            <a:off x="5076825" y="1943100"/>
            <a:ext cx="3851275" cy="2349500"/>
          </a:xfrm>
          <a:prstGeom prst="rect">
            <a:avLst/>
          </a:prstGeom>
          <a:noFill/>
          <a:ln w="28575" cmpd="sng">
            <a:solidFill>
              <a:schemeClr val="tx1"/>
            </a:solidFill>
            <a:prstDash val="lgDashDot"/>
          </a:ln>
        </p:spPr>
        <p:style>
          <a:lnRef idx="1">
            <a:schemeClr val="accent2"/>
          </a:lnRef>
          <a:fillRef idx="2">
            <a:schemeClr val="accent2"/>
          </a:fillRef>
          <a:effectRef idx="1">
            <a:schemeClr val="accent2"/>
          </a:effectRef>
          <a:fontRef idx="minor">
            <a:schemeClr val="dk1"/>
          </a:fontRef>
        </p:style>
        <p:txBody>
          <a:bodyPr>
            <a:spAutoFit/>
          </a:bodyPr>
          <a:lstStyle/>
          <a:p>
            <a:pPr marL="0" marR="0" lvl="0" indent="0" algn="l" defTabSz="914400" rtl="0" eaLnBrk="1" fontAlgn="auto" latinLnBrk="0" hangingPunct="1">
              <a:lnSpc>
                <a:spcPts val="4360"/>
              </a:lnSpc>
              <a:spcBef>
                <a:spcPct val="0"/>
              </a:spcBef>
              <a:spcAft>
                <a:spcPct val="0"/>
              </a:spcAft>
              <a:buClrTx/>
              <a:buSzTx/>
              <a:buFontTx/>
              <a:buNone/>
              <a:defRPr/>
            </a:pPr>
            <a:r>
              <a:rPr kumimoji="0" lang="en-US" altLang="zh-CN"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    </a:t>
            </a:r>
            <a:r>
              <a:rPr kumimoji="0" lang="zh-CN" altLang="en-US" sz="28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mn-cs"/>
              </a:rPr>
              <a:t>公元前8—前6 世纪，</a:t>
            </a:r>
            <a:r>
              <a:rPr kumimoji="0" lang="zh-CN" altLang="en-US" sz="2800" b="1" i="0" u="sng"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rPr>
              <a:t>城邦</a:t>
            </a:r>
            <a:r>
              <a:rPr kumimoji="0" lang="zh-CN" altLang="en-US" sz="28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mn-cs"/>
              </a:rPr>
              <a:t>逐渐在这里发展起来。它们</a:t>
            </a:r>
            <a:r>
              <a:rPr kumimoji="0" lang="zh-CN" altLang="en-US" sz="2800" b="1" i="0" u="sng" strike="noStrike" kern="1200" cap="none" spc="0" normalizeH="0" baseline="0" noProof="0">
                <a:ln>
                  <a:noFill/>
                </a:ln>
                <a:solidFill>
                  <a:srgbClr val="7030A0"/>
                </a:solidFill>
                <a:effectLst/>
                <a:uLnTx/>
                <a:uFillTx/>
                <a:latin typeface="楷体" panose="02010609060101010101" pitchFamily="49" charset="-122"/>
                <a:ea typeface="楷体" panose="02010609060101010101" pitchFamily="49" charset="-122"/>
                <a:cs typeface="+mn-cs"/>
              </a:rPr>
              <a:t>数量众多</a:t>
            </a:r>
            <a:r>
              <a:rPr kumimoji="0" lang="zh-CN" altLang="en-US" sz="28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mn-cs"/>
              </a:rPr>
              <a:t>，典型特征是</a:t>
            </a:r>
            <a:r>
              <a:rPr kumimoji="0" lang="zh-CN" altLang="en-US" sz="2800" b="1" i="0" u="sng" strike="noStrike" kern="1200" cap="none" spc="0" normalizeH="0" baseline="0" noProof="0">
                <a:ln>
                  <a:noFill/>
                </a:ln>
                <a:solidFill>
                  <a:srgbClr val="7030A0"/>
                </a:solidFill>
                <a:effectLst/>
                <a:uLnTx/>
                <a:uFillTx/>
                <a:latin typeface="楷体" panose="02010609060101010101" pitchFamily="49" charset="-122"/>
                <a:ea typeface="楷体" panose="02010609060101010101" pitchFamily="49" charset="-122"/>
                <a:cs typeface="+mn-cs"/>
              </a:rPr>
              <a:t>小国寡民</a:t>
            </a:r>
            <a:r>
              <a:rPr kumimoji="0" lang="zh-CN" altLang="en-US" sz="28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mn-cs"/>
              </a:rPr>
              <a:t>。</a:t>
            </a:r>
            <a:endParaRPr kumimoji="0" lang="zh-CN" altLang="en-US" sz="28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mn-cs"/>
            </a:endParaRPr>
          </a:p>
        </p:txBody>
      </p:sp>
      <p:sp>
        <p:nvSpPr>
          <p:cNvPr id="48132" name="文本框 2"/>
          <p:cNvSpPr txBox="1"/>
          <p:nvPr/>
        </p:nvSpPr>
        <p:spPr>
          <a:xfrm>
            <a:off x="169863" y="333375"/>
            <a:ext cx="4186237" cy="738188"/>
          </a:xfrm>
          <a:prstGeom prst="rect">
            <a:avLst/>
          </a:prstGeom>
          <a:noFill/>
          <a:ln w="9525">
            <a:noFill/>
          </a:ln>
        </p:spPr>
        <p:txBody>
          <a:bodyPr>
            <a:spAutoFit/>
          </a:bodyPr>
          <a:lstStyle/>
          <a:p>
            <a:pPr>
              <a:lnSpc>
                <a:spcPct val="150000"/>
              </a:lnSpc>
            </a:pPr>
            <a:r>
              <a:rPr lang="zh-CN" altLang="en-US" sz="2800" b="1">
                <a:solidFill>
                  <a:srgbClr val="0711DD"/>
                </a:solidFill>
                <a:latin typeface="仿宋" panose="02010609060101010101" charset="-122"/>
                <a:ea typeface="仿宋" panose="02010609060101010101" charset="-122"/>
                <a:sym typeface="+mn-ea"/>
              </a:rPr>
              <a:t>城邦时代到来</a:t>
            </a:r>
            <a:endParaRPr lang="zh-CN" altLang="en-US" sz="2800" b="1">
              <a:solidFill>
                <a:srgbClr val="0711DD"/>
              </a:solidFill>
              <a:latin typeface="仿宋" panose="02010609060101010101" charset="-122"/>
              <a:ea typeface="仿宋" panose="02010609060101010101" charset="-122"/>
              <a:sym typeface="+mn-ea"/>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图片 6" descr="b760496cf01f"/>
          <p:cNvPicPr>
            <a:picLocks noChangeAspect="1"/>
          </p:cNvPicPr>
          <p:nvPr/>
        </p:nvPicPr>
        <p:blipFill>
          <a:blip r:embed="rId1"/>
          <a:stretch>
            <a:fillRect/>
          </a:stretch>
        </p:blipFill>
        <p:spPr>
          <a:xfrm>
            <a:off x="0" y="25400"/>
            <a:ext cx="666750" cy="652463"/>
          </a:xfrm>
          <a:prstGeom prst="rect">
            <a:avLst/>
          </a:prstGeom>
          <a:noFill/>
          <a:ln w="9525">
            <a:noFill/>
          </a:ln>
        </p:spPr>
      </p:pic>
      <p:sp>
        <p:nvSpPr>
          <p:cNvPr id="49155" name="文本框 8"/>
          <p:cNvSpPr txBox="1"/>
          <p:nvPr/>
        </p:nvSpPr>
        <p:spPr>
          <a:xfrm>
            <a:off x="900113" y="260350"/>
            <a:ext cx="4591050" cy="638175"/>
          </a:xfrm>
          <a:prstGeom prst="rect">
            <a:avLst/>
          </a:prstGeom>
          <a:noFill/>
          <a:ln w="9525">
            <a:noFill/>
          </a:ln>
        </p:spPr>
        <p:txBody>
          <a:bodyPr>
            <a:spAutoFit/>
          </a:bodyPr>
          <a:lstStyle/>
          <a:p>
            <a:pPr>
              <a:lnSpc>
                <a:spcPct val="150000"/>
              </a:lnSpc>
            </a:pPr>
            <a:r>
              <a:rPr lang="zh-CN" altLang="en-US" sz="2800" b="1">
                <a:solidFill>
                  <a:srgbClr val="0000FF"/>
                </a:solidFill>
                <a:latin typeface="仿宋" panose="02010609060101010101" charset="-122"/>
                <a:ea typeface="仿宋" panose="02010609060101010101" charset="-122"/>
                <a:sym typeface="+mn-ea"/>
              </a:rPr>
              <a:t>雅典的民主政治</a:t>
            </a:r>
            <a:endParaRPr lang="zh-CN" altLang="en-US" sz="2800" b="1">
              <a:solidFill>
                <a:srgbClr val="0000FF"/>
              </a:solidFill>
              <a:latin typeface="仿宋" panose="02010609060101010101" charset="-122"/>
              <a:ea typeface="仿宋" panose="02010609060101010101" charset="-122"/>
              <a:sym typeface="+mn-ea"/>
            </a:endParaRPr>
          </a:p>
        </p:txBody>
      </p:sp>
      <p:sp>
        <p:nvSpPr>
          <p:cNvPr id="11" name="TextBox 10"/>
          <p:cNvSpPr txBox="1"/>
          <p:nvPr/>
        </p:nvSpPr>
        <p:spPr>
          <a:xfrm>
            <a:off x="1092200" y="1211263"/>
            <a:ext cx="7800975" cy="1785938"/>
          </a:xfrm>
          <a:prstGeom prst="rect">
            <a:avLst/>
          </a:prstGeom>
          <a:noFill/>
          <a:ln w="28575" cmpd="sng">
            <a:solidFill>
              <a:schemeClr val="tx1"/>
            </a:solidFill>
            <a:prstDash val="lgDashDot"/>
          </a:ln>
        </p:spPr>
        <p:style>
          <a:lnRef idx="1">
            <a:schemeClr val="accent2"/>
          </a:lnRef>
          <a:fillRef idx="2">
            <a:schemeClr val="accent2"/>
          </a:fillRef>
          <a:effectRef idx="1">
            <a:schemeClr val="accent2"/>
          </a:effectRef>
          <a:fontRef idx="minor">
            <a:schemeClr val="dk1"/>
          </a:fontRef>
        </p:style>
        <p:txBody>
          <a:bodyPr>
            <a:spAutoFit/>
          </a:bodyPr>
          <a:lstStyle/>
          <a:p>
            <a:pPr marL="0" marR="0" lvl="0" indent="0" algn="l" defTabSz="914400" rtl="0" eaLnBrk="1" fontAlgn="auto" latinLnBrk="0" hangingPunct="1">
              <a:lnSpc>
                <a:spcPts val="4360"/>
              </a:lnSpc>
              <a:spcBef>
                <a:spcPct val="0"/>
              </a:spcBef>
              <a:spcAft>
                <a:spcPct val="0"/>
              </a:spcAft>
              <a:buClrTx/>
              <a:buSzTx/>
              <a:buFontTx/>
              <a:buNone/>
              <a:defRPr/>
            </a:pPr>
            <a:r>
              <a:rPr kumimoji="0" lang="en-US" altLang="zh-CN" sz="280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rPr>
              <a:t>   </a:t>
            </a:r>
            <a:r>
              <a:rPr kumimoji="0" lang="zh-CN" altLang="en-US"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rPr>
              <a:t>“我们的制度之所以称为民主政治，因为政权是在全体</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楷体" panose="02010609060101010101" pitchFamily="49" charset="-122"/>
              </a:rPr>
              <a:t>公民</a:t>
            </a:r>
            <a:r>
              <a:rPr kumimoji="0" lang="zh-CN" altLang="en-US"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rPr>
              <a:t>手中，而不是在少数人手中”。</a:t>
            </a:r>
            <a:endParaRPr kumimoji="0" lang="zh-CN" altLang="en-US"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eaLnBrk="1" fontAlgn="auto" latinLnBrk="0" hangingPunct="1">
              <a:lnSpc>
                <a:spcPts val="436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en-US" altLang="zh-CN" sz="2400" b="1" i="0" u="none" strike="noStrike" kern="1200" cap="none" spc="0" normalizeH="0" baseline="0" noProof="0">
                <a:ln>
                  <a:noFill/>
                </a:ln>
                <a:solidFill>
                  <a:schemeClr val="dk1"/>
                </a:solidFill>
                <a:effectLst/>
                <a:uLnTx/>
                <a:uFillTx/>
                <a:latin typeface="宋体" panose="02010600030101010101" pitchFamily="2" charset="-122"/>
                <a:ea typeface="+mn-ea"/>
                <a:cs typeface="宋体" panose="02010600030101010101" pitchFamily="2" charset="-122"/>
              </a:rPr>
              <a:t>——</a:t>
            </a:r>
            <a:r>
              <a:rPr kumimoji="0" lang="zh-CN" altLang="en-US" sz="2400" b="1" i="0" u="none" strike="noStrike" kern="1200" cap="none" spc="0" normalizeH="0" baseline="0" noProof="0">
                <a:ln>
                  <a:noFill/>
                </a:ln>
                <a:solidFill>
                  <a:schemeClr val="dk1"/>
                </a:solidFill>
                <a:effectLst/>
                <a:uLnTx/>
                <a:uFillTx/>
                <a:latin typeface="宋体" panose="02010600030101010101" pitchFamily="2" charset="-122"/>
                <a:ea typeface="+mn-ea"/>
                <a:cs typeface="宋体" panose="02010600030101010101" pitchFamily="2" charset="-122"/>
              </a:rPr>
              <a:t>伯利克里</a:t>
            </a:r>
            <a:endParaRPr kumimoji="0" lang="zh-CN" altLang="en-US" sz="2400" b="1" i="0" u="none" strike="noStrike" kern="1200" cap="none" spc="0" normalizeH="0" baseline="0" noProof="0">
              <a:ln>
                <a:noFill/>
              </a:ln>
              <a:solidFill>
                <a:schemeClr val="dk1"/>
              </a:solidFill>
              <a:effectLst/>
              <a:uLnTx/>
              <a:uFillTx/>
              <a:latin typeface="宋体" panose="02010600030101010101" pitchFamily="2" charset="-122"/>
              <a:ea typeface="+mn-ea"/>
              <a:cs typeface="宋体" panose="02010600030101010101" pitchFamily="2" charset="-122"/>
            </a:endParaRPr>
          </a:p>
        </p:txBody>
      </p:sp>
      <p:pic>
        <p:nvPicPr>
          <p:cNvPr id="49157" name="图片 11"/>
          <p:cNvPicPr>
            <a:picLocks noChangeAspect="1"/>
          </p:cNvPicPr>
          <p:nvPr/>
        </p:nvPicPr>
        <p:blipFill>
          <a:blip r:embed="rId2"/>
          <a:stretch>
            <a:fillRect/>
          </a:stretch>
        </p:blipFill>
        <p:spPr>
          <a:xfrm>
            <a:off x="250825" y="836613"/>
            <a:ext cx="736600" cy="1308100"/>
          </a:xfrm>
          <a:prstGeom prst="rect">
            <a:avLst/>
          </a:prstGeom>
          <a:noFill/>
          <a:ln w="9525">
            <a:noFill/>
          </a:ln>
        </p:spPr>
      </p:pic>
      <p:pic>
        <p:nvPicPr>
          <p:cNvPr id="23" name="图片 22"/>
          <p:cNvPicPr>
            <a:picLocks noChangeAspect="1"/>
          </p:cNvPicPr>
          <p:nvPr/>
        </p:nvPicPr>
        <p:blipFill>
          <a:blip r:embed="rId3"/>
          <a:stretch>
            <a:fillRect/>
          </a:stretch>
        </p:blipFill>
        <p:spPr>
          <a:xfrm>
            <a:off x="144463" y="3379788"/>
            <a:ext cx="6515100" cy="3284537"/>
          </a:xfrm>
          <a:prstGeom prst="rect">
            <a:avLst/>
          </a:prstGeom>
          <a:noFill/>
          <a:ln w="9525">
            <a:noFill/>
          </a:ln>
        </p:spPr>
      </p:pic>
      <p:sp>
        <p:nvSpPr>
          <p:cNvPr id="24" name="文本框 7"/>
          <p:cNvSpPr txBox="1"/>
          <p:nvPr/>
        </p:nvSpPr>
        <p:spPr>
          <a:xfrm>
            <a:off x="6659563" y="4133850"/>
            <a:ext cx="2233613" cy="1816100"/>
          </a:xfrm>
          <a:prstGeom prst="rect">
            <a:avLst/>
          </a:prstGeom>
          <a:solidFill>
            <a:schemeClr val="bg1">
              <a:lumMod val="85000"/>
            </a:schemeClr>
          </a:solidFill>
          <a:effectLst>
            <a:outerShdw blurRad="152400" dist="114300" dir="2700000" algn="tl" rotWithShape="0">
              <a:prstClr val="black">
                <a:alpha val="40000"/>
              </a:prstClr>
            </a:outerShdw>
          </a:effectLst>
        </p:spPr>
        <p:txBody>
          <a:bodyPr>
            <a:spAutoFit/>
          </a:bodyPr>
          <a:lstStyle/>
          <a:p>
            <a:pPr marR="0" defTabSz="914400">
              <a:buClrTx/>
              <a:buSzTx/>
              <a:buFontTx/>
              <a:defRPr/>
            </a:pPr>
            <a:r>
              <a:rPr kumimoji="0" lang="zh-CN" sz="2800" kern="1200" cap="none" spc="0" normalizeH="0" baseline="0" noProof="0">
                <a:latin typeface="Arial" panose="020B0604020202020204" pitchFamily="34" charset="0"/>
                <a:ea typeface="宋体" panose="02010600030101010101" pitchFamily="2" charset="-122"/>
                <a:cs typeface="+mn-cs"/>
              </a:rPr>
              <a:t>雅典民主政治最大的污点之一：苏格拉底之死</a:t>
            </a:r>
            <a:endParaRPr kumimoji="0" lang="zh-CN" sz="2800" kern="1200" cap="none" spc="0" normalizeH="0" baseline="0" noProof="0">
              <a:latin typeface="Arial" panose="020B0604020202020204" pitchFamily="34" charset="0"/>
              <a:ea typeface="宋体" panose="02010600030101010101" pitchFamily="2" charset="-122"/>
              <a:cs typeface="+mn-cs"/>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图片 6" descr="b760496cf01f"/>
          <p:cNvPicPr>
            <a:picLocks noChangeAspect="1"/>
          </p:cNvPicPr>
          <p:nvPr/>
        </p:nvPicPr>
        <p:blipFill>
          <a:blip r:embed="rId1"/>
          <a:stretch>
            <a:fillRect/>
          </a:stretch>
        </p:blipFill>
        <p:spPr>
          <a:xfrm>
            <a:off x="0" y="25400"/>
            <a:ext cx="666750" cy="652463"/>
          </a:xfrm>
          <a:prstGeom prst="rect">
            <a:avLst/>
          </a:prstGeom>
          <a:noFill/>
          <a:ln w="9525">
            <a:noFill/>
          </a:ln>
        </p:spPr>
      </p:pic>
      <p:sp>
        <p:nvSpPr>
          <p:cNvPr id="50179" name="文本框 8"/>
          <p:cNvSpPr txBox="1"/>
          <p:nvPr/>
        </p:nvSpPr>
        <p:spPr>
          <a:xfrm>
            <a:off x="900113" y="271463"/>
            <a:ext cx="4591050" cy="636587"/>
          </a:xfrm>
          <a:prstGeom prst="rect">
            <a:avLst/>
          </a:prstGeom>
          <a:noFill/>
          <a:ln w="9525">
            <a:noFill/>
          </a:ln>
        </p:spPr>
        <p:txBody>
          <a:bodyPr>
            <a:spAutoFit/>
          </a:bodyPr>
          <a:lstStyle/>
          <a:p>
            <a:pPr>
              <a:lnSpc>
                <a:spcPct val="150000"/>
              </a:lnSpc>
            </a:pPr>
            <a:r>
              <a:rPr lang="zh-CN" altLang="en-US" sz="2800" b="1">
                <a:solidFill>
                  <a:srgbClr val="0000FF"/>
                </a:solidFill>
                <a:latin typeface="仿宋" panose="02010609060101010101" charset="-122"/>
                <a:ea typeface="仿宋" panose="02010609060101010101" charset="-122"/>
                <a:sym typeface="+mn-ea"/>
              </a:rPr>
              <a:t>辉煌灿烂的文化</a:t>
            </a:r>
            <a:endParaRPr lang="zh-CN" altLang="en-US" sz="2800" b="1">
              <a:solidFill>
                <a:srgbClr val="0000FF"/>
              </a:solidFill>
              <a:latin typeface="仿宋" panose="02010609060101010101" charset="-122"/>
              <a:ea typeface="仿宋" panose="02010609060101010101" charset="-122"/>
              <a:sym typeface="+mn-ea"/>
            </a:endParaRPr>
          </a:p>
        </p:txBody>
      </p:sp>
      <p:grpSp>
        <p:nvGrpSpPr>
          <p:cNvPr id="2" name="组合 18"/>
          <p:cNvGrpSpPr/>
          <p:nvPr/>
        </p:nvGrpSpPr>
        <p:grpSpPr>
          <a:xfrm>
            <a:off x="1547813" y="1412875"/>
            <a:ext cx="6480175" cy="3792538"/>
            <a:chOff x="11281" y="945"/>
            <a:chExt cx="8430" cy="6820"/>
          </a:xfrm>
        </p:grpSpPr>
        <p:grpSp>
          <p:nvGrpSpPr>
            <p:cNvPr id="50182" name="组合 16"/>
            <p:cNvGrpSpPr/>
            <p:nvPr/>
          </p:nvGrpSpPr>
          <p:grpSpPr>
            <a:xfrm>
              <a:off x="11281" y="945"/>
              <a:ext cx="7581" cy="4848"/>
              <a:chOff x="11281" y="945"/>
              <a:chExt cx="7581" cy="4848"/>
            </a:xfrm>
          </p:grpSpPr>
          <p:pic>
            <p:nvPicPr>
              <p:cNvPr id="25" name="图片 24"/>
              <p:cNvPicPr>
                <a:picLocks noChangeAspect="1"/>
              </p:cNvPicPr>
              <p:nvPr/>
            </p:nvPicPr>
            <p:blipFill>
              <a:blip r:embed="rId2"/>
              <a:stretch>
                <a:fillRect/>
              </a:stretch>
            </p:blipFill>
            <p:spPr>
              <a:xfrm>
                <a:off x="14151" y="945"/>
                <a:ext cx="2188" cy="4273"/>
              </a:xfrm>
              <a:prstGeom prst="rect">
                <a:avLst/>
              </a:prstGeom>
              <a:scene3d>
                <a:camera prst="orthographicFront">
                  <a:rot lat="600000" lon="0" rev="0"/>
                </a:camera>
                <a:lightRig rig="threePt" dir="t"/>
              </a:scene3d>
            </p:spPr>
          </p:pic>
          <p:pic>
            <p:nvPicPr>
              <p:cNvPr id="26" name="图片 25" descr="C:/Users/ADMINI~1/AppData/Local/Temp/kaimatting_20200113120626/output_20200113120638..pngoutput_20200113120638."/>
              <p:cNvPicPr>
                <a:picLocks noChangeAspect="1"/>
              </p:cNvPicPr>
              <p:nvPr/>
            </p:nvPicPr>
            <p:blipFill>
              <a:blip r:embed="rId3"/>
              <a:stretch>
                <a:fillRect/>
              </a:stretch>
            </p:blipFill>
            <p:spPr>
              <a:xfrm>
                <a:off x="11281" y="1592"/>
                <a:ext cx="2436" cy="4201"/>
              </a:xfrm>
              <a:prstGeom prst="rect">
                <a:avLst/>
              </a:prstGeom>
              <a:scene3d>
                <a:camera prst="orthographicFront">
                  <a:rot lat="0" lon="0" rev="1200000"/>
                </a:camera>
                <a:lightRig rig="threePt" dir="t"/>
              </a:scene3d>
            </p:spPr>
          </p:pic>
          <p:pic>
            <p:nvPicPr>
              <p:cNvPr id="27" name="图片 26"/>
              <p:cNvPicPr>
                <a:picLocks noChangeAspect="1"/>
              </p:cNvPicPr>
              <p:nvPr/>
            </p:nvPicPr>
            <p:blipFill>
              <a:blip r:embed="rId4"/>
              <a:stretch>
                <a:fillRect/>
              </a:stretch>
            </p:blipFill>
            <p:spPr>
              <a:xfrm rot="1020000">
                <a:off x="16720" y="1472"/>
                <a:ext cx="2142" cy="4255"/>
              </a:xfrm>
              <a:prstGeom prst="rect">
                <a:avLst/>
              </a:prstGeom>
              <a:scene3d>
                <a:camera prst="orthographicFront">
                  <a:rot lat="0" lon="0" rev="0"/>
                </a:camera>
                <a:lightRig rig="threePt" dir="t"/>
              </a:scene3d>
            </p:spPr>
          </p:pic>
        </p:grpSp>
        <p:sp>
          <p:nvSpPr>
            <p:cNvPr id="50183" name="文本框 17"/>
            <p:cNvSpPr txBox="1"/>
            <p:nvPr/>
          </p:nvSpPr>
          <p:spPr>
            <a:xfrm>
              <a:off x="11749" y="5607"/>
              <a:ext cx="7962" cy="2158"/>
            </a:xfrm>
            <a:prstGeom prst="rect">
              <a:avLst/>
            </a:prstGeom>
            <a:noFill/>
            <a:ln w="9525">
              <a:noFill/>
            </a:ln>
          </p:spPr>
          <p:txBody>
            <a:bodyPr>
              <a:spAutoFit/>
            </a:bodyPr>
            <a:lstStyle/>
            <a:p>
              <a:pPr>
                <a:lnSpc>
                  <a:spcPct val="150000"/>
                </a:lnSpc>
              </a:pPr>
              <a:r>
                <a:rPr lang="en-US" altLang="zh-CN" sz="2400" b="1">
                  <a:solidFill>
                    <a:srgbClr val="FF0000"/>
                  </a:solidFill>
                  <a:latin typeface="仿宋" panose="02010609060101010101" charset="-122"/>
                  <a:ea typeface="仿宋" panose="02010609060101010101" charset="-122"/>
                  <a:sym typeface="+mn-ea"/>
                </a:rPr>
                <a:t>            </a:t>
              </a:r>
              <a:r>
                <a:rPr lang="zh-CN" altLang="en-US" sz="2400" b="1">
                  <a:solidFill>
                    <a:srgbClr val="FF0000"/>
                  </a:solidFill>
                  <a:latin typeface="仿宋" panose="02010609060101010101" charset="-122"/>
                  <a:ea typeface="仿宋" panose="02010609060101010101" charset="-122"/>
                  <a:sym typeface="+mn-ea"/>
                </a:rPr>
                <a:t>古希腊三贤</a:t>
              </a:r>
              <a:endParaRPr lang="en-US" altLang="zh-CN" sz="2400" b="1">
                <a:solidFill>
                  <a:srgbClr val="FF0000"/>
                </a:solidFill>
                <a:latin typeface="仿宋" panose="02010609060101010101" charset="-122"/>
                <a:ea typeface="仿宋" panose="02010609060101010101" charset="-122"/>
                <a:sym typeface="+mn-ea"/>
              </a:endParaRPr>
            </a:p>
            <a:p>
              <a:pPr>
                <a:lnSpc>
                  <a:spcPct val="150000"/>
                </a:lnSpc>
              </a:pPr>
              <a:r>
                <a:rPr lang="zh-CN" altLang="en-US" sz="2400" b="1">
                  <a:solidFill>
                    <a:srgbClr val="FF0000"/>
                  </a:solidFill>
                  <a:latin typeface="仿宋" panose="02010609060101010101" charset="-122"/>
                  <a:ea typeface="仿宋" panose="02010609060101010101" charset="-122"/>
                  <a:sym typeface="+mn-ea"/>
                </a:rPr>
                <a:t>     “古希腊最给力的师徒三人行”</a:t>
              </a:r>
              <a:endParaRPr lang="en-US" altLang="zh-CN" sz="2400" b="1">
                <a:solidFill>
                  <a:srgbClr val="FF0000"/>
                </a:solidFill>
                <a:latin typeface="仿宋" panose="02010609060101010101" charset="-122"/>
                <a:ea typeface="仿宋" panose="02010609060101010101" charset="-122"/>
                <a:sym typeface="+mn-ea"/>
              </a:endParaRPr>
            </a:p>
          </p:txBody>
        </p:sp>
      </p:grpSp>
      <p:sp>
        <p:nvSpPr>
          <p:cNvPr id="50181" name="TextBox 28"/>
          <p:cNvSpPr txBox="1"/>
          <p:nvPr/>
        </p:nvSpPr>
        <p:spPr>
          <a:xfrm>
            <a:off x="-36512" y="1270000"/>
            <a:ext cx="1106487" cy="646113"/>
          </a:xfrm>
          <a:prstGeom prst="rect">
            <a:avLst/>
          </a:prstGeom>
          <a:noFill/>
          <a:ln w="9525">
            <a:noFill/>
          </a:ln>
        </p:spPr>
        <p:txBody>
          <a:bodyPr wrap="none">
            <a:spAutoFit/>
          </a:bodyPr>
          <a:lstStyle/>
          <a:p>
            <a:r>
              <a:rPr lang="zh-CN" altLang="en-US" sz="3600" b="1">
                <a:latin typeface="叶根友毛笔行书2.0版" pitchFamily="2" charset="-122"/>
                <a:ea typeface="叶根友毛笔行书2.0版" pitchFamily="2" charset="-122"/>
              </a:rPr>
              <a:t>哲学</a:t>
            </a:r>
            <a:endParaRPr lang="zh-CN" altLang="en-US" sz="3600" b="1">
              <a:latin typeface="叶根友毛笔行书2.0版" pitchFamily="2" charset="-122"/>
              <a:ea typeface="叶根友毛笔行书2.0版" pitchFamily="2" charset="-122"/>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图片 3"/>
          <p:cNvPicPr>
            <a:picLocks noChangeAspect="1"/>
          </p:cNvPicPr>
          <p:nvPr/>
        </p:nvPicPr>
        <p:blipFill>
          <a:blip r:embed="rId1"/>
          <a:stretch>
            <a:fillRect/>
          </a:stretch>
        </p:blipFill>
        <p:spPr>
          <a:xfrm>
            <a:off x="0" y="0"/>
            <a:ext cx="9163050" cy="6858000"/>
          </a:xfrm>
          <a:prstGeom prst="rect">
            <a:avLst/>
          </a:prstGeom>
          <a:noFill/>
          <a:ln w="9525">
            <a:noFill/>
          </a:ln>
        </p:spPr>
      </p:pic>
      <p:sp>
        <p:nvSpPr>
          <p:cNvPr id="8" name="文本框 7"/>
          <p:cNvSpPr txBox="1"/>
          <p:nvPr/>
        </p:nvSpPr>
        <p:spPr>
          <a:xfrm>
            <a:off x="0" y="6300788"/>
            <a:ext cx="9144000" cy="584200"/>
          </a:xfrm>
          <a:prstGeom prst="rect">
            <a:avLst/>
          </a:prstGeom>
          <a:solidFill>
            <a:schemeClr val="bg1">
              <a:lumMod val="85000"/>
            </a:schemeClr>
          </a:solidFill>
          <a:effectLst>
            <a:outerShdw blurRad="152400" dist="114300" dir="2700000" algn="tl" rotWithShape="0">
              <a:prstClr val="black">
                <a:alpha val="40000"/>
              </a:prstClr>
            </a:outerShdw>
          </a:effectLst>
        </p:spPr>
        <p:txBody>
          <a:bodyPr>
            <a:spAutoFit/>
          </a:bodyPr>
          <a:lstStyle/>
          <a:p>
            <a:pPr marR="0" algn="ctr" defTabSz="914400">
              <a:buClrTx/>
              <a:buSzTx/>
              <a:buFontTx/>
              <a:defRPr/>
            </a:pPr>
            <a:r>
              <a:rPr kumimoji="0" lang="zh-CN" altLang="en-US" sz="3200" kern="1200" cap="none" spc="0" normalizeH="0" baseline="0" noProof="0">
                <a:latin typeface="Arial" panose="020B0604020202020204" pitchFamily="34" charset="0"/>
                <a:ea typeface="宋体" panose="02010600030101010101" pitchFamily="2" charset="-122"/>
                <a:cs typeface="+mn-cs"/>
              </a:rPr>
              <a:t>古希腊神话：神人同形同性</a:t>
            </a:r>
            <a:r>
              <a:rPr kumimoji="0" lang="en-US" altLang="zh-CN" sz="3200" kern="1200" cap="none" spc="0" normalizeH="0" baseline="0" noProof="0">
                <a:latin typeface="Arial" panose="020B0604020202020204" pitchFamily="34" charset="0"/>
                <a:ea typeface="宋体" panose="02010600030101010101" pitchFamily="2" charset="-122"/>
                <a:cs typeface="+mn-cs"/>
              </a:rPr>
              <a:t>——</a:t>
            </a:r>
            <a:r>
              <a:rPr kumimoji="0" lang="zh-CN" altLang="en-US" sz="3200" kern="1200" cap="none" spc="0" normalizeH="0" baseline="0" noProof="0">
                <a:solidFill>
                  <a:srgbClr val="FF0000"/>
                </a:solidFill>
                <a:latin typeface="Arial" panose="020B0604020202020204" pitchFamily="34" charset="0"/>
                <a:ea typeface="宋体" panose="02010600030101010101" pitchFamily="2" charset="-122"/>
                <a:cs typeface="+mn-cs"/>
              </a:rPr>
              <a:t>人文</a:t>
            </a:r>
            <a:r>
              <a:rPr kumimoji="0" lang="zh-CN" altLang="en-US" sz="3200" kern="1200" cap="none" spc="0" normalizeH="0" baseline="0" noProof="0">
                <a:latin typeface="Arial" panose="020B0604020202020204" pitchFamily="34" charset="0"/>
                <a:ea typeface="宋体" panose="02010600030101010101" pitchFamily="2" charset="-122"/>
                <a:cs typeface="+mn-cs"/>
              </a:rPr>
              <a:t>色彩</a:t>
            </a:r>
            <a:endParaRPr kumimoji="0" lang="zh-CN" altLang="en-US" sz="3200" kern="1200" cap="none" spc="0" normalizeH="0" baseline="0" noProof="0">
              <a:latin typeface="Arial" panose="020B0604020202020204" pitchFamily="34" charset="0"/>
              <a:ea typeface="宋体" panose="02010600030101010101" pitchFamily="2" charset="-122"/>
              <a:cs typeface="+mn-cs"/>
            </a:endParaRPr>
          </a:p>
        </p:txBody>
      </p:sp>
      <p:pic>
        <p:nvPicPr>
          <p:cNvPr id="51204" name="图片 9" descr="@4ROS(IE42H~Z_0(ZIY2EBJ"/>
          <p:cNvPicPr>
            <a:picLocks noChangeAspect="1"/>
          </p:cNvPicPr>
          <p:nvPr/>
        </p:nvPicPr>
        <p:blipFill>
          <a:blip r:embed="rId2"/>
          <a:stretch>
            <a:fillRect/>
          </a:stretch>
        </p:blipFill>
        <p:spPr>
          <a:xfrm>
            <a:off x="144463" y="144463"/>
            <a:ext cx="971550" cy="836612"/>
          </a:xfrm>
          <a:prstGeom prst="rect">
            <a:avLst/>
          </a:prstGeom>
          <a:noFill/>
          <a:ln w="9525">
            <a:noFill/>
          </a:ln>
        </p:spPr>
      </p:pic>
    </p:spTree>
    <p:custDataLst>
      <p:tags r:id="rId3"/>
    </p:custData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图片 3" descr="p4YBAFsFj3iAT5noAABUUCYXHww587_b"/>
          <p:cNvPicPr>
            <a:picLocks noChangeAspect="1"/>
          </p:cNvPicPr>
          <p:nvPr/>
        </p:nvPicPr>
        <p:blipFill>
          <a:blip r:embed="rId1"/>
          <a:stretch>
            <a:fillRect/>
          </a:stretch>
        </p:blipFill>
        <p:spPr>
          <a:xfrm>
            <a:off x="558800" y="1392238"/>
            <a:ext cx="1922463" cy="3951287"/>
          </a:xfrm>
          <a:prstGeom prst="rect">
            <a:avLst/>
          </a:prstGeom>
          <a:noFill/>
          <a:ln w="9525">
            <a:noFill/>
          </a:ln>
        </p:spPr>
      </p:pic>
      <p:sp>
        <p:nvSpPr>
          <p:cNvPr id="8" name="文本框 7"/>
          <p:cNvSpPr txBox="1"/>
          <p:nvPr/>
        </p:nvSpPr>
        <p:spPr>
          <a:xfrm>
            <a:off x="558800" y="5440363"/>
            <a:ext cx="2357438" cy="522288"/>
          </a:xfrm>
          <a:prstGeom prst="rect">
            <a:avLst/>
          </a:prstGeom>
          <a:solidFill>
            <a:schemeClr val="bg1">
              <a:lumMod val="85000"/>
            </a:schemeClr>
          </a:solidFill>
          <a:effectLst>
            <a:outerShdw blurRad="152400" dist="114300" dir="2700000" algn="tl" rotWithShape="0">
              <a:prstClr val="black">
                <a:alpha val="40000"/>
              </a:prstClr>
            </a:outerShdw>
          </a:effectLst>
        </p:spPr>
        <p:txBody>
          <a:bodyPr>
            <a:spAutoFit/>
          </a:bodyPr>
          <a:lstStyle/>
          <a:p>
            <a:pPr marR="0" algn="ctr" defTabSz="914400">
              <a:buClrTx/>
              <a:buSzTx/>
              <a:buFontTx/>
              <a:defRPr/>
            </a:pPr>
            <a:r>
              <a:rPr kumimoji="0" lang="zh-CN" sz="2800" kern="1200" cap="none" spc="0" normalizeH="0" baseline="0" noProof="0">
                <a:latin typeface="Arial" panose="020B0604020202020204" pitchFamily="34" charset="0"/>
                <a:ea typeface="宋体" panose="02010600030101010101" pitchFamily="2" charset="-122"/>
                <a:cs typeface="+mn-cs"/>
              </a:rPr>
              <a:t>《荷马史诗》</a:t>
            </a:r>
            <a:endParaRPr kumimoji="0" lang="zh-CN" sz="2800" kern="1200" cap="none" spc="0" normalizeH="0" baseline="0" noProof="0">
              <a:latin typeface="Arial" panose="020B0604020202020204" pitchFamily="34" charset="0"/>
              <a:ea typeface="宋体" panose="02010600030101010101" pitchFamily="2" charset="-122"/>
              <a:cs typeface="+mn-cs"/>
            </a:endParaRPr>
          </a:p>
        </p:txBody>
      </p:sp>
      <p:pic>
        <p:nvPicPr>
          <p:cNvPr id="52228" name="图片 4" descr="t019a65757973cd7376"/>
          <p:cNvPicPr>
            <a:picLocks noChangeAspect="1"/>
          </p:cNvPicPr>
          <p:nvPr/>
        </p:nvPicPr>
        <p:blipFill>
          <a:blip r:embed="rId2"/>
          <a:stretch>
            <a:fillRect/>
          </a:stretch>
        </p:blipFill>
        <p:spPr>
          <a:xfrm>
            <a:off x="3246438" y="1387475"/>
            <a:ext cx="2160587" cy="3511550"/>
          </a:xfrm>
          <a:prstGeom prst="rect">
            <a:avLst/>
          </a:prstGeom>
          <a:noFill/>
          <a:ln w="9525">
            <a:noFill/>
          </a:ln>
        </p:spPr>
      </p:pic>
      <p:sp>
        <p:nvSpPr>
          <p:cNvPr id="6" name="文本框 5"/>
          <p:cNvSpPr txBox="1"/>
          <p:nvPr/>
        </p:nvSpPr>
        <p:spPr>
          <a:xfrm>
            <a:off x="3246438" y="5070475"/>
            <a:ext cx="2160588" cy="892175"/>
          </a:xfrm>
          <a:prstGeom prst="rect">
            <a:avLst/>
          </a:prstGeom>
          <a:solidFill>
            <a:schemeClr val="bg1">
              <a:lumMod val="85000"/>
            </a:schemeClr>
          </a:solidFill>
          <a:effectLst>
            <a:outerShdw blurRad="152400" dist="114300" dir="2700000" algn="tl" rotWithShape="0">
              <a:prstClr val="black">
                <a:alpha val="40000"/>
              </a:prstClr>
            </a:outerShdw>
          </a:effectLst>
        </p:spPr>
        <p:txBody>
          <a:bodyPr>
            <a:spAutoFit/>
          </a:bodyPr>
          <a:lstStyle/>
          <a:p>
            <a:pPr marR="0" algn="ctr" defTabSz="914400">
              <a:buClrTx/>
              <a:buSzTx/>
              <a:buFontTx/>
              <a:defRPr/>
            </a:pPr>
            <a:r>
              <a:rPr kumimoji="0" lang="zh-CN" sz="2800" kern="1200" cap="none" spc="0" normalizeH="0" baseline="0" noProof="0">
                <a:latin typeface="Arial" panose="020B0604020202020204" pitchFamily="34" charset="0"/>
                <a:ea typeface="宋体" panose="02010600030101010101" pitchFamily="2" charset="-122"/>
                <a:cs typeface="+mn-cs"/>
              </a:rPr>
              <a:t>埃斯库罗斯</a:t>
            </a:r>
            <a:endParaRPr kumimoji="0" lang="zh-CN" sz="2800" kern="1200" cap="none" spc="0" normalizeH="0" baseline="0" noProof="0">
              <a:latin typeface="Arial" panose="020B0604020202020204" pitchFamily="34" charset="0"/>
              <a:ea typeface="宋体" panose="02010600030101010101" pitchFamily="2" charset="-122"/>
              <a:cs typeface="+mn-cs"/>
            </a:endParaRPr>
          </a:p>
          <a:p>
            <a:pPr marR="0" algn="ctr" defTabSz="914400">
              <a:buClrTx/>
              <a:buSzTx/>
              <a:buFontTx/>
              <a:defRPr/>
            </a:pPr>
            <a:r>
              <a:rPr kumimoji="0" lang="zh-CN" sz="2400" kern="1200" cap="none" spc="0" normalizeH="0" baseline="0" noProof="0">
                <a:latin typeface="Arial" panose="020B0604020202020204" pitchFamily="34" charset="0"/>
                <a:ea typeface="宋体" panose="02010600030101010101" pitchFamily="2" charset="-122"/>
                <a:cs typeface="+mn-cs"/>
              </a:rPr>
              <a:t>（</a:t>
            </a:r>
            <a:r>
              <a:rPr kumimoji="0" lang="en-US" altLang="zh-CN" sz="2400" kern="1200" cap="none" spc="0" normalizeH="0" baseline="0" noProof="0">
                <a:latin typeface="Arial" panose="020B0604020202020204" pitchFamily="34" charset="0"/>
                <a:ea typeface="宋体" panose="02010600030101010101" pitchFamily="2" charset="-122"/>
                <a:cs typeface="+mn-cs"/>
              </a:rPr>
              <a:t>“</a:t>
            </a:r>
            <a:r>
              <a:rPr kumimoji="0" lang="zh-CN" altLang="en-US" sz="2400" kern="1200" cap="none" spc="0" normalizeH="0" baseline="0" noProof="0">
                <a:latin typeface="Arial" panose="020B0604020202020204" pitchFamily="34" charset="0"/>
                <a:ea typeface="宋体" panose="02010600030101010101" pitchFamily="2" charset="-122"/>
                <a:cs typeface="+mn-cs"/>
              </a:rPr>
              <a:t>悲剧之父</a:t>
            </a:r>
            <a:r>
              <a:rPr kumimoji="0" lang="en-US" altLang="zh-CN" sz="2400" kern="1200" cap="none" spc="0" normalizeH="0" baseline="0" noProof="0">
                <a:latin typeface="Arial" panose="020B0604020202020204" pitchFamily="34" charset="0"/>
                <a:ea typeface="宋体" panose="02010600030101010101" pitchFamily="2" charset="-122"/>
                <a:cs typeface="+mn-cs"/>
              </a:rPr>
              <a:t>”</a:t>
            </a:r>
            <a:r>
              <a:rPr kumimoji="0" lang="zh-CN" sz="2400" kern="1200" cap="none" spc="0" normalizeH="0" baseline="0" noProof="0">
                <a:latin typeface="Arial" panose="020B0604020202020204" pitchFamily="34" charset="0"/>
                <a:ea typeface="宋体" panose="02010600030101010101" pitchFamily="2" charset="-122"/>
                <a:cs typeface="+mn-cs"/>
              </a:rPr>
              <a:t>）</a:t>
            </a:r>
            <a:endParaRPr kumimoji="0" lang="zh-CN" sz="2400" kern="1200" cap="none" spc="0" normalizeH="0" baseline="0" noProof="0">
              <a:latin typeface="Arial" panose="020B0604020202020204" pitchFamily="34" charset="0"/>
              <a:ea typeface="宋体" panose="02010600030101010101" pitchFamily="2" charset="-122"/>
              <a:cs typeface="+mn-cs"/>
            </a:endParaRPr>
          </a:p>
        </p:txBody>
      </p:sp>
      <p:pic>
        <p:nvPicPr>
          <p:cNvPr id="52230" name="图片 6" descr="t018f713abad60bc33e"/>
          <p:cNvPicPr>
            <a:picLocks noChangeAspect="1"/>
          </p:cNvPicPr>
          <p:nvPr/>
        </p:nvPicPr>
        <p:blipFill>
          <a:blip r:embed="rId3"/>
          <a:stretch>
            <a:fillRect/>
          </a:stretch>
        </p:blipFill>
        <p:spPr>
          <a:xfrm>
            <a:off x="6059488" y="1387475"/>
            <a:ext cx="2343150" cy="3416300"/>
          </a:xfrm>
          <a:prstGeom prst="rect">
            <a:avLst/>
          </a:prstGeom>
          <a:noFill/>
          <a:ln w="9525">
            <a:noFill/>
          </a:ln>
        </p:spPr>
      </p:pic>
      <p:sp>
        <p:nvSpPr>
          <p:cNvPr id="9" name="文本框 8"/>
          <p:cNvSpPr txBox="1"/>
          <p:nvPr/>
        </p:nvSpPr>
        <p:spPr>
          <a:xfrm>
            <a:off x="6059488" y="5070475"/>
            <a:ext cx="2343150" cy="892175"/>
          </a:xfrm>
          <a:prstGeom prst="rect">
            <a:avLst/>
          </a:prstGeom>
          <a:solidFill>
            <a:schemeClr val="bg1">
              <a:lumMod val="85000"/>
            </a:schemeClr>
          </a:solidFill>
          <a:effectLst>
            <a:outerShdw blurRad="152400" dist="114300" dir="2700000" algn="tl" rotWithShape="0">
              <a:prstClr val="black">
                <a:alpha val="40000"/>
              </a:prstClr>
            </a:outerShdw>
          </a:effectLst>
        </p:spPr>
        <p:txBody>
          <a:bodyPr>
            <a:spAutoFit/>
          </a:bodyPr>
          <a:lstStyle/>
          <a:p>
            <a:pPr marR="0" algn="ctr" defTabSz="914400">
              <a:buClrTx/>
              <a:buSzTx/>
              <a:buFontTx/>
              <a:defRPr/>
            </a:pPr>
            <a:r>
              <a:rPr kumimoji="0" lang="zh-CN" sz="2800" kern="1200" cap="none" spc="0" normalizeH="0" baseline="0" noProof="0">
                <a:latin typeface="Arial" panose="020B0604020202020204" pitchFamily="34" charset="0"/>
                <a:ea typeface="宋体" panose="02010600030101010101" pitchFamily="2" charset="-122"/>
                <a:cs typeface="+mn-cs"/>
              </a:rPr>
              <a:t>阿里斯托芬</a:t>
            </a:r>
            <a:endParaRPr kumimoji="0" lang="zh-CN" sz="2800" kern="1200" cap="none" spc="0" normalizeH="0" baseline="0" noProof="0">
              <a:latin typeface="Arial" panose="020B0604020202020204" pitchFamily="34" charset="0"/>
              <a:ea typeface="宋体" panose="02010600030101010101" pitchFamily="2" charset="-122"/>
              <a:cs typeface="+mn-cs"/>
            </a:endParaRPr>
          </a:p>
          <a:p>
            <a:pPr marR="0" algn="ctr" defTabSz="914400">
              <a:buClrTx/>
              <a:buSzTx/>
              <a:buFontTx/>
              <a:defRPr/>
            </a:pPr>
            <a:r>
              <a:rPr kumimoji="0" lang="zh-CN" sz="2400" kern="1200" cap="none" spc="0" normalizeH="0" baseline="0" noProof="0">
                <a:latin typeface="Arial" panose="020B0604020202020204" pitchFamily="34" charset="0"/>
                <a:ea typeface="宋体" panose="02010600030101010101" pitchFamily="2" charset="-122"/>
                <a:cs typeface="+mn-cs"/>
              </a:rPr>
              <a:t>（</a:t>
            </a:r>
            <a:r>
              <a:rPr kumimoji="0" lang="en-US" altLang="zh-CN" sz="2400" kern="1200" cap="none" spc="0" normalizeH="0" baseline="0" noProof="0">
                <a:latin typeface="Arial" panose="020B0604020202020204" pitchFamily="34" charset="0"/>
                <a:ea typeface="宋体" panose="02010600030101010101" pitchFamily="2" charset="-122"/>
                <a:cs typeface="+mn-cs"/>
              </a:rPr>
              <a:t>“</a:t>
            </a:r>
            <a:r>
              <a:rPr kumimoji="0" lang="zh-CN" altLang="en-US" sz="2400" kern="1200" cap="none" spc="0" normalizeH="0" baseline="0" noProof="0">
                <a:latin typeface="Arial" panose="020B0604020202020204" pitchFamily="34" charset="0"/>
                <a:ea typeface="宋体" panose="02010600030101010101" pitchFamily="2" charset="-122"/>
                <a:cs typeface="+mn-cs"/>
              </a:rPr>
              <a:t>喜剧之父</a:t>
            </a:r>
            <a:r>
              <a:rPr kumimoji="0" lang="en-US" altLang="zh-CN" sz="2400" kern="1200" cap="none" spc="0" normalizeH="0" baseline="0" noProof="0">
                <a:latin typeface="Arial" panose="020B0604020202020204" pitchFamily="34" charset="0"/>
                <a:ea typeface="宋体" panose="02010600030101010101" pitchFamily="2" charset="-122"/>
                <a:cs typeface="+mn-cs"/>
              </a:rPr>
              <a:t>”</a:t>
            </a:r>
            <a:r>
              <a:rPr kumimoji="0" lang="zh-CN" sz="2400" kern="1200" cap="none" spc="0" normalizeH="0" baseline="0" noProof="0">
                <a:latin typeface="Arial" panose="020B0604020202020204" pitchFamily="34" charset="0"/>
                <a:ea typeface="宋体" panose="02010600030101010101" pitchFamily="2" charset="-122"/>
                <a:cs typeface="+mn-cs"/>
              </a:rPr>
              <a:t>）</a:t>
            </a:r>
            <a:endParaRPr kumimoji="0" lang="zh-CN" sz="2400" kern="1200" cap="none" spc="0" normalizeH="0" baseline="0" noProof="0">
              <a:latin typeface="Arial" panose="020B0604020202020204" pitchFamily="34" charset="0"/>
              <a:ea typeface="宋体" panose="02010600030101010101" pitchFamily="2" charset="-122"/>
              <a:cs typeface="+mn-cs"/>
            </a:endParaRPr>
          </a:p>
        </p:txBody>
      </p:sp>
      <p:pic>
        <p:nvPicPr>
          <p:cNvPr id="52232" name="图片 10" descr="4S9TGZ]GF2BT(3{UWF(EZS4"/>
          <p:cNvPicPr>
            <a:picLocks noChangeAspect="1"/>
          </p:cNvPicPr>
          <p:nvPr/>
        </p:nvPicPr>
        <p:blipFill>
          <a:blip r:embed="rId4"/>
          <a:stretch>
            <a:fillRect/>
          </a:stretch>
        </p:blipFill>
        <p:spPr>
          <a:xfrm>
            <a:off x="0" y="0"/>
            <a:ext cx="1187450" cy="908050"/>
          </a:xfrm>
          <a:prstGeom prst="rect">
            <a:avLst/>
          </a:prstGeom>
          <a:noFill/>
          <a:ln w="9525">
            <a:noFill/>
          </a:ln>
        </p:spPr>
      </p:pic>
    </p:spTree>
    <p:custDataLst>
      <p:tags r:id="rId5"/>
    </p:custData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图片 3" descr="RSUMS9TJN6WBYDJ_7}VWF94"/>
          <p:cNvPicPr>
            <a:picLocks noChangeAspect="1"/>
          </p:cNvPicPr>
          <p:nvPr/>
        </p:nvPicPr>
        <p:blipFill>
          <a:blip r:embed="rId1"/>
          <a:stretch>
            <a:fillRect/>
          </a:stretch>
        </p:blipFill>
        <p:spPr>
          <a:xfrm>
            <a:off x="0" y="0"/>
            <a:ext cx="1258888" cy="908050"/>
          </a:xfrm>
          <a:prstGeom prst="rect">
            <a:avLst/>
          </a:prstGeom>
          <a:noFill/>
          <a:ln w="9525">
            <a:noFill/>
          </a:ln>
        </p:spPr>
      </p:pic>
      <p:pic>
        <p:nvPicPr>
          <p:cNvPr id="53251" name="图片 4" descr="581"/>
          <p:cNvPicPr>
            <a:picLocks noChangeAspect="1"/>
          </p:cNvPicPr>
          <p:nvPr/>
        </p:nvPicPr>
        <p:blipFill>
          <a:blip r:embed="rId2"/>
          <a:stretch>
            <a:fillRect/>
          </a:stretch>
        </p:blipFill>
        <p:spPr>
          <a:xfrm>
            <a:off x="560388" y="885825"/>
            <a:ext cx="2727325" cy="4433888"/>
          </a:xfrm>
          <a:prstGeom prst="rect">
            <a:avLst/>
          </a:prstGeom>
          <a:noFill/>
          <a:ln w="9525">
            <a:noFill/>
          </a:ln>
        </p:spPr>
      </p:pic>
      <p:sp>
        <p:nvSpPr>
          <p:cNvPr id="6" name="文本框 5"/>
          <p:cNvSpPr txBox="1"/>
          <p:nvPr/>
        </p:nvSpPr>
        <p:spPr>
          <a:xfrm>
            <a:off x="560388" y="5319713"/>
            <a:ext cx="2101850" cy="1262063"/>
          </a:xfrm>
          <a:prstGeom prst="rect">
            <a:avLst/>
          </a:prstGeom>
          <a:solidFill>
            <a:schemeClr val="bg1">
              <a:lumMod val="85000"/>
            </a:schemeClr>
          </a:solidFill>
          <a:effectLst>
            <a:outerShdw blurRad="152400" dist="114300" dir="2700000" algn="tl" rotWithShape="0">
              <a:prstClr val="black">
                <a:alpha val="40000"/>
              </a:prstClr>
            </a:outerShdw>
          </a:effectLst>
        </p:spPr>
        <p:txBody>
          <a:bodyPr>
            <a:spAutoFit/>
          </a:bodyPr>
          <a:lstStyle/>
          <a:p>
            <a:pPr marR="0" algn="ctr" defTabSz="914400">
              <a:buClrTx/>
              <a:buSzTx/>
              <a:buFontTx/>
              <a:defRPr/>
            </a:pPr>
            <a:r>
              <a:rPr kumimoji="0" lang="zh-CN" sz="2800" kern="1200" cap="none" spc="0" normalizeH="0" baseline="0" noProof="0">
                <a:latin typeface="Arial" panose="020B0604020202020204" pitchFamily="34" charset="0"/>
                <a:ea typeface="宋体" panose="02010600030101010101" pitchFamily="2" charset="-122"/>
                <a:cs typeface="+mn-cs"/>
              </a:rPr>
              <a:t>希罗多德</a:t>
            </a:r>
            <a:endParaRPr kumimoji="0" lang="zh-CN" sz="2800" kern="1200" cap="none" spc="0" normalizeH="0" baseline="0" noProof="0">
              <a:latin typeface="Arial" panose="020B0604020202020204" pitchFamily="34" charset="0"/>
              <a:ea typeface="宋体" panose="02010600030101010101" pitchFamily="2" charset="-122"/>
              <a:cs typeface="+mn-cs"/>
            </a:endParaRPr>
          </a:p>
          <a:p>
            <a:pPr marR="0" algn="ctr" defTabSz="914400">
              <a:buClrTx/>
              <a:buSzTx/>
              <a:buFontTx/>
              <a:defRPr/>
            </a:pPr>
            <a:r>
              <a:rPr kumimoji="0" lang="zh-CN" sz="2400" kern="1200" cap="none" spc="0" normalizeH="0" baseline="0" noProof="0">
                <a:latin typeface="Arial" panose="020B0604020202020204" pitchFamily="34" charset="0"/>
                <a:ea typeface="宋体" panose="02010600030101010101" pitchFamily="2" charset="-122"/>
                <a:cs typeface="+mn-cs"/>
              </a:rPr>
              <a:t>（西方</a:t>
            </a:r>
            <a:r>
              <a:rPr kumimoji="0" lang="en-US" altLang="zh-CN" sz="2400" kern="1200" cap="none" spc="0" normalizeH="0" baseline="0" noProof="0">
                <a:latin typeface="Arial" panose="020B0604020202020204" pitchFamily="34" charset="0"/>
                <a:ea typeface="宋体" panose="02010600030101010101" pitchFamily="2" charset="-122"/>
                <a:cs typeface="+mn-cs"/>
              </a:rPr>
              <a:t>“</a:t>
            </a:r>
            <a:r>
              <a:rPr kumimoji="0" lang="zh-CN" altLang="en-US" sz="2400" kern="1200" cap="none" spc="0" normalizeH="0" baseline="0" noProof="0">
                <a:latin typeface="Arial" panose="020B0604020202020204" pitchFamily="34" charset="0"/>
                <a:ea typeface="宋体" panose="02010600030101010101" pitchFamily="2" charset="-122"/>
                <a:cs typeface="+mn-cs"/>
              </a:rPr>
              <a:t>历史之父</a:t>
            </a:r>
            <a:r>
              <a:rPr kumimoji="0" lang="en-US" altLang="zh-CN" sz="2400" kern="1200" cap="none" spc="0" normalizeH="0" baseline="0" noProof="0">
                <a:latin typeface="Arial" panose="020B0604020202020204" pitchFamily="34" charset="0"/>
                <a:ea typeface="宋体" panose="02010600030101010101" pitchFamily="2" charset="-122"/>
                <a:cs typeface="+mn-cs"/>
              </a:rPr>
              <a:t>”</a:t>
            </a:r>
            <a:r>
              <a:rPr kumimoji="0" lang="zh-CN" sz="2400" kern="1200" cap="none" spc="0" normalizeH="0" baseline="0" noProof="0">
                <a:latin typeface="Arial" panose="020B0604020202020204" pitchFamily="34" charset="0"/>
                <a:ea typeface="宋体" panose="02010600030101010101" pitchFamily="2" charset="-122"/>
                <a:cs typeface="+mn-cs"/>
              </a:rPr>
              <a:t>）</a:t>
            </a:r>
            <a:endParaRPr kumimoji="0" lang="zh-CN" sz="2400" kern="1200" cap="none" spc="0" normalizeH="0" baseline="0" noProof="0">
              <a:latin typeface="Arial" panose="020B0604020202020204" pitchFamily="34" charset="0"/>
              <a:ea typeface="宋体" panose="02010600030101010101" pitchFamily="2" charset="-122"/>
              <a:cs typeface="+mn-cs"/>
            </a:endParaRPr>
          </a:p>
        </p:txBody>
      </p:sp>
      <p:pic>
        <p:nvPicPr>
          <p:cNvPr id="53253" name="图片 6" descr="ELIY_GKU$ZLTYXV379~7B5J"/>
          <p:cNvPicPr>
            <a:picLocks noChangeAspect="1"/>
          </p:cNvPicPr>
          <p:nvPr/>
        </p:nvPicPr>
        <p:blipFill>
          <a:blip r:embed="rId3"/>
          <a:stretch>
            <a:fillRect/>
          </a:stretch>
        </p:blipFill>
        <p:spPr>
          <a:xfrm>
            <a:off x="2757488" y="1233488"/>
            <a:ext cx="1516062" cy="2741612"/>
          </a:xfrm>
          <a:prstGeom prst="rect">
            <a:avLst/>
          </a:prstGeom>
          <a:noFill/>
          <a:ln w="9525">
            <a:noFill/>
          </a:ln>
        </p:spPr>
      </p:pic>
      <p:pic>
        <p:nvPicPr>
          <p:cNvPr id="21" name="图片 20" descr="图片1"/>
          <p:cNvPicPr>
            <a:picLocks noChangeAspect="1"/>
          </p:cNvPicPr>
          <p:nvPr/>
        </p:nvPicPr>
        <p:blipFill>
          <a:blip r:embed="rId4"/>
          <a:stretch>
            <a:fillRect/>
          </a:stretch>
        </p:blipFill>
        <p:spPr>
          <a:xfrm>
            <a:off x="6538913" y="885825"/>
            <a:ext cx="2022475" cy="4368800"/>
          </a:xfrm>
          <a:prstGeom prst="rect">
            <a:avLst/>
          </a:prstGeom>
          <a:noFill/>
          <a:ln w="9525">
            <a:noFill/>
          </a:ln>
        </p:spPr>
      </p:pic>
      <p:sp>
        <p:nvSpPr>
          <p:cNvPr id="8" name="文本框 7"/>
          <p:cNvSpPr txBox="1"/>
          <p:nvPr/>
        </p:nvSpPr>
        <p:spPr>
          <a:xfrm>
            <a:off x="6210300" y="5319713"/>
            <a:ext cx="2671763" cy="1262063"/>
          </a:xfrm>
          <a:prstGeom prst="rect">
            <a:avLst/>
          </a:prstGeom>
          <a:solidFill>
            <a:schemeClr val="bg1">
              <a:lumMod val="85000"/>
            </a:schemeClr>
          </a:solidFill>
          <a:effectLst>
            <a:outerShdw blurRad="152400" dist="114300" dir="2700000" algn="tl" rotWithShape="0">
              <a:prstClr val="black">
                <a:alpha val="40000"/>
              </a:prstClr>
            </a:outerShdw>
          </a:effectLst>
        </p:spPr>
        <p:txBody>
          <a:bodyPr>
            <a:spAutoFit/>
          </a:bodyPr>
          <a:lstStyle/>
          <a:p>
            <a:pPr marR="0" algn="ctr" defTabSz="914400">
              <a:buClrTx/>
              <a:buSzTx/>
              <a:buFontTx/>
              <a:defRPr/>
            </a:pPr>
            <a:r>
              <a:rPr kumimoji="0" lang="zh-CN" sz="2800" kern="1200" cap="none" spc="0" normalizeH="0" baseline="0" noProof="0">
                <a:latin typeface="Arial" panose="020B0604020202020204" pitchFamily="34" charset="0"/>
                <a:ea typeface="宋体" panose="02010600030101010101" pitchFamily="2" charset="-122"/>
                <a:cs typeface="+mn-cs"/>
              </a:rPr>
              <a:t>修昔底德</a:t>
            </a:r>
            <a:endParaRPr kumimoji="0" lang="zh-CN" sz="2800" kern="1200" cap="none" spc="0" normalizeH="0" baseline="0" noProof="0">
              <a:latin typeface="Arial" panose="020B0604020202020204" pitchFamily="34" charset="0"/>
              <a:ea typeface="宋体" panose="02010600030101010101" pitchFamily="2" charset="-122"/>
              <a:cs typeface="+mn-cs"/>
            </a:endParaRPr>
          </a:p>
          <a:p>
            <a:pPr marR="0" algn="ctr" defTabSz="914400">
              <a:buClrTx/>
              <a:buSzTx/>
              <a:buFontTx/>
              <a:defRPr/>
            </a:pPr>
            <a:r>
              <a:rPr kumimoji="0" lang="zh-CN" sz="2400" kern="1200" cap="none" spc="0" normalizeH="0" baseline="0" noProof="0">
                <a:latin typeface="Arial" panose="020B0604020202020204" pitchFamily="34" charset="0"/>
                <a:ea typeface="宋体" panose="02010600030101010101" pitchFamily="2" charset="-122"/>
                <a:cs typeface="+mn-cs"/>
              </a:rPr>
              <a:t>（政治史传统的奠基人）</a:t>
            </a:r>
            <a:endParaRPr kumimoji="0" lang="zh-CN" sz="2400" kern="1200" cap="none" spc="0" normalizeH="0" baseline="0" noProof="0">
              <a:latin typeface="Arial" panose="020B0604020202020204" pitchFamily="34" charset="0"/>
              <a:ea typeface="宋体" panose="02010600030101010101" pitchFamily="2" charset="-122"/>
              <a:cs typeface="+mn-cs"/>
            </a:endParaRPr>
          </a:p>
        </p:txBody>
      </p:sp>
      <p:pic>
        <p:nvPicPr>
          <p:cNvPr id="53256" name="图片 8" descr="Img395095930"/>
          <p:cNvPicPr>
            <a:picLocks noChangeAspect="1"/>
          </p:cNvPicPr>
          <p:nvPr/>
        </p:nvPicPr>
        <p:blipFill>
          <a:blip r:embed="rId5"/>
          <a:stretch>
            <a:fillRect/>
          </a:stretch>
        </p:blipFill>
        <p:spPr>
          <a:xfrm>
            <a:off x="5094288" y="1311275"/>
            <a:ext cx="1268412" cy="2663825"/>
          </a:xfrm>
          <a:prstGeom prst="rect">
            <a:avLst/>
          </a:prstGeom>
          <a:noFill/>
          <a:ln w="9525">
            <a:noFill/>
          </a:ln>
        </p:spPr>
      </p:pic>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500" fill="hold">
                                          <p:stCondLst>
                                            <p:cond delay="0"/>
                                          </p:stCondLst>
                                        </p:cTn>
                                        <p:tgtEl>
                                          <p:spTgt spid="21"/>
                                        </p:tgtEl>
                                        <p:attrNameLst>
                                          <p:attrName>style.visibility</p:attrName>
                                        </p:attrNameLst>
                                      </p:cBhvr>
                                      <p:to>
                                        <p:strVal val="visible"/>
                                      </p:to>
                                    </p:set>
                                    <p:animEffect transition="in" filter="box(out)">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95288" y="260350"/>
          <a:ext cx="8496945" cy="6528012"/>
        </p:xfrm>
        <a:graphic>
          <a:graphicData uri="http://schemas.openxmlformats.org/drawingml/2006/table">
            <a:tbl>
              <a:tblPr firstRow="1" bandRow="1">
                <a:tableStyleId>{5C22544A-7EE6-4342-B048-85BDC9FD1C3A}</a:tableStyleId>
              </a:tblPr>
              <a:tblGrid>
                <a:gridCol w="432050"/>
                <a:gridCol w="1008112"/>
                <a:gridCol w="936104"/>
                <a:gridCol w="1800200"/>
                <a:gridCol w="1872208"/>
                <a:gridCol w="2448271"/>
              </a:tblGrid>
              <a:tr h="270107">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70107">
                <a:tc vMerge="1">
                  <a:tcPr/>
                </a:tc>
                <a:tc vMerge="1">
                  <a:tcPr/>
                </a:tc>
                <a:tc vMerge="1">
                  <a:tcPr/>
                </a:tc>
                <a:tc vMerge="1">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796492">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wrap="square"/>
                    <a:lstStyle/>
                    <a:p>
                      <a:endParaRPr lang="zh-CN" altLang="en-US">
                        <a:solidFill>
                          <a:sysClr val="windowText" lastClr="000000"/>
                        </a:solidFill>
                      </a:endParaRPr>
                    </a:p>
                  </a:txBody>
                  <a:tcPr vert="horz"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54299" name="TextBox 2"/>
          <p:cNvSpPr txBox="1"/>
          <p:nvPr/>
        </p:nvSpPr>
        <p:spPr>
          <a:xfrm>
            <a:off x="4572000" y="1052513"/>
            <a:ext cx="1871663" cy="5632450"/>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具有小国寡民特征的</a:t>
            </a:r>
            <a:r>
              <a:rPr lang="zh-CN" altLang="en-US" sz="2400" b="1">
                <a:solidFill>
                  <a:srgbClr val="FF0000"/>
                </a:solidFill>
                <a:latin typeface="Arial" panose="020B0604020202020204" pitchFamily="34" charset="0"/>
              </a:rPr>
              <a:t>城邦</a:t>
            </a:r>
            <a:endParaRPr lang="zh-CN" altLang="en-US" sz="2400" b="1">
              <a:solidFill>
                <a:srgbClr val="FF0000"/>
              </a:solidFill>
              <a:latin typeface="Arial" panose="020B0604020202020204" pitchFamily="34" charset="0"/>
            </a:endParaRPr>
          </a:p>
          <a:p>
            <a:endParaRPr lang="en-US" altLang="zh-CN" sz="2400" b="1">
              <a:solidFill>
                <a:srgbClr val="7030A0"/>
              </a:solidFill>
              <a:latin typeface="Arial" panose="020B0604020202020204" pitchFamily="34" charset="0"/>
            </a:endParaRPr>
          </a:p>
          <a:p>
            <a:r>
              <a:rPr lang="zh-CN" altLang="en-US" sz="2400" b="1">
                <a:solidFill>
                  <a:srgbClr val="FF0000"/>
                </a:solidFill>
                <a:latin typeface="Arial" panose="020B0604020202020204" pitchFamily="34" charset="0"/>
              </a:rPr>
              <a:t>斯巴达</a:t>
            </a:r>
            <a:r>
              <a:rPr lang="zh-CN" altLang="en-US" sz="2400" b="1">
                <a:solidFill>
                  <a:srgbClr val="7030A0"/>
                </a:solidFill>
                <a:latin typeface="Arial" panose="020B0604020202020204" pitchFamily="34" charset="0"/>
              </a:rPr>
              <a:t>实行少数人掌权的寡头政治；</a:t>
            </a:r>
            <a:r>
              <a:rPr lang="zh-CN" altLang="en-US" sz="2400" b="1">
                <a:solidFill>
                  <a:srgbClr val="FF0000"/>
                </a:solidFill>
                <a:latin typeface="Arial" panose="020B0604020202020204" pitchFamily="34" charset="0"/>
              </a:rPr>
              <a:t>雅典</a:t>
            </a:r>
            <a:r>
              <a:rPr lang="zh-CN" altLang="en-US" sz="2400" b="1">
                <a:solidFill>
                  <a:srgbClr val="7030A0"/>
                </a:solidFill>
                <a:latin typeface="Arial" panose="020B0604020202020204" pitchFamily="34" charset="0"/>
              </a:rPr>
              <a:t>实行多数人掌权的民主政治</a:t>
            </a:r>
            <a:endParaRPr lang="en-US" altLang="zh-CN" sz="2400" b="1">
              <a:solidFill>
                <a:srgbClr val="7030A0"/>
              </a:solidFill>
              <a:latin typeface="Arial" panose="020B0604020202020204" pitchFamily="34" charset="0"/>
            </a:endParaRPr>
          </a:p>
          <a:p>
            <a:endParaRPr lang="en-US" altLang="zh-CN" sz="2400" b="1">
              <a:solidFill>
                <a:srgbClr val="7030A0"/>
              </a:solidFill>
              <a:latin typeface="Arial" panose="020B0604020202020204" pitchFamily="34" charset="0"/>
            </a:endParaRPr>
          </a:p>
          <a:p>
            <a:r>
              <a:rPr lang="zh-CN" altLang="en-US" sz="2400" b="1">
                <a:solidFill>
                  <a:srgbClr val="7030A0"/>
                </a:solidFill>
                <a:latin typeface="Arial" panose="020B0604020202020204" pitchFamily="34" charset="0"/>
              </a:rPr>
              <a:t>古希腊城邦民主是建立在奴隶制基础上的</a:t>
            </a:r>
            <a:endParaRPr lang="zh-CN" altLang="en-US" sz="2400" b="1">
              <a:solidFill>
                <a:srgbClr val="7030A0"/>
              </a:solidFill>
              <a:latin typeface="Arial" panose="020B0604020202020204" pitchFamily="34" charset="0"/>
            </a:endParaRPr>
          </a:p>
        </p:txBody>
      </p:sp>
      <p:sp>
        <p:nvSpPr>
          <p:cNvPr id="54300" name="TextBox 3"/>
          <p:cNvSpPr txBox="1"/>
          <p:nvPr/>
        </p:nvSpPr>
        <p:spPr>
          <a:xfrm>
            <a:off x="2124075" y="333375"/>
            <a:ext cx="647700" cy="646113"/>
          </a:xfrm>
          <a:prstGeom prst="rect">
            <a:avLst/>
          </a:prstGeom>
          <a:noFill/>
          <a:ln w="9525">
            <a:noFill/>
          </a:ln>
        </p:spPr>
        <p:txBody>
          <a:bodyPr>
            <a:spAutoFit/>
          </a:bodyPr>
          <a:lstStyle/>
          <a:p>
            <a:r>
              <a:rPr lang="zh-CN" altLang="en-US" b="1">
                <a:solidFill>
                  <a:srgbClr val="002060"/>
                </a:solidFill>
                <a:latin typeface="Arial" panose="020B0604020202020204" pitchFamily="34" charset="0"/>
              </a:rPr>
              <a:t>地域范围</a:t>
            </a:r>
            <a:endParaRPr lang="zh-CN" altLang="en-US" b="1">
              <a:solidFill>
                <a:srgbClr val="002060"/>
              </a:solidFill>
              <a:latin typeface="Arial" panose="020B0604020202020204" pitchFamily="34" charset="0"/>
            </a:endParaRPr>
          </a:p>
        </p:txBody>
      </p:sp>
      <p:sp>
        <p:nvSpPr>
          <p:cNvPr id="54301" name="TextBox 4"/>
          <p:cNvSpPr txBox="1"/>
          <p:nvPr/>
        </p:nvSpPr>
        <p:spPr>
          <a:xfrm>
            <a:off x="5003800" y="620713"/>
            <a:ext cx="1081088" cy="400050"/>
          </a:xfrm>
          <a:prstGeom prst="rect">
            <a:avLst/>
          </a:prstGeom>
          <a:noFill/>
          <a:ln w="9525">
            <a:noFill/>
          </a:ln>
        </p:spPr>
        <p:txBody>
          <a:bodyPr>
            <a:spAutoFit/>
          </a:bodyPr>
          <a:lstStyle/>
          <a:p>
            <a:r>
              <a:rPr lang="zh-CN" altLang="en-US" sz="2000" b="1">
                <a:solidFill>
                  <a:srgbClr val="002060"/>
                </a:solidFill>
                <a:latin typeface="Arial" panose="020B0604020202020204" pitchFamily="34" charset="0"/>
              </a:rPr>
              <a:t>政治</a:t>
            </a:r>
            <a:endParaRPr lang="zh-CN" altLang="en-US" sz="2000" b="1">
              <a:solidFill>
                <a:srgbClr val="002060"/>
              </a:solidFill>
              <a:latin typeface="Arial" panose="020B0604020202020204" pitchFamily="34" charset="0"/>
            </a:endParaRPr>
          </a:p>
        </p:txBody>
      </p:sp>
      <p:sp>
        <p:nvSpPr>
          <p:cNvPr id="54302" name="TextBox 5"/>
          <p:cNvSpPr txBox="1"/>
          <p:nvPr/>
        </p:nvSpPr>
        <p:spPr>
          <a:xfrm>
            <a:off x="7235825" y="620713"/>
            <a:ext cx="936625" cy="400050"/>
          </a:xfrm>
          <a:prstGeom prst="rect">
            <a:avLst/>
          </a:prstGeom>
          <a:noFill/>
          <a:ln w="9525">
            <a:noFill/>
          </a:ln>
        </p:spPr>
        <p:txBody>
          <a:bodyPr>
            <a:spAutoFit/>
          </a:bodyPr>
          <a:lstStyle/>
          <a:p>
            <a:r>
              <a:rPr lang="zh-CN" altLang="en-US" sz="2000" b="1">
                <a:solidFill>
                  <a:srgbClr val="002060"/>
                </a:solidFill>
                <a:latin typeface="Arial" panose="020B0604020202020204" pitchFamily="34" charset="0"/>
              </a:rPr>
              <a:t>文化</a:t>
            </a:r>
            <a:endParaRPr lang="zh-CN" altLang="en-US" sz="2000" b="1">
              <a:solidFill>
                <a:srgbClr val="002060"/>
              </a:solidFill>
              <a:latin typeface="Arial" panose="020B0604020202020204" pitchFamily="34" charset="0"/>
            </a:endParaRPr>
          </a:p>
        </p:txBody>
      </p:sp>
      <p:sp>
        <p:nvSpPr>
          <p:cNvPr id="54303" name="TextBox 6"/>
          <p:cNvSpPr txBox="1"/>
          <p:nvPr/>
        </p:nvSpPr>
        <p:spPr>
          <a:xfrm>
            <a:off x="323850" y="1628775"/>
            <a:ext cx="647700" cy="2246313"/>
          </a:xfrm>
          <a:prstGeom prst="rect">
            <a:avLst/>
          </a:prstGeom>
          <a:noFill/>
          <a:ln w="9525">
            <a:noFill/>
          </a:ln>
        </p:spPr>
        <p:txBody>
          <a:bodyPr>
            <a:spAutoFit/>
          </a:bodyPr>
          <a:lstStyle/>
          <a:p>
            <a:r>
              <a:rPr lang="zh-CN" altLang="en-US" sz="2800" b="1">
                <a:solidFill>
                  <a:srgbClr val="000000"/>
                </a:solidFill>
                <a:latin typeface="Arial" panose="020B0604020202020204" pitchFamily="34" charset="0"/>
              </a:rPr>
              <a:t>古希腊文明</a:t>
            </a:r>
            <a:endParaRPr lang="zh-CN" altLang="en-US" sz="4000" b="1">
              <a:latin typeface="Arial" panose="020B0604020202020204" pitchFamily="34" charset="0"/>
            </a:endParaRPr>
          </a:p>
        </p:txBody>
      </p:sp>
      <p:sp>
        <p:nvSpPr>
          <p:cNvPr id="54304" name="TextBox 7"/>
          <p:cNvSpPr txBox="1"/>
          <p:nvPr/>
        </p:nvSpPr>
        <p:spPr>
          <a:xfrm>
            <a:off x="1042988" y="447675"/>
            <a:ext cx="865187" cy="460375"/>
          </a:xfrm>
          <a:prstGeom prst="rect">
            <a:avLst/>
          </a:prstGeom>
          <a:noFill/>
          <a:ln w="9525">
            <a:noFill/>
          </a:ln>
        </p:spPr>
        <p:txBody>
          <a:bodyPr>
            <a:spAutoFit/>
          </a:bodyPr>
          <a:lstStyle/>
          <a:p>
            <a:r>
              <a:rPr lang="zh-CN" altLang="en-US" sz="2400" b="1">
                <a:solidFill>
                  <a:srgbClr val="002060"/>
                </a:solidFill>
                <a:latin typeface="Arial" panose="020B0604020202020204" pitchFamily="34" charset="0"/>
              </a:rPr>
              <a:t>时间</a:t>
            </a:r>
            <a:endParaRPr lang="zh-CN" altLang="en-US" sz="2400" b="1">
              <a:solidFill>
                <a:srgbClr val="002060"/>
              </a:solidFill>
              <a:latin typeface="Arial" panose="020B0604020202020204" pitchFamily="34" charset="0"/>
            </a:endParaRPr>
          </a:p>
        </p:txBody>
      </p:sp>
      <p:sp>
        <p:nvSpPr>
          <p:cNvPr id="54305" name="TextBox 8"/>
          <p:cNvSpPr txBox="1"/>
          <p:nvPr/>
        </p:nvSpPr>
        <p:spPr>
          <a:xfrm>
            <a:off x="5003800" y="231775"/>
            <a:ext cx="3024188" cy="460375"/>
          </a:xfrm>
          <a:prstGeom prst="rect">
            <a:avLst/>
          </a:prstGeom>
          <a:noFill/>
          <a:ln w="9525">
            <a:noFill/>
          </a:ln>
        </p:spPr>
        <p:txBody>
          <a:bodyPr>
            <a:spAutoFit/>
          </a:bodyPr>
          <a:lstStyle/>
          <a:p>
            <a:r>
              <a:rPr lang="zh-CN" altLang="en-US" sz="2400" b="1">
                <a:solidFill>
                  <a:srgbClr val="FF0000"/>
                </a:solidFill>
                <a:latin typeface="Arial" panose="020B0604020202020204" pitchFamily="34" charset="0"/>
              </a:rPr>
              <a:t>早期文明发展的表现</a:t>
            </a:r>
            <a:endParaRPr lang="zh-CN" altLang="en-US" sz="2400" b="1">
              <a:solidFill>
                <a:srgbClr val="FF0000"/>
              </a:solidFill>
              <a:latin typeface="Arial" panose="020B0604020202020204" pitchFamily="34" charset="0"/>
            </a:endParaRPr>
          </a:p>
        </p:txBody>
      </p:sp>
      <p:sp>
        <p:nvSpPr>
          <p:cNvPr id="54306" name="TextBox 9"/>
          <p:cNvSpPr txBox="1"/>
          <p:nvPr/>
        </p:nvSpPr>
        <p:spPr>
          <a:xfrm>
            <a:off x="900113" y="2065338"/>
            <a:ext cx="863600" cy="1939925"/>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公元前</a:t>
            </a:r>
            <a:r>
              <a:rPr lang="en-US" altLang="zh-CN" sz="2400" b="1">
                <a:solidFill>
                  <a:srgbClr val="7030A0"/>
                </a:solidFill>
                <a:latin typeface="Arial" panose="020B0604020202020204" pitchFamily="34" charset="0"/>
              </a:rPr>
              <a:t>8</a:t>
            </a:r>
            <a:r>
              <a:rPr lang="zh-CN" altLang="en-US" sz="2400" b="1">
                <a:solidFill>
                  <a:srgbClr val="7030A0"/>
                </a:solidFill>
                <a:latin typeface="Arial" panose="020B0604020202020204" pitchFamily="34" charset="0"/>
              </a:rPr>
              <a:t>世纪到</a:t>
            </a:r>
            <a:r>
              <a:rPr lang="en-US" altLang="zh-CN" sz="2400" b="1">
                <a:solidFill>
                  <a:srgbClr val="7030A0"/>
                </a:solidFill>
                <a:latin typeface="Arial" panose="020B0604020202020204" pitchFamily="34" charset="0"/>
              </a:rPr>
              <a:t>6</a:t>
            </a:r>
            <a:r>
              <a:rPr lang="zh-CN" altLang="en-US" sz="2400" b="1">
                <a:solidFill>
                  <a:srgbClr val="7030A0"/>
                </a:solidFill>
                <a:latin typeface="Arial" panose="020B0604020202020204" pitchFamily="34" charset="0"/>
              </a:rPr>
              <a:t>世纪</a:t>
            </a:r>
            <a:endParaRPr lang="zh-CN" altLang="en-US" sz="2400" b="1">
              <a:solidFill>
                <a:srgbClr val="7030A0"/>
              </a:solidFill>
              <a:latin typeface="Arial" panose="020B0604020202020204" pitchFamily="34" charset="0"/>
            </a:endParaRPr>
          </a:p>
        </p:txBody>
      </p:sp>
      <p:sp>
        <p:nvSpPr>
          <p:cNvPr id="54307" name="TextBox 10"/>
          <p:cNvSpPr txBox="1"/>
          <p:nvPr/>
        </p:nvSpPr>
        <p:spPr>
          <a:xfrm>
            <a:off x="1835150" y="1677988"/>
            <a:ext cx="865188" cy="3046412"/>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东南欧巴尔干半岛南部和爱琴海岛</a:t>
            </a:r>
            <a:endParaRPr lang="zh-CN" altLang="en-US" sz="2400" b="1">
              <a:solidFill>
                <a:srgbClr val="7030A0"/>
              </a:solidFill>
              <a:latin typeface="Arial" panose="020B0604020202020204" pitchFamily="34" charset="0"/>
            </a:endParaRPr>
          </a:p>
        </p:txBody>
      </p:sp>
      <p:sp>
        <p:nvSpPr>
          <p:cNvPr id="54308" name="TextBox 11"/>
          <p:cNvSpPr txBox="1"/>
          <p:nvPr/>
        </p:nvSpPr>
        <p:spPr>
          <a:xfrm>
            <a:off x="2771775" y="2290763"/>
            <a:ext cx="1728788" cy="1201737"/>
          </a:xfrm>
          <a:prstGeom prst="rect">
            <a:avLst/>
          </a:prstGeom>
          <a:noFill/>
          <a:ln w="9525">
            <a:noFill/>
          </a:ln>
        </p:spPr>
        <p:txBody>
          <a:bodyPr>
            <a:spAutoFit/>
          </a:bodyPr>
          <a:lstStyle/>
          <a:p>
            <a:r>
              <a:rPr lang="zh-CN" altLang="en-US" sz="2400" b="1">
                <a:solidFill>
                  <a:srgbClr val="7030A0"/>
                </a:solidFill>
                <a:latin typeface="Arial" panose="020B0604020202020204" pitchFamily="34" charset="0"/>
              </a:rPr>
              <a:t>东</a:t>
            </a:r>
            <a:r>
              <a:rPr lang="zh-CN" altLang="en-US" sz="2400" b="1">
                <a:solidFill>
                  <a:srgbClr val="FF0000"/>
                </a:solidFill>
                <a:latin typeface="Arial" panose="020B0604020202020204" pitchFamily="34" charset="0"/>
              </a:rPr>
              <a:t>临</a:t>
            </a:r>
            <a:r>
              <a:rPr lang="zh-CN" altLang="en-US" sz="2400" b="1">
                <a:solidFill>
                  <a:srgbClr val="7030A0"/>
                </a:solidFill>
                <a:latin typeface="Arial" panose="020B0604020202020204" pitchFamily="34" charset="0"/>
              </a:rPr>
              <a:t>爱琴</a:t>
            </a:r>
            <a:r>
              <a:rPr lang="zh-CN" altLang="en-US" sz="2400" b="1">
                <a:solidFill>
                  <a:srgbClr val="FF0000"/>
                </a:solidFill>
                <a:latin typeface="Arial" panose="020B0604020202020204" pitchFamily="34" charset="0"/>
              </a:rPr>
              <a:t>海</a:t>
            </a:r>
            <a:r>
              <a:rPr lang="zh-CN" altLang="en-US" sz="2400" b="1">
                <a:solidFill>
                  <a:srgbClr val="7030A0"/>
                </a:solidFill>
                <a:latin typeface="Arial" panose="020B0604020202020204" pitchFamily="34" charset="0"/>
              </a:rPr>
              <a:t>，海岸线曲折，</a:t>
            </a:r>
            <a:r>
              <a:rPr lang="zh-CN" altLang="en-US" sz="2400" b="1">
                <a:solidFill>
                  <a:srgbClr val="FF0000"/>
                </a:solidFill>
                <a:latin typeface="Arial" panose="020B0604020202020204" pitchFamily="34" charset="0"/>
              </a:rPr>
              <a:t>多山少平原</a:t>
            </a:r>
            <a:r>
              <a:rPr lang="zh-CN" altLang="en-US" sz="2400" b="1">
                <a:solidFill>
                  <a:srgbClr val="7030A0"/>
                </a:solidFill>
                <a:latin typeface="Arial" panose="020B0604020202020204" pitchFamily="34" charset="0"/>
              </a:rPr>
              <a:t>。</a:t>
            </a:r>
            <a:endParaRPr lang="zh-CN" altLang="en-US" sz="2400" b="1">
              <a:solidFill>
                <a:srgbClr val="7030A0"/>
              </a:solidFill>
              <a:latin typeface="Arial" panose="020B0604020202020204" pitchFamily="34" charset="0"/>
            </a:endParaRPr>
          </a:p>
        </p:txBody>
      </p:sp>
      <p:sp>
        <p:nvSpPr>
          <p:cNvPr id="54309" name="TextBox 12"/>
          <p:cNvSpPr txBox="1"/>
          <p:nvPr/>
        </p:nvSpPr>
        <p:spPr>
          <a:xfrm>
            <a:off x="3059113" y="404813"/>
            <a:ext cx="1368425" cy="400050"/>
          </a:xfrm>
          <a:prstGeom prst="rect">
            <a:avLst/>
          </a:prstGeom>
          <a:noFill/>
          <a:ln w="9525">
            <a:noFill/>
          </a:ln>
        </p:spPr>
        <p:txBody>
          <a:bodyPr>
            <a:spAutoFit/>
          </a:bodyPr>
          <a:lstStyle/>
          <a:p>
            <a:r>
              <a:rPr lang="zh-CN" altLang="en-US" sz="2000" b="1">
                <a:solidFill>
                  <a:srgbClr val="FF0000"/>
                </a:solidFill>
                <a:latin typeface="Arial" panose="020B0604020202020204" pitchFamily="34" charset="0"/>
              </a:rPr>
              <a:t>自然环境</a:t>
            </a:r>
            <a:endParaRPr lang="zh-CN" altLang="en-US" sz="2000" b="1">
              <a:solidFill>
                <a:srgbClr val="FF0000"/>
              </a:solidFill>
              <a:latin typeface="Arial" panose="020B0604020202020204" pitchFamily="34" charset="0"/>
            </a:endParaRPr>
          </a:p>
        </p:txBody>
      </p:sp>
      <p:sp>
        <p:nvSpPr>
          <p:cNvPr id="14" name="TextBox 13"/>
          <p:cNvSpPr txBox="1"/>
          <p:nvPr/>
        </p:nvSpPr>
        <p:spPr>
          <a:xfrm>
            <a:off x="6516688" y="1208088"/>
            <a:ext cx="2376488" cy="5029200"/>
          </a:xfrm>
          <a:prstGeom prst="rect">
            <a:avLst/>
          </a:prstGeom>
          <a:noFill/>
        </p:spPr>
        <p:txBody>
          <a:bodyPr>
            <a:spAutoFit/>
          </a:bodyPr>
          <a:lstStyle/>
          <a:p>
            <a:pPr marR="0" defTabSz="914400">
              <a:buClrTx/>
              <a:buSzTx/>
              <a:buFontTx/>
              <a:defRPr/>
            </a:pPr>
            <a:r>
              <a:rPr kumimoji="0" lang="zh-CN" altLang="zh-CN" sz="2000" b="1" kern="1200" cap="none" spc="0" normalizeH="0" baseline="0" noProof="0">
                <a:solidFill>
                  <a:srgbClr val="FF0000"/>
                </a:solidFill>
                <a:latin typeface="Arial" panose="020B0604020202020204" pitchFamily="34" charset="0"/>
                <a:ea typeface="宋体" panose="02010600030101010101" pitchFamily="2" charset="-122"/>
                <a:cs typeface="+mn-cs"/>
              </a:rPr>
              <a:t>文学</a:t>
            </a:r>
            <a:r>
              <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：创作出优美的神话 、严肃的悲剧、诙谐的喜剧；</a:t>
            </a:r>
            <a:endPar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endParaRPr>
          </a:p>
          <a:p>
            <a:pPr marR="0" defTabSz="914400">
              <a:buClrTx/>
              <a:buSzTx/>
              <a:buFontTx/>
              <a:defRPr/>
            </a:pPr>
            <a:endParaRPr kumimoji="0" lang="en-US" altLang="zh-CN" sz="2000" b="1" kern="1200" cap="none" spc="0" normalizeH="0" baseline="0" noProof="0">
              <a:solidFill>
                <a:srgbClr val="7030A0"/>
              </a:solidFill>
              <a:latin typeface="Arial" panose="020B0604020202020204" pitchFamily="34" charset="0"/>
              <a:ea typeface="宋体" panose="02010600030101010101" pitchFamily="2" charset="-122"/>
              <a:cs typeface="+mn-cs"/>
            </a:endParaRPr>
          </a:p>
          <a:p>
            <a:pPr marR="0" defTabSz="914400">
              <a:buClrTx/>
              <a:buSzTx/>
              <a:buFontTx/>
              <a:defRPr/>
            </a:pPr>
            <a:r>
              <a:rPr kumimoji="0" lang="zh-CN" altLang="zh-CN" sz="2000" b="1" kern="1200" cap="none" spc="0" normalizeH="0" baseline="0" noProof="0">
                <a:solidFill>
                  <a:srgbClr val="FF0000"/>
                </a:solidFill>
                <a:latin typeface="Arial" panose="020B0604020202020204" pitchFamily="34" charset="0"/>
                <a:ea typeface="宋体" panose="02010600030101010101" pitchFamily="2" charset="-122"/>
                <a:cs typeface="+mn-cs"/>
              </a:rPr>
              <a:t>历史</a:t>
            </a:r>
            <a:r>
              <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：希罗多德首创</a:t>
            </a:r>
            <a:r>
              <a:rPr kumimoji="0" lang="en-US"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a:t>
            </a:r>
            <a:r>
              <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历史</a:t>
            </a:r>
            <a:r>
              <a:rPr kumimoji="0" lang="en-US"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a:t>
            </a:r>
            <a:r>
              <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一词， 是西方</a:t>
            </a:r>
            <a:r>
              <a:rPr kumimoji="0" lang="en-US"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a:t>
            </a:r>
            <a:r>
              <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历史之父</a:t>
            </a:r>
            <a:r>
              <a:rPr kumimoji="0" lang="en-US"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 ”</a:t>
            </a:r>
            <a:r>
              <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；修昔底德是政治史传统的奠基人 ；</a:t>
            </a:r>
            <a:endPar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endParaRPr>
          </a:p>
          <a:p>
            <a:pPr marR="0" defTabSz="914400">
              <a:buClrTx/>
              <a:buSzTx/>
              <a:buFontTx/>
              <a:defRPr/>
            </a:pPr>
            <a:endParaRPr kumimoji="0" lang="en-US" altLang="zh-CN" sz="2000" b="1" kern="1200" cap="none" spc="0" normalizeH="0" baseline="0" noProof="0">
              <a:solidFill>
                <a:srgbClr val="7030A0"/>
              </a:solidFill>
              <a:latin typeface="Arial" panose="020B0604020202020204" pitchFamily="34" charset="0"/>
              <a:ea typeface="宋体" panose="02010600030101010101" pitchFamily="2" charset="-122"/>
              <a:cs typeface="+mn-cs"/>
            </a:endParaRPr>
          </a:p>
          <a:p>
            <a:pPr marR="0" defTabSz="914400">
              <a:buClrTx/>
              <a:buSzTx/>
              <a:buFontTx/>
              <a:defRPr/>
            </a:pPr>
            <a:r>
              <a:rPr kumimoji="0" lang="zh-CN" altLang="zh-CN" sz="2000" b="1" kern="1200" cap="none" spc="0" normalizeH="0" baseline="0" noProof="0">
                <a:solidFill>
                  <a:srgbClr val="FF0000"/>
                </a:solidFill>
                <a:latin typeface="Arial" panose="020B0604020202020204" pitchFamily="34" charset="0"/>
                <a:ea typeface="宋体" panose="02010600030101010101" pitchFamily="2" charset="-122"/>
                <a:cs typeface="+mn-cs"/>
              </a:rPr>
              <a:t>哲学</a:t>
            </a:r>
            <a:r>
              <a:rPr kumimoji="0" lang="zh-CN" altLang="zh-CN" sz="2000" b="1" kern="1200" cap="none" spc="0" normalizeH="0" baseline="0" noProof="0">
                <a:solidFill>
                  <a:srgbClr val="7030A0"/>
                </a:solidFill>
                <a:latin typeface="Arial" panose="020B0604020202020204" pitchFamily="34" charset="0"/>
                <a:ea typeface="宋体" panose="02010600030101010101" pitchFamily="2" charset="-122"/>
                <a:cs typeface="+mn-cs"/>
              </a:rPr>
              <a:t>：柏拉图和亚里士多德奠定了西方哲学的基础</a:t>
            </a:r>
            <a:r>
              <a:rPr kumimoji="0" lang="zh-CN" altLang="en-US" sz="2000" b="1" kern="1200" cap="none" spc="0" normalizeH="0" baseline="0" noProof="0">
                <a:solidFill>
                  <a:srgbClr val="7030A0"/>
                </a:solidFill>
                <a:latin typeface="Arial" panose="020B0604020202020204" pitchFamily="34" charset="0"/>
                <a:ea typeface="宋体" panose="02010600030101010101" pitchFamily="2" charset="-122"/>
                <a:cs typeface="+mn-cs"/>
              </a:rPr>
              <a:t>哲</a:t>
            </a:r>
            <a:r>
              <a:rPr kumimoji="0" lang="zh-CN" altLang="en-US" sz="2000" b="1" kern="1200" cap="none" spc="0" normalizeH="0" baseline="0" noProof="0">
                <a:solidFill>
                  <a:srgbClr val="7030A0"/>
                </a:solidFill>
                <a:latin typeface="+mn-ea"/>
                <a:ea typeface="宋体" panose="02010600030101010101" pitchFamily="2" charset="-122"/>
                <a:cs typeface="+mn-cs"/>
              </a:rPr>
              <a:t>学：苏格拉底，柏拉图、亚里士多德</a:t>
            </a:r>
            <a:endParaRPr kumimoji="0" lang="zh-CN" altLang="en-US" sz="2000" b="1" kern="1200" cap="none" spc="0" normalizeH="0" baseline="0" noProof="0">
              <a:solidFill>
                <a:srgbClr val="7030A0"/>
              </a:solidFill>
              <a:latin typeface="+mn-ea"/>
              <a:ea typeface="宋体" panose="02010600030101010101" pitchFamily="2" charset="-122"/>
              <a:cs typeface="+mn-cs"/>
            </a:endParaRPr>
          </a:p>
          <a:p>
            <a:pPr marR="0" defTabSz="914400">
              <a:lnSpc>
                <a:spcPts val="2500"/>
              </a:lnSpc>
              <a:buClrTx/>
              <a:buSzTx/>
              <a:buFontTx/>
              <a:defRPr/>
            </a:pPr>
            <a:endParaRPr kumimoji="0" lang="en-US" altLang="zh-CN" sz="2000" b="1" kern="1200" cap="none" spc="0" normalizeH="0" baseline="0" noProof="0">
              <a:solidFill>
                <a:srgbClr val="7030A0"/>
              </a:solidFill>
              <a:latin typeface="+mn-ea"/>
              <a:ea typeface="宋体" panose="02010600030101010101" pitchFamily="2" charset="-122"/>
              <a:cs typeface="+mn-cs"/>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文本框 77825"/>
          <p:cNvSpPr txBox="1"/>
          <p:nvPr/>
        </p:nvSpPr>
        <p:spPr>
          <a:xfrm>
            <a:off x="179388" y="4203700"/>
            <a:ext cx="8964612" cy="2654300"/>
          </a:xfrm>
          <a:prstGeom prst="rect">
            <a:avLst/>
          </a:prstGeom>
          <a:noFill/>
          <a:ln w="9525">
            <a:noFill/>
          </a:ln>
        </p:spPr>
        <p:txBody>
          <a:bodyPr>
            <a:spAutoFit/>
          </a:bodyPr>
          <a:lstStyle/>
          <a:p>
            <a:r>
              <a:rPr lang="zh-CN" altLang="en-US" sz="2800" b="1">
                <a:solidFill>
                  <a:srgbClr val="FF0000"/>
                </a:solidFill>
                <a:latin typeface="Arial" panose="020B0604020202020204" pitchFamily="34" charset="0"/>
                <a:ea typeface="华文行楷" panose="02010800040101010101" charset="-122"/>
              </a:rPr>
              <a:t>  </a:t>
            </a:r>
            <a:endParaRPr lang="zh-CN" altLang="en-US" sz="2800" b="1">
              <a:solidFill>
                <a:srgbClr val="FF0000"/>
              </a:solidFill>
              <a:latin typeface="Arial" panose="020B0604020202020204" pitchFamily="34" charset="0"/>
              <a:ea typeface="华文行楷" panose="02010800040101010101" charset="-122"/>
            </a:endParaRPr>
          </a:p>
          <a:p>
            <a:r>
              <a:rPr lang="zh-CN" altLang="en-US" sz="2800" b="1">
                <a:solidFill>
                  <a:srgbClr val="FF0000"/>
                </a:solidFill>
                <a:latin typeface="Arial" panose="020B0604020202020204" pitchFamily="34" charset="0"/>
                <a:ea typeface="华文行楷" panose="02010800040101010101" charset="-122"/>
              </a:rPr>
              <a:t>     </a:t>
            </a:r>
            <a:endParaRPr lang="zh-CN" altLang="en-US" sz="2800" b="1">
              <a:solidFill>
                <a:srgbClr val="0000FF"/>
              </a:solidFill>
              <a:latin typeface="Arial" panose="020B0604020202020204" pitchFamily="34" charset="0"/>
              <a:ea typeface="华文行楷" panose="02010800040101010101" charset="-122"/>
            </a:endParaRPr>
          </a:p>
          <a:p>
            <a:r>
              <a:rPr lang="zh-CN" altLang="en-US" sz="2800" b="1">
                <a:solidFill>
                  <a:srgbClr val="0000FF"/>
                </a:solidFill>
                <a:latin typeface="Arial" panose="020B0604020202020204" pitchFamily="34" charset="0"/>
                <a:ea typeface="华文行楷" panose="02010800040101010101" charset="-122"/>
              </a:rPr>
              <a:t>     “每一个国家和民族的文明都扎根于本国本民族的土壤之中，都有自己的本色、长处、优点。”</a:t>
            </a:r>
            <a:endParaRPr lang="zh-CN" altLang="en-US" sz="2800" b="1">
              <a:solidFill>
                <a:srgbClr val="0000FF"/>
              </a:solidFill>
              <a:latin typeface="Arial" panose="020B0604020202020204" pitchFamily="34" charset="0"/>
              <a:ea typeface="华文行楷" panose="02010800040101010101" charset="-122"/>
            </a:endParaRPr>
          </a:p>
          <a:p>
            <a:endParaRPr lang="zh-CN" altLang="en-US" sz="2800" b="1">
              <a:solidFill>
                <a:srgbClr val="0000FF"/>
              </a:solidFill>
              <a:latin typeface="Arial" panose="020B0604020202020204" pitchFamily="34" charset="0"/>
              <a:ea typeface="华文行楷" panose="02010800040101010101" charset="-122"/>
            </a:endParaRPr>
          </a:p>
          <a:p>
            <a:r>
              <a:rPr lang="zh-CN" altLang="en-US" sz="2800" b="1">
                <a:solidFill>
                  <a:srgbClr val="FF0000"/>
                </a:solidFill>
                <a:latin typeface="Arial" panose="020B0604020202020204" pitchFamily="34" charset="0"/>
                <a:ea typeface="华文行楷" panose="02010800040101010101" charset="-122"/>
              </a:rPr>
              <a:t>　　</a:t>
            </a:r>
            <a:endParaRPr lang="zh-CN" altLang="en-US" sz="2800" b="1">
              <a:solidFill>
                <a:srgbClr val="FF0000"/>
              </a:solidFill>
              <a:latin typeface="Arial" panose="020B0604020202020204" pitchFamily="34" charset="0"/>
              <a:ea typeface="华文行楷" panose="02010800040101010101" charset="-122"/>
            </a:endParaRPr>
          </a:p>
        </p:txBody>
      </p:sp>
      <p:pic>
        <p:nvPicPr>
          <p:cNvPr id="55299" name="图片 77826" descr="1121856786_15089416600191n"/>
          <p:cNvPicPr>
            <a:picLocks noChangeAspect="1"/>
          </p:cNvPicPr>
          <p:nvPr/>
        </p:nvPicPr>
        <p:blipFill>
          <a:blip r:embed="rId1"/>
          <a:srcRect r="20573"/>
          <a:stretch>
            <a:fillRect/>
          </a:stretch>
        </p:blipFill>
        <p:spPr>
          <a:xfrm>
            <a:off x="2339975" y="981075"/>
            <a:ext cx="3995738" cy="3529013"/>
          </a:xfrm>
          <a:prstGeom prst="rect">
            <a:avLst/>
          </a:prstGeom>
          <a:noFill/>
          <a:ln w="9525">
            <a:noFill/>
          </a:ln>
        </p:spPr>
      </p:pic>
      <p:sp>
        <p:nvSpPr>
          <p:cNvPr id="77829" name="TextBox 9"/>
          <p:cNvSpPr txBox="1"/>
          <p:nvPr/>
        </p:nvSpPr>
        <p:spPr>
          <a:xfrm>
            <a:off x="0" y="188913"/>
            <a:ext cx="7704138" cy="584200"/>
          </a:xfrm>
          <a:prstGeom prst="rect">
            <a:avLst/>
          </a:prstGeom>
          <a:noFill/>
          <a:ln w="9525">
            <a:noFill/>
          </a:ln>
        </p:spPr>
        <p:txBody>
          <a:bodyPr wrap="none">
            <a:spAutoFit/>
          </a:bodyPr>
          <a:lstStyle/>
          <a:p>
            <a:r>
              <a:rPr lang="zh-CN" altLang="en-US" sz="3200" b="1">
                <a:solidFill>
                  <a:srgbClr val="FF0000"/>
                </a:solidFill>
                <a:latin typeface="Arial" panose="020B0604020202020204" pitchFamily="34" charset="0"/>
                <a:ea typeface="黑体" panose="02010609060101010101" pitchFamily="49" charset="-122"/>
              </a:rPr>
              <a:t> ★主题升华：</a:t>
            </a:r>
            <a:r>
              <a:rPr lang="zh-CN" altLang="en-US" sz="3200" b="1">
                <a:solidFill>
                  <a:srgbClr val="FF0000"/>
                </a:solidFill>
                <a:latin typeface="黑体" panose="02010609060101010101" pitchFamily="49" charset="-122"/>
                <a:ea typeface="黑体" panose="02010609060101010101" pitchFamily="49" charset="-122"/>
              </a:rPr>
              <a:t>如何看待世界文明的多样性</a:t>
            </a:r>
            <a:endParaRPr lang="zh-CN" altLang="en-US" sz="32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7829"/>
                                        </p:tgtEl>
                                        <p:attrNameLst>
                                          <p:attrName>style.visibility</p:attrName>
                                        </p:attrNameLst>
                                      </p:cBhvr>
                                      <p:to>
                                        <p:strVal val="visible"/>
                                      </p:to>
                                    </p:set>
                                    <p:animEffect transition="in" filter="wipe(left)">
                                      <p:cBhvr>
                                        <p:cTn id="7" dur="500"/>
                                        <p:tgtEl>
                                          <p:spTgt spid="778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7" name="文本框 70666"/>
          <p:cNvSpPr txBox="1"/>
          <p:nvPr/>
        </p:nvSpPr>
        <p:spPr>
          <a:xfrm>
            <a:off x="468313" y="476250"/>
            <a:ext cx="6985000" cy="2528888"/>
          </a:xfrm>
          <a:prstGeom prst="rect">
            <a:avLst/>
          </a:prstGeom>
          <a:noFill/>
          <a:ln w="9525">
            <a:noFill/>
          </a:ln>
        </p:spPr>
        <p:txBody>
          <a:bodyPr>
            <a:spAutoFit/>
          </a:bodyPr>
          <a:lstStyle/>
          <a:p>
            <a:r>
              <a:rPr lang="zh-CN" altLang="en-US" sz="3200" b="1">
                <a:solidFill>
                  <a:srgbClr val="0000FF"/>
                </a:solidFill>
                <a:latin typeface="华文新魏" panose="02010800040101010101" pitchFamily="2" charset="-122"/>
                <a:ea typeface="华文新魏" panose="02010800040101010101" pitchFamily="2" charset="-122"/>
              </a:rPr>
              <a:t>文明是平等的，</a:t>
            </a:r>
            <a:endParaRPr lang="zh-CN" altLang="en-US" sz="3200" b="1">
              <a:solidFill>
                <a:srgbClr val="0000FF"/>
              </a:solidFill>
              <a:latin typeface="华文新魏" panose="02010800040101010101" pitchFamily="2" charset="-122"/>
              <a:ea typeface="华文新魏" panose="02010800040101010101" pitchFamily="2" charset="-122"/>
            </a:endParaRPr>
          </a:p>
          <a:p>
            <a:r>
              <a:rPr lang="zh-CN" altLang="en-US" sz="3200" b="1">
                <a:solidFill>
                  <a:srgbClr val="0000FF"/>
                </a:solidFill>
                <a:latin typeface="华文新魏" panose="02010800040101010101" pitchFamily="2" charset="-122"/>
                <a:ea typeface="华文新魏" panose="02010800040101010101" pitchFamily="2" charset="-122"/>
              </a:rPr>
              <a:t>要尊重各国各民族文明。</a:t>
            </a:r>
            <a:endParaRPr lang="zh-CN" altLang="en-US" sz="3200" b="1">
              <a:solidFill>
                <a:srgbClr val="0000FF"/>
              </a:solidFill>
              <a:latin typeface="华文新魏" panose="02010800040101010101" pitchFamily="2" charset="-122"/>
              <a:ea typeface="华文新魏" panose="02010800040101010101" pitchFamily="2" charset="-122"/>
            </a:endParaRPr>
          </a:p>
          <a:p>
            <a:endParaRPr lang="zh-CN" altLang="en-US" sz="3200" b="1">
              <a:solidFill>
                <a:srgbClr val="0000FF"/>
              </a:solidFill>
              <a:latin typeface="华文新魏" panose="02010800040101010101" pitchFamily="2" charset="-122"/>
              <a:ea typeface="华文新魏" panose="02010800040101010101" pitchFamily="2" charset="-122"/>
            </a:endParaRPr>
          </a:p>
          <a:p>
            <a:r>
              <a:rPr lang="zh-CN" altLang="en-US" sz="3200" b="1">
                <a:solidFill>
                  <a:srgbClr val="0000FF"/>
                </a:solidFill>
                <a:latin typeface="华文新魏" panose="02010800040101010101" pitchFamily="2" charset="-122"/>
                <a:ea typeface="华文新魏" panose="02010800040101010101" pitchFamily="2" charset="-122"/>
              </a:rPr>
              <a:t>文明是包容的，</a:t>
            </a:r>
            <a:endParaRPr lang="zh-CN" altLang="en-US" sz="3200" b="1">
              <a:solidFill>
                <a:srgbClr val="0000FF"/>
              </a:solidFill>
              <a:latin typeface="华文新魏" panose="02010800040101010101" pitchFamily="2" charset="-122"/>
              <a:ea typeface="华文新魏" panose="02010800040101010101" pitchFamily="2" charset="-122"/>
            </a:endParaRPr>
          </a:p>
          <a:p>
            <a:r>
              <a:rPr lang="zh-CN" altLang="en-US" sz="3200" b="1">
                <a:solidFill>
                  <a:srgbClr val="0000FF"/>
                </a:solidFill>
                <a:latin typeface="华文新魏" panose="02010800040101010101" pitchFamily="2" charset="-122"/>
                <a:ea typeface="华文新魏" panose="02010800040101010101" pitchFamily="2" charset="-122"/>
              </a:rPr>
              <a:t>要积极推动文明交流互鉴。</a:t>
            </a:r>
            <a:endParaRPr lang="zh-CN" altLang="en-US" sz="3200" b="1">
              <a:solidFill>
                <a:srgbClr val="0000FF"/>
              </a:solidFill>
              <a:latin typeface="华文新魏" panose="02010800040101010101" pitchFamily="2" charset="-122"/>
              <a:ea typeface="华文新魏" panose="02010800040101010101" pitchFamily="2" charset="-122"/>
            </a:endParaRPr>
          </a:p>
        </p:txBody>
      </p:sp>
      <p:sp>
        <p:nvSpPr>
          <p:cNvPr id="56323" name="矩形 70668"/>
          <p:cNvSpPr/>
          <p:nvPr/>
        </p:nvSpPr>
        <p:spPr>
          <a:xfrm>
            <a:off x="4356100" y="3654425"/>
            <a:ext cx="4319588" cy="1719263"/>
          </a:xfrm>
          <a:prstGeom prst="rect">
            <a:avLst/>
          </a:prstGeom>
          <a:noFill/>
          <a:ln w="9525">
            <a:noFill/>
          </a:ln>
        </p:spPr>
        <p:txBody>
          <a:bodyPr anchor="ctr">
            <a:spAutoFit/>
          </a:bodyPr>
          <a:lstStyle/>
          <a:p>
            <a:pPr indent="142875" eaLnBrk="0" hangingPunct="0">
              <a:lnSpc>
                <a:spcPct val="115000"/>
              </a:lnSpc>
            </a:pPr>
            <a:r>
              <a:rPr lang="zh-CN" altLang="en-US" sz="3200" b="1">
                <a:latin typeface="华文行楷" panose="02010800040101010101" charset="-122"/>
                <a:ea typeface="华文行楷" panose="02010800040101010101" charset="-122"/>
              </a:rPr>
              <a:t>“坚定文化自信，推动社会主义文化繁荣兴盛” </a:t>
            </a:r>
            <a:endParaRPr lang="zh-CN" altLang="en-US" sz="3200" b="1">
              <a:latin typeface="华文行楷" panose="02010800040101010101" charset="-122"/>
              <a:ea typeface="华文行楷" panose="02010800040101010101" charset="-122"/>
            </a:endParaRPr>
          </a:p>
        </p:txBody>
      </p:sp>
      <p:pic>
        <p:nvPicPr>
          <p:cNvPr id="56324" name="图片 70670" descr="t01ed2a060596c313e6"/>
          <p:cNvPicPr>
            <a:picLocks noChangeAspect="1"/>
          </p:cNvPicPr>
          <p:nvPr/>
        </p:nvPicPr>
        <p:blipFill>
          <a:blip r:embed="rId1"/>
          <a:stretch>
            <a:fillRect/>
          </a:stretch>
        </p:blipFill>
        <p:spPr>
          <a:xfrm>
            <a:off x="250825" y="3141663"/>
            <a:ext cx="3960813" cy="3284537"/>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0667"/>
                                        </p:tgtEl>
                                        <p:attrNameLst>
                                          <p:attrName>style.visibility</p:attrName>
                                        </p:attrNameLst>
                                      </p:cBhvr>
                                      <p:to>
                                        <p:strVal val="visible"/>
                                      </p:to>
                                    </p:set>
                                    <p:animEffect transition="in" filter="wipe(up)">
                                      <p:cBhvr>
                                        <p:cTn id="7" dur="1000"/>
                                        <p:tgtEl>
                                          <p:spTgt spid="706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文本框 83971"/>
          <p:cNvSpPr txBox="1"/>
          <p:nvPr/>
        </p:nvSpPr>
        <p:spPr>
          <a:xfrm>
            <a:off x="0" y="4498975"/>
            <a:ext cx="8964613" cy="2012950"/>
          </a:xfrm>
          <a:prstGeom prst="rect">
            <a:avLst/>
          </a:prstGeom>
          <a:noFill/>
          <a:ln w="9525">
            <a:noFill/>
          </a:ln>
        </p:spPr>
        <p:txBody>
          <a:bodyPr>
            <a:spAutoFit/>
          </a:bodyPr>
          <a:lstStyle/>
          <a:p>
            <a:pPr>
              <a:lnSpc>
                <a:spcPct val="130000"/>
              </a:lnSpc>
            </a:pPr>
            <a:r>
              <a:rPr lang="zh-CN" altLang="en-US" sz="2400">
                <a:solidFill>
                  <a:srgbClr val="FF0000"/>
                </a:solidFill>
                <a:latin typeface="Arial" panose="020B0604020202020204" pitchFamily="34" charset="0"/>
                <a:ea typeface="黑体" panose="02010609060101010101" pitchFamily="49" charset="-122"/>
              </a:rPr>
              <a:t> </a:t>
            </a:r>
            <a:r>
              <a:rPr lang="zh-CN" altLang="en-US" sz="2400">
                <a:solidFill>
                  <a:srgbClr val="FF0000"/>
                </a:solidFill>
                <a:latin typeface="Arial" panose="020B0604020202020204" pitchFamily="34" charset="0"/>
              </a:rPr>
              <a:t>★</a:t>
            </a:r>
            <a:r>
              <a:rPr lang="zh-CN" altLang="en-US" sz="2400">
                <a:solidFill>
                  <a:srgbClr val="FF0000"/>
                </a:solidFill>
                <a:latin typeface="Arial" panose="020B0604020202020204" pitchFamily="34" charset="0"/>
                <a:ea typeface="黑体" panose="02010609060101010101" pitchFamily="49" charset="-122"/>
              </a:rPr>
              <a:t>主题升华：文明因交流而多彩，文明因互鉴而丰富。 </a:t>
            </a:r>
            <a:endParaRPr lang="zh-CN" altLang="en-US" sz="2400">
              <a:solidFill>
                <a:srgbClr val="FF0000"/>
              </a:solidFill>
              <a:latin typeface="Arial" panose="020B0604020202020204" pitchFamily="34" charset="0"/>
              <a:ea typeface="黑体" panose="02010609060101010101" pitchFamily="49" charset="-122"/>
            </a:endParaRPr>
          </a:p>
          <a:p>
            <a:pPr>
              <a:lnSpc>
                <a:spcPct val="130000"/>
              </a:lnSpc>
            </a:pPr>
            <a:r>
              <a:rPr lang="zh-CN" altLang="en-US" sz="2400">
                <a:latin typeface="Arial" panose="020B0604020202020204" pitchFamily="34" charset="0"/>
                <a:ea typeface="黑体" panose="02010609060101010101" pitchFamily="49" charset="-122"/>
              </a:rPr>
              <a:t> 对待世界多元文明，我们应该坚持开放包容、互学互鉴，以兼收并蓄的态度汲取其他文明的养分，促进世界文明的共同前进；坚定文化自信，推动社会主义文化繁荣兴盛。</a:t>
            </a:r>
            <a:endParaRPr lang="zh-CN" altLang="en-US" sz="2400">
              <a:latin typeface="Arial" panose="020B0604020202020204" pitchFamily="34" charset="0"/>
              <a:ea typeface="黑体" panose="02010609060101010101" pitchFamily="49" charset="-122"/>
            </a:endParaRPr>
          </a:p>
        </p:txBody>
      </p:sp>
      <p:sp>
        <p:nvSpPr>
          <p:cNvPr id="57347" name="文本框 82947"/>
          <p:cNvSpPr txBox="1"/>
          <p:nvPr/>
        </p:nvSpPr>
        <p:spPr>
          <a:xfrm>
            <a:off x="0" y="2333625"/>
            <a:ext cx="8929688" cy="2012950"/>
          </a:xfrm>
          <a:prstGeom prst="rect">
            <a:avLst/>
          </a:prstGeom>
          <a:noFill/>
          <a:ln w="9525">
            <a:noFill/>
          </a:ln>
        </p:spPr>
        <p:txBody>
          <a:bodyPr>
            <a:spAutoFit/>
          </a:bodyPr>
          <a:lstStyle/>
          <a:p>
            <a:pPr>
              <a:lnSpc>
                <a:spcPct val="130000"/>
              </a:lnSpc>
            </a:pPr>
            <a:r>
              <a:rPr lang="zh-CN" altLang="en-US" sz="2400">
                <a:solidFill>
                  <a:srgbClr val="FF0000"/>
                </a:solidFill>
                <a:latin typeface="Arial" panose="020B0604020202020204" pitchFamily="34" charset="0"/>
                <a:ea typeface="黑体" panose="02010609060101010101" pitchFamily="49" charset="-122"/>
              </a:rPr>
              <a:t>★主题升华：文明无高低优劣之分，只有姹紫嫣红之别。</a:t>
            </a:r>
            <a:endParaRPr lang="en-US" altLang="zh-CN" sz="2400">
              <a:solidFill>
                <a:srgbClr val="FF0000"/>
              </a:solidFill>
              <a:latin typeface="Arial" panose="020B0604020202020204" pitchFamily="34" charset="0"/>
              <a:ea typeface="黑体" panose="02010609060101010101" pitchFamily="49" charset="-122"/>
            </a:endParaRPr>
          </a:p>
          <a:p>
            <a:pPr>
              <a:lnSpc>
                <a:spcPct val="130000"/>
              </a:lnSpc>
            </a:pPr>
            <a:r>
              <a:rPr lang="zh-CN" altLang="en-US" sz="2400">
                <a:latin typeface="Arial" panose="020B0604020202020204" pitchFamily="34" charset="0"/>
                <a:ea typeface="黑体" panose="02010609060101010101" pitchFamily="49" charset="-122"/>
              </a:rPr>
              <a:t>每一个国家和民族的文明都扎根于本国本民族的土壤之中，都有自己的本色、长处、优点。文明无高低优劣之分，只有姹紫嫣红之别。应该秉持平等与尊重，摒弃傲慢与偏见，加深交流对话。</a:t>
            </a:r>
            <a:endParaRPr lang="zh-CN" altLang="en-US" sz="2400">
              <a:latin typeface="Arial" panose="020B0604020202020204" pitchFamily="34" charset="0"/>
              <a:ea typeface="黑体" panose="02010609060101010101" pitchFamily="49" charset="-122"/>
            </a:endParaRPr>
          </a:p>
        </p:txBody>
      </p:sp>
      <p:sp>
        <p:nvSpPr>
          <p:cNvPr id="57348" name="矩形 4"/>
          <p:cNvSpPr/>
          <p:nvPr/>
        </p:nvSpPr>
        <p:spPr>
          <a:xfrm>
            <a:off x="34925" y="44450"/>
            <a:ext cx="8712200" cy="2308225"/>
          </a:xfrm>
          <a:prstGeom prst="rect">
            <a:avLst/>
          </a:prstGeom>
          <a:noFill/>
          <a:ln w="9525">
            <a:noFill/>
          </a:ln>
        </p:spPr>
        <p:txBody>
          <a:bodyPr>
            <a:spAutoFit/>
          </a:bodyPr>
          <a:lstStyle/>
          <a:p>
            <a:pPr>
              <a:lnSpc>
                <a:spcPct val="150000"/>
              </a:lnSpc>
            </a:pPr>
            <a:r>
              <a:rPr lang="zh-CN" altLang="en-US" sz="2400">
                <a:solidFill>
                  <a:srgbClr val="FF0000"/>
                </a:solidFill>
                <a:latin typeface="Arial" panose="020B0604020202020204" pitchFamily="34" charset="0"/>
                <a:ea typeface="黑体" panose="02010609060101010101" pitchFamily="49" charset="-122"/>
              </a:rPr>
              <a:t>★主题升华：地理环境因素是影响文明发展的重要因素，不是决定因素。</a:t>
            </a:r>
            <a:r>
              <a:rPr lang="zh-CN" altLang="en-US" sz="2400">
                <a:latin typeface="Arial" panose="020B0604020202020204" pitchFamily="34" charset="0"/>
                <a:ea typeface="黑体" panose="02010609060101010101" pitchFamily="49" charset="-122"/>
              </a:rPr>
              <a:t>之所以出现类型不一的文明，是因为创造文明的人们所处的地理和社会等环境不同。我们应该以求同存异的态度去面对多样的文明。</a:t>
            </a:r>
            <a:endParaRPr lang="zh-CN" altLang="en-US" sz="2400">
              <a:latin typeface="Arial" panose="020B0604020202020204" pitchFamily="34" charset="0"/>
              <a:ea typeface="黑体" panose="02010609060101010101" pitchFamily="49" charset="-122"/>
            </a:endParaRP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11"/>
          <p:cNvSpPr txBox="1"/>
          <p:nvPr/>
        </p:nvSpPr>
        <p:spPr>
          <a:xfrm>
            <a:off x="2484438" y="1484313"/>
            <a:ext cx="1439862" cy="431800"/>
          </a:xfrm>
          <a:prstGeom prst="rect">
            <a:avLst/>
          </a:prstGeom>
          <a:noFill/>
          <a:ln w="9525">
            <a:noFill/>
          </a:ln>
        </p:spPr>
        <p:txBody>
          <a:bodyPr/>
          <a:lstStyle/>
          <a:p>
            <a:pPr algn="just"/>
            <a:r>
              <a:rPr lang="zh-CN" altLang="en-US" sz="1600" b="1">
                <a:solidFill>
                  <a:srgbClr val="FF0000"/>
                </a:solidFill>
                <a:latin typeface="Calibri" panose="020F0502020204030204" pitchFamily="34" charset="0"/>
              </a:rPr>
              <a:t>两河流域文明</a:t>
            </a:r>
            <a:endParaRPr lang="en-US" altLang="zh-CN" sz="1600" b="1">
              <a:latin typeface="Arial" panose="020B0604020202020204" pitchFamily="34" charset="0"/>
            </a:endParaRPr>
          </a:p>
        </p:txBody>
      </p:sp>
      <p:sp>
        <p:nvSpPr>
          <p:cNvPr id="58371" name="Text Box 12"/>
          <p:cNvSpPr txBox="1"/>
          <p:nvPr/>
        </p:nvSpPr>
        <p:spPr>
          <a:xfrm>
            <a:off x="971550" y="2636838"/>
            <a:ext cx="1008063" cy="360362"/>
          </a:xfrm>
          <a:prstGeom prst="rect">
            <a:avLst/>
          </a:prstGeom>
          <a:noFill/>
          <a:ln w="9525">
            <a:noFill/>
          </a:ln>
        </p:spPr>
        <p:txBody>
          <a:bodyPr/>
          <a:lstStyle/>
          <a:p>
            <a:pPr algn="just"/>
            <a:r>
              <a:rPr lang="zh-CN" altLang="en-US" sz="1600" b="1">
                <a:latin typeface="Calibri" panose="020F0502020204030204" pitchFamily="34" charset="0"/>
              </a:rPr>
              <a:t>前</a:t>
            </a:r>
            <a:r>
              <a:rPr lang="en-US" altLang="zh-CN" sz="1600" b="1">
                <a:latin typeface="Calibri" panose="020F0502020204030204" pitchFamily="34" charset="0"/>
              </a:rPr>
              <a:t>2900</a:t>
            </a:r>
            <a:r>
              <a:rPr lang="zh-CN" altLang="en-US" sz="1600" b="1">
                <a:latin typeface="Calibri" panose="020F0502020204030204" pitchFamily="34" charset="0"/>
              </a:rPr>
              <a:t>年</a:t>
            </a:r>
            <a:endParaRPr lang="en-US" altLang="zh-CN" sz="1600" b="1">
              <a:latin typeface="Arial" panose="020B0604020202020204" pitchFamily="34" charset="0"/>
            </a:endParaRPr>
          </a:p>
        </p:txBody>
      </p:sp>
      <p:sp>
        <p:nvSpPr>
          <p:cNvPr id="58372" name="Text Box 13"/>
          <p:cNvSpPr txBox="1"/>
          <p:nvPr/>
        </p:nvSpPr>
        <p:spPr>
          <a:xfrm>
            <a:off x="971550" y="2133600"/>
            <a:ext cx="1584325" cy="574675"/>
          </a:xfrm>
          <a:prstGeom prst="rect">
            <a:avLst/>
          </a:prstGeom>
          <a:noFill/>
          <a:ln w="9525">
            <a:noFill/>
          </a:ln>
        </p:spPr>
        <p:txBody>
          <a:bodyPr/>
          <a:lstStyle/>
          <a:p>
            <a:pPr algn="just"/>
            <a:r>
              <a:rPr lang="zh-CN" altLang="en-US" sz="1600" b="1">
                <a:latin typeface="Calibri" panose="020F0502020204030204" pitchFamily="34" charset="0"/>
              </a:rPr>
              <a:t>苏美尔地区出现城市国家</a:t>
            </a:r>
            <a:endParaRPr lang="en-US" altLang="zh-CN" sz="1600" b="1">
              <a:latin typeface="Arial" panose="020B0604020202020204" pitchFamily="34" charset="0"/>
            </a:endParaRPr>
          </a:p>
        </p:txBody>
      </p:sp>
      <p:sp>
        <p:nvSpPr>
          <p:cNvPr id="58373" name="Text Box 14"/>
          <p:cNvSpPr txBox="1"/>
          <p:nvPr/>
        </p:nvSpPr>
        <p:spPr>
          <a:xfrm>
            <a:off x="7596188" y="3213100"/>
            <a:ext cx="1079500" cy="287338"/>
          </a:xfrm>
          <a:prstGeom prst="rect">
            <a:avLst/>
          </a:prstGeom>
          <a:noFill/>
          <a:ln w="9525">
            <a:noFill/>
          </a:ln>
        </p:spPr>
        <p:txBody>
          <a:bodyPr/>
          <a:lstStyle/>
          <a:p>
            <a:pPr algn="just"/>
            <a:r>
              <a:rPr lang="zh-CN" altLang="en-US" sz="1600" b="1">
                <a:latin typeface="Calibri" panose="020F0502020204030204" pitchFamily="34" charset="0"/>
              </a:rPr>
              <a:t>前</a:t>
            </a:r>
            <a:r>
              <a:rPr lang="en-US" altLang="zh-CN" sz="1600" b="1">
                <a:latin typeface="Calibri" panose="020F0502020204030204" pitchFamily="34" charset="0"/>
              </a:rPr>
              <a:t>4</a:t>
            </a:r>
            <a:r>
              <a:rPr lang="zh-CN" altLang="en-US" sz="1600" b="1">
                <a:latin typeface="Calibri" panose="020F0502020204030204" pitchFamily="34" charset="0"/>
              </a:rPr>
              <a:t>世纪</a:t>
            </a:r>
            <a:endParaRPr lang="en-US" altLang="zh-CN" sz="1600" b="1">
              <a:latin typeface="Arial" panose="020B0604020202020204" pitchFamily="34" charset="0"/>
            </a:endParaRPr>
          </a:p>
        </p:txBody>
      </p:sp>
      <p:sp>
        <p:nvSpPr>
          <p:cNvPr id="58374" name="Text Box 15"/>
          <p:cNvSpPr txBox="1"/>
          <p:nvPr/>
        </p:nvSpPr>
        <p:spPr>
          <a:xfrm>
            <a:off x="6227763" y="3213100"/>
            <a:ext cx="1008062" cy="360363"/>
          </a:xfrm>
          <a:prstGeom prst="rect">
            <a:avLst/>
          </a:prstGeom>
          <a:noFill/>
          <a:ln w="9525">
            <a:noFill/>
          </a:ln>
        </p:spPr>
        <p:txBody>
          <a:bodyPr/>
          <a:lstStyle/>
          <a:p>
            <a:pPr algn="just"/>
            <a:r>
              <a:rPr lang="zh-CN" altLang="en-US" sz="1600" b="1">
                <a:latin typeface="Calibri" panose="020F0502020204030204" pitchFamily="34" charset="0"/>
              </a:rPr>
              <a:t>前</a:t>
            </a:r>
            <a:r>
              <a:rPr lang="en-US" altLang="zh-CN" sz="1600" b="1">
                <a:latin typeface="Calibri" panose="020F0502020204030204" pitchFamily="34" charset="0"/>
              </a:rPr>
              <a:t>6</a:t>
            </a:r>
            <a:r>
              <a:rPr lang="zh-CN" altLang="en-US" sz="1600" b="1">
                <a:latin typeface="Calibri" panose="020F0502020204030204" pitchFamily="34" charset="0"/>
              </a:rPr>
              <a:t>世纪</a:t>
            </a:r>
            <a:endParaRPr lang="en-US" altLang="zh-CN" sz="1600" b="1">
              <a:latin typeface="Arial" panose="020B0604020202020204" pitchFamily="34" charset="0"/>
            </a:endParaRPr>
          </a:p>
        </p:txBody>
      </p:sp>
      <p:sp>
        <p:nvSpPr>
          <p:cNvPr id="58375" name="Text Box 16"/>
          <p:cNvSpPr txBox="1"/>
          <p:nvPr/>
        </p:nvSpPr>
        <p:spPr>
          <a:xfrm>
            <a:off x="3708400" y="2636838"/>
            <a:ext cx="1439863" cy="373062"/>
          </a:xfrm>
          <a:prstGeom prst="rect">
            <a:avLst/>
          </a:prstGeom>
          <a:noFill/>
          <a:ln w="9525">
            <a:noFill/>
          </a:ln>
        </p:spPr>
        <p:txBody>
          <a:bodyPr/>
          <a:lstStyle/>
          <a:p>
            <a:pPr algn="just"/>
            <a:r>
              <a:rPr lang="zh-CN" altLang="en-US" sz="1600" b="1">
                <a:latin typeface="Calibri" panose="020F0502020204030204" pitchFamily="34" charset="0"/>
              </a:rPr>
              <a:t>前</a:t>
            </a:r>
            <a:r>
              <a:rPr lang="en-US" altLang="zh-CN" sz="1600" b="1">
                <a:latin typeface="Calibri" panose="020F0502020204030204" pitchFamily="34" charset="0"/>
              </a:rPr>
              <a:t>18</a:t>
            </a:r>
            <a:r>
              <a:rPr lang="zh-CN" altLang="en-US" sz="1600" b="1">
                <a:latin typeface="Calibri" panose="020F0502020204030204" pitchFamily="34" charset="0"/>
              </a:rPr>
              <a:t>世纪</a:t>
            </a:r>
            <a:endParaRPr lang="en-US" altLang="zh-CN" sz="1600" b="1">
              <a:latin typeface="Arial" panose="020B0604020202020204" pitchFamily="34" charset="0"/>
            </a:endParaRPr>
          </a:p>
        </p:txBody>
      </p:sp>
      <p:sp>
        <p:nvSpPr>
          <p:cNvPr id="58376" name="Text Box 17"/>
          <p:cNvSpPr txBox="1"/>
          <p:nvPr/>
        </p:nvSpPr>
        <p:spPr>
          <a:xfrm>
            <a:off x="2052638" y="3213100"/>
            <a:ext cx="1150937" cy="360363"/>
          </a:xfrm>
          <a:prstGeom prst="rect">
            <a:avLst/>
          </a:prstGeom>
          <a:noFill/>
          <a:ln w="9525">
            <a:noFill/>
          </a:ln>
        </p:spPr>
        <p:txBody>
          <a:bodyPr/>
          <a:lstStyle/>
          <a:p>
            <a:pPr algn="just"/>
            <a:r>
              <a:rPr lang="zh-CN" altLang="en-US" sz="1600" b="1">
                <a:latin typeface="Calibri" panose="020F0502020204030204" pitchFamily="34" charset="0"/>
              </a:rPr>
              <a:t>前</a:t>
            </a:r>
            <a:r>
              <a:rPr lang="en-US" altLang="zh-CN" sz="1600" b="1">
                <a:latin typeface="Calibri" panose="020F0502020204030204" pitchFamily="34" charset="0"/>
              </a:rPr>
              <a:t>2070</a:t>
            </a:r>
            <a:r>
              <a:rPr lang="zh-CN" altLang="en-US" sz="1600" b="1">
                <a:latin typeface="Calibri" panose="020F0502020204030204" pitchFamily="34" charset="0"/>
              </a:rPr>
              <a:t>年</a:t>
            </a:r>
            <a:endParaRPr lang="en-US" altLang="zh-CN" sz="1600" b="1">
              <a:latin typeface="Arial" panose="020B0604020202020204" pitchFamily="34" charset="0"/>
            </a:endParaRPr>
          </a:p>
        </p:txBody>
      </p:sp>
      <p:sp>
        <p:nvSpPr>
          <p:cNvPr id="58377" name="Text Box 18"/>
          <p:cNvSpPr txBox="1"/>
          <p:nvPr/>
        </p:nvSpPr>
        <p:spPr>
          <a:xfrm>
            <a:off x="250825" y="3141663"/>
            <a:ext cx="1008063" cy="431800"/>
          </a:xfrm>
          <a:prstGeom prst="rect">
            <a:avLst/>
          </a:prstGeom>
          <a:noFill/>
          <a:ln w="9525">
            <a:noFill/>
          </a:ln>
        </p:spPr>
        <p:txBody>
          <a:bodyPr/>
          <a:lstStyle/>
          <a:p>
            <a:pPr algn="just"/>
            <a:r>
              <a:rPr lang="zh-CN" altLang="en-US" sz="1600" b="1">
                <a:latin typeface="Calibri" panose="020F0502020204030204" pitchFamily="34" charset="0"/>
              </a:rPr>
              <a:t>前</a:t>
            </a:r>
            <a:r>
              <a:rPr lang="en-US" altLang="zh-CN" sz="1600" b="1">
                <a:latin typeface="Calibri" panose="020F0502020204030204" pitchFamily="34" charset="0"/>
              </a:rPr>
              <a:t>3100</a:t>
            </a:r>
            <a:r>
              <a:rPr lang="zh-CN" altLang="en-US" sz="1600" b="1">
                <a:latin typeface="Calibri" panose="020F0502020204030204" pitchFamily="34" charset="0"/>
              </a:rPr>
              <a:t>年</a:t>
            </a:r>
            <a:endParaRPr lang="en-US" altLang="zh-CN" sz="1600" b="1">
              <a:latin typeface="Arial" panose="020B0604020202020204" pitchFamily="34" charset="0"/>
            </a:endParaRPr>
          </a:p>
        </p:txBody>
      </p:sp>
      <p:sp>
        <p:nvSpPr>
          <p:cNvPr id="58378" name="Text Box 19"/>
          <p:cNvSpPr txBox="1"/>
          <p:nvPr/>
        </p:nvSpPr>
        <p:spPr>
          <a:xfrm>
            <a:off x="3635375" y="2133600"/>
            <a:ext cx="1728788" cy="574675"/>
          </a:xfrm>
          <a:prstGeom prst="rect">
            <a:avLst/>
          </a:prstGeom>
          <a:noFill/>
          <a:ln w="9525">
            <a:noFill/>
          </a:ln>
        </p:spPr>
        <p:txBody>
          <a:bodyPr/>
          <a:lstStyle/>
          <a:p>
            <a:pPr algn="just"/>
            <a:r>
              <a:rPr lang="zh-CN" altLang="en-US" sz="1600" b="1">
                <a:latin typeface="Calibri" panose="020F0502020204030204" pitchFamily="34" charset="0"/>
              </a:rPr>
              <a:t>汉谟拉比基本统一两河流域</a:t>
            </a:r>
            <a:endParaRPr lang="en-US" altLang="zh-CN" sz="1600" b="1">
              <a:latin typeface="Arial" panose="020B0604020202020204" pitchFamily="34" charset="0"/>
            </a:endParaRPr>
          </a:p>
        </p:txBody>
      </p:sp>
      <p:sp>
        <p:nvSpPr>
          <p:cNvPr id="58379" name="Text Box 20"/>
          <p:cNvSpPr txBox="1"/>
          <p:nvPr/>
        </p:nvSpPr>
        <p:spPr>
          <a:xfrm>
            <a:off x="2124075" y="3644900"/>
            <a:ext cx="936625" cy="1079500"/>
          </a:xfrm>
          <a:prstGeom prst="rect">
            <a:avLst/>
          </a:prstGeom>
          <a:noFill/>
          <a:ln w="9525">
            <a:noFill/>
          </a:ln>
        </p:spPr>
        <p:txBody>
          <a:bodyPr/>
          <a:lstStyle/>
          <a:p>
            <a:pPr algn="just"/>
            <a:r>
              <a:rPr lang="zh-CN" altLang="en-US" sz="1600" b="1">
                <a:latin typeface="Calibri" panose="020F0502020204030204" pitchFamily="34" charset="0"/>
              </a:rPr>
              <a:t>中国历史上第一个王朝建立</a:t>
            </a:r>
            <a:endParaRPr lang="en-US" altLang="zh-CN" sz="1600" b="1">
              <a:latin typeface="Arial" panose="020B0604020202020204" pitchFamily="34" charset="0"/>
            </a:endParaRPr>
          </a:p>
        </p:txBody>
      </p:sp>
      <p:sp>
        <p:nvSpPr>
          <p:cNvPr id="58380" name="Text Box 21"/>
          <p:cNvSpPr txBox="1"/>
          <p:nvPr/>
        </p:nvSpPr>
        <p:spPr>
          <a:xfrm>
            <a:off x="6227763" y="1916113"/>
            <a:ext cx="876300" cy="920750"/>
          </a:xfrm>
          <a:prstGeom prst="rect">
            <a:avLst/>
          </a:prstGeom>
          <a:noFill/>
          <a:ln w="9525">
            <a:noFill/>
          </a:ln>
        </p:spPr>
        <p:txBody>
          <a:bodyPr/>
          <a:lstStyle/>
          <a:p>
            <a:pPr algn="just"/>
            <a:r>
              <a:rPr lang="zh-CN" altLang="en-US" sz="1600" b="1">
                <a:latin typeface="Calibri" panose="020F0502020204030204" pitchFamily="34" charset="0"/>
              </a:rPr>
              <a:t>恒河流域形成一系列国家</a:t>
            </a:r>
            <a:endParaRPr lang="en-US" altLang="zh-CN" sz="1600" b="1">
              <a:latin typeface="Arial" panose="020B0604020202020204" pitchFamily="34" charset="0"/>
            </a:endParaRPr>
          </a:p>
        </p:txBody>
      </p:sp>
      <p:sp>
        <p:nvSpPr>
          <p:cNvPr id="36877" name="AutoShape 22"/>
          <p:cNvSpPr/>
          <p:nvPr/>
        </p:nvSpPr>
        <p:spPr bwMode="auto">
          <a:xfrm rot="5400000">
            <a:off x="7272338" y="2889250"/>
            <a:ext cx="215900" cy="1727200"/>
          </a:xfrm>
          <a:prstGeom prst="rightBrace">
            <a:avLst>
              <a:gd name="adj1" fmla="val 66148"/>
              <a:gd name="adj2" fmla="val 51722"/>
            </a:avLst>
          </a:prstGeom>
        </p:spPr>
        <p:style>
          <a:lnRef idx="2">
            <a:schemeClr val="dk1"/>
          </a:lnRef>
          <a:fillRef idx="0">
            <a:schemeClr val="dk1"/>
          </a:fillRef>
          <a:effectRef idx="1">
            <a:schemeClr val="dk1"/>
          </a:effectRef>
          <a:fontRef idx="minor">
            <a:schemeClr val="tx1"/>
          </a:fontRef>
        </p:style>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6878" name="AutoShape 23"/>
          <p:cNvSpPr/>
          <p:nvPr/>
        </p:nvSpPr>
        <p:spPr bwMode="auto">
          <a:xfrm rot="-5400000">
            <a:off x="2915444" y="332581"/>
            <a:ext cx="215900" cy="3240088"/>
          </a:xfrm>
          <a:prstGeom prst="rightBrace">
            <a:avLst>
              <a:gd name="adj1" fmla="val 159731"/>
              <a:gd name="adj2" fmla="val 51722"/>
            </a:avLst>
          </a:prstGeom>
        </p:spPr>
        <p:style>
          <a:lnRef idx="2">
            <a:schemeClr val="dk1"/>
          </a:lnRef>
          <a:fillRef idx="0">
            <a:schemeClr val="dk1"/>
          </a:fillRef>
          <a:effectRef idx="1">
            <a:schemeClr val="dk1"/>
          </a:effectRef>
          <a:fontRef idx="minor">
            <a:schemeClr val="tx1"/>
          </a:fontRef>
        </p:style>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8383" name="Text Box 24"/>
          <p:cNvSpPr txBox="1"/>
          <p:nvPr/>
        </p:nvSpPr>
        <p:spPr>
          <a:xfrm>
            <a:off x="0" y="4221163"/>
            <a:ext cx="1584325" cy="287337"/>
          </a:xfrm>
          <a:prstGeom prst="rect">
            <a:avLst/>
          </a:prstGeom>
          <a:noFill/>
          <a:ln w="9525">
            <a:noFill/>
          </a:ln>
        </p:spPr>
        <p:txBody>
          <a:bodyPr/>
          <a:lstStyle/>
          <a:p>
            <a:pPr algn="just"/>
            <a:r>
              <a:rPr lang="zh-CN" altLang="en-US" sz="1600" b="1">
                <a:solidFill>
                  <a:srgbClr val="FF0000"/>
                </a:solidFill>
                <a:latin typeface="Calibri" panose="020F0502020204030204" pitchFamily="34" charset="0"/>
              </a:rPr>
              <a:t>（古埃及文明）</a:t>
            </a:r>
            <a:endParaRPr lang="en-US" altLang="zh-CN" sz="1600" b="1">
              <a:latin typeface="Arial" panose="020B0604020202020204" pitchFamily="34" charset="0"/>
            </a:endParaRPr>
          </a:p>
        </p:txBody>
      </p:sp>
      <p:sp>
        <p:nvSpPr>
          <p:cNvPr id="58384" name="Text Box 25"/>
          <p:cNvSpPr txBox="1"/>
          <p:nvPr/>
        </p:nvSpPr>
        <p:spPr>
          <a:xfrm>
            <a:off x="5795963" y="1557338"/>
            <a:ext cx="1584325" cy="358775"/>
          </a:xfrm>
          <a:prstGeom prst="rect">
            <a:avLst/>
          </a:prstGeom>
          <a:noFill/>
          <a:ln w="9525">
            <a:noFill/>
          </a:ln>
        </p:spPr>
        <p:txBody>
          <a:bodyPr/>
          <a:lstStyle/>
          <a:p>
            <a:pPr algn="just"/>
            <a:r>
              <a:rPr lang="zh-CN" altLang="en-US" sz="1600" b="1">
                <a:solidFill>
                  <a:srgbClr val="FF0000"/>
                </a:solidFill>
                <a:latin typeface="Calibri" panose="020F0502020204030204" pitchFamily="34" charset="0"/>
              </a:rPr>
              <a:t>（古印度文明）</a:t>
            </a:r>
            <a:endParaRPr lang="en-US" altLang="zh-CN" sz="1600" b="1">
              <a:latin typeface="Arial" panose="020B0604020202020204" pitchFamily="34" charset="0"/>
            </a:endParaRPr>
          </a:p>
        </p:txBody>
      </p:sp>
      <p:sp>
        <p:nvSpPr>
          <p:cNvPr id="58385" name="Text Box 26"/>
          <p:cNvSpPr txBox="1"/>
          <p:nvPr/>
        </p:nvSpPr>
        <p:spPr>
          <a:xfrm>
            <a:off x="1908175" y="4797425"/>
            <a:ext cx="1439863" cy="287338"/>
          </a:xfrm>
          <a:prstGeom prst="rect">
            <a:avLst/>
          </a:prstGeom>
          <a:noFill/>
          <a:ln w="9525">
            <a:noFill/>
          </a:ln>
        </p:spPr>
        <p:txBody>
          <a:bodyPr/>
          <a:lstStyle/>
          <a:p>
            <a:pPr algn="just"/>
            <a:r>
              <a:rPr lang="zh-CN" altLang="en-US" sz="1600" b="1">
                <a:solidFill>
                  <a:srgbClr val="FF0000"/>
                </a:solidFill>
                <a:latin typeface="Calibri" panose="020F0502020204030204" pitchFamily="34" charset="0"/>
              </a:rPr>
              <a:t>（中华文明）</a:t>
            </a:r>
            <a:endParaRPr lang="en-US" altLang="zh-CN" sz="1600" b="1">
              <a:latin typeface="Arial" panose="020B0604020202020204" pitchFamily="34" charset="0"/>
            </a:endParaRPr>
          </a:p>
        </p:txBody>
      </p:sp>
      <p:sp>
        <p:nvSpPr>
          <p:cNvPr id="58386" name="Text Box 27"/>
          <p:cNvSpPr txBox="1"/>
          <p:nvPr/>
        </p:nvSpPr>
        <p:spPr>
          <a:xfrm>
            <a:off x="6588125" y="4365625"/>
            <a:ext cx="1728788" cy="431800"/>
          </a:xfrm>
          <a:prstGeom prst="rect">
            <a:avLst/>
          </a:prstGeom>
          <a:noFill/>
          <a:ln w="9525">
            <a:noFill/>
          </a:ln>
        </p:spPr>
        <p:txBody>
          <a:bodyPr/>
          <a:lstStyle/>
          <a:p>
            <a:pPr algn="just"/>
            <a:r>
              <a:rPr lang="zh-CN" altLang="en-US" sz="1600" b="1">
                <a:solidFill>
                  <a:srgbClr val="FF0000"/>
                </a:solidFill>
                <a:latin typeface="Calibri" panose="020F0502020204030204" pitchFamily="34" charset="0"/>
              </a:rPr>
              <a:t>（古希腊文明）</a:t>
            </a:r>
            <a:endParaRPr lang="en-US" altLang="zh-CN" sz="1600" b="1">
              <a:latin typeface="Arial" panose="020B0604020202020204" pitchFamily="34" charset="0"/>
            </a:endParaRPr>
          </a:p>
        </p:txBody>
      </p:sp>
      <p:cxnSp>
        <p:nvCxnSpPr>
          <p:cNvPr id="29" name="直接箭头连接符 28"/>
          <p:cNvCxnSpPr/>
          <p:nvPr/>
        </p:nvCxnSpPr>
        <p:spPr>
          <a:xfrm>
            <a:off x="107950" y="3068638"/>
            <a:ext cx="8856663"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30" name="椭圆 29"/>
          <p:cNvSpPr/>
          <p:nvPr/>
        </p:nvSpPr>
        <p:spPr>
          <a:xfrm>
            <a:off x="755650" y="2924175"/>
            <a:ext cx="71438" cy="144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1" name="椭圆 30"/>
          <p:cNvSpPr/>
          <p:nvPr/>
        </p:nvSpPr>
        <p:spPr>
          <a:xfrm>
            <a:off x="1476375" y="2924175"/>
            <a:ext cx="71438" cy="144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3" name="椭圆 32"/>
          <p:cNvSpPr/>
          <p:nvPr/>
        </p:nvSpPr>
        <p:spPr>
          <a:xfrm>
            <a:off x="4067175" y="2924175"/>
            <a:ext cx="73025" cy="144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4" name="椭圆 33"/>
          <p:cNvSpPr/>
          <p:nvPr/>
        </p:nvSpPr>
        <p:spPr>
          <a:xfrm>
            <a:off x="6659563" y="2924175"/>
            <a:ext cx="73025" cy="144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椭圆 34"/>
          <p:cNvSpPr/>
          <p:nvPr/>
        </p:nvSpPr>
        <p:spPr>
          <a:xfrm>
            <a:off x="8027988" y="2924175"/>
            <a:ext cx="73025" cy="144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8393" name="TextBox 35"/>
          <p:cNvSpPr txBox="1"/>
          <p:nvPr/>
        </p:nvSpPr>
        <p:spPr>
          <a:xfrm>
            <a:off x="107950" y="169863"/>
            <a:ext cx="8424863" cy="523875"/>
          </a:xfrm>
          <a:prstGeom prst="rect">
            <a:avLst/>
          </a:prstGeom>
          <a:noFill/>
          <a:ln w="9525">
            <a:noFill/>
          </a:ln>
        </p:spPr>
        <p:txBody>
          <a:bodyPr>
            <a:spAutoFit/>
          </a:bodyPr>
          <a:lstStyle/>
          <a:p>
            <a:r>
              <a:rPr lang="zh-CN" altLang="en-US" sz="2800" b="1">
                <a:solidFill>
                  <a:srgbClr val="FF0000"/>
                </a:solidFill>
                <a:latin typeface="Arial" panose="020B0604020202020204" pitchFamily="34" charset="0"/>
              </a:rPr>
              <a:t>时间轴</a:t>
            </a:r>
            <a:endParaRPr lang="zh-CN" altLang="en-US" sz="2800" b="1">
              <a:solidFill>
                <a:srgbClr val="FF0000"/>
              </a:solidFill>
              <a:latin typeface="Arial" panose="020B0604020202020204" pitchFamily="34" charset="0"/>
            </a:endParaRPr>
          </a:p>
        </p:txBody>
      </p:sp>
      <p:sp>
        <p:nvSpPr>
          <p:cNvPr id="58394" name="Text Box 28"/>
          <p:cNvSpPr txBox="1"/>
          <p:nvPr/>
        </p:nvSpPr>
        <p:spPr>
          <a:xfrm>
            <a:off x="360363" y="3500438"/>
            <a:ext cx="755650" cy="936625"/>
          </a:xfrm>
          <a:prstGeom prst="rect">
            <a:avLst/>
          </a:prstGeom>
          <a:noFill/>
          <a:ln w="9525">
            <a:noFill/>
          </a:ln>
        </p:spPr>
        <p:txBody>
          <a:bodyPr/>
          <a:lstStyle/>
          <a:p>
            <a:pPr algn="just"/>
            <a:r>
              <a:rPr lang="zh-CN" altLang="en-US" sz="1600" b="1">
                <a:latin typeface="Calibri" panose="020F0502020204030204" pitchFamily="34" charset="0"/>
              </a:rPr>
              <a:t>埃及初步统一</a:t>
            </a:r>
            <a:endParaRPr lang="en-US" altLang="zh-CN" sz="1600" b="1">
              <a:latin typeface="Arial" panose="020B0604020202020204" pitchFamily="34" charset="0"/>
            </a:endParaRPr>
          </a:p>
        </p:txBody>
      </p:sp>
      <p:sp>
        <p:nvSpPr>
          <p:cNvPr id="58395" name="Text Box 29"/>
          <p:cNvSpPr txBox="1"/>
          <p:nvPr/>
        </p:nvSpPr>
        <p:spPr>
          <a:xfrm>
            <a:off x="6516688" y="3933825"/>
            <a:ext cx="1943100" cy="287338"/>
          </a:xfrm>
          <a:prstGeom prst="rect">
            <a:avLst/>
          </a:prstGeom>
          <a:noFill/>
          <a:ln w="9525">
            <a:noFill/>
          </a:ln>
        </p:spPr>
        <p:txBody>
          <a:bodyPr/>
          <a:lstStyle/>
          <a:p>
            <a:pPr algn="just"/>
            <a:r>
              <a:rPr lang="zh-CN" altLang="en-US" sz="1600" b="1">
                <a:latin typeface="Calibri" panose="020F0502020204030204" pitchFamily="34" charset="0"/>
              </a:rPr>
              <a:t>希腊城邦制度发展</a:t>
            </a:r>
            <a:endParaRPr lang="en-US" altLang="zh-CN" sz="1600" b="1">
              <a:latin typeface="Arial" panose="020B0604020202020204" pitchFamily="34" charset="0"/>
            </a:endParaRPr>
          </a:p>
        </p:txBody>
      </p:sp>
      <p:sp>
        <p:nvSpPr>
          <p:cNvPr id="36" name="椭圆 35"/>
          <p:cNvSpPr/>
          <p:nvPr/>
        </p:nvSpPr>
        <p:spPr>
          <a:xfrm>
            <a:off x="2484438" y="2924175"/>
            <a:ext cx="69850" cy="144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113" y="1603375"/>
            <a:ext cx="6902450" cy="1754188"/>
          </a:xfrm>
          <a:prstGeom prst="rect">
            <a:avLst/>
          </a:prstGeom>
          <a:noFill/>
        </p:spPr>
        <p:txBody>
          <a:bodyPr wrap="none">
            <a:spAutoFit/>
          </a:bodyPr>
          <a:lstStyle/>
          <a:p>
            <a:pPr marR="0" defTabSz="914400">
              <a:buClrTx/>
              <a:buSzTx/>
              <a:buFontTx/>
              <a:defRPr/>
            </a:pPr>
            <a:r>
              <a:rPr kumimoji="0" lang="zh-CN" altLang="en-US" sz="3600" b="1" kern="1200" cap="none" spc="0" normalizeH="0" baseline="0" noProof="0">
                <a:latin typeface="+mn-ea"/>
                <a:ea typeface="+mn-ea"/>
                <a:cs typeface="+mn-cs"/>
              </a:rPr>
              <a:t>课后作业：</a:t>
            </a:r>
            <a:endParaRPr kumimoji="0" lang="en-US" altLang="zh-CN" sz="3600" b="1" kern="1200" cap="none" spc="0" normalizeH="0" baseline="0" noProof="0">
              <a:latin typeface="+mn-ea"/>
              <a:ea typeface="+mn-ea"/>
              <a:cs typeface="+mn-cs"/>
            </a:endParaRPr>
          </a:p>
          <a:p>
            <a:pPr marR="0" defTabSz="914400">
              <a:buClrTx/>
              <a:buSzTx/>
              <a:buFontTx/>
              <a:defRPr/>
            </a:pPr>
            <a:r>
              <a:rPr kumimoji="0" lang="en-US" altLang="zh-CN" sz="3600" b="1" kern="1200" cap="none" spc="0" normalizeH="0" baseline="0" noProof="0">
                <a:latin typeface="+mn-ea"/>
                <a:ea typeface="+mn-ea"/>
                <a:cs typeface="+mn-cs"/>
              </a:rPr>
              <a:t>1</a:t>
            </a:r>
            <a:r>
              <a:rPr kumimoji="0" lang="zh-CN" altLang="en-US" sz="3600" b="1" kern="1200" cap="none" spc="0" normalizeH="0" baseline="0" noProof="0">
                <a:latin typeface="+mn-ea"/>
                <a:ea typeface="+mn-ea"/>
                <a:cs typeface="+mn-cs"/>
              </a:rPr>
              <a:t>、理解记忆本课重点知识</a:t>
            </a:r>
            <a:endParaRPr kumimoji="0" lang="en-US" altLang="zh-CN" sz="3600" b="1" kern="1200" cap="none" spc="0" normalizeH="0" baseline="0" noProof="0">
              <a:latin typeface="+mn-ea"/>
              <a:ea typeface="+mn-ea"/>
              <a:cs typeface="+mn-cs"/>
            </a:endParaRPr>
          </a:p>
          <a:p>
            <a:pPr marR="0" defTabSz="914400">
              <a:buClrTx/>
              <a:buSzTx/>
              <a:buFontTx/>
              <a:defRPr/>
            </a:pPr>
            <a:r>
              <a:rPr kumimoji="0" lang="en-US" altLang="zh-CN" sz="3600" b="1" kern="1200" cap="none" spc="0" normalizeH="0" baseline="0" noProof="0">
                <a:latin typeface="+mn-ea"/>
                <a:ea typeface="+mn-ea"/>
                <a:cs typeface="+mn-cs"/>
              </a:rPr>
              <a:t>2</a:t>
            </a:r>
            <a:r>
              <a:rPr kumimoji="0" lang="zh-CN" altLang="en-US" sz="3600" b="1" kern="1200" cap="none" spc="0" normalizeH="0" baseline="0" noProof="0">
                <a:latin typeface="+mn-ea"/>
                <a:ea typeface="+mn-ea"/>
                <a:cs typeface="+mn-cs"/>
              </a:rPr>
              <a:t>、做课后练习题并自行订正答案</a:t>
            </a:r>
            <a:endParaRPr kumimoji="0" lang="zh-CN" altLang="en-US" sz="3600" b="1" kern="1200" cap="none" spc="0" normalizeH="0" baseline="0" noProof="0">
              <a:latin typeface="+mn-ea"/>
              <a:ea typeface="+mn-ea"/>
              <a:cs typeface="+mn-cs"/>
            </a:endParaRP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图片 4" descr="238534552c9746e292f3157bf15220c2_th"/>
          <p:cNvPicPr>
            <a:picLocks noChangeAspect="1"/>
          </p:cNvPicPr>
          <p:nvPr/>
        </p:nvPicPr>
        <p:blipFill>
          <a:blip r:embed="rId1"/>
          <a:stretch>
            <a:fillRect/>
          </a:stretch>
        </p:blipFill>
        <p:spPr>
          <a:xfrm>
            <a:off x="2366963" y="2292350"/>
            <a:ext cx="4410075" cy="4208463"/>
          </a:xfrm>
          <a:prstGeom prst="rect">
            <a:avLst/>
          </a:prstGeom>
          <a:noFill/>
          <a:ln w="9525">
            <a:noFill/>
          </a:ln>
        </p:spPr>
      </p:pic>
      <p:pic>
        <p:nvPicPr>
          <p:cNvPr id="60419" name="图片 2" descr="图片1"/>
          <p:cNvPicPr>
            <a:picLocks noChangeAspect="1"/>
          </p:cNvPicPr>
          <p:nvPr/>
        </p:nvPicPr>
        <p:blipFill>
          <a:blip r:embed="rId2"/>
          <a:stretch>
            <a:fillRect/>
          </a:stretch>
        </p:blipFill>
        <p:spPr>
          <a:xfrm>
            <a:off x="1012825" y="1273175"/>
            <a:ext cx="7610475" cy="1019175"/>
          </a:xfrm>
          <a:prstGeom prst="rect">
            <a:avLst/>
          </a:prstGeom>
          <a:noFill/>
          <a:ln w="9525">
            <a:noFill/>
          </a:ln>
        </p:spPr>
      </p:pic>
      <p:pic>
        <p:nvPicPr>
          <p:cNvPr id="60420" name="New picture" hidden="1"/>
          <p:cNvPicPr/>
          <p:nvPr/>
        </p:nvPicPr>
        <p:blipFill>
          <a:blip r:embed="rId3"/>
          <a:stretch>
            <a:fillRect/>
          </a:stretch>
        </p:blipFill>
        <p:spPr>
          <a:xfrm>
            <a:off x="12280900" y="10604500"/>
            <a:ext cx="355600" cy="495300"/>
          </a:xfrm>
          <a:prstGeom prst="cube">
            <a:avLst/>
          </a:prstGeom>
        </p:spPr>
      </p:pic>
    </p:spTree>
  </p:cSld>
  <p:clrMapOvr>
    <a:masterClrMapping/>
  </p:clrMapOvr>
  <p:transition/>
</p:sld>
</file>

<file path=ppt/tags/tag1.xml><?xml version="1.0" encoding="utf-8"?>
<p:tagLst xmlns:p="http://schemas.openxmlformats.org/presentationml/2006/main">
  <p:tag name="KSO_WM_BEAUTIFY_FLAG" val="#wm#"/>
  <p:tag name="KSO_WM_TEMPLATE_CATEGORY" val="custom"/>
  <p:tag name="KSO_WM_TEMPLATE_INDEX" val="20187308"/>
</p:tagLst>
</file>

<file path=ppt/tags/tag2.xml><?xml version="1.0" encoding="utf-8"?>
<p:tagLst xmlns:p="http://schemas.openxmlformats.org/presentationml/2006/main">
  <p:tag name="KSO_WM_BEAUTIFY_FLAG" val="#wm#"/>
  <p:tag name="KSO_WM_TEMPLATE_CATEGORY" val="custom"/>
  <p:tag name="KSO_WM_TEMPLATE_INDEX" val="20187308"/>
</p:tagLst>
</file>

<file path=ppt/tags/tag3.xml><?xml version="1.0" encoding="utf-8"?>
<p:tagLst xmlns:p="http://schemas.openxmlformats.org/presentationml/2006/main">
  <p:tag name="KSO_WM_BEAUTIFY_FLAG" val="#wm#"/>
  <p:tag name="KSO_WM_TEMPLATE_CATEGORY" val="custom"/>
  <p:tag name="KSO_WM_TEMPLATE_INDEX" val="20187308"/>
</p:tagLst>
</file>

<file path=ppt/tags/tag4.xml><?xml version="1.0" encoding="utf-8"?>
<p:tagLst xmlns:p="http://schemas.openxmlformats.org/presentationml/2006/main">
  <p:tag name="KSO_WM_BEAUTIFY_FLAG" val="#wm#"/>
  <p:tag name="KSO_WM_TEMPLATE_CATEGORY" val="custom"/>
  <p:tag name="KSO_WM_TEMPLATE_INDEX" val="20187308"/>
</p:tagLst>
</file>

<file path=ppt/tags/tag5.xml><?xml version="1.0" encoding="utf-8"?>
<p:tagLst xmlns:p="http://schemas.openxmlformats.org/presentationml/2006/main">
  <p:tag name="KSO_WM_BEAUTIFY_FLAG" val="#wm#"/>
  <p:tag name="KSO_WM_TEMPLATE_CATEGORY" val="custom"/>
  <p:tag name="KSO_WM_TEMPLATE_INDEX" val="20187308"/>
</p:tagLst>
</file>

<file path=ppt/tags/tag6.xml><?xml version="1.0" encoding="utf-8"?>
<p:tagLst xmlns:p="http://schemas.openxmlformats.org/presentationml/2006/main">
  <p:tag name="KSO_WM_BEAUTIFY_FLAG" val="#wm#"/>
  <p:tag name="KSO_WM_TEMPLATE_CATEGORY" val="custom"/>
  <p:tag name="KSO_WM_TEMPLATE_INDEX" val="20187308"/>
</p:tagLst>
</file>

<file path=ppt/tags/tag7.xml><?xml version="1.0" encoding="utf-8"?>
<p:tagLst xmlns:p="http://schemas.openxmlformats.org/presentationml/2006/main">
  <p:tag name="KSO_WM_BEAUTIFY_FLAG" val="#wm#"/>
  <p:tag name="KSO_WM_TEMPLATE_CATEGORY" val="custom"/>
  <p:tag name="KSO_WM_TEMPLATE_INDEX" val="20187308"/>
</p:tagLst>
</file>

<file path=ppt/tags/tag8.xml><?xml version="1.0" encoding="utf-8"?>
<p:tagLst xmlns:p="http://schemas.openxmlformats.org/presentationml/2006/main">
  <p:tag name="KSO_WM_BEAUTIFY_FLAG" val="#wm#"/>
  <p:tag name="KSO_WM_TEMPLATE_CATEGORY" val="custom"/>
  <p:tag name="KSO_WM_TEMPLATE_INDEX" val="20187308"/>
</p:tagLst>
</file>

<file path=ppt/tags/tag9.xml><?xml version="1.0" encoding="utf-8"?>
<p:tagLst xmlns:p="http://schemas.openxmlformats.org/presentationml/2006/main">
  <p:tag name="KSO_WM_BEAUTIFY_FLAG" val="#wm#"/>
  <p:tag name="KSO_WM_TEMPLATE_CATEGORY" val="custom"/>
  <p:tag name="KSO_WM_TEMPLATE_INDEX" val="20187308"/>
</p:tagLst>
</file>

<file path=ppt/tags/tag10.xml><?xml version="1.0" encoding="utf-8"?>
<p:tagLst xmlns:p="http://schemas.openxmlformats.org/presentationml/2006/main">
  <p:tag name="KSO_WM_BEAUTIFY_FLAG" val="#wm#"/>
  <p:tag name="KSO_WM_TEMPLATE_CATEGORY" val="custom"/>
  <p:tag name="KSO_WM_TEMPLATE_INDEX" val="20187308"/>
</p:tagLst>
</file>

<file path=ppt/tags/tag11.xml><?xml version="1.0" encoding="utf-8"?>
<p:tagLst xmlns:p="http://schemas.openxmlformats.org/presentationml/2006/main">
  <p:tag name="KSO_WM_BEAUTIFY_FLAG" val="#wm#"/>
  <p:tag name="KSO_WM_TEMPLATE_CATEGORY" val="custom"/>
  <p:tag name="KSO_WM_TEMPLATE_INDEX" val="20187308"/>
</p:tagLst>
</file>

<file path=ppt/tags/tag1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4211</Words>
  <Application>WPS 演示</Application>
  <PresentationFormat>On-screen Show (4:3)</PresentationFormat>
  <Paragraphs>486</Paragraphs>
  <Slides>44</Slides>
  <Notes>1</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44</vt:i4>
      </vt:variant>
    </vt:vector>
  </HeadingPairs>
  <TitlesOfParts>
    <vt:vector size="60" baseType="lpstr">
      <vt:lpstr>Arial</vt:lpstr>
      <vt:lpstr>宋体</vt:lpstr>
      <vt:lpstr>Wingdings</vt:lpstr>
      <vt:lpstr>Calibri</vt:lpstr>
      <vt:lpstr>华文仿宋</vt:lpstr>
      <vt:lpstr>仿宋</vt:lpstr>
      <vt:lpstr>华文行楷</vt:lpstr>
      <vt:lpstr>楷体</vt:lpstr>
      <vt:lpstr>Times New Roman</vt:lpstr>
      <vt:lpstr>黑体</vt:lpstr>
      <vt:lpstr>微软雅黑</vt:lpstr>
      <vt:lpstr>Arial Unicode MS</vt:lpstr>
      <vt:lpstr>华文楷体</vt:lpstr>
      <vt:lpstr>叶根友毛笔行书2.0版</vt:lpstr>
      <vt:lpstr>华文新魏</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浮生勿语</cp:lastModifiedBy>
  <cp:revision>474</cp:revision>
  <dcterms:created xsi:type="dcterms:W3CDTF">2018-09-22T00:00:00Z</dcterms:created>
  <dcterms:modified xsi:type="dcterms:W3CDTF">2020-10-03T06:38:09Z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