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7"/>
  </p:notesMasterIdLst>
  <p:sldIdLst>
    <p:sldId id="257" r:id="rId4"/>
    <p:sldId id="258" r:id="rId5"/>
    <p:sldId id="259" r:id="rId6"/>
    <p:sldId id="260" r:id="rId8"/>
    <p:sldId id="261" r:id="rId9"/>
    <p:sldId id="263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68" d="100"/>
          <a:sy n="68" d="100"/>
        </p:scale>
        <p:origin x="78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5" Type="http://schemas.openxmlformats.org/officeDocument/2006/relationships/tags" Target="tags/tag14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7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73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77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487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文本占位符 1048693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582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0485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7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67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7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7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1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52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75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5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5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57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58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5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6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6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56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657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658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659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660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61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62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3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33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34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6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6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5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66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67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768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6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70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0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41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1048742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743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44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45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47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5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3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3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3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3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599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04860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0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6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66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6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6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8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09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71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1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0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0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0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0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0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3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24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725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26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727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28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29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30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20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21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22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8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14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715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71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1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87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1048688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04868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9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9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9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69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9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9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98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6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594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4BC7B-822F-4D20-A2C1-EDCF08DEEC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15CD7-E7CB-46FD-8BF8-8CAF4EEDDF6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6" Type="http://schemas.openxmlformats.org/officeDocument/2006/relationships/notesSlide" Target="../notesSlides/notesSlide1.xml"/><Relationship Id="rId15" Type="http://schemas.openxmlformats.org/officeDocument/2006/relationships/slideLayout" Target="../slideLayouts/slideLayout12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87C2"/>
        </a:solidFill>
        <a:effectLst/>
      </p:bgPr>
    </p:bg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文本框 10"/>
          <p:cNvSpPr txBox="1"/>
          <p:nvPr/>
        </p:nvSpPr>
        <p:spPr>
          <a:xfrm>
            <a:off x="4871530" y="1662331"/>
            <a:ext cx="6358597" cy="4599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rgbClr val="FFE5E5"/>
                </a:solidFill>
                <a:latin typeface="Berlin Sans FB Demi" panose="020E0802020502020306" pitchFamily="34" charset="0"/>
              </a:rPr>
              <a:t>第九单元第</a:t>
            </a:r>
            <a:r>
              <a:rPr lang="en-US" altLang="en-US" sz="6000" b="1">
                <a:solidFill>
                  <a:srgbClr val="FFE5E5"/>
                </a:solidFill>
                <a:latin typeface="Berlin Sans FB Demi" panose="020E0802020502020306" pitchFamily="34" charset="0"/>
              </a:rPr>
              <a:t>23</a:t>
            </a:r>
            <a:r>
              <a:rPr lang="zh-CN" altLang="en-US" sz="6000" b="1">
                <a:solidFill>
                  <a:srgbClr val="FFE5E5"/>
                </a:solidFill>
                <a:latin typeface="Berlin Sans FB Demi" panose="020E0802020502020306" pitchFamily="34" charset="0"/>
              </a:rPr>
              <a:t>课</a:t>
            </a:r>
            <a:endParaRPr lang="zh-CN" altLang="en-US" sz="6000" b="1">
              <a:solidFill>
                <a:srgbClr val="FFE5E5"/>
              </a:solidFill>
              <a:latin typeface="Berlin Sans FB Demi" panose="020E0802020502020306" pitchFamily="34" charset="0"/>
            </a:endParaRPr>
          </a:p>
          <a:p>
            <a:endParaRPr lang="zh-CN" altLang="en-US" sz="6000" b="1">
              <a:solidFill>
                <a:srgbClr val="FFE5E5"/>
              </a:solidFill>
              <a:latin typeface="Berlin Sans FB Demi" panose="020E0802020502020306" pitchFamily="34" charset="0"/>
            </a:endParaRPr>
          </a:p>
          <a:p>
            <a:r>
              <a:rPr lang="en-US" altLang="en-US" sz="6000" b="1">
                <a:solidFill>
                  <a:srgbClr val="FFE5E5"/>
                </a:solidFill>
                <a:latin typeface="Berlin Sans FB Demi" panose="020E0802020502020306" pitchFamily="34" charset="0"/>
              </a:rPr>
              <a:t> </a:t>
            </a:r>
            <a:r>
              <a:rPr lang="zh-CN" altLang="en-US" sz="6000" b="1">
                <a:solidFill>
                  <a:srgbClr val="FFE5E5"/>
                </a:solidFill>
                <a:latin typeface="Berlin Sans FB Demi" panose="020E0802020502020306" pitchFamily="34" charset="0"/>
              </a:rPr>
              <a:t>和平发展合作共</a:t>
            </a:r>
            <a:endParaRPr lang="zh-CN" altLang="en-US" sz="6000" b="1">
              <a:solidFill>
                <a:srgbClr val="FFE5E5"/>
              </a:solidFill>
              <a:latin typeface="Berlin Sans FB Demi" panose="020E0802020502020306" pitchFamily="34" charset="0"/>
            </a:endParaRPr>
          </a:p>
          <a:p>
            <a:r>
              <a:rPr lang="en-US" altLang="en-US" sz="6000" b="1">
                <a:solidFill>
                  <a:srgbClr val="FFE5E5"/>
                </a:solidFill>
                <a:latin typeface="Berlin Sans FB Demi" panose="020E0802020502020306" pitchFamily="34" charset="0"/>
              </a:rPr>
              <a:t>        </a:t>
            </a:r>
            <a:r>
              <a:rPr lang="zh-CN" altLang="en-US" sz="6000" b="1">
                <a:solidFill>
                  <a:srgbClr val="FFE5E5"/>
                </a:solidFill>
                <a:latin typeface="Berlin Sans FB Demi" panose="020E0802020502020306" pitchFamily="34" charset="0"/>
              </a:rPr>
              <a:t>赢的时代潮流</a:t>
            </a:r>
            <a:endParaRPr lang="zh-CN" altLang="en-US" sz="6000" b="1">
              <a:solidFill>
                <a:srgbClr val="FFE5E5"/>
              </a:solidFill>
              <a:latin typeface="Berlin Sans FB Demi" panose="020E0802020502020306" pitchFamily="34" charset="0"/>
            </a:endParaRPr>
          </a:p>
          <a:p>
            <a:endParaRPr lang="zh-CN" altLang="en-US" sz="6000" b="1">
              <a:solidFill>
                <a:srgbClr val="FFE5E5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048588" name="斜纹 13"/>
          <p:cNvSpPr/>
          <p:nvPr/>
        </p:nvSpPr>
        <p:spPr>
          <a:xfrm>
            <a:off x="3529819" y="-18758"/>
            <a:ext cx="3362179" cy="3362179"/>
          </a:xfrm>
          <a:prstGeom prst="diagStripe">
            <a:avLst/>
          </a:prstGeom>
          <a:solidFill>
            <a:srgbClr val="FF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D8EA"/>
        </a:solidFill>
        <a:effectLst/>
      </p:bgPr>
    </p:bg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KSO_Shape"/>
          <p:cNvSpPr/>
          <p:nvPr/>
        </p:nvSpPr>
        <p:spPr>
          <a:xfrm>
            <a:off x="9186274" y="3428999"/>
            <a:ext cx="3760764" cy="3240526"/>
          </a:xfrm>
          <a:custGeom>
            <a:avLst/>
            <a:gdLst>
              <a:gd name="connsiteX0" fmla="*/ 758698 w 1517396"/>
              <a:gd name="connsiteY0" fmla="*/ 189989 h 1308100"/>
              <a:gd name="connsiteX1" fmla="*/ 170672 w 1517396"/>
              <a:gd name="connsiteY1" fmla="*/ 1203827 h 1308100"/>
              <a:gd name="connsiteX2" fmla="*/ 1346724 w 1517396"/>
              <a:gd name="connsiteY2" fmla="*/ 1203827 h 1308100"/>
              <a:gd name="connsiteX3" fmla="*/ 758698 w 1517396"/>
              <a:gd name="connsiteY3" fmla="*/ 0 h 1308100"/>
              <a:gd name="connsiteX4" fmla="*/ 1517396 w 1517396"/>
              <a:gd name="connsiteY4" fmla="*/ 1308100 h 1308100"/>
              <a:gd name="connsiteX5" fmla="*/ 0 w 1517396"/>
              <a:gd name="connsiteY5" fmla="*/ 1308100 h 130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7396" h="1308100">
                <a:moveTo>
                  <a:pt x="758698" y="189989"/>
                </a:moveTo>
                <a:lnTo>
                  <a:pt x="170672" y="1203827"/>
                </a:lnTo>
                <a:lnTo>
                  <a:pt x="1346724" y="1203827"/>
                </a:lnTo>
                <a:close/>
                <a:moveTo>
                  <a:pt x="758698" y="0"/>
                </a:moveTo>
                <a:lnTo>
                  <a:pt x="1517396" y="1308100"/>
                </a:lnTo>
                <a:lnTo>
                  <a:pt x="0" y="1308100"/>
                </a:lnTo>
                <a:close/>
              </a:path>
            </a:pathLst>
          </a:custGeom>
          <a:solidFill>
            <a:srgbClr val="AA96D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590" name="KSO_Shape"/>
          <p:cNvSpPr/>
          <p:nvPr/>
        </p:nvSpPr>
        <p:spPr>
          <a:xfrm>
            <a:off x="0" y="188473"/>
            <a:ext cx="3760764" cy="3240526"/>
          </a:xfrm>
          <a:custGeom>
            <a:avLst/>
            <a:gdLst>
              <a:gd name="connsiteX0" fmla="*/ 170672 w 1517396"/>
              <a:gd name="connsiteY0" fmla="*/ 104273 h 1308100"/>
              <a:gd name="connsiteX1" fmla="*/ 758698 w 1517396"/>
              <a:gd name="connsiteY1" fmla="*/ 1118111 h 1308100"/>
              <a:gd name="connsiteX2" fmla="*/ 1346724 w 1517396"/>
              <a:gd name="connsiteY2" fmla="*/ 104273 h 1308100"/>
              <a:gd name="connsiteX3" fmla="*/ 0 w 1517396"/>
              <a:gd name="connsiteY3" fmla="*/ 0 h 1308100"/>
              <a:gd name="connsiteX4" fmla="*/ 1517396 w 1517396"/>
              <a:gd name="connsiteY4" fmla="*/ 0 h 1308100"/>
              <a:gd name="connsiteX5" fmla="*/ 758698 w 1517396"/>
              <a:gd name="connsiteY5" fmla="*/ 1308100 h 130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7396" h="1308100">
                <a:moveTo>
                  <a:pt x="170672" y="104273"/>
                </a:moveTo>
                <a:lnTo>
                  <a:pt x="758698" y="1118111"/>
                </a:lnTo>
                <a:lnTo>
                  <a:pt x="1346724" y="104273"/>
                </a:lnTo>
                <a:close/>
                <a:moveTo>
                  <a:pt x="0" y="0"/>
                </a:moveTo>
                <a:lnTo>
                  <a:pt x="1517396" y="0"/>
                </a:lnTo>
                <a:lnTo>
                  <a:pt x="758698" y="1308100"/>
                </a:lnTo>
                <a:close/>
              </a:path>
            </a:pathLst>
          </a:custGeom>
          <a:solidFill>
            <a:srgbClr val="FCBAD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591" name="文本框 1048590"/>
          <p:cNvSpPr txBox="1"/>
          <p:nvPr/>
        </p:nvSpPr>
        <p:spPr>
          <a:xfrm>
            <a:off x="3482858" y="443920"/>
            <a:ext cx="5703415" cy="34442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</a:rPr>
              <a:t>理解和平与发展的时代主题的确立与关系；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r>
              <a:rPr lang="zh-CN" altLang="en-US" sz="2800">
                <a:solidFill>
                  <a:srgbClr val="000000"/>
                </a:solidFill>
              </a:rPr>
              <a:t>分析和平与发展所面临的挑战；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r>
              <a:rPr lang="zh-CN" altLang="en-US" sz="2800">
                <a:solidFill>
                  <a:srgbClr val="000000"/>
                </a:solidFill>
              </a:rPr>
              <a:t>认识在面临全球性问题时，国际应付政策以及中国倡导的“构建人类命运共同体”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592" name="文本框 1048591"/>
          <p:cNvSpPr txBox="1"/>
          <p:nvPr/>
        </p:nvSpPr>
        <p:spPr>
          <a:xfrm>
            <a:off x="3374411" y="3724506"/>
            <a:ext cx="7336409" cy="51206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</a:rPr>
              <a:t>重点</a:t>
            </a:r>
            <a:r>
              <a:rPr lang="en-US" altLang="en-US" sz="2800">
                <a:solidFill>
                  <a:srgbClr val="000000"/>
                </a:solidFill>
              </a:rPr>
              <a:t>:1.</a:t>
            </a:r>
            <a:r>
              <a:rPr lang="zh-CN" altLang="en-US" sz="2800">
                <a:solidFill>
                  <a:srgbClr val="000000"/>
                </a:solidFill>
              </a:rPr>
              <a:t>和平与发展的时代主题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altLang="en-US" sz="2800">
                <a:solidFill>
                  <a:srgbClr val="000000"/>
                </a:solidFill>
              </a:rPr>
              <a:t>2.</a:t>
            </a:r>
            <a:r>
              <a:rPr lang="zh-CN" altLang="en-US" sz="2800">
                <a:solidFill>
                  <a:srgbClr val="000000"/>
                </a:solidFill>
              </a:rPr>
              <a:t>全球共同发展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r>
              <a:rPr lang="zh-CN" altLang="en-US" sz="2800">
                <a:solidFill>
                  <a:srgbClr val="000000"/>
                </a:solidFill>
              </a:rPr>
              <a:t>难点</a:t>
            </a:r>
            <a:r>
              <a:rPr lang="en-US" altLang="en-US" sz="2800">
                <a:solidFill>
                  <a:srgbClr val="000000"/>
                </a:solidFill>
              </a:rPr>
              <a:t>:1.</a:t>
            </a:r>
            <a:r>
              <a:rPr lang="zh-CN" altLang="en-US" sz="2800">
                <a:solidFill>
                  <a:srgbClr val="000000"/>
                </a:solidFill>
              </a:rPr>
              <a:t>和平与发展的机遇与挑战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altLang="en-US" sz="2800">
                <a:solidFill>
                  <a:srgbClr val="000000"/>
                </a:solidFill>
              </a:rPr>
              <a:t>2.</a:t>
            </a:r>
            <a:r>
              <a:rPr lang="zh-CN" altLang="en-US" sz="2800">
                <a:solidFill>
                  <a:srgbClr val="000000"/>
                </a:solidFill>
              </a:rPr>
              <a:t>全球性问题的应对措施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altLang="en-US" sz="2800">
                <a:solidFill>
                  <a:srgbClr val="000000"/>
                </a:solidFill>
              </a:rPr>
              <a:t>3.</a:t>
            </a:r>
            <a:r>
              <a:rPr lang="zh-CN" altLang="en-US" sz="2800">
                <a:solidFill>
                  <a:srgbClr val="000000"/>
                </a:solidFill>
              </a:rPr>
              <a:t>构建人类命运共同体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斜纹 6"/>
          <p:cNvSpPr/>
          <p:nvPr/>
        </p:nvSpPr>
        <p:spPr>
          <a:xfrm rot="10800000">
            <a:off x="5200357" y="-154745"/>
            <a:ext cx="6991643" cy="6991643"/>
          </a:xfrm>
          <a:prstGeom prst="diagStripe">
            <a:avLst>
              <a:gd name="adj" fmla="val 75562"/>
            </a:avLst>
          </a:prstGeom>
          <a:solidFill>
            <a:srgbClr val="AA96D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8604" name="斜纹 7"/>
          <p:cNvSpPr/>
          <p:nvPr/>
        </p:nvSpPr>
        <p:spPr>
          <a:xfrm>
            <a:off x="9601198" y="1549955"/>
            <a:ext cx="2593146" cy="2593146"/>
          </a:xfrm>
          <a:prstGeom prst="diagStripe">
            <a:avLst/>
          </a:prstGeom>
          <a:solidFill>
            <a:srgbClr val="FCB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8605" name="KSO_Shape"/>
          <p:cNvSpPr/>
          <p:nvPr/>
        </p:nvSpPr>
        <p:spPr>
          <a:xfrm>
            <a:off x="5556938" y="1886817"/>
            <a:ext cx="525780" cy="525780"/>
          </a:xfrm>
          <a:prstGeom prst="frame">
            <a:avLst>
              <a:gd name="adj1" fmla="val 20527"/>
            </a:avLst>
          </a:prstGeom>
          <a:solidFill>
            <a:srgbClr val="FCB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8606" name="KSO_Shape"/>
          <p:cNvSpPr/>
          <p:nvPr/>
        </p:nvSpPr>
        <p:spPr>
          <a:xfrm>
            <a:off x="4421946" y="3110488"/>
            <a:ext cx="525780" cy="525780"/>
          </a:xfrm>
          <a:prstGeom prst="frame">
            <a:avLst>
              <a:gd name="adj1" fmla="val 20527"/>
            </a:avLst>
          </a:prstGeom>
          <a:solidFill>
            <a:srgbClr val="AA96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8607" name="KSO_Shape"/>
          <p:cNvSpPr/>
          <p:nvPr/>
        </p:nvSpPr>
        <p:spPr>
          <a:xfrm>
            <a:off x="3081811" y="4473342"/>
            <a:ext cx="525780" cy="525780"/>
          </a:xfrm>
          <a:prstGeom prst="frame">
            <a:avLst>
              <a:gd name="adj1" fmla="val 20527"/>
            </a:avLst>
          </a:prstGeom>
          <a:solidFill>
            <a:srgbClr val="FCB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8608" name="文本框 16"/>
          <p:cNvSpPr txBox="1"/>
          <p:nvPr/>
        </p:nvSpPr>
        <p:spPr>
          <a:xfrm>
            <a:off x="6096000" y="1826541"/>
            <a:ext cx="3850841" cy="1158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36363D"/>
                </a:solidFill>
                <a:latin typeface="Berlin Sans FB Demi" panose="020E0802020502020306" pitchFamily="34" charset="0"/>
              </a:rPr>
              <a:t>和平与发展的时代主题</a:t>
            </a:r>
            <a:endParaRPr lang="zh-CN" altLang="en-US" sz="3600">
              <a:solidFill>
                <a:srgbClr val="36363D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048609" name="文本框 18"/>
          <p:cNvSpPr txBox="1"/>
          <p:nvPr/>
        </p:nvSpPr>
        <p:spPr>
          <a:xfrm>
            <a:off x="4947727" y="3101264"/>
            <a:ext cx="3272298" cy="1158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36363D"/>
                </a:solidFill>
                <a:latin typeface="Berlin Sans FB Demi" panose="020E0802020502020306" pitchFamily="34" charset="0"/>
              </a:rPr>
              <a:t>人类发展面临的问题</a:t>
            </a:r>
            <a:endParaRPr lang="zh-CN" altLang="en-US" sz="3600">
              <a:solidFill>
                <a:srgbClr val="36363D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048610" name="文本框 19"/>
          <p:cNvSpPr txBox="1"/>
          <p:nvPr/>
        </p:nvSpPr>
        <p:spPr>
          <a:xfrm>
            <a:off x="3607592" y="4436262"/>
            <a:ext cx="3524942" cy="1882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rgbClr val="36363D"/>
                </a:solidFill>
                <a:latin typeface="Berlin Sans FB Demi" panose="020E0802020502020306" pitchFamily="34" charset="0"/>
              </a:rPr>
              <a:t>在合作共赢中促进全球共同发展</a:t>
            </a:r>
            <a:endParaRPr lang="zh-CN" altLang="en-US" sz="4000">
              <a:solidFill>
                <a:srgbClr val="36363D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49" name="组合 1"/>
          <p:cNvGrpSpPr/>
          <p:nvPr>
            <p:custDataLst>
              <p:tags r:id="rId1"/>
            </p:custDataLst>
          </p:nvPr>
        </p:nvGrpSpPr>
        <p:grpSpPr>
          <a:xfrm>
            <a:off x="1071245" y="843915"/>
            <a:ext cx="1572895" cy="1412240"/>
            <a:chOff x="1687" y="1329"/>
            <a:chExt cx="2477" cy="2224"/>
          </a:xfrm>
        </p:grpSpPr>
        <p:sp>
          <p:nvSpPr>
            <p:cNvPr id="1048611" name="PA_ImportSvg_636777017743303179"/>
            <p:cNvSpPr/>
            <p:nvPr>
              <p:custDataLst>
                <p:tags r:id="rId2"/>
              </p:custDataLst>
            </p:nvPr>
          </p:nvSpPr>
          <p:spPr>
            <a:xfrm>
              <a:off x="2232" y="1700"/>
              <a:ext cx="1445" cy="1448"/>
            </a:xfrm>
            <a:custGeom>
              <a:avLst/>
              <a:gdLst/>
              <a:ahLst/>
              <a:cxnLst/>
              <a:rect l="l" t="t" r="r" b="b"/>
              <a:pathLst>
                <a:path w="691722" h="692786">
                  <a:moveTo>
                    <a:pt x="676101" y="290196"/>
                  </a:moveTo>
                  <a:cubicBezTo>
                    <a:pt x="660353" y="177674"/>
                    <a:pt x="601806" y="108205"/>
                    <a:pt x="501984" y="58167"/>
                  </a:cubicBezTo>
                  <a:cubicBezTo>
                    <a:pt x="444580" y="29211"/>
                    <a:pt x="313389" y="1"/>
                    <a:pt x="255350" y="14606"/>
                  </a:cubicBezTo>
                  <a:cubicBezTo>
                    <a:pt x="197310" y="29206"/>
                    <a:pt x="148162" y="66930"/>
                    <a:pt x="105109" y="96394"/>
                  </a:cubicBezTo>
                  <a:cubicBezTo>
                    <a:pt x="62058" y="125861"/>
                    <a:pt x="3509" y="247905"/>
                    <a:pt x="1350" y="337694"/>
                  </a:cubicBezTo>
                  <a:cubicBezTo>
                    <a:pt x="0" y="381393"/>
                    <a:pt x="7250" y="424932"/>
                    <a:pt x="22686" y="465837"/>
                  </a:cubicBezTo>
                  <a:cubicBezTo>
                    <a:pt x="39078" y="509038"/>
                    <a:pt x="66911" y="546968"/>
                    <a:pt x="103204" y="575565"/>
                  </a:cubicBezTo>
                  <a:cubicBezTo>
                    <a:pt x="146093" y="620976"/>
                    <a:pt x="201096" y="653149"/>
                    <a:pt x="261700" y="668275"/>
                  </a:cubicBezTo>
                  <a:cubicBezTo>
                    <a:pt x="355553" y="692786"/>
                    <a:pt x="463630" y="648082"/>
                    <a:pt x="546053" y="594869"/>
                  </a:cubicBezTo>
                  <a:cubicBezTo>
                    <a:pt x="642700" y="532004"/>
                    <a:pt x="691722" y="402210"/>
                    <a:pt x="676101" y="290196"/>
                  </a:cubicBezTo>
                  <a:close/>
                  <a:moveTo>
                    <a:pt x="539703" y="284354"/>
                  </a:moveTo>
                  <a:cubicBezTo>
                    <a:pt x="538560" y="268987"/>
                    <a:pt x="537290" y="252477"/>
                    <a:pt x="535131" y="235967"/>
                  </a:cubicBezTo>
                  <a:cubicBezTo>
                    <a:pt x="537544" y="239523"/>
                    <a:pt x="541227" y="244730"/>
                    <a:pt x="541481" y="244984"/>
                  </a:cubicBezTo>
                  <a:cubicBezTo>
                    <a:pt x="544275" y="249810"/>
                    <a:pt x="546942" y="254763"/>
                    <a:pt x="549355" y="259843"/>
                  </a:cubicBezTo>
                  <a:cubicBezTo>
                    <a:pt x="551768" y="264923"/>
                    <a:pt x="552530" y="266701"/>
                    <a:pt x="553927" y="270130"/>
                  </a:cubicBezTo>
                  <a:cubicBezTo>
                    <a:pt x="555767" y="278512"/>
                    <a:pt x="557124" y="286993"/>
                    <a:pt x="557991" y="295530"/>
                  </a:cubicBezTo>
                  <a:cubicBezTo>
                    <a:pt x="557991" y="297181"/>
                    <a:pt x="557991" y="298705"/>
                    <a:pt x="557991" y="300229"/>
                  </a:cubicBezTo>
                  <a:cubicBezTo>
                    <a:pt x="557991" y="299213"/>
                    <a:pt x="557991" y="305563"/>
                    <a:pt x="557991" y="307341"/>
                  </a:cubicBezTo>
                  <a:cubicBezTo>
                    <a:pt x="558272" y="315387"/>
                    <a:pt x="558102" y="323443"/>
                    <a:pt x="557483" y="331471"/>
                  </a:cubicBezTo>
                  <a:cubicBezTo>
                    <a:pt x="557483" y="338329"/>
                    <a:pt x="555832" y="345060"/>
                    <a:pt x="554689" y="351791"/>
                  </a:cubicBezTo>
                  <a:cubicBezTo>
                    <a:pt x="554630" y="352041"/>
                    <a:pt x="554630" y="352302"/>
                    <a:pt x="554689" y="352553"/>
                  </a:cubicBezTo>
                  <a:cubicBezTo>
                    <a:pt x="554673" y="352849"/>
                    <a:pt x="554673" y="353146"/>
                    <a:pt x="554689" y="353442"/>
                  </a:cubicBezTo>
                  <a:cubicBezTo>
                    <a:pt x="553927" y="356744"/>
                    <a:pt x="552911" y="359919"/>
                    <a:pt x="552022" y="363221"/>
                  </a:cubicBezTo>
                  <a:cubicBezTo>
                    <a:pt x="550117" y="369698"/>
                    <a:pt x="547831" y="375921"/>
                    <a:pt x="545418" y="382398"/>
                  </a:cubicBezTo>
                  <a:cubicBezTo>
                    <a:pt x="544148" y="385573"/>
                    <a:pt x="542751" y="388621"/>
                    <a:pt x="541354" y="391669"/>
                  </a:cubicBezTo>
                  <a:cubicBezTo>
                    <a:pt x="541354" y="392685"/>
                    <a:pt x="540465" y="393574"/>
                    <a:pt x="540084" y="394463"/>
                  </a:cubicBezTo>
                  <a:cubicBezTo>
                    <a:pt x="539835" y="394997"/>
                    <a:pt x="539538" y="395508"/>
                    <a:pt x="539195" y="395987"/>
                  </a:cubicBezTo>
                  <a:cubicBezTo>
                    <a:pt x="536274" y="401321"/>
                    <a:pt x="536274" y="401321"/>
                    <a:pt x="533099" y="406274"/>
                  </a:cubicBezTo>
                  <a:cubicBezTo>
                    <a:pt x="533099" y="405004"/>
                    <a:pt x="533099" y="401321"/>
                    <a:pt x="533099" y="399924"/>
                  </a:cubicBezTo>
                  <a:cubicBezTo>
                    <a:pt x="533474" y="390994"/>
                    <a:pt x="534622" y="382113"/>
                    <a:pt x="536528" y="373381"/>
                  </a:cubicBezTo>
                  <a:cubicBezTo>
                    <a:pt x="541242" y="343949"/>
                    <a:pt x="542308" y="314047"/>
                    <a:pt x="539703" y="284354"/>
                  </a:cubicBezTo>
                  <a:close/>
                  <a:moveTo>
                    <a:pt x="472393" y="596647"/>
                  </a:moveTo>
                  <a:cubicBezTo>
                    <a:pt x="471758" y="596647"/>
                    <a:pt x="462868" y="600584"/>
                    <a:pt x="460455" y="601473"/>
                  </a:cubicBezTo>
                  <a:cubicBezTo>
                    <a:pt x="454486" y="603759"/>
                    <a:pt x="448390" y="605791"/>
                    <a:pt x="442421" y="607696"/>
                  </a:cubicBezTo>
                  <a:cubicBezTo>
                    <a:pt x="431990" y="610970"/>
                    <a:pt x="421392" y="613683"/>
                    <a:pt x="410671" y="615824"/>
                  </a:cubicBezTo>
                  <a:cubicBezTo>
                    <a:pt x="405337" y="616967"/>
                    <a:pt x="400003" y="617983"/>
                    <a:pt x="394542" y="618872"/>
                  </a:cubicBezTo>
                  <a:lnTo>
                    <a:pt x="393145" y="618872"/>
                  </a:lnTo>
                  <a:lnTo>
                    <a:pt x="385144" y="619634"/>
                  </a:lnTo>
                  <a:cubicBezTo>
                    <a:pt x="369193" y="621221"/>
                    <a:pt x="353146" y="621603"/>
                    <a:pt x="337138" y="620777"/>
                  </a:cubicBezTo>
                  <a:cubicBezTo>
                    <a:pt x="335782" y="619589"/>
                    <a:pt x="334290" y="618566"/>
                    <a:pt x="332693" y="617729"/>
                  </a:cubicBezTo>
                  <a:cubicBezTo>
                    <a:pt x="332060" y="617369"/>
                    <a:pt x="331375" y="617112"/>
                    <a:pt x="330661" y="616967"/>
                  </a:cubicBezTo>
                  <a:cubicBezTo>
                    <a:pt x="326553" y="613014"/>
                    <a:pt x="321314" y="610439"/>
                    <a:pt x="315675" y="609601"/>
                  </a:cubicBezTo>
                  <a:cubicBezTo>
                    <a:pt x="311103" y="608966"/>
                    <a:pt x="306785" y="608458"/>
                    <a:pt x="302213" y="608077"/>
                  </a:cubicBezTo>
                  <a:cubicBezTo>
                    <a:pt x="306658" y="608077"/>
                    <a:pt x="305007" y="608077"/>
                    <a:pt x="302848" y="608077"/>
                  </a:cubicBezTo>
                  <a:cubicBezTo>
                    <a:pt x="321705" y="607189"/>
                    <a:pt x="340446" y="604639"/>
                    <a:pt x="358855" y="600457"/>
                  </a:cubicBezTo>
                  <a:cubicBezTo>
                    <a:pt x="376785" y="598578"/>
                    <a:pt x="394383" y="594307"/>
                    <a:pt x="411179" y="587757"/>
                  </a:cubicBezTo>
                  <a:cubicBezTo>
                    <a:pt x="436122" y="592195"/>
                    <a:pt x="461579" y="592965"/>
                    <a:pt x="486744" y="590043"/>
                  </a:cubicBezTo>
                  <a:cubicBezTo>
                    <a:pt x="482045" y="592075"/>
                    <a:pt x="477600" y="594361"/>
                    <a:pt x="472393" y="596647"/>
                  </a:cubicBezTo>
                  <a:close/>
                  <a:moveTo>
                    <a:pt x="628984" y="400305"/>
                  </a:moveTo>
                  <a:cubicBezTo>
                    <a:pt x="628984" y="401067"/>
                    <a:pt x="628984" y="403480"/>
                    <a:pt x="628984" y="405258"/>
                  </a:cubicBezTo>
                  <a:cubicBezTo>
                    <a:pt x="628984" y="407036"/>
                    <a:pt x="627841" y="412497"/>
                    <a:pt x="627079" y="415926"/>
                  </a:cubicBezTo>
                  <a:cubicBezTo>
                    <a:pt x="624460" y="429546"/>
                    <a:pt x="620722" y="442926"/>
                    <a:pt x="615903" y="455931"/>
                  </a:cubicBezTo>
                  <a:cubicBezTo>
                    <a:pt x="614887" y="458979"/>
                    <a:pt x="613617" y="462027"/>
                    <a:pt x="612474" y="465075"/>
                  </a:cubicBezTo>
                  <a:lnTo>
                    <a:pt x="612474" y="466218"/>
                  </a:lnTo>
                  <a:cubicBezTo>
                    <a:pt x="609807" y="472187"/>
                    <a:pt x="606759" y="477902"/>
                    <a:pt x="603711" y="483617"/>
                  </a:cubicBezTo>
                  <a:cubicBezTo>
                    <a:pt x="582651" y="503358"/>
                    <a:pt x="559233" y="520420"/>
                    <a:pt x="533988" y="534417"/>
                  </a:cubicBezTo>
                  <a:cubicBezTo>
                    <a:pt x="509014" y="541868"/>
                    <a:pt x="482777" y="544116"/>
                    <a:pt x="456899" y="541021"/>
                  </a:cubicBezTo>
                  <a:lnTo>
                    <a:pt x="456899" y="541021"/>
                  </a:lnTo>
                  <a:lnTo>
                    <a:pt x="465027" y="537084"/>
                  </a:lnTo>
                  <a:cubicBezTo>
                    <a:pt x="469472" y="534671"/>
                    <a:pt x="473790" y="532258"/>
                    <a:pt x="477727" y="529591"/>
                  </a:cubicBezTo>
                  <a:cubicBezTo>
                    <a:pt x="493954" y="520994"/>
                    <a:pt x="509162" y="510599"/>
                    <a:pt x="523066" y="498603"/>
                  </a:cubicBezTo>
                  <a:cubicBezTo>
                    <a:pt x="559537" y="464754"/>
                    <a:pt x="583446" y="419533"/>
                    <a:pt x="590884" y="370333"/>
                  </a:cubicBezTo>
                  <a:cubicBezTo>
                    <a:pt x="597075" y="335782"/>
                    <a:pt x="596037" y="300323"/>
                    <a:pt x="587836" y="266193"/>
                  </a:cubicBezTo>
                  <a:cubicBezTo>
                    <a:pt x="584395" y="246043"/>
                    <a:pt x="578774" y="226327"/>
                    <a:pt x="571072" y="207392"/>
                  </a:cubicBezTo>
                  <a:cubicBezTo>
                    <a:pt x="571464" y="207965"/>
                    <a:pt x="571888" y="208517"/>
                    <a:pt x="572342" y="209043"/>
                  </a:cubicBezTo>
                  <a:lnTo>
                    <a:pt x="576279" y="214123"/>
                  </a:lnTo>
                  <a:lnTo>
                    <a:pt x="581867" y="222124"/>
                  </a:lnTo>
                  <a:cubicBezTo>
                    <a:pt x="585677" y="227458"/>
                    <a:pt x="589106" y="233046"/>
                    <a:pt x="592535" y="238507"/>
                  </a:cubicBezTo>
                  <a:cubicBezTo>
                    <a:pt x="599296" y="249702"/>
                    <a:pt x="605320" y="261326"/>
                    <a:pt x="610569" y="273305"/>
                  </a:cubicBezTo>
                  <a:cubicBezTo>
                    <a:pt x="610569" y="274321"/>
                    <a:pt x="612728" y="278512"/>
                    <a:pt x="612982" y="279274"/>
                  </a:cubicBezTo>
                  <a:cubicBezTo>
                    <a:pt x="614252" y="282195"/>
                    <a:pt x="615268" y="285243"/>
                    <a:pt x="616411" y="288291"/>
                  </a:cubicBezTo>
                  <a:cubicBezTo>
                    <a:pt x="618570" y="294514"/>
                    <a:pt x="620348" y="300991"/>
                    <a:pt x="622126" y="306833"/>
                  </a:cubicBezTo>
                  <a:cubicBezTo>
                    <a:pt x="623904" y="312675"/>
                    <a:pt x="625428" y="319533"/>
                    <a:pt x="626698" y="325883"/>
                  </a:cubicBezTo>
                  <a:cubicBezTo>
                    <a:pt x="627460" y="329058"/>
                    <a:pt x="627968" y="332233"/>
                    <a:pt x="628603" y="335408"/>
                  </a:cubicBezTo>
                  <a:cubicBezTo>
                    <a:pt x="629238" y="338583"/>
                    <a:pt x="629238" y="339218"/>
                    <a:pt x="629492" y="341123"/>
                  </a:cubicBezTo>
                  <a:cubicBezTo>
                    <a:pt x="630620" y="354174"/>
                    <a:pt x="630790" y="367290"/>
                    <a:pt x="630000" y="380366"/>
                  </a:cubicBezTo>
                  <a:cubicBezTo>
                    <a:pt x="630000" y="387097"/>
                    <a:pt x="630000" y="393701"/>
                    <a:pt x="628984" y="400305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125000" t="-46000" r="-121000" b="-48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48612" name="PA-任意多边形 7"/>
            <p:cNvSpPr/>
            <p:nvPr>
              <p:custDataLst>
                <p:tags r:id="rId4"/>
              </p:custDataLst>
            </p:nvPr>
          </p:nvSpPr>
          <p:spPr>
            <a:xfrm>
              <a:off x="2101" y="1504"/>
              <a:ext cx="356" cy="342"/>
            </a:xfrm>
            <a:custGeom>
              <a:avLst/>
              <a:gdLst/>
              <a:ahLst/>
              <a:cxnLst/>
              <a:rect l="0" t="0" r="0" b="0"/>
              <a:pathLst>
                <a:path w="170435" h="163577">
                  <a:moveTo>
                    <a:pt x="163576" y="113030"/>
                  </a:moveTo>
                  <a:cubicBezTo>
                    <a:pt x="156718" y="80772"/>
                    <a:pt x="90805" y="6096"/>
                    <a:pt x="76200" y="4318"/>
                  </a:cubicBezTo>
                  <a:cubicBezTo>
                    <a:pt x="47498" y="0"/>
                    <a:pt x="0" y="52070"/>
                    <a:pt x="12700" y="87376"/>
                  </a:cubicBezTo>
                  <a:cubicBezTo>
                    <a:pt x="25397" y="122683"/>
                    <a:pt x="127635" y="163576"/>
                    <a:pt x="139700" y="159639"/>
                  </a:cubicBezTo>
                  <a:cubicBezTo>
                    <a:pt x="151765" y="155702"/>
                    <a:pt x="170434" y="145796"/>
                    <a:pt x="163576" y="113030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470000" t="-137000" r="-833000" b="-585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13" name="PA-任意多边形 8"/>
            <p:cNvSpPr/>
            <p:nvPr>
              <p:custDataLst>
                <p:tags r:id="rId5"/>
              </p:custDataLst>
            </p:nvPr>
          </p:nvSpPr>
          <p:spPr>
            <a:xfrm>
              <a:off x="2750" y="3151"/>
              <a:ext cx="276" cy="402"/>
            </a:xfrm>
            <a:custGeom>
              <a:avLst/>
              <a:gdLst/>
              <a:ahLst/>
              <a:cxnLst/>
              <a:rect l="0" t="0" r="0" b="0"/>
              <a:pathLst>
                <a:path w="132336" h="192279">
                  <a:moveTo>
                    <a:pt x="40259" y="25019"/>
                  </a:moveTo>
                  <a:cubicBezTo>
                    <a:pt x="18796" y="50419"/>
                    <a:pt x="0" y="147447"/>
                    <a:pt x="6985" y="160401"/>
                  </a:cubicBezTo>
                  <a:cubicBezTo>
                    <a:pt x="20955" y="185801"/>
                    <a:pt x="91440" y="192278"/>
                    <a:pt x="111887" y="160401"/>
                  </a:cubicBezTo>
                  <a:cubicBezTo>
                    <a:pt x="132335" y="128525"/>
                    <a:pt x="102870" y="23114"/>
                    <a:pt x="92075" y="16002"/>
                  </a:cubicBezTo>
                  <a:cubicBezTo>
                    <a:pt x="81280" y="8890"/>
                    <a:pt x="61722" y="0"/>
                    <a:pt x="40259" y="25019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841000" t="-526000" r="-868000" b="-73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14" name="PA-任意多边形 9"/>
            <p:cNvSpPr/>
            <p:nvPr>
              <p:custDataLst>
                <p:tags r:id="rId6"/>
              </p:custDataLst>
            </p:nvPr>
          </p:nvSpPr>
          <p:spPr>
            <a:xfrm>
              <a:off x="2797" y="1331"/>
              <a:ext cx="235" cy="334"/>
            </a:xfrm>
            <a:custGeom>
              <a:avLst/>
              <a:gdLst/>
              <a:ahLst/>
              <a:cxnLst/>
              <a:rect l="0" t="0" r="0" b="0"/>
              <a:pathLst>
                <a:path w="112649" h="159894">
                  <a:moveTo>
                    <a:pt x="96774" y="115189"/>
                  </a:moveTo>
                  <a:cubicBezTo>
                    <a:pt x="103342" y="93158"/>
                    <a:pt x="108642" y="70770"/>
                    <a:pt x="112649" y="48133"/>
                  </a:cubicBezTo>
                  <a:cubicBezTo>
                    <a:pt x="110649" y="36466"/>
                    <a:pt x="105261" y="25645"/>
                    <a:pt x="97155" y="17018"/>
                  </a:cubicBezTo>
                  <a:cubicBezTo>
                    <a:pt x="91440" y="11176"/>
                    <a:pt x="24638" y="0"/>
                    <a:pt x="18161" y="9398"/>
                  </a:cubicBezTo>
                  <a:cubicBezTo>
                    <a:pt x="10403" y="17358"/>
                    <a:pt x="4959" y="27280"/>
                    <a:pt x="2413" y="38100"/>
                  </a:cubicBezTo>
                  <a:cubicBezTo>
                    <a:pt x="2413" y="48768"/>
                    <a:pt x="0" y="106172"/>
                    <a:pt x="7239" y="131445"/>
                  </a:cubicBezTo>
                  <a:cubicBezTo>
                    <a:pt x="14477" y="156718"/>
                    <a:pt x="36957" y="159893"/>
                    <a:pt x="55880" y="153289"/>
                  </a:cubicBezTo>
                  <a:cubicBezTo>
                    <a:pt x="67114" y="154346"/>
                    <a:pt x="78102" y="149548"/>
                    <a:pt x="84963" y="140589"/>
                  </a:cubicBezTo>
                  <a:cubicBezTo>
                    <a:pt x="90499" y="132962"/>
                    <a:pt x="94510" y="124337"/>
                    <a:pt x="96774" y="115189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1007000" t="-88000" r="-1017000" b="-652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15" name="PA-任意多边形 10"/>
            <p:cNvSpPr/>
            <p:nvPr>
              <p:custDataLst>
                <p:tags r:id="rId7"/>
              </p:custDataLst>
            </p:nvPr>
          </p:nvSpPr>
          <p:spPr>
            <a:xfrm>
              <a:off x="1834" y="2585"/>
              <a:ext cx="375" cy="279"/>
            </a:xfrm>
            <a:custGeom>
              <a:avLst/>
              <a:gdLst/>
              <a:ahLst/>
              <a:cxnLst/>
              <a:rect l="0" t="0" r="0" b="0"/>
              <a:pathLst>
                <a:path w="179326" h="133730">
                  <a:moveTo>
                    <a:pt x="147320" y="7239"/>
                  </a:moveTo>
                  <a:cubicBezTo>
                    <a:pt x="116078" y="0"/>
                    <a:pt x="23622" y="27813"/>
                    <a:pt x="15621" y="39751"/>
                  </a:cubicBezTo>
                  <a:cubicBezTo>
                    <a:pt x="0" y="63246"/>
                    <a:pt x="26289" y="126873"/>
                    <a:pt x="62611" y="130302"/>
                  </a:cubicBezTo>
                  <a:cubicBezTo>
                    <a:pt x="98933" y="133729"/>
                    <a:pt x="176530" y="60579"/>
                    <a:pt x="177927" y="47879"/>
                  </a:cubicBezTo>
                  <a:cubicBezTo>
                    <a:pt x="179325" y="35179"/>
                    <a:pt x="178181" y="14478"/>
                    <a:pt x="147320" y="7239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375000" t="-554000" r="-857000" b="-351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16" name="PA-任意多边形 11"/>
            <p:cNvSpPr/>
            <p:nvPr>
              <p:custDataLst>
                <p:tags r:id="rId8"/>
              </p:custDataLst>
            </p:nvPr>
          </p:nvSpPr>
          <p:spPr>
            <a:xfrm>
              <a:off x="3292" y="3123"/>
              <a:ext cx="203" cy="289"/>
            </a:xfrm>
            <a:custGeom>
              <a:avLst/>
              <a:gdLst/>
              <a:ahLst/>
              <a:cxnLst/>
              <a:rect l="0" t="0" r="0" b="0"/>
              <a:pathLst>
                <a:path w="97032" h="138177">
                  <a:moveTo>
                    <a:pt x="1146" y="51689"/>
                  </a:moveTo>
                  <a:cubicBezTo>
                    <a:pt x="0" y="71569"/>
                    <a:pt x="0" y="91499"/>
                    <a:pt x="1146" y="111379"/>
                  </a:cubicBezTo>
                  <a:cubicBezTo>
                    <a:pt x="5437" y="120921"/>
                    <a:pt x="12522" y="128937"/>
                    <a:pt x="21466" y="134366"/>
                  </a:cubicBezTo>
                  <a:cubicBezTo>
                    <a:pt x="27562" y="138176"/>
                    <a:pt x="86109" y="134366"/>
                    <a:pt x="89665" y="124841"/>
                  </a:cubicBezTo>
                  <a:cubicBezTo>
                    <a:pt x="94453" y="116535"/>
                    <a:pt x="96992" y="107123"/>
                    <a:pt x="97031" y="97536"/>
                  </a:cubicBezTo>
                  <a:cubicBezTo>
                    <a:pt x="92352" y="70864"/>
                    <a:pt x="84595" y="44824"/>
                    <a:pt x="73917" y="19939"/>
                  </a:cubicBezTo>
                  <a:cubicBezTo>
                    <a:pt x="62614" y="0"/>
                    <a:pt x="43183" y="2032"/>
                    <a:pt x="28578" y="11303"/>
                  </a:cubicBezTo>
                  <a:cubicBezTo>
                    <a:pt x="18896" y="12646"/>
                    <a:pt x="10591" y="18887"/>
                    <a:pt x="6607" y="27813"/>
                  </a:cubicBezTo>
                  <a:cubicBezTo>
                    <a:pt x="3328" y="35366"/>
                    <a:pt x="1476" y="43461"/>
                    <a:pt x="1146" y="51689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1410000" t="-722000" r="-949000" b="-150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17" name="PA-任意多边形 12"/>
            <p:cNvSpPr/>
            <p:nvPr>
              <p:custDataLst>
                <p:tags r:id="rId9"/>
              </p:custDataLst>
            </p:nvPr>
          </p:nvSpPr>
          <p:spPr>
            <a:xfrm>
              <a:off x="3628" y="1842"/>
              <a:ext cx="331" cy="316"/>
            </a:xfrm>
            <a:custGeom>
              <a:avLst/>
              <a:gdLst/>
              <a:ahLst/>
              <a:cxnLst/>
              <a:rect l="0" t="0" r="0" b="0"/>
              <a:pathLst>
                <a:path w="158118" h="151258">
                  <a:moveTo>
                    <a:pt x="86616" y="140208"/>
                  </a:moveTo>
                  <a:cubicBezTo>
                    <a:pt x="107103" y="129774"/>
                    <a:pt x="126989" y="118199"/>
                    <a:pt x="146179" y="105537"/>
                  </a:cubicBezTo>
                  <a:cubicBezTo>
                    <a:pt x="153211" y="96174"/>
                    <a:pt x="157360" y="84964"/>
                    <a:pt x="158117" y="73279"/>
                  </a:cubicBezTo>
                  <a:cubicBezTo>
                    <a:pt x="158117" y="65151"/>
                    <a:pt x="111381" y="0"/>
                    <a:pt x="85727" y="8255"/>
                  </a:cubicBezTo>
                  <a:cubicBezTo>
                    <a:pt x="60073" y="16511"/>
                    <a:pt x="26672" y="64008"/>
                    <a:pt x="13337" y="86741"/>
                  </a:cubicBezTo>
                  <a:cubicBezTo>
                    <a:pt x="0" y="109473"/>
                    <a:pt x="27307" y="151257"/>
                    <a:pt x="59946" y="149606"/>
                  </a:cubicBezTo>
                  <a:cubicBezTo>
                    <a:pt x="69489" y="148784"/>
                    <a:pt x="78666" y="145550"/>
                    <a:pt x="86616" y="140208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966000" t="-255000" r="-442000" b="-534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18" name="PA-任意多边形 13"/>
            <p:cNvSpPr/>
            <p:nvPr>
              <p:custDataLst>
                <p:tags r:id="rId10"/>
              </p:custDataLst>
            </p:nvPr>
          </p:nvSpPr>
          <p:spPr>
            <a:xfrm>
              <a:off x="3336" y="1329"/>
              <a:ext cx="398" cy="453"/>
            </a:xfrm>
            <a:custGeom>
              <a:avLst/>
              <a:gdLst/>
              <a:ahLst/>
              <a:cxnLst/>
              <a:rect l="0" t="0" r="0" b="0"/>
              <a:pathLst>
                <a:path w="190501" h="216553">
                  <a:moveTo>
                    <a:pt x="177800" y="118872"/>
                  </a:moveTo>
                  <a:cubicBezTo>
                    <a:pt x="190500" y="58420"/>
                    <a:pt x="137668" y="4699"/>
                    <a:pt x="79375" y="1270"/>
                  </a:cubicBezTo>
                  <a:cubicBezTo>
                    <a:pt x="56769" y="0"/>
                    <a:pt x="1397" y="143256"/>
                    <a:pt x="0" y="156845"/>
                  </a:cubicBezTo>
                  <a:cubicBezTo>
                    <a:pt x="127" y="181772"/>
                    <a:pt x="16190" y="203820"/>
                    <a:pt x="39878" y="211582"/>
                  </a:cubicBezTo>
                  <a:cubicBezTo>
                    <a:pt x="59229" y="216552"/>
                    <a:pt x="79769" y="213435"/>
                    <a:pt x="96774" y="202946"/>
                  </a:cubicBezTo>
                  <a:cubicBezTo>
                    <a:pt x="109220" y="196469"/>
                    <a:pt x="172847" y="144272"/>
                    <a:pt x="177800" y="118872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730000" t="-64000" r="-424000" b="-456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19" name="PA-任意多边形 14"/>
            <p:cNvSpPr/>
            <p:nvPr>
              <p:custDataLst>
                <p:tags r:id="rId11"/>
              </p:custDataLst>
            </p:nvPr>
          </p:nvSpPr>
          <p:spPr>
            <a:xfrm>
              <a:off x="2145" y="2983"/>
              <a:ext cx="410" cy="452"/>
            </a:xfrm>
            <a:custGeom>
              <a:avLst/>
              <a:gdLst/>
              <a:ahLst/>
              <a:cxnLst/>
              <a:rect l="0" t="0" r="0" b="0"/>
              <a:pathLst>
                <a:path w="196289" h="216338">
                  <a:moveTo>
                    <a:pt x="15367" y="91242"/>
                  </a:moveTo>
                  <a:cubicBezTo>
                    <a:pt x="0" y="150932"/>
                    <a:pt x="49530" y="207447"/>
                    <a:pt x="107569" y="213924"/>
                  </a:cubicBezTo>
                  <a:cubicBezTo>
                    <a:pt x="130048" y="216337"/>
                    <a:pt x="193040" y="76256"/>
                    <a:pt x="194945" y="62794"/>
                  </a:cubicBezTo>
                  <a:cubicBezTo>
                    <a:pt x="196288" y="37853"/>
                    <a:pt x="181419" y="14884"/>
                    <a:pt x="158115" y="5898"/>
                  </a:cubicBezTo>
                  <a:cubicBezTo>
                    <a:pt x="139033" y="0"/>
                    <a:pt x="118378" y="2061"/>
                    <a:pt x="100838" y="11613"/>
                  </a:cubicBezTo>
                  <a:cubicBezTo>
                    <a:pt x="88138" y="17328"/>
                    <a:pt x="21717" y="66096"/>
                    <a:pt x="15367" y="91242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418000" t="-430000" r="-699000" b="-90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20" name="PA-任意多边形 15"/>
            <p:cNvSpPr/>
            <p:nvPr>
              <p:custDataLst>
                <p:tags r:id="rId12"/>
              </p:custDataLst>
            </p:nvPr>
          </p:nvSpPr>
          <p:spPr>
            <a:xfrm>
              <a:off x="1687" y="2076"/>
              <a:ext cx="485" cy="377"/>
            </a:xfrm>
            <a:custGeom>
              <a:avLst/>
              <a:gdLst/>
              <a:ahLst/>
              <a:cxnLst/>
              <a:rect l="0" t="0" r="0" b="0"/>
              <a:pathLst>
                <a:path w="232045" h="180341">
                  <a:moveTo>
                    <a:pt x="66421" y="11938"/>
                  </a:moveTo>
                  <a:cubicBezTo>
                    <a:pt x="11049" y="38862"/>
                    <a:pt x="0" y="113538"/>
                    <a:pt x="32639" y="161671"/>
                  </a:cubicBezTo>
                  <a:cubicBezTo>
                    <a:pt x="45339" y="180340"/>
                    <a:pt x="192786" y="137795"/>
                    <a:pt x="204343" y="130556"/>
                  </a:cubicBezTo>
                  <a:cubicBezTo>
                    <a:pt x="224163" y="115396"/>
                    <a:pt x="232044" y="89246"/>
                    <a:pt x="223901" y="65659"/>
                  </a:cubicBezTo>
                  <a:cubicBezTo>
                    <a:pt x="216289" y="46900"/>
                    <a:pt x="201327" y="32077"/>
                    <a:pt x="182499" y="24638"/>
                  </a:cubicBezTo>
                  <a:cubicBezTo>
                    <a:pt x="169926" y="19050"/>
                    <a:pt x="89789" y="0"/>
                    <a:pt x="66421" y="11938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259000" t="-276000" r="-670000" b="-369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21" name="PA-任意多边形 16"/>
            <p:cNvSpPr/>
            <p:nvPr>
              <p:custDataLst>
                <p:tags r:id="rId13"/>
              </p:custDataLst>
            </p:nvPr>
          </p:nvSpPr>
          <p:spPr>
            <a:xfrm>
              <a:off x="3692" y="2239"/>
              <a:ext cx="472" cy="385"/>
            </a:xfrm>
            <a:custGeom>
              <a:avLst/>
              <a:gdLst/>
              <a:ahLst/>
              <a:cxnLst/>
              <a:rect l="0" t="0" r="0" b="0"/>
              <a:pathLst>
                <a:path w="225807" h="184151">
                  <a:moveTo>
                    <a:pt x="173863" y="169672"/>
                  </a:moveTo>
                  <a:cubicBezTo>
                    <a:pt x="224663" y="135509"/>
                    <a:pt x="225806" y="60325"/>
                    <a:pt x="186563" y="17272"/>
                  </a:cubicBezTo>
                  <a:cubicBezTo>
                    <a:pt x="171831" y="0"/>
                    <a:pt x="31496" y="62357"/>
                    <a:pt x="20447" y="71120"/>
                  </a:cubicBezTo>
                  <a:cubicBezTo>
                    <a:pt x="1778" y="86614"/>
                    <a:pt x="0" y="117729"/>
                    <a:pt x="10033" y="138049"/>
                  </a:cubicBezTo>
                  <a:cubicBezTo>
                    <a:pt x="20289" y="155186"/>
                    <a:pt x="37065" y="167424"/>
                    <a:pt x="56515" y="171958"/>
                  </a:cubicBezTo>
                  <a:cubicBezTo>
                    <a:pt x="70358" y="176149"/>
                    <a:pt x="152273" y="184150"/>
                    <a:pt x="173863" y="169672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691000" t="-312000" r="-266000" b="-317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8622" name="PA-任意多边形 17"/>
            <p:cNvSpPr/>
            <p:nvPr>
              <p:custDataLst>
                <p:tags r:id="rId14"/>
              </p:custDataLst>
            </p:nvPr>
          </p:nvSpPr>
          <p:spPr>
            <a:xfrm>
              <a:off x="3578" y="2866"/>
              <a:ext cx="454" cy="442"/>
            </a:xfrm>
            <a:custGeom>
              <a:avLst/>
              <a:gdLst/>
              <a:ahLst/>
              <a:cxnLst/>
              <a:rect l="0" t="0" r="0" b="0"/>
              <a:pathLst>
                <a:path w="217082" h="211329">
                  <a:moveTo>
                    <a:pt x="84366" y="193675"/>
                  </a:moveTo>
                  <a:cubicBezTo>
                    <a:pt x="143421" y="211328"/>
                    <a:pt x="203238" y="160528"/>
                    <a:pt x="213271" y="99695"/>
                  </a:cubicBezTo>
                  <a:cubicBezTo>
                    <a:pt x="217081" y="76327"/>
                    <a:pt x="80048" y="6731"/>
                    <a:pt x="66586" y="4318"/>
                  </a:cubicBezTo>
                  <a:cubicBezTo>
                    <a:pt x="42583" y="0"/>
                    <a:pt x="16802" y="19812"/>
                    <a:pt x="7150" y="42418"/>
                  </a:cubicBezTo>
                  <a:cubicBezTo>
                    <a:pt x="0" y="62009"/>
                    <a:pt x="820" y="83623"/>
                    <a:pt x="9436" y="102616"/>
                  </a:cubicBezTo>
                  <a:cubicBezTo>
                    <a:pt x="14389" y="116205"/>
                    <a:pt x="59474" y="186309"/>
                    <a:pt x="84366" y="193675"/>
                  </a:cubicBezTo>
                  <a:close/>
                </a:path>
              </a:pathLst>
            </a:custGeom>
            <a:blipFill dpi="0" rotWithShape="0">
              <a:blip r:embed="rId3"/>
              <a:stretch>
                <a:fillRect l="-693000" t="-414000" r="-306000" b="-122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CD"/>
        </a:solidFill>
        <a:effectLst/>
      </p:bgPr>
    </p:bg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KSO_Shape"/>
          <p:cNvSpPr/>
          <p:nvPr/>
        </p:nvSpPr>
        <p:spPr>
          <a:xfrm>
            <a:off x="8123678" y="3088388"/>
            <a:ext cx="3760764" cy="3240526"/>
          </a:xfrm>
          <a:custGeom>
            <a:avLst/>
            <a:gdLst>
              <a:gd name="connsiteX0" fmla="*/ 758698 w 1517396"/>
              <a:gd name="connsiteY0" fmla="*/ 189989 h 1308100"/>
              <a:gd name="connsiteX1" fmla="*/ 170672 w 1517396"/>
              <a:gd name="connsiteY1" fmla="*/ 1203827 h 1308100"/>
              <a:gd name="connsiteX2" fmla="*/ 1346724 w 1517396"/>
              <a:gd name="connsiteY2" fmla="*/ 1203827 h 1308100"/>
              <a:gd name="connsiteX3" fmla="*/ 758698 w 1517396"/>
              <a:gd name="connsiteY3" fmla="*/ 0 h 1308100"/>
              <a:gd name="connsiteX4" fmla="*/ 1517396 w 1517396"/>
              <a:gd name="connsiteY4" fmla="*/ 1308100 h 1308100"/>
              <a:gd name="connsiteX5" fmla="*/ 0 w 1517396"/>
              <a:gd name="connsiteY5" fmla="*/ 1308100 h 130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7396" h="1308100">
                <a:moveTo>
                  <a:pt x="758698" y="189989"/>
                </a:moveTo>
                <a:lnTo>
                  <a:pt x="170672" y="1203827"/>
                </a:lnTo>
                <a:lnTo>
                  <a:pt x="1346724" y="1203827"/>
                </a:lnTo>
                <a:close/>
                <a:moveTo>
                  <a:pt x="758698" y="0"/>
                </a:moveTo>
                <a:lnTo>
                  <a:pt x="1517396" y="1308100"/>
                </a:lnTo>
                <a:lnTo>
                  <a:pt x="0" y="1308100"/>
                </a:lnTo>
                <a:close/>
              </a:path>
            </a:pathLst>
          </a:custGeom>
          <a:solidFill>
            <a:srgbClr val="AA96D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625" name="KSO_Shape"/>
          <p:cNvSpPr/>
          <p:nvPr/>
        </p:nvSpPr>
        <p:spPr>
          <a:xfrm>
            <a:off x="0" y="372489"/>
            <a:ext cx="3760764" cy="3240526"/>
          </a:xfrm>
          <a:custGeom>
            <a:avLst/>
            <a:gdLst>
              <a:gd name="connsiteX0" fmla="*/ 170672 w 1517396"/>
              <a:gd name="connsiteY0" fmla="*/ 104273 h 1308100"/>
              <a:gd name="connsiteX1" fmla="*/ 758698 w 1517396"/>
              <a:gd name="connsiteY1" fmla="*/ 1118111 h 1308100"/>
              <a:gd name="connsiteX2" fmla="*/ 1346724 w 1517396"/>
              <a:gd name="connsiteY2" fmla="*/ 104273 h 1308100"/>
              <a:gd name="connsiteX3" fmla="*/ 0 w 1517396"/>
              <a:gd name="connsiteY3" fmla="*/ 0 h 1308100"/>
              <a:gd name="connsiteX4" fmla="*/ 1517396 w 1517396"/>
              <a:gd name="connsiteY4" fmla="*/ 0 h 1308100"/>
              <a:gd name="connsiteX5" fmla="*/ 758698 w 1517396"/>
              <a:gd name="connsiteY5" fmla="*/ 1308100 h 130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7396" h="1308100">
                <a:moveTo>
                  <a:pt x="170672" y="104273"/>
                </a:moveTo>
                <a:lnTo>
                  <a:pt x="758698" y="1118111"/>
                </a:lnTo>
                <a:lnTo>
                  <a:pt x="1346724" y="104273"/>
                </a:lnTo>
                <a:close/>
                <a:moveTo>
                  <a:pt x="0" y="0"/>
                </a:moveTo>
                <a:lnTo>
                  <a:pt x="1517396" y="0"/>
                </a:lnTo>
                <a:lnTo>
                  <a:pt x="758698" y="1308100"/>
                </a:lnTo>
                <a:close/>
              </a:path>
            </a:pathLst>
          </a:custGeom>
          <a:solidFill>
            <a:srgbClr val="FCBAD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626" name="文本框 1048625"/>
          <p:cNvSpPr txBox="1"/>
          <p:nvPr/>
        </p:nvSpPr>
        <p:spPr>
          <a:xfrm>
            <a:off x="1880381" y="659368"/>
            <a:ext cx="9316567" cy="69748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endParaRPr lang="zh-CN" sz="2800">
              <a:solidFill>
                <a:srgbClr val="000000"/>
              </a:solidFill>
            </a:endParaRPr>
          </a:p>
          <a:p>
            <a:r>
              <a:rPr lang="zh-CN" altLang="en-US" sz="4000" b="1">
                <a:solidFill>
                  <a:srgbClr val="FFFFFF"/>
                </a:solidFill>
              </a:rPr>
              <a:t>一，</a:t>
            </a:r>
            <a:r>
              <a:rPr lang="en-US" sz="4000" b="1">
                <a:solidFill>
                  <a:srgbClr val="FFFFFF"/>
                </a:solidFill>
              </a:rPr>
              <a:t>和平与发展的时代主题</a:t>
            </a:r>
            <a:endParaRPr lang="zh-CN" sz="4000" b="1">
              <a:solidFill>
                <a:srgbClr val="FFFFFF"/>
              </a:solidFill>
            </a:endParaRPr>
          </a:p>
          <a:p>
            <a:endParaRPr lang="zh-CN" sz="2800" b="1">
              <a:solidFill>
                <a:srgbClr val="000000"/>
              </a:solidFill>
            </a:endParaRPr>
          </a:p>
          <a:p>
            <a:r>
              <a:rPr lang="en-US" sz="2800" b="1">
                <a:solidFill>
                  <a:srgbClr val="000000"/>
                </a:solidFill>
              </a:rPr>
              <a:t>1.确立依据</a:t>
            </a:r>
            <a:endParaRPr lang="zh-CN" sz="2800" b="1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(1)第二次世界大战结束后，尽管发生了冷战和多次局部战争，但是70多年以来，没有发生过新的世界大战，一些局部冲突也得到政治解决。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(2)由于长期租平的国际环境,世界范围内的经济、政治、社会、科技、文化等各方面都获得了惊人的发展，极大地改变了各国和整个世界的面貌。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(3)二战后亚非地区的殖民地或半殖民地纷纷获得独立，经过几十年的和平发展，发展中国家在世界经济、政治生活中正在发，挥越来越重要的作用。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D8EA"/>
        </a:solidFill>
        <a:effectLst/>
      </p:bgPr>
    </p:bg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文本框 1048626"/>
          <p:cNvSpPr txBox="1"/>
          <p:nvPr/>
        </p:nvSpPr>
        <p:spPr>
          <a:xfrm>
            <a:off x="1069560" y="1793354"/>
            <a:ext cx="8161038" cy="39268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0000"/>
                </a:solidFill>
              </a:rPr>
              <a:t>2.和平与发展的关系</a:t>
            </a:r>
            <a:endParaRPr lang="zh-CN" sz="3200" b="1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(1)和平是指世界的总体和平，发展是指世界的繁荣与发展。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(2)和平是发展的前提,发展是和平的保障，两者相辅相成。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 b="1">
                <a:solidFill>
                  <a:srgbClr val="000000"/>
                </a:solidFill>
              </a:rPr>
              <a:t>3.</a:t>
            </a:r>
            <a:r>
              <a:rPr lang="zh-CN" altLang="en-US" sz="2800" b="1">
                <a:solidFill>
                  <a:srgbClr val="000000"/>
                </a:solidFill>
              </a:rPr>
              <a:t>制约战争的因素</a:t>
            </a:r>
            <a:r>
              <a:rPr lang="en-US" altLang="en-US" sz="2800">
                <a:solidFill>
                  <a:srgbClr val="000000"/>
                </a:solidFill>
              </a:rPr>
              <a:t>: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altLang="en-US" sz="2800">
                <a:solidFill>
                  <a:srgbClr val="000000"/>
                </a:solidFill>
              </a:rPr>
              <a:t> </a:t>
            </a:r>
            <a:r>
              <a:rPr lang="zh-CN" altLang="en-US" sz="2800">
                <a:solidFill>
                  <a:srgbClr val="000000"/>
                </a:solidFill>
              </a:rPr>
              <a:t>人类进入21世纪，世界多极化继续发展，经济全球化不可逆转，全球和区域合作方兴未艾，各国之间的相互依存日益紧密。</a:t>
            </a:r>
            <a:endParaRPr lang="zh-CN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4DE"/>
        </a:solidFill>
        <a:effectLst/>
      </p:bgPr>
    </p:bg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KSO_Shape"/>
          <p:cNvSpPr/>
          <p:nvPr/>
        </p:nvSpPr>
        <p:spPr>
          <a:xfrm>
            <a:off x="8912774" y="3241377"/>
            <a:ext cx="3760764" cy="3240526"/>
          </a:xfrm>
          <a:custGeom>
            <a:avLst/>
            <a:gdLst>
              <a:gd name="connsiteX0" fmla="*/ 758698 w 1517396"/>
              <a:gd name="connsiteY0" fmla="*/ 189989 h 1308100"/>
              <a:gd name="connsiteX1" fmla="*/ 170672 w 1517396"/>
              <a:gd name="connsiteY1" fmla="*/ 1203827 h 1308100"/>
              <a:gd name="connsiteX2" fmla="*/ 1346724 w 1517396"/>
              <a:gd name="connsiteY2" fmla="*/ 1203827 h 1308100"/>
              <a:gd name="connsiteX3" fmla="*/ 758698 w 1517396"/>
              <a:gd name="connsiteY3" fmla="*/ 0 h 1308100"/>
              <a:gd name="connsiteX4" fmla="*/ 1517396 w 1517396"/>
              <a:gd name="connsiteY4" fmla="*/ 1308100 h 1308100"/>
              <a:gd name="connsiteX5" fmla="*/ 0 w 1517396"/>
              <a:gd name="connsiteY5" fmla="*/ 1308100 h 130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7396" h="1308100">
                <a:moveTo>
                  <a:pt x="758698" y="189989"/>
                </a:moveTo>
                <a:lnTo>
                  <a:pt x="170672" y="1203827"/>
                </a:lnTo>
                <a:lnTo>
                  <a:pt x="1346724" y="1203827"/>
                </a:lnTo>
                <a:close/>
                <a:moveTo>
                  <a:pt x="758698" y="0"/>
                </a:moveTo>
                <a:lnTo>
                  <a:pt x="1517396" y="1308100"/>
                </a:lnTo>
                <a:lnTo>
                  <a:pt x="0" y="1308100"/>
                </a:lnTo>
                <a:close/>
              </a:path>
            </a:pathLst>
          </a:custGeom>
          <a:solidFill>
            <a:srgbClr val="AA96D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634" name="KSO_Shape"/>
          <p:cNvSpPr/>
          <p:nvPr/>
        </p:nvSpPr>
        <p:spPr>
          <a:xfrm>
            <a:off x="0" y="188474"/>
            <a:ext cx="3760764" cy="3240526"/>
          </a:xfrm>
          <a:custGeom>
            <a:avLst/>
            <a:gdLst>
              <a:gd name="connsiteX0" fmla="*/ 170672 w 1517396"/>
              <a:gd name="connsiteY0" fmla="*/ 104273 h 1308100"/>
              <a:gd name="connsiteX1" fmla="*/ 758698 w 1517396"/>
              <a:gd name="connsiteY1" fmla="*/ 1118111 h 1308100"/>
              <a:gd name="connsiteX2" fmla="*/ 1346724 w 1517396"/>
              <a:gd name="connsiteY2" fmla="*/ 104273 h 1308100"/>
              <a:gd name="connsiteX3" fmla="*/ 0 w 1517396"/>
              <a:gd name="connsiteY3" fmla="*/ 0 h 1308100"/>
              <a:gd name="connsiteX4" fmla="*/ 1517396 w 1517396"/>
              <a:gd name="connsiteY4" fmla="*/ 0 h 1308100"/>
              <a:gd name="connsiteX5" fmla="*/ 758698 w 1517396"/>
              <a:gd name="connsiteY5" fmla="*/ 1308100 h 130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7396" h="1308100">
                <a:moveTo>
                  <a:pt x="170672" y="104273"/>
                </a:moveTo>
                <a:lnTo>
                  <a:pt x="758698" y="1118111"/>
                </a:lnTo>
                <a:lnTo>
                  <a:pt x="1346724" y="104273"/>
                </a:lnTo>
                <a:close/>
                <a:moveTo>
                  <a:pt x="0" y="0"/>
                </a:moveTo>
                <a:lnTo>
                  <a:pt x="1517396" y="0"/>
                </a:lnTo>
                <a:lnTo>
                  <a:pt x="758698" y="1308100"/>
                </a:lnTo>
                <a:close/>
              </a:path>
            </a:pathLst>
          </a:custGeom>
          <a:solidFill>
            <a:srgbClr val="FCBAD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635" name="椭圆形标注 1048634"/>
          <p:cNvSpPr/>
          <p:nvPr/>
        </p:nvSpPr>
        <p:spPr>
          <a:xfrm>
            <a:off x="6792365" y="188473"/>
            <a:ext cx="5513908" cy="959674"/>
          </a:xfrm>
          <a:prstGeom prst="wedgeEllipseCallout">
            <a:avLst/>
          </a:prstGeom>
          <a:solidFill>
            <a:srgbClr val="FFE100"/>
          </a:solidFill>
          <a:ln w="25400">
            <a:solidFill>
              <a:srgbClr val="666666"/>
            </a:solidFill>
          </a:ln>
        </p:spPr>
        <p:txBody>
          <a:bodyPr anchor="ctr"/>
          <a:lstStyle/>
          <a:p>
            <a:pPr algn="ctr"/>
            <a:r>
              <a:rPr lang="zh-CN" altLang="en-US" sz="2400" b="1"/>
              <a:t>有没有影响人类和平与发展的问题或者挑战呢？</a:t>
            </a:r>
            <a:endParaRPr lang="zh-CN" sz="2400" b="1"/>
          </a:p>
        </p:txBody>
      </p:sp>
      <p:sp>
        <p:nvSpPr>
          <p:cNvPr id="1048636" name="文本框 1048635"/>
          <p:cNvSpPr txBox="1"/>
          <p:nvPr/>
        </p:nvSpPr>
        <p:spPr>
          <a:xfrm>
            <a:off x="1421293" y="2135366"/>
            <a:ext cx="5371072" cy="3444240"/>
          </a:xfrm>
          <a:prstGeom prst="rect">
            <a:avLst/>
          </a:prstGeom>
          <a:solidFill>
            <a:srgbClr val="FFE100"/>
          </a:solidFill>
        </p:spPr>
        <p:txBody>
          <a:bodyPr wrap="square" rtlCol="0">
            <a:spAutoFit/>
          </a:bodyPr>
          <a:lstStyle/>
          <a:p>
            <a:r>
              <a:rPr lang="en-US" altLang="en-US" sz="2800" b="1">
                <a:solidFill>
                  <a:srgbClr val="000000"/>
                </a:solidFill>
              </a:rPr>
              <a:t>1.</a:t>
            </a:r>
            <a:r>
              <a:rPr lang="zh-CN" altLang="en-US" sz="2800" b="1">
                <a:solidFill>
                  <a:srgbClr val="000000"/>
                </a:solidFill>
              </a:rPr>
              <a:t>发展方面面临的问题</a:t>
            </a:r>
            <a:endParaRPr lang="zh-CN" sz="2800" b="1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r>
              <a:rPr lang="zh-CN" altLang="en-US" sz="2800">
                <a:solidFill>
                  <a:srgbClr val="000000"/>
                </a:solidFill>
              </a:rPr>
              <a:t>(1)世界经济增长的动力依然不足，发达经济体需求萎缩、经济复苏乏力对新兴市场国家和发展中国家影响巨大。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  <a:p>
            <a:r>
              <a:rPr lang="zh-CN" altLang="en-US" sz="2800">
                <a:solidFill>
                  <a:srgbClr val="000000"/>
                </a:solidFill>
              </a:rPr>
              <a:t>(2)南北差距和贫富分化日益严重。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637" name="右箭头 1048636"/>
          <p:cNvSpPr/>
          <p:nvPr/>
        </p:nvSpPr>
        <p:spPr>
          <a:xfrm>
            <a:off x="0" y="3091952"/>
            <a:ext cx="1348189" cy="674094"/>
          </a:xfrm>
          <a:prstGeom prst="rightArrow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lstStyle/>
          <a:p>
            <a:pPr algn="ctr"/>
            <a:r>
              <a:rPr lang="zh-CN" altLang="en-US" sz="2000" b="1">
                <a:solidFill>
                  <a:srgbClr val="92D04F"/>
                </a:solidFill>
              </a:rPr>
              <a:t>答案</a:t>
            </a:r>
            <a:endParaRPr lang="zh-CN" sz="2000" b="1">
              <a:solidFill>
                <a:srgbClr val="92D04F"/>
              </a:solidFill>
            </a:endParaRPr>
          </a:p>
        </p:txBody>
      </p:sp>
      <p:sp>
        <p:nvSpPr>
          <p:cNvPr id="1048638" name="文本框 1048637"/>
          <p:cNvSpPr txBox="1"/>
          <p:nvPr/>
        </p:nvSpPr>
        <p:spPr>
          <a:xfrm>
            <a:off x="6792365" y="5579605"/>
            <a:ext cx="5323702" cy="13487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46D43"/>
                </a:solidFill>
              </a:rPr>
              <a:t>刚果民主共和国的内战以及对儿童的暴力，造成数十万儿童流离失所</a:t>
            </a:r>
            <a:endParaRPr lang="zh-CN" sz="2800" b="1">
              <a:solidFill>
                <a:srgbClr val="F46D43"/>
              </a:solidFill>
            </a:endParaRPr>
          </a:p>
        </p:txBody>
      </p:sp>
      <p:pic>
        <p:nvPicPr>
          <p:cNvPr id="2097157" name="图片 2097156"/>
          <p:cNvPicPr/>
          <p:nvPr/>
        </p:nvPicPr>
        <p:blipFill>
          <a:blip r:embed="rId1"/>
          <a:stretch>
            <a:fillRect/>
          </a:stretch>
        </p:blipFill>
        <p:spPr>
          <a:xfrm>
            <a:off x="7181731" y="2612367"/>
            <a:ext cx="5392987" cy="2909338"/>
          </a:xfrm>
          <a:prstGeom prst="rect">
            <a:avLst/>
          </a:prstGeom>
        </p:spPr>
      </p:pic>
      <p:sp>
        <p:nvSpPr>
          <p:cNvPr id="1048639" name="文本框 1048638"/>
          <p:cNvSpPr txBox="1"/>
          <p:nvPr/>
        </p:nvSpPr>
        <p:spPr>
          <a:xfrm>
            <a:off x="990830" y="523306"/>
            <a:ext cx="6850902" cy="6883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02A5E3"/>
                </a:solidFill>
              </a:rPr>
              <a:t>二，人类发展面临的问题</a:t>
            </a:r>
            <a:endParaRPr lang="zh-CN" sz="4000" b="1">
              <a:solidFill>
                <a:srgbClr val="02A5E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D8EA"/>
        </a:solidFill>
        <a:effectLst/>
      </p:bgPr>
    </p:bg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文本框 17"/>
          <p:cNvSpPr txBox="1"/>
          <p:nvPr/>
        </p:nvSpPr>
        <p:spPr>
          <a:xfrm>
            <a:off x="452075" y="4366260"/>
            <a:ext cx="2904884" cy="2529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000" b="1">
              <a:solidFill>
                <a:srgbClr val="FFFFD2"/>
              </a:solidFill>
            </a:endParaRPr>
          </a:p>
          <a:p>
            <a:r>
              <a:rPr lang="en-US" altLang="en-US" sz="2000" b="1">
                <a:solidFill>
                  <a:srgbClr val="36363D"/>
                </a:solidFill>
              </a:rPr>
              <a:t>(1)地区热点问题此起彼伏，如第二次世界大战结束后发生的阿拉伯国家与以色列的争端、叙利亚内战造成了大规模人道主义灾难;等等。</a:t>
            </a:r>
            <a:endParaRPr lang="zh-CN" altLang="en-US" sz="2000" b="1">
              <a:solidFill>
                <a:srgbClr val="36363D"/>
              </a:solidFill>
            </a:endParaRPr>
          </a:p>
          <a:p>
            <a:endParaRPr lang="zh-CN" altLang="en-US" sz="2000" b="1">
              <a:solidFill>
                <a:srgbClr val="36363D"/>
              </a:solidFill>
            </a:endParaRPr>
          </a:p>
        </p:txBody>
      </p:sp>
      <p:sp>
        <p:nvSpPr>
          <p:cNvPr id="1048629" name="文本框 19"/>
          <p:cNvSpPr txBox="1"/>
          <p:nvPr/>
        </p:nvSpPr>
        <p:spPr>
          <a:xfrm>
            <a:off x="3713867" y="4891261"/>
            <a:ext cx="2904884" cy="1882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000" b="1">
                <a:solidFill>
                  <a:srgbClr val="36363D"/>
                </a:solidFill>
              </a:rPr>
              <a:t>(2)核扩散、恐怖主义、网络安全、重大传染性疾病、跨国刑事犯罪、生态环境恶化、气候变化等安全威胁持续蔓延。</a:t>
            </a:r>
            <a:endParaRPr lang="zh-CN" altLang="en-US" sz="2000" b="1">
              <a:solidFill>
                <a:srgbClr val="36363D"/>
              </a:solidFill>
            </a:endParaRPr>
          </a:p>
          <a:p>
            <a:endParaRPr lang="zh-CN" altLang="en-US" b="1">
              <a:solidFill>
                <a:srgbClr val="FFFFD2"/>
              </a:solidFill>
            </a:endParaRPr>
          </a:p>
        </p:txBody>
      </p:sp>
      <p:sp>
        <p:nvSpPr>
          <p:cNvPr id="1048630" name="文本框 21"/>
          <p:cNvSpPr txBox="1"/>
          <p:nvPr/>
        </p:nvSpPr>
        <p:spPr>
          <a:xfrm>
            <a:off x="6975659" y="4891260"/>
            <a:ext cx="2220919" cy="1005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000" b="1">
                <a:solidFill>
                  <a:srgbClr val="36363D"/>
                </a:solidFill>
              </a:rPr>
              <a:t>(3)海洋权益和极地资源争夺等日趋激烈。</a:t>
            </a:r>
            <a:endParaRPr lang="zh-CN" altLang="en-US" sz="2000" b="1">
              <a:solidFill>
                <a:srgbClr val="36363D"/>
              </a:solidFill>
            </a:endParaRPr>
          </a:p>
        </p:txBody>
      </p:sp>
      <p:sp>
        <p:nvSpPr>
          <p:cNvPr id="1048631" name="文本框 1048630"/>
          <p:cNvSpPr txBox="1"/>
          <p:nvPr/>
        </p:nvSpPr>
        <p:spPr>
          <a:xfrm>
            <a:off x="808982" y="567343"/>
            <a:ext cx="4665912" cy="5105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0000"/>
                </a:solidFill>
              </a:rPr>
              <a:t>2.</a:t>
            </a:r>
            <a:r>
              <a:rPr lang="zh-CN" altLang="en-US" sz="2800" b="1">
                <a:solidFill>
                  <a:srgbClr val="000000"/>
                </a:solidFill>
              </a:rPr>
              <a:t>和平与安全方面的问题</a:t>
            </a:r>
            <a:endParaRPr lang="zh-CN" sz="2800" b="1">
              <a:solidFill>
                <a:srgbClr val="000000"/>
              </a:solidFill>
            </a:endParaRPr>
          </a:p>
        </p:txBody>
      </p:sp>
      <p:sp>
        <p:nvSpPr>
          <p:cNvPr id="1048632" name="文本框 1048631"/>
          <p:cNvSpPr txBox="1"/>
          <p:nvPr/>
        </p:nvSpPr>
        <p:spPr>
          <a:xfrm>
            <a:off x="9675092" y="4891258"/>
            <a:ext cx="2150021" cy="10058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</a:rPr>
              <a:t>(4)霸权主义和强权政治依然存在。</a:t>
            </a:r>
            <a:endParaRPr lang="zh-CN" sz="2000" b="1">
              <a:solidFill>
                <a:srgbClr val="000000"/>
              </a:solidFill>
            </a:endParaRPr>
          </a:p>
          <a:p>
            <a:endParaRPr lang="zh-CN" sz="2000" b="1">
              <a:solidFill>
                <a:srgbClr val="000000"/>
              </a:solidFill>
            </a:endParaRPr>
          </a:p>
        </p:txBody>
      </p:sp>
      <p:pic>
        <p:nvPicPr>
          <p:cNvPr id="2097152" name="图片 2097151"/>
          <p:cNvPicPr/>
          <p:nvPr/>
        </p:nvPicPr>
        <p:blipFill>
          <a:blip r:embed="rId1"/>
          <a:stretch>
            <a:fillRect/>
          </a:stretch>
        </p:blipFill>
        <p:spPr>
          <a:xfrm flipH="1">
            <a:off x="0" y="1464365"/>
            <a:ext cx="2530212" cy="1964635"/>
          </a:xfrm>
          <a:prstGeom prst="rect">
            <a:avLst/>
          </a:prstGeom>
        </p:spPr>
      </p:pic>
      <p:pic>
        <p:nvPicPr>
          <p:cNvPr id="2097153" name="图片 2097152"/>
          <p:cNvPicPr/>
          <p:nvPr/>
        </p:nvPicPr>
        <p:blipFill>
          <a:blip r:embed="rId2"/>
          <a:stretch>
            <a:fillRect/>
          </a:stretch>
        </p:blipFill>
        <p:spPr>
          <a:xfrm>
            <a:off x="3700234" y="2446682"/>
            <a:ext cx="2904857" cy="2030323"/>
          </a:xfrm>
          <a:prstGeom prst="rect">
            <a:avLst/>
          </a:prstGeom>
        </p:spPr>
      </p:pic>
      <p:pic>
        <p:nvPicPr>
          <p:cNvPr id="2097154" name="图片 2097153"/>
          <p:cNvPicPr/>
          <p:nvPr/>
        </p:nvPicPr>
        <p:blipFill>
          <a:blip r:embed="rId3"/>
          <a:stretch>
            <a:fillRect/>
          </a:stretch>
        </p:blipFill>
        <p:spPr>
          <a:xfrm>
            <a:off x="1240099" y="2767381"/>
            <a:ext cx="2312024" cy="1728203"/>
          </a:xfrm>
          <a:prstGeom prst="rect">
            <a:avLst/>
          </a:prstGeom>
        </p:spPr>
      </p:pic>
      <p:pic>
        <p:nvPicPr>
          <p:cNvPr id="2097155" name="图片 2097154"/>
          <p:cNvPicPr/>
          <p:nvPr/>
        </p:nvPicPr>
        <p:blipFill>
          <a:blip r:embed="rId4"/>
          <a:stretch>
            <a:fillRect/>
          </a:stretch>
        </p:blipFill>
        <p:spPr>
          <a:xfrm>
            <a:off x="6283876" y="733500"/>
            <a:ext cx="2922798" cy="2256564"/>
          </a:xfrm>
          <a:prstGeom prst="rect">
            <a:avLst/>
          </a:prstGeom>
        </p:spPr>
      </p:pic>
      <p:pic>
        <p:nvPicPr>
          <p:cNvPr id="2097156" name="图片 2097155"/>
          <p:cNvPicPr/>
          <p:nvPr/>
        </p:nvPicPr>
        <p:blipFill>
          <a:blip r:embed="rId5"/>
          <a:stretch>
            <a:fillRect/>
          </a:stretch>
        </p:blipFill>
        <p:spPr>
          <a:xfrm>
            <a:off x="8717200" y="1542256"/>
            <a:ext cx="3474800" cy="2953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D8EA"/>
        </a:solidFill>
        <a:effectLst/>
      </p:bgPr>
    </p:bg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矩形 2"/>
          <p:cNvSpPr/>
          <p:nvPr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rgbClr val="FCB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641" name="文本框 20"/>
          <p:cNvSpPr txBox="1"/>
          <p:nvPr/>
        </p:nvSpPr>
        <p:spPr>
          <a:xfrm>
            <a:off x="289753" y="4505798"/>
            <a:ext cx="8812282" cy="10566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36363D"/>
                </a:solidFill>
              </a:rPr>
              <a:t>通过这些内容的学习，你得到的启示是什么？</a:t>
            </a:r>
            <a:endParaRPr lang="zh-CN" altLang="en-US" sz="2400" b="1">
              <a:solidFill>
                <a:srgbClr val="36363D"/>
              </a:solidFill>
            </a:endParaRPr>
          </a:p>
          <a:p>
            <a:r>
              <a:rPr lang="zh-CN" altLang="en-US" sz="2000" b="1">
                <a:solidFill>
                  <a:srgbClr val="F46D43"/>
                </a:solidFill>
              </a:rPr>
              <a:t>答</a:t>
            </a:r>
            <a:r>
              <a:rPr lang="en-US" altLang="en-US" sz="2000" b="1">
                <a:solidFill>
                  <a:srgbClr val="F46D43"/>
                </a:solidFill>
              </a:rPr>
              <a:t>:</a:t>
            </a:r>
            <a:r>
              <a:rPr lang="zh-CN" altLang="en-US" sz="2000" b="1">
                <a:solidFill>
                  <a:srgbClr val="F46D43"/>
                </a:solidFill>
              </a:rPr>
              <a:t>没有哪一个国家能够独自应对这些挑战，也没有哪一个国家能够退回到自我封闭的孤岛，只有和平与共同发展才能够应付这些难题。</a:t>
            </a:r>
            <a:endParaRPr lang="zh-CN" altLang="en-US" sz="2000" b="1">
              <a:solidFill>
                <a:srgbClr val="F46D43"/>
              </a:solidFill>
            </a:endParaRPr>
          </a:p>
        </p:txBody>
      </p:sp>
      <p:sp>
        <p:nvSpPr>
          <p:cNvPr id="1048642" name="文本框 1048641"/>
          <p:cNvSpPr txBox="1"/>
          <p:nvPr/>
        </p:nvSpPr>
        <p:spPr>
          <a:xfrm>
            <a:off x="578390" y="403860"/>
            <a:ext cx="9376721" cy="30251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</a:rPr>
              <a:t>据联合国有关机构</a:t>
            </a:r>
            <a:r>
              <a:rPr lang="en-US" altLang="en-US" sz="2800">
                <a:solidFill>
                  <a:srgbClr val="000000"/>
                </a:solidFill>
              </a:rPr>
              <a:t>2014</a:t>
            </a:r>
            <a:r>
              <a:rPr lang="zh-CN" altLang="en-US" sz="2800">
                <a:solidFill>
                  <a:srgbClr val="000000"/>
                </a:solidFill>
              </a:rPr>
              <a:t>年的统计，全世界最富有的</a:t>
            </a:r>
            <a:r>
              <a:rPr lang="en-US" altLang="en-US" sz="2800">
                <a:solidFill>
                  <a:srgbClr val="000000"/>
                </a:solidFill>
              </a:rPr>
              <a:t>1%</a:t>
            </a:r>
            <a:r>
              <a:rPr lang="zh-CN" altLang="en-US" sz="2800">
                <a:solidFill>
                  <a:srgbClr val="000000"/>
                </a:solidFill>
              </a:rPr>
              <a:t>人口拥有的资产占人类财富总量的</a:t>
            </a:r>
            <a:r>
              <a:rPr lang="en-US" altLang="en-US" sz="2800">
                <a:solidFill>
                  <a:srgbClr val="000000"/>
                </a:solidFill>
              </a:rPr>
              <a:t>1%</a:t>
            </a:r>
            <a:r>
              <a:rPr lang="zh-CN" altLang="en-US" sz="2800">
                <a:solidFill>
                  <a:srgbClr val="000000"/>
                </a:solidFill>
              </a:rPr>
              <a:t>。这个情况至今基本没有得到改变。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zh-CN" altLang="en-US" sz="2800">
                <a:solidFill>
                  <a:srgbClr val="000000"/>
                </a:solidFill>
              </a:rPr>
              <a:t>根据英国一家慈善组织正式公布的《</a:t>
            </a:r>
            <a:r>
              <a:rPr lang="en-US" altLang="en-US" sz="2800">
                <a:solidFill>
                  <a:srgbClr val="000000"/>
                </a:solidFill>
              </a:rPr>
              <a:t>2018</a:t>
            </a:r>
            <a:r>
              <a:rPr lang="zh-CN" altLang="en-US" sz="2800">
                <a:solidFill>
                  <a:srgbClr val="000000"/>
                </a:solidFill>
              </a:rPr>
              <a:t>全球贫富差距报告》，全球前</a:t>
            </a:r>
            <a:r>
              <a:rPr lang="en-US" altLang="en-US" sz="2800">
                <a:solidFill>
                  <a:srgbClr val="000000"/>
                </a:solidFill>
              </a:rPr>
              <a:t>26</a:t>
            </a:r>
            <a:r>
              <a:rPr lang="zh-CN" altLang="en-US" sz="2800">
                <a:solidFill>
                  <a:srgbClr val="000000"/>
                </a:solidFill>
              </a:rPr>
              <a:t>个大富豪的资产，相当于地球上最贫困的</a:t>
            </a:r>
            <a:r>
              <a:rPr lang="en-US" altLang="en-US" sz="2800">
                <a:solidFill>
                  <a:srgbClr val="000000"/>
                </a:solidFill>
              </a:rPr>
              <a:t>38</a:t>
            </a:r>
            <a:r>
              <a:rPr lang="zh-CN" altLang="en-US" sz="2800">
                <a:solidFill>
                  <a:srgbClr val="000000"/>
                </a:solidFill>
              </a:rPr>
              <a:t>亿人口的全部财产。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KSO_Shape"/>
          <p:cNvSpPr/>
          <p:nvPr/>
        </p:nvSpPr>
        <p:spPr>
          <a:xfrm>
            <a:off x="2114786" y="3059783"/>
            <a:ext cx="1518031" cy="1518031"/>
          </a:xfrm>
          <a:prstGeom prst="ellipse">
            <a:avLst/>
          </a:prstGeom>
          <a:solidFill>
            <a:srgbClr val="FCB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644" name="KSO_Shape"/>
          <p:cNvSpPr/>
          <p:nvPr/>
        </p:nvSpPr>
        <p:spPr>
          <a:xfrm>
            <a:off x="4353131" y="4233849"/>
            <a:ext cx="1518031" cy="1518031"/>
          </a:xfrm>
          <a:prstGeom prst="ellipse">
            <a:avLst/>
          </a:prstGeom>
          <a:solidFill>
            <a:srgbClr val="AA96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645" name="KSO_Shape"/>
          <p:cNvSpPr/>
          <p:nvPr/>
        </p:nvSpPr>
        <p:spPr>
          <a:xfrm>
            <a:off x="6986722" y="3733072"/>
            <a:ext cx="1518031" cy="1518031"/>
          </a:xfrm>
          <a:prstGeom prst="ellipse">
            <a:avLst/>
          </a:prstGeom>
          <a:solidFill>
            <a:srgbClr val="FCB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48646" name="KSO_Shape"/>
          <p:cNvSpPr/>
          <p:nvPr/>
        </p:nvSpPr>
        <p:spPr>
          <a:xfrm>
            <a:off x="7187862" y="1334676"/>
            <a:ext cx="1518031" cy="1518031"/>
          </a:xfrm>
          <a:prstGeom prst="ellipse">
            <a:avLst/>
          </a:prstGeom>
          <a:solidFill>
            <a:srgbClr val="FFFF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3145728" name="直接连接符 4"/>
          <p:cNvCxnSpPr>
            <a:stCxn id="1048643" idx="5"/>
            <a:endCxn id="1048644" idx="2"/>
          </p:cNvCxnSpPr>
          <p:nvPr/>
        </p:nvCxnSpPr>
        <p:spPr>
          <a:xfrm>
            <a:off x="3410507" y="4355504"/>
            <a:ext cx="942624" cy="637361"/>
          </a:xfrm>
          <a:prstGeom prst="line">
            <a:avLst/>
          </a:prstGeom>
          <a:ln>
            <a:solidFill>
              <a:srgbClr val="AA96DA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29" name="直接连接符 15"/>
          <p:cNvCxnSpPr>
            <a:stCxn id="1048644" idx="6"/>
            <a:endCxn id="1048645" idx="3"/>
          </p:cNvCxnSpPr>
          <p:nvPr/>
        </p:nvCxnSpPr>
        <p:spPr>
          <a:xfrm>
            <a:off x="5871162" y="4992865"/>
            <a:ext cx="1337870" cy="35928"/>
          </a:xfrm>
          <a:prstGeom prst="line">
            <a:avLst/>
          </a:prstGeom>
          <a:ln>
            <a:solidFill>
              <a:srgbClr val="AA96DA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0" name="直接连接符 18"/>
          <p:cNvCxnSpPr>
            <a:stCxn id="1048645" idx="7"/>
            <a:endCxn id="1048646" idx="4"/>
          </p:cNvCxnSpPr>
          <p:nvPr/>
        </p:nvCxnSpPr>
        <p:spPr>
          <a:xfrm flipH="1" flipV="1">
            <a:off x="7946878" y="2852707"/>
            <a:ext cx="335565" cy="1102675"/>
          </a:xfrm>
          <a:prstGeom prst="line">
            <a:avLst/>
          </a:prstGeom>
          <a:ln>
            <a:solidFill>
              <a:srgbClr val="AA96DA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47" name="文本框 1048646"/>
          <p:cNvSpPr txBox="1"/>
          <p:nvPr/>
        </p:nvSpPr>
        <p:spPr>
          <a:xfrm>
            <a:off x="521911" y="502760"/>
            <a:ext cx="8774092" cy="6248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2A5E3"/>
                </a:solidFill>
              </a:rPr>
              <a:t>三，在合作共赢中促进全球共同发展</a:t>
            </a:r>
            <a:endParaRPr lang="zh-CN" sz="3600" b="1">
              <a:solidFill>
                <a:srgbClr val="02A5E3"/>
              </a:solidFill>
            </a:endParaRPr>
          </a:p>
        </p:txBody>
      </p:sp>
      <p:sp>
        <p:nvSpPr>
          <p:cNvPr id="1048648" name="文本框 1048647"/>
          <p:cNvSpPr txBox="1"/>
          <p:nvPr/>
        </p:nvSpPr>
        <p:spPr>
          <a:xfrm>
            <a:off x="809951" y="1887127"/>
            <a:ext cx="7917510" cy="44348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36363D"/>
                </a:solidFill>
              </a:rPr>
              <a:t>1.传统的全球治理机制</a:t>
            </a:r>
            <a:endParaRPr lang="zh-CN" sz="3200" b="1">
              <a:solidFill>
                <a:srgbClr val="36363D"/>
              </a:solidFill>
            </a:endParaRPr>
          </a:p>
          <a:p>
            <a:r>
              <a:rPr lang="en-US" sz="3200">
                <a:solidFill>
                  <a:srgbClr val="FFFFFF"/>
                </a:solidFill>
              </a:rPr>
              <a:t>(1)第二次世界大战后建立的主要国际组.织，如联合国、国际货币基金组织、世界银行、世界贸易组织等，仍然发挥着全球治理的作用。</a:t>
            </a:r>
            <a:endParaRPr lang="zh-CN" sz="3200">
              <a:solidFill>
                <a:srgbClr val="FFFFFF"/>
              </a:solidFill>
            </a:endParaRPr>
          </a:p>
          <a:p>
            <a:r>
              <a:rPr lang="en-US" sz="3200">
                <a:solidFill>
                  <a:srgbClr val="FFFFFF"/>
                </a:solidFill>
              </a:rPr>
              <a:t>(2)改革原有的全球治理机制，加强国际协调，已经成为国际社会共同关心和正在解，决的问题。</a:t>
            </a:r>
            <a:endParaRPr lang="zh-CN" sz="3200">
              <a:solidFill>
                <a:srgbClr val="FFFFFF"/>
              </a:solidFill>
            </a:endParaRPr>
          </a:p>
          <a:p>
            <a:r>
              <a:rPr lang="en-US" sz="3200" b="1">
                <a:solidFill>
                  <a:srgbClr val="36363D"/>
                </a:solidFill>
              </a:rPr>
              <a:t>2.</a:t>
            </a:r>
            <a:r>
              <a:rPr lang="zh-CN" altLang="en-US" sz="3200" b="1">
                <a:solidFill>
                  <a:srgbClr val="36363D"/>
                </a:solidFill>
              </a:rPr>
              <a:t>新的治理机制（解决问题的途径）</a:t>
            </a:r>
            <a:endParaRPr lang="zh-CN" sz="3200">
              <a:solidFill>
                <a:srgbClr val="FFFFFF"/>
              </a:solidFill>
            </a:endParaRPr>
          </a:p>
        </p:txBody>
      </p:sp>
      <p:pic>
        <p:nvPicPr>
          <p:cNvPr id="2097158" name="图片 2097157"/>
          <p:cNvPicPr/>
          <p:nvPr/>
        </p:nvPicPr>
        <p:blipFill>
          <a:blip r:embed="rId1"/>
          <a:stretch>
            <a:fillRect/>
          </a:stretch>
        </p:blipFill>
        <p:spPr>
          <a:xfrm>
            <a:off x="9187662" y="502760"/>
            <a:ext cx="2807366" cy="1999167"/>
          </a:xfrm>
          <a:prstGeom prst="rect">
            <a:avLst/>
          </a:prstGeom>
        </p:spPr>
      </p:pic>
      <p:pic>
        <p:nvPicPr>
          <p:cNvPr id="2097159" name="图片 2097158"/>
          <p:cNvPicPr/>
          <p:nvPr/>
        </p:nvPicPr>
        <p:blipFill>
          <a:blip r:embed="rId2"/>
          <a:stretch>
            <a:fillRect/>
          </a:stretch>
        </p:blipFill>
        <p:spPr>
          <a:xfrm>
            <a:off x="9187662" y="3733072"/>
            <a:ext cx="2335046" cy="2322549"/>
          </a:xfrm>
          <a:prstGeom prst="rect">
            <a:avLst/>
          </a:prstGeom>
        </p:spPr>
      </p:pic>
      <p:sp>
        <p:nvSpPr>
          <p:cNvPr id="1048649" name="文本框 1048648"/>
          <p:cNvSpPr txBox="1"/>
          <p:nvPr/>
        </p:nvSpPr>
        <p:spPr>
          <a:xfrm>
            <a:off x="9677232" y="2597437"/>
            <a:ext cx="8525864" cy="3962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F46D43"/>
                </a:solidFill>
              </a:rPr>
              <a:t>世界银行</a:t>
            </a:r>
            <a:endParaRPr lang="zh-CN" sz="2000">
              <a:solidFill>
                <a:srgbClr val="F46D43"/>
              </a:solidFill>
            </a:endParaRPr>
          </a:p>
        </p:txBody>
      </p:sp>
      <p:sp>
        <p:nvSpPr>
          <p:cNvPr id="1048650" name="文本框 1048649"/>
          <p:cNvSpPr txBox="1"/>
          <p:nvPr/>
        </p:nvSpPr>
        <p:spPr>
          <a:xfrm>
            <a:off x="9187662" y="6055621"/>
            <a:ext cx="4000000" cy="4470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46D43"/>
                </a:solidFill>
              </a:rPr>
              <a:t>国际货币基金组织</a:t>
            </a:r>
            <a:endParaRPr lang="zh-CN" sz="2400">
              <a:solidFill>
                <a:srgbClr val="F46D4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800"/>
    </mc:Choice>
    <mc:Fallback>
      <p:transition spd="med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斜纹 12"/>
          <p:cNvSpPr/>
          <p:nvPr/>
        </p:nvSpPr>
        <p:spPr>
          <a:xfrm>
            <a:off x="0" y="0"/>
            <a:ext cx="6858000" cy="6858000"/>
          </a:xfrm>
          <a:prstGeom prst="diagStripe">
            <a:avLst/>
          </a:prstGeom>
          <a:solidFill>
            <a:srgbClr val="AA96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8652" name="斜纹 13"/>
          <p:cNvSpPr/>
          <p:nvPr/>
        </p:nvSpPr>
        <p:spPr>
          <a:xfrm>
            <a:off x="3529819" y="-18758"/>
            <a:ext cx="3362179" cy="3362179"/>
          </a:xfrm>
          <a:prstGeom prst="diagStripe">
            <a:avLst/>
          </a:prstGeom>
          <a:solidFill>
            <a:srgbClr val="FCB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8653" name="文本框 1048652"/>
          <p:cNvSpPr txBox="1"/>
          <p:nvPr/>
        </p:nvSpPr>
        <p:spPr>
          <a:xfrm>
            <a:off x="3890311" y="2156459"/>
            <a:ext cx="8301688" cy="47015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</a:rPr>
              <a:t>（</a:t>
            </a:r>
            <a:r>
              <a:rPr lang="en-US" altLang="en-US" sz="2800" b="1">
                <a:solidFill>
                  <a:srgbClr val="000000"/>
                </a:solidFill>
              </a:rPr>
              <a:t>1</a:t>
            </a:r>
            <a:r>
              <a:rPr lang="zh-CN" altLang="en-US" sz="2800" b="1">
                <a:solidFill>
                  <a:srgbClr val="000000"/>
                </a:solidFill>
              </a:rPr>
              <a:t>）</a:t>
            </a:r>
            <a:r>
              <a:rPr lang="en-US" sz="2800" b="1">
                <a:solidFill>
                  <a:srgbClr val="000000"/>
                </a:solidFill>
              </a:rPr>
              <a:t>全球层面</a:t>
            </a:r>
            <a:r>
              <a:rPr lang="en-US" sz="2800">
                <a:solidFill>
                  <a:srgbClr val="000000"/>
                </a:solidFill>
              </a:rPr>
              <a:t>: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二十国集团正在促进世界经济增长、协调各国宏观经济政策、推动全球经济治理改革等方面发挥积极作用。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 b="1">
                <a:solidFill>
                  <a:srgbClr val="000000"/>
                </a:solidFill>
              </a:rPr>
              <a:t>(2)地区层面</a:t>
            </a:r>
            <a:endParaRPr lang="zh-CN" sz="2800" b="1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①2001年成立的上海合作组织正在有效维护欧亚地区的安全。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②2009年首次召开的金砖国家领导人会晤以及201 5成立的新开发银行，是金砖国家合作共赢、维护新兴市场国家和发展中国家共同得益的平台。</a:t>
            </a:r>
            <a:endParaRPr lang="zh-CN" sz="2800">
              <a:solidFill>
                <a:srgbClr val="000000"/>
              </a:solidFill>
            </a:endParaRPr>
          </a:p>
          <a:p>
            <a:endParaRPr lang="zh-CN" sz="2800">
              <a:solidFill>
                <a:srgbClr val="000000"/>
              </a:solidFill>
            </a:endParaRPr>
          </a:p>
        </p:txBody>
      </p:sp>
      <p:pic>
        <p:nvPicPr>
          <p:cNvPr id="2097160" name="图片 2097159"/>
          <p:cNvPicPr/>
          <p:nvPr/>
        </p:nvPicPr>
        <p:blipFill>
          <a:blip r:embed="rId1"/>
          <a:stretch>
            <a:fillRect/>
          </a:stretch>
        </p:blipFill>
        <p:spPr>
          <a:xfrm>
            <a:off x="165492" y="64516"/>
            <a:ext cx="2390126" cy="1735608"/>
          </a:xfrm>
          <a:prstGeom prst="rect">
            <a:avLst/>
          </a:prstGeom>
        </p:spPr>
      </p:pic>
      <p:pic>
        <p:nvPicPr>
          <p:cNvPr id="2097161" name="图片 2097160"/>
          <p:cNvPicPr/>
          <p:nvPr/>
        </p:nvPicPr>
        <p:blipFill>
          <a:blip r:embed="rId2"/>
          <a:stretch>
            <a:fillRect/>
          </a:stretch>
        </p:blipFill>
        <p:spPr>
          <a:xfrm>
            <a:off x="530655" y="2389664"/>
            <a:ext cx="2024963" cy="1721099"/>
          </a:xfrm>
          <a:prstGeom prst="rect">
            <a:avLst/>
          </a:prstGeom>
        </p:spPr>
      </p:pic>
      <p:pic>
        <p:nvPicPr>
          <p:cNvPr id="2097162" name="图片 2097161"/>
          <p:cNvPicPr/>
          <p:nvPr/>
        </p:nvPicPr>
        <p:blipFill>
          <a:blip r:embed="rId3"/>
          <a:stretch>
            <a:fillRect/>
          </a:stretch>
        </p:blipFill>
        <p:spPr>
          <a:xfrm>
            <a:off x="400297" y="4700302"/>
            <a:ext cx="2285679" cy="1664479"/>
          </a:xfrm>
          <a:prstGeom prst="rect">
            <a:avLst/>
          </a:prstGeom>
        </p:spPr>
      </p:pic>
      <p:sp>
        <p:nvSpPr>
          <p:cNvPr id="1048654" name="文本框 1048653"/>
          <p:cNvSpPr txBox="1"/>
          <p:nvPr/>
        </p:nvSpPr>
        <p:spPr>
          <a:xfrm>
            <a:off x="-106278" y="6364780"/>
            <a:ext cx="5584508" cy="3962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en-US" sz="2000">
                <a:solidFill>
                  <a:srgbClr val="BF0000"/>
                </a:solidFill>
              </a:rPr>
              <a:t>2017</a:t>
            </a:r>
            <a:r>
              <a:rPr lang="zh-CN" altLang="en-US" sz="2000">
                <a:solidFill>
                  <a:srgbClr val="BF0000"/>
                </a:solidFill>
              </a:rPr>
              <a:t>年在中国召开的金砖国家领导人会晤徽标</a:t>
            </a:r>
            <a:endParaRPr lang="zh-CN" sz="2000">
              <a:solidFill>
                <a:srgbClr val="BF0000"/>
              </a:solidFill>
            </a:endParaRPr>
          </a:p>
        </p:txBody>
      </p:sp>
    </p:spTree>
  </p:cSld>
  <p:clrMapOvr>
    <a:masterClrMapping/>
  </p:clrMapOvr>
  <p:transition spd="slow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CD"/>
        </a:solidFill>
        <a:effectLst/>
      </p:bgPr>
    </p:bg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标题 1048662"/>
          <p:cNvSpPr>
            <a:spLocks noGrp="1"/>
          </p:cNvSpPr>
          <p:nvPr>
            <p:ph type="title"/>
          </p:nvPr>
        </p:nvSpPr>
        <p:spPr>
          <a:xfrm>
            <a:off x="469776" y="537637"/>
            <a:ext cx="9290853" cy="851807"/>
          </a:xfrm>
        </p:spPr>
        <p:txBody>
          <a:bodyPr/>
          <a:lstStyle/>
          <a:p>
            <a:r>
              <a:rPr lang="en-US" altLang="en-US" sz="3600" b="1">
                <a:solidFill>
                  <a:srgbClr val="FFFFFF"/>
                </a:solidFill>
              </a:rPr>
              <a:t>3.</a:t>
            </a:r>
            <a:r>
              <a:rPr lang="zh-CN" altLang="en-US" sz="3600" b="1">
                <a:solidFill>
                  <a:srgbClr val="FFFFFF"/>
                </a:solidFill>
              </a:rPr>
              <a:t>中国治理方案的提出（贡献）</a:t>
            </a:r>
            <a:endParaRPr lang="zh-CN" sz="3600" b="1">
              <a:solidFill>
                <a:srgbClr val="FFFFFF"/>
              </a:solidFill>
            </a:endParaRPr>
          </a:p>
        </p:txBody>
      </p:sp>
      <p:sp>
        <p:nvSpPr>
          <p:cNvPr id="1048664" name="内容占位符 1048663"/>
          <p:cNvSpPr>
            <a:spLocks noGrp="1"/>
          </p:cNvSpPr>
          <p:nvPr>
            <p:ph sz="half" idx="2"/>
          </p:nvPr>
        </p:nvSpPr>
        <p:spPr>
          <a:xfrm>
            <a:off x="217036" y="1389444"/>
            <a:ext cx="7936883" cy="556457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zh-CN"/>
          </a:p>
          <a:p>
            <a:r>
              <a:rPr lang="en-US"/>
              <a:t>①中国高举和平、发展、合作、共赢的旗帜，坚持在和平共处五项原则基础上发展同各国的友好合作，推动建设相互尊重、公平正义、合作共赢的新型国际关系。</a:t>
            </a:r>
            <a:endParaRPr lang="zh-CN"/>
          </a:p>
          <a:p>
            <a:r>
              <a:rPr lang="en-US"/>
              <a:t>②中国倡导构建人类命运共同体，进一步促进全球治理体系变革。</a:t>
            </a:r>
            <a:endParaRPr lang="zh-C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标题 1048669"/>
          <p:cNvSpPr>
            <a:spLocks noGrp="1"/>
          </p:cNvSpPr>
          <p:nvPr>
            <p:ph type="title"/>
          </p:nvPr>
        </p:nvSpPr>
        <p:spPr>
          <a:xfrm>
            <a:off x="523970" y="0"/>
            <a:ext cx="10515600" cy="1325563"/>
          </a:xfrm>
        </p:spPr>
        <p:txBody>
          <a:bodyPr/>
          <a:lstStyle/>
          <a:p>
            <a:r>
              <a:rPr lang="zh-CN" altLang="en-US" sz="4000">
                <a:solidFill>
                  <a:srgbClr val="F46D43"/>
                </a:solidFill>
              </a:rPr>
              <a:t>构建人类命运共同体</a:t>
            </a:r>
            <a:endParaRPr lang="zh-CN" sz="4000">
              <a:solidFill>
                <a:srgbClr val="F46D43"/>
              </a:solidFill>
            </a:endParaRPr>
          </a:p>
        </p:txBody>
      </p:sp>
      <p:sp>
        <p:nvSpPr>
          <p:cNvPr id="1048671" name="内容占位符 1048670"/>
          <p:cNvSpPr>
            <a:spLocks noGrp="1"/>
          </p:cNvSpPr>
          <p:nvPr>
            <p:ph idx="1"/>
          </p:nvPr>
        </p:nvSpPr>
        <p:spPr>
          <a:xfrm>
            <a:off x="323274" y="1325563"/>
            <a:ext cx="8044826" cy="4962571"/>
          </a:xfrm>
        </p:spPr>
        <p:txBody>
          <a:bodyPr>
            <a:normAutofit fontScale="82143" lnSpcReduction="20000"/>
          </a:bodyPr>
          <a:lstStyle/>
          <a:p>
            <a:pPr marL="0" indent="0">
              <a:buNone/>
            </a:pPr>
            <a:r>
              <a:rPr lang="zh-CN" altLang="en-US" b="1">
                <a:solidFill>
                  <a:srgbClr val="BF0000"/>
                </a:solidFill>
              </a:rPr>
              <a:t>（</a:t>
            </a:r>
            <a:r>
              <a:rPr lang="en-US" altLang="en-US" b="1">
                <a:solidFill>
                  <a:srgbClr val="BF0000"/>
                </a:solidFill>
              </a:rPr>
              <a:t>1</a:t>
            </a:r>
            <a:r>
              <a:rPr lang="zh-CN" altLang="en-US" b="1">
                <a:solidFill>
                  <a:srgbClr val="BF0000"/>
                </a:solidFill>
              </a:rPr>
              <a:t>）建立的依据</a:t>
            </a:r>
            <a:r>
              <a:rPr lang="en-US" altLang="en-US" b="1">
                <a:solidFill>
                  <a:srgbClr val="BF0000"/>
                </a:solidFill>
              </a:rPr>
              <a:t>:</a:t>
            </a:r>
            <a:endParaRPr lang="zh-CN" b="1">
              <a:solidFill>
                <a:srgbClr val="BF0000"/>
              </a:solidFill>
            </a:endParaRPr>
          </a:p>
          <a:p>
            <a:pPr marL="0" indent="0">
              <a:buNone/>
            </a:pPr>
            <a:r>
              <a:rPr lang="en-US" altLang="en-US">
                <a:solidFill>
                  <a:srgbClr val="FFFFFF"/>
                </a:solidFill>
              </a:rPr>
              <a:t>①基于中国对当今世界和平与发展大势的准确把握。</a:t>
            </a:r>
            <a:endParaRPr lang="zh-CN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altLang="en-US">
                <a:solidFill>
                  <a:srgbClr val="FFFFFF"/>
                </a:solidFill>
              </a:rPr>
              <a:t>②源自中华文明“以和为贵"“协和万邦”的和平思想与和谐理念。</a:t>
            </a:r>
            <a:endParaRPr lang="zh-CN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altLang="en-US">
                <a:solidFill>
                  <a:srgbClr val="FFFFFF"/>
                </a:solidFill>
              </a:rPr>
              <a:t>③中国为推动世界和平与可持续发展给出的一个可供选择的、理性可行的行动方案。</a:t>
            </a:r>
            <a:endParaRPr lang="zh-CN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altLang="en-US">
                <a:solidFill>
                  <a:srgbClr val="FFFFFF"/>
                </a:solidFill>
              </a:rPr>
              <a:t>④为了推动国际秩序和国际体系朝着更加公正合理的方向发展。</a:t>
            </a:r>
            <a:endParaRPr lang="zh-CN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BF0000"/>
                </a:solidFill>
              </a:rPr>
              <a:t>（</a:t>
            </a:r>
            <a:r>
              <a:rPr lang="en-US" b="1">
                <a:solidFill>
                  <a:srgbClr val="BF0000"/>
                </a:solidFill>
              </a:rPr>
              <a:t>2)行动</a:t>
            </a:r>
            <a:r>
              <a:rPr lang="zh-CN" altLang="en-US" b="1">
                <a:solidFill>
                  <a:srgbClr val="BF0000"/>
                </a:solidFill>
              </a:rPr>
              <a:t>（措施）</a:t>
            </a:r>
            <a:endParaRPr lang="zh-CN" b="1">
              <a:solidFill>
                <a:srgbClr val="BF0000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①2013年，中国提出建设“一带一路”的合作倡议。</a:t>
            </a:r>
            <a:endParaRPr lang="zh-CN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②2014年11月，中国设立丝路基金，对“一带一路”建设给予资金支持。</a:t>
            </a:r>
            <a:endParaRPr lang="zh-CN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③2015年12月，中国倡议设立的亚洲基础设施投资银行正式成立。</a:t>
            </a:r>
            <a:endParaRPr lang="zh-CN">
              <a:solidFill>
                <a:srgbClr val="FFFFFF"/>
              </a:solidFill>
            </a:endParaRPr>
          </a:p>
        </p:txBody>
      </p:sp>
      <p:pic>
        <p:nvPicPr>
          <p:cNvPr id="2097163" name="图片 2097162"/>
          <p:cNvPicPr/>
          <p:nvPr/>
        </p:nvPicPr>
        <p:blipFill>
          <a:blip r:embed="rId1"/>
          <a:stretch>
            <a:fillRect/>
          </a:stretch>
        </p:blipFill>
        <p:spPr>
          <a:xfrm>
            <a:off x="8368100" y="1325563"/>
            <a:ext cx="3421810" cy="32971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CD"/>
        </a:solidFill>
        <a:effectLst/>
      </p:bgPr>
    </p:bg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文本框 1048671"/>
          <p:cNvSpPr txBox="1"/>
          <p:nvPr/>
        </p:nvSpPr>
        <p:spPr>
          <a:xfrm>
            <a:off x="628723" y="1616165"/>
            <a:ext cx="7092337" cy="4282440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rgbClr val="000000"/>
                </a:solidFill>
              </a:rPr>
              <a:t>亚洲文明对话大会</a:t>
            </a:r>
            <a:endParaRPr lang="zh-CN" sz="2800">
              <a:solidFill>
                <a:srgbClr val="000000"/>
              </a:solidFill>
            </a:endParaRPr>
          </a:p>
          <a:p>
            <a:r>
              <a:rPr lang="en-US" sz="2800">
                <a:solidFill>
                  <a:srgbClr val="000000"/>
                </a:solidFill>
              </a:rPr>
              <a:t>2019年5月15日，中国倡议的亚洲文明对话大会在北京召开。在这次大会上，习近平发表《深化文明交流互鉴共建亚洲命运共同体》的主旨演讲。这次大会，旨在传承、 弘扬亚洲和世界各国璀璨的文明成果，搭建文明相互理解、相互尊重、互学互鉴、共同发展的平台，增强亚洲文化自信，激发亚洲创新活力，为亚洲命运共同体和人类命运共同体建设提供精神支撑。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673" name="圆角矩形标注 1048672"/>
          <p:cNvSpPr/>
          <p:nvPr/>
        </p:nvSpPr>
        <p:spPr>
          <a:xfrm>
            <a:off x="628723" y="542435"/>
            <a:ext cx="1521963" cy="628626"/>
          </a:xfrm>
          <a:prstGeom prst="wedgeRoundRectCallout">
            <a:avLst/>
          </a:prstGeom>
          <a:solidFill>
            <a:srgbClr val="FFE100"/>
          </a:solidFill>
          <a:ln w="25400">
            <a:solidFill>
              <a:srgbClr val="666666"/>
            </a:solidFill>
          </a:ln>
        </p:spPr>
        <p:txBody>
          <a:bodyPr anchor="ctr"/>
          <a:lstStyle/>
          <a:p>
            <a:pPr algn="ctr"/>
            <a:r>
              <a:rPr lang="zh-CN" altLang="en-US"/>
              <a:t>历史纵横</a:t>
            </a:r>
            <a:endParaRPr lang="zh-CN"/>
          </a:p>
        </p:txBody>
      </p:sp>
      <p:pic>
        <p:nvPicPr>
          <p:cNvPr id="2097164" name="图片 2097163"/>
          <p:cNvPicPr/>
          <p:nvPr/>
        </p:nvPicPr>
        <p:blipFill>
          <a:blip r:embed="rId1"/>
          <a:stretch>
            <a:fillRect/>
          </a:stretch>
        </p:blipFill>
        <p:spPr>
          <a:xfrm>
            <a:off x="9505776" y="542435"/>
            <a:ext cx="2686224" cy="1709319"/>
          </a:xfrm>
          <a:prstGeom prst="rect">
            <a:avLst/>
          </a:prstGeom>
        </p:spPr>
      </p:pic>
      <p:sp>
        <p:nvSpPr>
          <p:cNvPr id="1048674" name="文本框 1048673"/>
          <p:cNvSpPr txBox="1"/>
          <p:nvPr/>
        </p:nvSpPr>
        <p:spPr>
          <a:xfrm rot="1434016">
            <a:off x="8685343" y="3982615"/>
            <a:ext cx="3090953" cy="169164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2A5E3"/>
                </a:solidFill>
              </a:rPr>
              <a:t>说一说这则材料所体现了什么？</a:t>
            </a:r>
            <a:endParaRPr lang="zh-CN" sz="3600" b="1">
              <a:solidFill>
                <a:srgbClr val="02A5E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4DE"/>
        </a:solidFill>
        <a:effectLst/>
      </p:bgPr>
    </p:bg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内容占位符 1048679"/>
          <p:cNvSpPr>
            <a:spLocks noGrp="1"/>
          </p:cNvSpPr>
          <p:nvPr>
            <p:ph idx="1"/>
          </p:nvPr>
        </p:nvSpPr>
        <p:spPr>
          <a:xfrm>
            <a:off x="208351" y="784187"/>
            <a:ext cx="11947236" cy="7616051"/>
          </a:xfrm>
        </p:spPr>
        <p:txBody>
          <a:bodyPr>
            <a:normAutofit/>
          </a:bodyPr>
          <a:lstStyle/>
          <a:p>
            <a:r>
              <a:rPr lang="en-US" b="1"/>
              <a:t>史料一</a:t>
            </a:r>
            <a:r>
              <a:rPr lang="en-US"/>
              <a:t>发展中国家与发达国家人均国内生产总值比较表</a:t>
            </a:r>
            <a:endParaRPr lang="zh-CN"/>
          </a:p>
          <a:p>
            <a:endParaRPr lang="zh-CN"/>
          </a:p>
          <a:p>
            <a:endParaRPr lang="zh-CN"/>
          </a:p>
          <a:p>
            <a:endParaRPr lang="zh-CN"/>
          </a:p>
          <a:p>
            <a:r>
              <a:rPr lang="en-US"/>
              <a:t>《1994年世界发展报告》</a:t>
            </a:r>
            <a:endParaRPr lang="zh-CN"/>
          </a:p>
          <a:p>
            <a:endParaRPr lang="zh-CN"/>
          </a:p>
          <a:p>
            <a:r>
              <a:rPr lang="en-US" b="1"/>
              <a:t>史料二</a:t>
            </a:r>
            <a:r>
              <a:rPr lang="en-US"/>
              <a:t>_进入新的一-年，促和平，求发展，仍是世界各国人民的共同愿望。和平是世界发展繁荣的前提。中国人民热爱和平，中国的发展需要和平。中国将继续奉行独立自主的和平外交政策，与各国人民一道，为建立公正合理的国际政治经济新秩序而不懈努力，共同建设一个和平、发展、进步的美好世界。</a:t>
            </a:r>
            <a:endParaRPr lang="zh-CN"/>
          </a:p>
          <a:p>
            <a:r>
              <a:rPr lang="en-US"/>
              <a:t>--江泽民2002年新年贺词</a:t>
            </a:r>
            <a:endParaRPr lang="zh-CN"/>
          </a:p>
          <a:p>
            <a:endParaRPr lang="zh-CN"/>
          </a:p>
        </p:txBody>
      </p:sp>
      <p:pic>
        <p:nvPicPr>
          <p:cNvPr id="2097165" name="图片 2097164"/>
          <p:cNvPicPr/>
          <p:nvPr/>
        </p:nvPicPr>
        <p:blipFill>
          <a:blip r:embed="rId1"/>
          <a:stretch>
            <a:fillRect/>
          </a:stretch>
        </p:blipFill>
        <p:spPr>
          <a:xfrm>
            <a:off x="647329" y="1557543"/>
            <a:ext cx="7969933" cy="19956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CD"/>
        </a:solidFill>
        <a:effectLst/>
      </p:bgPr>
    </p:bg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内容占位符 1048680"/>
          <p:cNvSpPr>
            <a:spLocks noGrp="1"/>
          </p:cNvSpPr>
          <p:nvPr>
            <p:ph idx="1"/>
          </p:nvPr>
        </p:nvSpPr>
        <p:spPr>
          <a:xfrm>
            <a:off x="269586" y="0"/>
            <a:ext cx="11652826" cy="6730896"/>
          </a:xfrm>
        </p:spPr>
        <p:txBody>
          <a:bodyPr>
            <a:normAutofit fontScale="85714" lnSpcReduction="20000"/>
          </a:bodyPr>
          <a:lstStyle/>
          <a:p>
            <a:r>
              <a:rPr lang="en-US" b="1"/>
              <a:t>[思考</a:t>
            </a:r>
            <a:r>
              <a:rPr lang="en-US"/>
              <a:t>]</a:t>
            </a:r>
            <a:endParaRPr lang="zh-CN"/>
          </a:p>
          <a:p>
            <a:r>
              <a:rPr lang="en-US"/>
              <a:t>(1)史料- -反映的是什么问题?根源何在?</a:t>
            </a:r>
            <a:endParaRPr lang="zh-CN"/>
          </a:p>
          <a:p>
            <a:r>
              <a:rPr lang="en-US"/>
              <a:t>(2)根据史料二，简析“促和平”与“求发展”之间的关系。</a:t>
            </a:r>
            <a:endParaRPr lang="zh-CN"/>
          </a:p>
          <a:p>
            <a:pPr marL="0" indent="0">
              <a:buNone/>
            </a:pPr>
            <a:r>
              <a:rPr lang="zh-CN" altLang="en-US" b="1"/>
              <a:t>答案</a:t>
            </a:r>
            <a:r>
              <a:rPr lang="en-US" altLang="en-US" b="1"/>
              <a:t>:</a:t>
            </a:r>
            <a:endParaRPr lang="zh-CN" b="1"/>
          </a:p>
          <a:p>
            <a:r>
              <a:rPr lang="en-US"/>
              <a:t>(1)发达国家和发展中国家国内生产总值的差距在加大，两者贫富差距扩大。</a:t>
            </a:r>
            <a:endParaRPr lang="zh-CN"/>
          </a:p>
          <a:p>
            <a:r>
              <a:rPr lang="en-US" b="1"/>
              <a:t>根源:</a:t>
            </a:r>
            <a:r>
              <a:rPr lang="en-US"/>
              <a:t>在全球化进程中旧的世界经济秩序仍在起决定性作用。</a:t>
            </a:r>
            <a:endParaRPr lang="zh-CN"/>
          </a:p>
          <a:p>
            <a:r>
              <a:rPr lang="en-US"/>
              <a:t>(2)</a:t>
            </a:r>
            <a:r>
              <a:rPr lang="en-US" b="1"/>
              <a:t>和平是发展的前提和基础，发展经济是维护世界和平的有力保障。</a:t>
            </a:r>
            <a:endParaRPr lang="zh-CN" b="1"/>
          </a:p>
          <a:p>
            <a:r>
              <a:rPr lang="en-US"/>
              <a:t>和平是发展的前提</a:t>
            </a:r>
            <a:endParaRPr lang="zh-CN"/>
          </a:p>
          <a:p>
            <a:r>
              <a:rPr lang="en-US"/>
              <a:t>①只有在和平的国际环境中，世界各国才能保持正常的经济交往和顺利实现本国的发展计划。</a:t>
            </a:r>
            <a:endParaRPr lang="zh-CN"/>
          </a:p>
          <a:p>
            <a:r>
              <a:rPr lang="en-US"/>
              <a:t>②战乱和冲突则是经济发展的重大障碍,甚至造成严重的经济损失。</a:t>
            </a:r>
            <a:endParaRPr lang="zh-CN"/>
          </a:p>
          <a:p>
            <a:endParaRPr lang="zh-CN"/>
          </a:p>
          <a:p>
            <a:r>
              <a:rPr lang="en-US"/>
              <a:t>发展是维护和平的有力保障</a:t>
            </a:r>
            <a:endParaRPr lang="zh-CN"/>
          </a:p>
          <a:p>
            <a:r>
              <a:rPr lang="en-US"/>
              <a:t>①和平事业是需要一定的物质基础，而经济贸易往来则能增进各国人民的友好往来。</a:t>
            </a:r>
            <a:endParaRPr lang="zh-CN"/>
          </a:p>
          <a:p>
            <a:r>
              <a:rPr lang="en-US"/>
              <a:t>②经济的发展有助于消除世界不稳定因素，减少发生军事冲突的可能性。</a:t>
            </a:r>
            <a:endParaRPr lang="zh-CN"/>
          </a:p>
          <a:p>
            <a:r>
              <a:rPr lang="en-US"/>
              <a:t>③世界经济特别是发展中国家经济的发展有利于世界和平力量的壮大。</a:t>
            </a:r>
            <a:endParaRPr lang="zh-CN"/>
          </a:p>
          <a:p>
            <a:endParaRPr lang="zh-CN"/>
          </a:p>
        </p:txBody>
      </p:sp>
    </p:spTree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2" name="内容占位符 1048681"/>
          <p:cNvSpPr>
            <a:spLocks noGrp="1"/>
          </p:cNvSpPr>
          <p:nvPr>
            <p:ph idx="1"/>
          </p:nvPr>
        </p:nvSpPr>
        <p:spPr>
          <a:xfrm>
            <a:off x="491115" y="391026"/>
            <a:ext cx="10515600" cy="5913447"/>
          </a:xfrm>
        </p:spPr>
        <p:txBody>
          <a:bodyPr>
            <a:normAutofit fontScale="92857" lnSpcReduction="20000"/>
          </a:bodyPr>
          <a:lstStyle/>
          <a:p>
            <a:r>
              <a:rPr lang="zh-CN" b="1"/>
              <a:t>史料</a:t>
            </a:r>
            <a:r>
              <a:rPr lang="en-US" b="1"/>
              <a:t> </a:t>
            </a:r>
            <a:r>
              <a:rPr lang="zh-CN"/>
              <a:t>当今世界， “西方之乱”与“中国之治"并存。治理赤字、信任赤字、发展赤字此起彼伏。..新时代的“哈姆雷特之问",正悄然把引领世界的希望寄托中国。中国给世界提供的真诚良方是:打造开放共赢合作模式，构建人类命运共同体，既独立自主搞好"自转”，又合作搞好“公转”。</a:t>
            </a:r>
            <a:endParaRPr lang="zh-CN"/>
          </a:p>
          <a:p>
            <a:r>
              <a:rPr lang="zh-CN"/>
              <a:t>《让中国梦与世界梦在共同命运中交相辉映》</a:t>
            </a:r>
            <a:endParaRPr lang="zh-CN"/>
          </a:p>
          <a:p>
            <a:r>
              <a:rPr lang="en-US"/>
              <a:t>[思考]</a:t>
            </a:r>
            <a:endParaRPr lang="zh-CN"/>
          </a:p>
          <a:p>
            <a:r>
              <a:rPr lang="en-US"/>
              <a:t>(1)根据史料-并结合所学知识，简析中国积极构建人类命运共同体的意义。</a:t>
            </a:r>
            <a:endParaRPr lang="zh-CN"/>
          </a:p>
          <a:p>
            <a:r>
              <a:rPr lang="en-US"/>
              <a:t>意义:有利于开创中国特色大国外交新局面;</a:t>
            </a:r>
            <a:endParaRPr lang="zh-CN"/>
          </a:p>
          <a:p>
            <a:r>
              <a:rPr lang="en-US"/>
              <a:t>为全面建成小康社会、进而全面建设社会主义现代化强国创造有利条件(有利于提高中国的综合国力);</a:t>
            </a:r>
            <a:endParaRPr lang="zh-CN"/>
          </a:p>
          <a:p>
            <a:r>
              <a:rPr lang="en-US"/>
              <a:t>有利于提高中国的国际地位;</a:t>
            </a:r>
            <a:endParaRPr lang="zh-CN"/>
          </a:p>
          <a:p>
            <a:r>
              <a:rPr lang="en-US"/>
              <a:t>有利于推动建立公正合理的国际政治经济新秩序;有利于世界的和平与发展。</a:t>
            </a:r>
            <a:endParaRPr lang="zh-CN"/>
          </a:p>
        </p:txBody>
      </p:sp>
    </p:spTree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6" name="图片 2097165"/>
          <p:cNvPicPr/>
          <p:nvPr/>
        </p:nvPicPr>
        <p:blipFill>
          <a:blip r:embed="rId1"/>
          <a:stretch>
            <a:fillRect/>
          </a:stretch>
        </p:blipFill>
        <p:spPr>
          <a:xfrm>
            <a:off x="1183565" y="0"/>
            <a:ext cx="9824870" cy="6858000"/>
          </a:xfrm>
          <a:prstGeom prst="rect">
            <a:avLst/>
          </a:prstGeom>
        </p:spPr>
      </p:pic>
      <p:pic>
        <p:nvPicPr>
          <p:cNvPr id="209716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039600" y="115570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 spd="slow">
    <p:circle/>
  </p:transition>
</p:sld>
</file>

<file path=ppt/tags/tag1.xml><?xml version="1.0" encoding="utf-8"?>
<p:tagLst xmlns:p="http://schemas.openxmlformats.org/presentationml/2006/main">
  <p:tag name="KSO_WM_BEAUTIFY_FLAG" val="#wm#"/>
  <p:tag name="KSO_WM_DIAGRAM_GROUP_CODE" val="ζ1-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HIGHLIGHT" val="0"/>
  <p:tag name="KSO_WM_UNIT_ID" val="crop20195009_1*i*1"/>
  <p:tag name="KSO_WM_UNIT_INDEX" val="1"/>
  <p:tag name="KSO_WM_UNIT_LAYERLEVEL" val="1"/>
  <p:tag name="KSO_WM_UNIT_TYPE" val="i"/>
</p:tagLst>
</file>

<file path=ppt/tags/tag2.xml><?xml version="1.0" encoding="utf-8"?>
<p:tagLst xmlns:p="http://schemas.openxmlformats.org/presentationml/2006/main">
  <p:tag name="KSO_WM_BEAUTIFY_FLAG" val="#wm#"/>
  <p:tag name="KSO_WM_BLIP_RECT_BOTTOM" val="-48"/>
  <p:tag name="KSO_WM_BLIP_RECT_LEFT" val="-125"/>
  <p:tag name="KSO_WM_BLIP_RECT_RIGHT" val="-121"/>
  <p:tag name="KSO_WM_BLIP_RECT_TOP" val="-46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72.4"/>
  <p:tag name="KSO_WM_CREATIVE_CROP_SHAPE_LEFT" val="111.6"/>
  <p:tag name="KSO_WM_CREATIVE_CROP_SHAPE_TOP" val="85"/>
  <p:tag name="KSO_WM_CREATIVE_CROP_SHAPE_WIDTH" val="72.25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1"/>
  <p:tag name="KSO_WM_UNIT_INDEX" val="1_1_1"/>
  <p:tag name="KSO_WM_UNIT_LAYERLEVEL" val="1_1_1"/>
  <p:tag name="KSO_WM_UNIT_TYPE" val="ζ_h_d"/>
  <p:tag name="KSO_WM_UNIT_VALUE" val="1038*1037"/>
  <p:tag name="PA" val="v5.2.2"/>
  <p:tag name="PICTUREFILLRANGE" val="76ca7956-4c3c-4fdb-a566-319d1d76860f"/>
</p:tagLst>
</file>

<file path=ppt/tags/tag3.xml><?xml version="1.0" encoding="utf-8"?>
<p:tagLst xmlns:p="http://schemas.openxmlformats.org/presentationml/2006/main">
  <p:tag name="KSO_WM_BEAUTIFY_FLAG" val="#wm#"/>
  <p:tag name="KSO_WM_BLIP_RECT_BOTTOM" val="-585"/>
  <p:tag name="KSO_WM_BLIP_RECT_LEFT" val="-470"/>
  <p:tag name="KSO_WM_BLIP_RECT_RIGHT" val="-833"/>
  <p:tag name="KSO_WM_BLIP_RECT_TOP" val="-137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17.1"/>
  <p:tag name="KSO_WM_CREATIVE_CROP_SHAPE_LEFT" val="105.05"/>
  <p:tag name="KSO_WM_CREATIVE_CROP_SHAPE_TOP" val="75.2"/>
  <p:tag name="KSO_WM_CREATIVE_CROP_SHAPE_WIDTH" val="17.8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2"/>
  <p:tag name="KSO_WM_UNIT_INDEX" val="1_1_2"/>
  <p:tag name="KSO_WM_UNIT_LAYERLEVEL" val="1_1_1"/>
  <p:tag name="KSO_WM_UNIT_TYPE" val="ζ_h_d"/>
  <p:tag name="KSO_WM_UNIT_VALUE" val="245*255"/>
  <p:tag name="PA" val="v5.2.2"/>
  <p:tag name="PICTUREFILLRANGE" val="76ca7956-4c3c-4fdb-a566-319d1d76860f"/>
</p:tagLst>
</file>

<file path=ppt/tags/tag4.xml><?xml version="1.0" encoding="utf-8"?>
<p:tagLst xmlns:p="http://schemas.openxmlformats.org/presentationml/2006/main">
  <p:tag name="KSO_WM_BEAUTIFY_FLAG" val="#wm#"/>
  <p:tag name="KSO_WM_BLIP_RECT_BOTTOM" val="-73"/>
  <p:tag name="KSO_WM_BLIP_RECT_LEFT" val="-841"/>
  <p:tag name="KSO_WM_BLIP_RECT_RIGHT" val="-868"/>
  <p:tag name="KSO_WM_BLIP_RECT_TOP" val="-526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20.1"/>
  <p:tag name="KSO_WM_CREATIVE_CROP_SHAPE_LEFT" val="137.5"/>
  <p:tag name="KSO_WM_CREATIVE_CROP_SHAPE_TOP" val="157.55"/>
  <p:tag name="KSO_WM_CREATIVE_CROP_SHAPE_WIDTH" val="13.8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3"/>
  <p:tag name="KSO_WM_UNIT_INDEX" val="1_1_3"/>
  <p:tag name="KSO_WM_UNIT_LAYERLEVEL" val="1_1_1"/>
  <p:tag name="KSO_WM_UNIT_TYPE" val="ζ_h_d"/>
  <p:tag name="KSO_WM_UNIT_VALUE" val="288*198"/>
  <p:tag name="PA" val="v5.2.2"/>
  <p:tag name="PICTUREFILLRANGE" val="76ca7956-4c3c-4fdb-a566-319d1d76860f"/>
</p:tagLst>
</file>

<file path=ppt/tags/tag5.xml><?xml version="1.0" encoding="utf-8"?>
<p:tagLst xmlns:p="http://schemas.openxmlformats.org/presentationml/2006/main">
  <p:tag name="KSO_WM_BEAUTIFY_FLAG" val="#wm#"/>
  <p:tag name="KSO_WM_BLIP_RECT_BOTTOM" val="-652"/>
  <p:tag name="KSO_WM_BLIP_RECT_LEFT" val="-1007"/>
  <p:tag name="KSO_WM_BLIP_RECT_RIGHT" val="-1017"/>
  <p:tag name="KSO_WM_BLIP_RECT_TOP" val="-88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16.7"/>
  <p:tag name="KSO_WM_CREATIVE_CROP_SHAPE_LEFT" val="139.85"/>
  <p:tag name="KSO_WM_CREATIVE_CROP_SHAPE_TOP" val="66.55"/>
  <p:tag name="KSO_WM_CREATIVE_CROP_SHAPE_WIDTH" val="11.75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4"/>
  <p:tag name="KSO_WM_UNIT_INDEX" val="1_1_4"/>
  <p:tag name="KSO_WM_UNIT_LAYERLEVEL" val="1_1_1"/>
  <p:tag name="KSO_WM_UNIT_TYPE" val="ζ_h_d"/>
  <p:tag name="KSO_WM_UNIT_VALUE" val="240*169"/>
  <p:tag name="PA" val="v5.2.2"/>
  <p:tag name="PICTUREFILLRANGE" val="76ca7956-4c3c-4fdb-a566-319d1d76860f"/>
</p:tagLst>
</file>

<file path=ppt/tags/tag6.xml><?xml version="1.0" encoding="utf-8"?>
<p:tagLst xmlns:p="http://schemas.openxmlformats.org/presentationml/2006/main">
  <p:tag name="KSO_WM_BEAUTIFY_FLAG" val="#wm#"/>
  <p:tag name="KSO_WM_BLIP_RECT_BOTTOM" val="-351"/>
  <p:tag name="KSO_WM_BLIP_RECT_LEFT" val="-375"/>
  <p:tag name="KSO_WM_BLIP_RECT_RIGHT" val="-857"/>
  <p:tag name="KSO_WM_BLIP_RECT_TOP" val="-554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13.95"/>
  <p:tag name="KSO_WM_CREATIVE_CROP_SHAPE_LEFT" val="91.7"/>
  <p:tag name="KSO_WM_CREATIVE_CROP_SHAPE_TOP" val="129.25"/>
  <p:tag name="KSO_WM_CREATIVE_CROP_SHAPE_WIDTH" val="18.75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5"/>
  <p:tag name="KSO_WM_UNIT_INDEX" val="1_1_5"/>
  <p:tag name="KSO_WM_UNIT_LAYERLEVEL" val="1_1_1"/>
  <p:tag name="KSO_WM_UNIT_TYPE" val="ζ_h_d"/>
  <p:tag name="KSO_WM_UNIT_VALUE" val="200*269"/>
  <p:tag name="PA" val="v5.2.2"/>
  <p:tag name="PICTUREFILLRANGE" val="76ca7956-4c3c-4fdb-a566-319d1d76860f"/>
</p:tagLst>
</file>

<file path=ppt/tags/tag7.xml><?xml version="1.0" encoding="utf-8"?>
<p:tagLst xmlns:p="http://schemas.openxmlformats.org/presentationml/2006/main">
  <p:tag name="KSO_WM_BEAUTIFY_FLAG" val="#wm#"/>
  <p:tag name="KSO_WM_BLIP_RECT_BOTTOM" val="-150"/>
  <p:tag name="KSO_WM_BLIP_RECT_LEFT" val="-1410"/>
  <p:tag name="KSO_WM_BLIP_RECT_RIGHT" val="-949"/>
  <p:tag name="KSO_WM_BLIP_RECT_TOP" val="-722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14.45"/>
  <p:tag name="KSO_WM_CREATIVE_CROP_SHAPE_LEFT" val="164.6"/>
  <p:tag name="KSO_WM_CREATIVE_CROP_SHAPE_TOP" val="156.15"/>
  <p:tag name="KSO_WM_CREATIVE_CROP_SHAPE_WIDTH" val="10.15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6"/>
  <p:tag name="KSO_WM_UNIT_INDEX" val="1_1_6"/>
  <p:tag name="KSO_WM_UNIT_LAYERLEVEL" val="1_1_1"/>
  <p:tag name="KSO_WM_UNIT_TYPE" val="ζ_h_d"/>
  <p:tag name="KSO_WM_UNIT_VALUE" val="207*145"/>
  <p:tag name="PA" val="v5.2.2"/>
  <p:tag name="PICTUREFILLRANGE" val="76ca7956-4c3c-4fdb-a566-319d1d76860f"/>
</p:tagLst>
</file>

<file path=ppt/tags/tag8.xml><?xml version="1.0" encoding="utf-8"?>
<p:tagLst xmlns:p="http://schemas.openxmlformats.org/presentationml/2006/main">
  <p:tag name="KSO_WM_BEAUTIFY_FLAG" val="#wm#"/>
  <p:tag name="KSO_WM_BLIP_RECT_BOTTOM" val="-534"/>
  <p:tag name="KSO_WM_BLIP_RECT_LEFT" val="-966"/>
  <p:tag name="KSO_WM_BLIP_RECT_RIGHT" val="-442"/>
  <p:tag name="KSO_WM_BLIP_RECT_TOP" val="-255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15.8"/>
  <p:tag name="KSO_WM_CREATIVE_CROP_SHAPE_LEFT" val="181.4"/>
  <p:tag name="KSO_WM_CREATIVE_CROP_SHAPE_TOP" val="92.1"/>
  <p:tag name="KSO_WM_CREATIVE_CROP_SHAPE_WIDTH" val="16.55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7"/>
  <p:tag name="KSO_WM_UNIT_INDEX" val="1_1_7"/>
  <p:tag name="KSO_WM_UNIT_LAYERLEVEL" val="1_1_1"/>
  <p:tag name="KSO_WM_UNIT_TYPE" val="ζ_h_d"/>
  <p:tag name="KSO_WM_UNIT_VALUE" val="227*237"/>
  <p:tag name="PA" val="v5.2.2"/>
  <p:tag name="PICTUREFILLRANGE" val="76ca7956-4c3c-4fdb-a566-319d1d76860f"/>
</p:tagLst>
</file>

<file path=ppt/tags/tag9.xml><?xml version="1.0" encoding="utf-8"?>
<p:tagLst xmlns:p="http://schemas.openxmlformats.org/presentationml/2006/main">
  <p:tag name="KSO_WM_BEAUTIFY_FLAG" val="#wm#"/>
  <p:tag name="KSO_WM_BLIP_RECT_BOTTOM" val="-456"/>
  <p:tag name="KSO_WM_BLIP_RECT_LEFT" val="-730"/>
  <p:tag name="KSO_WM_BLIP_RECT_RIGHT" val="-424"/>
  <p:tag name="KSO_WM_BLIP_RECT_TOP" val="-64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22.65"/>
  <p:tag name="KSO_WM_CREATIVE_CROP_SHAPE_LEFT" val="166.8"/>
  <p:tag name="KSO_WM_CREATIVE_CROP_SHAPE_TOP" val="66.45"/>
  <p:tag name="KSO_WM_CREATIVE_CROP_SHAPE_WIDTH" val="19.9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8"/>
  <p:tag name="KSO_WM_UNIT_INDEX" val="1_1_8"/>
  <p:tag name="KSO_WM_UNIT_LAYERLEVEL" val="1_1_1"/>
  <p:tag name="KSO_WM_UNIT_TYPE" val="ζ_h_d"/>
  <p:tag name="KSO_WM_UNIT_VALUE" val="325*286"/>
  <p:tag name="PA" val="v5.2.2"/>
  <p:tag name="PICTUREFILLRANGE" val="76ca7956-4c3c-4fdb-a566-319d1d76860f"/>
</p:tagLst>
</file>

<file path=ppt/tags/tag10.xml><?xml version="1.0" encoding="utf-8"?>
<p:tagLst xmlns:p="http://schemas.openxmlformats.org/presentationml/2006/main">
  <p:tag name="KSO_WM_BEAUTIFY_FLAG" val="#wm#"/>
  <p:tag name="KSO_WM_BLIP_RECT_BOTTOM" val="-90"/>
  <p:tag name="KSO_WM_BLIP_RECT_LEFT" val="-418"/>
  <p:tag name="KSO_WM_BLIP_RECT_RIGHT" val="-699"/>
  <p:tag name="KSO_WM_BLIP_RECT_TOP" val="-430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22.6"/>
  <p:tag name="KSO_WM_CREATIVE_CROP_SHAPE_LEFT" val="107.25"/>
  <p:tag name="KSO_WM_CREATIVE_CROP_SHAPE_TOP" val="149.15"/>
  <p:tag name="KSO_WM_CREATIVE_CROP_SHAPE_WIDTH" val="20.5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9"/>
  <p:tag name="KSO_WM_UNIT_INDEX" val="1_1_9"/>
  <p:tag name="KSO_WM_UNIT_LAYERLEVEL" val="1_1_1"/>
  <p:tag name="KSO_WM_UNIT_TYPE" val="ζ_h_d"/>
  <p:tag name="KSO_WM_UNIT_VALUE" val="324*294"/>
  <p:tag name="PA" val="v5.2.2"/>
  <p:tag name="PICTUREFILLRANGE" val="76ca7956-4c3c-4fdb-a566-319d1d76860f"/>
</p:tagLst>
</file>

<file path=ppt/tags/tag11.xml><?xml version="1.0" encoding="utf-8"?>
<p:tagLst xmlns:p="http://schemas.openxmlformats.org/presentationml/2006/main">
  <p:tag name="KSO_WM_BEAUTIFY_FLAG" val="#wm#"/>
  <p:tag name="KSO_WM_BLIP_RECT_BOTTOM" val="-369"/>
  <p:tag name="KSO_WM_BLIP_RECT_LEFT" val="-259"/>
  <p:tag name="KSO_WM_BLIP_RECT_RIGHT" val="-670"/>
  <p:tag name="KSO_WM_BLIP_RECT_TOP" val="-276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18.85"/>
  <p:tag name="KSO_WM_CREATIVE_CROP_SHAPE_LEFT" val="84.35"/>
  <p:tag name="KSO_WM_CREATIVE_CROP_SHAPE_TOP" val="103.8"/>
  <p:tag name="KSO_WM_CREATIVE_CROP_SHAPE_WIDTH" val="24.25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10"/>
  <p:tag name="KSO_WM_UNIT_INDEX" val="1_1_10"/>
  <p:tag name="KSO_WM_UNIT_LAYERLEVEL" val="1_1_1"/>
  <p:tag name="KSO_WM_UNIT_TYPE" val="ζ_h_d"/>
  <p:tag name="KSO_WM_UNIT_VALUE" val="270*348"/>
  <p:tag name="PA" val="v5.2.2"/>
  <p:tag name="PICTUREFILLRANGE" val="76ca7956-4c3c-4fdb-a566-319d1d76860f"/>
</p:tagLst>
</file>

<file path=ppt/tags/tag12.xml><?xml version="1.0" encoding="utf-8"?>
<p:tagLst xmlns:p="http://schemas.openxmlformats.org/presentationml/2006/main">
  <p:tag name="KSO_WM_BEAUTIFY_FLAG" val="#wm#"/>
  <p:tag name="KSO_WM_BLIP_RECT_BOTTOM" val="-317"/>
  <p:tag name="KSO_WM_BLIP_RECT_LEFT" val="-691"/>
  <p:tag name="KSO_WM_BLIP_RECT_RIGHT" val="-266"/>
  <p:tag name="KSO_WM_BLIP_RECT_TOP" val="-312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19.25"/>
  <p:tag name="KSO_WM_CREATIVE_CROP_SHAPE_LEFT" val="184.6"/>
  <p:tag name="KSO_WM_CREATIVE_CROP_SHAPE_TOP" val="111.95"/>
  <p:tag name="KSO_WM_CREATIVE_CROP_SHAPE_WIDTH" val="23.6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11"/>
  <p:tag name="KSO_WM_UNIT_INDEX" val="1_1_11"/>
  <p:tag name="KSO_WM_UNIT_LAYERLEVEL" val="1_1_1"/>
  <p:tag name="KSO_WM_UNIT_TYPE" val="ζ_h_d"/>
  <p:tag name="KSO_WM_UNIT_VALUE" val="276*338"/>
  <p:tag name="PA" val="v5.2.2"/>
  <p:tag name="PICTUREFILLRANGE" val="76ca7956-4c3c-4fdb-a566-319d1d76860f"/>
</p:tagLst>
</file>

<file path=ppt/tags/tag13.xml><?xml version="1.0" encoding="utf-8"?>
<p:tagLst xmlns:p="http://schemas.openxmlformats.org/presentationml/2006/main">
  <p:tag name="KSO_WM_BEAUTIFY_FLAG" val="#wm#"/>
  <p:tag name="KSO_WM_BLIP_RECT_BOTTOM" val="-122"/>
  <p:tag name="KSO_WM_BLIP_RECT_LEFT" val="-693"/>
  <p:tag name="KSO_WM_BLIP_RECT_RIGHT" val="-306"/>
  <p:tag name="KSO_WM_BLIP_RECT_TOP" val="-414"/>
  <p:tag name="KSO_WM_CREATIVE_CROP_ORG_HEIGHT" val="140.39"/>
  <p:tag name="KSO_WM_CREATIVE_CROP_ORG_LEFT" val="84.3661"/>
  <p:tag name="KSO_WM_CREATIVE_CROP_ORG_TOP" val="51.8485"/>
  <p:tag name="KSO_WM_CREATIVE_CROP_ORG_WIDTH" val="123.804"/>
  <p:tag name="KSO_WM_CREATIVE_CROP_SHAPE_HEIGHT" val="22.1"/>
  <p:tag name="KSO_WM_CREATIVE_CROP_SHAPE_LEFT" val="178.9"/>
  <p:tag name="KSO_WM_CREATIVE_CROP_SHAPE_TOP" val="143.3"/>
  <p:tag name="KSO_WM_CREATIVE_CROP_SHAPE_WIDTH" val="22.7"/>
  <p:tag name="KSO_WM_DIAGRAM_GROUP_CODE" val="1554906761"/>
  <p:tag name="KSO_WM_TAG_VERSION" val="1.0"/>
  <p:tag name="KSO_WM_TEMPLATE_CATEGORY" val="crop"/>
  <p:tag name="KSO_WM_TEMPLATE_INDEX" val="20195009"/>
  <p:tag name="KSO_WM_UNIT_COMPATIBLE" val="0"/>
  <p:tag name="KSO_WM_UNIT_DIAGRAM_ISNUMVISUAL" val="0"/>
  <p:tag name="KSO_WM_UNIT_DIAGRAM_ISREFERUNIT" val="0"/>
  <p:tag name="KSO_WM_UNIT_DIAGRAM_MODELTYPE" val="creativeCrop"/>
  <p:tag name="KSO_WM_UNIT_HIGHLIGHT" val="0"/>
  <p:tag name="KSO_WM_UNIT_ID" val="crop20195009_1*ζ_h_d*1_1_12"/>
  <p:tag name="KSO_WM_UNIT_INDEX" val="1_1_12"/>
  <p:tag name="KSO_WM_UNIT_LAYERLEVEL" val="1_1_1"/>
  <p:tag name="KSO_WM_UNIT_TYPE" val="ζ_h_d"/>
  <p:tag name="KSO_WM_UNIT_VALUE" val="317*325"/>
  <p:tag name="PA" val="v5.2.2"/>
  <p:tag name="PICTUREFILLRANGE" val="76ca7956-4c3c-4fdb-a566-319d1d76860f"/>
</p:tagLst>
</file>

<file path=ppt/tags/tag14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2773</Words>
  <Application>WPS 演示</Application>
  <PresentationFormat/>
  <Paragraphs>161</Paragraphs>
  <Slides>17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Arial</vt:lpstr>
      <vt:lpstr>宋体</vt:lpstr>
      <vt:lpstr>Wingdings</vt:lpstr>
      <vt:lpstr>Arial</vt:lpstr>
      <vt:lpstr>Berlin Sans FB Demi</vt:lpstr>
      <vt:lpstr>Segoe Print</vt:lpstr>
      <vt:lpstr>等线</vt:lpstr>
      <vt:lpstr>微软雅黑</vt:lpstr>
      <vt:lpstr>Arial Unicode MS</vt:lpstr>
      <vt:lpstr>等线 Light</vt:lpstr>
      <vt:lpstr>Office 主题​​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3.中国治理方案的提出（贡献）</vt:lpstr>
      <vt:lpstr>构建人类命运共同体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Administrator</cp:lastModifiedBy>
  <cp:revision>2</cp:revision>
  <cp:lastPrinted>2021-02-04T13:17:00Z</cp:lastPrinted>
  <dcterms:created xsi:type="dcterms:W3CDTF">2021-02-04T13:17:00Z</dcterms:created>
  <dcterms:modified xsi:type="dcterms:W3CDTF">2021-02-13T13:13:00Z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