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91" r:id="rId3"/>
    <p:sldId id="271" r:id="rId4"/>
    <p:sldId id="282" r:id="rId5"/>
    <p:sldId id="297" r:id="rId6"/>
    <p:sldId id="302" r:id="rId7"/>
    <p:sldId id="303" r:id="rId8"/>
    <p:sldId id="287" r:id="rId9"/>
    <p:sldId id="289" r:id="rId10"/>
    <p:sldId id="288" r:id="rId11"/>
    <p:sldId id="298" r:id="rId12"/>
    <p:sldId id="258" r:id="rId13"/>
    <p:sldId id="301" r:id="rId14"/>
    <p:sldId id="304" r:id="rId15"/>
    <p:sldId id="296" r:id="rId16"/>
    <p:sldId id="299" r:id="rId17"/>
  </p:sldIdLst>
  <p:sldSz cx="9144000" cy="6858000" type="screen4x3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20" autoAdjust="0"/>
  </p:normalViewPr>
  <p:slideViewPr>
    <p:cSldViewPr>
      <p:cViewPr>
        <p:scale>
          <a:sx n="66" d="100"/>
          <a:sy n="66" d="100"/>
        </p:scale>
        <p:origin x="-1284" y="-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995D6-2970-4063-89C8-DCB577C81168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E6DE0-2F7A-455E-A68A-242F89616D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F1ADB-5708-424B-B98F-4FE8806552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5334954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xmlns="" val="1949776919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xmlns="" val="653468858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E5CE3-01FC-429A-87D5-ACC41CE1B0F5}" type="datetimeFigureOut">
              <a:rPr lang="zh-CN" altLang="en-US" smtClean="0"/>
              <a:t>2019-5-29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332E4-96E6-4427-AF77-4B435FF08C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microsoft.com/office/2007/relationships/hdphoto" Target="../media/image4.wdp" /><Relationship Id="rId6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0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0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539552" y="1268760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伦敦的许多地方已经面目全非。在灾难面前，很多人沉溺于预言、占星、咒语、幻象以及古老的巫婆的传说中；某些狂热分子冲上街头传播预言，假称自己是被上帝派来告诫这个城市的先知 ；另外还有人在街上裸奔，不分日夜地狂喊；有人声称看到了鬼怪幽灵；一切都变得混乱盲目；骗子和庸医的腰包撑得鼓鼓的。人们纷纷聚集在教堂里祈祷，希望能够得到上帝的宽恕。</a:t>
            </a:r>
            <a:endParaRPr lang="en-US" altLang="zh-CN" sz="28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3977" b="48308"/>
          <a:stretch>
            <a:fillRect/>
          </a:stretch>
        </p:blipFill>
        <p:spPr>
          <a:xfrm rot="20071074">
            <a:off x="7581002" y="19299"/>
            <a:ext cx="1475656" cy="26055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79712" y="5589240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——[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英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]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丹尼尔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笛福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伦敦大瘟疫亲历记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400" b="1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6200000">
            <a:off x="6542659" y="4256658"/>
            <a:ext cx="3635896" cy="1566787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979712" y="1700808"/>
            <a:ext cx="6227987" cy="2123658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vert="horz" wrap="none" rtlCol="0">
            <a:spAutoFit/>
          </a:bodyPr>
          <a:lstStyle/>
          <a:p>
            <a:r>
              <a:rPr lang="zh-CN" altLang="en-US" sz="6600" b="1" spc="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  <a:cs typeface="Tahoma" panose="020b0604030504040204" pitchFamily="34" charset="0"/>
              </a:rPr>
              <a:t>古代的</a:t>
            </a:r>
            <a:r>
              <a:rPr lang="zh-CN" altLang="en-US" sz="6600" b="1" spc="6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  <a:cs typeface="Tahoma" panose="020b0604030504040204" pitchFamily="34" charset="0"/>
              </a:rPr>
              <a:t>疫病</a:t>
            </a:r>
            <a:endParaRPr lang="en-US" altLang="zh-CN" sz="6600" b="1" spc="6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  <a:cs typeface="Tahoma" panose="020b0604030504040204" pitchFamily="34" charset="0"/>
            </a:endParaRPr>
          </a:p>
          <a:p>
            <a:r>
              <a:rPr lang="zh-CN" altLang="en-US" sz="6600" b="1" spc="6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  <a:cs typeface="Tahoma" panose="020b0604030504040204" pitchFamily="34" charset="0"/>
              </a:rPr>
              <a:t>     </a:t>
            </a:r>
            <a:r>
              <a:rPr lang="zh-CN" altLang="en-US" sz="6600" b="1" spc="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  <a:cs typeface="Tahoma" panose="020b0604030504040204" pitchFamily="34" charset="0"/>
              </a:rPr>
              <a:t>与</a:t>
            </a:r>
            <a:r>
              <a:rPr lang="zh-CN" altLang="en-US" sz="6600" b="1" spc="6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  <a:cs typeface="Tahoma" panose="020b0604030504040204" pitchFamily="34" charset="0"/>
              </a:rPr>
              <a:t>医学成就</a:t>
            </a:r>
            <a:endParaRPr lang="zh-CN" altLang="en-US" sz="6600" b="1" spc="6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  <a:cs typeface="Tahoma" panose="020b060403050404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0"/>
                    </a14:imgEffect>
                    <a14:imgEffect>
                      <a14:brightnessContrast bright="-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V="1">
            <a:off x="-866720" y="3395112"/>
            <a:ext cx="4976044" cy="29129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861048"/>
            <a:ext cx="216024" cy="36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651795"/>
      </p:ext>
    </p:extLst>
  </p:cSld>
  <p:clrMapOvr>
    <a:masterClrMapping/>
  </p:clrMapOvr>
  <p:transition spd="slow"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2699792" y="908720"/>
            <a:ext cx="3960440" cy="156966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  <p:style>
          <a:lnRef idx="0">
            <a:scrgbClr r="0" g="0" b="0"/>
          </a:lnRef>
          <a:fillRef idx="4294967294">
            <a:schemeClr val="dk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/>
              <a:lightRig rig="sunset" dir="t">
                <a:rot lat="0" lon="0" rev="600000"/>
              </a:lightRig>
            </a:scene3d>
            <a:sp3d prstMaterial="matte">
              <a:bevelT w="6350"/>
              <a:bevelB w="6350"/>
            </a:sp3d>
          </a:bodyPr>
          <a:lstStyle/>
          <a:p>
            <a:r>
              <a:rPr lang="zh-CN" altLang="en-US" sz="9600" smtClean="0">
                <a:latin typeface="华文琥珀" pitchFamily="2" charset="-122"/>
                <a:ea typeface="华文琥珀" pitchFamily="2" charset="-122"/>
              </a:rPr>
              <a:t> 疫  病</a:t>
            </a:r>
            <a:endParaRPr lang="zh-CN" altLang="en-US" sz="9600"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3573016"/>
            <a:ext cx="8208912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4000" b="1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指由细菌、病毒等强烈、致病性微生物感染人体而引起的急性传染病。</a:t>
            </a:r>
            <a:endParaRPr lang="zh-CN" altLang="en-US" sz="4000" b="1">
              <a:solidFill>
                <a:srgbClr val="FF0000"/>
              </a:solidFill>
              <a:latin typeface="华文隶书" pitchFamily="2" charset="-122"/>
              <a:ea typeface="华文隶书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/>
        </p:nvGrpSpPr>
        <p:grpSpPr>
          <a:xfrm>
            <a:off x="1187624" y="188640"/>
            <a:ext cx="2520280" cy="3257923"/>
            <a:chOff x="1187624" y="188640"/>
            <a:chExt cx="2520280" cy="3257923"/>
          </a:xfrm>
        </p:grpSpPr>
        <p:pic>
          <p:nvPicPr>
            <p:cNvPr id="3" name="图片 2" descr="IMG_20181215_133710.jpg"/>
            <p:cNvPicPr>
              <a:picLocks noChangeAspect="1"/>
            </p:cNvPicPr>
            <p:nvPr/>
          </p:nvPicPr>
          <p:blipFill>
            <a:blip r:embed="rId2"/>
            <a:srcRect l="18545" t="9925" r="11250" b="17662"/>
            <a:stretch>
              <a:fillRect/>
            </a:stretch>
          </p:blipFill>
          <p:spPr>
            <a:xfrm rot="5400000">
              <a:off x="818802" y="557462"/>
              <a:ext cx="3257923" cy="252028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1187624" y="1628800"/>
              <a:ext cx="492443" cy="1800200"/>
            </a:xfrm>
            <a:prstGeom prst="rect">
              <a:avLst/>
            </a:prstGeom>
            <a:solidFill>
              <a:srgbClr val="FFC000"/>
            </a:solidFill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b="1" smtClean="0">
                  <a:solidFill>
                    <a:srgbClr val="0000FF"/>
                  </a:solidFill>
                  <a:latin typeface="楷体" pitchFamily="49" charset="-122"/>
                  <a:ea typeface="楷体" pitchFamily="49" charset="-122"/>
                </a:rPr>
                <a:t>女王玛丽二世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0" y="3508333"/>
            <a:ext cx="2411760" cy="3349667"/>
            <a:chOff x="0" y="3508333"/>
            <a:chExt cx="2411760" cy="3349667"/>
          </a:xfrm>
        </p:grpSpPr>
        <p:pic>
          <p:nvPicPr>
            <p:cNvPr id="2" name="图片 1" descr="IMG_20181215_133704.jpg"/>
            <p:cNvPicPr>
              <a:picLocks noChangeAspect="1"/>
            </p:cNvPicPr>
            <p:nvPr/>
          </p:nvPicPr>
          <p:blipFill>
            <a:blip r:embed="rId3"/>
            <a:srcRect l="9864" t="14511" r="7935" b="6576"/>
            <a:stretch>
              <a:fillRect/>
            </a:stretch>
          </p:blipFill>
          <p:spPr>
            <a:xfrm rot="5400000">
              <a:off x="-468954" y="3977287"/>
              <a:ext cx="3349667" cy="241176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0" y="4265712"/>
              <a:ext cx="492443" cy="2592288"/>
            </a:xfrm>
            <a:prstGeom prst="rect">
              <a:avLst/>
            </a:prstGeom>
            <a:solidFill>
              <a:srgbClr val="FFC000"/>
            </a:solidFill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b="1" smtClean="0">
                  <a:solidFill>
                    <a:srgbClr val="0000FF"/>
                  </a:solidFill>
                  <a:latin typeface="楷体" pitchFamily="49" charset="-122"/>
                  <a:ea typeface="楷体" pitchFamily="49" charset="-122"/>
                </a:rPr>
                <a:t>罗马皇帝奥里利厄斯</a:t>
              </a:r>
              <a:endParaRPr lang="zh-CN" altLang="en-US" sz="20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868144" y="3473625"/>
            <a:ext cx="3275855" cy="3384376"/>
            <a:chOff x="5868144" y="3473625"/>
            <a:chExt cx="3275855" cy="3384376"/>
          </a:xfrm>
        </p:grpSpPr>
        <p:pic>
          <p:nvPicPr>
            <p:cNvPr id="5" name="图片 4" descr="IMG_20181215_133718.jpg"/>
            <p:cNvPicPr>
              <a:picLocks noChangeAspect="1"/>
            </p:cNvPicPr>
            <p:nvPr/>
          </p:nvPicPr>
          <p:blipFill>
            <a:blip r:embed="rId4"/>
            <a:srcRect l="21569" t="4480" r="7391" b="2015"/>
            <a:stretch>
              <a:fillRect/>
            </a:stretch>
          </p:blipFill>
          <p:spPr>
            <a:xfrm rot="5400000">
              <a:off x="5849888" y="3563889"/>
              <a:ext cx="3384376" cy="3203847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5868144" y="4670376"/>
              <a:ext cx="492443" cy="2187624"/>
            </a:xfrm>
            <a:prstGeom prst="rect">
              <a:avLst/>
            </a:prstGeom>
            <a:solidFill>
              <a:srgbClr val="FFC000"/>
            </a:solidFill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b="1" smtClean="0">
                  <a:solidFill>
                    <a:srgbClr val="0000FF"/>
                  </a:solidFill>
                  <a:latin typeface="楷体" pitchFamily="49" charset="-122"/>
                  <a:ea typeface="楷体" pitchFamily="49" charset="-122"/>
                </a:rPr>
                <a:t>法老拉美西斯五世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43808" y="3473624"/>
            <a:ext cx="2736304" cy="3384376"/>
            <a:chOff x="2843808" y="3473624"/>
            <a:chExt cx="2736304" cy="3384376"/>
          </a:xfrm>
        </p:grpSpPr>
        <p:pic>
          <p:nvPicPr>
            <p:cNvPr id="4" name="图片 3" descr="IMG_20181215_133713.jpg"/>
            <p:cNvPicPr>
              <a:picLocks noChangeAspect="1"/>
            </p:cNvPicPr>
            <p:nvPr/>
          </p:nvPicPr>
          <p:blipFill>
            <a:blip r:embed="rId5"/>
            <a:srcRect l="24215" t="8486" r="14608" b="25564"/>
            <a:stretch>
              <a:fillRect/>
            </a:stretch>
          </p:blipFill>
          <p:spPr>
            <a:xfrm rot="5400000">
              <a:off x="2519772" y="3797660"/>
              <a:ext cx="3384376" cy="273630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2843808" y="5057800"/>
              <a:ext cx="492443" cy="1800200"/>
            </a:xfrm>
            <a:prstGeom prst="rect">
              <a:avLst/>
            </a:prstGeom>
            <a:solidFill>
              <a:srgbClr val="FFC000"/>
            </a:solidFill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b="1" smtClean="0">
                  <a:solidFill>
                    <a:srgbClr val="0000FF"/>
                  </a:solidFill>
                  <a:latin typeface="楷体" pitchFamily="49" charset="-122"/>
                  <a:ea typeface="楷体" pitchFamily="49" charset="-122"/>
                </a:rPr>
                <a:t>法王路易十五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292080" y="1124744"/>
            <a:ext cx="2016224" cy="110799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zh-CN" altLang="en-US" sz="6600" smtClean="0">
                <a:latin typeface="华文琥珀" pitchFamily="2" charset="-122"/>
                <a:ea typeface="华文琥珀" pitchFamily="2" charset="-122"/>
              </a:rPr>
              <a:t>天花</a:t>
            </a:r>
            <a:endParaRPr lang="zh-CN" altLang="en-US" sz="660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dd.jpg"/>
          <p:cNvPicPr>
            <a:picLocks noChangeAspect="1"/>
          </p:cNvPicPr>
          <p:nvPr/>
        </p:nvPicPr>
        <p:blipFill>
          <a:blip r:embed="rId2"/>
          <a:srcRect l="38256" r="12978" b="32946"/>
          <a:stretch>
            <a:fillRect/>
          </a:stretch>
        </p:blipFill>
        <p:spPr>
          <a:xfrm>
            <a:off x="-1" y="620688"/>
            <a:ext cx="9160111" cy="5472608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6732240" y="3933056"/>
            <a:ext cx="1080120" cy="720080"/>
          </a:xfrm>
          <a:prstGeom prst="ellipse">
            <a:avLst/>
          </a:prstGeom>
          <a:solidFill>
            <a:srgbClr val="FF0000">
              <a:alpha val="1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411760" y="3645024"/>
            <a:ext cx="504056" cy="432048"/>
          </a:xfrm>
          <a:prstGeom prst="ellipse">
            <a:avLst/>
          </a:prstGeom>
          <a:solidFill>
            <a:srgbClr val="FF0000">
              <a:alpha val="1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19872" y="3573016"/>
            <a:ext cx="864096" cy="864096"/>
          </a:xfrm>
          <a:prstGeom prst="ellipse">
            <a:avLst/>
          </a:prstGeom>
          <a:solidFill>
            <a:srgbClr val="FF0000">
              <a:alpha val="1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187624" y="2636912"/>
            <a:ext cx="1656184" cy="1224136"/>
          </a:xfrm>
          <a:prstGeom prst="ellipse">
            <a:avLst/>
          </a:prstGeom>
          <a:solidFill>
            <a:srgbClr val="FF0000">
              <a:alpha val="1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555776" y="3429000"/>
            <a:ext cx="936104" cy="936104"/>
          </a:xfrm>
          <a:prstGeom prst="ellipse">
            <a:avLst/>
          </a:prstGeom>
          <a:solidFill>
            <a:srgbClr val="FF0000">
              <a:alpha val="1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123728" y="5229200"/>
            <a:ext cx="4824536" cy="92333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zh-CN" altLang="en-US" sz="5400" b="1" smtClean="0">
                <a:latin typeface="黑体" pitchFamily="49" charset="-122"/>
                <a:ea typeface="黑体" pitchFamily="49" charset="-122"/>
              </a:rPr>
              <a:t>鼠疫（黑死病）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60032" y="1340768"/>
            <a:ext cx="2664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巴比伦</a:t>
            </a:r>
            <a:endParaRPr lang="en-US" altLang="zh-CN" sz="2800" b="1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古希腊</a:t>
            </a:r>
            <a:endParaRPr lang="en-US" altLang="zh-CN" sz="2800" b="1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拜占庭帝国</a:t>
            </a:r>
            <a:endParaRPr lang="en-US" altLang="zh-CN" sz="2800" b="1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中世纪欧洲</a:t>
            </a:r>
            <a:endParaRPr lang="en-US" altLang="zh-CN" sz="2800" b="1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明朝</a:t>
            </a:r>
            <a:endParaRPr lang="en-US" altLang="zh-CN" sz="2800" b="1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……</a:t>
            </a:r>
            <a:endParaRPr lang="zh-CN" altLang="en-US" sz="2800" b="1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dd.jpg"/>
          <p:cNvPicPr>
            <a:picLocks noChangeAspect="1"/>
          </p:cNvPicPr>
          <p:nvPr/>
        </p:nvPicPr>
        <p:blipFill>
          <a:blip r:embed="rId2"/>
          <a:srcRect l="38256" r="12978" b="32946"/>
          <a:stretch>
            <a:fillRect/>
          </a:stretch>
        </p:blipFill>
        <p:spPr>
          <a:xfrm>
            <a:off x="-1" y="620688"/>
            <a:ext cx="9160111" cy="5472608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2627784" y="3789040"/>
            <a:ext cx="216024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15616" y="2852936"/>
            <a:ext cx="2880320" cy="1656184"/>
          </a:xfrm>
          <a:prstGeom prst="ellipse">
            <a:avLst/>
          </a:prstGeom>
          <a:solidFill>
            <a:schemeClr val="accent1">
              <a:alpha val="6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03848" y="1772816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君士坦丁堡：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每天</a:t>
            </a:r>
            <a:r>
              <a:rPr lang="en-US" altLang="zh-CN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5000</a:t>
            </a: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人</a:t>
            </a:r>
            <a:r>
              <a:rPr lang="en-US" altLang="zh-CN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——10000</a:t>
            </a: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人染病死亡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2780928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总死亡人数</a:t>
            </a:r>
            <a:r>
              <a:rPr lang="en-US" altLang="zh-CN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万以上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6200000">
            <a:off x="6542659" y="4256658"/>
            <a:ext cx="3635896" cy="15667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620688"/>
            <a:ext cx="842493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无一岛屿这样隔离，无一山洞或山峰这样高不可攀，但是到处都有鼠疫的牺牲者。任何年龄的人都不能得以幸免，没有一座宫殿可以躲避，没有一间茅舍可以逃脱。人们像被雷轰击了那样堆积在街头，祭坛前的土地陷于瘫痪。街上死气沉沉，到处充斥着乱扔的尸体所散发出的恶臭。市民的生活已经停顿，只有抬尸人留在广场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……</a:t>
            </a:r>
          </a:p>
          <a:p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鼠疫冲淡了道德的力量，没有患病的那些人放浪形骸，尽情享受尘世间的欢乐，人民被迫相信：疾病曾单单赦免过人性道德最堕落的怪人。</a:t>
            </a:r>
            <a:endParaRPr lang="en-US" altLang="zh-CN" sz="2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latin typeface="黑体" pitchFamily="49" charset="-122"/>
                <a:ea typeface="黑体" pitchFamily="49" charset="-122"/>
              </a:rPr>
              <a:t>                                                      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希腊历史学家帕洛考比乌斯的描述，</a:t>
            </a:r>
            <a:endParaRPr lang="en-US" altLang="zh-CN" sz="2800" b="1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         摘自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改变人类社会的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种瘟疫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6200000">
            <a:off x="6542659" y="4256658"/>
            <a:ext cx="3635896" cy="15667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67544" y="836712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           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最可怕的是人们的死亡速度。在中世纪黑死病时期的巴黎，每天有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800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人死去，维也纳是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600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人，而法兰西的吉佛里每天死亡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1500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人。</a:t>
            </a:r>
            <a:endParaRPr lang="en-US" altLang="zh-CN" sz="2800" b="1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——[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美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]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霍华德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迈克尔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上帝的坏笑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大病毒时代来临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3573016"/>
            <a:ext cx="80648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在中世纪以前，这些数字是无法确知的，但仅在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1351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年黑死病消退时，已有大约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3000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万欧洲人死亡，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1/4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到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1/3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的人被消灭。据估计，这一时期伦敦原有的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万居民损失了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35000</a:t>
            </a:r>
            <a:r>
              <a:rPr lang="zh-CN" altLang="zh-CN" sz="2800" b="1" smtClean="0">
                <a:latin typeface="黑体" pitchFamily="49" charset="-122"/>
                <a:ea typeface="黑体" pitchFamily="49" charset="-122"/>
              </a:rPr>
              <a:t>人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b="1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       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魏健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改变人类社会的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种瘟疫</a:t>
            </a:r>
            <a:r>
              <a:rPr lang="en-US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800" b="1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7124392">
            <a:off x="6503855" y="4487404"/>
            <a:ext cx="3140968" cy="13535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07704" y="69269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中国古代</a:t>
            </a:r>
            <a:r>
              <a:rPr lang="zh-CN" altLang="en-US" sz="32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各朝疫情</a:t>
            </a:r>
            <a:r>
              <a:rPr lang="zh-CN" altLang="zh-CN" sz="32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爆发</a:t>
            </a:r>
            <a:r>
              <a:rPr lang="zh-CN" altLang="en-US" sz="32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频率表</a:t>
            </a:r>
            <a:endParaRPr lang="zh-CN" altLang="en-US" sz="3200" b="1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611559" y="1397000"/>
          <a:ext cx="8208912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1961"/>
                <a:gridCol w="1674504"/>
                <a:gridCol w="2130130"/>
                <a:gridCol w="1902317"/>
              </a:tblGrid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朝代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统治时间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有疫情年份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爆发频率（次</a:t>
                      </a:r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/</a:t>
                      </a:r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年）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东汉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195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20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0.103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三国至南北朝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368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40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0.109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明朝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275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118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0.429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latin typeface="黑体" pitchFamily="49" charset="-122"/>
                          <a:ea typeface="黑体" pitchFamily="49" charset="-122"/>
                        </a:rPr>
                        <a:t>清朝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267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134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800" b="1" smtClean="0">
                          <a:latin typeface="黑体" pitchFamily="49" charset="-122"/>
                          <a:ea typeface="黑体" pitchFamily="49" charset="-122"/>
                        </a:rPr>
                        <a:t>0.502</a:t>
                      </a:r>
                      <a:endParaRPr lang="zh-CN" altLang="en-US" sz="28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71600" y="5085184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     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——《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山西大学学报（哲学社会科学版）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》2004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月第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27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卷第</a:t>
            </a:r>
            <a:r>
              <a:rPr lang="en-US" altLang="zh-CN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期</a:t>
            </a:r>
            <a:endParaRPr lang="zh-CN" altLang="en-US" sz="24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6200000">
            <a:off x="6896761" y="4610760"/>
            <a:ext cx="3140968" cy="13535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548680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         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明万历年间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全国各地几乎连年遭灾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并出现全国性的大旱灾。万历、崇祯年间，旱灾变得越来越频繁，大旱之年的比率也在增加。最后波及华北数省的大鼠疫终于在山西爆发。  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4077072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    据估计，明代万历和崇祯二次鼠疫大流行中，华北三省人口死亡总数至少达到了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</a:rPr>
              <a:t>l000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万人以上。由于鼠疫的流行与旱灾、蝗灾及战乱相伴随，所以，这一时期华北人口的死亡数应当更多。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清兵顺利入主中原。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2276872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从崇祯六年（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</a:rPr>
              <a:t>1633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年）开始，华北鼠疫又开始了新一轮的流行。这次爆发地点仍是山西。一条来自山西兴县的报告说：崇祯“七年八年，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兴县盗贼杀伤人民，岁馑日甚。天行瘟疫，朝发夕死。至一夜之内，百姓惊逃，城为之空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”。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88024" y="5877272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整合自相关史料</a:t>
            </a:r>
            <a:endParaRPr lang="zh-CN" altLang="en-US" sz="2400" b="1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3059832" y="2348880"/>
            <a:ext cx="2707653" cy="2785647"/>
            <a:chOff x="2940296" y="762631"/>
            <a:chExt cx="3694205" cy="3615062"/>
          </a:xfrm>
        </p:grpSpPr>
        <p:pic>
          <p:nvPicPr>
            <p:cNvPr id="6" name="Picture 2" descr="D:\png\12-05_0019__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21869"/>
            <a:stretch>
              <a:fillRect/>
            </a:stretch>
          </p:blipFill>
          <p:spPr bwMode="auto">
            <a:xfrm>
              <a:off x="2940296" y="843558"/>
              <a:ext cx="3431905" cy="35341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png\12-05_0019__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22428"/>
            <a:stretch>
              <a:fillRect/>
            </a:stretch>
          </p:blipFill>
          <p:spPr bwMode="auto">
            <a:xfrm rot="6618161">
              <a:off x="3163766" y="699230"/>
              <a:ext cx="3407333" cy="3534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8" name="直接连接符 7"/>
          <p:cNvCxnSpPr/>
          <p:nvPr/>
        </p:nvCxnSpPr>
        <p:spPr>
          <a:xfrm>
            <a:off x="2599133" y="2411240"/>
            <a:ext cx="864096" cy="643441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5544097" y="4269094"/>
            <a:ext cx="864096" cy="643441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2503122" y="4234532"/>
            <a:ext cx="864096" cy="514615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5517478" y="2571704"/>
            <a:ext cx="864096" cy="514615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35896" y="3212976"/>
            <a:ext cx="17235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/>
            <a:r>
              <a:rPr lang="zh-CN" altLang="en-US" sz="6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黑体简体" panose="03000509000000000000" pitchFamily="65" charset="-122"/>
                <a:ea typeface="方正黑体简体" panose="03000509000000000000" pitchFamily="65" charset="-122"/>
              </a:rPr>
              <a:t>疫病</a:t>
            </a:r>
            <a:endParaRPr lang="zh-CN" altLang="en-US" sz="6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黑体简体" panose="03000509000000000000" pitchFamily="65" charset="-122"/>
              <a:ea typeface="方正黑体简体" panose="03000509000000000000" pitchFamily="65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95536" y="476672"/>
            <a:ext cx="2390177" cy="2538811"/>
            <a:chOff x="1925560" y="735879"/>
            <a:chExt cx="1582152" cy="1627726"/>
          </a:xfrm>
        </p:grpSpPr>
        <p:grpSp>
          <p:nvGrpSpPr>
            <p:cNvPr id="14" name="组合 6"/>
            <p:cNvGrpSpPr/>
            <p:nvPr/>
          </p:nvGrpSpPr>
          <p:grpSpPr>
            <a:xfrm rot="11825848">
              <a:off x="1925560" y="735879"/>
              <a:ext cx="1582152" cy="1627726"/>
              <a:chOff x="2940296" y="762631"/>
              <a:chExt cx="3694205" cy="3615062"/>
            </a:xfrm>
          </p:grpSpPr>
          <p:pic>
            <p:nvPicPr>
              <p:cNvPr id="16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1869"/>
              <a:stretch>
                <a:fillRect/>
              </a:stretch>
            </p:blipFill>
            <p:spPr bwMode="auto">
              <a:xfrm>
                <a:off x="2940296" y="843558"/>
                <a:ext cx="3431905" cy="35341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2428"/>
              <a:stretch>
                <a:fillRect/>
              </a:stretch>
            </p:blipFill>
            <p:spPr bwMode="auto">
              <a:xfrm rot="6618161">
                <a:off x="3163766" y="699230"/>
                <a:ext cx="3407333" cy="3534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5" name="TextBox 14"/>
            <p:cNvSpPr txBox="1"/>
            <p:nvPr/>
          </p:nvSpPr>
          <p:spPr>
            <a:xfrm>
              <a:off x="1973225" y="1243716"/>
              <a:ext cx="1523494" cy="6232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/>
              <a:r>
                <a:rPr lang="zh-CN" altLang="en-US" sz="2400" b="1" smtClean="0">
                  <a:solidFill>
                    <a:srgbClr val="3333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   威胁健康</a:t>
              </a:r>
              <a:r>
                <a:rPr lang="en-US" altLang="zh-CN" sz="2400" b="1" smtClean="0">
                  <a:solidFill>
                    <a:srgbClr val="3333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,</a:t>
              </a:r>
            </a:p>
            <a:p>
              <a:pPr defTabSz="1219170"/>
              <a:r>
                <a:rPr lang="zh-CN" altLang="en-US" sz="2400" b="1" smtClean="0">
                  <a:solidFill>
                    <a:srgbClr val="3333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人口大量死亡</a:t>
              </a:r>
              <a:endParaRPr lang="zh-CN" altLang="en-US" sz="2400" b="1">
                <a:solidFill>
                  <a:srgbClr val="3333FF"/>
                </a:solidFill>
                <a:latin typeface="方正黑体简体" panose="03000509000000000000" pitchFamily="65" charset="-122"/>
                <a:ea typeface="方正黑体简体" panose="03000509000000000000" pitchFamily="65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42530" y="620688"/>
            <a:ext cx="2605933" cy="2394795"/>
            <a:chOff x="1925560" y="735879"/>
            <a:chExt cx="1582152" cy="1627726"/>
          </a:xfrm>
        </p:grpSpPr>
        <p:grpSp>
          <p:nvGrpSpPr>
            <p:cNvPr id="19" name="组合 27"/>
            <p:cNvGrpSpPr/>
            <p:nvPr/>
          </p:nvGrpSpPr>
          <p:grpSpPr>
            <a:xfrm rot="11825848">
              <a:off x="1925560" y="735879"/>
              <a:ext cx="1582152" cy="1627726"/>
              <a:chOff x="2940296" y="762631"/>
              <a:chExt cx="3694205" cy="3615062"/>
            </a:xfrm>
          </p:grpSpPr>
          <p:pic>
            <p:nvPicPr>
              <p:cNvPr id="21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1869"/>
              <a:stretch>
                <a:fillRect/>
              </a:stretch>
            </p:blipFill>
            <p:spPr bwMode="auto">
              <a:xfrm>
                <a:off x="2940296" y="843558"/>
                <a:ext cx="3431905" cy="35341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2428"/>
              <a:stretch>
                <a:fillRect/>
              </a:stretch>
            </p:blipFill>
            <p:spPr bwMode="auto">
              <a:xfrm rot="6618161">
                <a:off x="3163766" y="699230"/>
                <a:ext cx="3407333" cy="3534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2152438" y="1274256"/>
              <a:ext cx="1099954" cy="5648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/>
              <a:r>
                <a:rPr lang="zh-CN" altLang="en-US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劳动力短缺</a:t>
              </a:r>
              <a:r>
                <a:rPr lang="en-US" altLang="zh-CN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,</a:t>
              </a:r>
            </a:p>
            <a:p>
              <a:pPr defTabSz="1219170"/>
              <a:r>
                <a:rPr lang="zh-CN" altLang="en-US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  生产停滞</a:t>
              </a:r>
              <a:endParaRPr lang="zh-CN" altLang="en-US" sz="2400" b="1">
                <a:solidFill>
                  <a:srgbClr val="0000FF"/>
                </a:solidFill>
                <a:latin typeface="方正黑体简体" panose="03000509000000000000" pitchFamily="65" charset="-122"/>
                <a:ea typeface="方正黑体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51520" y="4234532"/>
            <a:ext cx="2534331" cy="2623468"/>
            <a:chOff x="1925560" y="735879"/>
            <a:chExt cx="1582152" cy="1627726"/>
          </a:xfrm>
        </p:grpSpPr>
        <p:grpSp>
          <p:nvGrpSpPr>
            <p:cNvPr id="24" name="组合 38"/>
            <p:cNvGrpSpPr/>
            <p:nvPr/>
          </p:nvGrpSpPr>
          <p:grpSpPr>
            <a:xfrm rot="11825848">
              <a:off x="1925560" y="735879"/>
              <a:ext cx="1582152" cy="1627726"/>
              <a:chOff x="2940296" y="762631"/>
              <a:chExt cx="3694205" cy="3615062"/>
            </a:xfrm>
          </p:grpSpPr>
          <p:pic>
            <p:nvPicPr>
              <p:cNvPr id="26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1869"/>
              <a:stretch>
                <a:fillRect/>
              </a:stretch>
            </p:blipFill>
            <p:spPr bwMode="auto">
              <a:xfrm>
                <a:off x="2940296" y="843558"/>
                <a:ext cx="3431905" cy="35341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2428"/>
              <a:stretch>
                <a:fillRect/>
              </a:stretch>
            </p:blipFill>
            <p:spPr bwMode="auto">
              <a:xfrm rot="6618161">
                <a:off x="3163766" y="699230"/>
                <a:ext cx="3407333" cy="3534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5" name="TextBox 24"/>
            <p:cNvSpPr txBox="1"/>
            <p:nvPr/>
          </p:nvSpPr>
          <p:spPr>
            <a:xfrm>
              <a:off x="2150329" y="1218987"/>
              <a:ext cx="1075991" cy="74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/>
              <a:r>
                <a:rPr lang="zh-CN" altLang="en-US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政治、经济</a:t>
              </a:r>
              <a:endParaRPr lang="en-US" altLang="zh-CN" sz="2400" b="1" smtClean="0">
                <a:solidFill>
                  <a:srgbClr val="0000FF"/>
                </a:solidFill>
                <a:latin typeface="方正黑体简体" panose="03000509000000000000" pitchFamily="65" charset="-122"/>
                <a:ea typeface="方正黑体简体" panose="03000509000000000000" pitchFamily="65" charset="-122"/>
              </a:endParaRPr>
            </a:p>
            <a:p>
              <a:pPr defTabSz="1219170"/>
              <a:r>
                <a:rPr lang="zh-CN" altLang="en-US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   大变动</a:t>
              </a:r>
              <a:endParaRPr lang="en-US" altLang="zh-CN" sz="2400" b="1" smtClean="0">
                <a:solidFill>
                  <a:srgbClr val="0000FF"/>
                </a:solidFill>
                <a:latin typeface="方正黑体简体" panose="03000509000000000000" pitchFamily="65" charset="-122"/>
                <a:ea typeface="方正黑体简体" panose="03000509000000000000" pitchFamily="65" charset="-122"/>
              </a:endParaRPr>
            </a:p>
            <a:p>
              <a:pPr defTabSz="1219170"/>
              <a:r>
                <a:rPr lang="en-US" altLang="zh-CN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    ……</a:t>
              </a:r>
              <a:endParaRPr lang="zh-CN" altLang="en-US" sz="2400" b="1">
                <a:solidFill>
                  <a:srgbClr val="0000FF"/>
                </a:solidFill>
                <a:latin typeface="方正黑体简体" panose="03000509000000000000" pitchFamily="65" charset="-122"/>
                <a:ea typeface="方正黑体简体" panose="03000509000000000000" pitchFamily="65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142530" y="4234532"/>
            <a:ext cx="2533925" cy="2623468"/>
            <a:chOff x="1925560" y="735879"/>
            <a:chExt cx="1582152" cy="1627726"/>
          </a:xfrm>
        </p:grpSpPr>
        <p:grpSp>
          <p:nvGrpSpPr>
            <p:cNvPr id="29" name="组合 43"/>
            <p:cNvGrpSpPr/>
            <p:nvPr/>
          </p:nvGrpSpPr>
          <p:grpSpPr>
            <a:xfrm rot="11825848">
              <a:off x="1925560" y="735879"/>
              <a:ext cx="1582152" cy="1627726"/>
              <a:chOff x="2940296" y="762631"/>
              <a:chExt cx="3694205" cy="3615062"/>
            </a:xfrm>
          </p:grpSpPr>
          <p:pic>
            <p:nvPicPr>
              <p:cNvPr id="31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1869"/>
              <a:stretch>
                <a:fillRect/>
              </a:stretch>
            </p:blipFill>
            <p:spPr bwMode="auto">
              <a:xfrm>
                <a:off x="2940296" y="843558"/>
                <a:ext cx="3431905" cy="35341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" descr="D:\png\12-05_0019__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22428"/>
              <a:stretch>
                <a:fillRect/>
              </a:stretch>
            </p:blipFill>
            <p:spPr bwMode="auto">
              <a:xfrm rot="6618161">
                <a:off x="3163766" y="699230"/>
                <a:ext cx="3407333" cy="3534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0" name="TextBox 29"/>
            <p:cNvSpPr txBox="1"/>
            <p:nvPr/>
          </p:nvSpPr>
          <p:spPr>
            <a:xfrm>
              <a:off x="2248807" y="1353019"/>
              <a:ext cx="1061829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/>
              <a:r>
                <a:rPr lang="zh-CN" altLang="en-US" sz="2400" b="1" smtClean="0">
                  <a:solidFill>
                    <a:srgbClr val="0000FF"/>
                  </a:solidFill>
                  <a:latin typeface="方正黑体简体" panose="03000509000000000000" pitchFamily="65" charset="-122"/>
                  <a:ea typeface="方正黑体简体" panose="03000509000000000000" pitchFamily="65" charset="-122"/>
                </a:rPr>
                <a:t>严重饥荒</a:t>
              </a:r>
              <a:endParaRPr lang="zh-CN" altLang="en-US" sz="2400" b="1">
                <a:solidFill>
                  <a:srgbClr val="0000FF"/>
                </a:solidFill>
                <a:latin typeface="方正黑体简体" panose="03000509000000000000" pitchFamily="65" charset="-122"/>
                <a:ea typeface="方正黑体简体" panose="03000509000000000000" pitchFamily="65" charset="-122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563888" y="476672"/>
            <a:ext cx="2088232" cy="110799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6600" smtClean="0">
                <a:latin typeface="华文行楷" pitchFamily="2" charset="-122"/>
                <a:ea typeface="华文行楷" pitchFamily="2" charset="-122"/>
              </a:rPr>
              <a:t>个人</a:t>
            </a:r>
            <a:endParaRPr lang="zh-CN" altLang="en-US" sz="66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707904" y="5517232"/>
            <a:ext cx="2016224" cy="110799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6600" smtClean="0">
                <a:latin typeface="华文行楷" pitchFamily="2" charset="-122"/>
                <a:ea typeface="华文行楷" pitchFamily="2" charset="-122"/>
              </a:rPr>
              <a:t>社会</a:t>
            </a:r>
            <a:endParaRPr lang="zh-CN" altLang="en-US" sz="660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6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  <p:cond evt="onBegin" delay="0">
                          <p:tn val="52"/>
                        </p:cond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  <p:cond evt="onBegin" delay="0">
                          <p:tn val="58"/>
                        </p:cond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23528" y="1340768"/>
          <a:ext cx="8640960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258"/>
                <a:gridCol w="3392712"/>
                <a:gridCol w="4061990"/>
              </a:tblGrid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400" smtClean="0"/>
                        <a:t>时期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400" smtClean="0"/>
                        <a:t>代表人物</a:t>
                      </a:r>
                      <a:r>
                        <a:rPr lang="en-US" altLang="zh-CN" sz="2400" smtClean="0"/>
                        <a:t>/</a:t>
                      </a:r>
                      <a:r>
                        <a:rPr lang="zh-CN" altLang="en-US" sz="2400" smtClean="0"/>
                        <a:t>成就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400" smtClean="0"/>
                        <a:t>历史地位</a:t>
                      </a:r>
                      <a:r>
                        <a:rPr lang="en-US" altLang="zh-CN" sz="2400" smtClean="0"/>
                        <a:t>/</a:t>
                      </a:r>
                      <a:r>
                        <a:rPr lang="zh-CN" altLang="en-US" sz="2400" smtClean="0"/>
                        <a:t>评价</a:t>
                      </a:r>
                      <a:endParaRPr lang="zh-CN" altLang="en-US" sz="2400"/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en-US" sz="2400" b="1" smtClean="0">
                          <a:solidFill>
                            <a:srgbClr val="0000FF"/>
                          </a:solidFill>
                          <a:latin typeface="华文行楷" pitchFamily="2" charset="-122"/>
                          <a:ea typeface="华文行楷" pitchFamily="2" charset="-122"/>
                        </a:rPr>
                        <a:t>战国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zh-CN" sz="2400" b="1" smtClean="0">
                          <a:solidFill>
                            <a:srgbClr val="0000FF"/>
                          </a:solidFill>
                          <a:latin typeface="华文行楷" pitchFamily="2" charset="-122"/>
                          <a:ea typeface="华文行楷" pitchFamily="2" charset="-122"/>
                        </a:rPr>
                        <a:t>汉代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zh-CN" sz="2400" b="1" smtClean="0">
                          <a:solidFill>
                            <a:srgbClr val="0000FF"/>
                          </a:solidFill>
                          <a:latin typeface="华文行楷" pitchFamily="2" charset="-122"/>
                          <a:ea typeface="华文行楷" pitchFamily="2" charset="-122"/>
                        </a:rPr>
                        <a:t>东汉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zh-CN" sz="2400" b="1" smtClean="0">
                          <a:solidFill>
                            <a:srgbClr val="0000FF"/>
                          </a:solidFill>
                          <a:latin typeface="华文行楷" pitchFamily="2" charset="-122"/>
                          <a:ea typeface="华文行楷" pitchFamily="2" charset="-122"/>
                        </a:rPr>
                        <a:t>唐代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en-US" altLang="zh-CN" sz="2400" smtClean="0"/>
                    </a:p>
                    <a:p>
                      <a:endParaRPr lang="zh-CN" altLang="en-US" sz="2400"/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zh-CN" sz="2400" b="1" smtClean="0">
                          <a:solidFill>
                            <a:srgbClr val="0000FF"/>
                          </a:solidFill>
                          <a:latin typeface="华文行楷" pitchFamily="2" charset="-122"/>
                          <a:ea typeface="华文行楷" pitchFamily="2" charset="-122"/>
                        </a:rPr>
                        <a:t>北宋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en-US" altLang="zh-CN" sz="2400" smtClean="0"/>
                    </a:p>
                    <a:p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</a:tr>
              <a:tr h="370840">
                <a:tc>
                  <a:txBody>
                    <a:bodyPr vert="horz" wrap="square"/>
                    <a:lstStyle/>
                    <a:p>
                      <a:r>
                        <a:rPr lang="zh-CN" altLang="zh-CN" sz="2400" b="1" smtClean="0">
                          <a:solidFill>
                            <a:srgbClr val="0000FF"/>
                          </a:solidFill>
                          <a:latin typeface="华文行楷" pitchFamily="2" charset="-122"/>
                          <a:ea typeface="华文行楷" pitchFamily="2" charset="-122"/>
                        </a:rPr>
                        <a:t>明代</a:t>
                      </a:r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  <a:tc>
                  <a:txBody>
                    <a:bodyPr vert="horz" wrap="square"/>
                    <a:lstStyle/>
                    <a:p>
                      <a:endParaRPr lang="zh-CN" altLang="en-US" sz="240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79712" y="177281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扁鹊 四诊法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7704" y="2204864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《黄帝内经》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47664" y="270892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张仲景《伤寒杂病论》</a:t>
            </a:r>
            <a:endParaRPr lang="zh-CN" altLang="en-US" sz="24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9712" y="335699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《新修本草》</a:t>
            </a:r>
            <a:endParaRPr lang="zh-CN" altLang="en-US" sz="24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1760" y="414908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针灸学</a:t>
            </a:r>
            <a:endParaRPr lang="zh-CN" altLang="en-US" sz="24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91680" y="486916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李时珍《本草纲目》</a:t>
            </a:r>
            <a:endParaRPr lang="zh-CN" altLang="en-US" sz="24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4048" y="1844824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四诊法进行临床诊断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4048" y="2276872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中医基础理论著作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04048" y="270892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奠定中医临床学基础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76056" y="3212976"/>
            <a:ext cx="3420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世界上第一部由政府颁布的药典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48064" y="4005064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建立在经络学基础上，临床经验丰富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48064" y="486916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东方药学巨典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67744" y="620688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中国古代医药成就</a:t>
            </a:r>
            <a:endParaRPr lang="zh-CN" altLang="en-US" sz="3200" b="1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36296" y="1844824"/>
            <a:ext cx="720080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948264" y="2780928"/>
            <a:ext cx="648072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156176" y="4437112"/>
            <a:ext cx="648072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876256" y="2348880"/>
            <a:ext cx="720080" cy="360040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372200" y="3645024"/>
            <a:ext cx="648072" cy="432048"/>
          </a:xfrm>
          <a:prstGeom prst="rect">
            <a:avLst/>
          </a:prstGeom>
          <a:noFill/>
          <a:ln w="38100">
            <a:solidFill>
              <a:srgbClr val="10FE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444208" y="4869160"/>
            <a:ext cx="1368152" cy="432048"/>
          </a:xfrm>
          <a:prstGeom prst="rect">
            <a:avLst/>
          </a:prstGeom>
          <a:noFill/>
          <a:ln w="38100">
            <a:solidFill>
              <a:srgbClr val="10FE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8086536">
            <a:off x="6176905" y="4488339"/>
            <a:ext cx="3140968" cy="13535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1484784"/>
            <a:ext cx="8136904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mtClean="0"/>
              <a:t>                </a:t>
            </a: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近代以来</a:t>
            </a:r>
            <a:r>
              <a:rPr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，以化学、生物学、物理学等实验科学为依托，借助精密仪器及数据分析的</a:t>
            </a: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西医</a:t>
            </a:r>
            <a:r>
              <a:rPr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，在解剖学、诊断学、药学等方面取得很大成就。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33" r="9809"/>
          <a:stretch>
            <a:fillRect/>
          </a:stretch>
        </p:blipFill>
        <p:spPr>
          <a:xfrm rot="17807686">
            <a:off x="6261457" y="4474309"/>
            <a:ext cx="3140968" cy="13535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03848" y="119675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技术传播</a:t>
            </a: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4" y="220486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人才培养</a:t>
            </a: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3212976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社会卫生体系</a:t>
            </a:r>
            <a:endParaRPr lang="en-US" altLang="zh-CN" sz="3600" b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政府公共职能</a:t>
            </a: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1124744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教会医院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616" y="2204864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西医院校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6" y="3284984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公共卫生</a:t>
            </a:r>
          </a:p>
        </p:txBody>
      </p:sp>
      <p:sp>
        <p:nvSpPr>
          <p:cNvPr id="8" name="左中括号 7"/>
          <p:cNvSpPr/>
          <p:nvPr/>
        </p:nvSpPr>
        <p:spPr>
          <a:xfrm>
            <a:off x="899592" y="1484784"/>
            <a:ext cx="144016" cy="2232248"/>
          </a:xfrm>
          <a:prstGeom prst="leftBracket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大括号 9"/>
          <p:cNvSpPr/>
          <p:nvPr/>
        </p:nvSpPr>
        <p:spPr>
          <a:xfrm>
            <a:off x="6444208" y="1340768"/>
            <a:ext cx="288032" cy="2880320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804248" y="1556792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医学观念</a:t>
            </a:r>
            <a:endParaRPr lang="zh-CN" altLang="en-US" sz="2800"/>
          </a:p>
        </p:txBody>
      </p:sp>
      <p:sp>
        <p:nvSpPr>
          <p:cNvPr id="13" name="TextBox 12"/>
          <p:cNvSpPr txBox="1"/>
          <p:nvPr/>
        </p:nvSpPr>
        <p:spPr>
          <a:xfrm>
            <a:off x="6876256" y="227687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生活方式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60232" y="3068960"/>
            <a:ext cx="2483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卫生医疗体制</a:t>
            </a:r>
            <a:endParaRPr lang="zh-CN" altLang="en-US" sz="2800"/>
          </a:p>
        </p:txBody>
      </p:sp>
      <p:sp>
        <p:nvSpPr>
          <p:cNvPr id="15" name="TextBox 14"/>
          <p:cNvSpPr txBox="1"/>
          <p:nvPr/>
        </p:nvSpPr>
        <p:spPr>
          <a:xfrm>
            <a:off x="7020272" y="364502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……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0" grpId="0"/>
      <p:bldP spid="11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043608" y="620688"/>
            <a:ext cx="7632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思考探究：</a:t>
            </a:r>
            <a:endParaRPr lang="en-US" altLang="zh-CN" sz="36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smtClean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600" smtClean="0">
                <a:latin typeface="隶书" pitchFamily="49" charset="-122"/>
                <a:ea typeface="隶书" pitchFamily="49" charset="-122"/>
              </a:rPr>
              <a:t>不少史学家认为，纵然历史存在必然性，但是突如其来的疫病爆发也会对历史产生巨大影响。请说说你的观点。</a:t>
            </a:r>
            <a:endParaRPr lang="zh-CN" altLang="en-US" sz="360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3" name="Picture 2" descr="F:\快盘\商务图片\png\903642_153949082_2.png">
            <a:extLst>
              <a:ext uri="{FF2B5EF4-FFF2-40B4-BE49-F238E27FC236}">
                <a16:creationId xmlns:a16="http://schemas.microsoft.com/office/drawing/2014/main" xmlns="" id="{461BEA5C-B91A-48CD-AD0F-22B264F1C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13" t="11568" r="13959" b="7668"/>
          <a:stretch>
            <a:fillRect/>
          </a:stretch>
        </p:blipFill>
        <p:spPr bwMode="auto">
          <a:xfrm>
            <a:off x="6156176" y="3429000"/>
            <a:ext cx="2628569" cy="321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1049000" y="10541000"/>
            <a:ext cx="431800" cy="4572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73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黑体</vt:lpstr>
      <vt:lpstr>楷体</vt:lpstr>
      <vt:lpstr>华文隶书</vt:lpstr>
      <vt:lpstr>Tahoma</vt:lpstr>
      <vt:lpstr>华文琥珀</vt:lpstr>
      <vt:lpstr>隶书</vt:lpstr>
      <vt:lpstr>方正黑体简体</vt:lpstr>
      <vt:lpstr>华文行楷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20.0500</AppVersion>
  <TotalTime>1285</TotalTime>
  <Application>Aspose.Slides for .NET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2018-12-14T03:13:41Z</dcterms:created>
  <dcterms:modified xsi:type="dcterms:W3CDTF">2020-07-05T03:05:24Z</dcterms:modified>
</cp:coreProperties>
</file>