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2"/>
  </p:sldMasterIdLst>
  <p:notesMasterIdLst>
    <p:notesMasterId r:id="rId3"/>
  </p:notesMasterIdLst>
  <p:sldIdLst>
    <p:sldId id="277" r:id="rId4"/>
    <p:sldId id="258" r:id="rId5"/>
    <p:sldId id="260" r:id="rId6"/>
    <p:sldId id="353" r:id="rId7"/>
    <p:sldId id="284" r:id="rId8"/>
    <p:sldId id="498" r:id="rId9"/>
    <p:sldId id="355" r:id="rId10"/>
    <p:sldId id="331" r:id="rId11"/>
    <p:sldId id="328" r:id="rId12"/>
    <p:sldId id="496" r:id="rId13"/>
    <p:sldId id="497" r:id="rId14"/>
    <p:sldId id="352" r:id="rId15"/>
    <p:sldId id="278" r:id="rId16"/>
    <p:sldId id="411" r:id="rId17"/>
    <p:sldId id="412" r:id="rId18"/>
    <p:sldId id="301" r:id="rId19"/>
    <p:sldId id="302" r:id="rId20"/>
    <p:sldId id="447" r:id="rId21"/>
    <p:sldId id="531" r:id="rId22"/>
    <p:sldId id="279" r:id="rId23"/>
    <p:sldId id="305" r:id="rId24"/>
    <p:sldId id="280" r:id="rId25"/>
    <p:sldId id="549" r:id="rId26"/>
    <p:sldId id="448" r:id="rId27"/>
    <p:sldId id="440" r:id="rId28"/>
    <p:sldId id="449" r:id="rId29"/>
    <p:sldId id="441" r:id="rId30"/>
    <p:sldId id="450" r:id="rId31"/>
    <p:sldId id="548" r:id="rId32"/>
    <p:sldId id="551" r:id="rId33"/>
    <p:sldId id="552" r:id="rId34"/>
    <p:sldId id="553" r:id="rId35"/>
    <p:sldId id="442" r:id="rId36"/>
    <p:sldId id="443" r:id="rId37"/>
    <p:sldId id="452" r:id="rId38"/>
  </p:sldIdLst>
  <p:sldSz cx="12192000" cy="6858000"/>
  <p:notesSz cx="6858000" cy="9144000"/>
  <p:custDataLst>
    <p:tags r:id="rId3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默认节" id="{6102C04F-6B03-4462-8B30-205958FF7181}">
          <p14:sldIdLst>
            <p14:sldId id="277"/>
            <p14:sldId id="258"/>
            <p14:sldId id="260"/>
            <p14:sldId id="353"/>
            <p14:sldId id="284"/>
            <p14:sldId id="498"/>
            <p14:sldId id="355"/>
            <p14:sldId id="331"/>
            <p14:sldId id="328"/>
            <p14:sldId id="496"/>
            <p14:sldId id="497"/>
            <p14:sldId id="352"/>
            <p14:sldId id="278"/>
            <p14:sldId id="411"/>
            <p14:sldId id="412"/>
            <p14:sldId id="301"/>
            <p14:sldId id="302"/>
            <p14:sldId id="447"/>
            <p14:sldId id="531"/>
            <p14:sldId id="279"/>
            <p14:sldId id="305"/>
            <p14:sldId id="280"/>
            <p14:sldId id="549"/>
            <p14:sldId id="448"/>
            <p14:sldId id="440"/>
            <p14:sldId id="449"/>
            <p14:sldId id="441"/>
            <p14:sldId id="450"/>
            <p14:sldId id="548"/>
            <p14:sldId id="551"/>
            <p14:sldId id="552"/>
            <p14:sldId id="553"/>
            <p14:sldId id="442"/>
            <p14:sldId id="443"/>
            <p14:sldId id="452"/>
          </p14:sldIdLst>
        </p14:section>
      </p14:sectionLst>
    </p:ext>
  </p:extLst>
</p:presentation>
</file>

<file path=ppt/commentAuthors.xml><?xml version="1.0" encoding="utf-8"?>
<p:cmAuthorLst xmlns:p="http://schemas.openxmlformats.org/presentationml/2006/main">
  <p:cmAuthor id="0" name="Administrator" initials="A" lastIdx="0" clrIdx="0"/>
</p:cmAuthorLst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1" d="100"/>
          <a:sy n="71" d="100"/>
        </p:scale>
        <p:origin x="-660" y="-96"/>
      </p:cViewPr>
      <p:guideLst>
        <p:guide orient="horz" pos="2204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commentAuthors" Target="commentAuthors.xml" /><Relationship Id="rId10" Type="http://schemas.openxmlformats.org/officeDocument/2006/relationships/slide" Target="slides/slide7.xml" /><Relationship Id="rId11" Type="http://schemas.openxmlformats.org/officeDocument/2006/relationships/slide" Target="slides/slide8.xml" /><Relationship Id="rId12" Type="http://schemas.openxmlformats.org/officeDocument/2006/relationships/slide" Target="slides/slide9.xml" /><Relationship Id="rId13" Type="http://schemas.openxmlformats.org/officeDocument/2006/relationships/slide" Target="slides/slide10.xml" /><Relationship Id="rId14" Type="http://schemas.openxmlformats.org/officeDocument/2006/relationships/slide" Target="slides/slide11.xml" /><Relationship Id="rId15" Type="http://schemas.openxmlformats.org/officeDocument/2006/relationships/slide" Target="slides/slide12.xml" /><Relationship Id="rId16" Type="http://schemas.openxmlformats.org/officeDocument/2006/relationships/slide" Target="slides/slide13.xml" /><Relationship Id="rId17" Type="http://schemas.openxmlformats.org/officeDocument/2006/relationships/slide" Target="slides/slide14.xml" /><Relationship Id="rId18" Type="http://schemas.openxmlformats.org/officeDocument/2006/relationships/slide" Target="slides/slide15.xml" /><Relationship Id="rId19" Type="http://schemas.openxmlformats.org/officeDocument/2006/relationships/slide" Target="slides/slide16.xml" /><Relationship Id="rId2" Type="http://schemas.openxmlformats.org/officeDocument/2006/relationships/slideMaster" Target="slideMasters/slideMaster1.xml" /><Relationship Id="rId20" Type="http://schemas.openxmlformats.org/officeDocument/2006/relationships/slide" Target="slides/slide17.xml" /><Relationship Id="rId21" Type="http://schemas.openxmlformats.org/officeDocument/2006/relationships/slide" Target="slides/slide18.xml" /><Relationship Id="rId22" Type="http://schemas.openxmlformats.org/officeDocument/2006/relationships/slide" Target="slides/slide19.xml" /><Relationship Id="rId23" Type="http://schemas.openxmlformats.org/officeDocument/2006/relationships/slide" Target="slides/slide20.xml" /><Relationship Id="rId24" Type="http://schemas.openxmlformats.org/officeDocument/2006/relationships/slide" Target="slides/slide21.xml" /><Relationship Id="rId25" Type="http://schemas.openxmlformats.org/officeDocument/2006/relationships/slide" Target="slides/slide22.xml" /><Relationship Id="rId26" Type="http://schemas.openxmlformats.org/officeDocument/2006/relationships/slide" Target="slides/slide23.xml" /><Relationship Id="rId27" Type="http://schemas.openxmlformats.org/officeDocument/2006/relationships/slide" Target="slides/slide24.xml" /><Relationship Id="rId28" Type="http://schemas.openxmlformats.org/officeDocument/2006/relationships/slide" Target="slides/slide25.xml" /><Relationship Id="rId29" Type="http://schemas.openxmlformats.org/officeDocument/2006/relationships/slide" Target="slides/slide26.xml" /><Relationship Id="rId3" Type="http://schemas.openxmlformats.org/officeDocument/2006/relationships/notesMaster" Target="notesMasters/notesMaster1.xml" /><Relationship Id="rId30" Type="http://schemas.openxmlformats.org/officeDocument/2006/relationships/slide" Target="slides/slide27.xml" /><Relationship Id="rId31" Type="http://schemas.openxmlformats.org/officeDocument/2006/relationships/slide" Target="slides/slide28.xml" /><Relationship Id="rId32" Type="http://schemas.openxmlformats.org/officeDocument/2006/relationships/slide" Target="slides/slide29.xml" /><Relationship Id="rId33" Type="http://schemas.openxmlformats.org/officeDocument/2006/relationships/slide" Target="slides/slide30.xml" /><Relationship Id="rId34" Type="http://schemas.openxmlformats.org/officeDocument/2006/relationships/slide" Target="slides/slide31.xml" /><Relationship Id="rId35" Type="http://schemas.openxmlformats.org/officeDocument/2006/relationships/slide" Target="slides/slide32.xml" /><Relationship Id="rId36" Type="http://schemas.openxmlformats.org/officeDocument/2006/relationships/slide" Target="slides/slide33.xml" /><Relationship Id="rId37" Type="http://schemas.openxmlformats.org/officeDocument/2006/relationships/slide" Target="slides/slide34.xml" /><Relationship Id="rId38" Type="http://schemas.openxmlformats.org/officeDocument/2006/relationships/slide" Target="slides/slide35.xml" /><Relationship Id="rId39" Type="http://schemas.openxmlformats.org/officeDocument/2006/relationships/tags" Target="tags/tag14.xml" /><Relationship Id="rId4" Type="http://schemas.openxmlformats.org/officeDocument/2006/relationships/slide" Target="slides/slide1.xml" /><Relationship Id="rId40" Type="http://schemas.openxmlformats.org/officeDocument/2006/relationships/presProps" Target="presProps.xml" /><Relationship Id="rId41" Type="http://schemas.openxmlformats.org/officeDocument/2006/relationships/viewProps" Target="viewProps.xml" /><Relationship Id="rId42" Type="http://schemas.openxmlformats.org/officeDocument/2006/relationships/theme" Target="theme/theme1.xml" /><Relationship Id="rId43" Type="http://schemas.openxmlformats.org/officeDocument/2006/relationships/tableStyles" Target="tableStyles.xml" /><Relationship Id="rId5" Type="http://schemas.openxmlformats.org/officeDocument/2006/relationships/slide" Target="slides/slide2.xml" /><Relationship Id="rId6" Type="http://schemas.openxmlformats.org/officeDocument/2006/relationships/slide" Target="slides/slide3.xml" /><Relationship Id="rId7" Type="http://schemas.openxmlformats.org/officeDocument/2006/relationships/slide" Target="slides/slide4.xml" /><Relationship Id="rId8" Type="http://schemas.openxmlformats.org/officeDocument/2006/relationships/slide" Target="slides/slide5.xml" /><Relationship Id="rId9" Type="http://schemas.openxmlformats.org/officeDocument/2006/relationships/slide" Target="slides/slide6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9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3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3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7.xml" /><Relationship Id="rId2" Type="http://schemas.openxmlformats.org/officeDocument/2006/relationships/notesMaster" Target="../notesMasters/notesMaster1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2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8370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zh-CN" altLang="en-US" sz="1200">
                <a:latin typeface="Times New Roman" pitchFamily="18" charset="0"/>
              </a:rPr>
              <a:t>8</a:t>
            </a:fld>
          </a:p>
        </p:txBody>
      </p:sp>
      <p:sp>
        <p:nvSpPr>
          <p:cNvPr id="58371" name="Rectangle 2"/>
          <p:cNvSpPr>
            <a:spLocks noGrp="1" noRot="1" noChangeAspect="1" noTextEdit="1"/>
          </p:cNvSpPr>
          <p:nvPr>
            <p:ph type="sldImg" idx="1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58372" name="Rectangle 3"/>
          <p:cNvSpPr>
            <a:spLocks noGrp="1"/>
          </p:cNvSpPr>
          <p:nvPr>
            <p:ph type="body" idx="2"/>
          </p:nvPr>
        </p:nvSpPr>
        <p:spPr>
          <a:xfrm>
            <a:off x="914400" y="4343400"/>
            <a:ext cx="5029200" cy="4114800"/>
          </a:xfrm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 eaLnBrk="1" hangingPunct="1"/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7346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zh-CN" altLang="en-US" sz="1200">
                <a:latin typeface="Times New Roman" pitchFamily="18" charset="0"/>
              </a:rPr>
              <a:t>9</a:t>
            </a:fld>
          </a:p>
        </p:txBody>
      </p:sp>
      <p:sp>
        <p:nvSpPr>
          <p:cNvPr id="57347" name="Rectangle 2"/>
          <p:cNvSpPr>
            <a:spLocks noGrp="1" noRot="1" noChangeAspect="1" noTextEdit="1"/>
          </p:cNvSpPr>
          <p:nvPr>
            <p:ph type="sldImg" idx="1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57348" name="Rectangle 3"/>
          <p:cNvSpPr>
            <a:spLocks noGrp="1"/>
          </p:cNvSpPr>
          <p:nvPr>
            <p:ph type="body" idx="2"/>
          </p:nvPr>
        </p:nvSpPr>
        <p:spPr>
          <a:xfrm>
            <a:off x="914400" y="4343400"/>
            <a:ext cx="5029200" cy="4114800"/>
          </a:xfrm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 eaLnBrk="1" hangingPunct="1"/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979C96-F519-4B7C-A90E-9C0DC9BE00D9}" type="slidenum">
              <a:rPr lang="zh-CN" altLang="en-US" smtClean="0"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4033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4034" name="备注占位符 2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/>
          <a:lstStyle/>
          <a:p>
            <a:pPr lvl="0"/>
            <a:endParaRPr lang="zh-CN" altLang="en-US">
              <a:ea typeface="宋体" pitchFamily="2" charset="-122"/>
            </a:endParaRPr>
          </a:p>
        </p:txBody>
      </p:sp>
      <p:sp>
        <p:nvSpPr>
          <p:cNvPr id="44035" name="灯片编号占位符 3"/>
          <p:cNvSpPr txBox="1"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b"/>
          <a:lstStyle/>
          <a:p>
            <a:pPr lvl="0" indent="0" algn="r"/>
            <a:fld id="{9A0DB2DC-4C9A-4742-B13C-FB6460FD3503}" type="slidenum">
              <a:rPr lang="en-US" altLang="zh-CN" sz="1200">
                <a:latin typeface="Arial" pitchFamily="34" charset="0"/>
                <a:ea typeface="宋体" pitchFamily="2" charset="-122"/>
              </a:rPr>
              <a:t>32</a:t>
            </a:fld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slideMaster" Target="../slideMasters/slideMaster1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6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 spd="med">
    <p:fade/>
  </p:transition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userDrawn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 spd="slow" advClick="0">
    <p:random/>
  </p:transition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bl">
  <p:cSld name="标题和表格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609600" y="1600200"/>
            <a:ext cx="10972800" cy="4525963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fld id="{ED253A41-0E35-457C-B40A-3FE6C46ADA80}" type="slidenum">
              <a:rPr lang="en-US" altLang="zh-CN"/>
              <a:t/>
            </a:fld>
            <a:endParaRPr lang="en-US" altLang="zh-CN"/>
          </a:p>
        </p:txBody>
      </p:sp>
    </p:spTree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2_自定义版式"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8194" name="组合 4"/>
          <p:cNvGrpSpPr/>
          <p:nvPr userDrawn="1"/>
        </p:nvGrpSpPr>
        <p:grpSpPr>
          <a:xfrm>
            <a:off x="3191933" y="407988"/>
            <a:ext cx="5808133" cy="881062"/>
            <a:chOff x="2394545" y="858985"/>
            <a:chExt cx="4354910" cy="881361"/>
          </a:xfrm>
        </p:grpSpPr>
        <p:sp>
          <p:nvSpPr>
            <p:cNvPr id="5" name="文本框 26"/>
            <p:cNvSpPr txBox="1">
              <a:spLocks noChangeArrowheads="1"/>
            </p:cNvSpPr>
            <p:nvPr/>
          </p:nvSpPr>
          <p:spPr bwMode="auto">
            <a:xfrm>
              <a:off x="2394545" y="858985"/>
              <a:ext cx="4354910" cy="828956"/>
            </a:xfrm>
            <a:prstGeom prst="rect">
              <a:avLst/>
            </a:prstGeom>
            <a:noFill/>
            <a:ln>
              <a:noFill/>
            </a:ln>
          </p:spPr>
          <p:txBody>
            <a:bodyPr wrap="none"/>
            <a:lstStyle>
              <a:lvl1pPr algn="just">
                <a:lnSpc>
                  <a:spcPct val="150000"/>
                </a:lnSpc>
                <a:defRPr sz="2400">
                  <a:solidFill>
                    <a:schemeClr val="tx1"/>
                  </a:solidFill>
                  <a:latin typeface="Arial" pitchFamily="34" charset="0"/>
                  <a:ea typeface="黑体" panose="02010609060101010101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Arial" pitchFamily="34" charset="0"/>
                  <a:ea typeface="黑体" panose="02010609060101010101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黑体" panose="02010609060101010101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Arial" pitchFamily="34" charset="0"/>
                  <a:ea typeface="黑体" panose="02010609060101010101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400">
                  <a:solidFill>
                    <a:schemeClr val="tx1"/>
                  </a:solidFill>
                  <a:latin typeface="Arial" pitchFamily="34" charset="0"/>
                  <a:ea typeface="黑体" panose="02010609060101010101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400">
                  <a:solidFill>
                    <a:schemeClr val="tx1"/>
                  </a:solidFill>
                  <a:latin typeface="Arial" pitchFamily="34" charset="0"/>
                  <a:ea typeface="黑体" panose="02010609060101010101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400">
                  <a:solidFill>
                    <a:schemeClr val="tx1"/>
                  </a:solidFill>
                  <a:latin typeface="Arial" pitchFamily="34" charset="0"/>
                  <a:ea typeface="黑体" panose="02010609060101010101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400">
                  <a:solidFill>
                    <a:schemeClr val="tx1"/>
                  </a:solidFill>
                  <a:latin typeface="Arial" pitchFamily="34" charset="0"/>
                  <a:ea typeface="黑体" panose="02010609060101010101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400">
                  <a:solidFill>
                    <a:schemeClr val="tx1"/>
                  </a:solidFill>
                  <a:latin typeface="Arial" pitchFamily="34" charset="0"/>
                  <a:ea typeface="黑体" panose="02010609060101010101" charset="-122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3200" b="0" i="0" u="none" strike="noStrike" kern="1200" cap="none" spc="0" normalizeH="0" baseline="0" noProof="0" smtClean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黑体" panose="02010609060101010101" charset="-122"/>
                  <a:ea typeface="黑体" panose="02010609060101010101" charset="-122"/>
                  <a:cs typeface="+mn-cs"/>
                </a:rPr>
                <a:t>合作探究</a:t>
              </a:r>
              <a:endParaRPr kumimoji="0" lang="zh-CN" alt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endParaRPr>
            </a:p>
          </p:txBody>
        </p:sp>
        <p:sp>
          <p:nvSpPr>
            <p:cNvPr id="6" name="Freeform 5"/>
            <p:cNvSpPr/>
            <p:nvPr/>
          </p:nvSpPr>
          <p:spPr bwMode="auto">
            <a:xfrm>
              <a:off x="3519776" y="1413210"/>
              <a:ext cx="2104450" cy="327136"/>
            </a:xfrm>
            <a:custGeom>
              <a:gdLst>
                <a:gd name="T0" fmla="*/ 144600761 w 1378"/>
                <a:gd name="T1" fmla="*/ 174002055 h 248"/>
                <a:gd name="T2" fmla="*/ 886262086 w 1378"/>
                <a:gd name="T3" fmla="*/ 76560377 h 248"/>
                <a:gd name="T4" fmla="*/ 984218278 w 1378"/>
                <a:gd name="T5" fmla="*/ 201841593 h 248"/>
                <a:gd name="T6" fmla="*/ 932908183 w 1378"/>
                <a:gd name="T7" fmla="*/ 170520959 h 248"/>
                <a:gd name="T8" fmla="*/ 946901706 w 1378"/>
                <a:gd name="T9" fmla="*/ 229682449 h 248"/>
                <a:gd name="T10" fmla="*/ 998211801 w 1378"/>
                <a:gd name="T11" fmla="*/ 156601850 h 248"/>
                <a:gd name="T12" fmla="*/ 1147476561 w 1378"/>
                <a:gd name="T13" fmla="*/ 41759966 h 248"/>
                <a:gd name="T14" fmla="*/ 1497317702 w 1378"/>
                <a:gd name="T15" fmla="*/ 100921456 h 248"/>
                <a:gd name="T16" fmla="*/ 1278083798 w 1378"/>
                <a:gd name="T17" fmla="*/ 146161199 h 248"/>
                <a:gd name="T18" fmla="*/ 1105495990 w 1378"/>
                <a:gd name="T19" fmla="*/ 309722603 h 248"/>
                <a:gd name="T20" fmla="*/ 1413355034 w 1378"/>
                <a:gd name="T21" fmla="*/ 431524042 h 248"/>
                <a:gd name="T22" fmla="*/ 1800512747 w 1378"/>
                <a:gd name="T23" fmla="*/ 431524042 h 248"/>
                <a:gd name="T24" fmla="*/ 2108371791 w 1378"/>
                <a:gd name="T25" fmla="*/ 309722603 h 248"/>
                <a:gd name="T26" fmla="*/ 1935783983 w 1378"/>
                <a:gd name="T27" fmla="*/ 146161199 h 248"/>
                <a:gd name="T28" fmla="*/ 1716550079 w 1378"/>
                <a:gd name="T29" fmla="*/ 100921456 h 248"/>
                <a:gd name="T30" fmla="*/ 2066391220 w 1378"/>
                <a:gd name="T31" fmla="*/ 41759966 h 248"/>
                <a:gd name="T32" fmla="*/ 2147483646 w 1378"/>
                <a:gd name="T33" fmla="*/ 156601850 h 248"/>
                <a:gd name="T34" fmla="*/ 2147483646 w 1378"/>
                <a:gd name="T35" fmla="*/ 229682449 h 248"/>
                <a:gd name="T36" fmla="*/ 2147483646 w 1378"/>
                <a:gd name="T37" fmla="*/ 170520959 h 248"/>
                <a:gd name="T38" fmla="*/ 2147483646 w 1378"/>
                <a:gd name="T39" fmla="*/ 208802467 h 248"/>
                <a:gd name="T40" fmla="*/ 2147483646 w 1378"/>
                <a:gd name="T41" fmla="*/ 76560377 h 248"/>
                <a:gd name="T42" fmla="*/ 2147483646 w 1378"/>
                <a:gd name="T43" fmla="*/ 174002055 h 248"/>
                <a:gd name="T44" fmla="*/ 2147483646 w 1378"/>
                <a:gd name="T45" fmla="*/ 97440360 h 248"/>
                <a:gd name="T46" fmla="*/ 2147483646 w 1378"/>
                <a:gd name="T47" fmla="*/ 3479777 h 248"/>
                <a:gd name="T48" fmla="*/ 2147483646 w 1378"/>
                <a:gd name="T49" fmla="*/ 34800411 h 248"/>
                <a:gd name="T50" fmla="*/ 1735209128 w 1378"/>
                <a:gd name="T51" fmla="*/ 13920428 h 248"/>
                <a:gd name="T52" fmla="*/ 1385367987 w 1378"/>
                <a:gd name="T53" fmla="*/ 3479777 h 248"/>
                <a:gd name="T54" fmla="*/ 867604564 w 1378"/>
                <a:gd name="T55" fmla="*/ 52200617 h 248"/>
                <a:gd name="T56" fmla="*/ 233227428 w 1378"/>
                <a:gd name="T57" fmla="*/ 13920428 h 248"/>
                <a:gd name="T58" fmla="*/ 0 w 1378"/>
                <a:gd name="T59" fmla="*/ 107881011 h 248"/>
                <a:gd name="T60" fmla="*/ 2147483646 w 1378"/>
                <a:gd name="T61" fmla="*/ 6959555 h 248"/>
                <a:gd name="T62" fmla="*/ 2147483646 w 1378"/>
                <a:gd name="T63" fmla="*/ 73080599 h 248"/>
                <a:gd name="T64" fmla="*/ 2147483646 w 1378"/>
                <a:gd name="T65" fmla="*/ 156601850 h 248"/>
                <a:gd name="T66" fmla="*/ 2147483646 w 1378"/>
                <a:gd name="T67" fmla="*/ 90480805 h 248"/>
                <a:gd name="T68" fmla="*/ 1772525700 w 1378"/>
                <a:gd name="T69" fmla="*/ 316683477 h 248"/>
                <a:gd name="T70" fmla="*/ 1837829319 w 1378"/>
                <a:gd name="T71" fmla="*/ 174002055 h 248"/>
                <a:gd name="T72" fmla="*/ 2094378267 w 1378"/>
                <a:gd name="T73" fmla="*/ 264482861 h 248"/>
                <a:gd name="T74" fmla="*/ 1973100555 w 1378"/>
                <a:gd name="T75" fmla="*/ 400203409 h 248"/>
                <a:gd name="T76" fmla="*/ 1432014084 w 1378"/>
                <a:gd name="T77" fmla="*/ 177481833 h 248"/>
                <a:gd name="T78" fmla="*/ 1460001131 w 1378"/>
                <a:gd name="T79" fmla="*/ 341043237 h 248"/>
                <a:gd name="T80" fmla="*/ 1413355034 w 1378"/>
                <a:gd name="T81" fmla="*/ 424564488 h 248"/>
                <a:gd name="T82" fmla="*/ 1119489514 w 1378"/>
                <a:gd name="T83" fmla="*/ 309722603 h 248"/>
                <a:gd name="T84" fmla="*/ 1282747797 w 1378"/>
                <a:gd name="T85" fmla="*/ 177481833 h 248"/>
                <a:gd name="T86" fmla="*/ 1693228558 w 1378"/>
                <a:gd name="T87" fmla="*/ 104401233 h 248"/>
                <a:gd name="T88" fmla="*/ 1651246460 w 1378"/>
                <a:gd name="T89" fmla="*/ 233162227 h 248"/>
                <a:gd name="T90" fmla="*/ 1707222081 w 1378"/>
                <a:gd name="T91" fmla="*/ 309722603 h 248"/>
                <a:gd name="T92" fmla="*/ 1753866651 w 1378"/>
                <a:gd name="T93" fmla="*/ 288842621 h 248"/>
                <a:gd name="T94" fmla="*/ 1688563032 w 1378"/>
                <a:gd name="T95" fmla="*/ 257521987 h 248"/>
                <a:gd name="T96" fmla="*/ 1655911986 w 1378"/>
                <a:gd name="T97" fmla="*/ 264482861 h 248"/>
                <a:gd name="T98" fmla="*/ 1772525700 w 1378"/>
                <a:gd name="T99" fmla="*/ 177481833 h 248"/>
                <a:gd name="T100" fmla="*/ 1716550079 w 1378"/>
                <a:gd name="T101" fmla="*/ 358443443 h 248"/>
                <a:gd name="T102" fmla="*/ 1450671606 w 1378"/>
                <a:gd name="T103" fmla="*/ 316683477 h 248"/>
                <a:gd name="T104" fmla="*/ 1501981701 w 1378"/>
                <a:gd name="T105" fmla="*/ 194882038 h 248"/>
                <a:gd name="T106" fmla="*/ 1543962271 w 1378"/>
                <a:gd name="T107" fmla="*/ 285362843 h 248"/>
                <a:gd name="T108" fmla="*/ 1497317702 w 1378"/>
                <a:gd name="T109" fmla="*/ 250562432 h 248"/>
                <a:gd name="T110" fmla="*/ 1487988177 w 1378"/>
                <a:gd name="T111" fmla="*/ 306242826 h 248"/>
                <a:gd name="T112" fmla="*/ 1520639223 w 1378"/>
                <a:gd name="T113" fmla="*/ 306242826 h 248"/>
                <a:gd name="T114" fmla="*/ 1534634274 w 1378"/>
                <a:gd name="T115" fmla="*/ 191402261 h 248"/>
                <a:gd name="T116" fmla="*/ 1604601891 w 1378"/>
                <a:gd name="T117" fmla="*/ 69600822 h 248"/>
                <a:gd name="T118" fmla="*/ 177251806 w 1378"/>
                <a:gd name="T119" fmla="*/ 24359760 h 248"/>
                <a:gd name="T120" fmla="*/ 676357707 w 1378"/>
                <a:gd name="T121" fmla="*/ 20879983 h 248"/>
                <a:gd name="T122" fmla="*/ 284537523 w 1378"/>
                <a:gd name="T123" fmla="*/ 167041182 h 248"/>
                <a:gd name="T124" fmla="*/ 9329525 w 1378"/>
                <a:gd name="T125" fmla="*/ 118321662 h 248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378" h="248">
                  <a:moveTo>
                    <a:pt x="0" y="62"/>
                  </a:moveTo>
                  <a:lnTo>
                    <a:pt x="0" y="62"/>
                  </a:lnTo>
                  <a:lnTo>
                    <a:pt x="2" y="70"/>
                  </a:lnTo>
                  <a:lnTo>
                    <a:pt x="4" y="76"/>
                  </a:lnTo>
                  <a:lnTo>
                    <a:pt x="8" y="80"/>
                  </a:lnTo>
                  <a:lnTo>
                    <a:pt x="12" y="86"/>
                  </a:lnTo>
                  <a:lnTo>
                    <a:pt x="26" y="92"/>
                  </a:lnTo>
                  <a:lnTo>
                    <a:pt x="42" y="98"/>
                  </a:lnTo>
                  <a:lnTo>
                    <a:pt x="62" y="100"/>
                  </a:lnTo>
                  <a:lnTo>
                    <a:pt x="82" y="102"/>
                  </a:lnTo>
                  <a:lnTo>
                    <a:pt x="124" y="100"/>
                  </a:lnTo>
                  <a:lnTo>
                    <a:pt x="152" y="96"/>
                  </a:lnTo>
                  <a:lnTo>
                    <a:pt x="184" y="92"/>
                  </a:lnTo>
                  <a:lnTo>
                    <a:pt x="246" y="78"/>
                  </a:lnTo>
                  <a:lnTo>
                    <a:pt x="312" y="60"/>
                  </a:lnTo>
                  <a:lnTo>
                    <a:pt x="380" y="44"/>
                  </a:lnTo>
                  <a:lnTo>
                    <a:pt x="398" y="54"/>
                  </a:lnTo>
                  <a:lnTo>
                    <a:pt x="412" y="68"/>
                  </a:lnTo>
                  <a:lnTo>
                    <a:pt x="418" y="76"/>
                  </a:lnTo>
                  <a:lnTo>
                    <a:pt x="422" y="84"/>
                  </a:lnTo>
                  <a:lnTo>
                    <a:pt x="424" y="90"/>
                  </a:lnTo>
                  <a:lnTo>
                    <a:pt x="426" y="100"/>
                  </a:lnTo>
                  <a:lnTo>
                    <a:pt x="426" y="108"/>
                  </a:lnTo>
                  <a:lnTo>
                    <a:pt x="422" y="116"/>
                  </a:lnTo>
                  <a:lnTo>
                    <a:pt x="422" y="114"/>
                  </a:lnTo>
                  <a:lnTo>
                    <a:pt x="422" y="108"/>
                  </a:lnTo>
                  <a:lnTo>
                    <a:pt x="418" y="102"/>
                  </a:lnTo>
                  <a:lnTo>
                    <a:pt x="412" y="98"/>
                  </a:lnTo>
                  <a:lnTo>
                    <a:pt x="406" y="96"/>
                  </a:lnTo>
                  <a:lnTo>
                    <a:pt x="400" y="98"/>
                  </a:lnTo>
                  <a:lnTo>
                    <a:pt x="394" y="102"/>
                  </a:lnTo>
                  <a:lnTo>
                    <a:pt x="390" y="108"/>
                  </a:lnTo>
                  <a:lnTo>
                    <a:pt x="388" y="114"/>
                  </a:lnTo>
                  <a:lnTo>
                    <a:pt x="390" y="120"/>
                  </a:lnTo>
                  <a:lnTo>
                    <a:pt x="394" y="126"/>
                  </a:lnTo>
                  <a:lnTo>
                    <a:pt x="400" y="130"/>
                  </a:lnTo>
                  <a:lnTo>
                    <a:pt x="406" y="132"/>
                  </a:lnTo>
                  <a:lnTo>
                    <a:pt x="412" y="130"/>
                  </a:lnTo>
                  <a:lnTo>
                    <a:pt x="416" y="128"/>
                  </a:lnTo>
                  <a:lnTo>
                    <a:pt x="422" y="124"/>
                  </a:lnTo>
                  <a:lnTo>
                    <a:pt x="426" y="118"/>
                  </a:lnTo>
                  <a:lnTo>
                    <a:pt x="428" y="108"/>
                  </a:lnTo>
                  <a:lnTo>
                    <a:pt x="430" y="98"/>
                  </a:lnTo>
                  <a:lnTo>
                    <a:pt x="428" y="90"/>
                  </a:lnTo>
                  <a:lnTo>
                    <a:pt x="426" y="82"/>
                  </a:lnTo>
                  <a:lnTo>
                    <a:pt x="422" y="76"/>
                  </a:lnTo>
                  <a:lnTo>
                    <a:pt x="416" y="68"/>
                  </a:lnTo>
                  <a:lnTo>
                    <a:pt x="402" y="54"/>
                  </a:lnTo>
                  <a:lnTo>
                    <a:pt x="386" y="42"/>
                  </a:lnTo>
                  <a:lnTo>
                    <a:pt x="420" y="34"/>
                  </a:lnTo>
                  <a:lnTo>
                    <a:pt x="456" y="28"/>
                  </a:lnTo>
                  <a:lnTo>
                    <a:pt x="492" y="24"/>
                  </a:lnTo>
                  <a:lnTo>
                    <a:pt x="528" y="20"/>
                  </a:lnTo>
                  <a:lnTo>
                    <a:pt x="566" y="18"/>
                  </a:lnTo>
                  <a:lnTo>
                    <a:pt x="604" y="20"/>
                  </a:lnTo>
                  <a:lnTo>
                    <a:pt x="640" y="26"/>
                  </a:lnTo>
                  <a:lnTo>
                    <a:pt x="674" y="34"/>
                  </a:lnTo>
                  <a:lnTo>
                    <a:pt x="656" y="46"/>
                  </a:lnTo>
                  <a:lnTo>
                    <a:pt x="642" y="58"/>
                  </a:lnTo>
                  <a:lnTo>
                    <a:pt x="630" y="72"/>
                  </a:lnTo>
                  <a:lnTo>
                    <a:pt x="620" y="86"/>
                  </a:lnTo>
                  <a:lnTo>
                    <a:pt x="608" y="84"/>
                  </a:lnTo>
                  <a:lnTo>
                    <a:pt x="594" y="82"/>
                  </a:lnTo>
                  <a:lnTo>
                    <a:pt x="582" y="80"/>
                  </a:lnTo>
                  <a:lnTo>
                    <a:pt x="568" y="80"/>
                  </a:lnTo>
                  <a:lnTo>
                    <a:pt x="548" y="84"/>
                  </a:lnTo>
                  <a:lnTo>
                    <a:pt x="530" y="90"/>
                  </a:lnTo>
                  <a:lnTo>
                    <a:pt x="514" y="98"/>
                  </a:lnTo>
                  <a:lnTo>
                    <a:pt x="498" y="108"/>
                  </a:lnTo>
                  <a:lnTo>
                    <a:pt x="486" y="120"/>
                  </a:lnTo>
                  <a:lnTo>
                    <a:pt x="478" y="134"/>
                  </a:lnTo>
                  <a:lnTo>
                    <a:pt x="472" y="150"/>
                  </a:lnTo>
                  <a:lnTo>
                    <a:pt x="472" y="168"/>
                  </a:lnTo>
                  <a:lnTo>
                    <a:pt x="474" y="178"/>
                  </a:lnTo>
                  <a:lnTo>
                    <a:pt x="476" y="188"/>
                  </a:lnTo>
                  <a:lnTo>
                    <a:pt x="482" y="198"/>
                  </a:lnTo>
                  <a:lnTo>
                    <a:pt x="488" y="206"/>
                  </a:lnTo>
                  <a:lnTo>
                    <a:pt x="496" y="214"/>
                  </a:lnTo>
                  <a:lnTo>
                    <a:pt x="506" y="222"/>
                  </a:lnTo>
                  <a:lnTo>
                    <a:pt x="526" y="232"/>
                  </a:lnTo>
                  <a:lnTo>
                    <a:pt x="552" y="240"/>
                  </a:lnTo>
                  <a:lnTo>
                    <a:pt x="578" y="246"/>
                  </a:lnTo>
                  <a:lnTo>
                    <a:pt x="606" y="248"/>
                  </a:lnTo>
                  <a:lnTo>
                    <a:pt x="634" y="248"/>
                  </a:lnTo>
                  <a:lnTo>
                    <a:pt x="662" y="244"/>
                  </a:lnTo>
                  <a:lnTo>
                    <a:pt x="688" y="238"/>
                  </a:lnTo>
                  <a:lnTo>
                    <a:pt x="716" y="244"/>
                  </a:lnTo>
                  <a:lnTo>
                    <a:pt x="744" y="248"/>
                  </a:lnTo>
                  <a:lnTo>
                    <a:pt x="772" y="248"/>
                  </a:lnTo>
                  <a:lnTo>
                    <a:pt x="800" y="246"/>
                  </a:lnTo>
                  <a:lnTo>
                    <a:pt x="826" y="240"/>
                  </a:lnTo>
                  <a:lnTo>
                    <a:pt x="850" y="232"/>
                  </a:lnTo>
                  <a:lnTo>
                    <a:pt x="872" y="222"/>
                  </a:lnTo>
                  <a:lnTo>
                    <a:pt x="882" y="214"/>
                  </a:lnTo>
                  <a:lnTo>
                    <a:pt x="890" y="206"/>
                  </a:lnTo>
                  <a:lnTo>
                    <a:pt x="896" y="198"/>
                  </a:lnTo>
                  <a:lnTo>
                    <a:pt x="900" y="188"/>
                  </a:lnTo>
                  <a:lnTo>
                    <a:pt x="904" y="178"/>
                  </a:lnTo>
                  <a:lnTo>
                    <a:pt x="906" y="168"/>
                  </a:lnTo>
                  <a:lnTo>
                    <a:pt x="904" y="150"/>
                  </a:lnTo>
                  <a:lnTo>
                    <a:pt x="900" y="134"/>
                  </a:lnTo>
                  <a:lnTo>
                    <a:pt x="890" y="120"/>
                  </a:lnTo>
                  <a:lnTo>
                    <a:pt x="878" y="108"/>
                  </a:lnTo>
                  <a:lnTo>
                    <a:pt x="864" y="98"/>
                  </a:lnTo>
                  <a:lnTo>
                    <a:pt x="848" y="90"/>
                  </a:lnTo>
                  <a:lnTo>
                    <a:pt x="830" y="84"/>
                  </a:lnTo>
                  <a:lnTo>
                    <a:pt x="810" y="80"/>
                  </a:lnTo>
                  <a:lnTo>
                    <a:pt x="796" y="80"/>
                  </a:lnTo>
                  <a:lnTo>
                    <a:pt x="782" y="82"/>
                  </a:lnTo>
                  <a:lnTo>
                    <a:pt x="770" y="84"/>
                  </a:lnTo>
                  <a:lnTo>
                    <a:pt x="758" y="86"/>
                  </a:lnTo>
                  <a:lnTo>
                    <a:pt x="748" y="72"/>
                  </a:lnTo>
                  <a:lnTo>
                    <a:pt x="736" y="58"/>
                  </a:lnTo>
                  <a:lnTo>
                    <a:pt x="720" y="46"/>
                  </a:lnTo>
                  <a:lnTo>
                    <a:pt x="704" y="34"/>
                  </a:lnTo>
                  <a:lnTo>
                    <a:pt x="738" y="26"/>
                  </a:lnTo>
                  <a:lnTo>
                    <a:pt x="774" y="20"/>
                  </a:lnTo>
                  <a:lnTo>
                    <a:pt x="812" y="18"/>
                  </a:lnTo>
                  <a:lnTo>
                    <a:pt x="850" y="20"/>
                  </a:lnTo>
                  <a:lnTo>
                    <a:pt x="886" y="24"/>
                  </a:lnTo>
                  <a:lnTo>
                    <a:pt x="922" y="28"/>
                  </a:lnTo>
                  <a:lnTo>
                    <a:pt x="958" y="34"/>
                  </a:lnTo>
                  <a:lnTo>
                    <a:pt x="992" y="42"/>
                  </a:lnTo>
                  <a:lnTo>
                    <a:pt x="974" y="54"/>
                  </a:lnTo>
                  <a:lnTo>
                    <a:pt x="960" y="68"/>
                  </a:lnTo>
                  <a:lnTo>
                    <a:pt x="956" y="76"/>
                  </a:lnTo>
                  <a:lnTo>
                    <a:pt x="952" y="82"/>
                  </a:lnTo>
                  <a:lnTo>
                    <a:pt x="950" y="90"/>
                  </a:lnTo>
                  <a:lnTo>
                    <a:pt x="948" y="98"/>
                  </a:lnTo>
                  <a:lnTo>
                    <a:pt x="948" y="110"/>
                  </a:lnTo>
                  <a:lnTo>
                    <a:pt x="952" y="118"/>
                  </a:lnTo>
                  <a:lnTo>
                    <a:pt x="958" y="126"/>
                  </a:lnTo>
                  <a:lnTo>
                    <a:pt x="964" y="128"/>
                  </a:lnTo>
                  <a:lnTo>
                    <a:pt x="968" y="130"/>
                  </a:lnTo>
                  <a:lnTo>
                    <a:pt x="972" y="132"/>
                  </a:lnTo>
                  <a:lnTo>
                    <a:pt x="980" y="130"/>
                  </a:lnTo>
                  <a:lnTo>
                    <a:pt x="984" y="126"/>
                  </a:lnTo>
                  <a:lnTo>
                    <a:pt x="988" y="120"/>
                  </a:lnTo>
                  <a:lnTo>
                    <a:pt x="990" y="114"/>
                  </a:lnTo>
                  <a:lnTo>
                    <a:pt x="988" y="108"/>
                  </a:lnTo>
                  <a:lnTo>
                    <a:pt x="984" y="102"/>
                  </a:lnTo>
                  <a:lnTo>
                    <a:pt x="980" y="98"/>
                  </a:lnTo>
                  <a:lnTo>
                    <a:pt x="972" y="96"/>
                  </a:lnTo>
                  <a:lnTo>
                    <a:pt x="966" y="98"/>
                  </a:lnTo>
                  <a:lnTo>
                    <a:pt x="960" y="102"/>
                  </a:lnTo>
                  <a:lnTo>
                    <a:pt x="956" y="108"/>
                  </a:lnTo>
                  <a:lnTo>
                    <a:pt x="956" y="114"/>
                  </a:lnTo>
                  <a:lnTo>
                    <a:pt x="956" y="120"/>
                  </a:lnTo>
                  <a:lnTo>
                    <a:pt x="952" y="110"/>
                  </a:lnTo>
                  <a:lnTo>
                    <a:pt x="952" y="100"/>
                  </a:lnTo>
                  <a:lnTo>
                    <a:pt x="952" y="90"/>
                  </a:lnTo>
                  <a:lnTo>
                    <a:pt x="956" y="84"/>
                  </a:lnTo>
                  <a:lnTo>
                    <a:pt x="960" y="76"/>
                  </a:lnTo>
                  <a:lnTo>
                    <a:pt x="964" y="68"/>
                  </a:lnTo>
                  <a:lnTo>
                    <a:pt x="978" y="54"/>
                  </a:lnTo>
                  <a:lnTo>
                    <a:pt x="996" y="44"/>
                  </a:lnTo>
                  <a:lnTo>
                    <a:pt x="1064" y="60"/>
                  </a:lnTo>
                  <a:lnTo>
                    <a:pt x="1130" y="78"/>
                  </a:lnTo>
                  <a:lnTo>
                    <a:pt x="1194" y="92"/>
                  </a:lnTo>
                  <a:lnTo>
                    <a:pt x="1224" y="96"/>
                  </a:lnTo>
                  <a:lnTo>
                    <a:pt x="1254" y="100"/>
                  </a:lnTo>
                  <a:lnTo>
                    <a:pt x="1296" y="102"/>
                  </a:lnTo>
                  <a:lnTo>
                    <a:pt x="1316" y="100"/>
                  </a:lnTo>
                  <a:lnTo>
                    <a:pt x="1334" y="98"/>
                  </a:lnTo>
                  <a:lnTo>
                    <a:pt x="1352" y="92"/>
                  </a:lnTo>
                  <a:lnTo>
                    <a:pt x="1364" y="86"/>
                  </a:lnTo>
                  <a:lnTo>
                    <a:pt x="1370" y="80"/>
                  </a:lnTo>
                  <a:lnTo>
                    <a:pt x="1374" y="76"/>
                  </a:lnTo>
                  <a:lnTo>
                    <a:pt x="1376" y="70"/>
                  </a:lnTo>
                  <a:lnTo>
                    <a:pt x="1378" y="62"/>
                  </a:lnTo>
                  <a:lnTo>
                    <a:pt x="1376" y="56"/>
                  </a:lnTo>
                  <a:lnTo>
                    <a:pt x="1374" y="48"/>
                  </a:lnTo>
                  <a:lnTo>
                    <a:pt x="1370" y="42"/>
                  </a:lnTo>
                  <a:lnTo>
                    <a:pt x="1364" y="36"/>
                  </a:lnTo>
                  <a:lnTo>
                    <a:pt x="1348" y="26"/>
                  </a:lnTo>
                  <a:lnTo>
                    <a:pt x="1328" y="18"/>
                  </a:lnTo>
                  <a:lnTo>
                    <a:pt x="1304" y="12"/>
                  </a:lnTo>
                  <a:lnTo>
                    <a:pt x="1278" y="8"/>
                  </a:lnTo>
                  <a:lnTo>
                    <a:pt x="1226" y="2"/>
                  </a:lnTo>
                  <a:lnTo>
                    <a:pt x="1170" y="0"/>
                  </a:lnTo>
                  <a:lnTo>
                    <a:pt x="1140" y="2"/>
                  </a:lnTo>
                  <a:lnTo>
                    <a:pt x="1110" y="4"/>
                  </a:lnTo>
                  <a:lnTo>
                    <a:pt x="1082" y="8"/>
                  </a:lnTo>
                  <a:lnTo>
                    <a:pt x="1054" y="14"/>
                  </a:lnTo>
                  <a:lnTo>
                    <a:pt x="1030" y="20"/>
                  </a:lnTo>
                  <a:lnTo>
                    <a:pt x="1006" y="30"/>
                  </a:lnTo>
                  <a:lnTo>
                    <a:pt x="968" y="20"/>
                  </a:lnTo>
                  <a:lnTo>
                    <a:pt x="930" y="12"/>
                  </a:lnTo>
                  <a:lnTo>
                    <a:pt x="890" y="6"/>
                  </a:lnTo>
                  <a:lnTo>
                    <a:pt x="848" y="0"/>
                  </a:lnTo>
                  <a:lnTo>
                    <a:pt x="828" y="0"/>
                  </a:lnTo>
                  <a:lnTo>
                    <a:pt x="806" y="0"/>
                  </a:lnTo>
                  <a:lnTo>
                    <a:pt x="784" y="2"/>
                  </a:lnTo>
                  <a:lnTo>
                    <a:pt x="764" y="4"/>
                  </a:lnTo>
                  <a:lnTo>
                    <a:pt x="744" y="8"/>
                  </a:lnTo>
                  <a:lnTo>
                    <a:pt x="724" y="12"/>
                  </a:lnTo>
                  <a:lnTo>
                    <a:pt x="706" y="18"/>
                  </a:lnTo>
                  <a:lnTo>
                    <a:pt x="688" y="26"/>
                  </a:lnTo>
                  <a:lnTo>
                    <a:pt x="672" y="18"/>
                  </a:lnTo>
                  <a:lnTo>
                    <a:pt x="654" y="12"/>
                  </a:lnTo>
                  <a:lnTo>
                    <a:pt x="634" y="8"/>
                  </a:lnTo>
                  <a:lnTo>
                    <a:pt x="614" y="4"/>
                  </a:lnTo>
                  <a:lnTo>
                    <a:pt x="594" y="2"/>
                  </a:lnTo>
                  <a:lnTo>
                    <a:pt x="572" y="0"/>
                  </a:lnTo>
                  <a:lnTo>
                    <a:pt x="550" y="0"/>
                  </a:lnTo>
                  <a:lnTo>
                    <a:pt x="528" y="0"/>
                  </a:lnTo>
                  <a:lnTo>
                    <a:pt x="486" y="6"/>
                  </a:lnTo>
                  <a:lnTo>
                    <a:pt x="446" y="12"/>
                  </a:lnTo>
                  <a:lnTo>
                    <a:pt x="408" y="20"/>
                  </a:lnTo>
                  <a:lnTo>
                    <a:pt x="372" y="30"/>
                  </a:lnTo>
                  <a:lnTo>
                    <a:pt x="348" y="20"/>
                  </a:lnTo>
                  <a:lnTo>
                    <a:pt x="322" y="14"/>
                  </a:lnTo>
                  <a:lnTo>
                    <a:pt x="296" y="8"/>
                  </a:lnTo>
                  <a:lnTo>
                    <a:pt x="266" y="4"/>
                  </a:lnTo>
                  <a:lnTo>
                    <a:pt x="238" y="2"/>
                  </a:lnTo>
                  <a:lnTo>
                    <a:pt x="208" y="0"/>
                  </a:lnTo>
                  <a:lnTo>
                    <a:pt x="152" y="2"/>
                  </a:lnTo>
                  <a:lnTo>
                    <a:pt x="100" y="8"/>
                  </a:lnTo>
                  <a:lnTo>
                    <a:pt x="74" y="12"/>
                  </a:lnTo>
                  <a:lnTo>
                    <a:pt x="50" y="18"/>
                  </a:lnTo>
                  <a:lnTo>
                    <a:pt x="30" y="26"/>
                  </a:lnTo>
                  <a:lnTo>
                    <a:pt x="14" y="36"/>
                  </a:lnTo>
                  <a:lnTo>
                    <a:pt x="8" y="42"/>
                  </a:lnTo>
                  <a:lnTo>
                    <a:pt x="4" y="48"/>
                  </a:lnTo>
                  <a:lnTo>
                    <a:pt x="0" y="56"/>
                  </a:lnTo>
                  <a:lnTo>
                    <a:pt x="0" y="62"/>
                  </a:lnTo>
                  <a:close/>
                  <a:moveTo>
                    <a:pt x="1014" y="34"/>
                  </a:moveTo>
                  <a:lnTo>
                    <a:pt x="1014" y="34"/>
                  </a:lnTo>
                  <a:lnTo>
                    <a:pt x="1036" y="24"/>
                  </a:lnTo>
                  <a:lnTo>
                    <a:pt x="1062" y="18"/>
                  </a:lnTo>
                  <a:lnTo>
                    <a:pt x="1088" y="12"/>
                  </a:lnTo>
                  <a:lnTo>
                    <a:pt x="1116" y="8"/>
                  </a:lnTo>
                  <a:lnTo>
                    <a:pt x="1142" y="6"/>
                  </a:lnTo>
                  <a:lnTo>
                    <a:pt x="1170" y="4"/>
                  </a:lnTo>
                  <a:lnTo>
                    <a:pt x="1198" y="4"/>
                  </a:lnTo>
                  <a:lnTo>
                    <a:pt x="1224" y="6"/>
                  </a:lnTo>
                  <a:lnTo>
                    <a:pt x="1226" y="6"/>
                  </a:lnTo>
                  <a:lnTo>
                    <a:pt x="1276" y="10"/>
                  </a:lnTo>
                  <a:lnTo>
                    <a:pt x="1300" y="14"/>
                  </a:lnTo>
                  <a:lnTo>
                    <a:pt x="1324" y="20"/>
                  </a:lnTo>
                  <a:lnTo>
                    <a:pt x="1346" y="28"/>
                  </a:lnTo>
                  <a:lnTo>
                    <a:pt x="1362" y="36"/>
                  </a:lnTo>
                  <a:lnTo>
                    <a:pt x="1368" y="42"/>
                  </a:lnTo>
                  <a:lnTo>
                    <a:pt x="1372" y="48"/>
                  </a:lnTo>
                  <a:lnTo>
                    <a:pt x="1374" y="56"/>
                  </a:lnTo>
                  <a:lnTo>
                    <a:pt x="1374" y="62"/>
                  </a:lnTo>
                  <a:lnTo>
                    <a:pt x="1374" y="68"/>
                  </a:lnTo>
                  <a:lnTo>
                    <a:pt x="1370" y="74"/>
                  </a:lnTo>
                  <a:lnTo>
                    <a:pt x="1366" y="78"/>
                  </a:lnTo>
                  <a:lnTo>
                    <a:pt x="1362" y="84"/>
                  </a:lnTo>
                  <a:lnTo>
                    <a:pt x="1350" y="90"/>
                  </a:lnTo>
                  <a:lnTo>
                    <a:pt x="1334" y="94"/>
                  </a:lnTo>
                  <a:lnTo>
                    <a:pt x="1314" y="96"/>
                  </a:lnTo>
                  <a:lnTo>
                    <a:pt x="1294" y="98"/>
                  </a:lnTo>
                  <a:lnTo>
                    <a:pt x="1254" y="96"/>
                  </a:lnTo>
                  <a:lnTo>
                    <a:pt x="1226" y="92"/>
                  </a:lnTo>
                  <a:lnTo>
                    <a:pt x="1198" y="88"/>
                  </a:lnTo>
                  <a:lnTo>
                    <a:pt x="1140" y="72"/>
                  </a:lnTo>
                  <a:lnTo>
                    <a:pt x="1080" y="52"/>
                  </a:lnTo>
                  <a:lnTo>
                    <a:pt x="1014" y="34"/>
                  </a:lnTo>
                  <a:close/>
                  <a:moveTo>
                    <a:pt x="696" y="234"/>
                  </a:moveTo>
                  <a:lnTo>
                    <a:pt x="696" y="234"/>
                  </a:lnTo>
                  <a:lnTo>
                    <a:pt x="712" y="228"/>
                  </a:lnTo>
                  <a:lnTo>
                    <a:pt x="726" y="218"/>
                  </a:lnTo>
                  <a:lnTo>
                    <a:pt x="740" y="208"/>
                  </a:lnTo>
                  <a:lnTo>
                    <a:pt x="752" y="196"/>
                  </a:lnTo>
                  <a:lnTo>
                    <a:pt x="760" y="182"/>
                  </a:lnTo>
                  <a:lnTo>
                    <a:pt x="766" y="168"/>
                  </a:lnTo>
                  <a:lnTo>
                    <a:pt x="770" y="150"/>
                  </a:lnTo>
                  <a:lnTo>
                    <a:pt x="770" y="134"/>
                  </a:lnTo>
                  <a:lnTo>
                    <a:pt x="770" y="132"/>
                  </a:lnTo>
                  <a:lnTo>
                    <a:pt x="768" y="116"/>
                  </a:lnTo>
                  <a:lnTo>
                    <a:pt x="764" y="102"/>
                  </a:lnTo>
                  <a:lnTo>
                    <a:pt x="788" y="100"/>
                  </a:lnTo>
                  <a:lnTo>
                    <a:pt x="810" y="100"/>
                  </a:lnTo>
                  <a:lnTo>
                    <a:pt x="828" y="102"/>
                  </a:lnTo>
                  <a:lnTo>
                    <a:pt x="844" y="106"/>
                  </a:lnTo>
                  <a:lnTo>
                    <a:pt x="858" y="112"/>
                  </a:lnTo>
                  <a:lnTo>
                    <a:pt x="872" y="118"/>
                  </a:lnTo>
                  <a:lnTo>
                    <a:pt x="884" y="128"/>
                  </a:lnTo>
                  <a:lnTo>
                    <a:pt x="892" y="140"/>
                  </a:lnTo>
                  <a:lnTo>
                    <a:pt x="898" y="152"/>
                  </a:lnTo>
                  <a:lnTo>
                    <a:pt x="900" y="168"/>
                  </a:lnTo>
                  <a:lnTo>
                    <a:pt x="898" y="178"/>
                  </a:lnTo>
                  <a:lnTo>
                    <a:pt x="894" y="188"/>
                  </a:lnTo>
                  <a:lnTo>
                    <a:pt x="890" y="198"/>
                  </a:lnTo>
                  <a:lnTo>
                    <a:pt x="884" y="206"/>
                  </a:lnTo>
                  <a:lnTo>
                    <a:pt x="876" y="212"/>
                  </a:lnTo>
                  <a:lnTo>
                    <a:pt x="866" y="220"/>
                  </a:lnTo>
                  <a:lnTo>
                    <a:pt x="846" y="230"/>
                  </a:lnTo>
                  <a:lnTo>
                    <a:pt x="824" y="238"/>
                  </a:lnTo>
                  <a:lnTo>
                    <a:pt x="798" y="242"/>
                  </a:lnTo>
                  <a:lnTo>
                    <a:pt x="772" y="244"/>
                  </a:lnTo>
                  <a:lnTo>
                    <a:pt x="746" y="244"/>
                  </a:lnTo>
                  <a:lnTo>
                    <a:pt x="720" y="240"/>
                  </a:lnTo>
                  <a:lnTo>
                    <a:pt x="696" y="234"/>
                  </a:lnTo>
                  <a:close/>
                  <a:moveTo>
                    <a:pt x="614" y="102"/>
                  </a:moveTo>
                  <a:lnTo>
                    <a:pt x="614" y="102"/>
                  </a:lnTo>
                  <a:lnTo>
                    <a:pt x="608" y="116"/>
                  </a:lnTo>
                  <a:lnTo>
                    <a:pt x="606" y="132"/>
                  </a:lnTo>
                  <a:lnTo>
                    <a:pt x="606" y="134"/>
                  </a:lnTo>
                  <a:lnTo>
                    <a:pt x="608" y="150"/>
                  </a:lnTo>
                  <a:lnTo>
                    <a:pt x="610" y="168"/>
                  </a:lnTo>
                  <a:lnTo>
                    <a:pt x="618" y="182"/>
                  </a:lnTo>
                  <a:lnTo>
                    <a:pt x="626" y="196"/>
                  </a:lnTo>
                  <a:lnTo>
                    <a:pt x="638" y="208"/>
                  </a:lnTo>
                  <a:lnTo>
                    <a:pt x="650" y="218"/>
                  </a:lnTo>
                  <a:lnTo>
                    <a:pt x="666" y="228"/>
                  </a:lnTo>
                  <a:lnTo>
                    <a:pt x="682" y="234"/>
                  </a:lnTo>
                  <a:lnTo>
                    <a:pt x="658" y="240"/>
                  </a:lnTo>
                  <a:lnTo>
                    <a:pt x="632" y="244"/>
                  </a:lnTo>
                  <a:lnTo>
                    <a:pt x="606" y="244"/>
                  </a:lnTo>
                  <a:lnTo>
                    <a:pt x="580" y="242"/>
                  </a:lnTo>
                  <a:lnTo>
                    <a:pt x="554" y="238"/>
                  </a:lnTo>
                  <a:lnTo>
                    <a:pt x="530" y="230"/>
                  </a:lnTo>
                  <a:lnTo>
                    <a:pt x="510" y="220"/>
                  </a:lnTo>
                  <a:lnTo>
                    <a:pt x="502" y="212"/>
                  </a:lnTo>
                  <a:lnTo>
                    <a:pt x="494" y="206"/>
                  </a:lnTo>
                  <a:lnTo>
                    <a:pt x="488" y="198"/>
                  </a:lnTo>
                  <a:lnTo>
                    <a:pt x="484" y="188"/>
                  </a:lnTo>
                  <a:lnTo>
                    <a:pt x="480" y="178"/>
                  </a:lnTo>
                  <a:lnTo>
                    <a:pt x="478" y="168"/>
                  </a:lnTo>
                  <a:lnTo>
                    <a:pt x="480" y="152"/>
                  </a:lnTo>
                  <a:lnTo>
                    <a:pt x="484" y="140"/>
                  </a:lnTo>
                  <a:lnTo>
                    <a:pt x="494" y="128"/>
                  </a:lnTo>
                  <a:lnTo>
                    <a:pt x="506" y="118"/>
                  </a:lnTo>
                  <a:lnTo>
                    <a:pt x="518" y="112"/>
                  </a:lnTo>
                  <a:lnTo>
                    <a:pt x="534" y="106"/>
                  </a:lnTo>
                  <a:lnTo>
                    <a:pt x="550" y="102"/>
                  </a:lnTo>
                  <a:lnTo>
                    <a:pt x="566" y="100"/>
                  </a:lnTo>
                  <a:lnTo>
                    <a:pt x="590" y="100"/>
                  </a:lnTo>
                  <a:lnTo>
                    <a:pt x="614" y="102"/>
                  </a:lnTo>
                  <a:close/>
                  <a:moveTo>
                    <a:pt x="688" y="40"/>
                  </a:moveTo>
                  <a:lnTo>
                    <a:pt x="688" y="40"/>
                  </a:lnTo>
                  <a:lnTo>
                    <a:pt x="708" y="48"/>
                  </a:lnTo>
                  <a:lnTo>
                    <a:pt x="726" y="60"/>
                  </a:lnTo>
                  <a:lnTo>
                    <a:pt x="742" y="74"/>
                  </a:lnTo>
                  <a:lnTo>
                    <a:pt x="752" y="88"/>
                  </a:lnTo>
                  <a:lnTo>
                    <a:pt x="734" y="98"/>
                  </a:lnTo>
                  <a:lnTo>
                    <a:pt x="728" y="104"/>
                  </a:lnTo>
                  <a:lnTo>
                    <a:pt x="720" y="110"/>
                  </a:lnTo>
                  <a:lnTo>
                    <a:pt x="714" y="118"/>
                  </a:lnTo>
                  <a:lnTo>
                    <a:pt x="710" y="126"/>
                  </a:lnTo>
                  <a:lnTo>
                    <a:pt x="708" y="134"/>
                  </a:lnTo>
                  <a:lnTo>
                    <a:pt x="706" y="144"/>
                  </a:lnTo>
                  <a:lnTo>
                    <a:pt x="708" y="154"/>
                  </a:lnTo>
                  <a:lnTo>
                    <a:pt x="712" y="164"/>
                  </a:lnTo>
                  <a:lnTo>
                    <a:pt x="718" y="170"/>
                  </a:lnTo>
                  <a:lnTo>
                    <a:pt x="726" y="176"/>
                  </a:lnTo>
                  <a:lnTo>
                    <a:pt x="732" y="178"/>
                  </a:lnTo>
                  <a:lnTo>
                    <a:pt x="736" y="178"/>
                  </a:lnTo>
                  <a:lnTo>
                    <a:pt x="738" y="178"/>
                  </a:lnTo>
                  <a:lnTo>
                    <a:pt x="744" y="176"/>
                  </a:lnTo>
                  <a:lnTo>
                    <a:pt x="750" y="172"/>
                  </a:lnTo>
                  <a:lnTo>
                    <a:pt x="752" y="166"/>
                  </a:lnTo>
                  <a:lnTo>
                    <a:pt x="754" y="160"/>
                  </a:lnTo>
                  <a:lnTo>
                    <a:pt x="752" y="154"/>
                  </a:lnTo>
                  <a:lnTo>
                    <a:pt x="748" y="148"/>
                  </a:lnTo>
                  <a:lnTo>
                    <a:pt x="742" y="144"/>
                  </a:lnTo>
                  <a:lnTo>
                    <a:pt x="736" y="144"/>
                  </a:lnTo>
                  <a:lnTo>
                    <a:pt x="730" y="144"/>
                  </a:lnTo>
                  <a:lnTo>
                    <a:pt x="724" y="148"/>
                  </a:lnTo>
                  <a:lnTo>
                    <a:pt x="720" y="154"/>
                  </a:lnTo>
                  <a:lnTo>
                    <a:pt x="718" y="160"/>
                  </a:lnTo>
                  <a:lnTo>
                    <a:pt x="720" y="166"/>
                  </a:lnTo>
                  <a:lnTo>
                    <a:pt x="722" y="170"/>
                  </a:lnTo>
                  <a:lnTo>
                    <a:pt x="716" y="166"/>
                  </a:lnTo>
                  <a:lnTo>
                    <a:pt x="712" y="160"/>
                  </a:lnTo>
                  <a:lnTo>
                    <a:pt x="710" y="152"/>
                  </a:lnTo>
                  <a:lnTo>
                    <a:pt x="710" y="144"/>
                  </a:lnTo>
                  <a:lnTo>
                    <a:pt x="712" y="136"/>
                  </a:lnTo>
                  <a:lnTo>
                    <a:pt x="714" y="128"/>
                  </a:lnTo>
                  <a:lnTo>
                    <a:pt x="720" y="122"/>
                  </a:lnTo>
                  <a:lnTo>
                    <a:pt x="726" y="116"/>
                  </a:lnTo>
                  <a:lnTo>
                    <a:pt x="732" y="112"/>
                  </a:lnTo>
                  <a:lnTo>
                    <a:pt x="742" y="108"/>
                  </a:lnTo>
                  <a:lnTo>
                    <a:pt x="760" y="102"/>
                  </a:lnTo>
                  <a:lnTo>
                    <a:pt x="764" y="118"/>
                  </a:lnTo>
                  <a:lnTo>
                    <a:pt x="766" y="134"/>
                  </a:lnTo>
                  <a:lnTo>
                    <a:pt x="766" y="150"/>
                  </a:lnTo>
                  <a:lnTo>
                    <a:pt x="762" y="166"/>
                  </a:lnTo>
                  <a:lnTo>
                    <a:pt x="756" y="182"/>
                  </a:lnTo>
                  <a:lnTo>
                    <a:pt x="746" y="194"/>
                  </a:lnTo>
                  <a:lnTo>
                    <a:pt x="736" y="206"/>
                  </a:lnTo>
                  <a:lnTo>
                    <a:pt x="722" y="216"/>
                  </a:lnTo>
                  <a:lnTo>
                    <a:pt x="706" y="226"/>
                  </a:lnTo>
                  <a:lnTo>
                    <a:pt x="688" y="232"/>
                  </a:lnTo>
                  <a:lnTo>
                    <a:pt x="672" y="226"/>
                  </a:lnTo>
                  <a:lnTo>
                    <a:pt x="656" y="216"/>
                  </a:lnTo>
                  <a:lnTo>
                    <a:pt x="642" y="206"/>
                  </a:lnTo>
                  <a:lnTo>
                    <a:pt x="630" y="194"/>
                  </a:lnTo>
                  <a:lnTo>
                    <a:pt x="622" y="182"/>
                  </a:lnTo>
                  <a:lnTo>
                    <a:pt x="614" y="166"/>
                  </a:lnTo>
                  <a:lnTo>
                    <a:pt x="612" y="150"/>
                  </a:lnTo>
                  <a:lnTo>
                    <a:pt x="610" y="134"/>
                  </a:lnTo>
                  <a:lnTo>
                    <a:pt x="612" y="118"/>
                  </a:lnTo>
                  <a:lnTo>
                    <a:pt x="618" y="102"/>
                  </a:lnTo>
                  <a:lnTo>
                    <a:pt x="636" y="108"/>
                  </a:lnTo>
                  <a:lnTo>
                    <a:pt x="644" y="112"/>
                  </a:lnTo>
                  <a:lnTo>
                    <a:pt x="652" y="116"/>
                  </a:lnTo>
                  <a:lnTo>
                    <a:pt x="658" y="122"/>
                  </a:lnTo>
                  <a:lnTo>
                    <a:pt x="662" y="128"/>
                  </a:lnTo>
                  <a:lnTo>
                    <a:pt x="666" y="136"/>
                  </a:lnTo>
                  <a:lnTo>
                    <a:pt x="668" y="144"/>
                  </a:lnTo>
                  <a:lnTo>
                    <a:pt x="668" y="152"/>
                  </a:lnTo>
                  <a:lnTo>
                    <a:pt x="666" y="158"/>
                  </a:lnTo>
                  <a:lnTo>
                    <a:pt x="662" y="164"/>
                  </a:lnTo>
                  <a:lnTo>
                    <a:pt x="658" y="168"/>
                  </a:lnTo>
                  <a:lnTo>
                    <a:pt x="660" y="160"/>
                  </a:lnTo>
                  <a:lnTo>
                    <a:pt x="658" y="154"/>
                  </a:lnTo>
                  <a:lnTo>
                    <a:pt x="654" y="148"/>
                  </a:lnTo>
                  <a:lnTo>
                    <a:pt x="650" y="144"/>
                  </a:lnTo>
                  <a:lnTo>
                    <a:pt x="642" y="144"/>
                  </a:lnTo>
                  <a:lnTo>
                    <a:pt x="636" y="144"/>
                  </a:lnTo>
                  <a:lnTo>
                    <a:pt x="630" y="148"/>
                  </a:lnTo>
                  <a:lnTo>
                    <a:pt x="626" y="154"/>
                  </a:lnTo>
                  <a:lnTo>
                    <a:pt x="626" y="160"/>
                  </a:lnTo>
                  <a:lnTo>
                    <a:pt x="626" y="166"/>
                  </a:lnTo>
                  <a:lnTo>
                    <a:pt x="628" y="170"/>
                  </a:lnTo>
                  <a:lnTo>
                    <a:pt x="632" y="174"/>
                  </a:lnTo>
                  <a:lnTo>
                    <a:pt x="638" y="176"/>
                  </a:lnTo>
                  <a:lnTo>
                    <a:pt x="642" y="178"/>
                  </a:lnTo>
                  <a:lnTo>
                    <a:pt x="650" y="176"/>
                  </a:lnTo>
                  <a:lnTo>
                    <a:pt x="652" y="176"/>
                  </a:lnTo>
                  <a:lnTo>
                    <a:pt x="660" y="170"/>
                  </a:lnTo>
                  <a:lnTo>
                    <a:pt x="666" y="164"/>
                  </a:lnTo>
                  <a:lnTo>
                    <a:pt x="670" y="154"/>
                  </a:lnTo>
                  <a:lnTo>
                    <a:pt x="672" y="144"/>
                  </a:lnTo>
                  <a:lnTo>
                    <a:pt x="670" y="134"/>
                  </a:lnTo>
                  <a:lnTo>
                    <a:pt x="666" y="126"/>
                  </a:lnTo>
                  <a:lnTo>
                    <a:pt x="662" y="118"/>
                  </a:lnTo>
                  <a:lnTo>
                    <a:pt x="658" y="110"/>
                  </a:lnTo>
                  <a:lnTo>
                    <a:pt x="650" y="104"/>
                  </a:lnTo>
                  <a:lnTo>
                    <a:pt x="642" y="98"/>
                  </a:lnTo>
                  <a:lnTo>
                    <a:pt x="624" y="88"/>
                  </a:lnTo>
                  <a:lnTo>
                    <a:pt x="636" y="74"/>
                  </a:lnTo>
                  <a:lnTo>
                    <a:pt x="652" y="60"/>
                  </a:lnTo>
                  <a:lnTo>
                    <a:pt x="668" y="48"/>
                  </a:lnTo>
                  <a:lnTo>
                    <a:pt x="688" y="40"/>
                  </a:lnTo>
                  <a:close/>
                  <a:moveTo>
                    <a:pt x="4" y="62"/>
                  </a:moveTo>
                  <a:lnTo>
                    <a:pt x="4" y="62"/>
                  </a:lnTo>
                  <a:lnTo>
                    <a:pt x="4" y="56"/>
                  </a:lnTo>
                  <a:lnTo>
                    <a:pt x="6" y="48"/>
                  </a:lnTo>
                  <a:lnTo>
                    <a:pt x="10" y="42"/>
                  </a:lnTo>
                  <a:lnTo>
                    <a:pt x="16" y="36"/>
                  </a:lnTo>
                  <a:lnTo>
                    <a:pt x="32" y="28"/>
                  </a:lnTo>
                  <a:lnTo>
                    <a:pt x="52" y="20"/>
                  </a:lnTo>
                  <a:lnTo>
                    <a:pt x="76" y="14"/>
                  </a:lnTo>
                  <a:lnTo>
                    <a:pt x="102" y="10"/>
                  </a:lnTo>
                  <a:lnTo>
                    <a:pt x="152" y="6"/>
                  </a:lnTo>
                  <a:lnTo>
                    <a:pt x="180" y="4"/>
                  </a:lnTo>
                  <a:lnTo>
                    <a:pt x="206" y="4"/>
                  </a:lnTo>
                  <a:lnTo>
                    <a:pt x="234" y="6"/>
                  </a:lnTo>
                  <a:lnTo>
                    <a:pt x="262" y="8"/>
                  </a:lnTo>
                  <a:lnTo>
                    <a:pt x="290" y="12"/>
                  </a:lnTo>
                  <a:lnTo>
                    <a:pt x="316" y="18"/>
                  </a:lnTo>
                  <a:lnTo>
                    <a:pt x="340" y="24"/>
                  </a:lnTo>
                  <a:lnTo>
                    <a:pt x="362" y="34"/>
                  </a:lnTo>
                  <a:lnTo>
                    <a:pt x="298" y="52"/>
                  </a:lnTo>
                  <a:lnTo>
                    <a:pt x="238" y="72"/>
                  </a:lnTo>
                  <a:lnTo>
                    <a:pt x="180" y="88"/>
                  </a:lnTo>
                  <a:lnTo>
                    <a:pt x="152" y="92"/>
                  </a:lnTo>
                  <a:lnTo>
                    <a:pt x="122" y="96"/>
                  </a:lnTo>
                  <a:lnTo>
                    <a:pt x="82" y="98"/>
                  </a:lnTo>
                  <a:lnTo>
                    <a:pt x="62" y="96"/>
                  </a:lnTo>
                  <a:lnTo>
                    <a:pt x="44" y="94"/>
                  </a:lnTo>
                  <a:lnTo>
                    <a:pt x="28" y="90"/>
                  </a:lnTo>
                  <a:lnTo>
                    <a:pt x="16" y="84"/>
                  </a:lnTo>
                  <a:lnTo>
                    <a:pt x="10" y="78"/>
                  </a:lnTo>
                  <a:lnTo>
                    <a:pt x="6" y="74"/>
                  </a:lnTo>
                  <a:lnTo>
                    <a:pt x="4" y="68"/>
                  </a:lnTo>
                  <a:lnTo>
                    <a:pt x="4" y="62"/>
                  </a:lnTo>
                  <a:close/>
                </a:path>
              </a:pathLst>
            </a:custGeom>
            <a:solidFill>
              <a:srgbClr val="C00000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楷体" panose="02010609060101010101" pitchFamily="49" charset="-122"/>
                <a:cs typeface="+mn-cs"/>
              </a:endParaRPr>
            </a:p>
          </p:txBody>
        </p:sp>
      </p:grpSp>
    </p:spTree>
  </p:cSld>
  <p:clrMapOvr>
    <a:masterClrMapping/>
  </p:clrMapOvr>
  <p:transition spd="med">
    <p:fade/>
  </p:transition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4_自定义版式"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10242" name="组合 4"/>
          <p:cNvGrpSpPr/>
          <p:nvPr userDrawn="1"/>
        </p:nvGrpSpPr>
        <p:grpSpPr>
          <a:xfrm>
            <a:off x="3191933" y="407988"/>
            <a:ext cx="5808133" cy="881062"/>
            <a:chOff x="2394545" y="858985"/>
            <a:chExt cx="4354910" cy="881361"/>
          </a:xfrm>
        </p:grpSpPr>
        <p:sp>
          <p:nvSpPr>
            <p:cNvPr id="5" name="文本框 26"/>
            <p:cNvSpPr txBox="1">
              <a:spLocks noChangeArrowheads="1"/>
            </p:cNvSpPr>
            <p:nvPr/>
          </p:nvSpPr>
          <p:spPr bwMode="auto">
            <a:xfrm>
              <a:off x="2394545" y="858985"/>
              <a:ext cx="4354910" cy="828956"/>
            </a:xfrm>
            <a:prstGeom prst="rect">
              <a:avLst/>
            </a:prstGeom>
            <a:noFill/>
            <a:ln>
              <a:noFill/>
            </a:ln>
          </p:spPr>
          <p:txBody>
            <a:bodyPr wrap="none"/>
            <a:lstStyle>
              <a:lvl1pPr algn="just">
                <a:lnSpc>
                  <a:spcPct val="150000"/>
                </a:lnSpc>
                <a:defRPr sz="2400">
                  <a:solidFill>
                    <a:schemeClr val="tx1"/>
                  </a:solidFill>
                  <a:latin typeface="Arial" pitchFamily="34" charset="0"/>
                  <a:ea typeface="黑体" panose="02010609060101010101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Arial" pitchFamily="34" charset="0"/>
                  <a:ea typeface="黑体" panose="02010609060101010101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黑体" panose="02010609060101010101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Arial" pitchFamily="34" charset="0"/>
                  <a:ea typeface="黑体" panose="02010609060101010101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400">
                  <a:solidFill>
                    <a:schemeClr val="tx1"/>
                  </a:solidFill>
                  <a:latin typeface="Arial" pitchFamily="34" charset="0"/>
                  <a:ea typeface="黑体" panose="02010609060101010101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400">
                  <a:solidFill>
                    <a:schemeClr val="tx1"/>
                  </a:solidFill>
                  <a:latin typeface="Arial" pitchFamily="34" charset="0"/>
                  <a:ea typeface="黑体" panose="02010609060101010101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400">
                  <a:solidFill>
                    <a:schemeClr val="tx1"/>
                  </a:solidFill>
                  <a:latin typeface="Arial" pitchFamily="34" charset="0"/>
                  <a:ea typeface="黑体" panose="02010609060101010101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400">
                  <a:solidFill>
                    <a:schemeClr val="tx1"/>
                  </a:solidFill>
                  <a:latin typeface="Arial" pitchFamily="34" charset="0"/>
                  <a:ea typeface="黑体" panose="02010609060101010101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400">
                  <a:solidFill>
                    <a:schemeClr val="tx1"/>
                  </a:solidFill>
                  <a:latin typeface="Arial" pitchFamily="34" charset="0"/>
                  <a:ea typeface="黑体" panose="02010609060101010101" charset="-122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3200" b="0" i="0" u="none" strike="noStrike" kern="1200" cap="none" spc="0" normalizeH="0" baseline="0" noProof="0" smtClean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黑体" panose="02010609060101010101" charset="-122"/>
                  <a:ea typeface="黑体" panose="02010609060101010101" charset="-122"/>
                  <a:cs typeface="+mn-cs"/>
                </a:rPr>
                <a:t>当堂达标</a:t>
              </a:r>
              <a:endParaRPr kumimoji="0" lang="zh-CN" alt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endParaRPr>
            </a:p>
          </p:txBody>
        </p:sp>
        <p:sp>
          <p:nvSpPr>
            <p:cNvPr id="6" name="Freeform 5"/>
            <p:cNvSpPr/>
            <p:nvPr/>
          </p:nvSpPr>
          <p:spPr bwMode="auto">
            <a:xfrm>
              <a:off x="3519776" y="1413210"/>
              <a:ext cx="2104450" cy="327136"/>
            </a:xfrm>
            <a:custGeom>
              <a:gdLst>
                <a:gd name="T0" fmla="*/ 144600761 w 1378"/>
                <a:gd name="T1" fmla="*/ 174002055 h 248"/>
                <a:gd name="T2" fmla="*/ 886262086 w 1378"/>
                <a:gd name="T3" fmla="*/ 76560377 h 248"/>
                <a:gd name="T4" fmla="*/ 984218278 w 1378"/>
                <a:gd name="T5" fmla="*/ 201841593 h 248"/>
                <a:gd name="T6" fmla="*/ 932908183 w 1378"/>
                <a:gd name="T7" fmla="*/ 170520959 h 248"/>
                <a:gd name="T8" fmla="*/ 946901706 w 1378"/>
                <a:gd name="T9" fmla="*/ 229682449 h 248"/>
                <a:gd name="T10" fmla="*/ 998211801 w 1378"/>
                <a:gd name="T11" fmla="*/ 156601850 h 248"/>
                <a:gd name="T12" fmla="*/ 1147476561 w 1378"/>
                <a:gd name="T13" fmla="*/ 41759966 h 248"/>
                <a:gd name="T14" fmla="*/ 1497317702 w 1378"/>
                <a:gd name="T15" fmla="*/ 100921456 h 248"/>
                <a:gd name="T16" fmla="*/ 1278083798 w 1378"/>
                <a:gd name="T17" fmla="*/ 146161199 h 248"/>
                <a:gd name="T18" fmla="*/ 1105495990 w 1378"/>
                <a:gd name="T19" fmla="*/ 309722603 h 248"/>
                <a:gd name="T20" fmla="*/ 1413355034 w 1378"/>
                <a:gd name="T21" fmla="*/ 431524042 h 248"/>
                <a:gd name="T22" fmla="*/ 1800512747 w 1378"/>
                <a:gd name="T23" fmla="*/ 431524042 h 248"/>
                <a:gd name="T24" fmla="*/ 2108371791 w 1378"/>
                <a:gd name="T25" fmla="*/ 309722603 h 248"/>
                <a:gd name="T26" fmla="*/ 1935783983 w 1378"/>
                <a:gd name="T27" fmla="*/ 146161199 h 248"/>
                <a:gd name="T28" fmla="*/ 1716550079 w 1378"/>
                <a:gd name="T29" fmla="*/ 100921456 h 248"/>
                <a:gd name="T30" fmla="*/ 2066391220 w 1378"/>
                <a:gd name="T31" fmla="*/ 41759966 h 248"/>
                <a:gd name="T32" fmla="*/ 2147483646 w 1378"/>
                <a:gd name="T33" fmla="*/ 156601850 h 248"/>
                <a:gd name="T34" fmla="*/ 2147483646 w 1378"/>
                <a:gd name="T35" fmla="*/ 229682449 h 248"/>
                <a:gd name="T36" fmla="*/ 2147483646 w 1378"/>
                <a:gd name="T37" fmla="*/ 170520959 h 248"/>
                <a:gd name="T38" fmla="*/ 2147483646 w 1378"/>
                <a:gd name="T39" fmla="*/ 208802467 h 248"/>
                <a:gd name="T40" fmla="*/ 2147483646 w 1378"/>
                <a:gd name="T41" fmla="*/ 76560377 h 248"/>
                <a:gd name="T42" fmla="*/ 2147483646 w 1378"/>
                <a:gd name="T43" fmla="*/ 174002055 h 248"/>
                <a:gd name="T44" fmla="*/ 2147483646 w 1378"/>
                <a:gd name="T45" fmla="*/ 97440360 h 248"/>
                <a:gd name="T46" fmla="*/ 2147483646 w 1378"/>
                <a:gd name="T47" fmla="*/ 3479777 h 248"/>
                <a:gd name="T48" fmla="*/ 2147483646 w 1378"/>
                <a:gd name="T49" fmla="*/ 34800411 h 248"/>
                <a:gd name="T50" fmla="*/ 1735209128 w 1378"/>
                <a:gd name="T51" fmla="*/ 13920428 h 248"/>
                <a:gd name="T52" fmla="*/ 1385367987 w 1378"/>
                <a:gd name="T53" fmla="*/ 3479777 h 248"/>
                <a:gd name="T54" fmla="*/ 867604564 w 1378"/>
                <a:gd name="T55" fmla="*/ 52200617 h 248"/>
                <a:gd name="T56" fmla="*/ 233227428 w 1378"/>
                <a:gd name="T57" fmla="*/ 13920428 h 248"/>
                <a:gd name="T58" fmla="*/ 0 w 1378"/>
                <a:gd name="T59" fmla="*/ 107881011 h 248"/>
                <a:gd name="T60" fmla="*/ 2147483646 w 1378"/>
                <a:gd name="T61" fmla="*/ 6959555 h 248"/>
                <a:gd name="T62" fmla="*/ 2147483646 w 1378"/>
                <a:gd name="T63" fmla="*/ 73080599 h 248"/>
                <a:gd name="T64" fmla="*/ 2147483646 w 1378"/>
                <a:gd name="T65" fmla="*/ 156601850 h 248"/>
                <a:gd name="T66" fmla="*/ 2147483646 w 1378"/>
                <a:gd name="T67" fmla="*/ 90480805 h 248"/>
                <a:gd name="T68" fmla="*/ 1772525700 w 1378"/>
                <a:gd name="T69" fmla="*/ 316683477 h 248"/>
                <a:gd name="T70" fmla="*/ 1837829319 w 1378"/>
                <a:gd name="T71" fmla="*/ 174002055 h 248"/>
                <a:gd name="T72" fmla="*/ 2094378267 w 1378"/>
                <a:gd name="T73" fmla="*/ 264482861 h 248"/>
                <a:gd name="T74" fmla="*/ 1973100555 w 1378"/>
                <a:gd name="T75" fmla="*/ 400203409 h 248"/>
                <a:gd name="T76" fmla="*/ 1432014084 w 1378"/>
                <a:gd name="T77" fmla="*/ 177481833 h 248"/>
                <a:gd name="T78" fmla="*/ 1460001131 w 1378"/>
                <a:gd name="T79" fmla="*/ 341043237 h 248"/>
                <a:gd name="T80" fmla="*/ 1413355034 w 1378"/>
                <a:gd name="T81" fmla="*/ 424564488 h 248"/>
                <a:gd name="T82" fmla="*/ 1119489514 w 1378"/>
                <a:gd name="T83" fmla="*/ 309722603 h 248"/>
                <a:gd name="T84" fmla="*/ 1282747797 w 1378"/>
                <a:gd name="T85" fmla="*/ 177481833 h 248"/>
                <a:gd name="T86" fmla="*/ 1693228558 w 1378"/>
                <a:gd name="T87" fmla="*/ 104401233 h 248"/>
                <a:gd name="T88" fmla="*/ 1651246460 w 1378"/>
                <a:gd name="T89" fmla="*/ 233162227 h 248"/>
                <a:gd name="T90" fmla="*/ 1707222081 w 1378"/>
                <a:gd name="T91" fmla="*/ 309722603 h 248"/>
                <a:gd name="T92" fmla="*/ 1753866651 w 1378"/>
                <a:gd name="T93" fmla="*/ 288842621 h 248"/>
                <a:gd name="T94" fmla="*/ 1688563032 w 1378"/>
                <a:gd name="T95" fmla="*/ 257521987 h 248"/>
                <a:gd name="T96" fmla="*/ 1655911986 w 1378"/>
                <a:gd name="T97" fmla="*/ 264482861 h 248"/>
                <a:gd name="T98" fmla="*/ 1772525700 w 1378"/>
                <a:gd name="T99" fmla="*/ 177481833 h 248"/>
                <a:gd name="T100" fmla="*/ 1716550079 w 1378"/>
                <a:gd name="T101" fmla="*/ 358443443 h 248"/>
                <a:gd name="T102" fmla="*/ 1450671606 w 1378"/>
                <a:gd name="T103" fmla="*/ 316683477 h 248"/>
                <a:gd name="T104" fmla="*/ 1501981701 w 1378"/>
                <a:gd name="T105" fmla="*/ 194882038 h 248"/>
                <a:gd name="T106" fmla="*/ 1543962271 w 1378"/>
                <a:gd name="T107" fmla="*/ 285362843 h 248"/>
                <a:gd name="T108" fmla="*/ 1497317702 w 1378"/>
                <a:gd name="T109" fmla="*/ 250562432 h 248"/>
                <a:gd name="T110" fmla="*/ 1487988177 w 1378"/>
                <a:gd name="T111" fmla="*/ 306242826 h 248"/>
                <a:gd name="T112" fmla="*/ 1520639223 w 1378"/>
                <a:gd name="T113" fmla="*/ 306242826 h 248"/>
                <a:gd name="T114" fmla="*/ 1534634274 w 1378"/>
                <a:gd name="T115" fmla="*/ 191402261 h 248"/>
                <a:gd name="T116" fmla="*/ 1604601891 w 1378"/>
                <a:gd name="T117" fmla="*/ 69600822 h 248"/>
                <a:gd name="T118" fmla="*/ 177251806 w 1378"/>
                <a:gd name="T119" fmla="*/ 24359760 h 248"/>
                <a:gd name="T120" fmla="*/ 676357707 w 1378"/>
                <a:gd name="T121" fmla="*/ 20879983 h 248"/>
                <a:gd name="T122" fmla="*/ 284537523 w 1378"/>
                <a:gd name="T123" fmla="*/ 167041182 h 248"/>
                <a:gd name="T124" fmla="*/ 9329525 w 1378"/>
                <a:gd name="T125" fmla="*/ 118321662 h 248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378" h="248">
                  <a:moveTo>
                    <a:pt x="0" y="62"/>
                  </a:moveTo>
                  <a:lnTo>
                    <a:pt x="0" y="62"/>
                  </a:lnTo>
                  <a:lnTo>
                    <a:pt x="2" y="70"/>
                  </a:lnTo>
                  <a:lnTo>
                    <a:pt x="4" y="76"/>
                  </a:lnTo>
                  <a:lnTo>
                    <a:pt x="8" y="80"/>
                  </a:lnTo>
                  <a:lnTo>
                    <a:pt x="12" y="86"/>
                  </a:lnTo>
                  <a:lnTo>
                    <a:pt x="26" y="92"/>
                  </a:lnTo>
                  <a:lnTo>
                    <a:pt x="42" y="98"/>
                  </a:lnTo>
                  <a:lnTo>
                    <a:pt x="62" y="100"/>
                  </a:lnTo>
                  <a:lnTo>
                    <a:pt x="82" y="102"/>
                  </a:lnTo>
                  <a:lnTo>
                    <a:pt x="124" y="100"/>
                  </a:lnTo>
                  <a:lnTo>
                    <a:pt x="152" y="96"/>
                  </a:lnTo>
                  <a:lnTo>
                    <a:pt x="184" y="92"/>
                  </a:lnTo>
                  <a:lnTo>
                    <a:pt x="246" y="78"/>
                  </a:lnTo>
                  <a:lnTo>
                    <a:pt x="312" y="60"/>
                  </a:lnTo>
                  <a:lnTo>
                    <a:pt x="380" y="44"/>
                  </a:lnTo>
                  <a:lnTo>
                    <a:pt x="398" y="54"/>
                  </a:lnTo>
                  <a:lnTo>
                    <a:pt x="412" y="68"/>
                  </a:lnTo>
                  <a:lnTo>
                    <a:pt x="418" y="76"/>
                  </a:lnTo>
                  <a:lnTo>
                    <a:pt x="422" y="84"/>
                  </a:lnTo>
                  <a:lnTo>
                    <a:pt x="424" y="90"/>
                  </a:lnTo>
                  <a:lnTo>
                    <a:pt x="426" y="100"/>
                  </a:lnTo>
                  <a:lnTo>
                    <a:pt x="426" y="108"/>
                  </a:lnTo>
                  <a:lnTo>
                    <a:pt x="422" y="116"/>
                  </a:lnTo>
                  <a:lnTo>
                    <a:pt x="422" y="114"/>
                  </a:lnTo>
                  <a:lnTo>
                    <a:pt x="422" y="108"/>
                  </a:lnTo>
                  <a:lnTo>
                    <a:pt x="418" y="102"/>
                  </a:lnTo>
                  <a:lnTo>
                    <a:pt x="412" y="98"/>
                  </a:lnTo>
                  <a:lnTo>
                    <a:pt x="406" y="96"/>
                  </a:lnTo>
                  <a:lnTo>
                    <a:pt x="400" y="98"/>
                  </a:lnTo>
                  <a:lnTo>
                    <a:pt x="394" y="102"/>
                  </a:lnTo>
                  <a:lnTo>
                    <a:pt x="390" y="108"/>
                  </a:lnTo>
                  <a:lnTo>
                    <a:pt x="388" y="114"/>
                  </a:lnTo>
                  <a:lnTo>
                    <a:pt x="390" y="120"/>
                  </a:lnTo>
                  <a:lnTo>
                    <a:pt x="394" y="126"/>
                  </a:lnTo>
                  <a:lnTo>
                    <a:pt x="400" y="130"/>
                  </a:lnTo>
                  <a:lnTo>
                    <a:pt x="406" y="132"/>
                  </a:lnTo>
                  <a:lnTo>
                    <a:pt x="412" y="130"/>
                  </a:lnTo>
                  <a:lnTo>
                    <a:pt x="416" y="128"/>
                  </a:lnTo>
                  <a:lnTo>
                    <a:pt x="422" y="124"/>
                  </a:lnTo>
                  <a:lnTo>
                    <a:pt x="426" y="118"/>
                  </a:lnTo>
                  <a:lnTo>
                    <a:pt x="428" y="108"/>
                  </a:lnTo>
                  <a:lnTo>
                    <a:pt x="430" y="98"/>
                  </a:lnTo>
                  <a:lnTo>
                    <a:pt x="428" y="90"/>
                  </a:lnTo>
                  <a:lnTo>
                    <a:pt x="426" y="82"/>
                  </a:lnTo>
                  <a:lnTo>
                    <a:pt x="422" y="76"/>
                  </a:lnTo>
                  <a:lnTo>
                    <a:pt x="416" y="68"/>
                  </a:lnTo>
                  <a:lnTo>
                    <a:pt x="402" y="54"/>
                  </a:lnTo>
                  <a:lnTo>
                    <a:pt x="386" y="42"/>
                  </a:lnTo>
                  <a:lnTo>
                    <a:pt x="420" y="34"/>
                  </a:lnTo>
                  <a:lnTo>
                    <a:pt x="456" y="28"/>
                  </a:lnTo>
                  <a:lnTo>
                    <a:pt x="492" y="24"/>
                  </a:lnTo>
                  <a:lnTo>
                    <a:pt x="528" y="20"/>
                  </a:lnTo>
                  <a:lnTo>
                    <a:pt x="566" y="18"/>
                  </a:lnTo>
                  <a:lnTo>
                    <a:pt x="604" y="20"/>
                  </a:lnTo>
                  <a:lnTo>
                    <a:pt x="640" y="26"/>
                  </a:lnTo>
                  <a:lnTo>
                    <a:pt x="674" y="34"/>
                  </a:lnTo>
                  <a:lnTo>
                    <a:pt x="656" y="46"/>
                  </a:lnTo>
                  <a:lnTo>
                    <a:pt x="642" y="58"/>
                  </a:lnTo>
                  <a:lnTo>
                    <a:pt x="630" y="72"/>
                  </a:lnTo>
                  <a:lnTo>
                    <a:pt x="620" y="86"/>
                  </a:lnTo>
                  <a:lnTo>
                    <a:pt x="608" y="84"/>
                  </a:lnTo>
                  <a:lnTo>
                    <a:pt x="594" y="82"/>
                  </a:lnTo>
                  <a:lnTo>
                    <a:pt x="582" y="80"/>
                  </a:lnTo>
                  <a:lnTo>
                    <a:pt x="568" y="80"/>
                  </a:lnTo>
                  <a:lnTo>
                    <a:pt x="548" y="84"/>
                  </a:lnTo>
                  <a:lnTo>
                    <a:pt x="530" y="90"/>
                  </a:lnTo>
                  <a:lnTo>
                    <a:pt x="514" y="98"/>
                  </a:lnTo>
                  <a:lnTo>
                    <a:pt x="498" y="108"/>
                  </a:lnTo>
                  <a:lnTo>
                    <a:pt x="486" y="120"/>
                  </a:lnTo>
                  <a:lnTo>
                    <a:pt x="478" y="134"/>
                  </a:lnTo>
                  <a:lnTo>
                    <a:pt x="472" y="150"/>
                  </a:lnTo>
                  <a:lnTo>
                    <a:pt x="472" y="168"/>
                  </a:lnTo>
                  <a:lnTo>
                    <a:pt x="474" y="178"/>
                  </a:lnTo>
                  <a:lnTo>
                    <a:pt x="476" y="188"/>
                  </a:lnTo>
                  <a:lnTo>
                    <a:pt x="482" y="198"/>
                  </a:lnTo>
                  <a:lnTo>
                    <a:pt x="488" y="206"/>
                  </a:lnTo>
                  <a:lnTo>
                    <a:pt x="496" y="214"/>
                  </a:lnTo>
                  <a:lnTo>
                    <a:pt x="506" y="222"/>
                  </a:lnTo>
                  <a:lnTo>
                    <a:pt x="526" y="232"/>
                  </a:lnTo>
                  <a:lnTo>
                    <a:pt x="552" y="240"/>
                  </a:lnTo>
                  <a:lnTo>
                    <a:pt x="578" y="246"/>
                  </a:lnTo>
                  <a:lnTo>
                    <a:pt x="606" y="248"/>
                  </a:lnTo>
                  <a:lnTo>
                    <a:pt x="634" y="248"/>
                  </a:lnTo>
                  <a:lnTo>
                    <a:pt x="662" y="244"/>
                  </a:lnTo>
                  <a:lnTo>
                    <a:pt x="688" y="238"/>
                  </a:lnTo>
                  <a:lnTo>
                    <a:pt x="716" y="244"/>
                  </a:lnTo>
                  <a:lnTo>
                    <a:pt x="744" y="248"/>
                  </a:lnTo>
                  <a:lnTo>
                    <a:pt x="772" y="248"/>
                  </a:lnTo>
                  <a:lnTo>
                    <a:pt x="800" y="246"/>
                  </a:lnTo>
                  <a:lnTo>
                    <a:pt x="826" y="240"/>
                  </a:lnTo>
                  <a:lnTo>
                    <a:pt x="850" y="232"/>
                  </a:lnTo>
                  <a:lnTo>
                    <a:pt x="872" y="222"/>
                  </a:lnTo>
                  <a:lnTo>
                    <a:pt x="882" y="214"/>
                  </a:lnTo>
                  <a:lnTo>
                    <a:pt x="890" y="206"/>
                  </a:lnTo>
                  <a:lnTo>
                    <a:pt x="896" y="198"/>
                  </a:lnTo>
                  <a:lnTo>
                    <a:pt x="900" y="188"/>
                  </a:lnTo>
                  <a:lnTo>
                    <a:pt x="904" y="178"/>
                  </a:lnTo>
                  <a:lnTo>
                    <a:pt x="906" y="168"/>
                  </a:lnTo>
                  <a:lnTo>
                    <a:pt x="904" y="150"/>
                  </a:lnTo>
                  <a:lnTo>
                    <a:pt x="900" y="134"/>
                  </a:lnTo>
                  <a:lnTo>
                    <a:pt x="890" y="120"/>
                  </a:lnTo>
                  <a:lnTo>
                    <a:pt x="878" y="108"/>
                  </a:lnTo>
                  <a:lnTo>
                    <a:pt x="864" y="98"/>
                  </a:lnTo>
                  <a:lnTo>
                    <a:pt x="848" y="90"/>
                  </a:lnTo>
                  <a:lnTo>
                    <a:pt x="830" y="84"/>
                  </a:lnTo>
                  <a:lnTo>
                    <a:pt x="810" y="80"/>
                  </a:lnTo>
                  <a:lnTo>
                    <a:pt x="796" y="80"/>
                  </a:lnTo>
                  <a:lnTo>
                    <a:pt x="782" y="82"/>
                  </a:lnTo>
                  <a:lnTo>
                    <a:pt x="770" y="84"/>
                  </a:lnTo>
                  <a:lnTo>
                    <a:pt x="758" y="86"/>
                  </a:lnTo>
                  <a:lnTo>
                    <a:pt x="748" y="72"/>
                  </a:lnTo>
                  <a:lnTo>
                    <a:pt x="736" y="58"/>
                  </a:lnTo>
                  <a:lnTo>
                    <a:pt x="720" y="46"/>
                  </a:lnTo>
                  <a:lnTo>
                    <a:pt x="704" y="34"/>
                  </a:lnTo>
                  <a:lnTo>
                    <a:pt x="738" y="26"/>
                  </a:lnTo>
                  <a:lnTo>
                    <a:pt x="774" y="20"/>
                  </a:lnTo>
                  <a:lnTo>
                    <a:pt x="812" y="18"/>
                  </a:lnTo>
                  <a:lnTo>
                    <a:pt x="850" y="20"/>
                  </a:lnTo>
                  <a:lnTo>
                    <a:pt x="886" y="24"/>
                  </a:lnTo>
                  <a:lnTo>
                    <a:pt x="922" y="28"/>
                  </a:lnTo>
                  <a:lnTo>
                    <a:pt x="958" y="34"/>
                  </a:lnTo>
                  <a:lnTo>
                    <a:pt x="992" y="42"/>
                  </a:lnTo>
                  <a:lnTo>
                    <a:pt x="974" y="54"/>
                  </a:lnTo>
                  <a:lnTo>
                    <a:pt x="960" y="68"/>
                  </a:lnTo>
                  <a:lnTo>
                    <a:pt x="956" y="76"/>
                  </a:lnTo>
                  <a:lnTo>
                    <a:pt x="952" y="82"/>
                  </a:lnTo>
                  <a:lnTo>
                    <a:pt x="950" y="90"/>
                  </a:lnTo>
                  <a:lnTo>
                    <a:pt x="948" y="98"/>
                  </a:lnTo>
                  <a:lnTo>
                    <a:pt x="948" y="110"/>
                  </a:lnTo>
                  <a:lnTo>
                    <a:pt x="952" y="118"/>
                  </a:lnTo>
                  <a:lnTo>
                    <a:pt x="958" y="126"/>
                  </a:lnTo>
                  <a:lnTo>
                    <a:pt x="964" y="128"/>
                  </a:lnTo>
                  <a:lnTo>
                    <a:pt x="968" y="130"/>
                  </a:lnTo>
                  <a:lnTo>
                    <a:pt x="972" y="132"/>
                  </a:lnTo>
                  <a:lnTo>
                    <a:pt x="980" y="130"/>
                  </a:lnTo>
                  <a:lnTo>
                    <a:pt x="984" y="126"/>
                  </a:lnTo>
                  <a:lnTo>
                    <a:pt x="988" y="120"/>
                  </a:lnTo>
                  <a:lnTo>
                    <a:pt x="990" y="114"/>
                  </a:lnTo>
                  <a:lnTo>
                    <a:pt x="988" y="108"/>
                  </a:lnTo>
                  <a:lnTo>
                    <a:pt x="984" y="102"/>
                  </a:lnTo>
                  <a:lnTo>
                    <a:pt x="980" y="98"/>
                  </a:lnTo>
                  <a:lnTo>
                    <a:pt x="972" y="96"/>
                  </a:lnTo>
                  <a:lnTo>
                    <a:pt x="966" y="98"/>
                  </a:lnTo>
                  <a:lnTo>
                    <a:pt x="960" y="102"/>
                  </a:lnTo>
                  <a:lnTo>
                    <a:pt x="956" y="108"/>
                  </a:lnTo>
                  <a:lnTo>
                    <a:pt x="956" y="114"/>
                  </a:lnTo>
                  <a:lnTo>
                    <a:pt x="956" y="120"/>
                  </a:lnTo>
                  <a:lnTo>
                    <a:pt x="952" y="110"/>
                  </a:lnTo>
                  <a:lnTo>
                    <a:pt x="952" y="100"/>
                  </a:lnTo>
                  <a:lnTo>
                    <a:pt x="952" y="90"/>
                  </a:lnTo>
                  <a:lnTo>
                    <a:pt x="956" y="84"/>
                  </a:lnTo>
                  <a:lnTo>
                    <a:pt x="960" y="76"/>
                  </a:lnTo>
                  <a:lnTo>
                    <a:pt x="964" y="68"/>
                  </a:lnTo>
                  <a:lnTo>
                    <a:pt x="978" y="54"/>
                  </a:lnTo>
                  <a:lnTo>
                    <a:pt x="996" y="44"/>
                  </a:lnTo>
                  <a:lnTo>
                    <a:pt x="1064" y="60"/>
                  </a:lnTo>
                  <a:lnTo>
                    <a:pt x="1130" y="78"/>
                  </a:lnTo>
                  <a:lnTo>
                    <a:pt x="1194" y="92"/>
                  </a:lnTo>
                  <a:lnTo>
                    <a:pt x="1224" y="96"/>
                  </a:lnTo>
                  <a:lnTo>
                    <a:pt x="1254" y="100"/>
                  </a:lnTo>
                  <a:lnTo>
                    <a:pt x="1296" y="102"/>
                  </a:lnTo>
                  <a:lnTo>
                    <a:pt x="1316" y="100"/>
                  </a:lnTo>
                  <a:lnTo>
                    <a:pt x="1334" y="98"/>
                  </a:lnTo>
                  <a:lnTo>
                    <a:pt x="1352" y="92"/>
                  </a:lnTo>
                  <a:lnTo>
                    <a:pt x="1364" y="86"/>
                  </a:lnTo>
                  <a:lnTo>
                    <a:pt x="1370" y="80"/>
                  </a:lnTo>
                  <a:lnTo>
                    <a:pt x="1374" y="76"/>
                  </a:lnTo>
                  <a:lnTo>
                    <a:pt x="1376" y="70"/>
                  </a:lnTo>
                  <a:lnTo>
                    <a:pt x="1378" y="62"/>
                  </a:lnTo>
                  <a:lnTo>
                    <a:pt x="1376" y="56"/>
                  </a:lnTo>
                  <a:lnTo>
                    <a:pt x="1374" y="48"/>
                  </a:lnTo>
                  <a:lnTo>
                    <a:pt x="1370" y="42"/>
                  </a:lnTo>
                  <a:lnTo>
                    <a:pt x="1364" y="36"/>
                  </a:lnTo>
                  <a:lnTo>
                    <a:pt x="1348" y="26"/>
                  </a:lnTo>
                  <a:lnTo>
                    <a:pt x="1328" y="18"/>
                  </a:lnTo>
                  <a:lnTo>
                    <a:pt x="1304" y="12"/>
                  </a:lnTo>
                  <a:lnTo>
                    <a:pt x="1278" y="8"/>
                  </a:lnTo>
                  <a:lnTo>
                    <a:pt x="1226" y="2"/>
                  </a:lnTo>
                  <a:lnTo>
                    <a:pt x="1170" y="0"/>
                  </a:lnTo>
                  <a:lnTo>
                    <a:pt x="1140" y="2"/>
                  </a:lnTo>
                  <a:lnTo>
                    <a:pt x="1110" y="4"/>
                  </a:lnTo>
                  <a:lnTo>
                    <a:pt x="1082" y="8"/>
                  </a:lnTo>
                  <a:lnTo>
                    <a:pt x="1054" y="14"/>
                  </a:lnTo>
                  <a:lnTo>
                    <a:pt x="1030" y="20"/>
                  </a:lnTo>
                  <a:lnTo>
                    <a:pt x="1006" y="30"/>
                  </a:lnTo>
                  <a:lnTo>
                    <a:pt x="968" y="20"/>
                  </a:lnTo>
                  <a:lnTo>
                    <a:pt x="930" y="12"/>
                  </a:lnTo>
                  <a:lnTo>
                    <a:pt x="890" y="6"/>
                  </a:lnTo>
                  <a:lnTo>
                    <a:pt x="848" y="0"/>
                  </a:lnTo>
                  <a:lnTo>
                    <a:pt x="828" y="0"/>
                  </a:lnTo>
                  <a:lnTo>
                    <a:pt x="806" y="0"/>
                  </a:lnTo>
                  <a:lnTo>
                    <a:pt x="784" y="2"/>
                  </a:lnTo>
                  <a:lnTo>
                    <a:pt x="764" y="4"/>
                  </a:lnTo>
                  <a:lnTo>
                    <a:pt x="744" y="8"/>
                  </a:lnTo>
                  <a:lnTo>
                    <a:pt x="724" y="12"/>
                  </a:lnTo>
                  <a:lnTo>
                    <a:pt x="706" y="18"/>
                  </a:lnTo>
                  <a:lnTo>
                    <a:pt x="688" y="26"/>
                  </a:lnTo>
                  <a:lnTo>
                    <a:pt x="672" y="18"/>
                  </a:lnTo>
                  <a:lnTo>
                    <a:pt x="654" y="12"/>
                  </a:lnTo>
                  <a:lnTo>
                    <a:pt x="634" y="8"/>
                  </a:lnTo>
                  <a:lnTo>
                    <a:pt x="614" y="4"/>
                  </a:lnTo>
                  <a:lnTo>
                    <a:pt x="594" y="2"/>
                  </a:lnTo>
                  <a:lnTo>
                    <a:pt x="572" y="0"/>
                  </a:lnTo>
                  <a:lnTo>
                    <a:pt x="550" y="0"/>
                  </a:lnTo>
                  <a:lnTo>
                    <a:pt x="528" y="0"/>
                  </a:lnTo>
                  <a:lnTo>
                    <a:pt x="486" y="6"/>
                  </a:lnTo>
                  <a:lnTo>
                    <a:pt x="446" y="12"/>
                  </a:lnTo>
                  <a:lnTo>
                    <a:pt x="408" y="20"/>
                  </a:lnTo>
                  <a:lnTo>
                    <a:pt x="372" y="30"/>
                  </a:lnTo>
                  <a:lnTo>
                    <a:pt x="348" y="20"/>
                  </a:lnTo>
                  <a:lnTo>
                    <a:pt x="322" y="14"/>
                  </a:lnTo>
                  <a:lnTo>
                    <a:pt x="296" y="8"/>
                  </a:lnTo>
                  <a:lnTo>
                    <a:pt x="266" y="4"/>
                  </a:lnTo>
                  <a:lnTo>
                    <a:pt x="238" y="2"/>
                  </a:lnTo>
                  <a:lnTo>
                    <a:pt x="208" y="0"/>
                  </a:lnTo>
                  <a:lnTo>
                    <a:pt x="152" y="2"/>
                  </a:lnTo>
                  <a:lnTo>
                    <a:pt x="100" y="8"/>
                  </a:lnTo>
                  <a:lnTo>
                    <a:pt x="74" y="12"/>
                  </a:lnTo>
                  <a:lnTo>
                    <a:pt x="50" y="18"/>
                  </a:lnTo>
                  <a:lnTo>
                    <a:pt x="30" y="26"/>
                  </a:lnTo>
                  <a:lnTo>
                    <a:pt x="14" y="36"/>
                  </a:lnTo>
                  <a:lnTo>
                    <a:pt x="8" y="42"/>
                  </a:lnTo>
                  <a:lnTo>
                    <a:pt x="4" y="48"/>
                  </a:lnTo>
                  <a:lnTo>
                    <a:pt x="0" y="56"/>
                  </a:lnTo>
                  <a:lnTo>
                    <a:pt x="0" y="62"/>
                  </a:lnTo>
                  <a:close/>
                  <a:moveTo>
                    <a:pt x="1014" y="34"/>
                  </a:moveTo>
                  <a:lnTo>
                    <a:pt x="1014" y="34"/>
                  </a:lnTo>
                  <a:lnTo>
                    <a:pt x="1036" y="24"/>
                  </a:lnTo>
                  <a:lnTo>
                    <a:pt x="1062" y="18"/>
                  </a:lnTo>
                  <a:lnTo>
                    <a:pt x="1088" y="12"/>
                  </a:lnTo>
                  <a:lnTo>
                    <a:pt x="1116" y="8"/>
                  </a:lnTo>
                  <a:lnTo>
                    <a:pt x="1142" y="6"/>
                  </a:lnTo>
                  <a:lnTo>
                    <a:pt x="1170" y="4"/>
                  </a:lnTo>
                  <a:lnTo>
                    <a:pt x="1198" y="4"/>
                  </a:lnTo>
                  <a:lnTo>
                    <a:pt x="1224" y="6"/>
                  </a:lnTo>
                  <a:lnTo>
                    <a:pt x="1226" y="6"/>
                  </a:lnTo>
                  <a:lnTo>
                    <a:pt x="1276" y="10"/>
                  </a:lnTo>
                  <a:lnTo>
                    <a:pt x="1300" y="14"/>
                  </a:lnTo>
                  <a:lnTo>
                    <a:pt x="1324" y="20"/>
                  </a:lnTo>
                  <a:lnTo>
                    <a:pt x="1346" y="28"/>
                  </a:lnTo>
                  <a:lnTo>
                    <a:pt x="1362" y="36"/>
                  </a:lnTo>
                  <a:lnTo>
                    <a:pt x="1368" y="42"/>
                  </a:lnTo>
                  <a:lnTo>
                    <a:pt x="1372" y="48"/>
                  </a:lnTo>
                  <a:lnTo>
                    <a:pt x="1374" y="56"/>
                  </a:lnTo>
                  <a:lnTo>
                    <a:pt x="1374" y="62"/>
                  </a:lnTo>
                  <a:lnTo>
                    <a:pt x="1374" y="68"/>
                  </a:lnTo>
                  <a:lnTo>
                    <a:pt x="1370" y="74"/>
                  </a:lnTo>
                  <a:lnTo>
                    <a:pt x="1366" y="78"/>
                  </a:lnTo>
                  <a:lnTo>
                    <a:pt x="1362" y="84"/>
                  </a:lnTo>
                  <a:lnTo>
                    <a:pt x="1350" y="90"/>
                  </a:lnTo>
                  <a:lnTo>
                    <a:pt x="1334" y="94"/>
                  </a:lnTo>
                  <a:lnTo>
                    <a:pt x="1314" y="96"/>
                  </a:lnTo>
                  <a:lnTo>
                    <a:pt x="1294" y="98"/>
                  </a:lnTo>
                  <a:lnTo>
                    <a:pt x="1254" y="96"/>
                  </a:lnTo>
                  <a:lnTo>
                    <a:pt x="1226" y="92"/>
                  </a:lnTo>
                  <a:lnTo>
                    <a:pt x="1198" y="88"/>
                  </a:lnTo>
                  <a:lnTo>
                    <a:pt x="1140" y="72"/>
                  </a:lnTo>
                  <a:lnTo>
                    <a:pt x="1080" y="52"/>
                  </a:lnTo>
                  <a:lnTo>
                    <a:pt x="1014" y="34"/>
                  </a:lnTo>
                  <a:close/>
                  <a:moveTo>
                    <a:pt x="696" y="234"/>
                  </a:moveTo>
                  <a:lnTo>
                    <a:pt x="696" y="234"/>
                  </a:lnTo>
                  <a:lnTo>
                    <a:pt x="712" y="228"/>
                  </a:lnTo>
                  <a:lnTo>
                    <a:pt x="726" y="218"/>
                  </a:lnTo>
                  <a:lnTo>
                    <a:pt x="740" y="208"/>
                  </a:lnTo>
                  <a:lnTo>
                    <a:pt x="752" y="196"/>
                  </a:lnTo>
                  <a:lnTo>
                    <a:pt x="760" y="182"/>
                  </a:lnTo>
                  <a:lnTo>
                    <a:pt x="766" y="168"/>
                  </a:lnTo>
                  <a:lnTo>
                    <a:pt x="770" y="150"/>
                  </a:lnTo>
                  <a:lnTo>
                    <a:pt x="770" y="134"/>
                  </a:lnTo>
                  <a:lnTo>
                    <a:pt x="770" y="132"/>
                  </a:lnTo>
                  <a:lnTo>
                    <a:pt x="768" y="116"/>
                  </a:lnTo>
                  <a:lnTo>
                    <a:pt x="764" y="102"/>
                  </a:lnTo>
                  <a:lnTo>
                    <a:pt x="788" y="100"/>
                  </a:lnTo>
                  <a:lnTo>
                    <a:pt x="810" y="100"/>
                  </a:lnTo>
                  <a:lnTo>
                    <a:pt x="828" y="102"/>
                  </a:lnTo>
                  <a:lnTo>
                    <a:pt x="844" y="106"/>
                  </a:lnTo>
                  <a:lnTo>
                    <a:pt x="858" y="112"/>
                  </a:lnTo>
                  <a:lnTo>
                    <a:pt x="872" y="118"/>
                  </a:lnTo>
                  <a:lnTo>
                    <a:pt x="884" y="128"/>
                  </a:lnTo>
                  <a:lnTo>
                    <a:pt x="892" y="140"/>
                  </a:lnTo>
                  <a:lnTo>
                    <a:pt x="898" y="152"/>
                  </a:lnTo>
                  <a:lnTo>
                    <a:pt x="900" y="168"/>
                  </a:lnTo>
                  <a:lnTo>
                    <a:pt x="898" y="178"/>
                  </a:lnTo>
                  <a:lnTo>
                    <a:pt x="894" y="188"/>
                  </a:lnTo>
                  <a:lnTo>
                    <a:pt x="890" y="198"/>
                  </a:lnTo>
                  <a:lnTo>
                    <a:pt x="884" y="206"/>
                  </a:lnTo>
                  <a:lnTo>
                    <a:pt x="876" y="212"/>
                  </a:lnTo>
                  <a:lnTo>
                    <a:pt x="866" y="220"/>
                  </a:lnTo>
                  <a:lnTo>
                    <a:pt x="846" y="230"/>
                  </a:lnTo>
                  <a:lnTo>
                    <a:pt x="824" y="238"/>
                  </a:lnTo>
                  <a:lnTo>
                    <a:pt x="798" y="242"/>
                  </a:lnTo>
                  <a:lnTo>
                    <a:pt x="772" y="244"/>
                  </a:lnTo>
                  <a:lnTo>
                    <a:pt x="746" y="244"/>
                  </a:lnTo>
                  <a:lnTo>
                    <a:pt x="720" y="240"/>
                  </a:lnTo>
                  <a:lnTo>
                    <a:pt x="696" y="234"/>
                  </a:lnTo>
                  <a:close/>
                  <a:moveTo>
                    <a:pt x="614" y="102"/>
                  </a:moveTo>
                  <a:lnTo>
                    <a:pt x="614" y="102"/>
                  </a:lnTo>
                  <a:lnTo>
                    <a:pt x="608" y="116"/>
                  </a:lnTo>
                  <a:lnTo>
                    <a:pt x="606" y="132"/>
                  </a:lnTo>
                  <a:lnTo>
                    <a:pt x="606" y="134"/>
                  </a:lnTo>
                  <a:lnTo>
                    <a:pt x="608" y="150"/>
                  </a:lnTo>
                  <a:lnTo>
                    <a:pt x="610" y="168"/>
                  </a:lnTo>
                  <a:lnTo>
                    <a:pt x="618" y="182"/>
                  </a:lnTo>
                  <a:lnTo>
                    <a:pt x="626" y="196"/>
                  </a:lnTo>
                  <a:lnTo>
                    <a:pt x="638" y="208"/>
                  </a:lnTo>
                  <a:lnTo>
                    <a:pt x="650" y="218"/>
                  </a:lnTo>
                  <a:lnTo>
                    <a:pt x="666" y="228"/>
                  </a:lnTo>
                  <a:lnTo>
                    <a:pt x="682" y="234"/>
                  </a:lnTo>
                  <a:lnTo>
                    <a:pt x="658" y="240"/>
                  </a:lnTo>
                  <a:lnTo>
                    <a:pt x="632" y="244"/>
                  </a:lnTo>
                  <a:lnTo>
                    <a:pt x="606" y="244"/>
                  </a:lnTo>
                  <a:lnTo>
                    <a:pt x="580" y="242"/>
                  </a:lnTo>
                  <a:lnTo>
                    <a:pt x="554" y="238"/>
                  </a:lnTo>
                  <a:lnTo>
                    <a:pt x="530" y="230"/>
                  </a:lnTo>
                  <a:lnTo>
                    <a:pt x="510" y="220"/>
                  </a:lnTo>
                  <a:lnTo>
                    <a:pt x="502" y="212"/>
                  </a:lnTo>
                  <a:lnTo>
                    <a:pt x="494" y="206"/>
                  </a:lnTo>
                  <a:lnTo>
                    <a:pt x="488" y="198"/>
                  </a:lnTo>
                  <a:lnTo>
                    <a:pt x="484" y="188"/>
                  </a:lnTo>
                  <a:lnTo>
                    <a:pt x="480" y="178"/>
                  </a:lnTo>
                  <a:lnTo>
                    <a:pt x="478" y="168"/>
                  </a:lnTo>
                  <a:lnTo>
                    <a:pt x="480" y="152"/>
                  </a:lnTo>
                  <a:lnTo>
                    <a:pt x="484" y="140"/>
                  </a:lnTo>
                  <a:lnTo>
                    <a:pt x="494" y="128"/>
                  </a:lnTo>
                  <a:lnTo>
                    <a:pt x="506" y="118"/>
                  </a:lnTo>
                  <a:lnTo>
                    <a:pt x="518" y="112"/>
                  </a:lnTo>
                  <a:lnTo>
                    <a:pt x="534" y="106"/>
                  </a:lnTo>
                  <a:lnTo>
                    <a:pt x="550" y="102"/>
                  </a:lnTo>
                  <a:lnTo>
                    <a:pt x="566" y="100"/>
                  </a:lnTo>
                  <a:lnTo>
                    <a:pt x="590" y="100"/>
                  </a:lnTo>
                  <a:lnTo>
                    <a:pt x="614" y="102"/>
                  </a:lnTo>
                  <a:close/>
                  <a:moveTo>
                    <a:pt x="688" y="40"/>
                  </a:moveTo>
                  <a:lnTo>
                    <a:pt x="688" y="40"/>
                  </a:lnTo>
                  <a:lnTo>
                    <a:pt x="708" y="48"/>
                  </a:lnTo>
                  <a:lnTo>
                    <a:pt x="726" y="60"/>
                  </a:lnTo>
                  <a:lnTo>
                    <a:pt x="742" y="74"/>
                  </a:lnTo>
                  <a:lnTo>
                    <a:pt x="752" y="88"/>
                  </a:lnTo>
                  <a:lnTo>
                    <a:pt x="734" y="98"/>
                  </a:lnTo>
                  <a:lnTo>
                    <a:pt x="728" y="104"/>
                  </a:lnTo>
                  <a:lnTo>
                    <a:pt x="720" y="110"/>
                  </a:lnTo>
                  <a:lnTo>
                    <a:pt x="714" y="118"/>
                  </a:lnTo>
                  <a:lnTo>
                    <a:pt x="710" y="126"/>
                  </a:lnTo>
                  <a:lnTo>
                    <a:pt x="708" y="134"/>
                  </a:lnTo>
                  <a:lnTo>
                    <a:pt x="706" y="144"/>
                  </a:lnTo>
                  <a:lnTo>
                    <a:pt x="708" y="154"/>
                  </a:lnTo>
                  <a:lnTo>
                    <a:pt x="712" y="164"/>
                  </a:lnTo>
                  <a:lnTo>
                    <a:pt x="718" y="170"/>
                  </a:lnTo>
                  <a:lnTo>
                    <a:pt x="726" y="176"/>
                  </a:lnTo>
                  <a:lnTo>
                    <a:pt x="732" y="178"/>
                  </a:lnTo>
                  <a:lnTo>
                    <a:pt x="736" y="178"/>
                  </a:lnTo>
                  <a:lnTo>
                    <a:pt x="738" y="178"/>
                  </a:lnTo>
                  <a:lnTo>
                    <a:pt x="744" y="176"/>
                  </a:lnTo>
                  <a:lnTo>
                    <a:pt x="750" y="172"/>
                  </a:lnTo>
                  <a:lnTo>
                    <a:pt x="752" y="166"/>
                  </a:lnTo>
                  <a:lnTo>
                    <a:pt x="754" y="160"/>
                  </a:lnTo>
                  <a:lnTo>
                    <a:pt x="752" y="154"/>
                  </a:lnTo>
                  <a:lnTo>
                    <a:pt x="748" y="148"/>
                  </a:lnTo>
                  <a:lnTo>
                    <a:pt x="742" y="144"/>
                  </a:lnTo>
                  <a:lnTo>
                    <a:pt x="736" y="144"/>
                  </a:lnTo>
                  <a:lnTo>
                    <a:pt x="730" y="144"/>
                  </a:lnTo>
                  <a:lnTo>
                    <a:pt x="724" y="148"/>
                  </a:lnTo>
                  <a:lnTo>
                    <a:pt x="720" y="154"/>
                  </a:lnTo>
                  <a:lnTo>
                    <a:pt x="718" y="160"/>
                  </a:lnTo>
                  <a:lnTo>
                    <a:pt x="720" y="166"/>
                  </a:lnTo>
                  <a:lnTo>
                    <a:pt x="722" y="170"/>
                  </a:lnTo>
                  <a:lnTo>
                    <a:pt x="716" y="166"/>
                  </a:lnTo>
                  <a:lnTo>
                    <a:pt x="712" y="160"/>
                  </a:lnTo>
                  <a:lnTo>
                    <a:pt x="710" y="152"/>
                  </a:lnTo>
                  <a:lnTo>
                    <a:pt x="710" y="144"/>
                  </a:lnTo>
                  <a:lnTo>
                    <a:pt x="712" y="136"/>
                  </a:lnTo>
                  <a:lnTo>
                    <a:pt x="714" y="128"/>
                  </a:lnTo>
                  <a:lnTo>
                    <a:pt x="720" y="122"/>
                  </a:lnTo>
                  <a:lnTo>
                    <a:pt x="726" y="116"/>
                  </a:lnTo>
                  <a:lnTo>
                    <a:pt x="732" y="112"/>
                  </a:lnTo>
                  <a:lnTo>
                    <a:pt x="742" y="108"/>
                  </a:lnTo>
                  <a:lnTo>
                    <a:pt x="760" y="102"/>
                  </a:lnTo>
                  <a:lnTo>
                    <a:pt x="764" y="118"/>
                  </a:lnTo>
                  <a:lnTo>
                    <a:pt x="766" y="134"/>
                  </a:lnTo>
                  <a:lnTo>
                    <a:pt x="766" y="150"/>
                  </a:lnTo>
                  <a:lnTo>
                    <a:pt x="762" y="166"/>
                  </a:lnTo>
                  <a:lnTo>
                    <a:pt x="756" y="182"/>
                  </a:lnTo>
                  <a:lnTo>
                    <a:pt x="746" y="194"/>
                  </a:lnTo>
                  <a:lnTo>
                    <a:pt x="736" y="206"/>
                  </a:lnTo>
                  <a:lnTo>
                    <a:pt x="722" y="216"/>
                  </a:lnTo>
                  <a:lnTo>
                    <a:pt x="706" y="226"/>
                  </a:lnTo>
                  <a:lnTo>
                    <a:pt x="688" y="232"/>
                  </a:lnTo>
                  <a:lnTo>
                    <a:pt x="672" y="226"/>
                  </a:lnTo>
                  <a:lnTo>
                    <a:pt x="656" y="216"/>
                  </a:lnTo>
                  <a:lnTo>
                    <a:pt x="642" y="206"/>
                  </a:lnTo>
                  <a:lnTo>
                    <a:pt x="630" y="194"/>
                  </a:lnTo>
                  <a:lnTo>
                    <a:pt x="622" y="182"/>
                  </a:lnTo>
                  <a:lnTo>
                    <a:pt x="614" y="166"/>
                  </a:lnTo>
                  <a:lnTo>
                    <a:pt x="612" y="150"/>
                  </a:lnTo>
                  <a:lnTo>
                    <a:pt x="610" y="134"/>
                  </a:lnTo>
                  <a:lnTo>
                    <a:pt x="612" y="118"/>
                  </a:lnTo>
                  <a:lnTo>
                    <a:pt x="618" y="102"/>
                  </a:lnTo>
                  <a:lnTo>
                    <a:pt x="636" y="108"/>
                  </a:lnTo>
                  <a:lnTo>
                    <a:pt x="644" y="112"/>
                  </a:lnTo>
                  <a:lnTo>
                    <a:pt x="652" y="116"/>
                  </a:lnTo>
                  <a:lnTo>
                    <a:pt x="658" y="122"/>
                  </a:lnTo>
                  <a:lnTo>
                    <a:pt x="662" y="128"/>
                  </a:lnTo>
                  <a:lnTo>
                    <a:pt x="666" y="136"/>
                  </a:lnTo>
                  <a:lnTo>
                    <a:pt x="668" y="144"/>
                  </a:lnTo>
                  <a:lnTo>
                    <a:pt x="668" y="152"/>
                  </a:lnTo>
                  <a:lnTo>
                    <a:pt x="666" y="158"/>
                  </a:lnTo>
                  <a:lnTo>
                    <a:pt x="662" y="164"/>
                  </a:lnTo>
                  <a:lnTo>
                    <a:pt x="658" y="168"/>
                  </a:lnTo>
                  <a:lnTo>
                    <a:pt x="660" y="160"/>
                  </a:lnTo>
                  <a:lnTo>
                    <a:pt x="658" y="154"/>
                  </a:lnTo>
                  <a:lnTo>
                    <a:pt x="654" y="148"/>
                  </a:lnTo>
                  <a:lnTo>
                    <a:pt x="650" y="144"/>
                  </a:lnTo>
                  <a:lnTo>
                    <a:pt x="642" y="144"/>
                  </a:lnTo>
                  <a:lnTo>
                    <a:pt x="636" y="144"/>
                  </a:lnTo>
                  <a:lnTo>
                    <a:pt x="630" y="148"/>
                  </a:lnTo>
                  <a:lnTo>
                    <a:pt x="626" y="154"/>
                  </a:lnTo>
                  <a:lnTo>
                    <a:pt x="626" y="160"/>
                  </a:lnTo>
                  <a:lnTo>
                    <a:pt x="626" y="166"/>
                  </a:lnTo>
                  <a:lnTo>
                    <a:pt x="628" y="170"/>
                  </a:lnTo>
                  <a:lnTo>
                    <a:pt x="632" y="174"/>
                  </a:lnTo>
                  <a:lnTo>
                    <a:pt x="638" y="176"/>
                  </a:lnTo>
                  <a:lnTo>
                    <a:pt x="642" y="178"/>
                  </a:lnTo>
                  <a:lnTo>
                    <a:pt x="650" y="176"/>
                  </a:lnTo>
                  <a:lnTo>
                    <a:pt x="652" y="176"/>
                  </a:lnTo>
                  <a:lnTo>
                    <a:pt x="660" y="170"/>
                  </a:lnTo>
                  <a:lnTo>
                    <a:pt x="666" y="164"/>
                  </a:lnTo>
                  <a:lnTo>
                    <a:pt x="670" y="154"/>
                  </a:lnTo>
                  <a:lnTo>
                    <a:pt x="672" y="144"/>
                  </a:lnTo>
                  <a:lnTo>
                    <a:pt x="670" y="134"/>
                  </a:lnTo>
                  <a:lnTo>
                    <a:pt x="666" y="126"/>
                  </a:lnTo>
                  <a:lnTo>
                    <a:pt x="662" y="118"/>
                  </a:lnTo>
                  <a:lnTo>
                    <a:pt x="658" y="110"/>
                  </a:lnTo>
                  <a:lnTo>
                    <a:pt x="650" y="104"/>
                  </a:lnTo>
                  <a:lnTo>
                    <a:pt x="642" y="98"/>
                  </a:lnTo>
                  <a:lnTo>
                    <a:pt x="624" y="88"/>
                  </a:lnTo>
                  <a:lnTo>
                    <a:pt x="636" y="74"/>
                  </a:lnTo>
                  <a:lnTo>
                    <a:pt x="652" y="60"/>
                  </a:lnTo>
                  <a:lnTo>
                    <a:pt x="668" y="48"/>
                  </a:lnTo>
                  <a:lnTo>
                    <a:pt x="688" y="40"/>
                  </a:lnTo>
                  <a:close/>
                  <a:moveTo>
                    <a:pt x="4" y="62"/>
                  </a:moveTo>
                  <a:lnTo>
                    <a:pt x="4" y="62"/>
                  </a:lnTo>
                  <a:lnTo>
                    <a:pt x="4" y="56"/>
                  </a:lnTo>
                  <a:lnTo>
                    <a:pt x="6" y="48"/>
                  </a:lnTo>
                  <a:lnTo>
                    <a:pt x="10" y="42"/>
                  </a:lnTo>
                  <a:lnTo>
                    <a:pt x="16" y="36"/>
                  </a:lnTo>
                  <a:lnTo>
                    <a:pt x="32" y="28"/>
                  </a:lnTo>
                  <a:lnTo>
                    <a:pt x="52" y="20"/>
                  </a:lnTo>
                  <a:lnTo>
                    <a:pt x="76" y="14"/>
                  </a:lnTo>
                  <a:lnTo>
                    <a:pt x="102" y="10"/>
                  </a:lnTo>
                  <a:lnTo>
                    <a:pt x="152" y="6"/>
                  </a:lnTo>
                  <a:lnTo>
                    <a:pt x="180" y="4"/>
                  </a:lnTo>
                  <a:lnTo>
                    <a:pt x="206" y="4"/>
                  </a:lnTo>
                  <a:lnTo>
                    <a:pt x="234" y="6"/>
                  </a:lnTo>
                  <a:lnTo>
                    <a:pt x="262" y="8"/>
                  </a:lnTo>
                  <a:lnTo>
                    <a:pt x="290" y="12"/>
                  </a:lnTo>
                  <a:lnTo>
                    <a:pt x="316" y="18"/>
                  </a:lnTo>
                  <a:lnTo>
                    <a:pt x="340" y="24"/>
                  </a:lnTo>
                  <a:lnTo>
                    <a:pt x="362" y="34"/>
                  </a:lnTo>
                  <a:lnTo>
                    <a:pt x="298" y="52"/>
                  </a:lnTo>
                  <a:lnTo>
                    <a:pt x="238" y="72"/>
                  </a:lnTo>
                  <a:lnTo>
                    <a:pt x="180" y="88"/>
                  </a:lnTo>
                  <a:lnTo>
                    <a:pt x="152" y="92"/>
                  </a:lnTo>
                  <a:lnTo>
                    <a:pt x="122" y="96"/>
                  </a:lnTo>
                  <a:lnTo>
                    <a:pt x="82" y="98"/>
                  </a:lnTo>
                  <a:lnTo>
                    <a:pt x="62" y="96"/>
                  </a:lnTo>
                  <a:lnTo>
                    <a:pt x="44" y="94"/>
                  </a:lnTo>
                  <a:lnTo>
                    <a:pt x="28" y="90"/>
                  </a:lnTo>
                  <a:lnTo>
                    <a:pt x="16" y="84"/>
                  </a:lnTo>
                  <a:lnTo>
                    <a:pt x="10" y="78"/>
                  </a:lnTo>
                  <a:lnTo>
                    <a:pt x="6" y="74"/>
                  </a:lnTo>
                  <a:lnTo>
                    <a:pt x="4" y="68"/>
                  </a:lnTo>
                  <a:lnTo>
                    <a:pt x="4" y="62"/>
                  </a:lnTo>
                  <a:close/>
                </a:path>
              </a:pathLst>
            </a:custGeom>
            <a:solidFill>
              <a:srgbClr val="C00000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楷体" panose="02010609060101010101" pitchFamily="49" charset="-122"/>
                <a:cs typeface="+mn-cs"/>
              </a:endParaRPr>
            </a:p>
          </p:txBody>
        </p:sp>
      </p:grpSp>
    </p:spTree>
  </p:cSld>
  <p:clrMapOvr>
    <a:masterClrMapping/>
  </p:clrMapOvr>
  <p:transition spd="med">
    <p:fade/>
  </p:transition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slideLayout" Target="../slideLayouts/slideLayout12.xml" /><Relationship Id="rId13" Type="http://schemas.openxmlformats.org/officeDocument/2006/relationships/slideLayout" Target="../slideLayouts/slideLayout13.xml" /><Relationship Id="rId14" Type="http://schemas.openxmlformats.org/officeDocument/2006/relationships/slideLayout" Target="../slideLayouts/slideLayout14.xml" /><Relationship Id="rId15" Type="http://schemas.openxmlformats.org/officeDocument/2006/relationships/slideLayout" Target="../slideLayouts/slideLayout15.xml" /><Relationship Id="rId16" Type="http://schemas.openxmlformats.org/officeDocument/2006/relationships/slideLayout" Target="../slideLayouts/slideLayout16.xml" /><Relationship Id="rId17" Type="http://schemas.openxmlformats.org/officeDocument/2006/relationships/slideLayout" Target="../slideLayouts/slideLayout17.xml" /><Relationship Id="rId18" Type="http://schemas.openxmlformats.org/officeDocument/2006/relationships/image" Target="../media/image2.png" /><Relationship Id="rId19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rotWithShape="0">
          <a:blip r:embed="rId18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</p:sldLayoutIdLst>
  <p:transition/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10" Type="http://schemas.openxmlformats.org/officeDocument/2006/relationships/tags" Target="../tags/tag7.xml" /><Relationship Id="rId11" Type="http://schemas.openxmlformats.org/officeDocument/2006/relationships/tags" Target="../tags/tag8.xml" /><Relationship Id="rId12" Type="http://schemas.openxmlformats.org/officeDocument/2006/relationships/image" Target="../media/image3.jpeg" /><Relationship Id="rId13" Type="http://schemas.openxmlformats.org/officeDocument/2006/relationships/tags" Target="../tags/tag9.xml" /><Relationship Id="rId2" Type="http://schemas.openxmlformats.org/officeDocument/2006/relationships/tags" Target="../tags/tag1.xml" /><Relationship Id="rId3" Type="http://schemas.openxmlformats.org/officeDocument/2006/relationships/slide" Target="slide2.xml" TargetMode="Internal" /><Relationship Id="rId4" Type="http://schemas.openxmlformats.org/officeDocument/2006/relationships/tags" Target="../tags/tag2.xml" /><Relationship Id="rId5" Type="http://schemas.openxmlformats.org/officeDocument/2006/relationships/tags" Target="../tags/tag3.xml" /><Relationship Id="rId6" Type="http://schemas.openxmlformats.org/officeDocument/2006/relationships/tags" Target="../tags/tag4.xml" /><Relationship Id="rId7" Type="http://schemas.openxmlformats.org/officeDocument/2006/relationships/slide" Target="slide3.xml" TargetMode="Internal" /><Relationship Id="rId8" Type="http://schemas.openxmlformats.org/officeDocument/2006/relationships/tags" Target="../tags/tag5.xml" /><Relationship Id="rId9" Type="http://schemas.openxmlformats.org/officeDocument/2006/relationships/tags" Target="../tags/tag6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10.xml" /><Relationship Id="rId3" Type="http://schemas.openxmlformats.org/officeDocument/2006/relationships/slide" Target="slide3.xml" TargetMode="Interna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4.jpe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5.png" /><Relationship Id="rId3" Type="http://schemas.openxmlformats.org/officeDocument/2006/relationships/image" Target="../media/image6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11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7.jpeg" /><Relationship Id="rId3" Type="http://schemas.openxmlformats.org/officeDocument/2006/relationships/hyperlink" Target="https://www.baidu.com/s?wd=%E5%9B%BD%E5%AE%B6%E7%9A%84%E8%AF%9E%E7%94%9F&amp;tn=SE_PcZhidaonwhc_ngpagmjz&amp;rsv_dl=gh_pc_zhidao" TargetMode="External" /><Relationship Id="rId4" Type="http://schemas.openxmlformats.org/officeDocument/2006/relationships/image" Target="../media/image8.jpe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9.png" /><Relationship Id="rId4" Type="http://schemas.openxmlformats.org/officeDocument/2006/relationships/image" Target="../media/image10.png" /><Relationship Id="rId5" Type="http://schemas.openxmlformats.org/officeDocument/2006/relationships/image" Target="../media/image11.png" /><Relationship Id="rId6" Type="http://schemas.openxmlformats.org/officeDocument/2006/relationships/tags" Target="../tags/tag12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2.xml" /><Relationship Id="rId3" Type="http://schemas.openxmlformats.org/officeDocument/2006/relationships/image" Target="../media/image12.jpeg" /><Relationship Id="rId4" Type="http://schemas.openxmlformats.org/officeDocument/2006/relationships/tags" Target="../tags/tag13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3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notesSlide" Target="../notesSlides/notesSlide3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4.pn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5.pn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6.jpe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7.jpeg" /><Relationship Id="rId3" Type="http://schemas.openxmlformats.org/officeDocument/2006/relationships/image" Target="../media/image18.pn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4.x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4.xml" /><Relationship Id="rId3" Type="http://schemas.openxmlformats.org/officeDocument/2006/relationships/image" Target="../media/image19.jpeg" /><Relationship Id="rId4" Type="http://schemas.openxmlformats.org/officeDocument/2006/relationships/image" Target="../media/image20.jpeg" /><Relationship Id="rId5" Type="http://schemas.openxmlformats.org/officeDocument/2006/relationships/image" Target="../media/image21.jpe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2.png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5.xml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3.jpeg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4.png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5.png" /><Relationship Id="rId3" Type="http://schemas.openxmlformats.org/officeDocument/2006/relationships/image" Target="../media/image26.png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4.xml" /><Relationship Id="rId2" Type="http://schemas.openxmlformats.org/officeDocument/2006/relationships/slide" Target="slide1.xml" TargetMode="Internal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6.xml" /><Relationship Id="rId2" Type="http://schemas.openxmlformats.org/officeDocument/2006/relationships/notesSlide" Target="../notesSlides/notesSlide6.xml" /><Relationship Id="rId3" Type="http://schemas.openxmlformats.org/officeDocument/2006/relationships/image" Target="../media/image27.png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8.png" /><Relationship Id="rId3" Type="http://schemas.openxmlformats.org/officeDocument/2006/relationships/image" Target="../media/image29.pn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MH_Number_1">
            <a:hlinkClick r:id="rId3" action="ppaction://hlinksldjump"/>
          </p:cNvPr>
          <p:cNvSpPr/>
          <p:nvPr>
            <p:custDataLst>
              <p:tags r:id="rId2"/>
            </p:custDataLst>
          </p:nvPr>
        </p:nvSpPr>
        <p:spPr>
          <a:xfrm>
            <a:off x="3228975" y="2894013"/>
            <a:ext cx="501650" cy="434975"/>
          </a:xfrm>
          <a:custGeom>
            <a:gdLst>
              <a:gd name="connsiteX0" fmla="*/ 93305 w 373220"/>
              <a:gd name="connsiteY0" fmla="*/ 0 h 323217"/>
              <a:gd name="connsiteX1" fmla="*/ 279915 w 373220"/>
              <a:gd name="connsiteY1" fmla="*/ 0 h 323217"/>
              <a:gd name="connsiteX2" fmla="*/ 373220 w 373220"/>
              <a:gd name="connsiteY2" fmla="*/ 161609 h 323217"/>
              <a:gd name="connsiteX3" fmla="*/ 279915 w 373220"/>
              <a:gd name="connsiteY3" fmla="*/ 323217 h 323217"/>
              <a:gd name="connsiteX4" fmla="*/ 93306 w 373220"/>
              <a:gd name="connsiteY4" fmla="*/ 323216 h 323217"/>
              <a:gd name="connsiteX5" fmla="*/ 0 w 373220"/>
              <a:gd name="connsiteY5" fmla="*/ 161608 h 323217"/>
              <a:gd name="connsiteX6" fmla="*/ 93305 w 373220"/>
              <a:gd name="connsiteY6" fmla="*/ 0 h 323217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3220" h="323217">
                <a:moveTo>
                  <a:pt x="93305" y="0"/>
                </a:moveTo>
                <a:lnTo>
                  <a:pt x="279915" y="0"/>
                </a:lnTo>
                <a:lnTo>
                  <a:pt x="373220" y="161609"/>
                </a:lnTo>
                <a:lnTo>
                  <a:pt x="279915" y="323217"/>
                </a:lnTo>
                <a:lnTo>
                  <a:pt x="93306" y="323216"/>
                </a:lnTo>
                <a:lnTo>
                  <a:pt x="0" y="161608"/>
                </a:lnTo>
                <a:lnTo>
                  <a:pt x="93305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381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>
            <a:lvl1pPr marL="0" lvl="0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itchFamily="34" charset="0"/>
                <a:ea typeface="楷体" panose="02010609060101010101" pitchFamily="49" charset="-122"/>
              </a:defRPr>
            </a:lvl1pPr>
            <a:lvl2pPr marL="457200" lvl="1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itchFamily="34" charset="0"/>
                <a:ea typeface="楷体" panose="02010609060101010101" pitchFamily="49" charset="-122"/>
              </a:defRPr>
            </a:lvl2pPr>
            <a:lvl3pPr marL="914400" lvl="2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itchFamily="34" charset="0"/>
                <a:ea typeface="楷体" panose="02010609060101010101" pitchFamily="49" charset="-122"/>
              </a:defRPr>
            </a:lvl3pPr>
            <a:lvl4pPr marL="1371600" lvl="3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itchFamily="34" charset="0"/>
                <a:ea typeface="楷体" panose="02010609060101010101" pitchFamily="49" charset="-122"/>
              </a:defRPr>
            </a:lvl4pPr>
            <a:lvl5pPr marL="1828800" lvl="4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itchFamily="34" charset="0"/>
                <a:ea typeface="楷体" panose="02010609060101010101" pitchFamily="49" charset="-122"/>
              </a:defRPr>
            </a:lvl5pPr>
          </a:lstStyle>
          <a:p>
            <a:pPr lvl="0" indent="0" algn="ctr" eaLnBrk="0" hangingPunct="0"/>
            <a:r>
              <a:rPr lang="en-US" altLang="zh-CN" sz="2400">
                <a:solidFill>
                  <a:srgbClr val="FFFFFF"/>
                </a:solidFill>
                <a:latin typeface="Arial" pitchFamily="34" charset="0"/>
                <a:ea typeface="Alt Matey"/>
              </a:rPr>
              <a:t>1</a:t>
            </a:r>
            <a:endParaRPr lang="zh-CN" altLang="en-US" sz="2400">
              <a:solidFill>
                <a:srgbClr val="FFFFFF"/>
              </a:solidFill>
              <a:latin typeface="Arial" pitchFamily="34" charset="0"/>
              <a:ea typeface="Alt Matey"/>
            </a:endParaRPr>
          </a:p>
        </p:txBody>
      </p:sp>
      <p:sp>
        <p:nvSpPr>
          <p:cNvPr id="15" name="MH_Number_2">
            <a:hlinkClick r:id="rId3" action="ppaction://hlinksldjump"/>
          </p:cNvPr>
          <p:cNvSpPr/>
          <p:nvPr>
            <p:custDataLst>
              <p:tags r:id="rId4"/>
            </p:custDataLst>
          </p:nvPr>
        </p:nvSpPr>
        <p:spPr>
          <a:xfrm>
            <a:off x="3228975" y="3933825"/>
            <a:ext cx="501650" cy="434975"/>
          </a:xfrm>
          <a:custGeom>
            <a:gdLst>
              <a:gd name="connsiteX0" fmla="*/ 93305 w 373220"/>
              <a:gd name="connsiteY0" fmla="*/ 0 h 323217"/>
              <a:gd name="connsiteX1" fmla="*/ 279915 w 373220"/>
              <a:gd name="connsiteY1" fmla="*/ 0 h 323217"/>
              <a:gd name="connsiteX2" fmla="*/ 373220 w 373220"/>
              <a:gd name="connsiteY2" fmla="*/ 161609 h 323217"/>
              <a:gd name="connsiteX3" fmla="*/ 279915 w 373220"/>
              <a:gd name="connsiteY3" fmla="*/ 323217 h 323217"/>
              <a:gd name="connsiteX4" fmla="*/ 93306 w 373220"/>
              <a:gd name="connsiteY4" fmla="*/ 323216 h 323217"/>
              <a:gd name="connsiteX5" fmla="*/ 0 w 373220"/>
              <a:gd name="connsiteY5" fmla="*/ 161608 h 323217"/>
              <a:gd name="connsiteX6" fmla="*/ 93305 w 373220"/>
              <a:gd name="connsiteY6" fmla="*/ 0 h 323217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3220" h="323217">
                <a:moveTo>
                  <a:pt x="93305" y="0"/>
                </a:moveTo>
                <a:lnTo>
                  <a:pt x="279915" y="0"/>
                </a:lnTo>
                <a:lnTo>
                  <a:pt x="373220" y="161609"/>
                </a:lnTo>
                <a:lnTo>
                  <a:pt x="279915" y="323217"/>
                </a:lnTo>
                <a:lnTo>
                  <a:pt x="93306" y="323216"/>
                </a:lnTo>
                <a:lnTo>
                  <a:pt x="0" y="161608"/>
                </a:lnTo>
                <a:lnTo>
                  <a:pt x="93305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381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>
            <a:lvl1pPr marL="0" lvl="0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itchFamily="34" charset="0"/>
                <a:ea typeface="楷体" panose="02010609060101010101" pitchFamily="49" charset="-122"/>
              </a:defRPr>
            </a:lvl1pPr>
            <a:lvl2pPr marL="457200" lvl="1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itchFamily="34" charset="0"/>
                <a:ea typeface="楷体" panose="02010609060101010101" pitchFamily="49" charset="-122"/>
              </a:defRPr>
            </a:lvl2pPr>
            <a:lvl3pPr marL="914400" lvl="2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itchFamily="34" charset="0"/>
                <a:ea typeface="楷体" panose="02010609060101010101" pitchFamily="49" charset="-122"/>
              </a:defRPr>
            </a:lvl3pPr>
            <a:lvl4pPr marL="1371600" lvl="3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itchFamily="34" charset="0"/>
                <a:ea typeface="楷体" panose="02010609060101010101" pitchFamily="49" charset="-122"/>
              </a:defRPr>
            </a:lvl4pPr>
            <a:lvl5pPr marL="1828800" lvl="4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itchFamily="34" charset="0"/>
                <a:ea typeface="楷体" panose="02010609060101010101" pitchFamily="49" charset="-122"/>
              </a:defRPr>
            </a:lvl5pPr>
          </a:lstStyle>
          <a:p>
            <a:pPr lvl="0" indent="0" algn="ctr" eaLnBrk="0" hangingPunct="0"/>
            <a:r>
              <a:rPr lang="en-US" altLang="zh-CN" sz="2400">
                <a:solidFill>
                  <a:srgbClr val="FFFFFF"/>
                </a:solidFill>
                <a:latin typeface="Arial" pitchFamily="34" charset="0"/>
                <a:ea typeface="Alt Matey"/>
              </a:rPr>
              <a:t>2</a:t>
            </a:r>
            <a:endParaRPr lang="zh-CN" altLang="en-US" sz="2400">
              <a:solidFill>
                <a:srgbClr val="FFFFFF"/>
              </a:solidFill>
              <a:latin typeface="Arial" pitchFamily="34" charset="0"/>
              <a:ea typeface="Alt Matey"/>
            </a:endParaRPr>
          </a:p>
        </p:txBody>
      </p:sp>
      <p:sp>
        <p:nvSpPr>
          <p:cNvPr id="39" name="MH_Entry_2">
            <a:hlinkClick r:id="rId3" action="ppaction://hlinksldjump"/>
          </p:cNvPr>
          <p:cNvSpPr/>
          <p:nvPr>
            <p:custDataLst>
              <p:tags r:id="rId5"/>
            </p:custDataLst>
          </p:nvPr>
        </p:nvSpPr>
        <p:spPr>
          <a:xfrm>
            <a:off x="3857625" y="3933825"/>
            <a:ext cx="5032375" cy="436563"/>
          </a:xfrm>
          <a:custGeom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-1" fmla="*/ 0 w 2520280"/>
              <a:gd name="connsiteY0-2" fmla="*/ 1584176 h 1872208"/>
              <a:gd name="connsiteX1-3" fmla="*/ 2520280 w 2520280"/>
              <a:gd name="connsiteY1-4" fmla="*/ 1584176 h 1872208"/>
              <a:gd name="connsiteX2-5" fmla="*/ 2520280 w 2520280"/>
              <a:gd name="connsiteY2-6" fmla="*/ 1872208 h 1872208"/>
              <a:gd name="connsiteX3-7" fmla="*/ 0 w 2520280"/>
              <a:gd name="connsiteY3-8" fmla="*/ 1872208 h 1872208"/>
              <a:gd name="connsiteX4-9" fmla="*/ 0 w 2520280"/>
              <a:gd name="connsiteY4-10" fmla="*/ 1584176 h 1872208"/>
              <a:gd name="connsiteX5-11" fmla="*/ 0 w 2520280"/>
              <a:gd name="connsiteY5-12" fmla="*/ 0 h 1872208"/>
              <a:gd name="connsiteX6-13" fmla="*/ 2520280 w 2520280"/>
              <a:gd name="connsiteY6-14" fmla="*/ 0 h 1872208"/>
              <a:gd name="connsiteX7-15" fmla="*/ 0 w 2520280"/>
              <a:gd name="connsiteY7-16" fmla="*/ 0 h 1872208"/>
              <a:gd name="connsiteX0-17" fmla="*/ 0 w 2520280"/>
              <a:gd name="connsiteY0-18" fmla="*/ 1872208 h 1872208"/>
              <a:gd name="connsiteX1-19" fmla="*/ 2520280 w 2520280"/>
              <a:gd name="connsiteY1-20" fmla="*/ 1584176 h 1872208"/>
              <a:gd name="connsiteX2-21" fmla="*/ 2520280 w 2520280"/>
              <a:gd name="connsiteY2-22" fmla="*/ 1872208 h 1872208"/>
              <a:gd name="connsiteX3-23" fmla="*/ 0 w 2520280"/>
              <a:gd name="connsiteY3-24" fmla="*/ 1872208 h 1872208"/>
              <a:gd name="connsiteX4-25" fmla="*/ 0 w 2520280"/>
              <a:gd name="connsiteY4-26" fmla="*/ 0 h 1872208"/>
              <a:gd name="connsiteX5-27" fmla="*/ 2520280 w 2520280"/>
              <a:gd name="connsiteY5-28" fmla="*/ 0 h 1872208"/>
              <a:gd name="connsiteX6-29" fmla="*/ 0 w 2520280"/>
              <a:gd name="connsiteY6-30" fmla="*/ 0 h 1872208"/>
              <a:gd name="connsiteX0-31" fmla="*/ 0 w 2520280"/>
              <a:gd name="connsiteY0-32" fmla="*/ 1872208 h 1872208"/>
              <a:gd name="connsiteX1-33" fmla="*/ 2520280 w 2520280"/>
              <a:gd name="connsiteY1-34" fmla="*/ 1872208 h 1872208"/>
              <a:gd name="connsiteX2-35" fmla="*/ 0 w 2520280"/>
              <a:gd name="connsiteY2-36" fmla="*/ 1872208 h 1872208"/>
              <a:gd name="connsiteX3-37" fmla="*/ 0 w 2520280"/>
              <a:gd name="connsiteY3-38" fmla="*/ 0 h 1872208"/>
              <a:gd name="connsiteX4-39" fmla="*/ 2520280 w 2520280"/>
              <a:gd name="connsiteY4-40" fmla="*/ 0 h 1872208"/>
              <a:gd name="connsiteX5-41" fmla="*/ 0 w 2520280"/>
              <a:gd name="connsiteY5-42" fmla="*/ 0 h 1872208"/>
              <a:gd name="connsiteX0-43" fmla="*/ 0 w 2520280"/>
              <a:gd name="connsiteY0-44" fmla="*/ 1872208 h 1872208"/>
              <a:gd name="connsiteX1-45" fmla="*/ 2520280 w 2520280"/>
              <a:gd name="connsiteY1-46" fmla="*/ 1872208 h 1872208"/>
              <a:gd name="connsiteX2-47" fmla="*/ 0 w 2520280"/>
              <a:gd name="connsiteY2-48" fmla="*/ 1872208 h 1872208"/>
              <a:gd name="connsiteX3-49" fmla="*/ 0 w 2520280"/>
              <a:gd name="connsiteY3-50" fmla="*/ 0 h 1872208"/>
              <a:gd name="connsiteX4-51" fmla="*/ 34255 w 2520280"/>
              <a:gd name="connsiteY4-52" fmla="*/ 0 h 1872208"/>
              <a:gd name="connsiteX5-53" fmla="*/ 0 w 2520280"/>
              <a:gd name="connsiteY5-54" fmla="*/ 0 h 1872208"/>
              <a:gd name="connsiteX0-55" fmla="*/ 0 w 2520280"/>
              <a:gd name="connsiteY0-56" fmla="*/ 1872208 h 1872208"/>
              <a:gd name="connsiteX1-57" fmla="*/ 2520280 w 2520280"/>
              <a:gd name="connsiteY1-58" fmla="*/ 1872208 h 1872208"/>
              <a:gd name="connsiteX2-59" fmla="*/ 0 w 2520280"/>
              <a:gd name="connsiteY2-60" fmla="*/ 1872208 h 1872208"/>
              <a:gd name="connsiteX3-61" fmla="*/ 0 w 2520280"/>
              <a:gd name="connsiteY3-62" fmla="*/ 0 h 1872208"/>
              <a:gd name="connsiteX4-63" fmla="*/ 917 w 2520280"/>
              <a:gd name="connsiteY4-64" fmla="*/ 6036 h 1872208"/>
              <a:gd name="connsiteX5-65" fmla="*/ 0 w 2520280"/>
              <a:gd name="connsiteY5-66" fmla="*/ 0 h 1872208"/>
              <a:gd name="connsiteX0-67" fmla="*/ 0 w 2520280"/>
              <a:gd name="connsiteY0-68" fmla="*/ 1890314 h 1890314"/>
              <a:gd name="connsiteX1-69" fmla="*/ 2520280 w 2520280"/>
              <a:gd name="connsiteY1-70" fmla="*/ 1890314 h 1890314"/>
              <a:gd name="connsiteX2-71" fmla="*/ 0 w 2520280"/>
              <a:gd name="connsiteY2-72" fmla="*/ 1890314 h 1890314"/>
              <a:gd name="connsiteX3-73" fmla="*/ 0 w 2520280"/>
              <a:gd name="connsiteY3-74" fmla="*/ 18106 h 1890314"/>
              <a:gd name="connsiteX4-75" fmla="*/ 53304 w 2520280"/>
              <a:gd name="connsiteY4-76" fmla="*/ 0 h 1890314"/>
              <a:gd name="connsiteX5-77" fmla="*/ 0 w 2520280"/>
              <a:gd name="connsiteY5-78" fmla="*/ 18106 h 1890314"/>
              <a:gd name="connsiteX0-79" fmla="*/ 0 w 2520280"/>
              <a:gd name="connsiteY0-80" fmla="*/ 1872208 h 1872208"/>
              <a:gd name="connsiteX1-81" fmla="*/ 2520280 w 2520280"/>
              <a:gd name="connsiteY1-82" fmla="*/ 1872208 h 1872208"/>
              <a:gd name="connsiteX2-83" fmla="*/ 0 w 2520280"/>
              <a:gd name="connsiteY2-84" fmla="*/ 1872208 h 1872208"/>
              <a:gd name="connsiteX3-85" fmla="*/ 0 w 2520280"/>
              <a:gd name="connsiteY3-86" fmla="*/ 0 h 1872208"/>
              <a:gd name="connsiteX4-87" fmla="*/ 916 w 2520280"/>
              <a:gd name="connsiteY4-88" fmla="*/ 0 h 1872208"/>
              <a:gd name="connsiteX5-89" fmla="*/ 0 w 2520280"/>
              <a:gd name="connsiteY5-90" fmla="*/ 0 h 1872208"/>
            </a:gdLst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>
            <a:solidFill>
              <a:srgbClr val="FF0000"/>
            </a:solidFill>
            <a:prstDash val="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0" bIns="72000" anchor="ctr"/>
          <a:lstStyle/>
          <a:p>
            <a:pPr marL="0" marR="0" lvl="0" indent="0" algn="ctr" defTabSz="914400" rtl="0" eaLnBrk="0" fontAlgn="base" latinLnBrk="0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商汤灭夏</a:t>
            </a:r>
            <a:endParaRPr kumimoji="0" lang="zh-CN" altLang="en-US" sz="36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sp>
        <p:nvSpPr>
          <p:cNvPr id="48" name="MH_Entry_1">
            <a:hlinkClick r:id="rId7" action="ppaction://hlinksldjump"/>
          </p:cNvPr>
          <p:cNvSpPr/>
          <p:nvPr>
            <p:custDataLst>
              <p:tags r:id="rId6"/>
            </p:custDataLst>
          </p:nvPr>
        </p:nvSpPr>
        <p:spPr>
          <a:xfrm>
            <a:off x="3857625" y="2892425"/>
            <a:ext cx="5382895" cy="436880"/>
          </a:xfrm>
          <a:custGeom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-1" fmla="*/ 0 w 2520280"/>
              <a:gd name="connsiteY0-2" fmla="*/ 1584176 h 1872208"/>
              <a:gd name="connsiteX1-3" fmla="*/ 2520280 w 2520280"/>
              <a:gd name="connsiteY1-4" fmla="*/ 1584176 h 1872208"/>
              <a:gd name="connsiteX2-5" fmla="*/ 2520280 w 2520280"/>
              <a:gd name="connsiteY2-6" fmla="*/ 1872208 h 1872208"/>
              <a:gd name="connsiteX3-7" fmla="*/ 0 w 2520280"/>
              <a:gd name="connsiteY3-8" fmla="*/ 1872208 h 1872208"/>
              <a:gd name="connsiteX4-9" fmla="*/ 0 w 2520280"/>
              <a:gd name="connsiteY4-10" fmla="*/ 1584176 h 1872208"/>
              <a:gd name="connsiteX5-11" fmla="*/ 0 w 2520280"/>
              <a:gd name="connsiteY5-12" fmla="*/ 0 h 1872208"/>
              <a:gd name="connsiteX6-13" fmla="*/ 2520280 w 2520280"/>
              <a:gd name="connsiteY6-14" fmla="*/ 0 h 1872208"/>
              <a:gd name="connsiteX7-15" fmla="*/ 0 w 2520280"/>
              <a:gd name="connsiteY7-16" fmla="*/ 0 h 1872208"/>
              <a:gd name="connsiteX0-17" fmla="*/ 0 w 2520280"/>
              <a:gd name="connsiteY0-18" fmla="*/ 1872208 h 1872208"/>
              <a:gd name="connsiteX1-19" fmla="*/ 2520280 w 2520280"/>
              <a:gd name="connsiteY1-20" fmla="*/ 1584176 h 1872208"/>
              <a:gd name="connsiteX2-21" fmla="*/ 2520280 w 2520280"/>
              <a:gd name="connsiteY2-22" fmla="*/ 1872208 h 1872208"/>
              <a:gd name="connsiteX3-23" fmla="*/ 0 w 2520280"/>
              <a:gd name="connsiteY3-24" fmla="*/ 1872208 h 1872208"/>
              <a:gd name="connsiteX4-25" fmla="*/ 0 w 2520280"/>
              <a:gd name="connsiteY4-26" fmla="*/ 0 h 1872208"/>
              <a:gd name="connsiteX5-27" fmla="*/ 2520280 w 2520280"/>
              <a:gd name="connsiteY5-28" fmla="*/ 0 h 1872208"/>
              <a:gd name="connsiteX6-29" fmla="*/ 0 w 2520280"/>
              <a:gd name="connsiteY6-30" fmla="*/ 0 h 1872208"/>
              <a:gd name="connsiteX0-31" fmla="*/ 0 w 2520280"/>
              <a:gd name="connsiteY0-32" fmla="*/ 1872208 h 1872208"/>
              <a:gd name="connsiteX1-33" fmla="*/ 2520280 w 2520280"/>
              <a:gd name="connsiteY1-34" fmla="*/ 1872208 h 1872208"/>
              <a:gd name="connsiteX2-35" fmla="*/ 0 w 2520280"/>
              <a:gd name="connsiteY2-36" fmla="*/ 1872208 h 1872208"/>
              <a:gd name="connsiteX3-37" fmla="*/ 0 w 2520280"/>
              <a:gd name="connsiteY3-38" fmla="*/ 0 h 1872208"/>
              <a:gd name="connsiteX4-39" fmla="*/ 2520280 w 2520280"/>
              <a:gd name="connsiteY4-40" fmla="*/ 0 h 1872208"/>
              <a:gd name="connsiteX5-41" fmla="*/ 0 w 2520280"/>
              <a:gd name="connsiteY5-42" fmla="*/ 0 h 1872208"/>
              <a:gd name="connsiteX0-43" fmla="*/ 0 w 2520280"/>
              <a:gd name="connsiteY0-44" fmla="*/ 1872208 h 1872208"/>
              <a:gd name="connsiteX1-45" fmla="*/ 2520280 w 2520280"/>
              <a:gd name="connsiteY1-46" fmla="*/ 1872208 h 1872208"/>
              <a:gd name="connsiteX2-47" fmla="*/ 0 w 2520280"/>
              <a:gd name="connsiteY2-48" fmla="*/ 1872208 h 1872208"/>
              <a:gd name="connsiteX3-49" fmla="*/ 0 w 2520280"/>
              <a:gd name="connsiteY3-50" fmla="*/ 0 h 1872208"/>
              <a:gd name="connsiteX4-51" fmla="*/ 34255 w 2520280"/>
              <a:gd name="connsiteY4-52" fmla="*/ 0 h 1872208"/>
              <a:gd name="connsiteX5-53" fmla="*/ 0 w 2520280"/>
              <a:gd name="connsiteY5-54" fmla="*/ 0 h 1872208"/>
              <a:gd name="connsiteX0-55" fmla="*/ 0 w 2520280"/>
              <a:gd name="connsiteY0-56" fmla="*/ 1872208 h 1872208"/>
              <a:gd name="connsiteX1-57" fmla="*/ 2520280 w 2520280"/>
              <a:gd name="connsiteY1-58" fmla="*/ 1872208 h 1872208"/>
              <a:gd name="connsiteX2-59" fmla="*/ 0 w 2520280"/>
              <a:gd name="connsiteY2-60" fmla="*/ 1872208 h 1872208"/>
              <a:gd name="connsiteX3-61" fmla="*/ 0 w 2520280"/>
              <a:gd name="connsiteY3-62" fmla="*/ 0 h 1872208"/>
              <a:gd name="connsiteX4-63" fmla="*/ 917 w 2520280"/>
              <a:gd name="connsiteY4-64" fmla="*/ 6036 h 1872208"/>
              <a:gd name="connsiteX5-65" fmla="*/ 0 w 2520280"/>
              <a:gd name="connsiteY5-66" fmla="*/ 0 h 1872208"/>
              <a:gd name="connsiteX0-67" fmla="*/ 0 w 2520280"/>
              <a:gd name="connsiteY0-68" fmla="*/ 1890314 h 1890314"/>
              <a:gd name="connsiteX1-69" fmla="*/ 2520280 w 2520280"/>
              <a:gd name="connsiteY1-70" fmla="*/ 1890314 h 1890314"/>
              <a:gd name="connsiteX2-71" fmla="*/ 0 w 2520280"/>
              <a:gd name="connsiteY2-72" fmla="*/ 1890314 h 1890314"/>
              <a:gd name="connsiteX3-73" fmla="*/ 0 w 2520280"/>
              <a:gd name="connsiteY3-74" fmla="*/ 18106 h 1890314"/>
              <a:gd name="connsiteX4-75" fmla="*/ 53304 w 2520280"/>
              <a:gd name="connsiteY4-76" fmla="*/ 0 h 1890314"/>
              <a:gd name="connsiteX5-77" fmla="*/ 0 w 2520280"/>
              <a:gd name="connsiteY5-78" fmla="*/ 18106 h 1890314"/>
              <a:gd name="connsiteX0-79" fmla="*/ 0 w 2520280"/>
              <a:gd name="connsiteY0-80" fmla="*/ 1872208 h 1872208"/>
              <a:gd name="connsiteX1-81" fmla="*/ 2520280 w 2520280"/>
              <a:gd name="connsiteY1-82" fmla="*/ 1872208 h 1872208"/>
              <a:gd name="connsiteX2-83" fmla="*/ 0 w 2520280"/>
              <a:gd name="connsiteY2-84" fmla="*/ 1872208 h 1872208"/>
              <a:gd name="connsiteX3-85" fmla="*/ 0 w 2520280"/>
              <a:gd name="connsiteY3-86" fmla="*/ 0 h 1872208"/>
              <a:gd name="connsiteX4-87" fmla="*/ 916 w 2520280"/>
              <a:gd name="connsiteY4-88" fmla="*/ 0 h 1872208"/>
              <a:gd name="connsiteX5-89" fmla="*/ 0 w 2520280"/>
              <a:gd name="connsiteY5-90" fmla="*/ 0 h 1872208"/>
            </a:gdLst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>
            <a:solidFill>
              <a:srgbClr val="FF0000"/>
            </a:solidFill>
            <a:prstDash val="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0" bIns="72000" anchor="ctr"/>
          <a:lstStyle/>
          <a:p>
            <a:pPr marL="0" marR="0" lvl="0" indent="0" algn="ctr" defTabSz="914400" rtl="0" eaLnBrk="0" fontAlgn="base" latinLnBrk="0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夏朝的建立与“家天下”</a:t>
            </a:r>
            <a:endParaRPr kumimoji="0" lang="zh-CN" altLang="en-US" sz="36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sp>
        <p:nvSpPr>
          <p:cNvPr id="8" name="MH_Number_2">
            <a:hlinkClick r:id="rId3" action="ppaction://hlinksldjump"/>
          </p:cNvPr>
          <p:cNvSpPr/>
          <p:nvPr>
            <p:custDataLst>
              <p:tags r:id="rId8"/>
            </p:custDataLst>
          </p:nvPr>
        </p:nvSpPr>
        <p:spPr>
          <a:xfrm>
            <a:off x="3216275" y="4941888"/>
            <a:ext cx="501650" cy="434975"/>
          </a:xfrm>
          <a:custGeom>
            <a:gdLst>
              <a:gd name="connsiteX0" fmla="*/ 93305 w 373220"/>
              <a:gd name="connsiteY0" fmla="*/ 0 h 323217"/>
              <a:gd name="connsiteX1" fmla="*/ 279915 w 373220"/>
              <a:gd name="connsiteY1" fmla="*/ 0 h 323217"/>
              <a:gd name="connsiteX2" fmla="*/ 373220 w 373220"/>
              <a:gd name="connsiteY2" fmla="*/ 161609 h 323217"/>
              <a:gd name="connsiteX3" fmla="*/ 279915 w 373220"/>
              <a:gd name="connsiteY3" fmla="*/ 323217 h 323217"/>
              <a:gd name="connsiteX4" fmla="*/ 93306 w 373220"/>
              <a:gd name="connsiteY4" fmla="*/ 323216 h 323217"/>
              <a:gd name="connsiteX5" fmla="*/ 0 w 373220"/>
              <a:gd name="connsiteY5" fmla="*/ 161608 h 323217"/>
              <a:gd name="connsiteX6" fmla="*/ 93305 w 373220"/>
              <a:gd name="connsiteY6" fmla="*/ 0 h 323217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3220" h="323217">
                <a:moveTo>
                  <a:pt x="93305" y="0"/>
                </a:moveTo>
                <a:lnTo>
                  <a:pt x="279915" y="0"/>
                </a:lnTo>
                <a:lnTo>
                  <a:pt x="373220" y="161609"/>
                </a:lnTo>
                <a:lnTo>
                  <a:pt x="279915" y="323217"/>
                </a:lnTo>
                <a:lnTo>
                  <a:pt x="93306" y="323216"/>
                </a:lnTo>
                <a:lnTo>
                  <a:pt x="0" y="161608"/>
                </a:lnTo>
                <a:lnTo>
                  <a:pt x="93305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381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>
            <a:lvl1pPr marL="0" lvl="0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itchFamily="34" charset="0"/>
                <a:ea typeface="楷体" panose="02010609060101010101" pitchFamily="49" charset="-122"/>
              </a:defRPr>
            </a:lvl1pPr>
            <a:lvl2pPr marL="457200" lvl="1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itchFamily="34" charset="0"/>
                <a:ea typeface="楷体" panose="02010609060101010101" pitchFamily="49" charset="-122"/>
              </a:defRPr>
            </a:lvl2pPr>
            <a:lvl3pPr marL="914400" lvl="2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itchFamily="34" charset="0"/>
                <a:ea typeface="楷体" panose="02010609060101010101" pitchFamily="49" charset="-122"/>
              </a:defRPr>
            </a:lvl3pPr>
            <a:lvl4pPr marL="1371600" lvl="3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itchFamily="34" charset="0"/>
                <a:ea typeface="楷体" panose="02010609060101010101" pitchFamily="49" charset="-122"/>
              </a:defRPr>
            </a:lvl4pPr>
            <a:lvl5pPr marL="1828800" lvl="4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itchFamily="34" charset="0"/>
                <a:ea typeface="楷体" panose="02010609060101010101" pitchFamily="49" charset="-122"/>
              </a:defRPr>
            </a:lvl5pPr>
          </a:lstStyle>
          <a:p>
            <a:pPr lvl="0" indent="0" algn="ctr" eaLnBrk="0" hangingPunct="0"/>
            <a:r>
              <a:rPr lang="en-US" altLang="zh-CN" sz="2400">
                <a:solidFill>
                  <a:srgbClr val="FFFFFF"/>
                </a:solidFill>
                <a:latin typeface="Arial" pitchFamily="34" charset="0"/>
                <a:ea typeface="Alt Matey"/>
              </a:rPr>
              <a:t>3</a:t>
            </a:r>
            <a:endParaRPr lang="zh-CN" altLang="en-US" sz="2400">
              <a:solidFill>
                <a:srgbClr val="FFFFFF"/>
              </a:solidFill>
              <a:latin typeface="Arial" pitchFamily="34" charset="0"/>
              <a:ea typeface="Alt Matey"/>
            </a:endParaRPr>
          </a:p>
        </p:txBody>
      </p:sp>
      <p:sp>
        <p:nvSpPr>
          <p:cNvPr id="9" name="MH_Entry_2">
            <a:hlinkClick r:id="rId3" action="ppaction://hlinksldjump"/>
          </p:cNvPr>
          <p:cNvSpPr/>
          <p:nvPr>
            <p:custDataLst>
              <p:tags r:id="rId9"/>
            </p:custDataLst>
          </p:nvPr>
        </p:nvSpPr>
        <p:spPr>
          <a:xfrm>
            <a:off x="3844925" y="4941888"/>
            <a:ext cx="5013325" cy="436563"/>
          </a:xfrm>
          <a:custGeom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-1" fmla="*/ 0 w 2520280"/>
              <a:gd name="connsiteY0-2" fmla="*/ 1584176 h 1872208"/>
              <a:gd name="connsiteX1-3" fmla="*/ 2520280 w 2520280"/>
              <a:gd name="connsiteY1-4" fmla="*/ 1584176 h 1872208"/>
              <a:gd name="connsiteX2-5" fmla="*/ 2520280 w 2520280"/>
              <a:gd name="connsiteY2-6" fmla="*/ 1872208 h 1872208"/>
              <a:gd name="connsiteX3-7" fmla="*/ 0 w 2520280"/>
              <a:gd name="connsiteY3-8" fmla="*/ 1872208 h 1872208"/>
              <a:gd name="connsiteX4-9" fmla="*/ 0 w 2520280"/>
              <a:gd name="connsiteY4-10" fmla="*/ 1584176 h 1872208"/>
              <a:gd name="connsiteX5-11" fmla="*/ 0 w 2520280"/>
              <a:gd name="connsiteY5-12" fmla="*/ 0 h 1872208"/>
              <a:gd name="connsiteX6-13" fmla="*/ 2520280 w 2520280"/>
              <a:gd name="connsiteY6-14" fmla="*/ 0 h 1872208"/>
              <a:gd name="connsiteX7-15" fmla="*/ 0 w 2520280"/>
              <a:gd name="connsiteY7-16" fmla="*/ 0 h 1872208"/>
              <a:gd name="connsiteX0-17" fmla="*/ 0 w 2520280"/>
              <a:gd name="connsiteY0-18" fmla="*/ 1872208 h 1872208"/>
              <a:gd name="connsiteX1-19" fmla="*/ 2520280 w 2520280"/>
              <a:gd name="connsiteY1-20" fmla="*/ 1584176 h 1872208"/>
              <a:gd name="connsiteX2-21" fmla="*/ 2520280 w 2520280"/>
              <a:gd name="connsiteY2-22" fmla="*/ 1872208 h 1872208"/>
              <a:gd name="connsiteX3-23" fmla="*/ 0 w 2520280"/>
              <a:gd name="connsiteY3-24" fmla="*/ 1872208 h 1872208"/>
              <a:gd name="connsiteX4-25" fmla="*/ 0 w 2520280"/>
              <a:gd name="connsiteY4-26" fmla="*/ 0 h 1872208"/>
              <a:gd name="connsiteX5-27" fmla="*/ 2520280 w 2520280"/>
              <a:gd name="connsiteY5-28" fmla="*/ 0 h 1872208"/>
              <a:gd name="connsiteX6-29" fmla="*/ 0 w 2520280"/>
              <a:gd name="connsiteY6-30" fmla="*/ 0 h 1872208"/>
              <a:gd name="connsiteX0-31" fmla="*/ 0 w 2520280"/>
              <a:gd name="connsiteY0-32" fmla="*/ 1872208 h 1872208"/>
              <a:gd name="connsiteX1-33" fmla="*/ 2520280 w 2520280"/>
              <a:gd name="connsiteY1-34" fmla="*/ 1872208 h 1872208"/>
              <a:gd name="connsiteX2-35" fmla="*/ 0 w 2520280"/>
              <a:gd name="connsiteY2-36" fmla="*/ 1872208 h 1872208"/>
              <a:gd name="connsiteX3-37" fmla="*/ 0 w 2520280"/>
              <a:gd name="connsiteY3-38" fmla="*/ 0 h 1872208"/>
              <a:gd name="connsiteX4-39" fmla="*/ 2520280 w 2520280"/>
              <a:gd name="connsiteY4-40" fmla="*/ 0 h 1872208"/>
              <a:gd name="connsiteX5-41" fmla="*/ 0 w 2520280"/>
              <a:gd name="connsiteY5-42" fmla="*/ 0 h 1872208"/>
              <a:gd name="connsiteX0-43" fmla="*/ 0 w 2520280"/>
              <a:gd name="connsiteY0-44" fmla="*/ 1872208 h 1872208"/>
              <a:gd name="connsiteX1-45" fmla="*/ 2520280 w 2520280"/>
              <a:gd name="connsiteY1-46" fmla="*/ 1872208 h 1872208"/>
              <a:gd name="connsiteX2-47" fmla="*/ 0 w 2520280"/>
              <a:gd name="connsiteY2-48" fmla="*/ 1872208 h 1872208"/>
              <a:gd name="connsiteX3-49" fmla="*/ 0 w 2520280"/>
              <a:gd name="connsiteY3-50" fmla="*/ 0 h 1872208"/>
              <a:gd name="connsiteX4-51" fmla="*/ 34255 w 2520280"/>
              <a:gd name="connsiteY4-52" fmla="*/ 0 h 1872208"/>
              <a:gd name="connsiteX5-53" fmla="*/ 0 w 2520280"/>
              <a:gd name="connsiteY5-54" fmla="*/ 0 h 1872208"/>
              <a:gd name="connsiteX0-55" fmla="*/ 0 w 2520280"/>
              <a:gd name="connsiteY0-56" fmla="*/ 1872208 h 1872208"/>
              <a:gd name="connsiteX1-57" fmla="*/ 2520280 w 2520280"/>
              <a:gd name="connsiteY1-58" fmla="*/ 1872208 h 1872208"/>
              <a:gd name="connsiteX2-59" fmla="*/ 0 w 2520280"/>
              <a:gd name="connsiteY2-60" fmla="*/ 1872208 h 1872208"/>
              <a:gd name="connsiteX3-61" fmla="*/ 0 w 2520280"/>
              <a:gd name="connsiteY3-62" fmla="*/ 0 h 1872208"/>
              <a:gd name="connsiteX4-63" fmla="*/ 917 w 2520280"/>
              <a:gd name="connsiteY4-64" fmla="*/ 6036 h 1872208"/>
              <a:gd name="connsiteX5-65" fmla="*/ 0 w 2520280"/>
              <a:gd name="connsiteY5-66" fmla="*/ 0 h 1872208"/>
              <a:gd name="connsiteX0-67" fmla="*/ 0 w 2520280"/>
              <a:gd name="connsiteY0-68" fmla="*/ 1890314 h 1890314"/>
              <a:gd name="connsiteX1-69" fmla="*/ 2520280 w 2520280"/>
              <a:gd name="connsiteY1-70" fmla="*/ 1890314 h 1890314"/>
              <a:gd name="connsiteX2-71" fmla="*/ 0 w 2520280"/>
              <a:gd name="connsiteY2-72" fmla="*/ 1890314 h 1890314"/>
              <a:gd name="connsiteX3-73" fmla="*/ 0 w 2520280"/>
              <a:gd name="connsiteY3-74" fmla="*/ 18106 h 1890314"/>
              <a:gd name="connsiteX4-75" fmla="*/ 53304 w 2520280"/>
              <a:gd name="connsiteY4-76" fmla="*/ 0 h 1890314"/>
              <a:gd name="connsiteX5-77" fmla="*/ 0 w 2520280"/>
              <a:gd name="connsiteY5-78" fmla="*/ 18106 h 1890314"/>
              <a:gd name="connsiteX0-79" fmla="*/ 0 w 2520280"/>
              <a:gd name="connsiteY0-80" fmla="*/ 1872208 h 1872208"/>
              <a:gd name="connsiteX1-81" fmla="*/ 2520280 w 2520280"/>
              <a:gd name="connsiteY1-82" fmla="*/ 1872208 h 1872208"/>
              <a:gd name="connsiteX2-83" fmla="*/ 0 w 2520280"/>
              <a:gd name="connsiteY2-84" fmla="*/ 1872208 h 1872208"/>
              <a:gd name="connsiteX3-85" fmla="*/ 0 w 2520280"/>
              <a:gd name="connsiteY3-86" fmla="*/ 0 h 1872208"/>
              <a:gd name="connsiteX4-87" fmla="*/ 916 w 2520280"/>
              <a:gd name="connsiteY4-88" fmla="*/ 0 h 1872208"/>
              <a:gd name="connsiteX5-89" fmla="*/ 0 w 2520280"/>
              <a:gd name="connsiteY5-90" fmla="*/ 0 h 1872208"/>
            </a:gdLst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>
            <a:solidFill>
              <a:srgbClr val="FF0000"/>
            </a:solidFill>
            <a:prstDash val="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0" bIns="72000" anchor="ctr"/>
          <a:lstStyle/>
          <a:p>
            <a:pPr marL="0" marR="0" lvl="0" indent="0" algn="ctr" defTabSz="914400" rtl="0" eaLnBrk="0" fontAlgn="base" latinLnBrk="0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武王伐纣</a:t>
            </a:r>
            <a:endParaRPr kumimoji="0" lang="zh-CN" altLang="en-US" sz="36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sp>
        <p:nvSpPr>
          <p:cNvPr id="10" name="MH_Number_2">
            <a:hlinkClick r:id="rId3" action="ppaction://hlinksldjump"/>
          </p:cNvPr>
          <p:cNvSpPr/>
          <p:nvPr>
            <p:custDataLst>
              <p:tags r:id="rId10"/>
            </p:custDataLst>
          </p:nvPr>
        </p:nvSpPr>
        <p:spPr>
          <a:xfrm>
            <a:off x="3228975" y="5948363"/>
            <a:ext cx="501650" cy="434975"/>
          </a:xfrm>
          <a:custGeom>
            <a:gdLst>
              <a:gd name="connsiteX0" fmla="*/ 93305 w 373220"/>
              <a:gd name="connsiteY0" fmla="*/ 0 h 323217"/>
              <a:gd name="connsiteX1" fmla="*/ 279915 w 373220"/>
              <a:gd name="connsiteY1" fmla="*/ 0 h 323217"/>
              <a:gd name="connsiteX2" fmla="*/ 373220 w 373220"/>
              <a:gd name="connsiteY2" fmla="*/ 161609 h 323217"/>
              <a:gd name="connsiteX3" fmla="*/ 279915 w 373220"/>
              <a:gd name="connsiteY3" fmla="*/ 323217 h 323217"/>
              <a:gd name="connsiteX4" fmla="*/ 93306 w 373220"/>
              <a:gd name="connsiteY4" fmla="*/ 323216 h 323217"/>
              <a:gd name="connsiteX5" fmla="*/ 0 w 373220"/>
              <a:gd name="connsiteY5" fmla="*/ 161608 h 323217"/>
              <a:gd name="connsiteX6" fmla="*/ 93305 w 373220"/>
              <a:gd name="connsiteY6" fmla="*/ 0 h 323217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3220" h="323217">
                <a:moveTo>
                  <a:pt x="93305" y="0"/>
                </a:moveTo>
                <a:lnTo>
                  <a:pt x="279915" y="0"/>
                </a:lnTo>
                <a:lnTo>
                  <a:pt x="373220" y="161609"/>
                </a:lnTo>
                <a:lnTo>
                  <a:pt x="279915" y="323217"/>
                </a:lnTo>
                <a:lnTo>
                  <a:pt x="93306" y="323216"/>
                </a:lnTo>
                <a:lnTo>
                  <a:pt x="0" y="161608"/>
                </a:lnTo>
                <a:lnTo>
                  <a:pt x="93305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381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>
            <a:lvl1pPr marL="0" lvl="0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itchFamily="34" charset="0"/>
                <a:ea typeface="楷体" panose="02010609060101010101" pitchFamily="49" charset="-122"/>
              </a:defRPr>
            </a:lvl1pPr>
            <a:lvl2pPr marL="457200" lvl="1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itchFamily="34" charset="0"/>
                <a:ea typeface="楷体" panose="02010609060101010101" pitchFamily="49" charset="-122"/>
              </a:defRPr>
            </a:lvl2pPr>
            <a:lvl3pPr marL="914400" lvl="2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itchFamily="34" charset="0"/>
                <a:ea typeface="楷体" panose="02010609060101010101" pitchFamily="49" charset="-122"/>
              </a:defRPr>
            </a:lvl3pPr>
            <a:lvl4pPr marL="1371600" lvl="3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itchFamily="34" charset="0"/>
                <a:ea typeface="楷体" panose="02010609060101010101" pitchFamily="49" charset="-122"/>
              </a:defRPr>
            </a:lvl4pPr>
            <a:lvl5pPr marL="1828800" lvl="4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itchFamily="34" charset="0"/>
                <a:ea typeface="楷体" panose="02010609060101010101" pitchFamily="49" charset="-122"/>
              </a:defRPr>
            </a:lvl5pPr>
          </a:lstStyle>
          <a:p>
            <a:pPr lvl="0" indent="0" algn="ctr" eaLnBrk="0" hangingPunct="0"/>
            <a:r>
              <a:rPr lang="en-US" altLang="zh-CN" sz="2400">
                <a:solidFill>
                  <a:srgbClr val="FFFFFF"/>
                </a:solidFill>
                <a:latin typeface="Arial" pitchFamily="34" charset="0"/>
                <a:ea typeface="Alt Matey"/>
              </a:rPr>
              <a:t>4</a:t>
            </a:r>
            <a:endParaRPr lang="zh-CN" altLang="en-US" sz="2400">
              <a:solidFill>
                <a:srgbClr val="FFFFFF"/>
              </a:solidFill>
              <a:latin typeface="Arial" pitchFamily="34" charset="0"/>
              <a:ea typeface="Alt Matey"/>
            </a:endParaRPr>
          </a:p>
        </p:txBody>
      </p:sp>
      <p:sp>
        <p:nvSpPr>
          <p:cNvPr id="11" name="MH_Entry_2">
            <a:hlinkClick r:id="rId3" action="ppaction://hlinksldjump"/>
          </p:cNvPr>
          <p:cNvSpPr/>
          <p:nvPr>
            <p:custDataLst>
              <p:tags r:id="rId11"/>
            </p:custDataLst>
          </p:nvPr>
        </p:nvSpPr>
        <p:spPr>
          <a:xfrm>
            <a:off x="3857625" y="5948363"/>
            <a:ext cx="5013325" cy="436563"/>
          </a:xfrm>
          <a:custGeom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-1" fmla="*/ 0 w 2520280"/>
              <a:gd name="connsiteY0-2" fmla="*/ 1584176 h 1872208"/>
              <a:gd name="connsiteX1-3" fmla="*/ 2520280 w 2520280"/>
              <a:gd name="connsiteY1-4" fmla="*/ 1584176 h 1872208"/>
              <a:gd name="connsiteX2-5" fmla="*/ 2520280 w 2520280"/>
              <a:gd name="connsiteY2-6" fmla="*/ 1872208 h 1872208"/>
              <a:gd name="connsiteX3-7" fmla="*/ 0 w 2520280"/>
              <a:gd name="connsiteY3-8" fmla="*/ 1872208 h 1872208"/>
              <a:gd name="connsiteX4-9" fmla="*/ 0 w 2520280"/>
              <a:gd name="connsiteY4-10" fmla="*/ 1584176 h 1872208"/>
              <a:gd name="connsiteX5-11" fmla="*/ 0 w 2520280"/>
              <a:gd name="connsiteY5-12" fmla="*/ 0 h 1872208"/>
              <a:gd name="connsiteX6-13" fmla="*/ 2520280 w 2520280"/>
              <a:gd name="connsiteY6-14" fmla="*/ 0 h 1872208"/>
              <a:gd name="connsiteX7-15" fmla="*/ 0 w 2520280"/>
              <a:gd name="connsiteY7-16" fmla="*/ 0 h 1872208"/>
              <a:gd name="connsiteX0-17" fmla="*/ 0 w 2520280"/>
              <a:gd name="connsiteY0-18" fmla="*/ 1872208 h 1872208"/>
              <a:gd name="connsiteX1-19" fmla="*/ 2520280 w 2520280"/>
              <a:gd name="connsiteY1-20" fmla="*/ 1584176 h 1872208"/>
              <a:gd name="connsiteX2-21" fmla="*/ 2520280 w 2520280"/>
              <a:gd name="connsiteY2-22" fmla="*/ 1872208 h 1872208"/>
              <a:gd name="connsiteX3-23" fmla="*/ 0 w 2520280"/>
              <a:gd name="connsiteY3-24" fmla="*/ 1872208 h 1872208"/>
              <a:gd name="connsiteX4-25" fmla="*/ 0 w 2520280"/>
              <a:gd name="connsiteY4-26" fmla="*/ 0 h 1872208"/>
              <a:gd name="connsiteX5-27" fmla="*/ 2520280 w 2520280"/>
              <a:gd name="connsiteY5-28" fmla="*/ 0 h 1872208"/>
              <a:gd name="connsiteX6-29" fmla="*/ 0 w 2520280"/>
              <a:gd name="connsiteY6-30" fmla="*/ 0 h 1872208"/>
              <a:gd name="connsiteX0-31" fmla="*/ 0 w 2520280"/>
              <a:gd name="connsiteY0-32" fmla="*/ 1872208 h 1872208"/>
              <a:gd name="connsiteX1-33" fmla="*/ 2520280 w 2520280"/>
              <a:gd name="connsiteY1-34" fmla="*/ 1872208 h 1872208"/>
              <a:gd name="connsiteX2-35" fmla="*/ 0 w 2520280"/>
              <a:gd name="connsiteY2-36" fmla="*/ 1872208 h 1872208"/>
              <a:gd name="connsiteX3-37" fmla="*/ 0 w 2520280"/>
              <a:gd name="connsiteY3-38" fmla="*/ 0 h 1872208"/>
              <a:gd name="connsiteX4-39" fmla="*/ 2520280 w 2520280"/>
              <a:gd name="connsiteY4-40" fmla="*/ 0 h 1872208"/>
              <a:gd name="connsiteX5-41" fmla="*/ 0 w 2520280"/>
              <a:gd name="connsiteY5-42" fmla="*/ 0 h 1872208"/>
              <a:gd name="connsiteX0-43" fmla="*/ 0 w 2520280"/>
              <a:gd name="connsiteY0-44" fmla="*/ 1872208 h 1872208"/>
              <a:gd name="connsiteX1-45" fmla="*/ 2520280 w 2520280"/>
              <a:gd name="connsiteY1-46" fmla="*/ 1872208 h 1872208"/>
              <a:gd name="connsiteX2-47" fmla="*/ 0 w 2520280"/>
              <a:gd name="connsiteY2-48" fmla="*/ 1872208 h 1872208"/>
              <a:gd name="connsiteX3-49" fmla="*/ 0 w 2520280"/>
              <a:gd name="connsiteY3-50" fmla="*/ 0 h 1872208"/>
              <a:gd name="connsiteX4-51" fmla="*/ 34255 w 2520280"/>
              <a:gd name="connsiteY4-52" fmla="*/ 0 h 1872208"/>
              <a:gd name="connsiteX5-53" fmla="*/ 0 w 2520280"/>
              <a:gd name="connsiteY5-54" fmla="*/ 0 h 1872208"/>
              <a:gd name="connsiteX0-55" fmla="*/ 0 w 2520280"/>
              <a:gd name="connsiteY0-56" fmla="*/ 1872208 h 1872208"/>
              <a:gd name="connsiteX1-57" fmla="*/ 2520280 w 2520280"/>
              <a:gd name="connsiteY1-58" fmla="*/ 1872208 h 1872208"/>
              <a:gd name="connsiteX2-59" fmla="*/ 0 w 2520280"/>
              <a:gd name="connsiteY2-60" fmla="*/ 1872208 h 1872208"/>
              <a:gd name="connsiteX3-61" fmla="*/ 0 w 2520280"/>
              <a:gd name="connsiteY3-62" fmla="*/ 0 h 1872208"/>
              <a:gd name="connsiteX4-63" fmla="*/ 917 w 2520280"/>
              <a:gd name="connsiteY4-64" fmla="*/ 6036 h 1872208"/>
              <a:gd name="connsiteX5-65" fmla="*/ 0 w 2520280"/>
              <a:gd name="connsiteY5-66" fmla="*/ 0 h 1872208"/>
              <a:gd name="connsiteX0-67" fmla="*/ 0 w 2520280"/>
              <a:gd name="connsiteY0-68" fmla="*/ 1890314 h 1890314"/>
              <a:gd name="connsiteX1-69" fmla="*/ 2520280 w 2520280"/>
              <a:gd name="connsiteY1-70" fmla="*/ 1890314 h 1890314"/>
              <a:gd name="connsiteX2-71" fmla="*/ 0 w 2520280"/>
              <a:gd name="connsiteY2-72" fmla="*/ 1890314 h 1890314"/>
              <a:gd name="connsiteX3-73" fmla="*/ 0 w 2520280"/>
              <a:gd name="connsiteY3-74" fmla="*/ 18106 h 1890314"/>
              <a:gd name="connsiteX4-75" fmla="*/ 53304 w 2520280"/>
              <a:gd name="connsiteY4-76" fmla="*/ 0 h 1890314"/>
              <a:gd name="connsiteX5-77" fmla="*/ 0 w 2520280"/>
              <a:gd name="connsiteY5-78" fmla="*/ 18106 h 1890314"/>
              <a:gd name="connsiteX0-79" fmla="*/ 0 w 2520280"/>
              <a:gd name="connsiteY0-80" fmla="*/ 1872208 h 1872208"/>
              <a:gd name="connsiteX1-81" fmla="*/ 2520280 w 2520280"/>
              <a:gd name="connsiteY1-82" fmla="*/ 1872208 h 1872208"/>
              <a:gd name="connsiteX2-83" fmla="*/ 0 w 2520280"/>
              <a:gd name="connsiteY2-84" fmla="*/ 1872208 h 1872208"/>
              <a:gd name="connsiteX3-85" fmla="*/ 0 w 2520280"/>
              <a:gd name="connsiteY3-86" fmla="*/ 0 h 1872208"/>
              <a:gd name="connsiteX4-87" fmla="*/ 916 w 2520280"/>
              <a:gd name="connsiteY4-88" fmla="*/ 0 h 1872208"/>
              <a:gd name="connsiteX5-89" fmla="*/ 0 w 2520280"/>
              <a:gd name="connsiteY5-90" fmla="*/ 0 h 1872208"/>
            </a:gdLst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>
            <a:solidFill>
              <a:srgbClr val="FF0000"/>
            </a:solidFill>
            <a:prstDash val="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0" bIns="72000" anchor="ctr"/>
          <a:lstStyle/>
          <a:p>
            <a:pPr marL="0" marR="0" lvl="0" indent="0" algn="ctr" defTabSz="914400" rtl="0" eaLnBrk="0" fontAlgn="base" latinLnBrk="0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西周的分封制</a:t>
            </a:r>
            <a:endParaRPr kumimoji="0" lang="zh-CN" altLang="en-US" sz="36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grpSp>
        <p:nvGrpSpPr>
          <p:cNvPr id="4" name="组合 40"/>
          <p:cNvGrpSpPr/>
          <p:nvPr/>
        </p:nvGrpSpPr>
        <p:grpSpPr>
          <a:xfrm>
            <a:off x="232410" y="3282950"/>
            <a:ext cx="1580515" cy="3364230"/>
            <a:chOff x="7856538" y="5075238"/>
            <a:chExt cx="274638" cy="635000"/>
          </a:xfrm>
          <a:solidFill>
            <a:schemeClr val="accent2"/>
          </a:solidFill>
        </p:grpSpPr>
        <p:sp>
          <p:nvSpPr>
            <p:cNvPr id="5" name="Freeform 2073"/>
            <p:cNvSpPr>
              <a:spLocks noEditPoints="1"/>
            </p:cNvSpPr>
            <p:nvPr/>
          </p:nvSpPr>
          <p:spPr bwMode="auto">
            <a:xfrm>
              <a:off x="7878763" y="5076825"/>
              <a:ext cx="168275" cy="187325"/>
            </a:xfrm>
            <a:custGeom>
              <a:gdLst>
                <a:gd name="T0" fmla="*/ 54 w 106"/>
                <a:gd name="T1" fmla="*/ 4 h 118"/>
                <a:gd name="T2" fmla="*/ 38 w 106"/>
                <a:gd name="T3" fmla="*/ 7 h 118"/>
                <a:gd name="T4" fmla="*/ 25 w 106"/>
                <a:gd name="T5" fmla="*/ 15 h 118"/>
                <a:gd name="T6" fmla="*/ 15 w 106"/>
                <a:gd name="T7" fmla="*/ 26 h 118"/>
                <a:gd name="T8" fmla="*/ 7 w 106"/>
                <a:gd name="T9" fmla="*/ 42 h 118"/>
                <a:gd name="T10" fmla="*/ 4 w 106"/>
                <a:gd name="T11" fmla="*/ 59 h 118"/>
                <a:gd name="T12" fmla="*/ 7 w 106"/>
                <a:gd name="T13" fmla="*/ 76 h 118"/>
                <a:gd name="T14" fmla="*/ 15 w 106"/>
                <a:gd name="T15" fmla="*/ 92 h 118"/>
                <a:gd name="T16" fmla="*/ 25 w 106"/>
                <a:gd name="T17" fmla="*/ 104 h 118"/>
                <a:gd name="T18" fmla="*/ 38 w 106"/>
                <a:gd name="T19" fmla="*/ 111 h 118"/>
                <a:gd name="T20" fmla="*/ 54 w 106"/>
                <a:gd name="T21" fmla="*/ 114 h 118"/>
                <a:gd name="T22" fmla="*/ 70 w 106"/>
                <a:gd name="T23" fmla="*/ 111 h 118"/>
                <a:gd name="T24" fmla="*/ 83 w 106"/>
                <a:gd name="T25" fmla="*/ 104 h 118"/>
                <a:gd name="T26" fmla="*/ 93 w 106"/>
                <a:gd name="T27" fmla="*/ 92 h 118"/>
                <a:gd name="T28" fmla="*/ 100 w 106"/>
                <a:gd name="T29" fmla="*/ 76 h 118"/>
                <a:gd name="T30" fmla="*/ 102 w 106"/>
                <a:gd name="T31" fmla="*/ 59 h 118"/>
                <a:gd name="T32" fmla="*/ 100 w 106"/>
                <a:gd name="T33" fmla="*/ 42 h 118"/>
                <a:gd name="T34" fmla="*/ 93 w 106"/>
                <a:gd name="T35" fmla="*/ 26 h 118"/>
                <a:gd name="T36" fmla="*/ 83 w 106"/>
                <a:gd name="T37" fmla="*/ 15 h 118"/>
                <a:gd name="T38" fmla="*/ 70 w 106"/>
                <a:gd name="T39" fmla="*/ 7 h 118"/>
                <a:gd name="T40" fmla="*/ 54 w 106"/>
                <a:gd name="T41" fmla="*/ 4 h 118"/>
                <a:gd name="T42" fmla="*/ 54 w 106"/>
                <a:gd name="T43" fmla="*/ 0 h 118"/>
                <a:gd name="T44" fmla="*/ 71 w 106"/>
                <a:gd name="T45" fmla="*/ 3 h 118"/>
                <a:gd name="T46" fmla="*/ 85 w 106"/>
                <a:gd name="T47" fmla="*/ 12 h 118"/>
                <a:gd name="T48" fmla="*/ 96 w 106"/>
                <a:gd name="T49" fmla="*/ 24 h 118"/>
                <a:gd name="T50" fmla="*/ 104 w 106"/>
                <a:gd name="T51" fmla="*/ 41 h 118"/>
                <a:gd name="T52" fmla="*/ 106 w 106"/>
                <a:gd name="T53" fmla="*/ 59 h 118"/>
                <a:gd name="T54" fmla="*/ 104 w 106"/>
                <a:gd name="T55" fmla="*/ 77 h 118"/>
                <a:gd name="T56" fmla="*/ 96 w 106"/>
                <a:gd name="T57" fmla="*/ 94 h 118"/>
                <a:gd name="T58" fmla="*/ 85 w 106"/>
                <a:gd name="T59" fmla="*/ 106 h 118"/>
                <a:gd name="T60" fmla="*/ 71 w 106"/>
                <a:gd name="T61" fmla="*/ 115 h 118"/>
                <a:gd name="T62" fmla="*/ 54 w 106"/>
                <a:gd name="T63" fmla="*/ 118 h 118"/>
                <a:gd name="T64" fmla="*/ 37 w 106"/>
                <a:gd name="T65" fmla="*/ 115 h 118"/>
                <a:gd name="T66" fmla="*/ 23 w 106"/>
                <a:gd name="T67" fmla="*/ 106 h 118"/>
                <a:gd name="T68" fmla="*/ 11 w 106"/>
                <a:gd name="T69" fmla="*/ 94 h 118"/>
                <a:gd name="T70" fmla="*/ 4 w 106"/>
                <a:gd name="T71" fmla="*/ 77 h 118"/>
                <a:gd name="T72" fmla="*/ 0 w 106"/>
                <a:gd name="T73" fmla="*/ 59 h 118"/>
                <a:gd name="T74" fmla="*/ 4 w 106"/>
                <a:gd name="T75" fmla="*/ 41 h 118"/>
                <a:gd name="T76" fmla="*/ 11 w 106"/>
                <a:gd name="T77" fmla="*/ 24 h 118"/>
                <a:gd name="T78" fmla="*/ 23 w 106"/>
                <a:gd name="T79" fmla="*/ 12 h 118"/>
                <a:gd name="T80" fmla="*/ 37 w 106"/>
                <a:gd name="T81" fmla="*/ 3 h 118"/>
                <a:gd name="T82" fmla="*/ 54 w 106"/>
                <a:gd name="T83" fmla="*/ 0 h 11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05" h="118">
                  <a:moveTo>
                    <a:pt x="54" y="4"/>
                  </a:moveTo>
                  <a:lnTo>
                    <a:pt x="38" y="7"/>
                  </a:lnTo>
                  <a:lnTo>
                    <a:pt x="25" y="15"/>
                  </a:lnTo>
                  <a:lnTo>
                    <a:pt x="15" y="26"/>
                  </a:lnTo>
                  <a:lnTo>
                    <a:pt x="7" y="42"/>
                  </a:lnTo>
                  <a:lnTo>
                    <a:pt x="4" y="59"/>
                  </a:lnTo>
                  <a:lnTo>
                    <a:pt x="7" y="76"/>
                  </a:lnTo>
                  <a:lnTo>
                    <a:pt x="15" y="92"/>
                  </a:lnTo>
                  <a:lnTo>
                    <a:pt x="25" y="104"/>
                  </a:lnTo>
                  <a:lnTo>
                    <a:pt x="38" y="111"/>
                  </a:lnTo>
                  <a:lnTo>
                    <a:pt x="54" y="114"/>
                  </a:lnTo>
                  <a:lnTo>
                    <a:pt x="70" y="111"/>
                  </a:lnTo>
                  <a:lnTo>
                    <a:pt x="83" y="104"/>
                  </a:lnTo>
                  <a:lnTo>
                    <a:pt x="93" y="92"/>
                  </a:lnTo>
                  <a:lnTo>
                    <a:pt x="100" y="76"/>
                  </a:lnTo>
                  <a:lnTo>
                    <a:pt x="102" y="59"/>
                  </a:lnTo>
                  <a:lnTo>
                    <a:pt x="100" y="42"/>
                  </a:lnTo>
                  <a:lnTo>
                    <a:pt x="93" y="26"/>
                  </a:lnTo>
                  <a:lnTo>
                    <a:pt x="83" y="15"/>
                  </a:lnTo>
                  <a:lnTo>
                    <a:pt x="70" y="7"/>
                  </a:lnTo>
                  <a:lnTo>
                    <a:pt x="54" y="4"/>
                  </a:lnTo>
                  <a:close/>
                  <a:moveTo>
                    <a:pt x="54" y="0"/>
                  </a:moveTo>
                  <a:lnTo>
                    <a:pt x="71" y="3"/>
                  </a:lnTo>
                  <a:lnTo>
                    <a:pt x="85" y="12"/>
                  </a:lnTo>
                  <a:lnTo>
                    <a:pt x="96" y="24"/>
                  </a:lnTo>
                  <a:lnTo>
                    <a:pt x="104" y="41"/>
                  </a:lnTo>
                  <a:lnTo>
                    <a:pt x="106" y="59"/>
                  </a:lnTo>
                  <a:lnTo>
                    <a:pt x="104" y="77"/>
                  </a:lnTo>
                  <a:lnTo>
                    <a:pt x="96" y="94"/>
                  </a:lnTo>
                  <a:lnTo>
                    <a:pt x="85" y="106"/>
                  </a:lnTo>
                  <a:lnTo>
                    <a:pt x="71" y="115"/>
                  </a:lnTo>
                  <a:lnTo>
                    <a:pt x="54" y="118"/>
                  </a:lnTo>
                  <a:lnTo>
                    <a:pt x="37" y="115"/>
                  </a:lnTo>
                  <a:lnTo>
                    <a:pt x="23" y="106"/>
                  </a:lnTo>
                  <a:lnTo>
                    <a:pt x="11" y="94"/>
                  </a:lnTo>
                  <a:lnTo>
                    <a:pt x="4" y="77"/>
                  </a:lnTo>
                  <a:lnTo>
                    <a:pt x="0" y="59"/>
                  </a:lnTo>
                  <a:lnTo>
                    <a:pt x="4" y="41"/>
                  </a:lnTo>
                  <a:lnTo>
                    <a:pt x="11" y="24"/>
                  </a:lnTo>
                  <a:lnTo>
                    <a:pt x="23" y="12"/>
                  </a:lnTo>
                  <a:lnTo>
                    <a:pt x="37" y="3"/>
                  </a:lnTo>
                  <a:lnTo>
                    <a:pt x="54" y="0"/>
                  </a:lnTo>
                  <a:close/>
                </a:path>
              </a:pathLst>
            </a:custGeom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" name="Freeform 2075"/>
            <p:cNvSpPr/>
            <p:nvPr/>
          </p:nvSpPr>
          <p:spPr bwMode="auto">
            <a:xfrm>
              <a:off x="7915276" y="5114925"/>
              <a:ext cx="14288" cy="6350"/>
            </a:xfrm>
            <a:custGeom>
              <a:gdLst>
                <a:gd name="T0" fmla="*/ 1 w 9"/>
                <a:gd name="T1" fmla="*/ 0 h 4"/>
                <a:gd name="T2" fmla="*/ 7 w 9"/>
                <a:gd name="T3" fmla="*/ 0 h 4"/>
                <a:gd name="T4" fmla="*/ 9 w 9"/>
                <a:gd name="T5" fmla="*/ 1 h 4"/>
                <a:gd name="T6" fmla="*/ 9 w 9"/>
                <a:gd name="T7" fmla="*/ 2 h 4"/>
                <a:gd name="T8" fmla="*/ 9 w 9"/>
                <a:gd name="T9" fmla="*/ 4 h 4"/>
                <a:gd name="T10" fmla="*/ 7 w 9"/>
                <a:gd name="T11" fmla="*/ 4 h 4"/>
                <a:gd name="T12" fmla="*/ 1 w 9"/>
                <a:gd name="T13" fmla="*/ 4 h 4"/>
                <a:gd name="T14" fmla="*/ 0 w 9"/>
                <a:gd name="T15" fmla="*/ 4 h 4"/>
                <a:gd name="T16" fmla="*/ 0 w 9"/>
                <a:gd name="T17" fmla="*/ 2 h 4"/>
                <a:gd name="T18" fmla="*/ 0 w 9"/>
                <a:gd name="T19" fmla="*/ 1 h 4"/>
                <a:gd name="T20" fmla="*/ 1 w 9"/>
                <a:gd name="T21" fmla="*/ 0 h 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" h="4">
                  <a:moveTo>
                    <a:pt x="1" y="0"/>
                  </a:moveTo>
                  <a:lnTo>
                    <a:pt x="7" y="0"/>
                  </a:lnTo>
                  <a:lnTo>
                    <a:pt x="9" y="1"/>
                  </a:lnTo>
                  <a:lnTo>
                    <a:pt x="9" y="2"/>
                  </a:lnTo>
                  <a:lnTo>
                    <a:pt x="9" y="4"/>
                  </a:lnTo>
                  <a:lnTo>
                    <a:pt x="7" y="4"/>
                  </a:lnTo>
                  <a:lnTo>
                    <a:pt x="1" y="4"/>
                  </a:lnTo>
                  <a:lnTo>
                    <a:pt x="0" y="4"/>
                  </a:lnTo>
                  <a:lnTo>
                    <a:pt x="0" y="2"/>
                  </a:lnTo>
                  <a:lnTo>
                    <a:pt x="0" y="1"/>
                  </a:lnTo>
                  <a:lnTo>
                    <a:pt x="1" y="0"/>
                  </a:lnTo>
                  <a:close/>
                </a:path>
              </a:pathLst>
            </a:custGeom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" name="Freeform 2076"/>
            <p:cNvSpPr>
              <a:spLocks noEditPoints="1"/>
            </p:cNvSpPr>
            <p:nvPr/>
          </p:nvSpPr>
          <p:spPr bwMode="auto">
            <a:xfrm>
              <a:off x="7912101" y="5111750"/>
              <a:ext cx="19050" cy="11113"/>
            </a:xfrm>
            <a:custGeom>
              <a:gdLst>
                <a:gd name="T0" fmla="*/ 3 w 12"/>
                <a:gd name="T1" fmla="*/ 3 h 7"/>
                <a:gd name="T2" fmla="*/ 3 w 12"/>
                <a:gd name="T3" fmla="*/ 4 h 7"/>
                <a:gd name="T4" fmla="*/ 3 w 12"/>
                <a:gd name="T5" fmla="*/ 4 h 7"/>
                <a:gd name="T6" fmla="*/ 9 w 12"/>
                <a:gd name="T7" fmla="*/ 4 h 7"/>
                <a:gd name="T8" fmla="*/ 9 w 12"/>
                <a:gd name="T9" fmla="*/ 4 h 7"/>
                <a:gd name="T10" fmla="*/ 9 w 12"/>
                <a:gd name="T11" fmla="*/ 3 h 7"/>
                <a:gd name="T12" fmla="*/ 3 w 12"/>
                <a:gd name="T13" fmla="*/ 3 h 7"/>
                <a:gd name="T14" fmla="*/ 3 w 12"/>
                <a:gd name="T15" fmla="*/ 0 h 7"/>
                <a:gd name="T16" fmla="*/ 9 w 12"/>
                <a:gd name="T17" fmla="*/ 0 h 7"/>
                <a:gd name="T18" fmla="*/ 11 w 12"/>
                <a:gd name="T19" fmla="*/ 0 h 7"/>
                <a:gd name="T20" fmla="*/ 12 w 12"/>
                <a:gd name="T21" fmla="*/ 2 h 7"/>
                <a:gd name="T22" fmla="*/ 12 w 12"/>
                <a:gd name="T23" fmla="*/ 4 h 7"/>
                <a:gd name="T24" fmla="*/ 12 w 12"/>
                <a:gd name="T25" fmla="*/ 6 h 7"/>
                <a:gd name="T26" fmla="*/ 11 w 12"/>
                <a:gd name="T27" fmla="*/ 7 h 7"/>
                <a:gd name="T28" fmla="*/ 9 w 12"/>
                <a:gd name="T29" fmla="*/ 7 h 7"/>
                <a:gd name="T30" fmla="*/ 3 w 12"/>
                <a:gd name="T31" fmla="*/ 7 h 7"/>
                <a:gd name="T32" fmla="*/ 2 w 12"/>
                <a:gd name="T33" fmla="*/ 7 h 7"/>
                <a:gd name="T34" fmla="*/ 0 w 12"/>
                <a:gd name="T35" fmla="*/ 6 h 7"/>
                <a:gd name="T36" fmla="*/ 0 w 12"/>
                <a:gd name="T37" fmla="*/ 4 h 7"/>
                <a:gd name="T38" fmla="*/ 0 w 12"/>
                <a:gd name="T39" fmla="*/ 2 h 7"/>
                <a:gd name="T40" fmla="*/ 2 w 12"/>
                <a:gd name="T41" fmla="*/ 0 h 7"/>
                <a:gd name="T42" fmla="*/ 3 w 12"/>
                <a:gd name="T43" fmla="*/ 0 h 7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2" h="7">
                  <a:moveTo>
                    <a:pt x="3" y="3"/>
                  </a:moveTo>
                  <a:lnTo>
                    <a:pt x="3" y="4"/>
                  </a:lnTo>
                  <a:lnTo>
                    <a:pt x="3" y="4"/>
                  </a:lnTo>
                  <a:lnTo>
                    <a:pt x="9" y="4"/>
                  </a:lnTo>
                  <a:lnTo>
                    <a:pt x="9" y="4"/>
                  </a:lnTo>
                  <a:lnTo>
                    <a:pt x="9" y="3"/>
                  </a:lnTo>
                  <a:lnTo>
                    <a:pt x="3" y="3"/>
                  </a:lnTo>
                  <a:close/>
                  <a:moveTo>
                    <a:pt x="3" y="0"/>
                  </a:moveTo>
                  <a:lnTo>
                    <a:pt x="9" y="0"/>
                  </a:lnTo>
                  <a:lnTo>
                    <a:pt x="11" y="0"/>
                  </a:lnTo>
                  <a:lnTo>
                    <a:pt x="12" y="2"/>
                  </a:lnTo>
                  <a:lnTo>
                    <a:pt x="12" y="4"/>
                  </a:lnTo>
                  <a:lnTo>
                    <a:pt x="12" y="6"/>
                  </a:lnTo>
                  <a:lnTo>
                    <a:pt x="11" y="7"/>
                  </a:lnTo>
                  <a:lnTo>
                    <a:pt x="9" y="7"/>
                  </a:lnTo>
                  <a:lnTo>
                    <a:pt x="3" y="7"/>
                  </a:lnTo>
                  <a:lnTo>
                    <a:pt x="2" y="7"/>
                  </a:lnTo>
                  <a:lnTo>
                    <a:pt x="0" y="6"/>
                  </a:lnTo>
                  <a:lnTo>
                    <a:pt x="0" y="4"/>
                  </a:lnTo>
                  <a:lnTo>
                    <a:pt x="0" y="2"/>
                  </a:lnTo>
                  <a:lnTo>
                    <a:pt x="2" y="0"/>
                  </a:lnTo>
                  <a:lnTo>
                    <a:pt x="3" y="0"/>
                  </a:lnTo>
                  <a:close/>
                </a:path>
              </a:pathLst>
            </a:custGeom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" name="Freeform 2077"/>
            <p:cNvSpPr/>
            <p:nvPr/>
          </p:nvSpPr>
          <p:spPr bwMode="auto">
            <a:xfrm>
              <a:off x="7985126" y="5102225"/>
              <a:ext cx="11113" cy="6350"/>
            </a:xfrm>
            <a:custGeom>
              <a:gdLst>
                <a:gd name="T0" fmla="*/ 1 w 7"/>
                <a:gd name="T1" fmla="*/ 0 h 4"/>
                <a:gd name="T2" fmla="*/ 4 w 7"/>
                <a:gd name="T3" fmla="*/ 0 h 4"/>
                <a:gd name="T4" fmla="*/ 5 w 7"/>
                <a:gd name="T5" fmla="*/ 0 h 4"/>
                <a:gd name="T6" fmla="*/ 7 w 7"/>
                <a:gd name="T7" fmla="*/ 1 h 4"/>
                <a:gd name="T8" fmla="*/ 5 w 7"/>
                <a:gd name="T9" fmla="*/ 2 h 4"/>
                <a:gd name="T10" fmla="*/ 4 w 7"/>
                <a:gd name="T11" fmla="*/ 4 h 4"/>
                <a:gd name="T12" fmla="*/ 1 w 7"/>
                <a:gd name="T13" fmla="*/ 4 h 4"/>
                <a:gd name="T14" fmla="*/ 0 w 7"/>
                <a:gd name="T15" fmla="*/ 2 h 4"/>
                <a:gd name="T16" fmla="*/ 0 w 7"/>
                <a:gd name="T17" fmla="*/ 1 h 4"/>
                <a:gd name="T18" fmla="*/ 0 w 7"/>
                <a:gd name="T19" fmla="*/ 0 h 4"/>
                <a:gd name="T20" fmla="*/ 1 w 7"/>
                <a:gd name="T21" fmla="*/ 0 h 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" h="4">
                  <a:moveTo>
                    <a:pt x="1" y="0"/>
                  </a:moveTo>
                  <a:lnTo>
                    <a:pt x="4" y="0"/>
                  </a:lnTo>
                  <a:lnTo>
                    <a:pt x="5" y="0"/>
                  </a:lnTo>
                  <a:lnTo>
                    <a:pt x="7" y="1"/>
                  </a:lnTo>
                  <a:lnTo>
                    <a:pt x="5" y="2"/>
                  </a:lnTo>
                  <a:lnTo>
                    <a:pt x="4" y="4"/>
                  </a:lnTo>
                  <a:lnTo>
                    <a:pt x="1" y="4"/>
                  </a:lnTo>
                  <a:lnTo>
                    <a:pt x="0" y="2"/>
                  </a:lnTo>
                  <a:lnTo>
                    <a:pt x="0" y="1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" name="Freeform 2078"/>
            <p:cNvSpPr>
              <a:spLocks noEditPoints="1"/>
            </p:cNvSpPr>
            <p:nvPr/>
          </p:nvSpPr>
          <p:spPr bwMode="auto">
            <a:xfrm>
              <a:off x="7981951" y="5100638"/>
              <a:ext cx="15875" cy="9525"/>
            </a:xfrm>
            <a:custGeom>
              <a:gdLst>
                <a:gd name="T0" fmla="*/ 3 w 10"/>
                <a:gd name="T1" fmla="*/ 2 h 6"/>
                <a:gd name="T2" fmla="*/ 3 w 10"/>
                <a:gd name="T3" fmla="*/ 2 h 6"/>
                <a:gd name="T4" fmla="*/ 3 w 10"/>
                <a:gd name="T5" fmla="*/ 3 h 6"/>
                <a:gd name="T6" fmla="*/ 6 w 10"/>
                <a:gd name="T7" fmla="*/ 3 h 6"/>
                <a:gd name="T8" fmla="*/ 6 w 10"/>
                <a:gd name="T9" fmla="*/ 2 h 6"/>
                <a:gd name="T10" fmla="*/ 6 w 10"/>
                <a:gd name="T11" fmla="*/ 2 h 6"/>
                <a:gd name="T12" fmla="*/ 3 w 10"/>
                <a:gd name="T13" fmla="*/ 2 h 6"/>
                <a:gd name="T14" fmla="*/ 3 w 10"/>
                <a:gd name="T15" fmla="*/ 0 h 6"/>
                <a:gd name="T16" fmla="*/ 6 w 10"/>
                <a:gd name="T17" fmla="*/ 0 h 6"/>
                <a:gd name="T18" fmla="*/ 7 w 10"/>
                <a:gd name="T19" fmla="*/ 0 h 6"/>
                <a:gd name="T20" fmla="*/ 9 w 10"/>
                <a:gd name="T21" fmla="*/ 1 h 6"/>
                <a:gd name="T22" fmla="*/ 10 w 10"/>
                <a:gd name="T23" fmla="*/ 2 h 6"/>
                <a:gd name="T24" fmla="*/ 9 w 10"/>
                <a:gd name="T25" fmla="*/ 5 h 6"/>
                <a:gd name="T26" fmla="*/ 7 w 10"/>
                <a:gd name="T27" fmla="*/ 6 h 6"/>
                <a:gd name="T28" fmla="*/ 6 w 10"/>
                <a:gd name="T29" fmla="*/ 6 h 6"/>
                <a:gd name="T30" fmla="*/ 3 w 10"/>
                <a:gd name="T31" fmla="*/ 6 h 6"/>
                <a:gd name="T32" fmla="*/ 2 w 10"/>
                <a:gd name="T33" fmla="*/ 6 h 6"/>
                <a:gd name="T34" fmla="*/ 1 w 10"/>
                <a:gd name="T35" fmla="*/ 5 h 6"/>
                <a:gd name="T36" fmla="*/ 0 w 10"/>
                <a:gd name="T37" fmla="*/ 2 h 6"/>
                <a:gd name="T38" fmla="*/ 1 w 10"/>
                <a:gd name="T39" fmla="*/ 1 h 6"/>
                <a:gd name="T40" fmla="*/ 2 w 10"/>
                <a:gd name="T41" fmla="*/ 0 h 6"/>
                <a:gd name="T42" fmla="*/ 3 w 10"/>
                <a:gd name="T43" fmla="*/ 0 h 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0" h="6">
                  <a:moveTo>
                    <a:pt x="3" y="2"/>
                  </a:moveTo>
                  <a:lnTo>
                    <a:pt x="3" y="2"/>
                  </a:lnTo>
                  <a:lnTo>
                    <a:pt x="3" y="3"/>
                  </a:lnTo>
                  <a:lnTo>
                    <a:pt x="6" y="3"/>
                  </a:lnTo>
                  <a:lnTo>
                    <a:pt x="6" y="2"/>
                  </a:lnTo>
                  <a:lnTo>
                    <a:pt x="6" y="2"/>
                  </a:lnTo>
                  <a:lnTo>
                    <a:pt x="3" y="2"/>
                  </a:lnTo>
                  <a:close/>
                  <a:moveTo>
                    <a:pt x="3" y="0"/>
                  </a:moveTo>
                  <a:lnTo>
                    <a:pt x="6" y="0"/>
                  </a:lnTo>
                  <a:lnTo>
                    <a:pt x="7" y="0"/>
                  </a:lnTo>
                  <a:lnTo>
                    <a:pt x="9" y="1"/>
                  </a:lnTo>
                  <a:lnTo>
                    <a:pt x="10" y="2"/>
                  </a:lnTo>
                  <a:lnTo>
                    <a:pt x="9" y="5"/>
                  </a:lnTo>
                  <a:lnTo>
                    <a:pt x="7" y="6"/>
                  </a:lnTo>
                  <a:lnTo>
                    <a:pt x="6" y="6"/>
                  </a:lnTo>
                  <a:lnTo>
                    <a:pt x="3" y="6"/>
                  </a:lnTo>
                  <a:lnTo>
                    <a:pt x="2" y="6"/>
                  </a:lnTo>
                  <a:lnTo>
                    <a:pt x="1" y="5"/>
                  </a:lnTo>
                  <a:lnTo>
                    <a:pt x="0" y="2"/>
                  </a:lnTo>
                  <a:lnTo>
                    <a:pt x="1" y="1"/>
                  </a:lnTo>
                  <a:lnTo>
                    <a:pt x="2" y="0"/>
                  </a:lnTo>
                  <a:lnTo>
                    <a:pt x="3" y="0"/>
                  </a:lnTo>
                  <a:close/>
                </a:path>
              </a:pathLst>
            </a:custGeom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" name="Freeform 2079"/>
            <p:cNvSpPr/>
            <p:nvPr/>
          </p:nvSpPr>
          <p:spPr bwMode="auto">
            <a:xfrm>
              <a:off x="7902576" y="5130800"/>
              <a:ext cx="96838" cy="47625"/>
            </a:xfrm>
            <a:custGeom>
              <a:gdLst>
                <a:gd name="T0" fmla="*/ 60 w 61"/>
                <a:gd name="T1" fmla="*/ 0 h 30"/>
                <a:gd name="T2" fmla="*/ 60 w 61"/>
                <a:gd name="T3" fmla="*/ 1 h 30"/>
                <a:gd name="T4" fmla="*/ 61 w 61"/>
                <a:gd name="T5" fmla="*/ 3 h 30"/>
                <a:gd name="T6" fmla="*/ 60 w 61"/>
                <a:gd name="T7" fmla="*/ 4 h 30"/>
                <a:gd name="T8" fmla="*/ 59 w 61"/>
                <a:gd name="T9" fmla="*/ 7 h 30"/>
                <a:gd name="T10" fmla="*/ 57 w 61"/>
                <a:gd name="T11" fmla="*/ 9 h 30"/>
                <a:gd name="T12" fmla="*/ 53 w 61"/>
                <a:gd name="T13" fmla="*/ 13 h 30"/>
                <a:gd name="T14" fmla="*/ 48 w 61"/>
                <a:gd name="T15" fmla="*/ 18 h 30"/>
                <a:gd name="T16" fmla="*/ 38 w 61"/>
                <a:gd name="T17" fmla="*/ 26 h 30"/>
                <a:gd name="T18" fmla="*/ 27 w 61"/>
                <a:gd name="T19" fmla="*/ 30 h 30"/>
                <a:gd name="T20" fmla="*/ 18 w 61"/>
                <a:gd name="T21" fmla="*/ 28 h 30"/>
                <a:gd name="T22" fmla="*/ 9 w 61"/>
                <a:gd name="T23" fmla="*/ 24 h 30"/>
                <a:gd name="T24" fmla="*/ 4 w 61"/>
                <a:gd name="T25" fmla="*/ 20 h 30"/>
                <a:gd name="T26" fmla="*/ 1 w 61"/>
                <a:gd name="T27" fmla="*/ 18 h 30"/>
                <a:gd name="T28" fmla="*/ 0 w 61"/>
                <a:gd name="T29" fmla="*/ 17 h 30"/>
                <a:gd name="T30" fmla="*/ 1 w 61"/>
                <a:gd name="T31" fmla="*/ 16 h 30"/>
                <a:gd name="T32" fmla="*/ 2 w 61"/>
                <a:gd name="T33" fmla="*/ 16 h 30"/>
                <a:gd name="T34" fmla="*/ 4 w 61"/>
                <a:gd name="T35" fmla="*/ 16 h 30"/>
                <a:gd name="T36" fmla="*/ 4 w 61"/>
                <a:gd name="T37" fmla="*/ 16 h 30"/>
                <a:gd name="T38" fmla="*/ 5 w 61"/>
                <a:gd name="T39" fmla="*/ 17 h 30"/>
                <a:gd name="T40" fmla="*/ 8 w 61"/>
                <a:gd name="T41" fmla="*/ 18 h 30"/>
                <a:gd name="T42" fmla="*/ 12 w 61"/>
                <a:gd name="T43" fmla="*/ 21 h 30"/>
                <a:gd name="T44" fmla="*/ 15 w 61"/>
                <a:gd name="T45" fmla="*/ 24 h 30"/>
                <a:gd name="T46" fmla="*/ 22 w 61"/>
                <a:gd name="T47" fmla="*/ 25 h 30"/>
                <a:gd name="T48" fmla="*/ 27 w 61"/>
                <a:gd name="T49" fmla="*/ 26 h 30"/>
                <a:gd name="T50" fmla="*/ 30 w 61"/>
                <a:gd name="T51" fmla="*/ 26 h 30"/>
                <a:gd name="T52" fmla="*/ 34 w 61"/>
                <a:gd name="T53" fmla="*/ 24 h 30"/>
                <a:gd name="T54" fmla="*/ 38 w 61"/>
                <a:gd name="T55" fmla="*/ 22 h 30"/>
                <a:gd name="T56" fmla="*/ 42 w 61"/>
                <a:gd name="T57" fmla="*/ 20 h 30"/>
                <a:gd name="T58" fmla="*/ 44 w 61"/>
                <a:gd name="T59" fmla="*/ 16 h 30"/>
                <a:gd name="T60" fmla="*/ 48 w 61"/>
                <a:gd name="T61" fmla="*/ 13 h 30"/>
                <a:gd name="T62" fmla="*/ 52 w 61"/>
                <a:gd name="T63" fmla="*/ 9 h 30"/>
                <a:gd name="T64" fmla="*/ 55 w 61"/>
                <a:gd name="T65" fmla="*/ 7 h 30"/>
                <a:gd name="T66" fmla="*/ 56 w 61"/>
                <a:gd name="T67" fmla="*/ 4 h 30"/>
                <a:gd name="T68" fmla="*/ 57 w 61"/>
                <a:gd name="T69" fmla="*/ 3 h 30"/>
                <a:gd name="T70" fmla="*/ 57 w 61"/>
                <a:gd name="T71" fmla="*/ 3 h 30"/>
                <a:gd name="T72" fmla="*/ 57 w 61"/>
                <a:gd name="T73" fmla="*/ 1 h 30"/>
                <a:gd name="T74" fmla="*/ 60 w 61"/>
                <a:gd name="T75" fmla="*/ 0 h 3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61" h="30">
                  <a:moveTo>
                    <a:pt x="60" y="0"/>
                  </a:moveTo>
                  <a:lnTo>
                    <a:pt x="60" y="1"/>
                  </a:lnTo>
                  <a:lnTo>
                    <a:pt x="61" y="3"/>
                  </a:lnTo>
                  <a:lnTo>
                    <a:pt x="60" y="4"/>
                  </a:lnTo>
                  <a:lnTo>
                    <a:pt x="59" y="7"/>
                  </a:lnTo>
                  <a:lnTo>
                    <a:pt x="57" y="9"/>
                  </a:lnTo>
                  <a:lnTo>
                    <a:pt x="53" y="13"/>
                  </a:lnTo>
                  <a:lnTo>
                    <a:pt x="48" y="18"/>
                  </a:lnTo>
                  <a:lnTo>
                    <a:pt x="38" y="26"/>
                  </a:lnTo>
                  <a:lnTo>
                    <a:pt x="27" y="30"/>
                  </a:lnTo>
                  <a:lnTo>
                    <a:pt x="18" y="28"/>
                  </a:lnTo>
                  <a:lnTo>
                    <a:pt x="9" y="24"/>
                  </a:lnTo>
                  <a:lnTo>
                    <a:pt x="4" y="20"/>
                  </a:lnTo>
                  <a:lnTo>
                    <a:pt x="1" y="18"/>
                  </a:lnTo>
                  <a:lnTo>
                    <a:pt x="0" y="17"/>
                  </a:lnTo>
                  <a:lnTo>
                    <a:pt x="1" y="16"/>
                  </a:lnTo>
                  <a:lnTo>
                    <a:pt x="2" y="16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5" y="17"/>
                  </a:lnTo>
                  <a:lnTo>
                    <a:pt x="8" y="18"/>
                  </a:lnTo>
                  <a:lnTo>
                    <a:pt x="12" y="21"/>
                  </a:lnTo>
                  <a:lnTo>
                    <a:pt x="15" y="24"/>
                  </a:lnTo>
                  <a:lnTo>
                    <a:pt x="22" y="25"/>
                  </a:lnTo>
                  <a:lnTo>
                    <a:pt x="27" y="26"/>
                  </a:lnTo>
                  <a:lnTo>
                    <a:pt x="30" y="26"/>
                  </a:lnTo>
                  <a:lnTo>
                    <a:pt x="34" y="24"/>
                  </a:lnTo>
                  <a:lnTo>
                    <a:pt x="38" y="22"/>
                  </a:lnTo>
                  <a:lnTo>
                    <a:pt x="42" y="20"/>
                  </a:lnTo>
                  <a:lnTo>
                    <a:pt x="44" y="16"/>
                  </a:lnTo>
                  <a:lnTo>
                    <a:pt x="48" y="13"/>
                  </a:lnTo>
                  <a:lnTo>
                    <a:pt x="52" y="9"/>
                  </a:lnTo>
                  <a:lnTo>
                    <a:pt x="55" y="7"/>
                  </a:lnTo>
                  <a:lnTo>
                    <a:pt x="56" y="4"/>
                  </a:lnTo>
                  <a:lnTo>
                    <a:pt x="57" y="3"/>
                  </a:lnTo>
                  <a:lnTo>
                    <a:pt x="57" y="3"/>
                  </a:lnTo>
                  <a:lnTo>
                    <a:pt x="57" y="1"/>
                  </a:lnTo>
                  <a:lnTo>
                    <a:pt x="60" y="0"/>
                  </a:lnTo>
                  <a:close/>
                </a:path>
              </a:pathLst>
            </a:custGeom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" name="Freeform 2081"/>
            <p:cNvSpPr/>
            <p:nvPr/>
          </p:nvSpPr>
          <p:spPr bwMode="auto">
            <a:xfrm>
              <a:off x="7986713" y="5127625"/>
              <a:ext cx="19050" cy="9525"/>
            </a:xfrm>
            <a:custGeom>
              <a:gdLst>
                <a:gd name="T0" fmla="*/ 3 w 12"/>
                <a:gd name="T1" fmla="*/ 0 h 6"/>
                <a:gd name="T2" fmla="*/ 11 w 12"/>
                <a:gd name="T3" fmla="*/ 2 h 6"/>
                <a:gd name="T4" fmla="*/ 12 w 12"/>
                <a:gd name="T5" fmla="*/ 3 h 6"/>
                <a:gd name="T6" fmla="*/ 12 w 12"/>
                <a:gd name="T7" fmla="*/ 5 h 6"/>
                <a:gd name="T8" fmla="*/ 12 w 12"/>
                <a:gd name="T9" fmla="*/ 6 h 6"/>
                <a:gd name="T10" fmla="*/ 11 w 12"/>
                <a:gd name="T11" fmla="*/ 6 h 6"/>
                <a:gd name="T12" fmla="*/ 11 w 12"/>
                <a:gd name="T13" fmla="*/ 6 h 6"/>
                <a:gd name="T14" fmla="*/ 2 w 12"/>
                <a:gd name="T15" fmla="*/ 3 h 6"/>
                <a:gd name="T16" fmla="*/ 0 w 12"/>
                <a:gd name="T17" fmla="*/ 2 h 6"/>
                <a:gd name="T18" fmla="*/ 0 w 12"/>
                <a:gd name="T19" fmla="*/ 1 h 6"/>
                <a:gd name="T20" fmla="*/ 0 w 12"/>
                <a:gd name="T21" fmla="*/ 0 h 6"/>
                <a:gd name="T22" fmla="*/ 3 w 12"/>
                <a:gd name="T23" fmla="*/ 0 h 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" h="6">
                  <a:moveTo>
                    <a:pt x="3" y="0"/>
                  </a:moveTo>
                  <a:lnTo>
                    <a:pt x="11" y="2"/>
                  </a:lnTo>
                  <a:lnTo>
                    <a:pt x="12" y="3"/>
                  </a:lnTo>
                  <a:lnTo>
                    <a:pt x="12" y="5"/>
                  </a:lnTo>
                  <a:lnTo>
                    <a:pt x="12" y="6"/>
                  </a:lnTo>
                  <a:lnTo>
                    <a:pt x="11" y="6"/>
                  </a:lnTo>
                  <a:lnTo>
                    <a:pt x="11" y="6"/>
                  </a:lnTo>
                  <a:lnTo>
                    <a:pt x="2" y="3"/>
                  </a:lnTo>
                  <a:lnTo>
                    <a:pt x="0" y="2"/>
                  </a:lnTo>
                  <a:lnTo>
                    <a:pt x="0" y="1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" name="Freeform 2082"/>
            <p:cNvSpPr>
              <a:spLocks noEditPoints="1"/>
            </p:cNvSpPr>
            <p:nvPr/>
          </p:nvSpPr>
          <p:spPr bwMode="auto">
            <a:xfrm>
              <a:off x="7985126" y="5124450"/>
              <a:ext cx="25400" cy="14288"/>
            </a:xfrm>
            <a:custGeom>
              <a:gdLst>
                <a:gd name="T0" fmla="*/ 3 w 16"/>
                <a:gd name="T1" fmla="*/ 3 h 9"/>
                <a:gd name="T2" fmla="*/ 3 w 16"/>
                <a:gd name="T3" fmla="*/ 4 h 9"/>
                <a:gd name="T4" fmla="*/ 3 w 16"/>
                <a:gd name="T5" fmla="*/ 4 h 9"/>
                <a:gd name="T6" fmla="*/ 3 w 16"/>
                <a:gd name="T7" fmla="*/ 4 h 9"/>
                <a:gd name="T8" fmla="*/ 12 w 16"/>
                <a:gd name="T9" fmla="*/ 7 h 9"/>
                <a:gd name="T10" fmla="*/ 12 w 16"/>
                <a:gd name="T11" fmla="*/ 8 h 9"/>
                <a:gd name="T12" fmla="*/ 12 w 16"/>
                <a:gd name="T13" fmla="*/ 7 h 9"/>
                <a:gd name="T14" fmla="*/ 12 w 16"/>
                <a:gd name="T15" fmla="*/ 7 h 9"/>
                <a:gd name="T16" fmla="*/ 12 w 16"/>
                <a:gd name="T17" fmla="*/ 7 h 9"/>
                <a:gd name="T18" fmla="*/ 12 w 16"/>
                <a:gd name="T19" fmla="*/ 7 h 9"/>
                <a:gd name="T20" fmla="*/ 12 w 16"/>
                <a:gd name="T21" fmla="*/ 7 h 9"/>
                <a:gd name="T22" fmla="*/ 3 w 16"/>
                <a:gd name="T23" fmla="*/ 3 h 9"/>
                <a:gd name="T24" fmla="*/ 3 w 16"/>
                <a:gd name="T25" fmla="*/ 3 h 9"/>
                <a:gd name="T26" fmla="*/ 3 w 16"/>
                <a:gd name="T27" fmla="*/ 0 h 9"/>
                <a:gd name="T28" fmla="*/ 4 w 16"/>
                <a:gd name="T29" fmla="*/ 0 h 9"/>
                <a:gd name="T30" fmla="*/ 13 w 16"/>
                <a:gd name="T31" fmla="*/ 3 h 9"/>
                <a:gd name="T32" fmla="*/ 15 w 16"/>
                <a:gd name="T33" fmla="*/ 4 h 9"/>
                <a:gd name="T34" fmla="*/ 16 w 16"/>
                <a:gd name="T35" fmla="*/ 7 h 9"/>
                <a:gd name="T36" fmla="*/ 15 w 16"/>
                <a:gd name="T37" fmla="*/ 8 h 9"/>
                <a:gd name="T38" fmla="*/ 13 w 16"/>
                <a:gd name="T39" fmla="*/ 9 h 9"/>
                <a:gd name="T40" fmla="*/ 12 w 16"/>
                <a:gd name="T41" fmla="*/ 9 h 9"/>
                <a:gd name="T42" fmla="*/ 12 w 16"/>
                <a:gd name="T43" fmla="*/ 9 h 9"/>
                <a:gd name="T44" fmla="*/ 11 w 16"/>
                <a:gd name="T45" fmla="*/ 9 h 9"/>
                <a:gd name="T46" fmla="*/ 1 w 16"/>
                <a:gd name="T47" fmla="*/ 7 h 9"/>
                <a:gd name="T48" fmla="*/ 0 w 16"/>
                <a:gd name="T49" fmla="*/ 5 h 9"/>
                <a:gd name="T50" fmla="*/ 0 w 16"/>
                <a:gd name="T51" fmla="*/ 4 h 9"/>
                <a:gd name="T52" fmla="*/ 0 w 16"/>
                <a:gd name="T53" fmla="*/ 3 h 9"/>
                <a:gd name="T54" fmla="*/ 1 w 16"/>
                <a:gd name="T55" fmla="*/ 2 h 9"/>
                <a:gd name="T56" fmla="*/ 3 w 16"/>
                <a:gd name="T57" fmla="*/ 0 h 9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6" h="9">
                  <a:moveTo>
                    <a:pt x="3" y="3"/>
                  </a:moveTo>
                  <a:lnTo>
                    <a:pt x="3" y="4"/>
                  </a:lnTo>
                  <a:lnTo>
                    <a:pt x="3" y="4"/>
                  </a:lnTo>
                  <a:lnTo>
                    <a:pt x="3" y="4"/>
                  </a:lnTo>
                  <a:lnTo>
                    <a:pt x="12" y="7"/>
                  </a:lnTo>
                  <a:lnTo>
                    <a:pt x="12" y="8"/>
                  </a:lnTo>
                  <a:lnTo>
                    <a:pt x="12" y="7"/>
                  </a:lnTo>
                  <a:lnTo>
                    <a:pt x="12" y="7"/>
                  </a:lnTo>
                  <a:lnTo>
                    <a:pt x="12" y="7"/>
                  </a:lnTo>
                  <a:lnTo>
                    <a:pt x="12" y="7"/>
                  </a:lnTo>
                  <a:lnTo>
                    <a:pt x="12" y="7"/>
                  </a:lnTo>
                  <a:lnTo>
                    <a:pt x="3" y="3"/>
                  </a:lnTo>
                  <a:lnTo>
                    <a:pt x="3" y="3"/>
                  </a:lnTo>
                  <a:close/>
                  <a:moveTo>
                    <a:pt x="3" y="0"/>
                  </a:moveTo>
                  <a:lnTo>
                    <a:pt x="4" y="0"/>
                  </a:lnTo>
                  <a:lnTo>
                    <a:pt x="13" y="3"/>
                  </a:lnTo>
                  <a:lnTo>
                    <a:pt x="15" y="4"/>
                  </a:lnTo>
                  <a:lnTo>
                    <a:pt x="16" y="7"/>
                  </a:lnTo>
                  <a:lnTo>
                    <a:pt x="15" y="8"/>
                  </a:lnTo>
                  <a:lnTo>
                    <a:pt x="13" y="9"/>
                  </a:lnTo>
                  <a:lnTo>
                    <a:pt x="12" y="9"/>
                  </a:lnTo>
                  <a:lnTo>
                    <a:pt x="12" y="9"/>
                  </a:lnTo>
                  <a:lnTo>
                    <a:pt x="11" y="9"/>
                  </a:lnTo>
                  <a:lnTo>
                    <a:pt x="1" y="7"/>
                  </a:lnTo>
                  <a:lnTo>
                    <a:pt x="0" y="5"/>
                  </a:lnTo>
                  <a:lnTo>
                    <a:pt x="0" y="4"/>
                  </a:lnTo>
                  <a:lnTo>
                    <a:pt x="0" y="3"/>
                  </a:lnTo>
                  <a:lnTo>
                    <a:pt x="1" y="2"/>
                  </a:lnTo>
                  <a:lnTo>
                    <a:pt x="3" y="0"/>
                  </a:lnTo>
                  <a:close/>
                </a:path>
              </a:pathLst>
            </a:custGeom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" name="Freeform 2083"/>
            <p:cNvSpPr/>
            <p:nvPr/>
          </p:nvSpPr>
          <p:spPr bwMode="auto">
            <a:xfrm>
              <a:off x="7902576" y="5145088"/>
              <a:ext cx="12700" cy="20638"/>
            </a:xfrm>
            <a:custGeom>
              <a:gdLst>
                <a:gd name="T0" fmla="*/ 5 w 8"/>
                <a:gd name="T1" fmla="*/ 0 h 13"/>
                <a:gd name="T2" fmla="*/ 8 w 8"/>
                <a:gd name="T3" fmla="*/ 0 h 13"/>
                <a:gd name="T4" fmla="*/ 8 w 8"/>
                <a:gd name="T5" fmla="*/ 2 h 13"/>
                <a:gd name="T6" fmla="*/ 8 w 8"/>
                <a:gd name="T7" fmla="*/ 3 h 13"/>
                <a:gd name="T8" fmla="*/ 4 w 8"/>
                <a:gd name="T9" fmla="*/ 12 h 13"/>
                <a:gd name="T10" fmla="*/ 2 w 8"/>
                <a:gd name="T11" fmla="*/ 13 h 13"/>
                <a:gd name="T12" fmla="*/ 2 w 8"/>
                <a:gd name="T13" fmla="*/ 13 h 13"/>
                <a:gd name="T14" fmla="*/ 1 w 8"/>
                <a:gd name="T15" fmla="*/ 13 h 13"/>
                <a:gd name="T16" fmla="*/ 0 w 8"/>
                <a:gd name="T17" fmla="*/ 12 h 13"/>
                <a:gd name="T18" fmla="*/ 0 w 8"/>
                <a:gd name="T19" fmla="*/ 11 h 13"/>
                <a:gd name="T20" fmla="*/ 5 w 8"/>
                <a:gd name="T21" fmla="*/ 2 h 13"/>
                <a:gd name="T22" fmla="*/ 5 w 8"/>
                <a:gd name="T23" fmla="*/ 0 h 1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" h="13">
                  <a:moveTo>
                    <a:pt x="5" y="0"/>
                  </a:moveTo>
                  <a:lnTo>
                    <a:pt x="8" y="0"/>
                  </a:lnTo>
                  <a:lnTo>
                    <a:pt x="8" y="2"/>
                  </a:lnTo>
                  <a:lnTo>
                    <a:pt x="8" y="3"/>
                  </a:lnTo>
                  <a:lnTo>
                    <a:pt x="4" y="12"/>
                  </a:lnTo>
                  <a:lnTo>
                    <a:pt x="2" y="13"/>
                  </a:lnTo>
                  <a:lnTo>
                    <a:pt x="2" y="13"/>
                  </a:lnTo>
                  <a:lnTo>
                    <a:pt x="1" y="13"/>
                  </a:lnTo>
                  <a:lnTo>
                    <a:pt x="0" y="12"/>
                  </a:lnTo>
                  <a:lnTo>
                    <a:pt x="0" y="11"/>
                  </a:lnTo>
                  <a:lnTo>
                    <a:pt x="5" y="2"/>
                  </a:lnTo>
                  <a:lnTo>
                    <a:pt x="5" y="0"/>
                  </a:lnTo>
                  <a:close/>
                </a:path>
              </a:pathLst>
            </a:custGeom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" name="Freeform 2084"/>
            <p:cNvSpPr>
              <a:spLocks noEditPoints="1"/>
            </p:cNvSpPr>
            <p:nvPr/>
          </p:nvSpPr>
          <p:spPr bwMode="auto">
            <a:xfrm>
              <a:off x="7899401" y="5143500"/>
              <a:ext cx="19050" cy="25400"/>
            </a:xfrm>
            <a:custGeom>
              <a:gdLst>
                <a:gd name="T0" fmla="*/ 8 w 12"/>
                <a:gd name="T1" fmla="*/ 3 h 16"/>
                <a:gd name="T2" fmla="*/ 8 w 12"/>
                <a:gd name="T3" fmla="*/ 4 h 16"/>
                <a:gd name="T4" fmla="*/ 3 w 12"/>
                <a:gd name="T5" fmla="*/ 12 h 16"/>
                <a:gd name="T6" fmla="*/ 3 w 12"/>
                <a:gd name="T7" fmla="*/ 13 h 16"/>
                <a:gd name="T8" fmla="*/ 4 w 12"/>
                <a:gd name="T9" fmla="*/ 13 h 16"/>
                <a:gd name="T10" fmla="*/ 4 w 12"/>
                <a:gd name="T11" fmla="*/ 13 h 16"/>
                <a:gd name="T12" fmla="*/ 4 w 12"/>
                <a:gd name="T13" fmla="*/ 13 h 16"/>
                <a:gd name="T14" fmla="*/ 8 w 12"/>
                <a:gd name="T15" fmla="*/ 4 h 16"/>
                <a:gd name="T16" fmla="*/ 8 w 12"/>
                <a:gd name="T17" fmla="*/ 4 h 16"/>
                <a:gd name="T18" fmla="*/ 8 w 12"/>
                <a:gd name="T19" fmla="*/ 3 h 16"/>
                <a:gd name="T20" fmla="*/ 8 w 12"/>
                <a:gd name="T21" fmla="*/ 3 h 16"/>
                <a:gd name="T22" fmla="*/ 8 w 12"/>
                <a:gd name="T23" fmla="*/ 0 h 16"/>
                <a:gd name="T24" fmla="*/ 10 w 12"/>
                <a:gd name="T25" fmla="*/ 0 h 16"/>
                <a:gd name="T26" fmla="*/ 11 w 12"/>
                <a:gd name="T27" fmla="*/ 1 h 16"/>
                <a:gd name="T28" fmla="*/ 12 w 12"/>
                <a:gd name="T29" fmla="*/ 4 h 16"/>
                <a:gd name="T30" fmla="*/ 11 w 12"/>
                <a:gd name="T31" fmla="*/ 5 h 16"/>
                <a:gd name="T32" fmla="*/ 7 w 12"/>
                <a:gd name="T33" fmla="*/ 14 h 16"/>
                <a:gd name="T34" fmla="*/ 6 w 12"/>
                <a:gd name="T35" fmla="*/ 16 h 16"/>
                <a:gd name="T36" fmla="*/ 4 w 12"/>
                <a:gd name="T37" fmla="*/ 16 h 16"/>
                <a:gd name="T38" fmla="*/ 3 w 12"/>
                <a:gd name="T39" fmla="*/ 16 h 16"/>
                <a:gd name="T40" fmla="*/ 2 w 12"/>
                <a:gd name="T41" fmla="*/ 14 h 16"/>
                <a:gd name="T42" fmla="*/ 0 w 12"/>
                <a:gd name="T43" fmla="*/ 13 h 16"/>
                <a:gd name="T44" fmla="*/ 0 w 12"/>
                <a:gd name="T45" fmla="*/ 10 h 16"/>
                <a:gd name="T46" fmla="*/ 6 w 12"/>
                <a:gd name="T47" fmla="*/ 3 h 16"/>
                <a:gd name="T48" fmla="*/ 7 w 12"/>
                <a:gd name="T49" fmla="*/ 0 h 16"/>
                <a:gd name="T50" fmla="*/ 8 w 12"/>
                <a:gd name="T51" fmla="*/ 0 h 1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" h="16">
                  <a:moveTo>
                    <a:pt x="8" y="3"/>
                  </a:moveTo>
                  <a:lnTo>
                    <a:pt x="8" y="4"/>
                  </a:lnTo>
                  <a:lnTo>
                    <a:pt x="3" y="12"/>
                  </a:lnTo>
                  <a:lnTo>
                    <a:pt x="3" y="13"/>
                  </a:lnTo>
                  <a:lnTo>
                    <a:pt x="4" y="13"/>
                  </a:lnTo>
                  <a:lnTo>
                    <a:pt x="4" y="13"/>
                  </a:lnTo>
                  <a:lnTo>
                    <a:pt x="4" y="13"/>
                  </a:lnTo>
                  <a:lnTo>
                    <a:pt x="8" y="4"/>
                  </a:lnTo>
                  <a:lnTo>
                    <a:pt x="8" y="4"/>
                  </a:lnTo>
                  <a:lnTo>
                    <a:pt x="8" y="3"/>
                  </a:lnTo>
                  <a:lnTo>
                    <a:pt x="8" y="3"/>
                  </a:lnTo>
                  <a:close/>
                  <a:moveTo>
                    <a:pt x="8" y="0"/>
                  </a:moveTo>
                  <a:lnTo>
                    <a:pt x="10" y="0"/>
                  </a:lnTo>
                  <a:lnTo>
                    <a:pt x="11" y="1"/>
                  </a:lnTo>
                  <a:lnTo>
                    <a:pt x="12" y="4"/>
                  </a:lnTo>
                  <a:lnTo>
                    <a:pt x="11" y="5"/>
                  </a:lnTo>
                  <a:lnTo>
                    <a:pt x="7" y="14"/>
                  </a:lnTo>
                  <a:lnTo>
                    <a:pt x="6" y="16"/>
                  </a:lnTo>
                  <a:lnTo>
                    <a:pt x="4" y="16"/>
                  </a:lnTo>
                  <a:lnTo>
                    <a:pt x="3" y="16"/>
                  </a:lnTo>
                  <a:lnTo>
                    <a:pt x="2" y="14"/>
                  </a:lnTo>
                  <a:lnTo>
                    <a:pt x="0" y="13"/>
                  </a:lnTo>
                  <a:lnTo>
                    <a:pt x="0" y="10"/>
                  </a:lnTo>
                  <a:lnTo>
                    <a:pt x="6" y="3"/>
                  </a:lnTo>
                  <a:lnTo>
                    <a:pt x="7" y="0"/>
                  </a:lnTo>
                  <a:lnTo>
                    <a:pt x="8" y="0"/>
                  </a:lnTo>
                  <a:close/>
                </a:path>
              </a:pathLst>
            </a:custGeom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" name="Freeform 2085"/>
            <p:cNvSpPr/>
            <p:nvPr/>
          </p:nvSpPr>
          <p:spPr bwMode="auto">
            <a:xfrm>
              <a:off x="7958138" y="5257800"/>
              <a:ext cx="4763" cy="28575"/>
            </a:xfrm>
            <a:custGeom>
              <a:gdLst>
                <a:gd name="T0" fmla="*/ 1 w 3"/>
                <a:gd name="T1" fmla="*/ 0 h 18"/>
                <a:gd name="T2" fmla="*/ 3 w 3"/>
                <a:gd name="T3" fmla="*/ 1 h 18"/>
                <a:gd name="T4" fmla="*/ 3 w 3"/>
                <a:gd name="T5" fmla="*/ 3 h 18"/>
                <a:gd name="T6" fmla="*/ 3 w 3"/>
                <a:gd name="T7" fmla="*/ 17 h 18"/>
                <a:gd name="T8" fmla="*/ 3 w 3"/>
                <a:gd name="T9" fmla="*/ 18 h 18"/>
                <a:gd name="T10" fmla="*/ 1 w 3"/>
                <a:gd name="T11" fmla="*/ 18 h 18"/>
                <a:gd name="T12" fmla="*/ 0 w 3"/>
                <a:gd name="T13" fmla="*/ 18 h 18"/>
                <a:gd name="T14" fmla="*/ 0 w 3"/>
                <a:gd name="T15" fmla="*/ 17 h 18"/>
                <a:gd name="T16" fmla="*/ 0 w 3"/>
                <a:gd name="T17" fmla="*/ 3 h 18"/>
                <a:gd name="T18" fmla="*/ 0 w 3"/>
                <a:gd name="T19" fmla="*/ 1 h 18"/>
                <a:gd name="T20" fmla="*/ 1 w 3"/>
                <a:gd name="T21" fmla="*/ 0 h 1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" h="18">
                  <a:moveTo>
                    <a:pt x="1" y="0"/>
                  </a:moveTo>
                  <a:lnTo>
                    <a:pt x="3" y="1"/>
                  </a:lnTo>
                  <a:lnTo>
                    <a:pt x="3" y="3"/>
                  </a:lnTo>
                  <a:lnTo>
                    <a:pt x="3" y="17"/>
                  </a:lnTo>
                  <a:lnTo>
                    <a:pt x="3" y="18"/>
                  </a:lnTo>
                  <a:lnTo>
                    <a:pt x="1" y="18"/>
                  </a:lnTo>
                  <a:lnTo>
                    <a:pt x="0" y="18"/>
                  </a:lnTo>
                  <a:lnTo>
                    <a:pt x="0" y="17"/>
                  </a:lnTo>
                  <a:lnTo>
                    <a:pt x="0" y="3"/>
                  </a:lnTo>
                  <a:lnTo>
                    <a:pt x="0" y="1"/>
                  </a:lnTo>
                  <a:lnTo>
                    <a:pt x="1" y="0"/>
                  </a:lnTo>
                  <a:close/>
                </a:path>
              </a:pathLst>
            </a:custGeom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" name="Freeform 2086"/>
            <p:cNvSpPr>
              <a:spLocks noEditPoints="1"/>
            </p:cNvSpPr>
            <p:nvPr/>
          </p:nvSpPr>
          <p:spPr bwMode="auto">
            <a:xfrm>
              <a:off x="7953376" y="5256213"/>
              <a:ext cx="12700" cy="34925"/>
            </a:xfrm>
            <a:custGeom>
              <a:gdLst>
                <a:gd name="T0" fmla="*/ 4 w 8"/>
                <a:gd name="T1" fmla="*/ 4 h 22"/>
                <a:gd name="T2" fmla="*/ 4 w 8"/>
                <a:gd name="T3" fmla="*/ 4 h 22"/>
                <a:gd name="T4" fmla="*/ 4 w 8"/>
                <a:gd name="T5" fmla="*/ 18 h 22"/>
                <a:gd name="T6" fmla="*/ 4 w 8"/>
                <a:gd name="T7" fmla="*/ 18 h 22"/>
                <a:gd name="T8" fmla="*/ 4 w 8"/>
                <a:gd name="T9" fmla="*/ 18 h 22"/>
                <a:gd name="T10" fmla="*/ 4 w 8"/>
                <a:gd name="T11" fmla="*/ 4 h 22"/>
                <a:gd name="T12" fmla="*/ 4 w 8"/>
                <a:gd name="T13" fmla="*/ 4 h 22"/>
                <a:gd name="T14" fmla="*/ 4 w 8"/>
                <a:gd name="T15" fmla="*/ 0 h 22"/>
                <a:gd name="T16" fmla="*/ 6 w 8"/>
                <a:gd name="T17" fmla="*/ 1 h 22"/>
                <a:gd name="T18" fmla="*/ 7 w 8"/>
                <a:gd name="T19" fmla="*/ 1 h 22"/>
                <a:gd name="T20" fmla="*/ 8 w 8"/>
                <a:gd name="T21" fmla="*/ 4 h 22"/>
                <a:gd name="T22" fmla="*/ 8 w 8"/>
                <a:gd name="T23" fmla="*/ 18 h 22"/>
                <a:gd name="T24" fmla="*/ 7 w 8"/>
                <a:gd name="T25" fmla="*/ 19 h 22"/>
                <a:gd name="T26" fmla="*/ 6 w 8"/>
                <a:gd name="T27" fmla="*/ 21 h 22"/>
                <a:gd name="T28" fmla="*/ 4 w 8"/>
                <a:gd name="T29" fmla="*/ 22 h 22"/>
                <a:gd name="T30" fmla="*/ 3 w 8"/>
                <a:gd name="T31" fmla="*/ 21 h 22"/>
                <a:gd name="T32" fmla="*/ 2 w 8"/>
                <a:gd name="T33" fmla="*/ 19 h 22"/>
                <a:gd name="T34" fmla="*/ 0 w 8"/>
                <a:gd name="T35" fmla="*/ 18 h 22"/>
                <a:gd name="T36" fmla="*/ 0 w 8"/>
                <a:gd name="T37" fmla="*/ 4 h 22"/>
                <a:gd name="T38" fmla="*/ 2 w 8"/>
                <a:gd name="T39" fmla="*/ 1 h 22"/>
                <a:gd name="T40" fmla="*/ 3 w 8"/>
                <a:gd name="T41" fmla="*/ 1 h 22"/>
                <a:gd name="T42" fmla="*/ 4 w 8"/>
                <a:gd name="T43" fmla="*/ 0 h 2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8" h="22">
                  <a:moveTo>
                    <a:pt x="4" y="4"/>
                  </a:moveTo>
                  <a:lnTo>
                    <a:pt x="4" y="4"/>
                  </a:lnTo>
                  <a:lnTo>
                    <a:pt x="4" y="18"/>
                  </a:lnTo>
                  <a:lnTo>
                    <a:pt x="4" y="18"/>
                  </a:lnTo>
                  <a:lnTo>
                    <a:pt x="4" y="18"/>
                  </a:lnTo>
                  <a:lnTo>
                    <a:pt x="4" y="4"/>
                  </a:lnTo>
                  <a:lnTo>
                    <a:pt x="4" y="4"/>
                  </a:lnTo>
                  <a:close/>
                  <a:moveTo>
                    <a:pt x="4" y="0"/>
                  </a:moveTo>
                  <a:lnTo>
                    <a:pt x="6" y="1"/>
                  </a:lnTo>
                  <a:lnTo>
                    <a:pt x="7" y="1"/>
                  </a:lnTo>
                  <a:lnTo>
                    <a:pt x="8" y="4"/>
                  </a:lnTo>
                  <a:lnTo>
                    <a:pt x="8" y="18"/>
                  </a:lnTo>
                  <a:lnTo>
                    <a:pt x="7" y="19"/>
                  </a:lnTo>
                  <a:lnTo>
                    <a:pt x="6" y="21"/>
                  </a:lnTo>
                  <a:lnTo>
                    <a:pt x="4" y="22"/>
                  </a:lnTo>
                  <a:lnTo>
                    <a:pt x="3" y="21"/>
                  </a:lnTo>
                  <a:lnTo>
                    <a:pt x="2" y="19"/>
                  </a:lnTo>
                  <a:lnTo>
                    <a:pt x="0" y="18"/>
                  </a:lnTo>
                  <a:lnTo>
                    <a:pt x="0" y="4"/>
                  </a:lnTo>
                  <a:lnTo>
                    <a:pt x="2" y="1"/>
                  </a:lnTo>
                  <a:lnTo>
                    <a:pt x="3" y="1"/>
                  </a:lnTo>
                  <a:lnTo>
                    <a:pt x="4" y="0"/>
                  </a:lnTo>
                  <a:close/>
                </a:path>
              </a:pathLst>
            </a:custGeom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" name="Freeform 2087"/>
            <p:cNvSpPr>
              <a:spLocks noEditPoints="1"/>
            </p:cNvSpPr>
            <p:nvPr/>
          </p:nvSpPr>
          <p:spPr bwMode="auto">
            <a:xfrm>
              <a:off x="7902576" y="5276850"/>
              <a:ext cx="117475" cy="184150"/>
            </a:xfrm>
            <a:custGeom>
              <a:gdLst>
                <a:gd name="T0" fmla="*/ 38 w 74"/>
                <a:gd name="T1" fmla="*/ 4 h 116"/>
                <a:gd name="T2" fmla="*/ 27 w 74"/>
                <a:gd name="T3" fmla="*/ 5 h 116"/>
                <a:gd name="T4" fmla="*/ 18 w 74"/>
                <a:gd name="T5" fmla="*/ 9 h 116"/>
                <a:gd name="T6" fmla="*/ 10 w 74"/>
                <a:gd name="T7" fmla="*/ 17 h 116"/>
                <a:gd name="T8" fmla="*/ 6 w 74"/>
                <a:gd name="T9" fmla="*/ 27 h 116"/>
                <a:gd name="T10" fmla="*/ 4 w 74"/>
                <a:gd name="T11" fmla="*/ 43 h 116"/>
                <a:gd name="T12" fmla="*/ 6 w 74"/>
                <a:gd name="T13" fmla="*/ 68 h 116"/>
                <a:gd name="T14" fmla="*/ 14 w 74"/>
                <a:gd name="T15" fmla="*/ 90 h 116"/>
                <a:gd name="T16" fmla="*/ 22 w 74"/>
                <a:gd name="T17" fmla="*/ 102 h 116"/>
                <a:gd name="T18" fmla="*/ 30 w 74"/>
                <a:gd name="T19" fmla="*/ 110 h 116"/>
                <a:gd name="T20" fmla="*/ 38 w 74"/>
                <a:gd name="T21" fmla="*/ 112 h 116"/>
                <a:gd name="T22" fmla="*/ 47 w 74"/>
                <a:gd name="T23" fmla="*/ 110 h 116"/>
                <a:gd name="T24" fmla="*/ 53 w 74"/>
                <a:gd name="T25" fmla="*/ 102 h 116"/>
                <a:gd name="T26" fmla="*/ 61 w 74"/>
                <a:gd name="T27" fmla="*/ 90 h 116"/>
                <a:gd name="T28" fmla="*/ 68 w 74"/>
                <a:gd name="T29" fmla="*/ 68 h 116"/>
                <a:gd name="T30" fmla="*/ 70 w 74"/>
                <a:gd name="T31" fmla="*/ 43 h 116"/>
                <a:gd name="T32" fmla="*/ 69 w 74"/>
                <a:gd name="T33" fmla="*/ 27 h 116"/>
                <a:gd name="T34" fmla="*/ 64 w 74"/>
                <a:gd name="T35" fmla="*/ 17 h 116"/>
                <a:gd name="T36" fmla="*/ 57 w 74"/>
                <a:gd name="T37" fmla="*/ 9 h 116"/>
                <a:gd name="T38" fmla="*/ 48 w 74"/>
                <a:gd name="T39" fmla="*/ 5 h 116"/>
                <a:gd name="T40" fmla="*/ 38 w 74"/>
                <a:gd name="T41" fmla="*/ 4 h 116"/>
                <a:gd name="T42" fmla="*/ 38 w 74"/>
                <a:gd name="T43" fmla="*/ 0 h 116"/>
                <a:gd name="T44" fmla="*/ 52 w 74"/>
                <a:gd name="T45" fmla="*/ 2 h 116"/>
                <a:gd name="T46" fmla="*/ 64 w 74"/>
                <a:gd name="T47" fmla="*/ 10 h 116"/>
                <a:gd name="T48" fmla="*/ 69 w 74"/>
                <a:gd name="T49" fmla="*/ 18 h 116"/>
                <a:gd name="T50" fmla="*/ 73 w 74"/>
                <a:gd name="T51" fmla="*/ 30 h 116"/>
                <a:gd name="T52" fmla="*/ 74 w 74"/>
                <a:gd name="T53" fmla="*/ 43 h 116"/>
                <a:gd name="T54" fmla="*/ 72 w 74"/>
                <a:gd name="T55" fmla="*/ 68 h 116"/>
                <a:gd name="T56" fmla="*/ 64 w 74"/>
                <a:gd name="T57" fmla="*/ 91 h 116"/>
                <a:gd name="T58" fmla="*/ 57 w 74"/>
                <a:gd name="T59" fmla="*/ 103 h 116"/>
                <a:gd name="T60" fmla="*/ 48 w 74"/>
                <a:gd name="T61" fmla="*/ 112 h 116"/>
                <a:gd name="T62" fmla="*/ 38 w 74"/>
                <a:gd name="T63" fmla="*/ 116 h 116"/>
                <a:gd name="T64" fmla="*/ 29 w 74"/>
                <a:gd name="T65" fmla="*/ 112 h 116"/>
                <a:gd name="T66" fmla="*/ 19 w 74"/>
                <a:gd name="T67" fmla="*/ 103 h 116"/>
                <a:gd name="T68" fmla="*/ 12 w 74"/>
                <a:gd name="T69" fmla="*/ 91 h 116"/>
                <a:gd name="T70" fmla="*/ 4 w 74"/>
                <a:gd name="T71" fmla="*/ 68 h 116"/>
                <a:gd name="T72" fmla="*/ 0 w 74"/>
                <a:gd name="T73" fmla="*/ 43 h 116"/>
                <a:gd name="T74" fmla="*/ 1 w 74"/>
                <a:gd name="T75" fmla="*/ 30 h 116"/>
                <a:gd name="T76" fmla="*/ 5 w 74"/>
                <a:gd name="T77" fmla="*/ 18 h 116"/>
                <a:gd name="T78" fmla="*/ 12 w 74"/>
                <a:gd name="T79" fmla="*/ 10 h 116"/>
                <a:gd name="T80" fmla="*/ 25 w 74"/>
                <a:gd name="T81" fmla="*/ 2 h 116"/>
                <a:gd name="T82" fmla="*/ 38 w 74"/>
                <a:gd name="T83" fmla="*/ 0 h 11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74" h="115">
                  <a:moveTo>
                    <a:pt x="38" y="4"/>
                  </a:moveTo>
                  <a:lnTo>
                    <a:pt x="27" y="5"/>
                  </a:lnTo>
                  <a:lnTo>
                    <a:pt x="18" y="9"/>
                  </a:lnTo>
                  <a:lnTo>
                    <a:pt x="10" y="17"/>
                  </a:lnTo>
                  <a:lnTo>
                    <a:pt x="6" y="27"/>
                  </a:lnTo>
                  <a:lnTo>
                    <a:pt x="4" y="43"/>
                  </a:lnTo>
                  <a:lnTo>
                    <a:pt x="6" y="68"/>
                  </a:lnTo>
                  <a:lnTo>
                    <a:pt x="14" y="90"/>
                  </a:lnTo>
                  <a:lnTo>
                    <a:pt x="22" y="102"/>
                  </a:lnTo>
                  <a:lnTo>
                    <a:pt x="30" y="110"/>
                  </a:lnTo>
                  <a:lnTo>
                    <a:pt x="38" y="112"/>
                  </a:lnTo>
                  <a:lnTo>
                    <a:pt x="47" y="110"/>
                  </a:lnTo>
                  <a:lnTo>
                    <a:pt x="53" y="102"/>
                  </a:lnTo>
                  <a:lnTo>
                    <a:pt x="61" y="90"/>
                  </a:lnTo>
                  <a:lnTo>
                    <a:pt x="68" y="68"/>
                  </a:lnTo>
                  <a:lnTo>
                    <a:pt x="70" y="43"/>
                  </a:lnTo>
                  <a:lnTo>
                    <a:pt x="69" y="27"/>
                  </a:lnTo>
                  <a:lnTo>
                    <a:pt x="64" y="17"/>
                  </a:lnTo>
                  <a:lnTo>
                    <a:pt x="57" y="9"/>
                  </a:lnTo>
                  <a:lnTo>
                    <a:pt x="48" y="5"/>
                  </a:lnTo>
                  <a:lnTo>
                    <a:pt x="38" y="4"/>
                  </a:lnTo>
                  <a:close/>
                  <a:moveTo>
                    <a:pt x="38" y="0"/>
                  </a:moveTo>
                  <a:lnTo>
                    <a:pt x="52" y="2"/>
                  </a:lnTo>
                  <a:lnTo>
                    <a:pt x="64" y="10"/>
                  </a:lnTo>
                  <a:lnTo>
                    <a:pt x="69" y="18"/>
                  </a:lnTo>
                  <a:lnTo>
                    <a:pt x="73" y="30"/>
                  </a:lnTo>
                  <a:lnTo>
                    <a:pt x="74" y="43"/>
                  </a:lnTo>
                  <a:lnTo>
                    <a:pt x="72" y="68"/>
                  </a:lnTo>
                  <a:lnTo>
                    <a:pt x="64" y="91"/>
                  </a:lnTo>
                  <a:lnTo>
                    <a:pt x="57" y="103"/>
                  </a:lnTo>
                  <a:lnTo>
                    <a:pt x="48" y="112"/>
                  </a:lnTo>
                  <a:lnTo>
                    <a:pt x="38" y="116"/>
                  </a:lnTo>
                  <a:lnTo>
                    <a:pt x="29" y="112"/>
                  </a:lnTo>
                  <a:lnTo>
                    <a:pt x="19" y="103"/>
                  </a:lnTo>
                  <a:lnTo>
                    <a:pt x="12" y="91"/>
                  </a:lnTo>
                  <a:lnTo>
                    <a:pt x="4" y="68"/>
                  </a:lnTo>
                  <a:lnTo>
                    <a:pt x="0" y="43"/>
                  </a:lnTo>
                  <a:lnTo>
                    <a:pt x="1" y="30"/>
                  </a:lnTo>
                  <a:lnTo>
                    <a:pt x="5" y="18"/>
                  </a:lnTo>
                  <a:lnTo>
                    <a:pt x="12" y="10"/>
                  </a:lnTo>
                  <a:lnTo>
                    <a:pt x="25" y="2"/>
                  </a:lnTo>
                  <a:lnTo>
                    <a:pt x="38" y="0"/>
                  </a:lnTo>
                  <a:close/>
                </a:path>
              </a:pathLst>
            </a:custGeom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" name="Freeform 2089"/>
            <p:cNvSpPr/>
            <p:nvPr/>
          </p:nvSpPr>
          <p:spPr bwMode="auto">
            <a:xfrm>
              <a:off x="7929563" y="5278438"/>
              <a:ext cx="55563" cy="34925"/>
            </a:xfrm>
            <a:custGeom>
              <a:gdLst>
                <a:gd name="T0" fmla="*/ 17 w 35"/>
                <a:gd name="T1" fmla="*/ 0 h 22"/>
                <a:gd name="T2" fmla="*/ 26 w 35"/>
                <a:gd name="T3" fmla="*/ 13 h 22"/>
                <a:gd name="T4" fmla="*/ 31 w 35"/>
                <a:gd name="T5" fmla="*/ 3 h 22"/>
                <a:gd name="T6" fmla="*/ 33 w 35"/>
                <a:gd name="T7" fmla="*/ 3 h 22"/>
                <a:gd name="T8" fmla="*/ 34 w 35"/>
                <a:gd name="T9" fmla="*/ 3 h 22"/>
                <a:gd name="T10" fmla="*/ 35 w 35"/>
                <a:gd name="T11" fmla="*/ 4 h 22"/>
                <a:gd name="T12" fmla="*/ 34 w 35"/>
                <a:gd name="T13" fmla="*/ 5 h 22"/>
                <a:gd name="T14" fmla="*/ 26 w 35"/>
                <a:gd name="T15" fmla="*/ 20 h 22"/>
                <a:gd name="T16" fmla="*/ 17 w 35"/>
                <a:gd name="T17" fmla="*/ 8 h 22"/>
                <a:gd name="T18" fmla="*/ 9 w 35"/>
                <a:gd name="T19" fmla="*/ 22 h 22"/>
                <a:gd name="T20" fmla="*/ 1 w 35"/>
                <a:gd name="T21" fmla="*/ 12 h 22"/>
                <a:gd name="T22" fmla="*/ 0 w 35"/>
                <a:gd name="T23" fmla="*/ 9 h 22"/>
                <a:gd name="T24" fmla="*/ 1 w 35"/>
                <a:gd name="T25" fmla="*/ 9 h 22"/>
                <a:gd name="T26" fmla="*/ 2 w 35"/>
                <a:gd name="T27" fmla="*/ 8 h 22"/>
                <a:gd name="T28" fmla="*/ 4 w 35"/>
                <a:gd name="T29" fmla="*/ 9 h 22"/>
                <a:gd name="T30" fmla="*/ 9 w 35"/>
                <a:gd name="T31" fmla="*/ 16 h 22"/>
                <a:gd name="T32" fmla="*/ 17 w 35"/>
                <a:gd name="T33" fmla="*/ 0 h 2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5" h="22">
                  <a:moveTo>
                    <a:pt x="17" y="0"/>
                  </a:moveTo>
                  <a:lnTo>
                    <a:pt x="26" y="13"/>
                  </a:lnTo>
                  <a:lnTo>
                    <a:pt x="31" y="3"/>
                  </a:lnTo>
                  <a:lnTo>
                    <a:pt x="33" y="3"/>
                  </a:lnTo>
                  <a:lnTo>
                    <a:pt x="34" y="3"/>
                  </a:lnTo>
                  <a:lnTo>
                    <a:pt x="35" y="4"/>
                  </a:lnTo>
                  <a:lnTo>
                    <a:pt x="34" y="5"/>
                  </a:lnTo>
                  <a:lnTo>
                    <a:pt x="26" y="20"/>
                  </a:lnTo>
                  <a:lnTo>
                    <a:pt x="17" y="8"/>
                  </a:lnTo>
                  <a:lnTo>
                    <a:pt x="9" y="22"/>
                  </a:lnTo>
                  <a:lnTo>
                    <a:pt x="1" y="12"/>
                  </a:lnTo>
                  <a:lnTo>
                    <a:pt x="0" y="9"/>
                  </a:lnTo>
                  <a:lnTo>
                    <a:pt x="1" y="9"/>
                  </a:lnTo>
                  <a:lnTo>
                    <a:pt x="2" y="8"/>
                  </a:lnTo>
                  <a:lnTo>
                    <a:pt x="4" y="9"/>
                  </a:lnTo>
                  <a:lnTo>
                    <a:pt x="9" y="16"/>
                  </a:lnTo>
                  <a:lnTo>
                    <a:pt x="17" y="0"/>
                  </a:lnTo>
                  <a:close/>
                </a:path>
              </a:pathLst>
            </a:custGeom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" name="Freeform 2091"/>
            <p:cNvSpPr>
              <a:spLocks noEditPoints="1"/>
            </p:cNvSpPr>
            <p:nvPr/>
          </p:nvSpPr>
          <p:spPr bwMode="auto">
            <a:xfrm>
              <a:off x="7939088" y="5284788"/>
              <a:ext cx="46038" cy="142875"/>
            </a:xfrm>
            <a:custGeom>
              <a:gdLst>
                <a:gd name="T0" fmla="*/ 12 w 29"/>
                <a:gd name="T1" fmla="*/ 9 h 90"/>
                <a:gd name="T2" fmla="*/ 4 w 29"/>
                <a:gd name="T3" fmla="*/ 64 h 90"/>
                <a:gd name="T4" fmla="*/ 13 w 29"/>
                <a:gd name="T5" fmla="*/ 82 h 90"/>
                <a:gd name="T6" fmla="*/ 25 w 29"/>
                <a:gd name="T7" fmla="*/ 60 h 90"/>
                <a:gd name="T8" fmla="*/ 12 w 29"/>
                <a:gd name="T9" fmla="*/ 9 h 90"/>
                <a:gd name="T10" fmla="*/ 13 w 29"/>
                <a:gd name="T11" fmla="*/ 0 h 90"/>
                <a:gd name="T12" fmla="*/ 29 w 29"/>
                <a:gd name="T13" fmla="*/ 60 h 90"/>
                <a:gd name="T14" fmla="*/ 13 w 29"/>
                <a:gd name="T15" fmla="*/ 90 h 90"/>
                <a:gd name="T16" fmla="*/ 2 w 29"/>
                <a:gd name="T17" fmla="*/ 69 h 90"/>
                <a:gd name="T18" fmla="*/ 2 w 29"/>
                <a:gd name="T19" fmla="*/ 69 h 90"/>
                <a:gd name="T20" fmla="*/ 0 w 29"/>
                <a:gd name="T21" fmla="*/ 68 h 90"/>
                <a:gd name="T22" fmla="*/ 0 w 29"/>
                <a:gd name="T23" fmla="*/ 67 h 90"/>
                <a:gd name="T24" fmla="*/ 0 w 29"/>
                <a:gd name="T25" fmla="*/ 65 h 90"/>
                <a:gd name="T26" fmla="*/ 0 w 29"/>
                <a:gd name="T27" fmla="*/ 65 h 90"/>
                <a:gd name="T28" fmla="*/ 0 w 29"/>
                <a:gd name="T29" fmla="*/ 64 h 90"/>
                <a:gd name="T30" fmla="*/ 0 w 29"/>
                <a:gd name="T31" fmla="*/ 63 h 90"/>
                <a:gd name="T32" fmla="*/ 9 w 29"/>
                <a:gd name="T33" fmla="*/ 0 h 90"/>
                <a:gd name="T34" fmla="*/ 13 w 29"/>
                <a:gd name="T35" fmla="*/ 0 h 9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8" h="90">
                  <a:moveTo>
                    <a:pt x="12" y="9"/>
                  </a:moveTo>
                  <a:lnTo>
                    <a:pt x="4" y="64"/>
                  </a:lnTo>
                  <a:lnTo>
                    <a:pt x="13" y="82"/>
                  </a:lnTo>
                  <a:lnTo>
                    <a:pt x="25" y="60"/>
                  </a:lnTo>
                  <a:lnTo>
                    <a:pt x="12" y="9"/>
                  </a:lnTo>
                  <a:close/>
                  <a:moveTo>
                    <a:pt x="13" y="0"/>
                  </a:moveTo>
                  <a:lnTo>
                    <a:pt x="29" y="60"/>
                  </a:lnTo>
                  <a:lnTo>
                    <a:pt x="13" y="90"/>
                  </a:lnTo>
                  <a:lnTo>
                    <a:pt x="2" y="69"/>
                  </a:lnTo>
                  <a:lnTo>
                    <a:pt x="2" y="69"/>
                  </a:lnTo>
                  <a:lnTo>
                    <a:pt x="0" y="68"/>
                  </a:lnTo>
                  <a:lnTo>
                    <a:pt x="0" y="67"/>
                  </a:lnTo>
                  <a:lnTo>
                    <a:pt x="0" y="65"/>
                  </a:lnTo>
                  <a:lnTo>
                    <a:pt x="0" y="65"/>
                  </a:lnTo>
                  <a:lnTo>
                    <a:pt x="0" y="64"/>
                  </a:lnTo>
                  <a:lnTo>
                    <a:pt x="0" y="63"/>
                  </a:lnTo>
                  <a:lnTo>
                    <a:pt x="9" y="0"/>
                  </a:lnTo>
                  <a:lnTo>
                    <a:pt x="13" y="0"/>
                  </a:lnTo>
                  <a:close/>
                </a:path>
              </a:pathLst>
            </a:custGeom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" name="Freeform 2093"/>
            <p:cNvSpPr/>
            <p:nvPr/>
          </p:nvSpPr>
          <p:spPr bwMode="auto">
            <a:xfrm>
              <a:off x="7856538" y="5311775"/>
              <a:ext cx="52388" cy="93663"/>
            </a:xfrm>
            <a:custGeom>
              <a:gdLst>
                <a:gd name="T0" fmla="*/ 3 w 33"/>
                <a:gd name="T1" fmla="*/ 0 h 59"/>
                <a:gd name="T2" fmla="*/ 4 w 33"/>
                <a:gd name="T3" fmla="*/ 0 h 59"/>
                <a:gd name="T4" fmla="*/ 10 w 33"/>
                <a:gd name="T5" fmla="*/ 13 h 59"/>
                <a:gd name="T6" fmla="*/ 9 w 33"/>
                <a:gd name="T7" fmla="*/ 21 h 59"/>
                <a:gd name="T8" fmla="*/ 9 w 33"/>
                <a:gd name="T9" fmla="*/ 25 h 59"/>
                <a:gd name="T10" fmla="*/ 9 w 33"/>
                <a:gd name="T11" fmla="*/ 30 h 59"/>
                <a:gd name="T12" fmla="*/ 10 w 33"/>
                <a:gd name="T13" fmla="*/ 37 h 59"/>
                <a:gd name="T14" fmla="*/ 12 w 33"/>
                <a:gd name="T15" fmla="*/ 43 h 59"/>
                <a:gd name="T16" fmla="*/ 13 w 33"/>
                <a:gd name="T17" fmla="*/ 48 h 59"/>
                <a:gd name="T18" fmla="*/ 14 w 33"/>
                <a:gd name="T19" fmla="*/ 52 h 59"/>
                <a:gd name="T20" fmla="*/ 16 w 33"/>
                <a:gd name="T21" fmla="*/ 54 h 59"/>
                <a:gd name="T22" fmla="*/ 17 w 33"/>
                <a:gd name="T23" fmla="*/ 55 h 59"/>
                <a:gd name="T24" fmla="*/ 17 w 33"/>
                <a:gd name="T25" fmla="*/ 55 h 59"/>
                <a:gd name="T26" fmla="*/ 17 w 33"/>
                <a:gd name="T27" fmla="*/ 55 h 59"/>
                <a:gd name="T28" fmla="*/ 18 w 33"/>
                <a:gd name="T29" fmla="*/ 54 h 59"/>
                <a:gd name="T30" fmla="*/ 20 w 33"/>
                <a:gd name="T31" fmla="*/ 52 h 59"/>
                <a:gd name="T32" fmla="*/ 21 w 33"/>
                <a:gd name="T33" fmla="*/ 50 h 59"/>
                <a:gd name="T34" fmla="*/ 24 w 33"/>
                <a:gd name="T35" fmla="*/ 45 h 59"/>
                <a:gd name="T36" fmla="*/ 25 w 33"/>
                <a:gd name="T37" fmla="*/ 37 h 59"/>
                <a:gd name="T38" fmla="*/ 26 w 33"/>
                <a:gd name="T39" fmla="*/ 33 h 59"/>
                <a:gd name="T40" fmla="*/ 27 w 33"/>
                <a:gd name="T41" fmla="*/ 28 h 59"/>
                <a:gd name="T42" fmla="*/ 27 w 33"/>
                <a:gd name="T43" fmla="*/ 24 h 59"/>
                <a:gd name="T44" fmla="*/ 29 w 33"/>
                <a:gd name="T45" fmla="*/ 21 h 59"/>
                <a:gd name="T46" fmla="*/ 29 w 33"/>
                <a:gd name="T47" fmla="*/ 18 h 59"/>
                <a:gd name="T48" fmla="*/ 29 w 33"/>
                <a:gd name="T49" fmla="*/ 17 h 59"/>
                <a:gd name="T50" fmla="*/ 30 w 33"/>
                <a:gd name="T51" fmla="*/ 16 h 59"/>
                <a:gd name="T52" fmla="*/ 31 w 33"/>
                <a:gd name="T53" fmla="*/ 16 h 59"/>
                <a:gd name="T54" fmla="*/ 33 w 33"/>
                <a:gd name="T55" fmla="*/ 17 h 59"/>
                <a:gd name="T56" fmla="*/ 33 w 33"/>
                <a:gd name="T57" fmla="*/ 18 h 59"/>
                <a:gd name="T58" fmla="*/ 33 w 33"/>
                <a:gd name="T59" fmla="*/ 22 h 59"/>
                <a:gd name="T60" fmla="*/ 30 w 33"/>
                <a:gd name="T61" fmla="*/ 30 h 59"/>
                <a:gd name="T62" fmla="*/ 27 w 33"/>
                <a:gd name="T63" fmla="*/ 42 h 59"/>
                <a:gd name="T64" fmla="*/ 24 w 33"/>
                <a:gd name="T65" fmla="*/ 51 h 59"/>
                <a:gd name="T66" fmla="*/ 22 w 33"/>
                <a:gd name="T67" fmla="*/ 54 h 59"/>
                <a:gd name="T68" fmla="*/ 21 w 33"/>
                <a:gd name="T69" fmla="*/ 56 h 59"/>
                <a:gd name="T70" fmla="*/ 20 w 33"/>
                <a:gd name="T71" fmla="*/ 58 h 59"/>
                <a:gd name="T72" fmla="*/ 17 w 33"/>
                <a:gd name="T73" fmla="*/ 59 h 59"/>
                <a:gd name="T74" fmla="*/ 17 w 33"/>
                <a:gd name="T75" fmla="*/ 59 h 59"/>
                <a:gd name="T76" fmla="*/ 14 w 33"/>
                <a:gd name="T77" fmla="*/ 58 h 59"/>
                <a:gd name="T78" fmla="*/ 12 w 33"/>
                <a:gd name="T79" fmla="*/ 55 h 59"/>
                <a:gd name="T80" fmla="*/ 10 w 33"/>
                <a:gd name="T81" fmla="*/ 52 h 59"/>
                <a:gd name="T82" fmla="*/ 9 w 33"/>
                <a:gd name="T83" fmla="*/ 48 h 59"/>
                <a:gd name="T84" fmla="*/ 8 w 33"/>
                <a:gd name="T85" fmla="*/ 45 h 59"/>
                <a:gd name="T86" fmla="*/ 6 w 33"/>
                <a:gd name="T87" fmla="*/ 37 h 59"/>
                <a:gd name="T88" fmla="*/ 6 w 33"/>
                <a:gd name="T89" fmla="*/ 30 h 59"/>
                <a:gd name="T90" fmla="*/ 6 w 33"/>
                <a:gd name="T91" fmla="*/ 25 h 59"/>
                <a:gd name="T92" fmla="*/ 6 w 33"/>
                <a:gd name="T93" fmla="*/ 21 h 59"/>
                <a:gd name="T94" fmla="*/ 6 w 33"/>
                <a:gd name="T95" fmla="*/ 13 h 59"/>
                <a:gd name="T96" fmla="*/ 1 w 33"/>
                <a:gd name="T97" fmla="*/ 3 h 59"/>
                <a:gd name="T98" fmla="*/ 0 w 33"/>
                <a:gd name="T99" fmla="*/ 1 h 59"/>
                <a:gd name="T100" fmla="*/ 1 w 33"/>
                <a:gd name="T101" fmla="*/ 0 h 59"/>
                <a:gd name="T102" fmla="*/ 3 w 33"/>
                <a:gd name="T103" fmla="*/ 0 h 59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3" h="59">
                  <a:moveTo>
                    <a:pt x="3" y="0"/>
                  </a:moveTo>
                  <a:lnTo>
                    <a:pt x="4" y="0"/>
                  </a:lnTo>
                  <a:lnTo>
                    <a:pt x="10" y="13"/>
                  </a:lnTo>
                  <a:lnTo>
                    <a:pt x="9" y="21"/>
                  </a:lnTo>
                  <a:lnTo>
                    <a:pt x="9" y="25"/>
                  </a:lnTo>
                  <a:lnTo>
                    <a:pt x="9" y="30"/>
                  </a:lnTo>
                  <a:lnTo>
                    <a:pt x="10" y="37"/>
                  </a:lnTo>
                  <a:lnTo>
                    <a:pt x="12" y="43"/>
                  </a:lnTo>
                  <a:lnTo>
                    <a:pt x="13" y="48"/>
                  </a:lnTo>
                  <a:lnTo>
                    <a:pt x="14" y="52"/>
                  </a:lnTo>
                  <a:lnTo>
                    <a:pt x="16" y="54"/>
                  </a:lnTo>
                  <a:lnTo>
                    <a:pt x="17" y="55"/>
                  </a:lnTo>
                  <a:lnTo>
                    <a:pt x="17" y="55"/>
                  </a:lnTo>
                  <a:lnTo>
                    <a:pt x="17" y="55"/>
                  </a:lnTo>
                  <a:lnTo>
                    <a:pt x="18" y="54"/>
                  </a:lnTo>
                  <a:lnTo>
                    <a:pt x="20" y="52"/>
                  </a:lnTo>
                  <a:lnTo>
                    <a:pt x="21" y="50"/>
                  </a:lnTo>
                  <a:lnTo>
                    <a:pt x="24" y="45"/>
                  </a:lnTo>
                  <a:lnTo>
                    <a:pt x="25" y="37"/>
                  </a:lnTo>
                  <a:lnTo>
                    <a:pt x="26" y="33"/>
                  </a:lnTo>
                  <a:lnTo>
                    <a:pt x="27" y="28"/>
                  </a:lnTo>
                  <a:lnTo>
                    <a:pt x="27" y="24"/>
                  </a:lnTo>
                  <a:lnTo>
                    <a:pt x="29" y="21"/>
                  </a:lnTo>
                  <a:lnTo>
                    <a:pt x="29" y="18"/>
                  </a:lnTo>
                  <a:lnTo>
                    <a:pt x="29" y="17"/>
                  </a:lnTo>
                  <a:lnTo>
                    <a:pt x="30" y="16"/>
                  </a:lnTo>
                  <a:lnTo>
                    <a:pt x="31" y="16"/>
                  </a:lnTo>
                  <a:lnTo>
                    <a:pt x="33" y="17"/>
                  </a:lnTo>
                  <a:lnTo>
                    <a:pt x="33" y="18"/>
                  </a:lnTo>
                  <a:lnTo>
                    <a:pt x="33" y="22"/>
                  </a:lnTo>
                  <a:lnTo>
                    <a:pt x="30" y="30"/>
                  </a:lnTo>
                  <a:lnTo>
                    <a:pt x="27" y="42"/>
                  </a:lnTo>
                  <a:lnTo>
                    <a:pt x="24" y="51"/>
                  </a:lnTo>
                  <a:lnTo>
                    <a:pt x="22" y="54"/>
                  </a:lnTo>
                  <a:lnTo>
                    <a:pt x="21" y="56"/>
                  </a:lnTo>
                  <a:lnTo>
                    <a:pt x="20" y="58"/>
                  </a:lnTo>
                  <a:lnTo>
                    <a:pt x="17" y="59"/>
                  </a:lnTo>
                  <a:lnTo>
                    <a:pt x="17" y="59"/>
                  </a:lnTo>
                  <a:lnTo>
                    <a:pt x="14" y="58"/>
                  </a:lnTo>
                  <a:lnTo>
                    <a:pt x="12" y="55"/>
                  </a:lnTo>
                  <a:lnTo>
                    <a:pt x="10" y="52"/>
                  </a:lnTo>
                  <a:lnTo>
                    <a:pt x="9" y="48"/>
                  </a:lnTo>
                  <a:lnTo>
                    <a:pt x="8" y="45"/>
                  </a:lnTo>
                  <a:lnTo>
                    <a:pt x="6" y="37"/>
                  </a:lnTo>
                  <a:lnTo>
                    <a:pt x="6" y="30"/>
                  </a:lnTo>
                  <a:lnTo>
                    <a:pt x="6" y="25"/>
                  </a:lnTo>
                  <a:lnTo>
                    <a:pt x="6" y="21"/>
                  </a:lnTo>
                  <a:lnTo>
                    <a:pt x="6" y="13"/>
                  </a:lnTo>
                  <a:lnTo>
                    <a:pt x="1" y="3"/>
                  </a:lnTo>
                  <a:lnTo>
                    <a:pt x="0" y="1"/>
                  </a:lnTo>
                  <a:lnTo>
                    <a:pt x="1" y="0"/>
                  </a:lnTo>
                  <a:lnTo>
                    <a:pt x="3" y="0"/>
                  </a:lnTo>
                  <a:close/>
                </a:path>
              </a:pathLst>
            </a:custGeom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" name="Freeform 2095"/>
            <p:cNvSpPr/>
            <p:nvPr/>
          </p:nvSpPr>
          <p:spPr bwMode="auto">
            <a:xfrm>
              <a:off x="7866063" y="5311775"/>
              <a:ext cx="15875" cy="26988"/>
            </a:xfrm>
            <a:custGeom>
              <a:gdLst>
                <a:gd name="T0" fmla="*/ 8 w 10"/>
                <a:gd name="T1" fmla="*/ 0 h 17"/>
                <a:gd name="T2" fmla="*/ 10 w 10"/>
                <a:gd name="T3" fmla="*/ 0 h 17"/>
                <a:gd name="T4" fmla="*/ 10 w 10"/>
                <a:gd name="T5" fmla="*/ 1 h 17"/>
                <a:gd name="T6" fmla="*/ 4 w 10"/>
                <a:gd name="T7" fmla="*/ 16 h 17"/>
                <a:gd name="T8" fmla="*/ 3 w 10"/>
                <a:gd name="T9" fmla="*/ 17 h 17"/>
                <a:gd name="T10" fmla="*/ 3 w 10"/>
                <a:gd name="T11" fmla="*/ 17 h 17"/>
                <a:gd name="T12" fmla="*/ 2 w 10"/>
                <a:gd name="T13" fmla="*/ 17 h 17"/>
                <a:gd name="T14" fmla="*/ 0 w 10"/>
                <a:gd name="T15" fmla="*/ 16 h 17"/>
                <a:gd name="T16" fmla="*/ 0 w 10"/>
                <a:gd name="T17" fmla="*/ 14 h 17"/>
                <a:gd name="T18" fmla="*/ 6 w 10"/>
                <a:gd name="T19" fmla="*/ 1 h 17"/>
                <a:gd name="T20" fmla="*/ 7 w 10"/>
                <a:gd name="T21" fmla="*/ 0 h 17"/>
                <a:gd name="T22" fmla="*/ 8 w 10"/>
                <a:gd name="T23" fmla="*/ 0 h 17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0" h="17">
                  <a:moveTo>
                    <a:pt x="8" y="0"/>
                  </a:moveTo>
                  <a:lnTo>
                    <a:pt x="10" y="0"/>
                  </a:lnTo>
                  <a:lnTo>
                    <a:pt x="10" y="1"/>
                  </a:lnTo>
                  <a:lnTo>
                    <a:pt x="4" y="16"/>
                  </a:lnTo>
                  <a:lnTo>
                    <a:pt x="3" y="17"/>
                  </a:lnTo>
                  <a:lnTo>
                    <a:pt x="3" y="17"/>
                  </a:lnTo>
                  <a:lnTo>
                    <a:pt x="2" y="17"/>
                  </a:lnTo>
                  <a:lnTo>
                    <a:pt x="0" y="16"/>
                  </a:lnTo>
                  <a:lnTo>
                    <a:pt x="0" y="14"/>
                  </a:lnTo>
                  <a:lnTo>
                    <a:pt x="6" y="1"/>
                  </a:lnTo>
                  <a:lnTo>
                    <a:pt x="7" y="0"/>
                  </a:lnTo>
                  <a:lnTo>
                    <a:pt x="8" y="0"/>
                  </a:lnTo>
                  <a:close/>
                </a:path>
              </a:pathLst>
            </a:custGeom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" name="Freeform 2096"/>
            <p:cNvSpPr>
              <a:spLocks noEditPoints="1"/>
            </p:cNvSpPr>
            <p:nvPr/>
          </p:nvSpPr>
          <p:spPr bwMode="auto">
            <a:xfrm>
              <a:off x="7864476" y="5307013"/>
              <a:ext cx="19050" cy="33338"/>
            </a:xfrm>
            <a:custGeom>
              <a:gdLst>
                <a:gd name="T0" fmla="*/ 8 w 12"/>
                <a:gd name="T1" fmla="*/ 4 h 21"/>
                <a:gd name="T2" fmla="*/ 8 w 12"/>
                <a:gd name="T3" fmla="*/ 4 h 21"/>
                <a:gd name="T4" fmla="*/ 3 w 12"/>
                <a:gd name="T5" fmla="*/ 17 h 21"/>
                <a:gd name="T6" fmla="*/ 3 w 12"/>
                <a:gd name="T7" fmla="*/ 17 h 21"/>
                <a:gd name="T8" fmla="*/ 3 w 12"/>
                <a:gd name="T9" fmla="*/ 19 h 21"/>
                <a:gd name="T10" fmla="*/ 3 w 12"/>
                <a:gd name="T11" fmla="*/ 20 h 21"/>
                <a:gd name="T12" fmla="*/ 4 w 12"/>
                <a:gd name="T13" fmla="*/ 19 h 21"/>
                <a:gd name="T14" fmla="*/ 4 w 12"/>
                <a:gd name="T15" fmla="*/ 19 h 21"/>
                <a:gd name="T16" fmla="*/ 4 w 12"/>
                <a:gd name="T17" fmla="*/ 19 h 21"/>
                <a:gd name="T18" fmla="*/ 9 w 12"/>
                <a:gd name="T19" fmla="*/ 4 h 21"/>
                <a:gd name="T20" fmla="*/ 9 w 12"/>
                <a:gd name="T21" fmla="*/ 4 h 21"/>
                <a:gd name="T22" fmla="*/ 8 w 12"/>
                <a:gd name="T23" fmla="*/ 4 h 21"/>
                <a:gd name="T24" fmla="*/ 8 w 12"/>
                <a:gd name="T25" fmla="*/ 4 h 21"/>
                <a:gd name="T26" fmla="*/ 8 w 12"/>
                <a:gd name="T27" fmla="*/ 0 h 21"/>
                <a:gd name="T28" fmla="*/ 9 w 12"/>
                <a:gd name="T29" fmla="*/ 2 h 21"/>
                <a:gd name="T30" fmla="*/ 11 w 12"/>
                <a:gd name="T31" fmla="*/ 3 h 21"/>
                <a:gd name="T32" fmla="*/ 12 w 12"/>
                <a:gd name="T33" fmla="*/ 4 h 21"/>
                <a:gd name="T34" fmla="*/ 12 w 12"/>
                <a:gd name="T35" fmla="*/ 6 h 21"/>
                <a:gd name="T36" fmla="*/ 7 w 12"/>
                <a:gd name="T37" fmla="*/ 19 h 21"/>
                <a:gd name="T38" fmla="*/ 5 w 12"/>
                <a:gd name="T39" fmla="*/ 21 h 21"/>
                <a:gd name="T40" fmla="*/ 4 w 12"/>
                <a:gd name="T41" fmla="*/ 21 h 21"/>
                <a:gd name="T42" fmla="*/ 3 w 12"/>
                <a:gd name="T43" fmla="*/ 21 h 21"/>
                <a:gd name="T44" fmla="*/ 0 w 12"/>
                <a:gd name="T45" fmla="*/ 20 h 21"/>
                <a:gd name="T46" fmla="*/ 0 w 12"/>
                <a:gd name="T47" fmla="*/ 17 h 21"/>
                <a:gd name="T48" fmla="*/ 0 w 12"/>
                <a:gd name="T49" fmla="*/ 17 h 21"/>
                <a:gd name="T50" fmla="*/ 5 w 12"/>
                <a:gd name="T51" fmla="*/ 3 h 21"/>
                <a:gd name="T52" fmla="*/ 7 w 12"/>
                <a:gd name="T53" fmla="*/ 2 h 21"/>
                <a:gd name="T54" fmla="*/ 8 w 12"/>
                <a:gd name="T55" fmla="*/ 0 h 2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2" h="21">
                  <a:moveTo>
                    <a:pt x="8" y="4"/>
                  </a:moveTo>
                  <a:lnTo>
                    <a:pt x="8" y="4"/>
                  </a:lnTo>
                  <a:lnTo>
                    <a:pt x="3" y="17"/>
                  </a:lnTo>
                  <a:lnTo>
                    <a:pt x="3" y="17"/>
                  </a:lnTo>
                  <a:lnTo>
                    <a:pt x="3" y="19"/>
                  </a:lnTo>
                  <a:lnTo>
                    <a:pt x="3" y="20"/>
                  </a:lnTo>
                  <a:lnTo>
                    <a:pt x="4" y="19"/>
                  </a:lnTo>
                  <a:lnTo>
                    <a:pt x="4" y="19"/>
                  </a:lnTo>
                  <a:lnTo>
                    <a:pt x="4" y="19"/>
                  </a:lnTo>
                  <a:lnTo>
                    <a:pt x="9" y="4"/>
                  </a:lnTo>
                  <a:lnTo>
                    <a:pt x="9" y="4"/>
                  </a:lnTo>
                  <a:lnTo>
                    <a:pt x="8" y="4"/>
                  </a:lnTo>
                  <a:lnTo>
                    <a:pt x="8" y="4"/>
                  </a:lnTo>
                  <a:close/>
                  <a:moveTo>
                    <a:pt x="8" y="0"/>
                  </a:moveTo>
                  <a:lnTo>
                    <a:pt x="9" y="2"/>
                  </a:lnTo>
                  <a:lnTo>
                    <a:pt x="11" y="3"/>
                  </a:lnTo>
                  <a:lnTo>
                    <a:pt x="12" y="4"/>
                  </a:lnTo>
                  <a:lnTo>
                    <a:pt x="12" y="6"/>
                  </a:lnTo>
                  <a:lnTo>
                    <a:pt x="7" y="19"/>
                  </a:lnTo>
                  <a:lnTo>
                    <a:pt x="5" y="21"/>
                  </a:lnTo>
                  <a:lnTo>
                    <a:pt x="4" y="21"/>
                  </a:lnTo>
                  <a:lnTo>
                    <a:pt x="3" y="21"/>
                  </a:lnTo>
                  <a:lnTo>
                    <a:pt x="0" y="20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5" y="3"/>
                  </a:lnTo>
                  <a:lnTo>
                    <a:pt x="7" y="2"/>
                  </a:lnTo>
                  <a:lnTo>
                    <a:pt x="8" y="0"/>
                  </a:lnTo>
                  <a:close/>
                </a:path>
              </a:pathLst>
            </a:custGeom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" name="Freeform 2097"/>
            <p:cNvSpPr/>
            <p:nvPr/>
          </p:nvSpPr>
          <p:spPr bwMode="auto">
            <a:xfrm>
              <a:off x="7866063" y="5305425"/>
              <a:ext cx="9525" cy="26988"/>
            </a:xfrm>
            <a:custGeom>
              <a:gdLst>
                <a:gd name="T0" fmla="*/ 2 w 6"/>
                <a:gd name="T1" fmla="*/ 0 h 17"/>
                <a:gd name="T2" fmla="*/ 3 w 6"/>
                <a:gd name="T3" fmla="*/ 0 h 17"/>
                <a:gd name="T4" fmla="*/ 4 w 6"/>
                <a:gd name="T5" fmla="*/ 1 h 17"/>
                <a:gd name="T6" fmla="*/ 6 w 6"/>
                <a:gd name="T7" fmla="*/ 15 h 17"/>
                <a:gd name="T8" fmla="*/ 6 w 6"/>
                <a:gd name="T9" fmla="*/ 16 h 17"/>
                <a:gd name="T10" fmla="*/ 4 w 6"/>
                <a:gd name="T11" fmla="*/ 17 h 17"/>
                <a:gd name="T12" fmla="*/ 4 w 6"/>
                <a:gd name="T13" fmla="*/ 17 h 17"/>
                <a:gd name="T14" fmla="*/ 3 w 6"/>
                <a:gd name="T15" fmla="*/ 17 h 17"/>
                <a:gd name="T16" fmla="*/ 2 w 6"/>
                <a:gd name="T17" fmla="*/ 16 h 17"/>
                <a:gd name="T18" fmla="*/ 0 w 6"/>
                <a:gd name="T19" fmla="*/ 3 h 17"/>
                <a:gd name="T20" fmla="*/ 0 w 6"/>
                <a:gd name="T21" fmla="*/ 1 h 17"/>
                <a:gd name="T22" fmla="*/ 2 w 6"/>
                <a:gd name="T23" fmla="*/ 0 h 17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" h="17">
                  <a:moveTo>
                    <a:pt x="2" y="0"/>
                  </a:moveTo>
                  <a:lnTo>
                    <a:pt x="3" y="0"/>
                  </a:lnTo>
                  <a:lnTo>
                    <a:pt x="4" y="1"/>
                  </a:lnTo>
                  <a:lnTo>
                    <a:pt x="6" y="15"/>
                  </a:lnTo>
                  <a:lnTo>
                    <a:pt x="6" y="16"/>
                  </a:lnTo>
                  <a:lnTo>
                    <a:pt x="4" y="17"/>
                  </a:lnTo>
                  <a:lnTo>
                    <a:pt x="4" y="17"/>
                  </a:lnTo>
                  <a:lnTo>
                    <a:pt x="3" y="17"/>
                  </a:lnTo>
                  <a:lnTo>
                    <a:pt x="2" y="16"/>
                  </a:lnTo>
                  <a:lnTo>
                    <a:pt x="0" y="3"/>
                  </a:lnTo>
                  <a:lnTo>
                    <a:pt x="0" y="1"/>
                  </a:lnTo>
                  <a:lnTo>
                    <a:pt x="2" y="0"/>
                  </a:lnTo>
                  <a:close/>
                </a:path>
              </a:pathLst>
            </a:custGeom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9" name="Freeform 2098"/>
            <p:cNvSpPr>
              <a:spLocks noEditPoints="1"/>
            </p:cNvSpPr>
            <p:nvPr/>
          </p:nvSpPr>
          <p:spPr bwMode="auto">
            <a:xfrm>
              <a:off x="7864476" y="5303838"/>
              <a:ext cx="12700" cy="30163"/>
            </a:xfrm>
            <a:custGeom>
              <a:gdLst>
                <a:gd name="T0" fmla="*/ 4 w 8"/>
                <a:gd name="T1" fmla="*/ 2 h 19"/>
                <a:gd name="T2" fmla="*/ 4 w 8"/>
                <a:gd name="T3" fmla="*/ 2 h 19"/>
                <a:gd name="T4" fmla="*/ 3 w 8"/>
                <a:gd name="T5" fmla="*/ 2 h 19"/>
                <a:gd name="T6" fmla="*/ 3 w 8"/>
                <a:gd name="T7" fmla="*/ 2 h 19"/>
                <a:gd name="T8" fmla="*/ 4 w 8"/>
                <a:gd name="T9" fmla="*/ 17 h 19"/>
                <a:gd name="T10" fmla="*/ 5 w 8"/>
                <a:gd name="T11" fmla="*/ 17 h 19"/>
                <a:gd name="T12" fmla="*/ 5 w 8"/>
                <a:gd name="T13" fmla="*/ 17 h 19"/>
                <a:gd name="T14" fmla="*/ 5 w 8"/>
                <a:gd name="T15" fmla="*/ 16 h 19"/>
                <a:gd name="T16" fmla="*/ 4 w 8"/>
                <a:gd name="T17" fmla="*/ 2 h 19"/>
                <a:gd name="T18" fmla="*/ 4 w 8"/>
                <a:gd name="T19" fmla="*/ 2 h 19"/>
                <a:gd name="T20" fmla="*/ 4 w 8"/>
                <a:gd name="T21" fmla="*/ 2 h 19"/>
                <a:gd name="T22" fmla="*/ 4 w 8"/>
                <a:gd name="T23" fmla="*/ 0 h 19"/>
                <a:gd name="T24" fmla="*/ 5 w 8"/>
                <a:gd name="T25" fmla="*/ 1 h 19"/>
                <a:gd name="T26" fmla="*/ 7 w 8"/>
                <a:gd name="T27" fmla="*/ 2 h 19"/>
                <a:gd name="T28" fmla="*/ 8 w 8"/>
                <a:gd name="T29" fmla="*/ 16 h 19"/>
                <a:gd name="T30" fmla="*/ 8 w 8"/>
                <a:gd name="T31" fmla="*/ 17 h 19"/>
                <a:gd name="T32" fmla="*/ 8 w 8"/>
                <a:gd name="T33" fmla="*/ 18 h 19"/>
                <a:gd name="T34" fmla="*/ 5 w 8"/>
                <a:gd name="T35" fmla="*/ 19 h 19"/>
                <a:gd name="T36" fmla="*/ 5 w 8"/>
                <a:gd name="T37" fmla="*/ 19 h 19"/>
                <a:gd name="T38" fmla="*/ 3 w 8"/>
                <a:gd name="T39" fmla="*/ 18 h 19"/>
                <a:gd name="T40" fmla="*/ 1 w 8"/>
                <a:gd name="T41" fmla="*/ 17 h 19"/>
                <a:gd name="T42" fmla="*/ 3 w 8"/>
                <a:gd name="T43" fmla="*/ 17 h 19"/>
                <a:gd name="T44" fmla="*/ 1 w 8"/>
                <a:gd name="T45" fmla="*/ 17 h 19"/>
                <a:gd name="T46" fmla="*/ 0 w 8"/>
                <a:gd name="T47" fmla="*/ 4 h 19"/>
                <a:gd name="T48" fmla="*/ 0 w 8"/>
                <a:gd name="T49" fmla="*/ 2 h 19"/>
                <a:gd name="T50" fmla="*/ 1 w 8"/>
                <a:gd name="T51" fmla="*/ 1 h 19"/>
                <a:gd name="T52" fmla="*/ 3 w 8"/>
                <a:gd name="T53" fmla="*/ 0 h 19"/>
                <a:gd name="T54" fmla="*/ 4 w 8"/>
                <a:gd name="T55" fmla="*/ 0 h 19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8" h="19">
                  <a:moveTo>
                    <a:pt x="4" y="2"/>
                  </a:moveTo>
                  <a:lnTo>
                    <a:pt x="4" y="2"/>
                  </a:lnTo>
                  <a:lnTo>
                    <a:pt x="3" y="2"/>
                  </a:lnTo>
                  <a:lnTo>
                    <a:pt x="3" y="2"/>
                  </a:lnTo>
                  <a:lnTo>
                    <a:pt x="4" y="17"/>
                  </a:lnTo>
                  <a:lnTo>
                    <a:pt x="5" y="17"/>
                  </a:lnTo>
                  <a:lnTo>
                    <a:pt x="5" y="17"/>
                  </a:lnTo>
                  <a:lnTo>
                    <a:pt x="5" y="16"/>
                  </a:lnTo>
                  <a:lnTo>
                    <a:pt x="4" y="2"/>
                  </a:lnTo>
                  <a:lnTo>
                    <a:pt x="4" y="2"/>
                  </a:lnTo>
                  <a:lnTo>
                    <a:pt x="4" y="2"/>
                  </a:lnTo>
                  <a:close/>
                  <a:moveTo>
                    <a:pt x="4" y="0"/>
                  </a:moveTo>
                  <a:lnTo>
                    <a:pt x="5" y="1"/>
                  </a:lnTo>
                  <a:lnTo>
                    <a:pt x="7" y="2"/>
                  </a:lnTo>
                  <a:lnTo>
                    <a:pt x="8" y="16"/>
                  </a:lnTo>
                  <a:lnTo>
                    <a:pt x="8" y="17"/>
                  </a:lnTo>
                  <a:lnTo>
                    <a:pt x="8" y="18"/>
                  </a:lnTo>
                  <a:lnTo>
                    <a:pt x="5" y="19"/>
                  </a:lnTo>
                  <a:lnTo>
                    <a:pt x="5" y="19"/>
                  </a:lnTo>
                  <a:lnTo>
                    <a:pt x="3" y="18"/>
                  </a:lnTo>
                  <a:lnTo>
                    <a:pt x="1" y="17"/>
                  </a:lnTo>
                  <a:lnTo>
                    <a:pt x="3" y="17"/>
                  </a:lnTo>
                  <a:lnTo>
                    <a:pt x="1" y="17"/>
                  </a:lnTo>
                  <a:lnTo>
                    <a:pt x="0" y="4"/>
                  </a:lnTo>
                  <a:lnTo>
                    <a:pt x="0" y="2"/>
                  </a:lnTo>
                  <a:lnTo>
                    <a:pt x="1" y="1"/>
                  </a:lnTo>
                  <a:lnTo>
                    <a:pt x="3" y="0"/>
                  </a:lnTo>
                  <a:lnTo>
                    <a:pt x="4" y="0"/>
                  </a:lnTo>
                  <a:close/>
                </a:path>
              </a:pathLst>
            </a:custGeom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0" name="Freeform 2099"/>
            <p:cNvSpPr/>
            <p:nvPr/>
          </p:nvSpPr>
          <p:spPr bwMode="auto">
            <a:xfrm>
              <a:off x="7993063" y="5102225"/>
              <a:ext cx="120650" cy="184150"/>
            </a:xfrm>
            <a:custGeom>
              <a:gdLst>
                <a:gd name="T0" fmla="*/ 74 w 76"/>
                <a:gd name="T1" fmla="*/ 0 h 116"/>
                <a:gd name="T2" fmla="*/ 75 w 76"/>
                <a:gd name="T3" fmla="*/ 0 h 116"/>
                <a:gd name="T4" fmla="*/ 76 w 76"/>
                <a:gd name="T5" fmla="*/ 1 h 116"/>
                <a:gd name="T6" fmla="*/ 76 w 76"/>
                <a:gd name="T7" fmla="*/ 2 h 116"/>
                <a:gd name="T8" fmla="*/ 75 w 76"/>
                <a:gd name="T9" fmla="*/ 5 h 116"/>
                <a:gd name="T10" fmla="*/ 71 w 76"/>
                <a:gd name="T11" fmla="*/ 13 h 116"/>
                <a:gd name="T12" fmla="*/ 67 w 76"/>
                <a:gd name="T13" fmla="*/ 22 h 116"/>
                <a:gd name="T14" fmla="*/ 61 w 76"/>
                <a:gd name="T15" fmla="*/ 34 h 116"/>
                <a:gd name="T16" fmla="*/ 55 w 76"/>
                <a:gd name="T17" fmla="*/ 46 h 116"/>
                <a:gd name="T18" fmla="*/ 50 w 76"/>
                <a:gd name="T19" fmla="*/ 56 h 116"/>
                <a:gd name="T20" fmla="*/ 46 w 76"/>
                <a:gd name="T21" fmla="*/ 63 h 116"/>
                <a:gd name="T22" fmla="*/ 41 w 76"/>
                <a:gd name="T23" fmla="*/ 69 h 116"/>
                <a:gd name="T24" fmla="*/ 34 w 76"/>
                <a:gd name="T25" fmla="*/ 78 h 116"/>
                <a:gd name="T26" fmla="*/ 27 w 76"/>
                <a:gd name="T27" fmla="*/ 89 h 116"/>
                <a:gd name="T28" fmla="*/ 17 w 76"/>
                <a:gd name="T29" fmla="*/ 99 h 116"/>
                <a:gd name="T30" fmla="*/ 11 w 76"/>
                <a:gd name="T31" fmla="*/ 107 h 116"/>
                <a:gd name="T32" fmla="*/ 6 w 76"/>
                <a:gd name="T33" fmla="*/ 114 h 116"/>
                <a:gd name="T34" fmla="*/ 3 w 76"/>
                <a:gd name="T35" fmla="*/ 116 h 116"/>
                <a:gd name="T36" fmla="*/ 2 w 76"/>
                <a:gd name="T37" fmla="*/ 116 h 116"/>
                <a:gd name="T38" fmla="*/ 0 w 76"/>
                <a:gd name="T39" fmla="*/ 116 h 116"/>
                <a:gd name="T40" fmla="*/ 0 w 76"/>
                <a:gd name="T41" fmla="*/ 115 h 116"/>
                <a:gd name="T42" fmla="*/ 0 w 76"/>
                <a:gd name="T43" fmla="*/ 114 h 116"/>
                <a:gd name="T44" fmla="*/ 3 w 76"/>
                <a:gd name="T45" fmla="*/ 111 h 116"/>
                <a:gd name="T46" fmla="*/ 8 w 76"/>
                <a:gd name="T47" fmla="*/ 106 h 116"/>
                <a:gd name="T48" fmla="*/ 15 w 76"/>
                <a:gd name="T49" fmla="*/ 97 h 116"/>
                <a:gd name="T50" fmla="*/ 24 w 76"/>
                <a:gd name="T51" fmla="*/ 86 h 116"/>
                <a:gd name="T52" fmla="*/ 32 w 76"/>
                <a:gd name="T53" fmla="*/ 77 h 116"/>
                <a:gd name="T54" fmla="*/ 38 w 76"/>
                <a:gd name="T55" fmla="*/ 68 h 116"/>
                <a:gd name="T56" fmla="*/ 44 w 76"/>
                <a:gd name="T57" fmla="*/ 61 h 116"/>
                <a:gd name="T58" fmla="*/ 47 w 76"/>
                <a:gd name="T59" fmla="*/ 53 h 116"/>
                <a:gd name="T60" fmla="*/ 53 w 76"/>
                <a:gd name="T61" fmla="*/ 44 h 116"/>
                <a:gd name="T62" fmla="*/ 58 w 76"/>
                <a:gd name="T63" fmla="*/ 33 h 116"/>
                <a:gd name="T64" fmla="*/ 63 w 76"/>
                <a:gd name="T65" fmla="*/ 21 h 116"/>
                <a:gd name="T66" fmla="*/ 68 w 76"/>
                <a:gd name="T67" fmla="*/ 10 h 116"/>
                <a:gd name="T68" fmla="*/ 71 w 76"/>
                <a:gd name="T69" fmla="*/ 4 h 116"/>
                <a:gd name="T70" fmla="*/ 72 w 76"/>
                <a:gd name="T71" fmla="*/ 1 h 116"/>
                <a:gd name="T72" fmla="*/ 74 w 76"/>
                <a:gd name="T73" fmla="*/ 0 h 11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76" h="115">
                  <a:moveTo>
                    <a:pt x="74" y="0"/>
                  </a:moveTo>
                  <a:lnTo>
                    <a:pt x="75" y="0"/>
                  </a:lnTo>
                  <a:lnTo>
                    <a:pt x="76" y="1"/>
                  </a:lnTo>
                  <a:lnTo>
                    <a:pt x="76" y="2"/>
                  </a:lnTo>
                  <a:lnTo>
                    <a:pt x="75" y="5"/>
                  </a:lnTo>
                  <a:lnTo>
                    <a:pt x="71" y="13"/>
                  </a:lnTo>
                  <a:lnTo>
                    <a:pt x="67" y="22"/>
                  </a:lnTo>
                  <a:lnTo>
                    <a:pt x="61" y="34"/>
                  </a:lnTo>
                  <a:lnTo>
                    <a:pt x="55" y="46"/>
                  </a:lnTo>
                  <a:lnTo>
                    <a:pt x="50" y="56"/>
                  </a:lnTo>
                  <a:lnTo>
                    <a:pt x="46" y="63"/>
                  </a:lnTo>
                  <a:lnTo>
                    <a:pt x="41" y="69"/>
                  </a:lnTo>
                  <a:lnTo>
                    <a:pt x="34" y="78"/>
                  </a:lnTo>
                  <a:lnTo>
                    <a:pt x="27" y="89"/>
                  </a:lnTo>
                  <a:lnTo>
                    <a:pt x="17" y="99"/>
                  </a:lnTo>
                  <a:lnTo>
                    <a:pt x="11" y="107"/>
                  </a:lnTo>
                  <a:lnTo>
                    <a:pt x="6" y="114"/>
                  </a:lnTo>
                  <a:lnTo>
                    <a:pt x="3" y="116"/>
                  </a:lnTo>
                  <a:lnTo>
                    <a:pt x="2" y="116"/>
                  </a:lnTo>
                  <a:lnTo>
                    <a:pt x="0" y="116"/>
                  </a:lnTo>
                  <a:lnTo>
                    <a:pt x="0" y="115"/>
                  </a:lnTo>
                  <a:lnTo>
                    <a:pt x="0" y="114"/>
                  </a:lnTo>
                  <a:lnTo>
                    <a:pt x="3" y="111"/>
                  </a:lnTo>
                  <a:lnTo>
                    <a:pt x="8" y="106"/>
                  </a:lnTo>
                  <a:lnTo>
                    <a:pt x="15" y="97"/>
                  </a:lnTo>
                  <a:lnTo>
                    <a:pt x="24" y="86"/>
                  </a:lnTo>
                  <a:lnTo>
                    <a:pt x="32" y="77"/>
                  </a:lnTo>
                  <a:lnTo>
                    <a:pt x="38" y="68"/>
                  </a:lnTo>
                  <a:lnTo>
                    <a:pt x="44" y="61"/>
                  </a:lnTo>
                  <a:lnTo>
                    <a:pt x="47" y="53"/>
                  </a:lnTo>
                  <a:lnTo>
                    <a:pt x="53" y="44"/>
                  </a:lnTo>
                  <a:lnTo>
                    <a:pt x="58" y="33"/>
                  </a:lnTo>
                  <a:lnTo>
                    <a:pt x="63" y="21"/>
                  </a:lnTo>
                  <a:lnTo>
                    <a:pt x="68" y="10"/>
                  </a:lnTo>
                  <a:lnTo>
                    <a:pt x="71" y="4"/>
                  </a:lnTo>
                  <a:lnTo>
                    <a:pt x="72" y="1"/>
                  </a:lnTo>
                  <a:lnTo>
                    <a:pt x="74" y="0"/>
                  </a:lnTo>
                  <a:close/>
                </a:path>
              </a:pathLst>
            </a:custGeom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3" name="Freeform 2101"/>
            <p:cNvSpPr/>
            <p:nvPr/>
          </p:nvSpPr>
          <p:spPr bwMode="auto">
            <a:xfrm>
              <a:off x="8099426" y="5084763"/>
              <a:ext cx="14288" cy="26988"/>
            </a:xfrm>
            <a:custGeom>
              <a:gdLst>
                <a:gd name="T0" fmla="*/ 1 w 9"/>
                <a:gd name="T1" fmla="*/ 0 h 17"/>
                <a:gd name="T2" fmla="*/ 3 w 9"/>
                <a:gd name="T3" fmla="*/ 0 h 17"/>
                <a:gd name="T4" fmla="*/ 4 w 9"/>
                <a:gd name="T5" fmla="*/ 2 h 17"/>
                <a:gd name="T6" fmla="*/ 9 w 9"/>
                <a:gd name="T7" fmla="*/ 15 h 17"/>
                <a:gd name="T8" fmla="*/ 9 w 9"/>
                <a:gd name="T9" fmla="*/ 16 h 17"/>
                <a:gd name="T10" fmla="*/ 8 w 9"/>
                <a:gd name="T11" fmla="*/ 17 h 17"/>
                <a:gd name="T12" fmla="*/ 8 w 9"/>
                <a:gd name="T13" fmla="*/ 17 h 17"/>
                <a:gd name="T14" fmla="*/ 7 w 9"/>
                <a:gd name="T15" fmla="*/ 17 h 17"/>
                <a:gd name="T16" fmla="*/ 5 w 9"/>
                <a:gd name="T17" fmla="*/ 16 h 17"/>
                <a:gd name="T18" fmla="*/ 0 w 9"/>
                <a:gd name="T19" fmla="*/ 3 h 17"/>
                <a:gd name="T20" fmla="*/ 0 w 9"/>
                <a:gd name="T21" fmla="*/ 2 h 17"/>
                <a:gd name="T22" fmla="*/ 1 w 9"/>
                <a:gd name="T23" fmla="*/ 0 h 17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" h="17">
                  <a:moveTo>
                    <a:pt x="1" y="0"/>
                  </a:moveTo>
                  <a:lnTo>
                    <a:pt x="3" y="0"/>
                  </a:lnTo>
                  <a:lnTo>
                    <a:pt x="4" y="2"/>
                  </a:lnTo>
                  <a:lnTo>
                    <a:pt x="9" y="15"/>
                  </a:lnTo>
                  <a:lnTo>
                    <a:pt x="9" y="16"/>
                  </a:lnTo>
                  <a:lnTo>
                    <a:pt x="8" y="17"/>
                  </a:lnTo>
                  <a:lnTo>
                    <a:pt x="8" y="17"/>
                  </a:lnTo>
                  <a:lnTo>
                    <a:pt x="7" y="17"/>
                  </a:lnTo>
                  <a:lnTo>
                    <a:pt x="5" y="16"/>
                  </a:lnTo>
                  <a:lnTo>
                    <a:pt x="0" y="3"/>
                  </a:lnTo>
                  <a:lnTo>
                    <a:pt x="0" y="2"/>
                  </a:lnTo>
                  <a:lnTo>
                    <a:pt x="1" y="0"/>
                  </a:lnTo>
                  <a:close/>
                </a:path>
              </a:pathLst>
            </a:custGeom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4" name="Freeform 2102"/>
            <p:cNvSpPr>
              <a:spLocks noEditPoints="1"/>
            </p:cNvSpPr>
            <p:nvPr/>
          </p:nvSpPr>
          <p:spPr bwMode="auto">
            <a:xfrm>
              <a:off x="8097838" y="5083175"/>
              <a:ext cx="19050" cy="31750"/>
            </a:xfrm>
            <a:custGeom>
              <a:gdLst>
                <a:gd name="T0" fmla="*/ 2 w 12"/>
                <a:gd name="T1" fmla="*/ 3 h 20"/>
                <a:gd name="T2" fmla="*/ 2 w 12"/>
                <a:gd name="T3" fmla="*/ 3 h 20"/>
                <a:gd name="T4" fmla="*/ 2 w 12"/>
                <a:gd name="T5" fmla="*/ 3 h 20"/>
                <a:gd name="T6" fmla="*/ 8 w 12"/>
                <a:gd name="T7" fmla="*/ 17 h 20"/>
                <a:gd name="T8" fmla="*/ 8 w 12"/>
                <a:gd name="T9" fmla="*/ 17 h 20"/>
                <a:gd name="T10" fmla="*/ 9 w 12"/>
                <a:gd name="T11" fmla="*/ 17 h 20"/>
                <a:gd name="T12" fmla="*/ 9 w 12"/>
                <a:gd name="T13" fmla="*/ 17 h 20"/>
                <a:gd name="T14" fmla="*/ 9 w 12"/>
                <a:gd name="T15" fmla="*/ 17 h 20"/>
                <a:gd name="T16" fmla="*/ 9 w 12"/>
                <a:gd name="T17" fmla="*/ 16 h 20"/>
                <a:gd name="T18" fmla="*/ 4 w 12"/>
                <a:gd name="T19" fmla="*/ 3 h 20"/>
                <a:gd name="T20" fmla="*/ 4 w 12"/>
                <a:gd name="T21" fmla="*/ 3 h 20"/>
                <a:gd name="T22" fmla="*/ 2 w 12"/>
                <a:gd name="T23" fmla="*/ 3 h 20"/>
                <a:gd name="T24" fmla="*/ 4 w 12"/>
                <a:gd name="T25" fmla="*/ 0 h 20"/>
                <a:gd name="T26" fmla="*/ 5 w 12"/>
                <a:gd name="T27" fmla="*/ 0 h 20"/>
                <a:gd name="T28" fmla="*/ 6 w 12"/>
                <a:gd name="T29" fmla="*/ 1 h 20"/>
                <a:gd name="T30" fmla="*/ 12 w 12"/>
                <a:gd name="T31" fmla="*/ 16 h 20"/>
                <a:gd name="T32" fmla="*/ 12 w 12"/>
                <a:gd name="T33" fmla="*/ 17 h 20"/>
                <a:gd name="T34" fmla="*/ 12 w 12"/>
                <a:gd name="T35" fmla="*/ 18 h 20"/>
                <a:gd name="T36" fmla="*/ 9 w 12"/>
                <a:gd name="T37" fmla="*/ 20 h 20"/>
                <a:gd name="T38" fmla="*/ 9 w 12"/>
                <a:gd name="T39" fmla="*/ 20 h 20"/>
                <a:gd name="T40" fmla="*/ 6 w 12"/>
                <a:gd name="T41" fmla="*/ 20 h 20"/>
                <a:gd name="T42" fmla="*/ 5 w 12"/>
                <a:gd name="T43" fmla="*/ 17 h 20"/>
                <a:gd name="T44" fmla="*/ 0 w 12"/>
                <a:gd name="T45" fmla="*/ 4 h 20"/>
                <a:gd name="T46" fmla="*/ 0 w 12"/>
                <a:gd name="T47" fmla="*/ 3 h 20"/>
                <a:gd name="T48" fmla="*/ 0 w 12"/>
                <a:gd name="T49" fmla="*/ 1 h 20"/>
                <a:gd name="T50" fmla="*/ 2 w 12"/>
                <a:gd name="T51" fmla="*/ 0 h 20"/>
                <a:gd name="T52" fmla="*/ 4 w 12"/>
                <a:gd name="T53" fmla="*/ 0 h 2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" h="20">
                  <a:moveTo>
                    <a:pt x="2" y="3"/>
                  </a:moveTo>
                  <a:lnTo>
                    <a:pt x="2" y="3"/>
                  </a:lnTo>
                  <a:lnTo>
                    <a:pt x="2" y="3"/>
                  </a:lnTo>
                  <a:lnTo>
                    <a:pt x="8" y="17"/>
                  </a:lnTo>
                  <a:lnTo>
                    <a:pt x="8" y="17"/>
                  </a:lnTo>
                  <a:lnTo>
                    <a:pt x="9" y="17"/>
                  </a:lnTo>
                  <a:lnTo>
                    <a:pt x="9" y="17"/>
                  </a:lnTo>
                  <a:lnTo>
                    <a:pt x="9" y="17"/>
                  </a:lnTo>
                  <a:lnTo>
                    <a:pt x="9" y="16"/>
                  </a:lnTo>
                  <a:lnTo>
                    <a:pt x="4" y="3"/>
                  </a:lnTo>
                  <a:lnTo>
                    <a:pt x="4" y="3"/>
                  </a:lnTo>
                  <a:lnTo>
                    <a:pt x="2" y="3"/>
                  </a:lnTo>
                  <a:close/>
                  <a:moveTo>
                    <a:pt x="4" y="0"/>
                  </a:moveTo>
                  <a:lnTo>
                    <a:pt x="5" y="0"/>
                  </a:lnTo>
                  <a:lnTo>
                    <a:pt x="6" y="1"/>
                  </a:lnTo>
                  <a:lnTo>
                    <a:pt x="12" y="16"/>
                  </a:lnTo>
                  <a:lnTo>
                    <a:pt x="12" y="17"/>
                  </a:lnTo>
                  <a:lnTo>
                    <a:pt x="12" y="18"/>
                  </a:lnTo>
                  <a:lnTo>
                    <a:pt x="9" y="20"/>
                  </a:lnTo>
                  <a:lnTo>
                    <a:pt x="9" y="20"/>
                  </a:lnTo>
                  <a:lnTo>
                    <a:pt x="6" y="20"/>
                  </a:lnTo>
                  <a:lnTo>
                    <a:pt x="5" y="17"/>
                  </a:lnTo>
                  <a:lnTo>
                    <a:pt x="0" y="4"/>
                  </a:lnTo>
                  <a:lnTo>
                    <a:pt x="0" y="3"/>
                  </a:lnTo>
                  <a:lnTo>
                    <a:pt x="0" y="1"/>
                  </a:lnTo>
                  <a:lnTo>
                    <a:pt x="2" y="0"/>
                  </a:lnTo>
                  <a:lnTo>
                    <a:pt x="4" y="0"/>
                  </a:lnTo>
                  <a:close/>
                </a:path>
              </a:pathLst>
            </a:custGeom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5" name="Freeform 2103"/>
            <p:cNvSpPr/>
            <p:nvPr/>
          </p:nvSpPr>
          <p:spPr bwMode="auto">
            <a:xfrm>
              <a:off x="8107363" y="5089525"/>
              <a:ext cx="20638" cy="19050"/>
            </a:xfrm>
            <a:custGeom>
              <a:gdLst>
                <a:gd name="T0" fmla="*/ 12 w 13"/>
                <a:gd name="T1" fmla="*/ 0 h 12"/>
                <a:gd name="T2" fmla="*/ 13 w 13"/>
                <a:gd name="T3" fmla="*/ 1 h 12"/>
                <a:gd name="T4" fmla="*/ 13 w 13"/>
                <a:gd name="T5" fmla="*/ 3 h 12"/>
                <a:gd name="T6" fmla="*/ 13 w 13"/>
                <a:gd name="T7" fmla="*/ 4 h 12"/>
                <a:gd name="T8" fmla="*/ 3 w 13"/>
                <a:gd name="T9" fmla="*/ 10 h 12"/>
                <a:gd name="T10" fmla="*/ 3 w 13"/>
                <a:gd name="T11" fmla="*/ 12 h 12"/>
                <a:gd name="T12" fmla="*/ 0 w 13"/>
                <a:gd name="T13" fmla="*/ 10 h 12"/>
                <a:gd name="T14" fmla="*/ 0 w 13"/>
                <a:gd name="T15" fmla="*/ 9 h 12"/>
                <a:gd name="T16" fmla="*/ 2 w 13"/>
                <a:gd name="T17" fmla="*/ 8 h 12"/>
                <a:gd name="T18" fmla="*/ 11 w 13"/>
                <a:gd name="T19" fmla="*/ 1 h 12"/>
                <a:gd name="T20" fmla="*/ 12 w 13"/>
                <a:gd name="T21" fmla="*/ 0 h 1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" h="12">
                  <a:moveTo>
                    <a:pt x="12" y="0"/>
                  </a:moveTo>
                  <a:lnTo>
                    <a:pt x="13" y="1"/>
                  </a:lnTo>
                  <a:lnTo>
                    <a:pt x="13" y="3"/>
                  </a:lnTo>
                  <a:lnTo>
                    <a:pt x="13" y="4"/>
                  </a:lnTo>
                  <a:lnTo>
                    <a:pt x="3" y="10"/>
                  </a:lnTo>
                  <a:lnTo>
                    <a:pt x="3" y="12"/>
                  </a:lnTo>
                  <a:lnTo>
                    <a:pt x="0" y="10"/>
                  </a:lnTo>
                  <a:lnTo>
                    <a:pt x="0" y="9"/>
                  </a:lnTo>
                  <a:lnTo>
                    <a:pt x="2" y="8"/>
                  </a:lnTo>
                  <a:lnTo>
                    <a:pt x="11" y="1"/>
                  </a:lnTo>
                  <a:lnTo>
                    <a:pt x="12" y="0"/>
                  </a:lnTo>
                  <a:close/>
                </a:path>
              </a:pathLst>
            </a:custGeom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6" name="Freeform 2104"/>
            <p:cNvSpPr>
              <a:spLocks noEditPoints="1"/>
            </p:cNvSpPr>
            <p:nvPr/>
          </p:nvSpPr>
          <p:spPr bwMode="auto">
            <a:xfrm>
              <a:off x="8105776" y="5087938"/>
              <a:ext cx="25400" cy="22225"/>
            </a:xfrm>
            <a:custGeom>
              <a:gdLst>
                <a:gd name="T0" fmla="*/ 13 w 16"/>
                <a:gd name="T1" fmla="*/ 2 h 14"/>
                <a:gd name="T2" fmla="*/ 13 w 16"/>
                <a:gd name="T3" fmla="*/ 2 h 14"/>
                <a:gd name="T4" fmla="*/ 3 w 16"/>
                <a:gd name="T5" fmla="*/ 10 h 14"/>
                <a:gd name="T6" fmla="*/ 3 w 16"/>
                <a:gd name="T7" fmla="*/ 10 h 14"/>
                <a:gd name="T8" fmla="*/ 3 w 16"/>
                <a:gd name="T9" fmla="*/ 11 h 14"/>
                <a:gd name="T10" fmla="*/ 4 w 16"/>
                <a:gd name="T11" fmla="*/ 11 h 14"/>
                <a:gd name="T12" fmla="*/ 4 w 16"/>
                <a:gd name="T13" fmla="*/ 11 h 14"/>
                <a:gd name="T14" fmla="*/ 13 w 16"/>
                <a:gd name="T15" fmla="*/ 4 h 14"/>
                <a:gd name="T16" fmla="*/ 13 w 16"/>
                <a:gd name="T17" fmla="*/ 4 h 14"/>
                <a:gd name="T18" fmla="*/ 13 w 16"/>
                <a:gd name="T19" fmla="*/ 4 h 14"/>
                <a:gd name="T20" fmla="*/ 13 w 16"/>
                <a:gd name="T21" fmla="*/ 2 h 14"/>
                <a:gd name="T22" fmla="*/ 13 w 16"/>
                <a:gd name="T23" fmla="*/ 0 h 14"/>
                <a:gd name="T24" fmla="*/ 14 w 16"/>
                <a:gd name="T25" fmla="*/ 0 h 14"/>
                <a:gd name="T26" fmla="*/ 16 w 16"/>
                <a:gd name="T27" fmla="*/ 1 h 14"/>
                <a:gd name="T28" fmla="*/ 16 w 16"/>
                <a:gd name="T29" fmla="*/ 4 h 14"/>
                <a:gd name="T30" fmla="*/ 16 w 16"/>
                <a:gd name="T31" fmla="*/ 5 h 14"/>
                <a:gd name="T32" fmla="*/ 14 w 16"/>
                <a:gd name="T33" fmla="*/ 6 h 14"/>
                <a:gd name="T34" fmla="*/ 5 w 16"/>
                <a:gd name="T35" fmla="*/ 13 h 14"/>
                <a:gd name="T36" fmla="*/ 4 w 16"/>
                <a:gd name="T37" fmla="*/ 14 h 14"/>
                <a:gd name="T38" fmla="*/ 4 w 16"/>
                <a:gd name="T39" fmla="*/ 14 h 14"/>
                <a:gd name="T40" fmla="*/ 1 w 16"/>
                <a:gd name="T41" fmla="*/ 14 h 14"/>
                <a:gd name="T42" fmla="*/ 0 w 16"/>
                <a:gd name="T43" fmla="*/ 13 h 14"/>
                <a:gd name="T44" fmla="*/ 0 w 16"/>
                <a:gd name="T45" fmla="*/ 10 h 14"/>
                <a:gd name="T46" fmla="*/ 0 w 16"/>
                <a:gd name="T47" fmla="*/ 9 h 14"/>
                <a:gd name="T48" fmla="*/ 1 w 16"/>
                <a:gd name="T49" fmla="*/ 8 h 14"/>
                <a:gd name="T50" fmla="*/ 11 w 16"/>
                <a:gd name="T51" fmla="*/ 1 h 14"/>
                <a:gd name="T52" fmla="*/ 13 w 16"/>
                <a:gd name="T53" fmla="*/ 0 h 1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6" h="14">
                  <a:moveTo>
                    <a:pt x="13" y="2"/>
                  </a:moveTo>
                  <a:lnTo>
                    <a:pt x="13" y="2"/>
                  </a:lnTo>
                  <a:lnTo>
                    <a:pt x="3" y="10"/>
                  </a:lnTo>
                  <a:lnTo>
                    <a:pt x="3" y="10"/>
                  </a:lnTo>
                  <a:lnTo>
                    <a:pt x="3" y="11"/>
                  </a:lnTo>
                  <a:lnTo>
                    <a:pt x="4" y="11"/>
                  </a:lnTo>
                  <a:lnTo>
                    <a:pt x="4" y="11"/>
                  </a:lnTo>
                  <a:lnTo>
                    <a:pt x="13" y="4"/>
                  </a:lnTo>
                  <a:lnTo>
                    <a:pt x="13" y="4"/>
                  </a:lnTo>
                  <a:lnTo>
                    <a:pt x="13" y="4"/>
                  </a:lnTo>
                  <a:lnTo>
                    <a:pt x="13" y="2"/>
                  </a:lnTo>
                  <a:close/>
                  <a:moveTo>
                    <a:pt x="13" y="0"/>
                  </a:moveTo>
                  <a:lnTo>
                    <a:pt x="14" y="0"/>
                  </a:lnTo>
                  <a:lnTo>
                    <a:pt x="16" y="1"/>
                  </a:lnTo>
                  <a:lnTo>
                    <a:pt x="16" y="4"/>
                  </a:lnTo>
                  <a:lnTo>
                    <a:pt x="16" y="5"/>
                  </a:lnTo>
                  <a:lnTo>
                    <a:pt x="14" y="6"/>
                  </a:lnTo>
                  <a:lnTo>
                    <a:pt x="5" y="13"/>
                  </a:lnTo>
                  <a:lnTo>
                    <a:pt x="4" y="14"/>
                  </a:lnTo>
                  <a:lnTo>
                    <a:pt x="4" y="14"/>
                  </a:lnTo>
                  <a:lnTo>
                    <a:pt x="1" y="14"/>
                  </a:lnTo>
                  <a:lnTo>
                    <a:pt x="0" y="13"/>
                  </a:lnTo>
                  <a:lnTo>
                    <a:pt x="0" y="10"/>
                  </a:lnTo>
                  <a:lnTo>
                    <a:pt x="0" y="9"/>
                  </a:lnTo>
                  <a:lnTo>
                    <a:pt x="1" y="8"/>
                  </a:lnTo>
                  <a:lnTo>
                    <a:pt x="11" y="1"/>
                  </a:lnTo>
                  <a:lnTo>
                    <a:pt x="13" y="0"/>
                  </a:lnTo>
                  <a:close/>
                </a:path>
              </a:pathLst>
            </a:custGeom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7" name="Freeform 2105"/>
            <p:cNvSpPr/>
            <p:nvPr/>
          </p:nvSpPr>
          <p:spPr bwMode="auto">
            <a:xfrm>
              <a:off x="8110538" y="5076825"/>
              <a:ext cx="9525" cy="28575"/>
            </a:xfrm>
            <a:custGeom>
              <a:gdLst>
                <a:gd name="T0" fmla="*/ 5 w 6"/>
                <a:gd name="T1" fmla="*/ 0 h 18"/>
                <a:gd name="T2" fmla="*/ 6 w 6"/>
                <a:gd name="T3" fmla="*/ 0 h 18"/>
                <a:gd name="T4" fmla="*/ 6 w 6"/>
                <a:gd name="T5" fmla="*/ 1 h 18"/>
                <a:gd name="T6" fmla="*/ 4 w 6"/>
                <a:gd name="T7" fmla="*/ 17 h 18"/>
                <a:gd name="T8" fmla="*/ 4 w 6"/>
                <a:gd name="T9" fmla="*/ 18 h 18"/>
                <a:gd name="T10" fmla="*/ 2 w 6"/>
                <a:gd name="T11" fmla="*/ 18 h 18"/>
                <a:gd name="T12" fmla="*/ 1 w 6"/>
                <a:gd name="T13" fmla="*/ 18 h 18"/>
                <a:gd name="T14" fmla="*/ 0 w 6"/>
                <a:gd name="T15" fmla="*/ 17 h 18"/>
                <a:gd name="T16" fmla="*/ 0 w 6"/>
                <a:gd name="T17" fmla="*/ 16 h 18"/>
                <a:gd name="T18" fmla="*/ 4 w 6"/>
                <a:gd name="T19" fmla="*/ 1 h 18"/>
                <a:gd name="T20" fmla="*/ 4 w 6"/>
                <a:gd name="T21" fmla="*/ 0 h 18"/>
                <a:gd name="T22" fmla="*/ 5 w 6"/>
                <a:gd name="T23" fmla="*/ 0 h 1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" h="18">
                  <a:moveTo>
                    <a:pt x="5" y="0"/>
                  </a:moveTo>
                  <a:lnTo>
                    <a:pt x="6" y="0"/>
                  </a:lnTo>
                  <a:lnTo>
                    <a:pt x="6" y="1"/>
                  </a:lnTo>
                  <a:lnTo>
                    <a:pt x="4" y="17"/>
                  </a:lnTo>
                  <a:lnTo>
                    <a:pt x="4" y="18"/>
                  </a:lnTo>
                  <a:lnTo>
                    <a:pt x="2" y="18"/>
                  </a:lnTo>
                  <a:lnTo>
                    <a:pt x="1" y="18"/>
                  </a:lnTo>
                  <a:lnTo>
                    <a:pt x="0" y="17"/>
                  </a:lnTo>
                  <a:lnTo>
                    <a:pt x="0" y="16"/>
                  </a:lnTo>
                  <a:lnTo>
                    <a:pt x="4" y="1"/>
                  </a:lnTo>
                  <a:lnTo>
                    <a:pt x="4" y="0"/>
                  </a:lnTo>
                  <a:lnTo>
                    <a:pt x="5" y="0"/>
                  </a:lnTo>
                  <a:close/>
                </a:path>
              </a:pathLst>
            </a:custGeom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8" name="Freeform 2106"/>
            <p:cNvSpPr>
              <a:spLocks noEditPoints="1"/>
            </p:cNvSpPr>
            <p:nvPr/>
          </p:nvSpPr>
          <p:spPr bwMode="auto">
            <a:xfrm>
              <a:off x="8107363" y="5075238"/>
              <a:ext cx="17463" cy="33338"/>
            </a:xfrm>
            <a:custGeom>
              <a:gdLst>
                <a:gd name="T0" fmla="*/ 7 w 11"/>
                <a:gd name="T1" fmla="*/ 2 h 21"/>
                <a:gd name="T2" fmla="*/ 7 w 11"/>
                <a:gd name="T3" fmla="*/ 2 h 21"/>
                <a:gd name="T4" fmla="*/ 3 w 11"/>
                <a:gd name="T5" fmla="*/ 18 h 21"/>
                <a:gd name="T6" fmla="*/ 4 w 11"/>
                <a:gd name="T7" fmla="*/ 18 h 21"/>
                <a:gd name="T8" fmla="*/ 4 w 11"/>
                <a:gd name="T9" fmla="*/ 18 h 21"/>
                <a:gd name="T10" fmla="*/ 4 w 11"/>
                <a:gd name="T11" fmla="*/ 18 h 21"/>
                <a:gd name="T12" fmla="*/ 7 w 11"/>
                <a:gd name="T13" fmla="*/ 2 h 21"/>
                <a:gd name="T14" fmla="*/ 7 w 11"/>
                <a:gd name="T15" fmla="*/ 2 h 21"/>
                <a:gd name="T16" fmla="*/ 7 w 11"/>
                <a:gd name="T17" fmla="*/ 2 h 21"/>
                <a:gd name="T18" fmla="*/ 7 w 11"/>
                <a:gd name="T19" fmla="*/ 0 h 21"/>
                <a:gd name="T20" fmla="*/ 8 w 11"/>
                <a:gd name="T21" fmla="*/ 0 h 21"/>
                <a:gd name="T22" fmla="*/ 10 w 11"/>
                <a:gd name="T23" fmla="*/ 1 h 21"/>
                <a:gd name="T24" fmla="*/ 11 w 11"/>
                <a:gd name="T25" fmla="*/ 2 h 21"/>
                <a:gd name="T26" fmla="*/ 11 w 11"/>
                <a:gd name="T27" fmla="*/ 4 h 21"/>
                <a:gd name="T28" fmla="*/ 7 w 11"/>
                <a:gd name="T29" fmla="*/ 18 h 21"/>
                <a:gd name="T30" fmla="*/ 6 w 11"/>
                <a:gd name="T31" fmla="*/ 19 h 21"/>
                <a:gd name="T32" fmla="*/ 4 w 11"/>
                <a:gd name="T33" fmla="*/ 21 h 21"/>
                <a:gd name="T34" fmla="*/ 3 w 11"/>
                <a:gd name="T35" fmla="*/ 21 h 21"/>
                <a:gd name="T36" fmla="*/ 2 w 11"/>
                <a:gd name="T37" fmla="*/ 19 h 21"/>
                <a:gd name="T38" fmla="*/ 0 w 11"/>
                <a:gd name="T39" fmla="*/ 18 h 21"/>
                <a:gd name="T40" fmla="*/ 0 w 11"/>
                <a:gd name="T41" fmla="*/ 17 h 21"/>
                <a:gd name="T42" fmla="*/ 4 w 11"/>
                <a:gd name="T43" fmla="*/ 2 h 21"/>
                <a:gd name="T44" fmla="*/ 4 w 11"/>
                <a:gd name="T45" fmla="*/ 0 h 21"/>
                <a:gd name="T46" fmla="*/ 7 w 11"/>
                <a:gd name="T47" fmla="*/ 0 h 2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1" h="21">
                  <a:moveTo>
                    <a:pt x="7" y="2"/>
                  </a:moveTo>
                  <a:lnTo>
                    <a:pt x="7" y="2"/>
                  </a:lnTo>
                  <a:lnTo>
                    <a:pt x="3" y="18"/>
                  </a:lnTo>
                  <a:lnTo>
                    <a:pt x="4" y="18"/>
                  </a:lnTo>
                  <a:lnTo>
                    <a:pt x="4" y="18"/>
                  </a:lnTo>
                  <a:lnTo>
                    <a:pt x="4" y="18"/>
                  </a:lnTo>
                  <a:lnTo>
                    <a:pt x="7" y="2"/>
                  </a:lnTo>
                  <a:lnTo>
                    <a:pt x="7" y="2"/>
                  </a:lnTo>
                  <a:lnTo>
                    <a:pt x="7" y="2"/>
                  </a:lnTo>
                  <a:close/>
                  <a:moveTo>
                    <a:pt x="7" y="0"/>
                  </a:moveTo>
                  <a:lnTo>
                    <a:pt x="8" y="0"/>
                  </a:lnTo>
                  <a:lnTo>
                    <a:pt x="10" y="1"/>
                  </a:lnTo>
                  <a:lnTo>
                    <a:pt x="11" y="2"/>
                  </a:lnTo>
                  <a:lnTo>
                    <a:pt x="11" y="4"/>
                  </a:lnTo>
                  <a:lnTo>
                    <a:pt x="7" y="18"/>
                  </a:lnTo>
                  <a:lnTo>
                    <a:pt x="6" y="19"/>
                  </a:lnTo>
                  <a:lnTo>
                    <a:pt x="4" y="21"/>
                  </a:lnTo>
                  <a:lnTo>
                    <a:pt x="3" y="21"/>
                  </a:lnTo>
                  <a:lnTo>
                    <a:pt x="2" y="19"/>
                  </a:lnTo>
                  <a:lnTo>
                    <a:pt x="0" y="18"/>
                  </a:lnTo>
                  <a:lnTo>
                    <a:pt x="0" y="17"/>
                  </a:lnTo>
                  <a:lnTo>
                    <a:pt x="4" y="2"/>
                  </a:lnTo>
                  <a:lnTo>
                    <a:pt x="4" y="0"/>
                  </a:lnTo>
                  <a:lnTo>
                    <a:pt x="7" y="0"/>
                  </a:lnTo>
                  <a:close/>
                </a:path>
              </a:pathLst>
            </a:custGeom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0" name="Freeform 2107"/>
            <p:cNvSpPr/>
            <p:nvPr/>
          </p:nvSpPr>
          <p:spPr bwMode="auto">
            <a:xfrm>
              <a:off x="7935913" y="5454650"/>
              <a:ext cx="28575" cy="254000"/>
            </a:xfrm>
            <a:custGeom>
              <a:gdLst>
                <a:gd name="T0" fmla="*/ 8 w 18"/>
                <a:gd name="T1" fmla="*/ 0 h 160"/>
                <a:gd name="T2" fmla="*/ 9 w 18"/>
                <a:gd name="T3" fmla="*/ 0 h 160"/>
                <a:gd name="T4" fmla="*/ 10 w 18"/>
                <a:gd name="T5" fmla="*/ 2 h 160"/>
                <a:gd name="T6" fmla="*/ 18 w 18"/>
                <a:gd name="T7" fmla="*/ 160 h 160"/>
                <a:gd name="T8" fmla="*/ 1 w 18"/>
                <a:gd name="T9" fmla="*/ 160 h 160"/>
                <a:gd name="T10" fmla="*/ 0 w 18"/>
                <a:gd name="T11" fmla="*/ 160 h 160"/>
                <a:gd name="T12" fmla="*/ 0 w 18"/>
                <a:gd name="T13" fmla="*/ 159 h 160"/>
                <a:gd name="T14" fmla="*/ 0 w 18"/>
                <a:gd name="T15" fmla="*/ 157 h 160"/>
                <a:gd name="T16" fmla="*/ 1 w 18"/>
                <a:gd name="T17" fmla="*/ 156 h 160"/>
                <a:gd name="T18" fmla="*/ 14 w 18"/>
                <a:gd name="T19" fmla="*/ 156 h 160"/>
                <a:gd name="T20" fmla="*/ 6 w 18"/>
                <a:gd name="T21" fmla="*/ 2 h 160"/>
                <a:gd name="T22" fmla="*/ 6 w 18"/>
                <a:gd name="T23" fmla="*/ 0 h 160"/>
                <a:gd name="T24" fmla="*/ 8 w 18"/>
                <a:gd name="T25" fmla="*/ 0 h 16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" h="160">
                  <a:moveTo>
                    <a:pt x="8" y="0"/>
                  </a:moveTo>
                  <a:lnTo>
                    <a:pt x="9" y="0"/>
                  </a:lnTo>
                  <a:lnTo>
                    <a:pt x="10" y="2"/>
                  </a:lnTo>
                  <a:lnTo>
                    <a:pt x="18" y="160"/>
                  </a:lnTo>
                  <a:lnTo>
                    <a:pt x="1" y="160"/>
                  </a:lnTo>
                  <a:lnTo>
                    <a:pt x="0" y="160"/>
                  </a:lnTo>
                  <a:lnTo>
                    <a:pt x="0" y="159"/>
                  </a:lnTo>
                  <a:lnTo>
                    <a:pt x="0" y="157"/>
                  </a:lnTo>
                  <a:lnTo>
                    <a:pt x="1" y="156"/>
                  </a:lnTo>
                  <a:lnTo>
                    <a:pt x="14" y="156"/>
                  </a:lnTo>
                  <a:lnTo>
                    <a:pt x="6" y="2"/>
                  </a:lnTo>
                  <a:lnTo>
                    <a:pt x="6" y="0"/>
                  </a:lnTo>
                  <a:lnTo>
                    <a:pt x="8" y="0"/>
                  </a:lnTo>
                  <a:close/>
                </a:path>
              </a:pathLst>
            </a:custGeom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1" name="Freeform 2108"/>
            <p:cNvSpPr>
              <a:spLocks noEditPoints="1"/>
            </p:cNvSpPr>
            <p:nvPr/>
          </p:nvSpPr>
          <p:spPr bwMode="auto">
            <a:xfrm>
              <a:off x="7932738" y="5451475"/>
              <a:ext cx="33338" cy="258763"/>
            </a:xfrm>
            <a:custGeom>
              <a:gdLst>
                <a:gd name="T0" fmla="*/ 10 w 21"/>
                <a:gd name="T1" fmla="*/ 4 h 163"/>
                <a:gd name="T2" fmla="*/ 10 w 21"/>
                <a:gd name="T3" fmla="*/ 4 h 163"/>
                <a:gd name="T4" fmla="*/ 10 w 21"/>
                <a:gd name="T5" fmla="*/ 4 h 163"/>
                <a:gd name="T6" fmla="*/ 10 w 21"/>
                <a:gd name="T7" fmla="*/ 8 h 163"/>
                <a:gd name="T8" fmla="*/ 10 w 21"/>
                <a:gd name="T9" fmla="*/ 8 h 163"/>
                <a:gd name="T10" fmla="*/ 17 w 21"/>
                <a:gd name="T11" fmla="*/ 159 h 163"/>
                <a:gd name="T12" fmla="*/ 3 w 21"/>
                <a:gd name="T13" fmla="*/ 159 h 163"/>
                <a:gd name="T14" fmla="*/ 3 w 21"/>
                <a:gd name="T15" fmla="*/ 161 h 163"/>
                <a:gd name="T16" fmla="*/ 3 w 21"/>
                <a:gd name="T17" fmla="*/ 161 h 163"/>
                <a:gd name="T18" fmla="*/ 19 w 21"/>
                <a:gd name="T19" fmla="*/ 161 h 163"/>
                <a:gd name="T20" fmla="*/ 10 w 21"/>
                <a:gd name="T21" fmla="*/ 4 h 163"/>
                <a:gd name="T22" fmla="*/ 10 w 21"/>
                <a:gd name="T23" fmla="*/ 4 h 163"/>
                <a:gd name="T24" fmla="*/ 10 w 21"/>
                <a:gd name="T25" fmla="*/ 4 h 163"/>
                <a:gd name="T26" fmla="*/ 7 w 21"/>
                <a:gd name="T27" fmla="*/ 0 h 163"/>
                <a:gd name="T28" fmla="*/ 8 w 21"/>
                <a:gd name="T29" fmla="*/ 1 h 163"/>
                <a:gd name="T30" fmla="*/ 10 w 21"/>
                <a:gd name="T31" fmla="*/ 1 h 163"/>
                <a:gd name="T32" fmla="*/ 10 w 21"/>
                <a:gd name="T33" fmla="*/ 1 h 163"/>
                <a:gd name="T34" fmla="*/ 12 w 21"/>
                <a:gd name="T35" fmla="*/ 1 h 163"/>
                <a:gd name="T36" fmla="*/ 13 w 21"/>
                <a:gd name="T37" fmla="*/ 4 h 163"/>
                <a:gd name="T38" fmla="*/ 21 w 21"/>
                <a:gd name="T39" fmla="*/ 163 h 163"/>
                <a:gd name="T40" fmla="*/ 3 w 21"/>
                <a:gd name="T41" fmla="*/ 163 h 163"/>
                <a:gd name="T42" fmla="*/ 2 w 21"/>
                <a:gd name="T43" fmla="*/ 163 h 163"/>
                <a:gd name="T44" fmla="*/ 0 w 21"/>
                <a:gd name="T45" fmla="*/ 162 h 163"/>
                <a:gd name="T46" fmla="*/ 0 w 21"/>
                <a:gd name="T47" fmla="*/ 161 h 163"/>
                <a:gd name="T48" fmla="*/ 0 w 21"/>
                <a:gd name="T49" fmla="*/ 158 h 163"/>
                <a:gd name="T50" fmla="*/ 2 w 21"/>
                <a:gd name="T51" fmla="*/ 157 h 163"/>
                <a:gd name="T52" fmla="*/ 3 w 21"/>
                <a:gd name="T53" fmla="*/ 157 h 163"/>
                <a:gd name="T54" fmla="*/ 15 w 21"/>
                <a:gd name="T55" fmla="*/ 157 h 163"/>
                <a:gd name="T56" fmla="*/ 7 w 21"/>
                <a:gd name="T57" fmla="*/ 0 h 16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1" h="163">
                  <a:moveTo>
                    <a:pt x="10" y="4"/>
                  </a:moveTo>
                  <a:lnTo>
                    <a:pt x="10" y="4"/>
                  </a:lnTo>
                  <a:lnTo>
                    <a:pt x="10" y="4"/>
                  </a:lnTo>
                  <a:lnTo>
                    <a:pt x="10" y="8"/>
                  </a:lnTo>
                  <a:lnTo>
                    <a:pt x="10" y="8"/>
                  </a:lnTo>
                  <a:lnTo>
                    <a:pt x="17" y="159"/>
                  </a:lnTo>
                  <a:lnTo>
                    <a:pt x="3" y="159"/>
                  </a:lnTo>
                  <a:lnTo>
                    <a:pt x="3" y="161"/>
                  </a:lnTo>
                  <a:lnTo>
                    <a:pt x="3" y="161"/>
                  </a:lnTo>
                  <a:lnTo>
                    <a:pt x="19" y="161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0" y="4"/>
                  </a:lnTo>
                  <a:close/>
                  <a:moveTo>
                    <a:pt x="7" y="0"/>
                  </a:moveTo>
                  <a:lnTo>
                    <a:pt x="8" y="1"/>
                  </a:lnTo>
                  <a:lnTo>
                    <a:pt x="10" y="1"/>
                  </a:lnTo>
                  <a:lnTo>
                    <a:pt x="10" y="1"/>
                  </a:lnTo>
                  <a:lnTo>
                    <a:pt x="12" y="1"/>
                  </a:lnTo>
                  <a:lnTo>
                    <a:pt x="13" y="4"/>
                  </a:lnTo>
                  <a:lnTo>
                    <a:pt x="21" y="163"/>
                  </a:lnTo>
                  <a:lnTo>
                    <a:pt x="3" y="163"/>
                  </a:lnTo>
                  <a:lnTo>
                    <a:pt x="2" y="163"/>
                  </a:lnTo>
                  <a:lnTo>
                    <a:pt x="0" y="162"/>
                  </a:lnTo>
                  <a:lnTo>
                    <a:pt x="0" y="161"/>
                  </a:lnTo>
                  <a:lnTo>
                    <a:pt x="0" y="158"/>
                  </a:lnTo>
                  <a:lnTo>
                    <a:pt x="2" y="157"/>
                  </a:lnTo>
                  <a:lnTo>
                    <a:pt x="3" y="157"/>
                  </a:lnTo>
                  <a:lnTo>
                    <a:pt x="15" y="157"/>
                  </a:lnTo>
                  <a:lnTo>
                    <a:pt x="7" y="0"/>
                  </a:lnTo>
                  <a:close/>
                </a:path>
              </a:pathLst>
            </a:custGeom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2" name="Freeform 2109"/>
            <p:cNvSpPr/>
            <p:nvPr/>
          </p:nvSpPr>
          <p:spPr bwMode="auto">
            <a:xfrm>
              <a:off x="7966076" y="5454650"/>
              <a:ext cx="42863" cy="252413"/>
            </a:xfrm>
            <a:custGeom>
              <a:gdLst>
                <a:gd name="T0" fmla="*/ 2 w 27"/>
                <a:gd name="T1" fmla="*/ 0 h 159"/>
                <a:gd name="T2" fmla="*/ 3 w 27"/>
                <a:gd name="T3" fmla="*/ 0 h 159"/>
                <a:gd name="T4" fmla="*/ 4 w 27"/>
                <a:gd name="T5" fmla="*/ 2 h 159"/>
                <a:gd name="T6" fmla="*/ 4 w 27"/>
                <a:gd name="T7" fmla="*/ 7 h 159"/>
                <a:gd name="T8" fmla="*/ 4 w 27"/>
                <a:gd name="T9" fmla="*/ 19 h 159"/>
                <a:gd name="T10" fmla="*/ 4 w 27"/>
                <a:gd name="T11" fmla="*/ 37 h 159"/>
                <a:gd name="T12" fmla="*/ 6 w 27"/>
                <a:gd name="T13" fmla="*/ 59 h 159"/>
                <a:gd name="T14" fmla="*/ 7 w 27"/>
                <a:gd name="T15" fmla="*/ 82 h 159"/>
                <a:gd name="T16" fmla="*/ 7 w 27"/>
                <a:gd name="T17" fmla="*/ 105 h 159"/>
                <a:gd name="T18" fmla="*/ 8 w 27"/>
                <a:gd name="T19" fmla="*/ 126 h 159"/>
                <a:gd name="T20" fmla="*/ 10 w 27"/>
                <a:gd name="T21" fmla="*/ 138 h 159"/>
                <a:gd name="T22" fmla="*/ 11 w 27"/>
                <a:gd name="T23" fmla="*/ 147 h 159"/>
                <a:gd name="T24" fmla="*/ 11 w 27"/>
                <a:gd name="T25" fmla="*/ 152 h 159"/>
                <a:gd name="T26" fmla="*/ 13 w 27"/>
                <a:gd name="T27" fmla="*/ 154 h 159"/>
                <a:gd name="T28" fmla="*/ 17 w 27"/>
                <a:gd name="T29" fmla="*/ 154 h 159"/>
                <a:gd name="T30" fmla="*/ 21 w 27"/>
                <a:gd name="T31" fmla="*/ 155 h 159"/>
                <a:gd name="T32" fmla="*/ 24 w 27"/>
                <a:gd name="T33" fmla="*/ 155 h 159"/>
                <a:gd name="T34" fmla="*/ 25 w 27"/>
                <a:gd name="T35" fmla="*/ 155 h 159"/>
                <a:gd name="T36" fmla="*/ 27 w 27"/>
                <a:gd name="T37" fmla="*/ 155 h 159"/>
                <a:gd name="T38" fmla="*/ 27 w 27"/>
                <a:gd name="T39" fmla="*/ 156 h 159"/>
                <a:gd name="T40" fmla="*/ 27 w 27"/>
                <a:gd name="T41" fmla="*/ 157 h 159"/>
                <a:gd name="T42" fmla="*/ 25 w 27"/>
                <a:gd name="T43" fmla="*/ 157 h 159"/>
                <a:gd name="T44" fmla="*/ 24 w 27"/>
                <a:gd name="T45" fmla="*/ 159 h 159"/>
                <a:gd name="T46" fmla="*/ 24 w 27"/>
                <a:gd name="T47" fmla="*/ 159 h 159"/>
                <a:gd name="T48" fmla="*/ 21 w 27"/>
                <a:gd name="T49" fmla="*/ 157 h 159"/>
                <a:gd name="T50" fmla="*/ 19 w 27"/>
                <a:gd name="T51" fmla="*/ 157 h 159"/>
                <a:gd name="T52" fmla="*/ 15 w 27"/>
                <a:gd name="T53" fmla="*/ 157 h 159"/>
                <a:gd name="T54" fmla="*/ 11 w 27"/>
                <a:gd name="T55" fmla="*/ 156 h 159"/>
                <a:gd name="T56" fmla="*/ 8 w 27"/>
                <a:gd name="T57" fmla="*/ 155 h 159"/>
                <a:gd name="T58" fmla="*/ 8 w 27"/>
                <a:gd name="T59" fmla="*/ 152 h 159"/>
                <a:gd name="T60" fmla="*/ 7 w 27"/>
                <a:gd name="T61" fmla="*/ 151 h 159"/>
                <a:gd name="T62" fmla="*/ 7 w 27"/>
                <a:gd name="T63" fmla="*/ 148 h 159"/>
                <a:gd name="T64" fmla="*/ 7 w 27"/>
                <a:gd name="T65" fmla="*/ 146 h 159"/>
                <a:gd name="T66" fmla="*/ 6 w 27"/>
                <a:gd name="T67" fmla="*/ 138 h 159"/>
                <a:gd name="T68" fmla="*/ 6 w 27"/>
                <a:gd name="T69" fmla="*/ 127 h 159"/>
                <a:gd name="T70" fmla="*/ 4 w 27"/>
                <a:gd name="T71" fmla="*/ 104 h 159"/>
                <a:gd name="T72" fmla="*/ 3 w 27"/>
                <a:gd name="T73" fmla="*/ 76 h 159"/>
                <a:gd name="T74" fmla="*/ 2 w 27"/>
                <a:gd name="T75" fmla="*/ 54 h 159"/>
                <a:gd name="T76" fmla="*/ 2 w 27"/>
                <a:gd name="T77" fmla="*/ 34 h 159"/>
                <a:gd name="T78" fmla="*/ 0 w 27"/>
                <a:gd name="T79" fmla="*/ 17 h 159"/>
                <a:gd name="T80" fmla="*/ 0 w 27"/>
                <a:gd name="T81" fmla="*/ 6 h 159"/>
                <a:gd name="T82" fmla="*/ 0 w 27"/>
                <a:gd name="T83" fmla="*/ 2 h 159"/>
                <a:gd name="T84" fmla="*/ 0 w 27"/>
                <a:gd name="T85" fmla="*/ 2 h 159"/>
                <a:gd name="T86" fmla="*/ 0 w 27"/>
                <a:gd name="T87" fmla="*/ 0 h 159"/>
                <a:gd name="T88" fmla="*/ 2 w 27"/>
                <a:gd name="T89" fmla="*/ 0 h 159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7" h="159">
                  <a:moveTo>
                    <a:pt x="2" y="0"/>
                  </a:moveTo>
                  <a:lnTo>
                    <a:pt x="3" y="0"/>
                  </a:lnTo>
                  <a:lnTo>
                    <a:pt x="4" y="2"/>
                  </a:lnTo>
                  <a:lnTo>
                    <a:pt x="4" y="7"/>
                  </a:lnTo>
                  <a:lnTo>
                    <a:pt x="4" y="19"/>
                  </a:lnTo>
                  <a:lnTo>
                    <a:pt x="4" y="37"/>
                  </a:lnTo>
                  <a:lnTo>
                    <a:pt x="6" y="59"/>
                  </a:lnTo>
                  <a:lnTo>
                    <a:pt x="7" y="82"/>
                  </a:lnTo>
                  <a:lnTo>
                    <a:pt x="7" y="105"/>
                  </a:lnTo>
                  <a:lnTo>
                    <a:pt x="8" y="126"/>
                  </a:lnTo>
                  <a:lnTo>
                    <a:pt x="10" y="138"/>
                  </a:lnTo>
                  <a:lnTo>
                    <a:pt x="11" y="147"/>
                  </a:lnTo>
                  <a:lnTo>
                    <a:pt x="11" y="152"/>
                  </a:lnTo>
                  <a:lnTo>
                    <a:pt x="13" y="154"/>
                  </a:lnTo>
                  <a:lnTo>
                    <a:pt x="17" y="154"/>
                  </a:lnTo>
                  <a:lnTo>
                    <a:pt x="21" y="155"/>
                  </a:lnTo>
                  <a:lnTo>
                    <a:pt x="24" y="155"/>
                  </a:lnTo>
                  <a:lnTo>
                    <a:pt x="25" y="155"/>
                  </a:lnTo>
                  <a:lnTo>
                    <a:pt x="27" y="155"/>
                  </a:lnTo>
                  <a:lnTo>
                    <a:pt x="27" y="156"/>
                  </a:lnTo>
                  <a:lnTo>
                    <a:pt x="27" y="157"/>
                  </a:lnTo>
                  <a:lnTo>
                    <a:pt x="25" y="157"/>
                  </a:lnTo>
                  <a:lnTo>
                    <a:pt x="24" y="159"/>
                  </a:lnTo>
                  <a:lnTo>
                    <a:pt x="24" y="159"/>
                  </a:lnTo>
                  <a:lnTo>
                    <a:pt x="21" y="157"/>
                  </a:lnTo>
                  <a:lnTo>
                    <a:pt x="19" y="157"/>
                  </a:lnTo>
                  <a:lnTo>
                    <a:pt x="15" y="157"/>
                  </a:lnTo>
                  <a:lnTo>
                    <a:pt x="11" y="156"/>
                  </a:lnTo>
                  <a:lnTo>
                    <a:pt x="8" y="155"/>
                  </a:lnTo>
                  <a:lnTo>
                    <a:pt x="8" y="152"/>
                  </a:lnTo>
                  <a:lnTo>
                    <a:pt x="7" y="151"/>
                  </a:lnTo>
                  <a:lnTo>
                    <a:pt x="7" y="148"/>
                  </a:lnTo>
                  <a:lnTo>
                    <a:pt x="7" y="146"/>
                  </a:lnTo>
                  <a:lnTo>
                    <a:pt x="6" y="138"/>
                  </a:lnTo>
                  <a:lnTo>
                    <a:pt x="6" y="127"/>
                  </a:lnTo>
                  <a:lnTo>
                    <a:pt x="4" y="104"/>
                  </a:lnTo>
                  <a:lnTo>
                    <a:pt x="3" y="76"/>
                  </a:lnTo>
                  <a:lnTo>
                    <a:pt x="2" y="54"/>
                  </a:lnTo>
                  <a:lnTo>
                    <a:pt x="2" y="34"/>
                  </a:lnTo>
                  <a:lnTo>
                    <a:pt x="0" y="17"/>
                  </a:lnTo>
                  <a:lnTo>
                    <a:pt x="0" y="6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0"/>
                  </a:lnTo>
                  <a:lnTo>
                    <a:pt x="2" y="0"/>
                  </a:lnTo>
                  <a:close/>
                </a:path>
              </a:pathLst>
            </a:custGeom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3" name="Freeform 2110"/>
            <p:cNvSpPr>
              <a:spLocks noEditPoints="1"/>
            </p:cNvSpPr>
            <p:nvPr/>
          </p:nvSpPr>
          <p:spPr bwMode="auto">
            <a:xfrm>
              <a:off x="7964488" y="5453063"/>
              <a:ext cx="46038" cy="255588"/>
            </a:xfrm>
            <a:custGeom>
              <a:gdLst>
                <a:gd name="T0" fmla="*/ 3 w 29"/>
                <a:gd name="T1" fmla="*/ 3 h 161"/>
                <a:gd name="T2" fmla="*/ 3 w 29"/>
                <a:gd name="T3" fmla="*/ 5 h 161"/>
                <a:gd name="T4" fmla="*/ 4 w 29"/>
                <a:gd name="T5" fmla="*/ 33 h 161"/>
                <a:gd name="T6" fmla="*/ 5 w 29"/>
                <a:gd name="T7" fmla="*/ 77 h 161"/>
                <a:gd name="T8" fmla="*/ 8 w 29"/>
                <a:gd name="T9" fmla="*/ 128 h 161"/>
                <a:gd name="T10" fmla="*/ 9 w 29"/>
                <a:gd name="T11" fmla="*/ 147 h 161"/>
                <a:gd name="T12" fmla="*/ 9 w 29"/>
                <a:gd name="T13" fmla="*/ 152 h 161"/>
                <a:gd name="T14" fmla="*/ 11 w 29"/>
                <a:gd name="T15" fmla="*/ 153 h 161"/>
                <a:gd name="T16" fmla="*/ 14 w 29"/>
                <a:gd name="T17" fmla="*/ 156 h 161"/>
                <a:gd name="T18" fmla="*/ 22 w 29"/>
                <a:gd name="T19" fmla="*/ 157 h 161"/>
                <a:gd name="T20" fmla="*/ 26 w 29"/>
                <a:gd name="T21" fmla="*/ 157 h 161"/>
                <a:gd name="T22" fmla="*/ 26 w 29"/>
                <a:gd name="T23" fmla="*/ 157 h 161"/>
                <a:gd name="T24" fmla="*/ 25 w 29"/>
                <a:gd name="T25" fmla="*/ 157 h 161"/>
                <a:gd name="T26" fmla="*/ 24 w 29"/>
                <a:gd name="T27" fmla="*/ 157 h 161"/>
                <a:gd name="T28" fmla="*/ 17 w 29"/>
                <a:gd name="T29" fmla="*/ 156 h 161"/>
                <a:gd name="T30" fmla="*/ 11 w 29"/>
                <a:gd name="T31" fmla="*/ 155 h 161"/>
                <a:gd name="T32" fmla="*/ 11 w 29"/>
                <a:gd name="T33" fmla="*/ 153 h 161"/>
                <a:gd name="T34" fmla="*/ 9 w 29"/>
                <a:gd name="T35" fmla="*/ 148 h 161"/>
                <a:gd name="T36" fmla="*/ 9 w 29"/>
                <a:gd name="T37" fmla="*/ 136 h 161"/>
                <a:gd name="T38" fmla="*/ 7 w 29"/>
                <a:gd name="T39" fmla="*/ 106 h 161"/>
                <a:gd name="T40" fmla="*/ 5 w 29"/>
                <a:gd name="T41" fmla="*/ 62 h 161"/>
                <a:gd name="T42" fmla="*/ 4 w 29"/>
                <a:gd name="T43" fmla="*/ 21 h 161"/>
                <a:gd name="T44" fmla="*/ 4 w 29"/>
                <a:gd name="T45" fmla="*/ 3 h 161"/>
                <a:gd name="T46" fmla="*/ 4 w 29"/>
                <a:gd name="T47" fmla="*/ 3 h 161"/>
                <a:gd name="T48" fmla="*/ 3 w 29"/>
                <a:gd name="T49" fmla="*/ 3 h 161"/>
                <a:gd name="T50" fmla="*/ 3 w 29"/>
                <a:gd name="T51" fmla="*/ 0 h 161"/>
                <a:gd name="T52" fmla="*/ 5 w 29"/>
                <a:gd name="T53" fmla="*/ 0 h 161"/>
                <a:gd name="T54" fmla="*/ 7 w 29"/>
                <a:gd name="T55" fmla="*/ 3 h 161"/>
                <a:gd name="T56" fmla="*/ 7 w 29"/>
                <a:gd name="T57" fmla="*/ 20 h 161"/>
                <a:gd name="T58" fmla="*/ 8 w 29"/>
                <a:gd name="T59" fmla="*/ 60 h 161"/>
                <a:gd name="T60" fmla="*/ 11 w 29"/>
                <a:gd name="T61" fmla="*/ 106 h 161"/>
                <a:gd name="T62" fmla="*/ 12 w 29"/>
                <a:gd name="T63" fmla="*/ 136 h 161"/>
                <a:gd name="T64" fmla="*/ 13 w 29"/>
                <a:gd name="T65" fmla="*/ 148 h 161"/>
                <a:gd name="T66" fmla="*/ 13 w 29"/>
                <a:gd name="T67" fmla="*/ 152 h 161"/>
                <a:gd name="T68" fmla="*/ 18 w 29"/>
                <a:gd name="T69" fmla="*/ 153 h 161"/>
                <a:gd name="T70" fmla="*/ 24 w 29"/>
                <a:gd name="T71" fmla="*/ 155 h 161"/>
                <a:gd name="T72" fmla="*/ 26 w 29"/>
                <a:gd name="T73" fmla="*/ 155 h 161"/>
                <a:gd name="T74" fmla="*/ 28 w 29"/>
                <a:gd name="T75" fmla="*/ 155 h 161"/>
                <a:gd name="T76" fmla="*/ 29 w 29"/>
                <a:gd name="T77" fmla="*/ 157 h 161"/>
                <a:gd name="T78" fmla="*/ 29 w 29"/>
                <a:gd name="T79" fmla="*/ 158 h 161"/>
                <a:gd name="T80" fmla="*/ 26 w 29"/>
                <a:gd name="T81" fmla="*/ 161 h 161"/>
                <a:gd name="T82" fmla="*/ 25 w 29"/>
                <a:gd name="T83" fmla="*/ 161 h 161"/>
                <a:gd name="T84" fmla="*/ 20 w 29"/>
                <a:gd name="T85" fmla="*/ 160 h 161"/>
                <a:gd name="T86" fmla="*/ 12 w 29"/>
                <a:gd name="T87" fmla="*/ 158 h 161"/>
                <a:gd name="T88" fmla="*/ 9 w 29"/>
                <a:gd name="T89" fmla="*/ 156 h 161"/>
                <a:gd name="T90" fmla="*/ 7 w 29"/>
                <a:gd name="T91" fmla="*/ 155 h 161"/>
                <a:gd name="T92" fmla="*/ 7 w 29"/>
                <a:gd name="T93" fmla="*/ 149 h 161"/>
                <a:gd name="T94" fmla="*/ 5 w 29"/>
                <a:gd name="T95" fmla="*/ 139 h 161"/>
                <a:gd name="T96" fmla="*/ 3 w 29"/>
                <a:gd name="T97" fmla="*/ 105 h 161"/>
                <a:gd name="T98" fmla="*/ 1 w 29"/>
                <a:gd name="T99" fmla="*/ 55 h 161"/>
                <a:gd name="T100" fmla="*/ 0 w 29"/>
                <a:gd name="T101" fmla="*/ 18 h 161"/>
                <a:gd name="T102" fmla="*/ 0 w 29"/>
                <a:gd name="T103" fmla="*/ 3 h 161"/>
                <a:gd name="T104" fmla="*/ 0 w 29"/>
                <a:gd name="T105" fmla="*/ 1 h 161"/>
                <a:gd name="T106" fmla="*/ 3 w 29"/>
                <a:gd name="T107" fmla="*/ 0 h 16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8" h="161">
                  <a:moveTo>
                    <a:pt x="3" y="3"/>
                  </a:moveTo>
                  <a:lnTo>
                    <a:pt x="3" y="3"/>
                  </a:lnTo>
                  <a:lnTo>
                    <a:pt x="3" y="5"/>
                  </a:lnTo>
                  <a:lnTo>
                    <a:pt x="3" y="5"/>
                  </a:lnTo>
                  <a:lnTo>
                    <a:pt x="3" y="16"/>
                  </a:lnTo>
                  <a:lnTo>
                    <a:pt x="4" y="33"/>
                  </a:lnTo>
                  <a:lnTo>
                    <a:pt x="4" y="54"/>
                  </a:lnTo>
                  <a:lnTo>
                    <a:pt x="5" y="77"/>
                  </a:lnTo>
                  <a:lnTo>
                    <a:pt x="7" y="105"/>
                  </a:lnTo>
                  <a:lnTo>
                    <a:pt x="8" y="128"/>
                  </a:lnTo>
                  <a:lnTo>
                    <a:pt x="8" y="139"/>
                  </a:lnTo>
                  <a:lnTo>
                    <a:pt x="9" y="147"/>
                  </a:lnTo>
                  <a:lnTo>
                    <a:pt x="9" y="149"/>
                  </a:lnTo>
                  <a:lnTo>
                    <a:pt x="9" y="152"/>
                  </a:lnTo>
                  <a:lnTo>
                    <a:pt x="11" y="153"/>
                  </a:lnTo>
                  <a:lnTo>
                    <a:pt x="11" y="153"/>
                  </a:lnTo>
                  <a:lnTo>
                    <a:pt x="11" y="155"/>
                  </a:lnTo>
                  <a:lnTo>
                    <a:pt x="14" y="156"/>
                  </a:lnTo>
                  <a:lnTo>
                    <a:pt x="18" y="157"/>
                  </a:lnTo>
                  <a:lnTo>
                    <a:pt x="22" y="157"/>
                  </a:lnTo>
                  <a:lnTo>
                    <a:pt x="25" y="157"/>
                  </a:lnTo>
                  <a:lnTo>
                    <a:pt x="26" y="157"/>
                  </a:lnTo>
                  <a:lnTo>
                    <a:pt x="26" y="157"/>
                  </a:lnTo>
                  <a:lnTo>
                    <a:pt x="26" y="157"/>
                  </a:lnTo>
                  <a:lnTo>
                    <a:pt x="25" y="157"/>
                  </a:lnTo>
                  <a:lnTo>
                    <a:pt x="25" y="157"/>
                  </a:lnTo>
                  <a:lnTo>
                    <a:pt x="25" y="157"/>
                  </a:lnTo>
                  <a:lnTo>
                    <a:pt x="24" y="157"/>
                  </a:lnTo>
                  <a:lnTo>
                    <a:pt x="21" y="157"/>
                  </a:lnTo>
                  <a:lnTo>
                    <a:pt x="17" y="156"/>
                  </a:lnTo>
                  <a:lnTo>
                    <a:pt x="14" y="156"/>
                  </a:lnTo>
                  <a:lnTo>
                    <a:pt x="11" y="155"/>
                  </a:lnTo>
                  <a:lnTo>
                    <a:pt x="11" y="153"/>
                  </a:lnTo>
                  <a:lnTo>
                    <a:pt x="11" y="153"/>
                  </a:lnTo>
                  <a:lnTo>
                    <a:pt x="11" y="152"/>
                  </a:lnTo>
                  <a:lnTo>
                    <a:pt x="9" y="148"/>
                  </a:lnTo>
                  <a:lnTo>
                    <a:pt x="9" y="144"/>
                  </a:lnTo>
                  <a:lnTo>
                    <a:pt x="9" y="136"/>
                  </a:lnTo>
                  <a:lnTo>
                    <a:pt x="8" y="127"/>
                  </a:lnTo>
                  <a:lnTo>
                    <a:pt x="7" y="106"/>
                  </a:lnTo>
                  <a:lnTo>
                    <a:pt x="5" y="84"/>
                  </a:lnTo>
                  <a:lnTo>
                    <a:pt x="5" y="62"/>
                  </a:lnTo>
                  <a:lnTo>
                    <a:pt x="4" y="39"/>
                  </a:lnTo>
                  <a:lnTo>
                    <a:pt x="4" y="21"/>
                  </a:lnTo>
                  <a:lnTo>
                    <a:pt x="4" y="9"/>
                  </a:lnTo>
                  <a:lnTo>
                    <a:pt x="4" y="3"/>
                  </a:lnTo>
                  <a:lnTo>
                    <a:pt x="4" y="3"/>
                  </a:lnTo>
                  <a:lnTo>
                    <a:pt x="4" y="3"/>
                  </a:lnTo>
                  <a:lnTo>
                    <a:pt x="4" y="3"/>
                  </a:lnTo>
                  <a:lnTo>
                    <a:pt x="3" y="3"/>
                  </a:lnTo>
                  <a:lnTo>
                    <a:pt x="3" y="3"/>
                  </a:lnTo>
                  <a:close/>
                  <a:moveTo>
                    <a:pt x="3" y="0"/>
                  </a:moveTo>
                  <a:lnTo>
                    <a:pt x="3" y="0"/>
                  </a:lnTo>
                  <a:lnTo>
                    <a:pt x="5" y="0"/>
                  </a:lnTo>
                  <a:lnTo>
                    <a:pt x="7" y="1"/>
                  </a:lnTo>
                  <a:lnTo>
                    <a:pt x="7" y="3"/>
                  </a:lnTo>
                  <a:lnTo>
                    <a:pt x="7" y="8"/>
                  </a:lnTo>
                  <a:lnTo>
                    <a:pt x="7" y="20"/>
                  </a:lnTo>
                  <a:lnTo>
                    <a:pt x="8" y="38"/>
                  </a:lnTo>
                  <a:lnTo>
                    <a:pt x="8" y="60"/>
                  </a:lnTo>
                  <a:lnTo>
                    <a:pt x="9" y="83"/>
                  </a:lnTo>
                  <a:lnTo>
                    <a:pt x="11" y="106"/>
                  </a:lnTo>
                  <a:lnTo>
                    <a:pt x="11" y="127"/>
                  </a:lnTo>
                  <a:lnTo>
                    <a:pt x="12" y="136"/>
                  </a:lnTo>
                  <a:lnTo>
                    <a:pt x="12" y="144"/>
                  </a:lnTo>
                  <a:lnTo>
                    <a:pt x="13" y="148"/>
                  </a:lnTo>
                  <a:lnTo>
                    <a:pt x="13" y="151"/>
                  </a:lnTo>
                  <a:lnTo>
                    <a:pt x="13" y="152"/>
                  </a:lnTo>
                  <a:lnTo>
                    <a:pt x="16" y="153"/>
                  </a:lnTo>
                  <a:lnTo>
                    <a:pt x="18" y="153"/>
                  </a:lnTo>
                  <a:lnTo>
                    <a:pt x="21" y="153"/>
                  </a:lnTo>
                  <a:lnTo>
                    <a:pt x="24" y="155"/>
                  </a:lnTo>
                  <a:lnTo>
                    <a:pt x="25" y="155"/>
                  </a:lnTo>
                  <a:lnTo>
                    <a:pt x="26" y="155"/>
                  </a:lnTo>
                  <a:lnTo>
                    <a:pt x="26" y="155"/>
                  </a:lnTo>
                  <a:lnTo>
                    <a:pt x="28" y="155"/>
                  </a:lnTo>
                  <a:lnTo>
                    <a:pt x="29" y="156"/>
                  </a:lnTo>
                  <a:lnTo>
                    <a:pt x="29" y="157"/>
                  </a:lnTo>
                  <a:lnTo>
                    <a:pt x="29" y="157"/>
                  </a:lnTo>
                  <a:lnTo>
                    <a:pt x="29" y="158"/>
                  </a:lnTo>
                  <a:lnTo>
                    <a:pt x="28" y="160"/>
                  </a:lnTo>
                  <a:lnTo>
                    <a:pt x="26" y="161"/>
                  </a:lnTo>
                  <a:lnTo>
                    <a:pt x="25" y="161"/>
                  </a:lnTo>
                  <a:lnTo>
                    <a:pt x="25" y="161"/>
                  </a:lnTo>
                  <a:lnTo>
                    <a:pt x="22" y="161"/>
                  </a:lnTo>
                  <a:lnTo>
                    <a:pt x="20" y="160"/>
                  </a:lnTo>
                  <a:lnTo>
                    <a:pt x="16" y="160"/>
                  </a:lnTo>
                  <a:lnTo>
                    <a:pt x="12" y="158"/>
                  </a:lnTo>
                  <a:lnTo>
                    <a:pt x="8" y="157"/>
                  </a:lnTo>
                  <a:lnTo>
                    <a:pt x="9" y="156"/>
                  </a:lnTo>
                  <a:lnTo>
                    <a:pt x="8" y="156"/>
                  </a:lnTo>
                  <a:lnTo>
                    <a:pt x="7" y="155"/>
                  </a:lnTo>
                  <a:lnTo>
                    <a:pt x="7" y="152"/>
                  </a:lnTo>
                  <a:lnTo>
                    <a:pt x="7" y="149"/>
                  </a:lnTo>
                  <a:lnTo>
                    <a:pt x="5" y="147"/>
                  </a:lnTo>
                  <a:lnTo>
                    <a:pt x="5" y="139"/>
                  </a:lnTo>
                  <a:lnTo>
                    <a:pt x="4" y="128"/>
                  </a:lnTo>
                  <a:lnTo>
                    <a:pt x="3" y="105"/>
                  </a:lnTo>
                  <a:lnTo>
                    <a:pt x="1" y="77"/>
                  </a:lnTo>
                  <a:lnTo>
                    <a:pt x="1" y="55"/>
                  </a:lnTo>
                  <a:lnTo>
                    <a:pt x="0" y="35"/>
                  </a:lnTo>
                  <a:lnTo>
                    <a:pt x="0" y="18"/>
                  </a:lnTo>
                  <a:lnTo>
                    <a:pt x="0" y="7"/>
                  </a:lnTo>
                  <a:lnTo>
                    <a:pt x="0" y="3"/>
                  </a:lnTo>
                  <a:lnTo>
                    <a:pt x="0" y="0"/>
                  </a:lnTo>
                  <a:lnTo>
                    <a:pt x="0" y="1"/>
                  </a:lnTo>
                  <a:lnTo>
                    <a:pt x="1" y="0"/>
                  </a:lnTo>
                  <a:lnTo>
                    <a:pt x="3" y="0"/>
                  </a:lnTo>
                  <a:close/>
                </a:path>
              </a:pathLst>
            </a:custGeom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44" name="组合 51"/>
          <p:cNvGrpSpPr/>
          <p:nvPr/>
        </p:nvGrpSpPr>
        <p:grpSpPr>
          <a:xfrm rot="1181140">
            <a:off x="1418590" y="405765"/>
            <a:ext cx="1035685" cy="2832100"/>
            <a:chOff x="6202534" y="114992"/>
            <a:chExt cx="1372734" cy="3172388"/>
          </a:xfrm>
        </p:grpSpPr>
        <p:sp>
          <p:nvSpPr>
            <p:cNvPr id="53" name="任意多边形 52"/>
            <p:cNvSpPr/>
            <p:nvPr/>
          </p:nvSpPr>
          <p:spPr>
            <a:xfrm>
              <a:off x="6932994" y="1357746"/>
              <a:ext cx="437154" cy="1929634"/>
            </a:xfrm>
            <a:custGeom>
              <a:gdLst>
                <a:gd name="connsiteX0" fmla="*/ 71990 w 842245"/>
                <a:gd name="connsiteY0" fmla="*/ 2937164 h 2937164"/>
                <a:gd name="connsiteX1" fmla="*/ 71990 w 842245"/>
                <a:gd name="connsiteY1" fmla="*/ 2438400 h 2937164"/>
                <a:gd name="connsiteX2" fmla="*/ 820135 w 842245"/>
                <a:gd name="connsiteY2" fmla="*/ 1034473 h 2937164"/>
                <a:gd name="connsiteX3" fmla="*/ 570753 w 842245"/>
                <a:gd name="connsiteY3" fmla="*/ 0 h 2937164"/>
                <a:gd name="connsiteX0-1" fmla="*/ 3882319 w 3882319"/>
                <a:gd name="connsiteY0-2" fmla="*/ 2726966 h 2726966"/>
                <a:gd name="connsiteX1-3" fmla="*/ 124809 w 3882319"/>
                <a:gd name="connsiteY1-4" fmla="*/ 2438400 h 2726966"/>
                <a:gd name="connsiteX2-5" fmla="*/ 872954 w 3882319"/>
                <a:gd name="connsiteY2-6" fmla="*/ 1034473 h 2726966"/>
                <a:gd name="connsiteX3-7" fmla="*/ 623572 w 3882319"/>
                <a:gd name="connsiteY3-8" fmla="*/ 0 h 2726966"/>
                <a:gd name="connsiteX0-9" fmla="*/ 3258746 w 3258746"/>
                <a:gd name="connsiteY0-10" fmla="*/ 2726966 h 2726966"/>
                <a:gd name="connsiteX1-11" fmla="*/ 1010158 w 3258746"/>
                <a:gd name="connsiteY1-12" fmla="*/ 2260541 h 2726966"/>
                <a:gd name="connsiteX2-13" fmla="*/ 249381 w 3258746"/>
                <a:gd name="connsiteY2-14" fmla="*/ 1034473 h 2726966"/>
                <a:gd name="connsiteX3-15" fmla="*/ -1 w 3258746"/>
                <a:gd name="connsiteY3-16" fmla="*/ 0 h 2726966"/>
                <a:gd name="connsiteX0-17" fmla="*/ 2844533 w 2844533"/>
                <a:gd name="connsiteY0-18" fmla="*/ 2823980 h 2823980"/>
                <a:gd name="connsiteX1-19" fmla="*/ 1010158 w 2844533"/>
                <a:gd name="connsiteY1-20" fmla="*/ 2260541 h 2823980"/>
                <a:gd name="connsiteX2-21" fmla="*/ 249381 w 2844533"/>
                <a:gd name="connsiteY2-22" fmla="*/ 1034473 h 2823980"/>
                <a:gd name="connsiteX3-23" fmla="*/ -1 w 2844533"/>
                <a:gd name="connsiteY3-24" fmla="*/ 0 h 2823980"/>
              </a:gdLst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2844533" h="2823980">
                  <a:moveTo>
                    <a:pt x="2844533" y="2823980"/>
                  </a:moveTo>
                  <a:cubicBezTo>
                    <a:pt x="2782187" y="2733155"/>
                    <a:pt x="1442683" y="2558792"/>
                    <a:pt x="1010158" y="2260541"/>
                  </a:cubicBezTo>
                  <a:cubicBezTo>
                    <a:pt x="577633" y="1962290"/>
                    <a:pt x="417741" y="1411230"/>
                    <a:pt x="249381" y="1034473"/>
                  </a:cubicBezTo>
                  <a:cubicBezTo>
                    <a:pt x="81021" y="657716"/>
                    <a:pt x="166253" y="314036"/>
                    <a:pt x="-1" y="0"/>
                  </a:cubicBezTo>
                </a:path>
              </a:pathLst>
            </a:custGeom>
            <a:noFill/>
            <a:ln w="1905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椭圆 53"/>
            <p:cNvSpPr/>
            <p:nvPr/>
          </p:nvSpPr>
          <p:spPr>
            <a:xfrm rot="20875152">
              <a:off x="6202534" y="114992"/>
              <a:ext cx="1372734" cy="1612327"/>
            </a:xfrm>
            <a:prstGeom prst="ellipse">
              <a:avLst/>
            </a:prstGeom>
            <a:blipFill>
              <a:blip r:embed="rId12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  <a:lum bright="14000"/>
              </a:blip>
              <a:stretch>
                <a:fillRect/>
              </a:stretch>
            </a:blip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500" b="1" smtClean="0">
                  <a:latin typeface="微软雅黑" panose="020b0503020204020204" charset="-122"/>
                  <a:ea typeface="微软雅黑" panose="020b0503020204020204" charset="-122"/>
                </a:rPr>
                <a:t>录</a:t>
              </a:r>
              <a:endParaRPr lang="zh-CN" altLang="en-US" sz="4500" b="1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45" name="组合 47"/>
          <p:cNvGrpSpPr/>
          <p:nvPr/>
        </p:nvGrpSpPr>
        <p:grpSpPr>
          <a:xfrm>
            <a:off x="379730" y="596265"/>
            <a:ext cx="1400175" cy="2686685"/>
            <a:chOff x="5799131" y="144386"/>
            <a:chExt cx="2138231" cy="2826523"/>
          </a:xfrm>
        </p:grpSpPr>
        <p:sp>
          <p:nvSpPr>
            <p:cNvPr id="49" name="任意多边形 48"/>
            <p:cNvSpPr/>
            <p:nvPr/>
          </p:nvSpPr>
          <p:spPr>
            <a:xfrm>
              <a:off x="7049356" y="1357744"/>
              <a:ext cx="888006" cy="1613165"/>
            </a:xfrm>
            <a:custGeom>
              <a:gdLst>
                <a:gd name="connsiteX0" fmla="*/ 71990 w 842245"/>
                <a:gd name="connsiteY0" fmla="*/ 2937164 h 2937164"/>
                <a:gd name="connsiteX1" fmla="*/ 71990 w 842245"/>
                <a:gd name="connsiteY1" fmla="*/ 2438400 h 2937164"/>
                <a:gd name="connsiteX2" fmla="*/ 820135 w 842245"/>
                <a:gd name="connsiteY2" fmla="*/ 1034473 h 2937164"/>
                <a:gd name="connsiteX3" fmla="*/ 570753 w 842245"/>
                <a:gd name="connsiteY3" fmla="*/ 0 h 2937164"/>
                <a:gd name="connsiteX0-1" fmla="*/ 3882319 w 3882319"/>
                <a:gd name="connsiteY0-2" fmla="*/ 2726966 h 2726966"/>
                <a:gd name="connsiteX1-3" fmla="*/ 124809 w 3882319"/>
                <a:gd name="connsiteY1-4" fmla="*/ 2438400 h 2726966"/>
                <a:gd name="connsiteX2-5" fmla="*/ 872954 w 3882319"/>
                <a:gd name="connsiteY2-6" fmla="*/ 1034473 h 2726966"/>
                <a:gd name="connsiteX3-7" fmla="*/ 623572 w 3882319"/>
                <a:gd name="connsiteY3-8" fmla="*/ 0 h 2726966"/>
                <a:gd name="connsiteX0-9" fmla="*/ 3258746 w 3258746"/>
                <a:gd name="connsiteY0-10" fmla="*/ 2726966 h 2726966"/>
                <a:gd name="connsiteX1-11" fmla="*/ 1010158 w 3258746"/>
                <a:gd name="connsiteY1-12" fmla="*/ 2260541 h 2726966"/>
                <a:gd name="connsiteX2-13" fmla="*/ 249381 w 3258746"/>
                <a:gd name="connsiteY2-14" fmla="*/ 1034473 h 2726966"/>
                <a:gd name="connsiteX3-15" fmla="*/ -1 w 3258746"/>
                <a:gd name="connsiteY3-16" fmla="*/ 0 h 2726966"/>
                <a:gd name="connsiteX0-17" fmla="*/ 2844533 w 2844533"/>
                <a:gd name="connsiteY0-18" fmla="*/ 2823980 h 2823980"/>
                <a:gd name="connsiteX1-19" fmla="*/ 1010158 w 2844533"/>
                <a:gd name="connsiteY1-20" fmla="*/ 2260541 h 2823980"/>
                <a:gd name="connsiteX2-21" fmla="*/ 249381 w 2844533"/>
                <a:gd name="connsiteY2-22" fmla="*/ 1034473 h 2823980"/>
                <a:gd name="connsiteX3-23" fmla="*/ -1 w 2844533"/>
                <a:gd name="connsiteY3-24" fmla="*/ 0 h 2823980"/>
              </a:gdLst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2844533" h="2823980">
                  <a:moveTo>
                    <a:pt x="2844533" y="2823980"/>
                  </a:moveTo>
                  <a:cubicBezTo>
                    <a:pt x="2782187" y="2733155"/>
                    <a:pt x="1442683" y="2558792"/>
                    <a:pt x="1010158" y="2260541"/>
                  </a:cubicBezTo>
                  <a:cubicBezTo>
                    <a:pt x="577633" y="1962290"/>
                    <a:pt x="417741" y="1411230"/>
                    <a:pt x="249381" y="1034473"/>
                  </a:cubicBezTo>
                  <a:cubicBezTo>
                    <a:pt x="81021" y="657716"/>
                    <a:pt x="166253" y="314036"/>
                    <a:pt x="-1" y="0"/>
                  </a:cubicBezTo>
                </a:path>
              </a:pathLst>
            </a:custGeom>
            <a:noFill/>
            <a:ln w="190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椭圆 49"/>
            <p:cNvSpPr/>
            <p:nvPr/>
          </p:nvSpPr>
          <p:spPr>
            <a:xfrm rot="20875152">
              <a:off x="5799131" y="144386"/>
              <a:ext cx="1781375" cy="1612006"/>
            </a:xfrm>
            <a:prstGeom prst="ellipse">
              <a:avLst/>
            </a:prstGeom>
            <a:blipFill>
              <a:blip r:embed="rId12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  <a:lum bright="9000" contrast="2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500" b="1" smtClean="0">
                  <a:latin typeface="微软雅黑" panose="020b0503020204020204" charset="-122"/>
                  <a:ea typeface="微软雅黑" panose="020b0503020204020204" charset="-122"/>
                </a:rPr>
                <a:t>目</a:t>
              </a:r>
            </a:p>
          </p:txBody>
        </p:sp>
      </p:grpSp>
      <p:sp>
        <p:nvSpPr>
          <p:cNvPr id="51" name="文本框 1"/>
          <p:cNvSpPr txBox="1"/>
          <p:nvPr/>
        </p:nvSpPr>
        <p:spPr>
          <a:xfrm>
            <a:off x="2171008" y="612156"/>
            <a:ext cx="9849585" cy="11068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44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第</a:t>
            </a:r>
            <a:r>
              <a:rPr lang="en-US" altLang="zh-CN" sz="44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4</a:t>
            </a:r>
            <a:r>
              <a:rPr lang="zh-CN" altLang="en-US" sz="4400" b="1" smtClean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课  夏商周的更替</a:t>
            </a:r>
            <a:endParaRPr lang="zh-CN" altLang="en-US" sz="44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右大括号 2"/>
          <p:cNvSpPr/>
          <p:nvPr/>
        </p:nvSpPr>
        <p:spPr>
          <a:xfrm>
            <a:off x="9240520" y="2892425"/>
            <a:ext cx="562385" cy="3490913"/>
          </a:xfrm>
          <a:prstGeom prst="rightBrace">
            <a:avLst>
              <a:gd name="adj1" fmla="val 8333"/>
              <a:gd name="adj2" fmla="val 49615"/>
            </a:avLst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TextBox 51"/>
          <p:cNvSpPr txBox="1"/>
          <p:nvPr/>
        </p:nvSpPr>
        <p:spPr>
          <a:xfrm>
            <a:off x="9954228" y="3334143"/>
            <a:ext cx="206636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smtClean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一个遗址，两</a:t>
            </a:r>
            <a:r>
              <a:rPr lang="zh-CN" altLang="en-US" sz="36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个</a:t>
            </a:r>
            <a:r>
              <a:rPr lang="zh-CN" altLang="en-US" sz="3600" b="1" smtClean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制度，三个国家，一群牛人。</a:t>
            </a:r>
            <a:endParaRPr lang="zh-CN" altLang="en-US" sz="36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  <p:custDataLst>
      <p:tags r:id="rId13"/>
    </p:custDataLst>
  </p:cSld>
  <p:clrMapOvr>
    <a:masterClrMapping/>
  </p:clrMapOvr>
  <p:transition spd="med">
    <p:fade/>
  </p:transition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9222" name="箭头 696"/>
          <p:cNvSpPr/>
          <p:nvPr/>
        </p:nvSpPr>
        <p:spPr>
          <a:xfrm flipV="1">
            <a:off x="140970" y="3687445"/>
            <a:ext cx="11289030" cy="45720"/>
          </a:xfrm>
          <a:prstGeom prst="line">
            <a:avLst/>
          </a:prstGeom>
          <a:ln w="4127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  <p:txBody>
          <a:bodyPr/>
          <a:lstStyle/>
          <a:p/>
        </p:txBody>
      </p:sp>
      <p:sp>
        <p:nvSpPr>
          <p:cNvPr id="468" name="文本框 467"/>
          <p:cNvSpPr txBox="1"/>
          <p:nvPr/>
        </p:nvSpPr>
        <p:spPr>
          <a:xfrm>
            <a:off x="40640" y="73025"/>
            <a:ext cx="6193790" cy="7435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>
                <a:solidFill>
                  <a:schemeClr val="accent5">
                    <a:lumMod val="60000"/>
                    <a:lumOff val="4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那些曾经走过的路</a:t>
            </a:r>
            <a:r>
              <a:rPr lang="en-US" altLang="zh-CN" sz="4000" b="1">
                <a:solidFill>
                  <a:schemeClr val="accent5">
                    <a:lumMod val="60000"/>
                    <a:lumOff val="4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……</a:t>
            </a:r>
          </a:p>
        </p:txBody>
      </p:sp>
      <p:sp>
        <p:nvSpPr>
          <p:cNvPr id="2" name="等腰三角形 1"/>
          <p:cNvSpPr/>
          <p:nvPr/>
        </p:nvSpPr>
        <p:spPr>
          <a:xfrm>
            <a:off x="6900545" y="3364865"/>
            <a:ext cx="426720" cy="335280"/>
          </a:xfrm>
          <a:prstGeom prst="triangle">
            <a:avLst/>
          </a:prstGeom>
          <a:gradFill>
            <a:gsLst>
              <a:gs pos="0">
                <a:srgbClr val="14CD68"/>
              </a:gs>
              <a:gs pos="100000">
                <a:srgbClr val="0B6E38"/>
              </a:gs>
            </a:gsLst>
            <a:lin ang="5400000" scaled="0"/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0B050"/>
              </a:solidFill>
            </a:endParaRPr>
          </a:p>
        </p:txBody>
      </p:sp>
      <p:sp>
        <p:nvSpPr>
          <p:cNvPr id="5" name="等腰三角形 4"/>
          <p:cNvSpPr/>
          <p:nvPr/>
        </p:nvSpPr>
        <p:spPr>
          <a:xfrm>
            <a:off x="4624705" y="3352165"/>
            <a:ext cx="426720" cy="335280"/>
          </a:xfrm>
          <a:prstGeom prst="triangle">
            <a:avLst/>
          </a:prstGeom>
          <a:gradFill>
            <a:gsLst>
              <a:gs pos="0">
                <a:srgbClr val="FE4444"/>
              </a:gs>
              <a:gs pos="100000">
                <a:srgbClr val="832B2B"/>
              </a:gs>
            </a:gsLst>
            <a:lin ang="5400000" scaled="0"/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等腰三角形 5"/>
          <p:cNvSpPr/>
          <p:nvPr/>
        </p:nvSpPr>
        <p:spPr>
          <a:xfrm>
            <a:off x="3540760" y="3352165"/>
            <a:ext cx="426720" cy="335280"/>
          </a:xfrm>
          <a:prstGeom prst="triangle">
            <a:avLst/>
          </a:prstGeom>
          <a:gradFill>
            <a:gsLst>
              <a:gs pos="0">
                <a:srgbClr val="FE4444"/>
              </a:gs>
              <a:gs pos="100000">
                <a:srgbClr val="832B2B"/>
              </a:gs>
            </a:gsLst>
            <a:lin ang="5400000" scaled="0"/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等腰三角形 6"/>
          <p:cNvSpPr/>
          <p:nvPr/>
        </p:nvSpPr>
        <p:spPr>
          <a:xfrm>
            <a:off x="5685155" y="3352165"/>
            <a:ext cx="426720" cy="335280"/>
          </a:xfrm>
          <a:prstGeom prst="triangle">
            <a:avLst/>
          </a:prstGeom>
          <a:gradFill>
            <a:gsLst>
              <a:gs pos="0">
                <a:srgbClr val="FE4444"/>
              </a:gs>
              <a:gs pos="100000">
                <a:srgbClr val="832B2B"/>
              </a:gs>
            </a:gsLst>
            <a:lin ang="5400000" scaled="0"/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等腰三角形 7"/>
          <p:cNvSpPr/>
          <p:nvPr/>
        </p:nvSpPr>
        <p:spPr>
          <a:xfrm>
            <a:off x="2409825" y="3352165"/>
            <a:ext cx="426720" cy="335280"/>
          </a:xfrm>
          <a:prstGeom prst="triangle">
            <a:avLst/>
          </a:prstGeom>
          <a:gradFill>
            <a:gsLst>
              <a:gs pos="0">
                <a:srgbClr val="FE4444"/>
              </a:gs>
              <a:gs pos="100000">
                <a:srgbClr val="832B2B"/>
              </a:gs>
            </a:gsLst>
            <a:lin ang="5400000" scaled="0"/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等腰三角形 8"/>
          <p:cNvSpPr/>
          <p:nvPr/>
        </p:nvSpPr>
        <p:spPr>
          <a:xfrm>
            <a:off x="353695" y="3352165"/>
            <a:ext cx="426720" cy="335280"/>
          </a:xfrm>
          <a:prstGeom prst="triangle">
            <a:avLst/>
          </a:prstGeom>
          <a:gradFill>
            <a:gsLst>
              <a:gs pos="0">
                <a:srgbClr val="FE4444"/>
              </a:gs>
              <a:gs pos="100000">
                <a:srgbClr val="832B2B"/>
              </a:gs>
            </a:gsLst>
            <a:lin ang="5400000" scaled="0"/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231775" y="3814445"/>
            <a:ext cx="670560" cy="284226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距今约  万年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231775" y="5120640"/>
            <a:ext cx="792480" cy="483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170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2165985" y="3814445"/>
            <a:ext cx="670560" cy="284226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距今约  万年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1997075" y="5120640"/>
            <a:ext cx="1081405" cy="483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70-20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3418840" y="3814445"/>
            <a:ext cx="670560" cy="284226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距今约  年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3312795" y="5109845"/>
            <a:ext cx="876300" cy="41783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7000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4550410" y="3814445"/>
            <a:ext cx="670560" cy="284226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距今约  年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4418330" y="5026660"/>
            <a:ext cx="840105" cy="417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6000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5557322" y="3815080"/>
            <a:ext cx="677108" cy="300926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距今</a:t>
            </a:r>
            <a:r>
              <a:rPr lang="zh-CN" altLang="en-US" sz="3200" b="1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约五六千年</a:t>
            </a:r>
            <a:endParaRPr lang="zh-CN" altLang="en-US" sz="3200" b="1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6729095" y="3898265"/>
            <a:ext cx="670560" cy="284226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3200" b="1">
                <a:solidFill>
                  <a:srgbClr val="00B050"/>
                </a:solidFill>
                <a:latin typeface="黑体" panose="02010609060101010101" charset="-122"/>
                <a:ea typeface="黑体" panose="02010609060101010101" charset="-122"/>
              </a:rPr>
              <a:t>公元前  年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6729095" y="5120640"/>
            <a:ext cx="1127760" cy="483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2070</a:t>
            </a:r>
          </a:p>
        </p:txBody>
      </p:sp>
      <p:sp>
        <p:nvSpPr>
          <p:cNvPr id="26" name="等腰三角形 25"/>
          <p:cNvSpPr/>
          <p:nvPr/>
        </p:nvSpPr>
        <p:spPr>
          <a:xfrm>
            <a:off x="9667875" y="3397885"/>
            <a:ext cx="426720" cy="335280"/>
          </a:xfrm>
          <a:prstGeom prst="triangle">
            <a:avLst/>
          </a:prstGeom>
          <a:gradFill>
            <a:gsLst>
              <a:gs pos="0">
                <a:srgbClr val="14CD68"/>
              </a:gs>
              <a:gs pos="100000">
                <a:srgbClr val="0B6E38"/>
              </a:gs>
            </a:gsLst>
            <a:lin ang="5400000" scaled="0"/>
          </a:gradFill>
          <a:ln>
            <a:solidFill>
              <a:srgbClr val="00B05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0B050"/>
              </a:solidFill>
            </a:endParaRPr>
          </a:p>
        </p:txBody>
      </p:sp>
      <p:sp>
        <p:nvSpPr>
          <p:cNvPr id="27" name="等腰三角形 26"/>
          <p:cNvSpPr/>
          <p:nvPr/>
        </p:nvSpPr>
        <p:spPr>
          <a:xfrm>
            <a:off x="8178800" y="3397885"/>
            <a:ext cx="426720" cy="335280"/>
          </a:xfrm>
          <a:prstGeom prst="triangle">
            <a:avLst/>
          </a:prstGeom>
          <a:gradFill>
            <a:gsLst>
              <a:gs pos="0">
                <a:srgbClr val="14CD68"/>
              </a:gs>
              <a:gs pos="100000">
                <a:srgbClr val="0B6E38"/>
              </a:gs>
            </a:gsLst>
            <a:lin ang="5400000" scaled="0"/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0B050"/>
              </a:solidFill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8056880" y="3814445"/>
            <a:ext cx="670560" cy="284226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3200" b="1">
                <a:solidFill>
                  <a:srgbClr val="00B050"/>
                </a:solidFill>
                <a:latin typeface="黑体" panose="02010609060101010101" charset="-122"/>
                <a:ea typeface="黑体" panose="02010609060101010101" charset="-122"/>
              </a:rPr>
              <a:t>公元前  年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9545955" y="3814445"/>
            <a:ext cx="670560" cy="284226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3200" b="1">
                <a:solidFill>
                  <a:srgbClr val="00B050"/>
                </a:solidFill>
                <a:latin typeface="黑体" panose="02010609060101010101" charset="-122"/>
                <a:ea typeface="黑体" panose="02010609060101010101" charset="-122"/>
              </a:rPr>
              <a:t>公元前  年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8021320" y="5120640"/>
            <a:ext cx="1127760" cy="483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1600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9545955" y="5109845"/>
            <a:ext cx="1020445" cy="483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1046</a:t>
            </a:r>
          </a:p>
        </p:txBody>
      </p:sp>
      <p:sp>
        <p:nvSpPr>
          <p:cNvPr id="32" name="文本框 31"/>
          <p:cNvSpPr txBox="1"/>
          <p:nvPr/>
        </p:nvSpPr>
        <p:spPr>
          <a:xfrm>
            <a:off x="353695" y="991235"/>
            <a:ext cx="770255" cy="148082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元谋人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2152650" y="991235"/>
            <a:ext cx="770255" cy="148463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北京人</a:t>
            </a:r>
          </a:p>
        </p:txBody>
      </p:sp>
      <p:sp>
        <p:nvSpPr>
          <p:cNvPr id="34" name="文本框 33"/>
          <p:cNvSpPr txBox="1"/>
          <p:nvPr/>
        </p:nvSpPr>
        <p:spPr>
          <a:xfrm>
            <a:off x="3418840" y="816610"/>
            <a:ext cx="770255" cy="258127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河姆渡居民</a:t>
            </a:r>
          </a:p>
        </p:txBody>
      </p:sp>
      <p:sp>
        <p:nvSpPr>
          <p:cNvPr id="35" name="文本框 34"/>
          <p:cNvSpPr txBox="1"/>
          <p:nvPr/>
        </p:nvSpPr>
        <p:spPr>
          <a:xfrm>
            <a:off x="4488180" y="915670"/>
            <a:ext cx="770255" cy="229171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半坡居民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5513705" y="922655"/>
            <a:ext cx="770255" cy="242951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部落联盟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6729095" y="1798955"/>
            <a:ext cx="770255" cy="60071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3600" b="1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夏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8056880" y="1798955"/>
            <a:ext cx="770255" cy="52451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3600" b="1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商</a:t>
            </a:r>
          </a:p>
        </p:txBody>
      </p:sp>
      <p:sp>
        <p:nvSpPr>
          <p:cNvPr id="39" name="文本框 38"/>
          <p:cNvSpPr txBox="1"/>
          <p:nvPr/>
        </p:nvSpPr>
        <p:spPr>
          <a:xfrm>
            <a:off x="9446260" y="1806575"/>
            <a:ext cx="770255" cy="66929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3600" b="1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周</a:t>
            </a:r>
          </a:p>
        </p:txBody>
      </p:sp>
      <p:sp>
        <p:nvSpPr>
          <p:cNvPr id="43" name="矩形 42"/>
          <p:cNvSpPr/>
          <p:nvPr/>
        </p:nvSpPr>
        <p:spPr>
          <a:xfrm>
            <a:off x="132080" y="3687445"/>
            <a:ext cx="6726555" cy="121920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48" name="组合 447"/>
          <p:cNvGrpSpPr/>
          <p:nvPr/>
        </p:nvGrpSpPr>
        <p:grpSpPr>
          <a:xfrm>
            <a:off x="6900545" y="3565525"/>
            <a:ext cx="5067337" cy="332740"/>
            <a:chOff x="6900545" y="3565525"/>
            <a:chExt cx="5067337" cy="332740"/>
          </a:xfrm>
        </p:grpSpPr>
        <p:sp>
          <p:nvSpPr>
            <p:cNvPr id="44" name="矩形 43"/>
            <p:cNvSpPr/>
            <p:nvPr/>
          </p:nvSpPr>
          <p:spPr>
            <a:xfrm>
              <a:off x="6900545" y="3700145"/>
              <a:ext cx="4572000" cy="114300"/>
            </a:xfrm>
            <a:prstGeom prst="rect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右箭头 23"/>
            <p:cNvSpPr/>
            <p:nvPr/>
          </p:nvSpPr>
          <p:spPr>
            <a:xfrm>
              <a:off x="11282082" y="3565525"/>
              <a:ext cx="685800" cy="332740"/>
            </a:xfrm>
            <a:prstGeom prst="rightArrow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8" presetClass="entr" presetSubtype="16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5" presetClass="entr" presetSubtype="1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4" presetClass="entr" presetSubtype="16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0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1"/>
      <p:bldP spid="34" grpId="2"/>
      <p:bldP spid="35" grpId="3"/>
      <p:bldP spid="36" grpId="4"/>
      <p:bldP spid="37" grpId="5"/>
      <p:bldP spid="38" grpId="6"/>
      <p:bldP spid="39" grpId="7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31" name="Group 4"/>
          <p:cNvGrpSpPr>
            <a:grpSpLocks noChangeAspect="1"/>
          </p:cNvGrpSpPr>
          <p:nvPr/>
        </p:nvGrpSpPr>
        <p:grpSpPr>
          <a:xfrm>
            <a:off x="888365" y="1916430"/>
            <a:ext cx="1931035" cy="3618865"/>
            <a:chOff x="1558" y="1280"/>
            <a:chExt cx="1315" cy="1810"/>
          </a:xfrm>
          <a:solidFill>
            <a:srgbClr val="4A67AA"/>
          </a:solidFill>
        </p:grpSpPr>
        <p:sp>
          <p:nvSpPr>
            <p:cNvPr id="32" name="Freeform 5"/>
            <p:cNvSpPr/>
            <p:nvPr/>
          </p:nvSpPr>
          <p:spPr bwMode="auto">
            <a:xfrm>
              <a:off x="1838" y="1280"/>
              <a:ext cx="1035" cy="922"/>
            </a:xfrm>
            <a:custGeom>
              <a:gdLst>
                <a:gd name="T0" fmla="*/ 9 w 244"/>
                <a:gd name="T1" fmla="*/ 127 h 218"/>
                <a:gd name="T2" fmla="*/ 53 w 244"/>
                <a:gd name="T3" fmla="*/ 203 h 218"/>
                <a:gd name="T4" fmla="*/ 141 w 244"/>
                <a:gd name="T5" fmla="*/ 212 h 218"/>
                <a:gd name="T6" fmla="*/ 209 w 244"/>
                <a:gd name="T7" fmla="*/ 84 h 218"/>
                <a:gd name="T8" fmla="*/ 45 w 244"/>
                <a:gd name="T9" fmla="*/ 42 h 218"/>
                <a:gd name="T10" fmla="*/ 2 w 244"/>
                <a:gd name="T11" fmla="*/ 115 h 218"/>
                <a:gd name="T12" fmla="*/ 44 w 244"/>
                <a:gd name="T13" fmla="*/ 188 h 218"/>
                <a:gd name="T14" fmla="*/ 48 w 244"/>
                <a:gd name="T15" fmla="*/ 181 h 218"/>
                <a:gd name="T16" fmla="*/ 9 w 244"/>
                <a:gd name="T17" fmla="*/ 129 h 218"/>
                <a:gd name="T18" fmla="*/ 53 w 244"/>
                <a:gd name="T19" fmla="*/ 44 h 218"/>
                <a:gd name="T20" fmla="*/ 196 w 244"/>
                <a:gd name="T21" fmla="*/ 80 h 218"/>
                <a:gd name="T22" fmla="*/ 210 w 244"/>
                <a:gd name="T23" fmla="*/ 155 h 218"/>
                <a:gd name="T24" fmla="*/ 141 w 244"/>
                <a:gd name="T25" fmla="*/ 205 h 218"/>
                <a:gd name="T26" fmla="*/ 63 w 244"/>
                <a:gd name="T27" fmla="*/ 199 h 218"/>
                <a:gd name="T28" fmla="*/ 16 w 244"/>
                <a:gd name="T29" fmla="*/ 125 h 218"/>
                <a:gd name="T30" fmla="*/ 9 w 244"/>
                <a:gd name="T31" fmla="*/ 127 h 21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4" h="218">
                  <a:moveTo>
                    <a:pt x="9" y="127"/>
                  </a:moveTo>
                  <a:cubicBezTo>
                    <a:pt x="6" y="163"/>
                    <a:pt x="21" y="188"/>
                    <a:pt x="53" y="203"/>
                  </a:cubicBezTo>
                  <a:cubicBezTo>
                    <a:pt x="80" y="216"/>
                    <a:pt x="112" y="218"/>
                    <a:pt x="141" y="212"/>
                  </a:cubicBezTo>
                  <a:cubicBezTo>
                    <a:pt x="201" y="200"/>
                    <a:pt x="244" y="141"/>
                    <a:pt x="209" y="84"/>
                  </a:cubicBezTo>
                  <a:cubicBezTo>
                    <a:pt x="177" y="33"/>
                    <a:pt x="97" y="0"/>
                    <a:pt x="45" y="42"/>
                  </a:cubicBezTo>
                  <a:cubicBezTo>
                    <a:pt x="24" y="59"/>
                    <a:pt x="2" y="86"/>
                    <a:pt x="2" y="115"/>
                  </a:cubicBezTo>
                  <a:cubicBezTo>
                    <a:pt x="1" y="147"/>
                    <a:pt x="21" y="168"/>
                    <a:pt x="44" y="188"/>
                  </a:cubicBezTo>
                  <a:cubicBezTo>
                    <a:pt x="47" y="190"/>
                    <a:pt x="51" y="184"/>
                    <a:pt x="48" y="181"/>
                  </a:cubicBezTo>
                  <a:cubicBezTo>
                    <a:pt x="32" y="166"/>
                    <a:pt x="16" y="151"/>
                    <a:pt x="9" y="129"/>
                  </a:cubicBezTo>
                  <a:cubicBezTo>
                    <a:pt x="0" y="96"/>
                    <a:pt x="28" y="62"/>
                    <a:pt x="53" y="44"/>
                  </a:cubicBezTo>
                  <a:cubicBezTo>
                    <a:pt x="100" y="10"/>
                    <a:pt x="163" y="41"/>
                    <a:pt x="196" y="80"/>
                  </a:cubicBezTo>
                  <a:cubicBezTo>
                    <a:pt x="215" y="101"/>
                    <a:pt x="221" y="129"/>
                    <a:pt x="210" y="155"/>
                  </a:cubicBezTo>
                  <a:cubicBezTo>
                    <a:pt x="199" y="183"/>
                    <a:pt x="168" y="198"/>
                    <a:pt x="141" y="205"/>
                  </a:cubicBezTo>
                  <a:cubicBezTo>
                    <a:pt x="115" y="211"/>
                    <a:pt x="88" y="207"/>
                    <a:pt x="63" y="199"/>
                  </a:cubicBezTo>
                  <a:cubicBezTo>
                    <a:pt x="30" y="187"/>
                    <a:pt x="13" y="160"/>
                    <a:pt x="16" y="125"/>
                  </a:cubicBezTo>
                  <a:cubicBezTo>
                    <a:pt x="16" y="120"/>
                    <a:pt x="9" y="124"/>
                    <a:pt x="9" y="1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3" name="Freeform 6"/>
            <p:cNvSpPr/>
            <p:nvPr/>
          </p:nvSpPr>
          <p:spPr bwMode="auto">
            <a:xfrm>
              <a:off x="1775" y="2126"/>
              <a:ext cx="670" cy="537"/>
            </a:xfrm>
            <a:custGeom>
              <a:gdLst>
                <a:gd name="T0" fmla="*/ 64 w 158"/>
                <a:gd name="T1" fmla="*/ 3 h 127"/>
                <a:gd name="T2" fmla="*/ 32 w 158"/>
                <a:gd name="T3" fmla="*/ 38 h 127"/>
                <a:gd name="T4" fmla="*/ 7 w 158"/>
                <a:gd name="T5" fmla="*/ 76 h 127"/>
                <a:gd name="T6" fmla="*/ 60 w 158"/>
                <a:gd name="T7" fmla="*/ 115 h 127"/>
                <a:gd name="T8" fmla="*/ 139 w 158"/>
                <a:gd name="T9" fmla="*/ 103 h 127"/>
                <a:gd name="T10" fmla="*/ 153 w 158"/>
                <a:gd name="T11" fmla="*/ 5 h 127"/>
                <a:gd name="T12" fmla="*/ 146 w 158"/>
                <a:gd name="T13" fmla="*/ 8 h 127"/>
                <a:gd name="T14" fmla="*/ 142 w 158"/>
                <a:gd name="T15" fmla="*/ 76 h 127"/>
                <a:gd name="T16" fmla="*/ 100 w 158"/>
                <a:gd name="T17" fmla="*/ 111 h 127"/>
                <a:gd name="T18" fmla="*/ 75 w 158"/>
                <a:gd name="T19" fmla="*/ 109 h 127"/>
                <a:gd name="T20" fmla="*/ 15 w 158"/>
                <a:gd name="T21" fmla="*/ 84 h 127"/>
                <a:gd name="T22" fmla="*/ 37 w 158"/>
                <a:gd name="T23" fmla="*/ 41 h 127"/>
                <a:gd name="T24" fmla="*/ 66 w 158"/>
                <a:gd name="T25" fmla="*/ 10 h 127"/>
                <a:gd name="T26" fmla="*/ 64 w 158"/>
                <a:gd name="T27" fmla="*/ 3 h 127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8" h="127">
                  <a:moveTo>
                    <a:pt x="64" y="3"/>
                  </a:moveTo>
                  <a:cubicBezTo>
                    <a:pt x="51" y="12"/>
                    <a:pt x="42" y="26"/>
                    <a:pt x="32" y="38"/>
                  </a:cubicBezTo>
                  <a:cubicBezTo>
                    <a:pt x="22" y="50"/>
                    <a:pt x="12" y="61"/>
                    <a:pt x="7" y="76"/>
                  </a:cubicBezTo>
                  <a:cubicBezTo>
                    <a:pt x="0" y="104"/>
                    <a:pt x="42" y="113"/>
                    <a:pt x="60" y="115"/>
                  </a:cubicBezTo>
                  <a:cubicBezTo>
                    <a:pt x="86" y="118"/>
                    <a:pt x="121" y="127"/>
                    <a:pt x="139" y="103"/>
                  </a:cubicBezTo>
                  <a:cubicBezTo>
                    <a:pt x="158" y="77"/>
                    <a:pt x="151" y="35"/>
                    <a:pt x="153" y="5"/>
                  </a:cubicBezTo>
                  <a:cubicBezTo>
                    <a:pt x="153" y="0"/>
                    <a:pt x="146" y="4"/>
                    <a:pt x="146" y="8"/>
                  </a:cubicBezTo>
                  <a:cubicBezTo>
                    <a:pt x="145" y="30"/>
                    <a:pt x="147" y="54"/>
                    <a:pt x="142" y="76"/>
                  </a:cubicBezTo>
                  <a:cubicBezTo>
                    <a:pt x="138" y="97"/>
                    <a:pt x="125" y="113"/>
                    <a:pt x="100" y="111"/>
                  </a:cubicBezTo>
                  <a:cubicBezTo>
                    <a:pt x="92" y="110"/>
                    <a:pt x="83" y="110"/>
                    <a:pt x="75" y="109"/>
                  </a:cubicBezTo>
                  <a:cubicBezTo>
                    <a:pt x="54" y="108"/>
                    <a:pt x="24" y="106"/>
                    <a:pt x="15" y="84"/>
                  </a:cubicBezTo>
                  <a:cubicBezTo>
                    <a:pt x="9" y="70"/>
                    <a:pt x="29" y="51"/>
                    <a:pt x="37" y="41"/>
                  </a:cubicBezTo>
                  <a:cubicBezTo>
                    <a:pt x="46" y="30"/>
                    <a:pt x="54" y="18"/>
                    <a:pt x="66" y="10"/>
                  </a:cubicBezTo>
                  <a:cubicBezTo>
                    <a:pt x="70" y="7"/>
                    <a:pt x="69" y="0"/>
                    <a:pt x="64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4" name="Freeform 7"/>
            <p:cNvSpPr/>
            <p:nvPr/>
          </p:nvSpPr>
          <p:spPr bwMode="auto">
            <a:xfrm>
              <a:off x="1787" y="2562"/>
              <a:ext cx="365" cy="528"/>
            </a:xfrm>
            <a:custGeom>
              <a:gdLst>
                <a:gd name="T0" fmla="*/ 35 w 86"/>
                <a:gd name="T1" fmla="*/ 8 h 125"/>
                <a:gd name="T2" fmla="*/ 35 w 86"/>
                <a:gd name="T3" fmla="*/ 5 h 125"/>
                <a:gd name="T4" fmla="*/ 28 w 86"/>
                <a:gd name="T5" fmla="*/ 8 h 125"/>
                <a:gd name="T6" fmla="*/ 52 w 86"/>
                <a:gd name="T7" fmla="*/ 54 h 125"/>
                <a:gd name="T8" fmla="*/ 67 w 86"/>
                <a:gd name="T9" fmla="*/ 80 h 125"/>
                <a:gd name="T10" fmla="*/ 46 w 86"/>
                <a:gd name="T11" fmla="*/ 88 h 125"/>
                <a:gd name="T12" fmla="*/ 10 w 86"/>
                <a:gd name="T13" fmla="*/ 111 h 125"/>
                <a:gd name="T14" fmla="*/ 68 w 86"/>
                <a:gd name="T15" fmla="*/ 110 h 125"/>
                <a:gd name="T16" fmla="*/ 86 w 86"/>
                <a:gd name="T17" fmla="*/ 95 h 125"/>
                <a:gd name="T18" fmla="*/ 60 w 86"/>
                <a:gd name="T19" fmla="*/ 84 h 125"/>
                <a:gd name="T20" fmla="*/ 59 w 86"/>
                <a:gd name="T21" fmla="*/ 91 h 125"/>
                <a:gd name="T22" fmla="*/ 63 w 86"/>
                <a:gd name="T23" fmla="*/ 91 h 125"/>
                <a:gd name="T24" fmla="*/ 68 w 86"/>
                <a:gd name="T25" fmla="*/ 103 h 125"/>
                <a:gd name="T26" fmla="*/ 52 w 86"/>
                <a:gd name="T27" fmla="*/ 107 h 125"/>
                <a:gd name="T28" fmla="*/ 28 w 86"/>
                <a:gd name="T29" fmla="*/ 109 h 125"/>
                <a:gd name="T30" fmla="*/ 21 w 86"/>
                <a:gd name="T31" fmla="*/ 98 h 125"/>
                <a:gd name="T32" fmla="*/ 37 w 86"/>
                <a:gd name="T33" fmla="*/ 95 h 125"/>
                <a:gd name="T34" fmla="*/ 70 w 86"/>
                <a:gd name="T35" fmla="*/ 95 h 125"/>
                <a:gd name="T36" fmla="*/ 73 w 86"/>
                <a:gd name="T37" fmla="*/ 74 h 125"/>
                <a:gd name="T38" fmla="*/ 35 w 86"/>
                <a:gd name="T39" fmla="*/ 4 h 125"/>
                <a:gd name="T40" fmla="*/ 28 w 86"/>
                <a:gd name="T41" fmla="*/ 7 h 125"/>
                <a:gd name="T42" fmla="*/ 28 w 86"/>
                <a:gd name="T43" fmla="*/ 10 h 125"/>
                <a:gd name="T44" fmla="*/ 35 w 86"/>
                <a:gd name="T45" fmla="*/ 8 h 125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6" h="125">
                  <a:moveTo>
                    <a:pt x="35" y="8"/>
                  </a:moveTo>
                  <a:cubicBezTo>
                    <a:pt x="35" y="7"/>
                    <a:pt x="35" y="6"/>
                    <a:pt x="35" y="5"/>
                  </a:cubicBezTo>
                  <a:cubicBezTo>
                    <a:pt x="33" y="6"/>
                    <a:pt x="31" y="7"/>
                    <a:pt x="28" y="8"/>
                  </a:cubicBezTo>
                  <a:cubicBezTo>
                    <a:pt x="32" y="23"/>
                    <a:pt x="44" y="40"/>
                    <a:pt x="52" y="54"/>
                  </a:cubicBezTo>
                  <a:cubicBezTo>
                    <a:pt x="57" y="62"/>
                    <a:pt x="61" y="72"/>
                    <a:pt x="67" y="80"/>
                  </a:cubicBezTo>
                  <a:cubicBezTo>
                    <a:pt x="77" y="92"/>
                    <a:pt x="51" y="88"/>
                    <a:pt x="46" y="88"/>
                  </a:cubicBezTo>
                  <a:cubicBezTo>
                    <a:pt x="34" y="88"/>
                    <a:pt x="0" y="91"/>
                    <a:pt x="10" y="111"/>
                  </a:cubicBezTo>
                  <a:cubicBezTo>
                    <a:pt x="17" y="125"/>
                    <a:pt x="57" y="113"/>
                    <a:pt x="68" y="110"/>
                  </a:cubicBezTo>
                  <a:cubicBezTo>
                    <a:pt x="74" y="109"/>
                    <a:pt x="86" y="102"/>
                    <a:pt x="86" y="95"/>
                  </a:cubicBezTo>
                  <a:cubicBezTo>
                    <a:pt x="85" y="83"/>
                    <a:pt x="69" y="84"/>
                    <a:pt x="60" y="84"/>
                  </a:cubicBezTo>
                  <a:cubicBezTo>
                    <a:pt x="57" y="84"/>
                    <a:pt x="54" y="91"/>
                    <a:pt x="59" y="91"/>
                  </a:cubicBezTo>
                  <a:cubicBezTo>
                    <a:pt x="60" y="91"/>
                    <a:pt x="62" y="91"/>
                    <a:pt x="63" y="91"/>
                  </a:cubicBezTo>
                  <a:cubicBezTo>
                    <a:pt x="74" y="89"/>
                    <a:pt x="75" y="93"/>
                    <a:pt x="68" y="103"/>
                  </a:cubicBezTo>
                  <a:cubicBezTo>
                    <a:pt x="63" y="105"/>
                    <a:pt x="57" y="106"/>
                    <a:pt x="52" y="107"/>
                  </a:cubicBezTo>
                  <a:cubicBezTo>
                    <a:pt x="44" y="108"/>
                    <a:pt x="36" y="109"/>
                    <a:pt x="28" y="109"/>
                  </a:cubicBezTo>
                  <a:cubicBezTo>
                    <a:pt x="26" y="109"/>
                    <a:pt x="4" y="105"/>
                    <a:pt x="21" y="98"/>
                  </a:cubicBezTo>
                  <a:cubicBezTo>
                    <a:pt x="26" y="96"/>
                    <a:pt x="32" y="96"/>
                    <a:pt x="37" y="95"/>
                  </a:cubicBezTo>
                  <a:cubicBezTo>
                    <a:pt x="48" y="94"/>
                    <a:pt x="59" y="96"/>
                    <a:pt x="70" y="95"/>
                  </a:cubicBezTo>
                  <a:cubicBezTo>
                    <a:pt x="82" y="94"/>
                    <a:pt x="76" y="80"/>
                    <a:pt x="73" y="74"/>
                  </a:cubicBezTo>
                  <a:cubicBezTo>
                    <a:pt x="60" y="54"/>
                    <a:pt x="40" y="28"/>
                    <a:pt x="35" y="4"/>
                  </a:cubicBezTo>
                  <a:cubicBezTo>
                    <a:pt x="34" y="0"/>
                    <a:pt x="28" y="4"/>
                    <a:pt x="28" y="7"/>
                  </a:cubicBezTo>
                  <a:cubicBezTo>
                    <a:pt x="28" y="8"/>
                    <a:pt x="28" y="9"/>
                    <a:pt x="28" y="10"/>
                  </a:cubicBezTo>
                  <a:cubicBezTo>
                    <a:pt x="28" y="15"/>
                    <a:pt x="35" y="11"/>
                    <a:pt x="35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5" name="Freeform 8"/>
            <p:cNvSpPr/>
            <p:nvPr/>
          </p:nvSpPr>
          <p:spPr bwMode="auto">
            <a:xfrm>
              <a:off x="2228" y="2591"/>
              <a:ext cx="276" cy="474"/>
            </a:xfrm>
            <a:custGeom>
              <a:gdLst>
                <a:gd name="T0" fmla="*/ 2 w 65"/>
                <a:gd name="T1" fmla="*/ 8 h 112"/>
                <a:gd name="T2" fmla="*/ 26 w 65"/>
                <a:gd name="T3" fmla="*/ 44 h 112"/>
                <a:gd name="T4" fmla="*/ 50 w 65"/>
                <a:gd name="T5" fmla="*/ 85 h 112"/>
                <a:gd name="T6" fmla="*/ 55 w 65"/>
                <a:gd name="T7" fmla="*/ 79 h 112"/>
                <a:gd name="T8" fmla="*/ 12 w 65"/>
                <a:gd name="T9" fmla="*/ 85 h 112"/>
                <a:gd name="T10" fmla="*/ 18 w 65"/>
                <a:gd name="T11" fmla="*/ 103 h 112"/>
                <a:gd name="T12" fmla="*/ 64 w 65"/>
                <a:gd name="T13" fmla="*/ 79 h 112"/>
                <a:gd name="T14" fmla="*/ 58 w 65"/>
                <a:gd name="T15" fmla="*/ 79 h 112"/>
                <a:gd name="T16" fmla="*/ 32 w 65"/>
                <a:gd name="T17" fmla="*/ 98 h 112"/>
                <a:gd name="T18" fmla="*/ 25 w 65"/>
                <a:gd name="T19" fmla="*/ 97 h 112"/>
                <a:gd name="T20" fmla="*/ 27 w 65"/>
                <a:gd name="T21" fmla="*/ 86 h 112"/>
                <a:gd name="T22" fmla="*/ 51 w 65"/>
                <a:gd name="T23" fmla="*/ 87 h 112"/>
                <a:gd name="T24" fmla="*/ 56 w 65"/>
                <a:gd name="T25" fmla="*/ 81 h 112"/>
                <a:gd name="T26" fmla="*/ 38 w 65"/>
                <a:gd name="T27" fmla="*/ 49 h 112"/>
                <a:gd name="T28" fmla="*/ 8 w 65"/>
                <a:gd name="T29" fmla="*/ 3 h 112"/>
                <a:gd name="T30" fmla="*/ 2 w 65"/>
                <a:gd name="T31" fmla="*/ 8 h 11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5" h="112">
                  <a:moveTo>
                    <a:pt x="2" y="8"/>
                  </a:moveTo>
                  <a:cubicBezTo>
                    <a:pt x="10" y="20"/>
                    <a:pt x="18" y="32"/>
                    <a:pt x="26" y="44"/>
                  </a:cubicBezTo>
                  <a:cubicBezTo>
                    <a:pt x="34" y="56"/>
                    <a:pt x="46" y="71"/>
                    <a:pt x="50" y="85"/>
                  </a:cubicBezTo>
                  <a:cubicBezTo>
                    <a:pt x="51" y="83"/>
                    <a:pt x="53" y="81"/>
                    <a:pt x="55" y="79"/>
                  </a:cubicBezTo>
                  <a:cubicBezTo>
                    <a:pt x="40" y="78"/>
                    <a:pt x="23" y="75"/>
                    <a:pt x="12" y="85"/>
                  </a:cubicBezTo>
                  <a:cubicBezTo>
                    <a:pt x="5" y="92"/>
                    <a:pt x="12" y="100"/>
                    <a:pt x="18" y="103"/>
                  </a:cubicBezTo>
                  <a:cubicBezTo>
                    <a:pt x="36" y="112"/>
                    <a:pt x="61" y="99"/>
                    <a:pt x="64" y="79"/>
                  </a:cubicBezTo>
                  <a:cubicBezTo>
                    <a:pt x="65" y="74"/>
                    <a:pt x="58" y="75"/>
                    <a:pt x="58" y="79"/>
                  </a:cubicBezTo>
                  <a:cubicBezTo>
                    <a:pt x="56" y="93"/>
                    <a:pt x="44" y="98"/>
                    <a:pt x="32" y="98"/>
                  </a:cubicBezTo>
                  <a:cubicBezTo>
                    <a:pt x="29" y="98"/>
                    <a:pt x="27" y="97"/>
                    <a:pt x="25" y="97"/>
                  </a:cubicBezTo>
                  <a:cubicBezTo>
                    <a:pt x="16" y="95"/>
                    <a:pt x="17" y="92"/>
                    <a:pt x="27" y="86"/>
                  </a:cubicBezTo>
                  <a:cubicBezTo>
                    <a:pt x="34" y="84"/>
                    <a:pt x="44" y="86"/>
                    <a:pt x="51" y="87"/>
                  </a:cubicBezTo>
                  <a:cubicBezTo>
                    <a:pt x="54" y="87"/>
                    <a:pt x="57" y="84"/>
                    <a:pt x="56" y="81"/>
                  </a:cubicBezTo>
                  <a:cubicBezTo>
                    <a:pt x="53" y="70"/>
                    <a:pt x="44" y="59"/>
                    <a:pt x="38" y="49"/>
                  </a:cubicBezTo>
                  <a:cubicBezTo>
                    <a:pt x="29" y="33"/>
                    <a:pt x="18" y="18"/>
                    <a:pt x="8" y="3"/>
                  </a:cubicBezTo>
                  <a:cubicBezTo>
                    <a:pt x="5" y="0"/>
                    <a:pt x="0" y="5"/>
                    <a:pt x="2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6" name="Freeform 9"/>
            <p:cNvSpPr/>
            <p:nvPr/>
          </p:nvSpPr>
          <p:spPr bwMode="auto">
            <a:xfrm>
              <a:off x="1783" y="2164"/>
              <a:ext cx="598" cy="355"/>
            </a:xfrm>
            <a:custGeom>
              <a:gdLst>
                <a:gd name="T0" fmla="*/ 50 w 141"/>
                <a:gd name="T1" fmla="*/ 10 h 84"/>
                <a:gd name="T2" fmla="*/ 52 w 141"/>
                <a:gd name="T3" fmla="*/ 6 h 84"/>
                <a:gd name="T4" fmla="*/ 48 w 141"/>
                <a:gd name="T5" fmla="*/ 2 h 84"/>
                <a:gd name="T6" fmla="*/ 13 w 141"/>
                <a:gd name="T7" fmla="*/ 25 h 84"/>
                <a:gd name="T8" fmla="*/ 1 w 141"/>
                <a:gd name="T9" fmla="*/ 35 h 84"/>
                <a:gd name="T10" fmla="*/ 2 w 141"/>
                <a:gd name="T11" fmla="*/ 39 h 84"/>
                <a:gd name="T12" fmla="*/ 82 w 141"/>
                <a:gd name="T13" fmla="*/ 65 h 84"/>
                <a:gd name="T14" fmla="*/ 120 w 141"/>
                <a:gd name="T15" fmla="*/ 66 h 84"/>
                <a:gd name="T16" fmla="*/ 85 w 141"/>
                <a:gd name="T17" fmla="*/ 61 h 84"/>
                <a:gd name="T18" fmla="*/ 92 w 141"/>
                <a:gd name="T19" fmla="*/ 57 h 84"/>
                <a:gd name="T20" fmla="*/ 106 w 141"/>
                <a:gd name="T21" fmla="*/ 54 h 84"/>
                <a:gd name="T22" fmla="*/ 89 w 141"/>
                <a:gd name="T23" fmla="*/ 60 h 84"/>
                <a:gd name="T24" fmla="*/ 87 w 141"/>
                <a:gd name="T25" fmla="*/ 56 h 84"/>
                <a:gd name="T26" fmla="*/ 25 w 141"/>
                <a:gd name="T27" fmla="*/ 41 h 84"/>
                <a:gd name="T28" fmla="*/ 11 w 141"/>
                <a:gd name="T29" fmla="*/ 35 h 84"/>
                <a:gd name="T30" fmla="*/ 15 w 141"/>
                <a:gd name="T31" fmla="*/ 31 h 84"/>
                <a:gd name="T32" fmla="*/ 50 w 141"/>
                <a:gd name="T33" fmla="*/ 9 h 84"/>
                <a:gd name="T34" fmla="*/ 46 w 141"/>
                <a:gd name="T35" fmla="*/ 5 h 84"/>
                <a:gd name="T36" fmla="*/ 44 w 141"/>
                <a:gd name="T37" fmla="*/ 9 h 84"/>
                <a:gd name="T38" fmla="*/ 50 w 141"/>
                <a:gd name="T39" fmla="*/ 10 h 8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1" h="84">
                  <a:moveTo>
                    <a:pt x="50" y="10"/>
                  </a:moveTo>
                  <a:cubicBezTo>
                    <a:pt x="51" y="9"/>
                    <a:pt x="51" y="8"/>
                    <a:pt x="52" y="6"/>
                  </a:cubicBezTo>
                  <a:cubicBezTo>
                    <a:pt x="52" y="4"/>
                    <a:pt x="51" y="0"/>
                    <a:pt x="48" y="2"/>
                  </a:cubicBezTo>
                  <a:cubicBezTo>
                    <a:pt x="36" y="10"/>
                    <a:pt x="25" y="18"/>
                    <a:pt x="13" y="25"/>
                  </a:cubicBezTo>
                  <a:cubicBezTo>
                    <a:pt x="8" y="28"/>
                    <a:pt x="3" y="29"/>
                    <a:pt x="1" y="35"/>
                  </a:cubicBezTo>
                  <a:cubicBezTo>
                    <a:pt x="0" y="36"/>
                    <a:pt x="0" y="38"/>
                    <a:pt x="2" y="39"/>
                  </a:cubicBezTo>
                  <a:cubicBezTo>
                    <a:pt x="10" y="46"/>
                    <a:pt x="82" y="64"/>
                    <a:pt x="82" y="65"/>
                  </a:cubicBezTo>
                  <a:cubicBezTo>
                    <a:pt x="77" y="84"/>
                    <a:pt x="115" y="73"/>
                    <a:pt x="120" y="66"/>
                  </a:cubicBezTo>
                  <a:cubicBezTo>
                    <a:pt x="141" y="41"/>
                    <a:pt x="80" y="41"/>
                    <a:pt x="85" y="61"/>
                  </a:cubicBezTo>
                  <a:cubicBezTo>
                    <a:pt x="87" y="65"/>
                    <a:pt x="93" y="60"/>
                    <a:pt x="92" y="57"/>
                  </a:cubicBezTo>
                  <a:cubicBezTo>
                    <a:pt x="91" y="55"/>
                    <a:pt x="104" y="54"/>
                    <a:pt x="106" y="54"/>
                  </a:cubicBezTo>
                  <a:cubicBezTo>
                    <a:pt x="138" y="53"/>
                    <a:pt x="84" y="81"/>
                    <a:pt x="89" y="60"/>
                  </a:cubicBezTo>
                  <a:cubicBezTo>
                    <a:pt x="90" y="58"/>
                    <a:pt x="89" y="56"/>
                    <a:pt x="87" y="56"/>
                  </a:cubicBezTo>
                  <a:cubicBezTo>
                    <a:pt x="66" y="56"/>
                    <a:pt x="46" y="45"/>
                    <a:pt x="25" y="41"/>
                  </a:cubicBezTo>
                  <a:cubicBezTo>
                    <a:pt x="20" y="40"/>
                    <a:pt x="15" y="38"/>
                    <a:pt x="11" y="35"/>
                  </a:cubicBezTo>
                  <a:cubicBezTo>
                    <a:pt x="7" y="33"/>
                    <a:pt x="10" y="34"/>
                    <a:pt x="15" y="31"/>
                  </a:cubicBezTo>
                  <a:cubicBezTo>
                    <a:pt x="27" y="24"/>
                    <a:pt x="38" y="16"/>
                    <a:pt x="50" y="9"/>
                  </a:cubicBezTo>
                  <a:cubicBezTo>
                    <a:pt x="48" y="7"/>
                    <a:pt x="47" y="6"/>
                    <a:pt x="46" y="5"/>
                  </a:cubicBezTo>
                  <a:cubicBezTo>
                    <a:pt x="45" y="6"/>
                    <a:pt x="45" y="7"/>
                    <a:pt x="44" y="9"/>
                  </a:cubicBezTo>
                  <a:cubicBezTo>
                    <a:pt x="43" y="14"/>
                    <a:pt x="49" y="15"/>
                    <a:pt x="50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7" name="Freeform 10"/>
            <p:cNvSpPr/>
            <p:nvPr/>
          </p:nvSpPr>
          <p:spPr bwMode="auto">
            <a:xfrm>
              <a:off x="2347" y="2227"/>
              <a:ext cx="496" cy="267"/>
            </a:xfrm>
            <a:custGeom>
              <a:gdLst>
                <a:gd name="T0" fmla="*/ 14 w 117"/>
                <a:gd name="T1" fmla="*/ 9 h 63"/>
                <a:gd name="T2" fmla="*/ 14 w 117"/>
                <a:gd name="T3" fmla="*/ 5 h 63"/>
                <a:gd name="T4" fmla="*/ 7 w 117"/>
                <a:gd name="T5" fmla="*/ 8 h 63"/>
                <a:gd name="T6" fmla="*/ 16 w 117"/>
                <a:gd name="T7" fmla="*/ 42 h 63"/>
                <a:gd name="T8" fmla="*/ 80 w 117"/>
                <a:gd name="T9" fmla="*/ 55 h 63"/>
                <a:gd name="T10" fmla="*/ 82 w 117"/>
                <a:gd name="T11" fmla="*/ 48 h 63"/>
                <a:gd name="T12" fmla="*/ 80 w 117"/>
                <a:gd name="T13" fmla="*/ 48 h 63"/>
                <a:gd name="T14" fmla="*/ 77 w 117"/>
                <a:gd name="T15" fmla="*/ 55 h 63"/>
                <a:gd name="T16" fmla="*/ 116 w 117"/>
                <a:gd name="T17" fmla="*/ 43 h 63"/>
                <a:gd name="T18" fmla="*/ 116 w 117"/>
                <a:gd name="T19" fmla="*/ 40 h 63"/>
                <a:gd name="T20" fmla="*/ 76 w 117"/>
                <a:gd name="T21" fmla="*/ 48 h 63"/>
                <a:gd name="T22" fmla="*/ 109 w 117"/>
                <a:gd name="T23" fmla="*/ 51 h 63"/>
                <a:gd name="T24" fmla="*/ 109 w 117"/>
                <a:gd name="T25" fmla="*/ 44 h 63"/>
                <a:gd name="T26" fmla="*/ 102 w 117"/>
                <a:gd name="T27" fmla="*/ 46 h 63"/>
                <a:gd name="T28" fmla="*/ 91 w 117"/>
                <a:gd name="T29" fmla="*/ 48 h 63"/>
                <a:gd name="T30" fmla="*/ 91 w 117"/>
                <a:gd name="T31" fmla="*/ 45 h 63"/>
                <a:gd name="T32" fmla="*/ 82 w 117"/>
                <a:gd name="T33" fmla="*/ 48 h 63"/>
                <a:gd name="T34" fmla="*/ 79 w 117"/>
                <a:gd name="T35" fmla="*/ 55 h 63"/>
                <a:gd name="T36" fmla="*/ 80 w 117"/>
                <a:gd name="T37" fmla="*/ 55 h 63"/>
                <a:gd name="T38" fmla="*/ 82 w 117"/>
                <a:gd name="T39" fmla="*/ 48 h 63"/>
                <a:gd name="T40" fmla="*/ 35 w 117"/>
                <a:gd name="T41" fmla="*/ 40 h 63"/>
                <a:gd name="T42" fmla="*/ 12 w 117"/>
                <a:gd name="T43" fmla="*/ 23 h 63"/>
                <a:gd name="T44" fmla="*/ 14 w 117"/>
                <a:gd name="T45" fmla="*/ 5 h 63"/>
                <a:gd name="T46" fmla="*/ 7 w 117"/>
                <a:gd name="T47" fmla="*/ 8 h 63"/>
                <a:gd name="T48" fmla="*/ 7 w 117"/>
                <a:gd name="T49" fmla="*/ 12 h 63"/>
                <a:gd name="T50" fmla="*/ 14 w 117"/>
                <a:gd name="T51" fmla="*/ 9 h 6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17" h="62">
                  <a:moveTo>
                    <a:pt x="14" y="9"/>
                  </a:moveTo>
                  <a:cubicBezTo>
                    <a:pt x="14" y="8"/>
                    <a:pt x="14" y="7"/>
                    <a:pt x="14" y="5"/>
                  </a:cubicBezTo>
                  <a:cubicBezTo>
                    <a:pt x="14" y="0"/>
                    <a:pt x="7" y="4"/>
                    <a:pt x="7" y="8"/>
                  </a:cubicBezTo>
                  <a:cubicBezTo>
                    <a:pt x="7" y="20"/>
                    <a:pt x="0" y="36"/>
                    <a:pt x="16" y="42"/>
                  </a:cubicBezTo>
                  <a:cubicBezTo>
                    <a:pt x="38" y="49"/>
                    <a:pt x="58" y="55"/>
                    <a:pt x="80" y="55"/>
                  </a:cubicBezTo>
                  <a:cubicBezTo>
                    <a:pt x="84" y="55"/>
                    <a:pt x="86" y="48"/>
                    <a:pt x="82" y="48"/>
                  </a:cubicBezTo>
                  <a:cubicBezTo>
                    <a:pt x="81" y="48"/>
                    <a:pt x="81" y="48"/>
                    <a:pt x="80" y="48"/>
                  </a:cubicBezTo>
                  <a:cubicBezTo>
                    <a:pt x="78" y="48"/>
                    <a:pt x="74" y="53"/>
                    <a:pt x="77" y="55"/>
                  </a:cubicBezTo>
                  <a:cubicBezTo>
                    <a:pt x="87" y="62"/>
                    <a:pt x="111" y="54"/>
                    <a:pt x="116" y="43"/>
                  </a:cubicBezTo>
                  <a:cubicBezTo>
                    <a:pt x="116" y="42"/>
                    <a:pt x="116" y="40"/>
                    <a:pt x="116" y="40"/>
                  </a:cubicBezTo>
                  <a:cubicBezTo>
                    <a:pt x="108" y="32"/>
                    <a:pt x="79" y="35"/>
                    <a:pt x="76" y="48"/>
                  </a:cubicBezTo>
                  <a:cubicBezTo>
                    <a:pt x="73" y="63"/>
                    <a:pt x="103" y="53"/>
                    <a:pt x="109" y="51"/>
                  </a:cubicBezTo>
                  <a:cubicBezTo>
                    <a:pt x="113" y="50"/>
                    <a:pt x="114" y="43"/>
                    <a:pt x="109" y="44"/>
                  </a:cubicBezTo>
                  <a:cubicBezTo>
                    <a:pt x="106" y="45"/>
                    <a:pt x="104" y="46"/>
                    <a:pt x="102" y="46"/>
                  </a:cubicBezTo>
                  <a:cubicBezTo>
                    <a:pt x="98" y="47"/>
                    <a:pt x="95" y="48"/>
                    <a:pt x="91" y="48"/>
                  </a:cubicBezTo>
                  <a:cubicBezTo>
                    <a:pt x="86" y="49"/>
                    <a:pt x="86" y="48"/>
                    <a:pt x="91" y="45"/>
                  </a:cubicBezTo>
                  <a:cubicBezTo>
                    <a:pt x="117" y="41"/>
                    <a:pt x="91" y="54"/>
                    <a:pt x="82" y="48"/>
                  </a:cubicBezTo>
                  <a:cubicBezTo>
                    <a:pt x="81" y="51"/>
                    <a:pt x="80" y="53"/>
                    <a:pt x="79" y="55"/>
                  </a:cubicBezTo>
                  <a:cubicBezTo>
                    <a:pt x="79" y="55"/>
                    <a:pt x="80" y="55"/>
                    <a:pt x="80" y="55"/>
                  </a:cubicBezTo>
                  <a:cubicBezTo>
                    <a:pt x="84" y="55"/>
                    <a:pt x="86" y="48"/>
                    <a:pt x="82" y="48"/>
                  </a:cubicBezTo>
                  <a:cubicBezTo>
                    <a:pt x="65" y="48"/>
                    <a:pt x="50" y="44"/>
                    <a:pt x="35" y="40"/>
                  </a:cubicBezTo>
                  <a:cubicBezTo>
                    <a:pt x="26" y="38"/>
                    <a:pt x="12" y="34"/>
                    <a:pt x="12" y="23"/>
                  </a:cubicBezTo>
                  <a:cubicBezTo>
                    <a:pt x="13" y="17"/>
                    <a:pt x="14" y="11"/>
                    <a:pt x="14" y="5"/>
                  </a:cubicBezTo>
                  <a:cubicBezTo>
                    <a:pt x="14" y="0"/>
                    <a:pt x="7" y="4"/>
                    <a:pt x="7" y="8"/>
                  </a:cubicBezTo>
                  <a:cubicBezTo>
                    <a:pt x="7" y="9"/>
                    <a:pt x="7" y="10"/>
                    <a:pt x="7" y="12"/>
                  </a:cubicBezTo>
                  <a:cubicBezTo>
                    <a:pt x="7" y="17"/>
                    <a:pt x="14" y="13"/>
                    <a:pt x="14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8" name="Freeform 11"/>
            <p:cNvSpPr/>
            <p:nvPr/>
          </p:nvSpPr>
          <p:spPr bwMode="auto">
            <a:xfrm>
              <a:off x="2665" y="1808"/>
              <a:ext cx="55" cy="60"/>
            </a:xfrm>
            <a:custGeom>
              <a:gdLst>
                <a:gd name="T0" fmla="*/ 8 w 13"/>
                <a:gd name="T1" fmla="*/ 3 h 14"/>
                <a:gd name="T2" fmla="*/ 1 w 13"/>
                <a:gd name="T3" fmla="*/ 8 h 14"/>
                <a:gd name="T4" fmla="*/ 4 w 13"/>
                <a:gd name="T5" fmla="*/ 12 h 14"/>
                <a:gd name="T6" fmla="*/ 9 w 13"/>
                <a:gd name="T7" fmla="*/ 4 h 14"/>
                <a:gd name="T8" fmla="*/ 7 w 13"/>
                <a:gd name="T9" fmla="*/ 2 h 14"/>
                <a:gd name="T10" fmla="*/ 0 w 13"/>
                <a:gd name="T11" fmla="*/ 11 h 14"/>
                <a:gd name="T12" fmla="*/ 5 w 13"/>
                <a:gd name="T13" fmla="*/ 12 h 14"/>
                <a:gd name="T14" fmla="*/ 9 w 13"/>
                <a:gd name="T15" fmla="*/ 5 h 14"/>
                <a:gd name="T16" fmla="*/ 3 w 13"/>
                <a:gd name="T17" fmla="*/ 6 h 14"/>
                <a:gd name="T18" fmla="*/ 2 w 13"/>
                <a:gd name="T19" fmla="*/ 7 h 14"/>
                <a:gd name="T20" fmla="*/ 7 w 13"/>
                <a:gd name="T21" fmla="*/ 8 h 14"/>
                <a:gd name="T22" fmla="*/ 7 w 13"/>
                <a:gd name="T23" fmla="*/ 9 h 14"/>
                <a:gd name="T24" fmla="*/ 5 w 13"/>
                <a:gd name="T25" fmla="*/ 9 h 14"/>
                <a:gd name="T26" fmla="*/ 3 w 13"/>
                <a:gd name="T27" fmla="*/ 7 h 14"/>
                <a:gd name="T28" fmla="*/ 3 w 13"/>
                <a:gd name="T29" fmla="*/ 7 h 14"/>
                <a:gd name="T30" fmla="*/ 4 w 13"/>
                <a:gd name="T31" fmla="*/ 5 h 14"/>
                <a:gd name="T32" fmla="*/ 4 w 13"/>
                <a:gd name="T33" fmla="*/ 5 h 14"/>
                <a:gd name="T34" fmla="*/ 6 w 13"/>
                <a:gd name="T35" fmla="*/ 4 h 14"/>
                <a:gd name="T36" fmla="*/ 5 w 13"/>
                <a:gd name="T37" fmla="*/ 4 h 14"/>
                <a:gd name="T38" fmla="*/ 8 w 13"/>
                <a:gd name="T39" fmla="*/ 8 h 14"/>
                <a:gd name="T40" fmla="*/ 8 w 13"/>
                <a:gd name="T41" fmla="*/ 8 h 14"/>
                <a:gd name="T42" fmla="*/ 7 w 13"/>
                <a:gd name="T43" fmla="*/ 10 h 14"/>
                <a:gd name="T44" fmla="*/ 7 w 13"/>
                <a:gd name="T45" fmla="*/ 10 h 14"/>
                <a:gd name="T46" fmla="*/ 5 w 13"/>
                <a:gd name="T47" fmla="*/ 11 h 14"/>
                <a:gd name="T48" fmla="*/ 7 w 13"/>
                <a:gd name="T49" fmla="*/ 10 h 14"/>
                <a:gd name="T50" fmla="*/ 8 w 13"/>
                <a:gd name="T51" fmla="*/ 3 h 1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" h="14">
                  <a:moveTo>
                    <a:pt x="8" y="3"/>
                  </a:moveTo>
                  <a:cubicBezTo>
                    <a:pt x="5" y="3"/>
                    <a:pt x="2" y="5"/>
                    <a:pt x="1" y="8"/>
                  </a:cubicBezTo>
                  <a:cubicBezTo>
                    <a:pt x="1" y="10"/>
                    <a:pt x="2" y="12"/>
                    <a:pt x="4" y="12"/>
                  </a:cubicBezTo>
                  <a:cubicBezTo>
                    <a:pt x="8" y="11"/>
                    <a:pt x="9" y="8"/>
                    <a:pt x="9" y="4"/>
                  </a:cubicBezTo>
                  <a:cubicBezTo>
                    <a:pt x="9" y="3"/>
                    <a:pt x="8" y="2"/>
                    <a:pt x="7" y="2"/>
                  </a:cubicBezTo>
                  <a:cubicBezTo>
                    <a:pt x="3" y="2"/>
                    <a:pt x="0" y="7"/>
                    <a:pt x="0" y="11"/>
                  </a:cubicBezTo>
                  <a:cubicBezTo>
                    <a:pt x="0" y="14"/>
                    <a:pt x="3" y="14"/>
                    <a:pt x="5" y="12"/>
                  </a:cubicBezTo>
                  <a:cubicBezTo>
                    <a:pt x="7" y="10"/>
                    <a:pt x="9" y="8"/>
                    <a:pt x="9" y="5"/>
                  </a:cubicBezTo>
                  <a:cubicBezTo>
                    <a:pt x="10" y="0"/>
                    <a:pt x="3" y="2"/>
                    <a:pt x="3" y="6"/>
                  </a:cubicBezTo>
                  <a:cubicBezTo>
                    <a:pt x="3" y="6"/>
                    <a:pt x="2" y="7"/>
                    <a:pt x="2" y="7"/>
                  </a:cubicBezTo>
                  <a:cubicBezTo>
                    <a:pt x="3" y="7"/>
                    <a:pt x="5" y="8"/>
                    <a:pt x="7" y="8"/>
                  </a:cubicBezTo>
                  <a:cubicBezTo>
                    <a:pt x="7" y="8"/>
                    <a:pt x="7" y="8"/>
                    <a:pt x="7" y="9"/>
                  </a:cubicBezTo>
                  <a:cubicBezTo>
                    <a:pt x="7" y="8"/>
                    <a:pt x="7" y="9"/>
                    <a:pt x="5" y="9"/>
                  </a:cubicBezTo>
                  <a:cubicBezTo>
                    <a:pt x="4" y="8"/>
                    <a:pt x="4" y="7"/>
                    <a:pt x="3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4" y="6"/>
                    <a:pt x="4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5" y="5"/>
                    <a:pt x="5" y="5"/>
                    <a:pt x="6" y="4"/>
                  </a:cubicBezTo>
                  <a:cubicBezTo>
                    <a:pt x="6" y="4"/>
                    <a:pt x="6" y="4"/>
                    <a:pt x="5" y="4"/>
                  </a:cubicBezTo>
                  <a:cubicBezTo>
                    <a:pt x="6" y="6"/>
                    <a:pt x="7" y="7"/>
                    <a:pt x="8" y="8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7" y="9"/>
                    <a:pt x="7" y="9"/>
                    <a:pt x="7" y="10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6" y="10"/>
                    <a:pt x="6" y="10"/>
                    <a:pt x="5" y="11"/>
                  </a:cubicBezTo>
                  <a:cubicBezTo>
                    <a:pt x="6" y="10"/>
                    <a:pt x="6" y="10"/>
                    <a:pt x="7" y="10"/>
                  </a:cubicBezTo>
                  <a:cubicBezTo>
                    <a:pt x="10" y="10"/>
                    <a:pt x="13" y="3"/>
                    <a:pt x="8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9" name="Freeform 12"/>
            <p:cNvSpPr/>
            <p:nvPr/>
          </p:nvSpPr>
          <p:spPr bwMode="auto">
            <a:xfrm>
              <a:off x="2648" y="1770"/>
              <a:ext cx="144" cy="195"/>
            </a:xfrm>
            <a:custGeom>
              <a:gdLst>
                <a:gd name="T0" fmla="*/ 7 w 34"/>
                <a:gd name="T1" fmla="*/ 39 h 46"/>
                <a:gd name="T2" fmla="*/ 7 w 34"/>
                <a:gd name="T3" fmla="*/ 37 h 46"/>
                <a:gd name="T4" fmla="*/ 3 w 34"/>
                <a:gd name="T5" fmla="*/ 42 h 46"/>
                <a:gd name="T6" fmla="*/ 12 w 34"/>
                <a:gd name="T7" fmla="*/ 38 h 46"/>
                <a:gd name="T8" fmla="*/ 18 w 34"/>
                <a:gd name="T9" fmla="*/ 32 h 46"/>
                <a:gd name="T10" fmla="*/ 25 w 34"/>
                <a:gd name="T11" fmla="*/ 26 h 46"/>
                <a:gd name="T12" fmla="*/ 33 w 34"/>
                <a:gd name="T13" fmla="*/ 13 h 46"/>
                <a:gd name="T14" fmla="*/ 30 w 34"/>
                <a:gd name="T15" fmla="*/ 4 h 46"/>
                <a:gd name="T16" fmla="*/ 24 w 34"/>
                <a:gd name="T17" fmla="*/ 9 h 46"/>
                <a:gd name="T18" fmla="*/ 25 w 34"/>
                <a:gd name="T19" fmla="*/ 15 h 46"/>
                <a:gd name="T20" fmla="*/ 20 w 34"/>
                <a:gd name="T21" fmla="*/ 22 h 46"/>
                <a:gd name="T22" fmla="*/ 4 w 34"/>
                <a:gd name="T23" fmla="*/ 35 h 46"/>
                <a:gd name="T24" fmla="*/ 0 w 34"/>
                <a:gd name="T25" fmla="*/ 40 h 46"/>
                <a:gd name="T26" fmla="*/ 0 w 34"/>
                <a:gd name="T27" fmla="*/ 41 h 46"/>
                <a:gd name="T28" fmla="*/ 7 w 34"/>
                <a:gd name="T29" fmla="*/ 39 h 4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4" h="46">
                  <a:moveTo>
                    <a:pt x="7" y="39"/>
                  </a:moveTo>
                  <a:cubicBezTo>
                    <a:pt x="7" y="38"/>
                    <a:pt x="7" y="38"/>
                    <a:pt x="7" y="37"/>
                  </a:cubicBezTo>
                  <a:cubicBezTo>
                    <a:pt x="5" y="39"/>
                    <a:pt x="4" y="41"/>
                    <a:pt x="3" y="42"/>
                  </a:cubicBezTo>
                  <a:cubicBezTo>
                    <a:pt x="6" y="41"/>
                    <a:pt x="9" y="39"/>
                    <a:pt x="12" y="38"/>
                  </a:cubicBezTo>
                  <a:cubicBezTo>
                    <a:pt x="14" y="36"/>
                    <a:pt x="16" y="34"/>
                    <a:pt x="18" y="32"/>
                  </a:cubicBezTo>
                  <a:cubicBezTo>
                    <a:pt x="20" y="30"/>
                    <a:pt x="23" y="28"/>
                    <a:pt x="25" y="26"/>
                  </a:cubicBezTo>
                  <a:cubicBezTo>
                    <a:pt x="29" y="23"/>
                    <a:pt x="31" y="17"/>
                    <a:pt x="33" y="13"/>
                  </a:cubicBezTo>
                  <a:cubicBezTo>
                    <a:pt x="34" y="9"/>
                    <a:pt x="32" y="6"/>
                    <a:pt x="30" y="4"/>
                  </a:cubicBezTo>
                  <a:cubicBezTo>
                    <a:pt x="28" y="0"/>
                    <a:pt x="22" y="6"/>
                    <a:pt x="24" y="9"/>
                  </a:cubicBezTo>
                  <a:cubicBezTo>
                    <a:pt x="26" y="12"/>
                    <a:pt x="27" y="12"/>
                    <a:pt x="25" y="15"/>
                  </a:cubicBezTo>
                  <a:cubicBezTo>
                    <a:pt x="24" y="18"/>
                    <a:pt x="22" y="21"/>
                    <a:pt x="20" y="22"/>
                  </a:cubicBezTo>
                  <a:cubicBezTo>
                    <a:pt x="15" y="26"/>
                    <a:pt x="10" y="34"/>
                    <a:pt x="4" y="35"/>
                  </a:cubicBezTo>
                  <a:cubicBezTo>
                    <a:pt x="2" y="35"/>
                    <a:pt x="0" y="37"/>
                    <a:pt x="0" y="40"/>
                  </a:cubicBezTo>
                  <a:cubicBezTo>
                    <a:pt x="0" y="40"/>
                    <a:pt x="0" y="40"/>
                    <a:pt x="0" y="41"/>
                  </a:cubicBezTo>
                  <a:cubicBezTo>
                    <a:pt x="0" y="46"/>
                    <a:pt x="7" y="42"/>
                    <a:pt x="7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0" name="Freeform 13"/>
            <p:cNvSpPr/>
            <p:nvPr/>
          </p:nvSpPr>
          <p:spPr bwMode="auto">
            <a:xfrm>
              <a:off x="2466" y="1635"/>
              <a:ext cx="182" cy="114"/>
            </a:xfrm>
            <a:custGeom>
              <a:gdLst>
                <a:gd name="T0" fmla="*/ 3 w 43"/>
                <a:gd name="T1" fmla="*/ 23 h 27"/>
                <a:gd name="T2" fmla="*/ 21 w 43"/>
                <a:gd name="T3" fmla="*/ 22 h 27"/>
                <a:gd name="T4" fmla="*/ 31 w 43"/>
                <a:gd name="T5" fmla="*/ 18 h 27"/>
                <a:gd name="T6" fmla="*/ 41 w 43"/>
                <a:gd name="T7" fmla="*/ 8 h 27"/>
                <a:gd name="T8" fmla="*/ 36 w 43"/>
                <a:gd name="T9" fmla="*/ 5 h 27"/>
                <a:gd name="T10" fmla="*/ 21 w 43"/>
                <a:gd name="T11" fmla="*/ 15 h 27"/>
                <a:gd name="T12" fmla="*/ 16 w 43"/>
                <a:gd name="T13" fmla="*/ 17 h 27"/>
                <a:gd name="T14" fmla="*/ 7 w 43"/>
                <a:gd name="T15" fmla="*/ 16 h 27"/>
                <a:gd name="T16" fmla="*/ 3 w 43"/>
                <a:gd name="T17" fmla="*/ 23 h 27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3" h="27">
                  <a:moveTo>
                    <a:pt x="3" y="23"/>
                  </a:moveTo>
                  <a:cubicBezTo>
                    <a:pt x="8" y="27"/>
                    <a:pt x="16" y="26"/>
                    <a:pt x="21" y="22"/>
                  </a:cubicBezTo>
                  <a:cubicBezTo>
                    <a:pt x="24" y="20"/>
                    <a:pt x="28" y="20"/>
                    <a:pt x="31" y="18"/>
                  </a:cubicBezTo>
                  <a:cubicBezTo>
                    <a:pt x="35" y="15"/>
                    <a:pt x="38" y="12"/>
                    <a:pt x="41" y="8"/>
                  </a:cubicBezTo>
                  <a:cubicBezTo>
                    <a:pt x="43" y="4"/>
                    <a:pt x="38" y="0"/>
                    <a:pt x="36" y="5"/>
                  </a:cubicBezTo>
                  <a:cubicBezTo>
                    <a:pt x="33" y="10"/>
                    <a:pt x="27" y="13"/>
                    <a:pt x="21" y="15"/>
                  </a:cubicBezTo>
                  <a:cubicBezTo>
                    <a:pt x="19" y="15"/>
                    <a:pt x="18" y="17"/>
                    <a:pt x="16" y="17"/>
                  </a:cubicBezTo>
                  <a:cubicBezTo>
                    <a:pt x="13" y="19"/>
                    <a:pt x="10" y="19"/>
                    <a:pt x="7" y="16"/>
                  </a:cubicBezTo>
                  <a:cubicBezTo>
                    <a:pt x="4" y="14"/>
                    <a:pt x="0" y="21"/>
                    <a:pt x="3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1" name="Freeform 14"/>
            <p:cNvSpPr/>
            <p:nvPr/>
          </p:nvSpPr>
          <p:spPr bwMode="auto">
            <a:xfrm>
              <a:off x="2330" y="1580"/>
              <a:ext cx="127" cy="63"/>
            </a:xfrm>
            <a:custGeom>
              <a:gdLst>
                <a:gd name="T0" fmla="*/ 25 w 30"/>
                <a:gd name="T1" fmla="*/ 1 h 15"/>
                <a:gd name="T2" fmla="*/ 5 w 30"/>
                <a:gd name="T3" fmla="*/ 8 h 15"/>
                <a:gd name="T4" fmla="*/ 4 w 30"/>
                <a:gd name="T5" fmla="*/ 15 h 15"/>
                <a:gd name="T6" fmla="*/ 6 w 30"/>
                <a:gd name="T7" fmla="*/ 15 h 15"/>
                <a:gd name="T8" fmla="*/ 7 w 30"/>
                <a:gd name="T9" fmla="*/ 8 h 15"/>
                <a:gd name="T10" fmla="*/ 6 w 30"/>
                <a:gd name="T11" fmla="*/ 8 h 15"/>
                <a:gd name="T12" fmla="*/ 5 w 30"/>
                <a:gd name="T13" fmla="*/ 15 h 15"/>
                <a:gd name="T14" fmla="*/ 25 w 30"/>
                <a:gd name="T15" fmla="*/ 8 h 15"/>
                <a:gd name="T16" fmla="*/ 25 w 30"/>
                <a:gd name="T17" fmla="*/ 1 h 15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15">
                  <a:moveTo>
                    <a:pt x="25" y="1"/>
                  </a:moveTo>
                  <a:cubicBezTo>
                    <a:pt x="18" y="3"/>
                    <a:pt x="11" y="5"/>
                    <a:pt x="5" y="8"/>
                  </a:cubicBezTo>
                  <a:cubicBezTo>
                    <a:pt x="2" y="9"/>
                    <a:pt x="0" y="15"/>
                    <a:pt x="4" y="15"/>
                  </a:cubicBezTo>
                  <a:cubicBezTo>
                    <a:pt x="5" y="15"/>
                    <a:pt x="5" y="15"/>
                    <a:pt x="6" y="15"/>
                  </a:cubicBezTo>
                  <a:cubicBezTo>
                    <a:pt x="9" y="15"/>
                    <a:pt x="12" y="8"/>
                    <a:pt x="7" y="8"/>
                  </a:cubicBezTo>
                  <a:cubicBezTo>
                    <a:pt x="7" y="8"/>
                    <a:pt x="6" y="8"/>
                    <a:pt x="6" y="8"/>
                  </a:cubicBezTo>
                  <a:cubicBezTo>
                    <a:pt x="6" y="10"/>
                    <a:pt x="5" y="13"/>
                    <a:pt x="5" y="15"/>
                  </a:cubicBezTo>
                  <a:cubicBezTo>
                    <a:pt x="12" y="12"/>
                    <a:pt x="18" y="10"/>
                    <a:pt x="25" y="8"/>
                  </a:cubicBezTo>
                  <a:cubicBezTo>
                    <a:pt x="29" y="7"/>
                    <a:pt x="30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2" name="Freeform 15"/>
            <p:cNvSpPr/>
            <p:nvPr/>
          </p:nvSpPr>
          <p:spPr bwMode="auto">
            <a:xfrm>
              <a:off x="2500" y="1546"/>
              <a:ext cx="102" cy="47"/>
            </a:xfrm>
            <a:custGeom>
              <a:gdLst>
                <a:gd name="T0" fmla="*/ 7 w 24"/>
                <a:gd name="T1" fmla="*/ 7 h 11"/>
                <a:gd name="T2" fmla="*/ 7 w 24"/>
                <a:gd name="T3" fmla="*/ 7 h 11"/>
                <a:gd name="T4" fmla="*/ 6 w 24"/>
                <a:gd name="T5" fmla="*/ 9 h 11"/>
                <a:gd name="T6" fmla="*/ 6 w 24"/>
                <a:gd name="T7" fmla="*/ 10 h 11"/>
                <a:gd name="T8" fmla="*/ 11 w 24"/>
                <a:gd name="T9" fmla="*/ 10 h 11"/>
                <a:gd name="T10" fmla="*/ 20 w 24"/>
                <a:gd name="T11" fmla="*/ 8 h 11"/>
                <a:gd name="T12" fmla="*/ 20 w 24"/>
                <a:gd name="T13" fmla="*/ 1 h 11"/>
                <a:gd name="T14" fmla="*/ 7 w 24"/>
                <a:gd name="T15" fmla="*/ 2 h 11"/>
                <a:gd name="T16" fmla="*/ 0 w 24"/>
                <a:gd name="T17" fmla="*/ 8 h 11"/>
                <a:gd name="T18" fmla="*/ 3 w 24"/>
                <a:gd name="T19" fmla="*/ 11 h 11"/>
                <a:gd name="T20" fmla="*/ 7 w 24"/>
                <a:gd name="T21" fmla="*/ 7 h 1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11">
                  <a:moveTo>
                    <a:pt x="7" y="7"/>
                  </a:moveTo>
                  <a:cubicBezTo>
                    <a:pt x="7" y="7"/>
                    <a:pt x="7" y="7"/>
                    <a:pt x="7" y="7"/>
                  </a:cubicBezTo>
                  <a:cubicBezTo>
                    <a:pt x="7" y="8"/>
                    <a:pt x="6" y="9"/>
                    <a:pt x="6" y="9"/>
                  </a:cubicBezTo>
                  <a:cubicBezTo>
                    <a:pt x="5" y="10"/>
                    <a:pt x="5" y="10"/>
                    <a:pt x="6" y="10"/>
                  </a:cubicBezTo>
                  <a:cubicBezTo>
                    <a:pt x="8" y="10"/>
                    <a:pt x="9" y="10"/>
                    <a:pt x="11" y="10"/>
                  </a:cubicBezTo>
                  <a:cubicBezTo>
                    <a:pt x="14" y="10"/>
                    <a:pt x="17" y="9"/>
                    <a:pt x="20" y="8"/>
                  </a:cubicBezTo>
                  <a:cubicBezTo>
                    <a:pt x="23" y="7"/>
                    <a:pt x="24" y="0"/>
                    <a:pt x="20" y="1"/>
                  </a:cubicBezTo>
                  <a:cubicBezTo>
                    <a:pt x="15" y="3"/>
                    <a:pt x="11" y="2"/>
                    <a:pt x="7" y="2"/>
                  </a:cubicBezTo>
                  <a:cubicBezTo>
                    <a:pt x="4" y="3"/>
                    <a:pt x="1" y="4"/>
                    <a:pt x="0" y="8"/>
                  </a:cubicBezTo>
                  <a:cubicBezTo>
                    <a:pt x="0" y="9"/>
                    <a:pt x="1" y="11"/>
                    <a:pt x="3" y="11"/>
                  </a:cubicBezTo>
                  <a:cubicBezTo>
                    <a:pt x="5" y="11"/>
                    <a:pt x="6" y="9"/>
                    <a:pt x="7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3" name="Freeform 16"/>
            <p:cNvSpPr/>
            <p:nvPr/>
          </p:nvSpPr>
          <p:spPr bwMode="auto">
            <a:xfrm>
              <a:off x="1613" y="2430"/>
              <a:ext cx="106" cy="165"/>
            </a:xfrm>
            <a:custGeom>
              <a:gdLst>
                <a:gd name="T0" fmla="*/ 20 w 25"/>
                <a:gd name="T1" fmla="*/ 0 h 39"/>
                <a:gd name="T2" fmla="*/ 8 w 25"/>
                <a:gd name="T3" fmla="*/ 36 h 39"/>
                <a:gd name="T4" fmla="*/ 14 w 25"/>
                <a:gd name="T5" fmla="*/ 30 h 39"/>
                <a:gd name="T6" fmla="*/ 19 w 25"/>
                <a:gd name="T7" fmla="*/ 7 h 39"/>
                <a:gd name="T8" fmla="*/ 20 w 25"/>
                <a:gd name="T9" fmla="*/ 0 h 39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39">
                  <a:moveTo>
                    <a:pt x="20" y="0"/>
                  </a:moveTo>
                  <a:cubicBezTo>
                    <a:pt x="6" y="2"/>
                    <a:pt x="0" y="26"/>
                    <a:pt x="8" y="36"/>
                  </a:cubicBezTo>
                  <a:cubicBezTo>
                    <a:pt x="11" y="39"/>
                    <a:pt x="17" y="33"/>
                    <a:pt x="14" y="30"/>
                  </a:cubicBezTo>
                  <a:cubicBezTo>
                    <a:pt x="10" y="26"/>
                    <a:pt x="10" y="8"/>
                    <a:pt x="19" y="7"/>
                  </a:cubicBezTo>
                  <a:cubicBezTo>
                    <a:pt x="22" y="7"/>
                    <a:pt x="25" y="0"/>
                    <a:pt x="2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4" name="Freeform 17"/>
            <p:cNvSpPr/>
            <p:nvPr/>
          </p:nvSpPr>
          <p:spPr bwMode="auto">
            <a:xfrm>
              <a:off x="1558" y="2418"/>
              <a:ext cx="60" cy="156"/>
            </a:xfrm>
            <a:custGeom>
              <a:gdLst>
                <a:gd name="T0" fmla="*/ 6 w 14"/>
                <a:gd name="T1" fmla="*/ 6 h 37"/>
                <a:gd name="T2" fmla="*/ 4 w 14"/>
                <a:gd name="T3" fmla="*/ 11 h 37"/>
                <a:gd name="T4" fmla="*/ 2 w 14"/>
                <a:gd name="T5" fmla="*/ 18 h 37"/>
                <a:gd name="T6" fmla="*/ 0 w 14"/>
                <a:gd name="T7" fmla="*/ 32 h 37"/>
                <a:gd name="T8" fmla="*/ 6 w 14"/>
                <a:gd name="T9" fmla="*/ 30 h 37"/>
                <a:gd name="T10" fmla="*/ 7 w 14"/>
                <a:gd name="T11" fmla="*/ 21 h 37"/>
                <a:gd name="T12" fmla="*/ 10 w 14"/>
                <a:gd name="T13" fmla="*/ 15 h 37"/>
                <a:gd name="T14" fmla="*/ 10 w 14"/>
                <a:gd name="T15" fmla="*/ 12 h 37"/>
                <a:gd name="T16" fmla="*/ 11 w 14"/>
                <a:gd name="T17" fmla="*/ 10 h 37"/>
                <a:gd name="T18" fmla="*/ 13 w 14"/>
                <a:gd name="T19" fmla="*/ 5 h 37"/>
                <a:gd name="T20" fmla="*/ 6 w 14"/>
                <a:gd name="T21" fmla="*/ 6 h 37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" h="37">
                  <a:moveTo>
                    <a:pt x="6" y="6"/>
                  </a:moveTo>
                  <a:cubicBezTo>
                    <a:pt x="6" y="8"/>
                    <a:pt x="4" y="9"/>
                    <a:pt x="4" y="11"/>
                  </a:cubicBezTo>
                  <a:cubicBezTo>
                    <a:pt x="3" y="14"/>
                    <a:pt x="3" y="16"/>
                    <a:pt x="2" y="18"/>
                  </a:cubicBezTo>
                  <a:cubicBezTo>
                    <a:pt x="0" y="23"/>
                    <a:pt x="0" y="27"/>
                    <a:pt x="0" y="32"/>
                  </a:cubicBezTo>
                  <a:cubicBezTo>
                    <a:pt x="0" y="37"/>
                    <a:pt x="6" y="33"/>
                    <a:pt x="6" y="30"/>
                  </a:cubicBezTo>
                  <a:cubicBezTo>
                    <a:pt x="6" y="27"/>
                    <a:pt x="6" y="24"/>
                    <a:pt x="7" y="21"/>
                  </a:cubicBezTo>
                  <a:cubicBezTo>
                    <a:pt x="8" y="19"/>
                    <a:pt x="9" y="17"/>
                    <a:pt x="10" y="15"/>
                  </a:cubicBezTo>
                  <a:cubicBezTo>
                    <a:pt x="10" y="14"/>
                    <a:pt x="10" y="13"/>
                    <a:pt x="10" y="12"/>
                  </a:cubicBezTo>
                  <a:cubicBezTo>
                    <a:pt x="10" y="10"/>
                    <a:pt x="10" y="12"/>
                    <a:pt x="11" y="10"/>
                  </a:cubicBezTo>
                  <a:cubicBezTo>
                    <a:pt x="12" y="9"/>
                    <a:pt x="13" y="7"/>
                    <a:pt x="13" y="5"/>
                  </a:cubicBezTo>
                  <a:cubicBezTo>
                    <a:pt x="14" y="0"/>
                    <a:pt x="7" y="2"/>
                    <a:pt x="6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2" name="Freeform 4211"/>
          <p:cNvSpPr>
            <a:spLocks noEditPoints="1"/>
          </p:cNvSpPr>
          <p:nvPr/>
        </p:nvSpPr>
        <p:spPr bwMode="auto">
          <a:xfrm>
            <a:off x="2700814" y="1619285"/>
            <a:ext cx="1152128" cy="1636876"/>
          </a:xfrm>
          <a:custGeom>
            <a:gdLst>
              <a:gd name="T0" fmla="*/ 145 w 150"/>
              <a:gd name="T1" fmla="*/ 4 h 215"/>
              <a:gd name="T2" fmla="*/ 4 w 150"/>
              <a:gd name="T3" fmla="*/ 10 h 215"/>
              <a:gd name="T4" fmla="*/ 22 w 150"/>
              <a:gd name="T5" fmla="*/ 212 h 215"/>
              <a:gd name="T6" fmla="*/ 148 w 150"/>
              <a:gd name="T7" fmla="*/ 204 h 215"/>
              <a:gd name="T8" fmla="*/ 145 w 150"/>
              <a:gd name="T9" fmla="*/ 4 h 215"/>
              <a:gd name="T10" fmla="*/ 148 w 150"/>
              <a:gd name="T11" fmla="*/ 0 h 215"/>
              <a:gd name="T12" fmla="*/ 150 w 150"/>
              <a:gd name="T13" fmla="*/ 207 h 215"/>
              <a:gd name="T14" fmla="*/ 18 w 150"/>
              <a:gd name="T15" fmla="*/ 215 h 215"/>
              <a:gd name="T16" fmla="*/ 0 w 150"/>
              <a:gd name="T17" fmla="*/ 9 h 215"/>
              <a:gd name="T18" fmla="*/ 0 w 150"/>
              <a:gd name="T19" fmla="*/ 8 h 215"/>
              <a:gd name="T20" fmla="*/ 148 w 150"/>
              <a:gd name="T21" fmla="*/ 0 h 215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50" h="215">
                <a:moveTo>
                  <a:pt x="145" y="4"/>
                </a:moveTo>
                <a:lnTo>
                  <a:pt x="4" y="10"/>
                </a:lnTo>
                <a:lnTo>
                  <a:pt x="22" y="212"/>
                </a:lnTo>
                <a:lnTo>
                  <a:pt x="148" y="204"/>
                </a:lnTo>
                <a:lnTo>
                  <a:pt x="145" y="4"/>
                </a:lnTo>
                <a:close/>
                <a:moveTo>
                  <a:pt x="148" y="0"/>
                </a:moveTo>
                <a:lnTo>
                  <a:pt x="150" y="207"/>
                </a:lnTo>
                <a:lnTo>
                  <a:pt x="18" y="215"/>
                </a:lnTo>
                <a:lnTo>
                  <a:pt x="0" y="9"/>
                </a:lnTo>
                <a:lnTo>
                  <a:pt x="0" y="8"/>
                </a:lnTo>
                <a:lnTo>
                  <a:pt x="148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2994660" y="2021840"/>
            <a:ext cx="563245" cy="1070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>
                <a:solidFill>
                  <a:schemeClr val="accent1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一、</a:t>
            </a:r>
          </a:p>
        </p:txBody>
      </p:sp>
      <p:sp>
        <p:nvSpPr>
          <p:cNvPr id="4" name="MH_Entry_1">
            <a:hlinkClick r:id="rId3" action="ppaction://hlinksldjump"/>
          </p:cNvPr>
          <p:cNvSpPr/>
          <p:nvPr>
            <p:custDataLst>
              <p:tags r:id="rId2"/>
            </p:custDataLst>
          </p:nvPr>
        </p:nvSpPr>
        <p:spPr>
          <a:xfrm>
            <a:off x="3852545" y="2042795"/>
            <a:ext cx="8276590" cy="833120"/>
          </a:xfrm>
          <a:custGeom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-1" fmla="*/ 0 w 2520280"/>
              <a:gd name="connsiteY0-2" fmla="*/ 1584176 h 1872208"/>
              <a:gd name="connsiteX1-3" fmla="*/ 2520280 w 2520280"/>
              <a:gd name="connsiteY1-4" fmla="*/ 1584176 h 1872208"/>
              <a:gd name="connsiteX2-5" fmla="*/ 2520280 w 2520280"/>
              <a:gd name="connsiteY2-6" fmla="*/ 1872208 h 1872208"/>
              <a:gd name="connsiteX3-7" fmla="*/ 0 w 2520280"/>
              <a:gd name="connsiteY3-8" fmla="*/ 1872208 h 1872208"/>
              <a:gd name="connsiteX4-9" fmla="*/ 0 w 2520280"/>
              <a:gd name="connsiteY4-10" fmla="*/ 1584176 h 1872208"/>
              <a:gd name="connsiteX5-11" fmla="*/ 0 w 2520280"/>
              <a:gd name="connsiteY5-12" fmla="*/ 0 h 1872208"/>
              <a:gd name="connsiteX6-13" fmla="*/ 2520280 w 2520280"/>
              <a:gd name="connsiteY6-14" fmla="*/ 0 h 1872208"/>
              <a:gd name="connsiteX7-15" fmla="*/ 0 w 2520280"/>
              <a:gd name="connsiteY7-16" fmla="*/ 0 h 1872208"/>
              <a:gd name="connsiteX0-17" fmla="*/ 0 w 2520280"/>
              <a:gd name="connsiteY0-18" fmla="*/ 1872208 h 1872208"/>
              <a:gd name="connsiteX1-19" fmla="*/ 2520280 w 2520280"/>
              <a:gd name="connsiteY1-20" fmla="*/ 1584176 h 1872208"/>
              <a:gd name="connsiteX2-21" fmla="*/ 2520280 w 2520280"/>
              <a:gd name="connsiteY2-22" fmla="*/ 1872208 h 1872208"/>
              <a:gd name="connsiteX3-23" fmla="*/ 0 w 2520280"/>
              <a:gd name="connsiteY3-24" fmla="*/ 1872208 h 1872208"/>
              <a:gd name="connsiteX4-25" fmla="*/ 0 w 2520280"/>
              <a:gd name="connsiteY4-26" fmla="*/ 0 h 1872208"/>
              <a:gd name="connsiteX5-27" fmla="*/ 2520280 w 2520280"/>
              <a:gd name="connsiteY5-28" fmla="*/ 0 h 1872208"/>
              <a:gd name="connsiteX6-29" fmla="*/ 0 w 2520280"/>
              <a:gd name="connsiteY6-30" fmla="*/ 0 h 1872208"/>
              <a:gd name="connsiteX0-31" fmla="*/ 0 w 2520280"/>
              <a:gd name="connsiteY0-32" fmla="*/ 1872208 h 1872208"/>
              <a:gd name="connsiteX1-33" fmla="*/ 2520280 w 2520280"/>
              <a:gd name="connsiteY1-34" fmla="*/ 1872208 h 1872208"/>
              <a:gd name="connsiteX2-35" fmla="*/ 0 w 2520280"/>
              <a:gd name="connsiteY2-36" fmla="*/ 1872208 h 1872208"/>
              <a:gd name="connsiteX3-37" fmla="*/ 0 w 2520280"/>
              <a:gd name="connsiteY3-38" fmla="*/ 0 h 1872208"/>
              <a:gd name="connsiteX4-39" fmla="*/ 2520280 w 2520280"/>
              <a:gd name="connsiteY4-40" fmla="*/ 0 h 1872208"/>
              <a:gd name="connsiteX5-41" fmla="*/ 0 w 2520280"/>
              <a:gd name="connsiteY5-42" fmla="*/ 0 h 1872208"/>
              <a:gd name="connsiteX0-43" fmla="*/ 0 w 2520280"/>
              <a:gd name="connsiteY0-44" fmla="*/ 1872208 h 1872208"/>
              <a:gd name="connsiteX1-45" fmla="*/ 2520280 w 2520280"/>
              <a:gd name="connsiteY1-46" fmla="*/ 1872208 h 1872208"/>
              <a:gd name="connsiteX2-47" fmla="*/ 0 w 2520280"/>
              <a:gd name="connsiteY2-48" fmla="*/ 1872208 h 1872208"/>
              <a:gd name="connsiteX3-49" fmla="*/ 0 w 2520280"/>
              <a:gd name="connsiteY3-50" fmla="*/ 0 h 1872208"/>
              <a:gd name="connsiteX4-51" fmla="*/ 34255 w 2520280"/>
              <a:gd name="connsiteY4-52" fmla="*/ 0 h 1872208"/>
              <a:gd name="connsiteX5-53" fmla="*/ 0 w 2520280"/>
              <a:gd name="connsiteY5-54" fmla="*/ 0 h 1872208"/>
              <a:gd name="connsiteX0-55" fmla="*/ 0 w 2520280"/>
              <a:gd name="connsiteY0-56" fmla="*/ 1872208 h 1872208"/>
              <a:gd name="connsiteX1-57" fmla="*/ 2520280 w 2520280"/>
              <a:gd name="connsiteY1-58" fmla="*/ 1872208 h 1872208"/>
              <a:gd name="connsiteX2-59" fmla="*/ 0 w 2520280"/>
              <a:gd name="connsiteY2-60" fmla="*/ 1872208 h 1872208"/>
              <a:gd name="connsiteX3-61" fmla="*/ 0 w 2520280"/>
              <a:gd name="connsiteY3-62" fmla="*/ 0 h 1872208"/>
              <a:gd name="connsiteX4-63" fmla="*/ 917 w 2520280"/>
              <a:gd name="connsiteY4-64" fmla="*/ 6036 h 1872208"/>
              <a:gd name="connsiteX5-65" fmla="*/ 0 w 2520280"/>
              <a:gd name="connsiteY5-66" fmla="*/ 0 h 1872208"/>
              <a:gd name="connsiteX0-67" fmla="*/ 0 w 2520280"/>
              <a:gd name="connsiteY0-68" fmla="*/ 1890314 h 1890314"/>
              <a:gd name="connsiteX1-69" fmla="*/ 2520280 w 2520280"/>
              <a:gd name="connsiteY1-70" fmla="*/ 1890314 h 1890314"/>
              <a:gd name="connsiteX2-71" fmla="*/ 0 w 2520280"/>
              <a:gd name="connsiteY2-72" fmla="*/ 1890314 h 1890314"/>
              <a:gd name="connsiteX3-73" fmla="*/ 0 w 2520280"/>
              <a:gd name="connsiteY3-74" fmla="*/ 18106 h 1890314"/>
              <a:gd name="connsiteX4-75" fmla="*/ 53304 w 2520280"/>
              <a:gd name="connsiteY4-76" fmla="*/ 0 h 1890314"/>
              <a:gd name="connsiteX5-77" fmla="*/ 0 w 2520280"/>
              <a:gd name="connsiteY5-78" fmla="*/ 18106 h 1890314"/>
              <a:gd name="connsiteX0-79" fmla="*/ 0 w 2520280"/>
              <a:gd name="connsiteY0-80" fmla="*/ 1872208 h 1872208"/>
              <a:gd name="connsiteX1-81" fmla="*/ 2520280 w 2520280"/>
              <a:gd name="connsiteY1-82" fmla="*/ 1872208 h 1872208"/>
              <a:gd name="connsiteX2-83" fmla="*/ 0 w 2520280"/>
              <a:gd name="connsiteY2-84" fmla="*/ 1872208 h 1872208"/>
              <a:gd name="connsiteX3-85" fmla="*/ 0 w 2520280"/>
              <a:gd name="connsiteY3-86" fmla="*/ 0 h 1872208"/>
              <a:gd name="connsiteX4-87" fmla="*/ 916 w 2520280"/>
              <a:gd name="connsiteY4-88" fmla="*/ 0 h 1872208"/>
              <a:gd name="connsiteX5-89" fmla="*/ 0 w 2520280"/>
              <a:gd name="connsiteY5-90" fmla="*/ 0 h 1872208"/>
            </a:gdLst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>
            <a:noFill/>
            <a:prstDash val="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0" bIns="72000" anchor="ctr"/>
          <a:lstStyle/>
          <a:p>
            <a:pPr marL="0" marR="0" lvl="0" indent="0" algn="ctr" defTabSz="914400" rtl="0" eaLnBrk="0" fontAlgn="base" latinLnBrk="0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5400" b="1" i="0" u="none" strike="noStrike" kern="1200" cap="none" spc="0" normalizeH="0" baseline="0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夏朝的建立与“</a:t>
            </a:r>
            <a:r>
              <a:rPr kumimoji="0" lang="zh-CN" altLang="en-US" sz="54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家天下</a:t>
            </a:r>
            <a:r>
              <a:rPr kumimoji="0" lang="zh-CN" altLang="en-US" sz="5400" b="1" i="0" u="none" strike="noStrike" kern="1200" cap="none" spc="0" normalizeH="0" baseline="0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”</a:t>
            </a:r>
            <a:endParaRPr kumimoji="0" lang="zh-CN" altLang="en-US" sz="5400" b="1" i="0" u="none" strike="noStrike" kern="1200" cap="none" spc="0" normalizeH="0" baseline="0" noProof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文本框 6"/>
          <p:cNvSpPr txBox="1"/>
          <p:nvPr/>
        </p:nvSpPr>
        <p:spPr>
          <a:xfrm>
            <a:off x="0" y="1028028"/>
            <a:ext cx="6131860" cy="51695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4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阅读课本</a:t>
            </a:r>
            <a:r>
              <a:rPr lang="zh-CN" altLang="en-US" sz="4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第一子目</a:t>
            </a:r>
            <a:r>
              <a:rPr lang="zh-CN" altLang="en-US" sz="4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并思考</a:t>
            </a:r>
            <a:r>
              <a:rPr lang="zh-CN" altLang="en-US" sz="4000" b="1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：</a:t>
            </a:r>
            <a:endParaRPr lang="zh-CN" altLang="en-US" sz="40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lvl="0">
              <a:lnSpc>
                <a:spcPct val="150000"/>
              </a:lnSpc>
            </a:pPr>
            <a:r>
              <a:rPr lang="en-US" altLang="zh-CN" sz="36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    1</a:t>
            </a:r>
            <a:r>
              <a:rPr lang="en-US" altLang="zh-CN" sz="3600" b="1" smtClean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.</a:t>
            </a:r>
            <a:r>
              <a:rPr lang="zh-CN" altLang="en-US" sz="3600" b="1" smtClean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谁，什么时候，在哪里建立的夏朝，统治中心</a:t>
            </a:r>
            <a:r>
              <a:rPr lang="en-US" altLang="zh-CN" sz="3600" b="1" smtClean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?</a:t>
            </a:r>
            <a:r>
              <a:rPr lang="zh-CN" altLang="en-US" sz="3600" b="1" smtClean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夏朝建立的历史意义，（夏朝历史地位）？</a:t>
            </a:r>
            <a:endParaRPr lang="en-US" altLang="zh-CN" sz="3600" b="1" smtClean="0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lvl="0">
              <a:lnSpc>
                <a:spcPct val="150000"/>
              </a:lnSpc>
            </a:pPr>
            <a:r>
              <a:rPr lang="en-US" altLang="zh-CN" sz="3600" b="1" smtClean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    2.</a:t>
            </a:r>
            <a:r>
              <a:rPr lang="zh-CN" altLang="en-US" sz="3600" b="1" smtClean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什么是“家天下”？</a:t>
            </a:r>
            <a:endParaRPr lang="zh-CN" altLang="en-US" sz="3600" b="1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pic>
        <p:nvPicPr>
          <p:cNvPr id="8" name="图片 17" descr="夏演示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555029" y="778741"/>
            <a:ext cx="5475605" cy="516636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9217" name="矩形 33795"/>
          <p:cNvSpPr/>
          <p:nvPr/>
        </p:nvSpPr>
        <p:spPr>
          <a:xfrm>
            <a:off x="1992313" y="3119438"/>
            <a:ext cx="309880" cy="7620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/>
            <a:endParaRPr lang="zh-CN" altLang="en-US" sz="4400">
              <a:solidFill>
                <a:srgbClr val="FF0000"/>
              </a:solidFill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81923" name="Text Box 3"/>
          <p:cNvSpPr txBox="1"/>
          <p:nvPr/>
        </p:nvSpPr>
        <p:spPr>
          <a:xfrm>
            <a:off x="151765" y="311748"/>
            <a:ext cx="439483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altLang="zh-CN" sz="3600" b="1" noProof="0" smtClean="0">
                <a:ln>
                  <a:noFill/>
                </a:ln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sym typeface="+mn-ea"/>
              </a:rPr>
              <a:t>3.</a:t>
            </a:r>
            <a:r>
              <a:rPr lang="zh-CN" altLang="en-US" sz="3600" b="1" noProof="0" smtClean="0">
                <a:ln>
                  <a:noFill/>
                </a:ln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sym typeface="+mn-ea"/>
              </a:rPr>
              <a:t>夏朝王位继承方式</a:t>
            </a:r>
            <a:endParaRPr lang="zh-CN" altLang="en-US" sz="36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552977" y="3431255"/>
            <a:ext cx="5933834" cy="52322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 anchor="t">
            <a:spAutoFit/>
          </a:bodyPr>
          <a:lstStyle/>
          <a:p>
            <a:pPr lvl="0">
              <a:lnSpc>
                <a:spcPct val="100000"/>
              </a:lnSpc>
              <a:spcBef>
                <a:spcPct val="50000"/>
              </a:spcBef>
            </a:pP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世袭制：按照血缘传承王位的制度</a:t>
            </a:r>
            <a:r>
              <a:rPr lang="zh-CN" altLang="en-US" sz="2800" b="1" smtClean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。</a:t>
            </a:r>
            <a:endParaRPr lang="zh-CN" altLang="en-US" sz="2800" b="1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rcRect l="3737" t="15184" r="6393"/>
          <a:stretch>
            <a:fillRect/>
          </a:stretch>
        </p:blipFill>
        <p:spPr>
          <a:xfrm>
            <a:off x="8566545" y="2186336"/>
            <a:ext cx="2850811" cy="3356573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9390678" y="5542909"/>
            <a:ext cx="213423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>
                <a:latin typeface="微软雅黑" panose="020b0503020204020204" charset="-122"/>
                <a:ea typeface="微软雅黑" panose="020b0503020204020204" charset="-122"/>
              </a:rPr>
              <a:t>启</a:t>
            </a:r>
            <a:r>
              <a:rPr lang="zh-CN" altLang="en-US" sz="3600" b="1" smtClean="0">
                <a:latin typeface="微软雅黑" panose="020b0503020204020204" charset="-122"/>
                <a:ea typeface="微软雅黑" panose="020b0503020204020204" charset="-122"/>
              </a:rPr>
              <a:t>画像（子）</a:t>
            </a:r>
            <a:endParaRPr lang="zh-CN" altLang="en-US" sz="36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Text Box 4"/>
          <p:cNvSpPr txBox="1"/>
          <p:nvPr/>
        </p:nvSpPr>
        <p:spPr>
          <a:xfrm>
            <a:off x="2857718" y="6129626"/>
            <a:ext cx="4372610" cy="5847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altLang="zh-CN" sz="3200" b="1" smtClean="0">
                <a:solidFill>
                  <a:srgbClr val="FF0000"/>
                </a:solidFill>
                <a:latin typeface="Times New Roman" pitchFamily="18" charset="0"/>
                <a:ea typeface="隶书" pitchFamily="49" charset="-122"/>
              </a:rPr>
              <a:t>  “</a:t>
            </a:r>
            <a:r>
              <a:rPr lang="zh-CN" altLang="en-US" sz="3200" b="1">
                <a:solidFill>
                  <a:srgbClr val="FF0000"/>
                </a:solidFill>
                <a:latin typeface="Times New Roman" pitchFamily="18" charset="0"/>
                <a:ea typeface="隶书" pitchFamily="49" charset="-122"/>
              </a:rPr>
              <a:t>公天下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  <a:ea typeface="隶书" pitchFamily="49" charset="-122"/>
              </a:rPr>
              <a:t>”</a:t>
            </a:r>
            <a:r>
              <a:rPr lang="zh-CN" altLang="en-US" sz="3200" b="1">
                <a:solidFill>
                  <a:srgbClr val="FF0000"/>
                </a:solidFill>
                <a:latin typeface="Times New Roman" pitchFamily="18" charset="0"/>
                <a:ea typeface="隶书" pitchFamily="49" charset="-122"/>
              </a:rPr>
              <a:t>变为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  <a:ea typeface="隶书" pitchFamily="49" charset="-122"/>
              </a:rPr>
              <a:t>“</a:t>
            </a:r>
            <a:r>
              <a:rPr lang="zh-CN" altLang="en-US" sz="3200" b="1">
                <a:solidFill>
                  <a:srgbClr val="FF0000"/>
                </a:solidFill>
                <a:latin typeface="Times New Roman" pitchFamily="18" charset="0"/>
                <a:ea typeface="隶书" pitchFamily="49" charset="-122"/>
              </a:rPr>
              <a:t>家天下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  <a:ea typeface="隶书" pitchFamily="49" charset="-122"/>
              </a:rPr>
              <a:t>”</a:t>
            </a:r>
          </a:p>
        </p:txBody>
      </p:sp>
      <p:sp>
        <p:nvSpPr>
          <p:cNvPr id="4" name="AutoShape 5"/>
          <p:cNvSpPr/>
          <p:nvPr/>
        </p:nvSpPr>
        <p:spPr>
          <a:xfrm rot="16200000">
            <a:off x="5394662" y="1269029"/>
            <a:ext cx="330200" cy="6013570"/>
          </a:xfrm>
          <a:prstGeom prst="downArrow">
            <a:avLst>
              <a:gd name="adj1" fmla="val 41855"/>
              <a:gd name="adj2" fmla="val 54926"/>
            </a:avLst>
          </a:prstGeom>
          <a:solidFill>
            <a:srgbClr val="0070C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wrap="none" anchor="ctr"/>
          <a:lstStyle/>
          <a:p>
            <a:pPr lvl="0"/>
            <a:endParaRPr lang="zh-CN" altLang="en-US">
              <a:solidFill>
                <a:srgbClr val="FF0000"/>
              </a:solidFill>
              <a:latin typeface="Arial" pitchFamily="34" charset="0"/>
              <a:ea typeface="宋体" pitchFamily="2" charset="-122"/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1668" y="2267310"/>
            <a:ext cx="2401309" cy="3275599"/>
          </a:xfrm>
          <a:prstGeom prst="rect">
            <a:avLst/>
          </a:prstGeom>
        </p:spPr>
      </p:pic>
      <p:sp>
        <p:nvSpPr>
          <p:cNvPr id="14" name="文本框 5"/>
          <p:cNvSpPr txBox="1"/>
          <p:nvPr/>
        </p:nvSpPr>
        <p:spPr>
          <a:xfrm>
            <a:off x="285206" y="5542909"/>
            <a:ext cx="213423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smtClean="0">
                <a:latin typeface="微软雅黑" panose="020b0503020204020204" charset="-122"/>
                <a:ea typeface="微软雅黑" panose="020b0503020204020204" charset="-122"/>
              </a:rPr>
              <a:t>禹画像（父）</a:t>
            </a:r>
            <a:endParaRPr lang="zh-CN" altLang="en-US" sz="36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3542061" y="4577610"/>
            <a:ext cx="300392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4000" b="1">
                <a:latin typeface="微软雅黑" panose="020b0503020204020204" charset="-122"/>
                <a:ea typeface="微软雅黑" panose="020b0503020204020204" charset="-122"/>
              </a:rPr>
              <a:t>“父死子</a:t>
            </a:r>
            <a:r>
              <a:rPr lang="zh-CN" altLang="en-US" sz="4000" b="1" smtClean="0">
                <a:latin typeface="微软雅黑" panose="020b0503020204020204" charset="-122"/>
                <a:ea typeface="微软雅黑" panose="020b0503020204020204" charset="-122"/>
              </a:rPr>
              <a:t>继</a:t>
            </a:r>
            <a:r>
              <a:rPr lang="zh-CN" altLang="en-US" sz="4000" b="1">
                <a:latin typeface="微软雅黑" panose="020b0503020204020204" charset="-122"/>
                <a:ea typeface="微软雅黑" panose="020b0503020204020204" charset="-122"/>
              </a:rPr>
              <a:t>”</a:t>
            </a:r>
            <a:r>
              <a:rPr lang="zh-CN" altLang="en-US" sz="4000" b="1" smtClean="0">
                <a:latin typeface="微软雅黑" panose="020b0503020204020204" charset="-122"/>
                <a:ea typeface="微软雅黑" panose="020b0503020204020204" charset="-122"/>
              </a:rPr>
              <a:t> </a:t>
            </a:r>
            <a:endParaRPr lang="en-US" altLang="zh-CN" sz="4000" b="1" smtClean="0"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zh-CN" altLang="en-US" sz="4000" b="1" smtClean="0">
                <a:latin typeface="微软雅黑" panose="020b0503020204020204" charset="-122"/>
                <a:ea typeface="微软雅黑" panose="020b0503020204020204" charset="-122"/>
              </a:rPr>
              <a:t>“兄</a:t>
            </a:r>
            <a:r>
              <a:rPr lang="zh-CN" altLang="en-US" sz="4000" b="1">
                <a:latin typeface="微软雅黑" panose="020b0503020204020204" charset="-122"/>
                <a:ea typeface="微软雅黑" panose="020b0503020204020204" charset="-122"/>
              </a:rPr>
              <a:t>终弟</a:t>
            </a:r>
            <a:r>
              <a:rPr lang="zh-CN" altLang="en-US" sz="4000" b="1" smtClean="0">
                <a:latin typeface="微软雅黑" panose="020b0503020204020204" charset="-122"/>
                <a:ea typeface="微软雅黑" panose="020b0503020204020204" charset="-122"/>
              </a:rPr>
              <a:t>及”</a:t>
            </a:r>
            <a:endParaRPr lang="zh-CN" altLang="en-US" sz="40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352322" y="1303256"/>
            <a:ext cx="96231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00000"/>
              </a:lnSpc>
              <a:spcBef>
                <a:spcPct val="50000"/>
              </a:spcBef>
            </a:pP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</a:rPr>
              <a:t>禅让制：将首领位置传给贤德之人</a:t>
            </a:r>
            <a:r>
              <a:rPr lang="zh-CN" altLang="en-US" sz="3200" b="1" smtClean="0">
                <a:latin typeface="微软雅黑" panose="020b0503020204020204" charset="-122"/>
                <a:ea typeface="微软雅黑" panose="020b0503020204020204" charset="-122"/>
              </a:rPr>
              <a:t>。（尧、舜、禹）</a:t>
            </a:r>
            <a:endParaRPr lang="zh-CN" altLang="en-US" sz="32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下箭头 10"/>
          <p:cNvSpPr/>
          <p:nvPr/>
        </p:nvSpPr>
        <p:spPr>
          <a:xfrm>
            <a:off x="5001132" y="2125234"/>
            <a:ext cx="327499" cy="118658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26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1"/>
      <p:bldP spid="7" grpId="2"/>
      <p:bldP spid="4" grpId="3"/>
      <p:bldP spid="14" grpId="4"/>
      <p:bldP spid="9" grpId="5"/>
      <p:bldP spid="10" grpId="6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160270" y="300355"/>
            <a:ext cx="9260205" cy="61341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zh-CN" altLang="en-US" sz="32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cs"/>
              </a:rPr>
              <a:t>夏朝是部落还是国家？为什么？</a:t>
            </a:r>
            <a:r>
              <a:rPr kumimoji="0" lang="zh-CN" altLang="en-US" sz="32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charset="-122"/>
                <a:ea typeface="黑体" panose="02010609060101010101" charset="-122"/>
                <a:cs typeface="+mn-cs"/>
              </a:rPr>
              <a:t> </a:t>
            </a:r>
          </a:p>
        </p:txBody>
      </p:sp>
      <p:sp>
        <p:nvSpPr>
          <p:cNvPr id="8197" name="Text Box 5"/>
          <p:cNvSpPr txBox="1"/>
          <p:nvPr/>
        </p:nvSpPr>
        <p:spPr>
          <a:xfrm>
            <a:off x="1459865" y="4146550"/>
            <a:ext cx="9144000" cy="6400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6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 </a:t>
            </a:r>
            <a:r>
              <a:rPr lang="en-US" altLang="zh-CN" sz="32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 </a:t>
            </a:r>
            <a:endParaRPr lang="zh-CN" altLang="en-US" sz="3200" b="1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grpSp>
        <p:nvGrpSpPr>
          <p:cNvPr id="121" name="组 120"/>
          <p:cNvGrpSpPr/>
          <p:nvPr/>
        </p:nvGrpSpPr>
        <p:grpSpPr>
          <a:xfrm>
            <a:off x="15875" y="4880610"/>
            <a:ext cx="1193165" cy="1735455"/>
            <a:chOff x="5065713" y="1679575"/>
            <a:chExt cx="2289175" cy="3400425"/>
          </a:xfrm>
        </p:grpSpPr>
        <p:sp>
          <p:nvSpPr>
            <p:cNvPr id="122" name="Freeform 69"/>
            <p:cNvSpPr/>
            <p:nvPr/>
          </p:nvSpPr>
          <p:spPr bwMode="auto">
            <a:xfrm>
              <a:off x="5065713" y="1679575"/>
              <a:ext cx="2289175" cy="3400425"/>
            </a:xfrm>
            <a:custGeom>
              <a:gdLst>
                <a:gd name="T0" fmla="*/ 454 w 889"/>
                <a:gd name="T1" fmla="*/ 4 h 1318"/>
                <a:gd name="T2" fmla="*/ 274 w 889"/>
                <a:gd name="T3" fmla="*/ 58 h 1318"/>
                <a:gd name="T4" fmla="*/ 203 w 889"/>
                <a:gd name="T5" fmla="*/ 206 h 1318"/>
                <a:gd name="T6" fmla="*/ 187 w 889"/>
                <a:gd name="T7" fmla="*/ 342 h 1318"/>
                <a:gd name="T8" fmla="*/ 78 w 889"/>
                <a:gd name="T9" fmla="*/ 600 h 1318"/>
                <a:gd name="T10" fmla="*/ 38 w 889"/>
                <a:gd name="T11" fmla="*/ 935 h 1318"/>
                <a:gd name="T12" fmla="*/ 106 w 889"/>
                <a:gd name="T13" fmla="*/ 935 h 1318"/>
                <a:gd name="T14" fmla="*/ 122 w 889"/>
                <a:gd name="T15" fmla="*/ 1215 h 1318"/>
                <a:gd name="T16" fmla="*/ 122 w 889"/>
                <a:gd name="T17" fmla="*/ 1307 h 1318"/>
                <a:gd name="T18" fmla="*/ 239 w 889"/>
                <a:gd name="T19" fmla="*/ 1307 h 1318"/>
                <a:gd name="T20" fmla="*/ 271 w 889"/>
                <a:gd name="T21" fmla="*/ 1231 h 1318"/>
                <a:gd name="T22" fmla="*/ 293 w 889"/>
                <a:gd name="T23" fmla="*/ 1136 h 1318"/>
                <a:gd name="T24" fmla="*/ 598 w 889"/>
                <a:gd name="T25" fmla="*/ 1133 h 1318"/>
                <a:gd name="T26" fmla="*/ 633 w 889"/>
                <a:gd name="T27" fmla="*/ 1223 h 1318"/>
                <a:gd name="T28" fmla="*/ 668 w 889"/>
                <a:gd name="T29" fmla="*/ 1302 h 1318"/>
                <a:gd name="T30" fmla="*/ 774 w 889"/>
                <a:gd name="T31" fmla="*/ 1299 h 1318"/>
                <a:gd name="T32" fmla="*/ 796 w 889"/>
                <a:gd name="T33" fmla="*/ 929 h 1318"/>
                <a:gd name="T34" fmla="*/ 853 w 889"/>
                <a:gd name="T35" fmla="*/ 946 h 1318"/>
                <a:gd name="T36" fmla="*/ 840 w 889"/>
                <a:gd name="T37" fmla="*/ 660 h 1318"/>
                <a:gd name="T38" fmla="*/ 712 w 889"/>
                <a:gd name="T39" fmla="*/ 336 h 1318"/>
                <a:gd name="T40" fmla="*/ 685 w 889"/>
                <a:gd name="T41" fmla="*/ 130 h 1318"/>
                <a:gd name="T42" fmla="*/ 454 w 889"/>
                <a:gd name="T43" fmla="*/ 4 h 131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889" h="1318">
                  <a:moveTo>
                    <a:pt x="454" y="4"/>
                  </a:moveTo>
                  <a:cubicBezTo>
                    <a:pt x="454" y="4"/>
                    <a:pt x="331" y="0"/>
                    <a:pt x="274" y="58"/>
                  </a:cubicBezTo>
                  <a:cubicBezTo>
                    <a:pt x="217" y="116"/>
                    <a:pt x="214" y="122"/>
                    <a:pt x="203" y="206"/>
                  </a:cubicBezTo>
                  <a:cubicBezTo>
                    <a:pt x="193" y="290"/>
                    <a:pt x="198" y="309"/>
                    <a:pt x="187" y="342"/>
                  </a:cubicBezTo>
                  <a:cubicBezTo>
                    <a:pt x="176" y="375"/>
                    <a:pt x="108" y="483"/>
                    <a:pt x="78" y="600"/>
                  </a:cubicBezTo>
                  <a:cubicBezTo>
                    <a:pt x="48" y="717"/>
                    <a:pt x="0" y="910"/>
                    <a:pt x="38" y="935"/>
                  </a:cubicBezTo>
                  <a:cubicBezTo>
                    <a:pt x="76" y="959"/>
                    <a:pt x="106" y="935"/>
                    <a:pt x="106" y="935"/>
                  </a:cubicBezTo>
                  <a:cubicBezTo>
                    <a:pt x="106" y="935"/>
                    <a:pt x="111" y="1152"/>
                    <a:pt x="122" y="1215"/>
                  </a:cubicBezTo>
                  <a:cubicBezTo>
                    <a:pt x="133" y="1277"/>
                    <a:pt x="111" y="1296"/>
                    <a:pt x="122" y="1307"/>
                  </a:cubicBezTo>
                  <a:cubicBezTo>
                    <a:pt x="133" y="1318"/>
                    <a:pt x="219" y="1318"/>
                    <a:pt x="239" y="1307"/>
                  </a:cubicBezTo>
                  <a:cubicBezTo>
                    <a:pt x="258" y="1296"/>
                    <a:pt x="269" y="1261"/>
                    <a:pt x="271" y="1231"/>
                  </a:cubicBezTo>
                  <a:cubicBezTo>
                    <a:pt x="274" y="1201"/>
                    <a:pt x="271" y="1144"/>
                    <a:pt x="293" y="1136"/>
                  </a:cubicBezTo>
                  <a:cubicBezTo>
                    <a:pt x="315" y="1128"/>
                    <a:pt x="565" y="1125"/>
                    <a:pt x="598" y="1133"/>
                  </a:cubicBezTo>
                  <a:cubicBezTo>
                    <a:pt x="630" y="1141"/>
                    <a:pt x="630" y="1198"/>
                    <a:pt x="633" y="1223"/>
                  </a:cubicBezTo>
                  <a:cubicBezTo>
                    <a:pt x="636" y="1247"/>
                    <a:pt x="636" y="1299"/>
                    <a:pt x="668" y="1302"/>
                  </a:cubicBezTo>
                  <a:cubicBezTo>
                    <a:pt x="701" y="1304"/>
                    <a:pt x="764" y="1315"/>
                    <a:pt x="774" y="1299"/>
                  </a:cubicBezTo>
                  <a:cubicBezTo>
                    <a:pt x="785" y="1283"/>
                    <a:pt x="799" y="975"/>
                    <a:pt x="796" y="929"/>
                  </a:cubicBezTo>
                  <a:cubicBezTo>
                    <a:pt x="796" y="929"/>
                    <a:pt x="834" y="967"/>
                    <a:pt x="853" y="946"/>
                  </a:cubicBezTo>
                  <a:cubicBezTo>
                    <a:pt x="872" y="924"/>
                    <a:pt x="889" y="883"/>
                    <a:pt x="840" y="660"/>
                  </a:cubicBezTo>
                  <a:cubicBezTo>
                    <a:pt x="791" y="437"/>
                    <a:pt x="715" y="377"/>
                    <a:pt x="712" y="336"/>
                  </a:cubicBezTo>
                  <a:cubicBezTo>
                    <a:pt x="709" y="296"/>
                    <a:pt x="701" y="184"/>
                    <a:pt x="685" y="130"/>
                  </a:cubicBezTo>
                  <a:cubicBezTo>
                    <a:pt x="668" y="75"/>
                    <a:pt x="598" y="4"/>
                    <a:pt x="454" y="4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3" name="Oval 70"/>
            <p:cNvSpPr>
              <a:spLocks noChangeArrowheads="1"/>
            </p:cNvSpPr>
            <p:nvPr/>
          </p:nvSpPr>
          <p:spPr bwMode="auto">
            <a:xfrm>
              <a:off x="5570538" y="1698625"/>
              <a:ext cx="242888" cy="223838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4" name="Oval 71"/>
            <p:cNvSpPr>
              <a:spLocks noChangeArrowheads="1"/>
            </p:cNvSpPr>
            <p:nvPr/>
          </p:nvSpPr>
          <p:spPr bwMode="auto">
            <a:xfrm>
              <a:off x="5627688" y="1744662"/>
              <a:ext cx="128588" cy="13176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5" name="Oval 72"/>
            <p:cNvSpPr>
              <a:spLocks noChangeArrowheads="1"/>
            </p:cNvSpPr>
            <p:nvPr/>
          </p:nvSpPr>
          <p:spPr bwMode="auto">
            <a:xfrm>
              <a:off x="6651625" y="1692275"/>
              <a:ext cx="250825" cy="261938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6" name="Oval 73"/>
            <p:cNvSpPr>
              <a:spLocks noChangeArrowheads="1"/>
            </p:cNvSpPr>
            <p:nvPr/>
          </p:nvSpPr>
          <p:spPr bwMode="auto">
            <a:xfrm>
              <a:off x="6713538" y="1749425"/>
              <a:ext cx="130175" cy="14763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7" name="Oval 74"/>
            <p:cNvSpPr>
              <a:spLocks noChangeArrowheads="1"/>
            </p:cNvSpPr>
            <p:nvPr/>
          </p:nvSpPr>
          <p:spPr bwMode="auto">
            <a:xfrm>
              <a:off x="5807075" y="1922462"/>
              <a:ext cx="239713" cy="23971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8" name="Oval 75"/>
            <p:cNvSpPr>
              <a:spLocks noChangeArrowheads="1"/>
            </p:cNvSpPr>
            <p:nvPr/>
          </p:nvSpPr>
          <p:spPr bwMode="auto">
            <a:xfrm>
              <a:off x="6405563" y="1917700"/>
              <a:ext cx="241300" cy="24288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9" name="Freeform 76"/>
            <p:cNvSpPr/>
            <p:nvPr/>
          </p:nvSpPr>
          <p:spPr bwMode="auto">
            <a:xfrm>
              <a:off x="5848350" y="1778000"/>
              <a:ext cx="119063" cy="53975"/>
            </a:xfrm>
            <a:custGeom>
              <a:gdLst>
                <a:gd name="T0" fmla="*/ 23 w 46"/>
                <a:gd name="T1" fmla="*/ 9 h 21"/>
                <a:gd name="T2" fmla="*/ 46 w 46"/>
                <a:gd name="T3" fmla="*/ 21 h 21"/>
                <a:gd name="T4" fmla="*/ 23 w 46"/>
                <a:gd name="T5" fmla="*/ 0 h 21"/>
                <a:gd name="T6" fmla="*/ 0 w 46"/>
                <a:gd name="T7" fmla="*/ 21 h 21"/>
                <a:gd name="T8" fmla="*/ 23 w 46"/>
                <a:gd name="T9" fmla="*/ 9 h 2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21">
                  <a:moveTo>
                    <a:pt x="23" y="9"/>
                  </a:moveTo>
                  <a:cubicBezTo>
                    <a:pt x="33" y="9"/>
                    <a:pt x="42" y="14"/>
                    <a:pt x="46" y="21"/>
                  </a:cubicBezTo>
                  <a:cubicBezTo>
                    <a:pt x="45" y="9"/>
                    <a:pt x="35" y="0"/>
                    <a:pt x="23" y="0"/>
                  </a:cubicBezTo>
                  <a:cubicBezTo>
                    <a:pt x="12" y="0"/>
                    <a:pt x="2" y="9"/>
                    <a:pt x="0" y="21"/>
                  </a:cubicBezTo>
                  <a:cubicBezTo>
                    <a:pt x="5" y="14"/>
                    <a:pt x="13" y="9"/>
                    <a:pt x="23" y="9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0" name="Freeform 77"/>
            <p:cNvSpPr/>
            <p:nvPr/>
          </p:nvSpPr>
          <p:spPr bwMode="auto">
            <a:xfrm>
              <a:off x="6480175" y="1762125"/>
              <a:ext cx="120650" cy="53975"/>
            </a:xfrm>
            <a:custGeom>
              <a:gdLst>
                <a:gd name="T0" fmla="*/ 24 w 47"/>
                <a:gd name="T1" fmla="*/ 9 h 21"/>
                <a:gd name="T2" fmla="*/ 47 w 47"/>
                <a:gd name="T3" fmla="*/ 21 h 21"/>
                <a:gd name="T4" fmla="*/ 24 w 47"/>
                <a:gd name="T5" fmla="*/ 0 h 21"/>
                <a:gd name="T6" fmla="*/ 0 w 47"/>
                <a:gd name="T7" fmla="*/ 21 h 21"/>
                <a:gd name="T8" fmla="*/ 24 w 47"/>
                <a:gd name="T9" fmla="*/ 9 h 2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1">
                  <a:moveTo>
                    <a:pt x="24" y="9"/>
                  </a:moveTo>
                  <a:cubicBezTo>
                    <a:pt x="33" y="9"/>
                    <a:pt x="42" y="14"/>
                    <a:pt x="47" y="21"/>
                  </a:cubicBezTo>
                  <a:cubicBezTo>
                    <a:pt x="45" y="9"/>
                    <a:pt x="35" y="0"/>
                    <a:pt x="24" y="0"/>
                  </a:cubicBezTo>
                  <a:cubicBezTo>
                    <a:pt x="12" y="0"/>
                    <a:pt x="2" y="9"/>
                    <a:pt x="0" y="21"/>
                  </a:cubicBezTo>
                  <a:cubicBezTo>
                    <a:pt x="5" y="14"/>
                    <a:pt x="14" y="9"/>
                    <a:pt x="24" y="9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1" name="Oval 78"/>
            <p:cNvSpPr>
              <a:spLocks noChangeArrowheads="1"/>
            </p:cNvSpPr>
            <p:nvPr/>
          </p:nvSpPr>
          <p:spPr bwMode="auto">
            <a:xfrm>
              <a:off x="5888038" y="2098675"/>
              <a:ext cx="676275" cy="51593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2" name="Freeform 79"/>
            <p:cNvSpPr/>
            <p:nvPr/>
          </p:nvSpPr>
          <p:spPr bwMode="auto">
            <a:xfrm>
              <a:off x="6145213" y="2128837"/>
              <a:ext cx="182563" cy="123825"/>
            </a:xfrm>
            <a:custGeom>
              <a:gdLst>
                <a:gd name="T0" fmla="*/ 0 w 71"/>
                <a:gd name="T1" fmla="*/ 19 h 48"/>
                <a:gd name="T2" fmla="*/ 21 w 71"/>
                <a:gd name="T3" fmla="*/ 2 h 48"/>
                <a:gd name="T4" fmla="*/ 64 w 71"/>
                <a:gd name="T5" fmla="*/ 8 h 48"/>
                <a:gd name="T6" fmla="*/ 65 w 71"/>
                <a:gd name="T7" fmla="*/ 28 h 48"/>
                <a:gd name="T8" fmla="*/ 50 w 71"/>
                <a:gd name="T9" fmla="*/ 44 h 48"/>
                <a:gd name="T10" fmla="*/ 33 w 71"/>
                <a:gd name="T11" fmla="*/ 48 h 48"/>
                <a:gd name="T12" fmla="*/ 13 w 71"/>
                <a:gd name="T13" fmla="*/ 41 h 48"/>
                <a:gd name="T14" fmla="*/ 0 w 71"/>
                <a:gd name="T15" fmla="*/ 19 h 4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1" h="48">
                  <a:moveTo>
                    <a:pt x="0" y="19"/>
                  </a:moveTo>
                  <a:cubicBezTo>
                    <a:pt x="0" y="10"/>
                    <a:pt x="3" y="4"/>
                    <a:pt x="21" y="2"/>
                  </a:cubicBezTo>
                  <a:cubicBezTo>
                    <a:pt x="39" y="0"/>
                    <a:pt x="56" y="1"/>
                    <a:pt x="64" y="8"/>
                  </a:cubicBezTo>
                  <a:cubicBezTo>
                    <a:pt x="71" y="14"/>
                    <a:pt x="67" y="24"/>
                    <a:pt x="65" y="28"/>
                  </a:cubicBezTo>
                  <a:cubicBezTo>
                    <a:pt x="63" y="33"/>
                    <a:pt x="59" y="40"/>
                    <a:pt x="50" y="44"/>
                  </a:cubicBezTo>
                  <a:cubicBezTo>
                    <a:pt x="40" y="48"/>
                    <a:pt x="38" y="48"/>
                    <a:pt x="33" y="48"/>
                  </a:cubicBezTo>
                  <a:cubicBezTo>
                    <a:pt x="28" y="48"/>
                    <a:pt x="20" y="46"/>
                    <a:pt x="13" y="41"/>
                  </a:cubicBezTo>
                  <a:cubicBezTo>
                    <a:pt x="6" y="35"/>
                    <a:pt x="0" y="28"/>
                    <a:pt x="0" y="19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3" name="Oval 80"/>
            <p:cNvSpPr>
              <a:spLocks noChangeArrowheads="1"/>
            </p:cNvSpPr>
            <p:nvPr/>
          </p:nvSpPr>
          <p:spPr bwMode="auto">
            <a:xfrm>
              <a:off x="5521325" y="2146300"/>
              <a:ext cx="284163" cy="284163"/>
            </a:xfrm>
            <a:prstGeom prst="ellipse">
              <a:avLst/>
            </a:prstGeom>
            <a:solidFill>
              <a:srgbClr val="FF10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4" name="Oval 81"/>
            <p:cNvSpPr>
              <a:spLocks noChangeArrowheads="1"/>
            </p:cNvSpPr>
            <p:nvPr/>
          </p:nvSpPr>
          <p:spPr bwMode="auto">
            <a:xfrm>
              <a:off x="6637338" y="2146300"/>
              <a:ext cx="282575" cy="284163"/>
            </a:xfrm>
            <a:prstGeom prst="ellipse">
              <a:avLst/>
            </a:prstGeom>
            <a:solidFill>
              <a:srgbClr val="FF10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5" name="Oval 82"/>
            <p:cNvSpPr>
              <a:spLocks noChangeArrowheads="1"/>
            </p:cNvSpPr>
            <p:nvPr/>
          </p:nvSpPr>
          <p:spPr bwMode="auto">
            <a:xfrm>
              <a:off x="5876925" y="1997075"/>
              <a:ext cx="85725" cy="85725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6" name="Oval 83"/>
            <p:cNvSpPr>
              <a:spLocks noChangeArrowheads="1"/>
            </p:cNvSpPr>
            <p:nvPr/>
          </p:nvSpPr>
          <p:spPr bwMode="auto">
            <a:xfrm>
              <a:off x="6475413" y="1997075"/>
              <a:ext cx="84138" cy="85725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7" name="Oval 84"/>
            <p:cNvSpPr>
              <a:spLocks noChangeArrowheads="1"/>
            </p:cNvSpPr>
            <p:nvPr/>
          </p:nvSpPr>
          <p:spPr bwMode="auto">
            <a:xfrm>
              <a:off x="6173788" y="2376487"/>
              <a:ext cx="103188" cy="185738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2" name="圆角矩形标注 1"/>
          <p:cNvSpPr/>
          <p:nvPr/>
        </p:nvSpPr>
        <p:spPr>
          <a:xfrm>
            <a:off x="229235" y="88900"/>
            <a:ext cx="1777365" cy="1036320"/>
          </a:xfrm>
          <a:prstGeom prst="wedgeRoundRectCallout">
            <a:avLst/>
          </a:prstGeom>
          <a:solidFill>
            <a:schemeClr val="accent4">
              <a:lumMod val="20000"/>
              <a:lumOff val="80000"/>
            </a:schemeClr>
          </a:solidFill>
          <a:ln w="412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思 考</a:t>
            </a:r>
          </a:p>
        </p:txBody>
      </p:sp>
      <p:sp>
        <p:nvSpPr>
          <p:cNvPr id="24" name="文本框 4"/>
          <p:cNvSpPr txBox="1"/>
          <p:nvPr/>
        </p:nvSpPr>
        <p:spPr>
          <a:xfrm>
            <a:off x="2160270" y="1421242"/>
            <a:ext cx="4846320" cy="4937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4000" b="1">
                <a:latin typeface="微软雅黑" panose="020b0503020204020204" charset="-122"/>
                <a:ea typeface="微软雅黑" panose="020b0503020204020204" charset="-122"/>
              </a:rPr>
              <a:t>修建城池</a:t>
            </a:r>
          </a:p>
          <a:p>
            <a:pPr>
              <a:lnSpc>
                <a:spcPct val="150000"/>
              </a:lnSpc>
            </a:pPr>
            <a:r>
              <a:rPr lang="zh-CN" altLang="en-US" sz="4000" b="1">
                <a:latin typeface="微软雅黑" panose="020b0503020204020204" charset="-122"/>
                <a:ea typeface="微软雅黑" panose="020b0503020204020204" charset="-122"/>
              </a:rPr>
              <a:t>建立军队</a:t>
            </a:r>
          </a:p>
          <a:p>
            <a:pPr>
              <a:lnSpc>
                <a:spcPct val="150000"/>
              </a:lnSpc>
            </a:pPr>
            <a:r>
              <a:rPr lang="zh-CN" altLang="en-US" sz="4000" b="1">
                <a:latin typeface="微软雅黑" panose="020b0503020204020204" charset="-122"/>
                <a:ea typeface="微软雅黑" panose="020b0503020204020204" charset="-122"/>
              </a:rPr>
              <a:t>制定刑法</a:t>
            </a:r>
          </a:p>
          <a:p>
            <a:pPr>
              <a:lnSpc>
                <a:spcPct val="150000"/>
              </a:lnSpc>
            </a:pPr>
            <a:r>
              <a:rPr lang="zh-CN" altLang="en-US" sz="40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设置监狱</a:t>
            </a:r>
          </a:p>
          <a:p>
            <a:pPr>
              <a:lnSpc>
                <a:spcPct val="150000"/>
              </a:lnSpc>
            </a:pPr>
            <a:r>
              <a:rPr lang="zh-CN" altLang="en-US" sz="40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制定夏历</a:t>
            </a:r>
          </a:p>
          <a:p>
            <a:endParaRPr lang="zh-CN" altLang="en-US"/>
          </a:p>
        </p:txBody>
      </p:sp>
      <p:sp>
        <p:nvSpPr>
          <p:cNvPr id="25" name="文本框 1"/>
          <p:cNvSpPr txBox="1"/>
          <p:nvPr/>
        </p:nvSpPr>
        <p:spPr>
          <a:xfrm>
            <a:off x="4892849" y="3105688"/>
            <a:ext cx="5589992" cy="1200329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lvl="0" indent="0">
              <a:lnSpc>
                <a:spcPct val="150000"/>
              </a:lnSpc>
              <a:spcBef>
                <a:spcPct val="50000"/>
              </a:spcBef>
            </a:pPr>
            <a:r>
              <a:rPr lang="zh-CN" altLang="en-US" sz="4800" b="1" i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微软雅黑" panose="020b0503020204020204" charset="-122"/>
                <a:ea typeface="微软雅黑" panose="020b0503020204020204" charset="-122"/>
                <a:sym typeface="+mn-ea"/>
              </a:rPr>
              <a:t>夏 </a:t>
            </a:r>
            <a:r>
              <a:rPr lang="zh-CN" altLang="en-US" sz="4800" b="1" i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微软雅黑" panose="020b0503020204020204" charset="-122"/>
                <a:ea typeface="微软雅黑" panose="020b0503020204020204" charset="-122"/>
                <a:sym typeface="+mn-ea"/>
              </a:rPr>
              <a:t>朝 的 统 治 措 </a:t>
            </a:r>
            <a:r>
              <a:rPr lang="zh-CN" altLang="en-US" sz="4800" b="1" i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微软雅黑" panose="020b0503020204020204" charset="-122"/>
                <a:ea typeface="微软雅黑" panose="020b0503020204020204" charset="-122"/>
                <a:sym typeface="+mn-ea"/>
              </a:rPr>
              <a:t>施</a:t>
            </a:r>
            <a:endParaRPr lang="zh-CN" altLang="en-US" sz="4800" b="1" i="1">
              <a:solidFill>
                <a:schemeClr val="accent1">
                  <a:lumMod val="50000"/>
                </a:schemeClr>
              </a:solidFill>
              <a:effectLst>
                <a:outerShdw blurRad="38100" dist="38100" dir="2700000">
                  <a:srgbClr val="FFFFFF"/>
                </a:outerShdw>
              </a:effectLst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4" name="右大括号 3"/>
          <p:cNvSpPr/>
          <p:nvPr/>
        </p:nvSpPr>
        <p:spPr>
          <a:xfrm>
            <a:off x="4437529" y="1896035"/>
            <a:ext cx="322730" cy="3852302"/>
          </a:xfrm>
          <a:prstGeom prst="rightBrac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2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1"/>
      <p:bldP spid="4" grpId="2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Rectangle 8"/>
          <p:cNvSpPr/>
          <p:nvPr/>
        </p:nvSpPr>
        <p:spPr>
          <a:xfrm>
            <a:off x="0" y="4927428"/>
            <a:ext cx="10487660" cy="949299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4400" b="1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夏朝</a:t>
            </a:r>
            <a:r>
              <a:rPr lang="zh-CN" altLang="en-US" sz="44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的建立标志着我国早期国家的产生。</a:t>
            </a:r>
            <a:endParaRPr lang="zh-CN" altLang="en-US" sz="4400" b="1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sym typeface="+mn-ea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17307" y="2252571"/>
            <a:ext cx="6610350" cy="118872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  <a:scene3d>
              <a:camera prst="obliqueBottomLeft"/>
              <a:lightRig rig="threePt" dir="t"/>
            </a:scene3d>
            <a:sp3d extrusionH="285750">
              <a:extrusionClr>
                <a:srgbClr val="A0D0F2"/>
              </a:extrusionClr>
            </a:sp3d>
          </a:bodyPr>
          <a:lstStyle/>
          <a:p>
            <a:pPr algn="ctr"/>
            <a:r>
              <a:rPr kumimoji="0" lang="zh-CN" altLang="en-US" sz="7200" b="1" i="0" u="none" strike="noStrike" kern="1200" cap="none" spc="0" normalizeH="0" baseline="0" noProof="1">
                <a:blipFill>
                  <a:blip r:embed="rId2"/>
                  <a:tile tx="0" ty="0" sx="100000" sy="100000" flip="none" algn="b"/>
                </a:blip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黑体" panose="02010609060101010101" charset="-122"/>
                <a:ea typeface="黑体" panose="02010609060101010101" charset="-122"/>
                <a:cs typeface="+mn-ea"/>
              </a:rPr>
              <a:t>夏朝是一个国家</a:t>
            </a:r>
            <a:endParaRPr kumimoji="0" lang="zh-CN" altLang="en-US" sz="7200" b="1" i="0" u="none" strike="noStrike" kern="1200" cap="none" spc="0" normalizeH="0" baseline="0" noProof="1">
              <a:blipFill>
                <a:blip r:embed="rId2"/>
                <a:tile tx="0" ty="0" sx="100000" sy="100000" flip="none" algn="b"/>
              </a:blip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uLnTx/>
              <a:uFillTx/>
              <a:latin typeface="黑体" panose="02010609060101010101" charset="-122"/>
              <a:ea typeface="黑体" panose="02010609060101010101" charset="-122"/>
              <a:cs typeface="+mn-ea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13961" y="168551"/>
            <a:ext cx="962171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4400" b="1" smtClean="0"/>
              <a:t>“军队</a:t>
            </a:r>
            <a:r>
              <a:rPr lang="zh-CN" altLang="en-US" sz="4400" b="1"/>
              <a:t>、法庭、监狱、政府等的出现标志着</a:t>
            </a:r>
            <a:r>
              <a:rPr lang="zh-CN" altLang="en-US" sz="4400" b="1">
                <a:hlinkClick r:id="rId3"/>
              </a:rPr>
              <a:t>国家的诞生</a:t>
            </a:r>
            <a:r>
              <a:rPr lang="zh-CN" altLang="en-US" sz="3600" smtClean="0"/>
              <a:t>。</a:t>
            </a:r>
            <a:r>
              <a:rPr lang="en-US" altLang="zh-CN" sz="3600" smtClean="0"/>
              <a:t>”</a:t>
            </a:r>
            <a:endParaRPr lang="zh-CN" altLang="en-US" sz="3600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47" b="6862"/>
          <a:stretch>
            <a:fillRect/>
          </a:stretch>
        </p:blipFill>
        <p:spPr>
          <a:xfrm>
            <a:off x="8292688" y="1995969"/>
            <a:ext cx="3664940" cy="3133165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1"/>
      <p:bldP spid="3" grpId="2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1506" name="Text Box 6"/>
          <p:cNvSpPr txBox="1"/>
          <p:nvPr/>
        </p:nvSpPr>
        <p:spPr>
          <a:xfrm>
            <a:off x="2939415" y="3622675"/>
            <a:ext cx="5127625" cy="32639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2000" b="1">
                <a:solidFill>
                  <a:srgbClr val="663300"/>
                </a:solidFill>
                <a:latin typeface="微软雅黑" panose="020b0503020204020204" charset="-122"/>
                <a:ea typeface="微软雅黑" panose="020b0503020204020204" charset="-122"/>
              </a:rPr>
              <a:t>镶嵌十字纹方钺（</a:t>
            </a:r>
            <a:r>
              <a:rPr lang="en-US" altLang="zh-CN" sz="2000" b="1">
                <a:solidFill>
                  <a:srgbClr val="663300"/>
                </a:solidFill>
                <a:latin typeface="微软雅黑" panose="020b0503020204020204" charset="-122"/>
                <a:ea typeface="微软雅黑" panose="020b0503020204020204" charset="-122"/>
              </a:rPr>
              <a:t>yuè</a:t>
            </a:r>
            <a:r>
              <a:rPr lang="zh-CN" altLang="en-US" sz="2000" b="1">
                <a:solidFill>
                  <a:srgbClr val="663300"/>
                </a:solidFill>
                <a:latin typeface="微软雅黑" panose="020b0503020204020204" charset="-122"/>
                <a:ea typeface="微软雅黑" panose="020b0503020204020204" charset="-122"/>
              </a:rPr>
              <a:t>）</a:t>
            </a:r>
            <a:r>
              <a:rPr lang="en-US" altLang="zh-CN" sz="2000" b="1">
                <a:solidFill>
                  <a:srgbClr val="663300"/>
                </a:solidFill>
                <a:latin typeface="微软雅黑" panose="020b0503020204020204" charset="-122"/>
                <a:ea typeface="微软雅黑" panose="020b0503020204020204" charset="-122"/>
              </a:rPr>
              <a:t>·</a:t>
            </a:r>
            <a:r>
              <a:rPr lang="zh-CN" altLang="en-US" sz="2000" b="1">
                <a:solidFill>
                  <a:srgbClr val="663300"/>
                </a:solidFill>
                <a:latin typeface="微软雅黑" panose="020b0503020204020204" charset="-122"/>
                <a:ea typeface="微软雅黑" panose="020b0503020204020204" charset="-122"/>
              </a:rPr>
              <a:t>兵器、礼器</a:t>
            </a:r>
          </a:p>
        </p:txBody>
      </p:sp>
      <p:sp>
        <p:nvSpPr>
          <p:cNvPr id="21507" name="Text Box 7"/>
          <p:cNvSpPr txBox="1"/>
          <p:nvPr/>
        </p:nvSpPr>
        <p:spPr>
          <a:xfrm>
            <a:off x="8207534" y="3622675"/>
            <a:ext cx="3159760" cy="32639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none" lIns="0" tIns="0" rIns="0" bIns="0">
            <a:spAutoFit/>
          </a:bodyPr>
          <a:lstStyle/>
          <a:p>
            <a:pPr algn="ctr"/>
            <a:r>
              <a:rPr lang="zh-CN" altLang="en-US" sz="2000" b="1">
                <a:solidFill>
                  <a:srgbClr val="663300"/>
                </a:solidFill>
                <a:latin typeface="微软雅黑" panose="020b0503020204020204" charset="-122"/>
                <a:ea typeface="微软雅黑" panose="020b0503020204020204" charset="-122"/>
              </a:rPr>
              <a:t>方格纹铜鼎</a:t>
            </a:r>
            <a:r>
              <a:rPr lang="en-US" altLang="zh-CN" sz="2000" b="1">
                <a:solidFill>
                  <a:srgbClr val="6633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·</a:t>
            </a:r>
            <a:r>
              <a:rPr lang="zh-CN" altLang="en-US" sz="2000" b="1">
                <a:solidFill>
                  <a:srgbClr val="6633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烹饪、储藏食物</a:t>
            </a:r>
          </a:p>
        </p:txBody>
      </p:sp>
      <p:sp>
        <p:nvSpPr>
          <p:cNvPr id="21508" name="Text Box 8"/>
          <p:cNvSpPr txBox="1"/>
          <p:nvPr/>
        </p:nvSpPr>
        <p:spPr>
          <a:xfrm>
            <a:off x="88900" y="3622675"/>
            <a:ext cx="2573020" cy="32639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2000" b="1">
                <a:solidFill>
                  <a:srgbClr val="663300"/>
                </a:solidFill>
                <a:latin typeface="微软雅黑" panose="020b0503020204020204" charset="-122"/>
                <a:ea typeface="微软雅黑" panose="020b0503020204020204" charset="-122"/>
              </a:rPr>
              <a:t>铜爵（</a:t>
            </a:r>
            <a:r>
              <a:rPr lang="en-US" altLang="zh-CN" sz="2000" b="1">
                <a:solidFill>
                  <a:srgbClr val="663300"/>
                </a:solidFill>
                <a:latin typeface="微软雅黑" panose="020b0503020204020204" charset="-122"/>
                <a:ea typeface="微软雅黑" panose="020b0503020204020204" charset="-122"/>
              </a:rPr>
              <a:t>jué</a:t>
            </a:r>
            <a:r>
              <a:rPr lang="zh-CN" altLang="en-US" sz="2000" b="1">
                <a:solidFill>
                  <a:srgbClr val="663300"/>
                </a:solidFill>
                <a:latin typeface="微软雅黑" panose="020b0503020204020204" charset="-122"/>
                <a:ea typeface="微软雅黑" panose="020b0503020204020204" charset="-122"/>
              </a:rPr>
              <a:t>）</a:t>
            </a:r>
            <a:r>
              <a:rPr lang="en-US" altLang="zh-CN" sz="2000" b="1">
                <a:solidFill>
                  <a:srgbClr val="663300"/>
                </a:solidFill>
                <a:latin typeface="微软雅黑" panose="020b0503020204020204" charset="-122"/>
                <a:ea typeface="微软雅黑" panose="020b0503020204020204" charset="-122"/>
              </a:rPr>
              <a:t>·</a:t>
            </a:r>
            <a:r>
              <a:rPr lang="zh-CN" altLang="en-US" sz="2000" b="1">
                <a:solidFill>
                  <a:srgbClr val="663300"/>
                </a:solidFill>
                <a:latin typeface="微软雅黑" panose="020b0503020204020204" charset="-122"/>
                <a:ea typeface="微软雅黑" panose="020b0503020204020204" charset="-122"/>
              </a:rPr>
              <a:t>盛酒器</a:t>
            </a:r>
          </a:p>
        </p:txBody>
      </p:sp>
      <p:pic>
        <p:nvPicPr>
          <p:cNvPr id="21511" name="Picture 11" descr="y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5415" y="1006475"/>
            <a:ext cx="2400300" cy="21844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12" name="Picture 12" descr="j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390" y="1006475"/>
            <a:ext cx="2867025" cy="23590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20735" y="851535"/>
            <a:ext cx="2215515" cy="242697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3295015" y="107950"/>
            <a:ext cx="5019040" cy="7435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二里头遗址出土文物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579120" y="4343400"/>
            <a:ext cx="10788015" cy="12274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>
                <a:solidFill>
                  <a:srgbClr val="663300"/>
                </a:solidFill>
                <a:latin typeface="微软雅黑" panose="020b0503020204020204" charset="-122"/>
                <a:ea typeface="微软雅黑" panose="020b0503020204020204" charset="-122"/>
              </a:rPr>
              <a:t>观赏上述图片，猜猜它们的用途，你能找到哪些信息？反映出了什么？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2661920" y="5616575"/>
            <a:ext cx="6370955" cy="1066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ct val="100000"/>
              </a:lnSpc>
            </a:pPr>
            <a:r>
              <a:rPr lang="zh-CN" altLang="en-US" sz="32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夏朝社会发展水平更高。</a:t>
            </a:r>
          </a:p>
          <a:p>
            <a:pPr fontAlgn="auto">
              <a:lnSpc>
                <a:spcPct val="100000"/>
              </a:lnSpc>
            </a:pPr>
            <a:r>
              <a:rPr lang="zh-CN" altLang="en-US" sz="32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反映了夏朝时期的文明进程。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7696200" y="1006475"/>
            <a:ext cx="640080" cy="212534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中华第一鼎</a:t>
            </a:r>
          </a:p>
        </p:txBody>
      </p:sp>
    </p:spTree>
    <p:custDataLst>
      <p:tags r:id="rId6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  <p:bldP spid="21507" grpId="1"/>
      <p:bldP spid="21508" grpId="2"/>
      <p:bldP spid="8" grpId="3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0482" name="Text Box 2"/>
          <p:cNvSpPr txBox="1"/>
          <p:nvPr/>
        </p:nvSpPr>
        <p:spPr>
          <a:xfrm>
            <a:off x="812165" y="502920"/>
            <a:ext cx="4838065" cy="782955"/>
          </a:xfrm>
          <a:prstGeom prst="rect">
            <a:avLst/>
          </a:prstGeom>
          <a:noFill/>
          <a:ln w="9525">
            <a:noFill/>
          </a:ln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4800" b="1" i="1">
                <a:solidFill>
                  <a:srgbClr val="1010B0"/>
                </a:solidFill>
                <a:latin typeface="微软雅黑" panose="020b0503020204020204" charset="-122"/>
                <a:ea typeface="微软雅黑" panose="020b0503020204020204" charset="-122"/>
              </a:rPr>
              <a:t>二 里 头 遗 址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0" y="1559859"/>
            <a:ext cx="840441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 smtClean="0">
                <a:solidFill>
                  <a:srgbClr val="1010B0"/>
                </a:solidFill>
                <a:latin typeface="微软雅黑" panose="020b0503020204020204" charset="-122"/>
                <a:ea typeface="微软雅黑" panose="020b0503020204020204" charset="-122"/>
              </a:rPr>
              <a:t>发现地点：</a:t>
            </a:r>
            <a:r>
              <a:rPr lang="zh-CN" altLang="en-US" sz="3200" b="1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河南偃师</a:t>
            </a:r>
          </a:p>
          <a:p>
            <a:pPr>
              <a:lnSpc>
                <a:spcPct val="150000"/>
              </a:lnSpc>
            </a:pPr>
            <a:r>
              <a:rPr lang="zh-CN" altLang="en-US" sz="3200" b="1" smtClean="0">
                <a:solidFill>
                  <a:srgbClr val="1010B0"/>
                </a:solidFill>
                <a:latin typeface="微软雅黑" panose="020b0503020204020204" charset="-122"/>
                <a:ea typeface="微软雅黑" panose="020b0503020204020204" charset="-122"/>
              </a:rPr>
              <a:t>考古发掘：</a:t>
            </a:r>
            <a:r>
              <a:rPr lang="zh-CN" altLang="en-US" sz="3200" b="1" smtClean="0">
                <a:latin typeface="微软雅黑" panose="020b0503020204020204" charset="-122"/>
                <a:ea typeface="微软雅黑" panose="020b0503020204020204" charset="-122"/>
              </a:rPr>
              <a:t>贵族</a:t>
            </a:r>
            <a:r>
              <a:rPr lang="zh-CN" altLang="en-US" sz="3200" b="1" smtClean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宫殿</a:t>
            </a:r>
            <a:r>
              <a:rPr lang="zh-CN" altLang="en-US" sz="3200" b="1" smtClean="0">
                <a:latin typeface="微软雅黑" panose="020b0503020204020204" charset="-122"/>
                <a:ea typeface="微软雅黑" panose="020b0503020204020204" charset="-122"/>
              </a:rPr>
              <a:t>、平民的墓葬群</a:t>
            </a:r>
          </a:p>
          <a:p>
            <a:pPr>
              <a:lnSpc>
                <a:spcPct val="150000"/>
              </a:lnSpc>
            </a:pPr>
            <a:r>
              <a:rPr lang="zh-CN" altLang="en-US" sz="3200" b="1" smtClean="0">
                <a:latin typeface="微软雅黑" panose="020b0503020204020204" charset="-122"/>
                <a:ea typeface="微软雅黑" panose="020b0503020204020204" charset="-122"/>
              </a:rPr>
              <a:t>                 玉器、铜器、礼器、兵器</a:t>
            </a:r>
          </a:p>
        </p:txBody>
      </p:sp>
      <p:sp>
        <p:nvSpPr>
          <p:cNvPr id="3" name="右箭头 2"/>
          <p:cNvSpPr/>
          <p:nvPr/>
        </p:nvSpPr>
        <p:spPr>
          <a:xfrm>
            <a:off x="6739815" y="2590763"/>
            <a:ext cx="712694" cy="43030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7452584" y="2325972"/>
            <a:ext cx="4450080" cy="73723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smtClean="0">
                <a:solidFill>
                  <a:srgbClr val="1010B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夏朝</a:t>
            </a:r>
            <a:r>
              <a:rPr lang="zh-CN" altLang="en-US" sz="2800" b="1">
                <a:solidFill>
                  <a:srgbClr val="1010B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的阶级分化和等级界限</a:t>
            </a:r>
          </a:p>
        </p:txBody>
      </p:sp>
      <p:sp>
        <p:nvSpPr>
          <p:cNvPr id="7" name="右箭头 6"/>
          <p:cNvSpPr/>
          <p:nvPr/>
        </p:nvSpPr>
        <p:spPr>
          <a:xfrm>
            <a:off x="6725023" y="3264946"/>
            <a:ext cx="712694" cy="43030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7417397" y="3073485"/>
            <a:ext cx="3416320" cy="662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smtClean="0">
                <a:solidFill>
                  <a:srgbClr val="1010B0"/>
                </a:solidFill>
                <a:latin typeface="微软雅黑" panose="020b0503020204020204" charset="-122"/>
                <a:ea typeface="微软雅黑" panose="020b0503020204020204" charset="-122"/>
              </a:rPr>
              <a:t>夏朝</a:t>
            </a:r>
            <a:r>
              <a:rPr lang="zh-CN" altLang="en-US" sz="2800" b="1">
                <a:solidFill>
                  <a:srgbClr val="1010B0"/>
                </a:solidFill>
                <a:latin typeface="微软雅黑" panose="020b0503020204020204" charset="-122"/>
                <a:ea typeface="微软雅黑" panose="020b0503020204020204" charset="-122"/>
              </a:rPr>
              <a:t>时期的文明进程</a:t>
            </a: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812"/>
          <a:stretch>
            <a:fillRect/>
          </a:stretch>
        </p:blipFill>
        <p:spPr>
          <a:xfrm>
            <a:off x="219637" y="4182691"/>
            <a:ext cx="11600328" cy="2554285"/>
          </a:xfrm>
          <a:prstGeom prst="rect">
            <a:avLst/>
          </a:prstGeom>
        </p:spPr>
      </p:pic>
    </p:spTree>
    <p:custDataLst>
      <p:tags r:id="rId4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1"/>
      <p:bldP spid="5" grpId="2"/>
      <p:bldP spid="6" grpId="3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5143500" y="2346960"/>
            <a:ext cx="3434080" cy="27736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lvl="0" indent="0" algn="l">
              <a:lnSpc>
                <a:spcPct val="150000"/>
              </a:lnSpc>
              <a:spcBef>
                <a:spcPct val="50000"/>
              </a:spcBef>
            </a:pPr>
            <a:r>
              <a:rPr lang="en-US" altLang="en-US" sz="3200" b="1">
                <a:effectLst>
                  <a:outerShdw blurRad="38100" dist="38100" dir="2700000">
                    <a:srgbClr val="FFFFFF"/>
                  </a:outerShdw>
                </a:effectLst>
                <a:latin typeface="微软雅黑" panose="020b0503020204020204" charset="-122"/>
                <a:ea typeface="微软雅黑" panose="020b0503020204020204" charset="-122"/>
                <a:sym typeface="+mn-ea"/>
              </a:rPr>
              <a:t>他在做什么？</a:t>
            </a:r>
          </a:p>
          <a:p>
            <a:pPr lvl="0" indent="0" algn="l">
              <a:lnSpc>
                <a:spcPct val="150000"/>
              </a:lnSpc>
              <a:spcBef>
                <a:spcPct val="50000"/>
              </a:spcBef>
            </a:pPr>
            <a:r>
              <a:rPr lang="en-US" altLang="en-US" sz="3200" b="1">
                <a:effectLst>
                  <a:outerShdw blurRad="38100" dist="38100" dir="2700000">
                    <a:srgbClr val="FFFFFF"/>
                  </a:outerShdw>
                </a:effectLst>
                <a:latin typeface="微软雅黑" panose="020b0503020204020204" charset="-122"/>
                <a:ea typeface="微软雅黑" panose="020b0503020204020204" charset="-122"/>
                <a:sym typeface="+mn-ea"/>
              </a:rPr>
              <a:t>这说明了什么？</a:t>
            </a:r>
          </a:p>
          <a:p>
            <a:pPr lvl="0" indent="0" algn="l">
              <a:lnSpc>
                <a:spcPct val="150000"/>
              </a:lnSpc>
              <a:spcBef>
                <a:spcPct val="50000"/>
              </a:spcBef>
            </a:pP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</a:rPr>
              <a:t>夏桀有哪些暴行？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382905" y="304800"/>
            <a:ext cx="598932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亡国之君</a:t>
            </a:r>
            <a:r>
              <a:rPr lang="en-US" altLang="zh-CN" sz="4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——</a:t>
            </a:r>
            <a:r>
              <a:rPr lang="zh-CN" altLang="en-US" sz="4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桀</a:t>
            </a:r>
          </a:p>
        </p:txBody>
      </p:sp>
      <p:pic>
        <p:nvPicPr>
          <p:cNvPr id="14339" name="Picture 2" descr="j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9470" y="1179195"/>
            <a:ext cx="3632835" cy="495808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文本框 2"/>
          <p:cNvSpPr txBox="1"/>
          <p:nvPr/>
        </p:nvSpPr>
        <p:spPr>
          <a:xfrm>
            <a:off x="603250" y="1920240"/>
            <a:ext cx="3627755" cy="30175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残暴统治</a:t>
            </a:r>
          </a:p>
          <a:p>
            <a:pPr>
              <a:lnSpc>
                <a:spcPct val="150000"/>
              </a:lnSpc>
            </a:pPr>
            <a:r>
              <a:rPr lang="zh-CN" altLang="en-US" sz="32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搜刮民财</a:t>
            </a:r>
          </a:p>
          <a:p>
            <a:pPr>
              <a:lnSpc>
                <a:spcPct val="150000"/>
              </a:lnSpc>
            </a:pPr>
            <a:r>
              <a:rPr lang="zh-CN" altLang="en-US" sz="32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建造豪华宫殿</a:t>
            </a:r>
          </a:p>
          <a:p>
            <a:pPr>
              <a:lnSpc>
                <a:spcPct val="150000"/>
              </a:lnSpc>
            </a:pPr>
            <a:r>
              <a:rPr lang="zh-CN" altLang="en-US" sz="32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终日饮酒作乐</a:t>
            </a:r>
            <a:endParaRPr lang="zh-CN" altLang="en-US" sz="32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05765" y="765175"/>
            <a:ext cx="11642090" cy="67881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/>
            <a:r>
              <a:rPr lang="zh-CN" altLang="en-US" sz="36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面对夏桀的暴行，</a:t>
            </a:r>
            <a:r>
              <a:rPr lang="en-US" altLang="en-US" sz="3600" b="1">
                <a:solidFill>
                  <a:schemeClr val="tx1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微软雅黑" panose="020b0503020204020204" charset="-122"/>
                <a:ea typeface="微软雅黑" panose="020b0503020204020204" charset="-122"/>
                <a:sym typeface="+mn-ea"/>
              </a:rPr>
              <a:t>假如你是当时的百姓，你会怎样做？</a:t>
            </a:r>
          </a:p>
        </p:txBody>
      </p:sp>
      <p:sp>
        <p:nvSpPr>
          <p:cNvPr id="6" name="右箭头 5"/>
          <p:cNvSpPr/>
          <p:nvPr/>
        </p:nvSpPr>
        <p:spPr>
          <a:xfrm>
            <a:off x="4231005" y="2659380"/>
            <a:ext cx="3201035" cy="1539240"/>
          </a:xfrm>
          <a:prstGeom prst="rightArrow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4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反抗暴政</a:t>
            </a:r>
          </a:p>
        </p:txBody>
      </p:sp>
      <p:sp>
        <p:nvSpPr>
          <p:cNvPr id="2" name="椭圆 1"/>
          <p:cNvSpPr/>
          <p:nvPr/>
        </p:nvSpPr>
        <p:spPr>
          <a:xfrm>
            <a:off x="7800340" y="1991360"/>
            <a:ext cx="3195955" cy="2875915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4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夏朝灭亡</a:t>
            </a:r>
            <a:endParaRPr lang="zh-CN" altLang="en-US" sz="4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1"/>
      <p:bldP spid="2" grpId="2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3314" name="TextBox 1"/>
          <p:cNvSpPr txBox="1"/>
          <p:nvPr/>
        </p:nvSpPr>
        <p:spPr>
          <a:xfrm>
            <a:off x="145415" y="76200"/>
            <a:ext cx="2268538" cy="7435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zh-CN" altLang="en-US" sz="4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知识要点</a:t>
            </a:r>
            <a:endParaRPr lang="en-US" altLang="zh-CN" sz="40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315" name="矩形 1"/>
          <p:cNvSpPr/>
          <p:nvPr/>
        </p:nvSpPr>
        <p:spPr>
          <a:xfrm>
            <a:off x="337820" y="914400"/>
            <a:ext cx="11882120" cy="37490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>
              <a:lnSpc>
                <a:spcPct val="200000"/>
              </a:lnSpc>
            </a:pPr>
            <a:r>
              <a:rPr lang="en-US" altLang="zh-CN" sz="3200" b="1">
                <a:latin typeface="微软雅黑" panose="020b0503020204020204" charset="-122"/>
                <a:ea typeface="微软雅黑" panose="020b0503020204020204" charset="-122"/>
              </a:rPr>
              <a:t>1.</a:t>
            </a: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</a:rPr>
              <a:t>起止时间 ：  </a:t>
            </a:r>
            <a:r>
              <a:rPr lang="zh-CN" altLang="en-US" sz="3200" b="1" u="sng">
                <a:latin typeface="微软雅黑" panose="020b0503020204020204" charset="-122"/>
                <a:ea typeface="微软雅黑" panose="020b0503020204020204" charset="-122"/>
              </a:rPr>
              <a:t>                                          </a:t>
            </a:r>
            <a:r>
              <a:rPr lang="zh-CN" altLang="en-US" sz="3200" b="1" u="sng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sz="3200" b="1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</a:rPr>
              <a:t>。 </a:t>
            </a:r>
            <a:r>
              <a:rPr lang="zh-CN" altLang="en-US" sz="3200" b="1" u="sng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</a:rPr>
              <a:t>                                                           </a:t>
            </a: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</a:rPr>
              <a:t>                                                        </a:t>
            </a:r>
          </a:p>
          <a:p>
            <a:pPr lvl="0" eaLnBrk="1" hangingPunct="1">
              <a:lnSpc>
                <a:spcPct val="200000"/>
              </a:lnSpc>
            </a:pPr>
            <a:r>
              <a:rPr lang="en-US" altLang="zh-CN" sz="3200" b="1">
                <a:latin typeface="微软雅黑" panose="020b0503020204020204" charset="-122"/>
                <a:ea typeface="微软雅黑" panose="020b0503020204020204" charset="-122"/>
              </a:rPr>
              <a:t>2.</a:t>
            </a: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</a:rPr>
              <a:t>建立者：</a:t>
            </a:r>
            <a:r>
              <a:rPr lang="zh-CN" altLang="en-US" sz="3200" b="1" u="sng">
                <a:latin typeface="微软雅黑" panose="020b0503020204020204" charset="-122"/>
                <a:ea typeface="微软雅黑" panose="020b0503020204020204" charset="-122"/>
              </a:rPr>
              <a:t>    ，</a:t>
            </a: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</a:rPr>
              <a:t>都城：</a:t>
            </a:r>
            <a:r>
              <a:rPr lang="zh-CN" altLang="en-US" sz="3200" b="1" u="sng">
                <a:latin typeface="微软雅黑" panose="020b0503020204020204" charset="-122"/>
                <a:ea typeface="微软雅黑" panose="020b0503020204020204" charset="-122"/>
              </a:rPr>
              <a:t>      ，</a:t>
            </a:r>
            <a:r>
              <a:rPr lang="zh-CN" altLang="en-US" sz="3200" b="1">
                <a:latin typeface="黑体" panose="02010609060101010101" charset="-122"/>
                <a:ea typeface="黑体" panose="02010609060101010101" charset="-122"/>
                <a:sym typeface="+mn-ea"/>
              </a:rPr>
              <a:t>统治地区：</a:t>
            </a:r>
            <a:r>
              <a:rPr lang="zh-CN" altLang="en-US" sz="3200" b="1" u="sng">
                <a:latin typeface="黑体" panose="02010609060101010101" charset="-122"/>
                <a:ea typeface="黑体" panose="02010609060101010101" charset="-122"/>
                <a:sym typeface="+mn-ea"/>
              </a:rPr>
              <a:t>                    </a:t>
            </a:r>
            <a:r>
              <a:rPr lang="zh-CN" altLang="en-US" sz="3200" b="1">
                <a:latin typeface="黑体" panose="02010609060101010101" charset="-122"/>
                <a:ea typeface="黑体" panose="02010609060101010101" charset="-122"/>
                <a:sym typeface="+mn-ea"/>
              </a:rPr>
              <a:t>。</a:t>
            </a:r>
          </a:p>
          <a:p>
            <a:pPr lvl="0" eaLnBrk="1" hangingPunct="1">
              <a:lnSpc>
                <a:spcPct val="200000"/>
              </a:lnSpc>
            </a:pPr>
            <a:r>
              <a:rPr lang="en-US" altLang="zh-CN" sz="32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3.</a:t>
            </a: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国家机构：</a:t>
            </a:r>
            <a:r>
              <a:rPr lang="zh-CN" altLang="en-US" sz="3200" b="1" u="sng">
                <a:latin typeface="微软雅黑" panose="020b0503020204020204" charset="-122"/>
                <a:ea typeface="微软雅黑" panose="020b0503020204020204" charset="-122"/>
                <a:sym typeface="+mn-ea"/>
              </a:rPr>
              <a:t>                                        </a:t>
            </a: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。                           </a:t>
            </a:r>
          </a:p>
          <a:p>
            <a:pPr lvl="0" eaLnBrk="1" hangingPunct="1">
              <a:lnSpc>
                <a:spcPct val="150000"/>
              </a:lnSpc>
            </a:pPr>
            <a:endParaRPr lang="zh-CN" altLang="en-US" sz="32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414270" y="2375535"/>
            <a:ext cx="723265" cy="5791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/>
            <a:r>
              <a:rPr lang="zh-CN" altLang="en-US" sz="32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禹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3031490" y="1234440"/>
            <a:ext cx="5241925" cy="5791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约公元前</a:t>
            </a:r>
            <a:r>
              <a:rPr lang="en-US" altLang="zh-CN" sz="32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2070</a:t>
            </a:r>
            <a:r>
              <a:rPr lang="zh-CN" altLang="en-US" sz="32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年</a:t>
            </a:r>
            <a:r>
              <a:rPr lang="en-US" altLang="zh-CN" sz="32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—</a:t>
            </a:r>
            <a:r>
              <a:rPr lang="zh-CN" altLang="en-US" sz="32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前</a:t>
            </a:r>
            <a:r>
              <a:rPr lang="en-US" altLang="zh-CN" sz="32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1600</a:t>
            </a:r>
            <a:r>
              <a:rPr lang="zh-CN" altLang="en-US" sz="32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年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4434840" y="2375535"/>
            <a:ext cx="1028700" cy="5791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/>
            <a:r>
              <a:rPr lang="zh-CN" altLang="en-US" sz="32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阳城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7397750" y="2223135"/>
            <a:ext cx="4425950" cy="5791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河南中西部和山西南部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2783205" y="3222551"/>
            <a:ext cx="5033645" cy="5791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eaLnBrk="1" hangingPunct="1"/>
            <a:r>
              <a:rPr lang="zh-CN" altLang="en-US" sz="32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城池、军队、刑法、监狱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337820" y="3871595"/>
            <a:ext cx="11764645" cy="30175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eaLnBrk="1" hangingPunct="1">
              <a:lnSpc>
                <a:spcPct val="200000"/>
              </a:lnSpc>
            </a:pPr>
            <a:r>
              <a:rPr lang="en-US" altLang="zh-CN" sz="32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4.</a:t>
            </a: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世袭制： </a:t>
            </a:r>
            <a:r>
              <a:rPr lang="zh-CN" altLang="en-US" sz="3200" b="1" u="sng">
                <a:latin typeface="微软雅黑" panose="020b0503020204020204" charset="-122"/>
                <a:ea typeface="微软雅黑" panose="020b0503020204020204" charset="-122"/>
                <a:sym typeface="+mn-ea"/>
              </a:rPr>
              <a:t>                               。</a:t>
            </a:r>
            <a:endParaRPr lang="zh-CN" altLang="en-US" sz="3200" b="1">
              <a:latin typeface="微软雅黑" panose="020b0503020204020204" charset="-122"/>
              <a:ea typeface="微软雅黑" panose="020b0503020204020204" charset="-122"/>
            </a:endParaRPr>
          </a:p>
          <a:p>
            <a:pPr lvl="0" eaLnBrk="1" hangingPunct="1">
              <a:lnSpc>
                <a:spcPct val="200000"/>
              </a:lnSpc>
            </a:pPr>
            <a:r>
              <a:rPr lang="en-US" altLang="zh-CN" sz="32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5.</a:t>
            </a: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地位：</a:t>
            </a:r>
            <a:r>
              <a:rPr lang="zh-CN" altLang="en-US" sz="3200" b="1" u="sng">
                <a:latin typeface="微软雅黑" panose="020b0503020204020204" charset="-122"/>
                <a:ea typeface="微软雅黑" panose="020b0503020204020204" charset="-122"/>
                <a:sym typeface="+mn-ea"/>
              </a:rPr>
              <a:t>                                                                                  </a:t>
            </a: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。</a:t>
            </a:r>
          </a:p>
          <a:p>
            <a:pPr lvl="0" eaLnBrk="1" hangingPunct="1">
              <a:lnSpc>
                <a:spcPct val="200000"/>
              </a:lnSpc>
            </a:pPr>
            <a:r>
              <a:rPr lang="en-US" altLang="zh-CN" sz="32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6.</a:t>
            </a: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实质： </a:t>
            </a:r>
            <a:r>
              <a:rPr lang="zh-CN" altLang="en-US" sz="3200" b="1" u="sng">
                <a:latin typeface="微软雅黑" panose="020b0503020204020204" charset="-122"/>
                <a:ea typeface="微软雅黑" panose="020b0503020204020204" charset="-122"/>
                <a:sym typeface="+mn-ea"/>
              </a:rPr>
              <a:t>                                             。                    </a:t>
            </a:r>
            <a:endParaRPr lang="zh-CN" altLang="en-US" sz="3200" b="1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6" name="TextBox 4"/>
          <p:cNvSpPr txBox="1"/>
          <p:nvPr/>
        </p:nvSpPr>
        <p:spPr>
          <a:xfrm>
            <a:off x="2783205" y="4191000"/>
            <a:ext cx="4750435" cy="6134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/>
            <a:r>
              <a:rPr lang="zh-CN" altLang="en-US" sz="32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按照血缘传递王位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2050415" y="5192395"/>
            <a:ext cx="10466705" cy="5791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是我国历史上第一个王朝，标志着中国早期国家的产生</a:t>
            </a:r>
          </a:p>
        </p:txBody>
      </p:sp>
      <p:sp>
        <p:nvSpPr>
          <p:cNvPr id="16" name="Rectangle 26"/>
          <p:cNvSpPr/>
          <p:nvPr/>
        </p:nvSpPr>
        <p:spPr>
          <a:xfrm>
            <a:off x="2207472" y="6123517"/>
            <a:ext cx="5483225" cy="61341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algn="l"/>
            <a:r>
              <a:rPr lang="zh-CN" altLang="en-US" sz="32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是奴隶主阶级</a:t>
            </a:r>
            <a:r>
              <a:rPr lang="zh-CN" altLang="en-US" sz="32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维护统治</a:t>
            </a:r>
            <a:r>
              <a:rPr lang="zh-CN" altLang="en-US" sz="32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的工具</a:t>
            </a:r>
          </a:p>
        </p:txBody>
      </p:sp>
      <p:sp>
        <p:nvSpPr>
          <p:cNvPr id="7" name="心形 6"/>
          <p:cNvSpPr/>
          <p:nvPr/>
        </p:nvSpPr>
        <p:spPr>
          <a:xfrm>
            <a:off x="2560320" y="76200"/>
            <a:ext cx="822960" cy="792480"/>
          </a:xfrm>
          <a:prstGeom prst="hear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4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8" presetClass="entr" presetSubtype="16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1"/>
      <p:bldP spid="11" grpId="2"/>
      <p:bldP spid="6" grpId="3"/>
      <p:bldP spid="10" grpId="4"/>
      <p:bldP spid="16" grpId="5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68" name="组合 67"/>
          <p:cNvGrpSpPr/>
          <p:nvPr/>
        </p:nvGrpSpPr>
        <p:grpSpPr>
          <a:xfrm>
            <a:off x="431165" y="3178175"/>
            <a:ext cx="1631950" cy="3469005"/>
            <a:chOff x="1080654" y="998304"/>
            <a:chExt cx="1224444" cy="3082326"/>
          </a:xfrm>
        </p:grpSpPr>
        <p:sp>
          <p:nvSpPr>
            <p:cNvPr id="8" name="Freeform 4175"/>
            <p:cNvSpPr>
              <a:spLocks noEditPoints="1"/>
            </p:cNvSpPr>
            <p:nvPr/>
          </p:nvSpPr>
          <p:spPr bwMode="auto">
            <a:xfrm>
              <a:off x="1413116" y="1119972"/>
              <a:ext cx="746017" cy="900366"/>
            </a:xfrm>
            <a:custGeom>
              <a:gdLst>
                <a:gd name="T0" fmla="*/ 50 w 92"/>
                <a:gd name="T1" fmla="*/ 2 h 111"/>
                <a:gd name="T2" fmla="*/ 34 w 92"/>
                <a:gd name="T3" fmla="*/ 8 h 111"/>
                <a:gd name="T4" fmla="*/ 19 w 92"/>
                <a:gd name="T5" fmla="*/ 18 h 111"/>
                <a:gd name="T6" fmla="*/ 11 w 92"/>
                <a:gd name="T7" fmla="*/ 29 h 111"/>
                <a:gd name="T8" fmla="*/ 6 w 92"/>
                <a:gd name="T9" fmla="*/ 42 h 111"/>
                <a:gd name="T10" fmla="*/ 3 w 92"/>
                <a:gd name="T11" fmla="*/ 56 h 111"/>
                <a:gd name="T12" fmla="*/ 7 w 92"/>
                <a:gd name="T13" fmla="*/ 76 h 111"/>
                <a:gd name="T14" fmla="*/ 15 w 92"/>
                <a:gd name="T15" fmla="*/ 93 h 111"/>
                <a:gd name="T16" fmla="*/ 28 w 92"/>
                <a:gd name="T17" fmla="*/ 104 h 111"/>
                <a:gd name="T18" fmla="*/ 44 w 92"/>
                <a:gd name="T19" fmla="*/ 108 h 111"/>
                <a:gd name="T20" fmla="*/ 59 w 92"/>
                <a:gd name="T21" fmla="*/ 104 h 111"/>
                <a:gd name="T22" fmla="*/ 74 w 92"/>
                <a:gd name="T23" fmla="*/ 93 h 111"/>
                <a:gd name="T24" fmla="*/ 82 w 92"/>
                <a:gd name="T25" fmla="*/ 82 h 111"/>
                <a:gd name="T26" fmla="*/ 87 w 92"/>
                <a:gd name="T27" fmla="*/ 69 h 111"/>
                <a:gd name="T28" fmla="*/ 88 w 92"/>
                <a:gd name="T29" fmla="*/ 56 h 111"/>
                <a:gd name="T30" fmla="*/ 86 w 92"/>
                <a:gd name="T31" fmla="*/ 35 h 111"/>
                <a:gd name="T32" fmla="*/ 78 w 92"/>
                <a:gd name="T33" fmla="*/ 18 h 111"/>
                <a:gd name="T34" fmla="*/ 70 w 92"/>
                <a:gd name="T35" fmla="*/ 10 h 111"/>
                <a:gd name="T36" fmla="*/ 61 w 92"/>
                <a:gd name="T37" fmla="*/ 5 h 111"/>
                <a:gd name="T38" fmla="*/ 50 w 92"/>
                <a:gd name="T39" fmla="*/ 2 h 111"/>
                <a:gd name="T40" fmla="*/ 50 w 92"/>
                <a:gd name="T41" fmla="*/ 2 h 111"/>
                <a:gd name="T42" fmla="*/ 50 w 92"/>
                <a:gd name="T43" fmla="*/ 0 h 111"/>
                <a:gd name="T44" fmla="*/ 65 w 92"/>
                <a:gd name="T45" fmla="*/ 2 h 111"/>
                <a:gd name="T46" fmla="*/ 75 w 92"/>
                <a:gd name="T47" fmla="*/ 10 h 111"/>
                <a:gd name="T48" fmla="*/ 84 w 92"/>
                <a:gd name="T49" fmla="*/ 23 h 111"/>
                <a:gd name="T50" fmla="*/ 89 w 92"/>
                <a:gd name="T51" fmla="*/ 38 h 111"/>
                <a:gd name="T52" fmla="*/ 92 w 92"/>
                <a:gd name="T53" fmla="*/ 56 h 111"/>
                <a:gd name="T54" fmla="*/ 89 w 92"/>
                <a:gd name="T55" fmla="*/ 73 h 111"/>
                <a:gd name="T56" fmla="*/ 82 w 92"/>
                <a:gd name="T57" fmla="*/ 89 h 111"/>
                <a:gd name="T58" fmla="*/ 71 w 92"/>
                <a:gd name="T59" fmla="*/ 101 h 111"/>
                <a:gd name="T60" fmla="*/ 58 w 92"/>
                <a:gd name="T61" fmla="*/ 108 h 111"/>
                <a:gd name="T62" fmla="*/ 44 w 92"/>
                <a:gd name="T63" fmla="*/ 111 h 111"/>
                <a:gd name="T64" fmla="*/ 29 w 92"/>
                <a:gd name="T65" fmla="*/ 108 h 111"/>
                <a:gd name="T66" fmla="*/ 17 w 92"/>
                <a:gd name="T67" fmla="*/ 101 h 111"/>
                <a:gd name="T68" fmla="*/ 8 w 92"/>
                <a:gd name="T69" fmla="*/ 89 h 111"/>
                <a:gd name="T70" fmla="*/ 3 w 92"/>
                <a:gd name="T71" fmla="*/ 73 h 111"/>
                <a:gd name="T72" fmla="*/ 0 w 92"/>
                <a:gd name="T73" fmla="*/ 56 h 111"/>
                <a:gd name="T74" fmla="*/ 3 w 92"/>
                <a:gd name="T75" fmla="*/ 38 h 111"/>
                <a:gd name="T76" fmla="*/ 11 w 92"/>
                <a:gd name="T77" fmla="*/ 22 h 111"/>
                <a:gd name="T78" fmla="*/ 23 w 92"/>
                <a:gd name="T79" fmla="*/ 10 h 111"/>
                <a:gd name="T80" fmla="*/ 36 w 92"/>
                <a:gd name="T81" fmla="*/ 2 h 111"/>
                <a:gd name="T82" fmla="*/ 50 w 92"/>
                <a:gd name="T83" fmla="*/ 0 h 11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92" h="110">
                  <a:moveTo>
                    <a:pt x="50" y="2"/>
                  </a:moveTo>
                  <a:lnTo>
                    <a:pt x="34" y="8"/>
                  </a:lnTo>
                  <a:lnTo>
                    <a:pt x="19" y="18"/>
                  </a:lnTo>
                  <a:lnTo>
                    <a:pt x="11" y="29"/>
                  </a:lnTo>
                  <a:lnTo>
                    <a:pt x="6" y="42"/>
                  </a:lnTo>
                  <a:lnTo>
                    <a:pt x="3" y="56"/>
                  </a:lnTo>
                  <a:lnTo>
                    <a:pt x="7" y="76"/>
                  </a:lnTo>
                  <a:lnTo>
                    <a:pt x="15" y="93"/>
                  </a:lnTo>
                  <a:lnTo>
                    <a:pt x="28" y="104"/>
                  </a:lnTo>
                  <a:lnTo>
                    <a:pt x="44" y="108"/>
                  </a:lnTo>
                  <a:lnTo>
                    <a:pt x="59" y="104"/>
                  </a:lnTo>
                  <a:lnTo>
                    <a:pt x="74" y="93"/>
                  </a:lnTo>
                  <a:lnTo>
                    <a:pt x="82" y="82"/>
                  </a:lnTo>
                  <a:lnTo>
                    <a:pt x="87" y="69"/>
                  </a:lnTo>
                  <a:lnTo>
                    <a:pt x="88" y="56"/>
                  </a:lnTo>
                  <a:lnTo>
                    <a:pt x="86" y="35"/>
                  </a:lnTo>
                  <a:lnTo>
                    <a:pt x="78" y="18"/>
                  </a:lnTo>
                  <a:lnTo>
                    <a:pt x="70" y="10"/>
                  </a:lnTo>
                  <a:lnTo>
                    <a:pt x="61" y="5"/>
                  </a:lnTo>
                  <a:lnTo>
                    <a:pt x="50" y="2"/>
                  </a:lnTo>
                  <a:lnTo>
                    <a:pt x="50" y="2"/>
                  </a:lnTo>
                  <a:close/>
                  <a:moveTo>
                    <a:pt x="50" y="0"/>
                  </a:moveTo>
                  <a:lnTo>
                    <a:pt x="65" y="2"/>
                  </a:lnTo>
                  <a:lnTo>
                    <a:pt x="75" y="10"/>
                  </a:lnTo>
                  <a:lnTo>
                    <a:pt x="84" y="23"/>
                  </a:lnTo>
                  <a:lnTo>
                    <a:pt x="89" y="38"/>
                  </a:lnTo>
                  <a:lnTo>
                    <a:pt x="92" y="56"/>
                  </a:lnTo>
                  <a:lnTo>
                    <a:pt x="89" y="73"/>
                  </a:lnTo>
                  <a:lnTo>
                    <a:pt x="82" y="89"/>
                  </a:lnTo>
                  <a:lnTo>
                    <a:pt x="71" y="101"/>
                  </a:lnTo>
                  <a:lnTo>
                    <a:pt x="58" y="108"/>
                  </a:lnTo>
                  <a:lnTo>
                    <a:pt x="44" y="111"/>
                  </a:lnTo>
                  <a:lnTo>
                    <a:pt x="29" y="108"/>
                  </a:lnTo>
                  <a:lnTo>
                    <a:pt x="17" y="101"/>
                  </a:lnTo>
                  <a:lnTo>
                    <a:pt x="8" y="89"/>
                  </a:lnTo>
                  <a:lnTo>
                    <a:pt x="3" y="73"/>
                  </a:lnTo>
                  <a:lnTo>
                    <a:pt x="0" y="56"/>
                  </a:lnTo>
                  <a:lnTo>
                    <a:pt x="3" y="38"/>
                  </a:lnTo>
                  <a:lnTo>
                    <a:pt x="11" y="22"/>
                  </a:lnTo>
                  <a:lnTo>
                    <a:pt x="23" y="10"/>
                  </a:lnTo>
                  <a:lnTo>
                    <a:pt x="36" y="2"/>
                  </a:lnTo>
                  <a:lnTo>
                    <a:pt x="50" y="0"/>
                  </a:lnTo>
                  <a:close/>
                </a:path>
              </a:pathLst>
            </a:custGeom>
            <a:solidFill>
              <a:schemeClr val="accent5"/>
            </a:solidFill>
            <a:ln w="0">
              <a:noFill/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9" name="Freeform 4176"/>
            <p:cNvSpPr>
              <a:spLocks noEditPoints="1"/>
            </p:cNvSpPr>
            <p:nvPr/>
          </p:nvSpPr>
          <p:spPr bwMode="auto">
            <a:xfrm>
              <a:off x="1405009" y="1103749"/>
              <a:ext cx="762235" cy="924698"/>
            </a:xfrm>
            <a:custGeom>
              <a:gdLst>
                <a:gd name="T0" fmla="*/ 60 w 94"/>
                <a:gd name="T1" fmla="*/ 108 h 114"/>
                <a:gd name="T2" fmla="*/ 60 w 94"/>
                <a:gd name="T3" fmla="*/ 108 h 114"/>
                <a:gd name="T4" fmla="*/ 11 w 94"/>
                <a:gd name="T5" fmla="*/ 88 h 114"/>
                <a:gd name="T6" fmla="*/ 32 w 94"/>
                <a:gd name="T7" fmla="*/ 109 h 114"/>
                <a:gd name="T8" fmla="*/ 45 w 94"/>
                <a:gd name="T9" fmla="*/ 112 h 114"/>
                <a:gd name="T10" fmla="*/ 32 w 94"/>
                <a:gd name="T11" fmla="*/ 109 h 114"/>
                <a:gd name="T12" fmla="*/ 11 w 94"/>
                <a:gd name="T13" fmla="*/ 88 h 114"/>
                <a:gd name="T14" fmla="*/ 83 w 94"/>
                <a:gd name="T15" fmla="*/ 88 h 114"/>
                <a:gd name="T16" fmla="*/ 83 w 94"/>
                <a:gd name="T17" fmla="*/ 88 h 114"/>
                <a:gd name="T18" fmla="*/ 15 w 94"/>
                <a:gd name="T19" fmla="*/ 24 h 114"/>
                <a:gd name="T20" fmla="*/ 15 w 94"/>
                <a:gd name="T21" fmla="*/ 25 h 114"/>
                <a:gd name="T22" fmla="*/ 25 w 94"/>
                <a:gd name="T23" fmla="*/ 14 h 114"/>
                <a:gd name="T24" fmla="*/ 24 w 94"/>
                <a:gd name="T25" fmla="*/ 14 h 114"/>
                <a:gd name="T26" fmla="*/ 51 w 94"/>
                <a:gd name="T27" fmla="*/ 7 h 114"/>
                <a:gd name="T28" fmla="*/ 35 w 94"/>
                <a:gd name="T29" fmla="*/ 11 h 114"/>
                <a:gd name="T30" fmla="*/ 13 w 94"/>
                <a:gd name="T31" fmla="*/ 32 h 114"/>
                <a:gd name="T32" fmla="*/ 7 w 94"/>
                <a:gd name="T33" fmla="*/ 58 h 114"/>
                <a:gd name="T34" fmla="*/ 17 w 94"/>
                <a:gd name="T35" fmla="*/ 93 h 114"/>
                <a:gd name="T36" fmla="*/ 45 w 94"/>
                <a:gd name="T37" fmla="*/ 109 h 114"/>
                <a:gd name="T38" fmla="*/ 60 w 94"/>
                <a:gd name="T39" fmla="*/ 105 h 114"/>
                <a:gd name="T40" fmla="*/ 84 w 94"/>
                <a:gd name="T41" fmla="*/ 78 h 114"/>
                <a:gd name="T42" fmla="*/ 85 w 94"/>
                <a:gd name="T43" fmla="*/ 37 h 114"/>
                <a:gd name="T44" fmla="*/ 66 w 94"/>
                <a:gd name="T45" fmla="*/ 11 h 114"/>
                <a:gd name="T46" fmla="*/ 51 w 94"/>
                <a:gd name="T47" fmla="*/ 0 h 114"/>
                <a:gd name="T48" fmla="*/ 77 w 94"/>
                <a:gd name="T49" fmla="*/ 12 h 114"/>
                <a:gd name="T50" fmla="*/ 92 w 94"/>
                <a:gd name="T51" fmla="*/ 40 h 114"/>
                <a:gd name="T52" fmla="*/ 92 w 94"/>
                <a:gd name="T53" fmla="*/ 75 h 114"/>
                <a:gd name="T54" fmla="*/ 72 w 94"/>
                <a:gd name="T55" fmla="*/ 104 h 114"/>
                <a:gd name="T56" fmla="*/ 45 w 94"/>
                <a:gd name="T57" fmla="*/ 114 h 114"/>
                <a:gd name="T58" fmla="*/ 18 w 94"/>
                <a:gd name="T59" fmla="*/ 104 h 114"/>
                <a:gd name="T60" fmla="*/ 3 w 94"/>
                <a:gd name="T61" fmla="*/ 75 h 114"/>
                <a:gd name="T62" fmla="*/ 1 w 94"/>
                <a:gd name="T63" fmla="*/ 58 h 114"/>
                <a:gd name="T64" fmla="*/ 3 w 94"/>
                <a:gd name="T65" fmla="*/ 40 h 114"/>
                <a:gd name="T66" fmla="*/ 22 w 94"/>
                <a:gd name="T67" fmla="*/ 11 h 114"/>
                <a:gd name="T68" fmla="*/ 51 w 94"/>
                <a:gd name="T69" fmla="*/ 0 h 11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94" h="114">
                  <a:moveTo>
                    <a:pt x="76" y="96"/>
                  </a:moveTo>
                  <a:lnTo>
                    <a:pt x="60" y="108"/>
                  </a:lnTo>
                  <a:lnTo>
                    <a:pt x="47" y="110"/>
                  </a:lnTo>
                  <a:lnTo>
                    <a:pt x="60" y="108"/>
                  </a:lnTo>
                  <a:lnTo>
                    <a:pt x="76" y="96"/>
                  </a:lnTo>
                  <a:close/>
                  <a:moveTo>
                    <a:pt x="11" y="88"/>
                  </a:moveTo>
                  <a:lnTo>
                    <a:pt x="20" y="101"/>
                  </a:lnTo>
                  <a:lnTo>
                    <a:pt x="32" y="109"/>
                  </a:lnTo>
                  <a:lnTo>
                    <a:pt x="45" y="112"/>
                  </a:lnTo>
                  <a:lnTo>
                    <a:pt x="45" y="112"/>
                  </a:lnTo>
                  <a:lnTo>
                    <a:pt x="45" y="112"/>
                  </a:lnTo>
                  <a:lnTo>
                    <a:pt x="32" y="109"/>
                  </a:lnTo>
                  <a:lnTo>
                    <a:pt x="20" y="101"/>
                  </a:lnTo>
                  <a:lnTo>
                    <a:pt x="11" y="88"/>
                  </a:lnTo>
                  <a:close/>
                  <a:moveTo>
                    <a:pt x="85" y="83"/>
                  </a:moveTo>
                  <a:lnTo>
                    <a:pt x="83" y="88"/>
                  </a:lnTo>
                  <a:lnTo>
                    <a:pt x="79" y="92"/>
                  </a:lnTo>
                  <a:lnTo>
                    <a:pt x="83" y="88"/>
                  </a:lnTo>
                  <a:lnTo>
                    <a:pt x="85" y="83"/>
                  </a:lnTo>
                  <a:close/>
                  <a:moveTo>
                    <a:pt x="15" y="24"/>
                  </a:moveTo>
                  <a:lnTo>
                    <a:pt x="15" y="24"/>
                  </a:lnTo>
                  <a:lnTo>
                    <a:pt x="15" y="25"/>
                  </a:lnTo>
                  <a:lnTo>
                    <a:pt x="15" y="24"/>
                  </a:lnTo>
                  <a:close/>
                  <a:moveTo>
                    <a:pt x="25" y="14"/>
                  </a:moveTo>
                  <a:lnTo>
                    <a:pt x="24" y="14"/>
                  </a:lnTo>
                  <a:lnTo>
                    <a:pt x="24" y="14"/>
                  </a:lnTo>
                  <a:lnTo>
                    <a:pt x="25" y="14"/>
                  </a:lnTo>
                  <a:close/>
                  <a:moveTo>
                    <a:pt x="51" y="7"/>
                  </a:moveTo>
                  <a:lnTo>
                    <a:pt x="51" y="7"/>
                  </a:lnTo>
                  <a:lnTo>
                    <a:pt x="35" y="11"/>
                  </a:lnTo>
                  <a:lnTo>
                    <a:pt x="21" y="21"/>
                  </a:lnTo>
                  <a:lnTo>
                    <a:pt x="13" y="32"/>
                  </a:lnTo>
                  <a:lnTo>
                    <a:pt x="8" y="44"/>
                  </a:lnTo>
                  <a:lnTo>
                    <a:pt x="7" y="58"/>
                  </a:lnTo>
                  <a:lnTo>
                    <a:pt x="9" y="78"/>
                  </a:lnTo>
                  <a:lnTo>
                    <a:pt x="17" y="93"/>
                  </a:lnTo>
                  <a:lnTo>
                    <a:pt x="30" y="104"/>
                  </a:lnTo>
                  <a:lnTo>
                    <a:pt x="45" y="109"/>
                  </a:lnTo>
                  <a:lnTo>
                    <a:pt x="45" y="109"/>
                  </a:lnTo>
                  <a:lnTo>
                    <a:pt x="60" y="105"/>
                  </a:lnTo>
                  <a:lnTo>
                    <a:pt x="73" y="93"/>
                  </a:lnTo>
                  <a:lnTo>
                    <a:pt x="84" y="78"/>
                  </a:lnTo>
                  <a:lnTo>
                    <a:pt x="88" y="58"/>
                  </a:lnTo>
                  <a:lnTo>
                    <a:pt x="85" y="37"/>
                  </a:lnTo>
                  <a:lnTo>
                    <a:pt x="77" y="21"/>
                  </a:lnTo>
                  <a:lnTo>
                    <a:pt x="66" y="11"/>
                  </a:lnTo>
                  <a:lnTo>
                    <a:pt x="51" y="7"/>
                  </a:lnTo>
                  <a:close/>
                  <a:moveTo>
                    <a:pt x="51" y="0"/>
                  </a:moveTo>
                  <a:lnTo>
                    <a:pt x="66" y="3"/>
                  </a:lnTo>
                  <a:lnTo>
                    <a:pt x="77" y="12"/>
                  </a:lnTo>
                  <a:lnTo>
                    <a:pt x="87" y="24"/>
                  </a:lnTo>
                  <a:lnTo>
                    <a:pt x="92" y="40"/>
                  </a:lnTo>
                  <a:lnTo>
                    <a:pt x="94" y="58"/>
                  </a:lnTo>
                  <a:lnTo>
                    <a:pt x="92" y="75"/>
                  </a:lnTo>
                  <a:lnTo>
                    <a:pt x="84" y="91"/>
                  </a:lnTo>
                  <a:lnTo>
                    <a:pt x="72" y="104"/>
                  </a:lnTo>
                  <a:lnTo>
                    <a:pt x="59" y="112"/>
                  </a:lnTo>
                  <a:lnTo>
                    <a:pt x="45" y="114"/>
                  </a:lnTo>
                  <a:lnTo>
                    <a:pt x="30" y="112"/>
                  </a:lnTo>
                  <a:lnTo>
                    <a:pt x="18" y="104"/>
                  </a:lnTo>
                  <a:lnTo>
                    <a:pt x="8" y="91"/>
                  </a:lnTo>
                  <a:lnTo>
                    <a:pt x="3" y="75"/>
                  </a:lnTo>
                  <a:lnTo>
                    <a:pt x="0" y="58"/>
                  </a:lnTo>
                  <a:lnTo>
                    <a:pt x="1" y="58"/>
                  </a:lnTo>
                  <a:lnTo>
                    <a:pt x="0" y="58"/>
                  </a:lnTo>
                  <a:lnTo>
                    <a:pt x="3" y="40"/>
                  </a:lnTo>
                  <a:lnTo>
                    <a:pt x="11" y="24"/>
                  </a:lnTo>
                  <a:lnTo>
                    <a:pt x="22" y="11"/>
                  </a:lnTo>
                  <a:lnTo>
                    <a:pt x="37" y="3"/>
                  </a:lnTo>
                  <a:lnTo>
                    <a:pt x="51" y="0"/>
                  </a:lnTo>
                  <a:close/>
                </a:path>
              </a:pathLst>
            </a:custGeom>
            <a:solidFill>
              <a:schemeClr val="accent5"/>
            </a:solidFill>
            <a:ln w="0">
              <a:noFill/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0" name="Freeform 4177"/>
            <p:cNvSpPr/>
            <p:nvPr/>
          </p:nvSpPr>
          <p:spPr bwMode="auto">
            <a:xfrm>
              <a:off x="1818560" y="1022636"/>
              <a:ext cx="170289" cy="137896"/>
            </a:xfrm>
            <a:custGeom>
              <a:gdLst>
                <a:gd name="T0" fmla="*/ 15 w 21"/>
                <a:gd name="T1" fmla="*/ 0 h 17"/>
                <a:gd name="T2" fmla="*/ 8 w 21"/>
                <a:gd name="T3" fmla="*/ 13 h 17"/>
                <a:gd name="T4" fmla="*/ 21 w 21"/>
                <a:gd name="T5" fmla="*/ 3 h 17"/>
                <a:gd name="T6" fmla="*/ 15 w 21"/>
                <a:gd name="T7" fmla="*/ 17 h 17"/>
                <a:gd name="T8" fmla="*/ 0 w 21"/>
                <a:gd name="T9" fmla="*/ 13 h 17"/>
                <a:gd name="T10" fmla="*/ 15 w 21"/>
                <a:gd name="T11" fmla="*/ 0 h 17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" h="17">
                  <a:moveTo>
                    <a:pt x="15" y="0"/>
                  </a:moveTo>
                  <a:lnTo>
                    <a:pt x="8" y="13"/>
                  </a:lnTo>
                  <a:lnTo>
                    <a:pt x="21" y="3"/>
                  </a:lnTo>
                  <a:lnTo>
                    <a:pt x="15" y="17"/>
                  </a:lnTo>
                  <a:lnTo>
                    <a:pt x="0" y="13"/>
                  </a:lnTo>
                  <a:lnTo>
                    <a:pt x="15" y="0"/>
                  </a:lnTo>
                  <a:close/>
                </a:path>
              </a:pathLst>
            </a:custGeom>
            <a:solidFill>
              <a:schemeClr val="accent5"/>
            </a:solidFill>
            <a:ln w="0">
              <a:noFill/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1" name="Freeform 4178"/>
            <p:cNvSpPr/>
            <p:nvPr/>
          </p:nvSpPr>
          <p:spPr bwMode="auto">
            <a:xfrm>
              <a:off x="1810453" y="1014527"/>
              <a:ext cx="186507" cy="146005"/>
            </a:xfrm>
            <a:custGeom>
              <a:gdLst>
                <a:gd name="T0" fmla="*/ 14 w 23"/>
                <a:gd name="T1" fmla="*/ 0 h 18"/>
                <a:gd name="T2" fmla="*/ 17 w 23"/>
                <a:gd name="T3" fmla="*/ 2 h 18"/>
                <a:gd name="T4" fmla="*/ 13 w 23"/>
                <a:gd name="T5" fmla="*/ 9 h 18"/>
                <a:gd name="T6" fmla="*/ 21 w 23"/>
                <a:gd name="T7" fmla="*/ 2 h 18"/>
                <a:gd name="T8" fmla="*/ 23 w 23"/>
                <a:gd name="T9" fmla="*/ 5 h 18"/>
                <a:gd name="T10" fmla="*/ 17 w 23"/>
                <a:gd name="T11" fmla="*/ 18 h 18"/>
                <a:gd name="T12" fmla="*/ 14 w 23"/>
                <a:gd name="T13" fmla="*/ 17 h 18"/>
                <a:gd name="T14" fmla="*/ 17 w 23"/>
                <a:gd name="T15" fmla="*/ 10 h 18"/>
                <a:gd name="T16" fmla="*/ 10 w 23"/>
                <a:gd name="T17" fmla="*/ 15 h 18"/>
                <a:gd name="T18" fmla="*/ 8 w 23"/>
                <a:gd name="T19" fmla="*/ 14 h 18"/>
                <a:gd name="T20" fmla="*/ 10 w 23"/>
                <a:gd name="T21" fmla="*/ 8 h 18"/>
                <a:gd name="T22" fmla="*/ 2 w 23"/>
                <a:gd name="T23" fmla="*/ 15 h 18"/>
                <a:gd name="T24" fmla="*/ 0 w 23"/>
                <a:gd name="T25" fmla="*/ 13 h 18"/>
                <a:gd name="T26" fmla="*/ 14 w 23"/>
                <a:gd name="T27" fmla="*/ 0 h 1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3" h="18">
                  <a:moveTo>
                    <a:pt x="14" y="0"/>
                  </a:moveTo>
                  <a:lnTo>
                    <a:pt x="17" y="2"/>
                  </a:lnTo>
                  <a:lnTo>
                    <a:pt x="13" y="9"/>
                  </a:lnTo>
                  <a:lnTo>
                    <a:pt x="21" y="2"/>
                  </a:lnTo>
                  <a:lnTo>
                    <a:pt x="23" y="5"/>
                  </a:lnTo>
                  <a:lnTo>
                    <a:pt x="17" y="18"/>
                  </a:lnTo>
                  <a:lnTo>
                    <a:pt x="14" y="17"/>
                  </a:lnTo>
                  <a:lnTo>
                    <a:pt x="17" y="10"/>
                  </a:lnTo>
                  <a:lnTo>
                    <a:pt x="10" y="15"/>
                  </a:lnTo>
                  <a:lnTo>
                    <a:pt x="8" y="14"/>
                  </a:lnTo>
                  <a:lnTo>
                    <a:pt x="10" y="8"/>
                  </a:lnTo>
                  <a:lnTo>
                    <a:pt x="2" y="15"/>
                  </a:lnTo>
                  <a:lnTo>
                    <a:pt x="0" y="13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chemeClr val="accent5"/>
            </a:solidFill>
            <a:ln w="0">
              <a:noFill/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2" name="Freeform 4179"/>
            <p:cNvSpPr/>
            <p:nvPr/>
          </p:nvSpPr>
          <p:spPr bwMode="auto">
            <a:xfrm>
              <a:off x="1810453" y="1014527"/>
              <a:ext cx="186507" cy="146005"/>
            </a:xfrm>
            <a:custGeom>
              <a:gdLst>
                <a:gd name="T0" fmla="*/ 14 w 23"/>
                <a:gd name="T1" fmla="*/ 0 h 18"/>
                <a:gd name="T2" fmla="*/ 17 w 23"/>
                <a:gd name="T3" fmla="*/ 2 h 18"/>
                <a:gd name="T4" fmla="*/ 13 w 23"/>
                <a:gd name="T5" fmla="*/ 9 h 18"/>
                <a:gd name="T6" fmla="*/ 21 w 23"/>
                <a:gd name="T7" fmla="*/ 2 h 18"/>
                <a:gd name="T8" fmla="*/ 23 w 23"/>
                <a:gd name="T9" fmla="*/ 5 h 18"/>
                <a:gd name="T10" fmla="*/ 17 w 23"/>
                <a:gd name="T11" fmla="*/ 18 h 18"/>
                <a:gd name="T12" fmla="*/ 14 w 23"/>
                <a:gd name="T13" fmla="*/ 17 h 18"/>
                <a:gd name="T14" fmla="*/ 17 w 23"/>
                <a:gd name="T15" fmla="*/ 10 h 18"/>
                <a:gd name="T16" fmla="*/ 10 w 23"/>
                <a:gd name="T17" fmla="*/ 15 h 18"/>
                <a:gd name="T18" fmla="*/ 8 w 23"/>
                <a:gd name="T19" fmla="*/ 14 h 18"/>
                <a:gd name="T20" fmla="*/ 10 w 23"/>
                <a:gd name="T21" fmla="*/ 8 h 18"/>
                <a:gd name="T22" fmla="*/ 2 w 23"/>
                <a:gd name="T23" fmla="*/ 15 h 18"/>
                <a:gd name="T24" fmla="*/ 0 w 23"/>
                <a:gd name="T25" fmla="*/ 13 h 18"/>
                <a:gd name="T26" fmla="*/ 14 w 23"/>
                <a:gd name="T27" fmla="*/ 0 h 1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3" h="18">
                  <a:moveTo>
                    <a:pt x="14" y="0"/>
                  </a:moveTo>
                  <a:lnTo>
                    <a:pt x="17" y="2"/>
                  </a:lnTo>
                  <a:lnTo>
                    <a:pt x="13" y="9"/>
                  </a:lnTo>
                  <a:lnTo>
                    <a:pt x="21" y="2"/>
                  </a:lnTo>
                  <a:lnTo>
                    <a:pt x="23" y="5"/>
                  </a:lnTo>
                  <a:lnTo>
                    <a:pt x="17" y="18"/>
                  </a:lnTo>
                  <a:lnTo>
                    <a:pt x="14" y="17"/>
                  </a:lnTo>
                  <a:lnTo>
                    <a:pt x="17" y="10"/>
                  </a:lnTo>
                  <a:lnTo>
                    <a:pt x="10" y="15"/>
                  </a:lnTo>
                  <a:lnTo>
                    <a:pt x="8" y="14"/>
                  </a:lnTo>
                  <a:lnTo>
                    <a:pt x="10" y="8"/>
                  </a:lnTo>
                  <a:lnTo>
                    <a:pt x="2" y="15"/>
                  </a:lnTo>
                  <a:lnTo>
                    <a:pt x="0" y="13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chemeClr val="accent5"/>
            </a:solidFill>
            <a:ln w="0">
              <a:noFill/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3" name="Freeform 4180"/>
            <p:cNvSpPr>
              <a:spLocks noEditPoints="1"/>
            </p:cNvSpPr>
            <p:nvPr/>
          </p:nvSpPr>
          <p:spPr bwMode="auto">
            <a:xfrm>
              <a:off x="1802342" y="998304"/>
              <a:ext cx="210831" cy="186564"/>
            </a:xfrm>
            <a:custGeom>
              <a:gdLst>
                <a:gd name="T0" fmla="*/ 13 w 26"/>
                <a:gd name="T1" fmla="*/ 11 h 23"/>
                <a:gd name="T2" fmla="*/ 11 w 26"/>
                <a:gd name="T3" fmla="*/ 15 h 23"/>
                <a:gd name="T4" fmla="*/ 11 w 26"/>
                <a:gd name="T5" fmla="*/ 16 h 23"/>
                <a:gd name="T6" fmla="*/ 15 w 26"/>
                <a:gd name="T7" fmla="*/ 12 h 23"/>
                <a:gd name="T8" fmla="*/ 13 w 26"/>
                <a:gd name="T9" fmla="*/ 11 h 23"/>
                <a:gd name="T10" fmla="*/ 22 w 26"/>
                <a:gd name="T11" fmla="*/ 7 h 23"/>
                <a:gd name="T12" fmla="*/ 17 w 26"/>
                <a:gd name="T13" fmla="*/ 11 h 23"/>
                <a:gd name="T14" fmla="*/ 19 w 26"/>
                <a:gd name="T15" fmla="*/ 12 h 23"/>
                <a:gd name="T16" fmla="*/ 19 w 26"/>
                <a:gd name="T17" fmla="*/ 13 h 23"/>
                <a:gd name="T18" fmla="*/ 22 w 26"/>
                <a:gd name="T19" fmla="*/ 7 h 23"/>
                <a:gd name="T20" fmla="*/ 22 w 26"/>
                <a:gd name="T21" fmla="*/ 7 h 23"/>
                <a:gd name="T22" fmla="*/ 15 w 26"/>
                <a:gd name="T23" fmla="*/ 4 h 23"/>
                <a:gd name="T24" fmla="*/ 6 w 26"/>
                <a:gd name="T25" fmla="*/ 13 h 23"/>
                <a:gd name="T26" fmla="*/ 11 w 26"/>
                <a:gd name="T27" fmla="*/ 8 h 23"/>
                <a:gd name="T28" fmla="*/ 13 w 26"/>
                <a:gd name="T29" fmla="*/ 10 h 23"/>
                <a:gd name="T30" fmla="*/ 15 w 26"/>
                <a:gd name="T31" fmla="*/ 4 h 23"/>
                <a:gd name="T32" fmla="*/ 15 w 26"/>
                <a:gd name="T33" fmla="*/ 4 h 23"/>
                <a:gd name="T34" fmla="*/ 15 w 26"/>
                <a:gd name="T35" fmla="*/ 0 h 23"/>
                <a:gd name="T36" fmla="*/ 19 w 26"/>
                <a:gd name="T37" fmla="*/ 3 h 23"/>
                <a:gd name="T38" fmla="*/ 19 w 26"/>
                <a:gd name="T39" fmla="*/ 4 h 23"/>
                <a:gd name="T40" fmla="*/ 18 w 26"/>
                <a:gd name="T41" fmla="*/ 6 h 23"/>
                <a:gd name="T42" fmla="*/ 22 w 26"/>
                <a:gd name="T43" fmla="*/ 3 h 23"/>
                <a:gd name="T44" fmla="*/ 26 w 26"/>
                <a:gd name="T45" fmla="*/ 6 h 23"/>
                <a:gd name="T46" fmla="*/ 18 w 26"/>
                <a:gd name="T47" fmla="*/ 23 h 23"/>
                <a:gd name="T48" fmla="*/ 14 w 26"/>
                <a:gd name="T49" fmla="*/ 20 h 23"/>
                <a:gd name="T50" fmla="*/ 13 w 26"/>
                <a:gd name="T51" fmla="*/ 20 h 23"/>
                <a:gd name="T52" fmla="*/ 13 w 26"/>
                <a:gd name="T53" fmla="*/ 19 h 23"/>
                <a:gd name="T54" fmla="*/ 11 w 26"/>
                <a:gd name="T55" fmla="*/ 20 h 23"/>
                <a:gd name="T56" fmla="*/ 7 w 26"/>
                <a:gd name="T57" fmla="*/ 16 h 23"/>
                <a:gd name="T58" fmla="*/ 7 w 26"/>
                <a:gd name="T59" fmla="*/ 16 h 23"/>
                <a:gd name="T60" fmla="*/ 3 w 26"/>
                <a:gd name="T61" fmla="*/ 20 h 23"/>
                <a:gd name="T62" fmla="*/ 0 w 26"/>
                <a:gd name="T63" fmla="*/ 15 h 23"/>
                <a:gd name="T64" fmla="*/ 15 w 26"/>
                <a:gd name="T65" fmla="*/ 0 h 2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6" h="23">
                  <a:moveTo>
                    <a:pt x="13" y="11"/>
                  </a:moveTo>
                  <a:lnTo>
                    <a:pt x="11" y="15"/>
                  </a:lnTo>
                  <a:lnTo>
                    <a:pt x="11" y="16"/>
                  </a:lnTo>
                  <a:lnTo>
                    <a:pt x="15" y="12"/>
                  </a:lnTo>
                  <a:lnTo>
                    <a:pt x="13" y="11"/>
                  </a:lnTo>
                  <a:close/>
                  <a:moveTo>
                    <a:pt x="22" y="7"/>
                  </a:moveTo>
                  <a:lnTo>
                    <a:pt x="17" y="11"/>
                  </a:lnTo>
                  <a:lnTo>
                    <a:pt x="19" y="12"/>
                  </a:lnTo>
                  <a:lnTo>
                    <a:pt x="19" y="13"/>
                  </a:lnTo>
                  <a:lnTo>
                    <a:pt x="22" y="7"/>
                  </a:lnTo>
                  <a:lnTo>
                    <a:pt x="22" y="7"/>
                  </a:lnTo>
                  <a:close/>
                  <a:moveTo>
                    <a:pt x="15" y="4"/>
                  </a:moveTo>
                  <a:lnTo>
                    <a:pt x="6" y="13"/>
                  </a:lnTo>
                  <a:lnTo>
                    <a:pt x="11" y="8"/>
                  </a:lnTo>
                  <a:lnTo>
                    <a:pt x="13" y="10"/>
                  </a:lnTo>
                  <a:lnTo>
                    <a:pt x="15" y="4"/>
                  </a:lnTo>
                  <a:lnTo>
                    <a:pt x="15" y="4"/>
                  </a:lnTo>
                  <a:close/>
                  <a:moveTo>
                    <a:pt x="15" y="0"/>
                  </a:moveTo>
                  <a:lnTo>
                    <a:pt x="19" y="3"/>
                  </a:lnTo>
                  <a:lnTo>
                    <a:pt x="19" y="4"/>
                  </a:lnTo>
                  <a:lnTo>
                    <a:pt x="18" y="6"/>
                  </a:lnTo>
                  <a:lnTo>
                    <a:pt x="22" y="3"/>
                  </a:lnTo>
                  <a:lnTo>
                    <a:pt x="26" y="6"/>
                  </a:lnTo>
                  <a:lnTo>
                    <a:pt x="18" y="23"/>
                  </a:lnTo>
                  <a:lnTo>
                    <a:pt x="14" y="20"/>
                  </a:lnTo>
                  <a:lnTo>
                    <a:pt x="13" y="20"/>
                  </a:lnTo>
                  <a:lnTo>
                    <a:pt x="13" y="19"/>
                  </a:lnTo>
                  <a:lnTo>
                    <a:pt x="11" y="20"/>
                  </a:lnTo>
                  <a:lnTo>
                    <a:pt x="7" y="16"/>
                  </a:lnTo>
                  <a:lnTo>
                    <a:pt x="7" y="16"/>
                  </a:lnTo>
                  <a:lnTo>
                    <a:pt x="3" y="20"/>
                  </a:lnTo>
                  <a:lnTo>
                    <a:pt x="0" y="15"/>
                  </a:lnTo>
                  <a:lnTo>
                    <a:pt x="15" y="0"/>
                  </a:lnTo>
                  <a:close/>
                </a:path>
              </a:pathLst>
            </a:custGeom>
            <a:solidFill>
              <a:schemeClr val="accent5"/>
            </a:solidFill>
            <a:ln w="0">
              <a:noFill/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4" name="Rectangle 4181"/>
            <p:cNvSpPr>
              <a:spLocks noChangeArrowheads="1"/>
            </p:cNvSpPr>
            <p:nvPr/>
          </p:nvSpPr>
          <p:spPr bwMode="auto">
            <a:xfrm>
              <a:off x="1648276" y="1338982"/>
              <a:ext cx="32436" cy="24337"/>
            </a:xfrm>
            <a:prstGeom prst="rect">
              <a:avLst/>
            </a:prstGeom>
            <a:solidFill>
              <a:schemeClr val="accent5"/>
            </a:solidFill>
            <a:ln w="0">
              <a:noFill/>
              <a:prstDash val="solid"/>
              <a:miter lim="800000"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5" name="Rectangle 4182"/>
            <p:cNvSpPr>
              <a:spLocks noChangeArrowheads="1"/>
            </p:cNvSpPr>
            <p:nvPr/>
          </p:nvSpPr>
          <p:spPr bwMode="auto">
            <a:xfrm>
              <a:off x="1648276" y="1338982"/>
              <a:ext cx="32436" cy="24337"/>
            </a:xfrm>
            <a:prstGeom prst="rect">
              <a:avLst/>
            </a:prstGeom>
            <a:solidFill>
              <a:schemeClr val="accent5"/>
            </a:solidFill>
            <a:ln w="0">
              <a:noFill/>
              <a:prstDash val="solid"/>
              <a:miter lim="800000"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6" name="Rectangle 4183"/>
            <p:cNvSpPr>
              <a:spLocks noChangeArrowheads="1"/>
            </p:cNvSpPr>
            <p:nvPr/>
          </p:nvSpPr>
          <p:spPr bwMode="auto">
            <a:xfrm>
              <a:off x="1640164" y="1322759"/>
              <a:ext cx="48653" cy="48668"/>
            </a:xfrm>
            <a:prstGeom prst="rect">
              <a:avLst/>
            </a:prstGeom>
            <a:solidFill>
              <a:schemeClr val="accent5"/>
            </a:solidFill>
            <a:ln w="0">
              <a:noFill/>
              <a:prstDash val="solid"/>
              <a:miter lim="800000"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7" name="Rectangle 4184"/>
            <p:cNvSpPr>
              <a:spLocks noChangeArrowheads="1"/>
            </p:cNvSpPr>
            <p:nvPr/>
          </p:nvSpPr>
          <p:spPr bwMode="auto">
            <a:xfrm>
              <a:off x="1818560" y="1338982"/>
              <a:ext cx="32436" cy="24337"/>
            </a:xfrm>
            <a:prstGeom prst="rect">
              <a:avLst/>
            </a:prstGeom>
            <a:solidFill>
              <a:schemeClr val="accent5"/>
            </a:solidFill>
            <a:ln w="0">
              <a:noFill/>
              <a:prstDash val="solid"/>
              <a:miter lim="800000"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8" name="Rectangle 4185"/>
            <p:cNvSpPr>
              <a:spLocks noChangeArrowheads="1"/>
            </p:cNvSpPr>
            <p:nvPr/>
          </p:nvSpPr>
          <p:spPr bwMode="auto">
            <a:xfrm>
              <a:off x="1818560" y="1338982"/>
              <a:ext cx="32436" cy="24337"/>
            </a:xfrm>
            <a:prstGeom prst="rect">
              <a:avLst/>
            </a:prstGeom>
            <a:solidFill>
              <a:schemeClr val="accent5"/>
            </a:solidFill>
            <a:ln w="0">
              <a:noFill/>
              <a:prstDash val="solid"/>
              <a:miter lim="800000"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9" name="Freeform 4186"/>
            <p:cNvSpPr>
              <a:spLocks noEditPoints="1"/>
            </p:cNvSpPr>
            <p:nvPr/>
          </p:nvSpPr>
          <p:spPr bwMode="auto">
            <a:xfrm>
              <a:off x="1810453" y="1322759"/>
              <a:ext cx="48653" cy="48668"/>
            </a:xfrm>
            <a:custGeom>
              <a:gdLst>
                <a:gd name="T0" fmla="*/ 2 w 6"/>
                <a:gd name="T1" fmla="*/ 4 h 6"/>
                <a:gd name="T2" fmla="*/ 2 w 6"/>
                <a:gd name="T3" fmla="*/ 4 h 6"/>
                <a:gd name="T4" fmla="*/ 4 w 6"/>
                <a:gd name="T5" fmla="*/ 4 h 6"/>
                <a:gd name="T6" fmla="*/ 4 w 6"/>
                <a:gd name="T7" fmla="*/ 4 h 6"/>
                <a:gd name="T8" fmla="*/ 2 w 6"/>
                <a:gd name="T9" fmla="*/ 4 h 6"/>
                <a:gd name="T10" fmla="*/ 0 w 6"/>
                <a:gd name="T11" fmla="*/ 0 h 6"/>
                <a:gd name="T12" fmla="*/ 6 w 6"/>
                <a:gd name="T13" fmla="*/ 0 h 6"/>
                <a:gd name="T14" fmla="*/ 6 w 6"/>
                <a:gd name="T15" fmla="*/ 6 h 6"/>
                <a:gd name="T16" fmla="*/ 0 w 6"/>
                <a:gd name="T17" fmla="*/ 6 h 6"/>
                <a:gd name="T18" fmla="*/ 0 w 6"/>
                <a:gd name="T19" fmla="*/ 0 h 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6">
                  <a:moveTo>
                    <a:pt x="2" y="4"/>
                  </a:moveTo>
                  <a:lnTo>
                    <a:pt x="2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2" y="4"/>
                  </a:lnTo>
                  <a:close/>
                  <a:moveTo>
                    <a:pt x="0" y="0"/>
                  </a:moveTo>
                  <a:lnTo>
                    <a:pt x="6" y="0"/>
                  </a:lnTo>
                  <a:lnTo>
                    <a:pt x="6" y="6"/>
                  </a:lnTo>
                  <a:lnTo>
                    <a:pt x="0" y="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 w="0">
              <a:noFill/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0" name="Freeform 4187"/>
            <p:cNvSpPr/>
            <p:nvPr/>
          </p:nvSpPr>
          <p:spPr bwMode="auto">
            <a:xfrm>
              <a:off x="1550969" y="1647215"/>
              <a:ext cx="445991" cy="178450"/>
            </a:xfrm>
            <a:custGeom>
              <a:gdLst>
                <a:gd name="T0" fmla="*/ 53 w 55"/>
                <a:gd name="T1" fmla="*/ 0 h 22"/>
                <a:gd name="T2" fmla="*/ 55 w 55"/>
                <a:gd name="T3" fmla="*/ 2 h 22"/>
                <a:gd name="T4" fmla="*/ 54 w 55"/>
                <a:gd name="T5" fmla="*/ 3 h 22"/>
                <a:gd name="T6" fmla="*/ 52 w 55"/>
                <a:gd name="T7" fmla="*/ 8 h 22"/>
                <a:gd name="T8" fmla="*/ 46 w 55"/>
                <a:gd name="T9" fmla="*/ 15 h 22"/>
                <a:gd name="T10" fmla="*/ 38 w 55"/>
                <a:gd name="T11" fmla="*/ 20 h 22"/>
                <a:gd name="T12" fmla="*/ 29 w 55"/>
                <a:gd name="T13" fmla="*/ 22 h 22"/>
                <a:gd name="T14" fmla="*/ 27 w 55"/>
                <a:gd name="T15" fmla="*/ 22 h 22"/>
                <a:gd name="T16" fmla="*/ 19 w 55"/>
                <a:gd name="T17" fmla="*/ 21 h 22"/>
                <a:gd name="T18" fmla="*/ 11 w 55"/>
                <a:gd name="T19" fmla="*/ 16 h 22"/>
                <a:gd name="T20" fmla="*/ 6 w 55"/>
                <a:gd name="T21" fmla="*/ 11 h 22"/>
                <a:gd name="T22" fmla="*/ 2 w 55"/>
                <a:gd name="T23" fmla="*/ 7 h 22"/>
                <a:gd name="T24" fmla="*/ 0 w 55"/>
                <a:gd name="T25" fmla="*/ 4 h 22"/>
                <a:gd name="T26" fmla="*/ 3 w 55"/>
                <a:gd name="T27" fmla="*/ 3 h 22"/>
                <a:gd name="T28" fmla="*/ 3 w 55"/>
                <a:gd name="T29" fmla="*/ 3 h 22"/>
                <a:gd name="T30" fmla="*/ 4 w 55"/>
                <a:gd name="T31" fmla="*/ 5 h 22"/>
                <a:gd name="T32" fmla="*/ 7 w 55"/>
                <a:gd name="T33" fmla="*/ 8 h 22"/>
                <a:gd name="T34" fmla="*/ 10 w 55"/>
                <a:gd name="T35" fmla="*/ 11 h 22"/>
                <a:gd name="T36" fmla="*/ 14 w 55"/>
                <a:gd name="T37" fmla="*/ 15 h 22"/>
                <a:gd name="T38" fmla="*/ 17 w 55"/>
                <a:gd name="T39" fmla="*/ 17 h 22"/>
                <a:gd name="T40" fmla="*/ 23 w 55"/>
                <a:gd name="T41" fmla="*/ 19 h 22"/>
                <a:gd name="T42" fmla="*/ 27 w 55"/>
                <a:gd name="T43" fmla="*/ 20 h 22"/>
                <a:gd name="T44" fmla="*/ 29 w 55"/>
                <a:gd name="T45" fmla="*/ 20 h 22"/>
                <a:gd name="T46" fmla="*/ 34 w 55"/>
                <a:gd name="T47" fmla="*/ 19 h 22"/>
                <a:gd name="T48" fmla="*/ 38 w 55"/>
                <a:gd name="T49" fmla="*/ 16 h 22"/>
                <a:gd name="T50" fmla="*/ 42 w 55"/>
                <a:gd name="T51" fmla="*/ 13 h 22"/>
                <a:gd name="T52" fmla="*/ 46 w 55"/>
                <a:gd name="T53" fmla="*/ 9 h 22"/>
                <a:gd name="T54" fmla="*/ 49 w 55"/>
                <a:gd name="T55" fmla="*/ 5 h 22"/>
                <a:gd name="T56" fmla="*/ 52 w 55"/>
                <a:gd name="T57" fmla="*/ 3 h 22"/>
                <a:gd name="T58" fmla="*/ 53 w 55"/>
                <a:gd name="T59" fmla="*/ 0 h 22"/>
                <a:gd name="T60" fmla="*/ 53 w 55"/>
                <a:gd name="T61" fmla="*/ 0 h 2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5" h="22">
                  <a:moveTo>
                    <a:pt x="53" y="0"/>
                  </a:moveTo>
                  <a:lnTo>
                    <a:pt x="55" y="2"/>
                  </a:lnTo>
                  <a:lnTo>
                    <a:pt x="54" y="3"/>
                  </a:lnTo>
                  <a:lnTo>
                    <a:pt x="52" y="8"/>
                  </a:lnTo>
                  <a:lnTo>
                    <a:pt x="46" y="15"/>
                  </a:lnTo>
                  <a:lnTo>
                    <a:pt x="38" y="20"/>
                  </a:lnTo>
                  <a:lnTo>
                    <a:pt x="29" y="22"/>
                  </a:lnTo>
                  <a:lnTo>
                    <a:pt x="27" y="22"/>
                  </a:lnTo>
                  <a:lnTo>
                    <a:pt x="19" y="21"/>
                  </a:lnTo>
                  <a:lnTo>
                    <a:pt x="11" y="16"/>
                  </a:lnTo>
                  <a:lnTo>
                    <a:pt x="6" y="11"/>
                  </a:lnTo>
                  <a:lnTo>
                    <a:pt x="2" y="7"/>
                  </a:lnTo>
                  <a:lnTo>
                    <a:pt x="0" y="4"/>
                  </a:lnTo>
                  <a:lnTo>
                    <a:pt x="3" y="3"/>
                  </a:lnTo>
                  <a:lnTo>
                    <a:pt x="3" y="3"/>
                  </a:lnTo>
                  <a:lnTo>
                    <a:pt x="4" y="5"/>
                  </a:lnTo>
                  <a:lnTo>
                    <a:pt x="7" y="8"/>
                  </a:lnTo>
                  <a:lnTo>
                    <a:pt x="10" y="11"/>
                  </a:lnTo>
                  <a:lnTo>
                    <a:pt x="14" y="15"/>
                  </a:lnTo>
                  <a:lnTo>
                    <a:pt x="17" y="17"/>
                  </a:lnTo>
                  <a:lnTo>
                    <a:pt x="23" y="19"/>
                  </a:lnTo>
                  <a:lnTo>
                    <a:pt x="27" y="20"/>
                  </a:lnTo>
                  <a:lnTo>
                    <a:pt x="29" y="20"/>
                  </a:lnTo>
                  <a:lnTo>
                    <a:pt x="34" y="19"/>
                  </a:lnTo>
                  <a:lnTo>
                    <a:pt x="38" y="16"/>
                  </a:lnTo>
                  <a:lnTo>
                    <a:pt x="42" y="13"/>
                  </a:lnTo>
                  <a:lnTo>
                    <a:pt x="46" y="9"/>
                  </a:lnTo>
                  <a:lnTo>
                    <a:pt x="49" y="5"/>
                  </a:lnTo>
                  <a:lnTo>
                    <a:pt x="52" y="3"/>
                  </a:lnTo>
                  <a:lnTo>
                    <a:pt x="53" y="0"/>
                  </a:lnTo>
                  <a:lnTo>
                    <a:pt x="53" y="0"/>
                  </a:lnTo>
                  <a:close/>
                </a:path>
              </a:pathLst>
            </a:custGeom>
            <a:solidFill>
              <a:schemeClr val="accent5"/>
            </a:solidFill>
            <a:ln w="0">
              <a:noFill/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1" name="Freeform 4188"/>
            <p:cNvSpPr>
              <a:spLocks noEditPoints="1"/>
            </p:cNvSpPr>
            <p:nvPr/>
          </p:nvSpPr>
          <p:spPr bwMode="auto">
            <a:xfrm>
              <a:off x="1526640" y="1630992"/>
              <a:ext cx="494644" cy="219010"/>
            </a:xfrm>
            <a:custGeom>
              <a:gdLst>
                <a:gd name="T0" fmla="*/ 30 w 61"/>
                <a:gd name="T1" fmla="*/ 23 h 27"/>
                <a:gd name="T2" fmla="*/ 30 w 61"/>
                <a:gd name="T3" fmla="*/ 23 h 27"/>
                <a:gd name="T4" fmla="*/ 30 w 61"/>
                <a:gd name="T5" fmla="*/ 23 h 27"/>
                <a:gd name="T6" fmla="*/ 7 w 61"/>
                <a:gd name="T7" fmla="*/ 10 h 27"/>
                <a:gd name="T8" fmla="*/ 11 w 61"/>
                <a:gd name="T9" fmla="*/ 14 h 27"/>
                <a:gd name="T10" fmla="*/ 18 w 61"/>
                <a:gd name="T11" fmla="*/ 19 h 27"/>
                <a:gd name="T12" fmla="*/ 11 w 61"/>
                <a:gd name="T13" fmla="*/ 14 h 27"/>
                <a:gd name="T14" fmla="*/ 7 w 61"/>
                <a:gd name="T15" fmla="*/ 10 h 27"/>
                <a:gd name="T16" fmla="*/ 51 w 61"/>
                <a:gd name="T17" fmla="*/ 13 h 27"/>
                <a:gd name="T18" fmla="*/ 51 w 61"/>
                <a:gd name="T19" fmla="*/ 13 h 27"/>
                <a:gd name="T20" fmla="*/ 56 w 61"/>
                <a:gd name="T21" fmla="*/ 0 h 27"/>
                <a:gd name="T22" fmla="*/ 60 w 61"/>
                <a:gd name="T23" fmla="*/ 4 h 27"/>
                <a:gd name="T24" fmla="*/ 58 w 61"/>
                <a:gd name="T25" fmla="*/ 6 h 27"/>
                <a:gd name="T26" fmla="*/ 56 w 61"/>
                <a:gd name="T27" fmla="*/ 10 h 27"/>
                <a:gd name="T28" fmla="*/ 49 w 61"/>
                <a:gd name="T29" fmla="*/ 18 h 27"/>
                <a:gd name="T30" fmla="*/ 39 w 61"/>
                <a:gd name="T31" fmla="*/ 24 h 27"/>
                <a:gd name="T32" fmla="*/ 30 w 61"/>
                <a:gd name="T33" fmla="*/ 27 h 27"/>
                <a:gd name="T34" fmla="*/ 11 w 61"/>
                <a:gd name="T35" fmla="*/ 18 h 27"/>
                <a:gd name="T36" fmla="*/ 2 w 61"/>
                <a:gd name="T37" fmla="*/ 7 h 27"/>
                <a:gd name="T38" fmla="*/ 5 w 61"/>
                <a:gd name="T39" fmla="*/ 4 h 27"/>
                <a:gd name="T40" fmla="*/ 7 w 61"/>
                <a:gd name="T41" fmla="*/ 4 h 27"/>
                <a:gd name="T42" fmla="*/ 7 w 61"/>
                <a:gd name="T43" fmla="*/ 4 h 27"/>
                <a:gd name="T44" fmla="*/ 7 w 61"/>
                <a:gd name="T45" fmla="*/ 4 h 27"/>
                <a:gd name="T46" fmla="*/ 7 w 61"/>
                <a:gd name="T47" fmla="*/ 4 h 27"/>
                <a:gd name="T48" fmla="*/ 9 w 61"/>
                <a:gd name="T49" fmla="*/ 6 h 27"/>
                <a:gd name="T50" fmla="*/ 14 w 61"/>
                <a:gd name="T51" fmla="*/ 13 h 27"/>
                <a:gd name="T52" fmla="*/ 22 w 61"/>
                <a:gd name="T53" fmla="*/ 18 h 27"/>
                <a:gd name="T54" fmla="*/ 30 w 61"/>
                <a:gd name="T55" fmla="*/ 21 h 27"/>
                <a:gd name="T56" fmla="*/ 32 w 61"/>
                <a:gd name="T57" fmla="*/ 21 h 27"/>
                <a:gd name="T58" fmla="*/ 41 w 61"/>
                <a:gd name="T59" fmla="*/ 17 h 27"/>
                <a:gd name="T60" fmla="*/ 48 w 61"/>
                <a:gd name="T61" fmla="*/ 10 h 27"/>
                <a:gd name="T62" fmla="*/ 53 w 61"/>
                <a:gd name="T63" fmla="*/ 4 h 27"/>
                <a:gd name="T64" fmla="*/ 55 w 61"/>
                <a:gd name="T65" fmla="*/ 1 h 27"/>
                <a:gd name="T66" fmla="*/ 55 w 61"/>
                <a:gd name="T67" fmla="*/ 1 h 27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61" h="27">
                  <a:moveTo>
                    <a:pt x="31" y="23"/>
                  </a:moveTo>
                  <a:lnTo>
                    <a:pt x="30" y="23"/>
                  </a:lnTo>
                  <a:lnTo>
                    <a:pt x="30" y="23"/>
                  </a:lnTo>
                  <a:lnTo>
                    <a:pt x="30" y="23"/>
                  </a:lnTo>
                  <a:lnTo>
                    <a:pt x="30" y="23"/>
                  </a:lnTo>
                  <a:lnTo>
                    <a:pt x="30" y="23"/>
                  </a:lnTo>
                  <a:lnTo>
                    <a:pt x="31" y="23"/>
                  </a:lnTo>
                  <a:close/>
                  <a:moveTo>
                    <a:pt x="7" y="10"/>
                  </a:moveTo>
                  <a:lnTo>
                    <a:pt x="10" y="13"/>
                  </a:lnTo>
                  <a:lnTo>
                    <a:pt x="11" y="14"/>
                  </a:lnTo>
                  <a:lnTo>
                    <a:pt x="15" y="17"/>
                  </a:lnTo>
                  <a:lnTo>
                    <a:pt x="18" y="19"/>
                  </a:lnTo>
                  <a:lnTo>
                    <a:pt x="15" y="17"/>
                  </a:lnTo>
                  <a:lnTo>
                    <a:pt x="11" y="14"/>
                  </a:lnTo>
                  <a:lnTo>
                    <a:pt x="10" y="11"/>
                  </a:lnTo>
                  <a:lnTo>
                    <a:pt x="7" y="10"/>
                  </a:lnTo>
                  <a:close/>
                  <a:moveTo>
                    <a:pt x="53" y="9"/>
                  </a:moveTo>
                  <a:lnTo>
                    <a:pt x="51" y="13"/>
                  </a:lnTo>
                  <a:lnTo>
                    <a:pt x="48" y="15"/>
                  </a:lnTo>
                  <a:lnTo>
                    <a:pt x="51" y="13"/>
                  </a:lnTo>
                  <a:lnTo>
                    <a:pt x="53" y="9"/>
                  </a:lnTo>
                  <a:close/>
                  <a:moveTo>
                    <a:pt x="56" y="0"/>
                  </a:moveTo>
                  <a:lnTo>
                    <a:pt x="61" y="4"/>
                  </a:lnTo>
                  <a:lnTo>
                    <a:pt x="60" y="4"/>
                  </a:lnTo>
                  <a:lnTo>
                    <a:pt x="60" y="5"/>
                  </a:lnTo>
                  <a:lnTo>
                    <a:pt x="58" y="6"/>
                  </a:lnTo>
                  <a:lnTo>
                    <a:pt x="58" y="7"/>
                  </a:lnTo>
                  <a:lnTo>
                    <a:pt x="56" y="10"/>
                  </a:lnTo>
                  <a:lnTo>
                    <a:pt x="53" y="14"/>
                  </a:lnTo>
                  <a:lnTo>
                    <a:pt x="49" y="18"/>
                  </a:lnTo>
                  <a:lnTo>
                    <a:pt x="44" y="22"/>
                  </a:lnTo>
                  <a:lnTo>
                    <a:pt x="39" y="24"/>
                  </a:lnTo>
                  <a:lnTo>
                    <a:pt x="32" y="26"/>
                  </a:lnTo>
                  <a:lnTo>
                    <a:pt x="30" y="27"/>
                  </a:lnTo>
                  <a:lnTo>
                    <a:pt x="19" y="23"/>
                  </a:lnTo>
                  <a:lnTo>
                    <a:pt x="11" y="18"/>
                  </a:lnTo>
                  <a:lnTo>
                    <a:pt x="5" y="11"/>
                  </a:lnTo>
                  <a:lnTo>
                    <a:pt x="2" y="7"/>
                  </a:lnTo>
                  <a:lnTo>
                    <a:pt x="0" y="6"/>
                  </a:lnTo>
                  <a:lnTo>
                    <a:pt x="5" y="4"/>
                  </a:lnTo>
                  <a:lnTo>
                    <a:pt x="6" y="4"/>
                  </a:lnTo>
                  <a:lnTo>
                    <a:pt x="7" y="4"/>
                  </a:lnTo>
                  <a:lnTo>
                    <a:pt x="7" y="4"/>
                  </a:lnTo>
                  <a:lnTo>
                    <a:pt x="7" y="4"/>
                  </a:lnTo>
                  <a:lnTo>
                    <a:pt x="7" y="4"/>
                  </a:lnTo>
                  <a:lnTo>
                    <a:pt x="7" y="4"/>
                  </a:lnTo>
                  <a:lnTo>
                    <a:pt x="7" y="4"/>
                  </a:lnTo>
                  <a:lnTo>
                    <a:pt x="7" y="4"/>
                  </a:lnTo>
                  <a:lnTo>
                    <a:pt x="7" y="5"/>
                  </a:lnTo>
                  <a:lnTo>
                    <a:pt x="9" y="6"/>
                  </a:lnTo>
                  <a:lnTo>
                    <a:pt x="11" y="9"/>
                  </a:lnTo>
                  <a:lnTo>
                    <a:pt x="14" y="13"/>
                  </a:lnTo>
                  <a:lnTo>
                    <a:pt x="18" y="15"/>
                  </a:lnTo>
                  <a:lnTo>
                    <a:pt x="22" y="18"/>
                  </a:lnTo>
                  <a:lnTo>
                    <a:pt x="26" y="19"/>
                  </a:lnTo>
                  <a:lnTo>
                    <a:pt x="30" y="21"/>
                  </a:lnTo>
                  <a:lnTo>
                    <a:pt x="30" y="21"/>
                  </a:lnTo>
                  <a:lnTo>
                    <a:pt x="32" y="21"/>
                  </a:lnTo>
                  <a:lnTo>
                    <a:pt x="36" y="19"/>
                  </a:lnTo>
                  <a:lnTo>
                    <a:pt x="41" y="17"/>
                  </a:lnTo>
                  <a:lnTo>
                    <a:pt x="45" y="14"/>
                  </a:lnTo>
                  <a:lnTo>
                    <a:pt x="48" y="10"/>
                  </a:lnTo>
                  <a:lnTo>
                    <a:pt x="51" y="7"/>
                  </a:lnTo>
                  <a:lnTo>
                    <a:pt x="53" y="4"/>
                  </a:lnTo>
                  <a:lnTo>
                    <a:pt x="55" y="2"/>
                  </a:lnTo>
                  <a:lnTo>
                    <a:pt x="55" y="1"/>
                  </a:lnTo>
                  <a:lnTo>
                    <a:pt x="55" y="1"/>
                  </a:lnTo>
                  <a:lnTo>
                    <a:pt x="55" y="1"/>
                  </a:lnTo>
                  <a:lnTo>
                    <a:pt x="56" y="0"/>
                  </a:lnTo>
                  <a:close/>
                </a:path>
              </a:pathLst>
            </a:custGeom>
            <a:solidFill>
              <a:schemeClr val="accent5"/>
            </a:solidFill>
            <a:ln w="0">
              <a:noFill/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2" name="Freeform 4189"/>
            <p:cNvSpPr/>
            <p:nvPr/>
          </p:nvSpPr>
          <p:spPr bwMode="auto">
            <a:xfrm>
              <a:off x="1721253" y="2012224"/>
              <a:ext cx="105418" cy="146005"/>
            </a:xfrm>
            <a:custGeom>
              <a:gdLst>
                <a:gd name="T0" fmla="*/ 0 w 13"/>
                <a:gd name="T1" fmla="*/ 0 h 18"/>
                <a:gd name="T2" fmla="*/ 4 w 13"/>
                <a:gd name="T3" fmla="*/ 0 h 18"/>
                <a:gd name="T4" fmla="*/ 4 w 13"/>
                <a:gd name="T5" fmla="*/ 9 h 18"/>
                <a:gd name="T6" fmla="*/ 4 w 13"/>
                <a:gd name="T7" fmla="*/ 9 h 18"/>
                <a:gd name="T8" fmla="*/ 4 w 13"/>
                <a:gd name="T9" fmla="*/ 10 h 18"/>
                <a:gd name="T10" fmla="*/ 4 w 13"/>
                <a:gd name="T11" fmla="*/ 12 h 18"/>
                <a:gd name="T12" fmla="*/ 4 w 13"/>
                <a:gd name="T13" fmla="*/ 13 h 18"/>
                <a:gd name="T14" fmla="*/ 4 w 13"/>
                <a:gd name="T15" fmla="*/ 14 h 18"/>
                <a:gd name="T16" fmla="*/ 7 w 13"/>
                <a:gd name="T17" fmla="*/ 15 h 18"/>
                <a:gd name="T18" fmla="*/ 7 w 13"/>
                <a:gd name="T19" fmla="*/ 15 h 18"/>
                <a:gd name="T20" fmla="*/ 8 w 13"/>
                <a:gd name="T21" fmla="*/ 14 h 18"/>
                <a:gd name="T22" fmla="*/ 10 w 13"/>
                <a:gd name="T23" fmla="*/ 14 h 18"/>
                <a:gd name="T24" fmla="*/ 11 w 13"/>
                <a:gd name="T25" fmla="*/ 12 h 18"/>
                <a:gd name="T26" fmla="*/ 11 w 13"/>
                <a:gd name="T27" fmla="*/ 10 h 18"/>
                <a:gd name="T28" fmla="*/ 11 w 13"/>
                <a:gd name="T29" fmla="*/ 10 h 18"/>
                <a:gd name="T30" fmla="*/ 11 w 13"/>
                <a:gd name="T31" fmla="*/ 10 h 18"/>
                <a:gd name="T32" fmla="*/ 13 w 13"/>
                <a:gd name="T33" fmla="*/ 9 h 18"/>
                <a:gd name="T34" fmla="*/ 13 w 13"/>
                <a:gd name="T35" fmla="*/ 10 h 18"/>
                <a:gd name="T36" fmla="*/ 13 w 13"/>
                <a:gd name="T37" fmla="*/ 10 h 18"/>
                <a:gd name="T38" fmla="*/ 13 w 13"/>
                <a:gd name="T39" fmla="*/ 13 h 18"/>
                <a:gd name="T40" fmla="*/ 13 w 13"/>
                <a:gd name="T41" fmla="*/ 14 h 18"/>
                <a:gd name="T42" fmla="*/ 12 w 13"/>
                <a:gd name="T43" fmla="*/ 15 h 18"/>
                <a:gd name="T44" fmla="*/ 10 w 13"/>
                <a:gd name="T45" fmla="*/ 18 h 18"/>
                <a:gd name="T46" fmla="*/ 7 w 13"/>
                <a:gd name="T47" fmla="*/ 18 h 18"/>
                <a:gd name="T48" fmla="*/ 7 w 13"/>
                <a:gd name="T49" fmla="*/ 18 h 18"/>
                <a:gd name="T50" fmla="*/ 6 w 13"/>
                <a:gd name="T51" fmla="*/ 18 h 18"/>
                <a:gd name="T52" fmla="*/ 3 w 13"/>
                <a:gd name="T53" fmla="*/ 18 h 18"/>
                <a:gd name="T54" fmla="*/ 2 w 13"/>
                <a:gd name="T55" fmla="*/ 15 h 18"/>
                <a:gd name="T56" fmla="*/ 0 w 13"/>
                <a:gd name="T57" fmla="*/ 14 h 18"/>
                <a:gd name="T58" fmla="*/ 0 w 13"/>
                <a:gd name="T59" fmla="*/ 12 h 18"/>
                <a:gd name="T60" fmla="*/ 0 w 13"/>
                <a:gd name="T61" fmla="*/ 10 h 18"/>
                <a:gd name="T62" fmla="*/ 0 w 13"/>
                <a:gd name="T63" fmla="*/ 9 h 18"/>
                <a:gd name="T64" fmla="*/ 0 w 13"/>
                <a:gd name="T65" fmla="*/ 0 h 1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3" h="18">
                  <a:moveTo>
                    <a:pt x="0" y="0"/>
                  </a:moveTo>
                  <a:lnTo>
                    <a:pt x="4" y="0"/>
                  </a:lnTo>
                  <a:lnTo>
                    <a:pt x="4" y="9"/>
                  </a:lnTo>
                  <a:lnTo>
                    <a:pt x="4" y="9"/>
                  </a:lnTo>
                  <a:lnTo>
                    <a:pt x="4" y="10"/>
                  </a:lnTo>
                  <a:lnTo>
                    <a:pt x="4" y="12"/>
                  </a:lnTo>
                  <a:lnTo>
                    <a:pt x="4" y="13"/>
                  </a:lnTo>
                  <a:lnTo>
                    <a:pt x="4" y="14"/>
                  </a:lnTo>
                  <a:lnTo>
                    <a:pt x="7" y="15"/>
                  </a:lnTo>
                  <a:lnTo>
                    <a:pt x="7" y="15"/>
                  </a:lnTo>
                  <a:lnTo>
                    <a:pt x="8" y="14"/>
                  </a:lnTo>
                  <a:lnTo>
                    <a:pt x="10" y="14"/>
                  </a:lnTo>
                  <a:lnTo>
                    <a:pt x="11" y="12"/>
                  </a:lnTo>
                  <a:lnTo>
                    <a:pt x="11" y="10"/>
                  </a:lnTo>
                  <a:lnTo>
                    <a:pt x="11" y="10"/>
                  </a:lnTo>
                  <a:lnTo>
                    <a:pt x="11" y="10"/>
                  </a:lnTo>
                  <a:lnTo>
                    <a:pt x="13" y="9"/>
                  </a:lnTo>
                  <a:lnTo>
                    <a:pt x="13" y="10"/>
                  </a:lnTo>
                  <a:lnTo>
                    <a:pt x="13" y="10"/>
                  </a:lnTo>
                  <a:lnTo>
                    <a:pt x="13" y="13"/>
                  </a:lnTo>
                  <a:lnTo>
                    <a:pt x="13" y="14"/>
                  </a:lnTo>
                  <a:lnTo>
                    <a:pt x="12" y="15"/>
                  </a:lnTo>
                  <a:lnTo>
                    <a:pt x="10" y="18"/>
                  </a:lnTo>
                  <a:lnTo>
                    <a:pt x="7" y="18"/>
                  </a:lnTo>
                  <a:lnTo>
                    <a:pt x="7" y="18"/>
                  </a:lnTo>
                  <a:lnTo>
                    <a:pt x="6" y="18"/>
                  </a:lnTo>
                  <a:lnTo>
                    <a:pt x="3" y="18"/>
                  </a:lnTo>
                  <a:lnTo>
                    <a:pt x="2" y="15"/>
                  </a:lnTo>
                  <a:lnTo>
                    <a:pt x="0" y="14"/>
                  </a:lnTo>
                  <a:lnTo>
                    <a:pt x="0" y="12"/>
                  </a:lnTo>
                  <a:lnTo>
                    <a:pt x="0" y="10"/>
                  </a:lnTo>
                  <a:lnTo>
                    <a:pt x="0" y="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 w="0">
              <a:noFill/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3" name="Freeform 4190"/>
            <p:cNvSpPr>
              <a:spLocks noEditPoints="1"/>
            </p:cNvSpPr>
            <p:nvPr/>
          </p:nvSpPr>
          <p:spPr bwMode="auto">
            <a:xfrm>
              <a:off x="1713147" y="1996002"/>
              <a:ext cx="129742" cy="170342"/>
            </a:xfrm>
            <a:custGeom>
              <a:gdLst>
                <a:gd name="T0" fmla="*/ 8 w 16"/>
                <a:gd name="T1" fmla="*/ 19 h 21"/>
                <a:gd name="T2" fmla="*/ 8 w 16"/>
                <a:gd name="T3" fmla="*/ 19 h 21"/>
                <a:gd name="T4" fmla="*/ 8 w 16"/>
                <a:gd name="T5" fmla="*/ 19 h 21"/>
                <a:gd name="T6" fmla="*/ 8 w 16"/>
                <a:gd name="T7" fmla="*/ 19 h 21"/>
                <a:gd name="T8" fmla="*/ 8 w 16"/>
                <a:gd name="T9" fmla="*/ 19 h 21"/>
                <a:gd name="T10" fmla="*/ 4 w 16"/>
                <a:gd name="T11" fmla="*/ 17 h 21"/>
                <a:gd name="T12" fmla="*/ 3 w 16"/>
                <a:gd name="T13" fmla="*/ 17 h 21"/>
                <a:gd name="T14" fmla="*/ 4 w 16"/>
                <a:gd name="T15" fmla="*/ 17 h 21"/>
                <a:gd name="T16" fmla="*/ 4 w 16"/>
                <a:gd name="T17" fmla="*/ 17 h 21"/>
                <a:gd name="T18" fmla="*/ 13 w 16"/>
                <a:gd name="T19" fmla="*/ 14 h 21"/>
                <a:gd name="T20" fmla="*/ 13 w 16"/>
                <a:gd name="T21" fmla="*/ 15 h 21"/>
                <a:gd name="T22" fmla="*/ 13 w 16"/>
                <a:gd name="T23" fmla="*/ 14 h 21"/>
                <a:gd name="T24" fmla="*/ 13 w 16"/>
                <a:gd name="T25" fmla="*/ 14 h 21"/>
                <a:gd name="T26" fmla="*/ 4 w 16"/>
                <a:gd name="T27" fmla="*/ 11 h 21"/>
                <a:gd name="T28" fmla="*/ 3 w 16"/>
                <a:gd name="T29" fmla="*/ 11 h 21"/>
                <a:gd name="T30" fmla="*/ 3 w 16"/>
                <a:gd name="T31" fmla="*/ 12 h 21"/>
                <a:gd name="T32" fmla="*/ 3 w 16"/>
                <a:gd name="T33" fmla="*/ 11 h 21"/>
                <a:gd name="T34" fmla="*/ 4 w 16"/>
                <a:gd name="T35" fmla="*/ 11 h 21"/>
                <a:gd name="T36" fmla="*/ 0 w 16"/>
                <a:gd name="T37" fmla="*/ 0 h 21"/>
                <a:gd name="T38" fmla="*/ 7 w 16"/>
                <a:gd name="T39" fmla="*/ 0 h 21"/>
                <a:gd name="T40" fmla="*/ 7 w 16"/>
                <a:gd name="T41" fmla="*/ 11 h 21"/>
                <a:gd name="T42" fmla="*/ 7 w 16"/>
                <a:gd name="T43" fmla="*/ 11 h 21"/>
                <a:gd name="T44" fmla="*/ 7 w 16"/>
                <a:gd name="T45" fmla="*/ 12 h 21"/>
                <a:gd name="T46" fmla="*/ 7 w 16"/>
                <a:gd name="T47" fmla="*/ 12 h 21"/>
                <a:gd name="T48" fmla="*/ 7 w 16"/>
                <a:gd name="T49" fmla="*/ 14 h 21"/>
                <a:gd name="T50" fmla="*/ 7 w 16"/>
                <a:gd name="T51" fmla="*/ 15 h 21"/>
                <a:gd name="T52" fmla="*/ 7 w 16"/>
                <a:gd name="T53" fmla="*/ 15 h 21"/>
                <a:gd name="T54" fmla="*/ 7 w 16"/>
                <a:gd name="T55" fmla="*/ 15 h 21"/>
                <a:gd name="T56" fmla="*/ 8 w 16"/>
                <a:gd name="T57" fmla="*/ 16 h 21"/>
                <a:gd name="T58" fmla="*/ 8 w 16"/>
                <a:gd name="T59" fmla="*/ 16 h 21"/>
                <a:gd name="T60" fmla="*/ 9 w 16"/>
                <a:gd name="T61" fmla="*/ 15 h 21"/>
                <a:gd name="T62" fmla="*/ 9 w 16"/>
                <a:gd name="T63" fmla="*/ 15 h 21"/>
                <a:gd name="T64" fmla="*/ 9 w 16"/>
                <a:gd name="T65" fmla="*/ 14 h 21"/>
                <a:gd name="T66" fmla="*/ 11 w 16"/>
                <a:gd name="T67" fmla="*/ 12 h 21"/>
                <a:gd name="T68" fmla="*/ 11 w 16"/>
                <a:gd name="T69" fmla="*/ 12 h 21"/>
                <a:gd name="T70" fmla="*/ 9 w 16"/>
                <a:gd name="T71" fmla="*/ 11 h 21"/>
                <a:gd name="T72" fmla="*/ 16 w 16"/>
                <a:gd name="T73" fmla="*/ 10 h 21"/>
                <a:gd name="T74" fmla="*/ 16 w 16"/>
                <a:gd name="T75" fmla="*/ 11 h 21"/>
                <a:gd name="T76" fmla="*/ 16 w 16"/>
                <a:gd name="T77" fmla="*/ 11 h 21"/>
                <a:gd name="T78" fmla="*/ 16 w 16"/>
                <a:gd name="T79" fmla="*/ 12 h 21"/>
                <a:gd name="T80" fmla="*/ 16 w 16"/>
                <a:gd name="T81" fmla="*/ 14 h 21"/>
                <a:gd name="T82" fmla="*/ 16 w 16"/>
                <a:gd name="T83" fmla="*/ 15 h 21"/>
                <a:gd name="T84" fmla="*/ 16 w 16"/>
                <a:gd name="T85" fmla="*/ 17 h 21"/>
                <a:gd name="T86" fmla="*/ 13 w 16"/>
                <a:gd name="T87" fmla="*/ 19 h 21"/>
                <a:gd name="T88" fmla="*/ 12 w 16"/>
                <a:gd name="T89" fmla="*/ 21 h 21"/>
                <a:gd name="T90" fmla="*/ 8 w 16"/>
                <a:gd name="T91" fmla="*/ 21 h 21"/>
                <a:gd name="T92" fmla="*/ 8 w 16"/>
                <a:gd name="T93" fmla="*/ 21 h 21"/>
                <a:gd name="T94" fmla="*/ 7 w 16"/>
                <a:gd name="T95" fmla="*/ 21 h 21"/>
                <a:gd name="T96" fmla="*/ 5 w 16"/>
                <a:gd name="T97" fmla="*/ 21 h 21"/>
                <a:gd name="T98" fmla="*/ 3 w 16"/>
                <a:gd name="T99" fmla="*/ 20 h 21"/>
                <a:gd name="T100" fmla="*/ 1 w 16"/>
                <a:gd name="T101" fmla="*/ 19 h 21"/>
                <a:gd name="T102" fmla="*/ 1 w 16"/>
                <a:gd name="T103" fmla="*/ 19 h 21"/>
                <a:gd name="T104" fmla="*/ 0 w 16"/>
                <a:gd name="T105" fmla="*/ 16 h 21"/>
                <a:gd name="T106" fmla="*/ 0 w 16"/>
                <a:gd name="T107" fmla="*/ 14 h 21"/>
                <a:gd name="T108" fmla="*/ 0 w 16"/>
                <a:gd name="T109" fmla="*/ 12 h 21"/>
                <a:gd name="T110" fmla="*/ 0 w 16"/>
                <a:gd name="T111" fmla="*/ 11 h 21"/>
                <a:gd name="T112" fmla="*/ 0 w 16"/>
                <a:gd name="T113" fmla="*/ 0 h 2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6" h="21">
                  <a:moveTo>
                    <a:pt x="8" y="19"/>
                  </a:moveTo>
                  <a:lnTo>
                    <a:pt x="8" y="19"/>
                  </a:lnTo>
                  <a:lnTo>
                    <a:pt x="8" y="19"/>
                  </a:lnTo>
                  <a:lnTo>
                    <a:pt x="8" y="19"/>
                  </a:lnTo>
                  <a:lnTo>
                    <a:pt x="8" y="19"/>
                  </a:lnTo>
                  <a:close/>
                  <a:moveTo>
                    <a:pt x="4" y="17"/>
                  </a:moveTo>
                  <a:lnTo>
                    <a:pt x="3" y="17"/>
                  </a:lnTo>
                  <a:lnTo>
                    <a:pt x="4" y="17"/>
                  </a:lnTo>
                  <a:lnTo>
                    <a:pt x="4" y="17"/>
                  </a:lnTo>
                  <a:close/>
                  <a:moveTo>
                    <a:pt x="13" y="14"/>
                  </a:moveTo>
                  <a:lnTo>
                    <a:pt x="13" y="15"/>
                  </a:lnTo>
                  <a:lnTo>
                    <a:pt x="13" y="14"/>
                  </a:lnTo>
                  <a:lnTo>
                    <a:pt x="13" y="14"/>
                  </a:lnTo>
                  <a:close/>
                  <a:moveTo>
                    <a:pt x="4" y="11"/>
                  </a:moveTo>
                  <a:lnTo>
                    <a:pt x="3" y="11"/>
                  </a:lnTo>
                  <a:lnTo>
                    <a:pt x="3" y="12"/>
                  </a:lnTo>
                  <a:lnTo>
                    <a:pt x="3" y="11"/>
                  </a:lnTo>
                  <a:lnTo>
                    <a:pt x="4" y="11"/>
                  </a:lnTo>
                  <a:close/>
                  <a:moveTo>
                    <a:pt x="0" y="0"/>
                  </a:moveTo>
                  <a:lnTo>
                    <a:pt x="7" y="0"/>
                  </a:lnTo>
                  <a:lnTo>
                    <a:pt x="7" y="11"/>
                  </a:lnTo>
                  <a:lnTo>
                    <a:pt x="7" y="11"/>
                  </a:lnTo>
                  <a:lnTo>
                    <a:pt x="7" y="12"/>
                  </a:lnTo>
                  <a:lnTo>
                    <a:pt x="7" y="12"/>
                  </a:lnTo>
                  <a:lnTo>
                    <a:pt x="7" y="14"/>
                  </a:lnTo>
                  <a:lnTo>
                    <a:pt x="7" y="15"/>
                  </a:lnTo>
                  <a:lnTo>
                    <a:pt x="7" y="15"/>
                  </a:lnTo>
                  <a:lnTo>
                    <a:pt x="7" y="15"/>
                  </a:lnTo>
                  <a:lnTo>
                    <a:pt x="8" y="16"/>
                  </a:lnTo>
                  <a:lnTo>
                    <a:pt x="8" y="16"/>
                  </a:lnTo>
                  <a:lnTo>
                    <a:pt x="9" y="15"/>
                  </a:lnTo>
                  <a:lnTo>
                    <a:pt x="9" y="15"/>
                  </a:lnTo>
                  <a:lnTo>
                    <a:pt x="9" y="14"/>
                  </a:lnTo>
                  <a:lnTo>
                    <a:pt x="11" y="12"/>
                  </a:lnTo>
                  <a:lnTo>
                    <a:pt x="11" y="12"/>
                  </a:lnTo>
                  <a:lnTo>
                    <a:pt x="9" y="11"/>
                  </a:lnTo>
                  <a:lnTo>
                    <a:pt x="16" y="10"/>
                  </a:lnTo>
                  <a:lnTo>
                    <a:pt x="16" y="11"/>
                  </a:lnTo>
                  <a:lnTo>
                    <a:pt x="16" y="11"/>
                  </a:lnTo>
                  <a:lnTo>
                    <a:pt x="16" y="12"/>
                  </a:lnTo>
                  <a:lnTo>
                    <a:pt x="16" y="14"/>
                  </a:lnTo>
                  <a:lnTo>
                    <a:pt x="16" y="15"/>
                  </a:lnTo>
                  <a:lnTo>
                    <a:pt x="16" y="17"/>
                  </a:lnTo>
                  <a:lnTo>
                    <a:pt x="13" y="19"/>
                  </a:lnTo>
                  <a:lnTo>
                    <a:pt x="12" y="21"/>
                  </a:lnTo>
                  <a:lnTo>
                    <a:pt x="8" y="21"/>
                  </a:lnTo>
                  <a:lnTo>
                    <a:pt x="8" y="21"/>
                  </a:lnTo>
                  <a:lnTo>
                    <a:pt x="7" y="21"/>
                  </a:lnTo>
                  <a:lnTo>
                    <a:pt x="5" y="21"/>
                  </a:lnTo>
                  <a:lnTo>
                    <a:pt x="3" y="20"/>
                  </a:lnTo>
                  <a:lnTo>
                    <a:pt x="1" y="19"/>
                  </a:lnTo>
                  <a:lnTo>
                    <a:pt x="1" y="19"/>
                  </a:lnTo>
                  <a:lnTo>
                    <a:pt x="0" y="16"/>
                  </a:lnTo>
                  <a:lnTo>
                    <a:pt x="0" y="14"/>
                  </a:lnTo>
                  <a:lnTo>
                    <a:pt x="0" y="12"/>
                  </a:lnTo>
                  <a:lnTo>
                    <a:pt x="0" y="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 w="0">
              <a:noFill/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4" name="Freeform 4191"/>
            <p:cNvSpPr>
              <a:spLocks noEditPoints="1"/>
            </p:cNvSpPr>
            <p:nvPr/>
          </p:nvSpPr>
          <p:spPr bwMode="auto">
            <a:xfrm>
              <a:off x="1437445" y="2052784"/>
              <a:ext cx="543298" cy="835475"/>
            </a:xfrm>
            <a:custGeom>
              <a:gdLst>
                <a:gd name="T0" fmla="*/ 37 w 67"/>
                <a:gd name="T1" fmla="*/ 4 h 103"/>
                <a:gd name="T2" fmla="*/ 28 w 67"/>
                <a:gd name="T3" fmla="*/ 7 h 103"/>
                <a:gd name="T4" fmla="*/ 18 w 67"/>
                <a:gd name="T5" fmla="*/ 14 h 103"/>
                <a:gd name="T6" fmla="*/ 11 w 67"/>
                <a:gd name="T7" fmla="*/ 26 h 103"/>
                <a:gd name="T8" fmla="*/ 4 w 67"/>
                <a:gd name="T9" fmla="*/ 44 h 103"/>
                <a:gd name="T10" fmla="*/ 4 w 67"/>
                <a:gd name="T11" fmla="*/ 52 h 103"/>
                <a:gd name="T12" fmla="*/ 3 w 67"/>
                <a:gd name="T13" fmla="*/ 59 h 103"/>
                <a:gd name="T14" fmla="*/ 4 w 67"/>
                <a:gd name="T15" fmla="*/ 75 h 103"/>
                <a:gd name="T16" fmla="*/ 9 w 67"/>
                <a:gd name="T17" fmla="*/ 88 h 103"/>
                <a:gd name="T18" fmla="*/ 14 w 67"/>
                <a:gd name="T19" fmla="*/ 97 h 103"/>
                <a:gd name="T20" fmla="*/ 22 w 67"/>
                <a:gd name="T21" fmla="*/ 101 h 103"/>
                <a:gd name="T22" fmla="*/ 24 w 67"/>
                <a:gd name="T23" fmla="*/ 101 h 103"/>
                <a:gd name="T24" fmla="*/ 30 w 67"/>
                <a:gd name="T25" fmla="*/ 98 h 103"/>
                <a:gd name="T26" fmla="*/ 38 w 67"/>
                <a:gd name="T27" fmla="*/ 93 h 103"/>
                <a:gd name="T28" fmla="*/ 46 w 67"/>
                <a:gd name="T29" fmla="*/ 82 h 103"/>
                <a:gd name="T30" fmla="*/ 56 w 67"/>
                <a:gd name="T31" fmla="*/ 65 h 103"/>
                <a:gd name="T32" fmla="*/ 63 w 67"/>
                <a:gd name="T33" fmla="*/ 46 h 103"/>
                <a:gd name="T34" fmla="*/ 64 w 67"/>
                <a:gd name="T35" fmla="*/ 41 h 103"/>
                <a:gd name="T36" fmla="*/ 64 w 67"/>
                <a:gd name="T37" fmla="*/ 37 h 103"/>
                <a:gd name="T38" fmla="*/ 62 w 67"/>
                <a:gd name="T39" fmla="*/ 22 h 103"/>
                <a:gd name="T40" fmla="*/ 55 w 67"/>
                <a:gd name="T41" fmla="*/ 12 h 103"/>
                <a:gd name="T42" fmla="*/ 46 w 67"/>
                <a:gd name="T43" fmla="*/ 5 h 103"/>
                <a:gd name="T44" fmla="*/ 37 w 67"/>
                <a:gd name="T45" fmla="*/ 4 h 103"/>
                <a:gd name="T46" fmla="*/ 37 w 67"/>
                <a:gd name="T47" fmla="*/ 4 h 103"/>
                <a:gd name="T48" fmla="*/ 37 w 67"/>
                <a:gd name="T49" fmla="*/ 0 h 103"/>
                <a:gd name="T50" fmla="*/ 38 w 67"/>
                <a:gd name="T51" fmla="*/ 0 h 103"/>
                <a:gd name="T52" fmla="*/ 47 w 67"/>
                <a:gd name="T53" fmla="*/ 3 h 103"/>
                <a:gd name="T54" fmla="*/ 58 w 67"/>
                <a:gd name="T55" fmla="*/ 10 h 103"/>
                <a:gd name="T56" fmla="*/ 64 w 67"/>
                <a:gd name="T57" fmla="*/ 21 h 103"/>
                <a:gd name="T58" fmla="*/ 67 w 67"/>
                <a:gd name="T59" fmla="*/ 37 h 103"/>
                <a:gd name="T60" fmla="*/ 67 w 67"/>
                <a:gd name="T61" fmla="*/ 42 h 103"/>
                <a:gd name="T62" fmla="*/ 67 w 67"/>
                <a:gd name="T63" fmla="*/ 46 h 103"/>
                <a:gd name="T64" fmla="*/ 60 w 67"/>
                <a:gd name="T65" fmla="*/ 67 h 103"/>
                <a:gd name="T66" fmla="*/ 48 w 67"/>
                <a:gd name="T67" fmla="*/ 85 h 103"/>
                <a:gd name="T68" fmla="*/ 41 w 67"/>
                <a:gd name="T69" fmla="*/ 94 h 103"/>
                <a:gd name="T70" fmla="*/ 31 w 67"/>
                <a:gd name="T71" fmla="*/ 101 h 103"/>
                <a:gd name="T72" fmla="*/ 24 w 67"/>
                <a:gd name="T73" fmla="*/ 103 h 103"/>
                <a:gd name="T74" fmla="*/ 21 w 67"/>
                <a:gd name="T75" fmla="*/ 103 h 103"/>
                <a:gd name="T76" fmla="*/ 13 w 67"/>
                <a:gd name="T77" fmla="*/ 98 h 103"/>
                <a:gd name="T78" fmla="*/ 7 w 67"/>
                <a:gd name="T79" fmla="*/ 89 h 103"/>
                <a:gd name="T80" fmla="*/ 1 w 67"/>
                <a:gd name="T81" fmla="*/ 75 h 103"/>
                <a:gd name="T82" fmla="*/ 0 w 67"/>
                <a:gd name="T83" fmla="*/ 59 h 103"/>
                <a:gd name="T84" fmla="*/ 0 w 67"/>
                <a:gd name="T85" fmla="*/ 51 h 103"/>
                <a:gd name="T86" fmla="*/ 1 w 67"/>
                <a:gd name="T87" fmla="*/ 43 h 103"/>
                <a:gd name="T88" fmla="*/ 7 w 67"/>
                <a:gd name="T89" fmla="*/ 25 h 103"/>
                <a:gd name="T90" fmla="*/ 16 w 67"/>
                <a:gd name="T91" fmla="*/ 12 h 103"/>
                <a:gd name="T92" fmla="*/ 26 w 67"/>
                <a:gd name="T93" fmla="*/ 4 h 103"/>
                <a:gd name="T94" fmla="*/ 37 w 67"/>
                <a:gd name="T95" fmla="*/ 0 h 10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7" h="103">
                  <a:moveTo>
                    <a:pt x="37" y="4"/>
                  </a:moveTo>
                  <a:lnTo>
                    <a:pt x="28" y="7"/>
                  </a:lnTo>
                  <a:lnTo>
                    <a:pt x="18" y="14"/>
                  </a:lnTo>
                  <a:lnTo>
                    <a:pt x="11" y="26"/>
                  </a:lnTo>
                  <a:lnTo>
                    <a:pt x="4" y="44"/>
                  </a:lnTo>
                  <a:lnTo>
                    <a:pt x="4" y="52"/>
                  </a:lnTo>
                  <a:lnTo>
                    <a:pt x="3" y="59"/>
                  </a:lnTo>
                  <a:lnTo>
                    <a:pt x="4" y="75"/>
                  </a:lnTo>
                  <a:lnTo>
                    <a:pt x="9" y="88"/>
                  </a:lnTo>
                  <a:lnTo>
                    <a:pt x="14" y="97"/>
                  </a:lnTo>
                  <a:lnTo>
                    <a:pt x="22" y="101"/>
                  </a:lnTo>
                  <a:lnTo>
                    <a:pt x="24" y="101"/>
                  </a:lnTo>
                  <a:lnTo>
                    <a:pt x="30" y="98"/>
                  </a:lnTo>
                  <a:lnTo>
                    <a:pt x="38" y="93"/>
                  </a:lnTo>
                  <a:lnTo>
                    <a:pt x="46" y="82"/>
                  </a:lnTo>
                  <a:lnTo>
                    <a:pt x="56" y="65"/>
                  </a:lnTo>
                  <a:lnTo>
                    <a:pt x="63" y="46"/>
                  </a:lnTo>
                  <a:lnTo>
                    <a:pt x="64" y="41"/>
                  </a:lnTo>
                  <a:lnTo>
                    <a:pt x="64" y="37"/>
                  </a:lnTo>
                  <a:lnTo>
                    <a:pt x="62" y="22"/>
                  </a:lnTo>
                  <a:lnTo>
                    <a:pt x="55" y="12"/>
                  </a:lnTo>
                  <a:lnTo>
                    <a:pt x="46" y="5"/>
                  </a:lnTo>
                  <a:lnTo>
                    <a:pt x="37" y="4"/>
                  </a:lnTo>
                  <a:lnTo>
                    <a:pt x="37" y="4"/>
                  </a:lnTo>
                  <a:close/>
                  <a:moveTo>
                    <a:pt x="37" y="0"/>
                  </a:moveTo>
                  <a:lnTo>
                    <a:pt x="38" y="0"/>
                  </a:lnTo>
                  <a:lnTo>
                    <a:pt x="47" y="3"/>
                  </a:lnTo>
                  <a:lnTo>
                    <a:pt x="58" y="10"/>
                  </a:lnTo>
                  <a:lnTo>
                    <a:pt x="64" y="21"/>
                  </a:lnTo>
                  <a:lnTo>
                    <a:pt x="67" y="37"/>
                  </a:lnTo>
                  <a:lnTo>
                    <a:pt x="67" y="42"/>
                  </a:lnTo>
                  <a:lnTo>
                    <a:pt x="67" y="46"/>
                  </a:lnTo>
                  <a:lnTo>
                    <a:pt x="60" y="67"/>
                  </a:lnTo>
                  <a:lnTo>
                    <a:pt x="48" y="85"/>
                  </a:lnTo>
                  <a:lnTo>
                    <a:pt x="41" y="94"/>
                  </a:lnTo>
                  <a:lnTo>
                    <a:pt x="31" y="101"/>
                  </a:lnTo>
                  <a:lnTo>
                    <a:pt x="24" y="103"/>
                  </a:lnTo>
                  <a:lnTo>
                    <a:pt x="21" y="103"/>
                  </a:lnTo>
                  <a:lnTo>
                    <a:pt x="13" y="98"/>
                  </a:lnTo>
                  <a:lnTo>
                    <a:pt x="7" y="89"/>
                  </a:lnTo>
                  <a:lnTo>
                    <a:pt x="1" y="75"/>
                  </a:lnTo>
                  <a:lnTo>
                    <a:pt x="0" y="59"/>
                  </a:lnTo>
                  <a:lnTo>
                    <a:pt x="0" y="51"/>
                  </a:lnTo>
                  <a:lnTo>
                    <a:pt x="1" y="43"/>
                  </a:lnTo>
                  <a:lnTo>
                    <a:pt x="7" y="25"/>
                  </a:lnTo>
                  <a:lnTo>
                    <a:pt x="16" y="12"/>
                  </a:lnTo>
                  <a:lnTo>
                    <a:pt x="26" y="4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chemeClr val="accent5"/>
            </a:solidFill>
            <a:ln w="0">
              <a:noFill/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5" name="Freeform 4192"/>
            <p:cNvSpPr>
              <a:spLocks noEditPoints="1"/>
            </p:cNvSpPr>
            <p:nvPr/>
          </p:nvSpPr>
          <p:spPr bwMode="auto">
            <a:xfrm>
              <a:off x="1429333" y="2044670"/>
              <a:ext cx="567622" cy="859807"/>
            </a:xfrm>
            <a:custGeom>
              <a:gdLst>
                <a:gd name="T0" fmla="*/ 23 w 70"/>
                <a:gd name="T1" fmla="*/ 103 h 106"/>
                <a:gd name="T2" fmla="*/ 25 w 70"/>
                <a:gd name="T3" fmla="*/ 103 h 106"/>
                <a:gd name="T4" fmla="*/ 25 w 70"/>
                <a:gd name="T5" fmla="*/ 103 h 106"/>
                <a:gd name="T6" fmla="*/ 19 w 70"/>
                <a:gd name="T7" fmla="*/ 102 h 106"/>
                <a:gd name="T8" fmla="*/ 29 w 70"/>
                <a:gd name="T9" fmla="*/ 102 h 106"/>
                <a:gd name="T10" fmla="*/ 32 w 70"/>
                <a:gd name="T11" fmla="*/ 100 h 106"/>
                <a:gd name="T12" fmla="*/ 67 w 70"/>
                <a:gd name="T13" fmla="*/ 47 h 106"/>
                <a:gd name="T14" fmla="*/ 48 w 70"/>
                <a:gd name="T15" fmla="*/ 85 h 106"/>
                <a:gd name="T16" fmla="*/ 36 w 70"/>
                <a:gd name="T17" fmla="*/ 98 h 106"/>
                <a:gd name="T18" fmla="*/ 48 w 70"/>
                <a:gd name="T19" fmla="*/ 85 h 106"/>
                <a:gd name="T20" fmla="*/ 67 w 70"/>
                <a:gd name="T21" fmla="*/ 47 h 106"/>
                <a:gd name="T22" fmla="*/ 65 w 70"/>
                <a:gd name="T23" fmla="*/ 31 h 106"/>
                <a:gd name="T24" fmla="*/ 67 w 70"/>
                <a:gd name="T25" fmla="*/ 38 h 106"/>
                <a:gd name="T26" fmla="*/ 38 w 70"/>
                <a:gd name="T27" fmla="*/ 6 h 106"/>
                <a:gd name="T28" fmla="*/ 19 w 70"/>
                <a:gd name="T29" fmla="*/ 15 h 106"/>
                <a:gd name="T30" fmla="*/ 8 w 70"/>
                <a:gd name="T31" fmla="*/ 45 h 106"/>
                <a:gd name="T32" fmla="*/ 5 w 70"/>
                <a:gd name="T33" fmla="*/ 60 h 106"/>
                <a:gd name="T34" fmla="*/ 8 w 70"/>
                <a:gd name="T35" fmla="*/ 76 h 106"/>
                <a:gd name="T36" fmla="*/ 17 w 70"/>
                <a:gd name="T37" fmla="*/ 97 h 106"/>
                <a:gd name="T38" fmla="*/ 25 w 70"/>
                <a:gd name="T39" fmla="*/ 100 h 106"/>
                <a:gd name="T40" fmla="*/ 25 w 70"/>
                <a:gd name="T41" fmla="*/ 100 h 106"/>
                <a:gd name="T42" fmla="*/ 25 w 70"/>
                <a:gd name="T43" fmla="*/ 100 h 106"/>
                <a:gd name="T44" fmla="*/ 39 w 70"/>
                <a:gd name="T45" fmla="*/ 93 h 106"/>
                <a:gd name="T46" fmla="*/ 47 w 70"/>
                <a:gd name="T47" fmla="*/ 83 h 106"/>
                <a:gd name="T48" fmla="*/ 56 w 70"/>
                <a:gd name="T49" fmla="*/ 65 h 106"/>
                <a:gd name="T50" fmla="*/ 64 w 70"/>
                <a:gd name="T51" fmla="*/ 42 h 106"/>
                <a:gd name="T52" fmla="*/ 64 w 70"/>
                <a:gd name="T53" fmla="*/ 38 h 106"/>
                <a:gd name="T54" fmla="*/ 55 w 70"/>
                <a:gd name="T55" fmla="*/ 14 h 106"/>
                <a:gd name="T56" fmla="*/ 38 w 70"/>
                <a:gd name="T57" fmla="*/ 6 h 106"/>
                <a:gd name="T58" fmla="*/ 38 w 70"/>
                <a:gd name="T59" fmla="*/ 2 h 106"/>
                <a:gd name="T60" fmla="*/ 38 w 70"/>
                <a:gd name="T61" fmla="*/ 2 h 106"/>
                <a:gd name="T62" fmla="*/ 38 w 70"/>
                <a:gd name="T63" fmla="*/ 0 h 106"/>
                <a:gd name="T64" fmla="*/ 49 w 70"/>
                <a:gd name="T65" fmla="*/ 2 h 106"/>
                <a:gd name="T66" fmla="*/ 67 w 70"/>
                <a:gd name="T67" fmla="*/ 22 h 106"/>
                <a:gd name="T68" fmla="*/ 70 w 70"/>
                <a:gd name="T69" fmla="*/ 38 h 106"/>
                <a:gd name="T70" fmla="*/ 69 w 70"/>
                <a:gd name="T71" fmla="*/ 48 h 106"/>
                <a:gd name="T72" fmla="*/ 51 w 70"/>
                <a:gd name="T73" fmla="*/ 87 h 106"/>
                <a:gd name="T74" fmla="*/ 34 w 70"/>
                <a:gd name="T75" fmla="*/ 103 h 106"/>
                <a:gd name="T76" fmla="*/ 22 w 70"/>
                <a:gd name="T77" fmla="*/ 106 h 106"/>
                <a:gd name="T78" fmla="*/ 22 w 70"/>
                <a:gd name="T79" fmla="*/ 106 h 106"/>
                <a:gd name="T80" fmla="*/ 5 w 70"/>
                <a:gd name="T81" fmla="*/ 90 h 106"/>
                <a:gd name="T82" fmla="*/ 0 w 70"/>
                <a:gd name="T83" fmla="*/ 60 h 106"/>
                <a:gd name="T84" fmla="*/ 1 w 70"/>
                <a:gd name="T85" fmla="*/ 44 h 106"/>
                <a:gd name="T86" fmla="*/ 15 w 70"/>
                <a:gd name="T87" fmla="*/ 11 h 106"/>
                <a:gd name="T88" fmla="*/ 38 w 70"/>
                <a:gd name="T89" fmla="*/ 0 h 10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70" h="105">
                  <a:moveTo>
                    <a:pt x="19" y="102"/>
                  </a:moveTo>
                  <a:lnTo>
                    <a:pt x="23" y="103"/>
                  </a:lnTo>
                  <a:lnTo>
                    <a:pt x="25" y="103"/>
                  </a:lnTo>
                  <a:lnTo>
                    <a:pt x="25" y="103"/>
                  </a:lnTo>
                  <a:lnTo>
                    <a:pt x="25" y="103"/>
                  </a:lnTo>
                  <a:lnTo>
                    <a:pt x="25" y="103"/>
                  </a:lnTo>
                  <a:lnTo>
                    <a:pt x="23" y="103"/>
                  </a:lnTo>
                  <a:lnTo>
                    <a:pt x="19" y="102"/>
                  </a:lnTo>
                  <a:close/>
                  <a:moveTo>
                    <a:pt x="32" y="100"/>
                  </a:moveTo>
                  <a:lnTo>
                    <a:pt x="29" y="102"/>
                  </a:lnTo>
                  <a:lnTo>
                    <a:pt x="32" y="100"/>
                  </a:lnTo>
                  <a:lnTo>
                    <a:pt x="32" y="100"/>
                  </a:lnTo>
                  <a:close/>
                  <a:moveTo>
                    <a:pt x="67" y="47"/>
                  </a:moveTo>
                  <a:lnTo>
                    <a:pt x="67" y="47"/>
                  </a:lnTo>
                  <a:lnTo>
                    <a:pt x="59" y="66"/>
                  </a:lnTo>
                  <a:lnTo>
                    <a:pt x="48" y="85"/>
                  </a:lnTo>
                  <a:lnTo>
                    <a:pt x="40" y="94"/>
                  </a:lnTo>
                  <a:lnTo>
                    <a:pt x="36" y="98"/>
                  </a:lnTo>
                  <a:lnTo>
                    <a:pt x="40" y="94"/>
                  </a:lnTo>
                  <a:lnTo>
                    <a:pt x="48" y="85"/>
                  </a:lnTo>
                  <a:lnTo>
                    <a:pt x="59" y="66"/>
                  </a:lnTo>
                  <a:lnTo>
                    <a:pt x="67" y="47"/>
                  </a:lnTo>
                  <a:lnTo>
                    <a:pt x="67" y="47"/>
                  </a:lnTo>
                  <a:close/>
                  <a:moveTo>
                    <a:pt x="65" y="31"/>
                  </a:moveTo>
                  <a:lnTo>
                    <a:pt x="67" y="38"/>
                  </a:lnTo>
                  <a:lnTo>
                    <a:pt x="67" y="38"/>
                  </a:lnTo>
                  <a:lnTo>
                    <a:pt x="65" y="31"/>
                  </a:lnTo>
                  <a:close/>
                  <a:moveTo>
                    <a:pt x="38" y="6"/>
                  </a:moveTo>
                  <a:lnTo>
                    <a:pt x="29" y="9"/>
                  </a:lnTo>
                  <a:lnTo>
                    <a:pt x="19" y="15"/>
                  </a:lnTo>
                  <a:lnTo>
                    <a:pt x="13" y="28"/>
                  </a:lnTo>
                  <a:lnTo>
                    <a:pt x="8" y="45"/>
                  </a:lnTo>
                  <a:lnTo>
                    <a:pt x="6" y="53"/>
                  </a:lnTo>
                  <a:lnTo>
                    <a:pt x="5" y="60"/>
                  </a:lnTo>
                  <a:lnTo>
                    <a:pt x="5" y="60"/>
                  </a:lnTo>
                  <a:lnTo>
                    <a:pt x="8" y="76"/>
                  </a:lnTo>
                  <a:lnTo>
                    <a:pt x="12" y="87"/>
                  </a:lnTo>
                  <a:lnTo>
                    <a:pt x="17" y="97"/>
                  </a:lnTo>
                  <a:lnTo>
                    <a:pt x="23" y="100"/>
                  </a:lnTo>
                  <a:lnTo>
                    <a:pt x="25" y="100"/>
                  </a:lnTo>
                  <a:lnTo>
                    <a:pt x="25" y="100"/>
                  </a:lnTo>
                  <a:lnTo>
                    <a:pt x="25" y="100"/>
                  </a:lnTo>
                  <a:lnTo>
                    <a:pt x="25" y="100"/>
                  </a:lnTo>
                  <a:lnTo>
                    <a:pt x="25" y="100"/>
                  </a:lnTo>
                  <a:lnTo>
                    <a:pt x="31" y="98"/>
                  </a:lnTo>
                  <a:lnTo>
                    <a:pt x="39" y="93"/>
                  </a:lnTo>
                  <a:lnTo>
                    <a:pt x="46" y="83"/>
                  </a:lnTo>
                  <a:lnTo>
                    <a:pt x="47" y="83"/>
                  </a:lnTo>
                  <a:lnTo>
                    <a:pt x="46" y="83"/>
                  </a:lnTo>
                  <a:lnTo>
                    <a:pt x="56" y="65"/>
                  </a:lnTo>
                  <a:lnTo>
                    <a:pt x="63" y="47"/>
                  </a:lnTo>
                  <a:lnTo>
                    <a:pt x="64" y="42"/>
                  </a:lnTo>
                  <a:lnTo>
                    <a:pt x="64" y="38"/>
                  </a:lnTo>
                  <a:lnTo>
                    <a:pt x="64" y="38"/>
                  </a:lnTo>
                  <a:lnTo>
                    <a:pt x="61" y="25"/>
                  </a:lnTo>
                  <a:lnTo>
                    <a:pt x="55" y="14"/>
                  </a:lnTo>
                  <a:lnTo>
                    <a:pt x="47" y="9"/>
                  </a:lnTo>
                  <a:lnTo>
                    <a:pt x="38" y="6"/>
                  </a:lnTo>
                  <a:lnTo>
                    <a:pt x="38" y="6"/>
                  </a:lnTo>
                  <a:close/>
                  <a:moveTo>
                    <a:pt x="38" y="2"/>
                  </a:moveTo>
                  <a:lnTo>
                    <a:pt x="38" y="4"/>
                  </a:lnTo>
                  <a:lnTo>
                    <a:pt x="38" y="2"/>
                  </a:lnTo>
                  <a:lnTo>
                    <a:pt x="38" y="2"/>
                  </a:lnTo>
                  <a:close/>
                  <a:moveTo>
                    <a:pt x="38" y="0"/>
                  </a:moveTo>
                  <a:lnTo>
                    <a:pt x="39" y="0"/>
                  </a:lnTo>
                  <a:lnTo>
                    <a:pt x="49" y="2"/>
                  </a:lnTo>
                  <a:lnTo>
                    <a:pt x="60" y="10"/>
                  </a:lnTo>
                  <a:lnTo>
                    <a:pt x="67" y="22"/>
                  </a:lnTo>
                  <a:lnTo>
                    <a:pt x="70" y="38"/>
                  </a:lnTo>
                  <a:lnTo>
                    <a:pt x="70" y="38"/>
                  </a:lnTo>
                  <a:lnTo>
                    <a:pt x="69" y="43"/>
                  </a:lnTo>
                  <a:lnTo>
                    <a:pt x="69" y="48"/>
                  </a:lnTo>
                  <a:lnTo>
                    <a:pt x="63" y="68"/>
                  </a:lnTo>
                  <a:lnTo>
                    <a:pt x="51" y="87"/>
                  </a:lnTo>
                  <a:lnTo>
                    <a:pt x="43" y="97"/>
                  </a:lnTo>
                  <a:lnTo>
                    <a:pt x="34" y="103"/>
                  </a:lnTo>
                  <a:lnTo>
                    <a:pt x="25" y="106"/>
                  </a:lnTo>
                  <a:lnTo>
                    <a:pt x="22" y="106"/>
                  </a:lnTo>
                  <a:lnTo>
                    <a:pt x="22" y="104"/>
                  </a:lnTo>
                  <a:lnTo>
                    <a:pt x="22" y="106"/>
                  </a:lnTo>
                  <a:lnTo>
                    <a:pt x="13" y="100"/>
                  </a:lnTo>
                  <a:lnTo>
                    <a:pt x="5" y="90"/>
                  </a:lnTo>
                  <a:lnTo>
                    <a:pt x="1" y="76"/>
                  </a:lnTo>
                  <a:lnTo>
                    <a:pt x="0" y="60"/>
                  </a:lnTo>
                  <a:lnTo>
                    <a:pt x="0" y="52"/>
                  </a:lnTo>
                  <a:lnTo>
                    <a:pt x="1" y="44"/>
                  </a:lnTo>
                  <a:lnTo>
                    <a:pt x="6" y="26"/>
                  </a:lnTo>
                  <a:lnTo>
                    <a:pt x="15" y="11"/>
                  </a:lnTo>
                  <a:lnTo>
                    <a:pt x="26" y="4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chemeClr val="accent5"/>
            </a:solidFill>
            <a:ln w="0">
              <a:noFill/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6" name="Freeform 4193"/>
            <p:cNvSpPr/>
            <p:nvPr/>
          </p:nvSpPr>
          <p:spPr bwMode="auto">
            <a:xfrm>
              <a:off x="1615840" y="2060893"/>
              <a:ext cx="105418" cy="97337"/>
            </a:xfrm>
            <a:custGeom>
              <a:gdLst>
                <a:gd name="T0" fmla="*/ 11 w 13"/>
                <a:gd name="T1" fmla="*/ 0 h 12"/>
                <a:gd name="T2" fmla="*/ 13 w 13"/>
                <a:gd name="T3" fmla="*/ 2 h 12"/>
                <a:gd name="T4" fmla="*/ 12 w 13"/>
                <a:gd name="T5" fmla="*/ 3 h 12"/>
                <a:gd name="T6" fmla="*/ 12 w 13"/>
                <a:gd name="T7" fmla="*/ 4 h 12"/>
                <a:gd name="T8" fmla="*/ 11 w 13"/>
                <a:gd name="T9" fmla="*/ 6 h 12"/>
                <a:gd name="T10" fmla="*/ 9 w 13"/>
                <a:gd name="T11" fmla="*/ 7 h 12"/>
                <a:gd name="T12" fmla="*/ 7 w 13"/>
                <a:gd name="T13" fmla="*/ 9 h 12"/>
                <a:gd name="T14" fmla="*/ 6 w 13"/>
                <a:gd name="T15" fmla="*/ 11 h 12"/>
                <a:gd name="T16" fmla="*/ 3 w 13"/>
                <a:gd name="T17" fmla="*/ 12 h 12"/>
                <a:gd name="T18" fmla="*/ 3 w 13"/>
                <a:gd name="T19" fmla="*/ 12 h 12"/>
                <a:gd name="T20" fmla="*/ 2 w 13"/>
                <a:gd name="T21" fmla="*/ 12 h 12"/>
                <a:gd name="T22" fmla="*/ 0 w 13"/>
                <a:gd name="T23" fmla="*/ 11 h 12"/>
                <a:gd name="T24" fmla="*/ 0 w 13"/>
                <a:gd name="T25" fmla="*/ 9 h 12"/>
                <a:gd name="T26" fmla="*/ 0 w 13"/>
                <a:gd name="T27" fmla="*/ 7 h 12"/>
                <a:gd name="T28" fmla="*/ 0 w 13"/>
                <a:gd name="T29" fmla="*/ 6 h 12"/>
                <a:gd name="T30" fmla="*/ 2 w 13"/>
                <a:gd name="T31" fmla="*/ 4 h 12"/>
                <a:gd name="T32" fmla="*/ 4 w 13"/>
                <a:gd name="T33" fmla="*/ 6 h 12"/>
                <a:gd name="T34" fmla="*/ 4 w 13"/>
                <a:gd name="T35" fmla="*/ 6 h 12"/>
                <a:gd name="T36" fmla="*/ 3 w 13"/>
                <a:gd name="T37" fmla="*/ 7 h 12"/>
                <a:gd name="T38" fmla="*/ 3 w 13"/>
                <a:gd name="T39" fmla="*/ 9 h 12"/>
                <a:gd name="T40" fmla="*/ 4 w 13"/>
                <a:gd name="T41" fmla="*/ 8 h 12"/>
                <a:gd name="T42" fmla="*/ 6 w 13"/>
                <a:gd name="T43" fmla="*/ 7 h 12"/>
                <a:gd name="T44" fmla="*/ 7 w 13"/>
                <a:gd name="T45" fmla="*/ 6 h 12"/>
                <a:gd name="T46" fmla="*/ 8 w 13"/>
                <a:gd name="T47" fmla="*/ 3 h 12"/>
                <a:gd name="T48" fmla="*/ 9 w 13"/>
                <a:gd name="T49" fmla="*/ 2 h 12"/>
                <a:gd name="T50" fmla="*/ 11 w 13"/>
                <a:gd name="T51" fmla="*/ 0 h 12"/>
                <a:gd name="T52" fmla="*/ 11 w 13"/>
                <a:gd name="T53" fmla="*/ 0 h 1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3" h="12">
                  <a:moveTo>
                    <a:pt x="11" y="0"/>
                  </a:moveTo>
                  <a:lnTo>
                    <a:pt x="13" y="2"/>
                  </a:lnTo>
                  <a:lnTo>
                    <a:pt x="12" y="3"/>
                  </a:lnTo>
                  <a:lnTo>
                    <a:pt x="12" y="4"/>
                  </a:lnTo>
                  <a:lnTo>
                    <a:pt x="11" y="6"/>
                  </a:lnTo>
                  <a:lnTo>
                    <a:pt x="9" y="7"/>
                  </a:lnTo>
                  <a:lnTo>
                    <a:pt x="7" y="9"/>
                  </a:lnTo>
                  <a:lnTo>
                    <a:pt x="6" y="11"/>
                  </a:lnTo>
                  <a:lnTo>
                    <a:pt x="3" y="12"/>
                  </a:lnTo>
                  <a:lnTo>
                    <a:pt x="3" y="12"/>
                  </a:lnTo>
                  <a:lnTo>
                    <a:pt x="2" y="12"/>
                  </a:lnTo>
                  <a:lnTo>
                    <a:pt x="0" y="11"/>
                  </a:lnTo>
                  <a:lnTo>
                    <a:pt x="0" y="9"/>
                  </a:lnTo>
                  <a:lnTo>
                    <a:pt x="0" y="7"/>
                  </a:lnTo>
                  <a:lnTo>
                    <a:pt x="0" y="6"/>
                  </a:lnTo>
                  <a:lnTo>
                    <a:pt x="2" y="4"/>
                  </a:lnTo>
                  <a:lnTo>
                    <a:pt x="4" y="6"/>
                  </a:lnTo>
                  <a:lnTo>
                    <a:pt x="4" y="6"/>
                  </a:lnTo>
                  <a:lnTo>
                    <a:pt x="3" y="7"/>
                  </a:lnTo>
                  <a:lnTo>
                    <a:pt x="3" y="9"/>
                  </a:lnTo>
                  <a:lnTo>
                    <a:pt x="4" y="8"/>
                  </a:lnTo>
                  <a:lnTo>
                    <a:pt x="6" y="7"/>
                  </a:lnTo>
                  <a:lnTo>
                    <a:pt x="7" y="6"/>
                  </a:lnTo>
                  <a:lnTo>
                    <a:pt x="8" y="3"/>
                  </a:lnTo>
                  <a:lnTo>
                    <a:pt x="9" y="2"/>
                  </a:lnTo>
                  <a:lnTo>
                    <a:pt x="11" y="0"/>
                  </a:lnTo>
                  <a:lnTo>
                    <a:pt x="11" y="0"/>
                  </a:lnTo>
                  <a:close/>
                </a:path>
              </a:pathLst>
            </a:custGeom>
            <a:solidFill>
              <a:schemeClr val="accent5"/>
            </a:solidFill>
            <a:ln w="0">
              <a:noFill/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7" name="Freeform 4194"/>
            <p:cNvSpPr>
              <a:spLocks noEditPoints="1"/>
            </p:cNvSpPr>
            <p:nvPr/>
          </p:nvSpPr>
          <p:spPr bwMode="auto">
            <a:xfrm>
              <a:off x="1599622" y="2052784"/>
              <a:ext cx="137854" cy="113559"/>
            </a:xfrm>
            <a:custGeom>
              <a:gdLst>
                <a:gd name="T0" fmla="*/ 4 w 17"/>
                <a:gd name="T1" fmla="*/ 12 h 14"/>
                <a:gd name="T2" fmla="*/ 2 w 17"/>
                <a:gd name="T3" fmla="*/ 12 h 14"/>
                <a:gd name="T4" fmla="*/ 4 w 17"/>
                <a:gd name="T5" fmla="*/ 12 h 14"/>
                <a:gd name="T6" fmla="*/ 4 w 17"/>
                <a:gd name="T7" fmla="*/ 12 h 14"/>
                <a:gd name="T8" fmla="*/ 4 w 17"/>
                <a:gd name="T9" fmla="*/ 8 h 14"/>
                <a:gd name="T10" fmla="*/ 4 w 17"/>
                <a:gd name="T11" fmla="*/ 8 h 14"/>
                <a:gd name="T12" fmla="*/ 4 w 17"/>
                <a:gd name="T13" fmla="*/ 9 h 14"/>
                <a:gd name="T14" fmla="*/ 4 w 17"/>
                <a:gd name="T15" fmla="*/ 8 h 14"/>
                <a:gd name="T16" fmla="*/ 4 w 17"/>
                <a:gd name="T17" fmla="*/ 8 h 14"/>
                <a:gd name="T18" fmla="*/ 13 w 17"/>
                <a:gd name="T19" fmla="*/ 0 h 14"/>
                <a:gd name="T20" fmla="*/ 13 w 17"/>
                <a:gd name="T21" fmla="*/ 0 h 14"/>
                <a:gd name="T22" fmla="*/ 17 w 17"/>
                <a:gd name="T23" fmla="*/ 3 h 14"/>
                <a:gd name="T24" fmla="*/ 17 w 17"/>
                <a:gd name="T25" fmla="*/ 4 h 14"/>
                <a:gd name="T26" fmla="*/ 15 w 17"/>
                <a:gd name="T27" fmla="*/ 4 h 14"/>
                <a:gd name="T28" fmla="*/ 15 w 17"/>
                <a:gd name="T29" fmla="*/ 5 h 14"/>
                <a:gd name="T30" fmla="*/ 14 w 17"/>
                <a:gd name="T31" fmla="*/ 7 h 14"/>
                <a:gd name="T32" fmla="*/ 13 w 17"/>
                <a:gd name="T33" fmla="*/ 9 h 14"/>
                <a:gd name="T34" fmla="*/ 10 w 17"/>
                <a:gd name="T35" fmla="*/ 10 h 14"/>
                <a:gd name="T36" fmla="*/ 9 w 17"/>
                <a:gd name="T37" fmla="*/ 13 h 14"/>
                <a:gd name="T38" fmla="*/ 8 w 17"/>
                <a:gd name="T39" fmla="*/ 14 h 14"/>
                <a:gd name="T40" fmla="*/ 5 w 17"/>
                <a:gd name="T41" fmla="*/ 14 h 14"/>
                <a:gd name="T42" fmla="*/ 5 w 17"/>
                <a:gd name="T43" fmla="*/ 14 h 14"/>
                <a:gd name="T44" fmla="*/ 2 w 17"/>
                <a:gd name="T45" fmla="*/ 14 h 14"/>
                <a:gd name="T46" fmla="*/ 1 w 17"/>
                <a:gd name="T47" fmla="*/ 13 h 14"/>
                <a:gd name="T48" fmla="*/ 1 w 17"/>
                <a:gd name="T49" fmla="*/ 13 h 14"/>
                <a:gd name="T50" fmla="*/ 0 w 17"/>
                <a:gd name="T51" fmla="*/ 12 h 14"/>
                <a:gd name="T52" fmla="*/ 0 w 17"/>
                <a:gd name="T53" fmla="*/ 10 h 14"/>
                <a:gd name="T54" fmla="*/ 1 w 17"/>
                <a:gd name="T55" fmla="*/ 8 h 14"/>
                <a:gd name="T56" fmla="*/ 1 w 17"/>
                <a:gd name="T57" fmla="*/ 7 h 14"/>
                <a:gd name="T58" fmla="*/ 1 w 17"/>
                <a:gd name="T59" fmla="*/ 5 h 14"/>
                <a:gd name="T60" fmla="*/ 2 w 17"/>
                <a:gd name="T61" fmla="*/ 3 h 14"/>
                <a:gd name="T62" fmla="*/ 4 w 17"/>
                <a:gd name="T63" fmla="*/ 4 h 14"/>
                <a:gd name="T64" fmla="*/ 6 w 17"/>
                <a:gd name="T65" fmla="*/ 5 h 14"/>
                <a:gd name="T66" fmla="*/ 6 w 17"/>
                <a:gd name="T67" fmla="*/ 5 h 14"/>
                <a:gd name="T68" fmla="*/ 6 w 17"/>
                <a:gd name="T69" fmla="*/ 5 h 14"/>
                <a:gd name="T70" fmla="*/ 6 w 17"/>
                <a:gd name="T71" fmla="*/ 5 h 14"/>
                <a:gd name="T72" fmla="*/ 8 w 17"/>
                <a:gd name="T73" fmla="*/ 5 h 14"/>
                <a:gd name="T74" fmla="*/ 8 w 17"/>
                <a:gd name="T75" fmla="*/ 5 h 14"/>
                <a:gd name="T76" fmla="*/ 8 w 17"/>
                <a:gd name="T77" fmla="*/ 5 h 14"/>
                <a:gd name="T78" fmla="*/ 9 w 17"/>
                <a:gd name="T79" fmla="*/ 3 h 14"/>
                <a:gd name="T80" fmla="*/ 10 w 17"/>
                <a:gd name="T81" fmla="*/ 1 h 14"/>
                <a:gd name="T82" fmla="*/ 11 w 17"/>
                <a:gd name="T83" fmla="*/ 0 h 14"/>
                <a:gd name="T84" fmla="*/ 11 w 17"/>
                <a:gd name="T85" fmla="*/ 0 h 14"/>
                <a:gd name="T86" fmla="*/ 11 w 17"/>
                <a:gd name="T87" fmla="*/ 0 h 14"/>
                <a:gd name="T88" fmla="*/ 13 w 17"/>
                <a:gd name="T89" fmla="*/ 0 h 1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7" h="14">
                  <a:moveTo>
                    <a:pt x="4" y="12"/>
                  </a:moveTo>
                  <a:lnTo>
                    <a:pt x="2" y="12"/>
                  </a:lnTo>
                  <a:lnTo>
                    <a:pt x="4" y="12"/>
                  </a:lnTo>
                  <a:lnTo>
                    <a:pt x="4" y="12"/>
                  </a:lnTo>
                  <a:close/>
                  <a:moveTo>
                    <a:pt x="4" y="8"/>
                  </a:moveTo>
                  <a:lnTo>
                    <a:pt x="4" y="8"/>
                  </a:lnTo>
                  <a:lnTo>
                    <a:pt x="4" y="9"/>
                  </a:lnTo>
                  <a:lnTo>
                    <a:pt x="4" y="8"/>
                  </a:lnTo>
                  <a:lnTo>
                    <a:pt x="4" y="8"/>
                  </a:lnTo>
                  <a:close/>
                  <a:moveTo>
                    <a:pt x="13" y="0"/>
                  </a:moveTo>
                  <a:lnTo>
                    <a:pt x="13" y="0"/>
                  </a:lnTo>
                  <a:lnTo>
                    <a:pt x="17" y="3"/>
                  </a:lnTo>
                  <a:lnTo>
                    <a:pt x="17" y="4"/>
                  </a:lnTo>
                  <a:lnTo>
                    <a:pt x="15" y="4"/>
                  </a:lnTo>
                  <a:lnTo>
                    <a:pt x="15" y="5"/>
                  </a:lnTo>
                  <a:lnTo>
                    <a:pt x="14" y="7"/>
                  </a:lnTo>
                  <a:lnTo>
                    <a:pt x="13" y="9"/>
                  </a:lnTo>
                  <a:lnTo>
                    <a:pt x="10" y="10"/>
                  </a:lnTo>
                  <a:lnTo>
                    <a:pt x="9" y="13"/>
                  </a:lnTo>
                  <a:lnTo>
                    <a:pt x="8" y="14"/>
                  </a:lnTo>
                  <a:lnTo>
                    <a:pt x="5" y="14"/>
                  </a:lnTo>
                  <a:lnTo>
                    <a:pt x="5" y="14"/>
                  </a:lnTo>
                  <a:lnTo>
                    <a:pt x="2" y="14"/>
                  </a:lnTo>
                  <a:lnTo>
                    <a:pt x="1" y="13"/>
                  </a:lnTo>
                  <a:lnTo>
                    <a:pt x="1" y="13"/>
                  </a:lnTo>
                  <a:lnTo>
                    <a:pt x="0" y="12"/>
                  </a:lnTo>
                  <a:lnTo>
                    <a:pt x="0" y="10"/>
                  </a:lnTo>
                  <a:lnTo>
                    <a:pt x="1" y="8"/>
                  </a:lnTo>
                  <a:lnTo>
                    <a:pt x="1" y="7"/>
                  </a:lnTo>
                  <a:lnTo>
                    <a:pt x="1" y="5"/>
                  </a:lnTo>
                  <a:lnTo>
                    <a:pt x="2" y="3"/>
                  </a:lnTo>
                  <a:lnTo>
                    <a:pt x="4" y="4"/>
                  </a:lnTo>
                  <a:lnTo>
                    <a:pt x="6" y="5"/>
                  </a:lnTo>
                  <a:lnTo>
                    <a:pt x="6" y="5"/>
                  </a:lnTo>
                  <a:lnTo>
                    <a:pt x="6" y="5"/>
                  </a:lnTo>
                  <a:lnTo>
                    <a:pt x="6" y="5"/>
                  </a:lnTo>
                  <a:lnTo>
                    <a:pt x="8" y="5"/>
                  </a:lnTo>
                  <a:lnTo>
                    <a:pt x="8" y="5"/>
                  </a:lnTo>
                  <a:lnTo>
                    <a:pt x="8" y="5"/>
                  </a:lnTo>
                  <a:lnTo>
                    <a:pt x="9" y="3"/>
                  </a:lnTo>
                  <a:lnTo>
                    <a:pt x="10" y="1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3" y="0"/>
                  </a:lnTo>
                  <a:close/>
                </a:path>
              </a:pathLst>
            </a:custGeom>
            <a:solidFill>
              <a:schemeClr val="accent5"/>
            </a:solidFill>
            <a:ln w="0">
              <a:noFill/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8" name="Freeform 4195"/>
            <p:cNvSpPr/>
            <p:nvPr/>
          </p:nvSpPr>
          <p:spPr bwMode="auto">
            <a:xfrm>
              <a:off x="1583405" y="2109561"/>
              <a:ext cx="170289" cy="632688"/>
            </a:xfrm>
            <a:custGeom>
              <a:gdLst>
                <a:gd name="T0" fmla="*/ 17 w 21"/>
                <a:gd name="T1" fmla="*/ 0 h 78"/>
                <a:gd name="T2" fmla="*/ 21 w 21"/>
                <a:gd name="T3" fmla="*/ 0 h 78"/>
                <a:gd name="T4" fmla="*/ 21 w 21"/>
                <a:gd name="T5" fmla="*/ 53 h 78"/>
                <a:gd name="T6" fmla="*/ 7 w 21"/>
                <a:gd name="T7" fmla="*/ 78 h 78"/>
                <a:gd name="T8" fmla="*/ 0 w 21"/>
                <a:gd name="T9" fmla="*/ 57 h 78"/>
                <a:gd name="T10" fmla="*/ 10 w 21"/>
                <a:gd name="T11" fmla="*/ 1 h 78"/>
                <a:gd name="T12" fmla="*/ 12 w 21"/>
                <a:gd name="T13" fmla="*/ 2 h 78"/>
                <a:gd name="T14" fmla="*/ 3 w 21"/>
                <a:gd name="T15" fmla="*/ 56 h 78"/>
                <a:gd name="T16" fmla="*/ 8 w 21"/>
                <a:gd name="T17" fmla="*/ 70 h 78"/>
                <a:gd name="T18" fmla="*/ 17 w 21"/>
                <a:gd name="T19" fmla="*/ 52 h 78"/>
                <a:gd name="T20" fmla="*/ 17 w 21"/>
                <a:gd name="T21" fmla="*/ 0 h 7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1" h="78">
                  <a:moveTo>
                    <a:pt x="17" y="0"/>
                  </a:moveTo>
                  <a:lnTo>
                    <a:pt x="21" y="0"/>
                  </a:lnTo>
                  <a:lnTo>
                    <a:pt x="21" y="53"/>
                  </a:lnTo>
                  <a:lnTo>
                    <a:pt x="7" y="78"/>
                  </a:lnTo>
                  <a:lnTo>
                    <a:pt x="0" y="57"/>
                  </a:lnTo>
                  <a:lnTo>
                    <a:pt x="10" y="1"/>
                  </a:lnTo>
                  <a:lnTo>
                    <a:pt x="12" y="2"/>
                  </a:lnTo>
                  <a:lnTo>
                    <a:pt x="3" y="56"/>
                  </a:lnTo>
                  <a:lnTo>
                    <a:pt x="8" y="70"/>
                  </a:lnTo>
                  <a:lnTo>
                    <a:pt x="17" y="52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chemeClr val="accent5"/>
            </a:solidFill>
            <a:ln w="0">
              <a:noFill/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9" name="Freeform 4196"/>
            <p:cNvSpPr>
              <a:spLocks noEditPoints="1"/>
            </p:cNvSpPr>
            <p:nvPr/>
          </p:nvSpPr>
          <p:spPr bwMode="auto">
            <a:xfrm>
              <a:off x="1567187" y="2093338"/>
              <a:ext cx="202725" cy="673247"/>
            </a:xfrm>
            <a:custGeom>
              <a:gdLst>
                <a:gd name="T0" fmla="*/ 4 w 25"/>
                <a:gd name="T1" fmla="*/ 59 h 83"/>
                <a:gd name="T2" fmla="*/ 4 w 25"/>
                <a:gd name="T3" fmla="*/ 59 h 83"/>
                <a:gd name="T4" fmla="*/ 9 w 25"/>
                <a:gd name="T5" fmla="*/ 76 h 83"/>
                <a:gd name="T6" fmla="*/ 13 w 25"/>
                <a:gd name="T7" fmla="*/ 68 h 83"/>
                <a:gd name="T8" fmla="*/ 9 w 25"/>
                <a:gd name="T9" fmla="*/ 76 h 83"/>
                <a:gd name="T10" fmla="*/ 4 w 25"/>
                <a:gd name="T11" fmla="*/ 59 h 83"/>
                <a:gd name="T12" fmla="*/ 18 w 25"/>
                <a:gd name="T13" fmla="*/ 0 h 83"/>
                <a:gd name="T14" fmla="*/ 25 w 25"/>
                <a:gd name="T15" fmla="*/ 0 h 83"/>
                <a:gd name="T16" fmla="*/ 25 w 25"/>
                <a:gd name="T17" fmla="*/ 55 h 83"/>
                <a:gd name="T18" fmla="*/ 9 w 25"/>
                <a:gd name="T19" fmla="*/ 83 h 83"/>
                <a:gd name="T20" fmla="*/ 1 w 25"/>
                <a:gd name="T21" fmla="*/ 59 h 83"/>
                <a:gd name="T22" fmla="*/ 0 w 25"/>
                <a:gd name="T23" fmla="*/ 59 h 83"/>
                <a:gd name="T24" fmla="*/ 10 w 25"/>
                <a:gd name="T25" fmla="*/ 2 h 83"/>
                <a:gd name="T26" fmla="*/ 12 w 25"/>
                <a:gd name="T27" fmla="*/ 2 h 83"/>
                <a:gd name="T28" fmla="*/ 15 w 25"/>
                <a:gd name="T29" fmla="*/ 3 h 83"/>
                <a:gd name="T30" fmla="*/ 6 w 25"/>
                <a:gd name="T31" fmla="*/ 58 h 83"/>
                <a:gd name="T32" fmla="*/ 10 w 25"/>
                <a:gd name="T33" fmla="*/ 68 h 83"/>
                <a:gd name="T34" fmla="*/ 18 w 25"/>
                <a:gd name="T35" fmla="*/ 54 h 83"/>
                <a:gd name="T36" fmla="*/ 18 w 25"/>
                <a:gd name="T37" fmla="*/ 0 h 8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5" h="83">
                  <a:moveTo>
                    <a:pt x="4" y="59"/>
                  </a:moveTo>
                  <a:lnTo>
                    <a:pt x="4" y="59"/>
                  </a:lnTo>
                  <a:lnTo>
                    <a:pt x="9" y="76"/>
                  </a:lnTo>
                  <a:lnTo>
                    <a:pt x="13" y="68"/>
                  </a:lnTo>
                  <a:lnTo>
                    <a:pt x="9" y="76"/>
                  </a:lnTo>
                  <a:lnTo>
                    <a:pt x="4" y="59"/>
                  </a:lnTo>
                  <a:close/>
                  <a:moveTo>
                    <a:pt x="18" y="0"/>
                  </a:moveTo>
                  <a:lnTo>
                    <a:pt x="25" y="0"/>
                  </a:lnTo>
                  <a:lnTo>
                    <a:pt x="25" y="55"/>
                  </a:lnTo>
                  <a:lnTo>
                    <a:pt x="9" y="83"/>
                  </a:lnTo>
                  <a:lnTo>
                    <a:pt x="1" y="59"/>
                  </a:lnTo>
                  <a:lnTo>
                    <a:pt x="0" y="59"/>
                  </a:lnTo>
                  <a:lnTo>
                    <a:pt x="10" y="2"/>
                  </a:lnTo>
                  <a:lnTo>
                    <a:pt x="12" y="2"/>
                  </a:lnTo>
                  <a:lnTo>
                    <a:pt x="15" y="3"/>
                  </a:lnTo>
                  <a:lnTo>
                    <a:pt x="6" y="58"/>
                  </a:lnTo>
                  <a:lnTo>
                    <a:pt x="10" y="68"/>
                  </a:lnTo>
                  <a:lnTo>
                    <a:pt x="18" y="54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chemeClr val="accent5"/>
            </a:solidFill>
            <a:ln w="0">
              <a:noFill/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0" name="Freeform 4197"/>
            <p:cNvSpPr/>
            <p:nvPr/>
          </p:nvSpPr>
          <p:spPr bwMode="auto">
            <a:xfrm>
              <a:off x="1883431" y="2125784"/>
              <a:ext cx="413556" cy="681356"/>
            </a:xfrm>
            <a:custGeom>
              <a:gdLst>
                <a:gd name="T0" fmla="*/ 1 w 51"/>
                <a:gd name="T1" fmla="*/ 0 h 84"/>
                <a:gd name="T2" fmla="*/ 4 w 51"/>
                <a:gd name="T3" fmla="*/ 1 h 84"/>
                <a:gd name="T4" fmla="*/ 11 w 51"/>
                <a:gd name="T5" fmla="*/ 5 h 84"/>
                <a:gd name="T6" fmla="*/ 21 w 51"/>
                <a:gd name="T7" fmla="*/ 12 h 84"/>
                <a:gd name="T8" fmla="*/ 31 w 51"/>
                <a:gd name="T9" fmla="*/ 18 h 84"/>
                <a:gd name="T10" fmla="*/ 41 w 51"/>
                <a:gd name="T11" fmla="*/ 25 h 84"/>
                <a:gd name="T12" fmla="*/ 48 w 51"/>
                <a:gd name="T13" fmla="*/ 30 h 84"/>
                <a:gd name="T14" fmla="*/ 50 w 51"/>
                <a:gd name="T15" fmla="*/ 33 h 84"/>
                <a:gd name="T16" fmla="*/ 51 w 51"/>
                <a:gd name="T17" fmla="*/ 34 h 84"/>
                <a:gd name="T18" fmla="*/ 51 w 51"/>
                <a:gd name="T19" fmla="*/ 35 h 84"/>
                <a:gd name="T20" fmla="*/ 51 w 51"/>
                <a:gd name="T21" fmla="*/ 35 h 84"/>
                <a:gd name="T22" fmla="*/ 51 w 51"/>
                <a:gd name="T23" fmla="*/ 35 h 84"/>
                <a:gd name="T24" fmla="*/ 48 w 51"/>
                <a:gd name="T25" fmla="*/ 38 h 84"/>
                <a:gd name="T26" fmla="*/ 46 w 51"/>
                <a:gd name="T27" fmla="*/ 41 h 84"/>
                <a:gd name="T28" fmla="*/ 42 w 51"/>
                <a:gd name="T29" fmla="*/ 45 h 84"/>
                <a:gd name="T30" fmla="*/ 37 w 51"/>
                <a:gd name="T31" fmla="*/ 49 h 84"/>
                <a:gd name="T32" fmla="*/ 26 w 51"/>
                <a:gd name="T33" fmla="*/ 58 h 84"/>
                <a:gd name="T34" fmla="*/ 16 w 51"/>
                <a:gd name="T35" fmla="*/ 66 h 84"/>
                <a:gd name="T36" fmla="*/ 13 w 51"/>
                <a:gd name="T37" fmla="*/ 68 h 84"/>
                <a:gd name="T38" fmla="*/ 11 w 51"/>
                <a:gd name="T39" fmla="*/ 70 h 84"/>
                <a:gd name="T40" fmla="*/ 9 w 51"/>
                <a:gd name="T41" fmla="*/ 71 h 84"/>
                <a:gd name="T42" fmla="*/ 8 w 51"/>
                <a:gd name="T43" fmla="*/ 72 h 84"/>
                <a:gd name="T44" fmla="*/ 9 w 51"/>
                <a:gd name="T45" fmla="*/ 75 h 84"/>
                <a:gd name="T46" fmla="*/ 9 w 51"/>
                <a:gd name="T47" fmla="*/ 77 h 84"/>
                <a:gd name="T48" fmla="*/ 9 w 51"/>
                <a:gd name="T49" fmla="*/ 80 h 84"/>
                <a:gd name="T50" fmla="*/ 11 w 51"/>
                <a:gd name="T51" fmla="*/ 83 h 84"/>
                <a:gd name="T52" fmla="*/ 11 w 51"/>
                <a:gd name="T53" fmla="*/ 83 h 84"/>
                <a:gd name="T54" fmla="*/ 8 w 51"/>
                <a:gd name="T55" fmla="*/ 84 h 84"/>
                <a:gd name="T56" fmla="*/ 7 w 51"/>
                <a:gd name="T57" fmla="*/ 83 h 84"/>
                <a:gd name="T58" fmla="*/ 7 w 51"/>
                <a:gd name="T59" fmla="*/ 80 h 84"/>
                <a:gd name="T60" fmla="*/ 7 w 51"/>
                <a:gd name="T61" fmla="*/ 77 h 84"/>
                <a:gd name="T62" fmla="*/ 5 w 51"/>
                <a:gd name="T63" fmla="*/ 75 h 84"/>
                <a:gd name="T64" fmla="*/ 5 w 51"/>
                <a:gd name="T65" fmla="*/ 72 h 84"/>
                <a:gd name="T66" fmla="*/ 5 w 51"/>
                <a:gd name="T67" fmla="*/ 70 h 84"/>
                <a:gd name="T68" fmla="*/ 7 w 51"/>
                <a:gd name="T69" fmla="*/ 70 h 84"/>
                <a:gd name="T70" fmla="*/ 9 w 51"/>
                <a:gd name="T71" fmla="*/ 67 h 84"/>
                <a:gd name="T72" fmla="*/ 14 w 51"/>
                <a:gd name="T73" fmla="*/ 63 h 84"/>
                <a:gd name="T74" fmla="*/ 18 w 51"/>
                <a:gd name="T75" fmla="*/ 59 h 84"/>
                <a:gd name="T76" fmla="*/ 30 w 51"/>
                <a:gd name="T77" fmla="*/ 50 h 84"/>
                <a:gd name="T78" fmla="*/ 41 w 51"/>
                <a:gd name="T79" fmla="*/ 42 h 84"/>
                <a:gd name="T80" fmla="*/ 43 w 51"/>
                <a:gd name="T81" fmla="*/ 39 h 84"/>
                <a:gd name="T82" fmla="*/ 46 w 51"/>
                <a:gd name="T83" fmla="*/ 37 h 84"/>
                <a:gd name="T84" fmla="*/ 47 w 51"/>
                <a:gd name="T85" fmla="*/ 35 h 84"/>
                <a:gd name="T86" fmla="*/ 47 w 51"/>
                <a:gd name="T87" fmla="*/ 34 h 84"/>
                <a:gd name="T88" fmla="*/ 47 w 51"/>
                <a:gd name="T89" fmla="*/ 34 h 84"/>
                <a:gd name="T90" fmla="*/ 47 w 51"/>
                <a:gd name="T91" fmla="*/ 34 h 84"/>
                <a:gd name="T92" fmla="*/ 47 w 51"/>
                <a:gd name="T93" fmla="*/ 34 h 84"/>
                <a:gd name="T94" fmla="*/ 46 w 51"/>
                <a:gd name="T95" fmla="*/ 33 h 84"/>
                <a:gd name="T96" fmla="*/ 43 w 51"/>
                <a:gd name="T97" fmla="*/ 30 h 84"/>
                <a:gd name="T98" fmla="*/ 41 w 51"/>
                <a:gd name="T99" fmla="*/ 28 h 84"/>
                <a:gd name="T100" fmla="*/ 35 w 51"/>
                <a:gd name="T101" fmla="*/ 25 h 84"/>
                <a:gd name="T102" fmla="*/ 30 w 51"/>
                <a:gd name="T103" fmla="*/ 21 h 84"/>
                <a:gd name="T104" fmla="*/ 24 w 51"/>
                <a:gd name="T105" fmla="*/ 17 h 84"/>
                <a:gd name="T106" fmla="*/ 14 w 51"/>
                <a:gd name="T107" fmla="*/ 12 h 84"/>
                <a:gd name="T108" fmla="*/ 7 w 51"/>
                <a:gd name="T109" fmla="*/ 7 h 84"/>
                <a:gd name="T110" fmla="*/ 1 w 51"/>
                <a:gd name="T111" fmla="*/ 4 h 84"/>
                <a:gd name="T112" fmla="*/ 0 w 51"/>
                <a:gd name="T113" fmla="*/ 3 h 84"/>
                <a:gd name="T114" fmla="*/ 1 w 51"/>
                <a:gd name="T115" fmla="*/ 0 h 8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51" h="84">
                  <a:moveTo>
                    <a:pt x="1" y="0"/>
                  </a:moveTo>
                  <a:lnTo>
                    <a:pt x="4" y="1"/>
                  </a:lnTo>
                  <a:lnTo>
                    <a:pt x="11" y="5"/>
                  </a:lnTo>
                  <a:lnTo>
                    <a:pt x="21" y="12"/>
                  </a:lnTo>
                  <a:lnTo>
                    <a:pt x="31" y="18"/>
                  </a:lnTo>
                  <a:lnTo>
                    <a:pt x="41" y="25"/>
                  </a:lnTo>
                  <a:lnTo>
                    <a:pt x="48" y="30"/>
                  </a:lnTo>
                  <a:lnTo>
                    <a:pt x="50" y="33"/>
                  </a:lnTo>
                  <a:lnTo>
                    <a:pt x="51" y="34"/>
                  </a:lnTo>
                  <a:lnTo>
                    <a:pt x="51" y="35"/>
                  </a:lnTo>
                  <a:lnTo>
                    <a:pt x="51" y="35"/>
                  </a:lnTo>
                  <a:lnTo>
                    <a:pt x="51" y="35"/>
                  </a:lnTo>
                  <a:lnTo>
                    <a:pt x="48" y="38"/>
                  </a:lnTo>
                  <a:lnTo>
                    <a:pt x="46" y="41"/>
                  </a:lnTo>
                  <a:lnTo>
                    <a:pt x="42" y="45"/>
                  </a:lnTo>
                  <a:lnTo>
                    <a:pt x="37" y="49"/>
                  </a:lnTo>
                  <a:lnTo>
                    <a:pt x="26" y="58"/>
                  </a:lnTo>
                  <a:lnTo>
                    <a:pt x="16" y="66"/>
                  </a:lnTo>
                  <a:lnTo>
                    <a:pt x="13" y="68"/>
                  </a:lnTo>
                  <a:lnTo>
                    <a:pt x="11" y="70"/>
                  </a:lnTo>
                  <a:lnTo>
                    <a:pt x="9" y="71"/>
                  </a:lnTo>
                  <a:lnTo>
                    <a:pt x="8" y="72"/>
                  </a:lnTo>
                  <a:lnTo>
                    <a:pt x="9" y="75"/>
                  </a:lnTo>
                  <a:lnTo>
                    <a:pt x="9" y="77"/>
                  </a:lnTo>
                  <a:lnTo>
                    <a:pt x="9" y="80"/>
                  </a:lnTo>
                  <a:lnTo>
                    <a:pt x="11" y="83"/>
                  </a:lnTo>
                  <a:lnTo>
                    <a:pt x="11" y="83"/>
                  </a:lnTo>
                  <a:lnTo>
                    <a:pt x="8" y="84"/>
                  </a:lnTo>
                  <a:lnTo>
                    <a:pt x="7" y="83"/>
                  </a:lnTo>
                  <a:lnTo>
                    <a:pt x="7" y="80"/>
                  </a:lnTo>
                  <a:lnTo>
                    <a:pt x="7" y="77"/>
                  </a:lnTo>
                  <a:lnTo>
                    <a:pt x="5" y="75"/>
                  </a:lnTo>
                  <a:lnTo>
                    <a:pt x="5" y="72"/>
                  </a:lnTo>
                  <a:lnTo>
                    <a:pt x="5" y="70"/>
                  </a:lnTo>
                  <a:lnTo>
                    <a:pt x="7" y="70"/>
                  </a:lnTo>
                  <a:lnTo>
                    <a:pt x="9" y="67"/>
                  </a:lnTo>
                  <a:lnTo>
                    <a:pt x="14" y="63"/>
                  </a:lnTo>
                  <a:lnTo>
                    <a:pt x="18" y="59"/>
                  </a:lnTo>
                  <a:lnTo>
                    <a:pt x="30" y="50"/>
                  </a:lnTo>
                  <a:lnTo>
                    <a:pt x="41" y="42"/>
                  </a:lnTo>
                  <a:lnTo>
                    <a:pt x="43" y="39"/>
                  </a:lnTo>
                  <a:lnTo>
                    <a:pt x="46" y="37"/>
                  </a:lnTo>
                  <a:lnTo>
                    <a:pt x="47" y="35"/>
                  </a:lnTo>
                  <a:lnTo>
                    <a:pt x="47" y="34"/>
                  </a:lnTo>
                  <a:lnTo>
                    <a:pt x="47" y="34"/>
                  </a:lnTo>
                  <a:lnTo>
                    <a:pt x="47" y="34"/>
                  </a:lnTo>
                  <a:lnTo>
                    <a:pt x="47" y="34"/>
                  </a:lnTo>
                  <a:lnTo>
                    <a:pt x="46" y="33"/>
                  </a:lnTo>
                  <a:lnTo>
                    <a:pt x="43" y="30"/>
                  </a:lnTo>
                  <a:lnTo>
                    <a:pt x="41" y="28"/>
                  </a:lnTo>
                  <a:lnTo>
                    <a:pt x="35" y="25"/>
                  </a:lnTo>
                  <a:lnTo>
                    <a:pt x="30" y="21"/>
                  </a:lnTo>
                  <a:lnTo>
                    <a:pt x="24" y="17"/>
                  </a:lnTo>
                  <a:lnTo>
                    <a:pt x="14" y="12"/>
                  </a:lnTo>
                  <a:lnTo>
                    <a:pt x="7" y="7"/>
                  </a:lnTo>
                  <a:lnTo>
                    <a:pt x="1" y="4"/>
                  </a:lnTo>
                  <a:lnTo>
                    <a:pt x="0" y="3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accent5"/>
            </a:solidFill>
            <a:ln w="0">
              <a:noFill/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1" name="Freeform 4198"/>
            <p:cNvSpPr>
              <a:spLocks noEditPoints="1"/>
            </p:cNvSpPr>
            <p:nvPr/>
          </p:nvSpPr>
          <p:spPr bwMode="auto">
            <a:xfrm>
              <a:off x="1859107" y="2109561"/>
              <a:ext cx="445991" cy="705693"/>
            </a:xfrm>
            <a:custGeom>
              <a:gdLst>
                <a:gd name="T0" fmla="*/ 11 w 55"/>
                <a:gd name="T1" fmla="*/ 81 h 87"/>
                <a:gd name="T2" fmla="*/ 11 w 55"/>
                <a:gd name="T3" fmla="*/ 78 h 87"/>
                <a:gd name="T4" fmla="*/ 12 w 55"/>
                <a:gd name="T5" fmla="*/ 72 h 87"/>
                <a:gd name="T6" fmla="*/ 11 w 55"/>
                <a:gd name="T7" fmla="*/ 72 h 87"/>
                <a:gd name="T8" fmla="*/ 29 w 55"/>
                <a:gd name="T9" fmla="*/ 57 h 87"/>
                <a:gd name="T10" fmla="*/ 19 w 55"/>
                <a:gd name="T11" fmla="*/ 65 h 87"/>
                <a:gd name="T12" fmla="*/ 29 w 55"/>
                <a:gd name="T13" fmla="*/ 57 h 87"/>
                <a:gd name="T14" fmla="*/ 36 w 55"/>
                <a:gd name="T15" fmla="*/ 52 h 87"/>
                <a:gd name="T16" fmla="*/ 45 w 55"/>
                <a:gd name="T17" fmla="*/ 45 h 87"/>
                <a:gd name="T18" fmla="*/ 51 w 55"/>
                <a:gd name="T19" fmla="*/ 39 h 87"/>
                <a:gd name="T20" fmla="*/ 51 w 55"/>
                <a:gd name="T21" fmla="*/ 39 h 87"/>
                <a:gd name="T22" fmla="*/ 42 w 55"/>
                <a:gd name="T23" fmla="*/ 27 h 87"/>
                <a:gd name="T24" fmla="*/ 42 w 55"/>
                <a:gd name="T25" fmla="*/ 27 h 87"/>
                <a:gd name="T26" fmla="*/ 31 w 55"/>
                <a:gd name="T27" fmla="*/ 19 h 87"/>
                <a:gd name="T28" fmla="*/ 32 w 55"/>
                <a:gd name="T29" fmla="*/ 20 h 87"/>
                <a:gd name="T30" fmla="*/ 19 w 55"/>
                <a:gd name="T31" fmla="*/ 13 h 87"/>
                <a:gd name="T32" fmla="*/ 21 w 55"/>
                <a:gd name="T33" fmla="*/ 14 h 87"/>
                <a:gd name="T34" fmla="*/ 4 w 55"/>
                <a:gd name="T35" fmla="*/ 3 h 87"/>
                <a:gd name="T36" fmla="*/ 10 w 55"/>
                <a:gd name="T37" fmla="*/ 7 h 87"/>
                <a:gd name="T38" fmla="*/ 11 w 55"/>
                <a:gd name="T39" fmla="*/ 7 h 87"/>
                <a:gd name="T40" fmla="*/ 3 w 55"/>
                <a:gd name="T41" fmla="*/ 0 h 87"/>
                <a:gd name="T42" fmla="*/ 6 w 55"/>
                <a:gd name="T43" fmla="*/ 1 h 87"/>
                <a:gd name="T44" fmla="*/ 8 w 55"/>
                <a:gd name="T45" fmla="*/ 2 h 87"/>
                <a:gd name="T46" fmla="*/ 15 w 55"/>
                <a:gd name="T47" fmla="*/ 6 h 87"/>
                <a:gd name="T48" fmla="*/ 25 w 55"/>
                <a:gd name="T49" fmla="*/ 13 h 87"/>
                <a:gd name="T50" fmla="*/ 45 w 55"/>
                <a:gd name="T51" fmla="*/ 26 h 87"/>
                <a:gd name="T52" fmla="*/ 54 w 55"/>
                <a:gd name="T53" fmla="*/ 34 h 87"/>
                <a:gd name="T54" fmla="*/ 55 w 55"/>
                <a:gd name="T55" fmla="*/ 35 h 87"/>
                <a:gd name="T56" fmla="*/ 55 w 55"/>
                <a:gd name="T57" fmla="*/ 37 h 87"/>
                <a:gd name="T58" fmla="*/ 55 w 55"/>
                <a:gd name="T59" fmla="*/ 37 h 87"/>
                <a:gd name="T60" fmla="*/ 53 w 55"/>
                <a:gd name="T61" fmla="*/ 41 h 87"/>
                <a:gd name="T62" fmla="*/ 46 w 55"/>
                <a:gd name="T63" fmla="*/ 48 h 87"/>
                <a:gd name="T64" fmla="*/ 29 w 55"/>
                <a:gd name="T65" fmla="*/ 61 h 87"/>
                <a:gd name="T66" fmla="*/ 16 w 55"/>
                <a:gd name="T67" fmla="*/ 72 h 87"/>
                <a:gd name="T68" fmla="*/ 14 w 55"/>
                <a:gd name="T69" fmla="*/ 74 h 87"/>
                <a:gd name="T70" fmla="*/ 14 w 55"/>
                <a:gd name="T71" fmla="*/ 79 h 87"/>
                <a:gd name="T72" fmla="*/ 15 w 55"/>
                <a:gd name="T73" fmla="*/ 83 h 87"/>
                <a:gd name="T74" fmla="*/ 8 w 55"/>
                <a:gd name="T75" fmla="*/ 87 h 87"/>
                <a:gd name="T76" fmla="*/ 8 w 55"/>
                <a:gd name="T77" fmla="*/ 86 h 87"/>
                <a:gd name="T78" fmla="*/ 8 w 55"/>
                <a:gd name="T79" fmla="*/ 81 h 87"/>
                <a:gd name="T80" fmla="*/ 7 w 55"/>
                <a:gd name="T81" fmla="*/ 74 h 87"/>
                <a:gd name="T82" fmla="*/ 7 w 55"/>
                <a:gd name="T83" fmla="*/ 73 h 87"/>
                <a:gd name="T84" fmla="*/ 8 w 55"/>
                <a:gd name="T85" fmla="*/ 70 h 87"/>
                <a:gd name="T86" fmla="*/ 12 w 55"/>
                <a:gd name="T87" fmla="*/ 68 h 87"/>
                <a:gd name="T88" fmla="*/ 21 w 55"/>
                <a:gd name="T89" fmla="*/ 60 h 87"/>
                <a:gd name="T90" fmla="*/ 44 w 55"/>
                <a:gd name="T91" fmla="*/ 43 h 87"/>
                <a:gd name="T92" fmla="*/ 48 w 55"/>
                <a:gd name="T93" fmla="*/ 37 h 87"/>
                <a:gd name="T94" fmla="*/ 48 w 55"/>
                <a:gd name="T95" fmla="*/ 36 h 87"/>
                <a:gd name="T96" fmla="*/ 42 w 55"/>
                <a:gd name="T97" fmla="*/ 31 h 87"/>
                <a:gd name="T98" fmla="*/ 32 w 55"/>
                <a:gd name="T99" fmla="*/ 24 h 87"/>
                <a:gd name="T100" fmla="*/ 17 w 55"/>
                <a:gd name="T101" fmla="*/ 15 h 87"/>
                <a:gd name="T102" fmla="*/ 4 w 55"/>
                <a:gd name="T103" fmla="*/ 7 h 87"/>
                <a:gd name="T104" fmla="*/ 0 w 55"/>
                <a:gd name="T105" fmla="*/ 5 h 87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5" h="87">
                  <a:moveTo>
                    <a:pt x="11" y="78"/>
                  </a:moveTo>
                  <a:lnTo>
                    <a:pt x="11" y="81"/>
                  </a:lnTo>
                  <a:lnTo>
                    <a:pt x="11" y="81"/>
                  </a:lnTo>
                  <a:lnTo>
                    <a:pt x="11" y="78"/>
                  </a:lnTo>
                  <a:close/>
                  <a:moveTo>
                    <a:pt x="14" y="70"/>
                  </a:moveTo>
                  <a:lnTo>
                    <a:pt x="12" y="72"/>
                  </a:lnTo>
                  <a:lnTo>
                    <a:pt x="11" y="72"/>
                  </a:lnTo>
                  <a:lnTo>
                    <a:pt x="11" y="72"/>
                  </a:lnTo>
                  <a:lnTo>
                    <a:pt x="14" y="70"/>
                  </a:lnTo>
                  <a:close/>
                  <a:moveTo>
                    <a:pt x="29" y="57"/>
                  </a:moveTo>
                  <a:lnTo>
                    <a:pt x="23" y="62"/>
                  </a:lnTo>
                  <a:lnTo>
                    <a:pt x="19" y="65"/>
                  </a:lnTo>
                  <a:lnTo>
                    <a:pt x="28" y="58"/>
                  </a:lnTo>
                  <a:lnTo>
                    <a:pt x="29" y="57"/>
                  </a:lnTo>
                  <a:close/>
                  <a:moveTo>
                    <a:pt x="45" y="45"/>
                  </a:moveTo>
                  <a:lnTo>
                    <a:pt x="36" y="52"/>
                  </a:lnTo>
                  <a:lnTo>
                    <a:pt x="38" y="49"/>
                  </a:lnTo>
                  <a:lnTo>
                    <a:pt x="45" y="45"/>
                  </a:lnTo>
                  <a:close/>
                  <a:moveTo>
                    <a:pt x="51" y="37"/>
                  </a:moveTo>
                  <a:lnTo>
                    <a:pt x="51" y="39"/>
                  </a:lnTo>
                  <a:lnTo>
                    <a:pt x="50" y="40"/>
                  </a:lnTo>
                  <a:lnTo>
                    <a:pt x="51" y="39"/>
                  </a:lnTo>
                  <a:lnTo>
                    <a:pt x="51" y="37"/>
                  </a:lnTo>
                  <a:close/>
                  <a:moveTo>
                    <a:pt x="42" y="27"/>
                  </a:moveTo>
                  <a:lnTo>
                    <a:pt x="44" y="28"/>
                  </a:lnTo>
                  <a:lnTo>
                    <a:pt x="42" y="27"/>
                  </a:lnTo>
                  <a:lnTo>
                    <a:pt x="42" y="27"/>
                  </a:lnTo>
                  <a:close/>
                  <a:moveTo>
                    <a:pt x="31" y="19"/>
                  </a:moveTo>
                  <a:lnTo>
                    <a:pt x="33" y="20"/>
                  </a:lnTo>
                  <a:lnTo>
                    <a:pt x="32" y="20"/>
                  </a:lnTo>
                  <a:lnTo>
                    <a:pt x="31" y="19"/>
                  </a:lnTo>
                  <a:close/>
                  <a:moveTo>
                    <a:pt x="19" y="13"/>
                  </a:moveTo>
                  <a:lnTo>
                    <a:pt x="24" y="15"/>
                  </a:lnTo>
                  <a:lnTo>
                    <a:pt x="21" y="14"/>
                  </a:lnTo>
                  <a:lnTo>
                    <a:pt x="19" y="13"/>
                  </a:lnTo>
                  <a:close/>
                  <a:moveTo>
                    <a:pt x="4" y="3"/>
                  </a:moveTo>
                  <a:lnTo>
                    <a:pt x="4" y="3"/>
                  </a:lnTo>
                  <a:lnTo>
                    <a:pt x="10" y="7"/>
                  </a:lnTo>
                  <a:lnTo>
                    <a:pt x="15" y="10"/>
                  </a:lnTo>
                  <a:lnTo>
                    <a:pt x="11" y="7"/>
                  </a:lnTo>
                  <a:lnTo>
                    <a:pt x="4" y="3"/>
                  </a:lnTo>
                  <a:close/>
                  <a:moveTo>
                    <a:pt x="3" y="0"/>
                  </a:moveTo>
                  <a:lnTo>
                    <a:pt x="4" y="1"/>
                  </a:lnTo>
                  <a:lnTo>
                    <a:pt x="6" y="1"/>
                  </a:lnTo>
                  <a:lnTo>
                    <a:pt x="7" y="1"/>
                  </a:lnTo>
                  <a:lnTo>
                    <a:pt x="8" y="2"/>
                  </a:lnTo>
                  <a:lnTo>
                    <a:pt x="11" y="3"/>
                  </a:lnTo>
                  <a:lnTo>
                    <a:pt x="15" y="6"/>
                  </a:lnTo>
                  <a:lnTo>
                    <a:pt x="20" y="9"/>
                  </a:lnTo>
                  <a:lnTo>
                    <a:pt x="25" y="13"/>
                  </a:lnTo>
                  <a:lnTo>
                    <a:pt x="36" y="19"/>
                  </a:lnTo>
                  <a:lnTo>
                    <a:pt x="45" y="26"/>
                  </a:lnTo>
                  <a:lnTo>
                    <a:pt x="53" y="31"/>
                  </a:lnTo>
                  <a:lnTo>
                    <a:pt x="54" y="34"/>
                  </a:lnTo>
                  <a:lnTo>
                    <a:pt x="55" y="35"/>
                  </a:lnTo>
                  <a:lnTo>
                    <a:pt x="55" y="35"/>
                  </a:lnTo>
                  <a:lnTo>
                    <a:pt x="55" y="36"/>
                  </a:lnTo>
                  <a:lnTo>
                    <a:pt x="55" y="37"/>
                  </a:lnTo>
                  <a:lnTo>
                    <a:pt x="55" y="37"/>
                  </a:lnTo>
                  <a:lnTo>
                    <a:pt x="55" y="37"/>
                  </a:lnTo>
                  <a:lnTo>
                    <a:pt x="54" y="40"/>
                  </a:lnTo>
                  <a:lnTo>
                    <a:pt x="53" y="41"/>
                  </a:lnTo>
                  <a:lnTo>
                    <a:pt x="50" y="44"/>
                  </a:lnTo>
                  <a:lnTo>
                    <a:pt x="46" y="48"/>
                  </a:lnTo>
                  <a:lnTo>
                    <a:pt x="41" y="52"/>
                  </a:lnTo>
                  <a:lnTo>
                    <a:pt x="29" y="61"/>
                  </a:lnTo>
                  <a:lnTo>
                    <a:pt x="19" y="69"/>
                  </a:lnTo>
                  <a:lnTo>
                    <a:pt x="16" y="72"/>
                  </a:lnTo>
                  <a:lnTo>
                    <a:pt x="15" y="73"/>
                  </a:lnTo>
                  <a:lnTo>
                    <a:pt x="14" y="74"/>
                  </a:lnTo>
                  <a:lnTo>
                    <a:pt x="14" y="77"/>
                  </a:lnTo>
                  <a:lnTo>
                    <a:pt x="14" y="79"/>
                  </a:lnTo>
                  <a:lnTo>
                    <a:pt x="15" y="82"/>
                  </a:lnTo>
                  <a:lnTo>
                    <a:pt x="15" y="83"/>
                  </a:lnTo>
                  <a:lnTo>
                    <a:pt x="17" y="86"/>
                  </a:lnTo>
                  <a:lnTo>
                    <a:pt x="8" y="87"/>
                  </a:lnTo>
                  <a:lnTo>
                    <a:pt x="8" y="86"/>
                  </a:lnTo>
                  <a:lnTo>
                    <a:pt x="8" y="86"/>
                  </a:lnTo>
                  <a:lnTo>
                    <a:pt x="8" y="85"/>
                  </a:lnTo>
                  <a:lnTo>
                    <a:pt x="8" y="81"/>
                  </a:lnTo>
                  <a:lnTo>
                    <a:pt x="7" y="77"/>
                  </a:lnTo>
                  <a:lnTo>
                    <a:pt x="7" y="74"/>
                  </a:lnTo>
                  <a:lnTo>
                    <a:pt x="8" y="74"/>
                  </a:lnTo>
                  <a:lnTo>
                    <a:pt x="7" y="73"/>
                  </a:lnTo>
                  <a:lnTo>
                    <a:pt x="7" y="72"/>
                  </a:lnTo>
                  <a:lnTo>
                    <a:pt x="8" y="70"/>
                  </a:lnTo>
                  <a:lnTo>
                    <a:pt x="8" y="70"/>
                  </a:lnTo>
                  <a:lnTo>
                    <a:pt x="12" y="68"/>
                  </a:lnTo>
                  <a:lnTo>
                    <a:pt x="16" y="64"/>
                  </a:lnTo>
                  <a:lnTo>
                    <a:pt x="21" y="60"/>
                  </a:lnTo>
                  <a:lnTo>
                    <a:pt x="33" y="51"/>
                  </a:lnTo>
                  <a:lnTo>
                    <a:pt x="44" y="43"/>
                  </a:lnTo>
                  <a:lnTo>
                    <a:pt x="45" y="40"/>
                  </a:lnTo>
                  <a:lnTo>
                    <a:pt x="48" y="37"/>
                  </a:lnTo>
                  <a:lnTo>
                    <a:pt x="49" y="36"/>
                  </a:lnTo>
                  <a:lnTo>
                    <a:pt x="48" y="36"/>
                  </a:lnTo>
                  <a:lnTo>
                    <a:pt x="46" y="34"/>
                  </a:lnTo>
                  <a:lnTo>
                    <a:pt x="42" y="31"/>
                  </a:lnTo>
                  <a:lnTo>
                    <a:pt x="37" y="28"/>
                  </a:lnTo>
                  <a:lnTo>
                    <a:pt x="32" y="24"/>
                  </a:lnTo>
                  <a:lnTo>
                    <a:pt x="27" y="20"/>
                  </a:lnTo>
                  <a:lnTo>
                    <a:pt x="17" y="15"/>
                  </a:lnTo>
                  <a:lnTo>
                    <a:pt x="10" y="10"/>
                  </a:lnTo>
                  <a:lnTo>
                    <a:pt x="4" y="7"/>
                  </a:lnTo>
                  <a:lnTo>
                    <a:pt x="2" y="6"/>
                  </a:lnTo>
                  <a:lnTo>
                    <a:pt x="0" y="5"/>
                  </a:lnTo>
                  <a:lnTo>
                    <a:pt x="3" y="0"/>
                  </a:lnTo>
                  <a:close/>
                </a:path>
              </a:pathLst>
            </a:custGeom>
            <a:solidFill>
              <a:schemeClr val="accent5"/>
            </a:solidFill>
            <a:ln w="0">
              <a:noFill/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2" name="Freeform 4199"/>
            <p:cNvSpPr/>
            <p:nvPr/>
          </p:nvSpPr>
          <p:spPr bwMode="auto">
            <a:xfrm>
              <a:off x="1923978" y="2701695"/>
              <a:ext cx="72982" cy="73005"/>
            </a:xfrm>
            <a:custGeom>
              <a:gdLst>
                <a:gd name="T0" fmla="*/ 3 w 9"/>
                <a:gd name="T1" fmla="*/ 0 h 9"/>
                <a:gd name="T2" fmla="*/ 9 w 9"/>
                <a:gd name="T3" fmla="*/ 8 h 9"/>
                <a:gd name="T4" fmla="*/ 7 w 9"/>
                <a:gd name="T5" fmla="*/ 9 h 9"/>
                <a:gd name="T6" fmla="*/ 0 w 9"/>
                <a:gd name="T7" fmla="*/ 1 h 9"/>
                <a:gd name="T8" fmla="*/ 3 w 9"/>
                <a:gd name="T9" fmla="*/ 0 h 9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9">
                  <a:moveTo>
                    <a:pt x="3" y="0"/>
                  </a:moveTo>
                  <a:lnTo>
                    <a:pt x="9" y="8"/>
                  </a:lnTo>
                  <a:lnTo>
                    <a:pt x="7" y="9"/>
                  </a:lnTo>
                  <a:lnTo>
                    <a:pt x="0" y="1"/>
                  </a:lnTo>
                  <a:lnTo>
                    <a:pt x="3" y="0"/>
                  </a:lnTo>
                  <a:close/>
                </a:path>
              </a:pathLst>
            </a:custGeom>
            <a:solidFill>
              <a:schemeClr val="accent5"/>
            </a:solidFill>
            <a:ln w="0">
              <a:noFill/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3" name="Freeform 4200"/>
            <p:cNvSpPr/>
            <p:nvPr/>
          </p:nvSpPr>
          <p:spPr bwMode="auto">
            <a:xfrm>
              <a:off x="1915866" y="2677358"/>
              <a:ext cx="105418" cy="121673"/>
            </a:xfrm>
            <a:custGeom>
              <a:gdLst>
                <a:gd name="T0" fmla="*/ 4 w 13"/>
                <a:gd name="T1" fmla="*/ 0 h 15"/>
                <a:gd name="T2" fmla="*/ 13 w 13"/>
                <a:gd name="T3" fmla="*/ 11 h 15"/>
                <a:gd name="T4" fmla="*/ 8 w 13"/>
                <a:gd name="T5" fmla="*/ 15 h 15"/>
                <a:gd name="T6" fmla="*/ 0 w 13"/>
                <a:gd name="T7" fmla="*/ 5 h 15"/>
                <a:gd name="T8" fmla="*/ 0 w 13"/>
                <a:gd name="T9" fmla="*/ 4 h 15"/>
                <a:gd name="T10" fmla="*/ 4 w 13"/>
                <a:gd name="T11" fmla="*/ 0 h 15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" h="15">
                  <a:moveTo>
                    <a:pt x="4" y="0"/>
                  </a:moveTo>
                  <a:lnTo>
                    <a:pt x="13" y="11"/>
                  </a:lnTo>
                  <a:lnTo>
                    <a:pt x="8" y="15"/>
                  </a:lnTo>
                  <a:lnTo>
                    <a:pt x="0" y="5"/>
                  </a:lnTo>
                  <a:lnTo>
                    <a:pt x="0" y="4"/>
                  </a:lnTo>
                  <a:lnTo>
                    <a:pt x="4" y="0"/>
                  </a:lnTo>
                  <a:close/>
                </a:path>
              </a:pathLst>
            </a:custGeom>
            <a:solidFill>
              <a:schemeClr val="accent5"/>
            </a:solidFill>
            <a:ln w="0">
              <a:noFill/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4" name="Freeform 4201"/>
            <p:cNvSpPr/>
            <p:nvPr/>
          </p:nvSpPr>
          <p:spPr bwMode="auto">
            <a:xfrm>
              <a:off x="1948302" y="2677358"/>
              <a:ext cx="81089" cy="40559"/>
            </a:xfrm>
            <a:custGeom>
              <a:gdLst>
                <a:gd name="T0" fmla="*/ 1 w 10"/>
                <a:gd name="T1" fmla="*/ 0 h 5"/>
                <a:gd name="T2" fmla="*/ 10 w 10"/>
                <a:gd name="T3" fmla="*/ 2 h 5"/>
                <a:gd name="T4" fmla="*/ 9 w 10"/>
                <a:gd name="T5" fmla="*/ 5 h 5"/>
                <a:gd name="T6" fmla="*/ 0 w 10"/>
                <a:gd name="T7" fmla="*/ 3 h 5"/>
                <a:gd name="T8" fmla="*/ 1 w 10"/>
                <a:gd name="T9" fmla="*/ 0 h 5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5">
                  <a:moveTo>
                    <a:pt x="1" y="0"/>
                  </a:moveTo>
                  <a:lnTo>
                    <a:pt x="10" y="2"/>
                  </a:lnTo>
                  <a:lnTo>
                    <a:pt x="9" y="5"/>
                  </a:lnTo>
                  <a:lnTo>
                    <a:pt x="0" y="3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accent5"/>
            </a:solidFill>
            <a:ln w="0">
              <a:noFill/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5" name="Freeform 4202"/>
            <p:cNvSpPr>
              <a:spLocks noEditPoints="1"/>
            </p:cNvSpPr>
            <p:nvPr/>
          </p:nvSpPr>
          <p:spPr bwMode="auto">
            <a:xfrm>
              <a:off x="1940196" y="2661135"/>
              <a:ext cx="113524" cy="73005"/>
            </a:xfrm>
            <a:custGeom>
              <a:gdLst>
                <a:gd name="T0" fmla="*/ 4 w 14"/>
                <a:gd name="T1" fmla="*/ 4 h 9"/>
                <a:gd name="T2" fmla="*/ 4 w 14"/>
                <a:gd name="T3" fmla="*/ 4 h 9"/>
                <a:gd name="T4" fmla="*/ 10 w 14"/>
                <a:gd name="T5" fmla="*/ 5 h 9"/>
                <a:gd name="T6" fmla="*/ 4 w 14"/>
                <a:gd name="T7" fmla="*/ 4 h 9"/>
                <a:gd name="T8" fmla="*/ 1 w 14"/>
                <a:gd name="T9" fmla="*/ 0 h 9"/>
                <a:gd name="T10" fmla="*/ 14 w 14"/>
                <a:gd name="T11" fmla="*/ 4 h 9"/>
                <a:gd name="T12" fmla="*/ 11 w 14"/>
                <a:gd name="T13" fmla="*/ 9 h 9"/>
                <a:gd name="T14" fmla="*/ 1 w 14"/>
                <a:gd name="T15" fmla="*/ 6 h 9"/>
                <a:gd name="T16" fmla="*/ 0 w 14"/>
                <a:gd name="T17" fmla="*/ 6 h 9"/>
                <a:gd name="T18" fmla="*/ 1 w 14"/>
                <a:gd name="T19" fmla="*/ 0 h 9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9">
                  <a:moveTo>
                    <a:pt x="4" y="4"/>
                  </a:moveTo>
                  <a:lnTo>
                    <a:pt x="4" y="4"/>
                  </a:lnTo>
                  <a:lnTo>
                    <a:pt x="10" y="5"/>
                  </a:lnTo>
                  <a:lnTo>
                    <a:pt x="4" y="4"/>
                  </a:lnTo>
                  <a:close/>
                  <a:moveTo>
                    <a:pt x="1" y="0"/>
                  </a:moveTo>
                  <a:lnTo>
                    <a:pt x="14" y="4"/>
                  </a:lnTo>
                  <a:lnTo>
                    <a:pt x="11" y="9"/>
                  </a:lnTo>
                  <a:lnTo>
                    <a:pt x="1" y="6"/>
                  </a:lnTo>
                  <a:lnTo>
                    <a:pt x="0" y="6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accent5"/>
            </a:solidFill>
            <a:ln w="0">
              <a:noFill/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6" name="Freeform 4203"/>
            <p:cNvSpPr/>
            <p:nvPr/>
          </p:nvSpPr>
          <p:spPr bwMode="auto">
            <a:xfrm>
              <a:off x="1169849" y="1744551"/>
              <a:ext cx="381120" cy="616465"/>
            </a:xfrm>
            <a:custGeom>
              <a:gdLst>
                <a:gd name="T0" fmla="*/ 7 w 47"/>
                <a:gd name="T1" fmla="*/ 0 h 76"/>
                <a:gd name="T2" fmla="*/ 9 w 47"/>
                <a:gd name="T3" fmla="*/ 3 h 76"/>
                <a:gd name="T4" fmla="*/ 4 w 47"/>
                <a:gd name="T5" fmla="*/ 9 h 76"/>
                <a:gd name="T6" fmla="*/ 6 w 47"/>
                <a:gd name="T7" fmla="*/ 16 h 76"/>
                <a:gd name="T8" fmla="*/ 7 w 47"/>
                <a:gd name="T9" fmla="*/ 25 h 76"/>
                <a:gd name="T10" fmla="*/ 9 w 47"/>
                <a:gd name="T11" fmla="*/ 38 h 76"/>
                <a:gd name="T12" fmla="*/ 13 w 47"/>
                <a:gd name="T13" fmla="*/ 52 h 76"/>
                <a:gd name="T14" fmla="*/ 17 w 47"/>
                <a:gd name="T15" fmla="*/ 64 h 76"/>
                <a:gd name="T16" fmla="*/ 20 w 47"/>
                <a:gd name="T17" fmla="*/ 72 h 76"/>
                <a:gd name="T18" fmla="*/ 21 w 47"/>
                <a:gd name="T19" fmla="*/ 73 h 76"/>
                <a:gd name="T20" fmla="*/ 23 w 47"/>
                <a:gd name="T21" fmla="*/ 73 h 76"/>
                <a:gd name="T22" fmla="*/ 25 w 47"/>
                <a:gd name="T23" fmla="*/ 73 h 76"/>
                <a:gd name="T24" fmla="*/ 28 w 47"/>
                <a:gd name="T25" fmla="*/ 72 h 76"/>
                <a:gd name="T26" fmla="*/ 30 w 47"/>
                <a:gd name="T27" fmla="*/ 69 h 76"/>
                <a:gd name="T28" fmla="*/ 33 w 47"/>
                <a:gd name="T29" fmla="*/ 67 h 76"/>
                <a:gd name="T30" fmla="*/ 36 w 47"/>
                <a:gd name="T31" fmla="*/ 64 h 76"/>
                <a:gd name="T32" fmla="*/ 38 w 47"/>
                <a:gd name="T33" fmla="*/ 62 h 76"/>
                <a:gd name="T34" fmla="*/ 41 w 47"/>
                <a:gd name="T35" fmla="*/ 59 h 76"/>
                <a:gd name="T36" fmla="*/ 44 w 47"/>
                <a:gd name="T37" fmla="*/ 56 h 76"/>
                <a:gd name="T38" fmla="*/ 44 w 47"/>
                <a:gd name="T39" fmla="*/ 55 h 76"/>
                <a:gd name="T40" fmla="*/ 45 w 47"/>
                <a:gd name="T41" fmla="*/ 55 h 76"/>
                <a:gd name="T42" fmla="*/ 45 w 47"/>
                <a:gd name="T43" fmla="*/ 55 h 76"/>
                <a:gd name="T44" fmla="*/ 47 w 47"/>
                <a:gd name="T45" fmla="*/ 56 h 76"/>
                <a:gd name="T46" fmla="*/ 46 w 47"/>
                <a:gd name="T47" fmla="*/ 58 h 76"/>
                <a:gd name="T48" fmla="*/ 45 w 47"/>
                <a:gd name="T49" fmla="*/ 59 h 76"/>
                <a:gd name="T50" fmla="*/ 44 w 47"/>
                <a:gd name="T51" fmla="*/ 62 h 76"/>
                <a:gd name="T52" fmla="*/ 41 w 47"/>
                <a:gd name="T53" fmla="*/ 64 h 76"/>
                <a:gd name="T54" fmla="*/ 38 w 47"/>
                <a:gd name="T55" fmla="*/ 67 h 76"/>
                <a:gd name="T56" fmla="*/ 34 w 47"/>
                <a:gd name="T57" fmla="*/ 71 h 76"/>
                <a:gd name="T58" fmla="*/ 30 w 47"/>
                <a:gd name="T59" fmla="*/ 73 h 76"/>
                <a:gd name="T60" fmla="*/ 27 w 47"/>
                <a:gd name="T61" fmla="*/ 76 h 76"/>
                <a:gd name="T62" fmla="*/ 23 w 47"/>
                <a:gd name="T63" fmla="*/ 76 h 76"/>
                <a:gd name="T64" fmla="*/ 23 w 47"/>
                <a:gd name="T65" fmla="*/ 76 h 76"/>
                <a:gd name="T66" fmla="*/ 20 w 47"/>
                <a:gd name="T67" fmla="*/ 76 h 76"/>
                <a:gd name="T68" fmla="*/ 17 w 47"/>
                <a:gd name="T69" fmla="*/ 73 h 76"/>
                <a:gd name="T70" fmla="*/ 15 w 47"/>
                <a:gd name="T71" fmla="*/ 65 h 76"/>
                <a:gd name="T72" fmla="*/ 11 w 47"/>
                <a:gd name="T73" fmla="*/ 52 h 76"/>
                <a:gd name="T74" fmla="*/ 7 w 47"/>
                <a:gd name="T75" fmla="*/ 38 h 76"/>
                <a:gd name="T76" fmla="*/ 4 w 47"/>
                <a:gd name="T77" fmla="*/ 27 h 76"/>
                <a:gd name="T78" fmla="*/ 3 w 47"/>
                <a:gd name="T79" fmla="*/ 18 h 76"/>
                <a:gd name="T80" fmla="*/ 2 w 47"/>
                <a:gd name="T81" fmla="*/ 12 h 76"/>
                <a:gd name="T82" fmla="*/ 0 w 47"/>
                <a:gd name="T83" fmla="*/ 9 h 76"/>
                <a:gd name="T84" fmla="*/ 0 w 47"/>
                <a:gd name="T85" fmla="*/ 9 h 76"/>
                <a:gd name="T86" fmla="*/ 7 w 47"/>
                <a:gd name="T87" fmla="*/ 0 h 7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47" h="76">
                  <a:moveTo>
                    <a:pt x="7" y="0"/>
                  </a:moveTo>
                  <a:lnTo>
                    <a:pt x="9" y="3"/>
                  </a:lnTo>
                  <a:lnTo>
                    <a:pt x="4" y="9"/>
                  </a:lnTo>
                  <a:lnTo>
                    <a:pt x="6" y="16"/>
                  </a:lnTo>
                  <a:lnTo>
                    <a:pt x="7" y="25"/>
                  </a:lnTo>
                  <a:lnTo>
                    <a:pt x="9" y="38"/>
                  </a:lnTo>
                  <a:lnTo>
                    <a:pt x="13" y="52"/>
                  </a:lnTo>
                  <a:lnTo>
                    <a:pt x="17" y="64"/>
                  </a:lnTo>
                  <a:lnTo>
                    <a:pt x="20" y="72"/>
                  </a:lnTo>
                  <a:lnTo>
                    <a:pt x="21" y="73"/>
                  </a:lnTo>
                  <a:lnTo>
                    <a:pt x="23" y="73"/>
                  </a:lnTo>
                  <a:lnTo>
                    <a:pt x="25" y="73"/>
                  </a:lnTo>
                  <a:lnTo>
                    <a:pt x="28" y="72"/>
                  </a:lnTo>
                  <a:lnTo>
                    <a:pt x="30" y="69"/>
                  </a:lnTo>
                  <a:lnTo>
                    <a:pt x="33" y="67"/>
                  </a:lnTo>
                  <a:lnTo>
                    <a:pt x="36" y="64"/>
                  </a:lnTo>
                  <a:lnTo>
                    <a:pt x="38" y="62"/>
                  </a:lnTo>
                  <a:lnTo>
                    <a:pt x="41" y="59"/>
                  </a:lnTo>
                  <a:lnTo>
                    <a:pt x="44" y="56"/>
                  </a:lnTo>
                  <a:lnTo>
                    <a:pt x="44" y="55"/>
                  </a:lnTo>
                  <a:lnTo>
                    <a:pt x="45" y="55"/>
                  </a:lnTo>
                  <a:lnTo>
                    <a:pt x="45" y="55"/>
                  </a:lnTo>
                  <a:lnTo>
                    <a:pt x="47" y="56"/>
                  </a:lnTo>
                  <a:lnTo>
                    <a:pt x="46" y="58"/>
                  </a:lnTo>
                  <a:lnTo>
                    <a:pt x="45" y="59"/>
                  </a:lnTo>
                  <a:lnTo>
                    <a:pt x="44" y="62"/>
                  </a:lnTo>
                  <a:lnTo>
                    <a:pt x="41" y="64"/>
                  </a:lnTo>
                  <a:lnTo>
                    <a:pt x="38" y="67"/>
                  </a:lnTo>
                  <a:lnTo>
                    <a:pt x="34" y="71"/>
                  </a:lnTo>
                  <a:lnTo>
                    <a:pt x="30" y="73"/>
                  </a:lnTo>
                  <a:lnTo>
                    <a:pt x="27" y="76"/>
                  </a:lnTo>
                  <a:lnTo>
                    <a:pt x="23" y="76"/>
                  </a:lnTo>
                  <a:lnTo>
                    <a:pt x="23" y="76"/>
                  </a:lnTo>
                  <a:lnTo>
                    <a:pt x="20" y="76"/>
                  </a:lnTo>
                  <a:lnTo>
                    <a:pt x="17" y="73"/>
                  </a:lnTo>
                  <a:lnTo>
                    <a:pt x="15" y="65"/>
                  </a:lnTo>
                  <a:lnTo>
                    <a:pt x="11" y="52"/>
                  </a:lnTo>
                  <a:lnTo>
                    <a:pt x="7" y="38"/>
                  </a:lnTo>
                  <a:lnTo>
                    <a:pt x="4" y="27"/>
                  </a:lnTo>
                  <a:lnTo>
                    <a:pt x="3" y="18"/>
                  </a:lnTo>
                  <a:lnTo>
                    <a:pt x="2" y="12"/>
                  </a:lnTo>
                  <a:lnTo>
                    <a:pt x="0" y="9"/>
                  </a:lnTo>
                  <a:lnTo>
                    <a:pt x="0" y="9"/>
                  </a:lnTo>
                  <a:lnTo>
                    <a:pt x="7" y="0"/>
                  </a:lnTo>
                  <a:close/>
                </a:path>
              </a:pathLst>
            </a:custGeom>
            <a:solidFill>
              <a:schemeClr val="accent5"/>
            </a:solidFill>
            <a:ln w="0">
              <a:noFill/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7" name="Freeform 4204"/>
            <p:cNvSpPr>
              <a:spLocks noEditPoints="1"/>
            </p:cNvSpPr>
            <p:nvPr/>
          </p:nvSpPr>
          <p:spPr bwMode="auto">
            <a:xfrm>
              <a:off x="1161743" y="1736437"/>
              <a:ext cx="405444" cy="648911"/>
            </a:xfrm>
            <a:custGeom>
              <a:gdLst>
                <a:gd name="T0" fmla="*/ 18 w 50"/>
                <a:gd name="T1" fmla="*/ 74 h 80"/>
                <a:gd name="T2" fmla="*/ 20 w 50"/>
                <a:gd name="T3" fmla="*/ 74 h 80"/>
                <a:gd name="T4" fmla="*/ 41 w 50"/>
                <a:gd name="T5" fmla="*/ 64 h 80"/>
                <a:gd name="T6" fmla="*/ 35 w 50"/>
                <a:gd name="T7" fmla="*/ 69 h 80"/>
                <a:gd name="T8" fmla="*/ 29 w 50"/>
                <a:gd name="T9" fmla="*/ 74 h 80"/>
                <a:gd name="T10" fmla="*/ 29 w 50"/>
                <a:gd name="T11" fmla="*/ 74 h 80"/>
                <a:gd name="T12" fmla="*/ 35 w 50"/>
                <a:gd name="T13" fmla="*/ 69 h 80"/>
                <a:gd name="T14" fmla="*/ 41 w 50"/>
                <a:gd name="T15" fmla="*/ 64 h 80"/>
                <a:gd name="T16" fmla="*/ 45 w 50"/>
                <a:gd name="T17" fmla="*/ 60 h 80"/>
                <a:gd name="T18" fmla="*/ 46 w 50"/>
                <a:gd name="T19" fmla="*/ 59 h 80"/>
                <a:gd name="T20" fmla="*/ 3 w 50"/>
                <a:gd name="T21" fmla="*/ 10 h 80"/>
                <a:gd name="T22" fmla="*/ 3 w 50"/>
                <a:gd name="T23" fmla="*/ 10 h 80"/>
                <a:gd name="T24" fmla="*/ 8 w 50"/>
                <a:gd name="T25" fmla="*/ 4 h 80"/>
                <a:gd name="T26" fmla="*/ 12 w 50"/>
                <a:gd name="T27" fmla="*/ 2 h 80"/>
                <a:gd name="T28" fmla="*/ 8 w 50"/>
                <a:gd name="T29" fmla="*/ 17 h 80"/>
                <a:gd name="T30" fmla="*/ 13 w 50"/>
                <a:gd name="T31" fmla="*/ 38 h 80"/>
                <a:gd name="T32" fmla="*/ 20 w 50"/>
                <a:gd name="T33" fmla="*/ 65 h 80"/>
                <a:gd name="T34" fmla="*/ 24 w 50"/>
                <a:gd name="T35" fmla="*/ 73 h 80"/>
                <a:gd name="T36" fmla="*/ 24 w 50"/>
                <a:gd name="T37" fmla="*/ 73 h 80"/>
                <a:gd name="T38" fmla="*/ 25 w 50"/>
                <a:gd name="T39" fmla="*/ 73 h 80"/>
                <a:gd name="T40" fmla="*/ 30 w 50"/>
                <a:gd name="T41" fmla="*/ 69 h 80"/>
                <a:gd name="T42" fmla="*/ 37 w 50"/>
                <a:gd name="T43" fmla="*/ 64 h 80"/>
                <a:gd name="T44" fmla="*/ 42 w 50"/>
                <a:gd name="T45" fmla="*/ 59 h 80"/>
                <a:gd name="T46" fmla="*/ 45 w 50"/>
                <a:gd name="T47" fmla="*/ 55 h 80"/>
                <a:gd name="T48" fmla="*/ 45 w 50"/>
                <a:gd name="T49" fmla="*/ 55 h 80"/>
                <a:gd name="T50" fmla="*/ 45 w 50"/>
                <a:gd name="T51" fmla="*/ 56 h 80"/>
                <a:gd name="T52" fmla="*/ 46 w 50"/>
                <a:gd name="T53" fmla="*/ 56 h 80"/>
                <a:gd name="T54" fmla="*/ 50 w 50"/>
                <a:gd name="T55" fmla="*/ 57 h 80"/>
                <a:gd name="T56" fmla="*/ 48 w 50"/>
                <a:gd name="T57" fmla="*/ 60 h 80"/>
                <a:gd name="T58" fmla="*/ 46 w 50"/>
                <a:gd name="T59" fmla="*/ 63 h 80"/>
                <a:gd name="T60" fmla="*/ 41 w 50"/>
                <a:gd name="T61" fmla="*/ 69 h 80"/>
                <a:gd name="T62" fmla="*/ 33 w 50"/>
                <a:gd name="T63" fmla="*/ 76 h 80"/>
                <a:gd name="T64" fmla="*/ 24 w 50"/>
                <a:gd name="T65" fmla="*/ 80 h 80"/>
                <a:gd name="T66" fmla="*/ 21 w 50"/>
                <a:gd name="T67" fmla="*/ 78 h 80"/>
                <a:gd name="T68" fmla="*/ 17 w 50"/>
                <a:gd name="T69" fmla="*/ 76 h 80"/>
                <a:gd name="T70" fmla="*/ 14 w 50"/>
                <a:gd name="T71" fmla="*/ 68 h 80"/>
                <a:gd name="T72" fmla="*/ 7 w 50"/>
                <a:gd name="T73" fmla="*/ 39 h 80"/>
                <a:gd name="T74" fmla="*/ 1 w 50"/>
                <a:gd name="T75" fmla="*/ 17 h 80"/>
                <a:gd name="T76" fmla="*/ 0 w 50"/>
                <a:gd name="T77" fmla="*/ 11 h 80"/>
                <a:gd name="T78" fmla="*/ 0 w 50"/>
                <a:gd name="T79" fmla="*/ 10 h 8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50" h="80">
                  <a:moveTo>
                    <a:pt x="20" y="74"/>
                  </a:moveTo>
                  <a:lnTo>
                    <a:pt x="18" y="74"/>
                  </a:lnTo>
                  <a:lnTo>
                    <a:pt x="20" y="74"/>
                  </a:lnTo>
                  <a:lnTo>
                    <a:pt x="20" y="74"/>
                  </a:lnTo>
                  <a:lnTo>
                    <a:pt x="20" y="74"/>
                  </a:lnTo>
                  <a:close/>
                  <a:moveTo>
                    <a:pt x="41" y="64"/>
                  </a:moveTo>
                  <a:lnTo>
                    <a:pt x="38" y="66"/>
                  </a:lnTo>
                  <a:lnTo>
                    <a:pt x="35" y="69"/>
                  </a:lnTo>
                  <a:lnTo>
                    <a:pt x="31" y="72"/>
                  </a:lnTo>
                  <a:lnTo>
                    <a:pt x="29" y="74"/>
                  </a:lnTo>
                  <a:lnTo>
                    <a:pt x="25" y="76"/>
                  </a:lnTo>
                  <a:lnTo>
                    <a:pt x="29" y="74"/>
                  </a:lnTo>
                  <a:lnTo>
                    <a:pt x="31" y="72"/>
                  </a:lnTo>
                  <a:lnTo>
                    <a:pt x="35" y="69"/>
                  </a:lnTo>
                  <a:lnTo>
                    <a:pt x="38" y="66"/>
                  </a:lnTo>
                  <a:lnTo>
                    <a:pt x="41" y="64"/>
                  </a:lnTo>
                  <a:close/>
                  <a:moveTo>
                    <a:pt x="46" y="59"/>
                  </a:moveTo>
                  <a:lnTo>
                    <a:pt x="45" y="60"/>
                  </a:lnTo>
                  <a:lnTo>
                    <a:pt x="43" y="61"/>
                  </a:lnTo>
                  <a:lnTo>
                    <a:pt x="46" y="59"/>
                  </a:lnTo>
                  <a:close/>
                  <a:moveTo>
                    <a:pt x="8" y="4"/>
                  </a:moveTo>
                  <a:lnTo>
                    <a:pt x="3" y="10"/>
                  </a:lnTo>
                  <a:lnTo>
                    <a:pt x="3" y="10"/>
                  </a:lnTo>
                  <a:lnTo>
                    <a:pt x="3" y="10"/>
                  </a:lnTo>
                  <a:lnTo>
                    <a:pt x="3" y="10"/>
                  </a:lnTo>
                  <a:lnTo>
                    <a:pt x="8" y="4"/>
                  </a:lnTo>
                  <a:close/>
                  <a:moveTo>
                    <a:pt x="8" y="0"/>
                  </a:moveTo>
                  <a:lnTo>
                    <a:pt x="12" y="2"/>
                  </a:lnTo>
                  <a:lnTo>
                    <a:pt x="7" y="11"/>
                  </a:lnTo>
                  <a:lnTo>
                    <a:pt x="8" y="17"/>
                  </a:lnTo>
                  <a:lnTo>
                    <a:pt x="10" y="27"/>
                  </a:lnTo>
                  <a:lnTo>
                    <a:pt x="13" y="38"/>
                  </a:lnTo>
                  <a:lnTo>
                    <a:pt x="16" y="52"/>
                  </a:lnTo>
                  <a:lnTo>
                    <a:pt x="20" y="65"/>
                  </a:lnTo>
                  <a:lnTo>
                    <a:pt x="22" y="72"/>
                  </a:lnTo>
                  <a:lnTo>
                    <a:pt x="24" y="73"/>
                  </a:lnTo>
                  <a:lnTo>
                    <a:pt x="24" y="73"/>
                  </a:lnTo>
                  <a:lnTo>
                    <a:pt x="24" y="73"/>
                  </a:lnTo>
                  <a:lnTo>
                    <a:pt x="24" y="73"/>
                  </a:lnTo>
                  <a:lnTo>
                    <a:pt x="25" y="73"/>
                  </a:lnTo>
                  <a:lnTo>
                    <a:pt x="28" y="72"/>
                  </a:lnTo>
                  <a:lnTo>
                    <a:pt x="30" y="69"/>
                  </a:lnTo>
                  <a:lnTo>
                    <a:pt x="33" y="66"/>
                  </a:lnTo>
                  <a:lnTo>
                    <a:pt x="37" y="64"/>
                  </a:lnTo>
                  <a:lnTo>
                    <a:pt x="39" y="61"/>
                  </a:lnTo>
                  <a:lnTo>
                    <a:pt x="42" y="59"/>
                  </a:lnTo>
                  <a:lnTo>
                    <a:pt x="43" y="56"/>
                  </a:lnTo>
                  <a:lnTo>
                    <a:pt x="45" y="55"/>
                  </a:lnTo>
                  <a:lnTo>
                    <a:pt x="45" y="55"/>
                  </a:lnTo>
                  <a:lnTo>
                    <a:pt x="45" y="55"/>
                  </a:lnTo>
                  <a:lnTo>
                    <a:pt x="45" y="55"/>
                  </a:lnTo>
                  <a:lnTo>
                    <a:pt x="45" y="56"/>
                  </a:lnTo>
                  <a:lnTo>
                    <a:pt x="45" y="56"/>
                  </a:lnTo>
                  <a:lnTo>
                    <a:pt x="46" y="56"/>
                  </a:lnTo>
                  <a:lnTo>
                    <a:pt x="47" y="55"/>
                  </a:lnTo>
                  <a:lnTo>
                    <a:pt x="50" y="57"/>
                  </a:lnTo>
                  <a:lnTo>
                    <a:pt x="50" y="59"/>
                  </a:lnTo>
                  <a:lnTo>
                    <a:pt x="48" y="60"/>
                  </a:lnTo>
                  <a:lnTo>
                    <a:pt x="47" y="61"/>
                  </a:lnTo>
                  <a:lnTo>
                    <a:pt x="46" y="63"/>
                  </a:lnTo>
                  <a:lnTo>
                    <a:pt x="43" y="65"/>
                  </a:lnTo>
                  <a:lnTo>
                    <a:pt x="41" y="69"/>
                  </a:lnTo>
                  <a:lnTo>
                    <a:pt x="37" y="72"/>
                  </a:lnTo>
                  <a:lnTo>
                    <a:pt x="33" y="76"/>
                  </a:lnTo>
                  <a:lnTo>
                    <a:pt x="29" y="78"/>
                  </a:lnTo>
                  <a:lnTo>
                    <a:pt x="24" y="80"/>
                  </a:lnTo>
                  <a:lnTo>
                    <a:pt x="24" y="80"/>
                  </a:lnTo>
                  <a:lnTo>
                    <a:pt x="21" y="78"/>
                  </a:lnTo>
                  <a:lnTo>
                    <a:pt x="20" y="77"/>
                  </a:lnTo>
                  <a:lnTo>
                    <a:pt x="17" y="76"/>
                  </a:lnTo>
                  <a:lnTo>
                    <a:pt x="17" y="76"/>
                  </a:lnTo>
                  <a:lnTo>
                    <a:pt x="14" y="68"/>
                  </a:lnTo>
                  <a:lnTo>
                    <a:pt x="10" y="55"/>
                  </a:lnTo>
                  <a:lnTo>
                    <a:pt x="7" y="39"/>
                  </a:lnTo>
                  <a:lnTo>
                    <a:pt x="4" y="26"/>
                  </a:lnTo>
                  <a:lnTo>
                    <a:pt x="1" y="17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0"/>
                  </a:lnTo>
                  <a:lnTo>
                    <a:pt x="8" y="0"/>
                  </a:lnTo>
                  <a:close/>
                </a:path>
              </a:pathLst>
            </a:custGeom>
            <a:solidFill>
              <a:schemeClr val="accent5"/>
            </a:solidFill>
            <a:ln w="0">
              <a:noFill/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8" name="Freeform 4205"/>
            <p:cNvSpPr/>
            <p:nvPr/>
          </p:nvSpPr>
          <p:spPr bwMode="auto">
            <a:xfrm>
              <a:off x="1088760" y="1687769"/>
              <a:ext cx="113524" cy="154119"/>
            </a:xfrm>
            <a:custGeom>
              <a:gdLst>
                <a:gd name="T0" fmla="*/ 10 w 14"/>
                <a:gd name="T1" fmla="*/ 0 h 19"/>
                <a:gd name="T2" fmla="*/ 14 w 14"/>
                <a:gd name="T3" fmla="*/ 0 h 19"/>
                <a:gd name="T4" fmla="*/ 14 w 14"/>
                <a:gd name="T5" fmla="*/ 19 h 19"/>
                <a:gd name="T6" fmla="*/ 0 w 14"/>
                <a:gd name="T7" fmla="*/ 12 h 19"/>
                <a:gd name="T8" fmla="*/ 1 w 14"/>
                <a:gd name="T9" fmla="*/ 10 h 19"/>
                <a:gd name="T10" fmla="*/ 10 w 14"/>
                <a:gd name="T11" fmla="*/ 14 h 19"/>
                <a:gd name="T12" fmla="*/ 10 w 14"/>
                <a:gd name="T13" fmla="*/ 0 h 19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19">
                  <a:moveTo>
                    <a:pt x="10" y="0"/>
                  </a:moveTo>
                  <a:lnTo>
                    <a:pt x="14" y="0"/>
                  </a:lnTo>
                  <a:lnTo>
                    <a:pt x="14" y="19"/>
                  </a:lnTo>
                  <a:lnTo>
                    <a:pt x="0" y="12"/>
                  </a:lnTo>
                  <a:lnTo>
                    <a:pt x="1" y="10"/>
                  </a:lnTo>
                  <a:lnTo>
                    <a:pt x="10" y="14"/>
                  </a:lnTo>
                  <a:lnTo>
                    <a:pt x="10" y="0"/>
                  </a:lnTo>
                  <a:close/>
                </a:path>
              </a:pathLst>
            </a:custGeom>
            <a:solidFill>
              <a:schemeClr val="accent5"/>
            </a:solidFill>
            <a:ln w="0">
              <a:noFill/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9" name="Freeform 4206"/>
            <p:cNvSpPr>
              <a:spLocks noEditPoints="1"/>
            </p:cNvSpPr>
            <p:nvPr/>
          </p:nvSpPr>
          <p:spPr bwMode="auto">
            <a:xfrm>
              <a:off x="1080654" y="1671546"/>
              <a:ext cx="137854" cy="186564"/>
            </a:xfrm>
            <a:custGeom>
              <a:gdLst>
                <a:gd name="T0" fmla="*/ 3 w 17"/>
                <a:gd name="T1" fmla="*/ 13 h 23"/>
                <a:gd name="T2" fmla="*/ 3 w 17"/>
                <a:gd name="T3" fmla="*/ 13 h 23"/>
                <a:gd name="T4" fmla="*/ 13 w 17"/>
                <a:gd name="T5" fmla="*/ 18 h 23"/>
                <a:gd name="T6" fmla="*/ 13 w 17"/>
                <a:gd name="T7" fmla="*/ 18 h 23"/>
                <a:gd name="T8" fmla="*/ 3 w 17"/>
                <a:gd name="T9" fmla="*/ 13 h 23"/>
                <a:gd name="T10" fmla="*/ 10 w 17"/>
                <a:gd name="T11" fmla="*/ 0 h 23"/>
                <a:gd name="T12" fmla="*/ 17 w 17"/>
                <a:gd name="T13" fmla="*/ 0 h 23"/>
                <a:gd name="T14" fmla="*/ 17 w 17"/>
                <a:gd name="T15" fmla="*/ 23 h 23"/>
                <a:gd name="T16" fmla="*/ 1 w 17"/>
                <a:gd name="T17" fmla="*/ 16 h 23"/>
                <a:gd name="T18" fmla="*/ 0 w 17"/>
                <a:gd name="T19" fmla="*/ 14 h 23"/>
                <a:gd name="T20" fmla="*/ 2 w 17"/>
                <a:gd name="T21" fmla="*/ 9 h 23"/>
                <a:gd name="T22" fmla="*/ 10 w 17"/>
                <a:gd name="T23" fmla="*/ 13 h 23"/>
                <a:gd name="T24" fmla="*/ 10 w 17"/>
                <a:gd name="T25" fmla="*/ 0 h 2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" h="23">
                  <a:moveTo>
                    <a:pt x="3" y="13"/>
                  </a:moveTo>
                  <a:lnTo>
                    <a:pt x="3" y="13"/>
                  </a:lnTo>
                  <a:lnTo>
                    <a:pt x="13" y="18"/>
                  </a:lnTo>
                  <a:lnTo>
                    <a:pt x="13" y="18"/>
                  </a:lnTo>
                  <a:lnTo>
                    <a:pt x="3" y="13"/>
                  </a:lnTo>
                  <a:close/>
                  <a:moveTo>
                    <a:pt x="10" y="0"/>
                  </a:moveTo>
                  <a:lnTo>
                    <a:pt x="17" y="0"/>
                  </a:lnTo>
                  <a:lnTo>
                    <a:pt x="17" y="23"/>
                  </a:lnTo>
                  <a:lnTo>
                    <a:pt x="1" y="16"/>
                  </a:lnTo>
                  <a:lnTo>
                    <a:pt x="0" y="14"/>
                  </a:lnTo>
                  <a:lnTo>
                    <a:pt x="2" y="9"/>
                  </a:lnTo>
                  <a:lnTo>
                    <a:pt x="10" y="13"/>
                  </a:lnTo>
                  <a:lnTo>
                    <a:pt x="10" y="0"/>
                  </a:lnTo>
                  <a:close/>
                </a:path>
              </a:pathLst>
            </a:custGeom>
            <a:solidFill>
              <a:schemeClr val="accent5"/>
            </a:solidFill>
            <a:ln w="0">
              <a:noFill/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0" name="Freeform 4207"/>
            <p:cNvSpPr/>
            <p:nvPr/>
          </p:nvSpPr>
          <p:spPr bwMode="auto">
            <a:xfrm>
              <a:off x="1469880" y="2831477"/>
              <a:ext cx="137854" cy="1241044"/>
            </a:xfrm>
            <a:custGeom>
              <a:gdLst>
                <a:gd name="T0" fmla="*/ 10 w 17"/>
                <a:gd name="T1" fmla="*/ 0 h 153"/>
                <a:gd name="T2" fmla="*/ 17 w 17"/>
                <a:gd name="T3" fmla="*/ 153 h 153"/>
                <a:gd name="T4" fmla="*/ 0 w 17"/>
                <a:gd name="T5" fmla="*/ 153 h 153"/>
                <a:gd name="T6" fmla="*/ 0 w 17"/>
                <a:gd name="T7" fmla="*/ 149 h 153"/>
                <a:gd name="T8" fmla="*/ 14 w 17"/>
                <a:gd name="T9" fmla="*/ 149 h 153"/>
                <a:gd name="T10" fmla="*/ 8 w 17"/>
                <a:gd name="T11" fmla="*/ 1 h 153"/>
                <a:gd name="T12" fmla="*/ 10 w 17"/>
                <a:gd name="T13" fmla="*/ 0 h 15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53">
                  <a:moveTo>
                    <a:pt x="10" y="0"/>
                  </a:moveTo>
                  <a:lnTo>
                    <a:pt x="17" y="153"/>
                  </a:lnTo>
                  <a:lnTo>
                    <a:pt x="0" y="153"/>
                  </a:lnTo>
                  <a:lnTo>
                    <a:pt x="0" y="149"/>
                  </a:lnTo>
                  <a:lnTo>
                    <a:pt x="14" y="149"/>
                  </a:lnTo>
                  <a:lnTo>
                    <a:pt x="8" y="1"/>
                  </a:lnTo>
                  <a:lnTo>
                    <a:pt x="10" y="0"/>
                  </a:lnTo>
                  <a:close/>
                </a:path>
              </a:pathLst>
            </a:custGeom>
            <a:solidFill>
              <a:schemeClr val="accent5"/>
            </a:solidFill>
            <a:ln w="0">
              <a:noFill/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1" name="Freeform 4208"/>
            <p:cNvSpPr>
              <a:spLocks noEditPoints="1"/>
            </p:cNvSpPr>
            <p:nvPr/>
          </p:nvSpPr>
          <p:spPr bwMode="auto">
            <a:xfrm>
              <a:off x="1461769" y="2815254"/>
              <a:ext cx="154071" cy="1265376"/>
            </a:xfrm>
            <a:custGeom>
              <a:gdLst>
                <a:gd name="T0" fmla="*/ 2 w 19"/>
                <a:gd name="T1" fmla="*/ 153 h 156"/>
                <a:gd name="T2" fmla="*/ 2 w 19"/>
                <a:gd name="T3" fmla="*/ 153 h 156"/>
                <a:gd name="T4" fmla="*/ 17 w 19"/>
                <a:gd name="T5" fmla="*/ 153 h 156"/>
                <a:gd name="T6" fmla="*/ 2 w 19"/>
                <a:gd name="T7" fmla="*/ 153 h 156"/>
                <a:gd name="T8" fmla="*/ 13 w 19"/>
                <a:gd name="T9" fmla="*/ 0 h 156"/>
                <a:gd name="T10" fmla="*/ 19 w 19"/>
                <a:gd name="T11" fmla="*/ 156 h 156"/>
                <a:gd name="T12" fmla="*/ 0 w 19"/>
                <a:gd name="T13" fmla="*/ 156 h 156"/>
                <a:gd name="T14" fmla="*/ 0 w 19"/>
                <a:gd name="T15" fmla="*/ 149 h 156"/>
                <a:gd name="T16" fmla="*/ 13 w 19"/>
                <a:gd name="T17" fmla="*/ 149 h 156"/>
                <a:gd name="T18" fmla="*/ 6 w 19"/>
                <a:gd name="T19" fmla="*/ 0 h 156"/>
                <a:gd name="T20" fmla="*/ 13 w 19"/>
                <a:gd name="T21" fmla="*/ 0 h 15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" h="156">
                  <a:moveTo>
                    <a:pt x="2" y="153"/>
                  </a:moveTo>
                  <a:lnTo>
                    <a:pt x="2" y="153"/>
                  </a:lnTo>
                  <a:lnTo>
                    <a:pt x="17" y="153"/>
                  </a:lnTo>
                  <a:lnTo>
                    <a:pt x="2" y="153"/>
                  </a:lnTo>
                  <a:close/>
                  <a:moveTo>
                    <a:pt x="13" y="0"/>
                  </a:moveTo>
                  <a:lnTo>
                    <a:pt x="19" y="156"/>
                  </a:lnTo>
                  <a:lnTo>
                    <a:pt x="0" y="156"/>
                  </a:lnTo>
                  <a:lnTo>
                    <a:pt x="0" y="149"/>
                  </a:lnTo>
                  <a:lnTo>
                    <a:pt x="13" y="149"/>
                  </a:lnTo>
                  <a:lnTo>
                    <a:pt x="6" y="0"/>
                  </a:lnTo>
                  <a:lnTo>
                    <a:pt x="13" y="0"/>
                  </a:lnTo>
                  <a:close/>
                </a:path>
              </a:pathLst>
            </a:custGeom>
            <a:solidFill>
              <a:schemeClr val="accent5"/>
            </a:solidFill>
            <a:ln w="0">
              <a:noFill/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2" name="Freeform 4209"/>
            <p:cNvSpPr/>
            <p:nvPr/>
          </p:nvSpPr>
          <p:spPr bwMode="auto">
            <a:xfrm>
              <a:off x="1664494" y="2872031"/>
              <a:ext cx="218942" cy="1200485"/>
            </a:xfrm>
            <a:custGeom>
              <a:gdLst>
                <a:gd name="T0" fmla="*/ 3 w 27"/>
                <a:gd name="T1" fmla="*/ 0 h 148"/>
                <a:gd name="T2" fmla="*/ 13 w 27"/>
                <a:gd name="T3" fmla="*/ 144 h 148"/>
                <a:gd name="T4" fmla="*/ 27 w 27"/>
                <a:gd name="T5" fmla="*/ 144 h 148"/>
                <a:gd name="T6" fmla="*/ 27 w 27"/>
                <a:gd name="T7" fmla="*/ 148 h 148"/>
                <a:gd name="T8" fmla="*/ 10 w 27"/>
                <a:gd name="T9" fmla="*/ 148 h 148"/>
                <a:gd name="T10" fmla="*/ 0 w 27"/>
                <a:gd name="T11" fmla="*/ 0 h 148"/>
                <a:gd name="T12" fmla="*/ 3 w 27"/>
                <a:gd name="T13" fmla="*/ 0 h 14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" h="148">
                  <a:moveTo>
                    <a:pt x="3" y="0"/>
                  </a:moveTo>
                  <a:lnTo>
                    <a:pt x="13" y="144"/>
                  </a:lnTo>
                  <a:lnTo>
                    <a:pt x="27" y="144"/>
                  </a:lnTo>
                  <a:lnTo>
                    <a:pt x="27" y="148"/>
                  </a:lnTo>
                  <a:lnTo>
                    <a:pt x="10" y="148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chemeClr val="accent5"/>
            </a:solidFill>
            <a:ln w="0">
              <a:noFill/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3" name="Freeform 4210"/>
            <p:cNvSpPr>
              <a:spLocks noEditPoints="1"/>
            </p:cNvSpPr>
            <p:nvPr/>
          </p:nvSpPr>
          <p:spPr bwMode="auto">
            <a:xfrm>
              <a:off x="1648276" y="2855808"/>
              <a:ext cx="243266" cy="1224822"/>
            </a:xfrm>
            <a:custGeom>
              <a:gdLst>
                <a:gd name="T0" fmla="*/ 13 w 30"/>
                <a:gd name="T1" fmla="*/ 148 h 151"/>
                <a:gd name="T2" fmla="*/ 13 w 30"/>
                <a:gd name="T3" fmla="*/ 148 h 151"/>
                <a:gd name="T4" fmla="*/ 28 w 30"/>
                <a:gd name="T5" fmla="*/ 148 h 151"/>
                <a:gd name="T6" fmla="*/ 13 w 30"/>
                <a:gd name="T7" fmla="*/ 148 h 151"/>
                <a:gd name="T8" fmla="*/ 7 w 30"/>
                <a:gd name="T9" fmla="*/ 0 h 151"/>
                <a:gd name="T10" fmla="*/ 16 w 30"/>
                <a:gd name="T11" fmla="*/ 144 h 151"/>
                <a:gd name="T12" fmla="*/ 30 w 30"/>
                <a:gd name="T13" fmla="*/ 144 h 151"/>
                <a:gd name="T14" fmla="*/ 30 w 30"/>
                <a:gd name="T15" fmla="*/ 151 h 151"/>
                <a:gd name="T16" fmla="*/ 9 w 30"/>
                <a:gd name="T17" fmla="*/ 151 h 151"/>
                <a:gd name="T18" fmla="*/ 0 w 30"/>
                <a:gd name="T19" fmla="*/ 0 h 151"/>
                <a:gd name="T20" fmla="*/ 7 w 30"/>
                <a:gd name="T21" fmla="*/ 0 h 15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0" h="151">
                  <a:moveTo>
                    <a:pt x="13" y="148"/>
                  </a:moveTo>
                  <a:lnTo>
                    <a:pt x="13" y="148"/>
                  </a:lnTo>
                  <a:lnTo>
                    <a:pt x="28" y="148"/>
                  </a:lnTo>
                  <a:lnTo>
                    <a:pt x="13" y="148"/>
                  </a:lnTo>
                  <a:close/>
                  <a:moveTo>
                    <a:pt x="7" y="0"/>
                  </a:moveTo>
                  <a:lnTo>
                    <a:pt x="16" y="144"/>
                  </a:lnTo>
                  <a:lnTo>
                    <a:pt x="30" y="144"/>
                  </a:lnTo>
                  <a:lnTo>
                    <a:pt x="30" y="151"/>
                  </a:lnTo>
                  <a:lnTo>
                    <a:pt x="9" y="151"/>
                  </a:lnTo>
                  <a:lnTo>
                    <a:pt x="0" y="0"/>
                  </a:lnTo>
                  <a:lnTo>
                    <a:pt x="7" y="0"/>
                  </a:lnTo>
                  <a:close/>
                </a:path>
              </a:pathLst>
            </a:custGeom>
            <a:solidFill>
              <a:schemeClr val="accent5"/>
            </a:solidFill>
            <a:ln w="0">
              <a:noFill/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</p:grpSp>
      <p:sp>
        <p:nvSpPr>
          <p:cNvPr id="44" name="Freeform 4211"/>
          <p:cNvSpPr>
            <a:spLocks noEditPoints="1"/>
          </p:cNvSpPr>
          <p:nvPr/>
        </p:nvSpPr>
        <p:spPr bwMode="auto">
          <a:xfrm>
            <a:off x="2052232" y="1963961"/>
            <a:ext cx="1535791" cy="2181963"/>
          </a:xfrm>
          <a:custGeom>
            <a:gdLst>
              <a:gd name="T0" fmla="*/ 145 w 150"/>
              <a:gd name="T1" fmla="*/ 4 h 215"/>
              <a:gd name="T2" fmla="*/ 4 w 150"/>
              <a:gd name="T3" fmla="*/ 10 h 215"/>
              <a:gd name="T4" fmla="*/ 22 w 150"/>
              <a:gd name="T5" fmla="*/ 212 h 215"/>
              <a:gd name="T6" fmla="*/ 148 w 150"/>
              <a:gd name="T7" fmla="*/ 204 h 215"/>
              <a:gd name="T8" fmla="*/ 145 w 150"/>
              <a:gd name="T9" fmla="*/ 4 h 215"/>
              <a:gd name="T10" fmla="*/ 148 w 150"/>
              <a:gd name="T11" fmla="*/ 0 h 215"/>
              <a:gd name="T12" fmla="*/ 150 w 150"/>
              <a:gd name="T13" fmla="*/ 207 h 215"/>
              <a:gd name="T14" fmla="*/ 18 w 150"/>
              <a:gd name="T15" fmla="*/ 215 h 215"/>
              <a:gd name="T16" fmla="*/ 0 w 150"/>
              <a:gd name="T17" fmla="*/ 9 h 215"/>
              <a:gd name="T18" fmla="*/ 0 w 150"/>
              <a:gd name="T19" fmla="*/ 8 h 215"/>
              <a:gd name="T20" fmla="*/ 148 w 150"/>
              <a:gd name="T21" fmla="*/ 0 h 215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50" h="215">
                <a:moveTo>
                  <a:pt x="145" y="4"/>
                </a:moveTo>
                <a:lnTo>
                  <a:pt x="4" y="10"/>
                </a:lnTo>
                <a:lnTo>
                  <a:pt x="22" y="212"/>
                </a:lnTo>
                <a:lnTo>
                  <a:pt x="148" y="204"/>
                </a:lnTo>
                <a:lnTo>
                  <a:pt x="145" y="4"/>
                </a:lnTo>
                <a:close/>
                <a:moveTo>
                  <a:pt x="148" y="0"/>
                </a:moveTo>
                <a:lnTo>
                  <a:pt x="150" y="207"/>
                </a:lnTo>
                <a:lnTo>
                  <a:pt x="18" y="215"/>
                </a:lnTo>
                <a:lnTo>
                  <a:pt x="0" y="9"/>
                </a:lnTo>
                <a:lnTo>
                  <a:pt x="0" y="8"/>
                </a:lnTo>
                <a:lnTo>
                  <a:pt x="148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</a:ln>
        </p:spPr>
        <p:txBody>
          <a:bodyPr vert="horz" wrap="square" lIns="121889" tIns="60944" rIns="121889" bIns="60944" numCol="1" anchor="t" anchorCtr="0" compatLnSpc="1"/>
          <a:lstStyle/>
          <a:p>
            <a:endParaRPr lang="zh-CN" altLang="en-US" sz="2400"/>
          </a:p>
        </p:txBody>
      </p:sp>
      <p:sp>
        <p:nvSpPr>
          <p:cNvPr id="52" name="矩形 51"/>
          <p:cNvSpPr/>
          <p:nvPr/>
        </p:nvSpPr>
        <p:spPr>
          <a:xfrm>
            <a:off x="2494968" y="2349218"/>
            <a:ext cx="651510" cy="1069340"/>
          </a:xfrm>
          <a:prstGeom prst="rect">
            <a:avLst/>
          </a:prstGeom>
        </p:spPr>
        <p:txBody>
          <a:bodyPr wrap="square" lIns="91417" tIns="45708" rIns="91417" bIns="45708">
            <a:spAutoFit/>
          </a:bodyPr>
          <a:lstStyle/>
          <a:p>
            <a:r>
              <a:rPr lang="zh-CN" altLang="en-US" sz="6000" b="1" smtClean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二、</a:t>
            </a:r>
          </a:p>
        </p:txBody>
      </p:sp>
      <p:sp>
        <p:nvSpPr>
          <p:cNvPr id="66" name="文本框 25"/>
          <p:cNvSpPr txBox="1"/>
          <p:nvPr/>
        </p:nvSpPr>
        <p:spPr>
          <a:xfrm>
            <a:off x="4400202" y="2349344"/>
            <a:ext cx="3909695" cy="1069340"/>
          </a:xfrm>
          <a:prstGeom prst="rect">
            <a:avLst/>
          </a:prstGeom>
          <a:noFill/>
        </p:spPr>
        <p:txBody>
          <a:bodyPr wrap="none" lIns="91417" tIns="45708" rIns="91417" bIns="45708" rtlCol="0">
            <a:spAutoFit/>
          </a:bodyPr>
          <a:lstStyle/>
          <a:p>
            <a:pPr algn="l"/>
            <a:r>
              <a:rPr lang="zh-CN" altLang="en-US" sz="6000" b="1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sym typeface="+mn-ea"/>
              </a:rPr>
              <a:t>商 汤 灭 夏</a:t>
            </a:r>
            <a:endParaRPr lang="zh-CN" altLang="en-US" sz="6000" b="1" noProof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</p:spTree>
  </p:cSld>
  <p:clrMapOvr>
    <a:masterClrMapping/>
  </p:clrMapOvr>
  <p:transition spd="slow">
    <p:random/>
  </p:transition>
  <p:timing/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文本框 6"/>
          <p:cNvSpPr txBox="1"/>
          <p:nvPr/>
        </p:nvSpPr>
        <p:spPr>
          <a:xfrm>
            <a:off x="202901" y="51995"/>
            <a:ext cx="7903210" cy="57543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>
              <a:lnSpc>
                <a:spcPct val="200000"/>
              </a:lnSpc>
            </a:pPr>
            <a:r>
              <a:rPr lang="zh-CN" altLang="en-US" sz="4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阅读课本</a:t>
            </a:r>
            <a:r>
              <a:rPr lang="zh-CN" altLang="en-US" sz="4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第二子目</a:t>
            </a:r>
            <a:r>
              <a:rPr lang="zh-CN" altLang="en-US" sz="4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并思考：</a:t>
            </a:r>
          </a:p>
          <a:p>
            <a:pPr lvl="0">
              <a:lnSpc>
                <a:spcPct val="200000"/>
              </a:lnSpc>
            </a:pPr>
            <a:r>
              <a:rPr lang="en-US" altLang="zh-CN" sz="36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  </a:t>
            </a:r>
            <a:r>
              <a:rPr lang="en-US" altLang="zh-CN" sz="48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1</a:t>
            </a:r>
            <a:r>
              <a:rPr lang="en-US" altLang="zh-CN" sz="4800" b="1" smtClean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.</a:t>
            </a:r>
            <a:r>
              <a:rPr lang="zh-CN" altLang="en-US" sz="4800" b="1" smtClean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 谁</a:t>
            </a:r>
            <a:r>
              <a:rPr lang="en-US" altLang="zh-CN" sz="4800" b="1" smtClean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?</a:t>
            </a:r>
          </a:p>
          <a:p>
            <a:pPr lvl="0">
              <a:lnSpc>
                <a:spcPct val="200000"/>
              </a:lnSpc>
            </a:pPr>
            <a:r>
              <a:rPr lang="en-US" altLang="zh-CN" sz="48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 </a:t>
            </a:r>
            <a:r>
              <a:rPr lang="en-US" altLang="zh-CN" sz="4800" b="1" smtClean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    </a:t>
            </a:r>
            <a:r>
              <a:rPr lang="zh-CN" altLang="en-US" sz="4800" b="1" smtClean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时间</a:t>
            </a:r>
            <a:r>
              <a:rPr lang="en-US" altLang="zh-CN" sz="4800" b="1" smtClean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?</a:t>
            </a:r>
          </a:p>
          <a:p>
            <a:pPr lvl="0">
              <a:lnSpc>
                <a:spcPct val="200000"/>
              </a:lnSpc>
            </a:pPr>
            <a:r>
              <a:rPr lang="en-US" altLang="zh-CN" sz="48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 </a:t>
            </a:r>
            <a:r>
              <a:rPr lang="en-US" altLang="zh-CN" sz="4800" b="1" smtClean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    </a:t>
            </a:r>
            <a:r>
              <a:rPr lang="zh-CN" altLang="en-US" sz="4800" b="1" smtClean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哪里</a:t>
            </a:r>
            <a:r>
              <a:rPr lang="en-US" altLang="zh-CN" sz="4800" b="1" smtClean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?</a:t>
            </a:r>
            <a:r>
              <a:rPr lang="zh-CN" altLang="en-US" sz="4800" b="1" smtClean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建立商</a:t>
            </a:r>
            <a:endParaRPr lang="zh-CN" altLang="en-US" sz="4800" b="1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45095" y="1827530"/>
            <a:ext cx="4257040" cy="356171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3314" name="TextBox 1"/>
          <p:cNvSpPr txBox="1"/>
          <p:nvPr/>
        </p:nvSpPr>
        <p:spPr>
          <a:xfrm>
            <a:off x="665480" y="1071245"/>
            <a:ext cx="4828540" cy="7435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/>
            <a:r>
              <a:rPr lang="zh-CN" altLang="en-US" sz="40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商朝统治疆域示意图</a:t>
            </a:r>
            <a:endParaRPr lang="en-US" altLang="zh-CN" sz="40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855" y="2194560"/>
            <a:ext cx="5685790" cy="4114165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6484620" y="1219200"/>
            <a:ext cx="5333365" cy="678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商部落如何强大起来的？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6598285" y="3124200"/>
            <a:ext cx="5105400" cy="30175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  <a:cs typeface="宋体" panose="02010600030101010101" pitchFamily="2" charset="-122"/>
              </a:rPr>
              <a:t>①联合周边部落</a:t>
            </a:r>
          </a:p>
          <a:p>
            <a:pPr>
              <a:lnSpc>
                <a:spcPct val="200000"/>
              </a:lnSpc>
            </a:pP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  <a:cs typeface="宋体" panose="02010600030101010101" pitchFamily="2" charset="-122"/>
                <a:sym typeface="+mn-ea"/>
              </a:rPr>
              <a:t>②</a:t>
            </a: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</a:rPr>
              <a:t>任用贤才</a:t>
            </a:r>
          </a:p>
          <a:p>
            <a:pPr>
              <a:lnSpc>
                <a:spcPct val="200000"/>
              </a:lnSpc>
            </a:pP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  <a:cs typeface="宋体" panose="02010600030101010101" pitchFamily="2" charset="-122"/>
              </a:rPr>
              <a:t>③</a:t>
            </a: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</a:rPr>
              <a:t>发展农业、手工业、商业</a:t>
            </a:r>
            <a:endParaRPr lang="zh-CN" altLang="en-US" sz="2800" b="1">
              <a:latin typeface="微软雅黑" panose="020b0503020204020204" charset="-122"/>
              <a:ea typeface="微软雅黑" panose="020b0503020204020204" charset="-122"/>
              <a:cs typeface="宋体" panose="02010600030101010101" pitchFamily="2" charset="-122"/>
            </a:endParaRPr>
          </a:p>
        </p:txBody>
      </p:sp>
      <p:sp>
        <p:nvSpPr>
          <p:cNvPr id="6" name="空心弧 5"/>
          <p:cNvSpPr/>
          <p:nvPr/>
        </p:nvSpPr>
        <p:spPr>
          <a:xfrm>
            <a:off x="6598920" y="2194560"/>
            <a:ext cx="4678680" cy="1417320"/>
          </a:xfrm>
          <a:prstGeom prst="blockArc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6390" name="Text Box 6"/>
          <p:cNvSpPr txBox="1">
            <a:spLocks noChangeArrowheads="1"/>
          </p:cNvSpPr>
          <p:nvPr/>
        </p:nvSpPr>
        <p:spPr bwMode="auto">
          <a:xfrm>
            <a:off x="1174750" y="1049655"/>
            <a:ext cx="9843135" cy="134493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   </a:t>
            </a:r>
            <a:r>
              <a:rPr lang="zh-CN" altLang="en-US" sz="3200" b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商朝又称“殷朝”或“殷商”，这是</a:t>
            </a:r>
            <a:r>
              <a:rPr lang="zh-CN" altLang="en-US" sz="3200" b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为什么</a:t>
            </a:r>
            <a:r>
              <a:rPr lang="zh-CN" altLang="en-US" sz="3200" b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？</a:t>
            </a:r>
          </a:p>
          <a:p>
            <a:pPr>
              <a:spcBef>
                <a:spcPct val="50000"/>
              </a:spcBef>
            </a:pPr>
            <a:r>
              <a:rPr lang="zh-CN" altLang="en-US" sz="3200" b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   结合教材，说说盘庚迁都的原因是什么？</a:t>
            </a:r>
          </a:p>
        </p:txBody>
      </p:sp>
      <p:sp>
        <p:nvSpPr>
          <p:cNvPr id="16391" name="Text Box 7"/>
          <p:cNvSpPr txBox="1">
            <a:spLocks noChangeArrowheads="1"/>
          </p:cNvSpPr>
          <p:nvPr/>
        </p:nvSpPr>
        <p:spPr bwMode="auto">
          <a:xfrm>
            <a:off x="1310640" y="3039745"/>
            <a:ext cx="10146030" cy="2286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2400" smtClean="0">
                <a:solidFill>
                  <a:srgbClr val="002060"/>
                </a:solidFill>
              </a:rPr>
              <a:t>       </a:t>
            </a:r>
            <a:r>
              <a:rPr lang="zh-CN" altLang="en-US" sz="3200" b="1" smtClean="0">
                <a:solidFill>
                  <a:srgbClr val="002060"/>
                </a:solidFill>
                <a:latin typeface="黑体" panose="02010609060101010101" charset="-122"/>
                <a:ea typeface="黑体" panose="02010609060101010101" charset="-122"/>
              </a:rPr>
              <a:t>商</a:t>
            </a:r>
            <a:r>
              <a:rPr lang="zh-CN" altLang="en-US" sz="3200" b="1">
                <a:solidFill>
                  <a:srgbClr val="002060"/>
                </a:solidFill>
                <a:latin typeface="黑体" panose="02010609060101010101" charset="-122"/>
                <a:ea typeface="黑体" panose="02010609060101010101" charset="-122"/>
              </a:rPr>
              <a:t>朝的中心地区处于黄河流域，</a:t>
            </a:r>
            <a:r>
              <a:rPr lang="zh-CN" altLang="en-US" sz="3200" b="1">
                <a:solidFill>
                  <a:srgbClr val="00206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经常发生</a:t>
            </a:r>
            <a:r>
              <a:rPr lang="zh-CN" altLang="en-US" sz="32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水灾</a:t>
            </a:r>
            <a:r>
              <a:rPr lang="zh-CN" altLang="en-US" sz="3200" b="1">
                <a:solidFill>
                  <a:srgbClr val="00206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，</a:t>
            </a:r>
            <a:r>
              <a:rPr lang="zh-CN" altLang="en-US" sz="3200" b="1">
                <a:solidFill>
                  <a:srgbClr val="002060"/>
                </a:solidFill>
                <a:latin typeface="黑体" panose="02010609060101010101" charset="-122"/>
                <a:ea typeface="黑体" panose="02010609060101010101" charset="-122"/>
              </a:rPr>
              <a:t>再加上</a:t>
            </a:r>
            <a:r>
              <a:rPr lang="zh-CN" altLang="en-US" sz="32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战乱</a:t>
            </a:r>
            <a:r>
              <a:rPr lang="zh-CN" altLang="en-US" sz="3200" b="1">
                <a:solidFill>
                  <a:srgbClr val="002060"/>
                </a:solidFill>
                <a:latin typeface="黑体" panose="02010609060101010101" charset="-122"/>
                <a:ea typeface="黑体" panose="02010609060101010101" charset="-122"/>
              </a:rPr>
              <a:t>，所以商朝前期曾多次迁都</a:t>
            </a:r>
            <a:r>
              <a:rPr lang="zh-CN" altLang="en-US" sz="3200" b="1" smtClean="0">
                <a:solidFill>
                  <a:srgbClr val="002060"/>
                </a:solidFill>
                <a:latin typeface="黑体" panose="02010609060101010101" charset="-122"/>
                <a:ea typeface="黑体" panose="02010609060101010101" charset="-122"/>
              </a:rPr>
              <a:t>，直到</a:t>
            </a:r>
            <a:r>
              <a:rPr lang="zh-CN" altLang="en-US" sz="3200" b="1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商</a:t>
            </a:r>
            <a:r>
              <a:rPr lang="zh-CN" altLang="en-US" sz="32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王盘庚</a:t>
            </a:r>
            <a:r>
              <a:rPr lang="zh-CN" altLang="en-US" sz="3200" b="1">
                <a:solidFill>
                  <a:srgbClr val="002060"/>
                </a:solidFill>
                <a:latin typeface="黑体" panose="02010609060101010101" charset="-122"/>
                <a:ea typeface="黑体" panose="02010609060101010101" charset="-122"/>
              </a:rPr>
              <a:t>把都城迁到了殷才固定下来。</a:t>
            </a:r>
          </a:p>
        </p:txBody>
      </p:sp>
      <p:sp>
        <p:nvSpPr>
          <p:cNvPr id="2" name="圆角矩形标注 1"/>
          <p:cNvSpPr/>
          <p:nvPr/>
        </p:nvSpPr>
        <p:spPr>
          <a:xfrm>
            <a:off x="170815" y="212725"/>
            <a:ext cx="854075" cy="1435100"/>
          </a:xfrm>
          <a:prstGeom prst="wedgeRoundRectCallout">
            <a:avLst/>
          </a:prstGeom>
          <a:solidFill>
            <a:schemeClr val="accent5">
              <a:lumMod val="40000"/>
              <a:lumOff val="60000"/>
            </a:schemeClr>
          </a:solidFill>
          <a:ln w="12700" cmpd="sng">
            <a:solidFill>
              <a:schemeClr val="accent1">
                <a:shade val="50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思</a:t>
            </a:r>
          </a:p>
          <a:p>
            <a:pPr algn="ctr"/>
            <a:r>
              <a:rPr lang="zh-CN" altLang="en-US" sz="4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考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2209800" y="1143000"/>
            <a:ext cx="1981200" cy="3683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zh-CN"/>
          </a:p>
        </p:txBody>
      </p:sp>
      <p:sp>
        <p:nvSpPr>
          <p:cNvPr id="17414" name="Text Box 6"/>
          <p:cNvSpPr txBox="1">
            <a:spLocks noChangeArrowheads="1"/>
          </p:cNvSpPr>
          <p:nvPr/>
        </p:nvSpPr>
        <p:spPr bwMode="auto">
          <a:xfrm>
            <a:off x="411480" y="832485"/>
            <a:ext cx="10271760" cy="67881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smtClean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亡国之君</a:t>
            </a:r>
            <a:r>
              <a:rPr lang="zh-CN" altLang="en-US" sz="3600" b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商纣王</a:t>
            </a:r>
            <a:r>
              <a:rPr lang="zh-CN" altLang="en-US" sz="3600" b="1" smtClean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，</a:t>
            </a:r>
            <a:r>
              <a:rPr lang="zh-CN" altLang="en-US" sz="36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在位期间实施了哪些暴政？</a:t>
            </a:r>
          </a:p>
        </p:txBody>
      </p:sp>
      <p:sp>
        <p:nvSpPr>
          <p:cNvPr id="17415" name="Text Box 7"/>
          <p:cNvSpPr txBox="1">
            <a:spLocks noChangeArrowheads="1"/>
          </p:cNvSpPr>
          <p:nvPr/>
        </p:nvSpPr>
        <p:spPr bwMode="auto">
          <a:xfrm>
            <a:off x="5943600" y="2240280"/>
            <a:ext cx="6141720" cy="61341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</a:rPr>
              <a:t>（</a:t>
            </a:r>
            <a:r>
              <a:rPr lang="en-US" altLang="zh-CN" sz="3200" b="1"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</a:rPr>
              <a:t>）设置监狱，制定酷刑。</a:t>
            </a:r>
          </a:p>
        </p:txBody>
      </p:sp>
      <p:sp>
        <p:nvSpPr>
          <p:cNvPr id="17416" name="Text Box 8"/>
          <p:cNvSpPr txBox="1">
            <a:spLocks noChangeArrowheads="1"/>
          </p:cNvSpPr>
          <p:nvPr/>
        </p:nvSpPr>
        <p:spPr bwMode="auto">
          <a:xfrm>
            <a:off x="5943600" y="3122295"/>
            <a:ext cx="5523865" cy="61341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</a:rPr>
              <a:t>（</a:t>
            </a:r>
            <a:r>
              <a:rPr lang="en-US" altLang="zh-CN" sz="3200" b="1">
                <a:latin typeface="微软雅黑" panose="020b0503020204020204" charset="-122"/>
                <a:ea typeface="微软雅黑" panose="020b0503020204020204" charset="-122"/>
              </a:rPr>
              <a:t>2</a:t>
            </a: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</a:rPr>
              <a:t>）对外征伐，耗费国力。</a:t>
            </a:r>
          </a:p>
        </p:txBody>
      </p:sp>
      <p:sp>
        <p:nvSpPr>
          <p:cNvPr id="17417" name="Text Box 9"/>
          <p:cNvSpPr txBox="1">
            <a:spLocks noChangeArrowheads="1"/>
          </p:cNvSpPr>
          <p:nvPr/>
        </p:nvSpPr>
        <p:spPr bwMode="auto">
          <a:xfrm>
            <a:off x="5943600" y="4053840"/>
            <a:ext cx="3886200" cy="61341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</a:rPr>
              <a:t>（</a:t>
            </a:r>
            <a:r>
              <a:rPr lang="en-US" altLang="zh-CN" sz="3200" b="1">
                <a:latin typeface="微软雅黑" panose="020b0503020204020204" charset="-122"/>
                <a:ea typeface="微软雅黑" panose="020b0503020204020204" charset="-122"/>
              </a:rPr>
              <a:t>3</a:t>
            </a: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</a:rPr>
              <a:t>）修筑豪华宫殿。</a:t>
            </a:r>
          </a:p>
        </p:txBody>
      </p:sp>
      <p:sp>
        <p:nvSpPr>
          <p:cNvPr id="17418" name="Text Box 10"/>
          <p:cNvSpPr txBox="1">
            <a:spLocks noChangeArrowheads="1"/>
          </p:cNvSpPr>
          <p:nvPr/>
        </p:nvSpPr>
        <p:spPr bwMode="auto">
          <a:xfrm>
            <a:off x="5943600" y="4937760"/>
            <a:ext cx="5247640" cy="61341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</a:rPr>
              <a:t>（</a:t>
            </a:r>
            <a:r>
              <a:rPr lang="en-US" altLang="zh-CN" sz="3200" b="1">
                <a:latin typeface="微软雅黑" panose="020b0503020204020204" charset="-122"/>
                <a:ea typeface="微软雅黑" panose="020b0503020204020204" charset="-122"/>
              </a:rPr>
              <a:t>4</a:t>
            </a: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</a:rPr>
              <a:t>）赋税繁重。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1786591"/>
            <a:ext cx="5715000" cy="42799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7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5" grpId="0"/>
      <p:bldP spid="17416" grpId="1"/>
      <p:bldP spid="17417" grpId="2"/>
      <p:bldP spid="17418" grpId="3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2209800" y="1143000"/>
            <a:ext cx="1981200" cy="3683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zh-CN"/>
          </a:p>
        </p:txBody>
      </p:sp>
      <p:sp>
        <p:nvSpPr>
          <p:cNvPr id="17414" name="Text Box 6"/>
          <p:cNvSpPr txBox="1">
            <a:spLocks noChangeArrowheads="1"/>
          </p:cNvSpPr>
          <p:nvPr/>
        </p:nvSpPr>
        <p:spPr bwMode="auto">
          <a:xfrm>
            <a:off x="1482090" y="832485"/>
            <a:ext cx="2837815" cy="67881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炮烙之刑</a:t>
            </a:r>
          </a:p>
        </p:txBody>
      </p:sp>
      <p:pic>
        <p:nvPicPr>
          <p:cNvPr id="40961" name="内容占位符 16385" descr="u=58460601,1068529677&amp;fm=23&amp;gp=0[1]"/>
          <p:cNvPicPr>
            <a:picLocks noGrp="1" noChangeAspect="1"/>
          </p:cNvPicPr>
          <p:nvPr>
            <p:ph sz="half" idx="4294967295"/>
          </p:nvPr>
        </p:nvPicPr>
        <p:blipFill>
          <a:blip r:embed="rId2"/>
          <a:stretch>
            <a:fillRect/>
          </a:stretch>
        </p:blipFill>
        <p:spPr>
          <a:xfrm>
            <a:off x="421005" y="1779905"/>
            <a:ext cx="4562475" cy="3510280"/>
          </a:xfrm>
        </p:spPr>
      </p:pic>
      <p:pic>
        <p:nvPicPr>
          <p:cNvPr id="40963" name="图片 1638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65165" y="1780540"/>
            <a:ext cx="4986020" cy="339534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Text Box 6"/>
          <p:cNvSpPr txBox="1">
            <a:spLocks noChangeArrowheads="1"/>
          </p:cNvSpPr>
          <p:nvPr/>
        </p:nvSpPr>
        <p:spPr bwMode="auto">
          <a:xfrm>
            <a:off x="7511415" y="832485"/>
            <a:ext cx="2104390" cy="67881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酒池肉林</a:t>
            </a:r>
          </a:p>
        </p:txBody>
      </p:sp>
    </p:spTree>
  </p:cSld>
  <p:clrMapOvr>
    <a:masterClrMapping/>
  </p:clrMapOvr>
  <p:transition/>
  <p:timing/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4338" name="矩形 1"/>
          <p:cNvSpPr/>
          <p:nvPr/>
        </p:nvSpPr>
        <p:spPr>
          <a:xfrm>
            <a:off x="318135" y="1701165"/>
            <a:ext cx="11791315" cy="3992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>
              <a:lnSpc>
                <a:spcPct val="200000"/>
              </a:lnSpc>
            </a:pPr>
            <a:r>
              <a:rPr lang="en-US" altLang="zh-CN" sz="3200" b="1">
                <a:latin typeface="微软雅黑" panose="020b0503020204020204" charset="-122"/>
                <a:ea typeface="微软雅黑" panose="020b0503020204020204" charset="-122"/>
              </a:rPr>
              <a:t>1.</a:t>
            </a: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</a:rPr>
              <a:t>起止时间：</a:t>
            </a:r>
            <a:r>
              <a:rPr lang="zh-CN" altLang="en-US" sz="3200" b="1" u="sng">
                <a:latin typeface="微软雅黑" panose="020b0503020204020204" charset="-122"/>
                <a:ea typeface="微软雅黑" panose="020b0503020204020204" charset="-122"/>
              </a:rPr>
              <a:t>                                             </a:t>
            </a: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</a:rPr>
              <a:t>。</a:t>
            </a:r>
          </a:p>
          <a:p>
            <a:pPr lvl="0" eaLnBrk="1" hangingPunct="1">
              <a:lnSpc>
                <a:spcPct val="200000"/>
              </a:lnSpc>
            </a:pPr>
            <a:r>
              <a:rPr lang="en-US" altLang="zh-CN" sz="3200" b="1">
                <a:latin typeface="微软雅黑" panose="020b0503020204020204" charset="-122"/>
                <a:ea typeface="微软雅黑" panose="020b0503020204020204" charset="-122"/>
              </a:rPr>
              <a:t>2.</a:t>
            </a: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</a:rPr>
              <a:t>建立者：</a:t>
            </a:r>
            <a:r>
              <a:rPr lang="zh-CN" altLang="en-US" sz="3200" b="1" u="sng">
                <a:latin typeface="微软雅黑" panose="020b0503020204020204" charset="-122"/>
                <a:ea typeface="微软雅黑" panose="020b0503020204020204" charset="-122"/>
              </a:rPr>
              <a:t>     </a:t>
            </a: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</a:rPr>
              <a:t>，都城：</a:t>
            </a:r>
            <a:r>
              <a:rPr lang="zh-CN" altLang="en-US" sz="3200" b="1" u="sng">
                <a:latin typeface="微软雅黑" panose="020b0503020204020204" charset="-122"/>
                <a:ea typeface="微软雅黑" panose="020b0503020204020204" charset="-122"/>
              </a:rPr>
              <a:t>      </a:t>
            </a: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</a:rPr>
              <a:t>。</a:t>
            </a:r>
          </a:p>
          <a:p>
            <a:pPr lvl="0" eaLnBrk="1" hangingPunct="1">
              <a:lnSpc>
                <a:spcPct val="200000"/>
              </a:lnSpc>
            </a:pPr>
            <a:r>
              <a:rPr lang="en-US" altLang="zh-CN" sz="3200" b="1">
                <a:latin typeface="微软雅黑" panose="020b0503020204020204" charset="-122"/>
                <a:ea typeface="微软雅黑" panose="020b0503020204020204" charset="-122"/>
              </a:rPr>
              <a:t>3.</a:t>
            </a: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</a:rPr>
              <a:t>盘庚迁都：约公元前</a:t>
            </a:r>
            <a:r>
              <a:rPr lang="en-US" altLang="zh-CN" sz="3200" b="1">
                <a:latin typeface="微软雅黑" panose="020b0503020204020204" charset="-122"/>
                <a:ea typeface="微软雅黑" panose="020b0503020204020204" charset="-122"/>
              </a:rPr>
              <a:t>1300</a:t>
            </a: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</a:rPr>
              <a:t>年，商王</a:t>
            </a:r>
            <a:r>
              <a:rPr lang="zh-CN" altLang="en-US" sz="3200" b="1" u="sng">
                <a:latin typeface="微软雅黑" panose="020b0503020204020204" charset="-122"/>
                <a:ea typeface="微软雅黑" panose="020b0503020204020204" charset="-122"/>
              </a:rPr>
              <a:t>          </a:t>
            </a: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</a:rPr>
              <a:t>迁都</a:t>
            </a:r>
            <a:r>
              <a:rPr lang="zh-CN" altLang="en-US" sz="3200" b="1" u="sng">
                <a:latin typeface="微软雅黑" panose="020b0503020204020204" charset="-122"/>
                <a:ea typeface="微软雅黑" panose="020b0503020204020204" charset="-122"/>
              </a:rPr>
              <a:t>       </a:t>
            </a: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</a:rPr>
              <a:t>。</a:t>
            </a:r>
          </a:p>
          <a:p>
            <a:pPr lvl="0" eaLnBrk="1" hangingPunct="1">
              <a:lnSpc>
                <a:spcPct val="200000"/>
              </a:lnSpc>
            </a:pPr>
            <a:r>
              <a:rPr lang="en-US" altLang="zh-CN" sz="3200" b="1">
                <a:latin typeface="微软雅黑" panose="020b0503020204020204" charset="-122"/>
                <a:ea typeface="微软雅黑" panose="020b0503020204020204" charset="-122"/>
              </a:rPr>
              <a:t>4.</a:t>
            </a: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</a:rPr>
              <a:t>亡国之君：</a:t>
            </a:r>
            <a:r>
              <a:rPr lang="zh-CN" altLang="en-US" sz="3200" b="1" u="sng">
                <a:latin typeface="微软雅黑" panose="020b0503020204020204" charset="-122"/>
                <a:ea typeface="微软雅黑" panose="020b0503020204020204" charset="-122"/>
              </a:rPr>
              <a:t>         </a:t>
            </a: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</a:rPr>
              <a:t>。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355850" y="2949575"/>
            <a:ext cx="662305" cy="5791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/>
            <a:r>
              <a:rPr lang="zh-CN" altLang="en-US" sz="32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汤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093585" y="3971925"/>
            <a:ext cx="1104265" cy="6134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/>
            <a:r>
              <a:rPr lang="zh-CN" altLang="en-US" sz="32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盘庚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29395" y="3971925"/>
            <a:ext cx="875030" cy="6134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/>
            <a:r>
              <a:rPr lang="zh-CN" altLang="en-US" sz="32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殷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18155" y="4924425"/>
            <a:ext cx="723265" cy="6134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/>
            <a:r>
              <a:rPr lang="zh-CN" altLang="en-US" sz="32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纣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3018155" y="2021205"/>
            <a:ext cx="4799965" cy="5791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约公元前</a:t>
            </a:r>
            <a:r>
              <a:rPr lang="en-US" altLang="zh-CN" sz="32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1600—</a:t>
            </a:r>
            <a:r>
              <a:rPr lang="zh-CN" altLang="en-US" sz="32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前</a:t>
            </a:r>
            <a:r>
              <a:rPr lang="en-US" altLang="zh-CN" sz="32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1046</a:t>
            </a:r>
            <a:r>
              <a:rPr lang="zh-CN" altLang="en-US" sz="32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年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4750435" y="2932430"/>
            <a:ext cx="579755" cy="613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亳</a:t>
            </a:r>
          </a:p>
        </p:txBody>
      </p:sp>
      <p:sp>
        <p:nvSpPr>
          <p:cNvPr id="13314" name="TextBox 1"/>
          <p:cNvSpPr txBox="1"/>
          <p:nvPr/>
        </p:nvSpPr>
        <p:spPr>
          <a:xfrm>
            <a:off x="368935" y="624840"/>
            <a:ext cx="2268538" cy="7435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zh-CN" altLang="en-US" sz="4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知识要点</a:t>
            </a:r>
            <a:endParaRPr lang="en-US" altLang="zh-CN" sz="40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心形 2"/>
          <p:cNvSpPr/>
          <p:nvPr/>
        </p:nvSpPr>
        <p:spPr>
          <a:xfrm>
            <a:off x="2783840" y="624840"/>
            <a:ext cx="822960" cy="792480"/>
          </a:xfrm>
          <a:prstGeom prst="hear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3" name="组 52"/>
          <p:cNvGrpSpPr/>
          <p:nvPr/>
        </p:nvGrpSpPr>
        <p:grpSpPr>
          <a:xfrm>
            <a:off x="10565765" y="5219700"/>
            <a:ext cx="1131570" cy="1607185"/>
            <a:chOff x="7605713" y="-2532063"/>
            <a:chExt cx="2544763" cy="3157538"/>
          </a:xfrm>
        </p:grpSpPr>
        <p:sp>
          <p:nvSpPr>
            <p:cNvPr id="54" name="Freeform 5"/>
            <p:cNvSpPr/>
            <p:nvPr/>
          </p:nvSpPr>
          <p:spPr bwMode="auto">
            <a:xfrm>
              <a:off x="7605713" y="-2532063"/>
              <a:ext cx="2544763" cy="3157538"/>
            </a:xfrm>
            <a:custGeom>
              <a:gdLst>
                <a:gd name="T0" fmla="*/ 936 w 988"/>
                <a:gd name="T1" fmla="*/ 28 h 1224"/>
                <a:gd name="T2" fmla="*/ 817 w 988"/>
                <a:gd name="T3" fmla="*/ 48 h 1224"/>
                <a:gd name="T4" fmla="*/ 721 w 988"/>
                <a:gd name="T5" fmla="*/ 207 h 1224"/>
                <a:gd name="T6" fmla="*/ 683 w 988"/>
                <a:gd name="T7" fmla="*/ 108 h 1224"/>
                <a:gd name="T8" fmla="*/ 682 w 988"/>
                <a:gd name="T9" fmla="*/ 106 h 1224"/>
                <a:gd name="T10" fmla="*/ 677 w 988"/>
                <a:gd name="T11" fmla="*/ 98 h 1224"/>
                <a:gd name="T12" fmla="*/ 673 w 988"/>
                <a:gd name="T13" fmla="*/ 95 h 1224"/>
                <a:gd name="T14" fmla="*/ 512 w 988"/>
                <a:gd name="T15" fmla="*/ 29 h 1224"/>
                <a:gd name="T16" fmla="*/ 311 w 988"/>
                <a:gd name="T17" fmla="*/ 94 h 1224"/>
                <a:gd name="T18" fmla="*/ 268 w 988"/>
                <a:gd name="T19" fmla="*/ 204 h 1224"/>
                <a:gd name="T20" fmla="*/ 171 w 988"/>
                <a:gd name="T21" fmla="*/ 43 h 1224"/>
                <a:gd name="T22" fmla="*/ 52 w 988"/>
                <a:gd name="T23" fmla="*/ 24 h 1224"/>
                <a:gd name="T24" fmla="*/ 19 w 988"/>
                <a:gd name="T25" fmla="*/ 125 h 1224"/>
                <a:gd name="T26" fmla="*/ 110 w 988"/>
                <a:gd name="T27" fmla="*/ 307 h 1224"/>
                <a:gd name="T28" fmla="*/ 225 w 988"/>
                <a:gd name="T29" fmla="*/ 456 h 1224"/>
                <a:gd name="T30" fmla="*/ 182 w 988"/>
                <a:gd name="T31" fmla="*/ 943 h 1224"/>
                <a:gd name="T32" fmla="*/ 203 w 988"/>
                <a:gd name="T33" fmla="*/ 1205 h 1224"/>
                <a:gd name="T34" fmla="*/ 294 w 988"/>
                <a:gd name="T35" fmla="*/ 1205 h 1224"/>
                <a:gd name="T36" fmla="*/ 327 w 988"/>
                <a:gd name="T37" fmla="*/ 1142 h 1224"/>
                <a:gd name="T38" fmla="*/ 359 w 988"/>
                <a:gd name="T39" fmla="*/ 1049 h 1224"/>
                <a:gd name="T40" fmla="*/ 629 w 988"/>
                <a:gd name="T41" fmla="*/ 1051 h 1224"/>
                <a:gd name="T42" fmla="*/ 658 w 988"/>
                <a:gd name="T43" fmla="*/ 1157 h 1224"/>
                <a:gd name="T44" fmla="*/ 716 w 988"/>
                <a:gd name="T45" fmla="*/ 1213 h 1224"/>
                <a:gd name="T46" fmla="*/ 787 w 988"/>
                <a:gd name="T47" fmla="*/ 1203 h 1224"/>
                <a:gd name="T48" fmla="*/ 805 w 988"/>
                <a:gd name="T49" fmla="*/ 872 h 1224"/>
                <a:gd name="T50" fmla="*/ 775 w 988"/>
                <a:gd name="T51" fmla="*/ 446 h 1224"/>
                <a:gd name="T52" fmla="*/ 878 w 988"/>
                <a:gd name="T53" fmla="*/ 312 h 1224"/>
                <a:gd name="T54" fmla="*/ 969 w 988"/>
                <a:gd name="T55" fmla="*/ 130 h 1224"/>
                <a:gd name="T56" fmla="*/ 936 w 988"/>
                <a:gd name="T57" fmla="*/ 28 h 122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86" h="1224">
                  <a:moveTo>
                    <a:pt x="936" y="28"/>
                  </a:moveTo>
                  <a:cubicBezTo>
                    <a:pt x="917" y="17"/>
                    <a:pt x="869" y="4"/>
                    <a:pt x="817" y="48"/>
                  </a:cubicBezTo>
                  <a:cubicBezTo>
                    <a:pt x="769" y="88"/>
                    <a:pt x="726" y="193"/>
                    <a:pt x="721" y="207"/>
                  </a:cubicBezTo>
                  <a:cubicBezTo>
                    <a:pt x="714" y="171"/>
                    <a:pt x="702" y="135"/>
                    <a:pt x="683" y="108"/>
                  </a:cubicBezTo>
                  <a:cubicBezTo>
                    <a:pt x="683" y="108"/>
                    <a:pt x="683" y="107"/>
                    <a:pt x="682" y="106"/>
                  </a:cubicBezTo>
                  <a:cubicBezTo>
                    <a:pt x="680" y="104"/>
                    <a:pt x="679" y="101"/>
                    <a:pt x="677" y="98"/>
                  </a:cubicBezTo>
                  <a:cubicBezTo>
                    <a:pt x="675" y="96"/>
                    <a:pt x="674" y="95"/>
                    <a:pt x="673" y="95"/>
                  </a:cubicBezTo>
                  <a:cubicBezTo>
                    <a:pt x="624" y="35"/>
                    <a:pt x="568" y="35"/>
                    <a:pt x="512" y="29"/>
                  </a:cubicBezTo>
                  <a:cubicBezTo>
                    <a:pt x="446" y="22"/>
                    <a:pt x="347" y="44"/>
                    <a:pt x="311" y="94"/>
                  </a:cubicBezTo>
                  <a:cubicBezTo>
                    <a:pt x="283" y="134"/>
                    <a:pt x="268" y="204"/>
                    <a:pt x="268" y="204"/>
                  </a:cubicBezTo>
                  <a:cubicBezTo>
                    <a:pt x="268" y="204"/>
                    <a:pt x="223" y="87"/>
                    <a:pt x="171" y="43"/>
                  </a:cubicBezTo>
                  <a:cubicBezTo>
                    <a:pt x="119" y="0"/>
                    <a:pt x="71" y="13"/>
                    <a:pt x="52" y="24"/>
                  </a:cubicBezTo>
                  <a:cubicBezTo>
                    <a:pt x="32" y="35"/>
                    <a:pt x="0" y="65"/>
                    <a:pt x="19" y="125"/>
                  </a:cubicBezTo>
                  <a:cubicBezTo>
                    <a:pt x="39" y="186"/>
                    <a:pt x="63" y="242"/>
                    <a:pt x="110" y="307"/>
                  </a:cubicBezTo>
                  <a:cubicBezTo>
                    <a:pt x="158" y="372"/>
                    <a:pt x="225" y="456"/>
                    <a:pt x="225" y="456"/>
                  </a:cubicBezTo>
                  <a:cubicBezTo>
                    <a:pt x="225" y="456"/>
                    <a:pt x="164" y="727"/>
                    <a:pt x="182" y="943"/>
                  </a:cubicBezTo>
                  <a:cubicBezTo>
                    <a:pt x="199" y="1159"/>
                    <a:pt x="188" y="1198"/>
                    <a:pt x="203" y="1205"/>
                  </a:cubicBezTo>
                  <a:cubicBezTo>
                    <a:pt x="218" y="1211"/>
                    <a:pt x="270" y="1220"/>
                    <a:pt x="294" y="1205"/>
                  </a:cubicBezTo>
                  <a:cubicBezTo>
                    <a:pt x="318" y="1190"/>
                    <a:pt x="322" y="1177"/>
                    <a:pt x="327" y="1142"/>
                  </a:cubicBezTo>
                  <a:cubicBezTo>
                    <a:pt x="331" y="1107"/>
                    <a:pt x="327" y="1051"/>
                    <a:pt x="359" y="1049"/>
                  </a:cubicBezTo>
                  <a:cubicBezTo>
                    <a:pt x="391" y="1047"/>
                    <a:pt x="610" y="1043"/>
                    <a:pt x="629" y="1051"/>
                  </a:cubicBezTo>
                  <a:cubicBezTo>
                    <a:pt x="649" y="1060"/>
                    <a:pt x="653" y="1090"/>
                    <a:pt x="658" y="1157"/>
                  </a:cubicBezTo>
                  <a:cubicBezTo>
                    <a:pt x="662" y="1224"/>
                    <a:pt x="694" y="1211"/>
                    <a:pt x="716" y="1213"/>
                  </a:cubicBezTo>
                  <a:cubicBezTo>
                    <a:pt x="738" y="1216"/>
                    <a:pt x="776" y="1218"/>
                    <a:pt x="787" y="1203"/>
                  </a:cubicBezTo>
                  <a:cubicBezTo>
                    <a:pt x="798" y="1187"/>
                    <a:pt x="809" y="939"/>
                    <a:pt x="805" y="872"/>
                  </a:cubicBezTo>
                  <a:cubicBezTo>
                    <a:pt x="805" y="872"/>
                    <a:pt x="786" y="613"/>
                    <a:pt x="775" y="446"/>
                  </a:cubicBezTo>
                  <a:cubicBezTo>
                    <a:pt x="774" y="442"/>
                    <a:pt x="846" y="355"/>
                    <a:pt x="878" y="312"/>
                  </a:cubicBezTo>
                  <a:cubicBezTo>
                    <a:pt x="926" y="247"/>
                    <a:pt x="949" y="190"/>
                    <a:pt x="969" y="130"/>
                  </a:cubicBezTo>
                  <a:cubicBezTo>
                    <a:pt x="988" y="69"/>
                    <a:pt x="956" y="39"/>
                    <a:pt x="936" y="28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5" name="Oval 6"/>
            <p:cNvSpPr>
              <a:spLocks noChangeArrowheads="1"/>
            </p:cNvSpPr>
            <p:nvPr/>
          </p:nvSpPr>
          <p:spPr bwMode="auto">
            <a:xfrm>
              <a:off x="8486775" y="-2254250"/>
              <a:ext cx="220663" cy="22225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6" name="Oval 7"/>
            <p:cNvSpPr>
              <a:spLocks noChangeArrowheads="1"/>
            </p:cNvSpPr>
            <p:nvPr/>
          </p:nvSpPr>
          <p:spPr bwMode="auto">
            <a:xfrm>
              <a:off x="9017000" y="-2254250"/>
              <a:ext cx="223838" cy="22225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7" name="Oval 8"/>
            <p:cNvSpPr>
              <a:spLocks noChangeArrowheads="1"/>
            </p:cNvSpPr>
            <p:nvPr/>
          </p:nvSpPr>
          <p:spPr bwMode="auto">
            <a:xfrm>
              <a:off x="8561388" y="-2081213"/>
              <a:ext cx="592138" cy="46672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8" name="Freeform 9"/>
            <p:cNvSpPr/>
            <p:nvPr/>
          </p:nvSpPr>
          <p:spPr bwMode="auto">
            <a:xfrm>
              <a:off x="9078913" y="-2378075"/>
              <a:ext cx="127000" cy="61913"/>
            </a:xfrm>
            <a:custGeom>
              <a:gdLst>
                <a:gd name="T0" fmla="*/ 25 w 49"/>
                <a:gd name="T1" fmla="*/ 10 h 24"/>
                <a:gd name="T2" fmla="*/ 49 w 49"/>
                <a:gd name="T3" fmla="*/ 24 h 24"/>
                <a:gd name="T4" fmla="*/ 26 w 49"/>
                <a:gd name="T5" fmla="*/ 0 h 24"/>
                <a:gd name="T6" fmla="*/ 0 w 49"/>
                <a:gd name="T7" fmla="*/ 21 h 24"/>
                <a:gd name="T8" fmla="*/ 25 w 49"/>
                <a:gd name="T9" fmla="*/ 10 h 2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24">
                  <a:moveTo>
                    <a:pt x="25" y="10"/>
                  </a:moveTo>
                  <a:cubicBezTo>
                    <a:pt x="36" y="10"/>
                    <a:pt x="45" y="16"/>
                    <a:pt x="49" y="24"/>
                  </a:cubicBezTo>
                  <a:cubicBezTo>
                    <a:pt x="48" y="11"/>
                    <a:pt x="38" y="1"/>
                    <a:pt x="26" y="0"/>
                  </a:cubicBezTo>
                  <a:cubicBezTo>
                    <a:pt x="14" y="0"/>
                    <a:pt x="3" y="9"/>
                    <a:pt x="0" y="21"/>
                  </a:cubicBezTo>
                  <a:cubicBezTo>
                    <a:pt x="6" y="14"/>
                    <a:pt x="15" y="9"/>
                    <a:pt x="25" y="1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9" name="Freeform 10"/>
            <p:cNvSpPr/>
            <p:nvPr/>
          </p:nvSpPr>
          <p:spPr bwMode="auto">
            <a:xfrm>
              <a:off x="8512175" y="-2378075"/>
              <a:ext cx="119063" cy="55563"/>
            </a:xfrm>
            <a:custGeom>
              <a:gdLst>
                <a:gd name="T0" fmla="*/ 23 w 46"/>
                <a:gd name="T1" fmla="*/ 9 h 21"/>
                <a:gd name="T2" fmla="*/ 46 w 46"/>
                <a:gd name="T3" fmla="*/ 21 h 21"/>
                <a:gd name="T4" fmla="*/ 23 w 46"/>
                <a:gd name="T5" fmla="*/ 0 h 21"/>
                <a:gd name="T6" fmla="*/ 0 w 46"/>
                <a:gd name="T7" fmla="*/ 21 h 21"/>
                <a:gd name="T8" fmla="*/ 23 w 46"/>
                <a:gd name="T9" fmla="*/ 9 h 2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21">
                  <a:moveTo>
                    <a:pt x="23" y="9"/>
                  </a:moveTo>
                  <a:cubicBezTo>
                    <a:pt x="33" y="9"/>
                    <a:pt x="41" y="14"/>
                    <a:pt x="46" y="21"/>
                  </a:cubicBezTo>
                  <a:cubicBezTo>
                    <a:pt x="44" y="9"/>
                    <a:pt x="35" y="0"/>
                    <a:pt x="23" y="0"/>
                  </a:cubicBezTo>
                  <a:cubicBezTo>
                    <a:pt x="11" y="0"/>
                    <a:pt x="2" y="9"/>
                    <a:pt x="0" y="21"/>
                  </a:cubicBezTo>
                  <a:cubicBezTo>
                    <a:pt x="5" y="14"/>
                    <a:pt x="13" y="9"/>
                    <a:pt x="23" y="9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0" name="Oval 11"/>
            <p:cNvSpPr>
              <a:spLocks noChangeArrowheads="1"/>
            </p:cNvSpPr>
            <p:nvPr/>
          </p:nvSpPr>
          <p:spPr bwMode="auto">
            <a:xfrm>
              <a:off x="8578850" y="-2192338"/>
              <a:ext cx="39688" cy="85725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1" name="Oval 12"/>
            <p:cNvSpPr>
              <a:spLocks noChangeArrowheads="1"/>
            </p:cNvSpPr>
            <p:nvPr/>
          </p:nvSpPr>
          <p:spPr bwMode="auto">
            <a:xfrm>
              <a:off x="9109075" y="-2192338"/>
              <a:ext cx="39688" cy="85725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2" name="Freeform 13"/>
            <p:cNvSpPr/>
            <p:nvPr/>
          </p:nvSpPr>
          <p:spPr bwMode="auto">
            <a:xfrm>
              <a:off x="8772525" y="-2060575"/>
              <a:ext cx="185738" cy="123825"/>
            </a:xfrm>
            <a:custGeom>
              <a:gdLst>
                <a:gd name="T0" fmla="*/ 0 w 72"/>
                <a:gd name="T1" fmla="*/ 19 h 48"/>
                <a:gd name="T2" fmla="*/ 21 w 72"/>
                <a:gd name="T3" fmla="*/ 2 h 48"/>
                <a:gd name="T4" fmla="*/ 64 w 72"/>
                <a:gd name="T5" fmla="*/ 8 h 48"/>
                <a:gd name="T6" fmla="*/ 66 w 72"/>
                <a:gd name="T7" fmla="*/ 29 h 48"/>
                <a:gd name="T8" fmla="*/ 50 w 72"/>
                <a:gd name="T9" fmla="*/ 44 h 48"/>
                <a:gd name="T10" fmla="*/ 34 w 72"/>
                <a:gd name="T11" fmla="*/ 48 h 48"/>
                <a:gd name="T12" fmla="*/ 14 w 72"/>
                <a:gd name="T13" fmla="*/ 41 h 48"/>
                <a:gd name="T14" fmla="*/ 0 w 72"/>
                <a:gd name="T15" fmla="*/ 19 h 4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2" h="48">
                  <a:moveTo>
                    <a:pt x="0" y="19"/>
                  </a:moveTo>
                  <a:cubicBezTo>
                    <a:pt x="0" y="10"/>
                    <a:pt x="4" y="4"/>
                    <a:pt x="21" y="2"/>
                  </a:cubicBezTo>
                  <a:cubicBezTo>
                    <a:pt x="40" y="0"/>
                    <a:pt x="56" y="1"/>
                    <a:pt x="64" y="8"/>
                  </a:cubicBezTo>
                  <a:cubicBezTo>
                    <a:pt x="72" y="14"/>
                    <a:pt x="67" y="24"/>
                    <a:pt x="66" y="29"/>
                  </a:cubicBezTo>
                  <a:cubicBezTo>
                    <a:pt x="64" y="33"/>
                    <a:pt x="60" y="40"/>
                    <a:pt x="50" y="44"/>
                  </a:cubicBezTo>
                  <a:cubicBezTo>
                    <a:pt x="40" y="48"/>
                    <a:pt x="38" y="48"/>
                    <a:pt x="34" y="48"/>
                  </a:cubicBezTo>
                  <a:cubicBezTo>
                    <a:pt x="29" y="48"/>
                    <a:pt x="20" y="46"/>
                    <a:pt x="14" y="41"/>
                  </a:cubicBezTo>
                  <a:cubicBezTo>
                    <a:pt x="7" y="35"/>
                    <a:pt x="0" y="28"/>
                    <a:pt x="0" y="19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3" name="Freeform 14"/>
            <p:cNvSpPr/>
            <p:nvPr/>
          </p:nvSpPr>
          <p:spPr bwMode="auto">
            <a:xfrm>
              <a:off x="8591550" y="-1890713"/>
              <a:ext cx="517525" cy="150813"/>
            </a:xfrm>
            <a:custGeom>
              <a:gdLst>
                <a:gd name="T0" fmla="*/ 0 w 201"/>
                <a:gd name="T1" fmla="*/ 16 h 58"/>
                <a:gd name="T2" fmla="*/ 98 w 201"/>
                <a:gd name="T3" fmla="*/ 1 h 58"/>
                <a:gd name="T4" fmla="*/ 201 w 201"/>
                <a:gd name="T5" fmla="*/ 23 h 58"/>
                <a:gd name="T6" fmla="*/ 108 w 201"/>
                <a:gd name="T7" fmla="*/ 58 h 58"/>
                <a:gd name="T8" fmla="*/ 0 w 201"/>
                <a:gd name="T9" fmla="*/ 16 h 5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1" h="57">
                  <a:moveTo>
                    <a:pt x="0" y="16"/>
                  </a:moveTo>
                  <a:cubicBezTo>
                    <a:pt x="0" y="16"/>
                    <a:pt x="29" y="0"/>
                    <a:pt x="98" y="1"/>
                  </a:cubicBezTo>
                  <a:cubicBezTo>
                    <a:pt x="168" y="3"/>
                    <a:pt x="201" y="23"/>
                    <a:pt x="201" y="23"/>
                  </a:cubicBezTo>
                  <a:cubicBezTo>
                    <a:pt x="201" y="23"/>
                    <a:pt x="154" y="58"/>
                    <a:pt x="108" y="58"/>
                  </a:cubicBezTo>
                  <a:cubicBezTo>
                    <a:pt x="62" y="58"/>
                    <a:pt x="0" y="16"/>
                    <a:pt x="0" y="16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4" name="Oval 15"/>
            <p:cNvSpPr>
              <a:spLocks noChangeArrowheads="1"/>
            </p:cNvSpPr>
            <p:nvPr/>
          </p:nvSpPr>
          <p:spPr bwMode="auto">
            <a:xfrm>
              <a:off x="8251825" y="-2454275"/>
              <a:ext cx="244475" cy="223838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5" name="Oval 16"/>
            <p:cNvSpPr>
              <a:spLocks noChangeArrowheads="1"/>
            </p:cNvSpPr>
            <p:nvPr/>
          </p:nvSpPr>
          <p:spPr bwMode="auto">
            <a:xfrm>
              <a:off x="8308975" y="-2408238"/>
              <a:ext cx="131763" cy="13176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6" name="Oval 17"/>
            <p:cNvSpPr>
              <a:spLocks noChangeArrowheads="1"/>
            </p:cNvSpPr>
            <p:nvPr/>
          </p:nvSpPr>
          <p:spPr bwMode="auto">
            <a:xfrm>
              <a:off x="9239250" y="-2454275"/>
              <a:ext cx="254000" cy="223838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7" name="Oval 18"/>
            <p:cNvSpPr>
              <a:spLocks noChangeArrowheads="1"/>
            </p:cNvSpPr>
            <p:nvPr/>
          </p:nvSpPr>
          <p:spPr bwMode="auto">
            <a:xfrm>
              <a:off x="9302750" y="-2405063"/>
              <a:ext cx="131763" cy="12541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8" name="Oval 19"/>
            <p:cNvSpPr>
              <a:spLocks noChangeArrowheads="1"/>
            </p:cNvSpPr>
            <p:nvPr/>
          </p:nvSpPr>
          <p:spPr bwMode="auto">
            <a:xfrm>
              <a:off x="9224963" y="-2057400"/>
              <a:ext cx="287338" cy="284163"/>
            </a:xfrm>
            <a:prstGeom prst="ellipse">
              <a:avLst/>
            </a:prstGeom>
            <a:solidFill>
              <a:srgbClr val="FF10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9" name="Freeform 20"/>
            <p:cNvSpPr/>
            <p:nvPr/>
          </p:nvSpPr>
          <p:spPr bwMode="auto">
            <a:xfrm>
              <a:off x="8296275" y="-2057400"/>
              <a:ext cx="200025" cy="284163"/>
            </a:xfrm>
            <a:custGeom>
              <a:gdLst>
                <a:gd name="T0" fmla="*/ 78 w 78"/>
                <a:gd name="T1" fmla="*/ 55 h 110"/>
                <a:gd name="T2" fmla="*/ 22 w 78"/>
                <a:gd name="T3" fmla="*/ 0 h 110"/>
                <a:gd name="T4" fmla="*/ 4 w 78"/>
                <a:gd name="T5" fmla="*/ 3 h 110"/>
                <a:gd name="T6" fmla="*/ 0 w 78"/>
                <a:gd name="T7" fmla="*/ 20 h 110"/>
                <a:gd name="T8" fmla="*/ 22 w 78"/>
                <a:gd name="T9" fmla="*/ 110 h 110"/>
                <a:gd name="T10" fmla="*/ 78 w 78"/>
                <a:gd name="T11" fmla="*/ 55 h 11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8" h="110">
                  <a:moveTo>
                    <a:pt x="78" y="55"/>
                  </a:moveTo>
                  <a:cubicBezTo>
                    <a:pt x="78" y="25"/>
                    <a:pt x="53" y="0"/>
                    <a:pt x="22" y="0"/>
                  </a:cubicBezTo>
                  <a:cubicBezTo>
                    <a:pt x="16" y="0"/>
                    <a:pt x="10" y="1"/>
                    <a:pt x="4" y="3"/>
                  </a:cubicBezTo>
                  <a:cubicBezTo>
                    <a:pt x="2" y="13"/>
                    <a:pt x="0" y="20"/>
                    <a:pt x="0" y="20"/>
                  </a:cubicBezTo>
                  <a:cubicBezTo>
                    <a:pt x="0" y="20"/>
                    <a:pt x="16" y="90"/>
                    <a:pt x="22" y="110"/>
                  </a:cubicBezTo>
                  <a:cubicBezTo>
                    <a:pt x="32" y="110"/>
                    <a:pt x="78" y="86"/>
                    <a:pt x="78" y="55"/>
                  </a:cubicBezTo>
                </a:path>
              </a:pathLst>
            </a:custGeom>
            <a:solidFill>
              <a:srgbClr val="FF10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1"/>
      <p:bldP spid="8" grpId="2"/>
      <p:bldP spid="2" grpId="3"/>
      <p:bldP spid="9" grpId="4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" name="组合 26"/>
          <p:cNvGrpSpPr/>
          <p:nvPr/>
        </p:nvGrpSpPr>
        <p:grpSpPr>
          <a:xfrm>
            <a:off x="190577" y="420086"/>
            <a:ext cx="4161790" cy="4540250"/>
            <a:chOff x="7419975" y="803484"/>
            <a:chExt cx="930908" cy="1131679"/>
          </a:xfrm>
          <a:solidFill>
            <a:schemeClr val="accent1"/>
          </a:solidFill>
        </p:grpSpPr>
        <p:sp>
          <p:nvSpPr>
            <p:cNvPr id="5" name="Freeform 90"/>
            <p:cNvSpPr/>
            <p:nvPr/>
          </p:nvSpPr>
          <p:spPr bwMode="auto">
            <a:xfrm>
              <a:off x="7467600" y="1830388"/>
              <a:ext cx="315913" cy="104775"/>
            </a:xfrm>
            <a:custGeom>
              <a:gdLst>
                <a:gd name="T0" fmla="*/ 99 w 199"/>
                <a:gd name="T1" fmla="*/ 0 h 66"/>
                <a:gd name="T2" fmla="*/ 125 w 199"/>
                <a:gd name="T3" fmla="*/ 2 h 66"/>
                <a:gd name="T4" fmla="*/ 150 w 199"/>
                <a:gd name="T5" fmla="*/ 4 h 66"/>
                <a:gd name="T6" fmla="*/ 170 w 199"/>
                <a:gd name="T7" fmla="*/ 9 h 66"/>
                <a:gd name="T8" fmla="*/ 186 w 199"/>
                <a:gd name="T9" fmla="*/ 16 h 66"/>
                <a:gd name="T10" fmla="*/ 196 w 199"/>
                <a:gd name="T11" fmla="*/ 24 h 66"/>
                <a:gd name="T12" fmla="*/ 199 w 199"/>
                <a:gd name="T13" fmla="*/ 33 h 66"/>
                <a:gd name="T14" fmla="*/ 196 w 199"/>
                <a:gd name="T15" fmla="*/ 42 h 66"/>
                <a:gd name="T16" fmla="*/ 186 w 199"/>
                <a:gd name="T17" fmla="*/ 50 h 66"/>
                <a:gd name="T18" fmla="*/ 170 w 199"/>
                <a:gd name="T19" fmla="*/ 57 h 66"/>
                <a:gd name="T20" fmla="*/ 150 w 199"/>
                <a:gd name="T21" fmla="*/ 62 h 66"/>
                <a:gd name="T22" fmla="*/ 125 w 199"/>
                <a:gd name="T23" fmla="*/ 66 h 66"/>
                <a:gd name="T24" fmla="*/ 99 w 199"/>
                <a:gd name="T25" fmla="*/ 66 h 66"/>
                <a:gd name="T26" fmla="*/ 73 w 199"/>
                <a:gd name="T27" fmla="*/ 66 h 66"/>
                <a:gd name="T28" fmla="*/ 49 w 199"/>
                <a:gd name="T29" fmla="*/ 62 h 66"/>
                <a:gd name="T30" fmla="*/ 28 w 199"/>
                <a:gd name="T31" fmla="*/ 57 h 66"/>
                <a:gd name="T32" fmla="*/ 13 w 199"/>
                <a:gd name="T33" fmla="*/ 50 h 66"/>
                <a:gd name="T34" fmla="*/ 4 w 199"/>
                <a:gd name="T35" fmla="*/ 42 h 66"/>
                <a:gd name="T36" fmla="*/ 0 w 199"/>
                <a:gd name="T37" fmla="*/ 33 h 66"/>
                <a:gd name="T38" fmla="*/ 4 w 199"/>
                <a:gd name="T39" fmla="*/ 24 h 66"/>
                <a:gd name="T40" fmla="*/ 13 w 199"/>
                <a:gd name="T41" fmla="*/ 16 h 66"/>
                <a:gd name="T42" fmla="*/ 28 w 199"/>
                <a:gd name="T43" fmla="*/ 9 h 66"/>
                <a:gd name="T44" fmla="*/ 49 w 199"/>
                <a:gd name="T45" fmla="*/ 4 h 66"/>
                <a:gd name="T46" fmla="*/ 73 w 199"/>
                <a:gd name="T47" fmla="*/ 2 h 66"/>
                <a:gd name="T48" fmla="*/ 99 w 199"/>
                <a:gd name="T49" fmla="*/ 0 h 6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99" h="66">
                  <a:moveTo>
                    <a:pt x="99" y="0"/>
                  </a:moveTo>
                  <a:lnTo>
                    <a:pt x="125" y="2"/>
                  </a:lnTo>
                  <a:lnTo>
                    <a:pt x="150" y="4"/>
                  </a:lnTo>
                  <a:lnTo>
                    <a:pt x="170" y="9"/>
                  </a:lnTo>
                  <a:lnTo>
                    <a:pt x="186" y="16"/>
                  </a:lnTo>
                  <a:lnTo>
                    <a:pt x="196" y="24"/>
                  </a:lnTo>
                  <a:lnTo>
                    <a:pt x="199" y="33"/>
                  </a:lnTo>
                  <a:lnTo>
                    <a:pt x="196" y="42"/>
                  </a:lnTo>
                  <a:lnTo>
                    <a:pt x="186" y="50"/>
                  </a:lnTo>
                  <a:lnTo>
                    <a:pt x="170" y="57"/>
                  </a:lnTo>
                  <a:lnTo>
                    <a:pt x="150" y="62"/>
                  </a:lnTo>
                  <a:lnTo>
                    <a:pt x="125" y="66"/>
                  </a:lnTo>
                  <a:lnTo>
                    <a:pt x="99" y="66"/>
                  </a:lnTo>
                  <a:lnTo>
                    <a:pt x="73" y="66"/>
                  </a:lnTo>
                  <a:lnTo>
                    <a:pt x="49" y="62"/>
                  </a:lnTo>
                  <a:lnTo>
                    <a:pt x="28" y="57"/>
                  </a:lnTo>
                  <a:lnTo>
                    <a:pt x="13" y="50"/>
                  </a:lnTo>
                  <a:lnTo>
                    <a:pt x="4" y="42"/>
                  </a:lnTo>
                  <a:lnTo>
                    <a:pt x="0" y="33"/>
                  </a:lnTo>
                  <a:lnTo>
                    <a:pt x="4" y="24"/>
                  </a:lnTo>
                  <a:lnTo>
                    <a:pt x="13" y="16"/>
                  </a:lnTo>
                  <a:lnTo>
                    <a:pt x="28" y="9"/>
                  </a:lnTo>
                  <a:lnTo>
                    <a:pt x="49" y="4"/>
                  </a:lnTo>
                  <a:lnTo>
                    <a:pt x="73" y="2"/>
                  </a:lnTo>
                  <a:lnTo>
                    <a:pt x="99" y="0"/>
                  </a:lnTo>
                  <a:close/>
                </a:path>
              </a:pathLst>
            </a:custGeom>
            <a:ln w="28575" cmpd="thickThin">
              <a:solidFill>
                <a:schemeClr val="accent1">
                  <a:shade val="50000"/>
                </a:schemeClr>
              </a:solidFill>
              <a:prstDash val="solid"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9" name="Freeform 103"/>
            <p:cNvSpPr/>
            <p:nvPr/>
          </p:nvSpPr>
          <p:spPr bwMode="auto">
            <a:xfrm>
              <a:off x="7683500" y="1095375"/>
              <a:ext cx="26988" cy="26988"/>
            </a:xfrm>
            <a:custGeom>
              <a:gdLst>
                <a:gd name="T0" fmla="*/ 9 w 17"/>
                <a:gd name="T1" fmla="*/ 0 h 17"/>
                <a:gd name="T2" fmla="*/ 12 w 17"/>
                <a:gd name="T3" fmla="*/ 1 h 17"/>
                <a:gd name="T4" fmla="*/ 14 w 17"/>
                <a:gd name="T5" fmla="*/ 3 h 17"/>
                <a:gd name="T6" fmla="*/ 17 w 17"/>
                <a:gd name="T7" fmla="*/ 5 h 17"/>
                <a:gd name="T8" fmla="*/ 17 w 17"/>
                <a:gd name="T9" fmla="*/ 9 h 17"/>
                <a:gd name="T10" fmla="*/ 17 w 17"/>
                <a:gd name="T11" fmla="*/ 12 h 17"/>
                <a:gd name="T12" fmla="*/ 14 w 17"/>
                <a:gd name="T13" fmla="*/ 16 h 17"/>
                <a:gd name="T14" fmla="*/ 12 w 17"/>
                <a:gd name="T15" fmla="*/ 17 h 17"/>
                <a:gd name="T16" fmla="*/ 9 w 17"/>
                <a:gd name="T17" fmla="*/ 17 h 17"/>
                <a:gd name="T18" fmla="*/ 5 w 17"/>
                <a:gd name="T19" fmla="*/ 17 h 17"/>
                <a:gd name="T20" fmla="*/ 3 w 17"/>
                <a:gd name="T21" fmla="*/ 16 h 17"/>
                <a:gd name="T22" fmla="*/ 1 w 17"/>
                <a:gd name="T23" fmla="*/ 12 h 17"/>
                <a:gd name="T24" fmla="*/ 0 w 17"/>
                <a:gd name="T25" fmla="*/ 9 h 17"/>
                <a:gd name="T26" fmla="*/ 1 w 17"/>
                <a:gd name="T27" fmla="*/ 5 h 17"/>
                <a:gd name="T28" fmla="*/ 3 w 17"/>
                <a:gd name="T29" fmla="*/ 3 h 17"/>
                <a:gd name="T30" fmla="*/ 5 w 17"/>
                <a:gd name="T31" fmla="*/ 1 h 17"/>
                <a:gd name="T32" fmla="*/ 9 w 17"/>
                <a:gd name="T33" fmla="*/ 0 h 17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7" h="17">
                  <a:moveTo>
                    <a:pt x="9" y="0"/>
                  </a:moveTo>
                  <a:lnTo>
                    <a:pt x="12" y="1"/>
                  </a:lnTo>
                  <a:lnTo>
                    <a:pt x="14" y="3"/>
                  </a:lnTo>
                  <a:lnTo>
                    <a:pt x="17" y="5"/>
                  </a:lnTo>
                  <a:lnTo>
                    <a:pt x="17" y="9"/>
                  </a:lnTo>
                  <a:lnTo>
                    <a:pt x="17" y="12"/>
                  </a:lnTo>
                  <a:lnTo>
                    <a:pt x="14" y="16"/>
                  </a:lnTo>
                  <a:lnTo>
                    <a:pt x="12" y="17"/>
                  </a:lnTo>
                  <a:lnTo>
                    <a:pt x="9" y="17"/>
                  </a:lnTo>
                  <a:lnTo>
                    <a:pt x="5" y="17"/>
                  </a:lnTo>
                  <a:lnTo>
                    <a:pt x="3" y="16"/>
                  </a:lnTo>
                  <a:lnTo>
                    <a:pt x="1" y="12"/>
                  </a:lnTo>
                  <a:lnTo>
                    <a:pt x="0" y="9"/>
                  </a:lnTo>
                  <a:lnTo>
                    <a:pt x="1" y="5"/>
                  </a:lnTo>
                  <a:lnTo>
                    <a:pt x="3" y="3"/>
                  </a:lnTo>
                  <a:lnTo>
                    <a:pt x="5" y="1"/>
                  </a:lnTo>
                  <a:lnTo>
                    <a:pt x="9" y="0"/>
                  </a:lnTo>
                  <a:close/>
                </a:path>
              </a:pathLst>
            </a:custGeom>
            <a:ln w="28575" cmpd="thickThin">
              <a:solidFill>
                <a:schemeClr val="accent1">
                  <a:shade val="50000"/>
                </a:schemeClr>
              </a:solidFill>
              <a:prstDash val="solid"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0" name="Freeform 104"/>
            <p:cNvSpPr/>
            <p:nvPr/>
          </p:nvSpPr>
          <p:spPr bwMode="auto">
            <a:xfrm>
              <a:off x="7804150" y="1095375"/>
              <a:ext cx="26988" cy="26988"/>
            </a:xfrm>
            <a:custGeom>
              <a:gdLst>
                <a:gd name="T0" fmla="*/ 9 w 17"/>
                <a:gd name="T1" fmla="*/ 0 h 17"/>
                <a:gd name="T2" fmla="*/ 12 w 17"/>
                <a:gd name="T3" fmla="*/ 0 h 17"/>
                <a:gd name="T4" fmla="*/ 14 w 17"/>
                <a:gd name="T5" fmla="*/ 3 h 17"/>
                <a:gd name="T6" fmla="*/ 17 w 17"/>
                <a:gd name="T7" fmla="*/ 5 h 17"/>
                <a:gd name="T8" fmla="*/ 17 w 17"/>
                <a:gd name="T9" fmla="*/ 8 h 17"/>
                <a:gd name="T10" fmla="*/ 17 w 17"/>
                <a:gd name="T11" fmla="*/ 12 h 17"/>
                <a:gd name="T12" fmla="*/ 14 w 17"/>
                <a:gd name="T13" fmla="*/ 14 h 17"/>
                <a:gd name="T14" fmla="*/ 12 w 17"/>
                <a:gd name="T15" fmla="*/ 16 h 17"/>
                <a:gd name="T16" fmla="*/ 9 w 17"/>
                <a:gd name="T17" fmla="*/ 17 h 17"/>
                <a:gd name="T18" fmla="*/ 5 w 17"/>
                <a:gd name="T19" fmla="*/ 16 h 17"/>
                <a:gd name="T20" fmla="*/ 2 w 17"/>
                <a:gd name="T21" fmla="*/ 14 h 17"/>
                <a:gd name="T22" fmla="*/ 1 w 17"/>
                <a:gd name="T23" fmla="*/ 12 h 17"/>
                <a:gd name="T24" fmla="*/ 0 w 17"/>
                <a:gd name="T25" fmla="*/ 8 h 17"/>
                <a:gd name="T26" fmla="*/ 1 w 17"/>
                <a:gd name="T27" fmla="*/ 5 h 17"/>
                <a:gd name="T28" fmla="*/ 2 w 17"/>
                <a:gd name="T29" fmla="*/ 3 h 17"/>
                <a:gd name="T30" fmla="*/ 5 w 17"/>
                <a:gd name="T31" fmla="*/ 0 h 17"/>
                <a:gd name="T32" fmla="*/ 9 w 17"/>
                <a:gd name="T33" fmla="*/ 0 h 17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7" h="17">
                  <a:moveTo>
                    <a:pt x="9" y="0"/>
                  </a:moveTo>
                  <a:lnTo>
                    <a:pt x="12" y="0"/>
                  </a:lnTo>
                  <a:lnTo>
                    <a:pt x="14" y="3"/>
                  </a:lnTo>
                  <a:lnTo>
                    <a:pt x="17" y="5"/>
                  </a:lnTo>
                  <a:lnTo>
                    <a:pt x="17" y="8"/>
                  </a:lnTo>
                  <a:lnTo>
                    <a:pt x="17" y="12"/>
                  </a:lnTo>
                  <a:lnTo>
                    <a:pt x="14" y="14"/>
                  </a:lnTo>
                  <a:lnTo>
                    <a:pt x="12" y="16"/>
                  </a:lnTo>
                  <a:lnTo>
                    <a:pt x="9" y="17"/>
                  </a:lnTo>
                  <a:lnTo>
                    <a:pt x="5" y="16"/>
                  </a:lnTo>
                  <a:lnTo>
                    <a:pt x="2" y="14"/>
                  </a:lnTo>
                  <a:lnTo>
                    <a:pt x="1" y="12"/>
                  </a:lnTo>
                  <a:lnTo>
                    <a:pt x="0" y="8"/>
                  </a:lnTo>
                  <a:lnTo>
                    <a:pt x="1" y="5"/>
                  </a:lnTo>
                  <a:lnTo>
                    <a:pt x="2" y="3"/>
                  </a:lnTo>
                  <a:lnTo>
                    <a:pt x="5" y="0"/>
                  </a:lnTo>
                  <a:lnTo>
                    <a:pt x="9" y="0"/>
                  </a:lnTo>
                  <a:close/>
                </a:path>
              </a:pathLst>
            </a:custGeom>
            <a:ln w="28575" cmpd="thickThin">
              <a:solidFill>
                <a:schemeClr val="accent1">
                  <a:shade val="50000"/>
                </a:schemeClr>
              </a:solidFill>
              <a:prstDash val="solid"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3" name="Freeform 126"/>
            <p:cNvSpPr>
              <a:spLocks noEditPoints="1"/>
            </p:cNvSpPr>
            <p:nvPr/>
          </p:nvSpPr>
          <p:spPr bwMode="auto">
            <a:xfrm>
              <a:off x="7589838" y="1014413"/>
              <a:ext cx="304800" cy="284163"/>
            </a:xfrm>
            <a:custGeom>
              <a:gdLst>
                <a:gd name="T0" fmla="*/ 106 w 192"/>
                <a:gd name="T1" fmla="*/ 16 h 179"/>
                <a:gd name="T2" fmla="*/ 106 w 192"/>
                <a:gd name="T3" fmla="*/ 16 h 179"/>
                <a:gd name="T4" fmla="*/ 82 w 192"/>
                <a:gd name="T5" fmla="*/ 12 h 179"/>
                <a:gd name="T6" fmla="*/ 50 w 192"/>
                <a:gd name="T7" fmla="*/ 26 h 179"/>
                <a:gd name="T8" fmla="*/ 31 w 192"/>
                <a:gd name="T9" fmla="*/ 42 h 179"/>
                <a:gd name="T10" fmla="*/ 26 w 192"/>
                <a:gd name="T11" fmla="*/ 48 h 179"/>
                <a:gd name="T12" fmla="*/ 16 w 192"/>
                <a:gd name="T13" fmla="*/ 68 h 179"/>
                <a:gd name="T14" fmla="*/ 9 w 192"/>
                <a:gd name="T15" fmla="*/ 98 h 179"/>
                <a:gd name="T16" fmla="*/ 16 w 192"/>
                <a:gd name="T17" fmla="*/ 123 h 179"/>
                <a:gd name="T18" fmla="*/ 24 w 192"/>
                <a:gd name="T19" fmla="*/ 133 h 179"/>
                <a:gd name="T20" fmla="*/ 24 w 192"/>
                <a:gd name="T21" fmla="*/ 135 h 179"/>
                <a:gd name="T22" fmla="*/ 25 w 192"/>
                <a:gd name="T23" fmla="*/ 136 h 179"/>
                <a:gd name="T24" fmla="*/ 54 w 192"/>
                <a:gd name="T25" fmla="*/ 162 h 179"/>
                <a:gd name="T26" fmla="*/ 84 w 192"/>
                <a:gd name="T27" fmla="*/ 170 h 179"/>
                <a:gd name="T28" fmla="*/ 120 w 192"/>
                <a:gd name="T29" fmla="*/ 162 h 179"/>
                <a:gd name="T30" fmla="*/ 145 w 192"/>
                <a:gd name="T31" fmla="*/ 150 h 179"/>
                <a:gd name="T32" fmla="*/ 151 w 192"/>
                <a:gd name="T33" fmla="*/ 146 h 179"/>
                <a:gd name="T34" fmla="*/ 166 w 192"/>
                <a:gd name="T35" fmla="*/ 132 h 179"/>
                <a:gd name="T36" fmla="*/ 181 w 192"/>
                <a:gd name="T37" fmla="*/ 103 h 179"/>
                <a:gd name="T38" fmla="*/ 181 w 192"/>
                <a:gd name="T39" fmla="*/ 73 h 179"/>
                <a:gd name="T40" fmla="*/ 168 w 192"/>
                <a:gd name="T41" fmla="*/ 47 h 179"/>
                <a:gd name="T42" fmla="*/ 160 w 192"/>
                <a:gd name="T43" fmla="*/ 35 h 179"/>
                <a:gd name="T44" fmla="*/ 157 w 192"/>
                <a:gd name="T45" fmla="*/ 34 h 179"/>
                <a:gd name="T46" fmla="*/ 157 w 192"/>
                <a:gd name="T47" fmla="*/ 34 h 179"/>
                <a:gd name="T48" fmla="*/ 130 w 192"/>
                <a:gd name="T49" fmla="*/ 16 h 179"/>
                <a:gd name="T50" fmla="*/ 113 w 192"/>
                <a:gd name="T51" fmla="*/ 14 h 179"/>
                <a:gd name="T52" fmla="*/ 107 w 192"/>
                <a:gd name="T53" fmla="*/ 16 h 179"/>
                <a:gd name="T54" fmla="*/ 105 w 192"/>
                <a:gd name="T55" fmla="*/ 10 h 179"/>
                <a:gd name="T56" fmla="*/ 103 w 192"/>
                <a:gd name="T57" fmla="*/ 0 h 179"/>
                <a:gd name="T58" fmla="*/ 120 w 192"/>
                <a:gd name="T59" fmla="*/ 1 h 179"/>
                <a:gd name="T60" fmla="*/ 135 w 192"/>
                <a:gd name="T61" fmla="*/ 6 h 179"/>
                <a:gd name="T62" fmla="*/ 165 w 192"/>
                <a:gd name="T63" fmla="*/ 27 h 179"/>
                <a:gd name="T64" fmla="*/ 175 w 192"/>
                <a:gd name="T65" fmla="*/ 40 h 179"/>
                <a:gd name="T66" fmla="*/ 190 w 192"/>
                <a:gd name="T67" fmla="*/ 71 h 179"/>
                <a:gd name="T68" fmla="*/ 190 w 192"/>
                <a:gd name="T69" fmla="*/ 105 h 179"/>
                <a:gd name="T70" fmla="*/ 174 w 192"/>
                <a:gd name="T71" fmla="*/ 137 h 179"/>
                <a:gd name="T72" fmla="*/ 154 w 192"/>
                <a:gd name="T73" fmla="*/ 156 h 179"/>
                <a:gd name="T74" fmla="*/ 135 w 192"/>
                <a:gd name="T75" fmla="*/ 167 h 179"/>
                <a:gd name="T76" fmla="*/ 103 w 192"/>
                <a:gd name="T77" fmla="*/ 178 h 179"/>
                <a:gd name="T78" fmla="*/ 84 w 192"/>
                <a:gd name="T79" fmla="*/ 179 h 179"/>
                <a:gd name="T80" fmla="*/ 48 w 192"/>
                <a:gd name="T81" fmla="*/ 171 h 179"/>
                <a:gd name="T82" fmla="*/ 17 w 192"/>
                <a:gd name="T83" fmla="*/ 141 h 179"/>
                <a:gd name="T84" fmla="*/ 7 w 192"/>
                <a:gd name="T85" fmla="*/ 128 h 179"/>
                <a:gd name="T86" fmla="*/ 0 w 192"/>
                <a:gd name="T87" fmla="*/ 98 h 179"/>
                <a:gd name="T88" fmla="*/ 7 w 192"/>
                <a:gd name="T89" fmla="*/ 64 h 179"/>
                <a:gd name="T90" fmla="*/ 20 w 192"/>
                <a:gd name="T91" fmla="*/ 40 h 179"/>
                <a:gd name="T92" fmla="*/ 33 w 192"/>
                <a:gd name="T93" fmla="*/ 26 h 179"/>
                <a:gd name="T94" fmla="*/ 62 w 192"/>
                <a:gd name="T95" fmla="*/ 9 h 179"/>
                <a:gd name="T96" fmla="*/ 103 w 192"/>
                <a:gd name="T97" fmla="*/ 0 h 179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92" h="179">
                  <a:moveTo>
                    <a:pt x="106" y="16"/>
                  </a:moveTo>
                  <a:lnTo>
                    <a:pt x="106" y="16"/>
                  </a:lnTo>
                  <a:lnTo>
                    <a:pt x="106" y="16"/>
                  </a:lnTo>
                  <a:lnTo>
                    <a:pt x="106" y="16"/>
                  </a:lnTo>
                  <a:close/>
                  <a:moveTo>
                    <a:pt x="103" y="10"/>
                  </a:moveTo>
                  <a:lnTo>
                    <a:pt x="82" y="12"/>
                  </a:lnTo>
                  <a:lnTo>
                    <a:pt x="64" y="18"/>
                  </a:lnTo>
                  <a:lnTo>
                    <a:pt x="50" y="26"/>
                  </a:lnTo>
                  <a:lnTo>
                    <a:pt x="39" y="34"/>
                  </a:lnTo>
                  <a:lnTo>
                    <a:pt x="31" y="42"/>
                  </a:lnTo>
                  <a:lnTo>
                    <a:pt x="26" y="47"/>
                  </a:lnTo>
                  <a:lnTo>
                    <a:pt x="26" y="48"/>
                  </a:lnTo>
                  <a:lnTo>
                    <a:pt x="26" y="48"/>
                  </a:lnTo>
                  <a:lnTo>
                    <a:pt x="16" y="68"/>
                  </a:lnTo>
                  <a:lnTo>
                    <a:pt x="10" y="84"/>
                  </a:lnTo>
                  <a:lnTo>
                    <a:pt x="9" y="98"/>
                  </a:lnTo>
                  <a:lnTo>
                    <a:pt x="12" y="112"/>
                  </a:lnTo>
                  <a:lnTo>
                    <a:pt x="16" y="123"/>
                  </a:lnTo>
                  <a:lnTo>
                    <a:pt x="20" y="131"/>
                  </a:lnTo>
                  <a:lnTo>
                    <a:pt x="24" y="133"/>
                  </a:lnTo>
                  <a:lnTo>
                    <a:pt x="24" y="135"/>
                  </a:lnTo>
                  <a:lnTo>
                    <a:pt x="24" y="135"/>
                  </a:lnTo>
                  <a:lnTo>
                    <a:pt x="25" y="135"/>
                  </a:lnTo>
                  <a:lnTo>
                    <a:pt x="25" y="136"/>
                  </a:lnTo>
                  <a:lnTo>
                    <a:pt x="38" y="152"/>
                  </a:lnTo>
                  <a:lnTo>
                    <a:pt x="54" y="162"/>
                  </a:lnTo>
                  <a:lnTo>
                    <a:pt x="68" y="167"/>
                  </a:lnTo>
                  <a:lnTo>
                    <a:pt x="84" y="170"/>
                  </a:lnTo>
                  <a:lnTo>
                    <a:pt x="103" y="167"/>
                  </a:lnTo>
                  <a:lnTo>
                    <a:pt x="120" y="162"/>
                  </a:lnTo>
                  <a:lnTo>
                    <a:pt x="135" y="156"/>
                  </a:lnTo>
                  <a:lnTo>
                    <a:pt x="145" y="150"/>
                  </a:lnTo>
                  <a:lnTo>
                    <a:pt x="149" y="148"/>
                  </a:lnTo>
                  <a:lnTo>
                    <a:pt x="151" y="146"/>
                  </a:lnTo>
                  <a:lnTo>
                    <a:pt x="151" y="146"/>
                  </a:lnTo>
                  <a:lnTo>
                    <a:pt x="166" y="132"/>
                  </a:lnTo>
                  <a:lnTo>
                    <a:pt x="175" y="116"/>
                  </a:lnTo>
                  <a:lnTo>
                    <a:pt x="181" y="103"/>
                  </a:lnTo>
                  <a:lnTo>
                    <a:pt x="182" y="90"/>
                  </a:lnTo>
                  <a:lnTo>
                    <a:pt x="181" y="73"/>
                  </a:lnTo>
                  <a:lnTo>
                    <a:pt x="174" y="59"/>
                  </a:lnTo>
                  <a:lnTo>
                    <a:pt x="168" y="47"/>
                  </a:lnTo>
                  <a:lnTo>
                    <a:pt x="161" y="38"/>
                  </a:lnTo>
                  <a:lnTo>
                    <a:pt x="160" y="35"/>
                  </a:lnTo>
                  <a:lnTo>
                    <a:pt x="158" y="34"/>
                  </a:lnTo>
                  <a:lnTo>
                    <a:pt x="157" y="34"/>
                  </a:lnTo>
                  <a:lnTo>
                    <a:pt x="157" y="34"/>
                  </a:lnTo>
                  <a:lnTo>
                    <a:pt x="157" y="34"/>
                  </a:lnTo>
                  <a:lnTo>
                    <a:pt x="144" y="22"/>
                  </a:lnTo>
                  <a:lnTo>
                    <a:pt x="130" y="16"/>
                  </a:lnTo>
                  <a:lnTo>
                    <a:pt x="118" y="14"/>
                  </a:lnTo>
                  <a:lnTo>
                    <a:pt x="113" y="14"/>
                  </a:lnTo>
                  <a:lnTo>
                    <a:pt x="109" y="16"/>
                  </a:lnTo>
                  <a:lnTo>
                    <a:pt x="107" y="16"/>
                  </a:lnTo>
                  <a:lnTo>
                    <a:pt x="106" y="16"/>
                  </a:lnTo>
                  <a:lnTo>
                    <a:pt x="105" y="10"/>
                  </a:lnTo>
                  <a:lnTo>
                    <a:pt x="103" y="10"/>
                  </a:lnTo>
                  <a:close/>
                  <a:moveTo>
                    <a:pt x="103" y="0"/>
                  </a:moveTo>
                  <a:lnTo>
                    <a:pt x="113" y="0"/>
                  </a:lnTo>
                  <a:lnTo>
                    <a:pt x="120" y="1"/>
                  </a:lnTo>
                  <a:lnTo>
                    <a:pt x="120" y="5"/>
                  </a:lnTo>
                  <a:lnTo>
                    <a:pt x="135" y="6"/>
                  </a:lnTo>
                  <a:lnTo>
                    <a:pt x="149" y="14"/>
                  </a:lnTo>
                  <a:lnTo>
                    <a:pt x="165" y="27"/>
                  </a:lnTo>
                  <a:lnTo>
                    <a:pt x="169" y="31"/>
                  </a:lnTo>
                  <a:lnTo>
                    <a:pt x="175" y="40"/>
                  </a:lnTo>
                  <a:lnTo>
                    <a:pt x="183" y="54"/>
                  </a:lnTo>
                  <a:lnTo>
                    <a:pt x="190" y="71"/>
                  </a:lnTo>
                  <a:lnTo>
                    <a:pt x="192" y="90"/>
                  </a:lnTo>
                  <a:lnTo>
                    <a:pt x="190" y="105"/>
                  </a:lnTo>
                  <a:lnTo>
                    <a:pt x="185" y="122"/>
                  </a:lnTo>
                  <a:lnTo>
                    <a:pt x="174" y="137"/>
                  </a:lnTo>
                  <a:lnTo>
                    <a:pt x="157" y="154"/>
                  </a:lnTo>
                  <a:lnTo>
                    <a:pt x="154" y="156"/>
                  </a:lnTo>
                  <a:lnTo>
                    <a:pt x="147" y="161"/>
                  </a:lnTo>
                  <a:lnTo>
                    <a:pt x="135" y="167"/>
                  </a:lnTo>
                  <a:lnTo>
                    <a:pt x="120" y="173"/>
                  </a:lnTo>
                  <a:lnTo>
                    <a:pt x="103" y="178"/>
                  </a:lnTo>
                  <a:lnTo>
                    <a:pt x="84" y="179"/>
                  </a:lnTo>
                  <a:lnTo>
                    <a:pt x="84" y="179"/>
                  </a:lnTo>
                  <a:lnTo>
                    <a:pt x="65" y="178"/>
                  </a:lnTo>
                  <a:lnTo>
                    <a:pt x="48" y="171"/>
                  </a:lnTo>
                  <a:lnTo>
                    <a:pt x="31" y="160"/>
                  </a:lnTo>
                  <a:lnTo>
                    <a:pt x="17" y="141"/>
                  </a:lnTo>
                  <a:lnTo>
                    <a:pt x="13" y="137"/>
                  </a:lnTo>
                  <a:lnTo>
                    <a:pt x="7" y="128"/>
                  </a:lnTo>
                  <a:lnTo>
                    <a:pt x="1" y="115"/>
                  </a:lnTo>
                  <a:lnTo>
                    <a:pt x="0" y="98"/>
                  </a:lnTo>
                  <a:lnTo>
                    <a:pt x="1" y="82"/>
                  </a:lnTo>
                  <a:lnTo>
                    <a:pt x="7" y="64"/>
                  </a:lnTo>
                  <a:lnTo>
                    <a:pt x="17" y="43"/>
                  </a:lnTo>
                  <a:lnTo>
                    <a:pt x="20" y="40"/>
                  </a:lnTo>
                  <a:lnTo>
                    <a:pt x="25" y="35"/>
                  </a:lnTo>
                  <a:lnTo>
                    <a:pt x="33" y="26"/>
                  </a:lnTo>
                  <a:lnTo>
                    <a:pt x="46" y="17"/>
                  </a:lnTo>
                  <a:lnTo>
                    <a:pt x="62" y="9"/>
                  </a:lnTo>
                  <a:lnTo>
                    <a:pt x="81" y="2"/>
                  </a:lnTo>
                  <a:lnTo>
                    <a:pt x="103" y="0"/>
                  </a:lnTo>
                  <a:close/>
                </a:path>
              </a:pathLst>
            </a:custGeom>
            <a:ln w="28575" cmpd="thickThin">
              <a:solidFill>
                <a:schemeClr val="accent1">
                  <a:shade val="50000"/>
                </a:schemeClr>
              </a:solidFill>
              <a:prstDash val="solid"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4" name="Freeform 127"/>
            <p:cNvSpPr>
              <a:spLocks noEditPoints="1"/>
            </p:cNvSpPr>
            <p:nvPr/>
          </p:nvSpPr>
          <p:spPr bwMode="auto">
            <a:xfrm>
              <a:off x="7602538" y="1028700"/>
              <a:ext cx="112713" cy="101600"/>
            </a:xfrm>
            <a:custGeom>
              <a:gdLst>
                <a:gd name="T0" fmla="*/ 2 w 71"/>
                <a:gd name="T1" fmla="*/ 64 h 64"/>
                <a:gd name="T2" fmla="*/ 2 w 71"/>
                <a:gd name="T3" fmla="*/ 64 h 64"/>
                <a:gd name="T4" fmla="*/ 2 w 71"/>
                <a:gd name="T5" fmla="*/ 64 h 64"/>
                <a:gd name="T6" fmla="*/ 2 w 71"/>
                <a:gd name="T7" fmla="*/ 64 h 64"/>
                <a:gd name="T8" fmla="*/ 61 w 71"/>
                <a:gd name="T9" fmla="*/ 0 h 64"/>
                <a:gd name="T10" fmla="*/ 71 w 71"/>
                <a:gd name="T11" fmla="*/ 3 h 64"/>
                <a:gd name="T12" fmla="*/ 67 w 71"/>
                <a:gd name="T13" fmla="*/ 17 h 64"/>
                <a:gd name="T14" fmla="*/ 61 w 71"/>
                <a:gd name="T15" fmla="*/ 27 h 64"/>
                <a:gd name="T16" fmla="*/ 59 w 71"/>
                <a:gd name="T17" fmla="*/ 35 h 64"/>
                <a:gd name="T18" fmla="*/ 56 w 71"/>
                <a:gd name="T19" fmla="*/ 39 h 64"/>
                <a:gd name="T20" fmla="*/ 54 w 71"/>
                <a:gd name="T21" fmla="*/ 42 h 64"/>
                <a:gd name="T22" fmla="*/ 51 w 71"/>
                <a:gd name="T23" fmla="*/ 43 h 64"/>
                <a:gd name="T24" fmla="*/ 48 w 71"/>
                <a:gd name="T25" fmla="*/ 45 h 64"/>
                <a:gd name="T26" fmla="*/ 46 w 71"/>
                <a:gd name="T27" fmla="*/ 45 h 64"/>
                <a:gd name="T28" fmla="*/ 43 w 71"/>
                <a:gd name="T29" fmla="*/ 43 h 64"/>
                <a:gd name="T30" fmla="*/ 42 w 71"/>
                <a:gd name="T31" fmla="*/ 42 h 64"/>
                <a:gd name="T32" fmla="*/ 42 w 71"/>
                <a:gd name="T33" fmla="*/ 41 h 64"/>
                <a:gd name="T34" fmla="*/ 40 w 71"/>
                <a:gd name="T35" fmla="*/ 39 h 64"/>
                <a:gd name="T36" fmla="*/ 40 w 71"/>
                <a:gd name="T37" fmla="*/ 38 h 64"/>
                <a:gd name="T38" fmla="*/ 40 w 71"/>
                <a:gd name="T39" fmla="*/ 38 h 64"/>
                <a:gd name="T40" fmla="*/ 40 w 71"/>
                <a:gd name="T41" fmla="*/ 33 h 64"/>
                <a:gd name="T42" fmla="*/ 40 w 71"/>
                <a:gd name="T43" fmla="*/ 33 h 64"/>
                <a:gd name="T44" fmla="*/ 38 w 71"/>
                <a:gd name="T45" fmla="*/ 35 h 64"/>
                <a:gd name="T46" fmla="*/ 36 w 71"/>
                <a:gd name="T47" fmla="*/ 38 h 64"/>
                <a:gd name="T48" fmla="*/ 36 w 71"/>
                <a:gd name="T49" fmla="*/ 39 h 64"/>
                <a:gd name="T50" fmla="*/ 26 w 71"/>
                <a:gd name="T51" fmla="*/ 51 h 64"/>
                <a:gd name="T52" fmla="*/ 16 w 71"/>
                <a:gd name="T53" fmla="*/ 59 h 64"/>
                <a:gd name="T54" fmla="*/ 6 w 71"/>
                <a:gd name="T55" fmla="*/ 63 h 64"/>
                <a:gd name="T56" fmla="*/ 2 w 71"/>
                <a:gd name="T57" fmla="*/ 64 h 64"/>
                <a:gd name="T58" fmla="*/ 0 w 71"/>
                <a:gd name="T59" fmla="*/ 55 h 64"/>
                <a:gd name="T60" fmla="*/ 1 w 71"/>
                <a:gd name="T61" fmla="*/ 55 h 64"/>
                <a:gd name="T62" fmla="*/ 2 w 71"/>
                <a:gd name="T63" fmla="*/ 54 h 64"/>
                <a:gd name="T64" fmla="*/ 6 w 71"/>
                <a:gd name="T65" fmla="*/ 52 h 64"/>
                <a:gd name="T66" fmla="*/ 10 w 71"/>
                <a:gd name="T67" fmla="*/ 51 h 64"/>
                <a:gd name="T68" fmla="*/ 16 w 71"/>
                <a:gd name="T69" fmla="*/ 48 h 64"/>
                <a:gd name="T70" fmla="*/ 19 w 71"/>
                <a:gd name="T71" fmla="*/ 45 h 64"/>
                <a:gd name="T72" fmla="*/ 23 w 71"/>
                <a:gd name="T73" fmla="*/ 39 h 64"/>
                <a:gd name="T74" fmla="*/ 27 w 71"/>
                <a:gd name="T75" fmla="*/ 34 h 64"/>
                <a:gd name="T76" fmla="*/ 27 w 71"/>
                <a:gd name="T77" fmla="*/ 34 h 64"/>
                <a:gd name="T78" fmla="*/ 27 w 71"/>
                <a:gd name="T79" fmla="*/ 34 h 64"/>
                <a:gd name="T80" fmla="*/ 27 w 71"/>
                <a:gd name="T81" fmla="*/ 33 h 64"/>
                <a:gd name="T82" fmla="*/ 29 w 71"/>
                <a:gd name="T83" fmla="*/ 31 h 64"/>
                <a:gd name="T84" fmla="*/ 30 w 71"/>
                <a:gd name="T85" fmla="*/ 29 h 64"/>
                <a:gd name="T86" fmla="*/ 33 w 71"/>
                <a:gd name="T87" fmla="*/ 27 h 64"/>
                <a:gd name="T88" fmla="*/ 34 w 71"/>
                <a:gd name="T89" fmla="*/ 25 h 64"/>
                <a:gd name="T90" fmla="*/ 36 w 71"/>
                <a:gd name="T91" fmla="*/ 22 h 64"/>
                <a:gd name="T92" fmla="*/ 39 w 71"/>
                <a:gd name="T93" fmla="*/ 21 h 64"/>
                <a:gd name="T94" fmla="*/ 40 w 71"/>
                <a:gd name="T95" fmla="*/ 20 h 64"/>
                <a:gd name="T96" fmla="*/ 43 w 71"/>
                <a:gd name="T97" fmla="*/ 20 h 64"/>
                <a:gd name="T98" fmla="*/ 46 w 71"/>
                <a:gd name="T99" fmla="*/ 20 h 64"/>
                <a:gd name="T100" fmla="*/ 48 w 71"/>
                <a:gd name="T101" fmla="*/ 21 h 64"/>
                <a:gd name="T102" fmla="*/ 50 w 71"/>
                <a:gd name="T103" fmla="*/ 22 h 64"/>
                <a:gd name="T104" fmla="*/ 50 w 71"/>
                <a:gd name="T105" fmla="*/ 26 h 64"/>
                <a:gd name="T106" fmla="*/ 51 w 71"/>
                <a:gd name="T107" fmla="*/ 29 h 64"/>
                <a:gd name="T108" fmla="*/ 51 w 71"/>
                <a:gd name="T109" fmla="*/ 29 h 64"/>
                <a:gd name="T110" fmla="*/ 55 w 71"/>
                <a:gd name="T111" fmla="*/ 18 h 64"/>
                <a:gd name="T112" fmla="*/ 61 w 71"/>
                <a:gd name="T113" fmla="*/ 0 h 6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71" h="64">
                  <a:moveTo>
                    <a:pt x="2" y="64"/>
                  </a:moveTo>
                  <a:lnTo>
                    <a:pt x="2" y="64"/>
                  </a:lnTo>
                  <a:lnTo>
                    <a:pt x="2" y="64"/>
                  </a:lnTo>
                  <a:lnTo>
                    <a:pt x="2" y="64"/>
                  </a:lnTo>
                  <a:close/>
                  <a:moveTo>
                    <a:pt x="61" y="0"/>
                  </a:moveTo>
                  <a:lnTo>
                    <a:pt x="71" y="3"/>
                  </a:lnTo>
                  <a:lnTo>
                    <a:pt x="67" y="17"/>
                  </a:lnTo>
                  <a:lnTo>
                    <a:pt x="61" y="27"/>
                  </a:lnTo>
                  <a:lnTo>
                    <a:pt x="59" y="35"/>
                  </a:lnTo>
                  <a:lnTo>
                    <a:pt x="56" y="39"/>
                  </a:lnTo>
                  <a:lnTo>
                    <a:pt x="54" y="42"/>
                  </a:lnTo>
                  <a:lnTo>
                    <a:pt x="51" y="43"/>
                  </a:lnTo>
                  <a:lnTo>
                    <a:pt x="48" y="45"/>
                  </a:lnTo>
                  <a:lnTo>
                    <a:pt x="46" y="45"/>
                  </a:lnTo>
                  <a:lnTo>
                    <a:pt x="43" y="43"/>
                  </a:lnTo>
                  <a:lnTo>
                    <a:pt x="42" y="42"/>
                  </a:lnTo>
                  <a:lnTo>
                    <a:pt x="42" y="41"/>
                  </a:lnTo>
                  <a:lnTo>
                    <a:pt x="40" y="39"/>
                  </a:lnTo>
                  <a:lnTo>
                    <a:pt x="40" y="38"/>
                  </a:lnTo>
                  <a:lnTo>
                    <a:pt x="40" y="38"/>
                  </a:lnTo>
                  <a:lnTo>
                    <a:pt x="40" y="33"/>
                  </a:lnTo>
                  <a:lnTo>
                    <a:pt x="40" y="33"/>
                  </a:lnTo>
                  <a:lnTo>
                    <a:pt x="38" y="35"/>
                  </a:lnTo>
                  <a:lnTo>
                    <a:pt x="36" y="38"/>
                  </a:lnTo>
                  <a:lnTo>
                    <a:pt x="36" y="39"/>
                  </a:lnTo>
                  <a:lnTo>
                    <a:pt x="26" y="51"/>
                  </a:lnTo>
                  <a:lnTo>
                    <a:pt x="16" y="59"/>
                  </a:lnTo>
                  <a:lnTo>
                    <a:pt x="6" y="63"/>
                  </a:lnTo>
                  <a:lnTo>
                    <a:pt x="2" y="64"/>
                  </a:lnTo>
                  <a:lnTo>
                    <a:pt x="0" y="55"/>
                  </a:lnTo>
                  <a:lnTo>
                    <a:pt x="1" y="55"/>
                  </a:lnTo>
                  <a:lnTo>
                    <a:pt x="2" y="54"/>
                  </a:lnTo>
                  <a:lnTo>
                    <a:pt x="6" y="52"/>
                  </a:lnTo>
                  <a:lnTo>
                    <a:pt x="10" y="51"/>
                  </a:lnTo>
                  <a:lnTo>
                    <a:pt x="16" y="48"/>
                  </a:lnTo>
                  <a:lnTo>
                    <a:pt x="19" y="45"/>
                  </a:lnTo>
                  <a:lnTo>
                    <a:pt x="23" y="39"/>
                  </a:lnTo>
                  <a:lnTo>
                    <a:pt x="27" y="34"/>
                  </a:lnTo>
                  <a:lnTo>
                    <a:pt x="27" y="34"/>
                  </a:lnTo>
                  <a:lnTo>
                    <a:pt x="27" y="34"/>
                  </a:lnTo>
                  <a:lnTo>
                    <a:pt x="27" y="33"/>
                  </a:lnTo>
                  <a:lnTo>
                    <a:pt x="29" y="31"/>
                  </a:lnTo>
                  <a:lnTo>
                    <a:pt x="30" y="29"/>
                  </a:lnTo>
                  <a:lnTo>
                    <a:pt x="33" y="27"/>
                  </a:lnTo>
                  <a:lnTo>
                    <a:pt x="34" y="25"/>
                  </a:lnTo>
                  <a:lnTo>
                    <a:pt x="36" y="22"/>
                  </a:lnTo>
                  <a:lnTo>
                    <a:pt x="39" y="21"/>
                  </a:lnTo>
                  <a:lnTo>
                    <a:pt x="40" y="20"/>
                  </a:lnTo>
                  <a:lnTo>
                    <a:pt x="43" y="20"/>
                  </a:lnTo>
                  <a:lnTo>
                    <a:pt x="46" y="20"/>
                  </a:lnTo>
                  <a:lnTo>
                    <a:pt x="48" y="21"/>
                  </a:lnTo>
                  <a:lnTo>
                    <a:pt x="50" y="22"/>
                  </a:lnTo>
                  <a:lnTo>
                    <a:pt x="50" y="26"/>
                  </a:lnTo>
                  <a:lnTo>
                    <a:pt x="51" y="29"/>
                  </a:lnTo>
                  <a:lnTo>
                    <a:pt x="51" y="29"/>
                  </a:lnTo>
                  <a:lnTo>
                    <a:pt x="55" y="18"/>
                  </a:lnTo>
                  <a:lnTo>
                    <a:pt x="61" y="0"/>
                  </a:lnTo>
                  <a:close/>
                </a:path>
              </a:pathLst>
            </a:custGeom>
            <a:ln w="28575" cmpd="thickThin">
              <a:solidFill>
                <a:schemeClr val="accent1">
                  <a:shade val="50000"/>
                </a:schemeClr>
              </a:solidFill>
              <a:prstDash val="solid"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5" name="Freeform 128"/>
            <p:cNvSpPr/>
            <p:nvPr/>
          </p:nvSpPr>
          <p:spPr bwMode="auto">
            <a:xfrm>
              <a:off x="7704138" y="981075"/>
              <a:ext cx="87313" cy="55563"/>
            </a:xfrm>
            <a:custGeom>
              <a:gdLst>
                <a:gd name="T0" fmla="*/ 48 w 55"/>
                <a:gd name="T1" fmla="*/ 0 h 35"/>
                <a:gd name="T2" fmla="*/ 55 w 55"/>
                <a:gd name="T3" fmla="*/ 8 h 35"/>
                <a:gd name="T4" fmla="*/ 45 w 55"/>
                <a:gd name="T5" fmla="*/ 14 h 35"/>
                <a:gd name="T6" fmla="*/ 33 w 55"/>
                <a:gd name="T7" fmla="*/ 21 h 35"/>
                <a:gd name="T8" fmla="*/ 22 w 55"/>
                <a:gd name="T9" fmla="*/ 26 h 35"/>
                <a:gd name="T10" fmla="*/ 13 w 55"/>
                <a:gd name="T11" fmla="*/ 31 h 35"/>
                <a:gd name="T12" fmla="*/ 7 w 55"/>
                <a:gd name="T13" fmla="*/ 34 h 35"/>
                <a:gd name="T14" fmla="*/ 4 w 55"/>
                <a:gd name="T15" fmla="*/ 35 h 35"/>
                <a:gd name="T16" fmla="*/ 4 w 55"/>
                <a:gd name="T17" fmla="*/ 35 h 35"/>
                <a:gd name="T18" fmla="*/ 0 w 55"/>
                <a:gd name="T19" fmla="*/ 26 h 35"/>
                <a:gd name="T20" fmla="*/ 0 w 55"/>
                <a:gd name="T21" fmla="*/ 26 h 35"/>
                <a:gd name="T22" fmla="*/ 3 w 55"/>
                <a:gd name="T23" fmla="*/ 25 h 35"/>
                <a:gd name="T24" fmla="*/ 5 w 55"/>
                <a:gd name="T25" fmla="*/ 23 h 35"/>
                <a:gd name="T26" fmla="*/ 9 w 55"/>
                <a:gd name="T27" fmla="*/ 22 h 35"/>
                <a:gd name="T28" fmla="*/ 13 w 55"/>
                <a:gd name="T29" fmla="*/ 21 h 35"/>
                <a:gd name="T30" fmla="*/ 17 w 55"/>
                <a:gd name="T31" fmla="*/ 18 h 35"/>
                <a:gd name="T32" fmla="*/ 34 w 55"/>
                <a:gd name="T33" fmla="*/ 9 h 35"/>
                <a:gd name="T34" fmla="*/ 48 w 55"/>
                <a:gd name="T35" fmla="*/ 0 h 35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5" h="35">
                  <a:moveTo>
                    <a:pt x="48" y="0"/>
                  </a:moveTo>
                  <a:lnTo>
                    <a:pt x="55" y="8"/>
                  </a:lnTo>
                  <a:lnTo>
                    <a:pt x="45" y="14"/>
                  </a:lnTo>
                  <a:lnTo>
                    <a:pt x="33" y="21"/>
                  </a:lnTo>
                  <a:lnTo>
                    <a:pt x="22" y="26"/>
                  </a:lnTo>
                  <a:lnTo>
                    <a:pt x="13" y="31"/>
                  </a:lnTo>
                  <a:lnTo>
                    <a:pt x="7" y="34"/>
                  </a:lnTo>
                  <a:lnTo>
                    <a:pt x="4" y="35"/>
                  </a:lnTo>
                  <a:lnTo>
                    <a:pt x="4" y="35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3" y="25"/>
                  </a:lnTo>
                  <a:lnTo>
                    <a:pt x="5" y="23"/>
                  </a:lnTo>
                  <a:lnTo>
                    <a:pt x="9" y="22"/>
                  </a:lnTo>
                  <a:lnTo>
                    <a:pt x="13" y="21"/>
                  </a:lnTo>
                  <a:lnTo>
                    <a:pt x="17" y="18"/>
                  </a:lnTo>
                  <a:lnTo>
                    <a:pt x="34" y="9"/>
                  </a:lnTo>
                  <a:lnTo>
                    <a:pt x="48" y="0"/>
                  </a:lnTo>
                  <a:close/>
                </a:path>
              </a:pathLst>
            </a:custGeom>
            <a:ln w="28575" cmpd="thickThin">
              <a:solidFill>
                <a:schemeClr val="accent1">
                  <a:shade val="50000"/>
                </a:schemeClr>
              </a:solidFill>
              <a:prstDash val="solid"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6" name="Freeform 129"/>
            <p:cNvSpPr/>
            <p:nvPr/>
          </p:nvSpPr>
          <p:spPr bwMode="auto">
            <a:xfrm>
              <a:off x="7699375" y="949325"/>
              <a:ext cx="104775" cy="84138"/>
            </a:xfrm>
            <a:custGeom>
              <a:gdLst>
                <a:gd name="T0" fmla="*/ 57 w 66"/>
                <a:gd name="T1" fmla="*/ 0 h 53"/>
                <a:gd name="T2" fmla="*/ 66 w 66"/>
                <a:gd name="T3" fmla="*/ 5 h 53"/>
                <a:gd name="T4" fmla="*/ 57 w 66"/>
                <a:gd name="T5" fmla="*/ 17 h 53"/>
                <a:gd name="T6" fmla="*/ 44 w 66"/>
                <a:gd name="T7" fmla="*/ 25 h 53"/>
                <a:gd name="T8" fmla="*/ 32 w 66"/>
                <a:gd name="T9" fmla="*/ 30 h 53"/>
                <a:gd name="T10" fmla="*/ 30 w 66"/>
                <a:gd name="T11" fmla="*/ 33 h 53"/>
                <a:gd name="T12" fmla="*/ 25 w 66"/>
                <a:gd name="T13" fmla="*/ 37 h 53"/>
                <a:gd name="T14" fmla="*/ 20 w 66"/>
                <a:gd name="T15" fmla="*/ 42 h 53"/>
                <a:gd name="T16" fmla="*/ 17 w 66"/>
                <a:gd name="T17" fmla="*/ 45 h 53"/>
                <a:gd name="T18" fmla="*/ 13 w 66"/>
                <a:gd name="T19" fmla="*/ 47 h 53"/>
                <a:gd name="T20" fmla="*/ 11 w 66"/>
                <a:gd name="T21" fmla="*/ 50 h 53"/>
                <a:gd name="T22" fmla="*/ 8 w 66"/>
                <a:gd name="T23" fmla="*/ 51 h 53"/>
                <a:gd name="T24" fmla="*/ 7 w 66"/>
                <a:gd name="T25" fmla="*/ 53 h 53"/>
                <a:gd name="T26" fmla="*/ 7 w 66"/>
                <a:gd name="T27" fmla="*/ 53 h 53"/>
                <a:gd name="T28" fmla="*/ 0 w 66"/>
                <a:gd name="T29" fmla="*/ 45 h 53"/>
                <a:gd name="T30" fmla="*/ 2 w 66"/>
                <a:gd name="T31" fmla="*/ 45 h 53"/>
                <a:gd name="T32" fmla="*/ 3 w 66"/>
                <a:gd name="T33" fmla="*/ 43 h 53"/>
                <a:gd name="T34" fmla="*/ 6 w 66"/>
                <a:gd name="T35" fmla="*/ 41 h 53"/>
                <a:gd name="T36" fmla="*/ 10 w 66"/>
                <a:gd name="T37" fmla="*/ 38 h 53"/>
                <a:gd name="T38" fmla="*/ 12 w 66"/>
                <a:gd name="T39" fmla="*/ 36 h 53"/>
                <a:gd name="T40" fmla="*/ 15 w 66"/>
                <a:gd name="T41" fmla="*/ 34 h 53"/>
                <a:gd name="T42" fmla="*/ 15 w 66"/>
                <a:gd name="T43" fmla="*/ 29 h 53"/>
                <a:gd name="T44" fmla="*/ 15 w 66"/>
                <a:gd name="T45" fmla="*/ 28 h 53"/>
                <a:gd name="T46" fmla="*/ 15 w 66"/>
                <a:gd name="T47" fmla="*/ 25 h 53"/>
                <a:gd name="T48" fmla="*/ 16 w 66"/>
                <a:gd name="T49" fmla="*/ 21 h 53"/>
                <a:gd name="T50" fmla="*/ 19 w 66"/>
                <a:gd name="T51" fmla="*/ 19 h 53"/>
                <a:gd name="T52" fmla="*/ 23 w 66"/>
                <a:gd name="T53" fmla="*/ 17 h 53"/>
                <a:gd name="T54" fmla="*/ 27 w 66"/>
                <a:gd name="T55" fmla="*/ 17 h 53"/>
                <a:gd name="T56" fmla="*/ 29 w 66"/>
                <a:gd name="T57" fmla="*/ 17 h 53"/>
                <a:gd name="T58" fmla="*/ 30 w 66"/>
                <a:gd name="T59" fmla="*/ 17 h 53"/>
                <a:gd name="T60" fmla="*/ 32 w 66"/>
                <a:gd name="T61" fmla="*/ 19 h 53"/>
                <a:gd name="T62" fmla="*/ 36 w 66"/>
                <a:gd name="T63" fmla="*/ 19 h 53"/>
                <a:gd name="T64" fmla="*/ 44 w 66"/>
                <a:gd name="T65" fmla="*/ 15 h 53"/>
                <a:gd name="T66" fmla="*/ 51 w 66"/>
                <a:gd name="T67" fmla="*/ 8 h 53"/>
                <a:gd name="T68" fmla="*/ 57 w 66"/>
                <a:gd name="T69" fmla="*/ 0 h 5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66" h="52">
                  <a:moveTo>
                    <a:pt x="57" y="0"/>
                  </a:moveTo>
                  <a:lnTo>
                    <a:pt x="66" y="5"/>
                  </a:lnTo>
                  <a:lnTo>
                    <a:pt x="57" y="17"/>
                  </a:lnTo>
                  <a:lnTo>
                    <a:pt x="44" y="25"/>
                  </a:lnTo>
                  <a:lnTo>
                    <a:pt x="32" y="30"/>
                  </a:lnTo>
                  <a:lnTo>
                    <a:pt x="30" y="33"/>
                  </a:lnTo>
                  <a:lnTo>
                    <a:pt x="25" y="37"/>
                  </a:lnTo>
                  <a:lnTo>
                    <a:pt x="20" y="42"/>
                  </a:lnTo>
                  <a:lnTo>
                    <a:pt x="17" y="45"/>
                  </a:lnTo>
                  <a:lnTo>
                    <a:pt x="13" y="47"/>
                  </a:lnTo>
                  <a:lnTo>
                    <a:pt x="11" y="50"/>
                  </a:lnTo>
                  <a:lnTo>
                    <a:pt x="8" y="51"/>
                  </a:lnTo>
                  <a:lnTo>
                    <a:pt x="7" y="53"/>
                  </a:lnTo>
                  <a:lnTo>
                    <a:pt x="7" y="53"/>
                  </a:lnTo>
                  <a:lnTo>
                    <a:pt x="0" y="45"/>
                  </a:lnTo>
                  <a:lnTo>
                    <a:pt x="2" y="45"/>
                  </a:lnTo>
                  <a:lnTo>
                    <a:pt x="3" y="43"/>
                  </a:lnTo>
                  <a:lnTo>
                    <a:pt x="6" y="41"/>
                  </a:lnTo>
                  <a:lnTo>
                    <a:pt x="10" y="38"/>
                  </a:lnTo>
                  <a:lnTo>
                    <a:pt x="12" y="36"/>
                  </a:lnTo>
                  <a:lnTo>
                    <a:pt x="15" y="34"/>
                  </a:lnTo>
                  <a:lnTo>
                    <a:pt x="15" y="29"/>
                  </a:lnTo>
                  <a:lnTo>
                    <a:pt x="15" y="28"/>
                  </a:lnTo>
                  <a:lnTo>
                    <a:pt x="15" y="25"/>
                  </a:lnTo>
                  <a:lnTo>
                    <a:pt x="16" y="21"/>
                  </a:lnTo>
                  <a:lnTo>
                    <a:pt x="19" y="19"/>
                  </a:lnTo>
                  <a:lnTo>
                    <a:pt x="23" y="17"/>
                  </a:lnTo>
                  <a:lnTo>
                    <a:pt x="27" y="17"/>
                  </a:lnTo>
                  <a:lnTo>
                    <a:pt x="29" y="17"/>
                  </a:lnTo>
                  <a:lnTo>
                    <a:pt x="30" y="17"/>
                  </a:lnTo>
                  <a:lnTo>
                    <a:pt x="32" y="19"/>
                  </a:lnTo>
                  <a:lnTo>
                    <a:pt x="36" y="19"/>
                  </a:lnTo>
                  <a:lnTo>
                    <a:pt x="44" y="15"/>
                  </a:lnTo>
                  <a:lnTo>
                    <a:pt x="51" y="8"/>
                  </a:lnTo>
                  <a:lnTo>
                    <a:pt x="57" y="0"/>
                  </a:lnTo>
                  <a:close/>
                </a:path>
              </a:pathLst>
            </a:custGeom>
            <a:ln w="28575" cmpd="thickThin">
              <a:solidFill>
                <a:schemeClr val="accent1">
                  <a:shade val="50000"/>
                </a:schemeClr>
              </a:solidFill>
              <a:prstDash val="solid"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7" name="Freeform 130"/>
            <p:cNvSpPr/>
            <p:nvPr/>
          </p:nvSpPr>
          <p:spPr bwMode="auto">
            <a:xfrm>
              <a:off x="7670800" y="1144588"/>
              <a:ext cx="163513" cy="52388"/>
            </a:xfrm>
            <a:custGeom>
              <a:gdLst>
                <a:gd name="T0" fmla="*/ 18 w 103"/>
                <a:gd name="T1" fmla="*/ 0 h 33"/>
                <a:gd name="T2" fmla="*/ 21 w 103"/>
                <a:gd name="T3" fmla="*/ 0 h 33"/>
                <a:gd name="T4" fmla="*/ 22 w 103"/>
                <a:gd name="T5" fmla="*/ 0 h 33"/>
                <a:gd name="T6" fmla="*/ 24 w 103"/>
                <a:gd name="T7" fmla="*/ 3 h 33"/>
                <a:gd name="T8" fmla="*/ 33 w 103"/>
                <a:gd name="T9" fmla="*/ 13 h 33"/>
                <a:gd name="T10" fmla="*/ 42 w 103"/>
                <a:gd name="T11" fmla="*/ 20 h 33"/>
                <a:gd name="T12" fmla="*/ 51 w 103"/>
                <a:gd name="T13" fmla="*/ 23 h 33"/>
                <a:gd name="T14" fmla="*/ 59 w 103"/>
                <a:gd name="T15" fmla="*/ 24 h 33"/>
                <a:gd name="T16" fmla="*/ 62 w 103"/>
                <a:gd name="T17" fmla="*/ 24 h 33"/>
                <a:gd name="T18" fmla="*/ 63 w 103"/>
                <a:gd name="T19" fmla="*/ 24 h 33"/>
                <a:gd name="T20" fmla="*/ 66 w 103"/>
                <a:gd name="T21" fmla="*/ 23 h 33"/>
                <a:gd name="T22" fmla="*/ 80 w 103"/>
                <a:gd name="T23" fmla="*/ 17 h 33"/>
                <a:gd name="T24" fmla="*/ 89 w 103"/>
                <a:gd name="T25" fmla="*/ 11 h 33"/>
                <a:gd name="T26" fmla="*/ 93 w 103"/>
                <a:gd name="T27" fmla="*/ 6 h 33"/>
                <a:gd name="T28" fmla="*/ 94 w 103"/>
                <a:gd name="T29" fmla="*/ 4 h 33"/>
                <a:gd name="T30" fmla="*/ 96 w 103"/>
                <a:gd name="T31" fmla="*/ 4 h 33"/>
                <a:gd name="T32" fmla="*/ 103 w 103"/>
                <a:gd name="T33" fmla="*/ 7 h 33"/>
                <a:gd name="T34" fmla="*/ 102 w 103"/>
                <a:gd name="T35" fmla="*/ 9 h 33"/>
                <a:gd name="T36" fmla="*/ 100 w 103"/>
                <a:gd name="T37" fmla="*/ 13 h 33"/>
                <a:gd name="T38" fmla="*/ 93 w 103"/>
                <a:gd name="T39" fmla="*/ 20 h 33"/>
                <a:gd name="T40" fmla="*/ 83 w 103"/>
                <a:gd name="T41" fmla="*/ 26 h 33"/>
                <a:gd name="T42" fmla="*/ 68 w 103"/>
                <a:gd name="T43" fmla="*/ 33 h 33"/>
                <a:gd name="T44" fmla="*/ 67 w 103"/>
                <a:gd name="T45" fmla="*/ 33 h 33"/>
                <a:gd name="T46" fmla="*/ 67 w 103"/>
                <a:gd name="T47" fmla="*/ 33 h 33"/>
                <a:gd name="T48" fmla="*/ 66 w 103"/>
                <a:gd name="T49" fmla="*/ 33 h 33"/>
                <a:gd name="T50" fmla="*/ 63 w 103"/>
                <a:gd name="T51" fmla="*/ 33 h 33"/>
                <a:gd name="T52" fmla="*/ 59 w 103"/>
                <a:gd name="T53" fmla="*/ 33 h 33"/>
                <a:gd name="T54" fmla="*/ 58 w 103"/>
                <a:gd name="T55" fmla="*/ 33 h 33"/>
                <a:gd name="T56" fmla="*/ 48 w 103"/>
                <a:gd name="T57" fmla="*/ 33 h 33"/>
                <a:gd name="T58" fmla="*/ 38 w 103"/>
                <a:gd name="T59" fmla="*/ 29 h 33"/>
                <a:gd name="T60" fmla="*/ 28 w 103"/>
                <a:gd name="T61" fmla="*/ 23 h 33"/>
                <a:gd name="T62" fmla="*/ 17 w 103"/>
                <a:gd name="T63" fmla="*/ 11 h 33"/>
                <a:gd name="T64" fmla="*/ 16 w 103"/>
                <a:gd name="T65" fmla="*/ 11 h 33"/>
                <a:gd name="T66" fmla="*/ 13 w 103"/>
                <a:gd name="T67" fmla="*/ 12 h 33"/>
                <a:gd name="T68" fmla="*/ 11 w 103"/>
                <a:gd name="T69" fmla="*/ 15 h 33"/>
                <a:gd name="T70" fmla="*/ 8 w 103"/>
                <a:gd name="T71" fmla="*/ 17 h 33"/>
                <a:gd name="T72" fmla="*/ 0 w 103"/>
                <a:gd name="T73" fmla="*/ 11 h 33"/>
                <a:gd name="T74" fmla="*/ 5 w 103"/>
                <a:gd name="T75" fmla="*/ 7 h 33"/>
                <a:gd name="T76" fmla="*/ 9 w 103"/>
                <a:gd name="T77" fmla="*/ 3 h 33"/>
                <a:gd name="T78" fmla="*/ 13 w 103"/>
                <a:gd name="T79" fmla="*/ 2 h 33"/>
                <a:gd name="T80" fmla="*/ 16 w 103"/>
                <a:gd name="T81" fmla="*/ 0 h 33"/>
                <a:gd name="T82" fmla="*/ 18 w 103"/>
                <a:gd name="T83" fmla="*/ 0 h 3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03" h="33">
                  <a:moveTo>
                    <a:pt x="18" y="0"/>
                  </a:moveTo>
                  <a:lnTo>
                    <a:pt x="21" y="0"/>
                  </a:lnTo>
                  <a:lnTo>
                    <a:pt x="22" y="0"/>
                  </a:lnTo>
                  <a:lnTo>
                    <a:pt x="24" y="3"/>
                  </a:lnTo>
                  <a:lnTo>
                    <a:pt x="33" y="13"/>
                  </a:lnTo>
                  <a:lnTo>
                    <a:pt x="42" y="20"/>
                  </a:lnTo>
                  <a:lnTo>
                    <a:pt x="51" y="23"/>
                  </a:lnTo>
                  <a:lnTo>
                    <a:pt x="59" y="24"/>
                  </a:lnTo>
                  <a:lnTo>
                    <a:pt x="62" y="24"/>
                  </a:lnTo>
                  <a:lnTo>
                    <a:pt x="63" y="24"/>
                  </a:lnTo>
                  <a:lnTo>
                    <a:pt x="66" y="23"/>
                  </a:lnTo>
                  <a:lnTo>
                    <a:pt x="80" y="17"/>
                  </a:lnTo>
                  <a:lnTo>
                    <a:pt x="89" y="11"/>
                  </a:lnTo>
                  <a:lnTo>
                    <a:pt x="93" y="6"/>
                  </a:lnTo>
                  <a:lnTo>
                    <a:pt x="94" y="4"/>
                  </a:lnTo>
                  <a:lnTo>
                    <a:pt x="96" y="4"/>
                  </a:lnTo>
                  <a:lnTo>
                    <a:pt x="103" y="7"/>
                  </a:lnTo>
                  <a:lnTo>
                    <a:pt x="102" y="9"/>
                  </a:lnTo>
                  <a:lnTo>
                    <a:pt x="100" y="13"/>
                  </a:lnTo>
                  <a:lnTo>
                    <a:pt x="93" y="20"/>
                  </a:lnTo>
                  <a:lnTo>
                    <a:pt x="83" y="26"/>
                  </a:lnTo>
                  <a:lnTo>
                    <a:pt x="68" y="33"/>
                  </a:lnTo>
                  <a:lnTo>
                    <a:pt x="67" y="33"/>
                  </a:lnTo>
                  <a:lnTo>
                    <a:pt x="67" y="33"/>
                  </a:lnTo>
                  <a:lnTo>
                    <a:pt x="66" y="33"/>
                  </a:lnTo>
                  <a:lnTo>
                    <a:pt x="63" y="33"/>
                  </a:lnTo>
                  <a:lnTo>
                    <a:pt x="59" y="33"/>
                  </a:lnTo>
                  <a:lnTo>
                    <a:pt x="58" y="33"/>
                  </a:lnTo>
                  <a:lnTo>
                    <a:pt x="48" y="33"/>
                  </a:lnTo>
                  <a:lnTo>
                    <a:pt x="38" y="29"/>
                  </a:lnTo>
                  <a:lnTo>
                    <a:pt x="28" y="23"/>
                  </a:lnTo>
                  <a:lnTo>
                    <a:pt x="17" y="11"/>
                  </a:lnTo>
                  <a:lnTo>
                    <a:pt x="16" y="11"/>
                  </a:lnTo>
                  <a:lnTo>
                    <a:pt x="13" y="12"/>
                  </a:lnTo>
                  <a:lnTo>
                    <a:pt x="11" y="15"/>
                  </a:lnTo>
                  <a:lnTo>
                    <a:pt x="8" y="17"/>
                  </a:lnTo>
                  <a:lnTo>
                    <a:pt x="0" y="11"/>
                  </a:lnTo>
                  <a:lnTo>
                    <a:pt x="5" y="7"/>
                  </a:lnTo>
                  <a:lnTo>
                    <a:pt x="9" y="3"/>
                  </a:lnTo>
                  <a:lnTo>
                    <a:pt x="13" y="2"/>
                  </a:lnTo>
                  <a:lnTo>
                    <a:pt x="16" y="0"/>
                  </a:lnTo>
                  <a:lnTo>
                    <a:pt x="18" y="0"/>
                  </a:lnTo>
                  <a:close/>
                </a:path>
              </a:pathLst>
            </a:custGeom>
            <a:ln w="28575" cmpd="thickThin">
              <a:solidFill>
                <a:schemeClr val="accent1">
                  <a:shade val="50000"/>
                </a:schemeClr>
              </a:solidFill>
              <a:prstDash val="solid"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9" name="Freeform 132"/>
            <p:cNvSpPr/>
            <p:nvPr/>
          </p:nvSpPr>
          <p:spPr bwMode="auto">
            <a:xfrm>
              <a:off x="7651750" y="1276350"/>
              <a:ext cx="19050" cy="22225"/>
            </a:xfrm>
            <a:custGeom>
              <a:gdLst>
                <a:gd name="T0" fmla="*/ 3 w 12"/>
                <a:gd name="T1" fmla="*/ 0 h 14"/>
                <a:gd name="T2" fmla="*/ 12 w 12"/>
                <a:gd name="T3" fmla="*/ 2 h 14"/>
                <a:gd name="T4" fmla="*/ 9 w 12"/>
                <a:gd name="T5" fmla="*/ 14 h 14"/>
                <a:gd name="T6" fmla="*/ 0 w 12"/>
                <a:gd name="T7" fmla="*/ 12 h 14"/>
                <a:gd name="T8" fmla="*/ 3 w 12"/>
                <a:gd name="T9" fmla="*/ 0 h 1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4">
                  <a:moveTo>
                    <a:pt x="3" y="0"/>
                  </a:moveTo>
                  <a:lnTo>
                    <a:pt x="12" y="2"/>
                  </a:lnTo>
                  <a:lnTo>
                    <a:pt x="9" y="14"/>
                  </a:lnTo>
                  <a:lnTo>
                    <a:pt x="0" y="12"/>
                  </a:lnTo>
                  <a:lnTo>
                    <a:pt x="3" y="0"/>
                  </a:lnTo>
                  <a:close/>
                </a:path>
              </a:pathLst>
            </a:custGeom>
            <a:ln w="28575" cmpd="thickThin">
              <a:solidFill>
                <a:schemeClr val="accent1">
                  <a:shade val="50000"/>
                </a:schemeClr>
              </a:solidFill>
              <a:prstDash val="solid"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0" name="Freeform 133"/>
            <p:cNvSpPr>
              <a:spLocks noEditPoints="1"/>
            </p:cNvSpPr>
            <p:nvPr/>
          </p:nvSpPr>
          <p:spPr bwMode="auto">
            <a:xfrm>
              <a:off x="7521575" y="1285875"/>
              <a:ext cx="201613" cy="266700"/>
            </a:xfrm>
            <a:custGeom>
              <a:gdLst>
                <a:gd name="T0" fmla="*/ 69 w 127"/>
                <a:gd name="T1" fmla="*/ 9 h 168"/>
                <a:gd name="T2" fmla="*/ 67 w 127"/>
                <a:gd name="T3" fmla="*/ 11 h 168"/>
                <a:gd name="T4" fmla="*/ 59 w 127"/>
                <a:gd name="T5" fmla="*/ 13 h 168"/>
                <a:gd name="T6" fmla="*/ 47 w 127"/>
                <a:gd name="T7" fmla="*/ 19 h 168"/>
                <a:gd name="T8" fmla="*/ 27 w 127"/>
                <a:gd name="T9" fmla="*/ 37 h 168"/>
                <a:gd name="T10" fmla="*/ 13 w 127"/>
                <a:gd name="T11" fmla="*/ 72 h 168"/>
                <a:gd name="T12" fmla="*/ 13 w 127"/>
                <a:gd name="T13" fmla="*/ 72 h 168"/>
                <a:gd name="T14" fmla="*/ 13 w 127"/>
                <a:gd name="T15" fmla="*/ 74 h 168"/>
                <a:gd name="T16" fmla="*/ 12 w 127"/>
                <a:gd name="T17" fmla="*/ 78 h 168"/>
                <a:gd name="T18" fmla="*/ 10 w 127"/>
                <a:gd name="T19" fmla="*/ 87 h 168"/>
                <a:gd name="T20" fmla="*/ 10 w 127"/>
                <a:gd name="T21" fmla="*/ 104 h 168"/>
                <a:gd name="T22" fmla="*/ 18 w 127"/>
                <a:gd name="T23" fmla="*/ 135 h 168"/>
                <a:gd name="T24" fmla="*/ 27 w 127"/>
                <a:gd name="T25" fmla="*/ 156 h 168"/>
                <a:gd name="T26" fmla="*/ 34 w 127"/>
                <a:gd name="T27" fmla="*/ 159 h 168"/>
                <a:gd name="T28" fmla="*/ 47 w 127"/>
                <a:gd name="T29" fmla="*/ 157 h 168"/>
                <a:gd name="T30" fmla="*/ 59 w 127"/>
                <a:gd name="T31" fmla="*/ 151 h 168"/>
                <a:gd name="T32" fmla="*/ 63 w 127"/>
                <a:gd name="T33" fmla="*/ 150 h 168"/>
                <a:gd name="T34" fmla="*/ 70 w 127"/>
                <a:gd name="T35" fmla="*/ 142 h 168"/>
                <a:gd name="T36" fmla="*/ 82 w 127"/>
                <a:gd name="T37" fmla="*/ 129 h 168"/>
                <a:gd name="T38" fmla="*/ 102 w 127"/>
                <a:gd name="T39" fmla="*/ 95 h 168"/>
                <a:gd name="T40" fmla="*/ 118 w 127"/>
                <a:gd name="T41" fmla="*/ 42 h 168"/>
                <a:gd name="T42" fmla="*/ 116 w 127"/>
                <a:gd name="T43" fmla="*/ 40 h 168"/>
                <a:gd name="T44" fmla="*/ 115 w 127"/>
                <a:gd name="T45" fmla="*/ 33 h 168"/>
                <a:gd name="T46" fmla="*/ 106 w 127"/>
                <a:gd name="T47" fmla="*/ 21 h 168"/>
                <a:gd name="T48" fmla="*/ 86 w 127"/>
                <a:gd name="T49" fmla="*/ 12 h 168"/>
                <a:gd name="T50" fmla="*/ 69 w 127"/>
                <a:gd name="T51" fmla="*/ 0 h 168"/>
                <a:gd name="T52" fmla="*/ 87 w 127"/>
                <a:gd name="T53" fmla="*/ 2 h 168"/>
                <a:gd name="T54" fmla="*/ 112 w 127"/>
                <a:gd name="T55" fmla="*/ 13 h 168"/>
                <a:gd name="T56" fmla="*/ 123 w 127"/>
                <a:gd name="T57" fmla="*/ 27 h 168"/>
                <a:gd name="T58" fmla="*/ 127 w 127"/>
                <a:gd name="T59" fmla="*/ 37 h 168"/>
                <a:gd name="T60" fmla="*/ 127 w 127"/>
                <a:gd name="T61" fmla="*/ 42 h 168"/>
                <a:gd name="T62" fmla="*/ 127 w 127"/>
                <a:gd name="T63" fmla="*/ 42 h 168"/>
                <a:gd name="T64" fmla="*/ 111 w 127"/>
                <a:gd name="T65" fmla="*/ 99 h 168"/>
                <a:gd name="T66" fmla="*/ 90 w 127"/>
                <a:gd name="T67" fmla="*/ 135 h 168"/>
                <a:gd name="T68" fmla="*/ 72 w 127"/>
                <a:gd name="T69" fmla="*/ 155 h 168"/>
                <a:gd name="T70" fmla="*/ 64 w 127"/>
                <a:gd name="T71" fmla="*/ 160 h 168"/>
                <a:gd name="T72" fmla="*/ 38 w 127"/>
                <a:gd name="T73" fmla="*/ 168 h 168"/>
                <a:gd name="T74" fmla="*/ 31 w 127"/>
                <a:gd name="T75" fmla="*/ 168 h 168"/>
                <a:gd name="T76" fmla="*/ 23 w 127"/>
                <a:gd name="T77" fmla="*/ 165 h 168"/>
                <a:gd name="T78" fmla="*/ 18 w 127"/>
                <a:gd name="T79" fmla="*/ 163 h 168"/>
                <a:gd name="T80" fmla="*/ 17 w 127"/>
                <a:gd name="T81" fmla="*/ 161 h 168"/>
                <a:gd name="T82" fmla="*/ 9 w 127"/>
                <a:gd name="T83" fmla="*/ 139 h 168"/>
                <a:gd name="T84" fmla="*/ 1 w 127"/>
                <a:gd name="T85" fmla="*/ 105 h 168"/>
                <a:gd name="T86" fmla="*/ 1 w 127"/>
                <a:gd name="T87" fmla="*/ 81 h 168"/>
                <a:gd name="T88" fmla="*/ 4 w 127"/>
                <a:gd name="T89" fmla="*/ 70 h 168"/>
                <a:gd name="T90" fmla="*/ 19 w 127"/>
                <a:gd name="T91" fmla="*/ 32 h 168"/>
                <a:gd name="T92" fmla="*/ 42 w 127"/>
                <a:gd name="T93" fmla="*/ 11 h 168"/>
                <a:gd name="T94" fmla="*/ 65 w 127"/>
                <a:gd name="T95" fmla="*/ 0 h 168"/>
                <a:gd name="T96" fmla="*/ 69 w 127"/>
                <a:gd name="T97" fmla="*/ 0 h 16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27" h="168">
                  <a:moveTo>
                    <a:pt x="69" y="9"/>
                  </a:moveTo>
                  <a:lnTo>
                    <a:pt x="69" y="9"/>
                  </a:lnTo>
                  <a:lnTo>
                    <a:pt x="68" y="11"/>
                  </a:lnTo>
                  <a:lnTo>
                    <a:pt x="67" y="11"/>
                  </a:lnTo>
                  <a:lnTo>
                    <a:pt x="63" y="11"/>
                  </a:lnTo>
                  <a:lnTo>
                    <a:pt x="59" y="13"/>
                  </a:lnTo>
                  <a:lnTo>
                    <a:pt x="53" y="15"/>
                  </a:lnTo>
                  <a:lnTo>
                    <a:pt x="47" y="19"/>
                  </a:lnTo>
                  <a:lnTo>
                    <a:pt x="38" y="27"/>
                  </a:lnTo>
                  <a:lnTo>
                    <a:pt x="27" y="37"/>
                  </a:lnTo>
                  <a:lnTo>
                    <a:pt x="19" y="51"/>
                  </a:lnTo>
                  <a:lnTo>
                    <a:pt x="13" y="72"/>
                  </a:lnTo>
                  <a:lnTo>
                    <a:pt x="13" y="72"/>
                  </a:lnTo>
                  <a:lnTo>
                    <a:pt x="13" y="72"/>
                  </a:lnTo>
                  <a:lnTo>
                    <a:pt x="13" y="74"/>
                  </a:lnTo>
                  <a:lnTo>
                    <a:pt x="13" y="74"/>
                  </a:lnTo>
                  <a:lnTo>
                    <a:pt x="12" y="75"/>
                  </a:lnTo>
                  <a:lnTo>
                    <a:pt x="12" y="78"/>
                  </a:lnTo>
                  <a:lnTo>
                    <a:pt x="12" y="81"/>
                  </a:lnTo>
                  <a:lnTo>
                    <a:pt x="10" y="87"/>
                  </a:lnTo>
                  <a:lnTo>
                    <a:pt x="10" y="93"/>
                  </a:lnTo>
                  <a:lnTo>
                    <a:pt x="10" y="104"/>
                  </a:lnTo>
                  <a:lnTo>
                    <a:pt x="13" y="118"/>
                  </a:lnTo>
                  <a:lnTo>
                    <a:pt x="18" y="135"/>
                  </a:lnTo>
                  <a:lnTo>
                    <a:pt x="26" y="155"/>
                  </a:lnTo>
                  <a:lnTo>
                    <a:pt x="27" y="156"/>
                  </a:lnTo>
                  <a:lnTo>
                    <a:pt x="30" y="157"/>
                  </a:lnTo>
                  <a:lnTo>
                    <a:pt x="34" y="159"/>
                  </a:lnTo>
                  <a:lnTo>
                    <a:pt x="38" y="159"/>
                  </a:lnTo>
                  <a:lnTo>
                    <a:pt x="47" y="157"/>
                  </a:lnTo>
                  <a:lnTo>
                    <a:pt x="59" y="152"/>
                  </a:lnTo>
                  <a:lnTo>
                    <a:pt x="59" y="151"/>
                  </a:lnTo>
                  <a:lnTo>
                    <a:pt x="60" y="151"/>
                  </a:lnTo>
                  <a:lnTo>
                    <a:pt x="63" y="150"/>
                  </a:lnTo>
                  <a:lnTo>
                    <a:pt x="65" y="147"/>
                  </a:lnTo>
                  <a:lnTo>
                    <a:pt x="70" y="142"/>
                  </a:lnTo>
                  <a:lnTo>
                    <a:pt x="76" y="136"/>
                  </a:lnTo>
                  <a:lnTo>
                    <a:pt x="82" y="129"/>
                  </a:lnTo>
                  <a:lnTo>
                    <a:pt x="93" y="114"/>
                  </a:lnTo>
                  <a:lnTo>
                    <a:pt x="102" y="95"/>
                  </a:lnTo>
                  <a:lnTo>
                    <a:pt x="111" y="71"/>
                  </a:lnTo>
                  <a:lnTo>
                    <a:pt x="118" y="42"/>
                  </a:lnTo>
                  <a:lnTo>
                    <a:pt x="116" y="41"/>
                  </a:lnTo>
                  <a:lnTo>
                    <a:pt x="116" y="40"/>
                  </a:lnTo>
                  <a:lnTo>
                    <a:pt x="116" y="37"/>
                  </a:lnTo>
                  <a:lnTo>
                    <a:pt x="115" y="33"/>
                  </a:lnTo>
                  <a:lnTo>
                    <a:pt x="111" y="27"/>
                  </a:lnTo>
                  <a:lnTo>
                    <a:pt x="106" y="21"/>
                  </a:lnTo>
                  <a:lnTo>
                    <a:pt x="98" y="16"/>
                  </a:lnTo>
                  <a:lnTo>
                    <a:pt x="86" y="12"/>
                  </a:lnTo>
                  <a:lnTo>
                    <a:pt x="69" y="9"/>
                  </a:lnTo>
                  <a:close/>
                  <a:moveTo>
                    <a:pt x="69" y="0"/>
                  </a:moveTo>
                  <a:lnTo>
                    <a:pt x="69" y="0"/>
                  </a:lnTo>
                  <a:lnTo>
                    <a:pt x="87" y="2"/>
                  </a:lnTo>
                  <a:lnTo>
                    <a:pt x="102" y="7"/>
                  </a:lnTo>
                  <a:lnTo>
                    <a:pt x="112" y="13"/>
                  </a:lnTo>
                  <a:lnTo>
                    <a:pt x="119" y="21"/>
                  </a:lnTo>
                  <a:lnTo>
                    <a:pt x="123" y="27"/>
                  </a:lnTo>
                  <a:lnTo>
                    <a:pt x="125" y="33"/>
                  </a:lnTo>
                  <a:lnTo>
                    <a:pt x="127" y="37"/>
                  </a:lnTo>
                  <a:lnTo>
                    <a:pt x="127" y="41"/>
                  </a:lnTo>
                  <a:lnTo>
                    <a:pt x="127" y="42"/>
                  </a:lnTo>
                  <a:lnTo>
                    <a:pt x="127" y="42"/>
                  </a:lnTo>
                  <a:lnTo>
                    <a:pt x="127" y="42"/>
                  </a:lnTo>
                  <a:lnTo>
                    <a:pt x="120" y="74"/>
                  </a:lnTo>
                  <a:lnTo>
                    <a:pt x="111" y="99"/>
                  </a:lnTo>
                  <a:lnTo>
                    <a:pt x="101" y="119"/>
                  </a:lnTo>
                  <a:lnTo>
                    <a:pt x="90" y="135"/>
                  </a:lnTo>
                  <a:lnTo>
                    <a:pt x="80" y="147"/>
                  </a:lnTo>
                  <a:lnTo>
                    <a:pt x="72" y="155"/>
                  </a:lnTo>
                  <a:lnTo>
                    <a:pt x="65" y="159"/>
                  </a:lnTo>
                  <a:lnTo>
                    <a:pt x="64" y="160"/>
                  </a:lnTo>
                  <a:lnTo>
                    <a:pt x="50" y="167"/>
                  </a:lnTo>
                  <a:lnTo>
                    <a:pt x="38" y="168"/>
                  </a:lnTo>
                  <a:lnTo>
                    <a:pt x="38" y="168"/>
                  </a:lnTo>
                  <a:lnTo>
                    <a:pt x="31" y="168"/>
                  </a:lnTo>
                  <a:lnTo>
                    <a:pt x="27" y="167"/>
                  </a:lnTo>
                  <a:lnTo>
                    <a:pt x="23" y="165"/>
                  </a:lnTo>
                  <a:lnTo>
                    <a:pt x="21" y="164"/>
                  </a:lnTo>
                  <a:lnTo>
                    <a:pt x="18" y="163"/>
                  </a:lnTo>
                  <a:lnTo>
                    <a:pt x="18" y="161"/>
                  </a:lnTo>
                  <a:lnTo>
                    <a:pt x="17" y="161"/>
                  </a:lnTo>
                  <a:lnTo>
                    <a:pt x="17" y="160"/>
                  </a:lnTo>
                  <a:lnTo>
                    <a:pt x="9" y="139"/>
                  </a:lnTo>
                  <a:lnTo>
                    <a:pt x="4" y="121"/>
                  </a:lnTo>
                  <a:lnTo>
                    <a:pt x="1" y="105"/>
                  </a:lnTo>
                  <a:lnTo>
                    <a:pt x="0" y="93"/>
                  </a:lnTo>
                  <a:lnTo>
                    <a:pt x="1" y="81"/>
                  </a:lnTo>
                  <a:lnTo>
                    <a:pt x="2" y="74"/>
                  </a:lnTo>
                  <a:lnTo>
                    <a:pt x="4" y="70"/>
                  </a:lnTo>
                  <a:lnTo>
                    <a:pt x="10" y="47"/>
                  </a:lnTo>
                  <a:lnTo>
                    <a:pt x="19" y="32"/>
                  </a:lnTo>
                  <a:lnTo>
                    <a:pt x="30" y="19"/>
                  </a:lnTo>
                  <a:lnTo>
                    <a:pt x="42" y="11"/>
                  </a:lnTo>
                  <a:lnTo>
                    <a:pt x="55" y="3"/>
                  </a:lnTo>
                  <a:lnTo>
                    <a:pt x="65" y="0"/>
                  </a:lnTo>
                  <a:lnTo>
                    <a:pt x="69" y="0"/>
                  </a:lnTo>
                  <a:lnTo>
                    <a:pt x="69" y="0"/>
                  </a:lnTo>
                  <a:close/>
                </a:path>
              </a:pathLst>
            </a:custGeom>
            <a:ln w="28575" cmpd="thickThin">
              <a:solidFill>
                <a:schemeClr val="accent1">
                  <a:shade val="50000"/>
                </a:schemeClr>
              </a:solidFill>
              <a:prstDash val="solid"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1" name="Freeform 134"/>
            <p:cNvSpPr/>
            <p:nvPr/>
          </p:nvSpPr>
          <p:spPr bwMode="auto">
            <a:xfrm>
              <a:off x="7616825" y="1292225"/>
              <a:ext cx="80963" cy="46038"/>
            </a:xfrm>
            <a:custGeom>
              <a:gdLst>
                <a:gd name="T0" fmla="*/ 9 w 51"/>
                <a:gd name="T1" fmla="*/ 0 h 29"/>
                <a:gd name="T2" fmla="*/ 9 w 51"/>
                <a:gd name="T3" fmla="*/ 0 h 29"/>
                <a:gd name="T4" fmla="*/ 10 w 51"/>
                <a:gd name="T5" fmla="*/ 3 h 29"/>
                <a:gd name="T6" fmla="*/ 12 w 51"/>
                <a:gd name="T7" fmla="*/ 7 h 29"/>
                <a:gd name="T8" fmla="*/ 14 w 51"/>
                <a:gd name="T9" fmla="*/ 11 h 29"/>
                <a:gd name="T10" fmla="*/ 17 w 51"/>
                <a:gd name="T11" fmla="*/ 15 h 29"/>
                <a:gd name="T12" fmla="*/ 20 w 51"/>
                <a:gd name="T13" fmla="*/ 17 h 29"/>
                <a:gd name="T14" fmla="*/ 24 w 51"/>
                <a:gd name="T15" fmla="*/ 19 h 29"/>
                <a:gd name="T16" fmla="*/ 27 w 51"/>
                <a:gd name="T17" fmla="*/ 20 h 29"/>
                <a:gd name="T18" fmla="*/ 30 w 51"/>
                <a:gd name="T19" fmla="*/ 20 h 29"/>
                <a:gd name="T20" fmla="*/ 33 w 51"/>
                <a:gd name="T21" fmla="*/ 19 h 29"/>
                <a:gd name="T22" fmla="*/ 37 w 51"/>
                <a:gd name="T23" fmla="*/ 17 h 29"/>
                <a:gd name="T24" fmla="*/ 41 w 51"/>
                <a:gd name="T25" fmla="*/ 15 h 29"/>
                <a:gd name="T26" fmla="*/ 45 w 51"/>
                <a:gd name="T27" fmla="*/ 11 h 29"/>
                <a:gd name="T28" fmla="*/ 51 w 51"/>
                <a:gd name="T29" fmla="*/ 19 h 29"/>
                <a:gd name="T30" fmla="*/ 38 w 51"/>
                <a:gd name="T31" fmla="*/ 26 h 29"/>
                <a:gd name="T32" fmla="*/ 27 w 51"/>
                <a:gd name="T33" fmla="*/ 29 h 29"/>
                <a:gd name="T34" fmla="*/ 17 w 51"/>
                <a:gd name="T35" fmla="*/ 28 h 29"/>
                <a:gd name="T36" fmla="*/ 10 w 51"/>
                <a:gd name="T37" fmla="*/ 23 h 29"/>
                <a:gd name="T38" fmla="*/ 5 w 51"/>
                <a:gd name="T39" fmla="*/ 16 h 29"/>
                <a:gd name="T40" fmla="*/ 4 w 51"/>
                <a:gd name="T41" fmla="*/ 12 h 29"/>
                <a:gd name="T42" fmla="*/ 1 w 51"/>
                <a:gd name="T43" fmla="*/ 8 h 29"/>
                <a:gd name="T44" fmla="*/ 1 w 51"/>
                <a:gd name="T45" fmla="*/ 5 h 29"/>
                <a:gd name="T46" fmla="*/ 0 w 51"/>
                <a:gd name="T47" fmla="*/ 3 h 29"/>
                <a:gd name="T48" fmla="*/ 0 w 51"/>
                <a:gd name="T49" fmla="*/ 3 h 29"/>
                <a:gd name="T50" fmla="*/ 9 w 51"/>
                <a:gd name="T51" fmla="*/ 0 h 29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51" h="28">
                  <a:moveTo>
                    <a:pt x="9" y="0"/>
                  </a:moveTo>
                  <a:lnTo>
                    <a:pt x="9" y="0"/>
                  </a:lnTo>
                  <a:lnTo>
                    <a:pt x="10" y="3"/>
                  </a:lnTo>
                  <a:lnTo>
                    <a:pt x="12" y="7"/>
                  </a:lnTo>
                  <a:lnTo>
                    <a:pt x="14" y="11"/>
                  </a:lnTo>
                  <a:lnTo>
                    <a:pt x="17" y="15"/>
                  </a:lnTo>
                  <a:lnTo>
                    <a:pt x="20" y="17"/>
                  </a:lnTo>
                  <a:lnTo>
                    <a:pt x="24" y="19"/>
                  </a:lnTo>
                  <a:lnTo>
                    <a:pt x="27" y="20"/>
                  </a:lnTo>
                  <a:lnTo>
                    <a:pt x="30" y="20"/>
                  </a:lnTo>
                  <a:lnTo>
                    <a:pt x="33" y="19"/>
                  </a:lnTo>
                  <a:lnTo>
                    <a:pt x="37" y="17"/>
                  </a:lnTo>
                  <a:lnTo>
                    <a:pt x="41" y="15"/>
                  </a:lnTo>
                  <a:lnTo>
                    <a:pt x="45" y="11"/>
                  </a:lnTo>
                  <a:lnTo>
                    <a:pt x="51" y="19"/>
                  </a:lnTo>
                  <a:lnTo>
                    <a:pt x="38" y="26"/>
                  </a:lnTo>
                  <a:lnTo>
                    <a:pt x="27" y="29"/>
                  </a:lnTo>
                  <a:lnTo>
                    <a:pt x="17" y="28"/>
                  </a:lnTo>
                  <a:lnTo>
                    <a:pt x="10" y="23"/>
                  </a:lnTo>
                  <a:lnTo>
                    <a:pt x="5" y="16"/>
                  </a:lnTo>
                  <a:lnTo>
                    <a:pt x="4" y="12"/>
                  </a:lnTo>
                  <a:lnTo>
                    <a:pt x="1" y="8"/>
                  </a:lnTo>
                  <a:lnTo>
                    <a:pt x="1" y="5"/>
                  </a:lnTo>
                  <a:lnTo>
                    <a:pt x="0" y="3"/>
                  </a:lnTo>
                  <a:lnTo>
                    <a:pt x="0" y="3"/>
                  </a:lnTo>
                  <a:lnTo>
                    <a:pt x="9" y="0"/>
                  </a:lnTo>
                  <a:close/>
                </a:path>
              </a:pathLst>
            </a:custGeom>
            <a:ln w="28575" cmpd="thickThin">
              <a:solidFill>
                <a:schemeClr val="accent1">
                  <a:shade val="50000"/>
                </a:schemeClr>
              </a:solidFill>
              <a:prstDash val="solid"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2" name="Freeform 135"/>
            <p:cNvSpPr/>
            <p:nvPr/>
          </p:nvSpPr>
          <p:spPr bwMode="auto">
            <a:xfrm>
              <a:off x="7688263" y="1323975"/>
              <a:ext cx="209550" cy="127000"/>
            </a:xfrm>
            <a:custGeom>
              <a:gdLst>
                <a:gd name="T0" fmla="*/ 7 w 132"/>
                <a:gd name="T1" fmla="*/ 0 h 80"/>
                <a:gd name="T2" fmla="*/ 13 w 132"/>
                <a:gd name="T3" fmla="*/ 5 h 80"/>
                <a:gd name="T4" fmla="*/ 20 w 132"/>
                <a:gd name="T5" fmla="*/ 17 h 80"/>
                <a:gd name="T6" fmla="*/ 34 w 132"/>
                <a:gd name="T7" fmla="*/ 46 h 80"/>
                <a:gd name="T8" fmla="*/ 57 w 132"/>
                <a:gd name="T9" fmla="*/ 69 h 80"/>
                <a:gd name="T10" fmla="*/ 57 w 132"/>
                <a:gd name="T11" fmla="*/ 69 h 80"/>
                <a:gd name="T12" fmla="*/ 58 w 132"/>
                <a:gd name="T13" fmla="*/ 69 h 80"/>
                <a:gd name="T14" fmla="*/ 60 w 132"/>
                <a:gd name="T15" fmla="*/ 68 h 80"/>
                <a:gd name="T16" fmla="*/ 65 w 132"/>
                <a:gd name="T17" fmla="*/ 63 h 80"/>
                <a:gd name="T18" fmla="*/ 69 w 132"/>
                <a:gd name="T19" fmla="*/ 56 h 80"/>
                <a:gd name="T20" fmla="*/ 79 w 132"/>
                <a:gd name="T21" fmla="*/ 40 h 80"/>
                <a:gd name="T22" fmla="*/ 100 w 132"/>
                <a:gd name="T23" fmla="*/ 20 h 80"/>
                <a:gd name="T24" fmla="*/ 115 w 132"/>
                <a:gd name="T25" fmla="*/ 5 h 80"/>
                <a:gd name="T26" fmla="*/ 117 w 132"/>
                <a:gd name="T27" fmla="*/ 10 h 80"/>
                <a:gd name="T28" fmla="*/ 120 w 132"/>
                <a:gd name="T29" fmla="*/ 13 h 80"/>
                <a:gd name="T30" fmla="*/ 125 w 132"/>
                <a:gd name="T31" fmla="*/ 17 h 80"/>
                <a:gd name="T32" fmla="*/ 132 w 132"/>
                <a:gd name="T33" fmla="*/ 20 h 80"/>
                <a:gd name="T34" fmla="*/ 127 w 132"/>
                <a:gd name="T35" fmla="*/ 27 h 80"/>
                <a:gd name="T36" fmla="*/ 117 w 132"/>
                <a:gd name="T37" fmla="*/ 22 h 80"/>
                <a:gd name="T38" fmla="*/ 113 w 132"/>
                <a:gd name="T39" fmla="*/ 20 h 80"/>
                <a:gd name="T40" fmla="*/ 107 w 132"/>
                <a:gd name="T41" fmla="*/ 26 h 80"/>
                <a:gd name="T42" fmla="*/ 85 w 132"/>
                <a:gd name="T43" fmla="*/ 51 h 80"/>
                <a:gd name="T44" fmla="*/ 79 w 132"/>
                <a:gd name="T45" fmla="*/ 59 h 80"/>
                <a:gd name="T46" fmla="*/ 77 w 132"/>
                <a:gd name="T47" fmla="*/ 63 h 80"/>
                <a:gd name="T48" fmla="*/ 73 w 132"/>
                <a:gd name="T49" fmla="*/ 69 h 80"/>
                <a:gd name="T50" fmla="*/ 65 w 132"/>
                <a:gd name="T51" fmla="*/ 77 h 80"/>
                <a:gd name="T52" fmla="*/ 57 w 132"/>
                <a:gd name="T53" fmla="*/ 80 h 80"/>
                <a:gd name="T54" fmla="*/ 52 w 132"/>
                <a:gd name="T55" fmla="*/ 78 h 80"/>
                <a:gd name="T56" fmla="*/ 49 w 132"/>
                <a:gd name="T57" fmla="*/ 76 h 80"/>
                <a:gd name="T58" fmla="*/ 26 w 132"/>
                <a:gd name="T59" fmla="*/ 51 h 80"/>
                <a:gd name="T60" fmla="*/ 17 w 132"/>
                <a:gd name="T61" fmla="*/ 31 h 80"/>
                <a:gd name="T62" fmla="*/ 6 w 132"/>
                <a:gd name="T63" fmla="*/ 12 h 80"/>
                <a:gd name="T64" fmla="*/ 3 w 132"/>
                <a:gd name="T65" fmla="*/ 9 h 80"/>
                <a:gd name="T66" fmla="*/ 5 w 132"/>
                <a:gd name="T67" fmla="*/ 6 h 80"/>
                <a:gd name="T68" fmla="*/ 0 w 132"/>
                <a:gd name="T69" fmla="*/ 1 h 80"/>
                <a:gd name="T70" fmla="*/ 2 w 132"/>
                <a:gd name="T71" fmla="*/ 0 h 8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32" h="80">
                  <a:moveTo>
                    <a:pt x="5" y="0"/>
                  </a:moveTo>
                  <a:lnTo>
                    <a:pt x="7" y="0"/>
                  </a:lnTo>
                  <a:lnTo>
                    <a:pt x="10" y="1"/>
                  </a:lnTo>
                  <a:lnTo>
                    <a:pt x="13" y="5"/>
                  </a:lnTo>
                  <a:lnTo>
                    <a:pt x="17" y="9"/>
                  </a:lnTo>
                  <a:lnTo>
                    <a:pt x="20" y="17"/>
                  </a:lnTo>
                  <a:lnTo>
                    <a:pt x="27" y="29"/>
                  </a:lnTo>
                  <a:lnTo>
                    <a:pt x="34" y="46"/>
                  </a:lnTo>
                  <a:lnTo>
                    <a:pt x="57" y="69"/>
                  </a:lnTo>
                  <a:lnTo>
                    <a:pt x="57" y="69"/>
                  </a:lnTo>
                  <a:lnTo>
                    <a:pt x="57" y="69"/>
                  </a:lnTo>
                  <a:lnTo>
                    <a:pt x="57" y="69"/>
                  </a:lnTo>
                  <a:lnTo>
                    <a:pt x="57" y="71"/>
                  </a:lnTo>
                  <a:lnTo>
                    <a:pt x="58" y="69"/>
                  </a:lnTo>
                  <a:lnTo>
                    <a:pt x="58" y="69"/>
                  </a:lnTo>
                  <a:lnTo>
                    <a:pt x="60" y="68"/>
                  </a:lnTo>
                  <a:lnTo>
                    <a:pt x="62" y="67"/>
                  </a:lnTo>
                  <a:lnTo>
                    <a:pt x="65" y="63"/>
                  </a:lnTo>
                  <a:lnTo>
                    <a:pt x="68" y="59"/>
                  </a:lnTo>
                  <a:lnTo>
                    <a:pt x="69" y="56"/>
                  </a:lnTo>
                  <a:lnTo>
                    <a:pt x="73" y="50"/>
                  </a:lnTo>
                  <a:lnTo>
                    <a:pt x="79" y="40"/>
                  </a:lnTo>
                  <a:lnTo>
                    <a:pt x="89" y="30"/>
                  </a:lnTo>
                  <a:lnTo>
                    <a:pt x="100" y="20"/>
                  </a:lnTo>
                  <a:lnTo>
                    <a:pt x="107" y="12"/>
                  </a:lnTo>
                  <a:lnTo>
                    <a:pt x="115" y="5"/>
                  </a:lnTo>
                  <a:lnTo>
                    <a:pt x="117" y="9"/>
                  </a:lnTo>
                  <a:lnTo>
                    <a:pt x="117" y="10"/>
                  </a:lnTo>
                  <a:lnTo>
                    <a:pt x="119" y="10"/>
                  </a:lnTo>
                  <a:lnTo>
                    <a:pt x="120" y="13"/>
                  </a:lnTo>
                  <a:lnTo>
                    <a:pt x="123" y="14"/>
                  </a:lnTo>
                  <a:lnTo>
                    <a:pt x="125" y="17"/>
                  </a:lnTo>
                  <a:lnTo>
                    <a:pt x="129" y="18"/>
                  </a:lnTo>
                  <a:lnTo>
                    <a:pt x="132" y="20"/>
                  </a:lnTo>
                  <a:lnTo>
                    <a:pt x="132" y="29"/>
                  </a:lnTo>
                  <a:lnTo>
                    <a:pt x="127" y="27"/>
                  </a:lnTo>
                  <a:lnTo>
                    <a:pt x="121" y="25"/>
                  </a:lnTo>
                  <a:lnTo>
                    <a:pt x="117" y="22"/>
                  </a:lnTo>
                  <a:lnTo>
                    <a:pt x="113" y="20"/>
                  </a:lnTo>
                  <a:lnTo>
                    <a:pt x="113" y="20"/>
                  </a:lnTo>
                  <a:lnTo>
                    <a:pt x="107" y="26"/>
                  </a:lnTo>
                  <a:lnTo>
                    <a:pt x="107" y="26"/>
                  </a:lnTo>
                  <a:lnTo>
                    <a:pt x="94" y="39"/>
                  </a:lnTo>
                  <a:lnTo>
                    <a:pt x="85" y="51"/>
                  </a:lnTo>
                  <a:lnTo>
                    <a:pt x="81" y="55"/>
                  </a:lnTo>
                  <a:lnTo>
                    <a:pt x="79" y="59"/>
                  </a:lnTo>
                  <a:lnTo>
                    <a:pt x="77" y="61"/>
                  </a:lnTo>
                  <a:lnTo>
                    <a:pt x="77" y="63"/>
                  </a:lnTo>
                  <a:lnTo>
                    <a:pt x="75" y="63"/>
                  </a:lnTo>
                  <a:lnTo>
                    <a:pt x="73" y="69"/>
                  </a:lnTo>
                  <a:lnTo>
                    <a:pt x="69" y="75"/>
                  </a:lnTo>
                  <a:lnTo>
                    <a:pt x="65" y="77"/>
                  </a:lnTo>
                  <a:lnTo>
                    <a:pt x="61" y="80"/>
                  </a:lnTo>
                  <a:lnTo>
                    <a:pt x="57" y="80"/>
                  </a:lnTo>
                  <a:lnTo>
                    <a:pt x="55" y="80"/>
                  </a:lnTo>
                  <a:lnTo>
                    <a:pt x="52" y="78"/>
                  </a:lnTo>
                  <a:lnTo>
                    <a:pt x="51" y="77"/>
                  </a:lnTo>
                  <a:lnTo>
                    <a:pt x="49" y="76"/>
                  </a:lnTo>
                  <a:lnTo>
                    <a:pt x="49" y="76"/>
                  </a:lnTo>
                  <a:lnTo>
                    <a:pt x="26" y="51"/>
                  </a:lnTo>
                  <a:lnTo>
                    <a:pt x="26" y="51"/>
                  </a:lnTo>
                  <a:lnTo>
                    <a:pt x="17" y="31"/>
                  </a:lnTo>
                  <a:lnTo>
                    <a:pt x="11" y="20"/>
                  </a:lnTo>
                  <a:lnTo>
                    <a:pt x="6" y="12"/>
                  </a:lnTo>
                  <a:lnTo>
                    <a:pt x="3" y="9"/>
                  </a:lnTo>
                  <a:lnTo>
                    <a:pt x="3" y="9"/>
                  </a:lnTo>
                  <a:lnTo>
                    <a:pt x="3" y="9"/>
                  </a:lnTo>
                  <a:lnTo>
                    <a:pt x="5" y="6"/>
                  </a:lnTo>
                  <a:lnTo>
                    <a:pt x="5" y="5"/>
                  </a:lnTo>
                  <a:lnTo>
                    <a:pt x="0" y="1"/>
                  </a:lnTo>
                  <a:lnTo>
                    <a:pt x="1" y="1"/>
                  </a:lnTo>
                  <a:lnTo>
                    <a:pt x="2" y="0"/>
                  </a:lnTo>
                  <a:lnTo>
                    <a:pt x="5" y="0"/>
                  </a:lnTo>
                  <a:close/>
                </a:path>
              </a:pathLst>
            </a:custGeom>
            <a:ln w="28575" cmpd="thickThin">
              <a:solidFill>
                <a:schemeClr val="accent1">
                  <a:shade val="50000"/>
                </a:schemeClr>
              </a:solidFill>
              <a:prstDash val="solid"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3" name="Freeform 136"/>
            <p:cNvSpPr/>
            <p:nvPr/>
          </p:nvSpPr>
          <p:spPr bwMode="auto">
            <a:xfrm>
              <a:off x="7419975" y="1292225"/>
              <a:ext cx="138113" cy="101600"/>
            </a:xfrm>
            <a:custGeom>
              <a:gdLst>
                <a:gd name="T0" fmla="*/ 19 w 87"/>
                <a:gd name="T1" fmla="*/ 0 h 64"/>
                <a:gd name="T2" fmla="*/ 22 w 87"/>
                <a:gd name="T3" fmla="*/ 0 h 64"/>
                <a:gd name="T4" fmla="*/ 23 w 87"/>
                <a:gd name="T5" fmla="*/ 0 h 64"/>
                <a:gd name="T6" fmla="*/ 26 w 87"/>
                <a:gd name="T7" fmla="*/ 0 h 64"/>
                <a:gd name="T8" fmla="*/ 48 w 87"/>
                <a:gd name="T9" fmla="*/ 43 h 64"/>
                <a:gd name="T10" fmla="*/ 48 w 87"/>
                <a:gd name="T11" fmla="*/ 43 h 64"/>
                <a:gd name="T12" fmla="*/ 49 w 87"/>
                <a:gd name="T13" fmla="*/ 47 h 64"/>
                <a:gd name="T14" fmla="*/ 52 w 87"/>
                <a:gd name="T15" fmla="*/ 51 h 64"/>
                <a:gd name="T16" fmla="*/ 53 w 87"/>
                <a:gd name="T17" fmla="*/ 53 h 64"/>
                <a:gd name="T18" fmla="*/ 55 w 87"/>
                <a:gd name="T19" fmla="*/ 54 h 64"/>
                <a:gd name="T20" fmla="*/ 55 w 87"/>
                <a:gd name="T21" fmla="*/ 54 h 64"/>
                <a:gd name="T22" fmla="*/ 55 w 87"/>
                <a:gd name="T23" fmla="*/ 54 h 64"/>
                <a:gd name="T24" fmla="*/ 56 w 87"/>
                <a:gd name="T25" fmla="*/ 54 h 64"/>
                <a:gd name="T26" fmla="*/ 57 w 87"/>
                <a:gd name="T27" fmla="*/ 54 h 64"/>
                <a:gd name="T28" fmla="*/ 57 w 87"/>
                <a:gd name="T29" fmla="*/ 53 h 64"/>
                <a:gd name="T30" fmla="*/ 57 w 87"/>
                <a:gd name="T31" fmla="*/ 53 h 64"/>
                <a:gd name="T32" fmla="*/ 58 w 87"/>
                <a:gd name="T33" fmla="*/ 51 h 64"/>
                <a:gd name="T34" fmla="*/ 81 w 87"/>
                <a:gd name="T35" fmla="*/ 33 h 64"/>
                <a:gd name="T36" fmla="*/ 81 w 87"/>
                <a:gd name="T37" fmla="*/ 33 h 64"/>
                <a:gd name="T38" fmla="*/ 87 w 87"/>
                <a:gd name="T39" fmla="*/ 40 h 64"/>
                <a:gd name="T40" fmla="*/ 65 w 87"/>
                <a:gd name="T41" fmla="*/ 59 h 64"/>
                <a:gd name="T42" fmla="*/ 64 w 87"/>
                <a:gd name="T43" fmla="*/ 60 h 64"/>
                <a:gd name="T44" fmla="*/ 62 w 87"/>
                <a:gd name="T45" fmla="*/ 62 h 64"/>
                <a:gd name="T46" fmla="*/ 58 w 87"/>
                <a:gd name="T47" fmla="*/ 63 h 64"/>
                <a:gd name="T48" fmla="*/ 55 w 87"/>
                <a:gd name="T49" fmla="*/ 64 h 64"/>
                <a:gd name="T50" fmla="*/ 55 w 87"/>
                <a:gd name="T51" fmla="*/ 64 h 64"/>
                <a:gd name="T52" fmla="*/ 52 w 87"/>
                <a:gd name="T53" fmla="*/ 63 h 64"/>
                <a:gd name="T54" fmla="*/ 49 w 87"/>
                <a:gd name="T55" fmla="*/ 62 h 64"/>
                <a:gd name="T56" fmla="*/ 45 w 87"/>
                <a:gd name="T57" fmla="*/ 59 h 64"/>
                <a:gd name="T58" fmla="*/ 44 w 87"/>
                <a:gd name="T59" fmla="*/ 57 h 64"/>
                <a:gd name="T60" fmla="*/ 41 w 87"/>
                <a:gd name="T61" fmla="*/ 53 h 64"/>
                <a:gd name="T62" fmla="*/ 39 w 87"/>
                <a:gd name="T63" fmla="*/ 47 h 64"/>
                <a:gd name="T64" fmla="*/ 19 w 87"/>
                <a:gd name="T65" fmla="*/ 9 h 64"/>
                <a:gd name="T66" fmla="*/ 17 w 87"/>
                <a:gd name="T67" fmla="*/ 11 h 64"/>
                <a:gd name="T68" fmla="*/ 13 w 87"/>
                <a:gd name="T69" fmla="*/ 11 h 64"/>
                <a:gd name="T70" fmla="*/ 9 w 87"/>
                <a:gd name="T71" fmla="*/ 12 h 64"/>
                <a:gd name="T72" fmla="*/ 3 w 87"/>
                <a:gd name="T73" fmla="*/ 15 h 64"/>
                <a:gd name="T74" fmla="*/ 0 w 87"/>
                <a:gd name="T75" fmla="*/ 5 h 64"/>
                <a:gd name="T76" fmla="*/ 6 w 87"/>
                <a:gd name="T77" fmla="*/ 3 h 64"/>
                <a:gd name="T78" fmla="*/ 11 w 87"/>
                <a:gd name="T79" fmla="*/ 2 h 64"/>
                <a:gd name="T80" fmla="*/ 15 w 87"/>
                <a:gd name="T81" fmla="*/ 0 h 64"/>
                <a:gd name="T82" fmla="*/ 19 w 87"/>
                <a:gd name="T83" fmla="*/ 0 h 6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87" h="64">
                  <a:moveTo>
                    <a:pt x="19" y="0"/>
                  </a:moveTo>
                  <a:lnTo>
                    <a:pt x="22" y="0"/>
                  </a:lnTo>
                  <a:lnTo>
                    <a:pt x="23" y="0"/>
                  </a:lnTo>
                  <a:lnTo>
                    <a:pt x="26" y="0"/>
                  </a:lnTo>
                  <a:lnTo>
                    <a:pt x="48" y="43"/>
                  </a:lnTo>
                  <a:lnTo>
                    <a:pt x="48" y="43"/>
                  </a:lnTo>
                  <a:lnTo>
                    <a:pt x="49" y="47"/>
                  </a:lnTo>
                  <a:lnTo>
                    <a:pt x="52" y="51"/>
                  </a:lnTo>
                  <a:lnTo>
                    <a:pt x="53" y="53"/>
                  </a:lnTo>
                  <a:lnTo>
                    <a:pt x="55" y="54"/>
                  </a:lnTo>
                  <a:lnTo>
                    <a:pt x="55" y="54"/>
                  </a:lnTo>
                  <a:lnTo>
                    <a:pt x="55" y="54"/>
                  </a:lnTo>
                  <a:lnTo>
                    <a:pt x="56" y="54"/>
                  </a:lnTo>
                  <a:lnTo>
                    <a:pt x="57" y="54"/>
                  </a:lnTo>
                  <a:lnTo>
                    <a:pt x="57" y="53"/>
                  </a:lnTo>
                  <a:lnTo>
                    <a:pt x="57" y="53"/>
                  </a:lnTo>
                  <a:lnTo>
                    <a:pt x="58" y="51"/>
                  </a:lnTo>
                  <a:lnTo>
                    <a:pt x="81" y="33"/>
                  </a:lnTo>
                  <a:lnTo>
                    <a:pt x="81" y="33"/>
                  </a:lnTo>
                  <a:lnTo>
                    <a:pt x="87" y="40"/>
                  </a:lnTo>
                  <a:lnTo>
                    <a:pt x="65" y="59"/>
                  </a:lnTo>
                  <a:lnTo>
                    <a:pt x="64" y="60"/>
                  </a:lnTo>
                  <a:lnTo>
                    <a:pt x="62" y="62"/>
                  </a:lnTo>
                  <a:lnTo>
                    <a:pt x="58" y="63"/>
                  </a:lnTo>
                  <a:lnTo>
                    <a:pt x="55" y="64"/>
                  </a:lnTo>
                  <a:lnTo>
                    <a:pt x="55" y="64"/>
                  </a:lnTo>
                  <a:lnTo>
                    <a:pt x="52" y="63"/>
                  </a:lnTo>
                  <a:lnTo>
                    <a:pt x="49" y="62"/>
                  </a:lnTo>
                  <a:lnTo>
                    <a:pt x="45" y="59"/>
                  </a:lnTo>
                  <a:lnTo>
                    <a:pt x="44" y="57"/>
                  </a:lnTo>
                  <a:lnTo>
                    <a:pt x="41" y="53"/>
                  </a:lnTo>
                  <a:lnTo>
                    <a:pt x="39" y="47"/>
                  </a:lnTo>
                  <a:lnTo>
                    <a:pt x="19" y="9"/>
                  </a:lnTo>
                  <a:lnTo>
                    <a:pt x="17" y="11"/>
                  </a:lnTo>
                  <a:lnTo>
                    <a:pt x="13" y="11"/>
                  </a:lnTo>
                  <a:lnTo>
                    <a:pt x="9" y="12"/>
                  </a:lnTo>
                  <a:lnTo>
                    <a:pt x="3" y="15"/>
                  </a:lnTo>
                  <a:lnTo>
                    <a:pt x="0" y="5"/>
                  </a:lnTo>
                  <a:lnTo>
                    <a:pt x="6" y="3"/>
                  </a:lnTo>
                  <a:lnTo>
                    <a:pt x="11" y="2"/>
                  </a:lnTo>
                  <a:lnTo>
                    <a:pt x="15" y="0"/>
                  </a:lnTo>
                  <a:lnTo>
                    <a:pt x="19" y="0"/>
                  </a:lnTo>
                  <a:close/>
                </a:path>
              </a:pathLst>
            </a:custGeom>
            <a:ln w="28575" cmpd="thickThin">
              <a:solidFill>
                <a:schemeClr val="accent1">
                  <a:shade val="50000"/>
                </a:schemeClr>
              </a:solidFill>
              <a:prstDash val="solid"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4" name="Freeform 137"/>
            <p:cNvSpPr/>
            <p:nvPr/>
          </p:nvSpPr>
          <p:spPr bwMode="auto">
            <a:xfrm>
              <a:off x="7583488" y="1539875"/>
              <a:ext cx="85725" cy="355600"/>
            </a:xfrm>
            <a:custGeom>
              <a:gdLst>
                <a:gd name="T0" fmla="*/ 5 w 54"/>
                <a:gd name="T1" fmla="*/ 0 h 224"/>
                <a:gd name="T2" fmla="*/ 5 w 54"/>
                <a:gd name="T3" fmla="*/ 0 h 224"/>
                <a:gd name="T4" fmla="*/ 16 w 54"/>
                <a:gd name="T5" fmla="*/ 3 h 224"/>
                <a:gd name="T6" fmla="*/ 16 w 54"/>
                <a:gd name="T7" fmla="*/ 4 h 224"/>
                <a:gd name="T8" fmla="*/ 14 w 54"/>
                <a:gd name="T9" fmla="*/ 7 h 224"/>
                <a:gd name="T10" fmla="*/ 13 w 54"/>
                <a:gd name="T11" fmla="*/ 11 h 224"/>
                <a:gd name="T12" fmla="*/ 12 w 54"/>
                <a:gd name="T13" fmla="*/ 17 h 224"/>
                <a:gd name="T14" fmla="*/ 11 w 54"/>
                <a:gd name="T15" fmla="*/ 35 h 224"/>
                <a:gd name="T16" fmla="*/ 9 w 54"/>
                <a:gd name="T17" fmla="*/ 59 h 224"/>
                <a:gd name="T18" fmla="*/ 11 w 54"/>
                <a:gd name="T19" fmla="*/ 88 h 224"/>
                <a:gd name="T20" fmla="*/ 16 w 54"/>
                <a:gd name="T21" fmla="*/ 122 h 224"/>
                <a:gd name="T22" fmla="*/ 34 w 54"/>
                <a:gd name="T23" fmla="*/ 211 h 224"/>
                <a:gd name="T24" fmla="*/ 34 w 54"/>
                <a:gd name="T25" fmla="*/ 212 h 224"/>
                <a:gd name="T26" fmla="*/ 34 w 54"/>
                <a:gd name="T27" fmla="*/ 212 h 224"/>
                <a:gd name="T28" fmla="*/ 34 w 54"/>
                <a:gd name="T29" fmla="*/ 215 h 224"/>
                <a:gd name="T30" fmla="*/ 34 w 54"/>
                <a:gd name="T31" fmla="*/ 215 h 224"/>
                <a:gd name="T32" fmla="*/ 34 w 54"/>
                <a:gd name="T33" fmla="*/ 215 h 224"/>
                <a:gd name="T34" fmla="*/ 35 w 54"/>
                <a:gd name="T35" fmla="*/ 215 h 224"/>
                <a:gd name="T36" fmla="*/ 37 w 54"/>
                <a:gd name="T37" fmla="*/ 215 h 224"/>
                <a:gd name="T38" fmla="*/ 51 w 54"/>
                <a:gd name="T39" fmla="*/ 211 h 224"/>
                <a:gd name="T40" fmla="*/ 54 w 54"/>
                <a:gd name="T41" fmla="*/ 220 h 224"/>
                <a:gd name="T42" fmla="*/ 39 w 54"/>
                <a:gd name="T43" fmla="*/ 224 h 224"/>
                <a:gd name="T44" fmla="*/ 39 w 54"/>
                <a:gd name="T45" fmla="*/ 224 h 224"/>
                <a:gd name="T46" fmla="*/ 35 w 54"/>
                <a:gd name="T47" fmla="*/ 224 h 224"/>
                <a:gd name="T48" fmla="*/ 34 w 54"/>
                <a:gd name="T49" fmla="*/ 224 h 224"/>
                <a:gd name="T50" fmla="*/ 30 w 54"/>
                <a:gd name="T51" fmla="*/ 224 h 224"/>
                <a:gd name="T52" fmla="*/ 28 w 54"/>
                <a:gd name="T53" fmla="*/ 223 h 224"/>
                <a:gd name="T54" fmla="*/ 25 w 54"/>
                <a:gd name="T55" fmla="*/ 220 h 224"/>
                <a:gd name="T56" fmla="*/ 24 w 54"/>
                <a:gd name="T57" fmla="*/ 216 h 224"/>
                <a:gd name="T58" fmla="*/ 24 w 54"/>
                <a:gd name="T59" fmla="*/ 212 h 224"/>
                <a:gd name="T60" fmla="*/ 24 w 54"/>
                <a:gd name="T61" fmla="*/ 211 h 224"/>
                <a:gd name="T62" fmla="*/ 7 w 54"/>
                <a:gd name="T63" fmla="*/ 124 h 224"/>
                <a:gd name="T64" fmla="*/ 1 w 54"/>
                <a:gd name="T65" fmla="*/ 89 h 224"/>
                <a:gd name="T66" fmla="*/ 0 w 54"/>
                <a:gd name="T67" fmla="*/ 59 h 224"/>
                <a:gd name="T68" fmla="*/ 0 w 54"/>
                <a:gd name="T69" fmla="*/ 39 h 224"/>
                <a:gd name="T70" fmla="*/ 1 w 54"/>
                <a:gd name="T71" fmla="*/ 22 h 224"/>
                <a:gd name="T72" fmla="*/ 4 w 54"/>
                <a:gd name="T73" fmla="*/ 11 h 224"/>
                <a:gd name="T74" fmla="*/ 5 w 54"/>
                <a:gd name="T75" fmla="*/ 3 h 224"/>
                <a:gd name="T76" fmla="*/ 5 w 54"/>
                <a:gd name="T77" fmla="*/ 0 h 22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54" h="224">
                  <a:moveTo>
                    <a:pt x="5" y="0"/>
                  </a:moveTo>
                  <a:lnTo>
                    <a:pt x="5" y="0"/>
                  </a:lnTo>
                  <a:lnTo>
                    <a:pt x="16" y="3"/>
                  </a:lnTo>
                  <a:lnTo>
                    <a:pt x="16" y="4"/>
                  </a:lnTo>
                  <a:lnTo>
                    <a:pt x="14" y="7"/>
                  </a:lnTo>
                  <a:lnTo>
                    <a:pt x="13" y="11"/>
                  </a:lnTo>
                  <a:lnTo>
                    <a:pt x="12" y="17"/>
                  </a:lnTo>
                  <a:lnTo>
                    <a:pt x="11" y="35"/>
                  </a:lnTo>
                  <a:lnTo>
                    <a:pt x="9" y="59"/>
                  </a:lnTo>
                  <a:lnTo>
                    <a:pt x="11" y="88"/>
                  </a:lnTo>
                  <a:lnTo>
                    <a:pt x="16" y="122"/>
                  </a:lnTo>
                  <a:lnTo>
                    <a:pt x="34" y="211"/>
                  </a:lnTo>
                  <a:lnTo>
                    <a:pt x="34" y="212"/>
                  </a:lnTo>
                  <a:lnTo>
                    <a:pt x="34" y="212"/>
                  </a:lnTo>
                  <a:lnTo>
                    <a:pt x="34" y="215"/>
                  </a:lnTo>
                  <a:lnTo>
                    <a:pt x="34" y="215"/>
                  </a:lnTo>
                  <a:lnTo>
                    <a:pt x="34" y="215"/>
                  </a:lnTo>
                  <a:lnTo>
                    <a:pt x="35" y="215"/>
                  </a:lnTo>
                  <a:lnTo>
                    <a:pt x="37" y="215"/>
                  </a:lnTo>
                  <a:lnTo>
                    <a:pt x="51" y="211"/>
                  </a:lnTo>
                  <a:lnTo>
                    <a:pt x="54" y="220"/>
                  </a:lnTo>
                  <a:lnTo>
                    <a:pt x="39" y="224"/>
                  </a:lnTo>
                  <a:lnTo>
                    <a:pt x="39" y="224"/>
                  </a:lnTo>
                  <a:lnTo>
                    <a:pt x="35" y="224"/>
                  </a:lnTo>
                  <a:lnTo>
                    <a:pt x="34" y="224"/>
                  </a:lnTo>
                  <a:lnTo>
                    <a:pt x="30" y="224"/>
                  </a:lnTo>
                  <a:lnTo>
                    <a:pt x="28" y="223"/>
                  </a:lnTo>
                  <a:lnTo>
                    <a:pt x="25" y="220"/>
                  </a:lnTo>
                  <a:lnTo>
                    <a:pt x="24" y="216"/>
                  </a:lnTo>
                  <a:lnTo>
                    <a:pt x="24" y="212"/>
                  </a:lnTo>
                  <a:lnTo>
                    <a:pt x="24" y="211"/>
                  </a:lnTo>
                  <a:lnTo>
                    <a:pt x="7" y="124"/>
                  </a:lnTo>
                  <a:lnTo>
                    <a:pt x="1" y="89"/>
                  </a:lnTo>
                  <a:lnTo>
                    <a:pt x="0" y="59"/>
                  </a:lnTo>
                  <a:lnTo>
                    <a:pt x="0" y="39"/>
                  </a:lnTo>
                  <a:lnTo>
                    <a:pt x="1" y="22"/>
                  </a:lnTo>
                  <a:lnTo>
                    <a:pt x="4" y="11"/>
                  </a:lnTo>
                  <a:lnTo>
                    <a:pt x="5" y="3"/>
                  </a:lnTo>
                  <a:lnTo>
                    <a:pt x="5" y="0"/>
                  </a:lnTo>
                  <a:close/>
                </a:path>
              </a:pathLst>
            </a:custGeom>
            <a:ln w="28575" cmpd="thickThin">
              <a:solidFill>
                <a:schemeClr val="accent1">
                  <a:shade val="50000"/>
                </a:schemeClr>
              </a:solidFill>
              <a:prstDash val="solid"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5" name="Freeform 138"/>
            <p:cNvSpPr/>
            <p:nvPr/>
          </p:nvSpPr>
          <p:spPr bwMode="auto">
            <a:xfrm>
              <a:off x="7545388" y="1539875"/>
              <a:ext cx="57150" cy="361950"/>
            </a:xfrm>
            <a:custGeom>
              <a:gdLst>
                <a:gd name="T0" fmla="*/ 11 w 36"/>
                <a:gd name="T1" fmla="*/ 0 h 228"/>
                <a:gd name="T2" fmla="*/ 11 w 36"/>
                <a:gd name="T3" fmla="*/ 3 h 228"/>
                <a:gd name="T4" fmla="*/ 12 w 36"/>
                <a:gd name="T5" fmla="*/ 12 h 228"/>
                <a:gd name="T6" fmla="*/ 14 w 36"/>
                <a:gd name="T7" fmla="*/ 26 h 228"/>
                <a:gd name="T8" fmla="*/ 16 w 36"/>
                <a:gd name="T9" fmla="*/ 43 h 228"/>
                <a:gd name="T10" fmla="*/ 17 w 36"/>
                <a:gd name="T11" fmla="*/ 64 h 228"/>
                <a:gd name="T12" fmla="*/ 20 w 36"/>
                <a:gd name="T13" fmla="*/ 86 h 228"/>
                <a:gd name="T14" fmla="*/ 24 w 36"/>
                <a:gd name="T15" fmla="*/ 113 h 228"/>
                <a:gd name="T16" fmla="*/ 27 w 36"/>
                <a:gd name="T17" fmla="*/ 140 h 228"/>
                <a:gd name="T18" fmla="*/ 29 w 36"/>
                <a:gd name="T19" fmla="*/ 165 h 228"/>
                <a:gd name="T20" fmla="*/ 32 w 36"/>
                <a:gd name="T21" fmla="*/ 185 h 228"/>
                <a:gd name="T22" fmla="*/ 33 w 36"/>
                <a:gd name="T23" fmla="*/ 199 h 228"/>
                <a:gd name="T24" fmla="*/ 35 w 36"/>
                <a:gd name="T25" fmla="*/ 215 h 228"/>
                <a:gd name="T26" fmla="*/ 36 w 36"/>
                <a:gd name="T27" fmla="*/ 217 h 228"/>
                <a:gd name="T28" fmla="*/ 36 w 36"/>
                <a:gd name="T29" fmla="*/ 219 h 228"/>
                <a:gd name="T30" fmla="*/ 36 w 36"/>
                <a:gd name="T31" fmla="*/ 221 h 228"/>
                <a:gd name="T32" fmla="*/ 35 w 36"/>
                <a:gd name="T33" fmla="*/ 224 h 228"/>
                <a:gd name="T34" fmla="*/ 33 w 36"/>
                <a:gd name="T35" fmla="*/ 225 h 228"/>
                <a:gd name="T36" fmla="*/ 29 w 36"/>
                <a:gd name="T37" fmla="*/ 228 h 228"/>
                <a:gd name="T38" fmla="*/ 25 w 36"/>
                <a:gd name="T39" fmla="*/ 228 h 228"/>
                <a:gd name="T40" fmla="*/ 25 w 36"/>
                <a:gd name="T41" fmla="*/ 228 h 228"/>
                <a:gd name="T42" fmla="*/ 3 w 36"/>
                <a:gd name="T43" fmla="*/ 227 h 228"/>
                <a:gd name="T44" fmla="*/ 3 w 36"/>
                <a:gd name="T45" fmla="*/ 217 h 228"/>
                <a:gd name="T46" fmla="*/ 25 w 36"/>
                <a:gd name="T47" fmla="*/ 219 h 228"/>
                <a:gd name="T48" fmla="*/ 25 w 36"/>
                <a:gd name="T49" fmla="*/ 217 h 228"/>
                <a:gd name="T50" fmla="*/ 24 w 36"/>
                <a:gd name="T51" fmla="*/ 200 h 228"/>
                <a:gd name="T52" fmla="*/ 23 w 36"/>
                <a:gd name="T53" fmla="*/ 187 h 228"/>
                <a:gd name="T54" fmla="*/ 20 w 36"/>
                <a:gd name="T55" fmla="*/ 169 h 228"/>
                <a:gd name="T56" fmla="*/ 17 w 36"/>
                <a:gd name="T57" fmla="*/ 148 h 228"/>
                <a:gd name="T58" fmla="*/ 15 w 36"/>
                <a:gd name="T59" fmla="*/ 124 h 228"/>
                <a:gd name="T60" fmla="*/ 12 w 36"/>
                <a:gd name="T61" fmla="*/ 100 h 228"/>
                <a:gd name="T62" fmla="*/ 10 w 36"/>
                <a:gd name="T63" fmla="*/ 75 h 228"/>
                <a:gd name="T64" fmla="*/ 7 w 36"/>
                <a:gd name="T65" fmla="*/ 51 h 228"/>
                <a:gd name="T66" fmla="*/ 4 w 36"/>
                <a:gd name="T67" fmla="*/ 31 h 228"/>
                <a:gd name="T68" fmla="*/ 3 w 36"/>
                <a:gd name="T69" fmla="*/ 16 h 228"/>
                <a:gd name="T70" fmla="*/ 2 w 36"/>
                <a:gd name="T71" fmla="*/ 5 h 228"/>
                <a:gd name="T72" fmla="*/ 0 w 36"/>
                <a:gd name="T73" fmla="*/ 1 h 228"/>
                <a:gd name="T74" fmla="*/ 11 w 36"/>
                <a:gd name="T75" fmla="*/ 0 h 22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6" h="228">
                  <a:moveTo>
                    <a:pt x="11" y="0"/>
                  </a:moveTo>
                  <a:lnTo>
                    <a:pt x="11" y="3"/>
                  </a:lnTo>
                  <a:lnTo>
                    <a:pt x="12" y="12"/>
                  </a:lnTo>
                  <a:lnTo>
                    <a:pt x="14" y="26"/>
                  </a:lnTo>
                  <a:lnTo>
                    <a:pt x="16" y="43"/>
                  </a:lnTo>
                  <a:lnTo>
                    <a:pt x="17" y="64"/>
                  </a:lnTo>
                  <a:lnTo>
                    <a:pt x="20" y="86"/>
                  </a:lnTo>
                  <a:lnTo>
                    <a:pt x="24" y="113"/>
                  </a:lnTo>
                  <a:lnTo>
                    <a:pt x="27" y="140"/>
                  </a:lnTo>
                  <a:lnTo>
                    <a:pt x="29" y="165"/>
                  </a:lnTo>
                  <a:lnTo>
                    <a:pt x="32" y="185"/>
                  </a:lnTo>
                  <a:lnTo>
                    <a:pt x="33" y="199"/>
                  </a:lnTo>
                  <a:lnTo>
                    <a:pt x="35" y="215"/>
                  </a:lnTo>
                  <a:lnTo>
                    <a:pt x="36" y="217"/>
                  </a:lnTo>
                  <a:lnTo>
                    <a:pt x="36" y="219"/>
                  </a:lnTo>
                  <a:lnTo>
                    <a:pt x="36" y="221"/>
                  </a:lnTo>
                  <a:lnTo>
                    <a:pt x="35" y="224"/>
                  </a:lnTo>
                  <a:lnTo>
                    <a:pt x="33" y="225"/>
                  </a:lnTo>
                  <a:lnTo>
                    <a:pt x="29" y="228"/>
                  </a:lnTo>
                  <a:lnTo>
                    <a:pt x="25" y="228"/>
                  </a:lnTo>
                  <a:lnTo>
                    <a:pt x="25" y="228"/>
                  </a:lnTo>
                  <a:lnTo>
                    <a:pt x="3" y="227"/>
                  </a:lnTo>
                  <a:lnTo>
                    <a:pt x="3" y="217"/>
                  </a:lnTo>
                  <a:lnTo>
                    <a:pt x="25" y="219"/>
                  </a:lnTo>
                  <a:lnTo>
                    <a:pt x="25" y="217"/>
                  </a:lnTo>
                  <a:lnTo>
                    <a:pt x="24" y="200"/>
                  </a:lnTo>
                  <a:lnTo>
                    <a:pt x="23" y="187"/>
                  </a:lnTo>
                  <a:lnTo>
                    <a:pt x="20" y="169"/>
                  </a:lnTo>
                  <a:lnTo>
                    <a:pt x="17" y="148"/>
                  </a:lnTo>
                  <a:lnTo>
                    <a:pt x="15" y="124"/>
                  </a:lnTo>
                  <a:lnTo>
                    <a:pt x="12" y="100"/>
                  </a:lnTo>
                  <a:lnTo>
                    <a:pt x="10" y="75"/>
                  </a:lnTo>
                  <a:lnTo>
                    <a:pt x="7" y="51"/>
                  </a:lnTo>
                  <a:lnTo>
                    <a:pt x="4" y="31"/>
                  </a:lnTo>
                  <a:lnTo>
                    <a:pt x="3" y="16"/>
                  </a:lnTo>
                  <a:lnTo>
                    <a:pt x="2" y="5"/>
                  </a:lnTo>
                  <a:lnTo>
                    <a:pt x="0" y="1"/>
                  </a:lnTo>
                  <a:lnTo>
                    <a:pt x="11" y="0"/>
                  </a:lnTo>
                  <a:close/>
                </a:path>
              </a:pathLst>
            </a:custGeom>
            <a:ln w="28575" cmpd="thickThin">
              <a:solidFill>
                <a:schemeClr val="accent1">
                  <a:shade val="50000"/>
                </a:schemeClr>
              </a:solidFill>
              <a:prstDash val="solid"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6" name="Freeform 139"/>
            <p:cNvSpPr>
              <a:spLocks noEditPoints="1"/>
            </p:cNvSpPr>
            <p:nvPr/>
          </p:nvSpPr>
          <p:spPr bwMode="auto">
            <a:xfrm>
              <a:off x="7874633" y="803484"/>
              <a:ext cx="476250" cy="552450"/>
            </a:xfrm>
            <a:custGeom>
              <a:gdLst>
                <a:gd name="T0" fmla="*/ 29 w 300"/>
                <a:gd name="T1" fmla="*/ 338 h 348"/>
                <a:gd name="T2" fmla="*/ 19 w 300"/>
                <a:gd name="T3" fmla="*/ 334 h 348"/>
                <a:gd name="T4" fmla="*/ 59 w 300"/>
                <a:gd name="T5" fmla="*/ 323 h 348"/>
                <a:gd name="T6" fmla="*/ 80 w 300"/>
                <a:gd name="T7" fmla="*/ 297 h 348"/>
                <a:gd name="T8" fmla="*/ 65 w 300"/>
                <a:gd name="T9" fmla="*/ 312 h 348"/>
                <a:gd name="T10" fmla="*/ 69 w 300"/>
                <a:gd name="T11" fmla="*/ 310 h 348"/>
                <a:gd name="T12" fmla="*/ 84 w 300"/>
                <a:gd name="T13" fmla="*/ 297 h 348"/>
                <a:gd name="T14" fmla="*/ 108 w 300"/>
                <a:gd name="T15" fmla="*/ 12 h 348"/>
                <a:gd name="T16" fmla="*/ 69 w 300"/>
                <a:gd name="T17" fmla="*/ 35 h 348"/>
                <a:gd name="T18" fmla="*/ 60 w 300"/>
                <a:gd name="T19" fmla="*/ 69 h 348"/>
                <a:gd name="T20" fmla="*/ 53 w 300"/>
                <a:gd name="T21" fmla="*/ 162 h 348"/>
                <a:gd name="T22" fmla="*/ 74 w 300"/>
                <a:gd name="T23" fmla="*/ 203 h 348"/>
                <a:gd name="T24" fmla="*/ 115 w 300"/>
                <a:gd name="T25" fmla="*/ 217 h 348"/>
                <a:gd name="T26" fmla="*/ 125 w 300"/>
                <a:gd name="T27" fmla="*/ 217 h 348"/>
                <a:gd name="T28" fmla="*/ 133 w 300"/>
                <a:gd name="T29" fmla="*/ 225 h 348"/>
                <a:gd name="T30" fmla="*/ 128 w 300"/>
                <a:gd name="T31" fmla="*/ 236 h 348"/>
                <a:gd name="T32" fmla="*/ 119 w 300"/>
                <a:gd name="T33" fmla="*/ 242 h 348"/>
                <a:gd name="T34" fmla="*/ 110 w 300"/>
                <a:gd name="T35" fmla="*/ 249 h 348"/>
                <a:gd name="T36" fmla="*/ 102 w 300"/>
                <a:gd name="T37" fmla="*/ 267 h 348"/>
                <a:gd name="T38" fmla="*/ 91 w 300"/>
                <a:gd name="T39" fmla="*/ 289 h 348"/>
                <a:gd name="T40" fmla="*/ 87 w 300"/>
                <a:gd name="T41" fmla="*/ 295 h 348"/>
                <a:gd name="T42" fmla="*/ 111 w 300"/>
                <a:gd name="T43" fmla="*/ 281 h 348"/>
                <a:gd name="T44" fmla="*/ 119 w 300"/>
                <a:gd name="T45" fmla="*/ 255 h 348"/>
                <a:gd name="T46" fmla="*/ 129 w 300"/>
                <a:gd name="T47" fmla="*/ 245 h 348"/>
                <a:gd name="T48" fmla="*/ 141 w 300"/>
                <a:gd name="T49" fmla="*/ 228 h 348"/>
                <a:gd name="T50" fmla="*/ 146 w 300"/>
                <a:gd name="T51" fmla="*/ 220 h 348"/>
                <a:gd name="T52" fmla="*/ 253 w 300"/>
                <a:gd name="T53" fmla="*/ 203 h 348"/>
                <a:gd name="T54" fmla="*/ 289 w 300"/>
                <a:gd name="T55" fmla="*/ 55 h 348"/>
                <a:gd name="T56" fmla="*/ 273 w 300"/>
                <a:gd name="T57" fmla="*/ 26 h 348"/>
                <a:gd name="T58" fmla="*/ 258 w 300"/>
                <a:gd name="T59" fmla="*/ 22 h 348"/>
                <a:gd name="T60" fmla="*/ 127 w 300"/>
                <a:gd name="T61" fmla="*/ 10 h 348"/>
                <a:gd name="T62" fmla="*/ 127 w 300"/>
                <a:gd name="T63" fmla="*/ 0 h 348"/>
                <a:gd name="T64" fmla="*/ 268 w 300"/>
                <a:gd name="T65" fmla="*/ 13 h 348"/>
                <a:gd name="T66" fmla="*/ 296 w 300"/>
                <a:gd name="T67" fmla="*/ 41 h 348"/>
                <a:gd name="T68" fmla="*/ 300 w 300"/>
                <a:gd name="T69" fmla="*/ 79 h 348"/>
                <a:gd name="T70" fmla="*/ 258 w 300"/>
                <a:gd name="T71" fmla="*/ 212 h 348"/>
                <a:gd name="T72" fmla="*/ 152 w 300"/>
                <a:gd name="T73" fmla="*/ 230 h 348"/>
                <a:gd name="T74" fmla="*/ 139 w 300"/>
                <a:gd name="T75" fmla="*/ 249 h 348"/>
                <a:gd name="T76" fmla="*/ 122 w 300"/>
                <a:gd name="T77" fmla="*/ 283 h 348"/>
                <a:gd name="T78" fmla="*/ 91 w 300"/>
                <a:gd name="T79" fmla="*/ 304 h 348"/>
                <a:gd name="T80" fmla="*/ 80 w 300"/>
                <a:gd name="T81" fmla="*/ 314 h 348"/>
                <a:gd name="T82" fmla="*/ 69 w 300"/>
                <a:gd name="T83" fmla="*/ 325 h 348"/>
                <a:gd name="T84" fmla="*/ 60 w 300"/>
                <a:gd name="T85" fmla="*/ 335 h 348"/>
                <a:gd name="T86" fmla="*/ 29 w 300"/>
                <a:gd name="T87" fmla="*/ 348 h 348"/>
                <a:gd name="T88" fmla="*/ 0 w 300"/>
                <a:gd name="T89" fmla="*/ 334 h 348"/>
                <a:gd name="T90" fmla="*/ 2 w 300"/>
                <a:gd name="T91" fmla="*/ 327 h 348"/>
                <a:gd name="T92" fmla="*/ 21 w 300"/>
                <a:gd name="T93" fmla="*/ 325 h 348"/>
                <a:gd name="T94" fmla="*/ 39 w 300"/>
                <a:gd name="T95" fmla="*/ 326 h 348"/>
                <a:gd name="T96" fmla="*/ 53 w 300"/>
                <a:gd name="T97" fmla="*/ 313 h 348"/>
                <a:gd name="T98" fmla="*/ 65 w 300"/>
                <a:gd name="T99" fmla="*/ 295 h 348"/>
                <a:gd name="T100" fmla="*/ 86 w 300"/>
                <a:gd name="T101" fmla="*/ 280 h 348"/>
                <a:gd name="T102" fmla="*/ 93 w 300"/>
                <a:gd name="T103" fmla="*/ 267 h 348"/>
                <a:gd name="T104" fmla="*/ 95 w 300"/>
                <a:gd name="T105" fmla="*/ 253 h 348"/>
                <a:gd name="T106" fmla="*/ 108 w 300"/>
                <a:gd name="T107" fmla="*/ 237 h 348"/>
                <a:gd name="T108" fmla="*/ 120 w 300"/>
                <a:gd name="T109" fmla="*/ 229 h 348"/>
                <a:gd name="T110" fmla="*/ 110 w 300"/>
                <a:gd name="T111" fmla="*/ 226 h 348"/>
                <a:gd name="T112" fmla="*/ 61 w 300"/>
                <a:gd name="T113" fmla="*/ 204 h 348"/>
                <a:gd name="T114" fmla="*/ 44 w 300"/>
                <a:gd name="T115" fmla="*/ 161 h 348"/>
                <a:gd name="T116" fmla="*/ 53 w 300"/>
                <a:gd name="T117" fmla="*/ 46 h 348"/>
                <a:gd name="T118" fmla="*/ 90 w 300"/>
                <a:gd name="T119" fmla="*/ 7 h 34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300" h="348">
                  <a:moveTo>
                    <a:pt x="13" y="334"/>
                  </a:moveTo>
                  <a:lnTo>
                    <a:pt x="18" y="336"/>
                  </a:lnTo>
                  <a:lnTo>
                    <a:pt x="23" y="338"/>
                  </a:lnTo>
                  <a:lnTo>
                    <a:pt x="29" y="338"/>
                  </a:lnTo>
                  <a:lnTo>
                    <a:pt x="32" y="338"/>
                  </a:lnTo>
                  <a:lnTo>
                    <a:pt x="32" y="338"/>
                  </a:lnTo>
                  <a:lnTo>
                    <a:pt x="25" y="335"/>
                  </a:lnTo>
                  <a:lnTo>
                    <a:pt x="19" y="334"/>
                  </a:lnTo>
                  <a:lnTo>
                    <a:pt x="15" y="334"/>
                  </a:lnTo>
                  <a:lnTo>
                    <a:pt x="13" y="334"/>
                  </a:lnTo>
                  <a:close/>
                  <a:moveTo>
                    <a:pt x="60" y="322"/>
                  </a:moveTo>
                  <a:lnTo>
                    <a:pt x="59" y="323"/>
                  </a:lnTo>
                  <a:lnTo>
                    <a:pt x="60" y="322"/>
                  </a:lnTo>
                  <a:lnTo>
                    <a:pt x="60" y="322"/>
                  </a:lnTo>
                  <a:close/>
                  <a:moveTo>
                    <a:pt x="84" y="296"/>
                  </a:moveTo>
                  <a:lnTo>
                    <a:pt x="80" y="297"/>
                  </a:lnTo>
                  <a:lnTo>
                    <a:pt x="76" y="298"/>
                  </a:lnTo>
                  <a:lnTo>
                    <a:pt x="72" y="302"/>
                  </a:lnTo>
                  <a:lnTo>
                    <a:pt x="68" y="308"/>
                  </a:lnTo>
                  <a:lnTo>
                    <a:pt x="65" y="312"/>
                  </a:lnTo>
                  <a:lnTo>
                    <a:pt x="63" y="315"/>
                  </a:lnTo>
                  <a:lnTo>
                    <a:pt x="63" y="317"/>
                  </a:lnTo>
                  <a:lnTo>
                    <a:pt x="64" y="314"/>
                  </a:lnTo>
                  <a:lnTo>
                    <a:pt x="69" y="310"/>
                  </a:lnTo>
                  <a:lnTo>
                    <a:pt x="73" y="305"/>
                  </a:lnTo>
                  <a:lnTo>
                    <a:pt x="77" y="302"/>
                  </a:lnTo>
                  <a:lnTo>
                    <a:pt x="81" y="300"/>
                  </a:lnTo>
                  <a:lnTo>
                    <a:pt x="84" y="297"/>
                  </a:lnTo>
                  <a:lnTo>
                    <a:pt x="85" y="296"/>
                  </a:lnTo>
                  <a:lnTo>
                    <a:pt x="84" y="296"/>
                  </a:lnTo>
                  <a:close/>
                  <a:moveTo>
                    <a:pt x="125" y="10"/>
                  </a:moveTo>
                  <a:lnTo>
                    <a:pt x="108" y="12"/>
                  </a:lnTo>
                  <a:lnTo>
                    <a:pt x="94" y="16"/>
                  </a:lnTo>
                  <a:lnTo>
                    <a:pt x="84" y="21"/>
                  </a:lnTo>
                  <a:lnTo>
                    <a:pt x="74" y="27"/>
                  </a:lnTo>
                  <a:lnTo>
                    <a:pt x="69" y="35"/>
                  </a:lnTo>
                  <a:lnTo>
                    <a:pt x="63" y="48"/>
                  </a:lnTo>
                  <a:lnTo>
                    <a:pt x="60" y="60"/>
                  </a:lnTo>
                  <a:lnTo>
                    <a:pt x="60" y="68"/>
                  </a:lnTo>
                  <a:lnTo>
                    <a:pt x="60" y="69"/>
                  </a:lnTo>
                  <a:lnTo>
                    <a:pt x="60" y="69"/>
                  </a:lnTo>
                  <a:lnTo>
                    <a:pt x="60" y="71"/>
                  </a:lnTo>
                  <a:lnTo>
                    <a:pt x="53" y="161"/>
                  </a:lnTo>
                  <a:lnTo>
                    <a:pt x="53" y="162"/>
                  </a:lnTo>
                  <a:lnTo>
                    <a:pt x="55" y="175"/>
                  </a:lnTo>
                  <a:lnTo>
                    <a:pt x="60" y="187"/>
                  </a:lnTo>
                  <a:lnTo>
                    <a:pt x="67" y="196"/>
                  </a:lnTo>
                  <a:lnTo>
                    <a:pt x="74" y="203"/>
                  </a:lnTo>
                  <a:lnTo>
                    <a:pt x="87" y="209"/>
                  </a:lnTo>
                  <a:lnTo>
                    <a:pt x="99" y="213"/>
                  </a:lnTo>
                  <a:lnTo>
                    <a:pt x="111" y="216"/>
                  </a:lnTo>
                  <a:lnTo>
                    <a:pt x="115" y="217"/>
                  </a:lnTo>
                  <a:lnTo>
                    <a:pt x="119" y="217"/>
                  </a:lnTo>
                  <a:lnTo>
                    <a:pt x="122" y="217"/>
                  </a:lnTo>
                  <a:lnTo>
                    <a:pt x="122" y="217"/>
                  </a:lnTo>
                  <a:lnTo>
                    <a:pt x="125" y="217"/>
                  </a:lnTo>
                  <a:lnTo>
                    <a:pt x="129" y="219"/>
                  </a:lnTo>
                  <a:lnTo>
                    <a:pt x="132" y="220"/>
                  </a:lnTo>
                  <a:lnTo>
                    <a:pt x="133" y="223"/>
                  </a:lnTo>
                  <a:lnTo>
                    <a:pt x="133" y="225"/>
                  </a:lnTo>
                  <a:lnTo>
                    <a:pt x="133" y="229"/>
                  </a:lnTo>
                  <a:lnTo>
                    <a:pt x="132" y="230"/>
                  </a:lnTo>
                  <a:lnTo>
                    <a:pt x="131" y="233"/>
                  </a:lnTo>
                  <a:lnTo>
                    <a:pt x="128" y="236"/>
                  </a:lnTo>
                  <a:lnTo>
                    <a:pt x="125" y="237"/>
                  </a:lnTo>
                  <a:lnTo>
                    <a:pt x="123" y="240"/>
                  </a:lnTo>
                  <a:lnTo>
                    <a:pt x="120" y="241"/>
                  </a:lnTo>
                  <a:lnTo>
                    <a:pt x="119" y="242"/>
                  </a:lnTo>
                  <a:lnTo>
                    <a:pt x="118" y="242"/>
                  </a:lnTo>
                  <a:lnTo>
                    <a:pt x="118" y="242"/>
                  </a:lnTo>
                  <a:lnTo>
                    <a:pt x="118" y="242"/>
                  </a:lnTo>
                  <a:lnTo>
                    <a:pt x="110" y="249"/>
                  </a:lnTo>
                  <a:lnTo>
                    <a:pt x="105" y="257"/>
                  </a:lnTo>
                  <a:lnTo>
                    <a:pt x="103" y="264"/>
                  </a:lnTo>
                  <a:lnTo>
                    <a:pt x="102" y="266"/>
                  </a:lnTo>
                  <a:lnTo>
                    <a:pt x="102" y="267"/>
                  </a:lnTo>
                  <a:lnTo>
                    <a:pt x="101" y="274"/>
                  </a:lnTo>
                  <a:lnTo>
                    <a:pt x="98" y="280"/>
                  </a:lnTo>
                  <a:lnTo>
                    <a:pt x="94" y="285"/>
                  </a:lnTo>
                  <a:lnTo>
                    <a:pt x="91" y="289"/>
                  </a:lnTo>
                  <a:lnTo>
                    <a:pt x="90" y="292"/>
                  </a:lnTo>
                  <a:lnTo>
                    <a:pt x="89" y="293"/>
                  </a:lnTo>
                  <a:lnTo>
                    <a:pt x="87" y="295"/>
                  </a:lnTo>
                  <a:lnTo>
                    <a:pt x="87" y="295"/>
                  </a:lnTo>
                  <a:lnTo>
                    <a:pt x="87" y="295"/>
                  </a:lnTo>
                  <a:lnTo>
                    <a:pt x="101" y="289"/>
                  </a:lnTo>
                  <a:lnTo>
                    <a:pt x="108" y="285"/>
                  </a:lnTo>
                  <a:lnTo>
                    <a:pt x="111" y="281"/>
                  </a:lnTo>
                  <a:lnTo>
                    <a:pt x="112" y="279"/>
                  </a:lnTo>
                  <a:lnTo>
                    <a:pt x="112" y="279"/>
                  </a:lnTo>
                  <a:lnTo>
                    <a:pt x="112" y="279"/>
                  </a:lnTo>
                  <a:lnTo>
                    <a:pt x="119" y="255"/>
                  </a:lnTo>
                  <a:lnTo>
                    <a:pt x="120" y="254"/>
                  </a:lnTo>
                  <a:lnTo>
                    <a:pt x="123" y="253"/>
                  </a:lnTo>
                  <a:lnTo>
                    <a:pt x="127" y="249"/>
                  </a:lnTo>
                  <a:lnTo>
                    <a:pt x="129" y="245"/>
                  </a:lnTo>
                  <a:lnTo>
                    <a:pt x="133" y="241"/>
                  </a:lnTo>
                  <a:lnTo>
                    <a:pt x="136" y="236"/>
                  </a:lnTo>
                  <a:lnTo>
                    <a:pt x="139" y="232"/>
                  </a:lnTo>
                  <a:lnTo>
                    <a:pt x="141" y="228"/>
                  </a:lnTo>
                  <a:lnTo>
                    <a:pt x="142" y="225"/>
                  </a:lnTo>
                  <a:lnTo>
                    <a:pt x="144" y="224"/>
                  </a:lnTo>
                  <a:lnTo>
                    <a:pt x="145" y="223"/>
                  </a:lnTo>
                  <a:lnTo>
                    <a:pt x="146" y="220"/>
                  </a:lnTo>
                  <a:lnTo>
                    <a:pt x="216" y="219"/>
                  </a:lnTo>
                  <a:lnTo>
                    <a:pt x="232" y="216"/>
                  </a:lnTo>
                  <a:lnTo>
                    <a:pt x="245" y="209"/>
                  </a:lnTo>
                  <a:lnTo>
                    <a:pt x="253" y="203"/>
                  </a:lnTo>
                  <a:lnTo>
                    <a:pt x="258" y="199"/>
                  </a:lnTo>
                  <a:lnTo>
                    <a:pt x="290" y="77"/>
                  </a:lnTo>
                  <a:lnTo>
                    <a:pt x="290" y="69"/>
                  </a:lnTo>
                  <a:lnTo>
                    <a:pt x="289" y="55"/>
                  </a:lnTo>
                  <a:lnTo>
                    <a:pt x="287" y="43"/>
                  </a:lnTo>
                  <a:lnTo>
                    <a:pt x="283" y="35"/>
                  </a:lnTo>
                  <a:lnTo>
                    <a:pt x="279" y="30"/>
                  </a:lnTo>
                  <a:lnTo>
                    <a:pt x="273" y="26"/>
                  </a:lnTo>
                  <a:lnTo>
                    <a:pt x="268" y="24"/>
                  </a:lnTo>
                  <a:lnTo>
                    <a:pt x="264" y="24"/>
                  </a:lnTo>
                  <a:lnTo>
                    <a:pt x="260" y="22"/>
                  </a:lnTo>
                  <a:lnTo>
                    <a:pt x="258" y="22"/>
                  </a:lnTo>
                  <a:lnTo>
                    <a:pt x="258" y="22"/>
                  </a:lnTo>
                  <a:lnTo>
                    <a:pt x="258" y="24"/>
                  </a:lnTo>
                  <a:lnTo>
                    <a:pt x="256" y="24"/>
                  </a:lnTo>
                  <a:lnTo>
                    <a:pt x="127" y="10"/>
                  </a:lnTo>
                  <a:lnTo>
                    <a:pt x="125" y="10"/>
                  </a:lnTo>
                  <a:close/>
                  <a:moveTo>
                    <a:pt x="125" y="0"/>
                  </a:moveTo>
                  <a:lnTo>
                    <a:pt x="127" y="0"/>
                  </a:lnTo>
                  <a:lnTo>
                    <a:pt x="127" y="0"/>
                  </a:lnTo>
                  <a:lnTo>
                    <a:pt x="256" y="13"/>
                  </a:lnTo>
                  <a:lnTo>
                    <a:pt x="258" y="13"/>
                  </a:lnTo>
                  <a:lnTo>
                    <a:pt x="260" y="13"/>
                  </a:lnTo>
                  <a:lnTo>
                    <a:pt x="268" y="13"/>
                  </a:lnTo>
                  <a:lnTo>
                    <a:pt x="276" y="16"/>
                  </a:lnTo>
                  <a:lnTo>
                    <a:pt x="285" y="22"/>
                  </a:lnTo>
                  <a:lnTo>
                    <a:pt x="292" y="30"/>
                  </a:lnTo>
                  <a:lnTo>
                    <a:pt x="296" y="41"/>
                  </a:lnTo>
                  <a:lnTo>
                    <a:pt x="300" y="54"/>
                  </a:lnTo>
                  <a:lnTo>
                    <a:pt x="300" y="69"/>
                  </a:lnTo>
                  <a:lnTo>
                    <a:pt x="300" y="79"/>
                  </a:lnTo>
                  <a:lnTo>
                    <a:pt x="300" y="79"/>
                  </a:lnTo>
                  <a:lnTo>
                    <a:pt x="267" y="203"/>
                  </a:lnTo>
                  <a:lnTo>
                    <a:pt x="266" y="204"/>
                  </a:lnTo>
                  <a:lnTo>
                    <a:pt x="263" y="207"/>
                  </a:lnTo>
                  <a:lnTo>
                    <a:pt x="258" y="212"/>
                  </a:lnTo>
                  <a:lnTo>
                    <a:pt x="247" y="220"/>
                  </a:lnTo>
                  <a:lnTo>
                    <a:pt x="234" y="225"/>
                  </a:lnTo>
                  <a:lnTo>
                    <a:pt x="217" y="229"/>
                  </a:lnTo>
                  <a:lnTo>
                    <a:pt x="152" y="230"/>
                  </a:lnTo>
                  <a:lnTo>
                    <a:pt x="149" y="233"/>
                  </a:lnTo>
                  <a:lnTo>
                    <a:pt x="148" y="237"/>
                  </a:lnTo>
                  <a:lnTo>
                    <a:pt x="144" y="242"/>
                  </a:lnTo>
                  <a:lnTo>
                    <a:pt x="139" y="249"/>
                  </a:lnTo>
                  <a:lnTo>
                    <a:pt x="133" y="255"/>
                  </a:lnTo>
                  <a:lnTo>
                    <a:pt x="128" y="262"/>
                  </a:lnTo>
                  <a:lnTo>
                    <a:pt x="122" y="280"/>
                  </a:lnTo>
                  <a:lnTo>
                    <a:pt x="122" y="283"/>
                  </a:lnTo>
                  <a:lnTo>
                    <a:pt x="119" y="288"/>
                  </a:lnTo>
                  <a:lnTo>
                    <a:pt x="114" y="293"/>
                  </a:lnTo>
                  <a:lnTo>
                    <a:pt x="105" y="298"/>
                  </a:lnTo>
                  <a:lnTo>
                    <a:pt x="91" y="304"/>
                  </a:lnTo>
                  <a:lnTo>
                    <a:pt x="89" y="305"/>
                  </a:lnTo>
                  <a:lnTo>
                    <a:pt x="86" y="308"/>
                  </a:lnTo>
                  <a:lnTo>
                    <a:pt x="82" y="310"/>
                  </a:lnTo>
                  <a:lnTo>
                    <a:pt x="80" y="314"/>
                  </a:lnTo>
                  <a:lnTo>
                    <a:pt x="76" y="317"/>
                  </a:lnTo>
                  <a:lnTo>
                    <a:pt x="72" y="321"/>
                  </a:lnTo>
                  <a:lnTo>
                    <a:pt x="70" y="323"/>
                  </a:lnTo>
                  <a:lnTo>
                    <a:pt x="69" y="325"/>
                  </a:lnTo>
                  <a:lnTo>
                    <a:pt x="69" y="326"/>
                  </a:lnTo>
                  <a:lnTo>
                    <a:pt x="68" y="329"/>
                  </a:lnTo>
                  <a:lnTo>
                    <a:pt x="67" y="330"/>
                  </a:lnTo>
                  <a:lnTo>
                    <a:pt x="60" y="335"/>
                  </a:lnTo>
                  <a:lnTo>
                    <a:pt x="52" y="340"/>
                  </a:lnTo>
                  <a:lnTo>
                    <a:pt x="42" y="346"/>
                  </a:lnTo>
                  <a:lnTo>
                    <a:pt x="29" y="348"/>
                  </a:lnTo>
                  <a:lnTo>
                    <a:pt x="29" y="348"/>
                  </a:lnTo>
                  <a:lnTo>
                    <a:pt x="14" y="346"/>
                  </a:lnTo>
                  <a:lnTo>
                    <a:pt x="1" y="336"/>
                  </a:lnTo>
                  <a:lnTo>
                    <a:pt x="0" y="335"/>
                  </a:lnTo>
                  <a:lnTo>
                    <a:pt x="0" y="334"/>
                  </a:lnTo>
                  <a:lnTo>
                    <a:pt x="0" y="332"/>
                  </a:lnTo>
                  <a:lnTo>
                    <a:pt x="0" y="331"/>
                  </a:lnTo>
                  <a:lnTo>
                    <a:pt x="0" y="330"/>
                  </a:lnTo>
                  <a:lnTo>
                    <a:pt x="2" y="327"/>
                  </a:lnTo>
                  <a:lnTo>
                    <a:pt x="5" y="325"/>
                  </a:lnTo>
                  <a:lnTo>
                    <a:pt x="8" y="323"/>
                  </a:lnTo>
                  <a:lnTo>
                    <a:pt x="13" y="323"/>
                  </a:lnTo>
                  <a:lnTo>
                    <a:pt x="21" y="325"/>
                  </a:lnTo>
                  <a:lnTo>
                    <a:pt x="34" y="327"/>
                  </a:lnTo>
                  <a:lnTo>
                    <a:pt x="34" y="327"/>
                  </a:lnTo>
                  <a:lnTo>
                    <a:pt x="36" y="327"/>
                  </a:lnTo>
                  <a:lnTo>
                    <a:pt x="39" y="326"/>
                  </a:lnTo>
                  <a:lnTo>
                    <a:pt x="44" y="323"/>
                  </a:lnTo>
                  <a:lnTo>
                    <a:pt x="48" y="319"/>
                  </a:lnTo>
                  <a:lnTo>
                    <a:pt x="52" y="315"/>
                  </a:lnTo>
                  <a:lnTo>
                    <a:pt x="53" y="313"/>
                  </a:lnTo>
                  <a:lnTo>
                    <a:pt x="55" y="310"/>
                  </a:lnTo>
                  <a:lnTo>
                    <a:pt x="57" y="306"/>
                  </a:lnTo>
                  <a:lnTo>
                    <a:pt x="60" y="301"/>
                  </a:lnTo>
                  <a:lnTo>
                    <a:pt x="65" y="295"/>
                  </a:lnTo>
                  <a:lnTo>
                    <a:pt x="73" y="289"/>
                  </a:lnTo>
                  <a:lnTo>
                    <a:pt x="81" y="287"/>
                  </a:lnTo>
                  <a:lnTo>
                    <a:pt x="84" y="283"/>
                  </a:lnTo>
                  <a:lnTo>
                    <a:pt x="86" y="280"/>
                  </a:lnTo>
                  <a:lnTo>
                    <a:pt x="89" y="276"/>
                  </a:lnTo>
                  <a:lnTo>
                    <a:pt x="90" y="272"/>
                  </a:lnTo>
                  <a:lnTo>
                    <a:pt x="91" y="270"/>
                  </a:lnTo>
                  <a:lnTo>
                    <a:pt x="93" y="267"/>
                  </a:lnTo>
                  <a:lnTo>
                    <a:pt x="93" y="266"/>
                  </a:lnTo>
                  <a:lnTo>
                    <a:pt x="93" y="262"/>
                  </a:lnTo>
                  <a:lnTo>
                    <a:pt x="94" y="258"/>
                  </a:lnTo>
                  <a:lnTo>
                    <a:pt x="95" y="253"/>
                  </a:lnTo>
                  <a:lnTo>
                    <a:pt x="98" y="249"/>
                  </a:lnTo>
                  <a:lnTo>
                    <a:pt x="101" y="245"/>
                  </a:lnTo>
                  <a:lnTo>
                    <a:pt x="103" y="240"/>
                  </a:lnTo>
                  <a:lnTo>
                    <a:pt x="108" y="237"/>
                  </a:lnTo>
                  <a:lnTo>
                    <a:pt x="114" y="233"/>
                  </a:lnTo>
                  <a:lnTo>
                    <a:pt x="115" y="233"/>
                  </a:lnTo>
                  <a:lnTo>
                    <a:pt x="118" y="230"/>
                  </a:lnTo>
                  <a:lnTo>
                    <a:pt x="120" y="229"/>
                  </a:lnTo>
                  <a:lnTo>
                    <a:pt x="123" y="228"/>
                  </a:lnTo>
                  <a:lnTo>
                    <a:pt x="122" y="228"/>
                  </a:lnTo>
                  <a:lnTo>
                    <a:pt x="118" y="226"/>
                  </a:lnTo>
                  <a:lnTo>
                    <a:pt x="110" y="226"/>
                  </a:lnTo>
                  <a:lnTo>
                    <a:pt x="97" y="224"/>
                  </a:lnTo>
                  <a:lnTo>
                    <a:pt x="84" y="219"/>
                  </a:lnTo>
                  <a:lnTo>
                    <a:pt x="72" y="213"/>
                  </a:lnTo>
                  <a:lnTo>
                    <a:pt x="61" y="204"/>
                  </a:lnTo>
                  <a:lnTo>
                    <a:pt x="52" y="194"/>
                  </a:lnTo>
                  <a:lnTo>
                    <a:pt x="46" y="179"/>
                  </a:lnTo>
                  <a:lnTo>
                    <a:pt x="43" y="162"/>
                  </a:lnTo>
                  <a:lnTo>
                    <a:pt x="44" y="161"/>
                  </a:lnTo>
                  <a:lnTo>
                    <a:pt x="50" y="69"/>
                  </a:lnTo>
                  <a:lnTo>
                    <a:pt x="50" y="68"/>
                  </a:lnTo>
                  <a:lnTo>
                    <a:pt x="51" y="59"/>
                  </a:lnTo>
                  <a:lnTo>
                    <a:pt x="53" y="46"/>
                  </a:lnTo>
                  <a:lnTo>
                    <a:pt x="60" y="30"/>
                  </a:lnTo>
                  <a:lnTo>
                    <a:pt x="68" y="21"/>
                  </a:lnTo>
                  <a:lnTo>
                    <a:pt x="78" y="13"/>
                  </a:lnTo>
                  <a:lnTo>
                    <a:pt x="90" y="7"/>
                  </a:lnTo>
                  <a:lnTo>
                    <a:pt x="106" y="1"/>
                  </a:lnTo>
                  <a:lnTo>
                    <a:pt x="125" y="0"/>
                  </a:lnTo>
                  <a:close/>
                </a:path>
              </a:pathLst>
            </a:custGeom>
            <a:ln w="28575" cmpd="thickThin">
              <a:solidFill>
                <a:schemeClr val="accent1">
                  <a:shade val="50000"/>
                </a:schemeClr>
              </a:solidFill>
              <a:prstDash val="solid"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</p:grpSp>
      <p:sp>
        <p:nvSpPr>
          <p:cNvPr id="28" name="矩形 27"/>
          <p:cNvSpPr/>
          <p:nvPr/>
        </p:nvSpPr>
        <p:spPr>
          <a:xfrm>
            <a:off x="2808121" y="597904"/>
            <a:ext cx="1705610" cy="1069340"/>
          </a:xfrm>
          <a:prstGeom prst="rect">
            <a:avLst/>
          </a:prstGeom>
          <a:noFill/>
          <a:ln w="28575" cmpd="sng">
            <a:noFill/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none" lIns="91417" tIns="45708" rIns="91417" bIns="45708">
            <a:spAutoFit/>
          </a:bodyPr>
          <a:lstStyle/>
          <a:p>
            <a:r>
              <a:rPr lang="zh-CN" altLang="en-US" sz="6000" b="1" smtClean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三、</a:t>
            </a:r>
          </a:p>
        </p:txBody>
      </p:sp>
      <p:sp>
        <p:nvSpPr>
          <p:cNvPr id="31" name="文本框 25"/>
          <p:cNvSpPr txBox="1"/>
          <p:nvPr/>
        </p:nvSpPr>
        <p:spPr>
          <a:xfrm>
            <a:off x="6715772" y="174774"/>
            <a:ext cx="3909695" cy="1278890"/>
          </a:xfrm>
          <a:prstGeom prst="rect">
            <a:avLst/>
          </a:prstGeom>
          <a:noFill/>
        </p:spPr>
        <p:txBody>
          <a:bodyPr wrap="none" lIns="91417" tIns="45708" rIns="91417" bIns="45708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6000" b="1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sym typeface="+mn-ea"/>
              </a:rPr>
              <a:t>武 王 伐 纣</a:t>
            </a:r>
            <a:endParaRPr lang="zh-CN" altLang="en-US" sz="6000" b="1" noProof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27" name="文本框 6"/>
          <p:cNvSpPr txBox="1"/>
          <p:nvPr/>
        </p:nvSpPr>
        <p:spPr>
          <a:xfrm>
            <a:off x="3951941" y="1938943"/>
            <a:ext cx="7903210" cy="42976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4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阅读课本</a:t>
            </a:r>
            <a:r>
              <a:rPr lang="zh-CN" altLang="en-US" sz="4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第三子目</a:t>
            </a:r>
            <a:r>
              <a:rPr lang="zh-CN" altLang="en-US" sz="4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并思考：</a:t>
            </a:r>
          </a:p>
          <a:p>
            <a:pPr lvl="0">
              <a:lnSpc>
                <a:spcPct val="150000"/>
              </a:lnSpc>
            </a:pPr>
            <a:r>
              <a:rPr lang="en-US" altLang="zh-CN" sz="36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  1.</a:t>
            </a:r>
            <a:r>
              <a:rPr lang="zh-CN" altLang="en-US" sz="36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武王伐纣的</a:t>
            </a:r>
            <a:r>
              <a:rPr lang="zh-CN" altLang="en-US" sz="3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背景？</a:t>
            </a:r>
          </a:p>
          <a:p>
            <a:pPr lvl="0">
              <a:lnSpc>
                <a:spcPct val="150000"/>
              </a:lnSpc>
            </a:pPr>
            <a:r>
              <a:rPr lang="en-US" altLang="zh-CN" sz="36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  2.</a:t>
            </a:r>
            <a:r>
              <a:rPr lang="zh-CN" altLang="en-US" sz="36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武王伐纣的</a:t>
            </a:r>
            <a:r>
              <a:rPr lang="zh-CN" altLang="en-US" sz="3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时间？</a:t>
            </a:r>
          </a:p>
          <a:p>
            <a:pPr lvl="0">
              <a:lnSpc>
                <a:spcPct val="150000"/>
              </a:lnSpc>
            </a:pPr>
            <a:r>
              <a:rPr lang="en-US" altLang="zh-CN" sz="36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  3.</a:t>
            </a:r>
            <a:r>
              <a:rPr lang="zh-CN" altLang="en-US" sz="36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武王伐纣的</a:t>
            </a:r>
            <a:r>
              <a:rPr lang="zh-CN" altLang="en-US" sz="3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经过？</a:t>
            </a:r>
          </a:p>
          <a:p>
            <a:pPr lvl="0">
              <a:lnSpc>
                <a:spcPct val="150000"/>
              </a:lnSpc>
            </a:pPr>
            <a:r>
              <a:rPr lang="en-US" altLang="zh-CN" sz="36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  4.</a:t>
            </a:r>
            <a:r>
              <a:rPr lang="zh-CN" altLang="en-US" sz="36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武王伐纣的</a:t>
            </a:r>
            <a:r>
              <a:rPr lang="zh-CN" altLang="en-US" sz="3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结果？</a:t>
            </a:r>
          </a:p>
        </p:txBody>
      </p:sp>
    </p:spTree>
  </p:cSld>
  <p:clrMapOvr>
    <a:masterClrMapping/>
  </p:clrMapOvr>
  <p:transition spd="slow">
    <p:random/>
  </p:transition>
  <p:timing/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1506" name="内容占位符 2"/>
          <p:cNvSpPr txBox="1"/>
          <p:nvPr/>
        </p:nvSpPr>
        <p:spPr>
          <a:xfrm>
            <a:off x="-20955" y="1229995"/>
            <a:ext cx="1894840" cy="470154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marL="342900" indent="-342900">
              <a:lnSpc>
                <a:spcPct val="200000"/>
              </a:lnSpc>
            </a:pPr>
            <a:r>
              <a:rPr lang="en-US" altLang="zh-CN" sz="3600" b="1">
                <a:latin typeface="微软雅黑" panose="020b0503020204020204" charset="-122"/>
                <a:ea typeface="微软雅黑" panose="020b0503020204020204" charset="-122"/>
              </a:rPr>
              <a:t>1.</a:t>
            </a:r>
            <a:r>
              <a:rPr lang="zh-CN" altLang="en-US" sz="3600" b="1">
                <a:latin typeface="微软雅黑" panose="020b0503020204020204" charset="-122"/>
                <a:ea typeface="微软雅黑" panose="020b0503020204020204" charset="-122"/>
              </a:rPr>
              <a:t>背 景：</a:t>
            </a:r>
          </a:p>
          <a:p>
            <a:pPr marL="342900" indent="-342900">
              <a:lnSpc>
                <a:spcPct val="200000"/>
              </a:lnSpc>
            </a:pPr>
            <a:r>
              <a:rPr lang="en-US" altLang="zh-CN" sz="36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2.</a:t>
            </a:r>
            <a:r>
              <a:rPr lang="zh-CN" altLang="en-US" sz="36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时 间</a:t>
            </a:r>
            <a:r>
              <a:rPr lang="en-US" altLang="zh-CN" sz="36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:</a:t>
            </a:r>
          </a:p>
          <a:p>
            <a:pPr marL="342900" indent="-342900">
              <a:lnSpc>
                <a:spcPct val="200000"/>
              </a:lnSpc>
            </a:pPr>
            <a:r>
              <a:rPr lang="en-US" altLang="zh-CN" sz="36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3.</a:t>
            </a:r>
            <a:r>
              <a:rPr lang="zh-CN" altLang="en-US" sz="3600" b="1">
                <a:latin typeface="微软雅黑" panose="020b0503020204020204" charset="-122"/>
                <a:ea typeface="微软雅黑" panose="020b0503020204020204" charset="-122"/>
              </a:rPr>
              <a:t>经 过：</a:t>
            </a:r>
          </a:p>
          <a:p>
            <a:pPr marL="342900" indent="-342900">
              <a:lnSpc>
                <a:spcPct val="200000"/>
              </a:lnSpc>
            </a:pPr>
            <a:r>
              <a:rPr lang="en-US" altLang="zh-CN" sz="3600" b="1">
                <a:latin typeface="微软雅黑" panose="020b0503020204020204" charset="-122"/>
                <a:ea typeface="微软雅黑" panose="020b0503020204020204" charset="-122"/>
              </a:rPr>
              <a:t>4.</a:t>
            </a:r>
            <a:r>
              <a:rPr lang="zh-CN" altLang="en-US" sz="3600" b="1">
                <a:latin typeface="微软雅黑" panose="020b0503020204020204" charset="-122"/>
                <a:ea typeface="微软雅黑" panose="020b0503020204020204" charset="-122"/>
              </a:rPr>
              <a:t>结 果：</a:t>
            </a:r>
          </a:p>
        </p:txBody>
      </p:sp>
      <p:sp>
        <p:nvSpPr>
          <p:cNvPr id="4" name="内容占位符 2"/>
          <p:cNvSpPr txBox="1"/>
          <p:nvPr/>
        </p:nvSpPr>
        <p:spPr>
          <a:xfrm>
            <a:off x="1873885" y="1229995"/>
            <a:ext cx="10532745" cy="534543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marL="342900" indent="-34290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发展农业，拓展疆土，</a:t>
            </a:r>
            <a:r>
              <a:rPr lang="zh-CN" altLang="en-US" sz="36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任用贤人，壮大兵力</a:t>
            </a:r>
            <a:endParaRPr lang="en-US" altLang="zh-CN" sz="3600" b="1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marL="342900" indent="-34290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公元前</a:t>
            </a:r>
            <a:r>
              <a:rPr lang="en-US" altLang="zh-CN" sz="36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1046</a:t>
            </a:r>
            <a:r>
              <a:rPr lang="zh-CN" altLang="en-US" sz="36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年</a:t>
            </a:r>
          </a:p>
          <a:p>
            <a:pPr marL="342900" indent="-34290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牧野之战</a:t>
            </a:r>
            <a:endParaRPr lang="en-US" altLang="zh-CN" sz="3600" b="1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marL="342900" indent="-34290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纣王失败，周武王建立周朝，定都镐京，史称西周。</a:t>
            </a:r>
            <a:endParaRPr lang="en-US" altLang="zh-CN" sz="3600" b="1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314" name="TextBox 1"/>
          <p:cNvSpPr txBox="1"/>
          <p:nvPr/>
        </p:nvSpPr>
        <p:spPr>
          <a:xfrm>
            <a:off x="368935" y="624840"/>
            <a:ext cx="2268538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zh-CN" altLang="en-US" sz="4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要点归纳</a:t>
            </a:r>
            <a:endParaRPr lang="en-US" altLang="zh-CN" sz="40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心形 2"/>
          <p:cNvSpPr/>
          <p:nvPr/>
        </p:nvSpPr>
        <p:spPr>
          <a:xfrm>
            <a:off x="2783840" y="624840"/>
            <a:ext cx="822960" cy="792480"/>
          </a:xfrm>
          <a:prstGeom prst="hear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3" name="组合 22"/>
          <p:cNvGrpSpPr/>
          <p:nvPr/>
        </p:nvGrpSpPr>
        <p:grpSpPr>
          <a:xfrm>
            <a:off x="416917" y="1763844"/>
            <a:ext cx="3241873" cy="4915696"/>
            <a:chOff x="7448550" y="2122488"/>
            <a:chExt cx="901700" cy="1366838"/>
          </a:xfrm>
          <a:solidFill>
            <a:schemeClr val="accent5"/>
          </a:solidFill>
        </p:grpSpPr>
        <p:sp>
          <p:nvSpPr>
            <p:cNvPr id="2" name="Freeform 92"/>
            <p:cNvSpPr/>
            <p:nvPr/>
          </p:nvSpPr>
          <p:spPr bwMode="auto">
            <a:xfrm>
              <a:off x="7461250" y="3382963"/>
              <a:ext cx="317500" cy="106363"/>
            </a:xfrm>
            <a:custGeom>
              <a:gdLst>
                <a:gd name="T0" fmla="*/ 99 w 200"/>
                <a:gd name="T1" fmla="*/ 0 h 67"/>
                <a:gd name="T2" fmla="*/ 127 w 200"/>
                <a:gd name="T3" fmla="*/ 2 h 67"/>
                <a:gd name="T4" fmla="*/ 150 w 200"/>
                <a:gd name="T5" fmla="*/ 5 h 67"/>
                <a:gd name="T6" fmla="*/ 170 w 200"/>
                <a:gd name="T7" fmla="*/ 11 h 67"/>
                <a:gd name="T8" fmla="*/ 186 w 200"/>
                <a:gd name="T9" fmla="*/ 17 h 67"/>
                <a:gd name="T10" fmla="*/ 196 w 200"/>
                <a:gd name="T11" fmla="*/ 25 h 67"/>
                <a:gd name="T12" fmla="*/ 200 w 200"/>
                <a:gd name="T13" fmla="*/ 34 h 67"/>
                <a:gd name="T14" fmla="*/ 196 w 200"/>
                <a:gd name="T15" fmla="*/ 42 h 67"/>
                <a:gd name="T16" fmla="*/ 186 w 200"/>
                <a:gd name="T17" fmla="*/ 50 h 67"/>
                <a:gd name="T18" fmla="*/ 170 w 200"/>
                <a:gd name="T19" fmla="*/ 56 h 67"/>
                <a:gd name="T20" fmla="*/ 150 w 200"/>
                <a:gd name="T21" fmla="*/ 62 h 67"/>
                <a:gd name="T22" fmla="*/ 127 w 200"/>
                <a:gd name="T23" fmla="*/ 66 h 67"/>
                <a:gd name="T24" fmla="*/ 99 w 200"/>
                <a:gd name="T25" fmla="*/ 67 h 67"/>
                <a:gd name="T26" fmla="*/ 73 w 200"/>
                <a:gd name="T27" fmla="*/ 66 h 67"/>
                <a:gd name="T28" fmla="*/ 50 w 200"/>
                <a:gd name="T29" fmla="*/ 62 h 67"/>
                <a:gd name="T30" fmla="*/ 30 w 200"/>
                <a:gd name="T31" fmla="*/ 56 h 67"/>
                <a:gd name="T32" fmla="*/ 14 w 200"/>
                <a:gd name="T33" fmla="*/ 50 h 67"/>
                <a:gd name="T34" fmla="*/ 4 w 200"/>
                <a:gd name="T35" fmla="*/ 42 h 67"/>
                <a:gd name="T36" fmla="*/ 0 w 200"/>
                <a:gd name="T37" fmla="*/ 34 h 67"/>
                <a:gd name="T38" fmla="*/ 4 w 200"/>
                <a:gd name="T39" fmla="*/ 25 h 67"/>
                <a:gd name="T40" fmla="*/ 14 w 200"/>
                <a:gd name="T41" fmla="*/ 17 h 67"/>
                <a:gd name="T42" fmla="*/ 30 w 200"/>
                <a:gd name="T43" fmla="*/ 11 h 67"/>
                <a:gd name="T44" fmla="*/ 50 w 200"/>
                <a:gd name="T45" fmla="*/ 5 h 67"/>
                <a:gd name="T46" fmla="*/ 73 w 200"/>
                <a:gd name="T47" fmla="*/ 2 h 67"/>
                <a:gd name="T48" fmla="*/ 99 w 200"/>
                <a:gd name="T49" fmla="*/ 0 h 67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0" h="67">
                  <a:moveTo>
                    <a:pt x="99" y="0"/>
                  </a:moveTo>
                  <a:lnTo>
                    <a:pt x="127" y="2"/>
                  </a:lnTo>
                  <a:lnTo>
                    <a:pt x="150" y="5"/>
                  </a:lnTo>
                  <a:lnTo>
                    <a:pt x="170" y="11"/>
                  </a:lnTo>
                  <a:lnTo>
                    <a:pt x="186" y="17"/>
                  </a:lnTo>
                  <a:lnTo>
                    <a:pt x="196" y="25"/>
                  </a:lnTo>
                  <a:lnTo>
                    <a:pt x="200" y="34"/>
                  </a:lnTo>
                  <a:lnTo>
                    <a:pt x="196" y="42"/>
                  </a:lnTo>
                  <a:lnTo>
                    <a:pt x="186" y="50"/>
                  </a:lnTo>
                  <a:lnTo>
                    <a:pt x="170" y="56"/>
                  </a:lnTo>
                  <a:lnTo>
                    <a:pt x="150" y="62"/>
                  </a:lnTo>
                  <a:lnTo>
                    <a:pt x="127" y="66"/>
                  </a:lnTo>
                  <a:lnTo>
                    <a:pt x="99" y="67"/>
                  </a:lnTo>
                  <a:lnTo>
                    <a:pt x="73" y="66"/>
                  </a:lnTo>
                  <a:lnTo>
                    <a:pt x="50" y="62"/>
                  </a:lnTo>
                  <a:lnTo>
                    <a:pt x="30" y="56"/>
                  </a:lnTo>
                  <a:lnTo>
                    <a:pt x="14" y="50"/>
                  </a:lnTo>
                  <a:lnTo>
                    <a:pt x="4" y="42"/>
                  </a:lnTo>
                  <a:lnTo>
                    <a:pt x="0" y="34"/>
                  </a:lnTo>
                  <a:lnTo>
                    <a:pt x="4" y="25"/>
                  </a:lnTo>
                  <a:lnTo>
                    <a:pt x="14" y="17"/>
                  </a:lnTo>
                  <a:lnTo>
                    <a:pt x="30" y="11"/>
                  </a:lnTo>
                  <a:lnTo>
                    <a:pt x="50" y="5"/>
                  </a:lnTo>
                  <a:lnTo>
                    <a:pt x="73" y="2"/>
                  </a:lnTo>
                  <a:lnTo>
                    <a:pt x="99" y="0"/>
                  </a:lnTo>
                  <a:close/>
                </a:path>
              </a:pathLst>
            </a:custGeom>
            <a:grpFill/>
            <a:ln w="0">
              <a:solidFill>
                <a:schemeClr val="accent1">
                  <a:lumMod val="75000"/>
                </a:schemeClr>
              </a:solidFill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" name="Freeform 101"/>
            <p:cNvSpPr>
              <a:spLocks noEditPoints="1"/>
            </p:cNvSpPr>
            <p:nvPr/>
          </p:nvSpPr>
          <p:spPr bwMode="auto">
            <a:xfrm>
              <a:off x="7564438" y="2595563"/>
              <a:ext cx="26988" cy="26988"/>
            </a:xfrm>
            <a:custGeom>
              <a:gdLst>
                <a:gd name="T0" fmla="*/ 9 w 17"/>
                <a:gd name="T1" fmla="*/ 9 h 17"/>
                <a:gd name="T2" fmla="*/ 9 w 17"/>
                <a:gd name="T3" fmla="*/ 9 h 17"/>
                <a:gd name="T4" fmla="*/ 11 w 17"/>
                <a:gd name="T5" fmla="*/ 9 h 17"/>
                <a:gd name="T6" fmla="*/ 9 w 17"/>
                <a:gd name="T7" fmla="*/ 9 h 17"/>
                <a:gd name="T8" fmla="*/ 9 w 17"/>
                <a:gd name="T9" fmla="*/ 0 h 17"/>
                <a:gd name="T10" fmla="*/ 12 w 17"/>
                <a:gd name="T11" fmla="*/ 1 h 17"/>
                <a:gd name="T12" fmla="*/ 15 w 17"/>
                <a:gd name="T13" fmla="*/ 3 h 17"/>
                <a:gd name="T14" fmla="*/ 17 w 17"/>
                <a:gd name="T15" fmla="*/ 5 h 17"/>
                <a:gd name="T16" fmla="*/ 17 w 17"/>
                <a:gd name="T17" fmla="*/ 9 h 17"/>
                <a:gd name="T18" fmla="*/ 17 w 17"/>
                <a:gd name="T19" fmla="*/ 12 h 17"/>
                <a:gd name="T20" fmla="*/ 15 w 17"/>
                <a:gd name="T21" fmla="*/ 14 h 17"/>
                <a:gd name="T22" fmla="*/ 12 w 17"/>
                <a:gd name="T23" fmla="*/ 17 h 17"/>
                <a:gd name="T24" fmla="*/ 9 w 17"/>
                <a:gd name="T25" fmla="*/ 17 h 17"/>
                <a:gd name="T26" fmla="*/ 5 w 17"/>
                <a:gd name="T27" fmla="*/ 17 h 17"/>
                <a:gd name="T28" fmla="*/ 3 w 17"/>
                <a:gd name="T29" fmla="*/ 14 h 17"/>
                <a:gd name="T30" fmla="*/ 2 w 17"/>
                <a:gd name="T31" fmla="*/ 12 h 17"/>
                <a:gd name="T32" fmla="*/ 0 w 17"/>
                <a:gd name="T33" fmla="*/ 9 h 17"/>
                <a:gd name="T34" fmla="*/ 2 w 17"/>
                <a:gd name="T35" fmla="*/ 5 h 17"/>
                <a:gd name="T36" fmla="*/ 3 w 17"/>
                <a:gd name="T37" fmla="*/ 3 h 17"/>
                <a:gd name="T38" fmla="*/ 5 w 17"/>
                <a:gd name="T39" fmla="*/ 1 h 17"/>
                <a:gd name="T40" fmla="*/ 9 w 17"/>
                <a:gd name="T41" fmla="*/ 0 h 17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7" h="17">
                  <a:moveTo>
                    <a:pt x="9" y="9"/>
                  </a:moveTo>
                  <a:lnTo>
                    <a:pt x="9" y="9"/>
                  </a:lnTo>
                  <a:lnTo>
                    <a:pt x="11" y="9"/>
                  </a:lnTo>
                  <a:lnTo>
                    <a:pt x="9" y="9"/>
                  </a:lnTo>
                  <a:close/>
                  <a:moveTo>
                    <a:pt x="9" y="0"/>
                  </a:moveTo>
                  <a:lnTo>
                    <a:pt x="12" y="1"/>
                  </a:lnTo>
                  <a:lnTo>
                    <a:pt x="15" y="3"/>
                  </a:lnTo>
                  <a:lnTo>
                    <a:pt x="17" y="5"/>
                  </a:lnTo>
                  <a:lnTo>
                    <a:pt x="17" y="9"/>
                  </a:lnTo>
                  <a:lnTo>
                    <a:pt x="17" y="12"/>
                  </a:lnTo>
                  <a:lnTo>
                    <a:pt x="15" y="14"/>
                  </a:lnTo>
                  <a:lnTo>
                    <a:pt x="12" y="17"/>
                  </a:lnTo>
                  <a:lnTo>
                    <a:pt x="9" y="17"/>
                  </a:lnTo>
                  <a:lnTo>
                    <a:pt x="5" y="17"/>
                  </a:lnTo>
                  <a:lnTo>
                    <a:pt x="3" y="14"/>
                  </a:lnTo>
                  <a:lnTo>
                    <a:pt x="2" y="12"/>
                  </a:lnTo>
                  <a:lnTo>
                    <a:pt x="0" y="9"/>
                  </a:lnTo>
                  <a:lnTo>
                    <a:pt x="2" y="5"/>
                  </a:lnTo>
                  <a:lnTo>
                    <a:pt x="3" y="3"/>
                  </a:lnTo>
                  <a:lnTo>
                    <a:pt x="5" y="1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solidFill>
                <a:schemeClr val="accent1">
                  <a:lumMod val="75000"/>
                </a:schemeClr>
              </a:solidFill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7" name="Freeform 102"/>
            <p:cNvSpPr/>
            <p:nvPr/>
          </p:nvSpPr>
          <p:spPr bwMode="auto">
            <a:xfrm>
              <a:off x="7662863" y="2587625"/>
              <a:ext cx="28575" cy="26988"/>
            </a:xfrm>
            <a:custGeom>
              <a:gdLst>
                <a:gd name="T0" fmla="*/ 9 w 18"/>
                <a:gd name="T1" fmla="*/ 0 h 17"/>
                <a:gd name="T2" fmla="*/ 12 w 18"/>
                <a:gd name="T3" fmla="*/ 0 h 17"/>
                <a:gd name="T4" fmla="*/ 16 w 18"/>
                <a:gd name="T5" fmla="*/ 1 h 17"/>
                <a:gd name="T6" fmla="*/ 17 w 18"/>
                <a:gd name="T7" fmla="*/ 5 h 17"/>
                <a:gd name="T8" fmla="*/ 18 w 18"/>
                <a:gd name="T9" fmla="*/ 8 h 17"/>
                <a:gd name="T10" fmla="*/ 17 w 18"/>
                <a:gd name="T11" fmla="*/ 12 h 17"/>
                <a:gd name="T12" fmla="*/ 16 w 18"/>
                <a:gd name="T13" fmla="*/ 14 h 17"/>
                <a:gd name="T14" fmla="*/ 12 w 18"/>
                <a:gd name="T15" fmla="*/ 16 h 17"/>
                <a:gd name="T16" fmla="*/ 9 w 18"/>
                <a:gd name="T17" fmla="*/ 17 h 17"/>
                <a:gd name="T18" fmla="*/ 5 w 18"/>
                <a:gd name="T19" fmla="*/ 16 h 17"/>
                <a:gd name="T20" fmla="*/ 2 w 18"/>
                <a:gd name="T21" fmla="*/ 14 h 17"/>
                <a:gd name="T22" fmla="*/ 1 w 18"/>
                <a:gd name="T23" fmla="*/ 12 h 17"/>
                <a:gd name="T24" fmla="*/ 0 w 18"/>
                <a:gd name="T25" fmla="*/ 8 h 17"/>
                <a:gd name="T26" fmla="*/ 1 w 18"/>
                <a:gd name="T27" fmla="*/ 5 h 17"/>
                <a:gd name="T28" fmla="*/ 2 w 18"/>
                <a:gd name="T29" fmla="*/ 1 h 17"/>
                <a:gd name="T30" fmla="*/ 5 w 18"/>
                <a:gd name="T31" fmla="*/ 0 h 17"/>
                <a:gd name="T32" fmla="*/ 9 w 18"/>
                <a:gd name="T33" fmla="*/ 0 h 17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8" h="17">
                  <a:moveTo>
                    <a:pt x="9" y="0"/>
                  </a:moveTo>
                  <a:lnTo>
                    <a:pt x="12" y="0"/>
                  </a:lnTo>
                  <a:lnTo>
                    <a:pt x="16" y="1"/>
                  </a:lnTo>
                  <a:lnTo>
                    <a:pt x="17" y="5"/>
                  </a:lnTo>
                  <a:lnTo>
                    <a:pt x="18" y="8"/>
                  </a:lnTo>
                  <a:lnTo>
                    <a:pt x="17" y="12"/>
                  </a:lnTo>
                  <a:lnTo>
                    <a:pt x="16" y="14"/>
                  </a:lnTo>
                  <a:lnTo>
                    <a:pt x="12" y="16"/>
                  </a:lnTo>
                  <a:lnTo>
                    <a:pt x="9" y="17"/>
                  </a:lnTo>
                  <a:lnTo>
                    <a:pt x="5" y="16"/>
                  </a:lnTo>
                  <a:lnTo>
                    <a:pt x="2" y="14"/>
                  </a:lnTo>
                  <a:lnTo>
                    <a:pt x="1" y="12"/>
                  </a:lnTo>
                  <a:lnTo>
                    <a:pt x="0" y="8"/>
                  </a:lnTo>
                  <a:lnTo>
                    <a:pt x="1" y="5"/>
                  </a:lnTo>
                  <a:lnTo>
                    <a:pt x="2" y="1"/>
                  </a:lnTo>
                  <a:lnTo>
                    <a:pt x="5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solidFill>
                <a:schemeClr val="accent1">
                  <a:lumMod val="75000"/>
                </a:schemeClr>
              </a:solidFill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8" name="Freeform 140"/>
            <p:cNvSpPr>
              <a:spLocks noEditPoints="1"/>
            </p:cNvSpPr>
            <p:nvPr/>
          </p:nvSpPr>
          <p:spPr bwMode="auto">
            <a:xfrm>
              <a:off x="7497763" y="2778125"/>
              <a:ext cx="246063" cy="323850"/>
            </a:xfrm>
            <a:custGeom>
              <a:gdLst>
                <a:gd name="T0" fmla="*/ 76 w 155"/>
                <a:gd name="T1" fmla="*/ 12 h 204"/>
                <a:gd name="T2" fmla="*/ 45 w 155"/>
                <a:gd name="T3" fmla="*/ 24 h 204"/>
                <a:gd name="T4" fmla="*/ 27 w 155"/>
                <a:gd name="T5" fmla="*/ 37 h 204"/>
                <a:gd name="T6" fmla="*/ 23 w 155"/>
                <a:gd name="T7" fmla="*/ 42 h 204"/>
                <a:gd name="T8" fmla="*/ 19 w 155"/>
                <a:gd name="T9" fmla="*/ 51 h 204"/>
                <a:gd name="T10" fmla="*/ 11 w 155"/>
                <a:gd name="T11" fmla="*/ 91 h 204"/>
                <a:gd name="T12" fmla="*/ 24 w 155"/>
                <a:gd name="T13" fmla="*/ 134 h 204"/>
                <a:gd name="T14" fmla="*/ 25 w 155"/>
                <a:gd name="T15" fmla="*/ 136 h 204"/>
                <a:gd name="T16" fmla="*/ 25 w 155"/>
                <a:gd name="T17" fmla="*/ 139 h 204"/>
                <a:gd name="T18" fmla="*/ 28 w 155"/>
                <a:gd name="T19" fmla="*/ 146 h 204"/>
                <a:gd name="T20" fmla="*/ 36 w 155"/>
                <a:gd name="T21" fmla="*/ 167 h 204"/>
                <a:gd name="T22" fmla="*/ 51 w 155"/>
                <a:gd name="T23" fmla="*/ 186 h 204"/>
                <a:gd name="T24" fmla="*/ 71 w 155"/>
                <a:gd name="T25" fmla="*/ 195 h 204"/>
                <a:gd name="T26" fmla="*/ 92 w 155"/>
                <a:gd name="T27" fmla="*/ 189 h 204"/>
                <a:gd name="T28" fmla="*/ 104 w 155"/>
                <a:gd name="T29" fmla="*/ 181 h 204"/>
                <a:gd name="T30" fmla="*/ 108 w 155"/>
                <a:gd name="T31" fmla="*/ 177 h 204"/>
                <a:gd name="T32" fmla="*/ 114 w 155"/>
                <a:gd name="T33" fmla="*/ 169 h 204"/>
                <a:gd name="T34" fmla="*/ 125 w 155"/>
                <a:gd name="T35" fmla="*/ 153 h 204"/>
                <a:gd name="T36" fmla="*/ 142 w 155"/>
                <a:gd name="T37" fmla="*/ 110 h 204"/>
                <a:gd name="T38" fmla="*/ 144 w 155"/>
                <a:gd name="T39" fmla="*/ 70 h 204"/>
                <a:gd name="T40" fmla="*/ 142 w 155"/>
                <a:gd name="T41" fmla="*/ 54 h 204"/>
                <a:gd name="T42" fmla="*/ 140 w 155"/>
                <a:gd name="T43" fmla="*/ 50 h 204"/>
                <a:gd name="T44" fmla="*/ 137 w 155"/>
                <a:gd name="T45" fmla="*/ 43 h 204"/>
                <a:gd name="T46" fmla="*/ 130 w 155"/>
                <a:gd name="T47" fmla="*/ 32 h 204"/>
                <a:gd name="T48" fmla="*/ 114 w 155"/>
                <a:gd name="T49" fmla="*/ 17 h 204"/>
                <a:gd name="T50" fmla="*/ 89 w 155"/>
                <a:gd name="T51" fmla="*/ 11 h 204"/>
                <a:gd name="T52" fmla="*/ 105 w 155"/>
                <a:gd name="T53" fmla="*/ 3 h 204"/>
                <a:gd name="T54" fmla="*/ 130 w 155"/>
                <a:gd name="T55" fmla="*/ 17 h 204"/>
                <a:gd name="T56" fmla="*/ 146 w 155"/>
                <a:gd name="T57" fmla="*/ 38 h 204"/>
                <a:gd name="T58" fmla="*/ 151 w 155"/>
                <a:gd name="T59" fmla="*/ 51 h 204"/>
                <a:gd name="T60" fmla="*/ 151 w 155"/>
                <a:gd name="T61" fmla="*/ 53 h 204"/>
                <a:gd name="T62" fmla="*/ 155 w 155"/>
                <a:gd name="T63" fmla="*/ 84 h 204"/>
                <a:gd name="T64" fmla="*/ 146 w 155"/>
                <a:gd name="T65" fmla="*/ 131 h 204"/>
                <a:gd name="T66" fmla="*/ 127 w 155"/>
                <a:gd name="T67" fmla="*/ 167 h 204"/>
                <a:gd name="T68" fmla="*/ 113 w 155"/>
                <a:gd name="T69" fmla="*/ 186 h 204"/>
                <a:gd name="T70" fmla="*/ 96 w 155"/>
                <a:gd name="T71" fmla="*/ 198 h 204"/>
                <a:gd name="T72" fmla="*/ 71 w 155"/>
                <a:gd name="T73" fmla="*/ 204 h 204"/>
                <a:gd name="T74" fmla="*/ 45 w 155"/>
                <a:gd name="T75" fmla="*/ 194 h 204"/>
                <a:gd name="T76" fmla="*/ 27 w 155"/>
                <a:gd name="T77" fmla="*/ 170 h 204"/>
                <a:gd name="T78" fmla="*/ 17 w 155"/>
                <a:gd name="T79" fmla="*/ 146 h 204"/>
                <a:gd name="T80" fmla="*/ 7 w 155"/>
                <a:gd name="T81" fmla="*/ 123 h 204"/>
                <a:gd name="T82" fmla="*/ 0 w 155"/>
                <a:gd name="T83" fmla="*/ 91 h 204"/>
                <a:gd name="T84" fmla="*/ 6 w 155"/>
                <a:gd name="T85" fmla="*/ 60 h 204"/>
                <a:gd name="T86" fmla="*/ 15 w 155"/>
                <a:gd name="T87" fmla="*/ 38 h 204"/>
                <a:gd name="T88" fmla="*/ 19 w 155"/>
                <a:gd name="T89" fmla="*/ 30 h 204"/>
                <a:gd name="T90" fmla="*/ 20 w 155"/>
                <a:gd name="T91" fmla="*/ 29 h 204"/>
                <a:gd name="T92" fmla="*/ 58 w 155"/>
                <a:gd name="T93" fmla="*/ 7 h 204"/>
                <a:gd name="T94" fmla="*/ 89 w 155"/>
                <a:gd name="T95" fmla="*/ 0 h 20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55" h="204">
                  <a:moveTo>
                    <a:pt x="89" y="11"/>
                  </a:moveTo>
                  <a:lnTo>
                    <a:pt x="76" y="12"/>
                  </a:lnTo>
                  <a:lnTo>
                    <a:pt x="62" y="16"/>
                  </a:lnTo>
                  <a:lnTo>
                    <a:pt x="45" y="24"/>
                  </a:lnTo>
                  <a:lnTo>
                    <a:pt x="27" y="36"/>
                  </a:lnTo>
                  <a:lnTo>
                    <a:pt x="27" y="37"/>
                  </a:lnTo>
                  <a:lnTo>
                    <a:pt x="25" y="40"/>
                  </a:lnTo>
                  <a:lnTo>
                    <a:pt x="23" y="42"/>
                  </a:lnTo>
                  <a:lnTo>
                    <a:pt x="21" y="47"/>
                  </a:lnTo>
                  <a:lnTo>
                    <a:pt x="19" y="51"/>
                  </a:lnTo>
                  <a:lnTo>
                    <a:pt x="13" y="70"/>
                  </a:lnTo>
                  <a:lnTo>
                    <a:pt x="11" y="91"/>
                  </a:lnTo>
                  <a:lnTo>
                    <a:pt x="13" y="113"/>
                  </a:lnTo>
                  <a:lnTo>
                    <a:pt x="24" y="134"/>
                  </a:lnTo>
                  <a:lnTo>
                    <a:pt x="24" y="135"/>
                  </a:lnTo>
                  <a:lnTo>
                    <a:pt x="25" y="136"/>
                  </a:lnTo>
                  <a:lnTo>
                    <a:pt x="25" y="136"/>
                  </a:lnTo>
                  <a:lnTo>
                    <a:pt x="25" y="139"/>
                  </a:lnTo>
                  <a:lnTo>
                    <a:pt x="27" y="142"/>
                  </a:lnTo>
                  <a:lnTo>
                    <a:pt x="28" y="146"/>
                  </a:lnTo>
                  <a:lnTo>
                    <a:pt x="30" y="155"/>
                  </a:lnTo>
                  <a:lnTo>
                    <a:pt x="36" y="167"/>
                  </a:lnTo>
                  <a:lnTo>
                    <a:pt x="42" y="177"/>
                  </a:lnTo>
                  <a:lnTo>
                    <a:pt x="51" y="186"/>
                  </a:lnTo>
                  <a:lnTo>
                    <a:pt x="61" y="193"/>
                  </a:lnTo>
                  <a:lnTo>
                    <a:pt x="71" y="195"/>
                  </a:lnTo>
                  <a:lnTo>
                    <a:pt x="80" y="194"/>
                  </a:lnTo>
                  <a:lnTo>
                    <a:pt x="92" y="189"/>
                  </a:lnTo>
                  <a:lnTo>
                    <a:pt x="104" y="181"/>
                  </a:lnTo>
                  <a:lnTo>
                    <a:pt x="104" y="181"/>
                  </a:lnTo>
                  <a:lnTo>
                    <a:pt x="105" y="180"/>
                  </a:lnTo>
                  <a:lnTo>
                    <a:pt x="108" y="177"/>
                  </a:lnTo>
                  <a:lnTo>
                    <a:pt x="110" y="174"/>
                  </a:lnTo>
                  <a:lnTo>
                    <a:pt x="114" y="169"/>
                  </a:lnTo>
                  <a:lnTo>
                    <a:pt x="120" y="161"/>
                  </a:lnTo>
                  <a:lnTo>
                    <a:pt x="125" y="153"/>
                  </a:lnTo>
                  <a:lnTo>
                    <a:pt x="134" y="134"/>
                  </a:lnTo>
                  <a:lnTo>
                    <a:pt x="142" y="110"/>
                  </a:lnTo>
                  <a:lnTo>
                    <a:pt x="146" y="84"/>
                  </a:lnTo>
                  <a:lnTo>
                    <a:pt x="144" y="70"/>
                  </a:lnTo>
                  <a:lnTo>
                    <a:pt x="142" y="54"/>
                  </a:lnTo>
                  <a:lnTo>
                    <a:pt x="142" y="54"/>
                  </a:lnTo>
                  <a:lnTo>
                    <a:pt x="142" y="53"/>
                  </a:lnTo>
                  <a:lnTo>
                    <a:pt x="140" y="50"/>
                  </a:lnTo>
                  <a:lnTo>
                    <a:pt x="139" y="47"/>
                  </a:lnTo>
                  <a:lnTo>
                    <a:pt x="137" y="43"/>
                  </a:lnTo>
                  <a:lnTo>
                    <a:pt x="134" y="38"/>
                  </a:lnTo>
                  <a:lnTo>
                    <a:pt x="130" y="32"/>
                  </a:lnTo>
                  <a:lnTo>
                    <a:pt x="123" y="24"/>
                  </a:lnTo>
                  <a:lnTo>
                    <a:pt x="114" y="17"/>
                  </a:lnTo>
                  <a:lnTo>
                    <a:pt x="102" y="12"/>
                  </a:lnTo>
                  <a:lnTo>
                    <a:pt x="89" y="11"/>
                  </a:lnTo>
                  <a:close/>
                  <a:moveTo>
                    <a:pt x="89" y="0"/>
                  </a:moveTo>
                  <a:lnTo>
                    <a:pt x="105" y="3"/>
                  </a:lnTo>
                  <a:lnTo>
                    <a:pt x="120" y="8"/>
                  </a:lnTo>
                  <a:lnTo>
                    <a:pt x="130" y="17"/>
                  </a:lnTo>
                  <a:lnTo>
                    <a:pt x="138" y="26"/>
                  </a:lnTo>
                  <a:lnTo>
                    <a:pt x="146" y="38"/>
                  </a:lnTo>
                  <a:lnTo>
                    <a:pt x="150" y="47"/>
                  </a:lnTo>
                  <a:lnTo>
                    <a:pt x="151" y="51"/>
                  </a:lnTo>
                  <a:lnTo>
                    <a:pt x="147" y="53"/>
                  </a:lnTo>
                  <a:lnTo>
                    <a:pt x="151" y="53"/>
                  </a:lnTo>
                  <a:lnTo>
                    <a:pt x="155" y="68"/>
                  </a:lnTo>
                  <a:lnTo>
                    <a:pt x="155" y="84"/>
                  </a:lnTo>
                  <a:lnTo>
                    <a:pt x="152" y="109"/>
                  </a:lnTo>
                  <a:lnTo>
                    <a:pt x="146" y="131"/>
                  </a:lnTo>
                  <a:lnTo>
                    <a:pt x="138" y="151"/>
                  </a:lnTo>
                  <a:lnTo>
                    <a:pt x="127" y="167"/>
                  </a:lnTo>
                  <a:lnTo>
                    <a:pt x="120" y="178"/>
                  </a:lnTo>
                  <a:lnTo>
                    <a:pt x="113" y="186"/>
                  </a:lnTo>
                  <a:lnTo>
                    <a:pt x="110" y="189"/>
                  </a:lnTo>
                  <a:lnTo>
                    <a:pt x="96" y="198"/>
                  </a:lnTo>
                  <a:lnTo>
                    <a:pt x="84" y="203"/>
                  </a:lnTo>
                  <a:lnTo>
                    <a:pt x="71" y="204"/>
                  </a:lnTo>
                  <a:lnTo>
                    <a:pt x="57" y="202"/>
                  </a:lnTo>
                  <a:lnTo>
                    <a:pt x="45" y="194"/>
                  </a:lnTo>
                  <a:lnTo>
                    <a:pt x="34" y="184"/>
                  </a:lnTo>
                  <a:lnTo>
                    <a:pt x="27" y="170"/>
                  </a:lnTo>
                  <a:lnTo>
                    <a:pt x="21" y="157"/>
                  </a:lnTo>
                  <a:lnTo>
                    <a:pt x="17" y="146"/>
                  </a:lnTo>
                  <a:lnTo>
                    <a:pt x="15" y="139"/>
                  </a:lnTo>
                  <a:lnTo>
                    <a:pt x="7" y="123"/>
                  </a:lnTo>
                  <a:lnTo>
                    <a:pt x="3" y="106"/>
                  </a:lnTo>
                  <a:lnTo>
                    <a:pt x="0" y="91"/>
                  </a:lnTo>
                  <a:lnTo>
                    <a:pt x="3" y="75"/>
                  </a:lnTo>
                  <a:lnTo>
                    <a:pt x="6" y="60"/>
                  </a:lnTo>
                  <a:lnTo>
                    <a:pt x="9" y="47"/>
                  </a:lnTo>
                  <a:lnTo>
                    <a:pt x="15" y="38"/>
                  </a:lnTo>
                  <a:lnTo>
                    <a:pt x="17" y="32"/>
                  </a:lnTo>
                  <a:lnTo>
                    <a:pt x="19" y="30"/>
                  </a:lnTo>
                  <a:lnTo>
                    <a:pt x="20" y="29"/>
                  </a:lnTo>
                  <a:lnTo>
                    <a:pt x="20" y="29"/>
                  </a:lnTo>
                  <a:lnTo>
                    <a:pt x="40" y="16"/>
                  </a:lnTo>
                  <a:lnTo>
                    <a:pt x="58" y="7"/>
                  </a:lnTo>
                  <a:lnTo>
                    <a:pt x="75" y="2"/>
                  </a:lnTo>
                  <a:lnTo>
                    <a:pt x="89" y="0"/>
                  </a:lnTo>
                  <a:close/>
                </a:path>
              </a:pathLst>
            </a:custGeom>
            <a:grpFill/>
            <a:ln w="0">
              <a:solidFill>
                <a:schemeClr val="accent1">
                  <a:lumMod val="75000"/>
                </a:schemeClr>
              </a:solidFill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9" name="Freeform 141"/>
            <p:cNvSpPr/>
            <p:nvPr/>
          </p:nvSpPr>
          <p:spPr bwMode="auto">
            <a:xfrm>
              <a:off x="7572375" y="2798763"/>
              <a:ext cx="115888" cy="46038"/>
            </a:xfrm>
            <a:custGeom>
              <a:gdLst>
                <a:gd name="T0" fmla="*/ 10 w 73"/>
                <a:gd name="T1" fmla="*/ 0 h 29"/>
                <a:gd name="T2" fmla="*/ 10 w 73"/>
                <a:gd name="T3" fmla="*/ 0 h 29"/>
                <a:gd name="T4" fmla="*/ 11 w 73"/>
                <a:gd name="T5" fmla="*/ 3 h 29"/>
                <a:gd name="T6" fmla="*/ 12 w 73"/>
                <a:gd name="T7" fmla="*/ 7 h 29"/>
                <a:gd name="T8" fmla="*/ 16 w 73"/>
                <a:gd name="T9" fmla="*/ 10 h 29"/>
                <a:gd name="T10" fmla="*/ 19 w 73"/>
                <a:gd name="T11" fmla="*/ 13 h 29"/>
                <a:gd name="T12" fmla="*/ 24 w 73"/>
                <a:gd name="T13" fmla="*/ 16 h 29"/>
                <a:gd name="T14" fmla="*/ 29 w 73"/>
                <a:gd name="T15" fmla="*/ 19 h 29"/>
                <a:gd name="T16" fmla="*/ 35 w 73"/>
                <a:gd name="T17" fmla="*/ 20 h 29"/>
                <a:gd name="T18" fmla="*/ 42 w 73"/>
                <a:gd name="T19" fmla="*/ 17 h 29"/>
                <a:gd name="T20" fmla="*/ 53 w 73"/>
                <a:gd name="T21" fmla="*/ 12 h 29"/>
                <a:gd name="T22" fmla="*/ 66 w 73"/>
                <a:gd name="T23" fmla="*/ 0 h 29"/>
                <a:gd name="T24" fmla="*/ 73 w 73"/>
                <a:gd name="T25" fmla="*/ 7 h 29"/>
                <a:gd name="T26" fmla="*/ 59 w 73"/>
                <a:gd name="T27" fmla="*/ 20 h 29"/>
                <a:gd name="T28" fmla="*/ 46 w 73"/>
                <a:gd name="T29" fmla="*/ 27 h 29"/>
                <a:gd name="T30" fmla="*/ 35 w 73"/>
                <a:gd name="T31" fmla="*/ 29 h 29"/>
                <a:gd name="T32" fmla="*/ 24 w 73"/>
                <a:gd name="T33" fmla="*/ 28 h 29"/>
                <a:gd name="T34" fmla="*/ 15 w 73"/>
                <a:gd name="T35" fmla="*/ 23 h 29"/>
                <a:gd name="T36" fmla="*/ 8 w 73"/>
                <a:gd name="T37" fmla="*/ 16 h 29"/>
                <a:gd name="T38" fmla="*/ 6 w 73"/>
                <a:gd name="T39" fmla="*/ 13 h 29"/>
                <a:gd name="T40" fmla="*/ 3 w 73"/>
                <a:gd name="T41" fmla="*/ 10 h 29"/>
                <a:gd name="T42" fmla="*/ 2 w 73"/>
                <a:gd name="T43" fmla="*/ 7 h 29"/>
                <a:gd name="T44" fmla="*/ 0 w 73"/>
                <a:gd name="T45" fmla="*/ 6 h 29"/>
                <a:gd name="T46" fmla="*/ 0 w 73"/>
                <a:gd name="T47" fmla="*/ 4 h 29"/>
                <a:gd name="T48" fmla="*/ 0 w 73"/>
                <a:gd name="T49" fmla="*/ 4 h 29"/>
                <a:gd name="T50" fmla="*/ 10 w 73"/>
                <a:gd name="T51" fmla="*/ 0 h 29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73" h="28">
                  <a:moveTo>
                    <a:pt x="10" y="0"/>
                  </a:moveTo>
                  <a:lnTo>
                    <a:pt x="10" y="0"/>
                  </a:lnTo>
                  <a:lnTo>
                    <a:pt x="11" y="3"/>
                  </a:lnTo>
                  <a:lnTo>
                    <a:pt x="12" y="7"/>
                  </a:lnTo>
                  <a:lnTo>
                    <a:pt x="16" y="10"/>
                  </a:lnTo>
                  <a:lnTo>
                    <a:pt x="19" y="13"/>
                  </a:lnTo>
                  <a:lnTo>
                    <a:pt x="24" y="16"/>
                  </a:lnTo>
                  <a:lnTo>
                    <a:pt x="29" y="19"/>
                  </a:lnTo>
                  <a:lnTo>
                    <a:pt x="35" y="20"/>
                  </a:lnTo>
                  <a:lnTo>
                    <a:pt x="42" y="17"/>
                  </a:lnTo>
                  <a:lnTo>
                    <a:pt x="53" y="12"/>
                  </a:lnTo>
                  <a:lnTo>
                    <a:pt x="66" y="0"/>
                  </a:lnTo>
                  <a:lnTo>
                    <a:pt x="73" y="7"/>
                  </a:lnTo>
                  <a:lnTo>
                    <a:pt x="59" y="20"/>
                  </a:lnTo>
                  <a:lnTo>
                    <a:pt x="46" y="27"/>
                  </a:lnTo>
                  <a:lnTo>
                    <a:pt x="35" y="29"/>
                  </a:lnTo>
                  <a:lnTo>
                    <a:pt x="24" y="28"/>
                  </a:lnTo>
                  <a:lnTo>
                    <a:pt x="15" y="23"/>
                  </a:lnTo>
                  <a:lnTo>
                    <a:pt x="8" y="16"/>
                  </a:lnTo>
                  <a:lnTo>
                    <a:pt x="6" y="13"/>
                  </a:lnTo>
                  <a:lnTo>
                    <a:pt x="3" y="10"/>
                  </a:lnTo>
                  <a:lnTo>
                    <a:pt x="2" y="7"/>
                  </a:lnTo>
                  <a:lnTo>
                    <a:pt x="0" y="6"/>
                  </a:lnTo>
                  <a:lnTo>
                    <a:pt x="0" y="4"/>
                  </a:lnTo>
                  <a:lnTo>
                    <a:pt x="0" y="4"/>
                  </a:lnTo>
                  <a:lnTo>
                    <a:pt x="10" y="0"/>
                  </a:lnTo>
                  <a:close/>
                </a:path>
              </a:pathLst>
            </a:custGeom>
            <a:grpFill/>
            <a:ln w="0">
              <a:solidFill>
                <a:schemeClr val="accent1">
                  <a:lumMod val="75000"/>
                </a:schemeClr>
              </a:solidFill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0" name="Freeform 142"/>
            <p:cNvSpPr>
              <a:spLocks noEditPoints="1"/>
            </p:cNvSpPr>
            <p:nvPr/>
          </p:nvSpPr>
          <p:spPr bwMode="auto">
            <a:xfrm>
              <a:off x="7702550" y="2849563"/>
              <a:ext cx="93663" cy="220663"/>
            </a:xfrm>
            <a:custGeom>
              <a:gdLst>
                <a:gd name="T0" fmla="*/ 11 w 59"/>
                <a:gd name="T1" fmla="*/ 4 h 139"/>
                <a:gd name="T2" fmla="*/ 11 w 59"/>
                <a:gd name="T3" fmla="*/ 4 h 139"/>
                <a:gd name="T4" fmla="*/ 11 w 59"/>
                <a:gd name="T5" fmla="*/ 4 h 139"/>
                <a:gd name="T6" fmla="*/ 11 w 59"/>
                <a:gd name="T7" fmla="*/ 4 h 139"/>
                <a:gd name="T8" fmla="*/ 21 w 59"/>
                <a:gd name="T9" fmla="*/ 0 h 139"/>
                <a:gd name="T10" fmla="*/ 52 w 59"/>
                <a:gd name="T11" fmla="*/ 55 h 139"/>
                <a:gd name="T12" fmla="*/ 53 w 59"/>
                <a:gd name="T13" fmla="*/ 56 h 139"/>
                <a:gd name="T14" fmla="*/ 55 w 59"/>
                <a:gd name="T15" fmla="*/ 59 h 139"/>
                <a:gd name="T16" fmla="*/ 56 w 59"/>
                <a:gd name="T17" fmla="*/ 63 h 139"/>
                <a:gd name="T18" fmla="*/ 59 w 59"/>
                <a:gd name="T19" fmla="*/ 67 h 139"/>
                <a:gd name="T20" fmla="*/ 59 w 59"/>
                <a:gd name="T21" fmla="*/ 72 h 139"/>
                <a:gd name="T22" fmla="*/ 57 w 59"/>
                <a:gd name="T23" fmla="*/ 80 h 139"/>
                <a:gd name="T24" fmla="*/ 52 w 59"/>
                <a:gd name="T25" fmla="*/ 87 h 139"/>
                <a:gd name="T26" fmla="*/ 44 w 59"/>
                <a:gd name="T27" fmla="*/ 94 h 139"/>
                <a:gd name="T28" fmla="*/ 10 w 59"/>
                <a:gd name="T29" fmla="*/ 118 h 139"/>
                <a:gd name="T30" fmla="*/ 11 w 59"/>
                <a:gd name="T31" fmla="*/ 137 h 139"/>
                <a:gd name="T32" fmla="*/ 1 w 59"/>
                <a:gd name="T33" fmla="*/ 139 h 139"/>
                <a:gd name="T34" fmla="*/ 0 w 59"/>
                <a:gd name="T35" fmla="*/ 114 h 139"/>
                <a:gd name="T36" fmla="*/ 39 w 59"/>
                <a:gd name="T37" fmla="*/ 86 h 139"/>
                <a:gd name="T38" fmla="*/ 43 w 59"/>
                <a:gd name="T39" fmla="*/ 82 h 139"/>
                <a:gd name="T40" fmla="*/ 46 w 59"/>
                <a:gd name="T41" fmla="*/ 80 h 139"/>
                <a:gd name="T42" fmla="*/ 48 w 59"/>
                <a:gd name="T43" fmla="*/ 77 h 139"/>
                <a:gd name="T44" fmla="*/ 48 w 59"/>
                <a:gd name="T45" fmla="*/ 74 h 139"/>
                <a:gd name="T46" fmla="*/ 48 w 59"/>
                <a:gd name="T47" fmla="*/ 72 h 139"/>
                <a:gd name="T48" fmla="*/ 48 w 59"/>
                <a:gd name="T49" fmla="*/ 68 h 139"/>
                <a:gd name="T50" fmla="*/ 47 w 59"/>
                <a:gd name="T51" fmla="*/ 64 h 139"/>
                <a:gd name="T52" fmla="*/ 44 w 59"/>
                <a:gd name="T53" fmla="*/ 61 h 139"/>
                <a:gd name="T54" fmla="*/ 44 w 59"/>
                <a:gd name="T55" fmla="*/ 61 h 139"/>
                <a:gd name="T56" fmla="*/ 44 w 59"/>
                <a:gd name="T57" fmla="*/ 61 h 139"/>
                <a:gd name="T58" fmla="*/ 44 w 59"/>
                <a:gd name="T59" fmla="*/ 60 h 139"/>
                <a:gd name="T60" fmla="*/ 11 w 59"/>
                <a:gd name="T61" fmla="*/ 4 h 139"/>
                <a:gd name="T62" fmla="*/ 21 w 59"/>
                <a:gd name="T63" fmla="*/ 0 h 139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59" h="139">
                  <a:moveTo>
                    <a:pt x="11" y="4"/>
                  </a:moveTo>
                  <a:lnTo>
                    <a:pt x="11" y="4"/>
                  </a:lnTo>
                  <a:lnTo>
                    <a:pt x="11" y="4"/>
                  </a:lnTo>
                  <a:lnTo>
                    <a:pt x="11" y="4"/>
                  </a:lnTo>
                  <a:close/>
                  <a:moveTo>
                    <a:pt x="21" y="0"/>
                  </a:moveTo>
                  <a:lnTo>
                    <a:pt x="52" y="55"/>
                  </a:lnTo>
                  <a:lnTo>
                    <a:pt x="53" y="56"/>
                  </a:lnTo>
                  <a:lnTo>
                    <a:pt x="55" y="59"/>
                  </a:lnTo>
                  <a:lnTo>
                    <a:pt x="56" y="63"/>
                  </a:lnTo>
                  <a:lnTo>
                    <a:pt x="59" y="67"/>
                  </a:lnTo>
                  <a:lnTo>
                    <a:pt x="59" y="72"/>
                  </a:lnTo>
                  <a:lnTo>
                    <a:pt x="57" y="80"/>
                  </a:lnTo>
                  <a:lnTo>
                    <a:pt x="52" y="87"/>
                  </a:lnTo>
                  <a:lnTo>
                    <a:pt x="44" y="94"/>
                  </a:lnTo>
                  <a:lnTo>
                    <a:pt x="10" y="118"/>
                  </a:lnTo>
                  <a:lnTo>
                    <a:pt x="11" y="137"/>
                  </a:lnTo>
                  <a:lnTo>
                    <a:pt x="1" y="139"/>
                  </a:lnTo>
                  <a:lnTo>
                    <a:pt x="0" y="114"/>
                  </a:lnTo>
                  <a:lnTo>
                    <a:pt x="39" y="86"/>
                  </a:lnTo>
                  <a:lnTo>
                    <a:pt x="43" y="82"/>
                  </a:lnTo>
                  <a:lnTo>
                    <a:pt x="46" y="80"/>
                  </a:lnTo>
                  <a:lnTo>
                    <a:pt x="48" y="77"/>
                  </a:lnTo>
                  <a:lnTo>
                    <a:pt x="48" y="74"/>
                  </a:lnTo>
                  <a:lnTo>
                    <a:pt x="48" y="72"/>
                  </a:lnTo>
                  <a:lnTo>
                    <a:pt x="48" y="68"/>
                  </a:lnTo>
                  <a:lnTo>
                    <a:pt x="47" y="64"/>
                  </a:lnTo>
                  <a:lnTo>
                    <a:pt x="44" y="61"/>
                  </a:lnTo>
                  <a:lnTo>
                    <a:pt x="44" y="61"/>
                  </a:lnTo>
                  <a:lnTo>
                    <a:pt x="44" y="61"/>
                  </a:lnTo>
                  <a:lnTo>
                    <a:pt x="44" y="60"/>
                  </a:lnTo>
                  <a:lnTo>
                    <a:pt x="11" y="4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0">
              <a:solidFill>
                <a:schemeClr val="accent1">
                  <a:lumMod val="75000"/>
                </a:schemeClr>
              </a:solidFill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1" name="Freeform 143"/>
            <p:cNvSpPr/>
            <p:nvPr/>
          </p:nvSpPr>
          <p:spPr bwMode="auto">
            <a:xfrm>
              <a:off x="7448550" y="2876550"/>
              <a:ext cx="82550" cy="177800"/>
            </a:xfrm>
            <a:custGeom>
              <a:gdLst>
                <a:gd name="T0" fmla="*/ 33 w 52"/>
                <a:gd name="T1" fmla="*/ 0 h 112"/>
                <a:gd name="T2" fmla="*/ 33 w 52"/>
                <a:gd name="T3" fmla="*/ 0 h 112"/>
                <a:gd name="T4" fmla="*/ 40 w 52"/>
                <a:gd name="T5" fmla="*/ 5 h 112"/>
                <a:gd name="T6" fmla="*/ 12 w 52"/>
                <a:gd name="T7" fmla="*/ 48 h 112"/>
                <a:gd name="T8" fmla="*/ 12 w 52"/>
                <a:gd name="T9" fmla="*/ 48 h 112"/>
                <a:gd name="T10" fmla="*/ 12 w 52"/>
                <a:gd name="T11" fmla="*/ 48 h 112"/>
                <a:gd name="T12" fmla="*/ 12 w 52"/>
                <a:gd name="T13" fmla="*/ 50 h 112"/>
                <a:gd name="T14" fmla="*/ 10 w 52"/>
                <a:gd name="T15" fmla="*/ 52 h 112"/>
                <a:gd name="T16" fmla="*/ 10 w 52"/>
                <a:gd name="T17" fmla="*/ 55 h 112"/>
                <a:gd name="T18" fmla="*/ 10 w 52"/>
                <a:gd name="T19" fmla="*/ 57 h 112"/>
                <a:gd name="T20" fmla="*/ 12 w 52"/>
                <a:gd name="T21" fmla="*/ 59 h 112"/>
                <a:gd name="T22" fmla="*/ 13 w 52"/>
                <a:gd name="T23" fmla="*/ 61 h 112"/>
                <a:gd name="T24" fmla="*/ 16 w 52"/>
                <a:gd name="T25" fmla="*/ 65 h 112"/>
                <a:gd name="T26" fmla="*/ 47 w 52"/>
                <a:gd name="T27" fmla="*/ 87 h 112"/>
                <a:gd name="T28" fmla="*/ 50 w 52"/>
                <a:gd name="T29" fmla="*/ 90 h 112"/>
                <a:gd name="T30" fmla="*/ 51 w 52"/>
                <a:gd name="T31" fmla="*/ 91 h 112"/>
                <a:gd name="T32" fmla="*/ 52 w 52"/>
                <a:gd name="T33" fmla="*/ 94 h 112"/>
                <a:gd name="T34" fmla="*/ 52 w 52"/>
                <a:gd name="T35" fmla="*/ 98 h 112"/>
                <a:gd name="T36" fmla="*/ 52 w 52"/>
                <a:gd name="T37" fmla="*/ 101 h 112"/>
                <a:gd name="T38" fmla="*/ 51 w 52"/>
                <a:gd name="T39" fmla="*/ 105 h 112"/>
                <a:gd name="T40" fmla="*/ 50 w 52"/>
                <a:gd name="T41" fmla="*/ 108 h 112"/>
                <a:gd name="T42" fmla="*/ 47 w 52"/>
                <a:gd name="T43" fmla="*/ 112 h 112"/>
                <a:gd name="T44" fmla="*/ 39 w 52"/>
                <a:gd name="T45" fmla="*/ 107 h 112"/>
                <a:gd name="T46" fmla="*/ 40 w 52"/>
                <a:gd name="T47" fmla="*/ 103 h 112"/>
                <a:gd name="T48" fmla="*/ 42 w 52"/>
                <a:gd name="T49" fmla="*/ 101 h 112"/>
                <a:gd name="T50" fmla="*/ 43 w 52"/>
                <a:gd name="T51" fmla="*/ 98 h 112"/>
                <a:gd name="T52" fmla="*/ 43 w 52"/>
                <a:gd name="T53" fmla="*/ 98 h 112"/>
                <a:gd name="T54" fmla="*/ 43 w 52"/>
                <a:gd name="T55" fmla="*/ 97 h 112"/>
                <a:gd name="T56" fmla="*/ 43 w 52"/>
                <a:gd name="T57" fmla="*/ 97 h 112"/>
                <a:gd name="T58" fmla="*/ 10 w 52"/>
                <a:gd name="T59" fmla="*/ 73 h 112"/>
                <a:gd name="T60" fmla="*/ 5 w 52"/>
                <a:gd name="T61" fmla="*/ 68 h 112"/>
                <a:gd name="T62" fmla="*/ 3 w 52"/>
                <a:gd name="T63" fmla="*/ 64 h 112"/>
                <a:gd name="T64" fmla="*/ 1 w 52"/>
                <a:gd name="T65" fmla="*/ 59 h 112"/>
                <a:gd name="T66" fmla="*/ 0 w 52"/>
                <a:gd name="T67" fmla="*/ 55 h 112"/>
                <a:gd name="T68" fmla="*/ 1 w 52"/>
                <a:gd name="T69" fmla="*/ 51 h 112"/>
                <a:gd name="T70" fmla="*/ 1 w 52"/>
                <a:gd name="T71" fmla="*/ 47 h 112"/>
                <a:gd name="T72" fmla="*/ 3 w 52"/>
                <a:gd name="T73" fmla="*/ 44 h 112"/>
                <a:gd name="T74" fmla="*/ 4 w 52"/>
                <a:gd name="T75" fmla="*/ 43 h 112"/>
                <a:gd name="T76" fmla="*/ 4 w 52"/>
                <a:gd name="T77" fmla="*/ 42 h 112"/>
                <a:gd name="T78" fmla="*/ 33 w 52"/>
                <a:gd name="T79" fmla="*/ 0 h 11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52" h="112">
                  <a:moveTo>
                    <a:pt x="33" y="0"/>
                  </a:moveTo>
                  <a:lnTo>
                    <a:pt x="33" y="0"/>
                  </a:lnTo>
                  <a:lnTo>
                    <a:pt x="40" y="5"/>
                  </a:lnTo>
                  <a:lnTo>
                    <a:pt x="12" y="48"/>
                  </a:lnTo>
                  <a:lnTo>
                    <a:pt x="12" y="48"/>
                  </a:lnTo>
                  <a:lnTo>
                    <a:pt x="12" y="48"/>
                  </a:lnTo>
                  <a:lnTo>
                    <a:pt x="12" y="50"/>
                  </a:lnTo>
                  <a:lnTo>
                    <a:pt x="10" y="52"/>
                  </a:lnTo>
                  <a:lnTo>
                    <a:pt x="10" y="55"/>
                  </a:lnTo>
                  <a:lnTo>
                    <a:pt x="10" y="57"/>
                  </a:lnTo>
                  <a:lnTo>
                    <a:pt x="12" y="59"/>
                  </a:lnTo>
                  <a:lnTo>
                    <a:pt x="13" y="61"/>
                  </a:lnTo>
                  <a:lnTo>
                    <a:pt x="16" y="65"/>
                  </a:lnTo>
                  <a:lnTo>
                    <a:pt x="47" y="87"/>
                  </a:lnTo>
                  <a:lnTo>
                    <a:pt x="50" y="90"/>
                  </a:lnTo>
                  <a:lnTo>
                    <a:pt x="51" y="91"/>
                  </a:lnTo>
                  <a:lnTo>
                    <a:pt x="52" y="94"/>
                  </a:lnTo>
                  <a:lnTo>
                    <a:pt x="52" y="98"/>
                  </a:lnTo>
                  <a:lnTo>
                    <a:pt x="52" y="101"/>
                  </a:lnTo>
                  <a:lnTo>
                    <a:pt x="51" y="105"/>
                  </a:lnTo>
                  <a:lnTo>
                    <a:pt x="50" y="108"/>
                  </a:lnTo>
                  <a:lnTo>
                    <a:pt x="47" y="112"/>
                  </a:lnTo>
                  <a:lnTo>
                    <a:pt x="39" y="107"/>
                  </a:lnTo>
                  <a:lnTo>
                    <a:pt x="40" y="103"/>
                  </a:lnTo>
                  <a:lnTo>
                    <a:pt x="42" y="101"/>
                  </a:lnTo>
                  <a:lnTo>
                    <a:pt x="43" y="98"/>
                  </a:lnTo>
                  <a:lnTo>
                    <a:pt x="43" y="98"/>
                  </a:lnTo>
                  <a:lnTo>
                    <a:pt x="43" y="97"/>
                  </a:lnTo>
                  <a:lnTo>
                    <a:pt x="43" y="97"/>
                  </a:lnTo>
                  <a:lnTo>
                    <a:pt x="10" y="73"/>
                  </a:lnTo>
                  <a:lnTo>
                    <a:pt x="5" y="68"/>
                  </a:lnTo>
                  <a:lnTo>
                    <a:pt x="3" y="64"/>
                  </a:lnTo>
                  <a:lnTo>
                    <a:pt x="1" y="59"/>
                  </a:lnTo>
                  <a:lnTo>
                    <a:pt x="0" y="55"/>
                  </a:lnTo>
                  <a:lnTo>
                    <a:pt x="1" y="51"/>
                  </a:lnTo>
                  <a:lnTo>
                    <a:pt x="1" y="47"/>
                  </a:lnTo>
                  <a:lnTo>
                    <a:pt x="3" y="44"/>
                  </a:lnTo>
                  <a:lnTo>
                    <a:pt x="4" y="43"/>
                  </a:lnTo>
                  <a:lnTo>
                    <a:pt x="4" y="42"/>
                  </a:lnTo>
                  <a:lnTo>
                    <a:pt x="33" y="0"/>
                  </a:lnTo>
                  <a:close/>
                </a:path>
              </a:pathLst>
            </a:custGeom>
            <a:grpFill/>
            <a:ln w="0">
              <a:solidFill>
                <a:schemeClr val="accent1">
                  <a:lumMod val="75000"/>
                </a:schemeClr>
              </a:solidFill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2" name="Freeform 144"/>
            <p:cNvSpPr/>
            <p:nvPr/>
          </p:nvSpPr>
          <p:spPr bwMode="auto">
            <a:xfrm>
              <a:off x="7629525" y="3087688"/>
              <a:ext cx="49213" cy="360363"/>
            </a:xfrm>
            <a:custGeom>
              <a:gdLst>
                <a:gd name="T0" fmla="*/ 6 w 31"/>
                <a:gd name="T1" fmla="*/ 0 h 227"/>
                <a:gd name="T2" fmla="*/ 6 w 31"/>
                <a:gd name="T3" fmla="*/ 0 h 227"/>
                <a:gd name="T4" fmla="*/ 16 w 31"/>
                <a:gd name="T5" fmla="*/ 0 h 227"/>
                <a:gd name="T6" fmla="*/ 16 w 31"/>
                <a:gd name="T7" fmla="*/ 6 h 227"/>
                <a:gd name="T8" fmla="*/ 16 w 31"/>
                <a:gd name="T9" fmla="*/ 16 h 227"/>
                <a:gd name="T10" fmla="*/ 14 w 31"/>
                <a:gd name="T11" fmla="*/ 33 h 227"/>
                <a:gd name="T12" fmla="*/ 13 w 31"/>
                <a:gd name="T13" fmla="*/ 54 h 227"/>
                <a:gd name="T14" fmla="*/ 12 w 31"/>
                <a:gd name="T15" fmla="*/ 78 h 227"/>
                <a:gd name="T16" fmla="*/ 10 w 31"/>
                <a:gd name="T17" fmla="*/ 104 h 227"/>
                <a:gd name="T18" fmla="*/ 10 w 31"/>
                <a:gd name="T19" fmla="*/ 129 h 227"/>
                <a:gd name="T20" fmla="*/ 9 w 31"/>
                <a:gd name="T21" fmla="*/ 152 h 227"/>
                <a:gd name="T22" fmla="*/ 10 w 31"/>
                <a:gd name="T23" fmla="*/ 172 h 227"/>
                <a:gd name="T24" fmla="*/ 10 w 31"/>
                <a:gd name="T25" fmla="*/ 189 h 227"/>
                <a:gd name="T26" fmla="*/ 12 w 31"/>
                <a:gd name="T27" fmla="*/ 194 h 227"/>
                <a:gd name="T28" fmla="*/ 12 w 31"/>
                <a:gd name="T29" fmla="*/ 194 h 227"/>
                <a:gd name="T30" fmla="*/ 13 w 31"/>
                <a:gd name="T31" fmla="*/ 214 h 227"/>
                <a:gd name="T32" fmla="*/ 13 w 31"/>
                <a:gd name="T33" fmla="*/ 215 h 227"/>
                <a:gd name="T34" fmla="*/ 13 w 31"/>
                <a:gd name="T35" fmla="*/ 216 h 227"/>
                <a:gd name="T36" fmla="*/ 13 w 31"/>
                <a:gd name="T37" fmla="*/ 216 h 227"/>
                <a:gd name="T38" fmla="*/ 13 w 31"/>
                <a:gd name="T39" fmla="*/ 216 h 227"/>
                <a:gd name="T40" fmla="*/ 14 w 31"/>
                <a:gd name="T41" fmla="*/ 218 h 227"/>
                <a:gd name="T42" fmla="*/ 16 w 31"/>
                <a:gd name="T43" fmla="*/ 218 h 227"/>
                <a:gd name="T44" fmla="*/ 17 w 31"/>
                <a:gd name="T45" fmla="*/ 218 h 227"/>
                <a:gd name="T46" fmla="*/ 17 w 31"/>
                <a:gd name="T47" fmla="*/ 218 h 227"/>
                <a:gd name="T48" fmla="*/ 31 w 31"/>
                <a:gd name="T49" fmla="*/ 216 h 227"/>
                <a:gd name="T50" fmla="*/ 31 w 31"/>
                <a:gd name="T51" fmla="*/ 227 h 227"/>
                <a:gd name="T52" fmla="*/ 18 w 31"/>
                <a:gd name="T53" fmla="*/ 227 h 227"/>
                <a:gd name="T54" fmla="*/ 16 w 31"/>
                <a:gd name="T55" fmla="*/ 227 h 227"/>
                <a:gd name="T56" fmla="*/ 14 w 31"/>
                <a:gd name="T57" fmla="*/ 227 h 227"/>
                <a:gd name="T58" fmla="*/ 10 w 31"/>
                <a:gd name="T59" fmla="*/ 227 h 227"/>
                <a:gd name="T60" fmla="*/ 8 w 31"/>
                <a:gd name="T61" fmla="*/ 225 h 227"/>
                <a:gd name="T62" fmla="*/ 5 w 31"/>
                <a:gd name="T63" fmla="*/ 223 h 227"/>
                <a:gd name="T64" fmla="*/ 4 w 31"/>
                <a:gd name="T65" fmla="*/ 219 h 227"/>
                <a:gd name="T66" fmla="*/ 4 w 31"/>
                <a:gd name="T67" fmla="*/ 216 h 227"/>
                <a:gd name="T68" fmla="*/ 4 w 31"/>
                <a:gd name="T69" fmla="*/ 214 h 227"/>
                <a:gd name="T70" fmla="*/ 1 w 31"/>
                <a:gd name="T71" fmla="*/ 195 h 227"/>
                <a:gd name="T72" fmla="*/ 1 w 31"/>
                <a:gd name="T73" fmla="*/ 189 h 227"/>
                <a:gd name="T74" fmla="*/ 0 w 31"/>
                <a:gd name="T75" fmla="*/ 173 h 227"/>
                <a:gd name="T76" fmla="*/ 0 w 31"/>
                <a:gd name="T77" fmla="*/ 152 h 227"/>
                <a:gd name="T78" fmla="*/ 0 w 31"/>
                <a:gd name="T79" fmla="*/ 129 h 227"/>
                <a:gd name="T80" fmla="*/ 1 w 31"/>
                <a:gd name="T81" fmla="*/ 102 h 227"/>
                <a:gd name="T82" fmla="*/ 1 w 31"/>
                <a:gd name="T83" fmla="*/ 78 h 227"/>
                <a:gd name="T84" fmla="*/ 2 w 31"/>
                <a:gd name="T85" fmla="*/ 54 h 227"/>
                <a:gd name="T86" fmla="*/ 4 w 31"/>
                <a:gd name="T87" fmla="*/ 32 h 227"/>
                <a:gd name="T88" fmla="*/ 5 w 31"/>
                <a:gd name="T89" fmla="*/ 15 h 227"/>
                <a:gd name="T90" fmla="*/ 6 w 31"/>
                <a:gd name="T91" fmla="*/ 4 h 227"/>
                <a:gd name="T92" fmla="*/ 6 w 31"/>
                <a:gd name="T93" fmla="*/ 0 h 227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1" h="226">
                  <a:moveTo>
                    <a:pt x="6" y="0"/>
                  </a:moveTo>
                  <a:lnTo>
                    <a:pt x="6" y="0"/>
                  </a:lnTo>
                  <a:lnTo>
                    <a:pt x="16" y="0"/>
                  </a:lnTo>
                  <a:lnTo>
                    <a:pt x="16" y="6"/>
                  </a:lnTo>
                  <a:lnTo>
                    <a:pt x="16" y="16"/>
                  </a:lnTo>
                  <a:lnTo>
                    <a:pt x="14" y="33"/>
                  </a:lnTo>
                  <a:lnTo>
                    <a:pt x="13" y="54"/>
                  </a:lnTo>
                  <a:lnTo>
                    <a:pt x="12" y="78"/>
                  </a:lnTo>
                  <a:lnTo>
                    <a:pt x="10" y="104"/>
                  </a:lnTo>
                  <a:lnTo>
                    <a:pt x="10" y="129"/>
                  </a:lnTo>
                  <a:lnTo>
                    <a:pt x="9" y="152"/>
                  </a:lnTo>
                  <a:lnTo>
                    <a:pt x="10" y="172"/>
                  </a:lnTo>
                  <a:lnTo>
                    <a:pt x="10" y="189"/>
                  </a:lnTo>
                  <a:lnTo>
                    <a:pt x="12" y="194"/>
                  </a:lnTo>
                  <a:lnTo>
                    <a:pt x="12" y="194"/>
                  </a:lnTo>
                  <a:lnTo>
                    <a:pt x="13" y="214"/>
                  </a:lnTo>
                  <a:lnTo>
                    <a:pt x="13" y="215"/>
                  </a:lnTo>
                  <a:lnTo>
                    <a:pt x="13" y="216"/>
                  </a:lnTo>
                  <a:lnTo>
                    <a:pt x="13" y="216"/>
                  </a:lnTo>
                  <a:lnTo>
                    <a:pt x="13" y="216"/>
                  </a:lnTo>
                  <a:lnTo>
                    <a:pt x="14" y="218"/>
                  </a:lnTo>
                  <a:lnTo>
                    <a:pt x="16" y="218"/>
                  </a:lnTo>
                  <a:lnTo>
                    <a:pt x="17" y="218"/>
                  </a:lnTo>
                  <a:lnTo>
                    <a:pt x="17" y="218"/>
                  </a:lnTo>
                  <a:lnTo>
                    <a:pt x="31" y="216"/>
                  </a:lnTo>
                  <a:lnTo>
                    <a:pt x="31" y="227"/>
                  </a:lnTo>
                  <a:lnTo>
                    <a:pt x="18" y="227"/>
                  </a:lnTo>
                  <a:lnTo>
                    <a:pt x="16" y="227"/>
                  </a:lnTo>
                  <a:lnTo>
                    <a:pt x="14" y="227"/>
                  </a:lnTo>
                  <a:lnTo>
                    <a:pt x="10" y="227"/>
                  </a:lnTo>
                  <a:lnTo>
                    <a:pt x="8" y="225"/>
                  </a:lnTo>
                  <a:lnTo>
                    <a:pt x="5" y="223"/>
                  </a:lnTo>
                  <a:lnTo>
                    <a:pt x="4" y="219"/>
                  </a:lnTo>
                  <a:lnTo>
                    <a:pt x="4" y="216"/>
                  </a:lnTo>
                  <a:lnTo>
                    <a:pt x="4" y="214"/>
                  </a:lnTo>
                  <a:lnTo>
                    <a:pt x="1" y="195"/>
                  </a:lnTo>
                  <a:lnTo>
                    <a:pt x="1" y="189"/>
                  </a:lnTo>
                  <a:lnTo>
                    <a:pt x="0" y="173"/>
                  </a:lnTo>
                  <a:lnTo>
                    <a:pt x="0" y="152"/>
                  </a:lnTo>
                  <a:lnTo>
                    <a:pt x="0" y="129"/>
                  </a:lnTo>
                  <a:lnTo>
                    <a:pt x="1" y="102"/>
                  </a:lnTo>
                  <a:lnTo>
                    <a:pt x="1" y="78"/>
                  </a:lnTo>
                  <a:lnTo>
                    <a:pt x="2" y="54"/>
                  </a:lnTo>
                  <a:lnTo>
                    <a:pt x="4" y="32"/>
                  </a:lnTo>
                  <a:lnTo>
                    <a:pt x="5" y="15"/>
                  </a:lnTo>
                  <a:lnTo>
                    <a:pt x="6" y="4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solidFill>
                <a:schemeClr val="accent1">
                  <a:lumMod val="75000"/>
                </a:schemeClr>
              </a:solidFill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3" name="Freeform 145"/>
            <p:cNvSpPr/>
            <p:nvPr/>
          </p:nvSpPr>
          <p:spPr bwMode="auto">
            <a:xfrm>
              <a:off x="7556500" y="3092450"/>
              <a:ext cx="44450" cy="363538"/>
            </a:xfrm>
            <a:custGeom>
              <a:gdLst>
                <a:gd name="T0" fmla="*/ 16 w 28"/>
                <a:gd name="T1" fmla="*/ 0 h 229"/>
                <a:gd name="T2" fmla="*/ 16 w 28"/>
                <a:gd name="T3" fmla="*/ 0 h 229"/>
                <a:gd name="T4" fmla="*/ 26 w 28"/>
                <a:gd name="T5" fmla="*/ 0 h 229"/>
                <a:gd name="T6" fmla="*/ 26 w 28"/>
                <a:gd name="T7" fmla="*/ 4 h 229"/>
                <a:gd name="T8" fmla="*/ 26 w 28"/>
                <a:gd name="T9" fmla="*/ 14 h 229"/>
                <a:gd name="T10" fmla="*/ 25 w 28"/>
                <a:gd name="T11" fmla="*/ 31 h 229"/>
                <a:gd name="T12" fmla="*/ 25 w 28"/>
                <a:gd name="T13" fmla="*/ 52 h 229"/>
                <a:gd name="T14" fmla="*/ 25 w 28"/>
                <a:gd name="T15" fmla="*/ 77 h 229"/>
                <a:gd name="T16" fmla="*/ 25 w 28"/>
                <a:gd name="T17" fmla="*/ 102 h 229"/>
                <a:gd name="T18" fmla="*/ 25 w 28"/>
                <a:gd name="T19" fmla="*/ 127 h 229"/>
                <a:gd name="T20" fmla="*/ 25 w 28"/>
                <a:gd name="T21" fmla="*/ 152 h 229"/>
                <a:gd name="T22" fmla="*/ 25 w 28"/>
                <a:gd name="T23" fmla="*/ 173 h 229"/>
                <a:gd name="T24" fmla="*/ 25 w 28"/>
                <a:gd name="T25" fmla="*/ 190 h 229"/>
                <a:gd name="T26" fmla="*/ 25 w 28"/>
                <a:gd name="T27" fmla="*/ 191 h 229"/>
                <a:gd name="T28" fmla="*/ 25 w 28"/>
                <a:gd name="T29" fmla="*/ 195 h 229"/>
                <a:gd name="T30" fmla="*/ 25 w 28"/>
                <a:gd name="T31" fmla="*/ 199 h 229"/>
                <a:gd name="T32" fmla="*/ 25 w 28"/>
                <a:gd name="T33" fmla="*/ 203 h 229"/>
                <a:gd name="T34" fmla="*/ 26 w 28"/>
                <a:gd name="T35" fmla="*/ 221 h 229"/>
                <a:gd name="T36" fmla="*/ 26 w 28"/>
                <a:gd name="T37" fmla="*/ 221 h 229"/>
                <a:gd name="T38" fmla="*/ 28 w 28"/>
                <a:gd name="T39" fmla="*/ 224 h 229"/>
                <a:gd name="T40" fmla="*/ 26 w 28"/>
                <a:gd name="T41" fmla="*/ 225 h 229"/>
                <a:gd name="T42" fmla="*/ 25 w 28"/>
                <a:gd name="T43" fmla="*/ 226 h 229"/>
                <a:gd name="T44" fmla="*/ 24 w 28"/>
                <a:gd name="T45" fmla="*/ 228 h 229"/>
                <a:gd name="T46" fmla="*/ 24 w 28"/>
                <a:gd name="T47" fmla="*/ 228 h 229"/>
                <a:gd name="T48" fmla="*/ 22 w 28"/>
                <a:gd name="T49" fmla="*/ 229 h 229"/>
                <a:gd name="T50" fmla="*/ 20 w 28"/>
                <a:gd name="T51" fmla="*/ 229 h 229"/>
                <a:gd name="T52" fmla="*/ 17 w 28"/>
                <a:gd name="T53" fmla="*/ 229 h 229"/>
                <a:gd name="T54" fmla="*/ 13 w 28"/>
                <a:gd name="T55" fmla="*/ 228 h 229"/>
                <a:gd name="T56" fmla="*/ 0 w 28"/>
                <a:gd name="T57" fmla="*/ 228 h 229"/>
                <a:gd name="T58" fmla="*/ 0 w 28"/>
                <a:gd name="T59" fmla="*/ 217 h 229"/>
                <a:gd name="T60" fmla="*/ 14 w 28"/>
                <a:gd name="T61" fmla="*/ 219 h 229"/>
                <a:gd name="T62" fmla="*/ 14 w 28"/>
                <a:gd name="T63" fmla="*/ 219 h 229"/>
                <a:gd name="T64" fmla="*/ 16 w 28"/>
                <a:gd name="T65" fmla="*/ 219 h 229"/>
                <a:gd name="T66" fmla="*/ 16 w 28"/>
                <a:gd name="T67" fmla="*/ 203 h 229"/>
                <a:gd name="T68" fmla="*/ 16 w 28"/>
                <a:gd name="T69" fmla="*/ 202 h 229"/>
                <a:gd name="T70" fmla="*/ 16 w 28"/>
                <a:gd name="T71" fmla="*/ 200 h 229"/>
                <a:gd name="T72" fmla="*/ 16 w 28"/>
                <a:gd name="T73" fmla="*/ 198 h 229"/>
                <a:gd name="T74" fmla="*/ 16 w 28"/>
                <a:gd name="T75" fmla="*/ 194 h 229"/>
                <a:gd name="T76" fmla="*/ 16 w 28"/>
                <a:gd name="T77" fmla="*/ 191 h 229"/>
                <a:gd name="T78" fmla="*/ 16 w 28"/>
                <a:gd name="T79" fmla="*/ 190 h 229"/>
                <a:gd name="T80" fmla="*/ 14 w 28"/>
                <a:gd name="T81" fmla="*/ 173 h 229"/>
                <a:gd name="T82" fmla="*/ 14 w 28"/>
                <a:gd name="T83" fmla="*/ 152 h 229"/>
                <a:gd name="T84" fmla="*/ 14 w 28"/>
                <a:gd name="T85" fmla="*/ 127 h 229"/>
                <a:gd name="T86" fmla="*/ 14 w 28"/>
                <a:gd name="T87" fmla="*/ 102 h 229"/>
                <a:gd name="T88" fmla="*/ 14 w 28"/>
                <a:gd name="T89" fmla="*/ 76 h 229"/>
                <a:gd name="T90" fmla="*/ 16 w 28"/>
                <a:gd name="T91" fmla="*/ 52 h 229"/>
                <a:gd name="T92" fmla="*/ 16 w 28"/>
                <a:gd name="T93" fmla="*/ 31 h 229"/>
                <a:gd name="T94" fmla="*/ 16 w 28"/>
                <a:gd name="T95" fmla="*/ 14 h 229"/>
                <a:gd name="T96" fmla="*/ 16 w 28"/>
                <a:gd name="T97" fmla="*/ 4 h 229"/>
                <a:gd name="T98" fmla="*/ 16 w 28"/>
                <a:gd name="T99" fmla="*/ 0 h 229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8" h="229">
                  <a:moveTo>
                    <a:pt x="16" y="0"/>
                  </a:moveTo>
                  <a:lnTo>
                    <a:pt x="16" y="0"/>
                  </a:lnTo>
                  <a:lnTo>
                    <a:pt x="26" y="0"/>
                  </a:lnTo>
                  <a:lnTo>
                    <a:pt x="26" y="4"/>
                  </a:lnTo>
                  <a:lnTo>
                    <a:pt x="26" y="14"/>
                  </a:lnTo>
                  <a:lnTo>
                    <a:pt x="25" y="31"/>
                  </a:lnTo>
                  <a:lnTo>
                    <a:pt x="25" y="52"/>
                  </a:lnTo>
                  <a:lnTo>
                    <a:pt x="25" y="77"/>
                  </a:lnTo>
                  <a:lnTo>
                    <a:pt x="25" y="102"/>
                  </a:lnTo>
                  <a:lnTo>
                    <a:pt x="25" y="127"/>
                  </a:lnTo>
                  <a:lnTo>
                    <a:pt x="25" y="152"/>
                  </a:lnTo>
                  <a:lnTo>
                    <a:pt x="25" y="173"/>
                  </a:lnTo>
                  <a:lnTo>
                    <a:pt x="25" y="190"/>
                  </a:lnTo>
                  <a:lnTo>
                    <a:pt x="25" y="191"/>
                  </a:lnTo>
                  <a:lnTo>
                    <a:pt x="25" y="195"/>
                  </a:lnTo>
                  <a:lnTo>
                    <a:pt x="25" y="199"/>
                  </a:lnTo>
                  <a:lnTo>
                    <a:pt x="25" y="203"/>
                  </a:lnTo>
                  <a:lnTo>
                    <a:pt x="26" y="221"/>
                  </a:lnTo>
                  <a:lnTo>
                    <a:pt x="26" y="221"/>
                  </a:lnTo>
                  <a:lnTo>
                    <a:pt x="28" y="224"/>
                  </a:lnTo>
                  <a:lnTo>
                    <a:pt x="26" y="225"/>
                  </a:lnTo>
                  <a:lnTo>
                    <a:pt x="25" y="226"/>
                  </a:lnTo>
                  <a:lnTo>
                    <a:pt x="24" y="228"/>
                  </a:lnTo>
                  <a:lnTo>
                    <a:pt x="24" y="228"/>
                  </a:lnTo>
                  <a:lnTo>
                    <a:pt x="22" y="229"/>
                  </a:lnTo>
                  <a:lnTo>
                    <a:pt x="20" y="229"/>
                  </a:lnTo>
                  <a:lnTo>
                    <a:pt x="17" y="229"/>
                  </a:lnTo>
                  <a:lnTo>
                    <a:pt x="13" y="228"/>
                  </a:lnTo>
                  <a:lnTo>
                    <a:pt x="0" y="228"/>
                  </a:lnTo>
                  <a:lnTo>
                    <a:pt x="0" y="217"/>
                  </a:lnTo>
                  <a:lnTo>
                    <a:pt x="14" y="219"/>
                  </a:lnTo>
                  <a:lnTo>
                    <a:pt x="14" y="219"/>
                  </a:lnTo>
                  <a:lnTo>
                    <a:pt x="16" y="219"/>
                  </a:lnTo>
                  <a:lnTo>
                    <a:pt x="16" y="203"/>
                  </a:lnTo>
                  <a:lnTo>
                    <a:pt x="16" y="202"/>
                  </a:lnTo>
                  <a:lnTo>
                    <a:pt x="16" y="200"/>
                  </a:lnTo>
                  <a:lnTo>
                    <a:pt x="16" y="198"/>
                  </a:lnTo>
                  <a:lnTo>
                    <a:pt x="16" y="194"/>
                  </a:lnTo>
                  <a:lnTo>
                    <a:pt x="16" y="191"/>
                  </a:lnTo>
                  <a:lnTo>
                    <a:pt x="16" y="190"/>
                  </a:lnTo>
                  <a:lnTo>
                    <a:pt x="14" y="173"/>
                  </a:lnTo>
                  <a:lnTo>
                    <a:pt x="14" y="152"/>
                  </a:lnTo>
                  <a:lnTo>
                    <a:pt x="14" y="127"/>
                  </a:lnTo>
                  <a:lnTo>
                    <a:pt x="14" y="102"/>
                  </a:lnTo>
                  <a:lnTo>
                    <a:pt x="14" y="76"/>
                  </a:lnTo>
                  <a:lnTo>
                    <a:pt x="16" y="52"/>
                  </a:lnTo>
                  <a:lnTo>
                    <a:pt x="16" y="31"/>
                  </a:lnTo>
                  <a:lnTo>
                    <a:pt x="16" y="14"/>
                  </a:lnTo>
                  <a:lnTo>
                    <a:pt x="16" y="4"/>
                  </a:lnTo>
                  <a:lnTo>
                    <a:pt x="16" y="0"/>
                  </a:lnTo>
                  <a:close/>
                </a:path>
              </a:pathLst>
            </a:custGeom>
            <a:grpFill/>
            <a:ln w="0">
              <a:solidFill>
                <a:schemeClr val="accent1">
                  <a:lumMod val="75000"/>
                </a:schemeClr>
              </a:solidFill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4" name="Freeform 146"/>
            <p:cNvSpPr>
              <a:spLocks noEditPoints="1"/>
            </p:cNvSpPr>
            <p:nvPr/>
          </p:nvSpPr>
          <p:spPr bwMode="auto">
            <a:xfrm>
              <a:off x="7491413" y="2516188"/>
              <a:ext cx="288925" cy="269875"/>
            </a:xfrm>
            <a:custGeom>
              <a:gdLst>
                <a:gd name="T0" fmla="*/ 71 w 182"/>
                <a:gd name="T1" fmla="*/ 11 h 170"/>
                <a:gd name="T2" fmla="*/ 53 w 182"/>
                <a:gd name="T3" fmla="*/ 19 h 170"/>
                <a:gd name="T4" fmla="*/ 49 w 182"/>
                <a:gd name="T5" fmla="*/ 21 h 170"/>
                <a:gd name="T6" fmla="*/ 29 w 182"/>
                <a:gd name="T7" fmla="*/ 40 h 170"/>
                <a:gd name="T8" fmla="*/ 12 w 182"/>
                <a:gd name="T9" fmla="*/ 74 h 170"/>
                <a:gd name="T10" fmla="*/ 12 w 182"/>
                <a:gd name="T11" fmla="*/ 105 h 170"/>
                <a:gd name="T12" fmla="*/ 21 w 182"/>
                <a:gd name="T13" fmla="*/ 126 h 170"/>
                <a:gd name="T14" fmla="*/ 24 w 182"/>
                <a:gd name="T15" fmla="*/ 129 h 170"/>
                <a:gd name="T16" fmla="*/ 24 w 182"/>
                <a:gd name="T17" fmla="*/ 130 h 170"/>
                <a:gd name="T18" fmla="*/ 53 w 182"/>
                <a:gd name="T19" fmla="*/ 153 h 170"/>
                <a:gd name="T20" fmla="*/ 86 w 182"/>
                <a:gd name="T21" fmla="*/ 160 h 170"/>
                <a:gd name="T22" fmla="*/ 116 w 182"/>
                <a:gd name="T23" fmla="*/ 156 h 170"/>
                <a:gd name="T24" fmla="*/ 129 w 182"/>
                <a:gd name="T25" fmla="*/ 152 h 170"/>
                <a:gd name="T26" fmla="*/ 130 w 182"/>
                <a:gd name="T27" fmla="*/ 152 h 170"/>
                <a:gd name="T28" fmla="*/ 130 w 182"/>
                <a:gd name="T29" fmla="*/ 151 h 170"/>
                <a:gd name="T30" fmla="*/ 134 w 182"/>
                <a:gd name="T31" fmla="*/ 148 h 170"/>
                <a:gd name="T32" fmla="*/ 144 w 182"/>
                <a:gd name="T33" fmla="*/ 139 h 170"/>
                <a:gd name="T34" fmla="*/ 151 w 182"/>
                <a:gd name="T35" fmla="*/ 134 h 170"/>
                <a:gd name="T36" fmla="*/ 156 w 182"/>
                <a:gd name="T37" fmla="*/ 129 h 170"/>
                <a:gd name="T38" fmla="*/ 158 w 182"/>
                <a:gd name="T39" fmla="*/ 127 h 170"/>
                <a:gd name="T40" fmla="*/ 159 w 182"/>
                <a:gd name="T41" fmla="*/ 126 h 170"/>
                <a:gd name="T42" fmla="*/ 161 w 182"/>
                <a:gd name="T43" fmla="*/ 123 h 170"/>
                <a:gd name="T44" fmla="*/ 164 w 182"/>
                <a:gd name="T45" fmla="*/ 118 h 170"/>
                <a:gd name="T46" fmla="*/ 168 w 182"/>
                <a:gd name="T47" fmla="*/ 102 h 170"/>
                <a:gd name="T48" fmla="*/ 171 w 182"/>
                <a:gd name="T49" fmla="*/ 92 h 170"/>
                <a:gd name="T50" fmla="*/ 172 w 182"/>
                <a:gd name="T51" fmla="*/ 84 h 170"/>
                <a:gd name="T52" fmla="*/ 168 w 182"/>
                <a:gd name="T53" fmla="*/ 63 h 170"/>
                <a:gd name="T54" fmla="*/ 152 w 182"/>
                <a:gd name="T55" fmla="*/ 37 h 170"/>
                <a:gd name="T56" fmla="*/ 134 w 182"/>
                <a:gd name="T57" fmla="*/ 23 h 170"/>
                <a:gd name="T58" fmla="*/ 121 w 182"/>
                <a:gd name="T59" fmla="*/ 17 h 170"/>
                <a:gd name="T60" fmla="*/ 120 w 182"/>
                <a:gd name="T61" fmla="*/ 16 h 170"/>
                <a:gd name="T62" fmla="*/ 118 w 182"/>
                <a:gd name="T63" fmla="*/ 16 h 170"/>
                <a:gd name="T64" fmla="*/ 86 w 182"/>
                <a:gd name="T65" fmla="*/ 9 h 170"/>
                <a:gd name="T66" fmla="*/ 86 w 182"/>
                <a:gd name="T67" fmla="*/ 0 h 170"/>
                <a:gd name="T68" fmla="*/ 122 w 182"/>
                <a:gd name="T69" fmla="*/ 7 h 170"/>
                <a:gd name="T70" fmla="*/ 137 w 182"/>
                <a:gd name="T71" fmla="*/ 13 h 170"/>
                <a:gd name="T72" fmla="*/ 160 w 182"/>
                <a:gd name="T73" fmla="*/ 30 h 170"/>
                <a:gd name="T74" fmla="*/ 179 w 182"/>
                <a:gd name="T75" fmla="*/ 61 h 170"/>
                <a:gd name="T76" fmla="*/ 182 w 182"/>
                <a:gd name="T77" fmla="*/ 81 h 170"/>
                <a:gd name="T78" fmla="*/ 181 w 182"/>
                <a:gd name="T79" fmla="*/ 87 h 170"/>
                <a:gd name="T80" fmla="*/ 177 w 182"/>
                <a:gd name="T81" fmla="*/ 109 h 170"/>
                <a:gd name="T82" fmla="*/ 171 w 182"/>
                <a:gd name="T83" fmla="*/ 126 h 170"/>
                <a:gd name="T84" fmla="*/ 165 w 182"/>
                <a:gd name="T85" fmla="*/ 134 h 170"/>
                <a:gd name="T86" fmla="*/ 156 w 182"/>
                <a:gd name="T87" fmla="*/ 142 h 170"/>
                <a:gd name="T88" fmla="*/ 142 w 182"/>
                <a:gd name="T89" fmla="*/ 155 h 170"/>
                <a:gd name="T90" fmla="*/ 134 w 182"/>
                <a:gd name="T91" fmla="*/ 160 h 170"/>
                <a:gd name="T92" fmla="*/ 127 w 182"/>
                <a:gd name="T93" fmla="*/ 163 h 170"/>
                <a:gd name="T94" fmla="*/ 103 w 182"/>
                <a:gd name="T95" fmla="*/ 169 h 170"/>
                <a:gd name="T96" fmla="*/ 84 w 182"/>
                <a:gd name="T97" fmla="*/ 170 h 170"/>
                <a:gd name="T98" fmla="*/ 55 w 182"/>
                <a:gd name="T99" fmla="*/ 165 h 170"/>
                <a:gd name="T100" fmla="*/ 28 w 182"/>
                <a:gd name="T101" fmla="*/ 150 h 170"/>
                <a:gd name="T102" fmla="*/ 12 w 182"/>
                <a:gd name="T103" fmla="*/ 131 h 170"/>
                <a:gd name="T104" fmla="*/ 3 w 182"/>
                <a:gd name="T105" fmla="*/ 106 h 170"/>
                <a:gd name="T106" fmla="*/ 2 w 182"/>
                <a:gd name="T107" fmla="*/ 72 h 170"/>
                <a:gd name="T108" fmla="*/ 23 w 182"/>
                <a:gd name="T109" fmla="*/ 34 h 170"/>
                <a:gd name="T110" fmla="*/ 46 w 182"/>
                <a:gd name="T111" fmla="*/ 12 h 170"/>
                <a:gd name="T112" fmla="*/ 67 w 182"/>
                <a:gd name="T113" fmla="*/ 2 h 17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82" h="170">
                  <a:moveTo>
                    <a:pt x="86" y="9"/>
                  </a:moveTo>
                  <a:lnTo>
                    <a:pt x="71" y="11"/>
                  </a:lnTo>
                  <a:lnTo>
                    <a:pt x="61" y="15"/>
                  </a:lnTo>
                  <a:lnTo>
                    <a:pt x="53" y="19"/>
                  </a:lnTo>
                  <a:lnTo>
                    <a:pt x="49" y="21"/>
                  </a:lnTo>
                  <a:lnTo>
                    <a:pt x="49" y="21"/>
                  </a:lnTo>
                  <a:lnTo>
                    <a:pt x="49" y="21"/>
                  </a:lnTo>
                  <a:lnTo>
                    <a:pt x="29" y="40"/>
                  </a:lnTo>
                  <a:lnTo>
                    <a:pt x="17" y="58"/>
                  </a:lnTo>
                  <a:lnTo>
                    <a:pt x="12" y="74"/>
                  </a:lnTo>
                  <a:lnTo>
                    <a:pt x="10" y="89"/>
                  </a:lnTo>
                  <a:lnTo>
                    <a:pt x="12" y="105"/>
                  </a:lnTo>
                  <a:lnTo>
                    <a:pt x="17" y="118"/>
                  </a:lnTo>
                  <a:lnTo>
                    <a:pt x="21" y="126"/>
                  </a:lnTo>
                  <a:lnTo>
                    <a:pt x="24" y="129"/>
                  </a:lnTo>
                  <a:lnTo>
                    <a:pt x="24" y="129"/>
                  </a:lnTo>
                  <a:lnTo>
                    <a:pt x="24" y="130"/>
                  </a:lnTo>
                  <a:lnTo>
                    <a:pt x="24" y="130"/>
                  </a:lnTo>
                  <a:lnTo>
                    <a:pt x="37" y="144"/>
                  </a:lnTo>
                  <a:lnTo>
                    <a:pt x="53" y="153"/>
                  </a:lnTo>
                  <a:lnTo>
                    <a:pt x="69" y="159"/>
                  </a:lnTo>
                  <a:lnTo>
                    <a:pt x="86" y="160"/>
                  </a:lnTo>
                  <a:lnTo>
                    <a:pt x="103" y="159"/>
                  </a:lnTo>
                  <a:lnTo>
                    <a:pt x="116" y="156"/>
                  </a:lnTo>
                  <a:lnTo>
                    <a:pt x="126" y="153"/>
                  </a:lnTo>
                  <a:lnTo>
                    <a:pt x="129" y="152"/>
                  </a:lnTo>
                  <a:lnTo>
                    <a:pt x="129" y="152"/>
                  </a:lnTo>
                  <a:lnTo>
                    <a:pt x="130" y="152"/>
                  </a:lnTo>
                  <a:lnTo>
                    <a:pt x="130" y="151"/>
                  </a:lnTo>
                  <a:lnTo>
                    <a:pt x="130" y="151"/>
                  </a:lnTo>
                  <a:lnTo>
                    <a:pt x="133" y="150"/>
                  </a:lnTo>
                  <a:lnTo>
                    <a:pt x="134" y="148"/>
                  </a:lnTo>
                  <a:lnTo>
                    <a:pt x="139" y="144"/>
                  </a:lnTo>
                  <a:lnTo>
                    <a:pt x="144" y="139"/>
                  </a:lnTo>
                  <a:lnTo>
                    <a:pt x="148" y="136"/>
                  </a:lnTo>
                  <a:lnTo>
                    <a:pt x="151" y="134"/>
                  </a:lnTo>
                  <a:lnTo>
                    <a:pt x="154" y="131"/>
                  </a:lnTo>
                  <a:lnTo>
                    <a:pt x="156" y="129"/>
                  </a:lnTo>
                  <a:lnTo>
                    <a:pt x="158" y="127"/>
                  </a:lnTo>
                  <a:lnTo>
                    <a:pt x="158" y="127"/>
                  </a:lnTo>
                  <a:lnTo>
                    <a:pt x="159" y="126"/>
                  </a:lnTo>
                  <a:lnTo>
                    <a:pt x="159" y="126"/>
                  </a:lnTo>
                  <a:lnTo>
                    <a:pt x="160" y="126"/>
                  </a:lnTo>
                  <a:lnTo>
                    <a:pt x="161" y="123"/>
                  </a:lnTo>
                  <a:lnTo>
                    <a:pt x="163" y="121"/>
                  </a:lnTo>
                  <a:lnTo>
                    <a:pt x="164" y="118"/>
                  </a:lnTo>
                  <a:lnTo>
                    <a:pt x="167" y="110"/>
                  </a:lnTo>
                  <a:lnTo>
                    <a:pt x="168" y="102"/>
                  </a:lnTo>
                  <a:lnTo>
                    <a:pt x="169" y="97"/>
                  </a:lnTo>
                  <a:lnTo>
                    <a:pt x="171" y="92"/>
                  </a:lnTo>
                  <a:lnTo>
                    <a:pt x="172" y="88"/>
                  </a:lnTo>
                  <a:lnTo>
                    <a:pt x="172" y="84"/>
                  </a:lnTo>
                  <a:lnTo>
                    <a:pt x="172" y="81"/>
                  </a:lnTo>
                  <a:lnTo>
                    <a:pt x="168" y="63"/>
                  </a:lnTo>
                  <a:lnTo>
                    <a:pt x="161" y="49"/>
                  </a:lnTo>
                  <a:lnTo>
                    <a:pt x="152" y="37"/>
                  </a:lnTo>
                  <a:lnTo>
                    <a:pt x="143" y="29"/>
                  </a:lnTo>
                  <a:lnTo>
                    <a:pt x="134" y="23"/>
                  </a:lnTo>
                  <a:lnTo>
                    <a:pt x="126" y="19"/>
                  </a:lnTo>
                  <a:lnTo>
                    <a:pt x="121" y="17"/>
                  </a:lnTo>
                  <a:lnTo>
                    <a:pt x="120" y="16"/>
                  </a:lnTo>
                  <a:lnTo>
                    <a:pt x="120" y="16"/>
                  </a:lnTo>
                  <a:lnTo>
                    <a:pt x="118" y="16"/>
                  </a:lnTo>
                  <a:lnTo>
                    <a:pt x="118" y="16"/>
                  </a:lnTo>
                  <a:lnTo>
                    <a:pt x="101" y="11"/>
                  </a:lnTo>
                  <a:lnTo>
                    <a:pt x="86" y="9"/>
                  </a:lnTo>
                  <a:lnTo>
                    <a:pt x="86" y="9"/>
                  </a:lnTo>
                  <a:close/>
                  <a:moveTo>
                    <a:pt x="86" y="0"/>
                  </a:moveTo>
                  <a:lnTo>
                    <a:pt x="103" y="2"/>
                  </a:lnTo>
                  <a:lnTo>
                    <a:pt x="122" y="7"/>
                  </a:lnTo>
                  <a:lnTo>
                    <a:pt x="127" y="8"/>
                  </a:lnTo>
                  <a:lnTo>
                    <a:pt x="137" y="13"/>
                  </a:lnTo>
                  <a:lnTo>
                    <a:pt x="150" y="21"/>
                  </a:lnTo>
                  <a:lnTo>
                    <a:pt x="160" y="30"/>
                  </a:lnTo>
                  <a:lnTo>
                    <a:pt x="171" y="44"/>
                  </a:lnTo>
                  <a:lnTo>
                    <a:pt x="179" y="61"/>
                  </a:lnTo>
                  <a:lnTo>
                    <a:pt x="182" y="81"/>
                  </a:lnTo>
                  <a:lnTo>
                    <a:pt x="182" y="81"/>
                  </a:lnTo>
                  <a:lnTo>
                    <a:pt x="182" y="83"/>
                  </a:lnTo>
                  <a:lnTo>
                    <a:pt x="181" y="87"/>
                  </a:lnTo>
                  <a:lnTo>
                    <a:pt x="180" y="96"/>
                  </a:lnTo>
                  <a:lnTo>
                    <a:pt x="177" y="109"/>
                  </a:lnTo>
                  <a:lnTo>
                    <a:pt x="173" y="122"/>
                  </a:lnTo>
                  <a:lnTo>
                    <a:pt x="171" y="126"/>
                  </a:lnTo>
                  <a:lnTo>
                    <a:pt x="168" y="131"/>
                  </a:lnTo>
                  <a:lnTo>
                    <a:pt x="165" y="134"/>
                  </a:lnTo>
                  <a:lnTo>
                    <a:pt x="161" y="136"/>
                  </a:lnTo>
                  <a:lnTo>
                    <a:pt x="156" y="142"/>
                  </a:lnTo>
                  <a:lnTo>
                    <a:pt x="150" y="148"/>
                  </a:lnTo>
                  <a:lnTo>
                    <a:pt x="142" y="155"/>
                  </a:lnTo>
                  <a:lnTo>
                    <a:pt x="137" y="159"/>
                  </a:lnTo>
                  <a:lnTo>
                    <a:pt x="134" y="160"/>
                  </a:lnTo>
                  <a:lnTo>
                    <a:pt x="133" y="161"/>
                  </a:lnTo>
                  <a:lnTo>
                    <a:pt x="127" y="163"/>
                  </a:lnTo>
                  <a:lnTo>
                    <a:pt x="117" y="165"/>
                  </a:lnTo>
                  <a:lnTo>
                    <a:pt x="103" y="169"/>
                  </a:lnTo>
                  <a:lnTo>
                    <a:pt x="86" y="170"/>
                  </a:lnTo>
                  <a:lnTo>
                    <a:pt x="84" y="170"/>
                  </a:lnTo>
                  <a:lnTo>
                    <a:pt x="71" y="169"/>
                  </a:lnTo>
                  <a:lnTo>
                    <a:pt x="55" y="165"/>
                  </a:lnTo>
                  <a:lnTo>
                    <a:pt x="41" y="159"/>
                  </a:lnTo>
                  <a:lnTo>
                    <a:pt x="28" y="150"/>
                  </a:lnTo>
                  <a:lnTo>
                    <a:pt x="16" y="135"/>
                  </a:lnTo>
                  <a:lnTo>
                    <a:pt x="12" y="131"/>
                  </a:lnTo>
                  <a:lnTo>
                    <a:pt x="7" y="121"/>
                  </a:lnTo>
                  <a:lnTo>
                    <a:pt x="3" y="106"/>
                  </a:lnTo>
                  <a:lnTo>
                    <a:pt x="0" y="89"/>
                  </a:lnTo>
                  <a:lnTo>
                    <a:pt x="2" y="72"/>
                  </a:lnTo>
                  <a:lnTo>
                    <a:pt x="10" y="54"/>
                  </a:lnTo>
                  <a:lnTo>
                    <a:pt x="23" y="34"/>
                  </a:lnTo>
                  <a:lnTo>
                    <a:pt x="42" y="13"/>
                  </a:lnTo>
                  <a:lnTo>
                    <a:pt x="46" y="12"/>
                  </a:lnTo>
                  <a:lnTo>
                    <a:pt x="54" y="7"/>
                  </a:lnTo>
                  <a:lnTo>
                    <a:pt x="67" y="2"/>
                  </a:lnTo>
                  <a:lnTo>
                    <a:pt x="86" y="0"/>
                  </a:lnTo>
                  <a:close/>
                </a:path>
              </a:pathLst>
            </a:custGeom>
            <a:grpFill/>
            <a:ln w="0">
              <a:solidFill>
                <a:schemeClr val="accent1">
                  <a:lumMod val="75000"/>
                </a:schemeClr>
              </a:solidFill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5" name="Freeform 147"/>
            <p:cNvSpPr/>
            <p:nvPr/>
          </p:nvSpPr>
          <p:spPr bwMode="auto">
            <a:xfrm>
              <a:off x="7610475" y="2525713"/>
              <a:ext cx="120650" cy="53975"/>
            </a:xfrm>
            <a:custGeom>
              <a:gdLst>
                <a:gd name="T0" fmla="*/ 9 w 76"/>
                <a:gd name="T1" fmla="*/ 0 h 34"/>
                <a:gd name="T2" fmla="*/ 9 w 76"/>
                <a:gd name="T3" fmla="*/ 1 h 34"/>
                <a:gd name="T4" fmla="*/ 11 w 76"/>
                <a:gd name="T5" fmla="*/ 2 h 34"/>
                <a:gd name="T6" fmla="*/ 12 w 76"/>
                <a:gd name="T7" fmla="*/ 5 h 34"/>
                <a:gd name="T8" fmla="*/ 14 w 76"/>
                <a:gd name="T9" fmla="*/ 6 h 34"/>
                <a:gd name="T10" fmla="*/ 16 w 76"/>
                <a:gd name="T11" fmla="*/ 9 h 34"/>
                <a:gd name="T12" fmla="*/ 17 w 76"/>
                <a:gd name="T13" fmla="*/ 10 h 34"/>
                <a:gd name="T14" fmla="*/ 18 w 76"/>
                <a:gd name="T15" fmla="*/ 10 h 34"/>
                <a:gd name="T16" fmla="*/ 18 w 76"/>
                <a:gd name="T17" fmla="*/ 10 h 34"/>
                <a:gd name="T18" fmla="*/ 18 w 76"/>
                <a:gd name="T19" fmla="*/ 11 h 34"/>
                <a:gd name="T20" fmla="*/ 21 w 76"/>
                <a:gd name="T21" fmla="*/ 14 h 34"/>
                <a:gd name="T22" fmla="*/ 24 w 76"/>
                <a:gd name="T23" fmla="*/ 17 h 34"/>
                <a:gd name="T24" fmla="*/ 25 w 76"/>
                <a:gd name="T25" fmla="*/ 14 h 34"/>
                <a:gd name="T26" fmla="*/ 26 w 76"/>
                <a:gd name="T27" fmla="*/ 11 h 34"/>
                <a:gd name="T28" fmla="*/ 29 w 76"/>
                <a:gd name="T29" fmla="*/ 10 h 34"/>
                <a:gd name="T30" fmla="*/ 30 w 76"/>
                <a:gd name="T31" fmla="*/ 10 h 34"/>
                <a:gd name="T32" fmla="*/ 33 w 76"/>
                <a:gd name="T33" fmla="*/ 10 h 34"/>
                <a:gd name="T34" fmla="*/ 35 w 76"/>
                <a:gd name="T35" fmla="*/ 11 h 34"/>
                <a:gd name="T36" fmla="*/ 37 w 76"/>
                <a:gd name="T37" fmla="*/ 13 h 34"/>
                <a:gd name="T38" fmla="*/ 37 w 76"/>
                <a:gd name="T39" fmla="*/ 13 h 34"/>
                <a:gd name="T40" fmla="*/ 46 w 76"/>
                <a:gd name="T41" fmla="*/ 19 h 34"/>
                <a:gd name="T42" fmla="*/ 46 w 76"/>
                <a:gd name="T43" fmla="*/ 19 h 34"/>
                <a:gd name="T44" fmla="*/ 50 w 76"/>
                <a:gd name="T45" fmla="*/ 22 h 34"/>
                <a:gd name="T46" fmla="*/ 54 w 76"/>
                <a:gd name="T47" fmla="*/ 22 h 34"/>
                <a:gd name="T48" fmla="*/ 58 w 76"/>
                <a:gd name="T49" fmla="*/ 22 h 34"/>
                <a:gd name="T50" fmla="*/ 63 w 76"/>
                <a:gd name="T51" fmla="*/ 20 h 34"/>
                <a:gd name="T52" fmla="*/ 67 w 76"/>
                <a:gd name="T53" fmla="*/ 19 h 34"/>
                <a:gd name="T54" fmla="*/ 69 w 76"/>
                <a:gd name="T55" fmla="*/ 18 h 34"/>
                <a:gd name="T56" fmla="*/ 71 w 76"/>
                <a:gd name="T57" fmla="*/ 17 h 34"/>
                <a:gd name="T58" fmla="*/ 71 w 76"/>
                <a:gd name="T59" fmla="*/ 17 h 34"/>
                <a:gd name="T60" fmla="*/ 76 w 76"/>
                <a:gd name="T61" fmla="*/ 26 h 34"/>
                <a:gd name="T62" fmla="*/ 73 w 76"/>
                <a:gd name="T63" fmla="*/ 27 h 34"/>
                <a:gd name="T64" fmla="*/ 69 w 76"/>
                <a:gd name="T65" fmla="*/ 28 h 34"/>
                <a:gd name="T66" fmla="*/ 62 w 76"/>
                <a:gd name="T67" fmla="*/ 31 h 34"/>
                <a:gd name="T68" fmla="*/ 54 w 76"/>
                <a:gd name="T69" fmla="*/ 32 h 34"/>
                <a:gd name="T70" fmla="*/ 49 w 76"/>
                <a:gd name="T71" fmla="*/ 32 h 34"/>
                <a:gd name="T72" fmla="*/ 43 w 76"/>
                <a:gd name="T73" fmla="*/ 30 h 34"/>
                <a:gd name="T74" fmla="*/ 39 w 76"/>
                <a:gd name="T75" fmla="*/ 27 h 34"/>
                <a:gd name="T76" fmla="*/ 33 w 76"/>
                <a:gd name="T77" fmla="*/ 22 h 34"/>
                <a:gd name="T78" fmla="*/ 34 w 76"/>
                <a:gd name="T79" fmla="*/ 27 h 34"/>
                <a:gd name="T80" fmla="*/ 34 w 76"/>
                <a:gd name="T81" fmla="*/ 28 h 34"/>
                <a:gd name="T82" fmla="*/ 34 w 76"/>
                <a:gd name="T83" fmla="*/ 30 h 34"/>
                <a:gd name="T84" fmla="*/ 33 w 76"/>
                <a:gd name="T85" fmla="*/ 32 h 34"/>
                <a:gd name="T86" fmla="*/ 31 w 76"/>
                <a:gd name="T87" fmla="*/ 34 h 34"/>
                <a:gd name="T88" fmla="*/ 29 w 76"/>
                <a:gd name="T89" fmla="*/ 34 h 34"/>
                <a:gd name="T90" fmla="*/ 29 w 76"/>
                <a:gd name="T91" fmla="*/ 34 h 34"/>
                <a:gd name="T92" fmla="*/ 28 w 76"/>
                <a:gd name="T93" fmla="*/ 34 h 34"/>
                <a:gd name="T94" fmla="*/ 28 w 76"/>
                <a:gd name="T95" fmla="*/ 34 h 34"/>
                <a:gd name="T96" fmla="*/ 26 w 76"/>
                <a:gd name="T97" fmla="*/ 32 h 34"/>
                <a:gd name="T98" fmla="*/ 25 w 76"/>
                <a:gd name="T99" fmla="*/ 32 h 34"/>
                <a:gd name="T100" fmla="*/ 25 w 76"/>
                <a:gd name="T101" fmla="*/ 31 h 34"/>
                <a:gd name="T102" fmla="*/ 22 w 76"/>
                <a:gd name="T103" fmla="*/ 30 h 34"/>
                <a:gd name="T104" fmla="*/ 21 w 76"/>
                <a:gd name="T105" fmla="*/ 27 h 34"/>
                <a:gd name="T106" fmla="*/ 18 w 76"/>
                <a:gd name="T107" fmla="*/ 24 h 34"/>
                <a:gd name="T108" fmla="*/ 16 w 76"/>
                <a:gd name="T109" fmla="*/ 22 h 34"/>
                <a:gd name="T110" fmla="*/ 12 w 76"/>
                <a:gd name="T111" fmla="*/ 18 h 34"/>
                <a:gd name="T112" fmla="*/ 9 w 76"/>
                <a:gd name="T113" fmla="*/ 15 h 34"/>
                <a:gd name="T114" fmla="*/ 8 w 76"/>
                <a:gd name="T115" fmla="*/ 14 h 34"/>
                <a:gd name="T116" fmla="*/ 4 w 76"/>
                <a:gd name="T117" fmla="*/ 10 h 34"/>
                <a:gd name="T118" fmla="*/ 1 w 76"/>
                <a:gd name="T119" fmla="*/ 6 h 34"/>
                <a:gd name="T120" fmla="*/ 0 w 76"/>
                <a:gd name="T121" fmla="*/ 2 h 34"/>
                <a:gd name="T122" fmla="*/ 9 w 76"/>
                <a:gd name="T123" fmla="*/ 0 h 3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6" h="34">
                  <a:moveTo>
                    <a:pt x="9" y="0"/>
                  </a:moveTo>
                  <a:lnTo>
                    <a:pt x="9" y="1"/>
                  </a:lnTo>
                  <a:lnTo>
                    <a:pt x="11" y="2"/>
                  </a:lnTo>
                  <a:lnTo>
                    <a:pt x="12" y="5"/>
                  </a:lnTo>
                  <a:lnTo>
                    <a:pt x="14" y="6"/>
                  </a:lnTo>
                  <a:lnTo>
                    <a:pt x="16" y="9"/>
                  </a:lnTo>
                  <a:lnTo>
                    <a:pt x="17" y="10"/>
                  </a:lnTo>
                  <a:lnTo>
                    <a:pt x="18" y="10"/>
                  </a:lnTo>
                  <a:lnTo>
                    <a:pt x="18" y="10"/>
                  </a:lnTo>
                  <a:lnTo>
                    <a:pt x="18" y="11"/>
                  </a:lnTo>
                  <a:lnTo>
                    <a:pt x="21" y="14"/>
                  </a:lnTo>
                  <a:lnTo>
                    <a:pt x="24" y="17"/>
                  </a:lnTo>
                  <a:lnTo>
                    <a:pt x="25" y="14"/>
                  </a:lnTo>
                  <a:lnTo>
                    <a:pt x="26" y="11"/>
                  </a:lnTo>
                  <a:lnTo>
                    <a:pt x="29" y="10"/>
                  </a:lnTo>
                  <a:lnTo>
                    <a:pt x="30" y="10"/>
                  </a:lnTo>
                  <a:lnTo>
                    <a:pt x="33" y="10"/>
                  </a:lnTo>
                  <a:lnTo>
                    <a:pt x="35" y="11"/>
                  </a:lnTo>
                  <a:lnTo>
                    <a:pt x="37" y="13"/>
                  </a:lnTo>
                  <a:lnTo>
                    <a:pt x="37" y="13"/>
                  </a:lnTo>
                  <a:lnTo>
                    <a:pt x="46" y="19"/>
                  </a:lnTo>
                  <a:lnTo>
                    <a:pt x="46" y="19"/>
                  </a:lnTo>
                  <a:lnTo>
                    <a:pt x="50" y="22"/>
                  </a:lnTo>
                  <a:lnTo>
                    <a:pt x="54" y="22"/>
                  </a:lnTo>
                  <a:lnTo>
                    <a:pt x="58" y="22"/>
                  </a:lnTo>
                  <a:lnTo>
                    <a:pt x="63" y="20"/>
                  </a:lnTo>
                  <a:lnTo>
                    <a:pt x="67" y="19"/>
                  </a:lnTo>
                  <a:lnTo>
                    <a:pt x="69" y="18"/>
                  </a:lnTo>
                  <a:lnTo>
                    <a:pt x="71" y="17"/>
                  </a:lnTo>
                  <a:lnTo>
                    <a:pt x="71" y="17"/>
                  </a:lnTo>
                  <a:lnTo>
                    <a:pt x="76" y="26"/>
                  </a:lnTo>
                  <a:lnTo>
                    <a:pt x="73" y="27"/>
                  </a:lnTo>
                  <a:lnTo>
                    <a:pt x="69" y="28"/>
                  </a:lnTo>
                  <a:lnTo>
                    <a:pt x="62" y="31"/>
                  </a:lnTo>
                  <a:lnTo>
                    <a:pt x="54" y="32"/>
                  </a:lnTo>
                  <a:lnTo>
                    <a:pt x="49" y="32"/>
                  </a:lnTo>
                  <a:lnTo>
                    <a:pt x="43" y="30"/>
                  </a:lnTo>
                  <a:lnTo>
                    <a:pt x="39" y="27"/>
                  </a:lnTo>
                  <a:lnTo>
                    <a:pt x="33" y="22"/>
                  </a:lnTo>
                  <a:lnTo>
                    <a:pt x="34" y="27"/>
                  </a:lnTo>
                  <a:lnTo>
                    <a:pt x="34" y="28"/>
                  </a:lnTo>
                  <a:lnTo>
                    <a:pt x="34" y="30"/>
                  </a:lnTo>
                  <a:lnTo>
                    <a:pt x="33" y="32"/>
                  </a:lnTo>
                  <a:lnTo>
                    <a:pt x="31" y="34"/>
                  </a:lnTo>
                  <a:lnTo>
                    <a:pt x="29" y="34"/>
                  </a:lnTo>
                  <a:lnTo>
                    <a:pt x="29" y="34"/>
                  </a:lnTo>
                  <a:lnTo>
                    <a:pt x="28" y="34"/>
                  </a:lnTo>
                  <a:lnTo>
                    <a:pt x="28" y="34"/>
                  </a:lnTo>
                  <a:lnTo>
                    <a:pt x="26" y="32"/>
                  </a:lnTo>
                  <a:lnTo>
                    <a:pt x="25" y="32"/>
                  </a:lnTo>
                  <a:lnTo>
                    <a:pt x="25" y="31"/>
                  </a:lnTo>
                  <a:lnTo>
                    <a:pt x="22" y="30"/>
                  </a:lnTo>
                  <a:lnTo>
                    <a:pt x="21" y="27"/>
                  </a:lnTo>
                  <a:lnTo>
                    <a:pt x="18" y="24"/>
                  </a:lnTo>
                  <a:lnTo>
                    <a:pt x="16" y="22"/>
                  </a:lnTo>
                  <a:lnTo>
                    <a:pt x="12" y="18"/>
                  </a:lnTo>
                  <a:lnTo>
                    <a:pt x="9" y="15"/>
                  </a:lnTo>
                  <a:lnTo>
                    <a:pt x="8" y="14"/>
                  </a:lnTo>
                  <a:lnTo>
                    <a:pt x="4" y="10"/>
                  </a:lnTo>
                  <a:lnTo>
                    <a:pt x="1" y="6"/>
                  </a:lnTo>
                  <a:lnTo>
                    <a:pt x="0" y="2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solidFill>
                <a:schemeClr val="accent1">
                  <a:lumMod val="75000"/>
                </a:schemeClr>
              </a:solidFill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6" name="Freeform 148"/>
            <p:cNvSpPr/>
            <p:nvPr/>
          </p:nvSpPr>
          <p:spPr bwMode="auto">
            <a:xfrm>
              <a:off x="7477125" y="2455863"/>
              <a:ext cx="139700" cy="73025"/>
            </a:xfrm>
            <a:custGeom>
              <a:gdLst>
                <a:gd name="T0" fmla="*/ 9 w 88"/>
                <a:gd name="T1" fmla="*/ 0 h 46"/>
                <a:gd name="T2" fmla="*/ 11 w 88"/>
                <a:gd name="T3" fmla="*/ 3 h 46"/>
                <a:gd name="T4" fmla="*/ 12 w 88"/>
                <a:gd name="T5" fmla="*/ 7 h 46"/>
                <a:gd name="T6" fmla="*/ 15 w 88"/>
                <a:gd name="T7" fmla="*/ 11 h 46"/>
                <a:gd name="T8" fmla="*/ 19 w 88"/>
                <a:gd name="T9" fmla="*/ 15 h 46"/>
                <a:gd name="T10" fmla="*/ 24 w 88"/>
                <a:gd name="T11" fmla="*/ 19 h 46"/>
                <a:gd name="T12" fmla="*/ 28 w 88"/>
                <a:gd name="T13" fmla="*/ 21 h 46"/>
                <a:gd name="T14" fmla="*/ 32 w 88"/>
                <a:gd name="T15" fmla="*/ 24 h 46"/>
                <a:gd name="T16" fmla="*/ 36 w 88"/>
                <a:gd name="T17" fmla="*/ 25 h 46"/>
                <a:gd name="T18" fmla="*/ 38 w 88"/>
                <a:gd name="T19" fmla="*/ 27 h 46"/>
                <a:gd name="T20" fmla="*/ 40 w 88"/>
                <a:gd name="T21" fmla="*/ 28 h 46"/>
                <a:gd name="T22" fmla="*/ 41 w 88"/>
                <a:gd name="T23" fmla="*/ 28 h 46"/>
                <a:gd name="T24" fmla="*/ 45 w 88"/>
                <a:gd name="T25" fmla="*/ 29 h 46"/>
                <a:gd name="T26" fmla="*/ 49 w 88"/>
                <a:gd name="T27" fmla="*/ 30 h 46"/>
                <a:gd name="T28" fmla="*/ 50 w 88"/>
                <a:gd name="T29" fmla="*/ 28 h 46"/>
                <a:gd name="T30" fmla="*/ 50 w 88"/>
                <a:gd name="T31" fmla="*/ 27 h 46"/>
                <a:gd name="T32" fmla="*/ 50 w 88"/>
                <a:gd name="T33" fmla="*/ 25 h 46"/>
                <a:gd name="T34" fmla="*/ 51 w 88"/>
                <a:gd name="T35" fmla="*/ 25 h 46"/>
                <a:gd name="T36" fmla="*/ 51 w 88"/>
                <a:gd name="T37" fmla="*/ 24 h 46"/>
                <a:gd name="T38" fmla="*/ 54 w 88"/>
                <a:gd name="T39" fmla="*/ 23 h 46"/>
                <a:gd name="T40" fmla="*/ 55 w 88"/>
                <a:gd name="T41" fmla="*/ 21 h 46"/>
                <a:gd name="T42" fmla="*/ 58 w 88"/>
                <a:gd name="T43" fmla="*/ 20 h 46"/>
                <a:gd name="T44" fmla="*/ 62 w 88"/>
                <a:gd name="T45" fmla="*/ 20 h 46"/>
                <a:gd name="T46" fmla="*/ 63 w 88"/>
                <a:gd name="T47" fmla="*/ 20 h 46"/>
                <a:gd name="T48" fmla="*/ 66 w 88"/>
                <a:gd name="T49" fmla="*/ 21 h 46"/>
                <a:gd name="T50" fmla="*/ 67 w 88"/>
                <a:gd name="T51" fmla="*/ 23 h 46"/>
                <a:gd name="T52" fmla="*/ 70 w 88"/>
                <a:gd name="T53" fmla="*/ 25 h 46"/>
                <a:gd name="T54" fmla="*/ 71 w 88"/>
                <a:gd name="T55" fmla="*/ 29 h 46"/>
                <a:gd name="T56" fmla="*/ 71 w 88"/>
                <a:gd name="T57" fmla="*/ 30 h 46"/>
                <a:gd name="T58" fmla="*/ 71 w 88"/>
                <a:gd name="T59" fmla="*/ 32 h 46"/>
                <a:gd name="T60" fmla="*/ 70 w 88"/>
                <a:gd name="T61" fmla="*/ 33 h 46"/>
                <a:gd name="T62" fmla="*/ 68 w 88"/>
                <a:gd name="T63" fmla="*/ 36 h 46"/>
                <a:gd name="T64" fmla="*/ 75 w 88"/>
                <a:gd name="T65" fmla="*/ 36 h 46"/>
                <a:gd name="T66" fmla="*/ 81 w 88"/>
                <a:gd name="T67" fmla="*/ 36 h 46"/>
                <a:gd name="T68" fmla="*/ 84 w 88"/>
                <a:gd name="T69" fmla="*/ 36 h 46"/>
                <a:gd name="T70" fmla="*/ 87 w 88"/>
                <a:gd name="T71" fmla="*/ 36 h 46"/>
                <a:gd name="T72" fmla="*/ 87 w 88"/>
                <a:gd name="T73" fmla="*/ 36 h 46"/>
                <a:gd name="T74" fmla="*/ 87 w 88"/>
                <a:gd name="T75" fmla="*/ 36 h 46"/>
                <a:gd name="T76" fmla="*/ 88 w 88"/>
                <a:gd name="T77" fmla="*/ 46 h 46"/>
                <a:gd name="T78" fmla="*/ 87 w 88"/>
                <a:gd name="T79" fmla="*/ 46 h 46"/>
                <a:gd name="T80" fmla="*/ 84 w 88"/>
                <a:gd name="T81" fmla="*/ 46 h 46"/>
                <a:gd name="T82" fmla="*/ 81 w 88"/>
                <a:gd name="T83" fmla="*/ 46 h 46"/>
                <a:gd name="T84" fmla="*/ 74 w 88"/>
                <a:gd name="T85" fmla="*/ 46 h 46"/>
                <a:gd name="T86" fmla="*/ 63 w 88"/>
                <a:gd name="T87" fmla="*/ 45 h 46"/>
                <a:gd name="T88" fmla="*/ 55 w 88"/>
                <a:gd name="T89" fmla="*/ 41 h 46"/>
                <a:gd name="T90" fmla="*/ 54 w 88"/>
                <a:gd name="T91" fmla="*/ 41 h 46"/>
                <a:gd name="T92" fmla="*/ 49 w 88"/>
                <a:gd name="T93" fmla="*/ 41 h 46"/>
                <a:gd name="T94" fmla="*/ 43 w 88"/>
                <a:gd name="T95" fmla="*/ 40 h 46"/>
                <a:gd name="T96" fmla="*/ 37 w 88"/>
                <a:gd name="T97" fmla="*/ 37 h 46"/>
                <a:gd name="T98" fmla="*/ 36 w 88"/>
                <a:gd name="T99" fmla="*/ 37 h 46"/>
                <a:gd name="T100" fmla="*/ 34 w 88"/>
                <a:gd name="T101" fmla="*/ 36 h 46"/>
                <a:gd name="T102" fmla="*/ 32 w 88"/>
                <a:gd name="T103" fmla="*/ 34 h 46"/>
                <a:gd name="T104" fmla="*/ 28 w 88"/>
                <a:gd name="T105" fmla="*/ 33 h 46"/>
                <a:gd name="T106" fmla="*/ 24 w 88"/>
                <a:gd name="T107" fmla="*/ 30 h 46"/>
                <a:gd name="T108" fmla="*/ 19 w 88"/>
                <a:gd name="T109" fmla="*/ 28 h 46"/>
                <a:gd name="T110" fmla="*/ 11 w 88"/>
                <a:gd name="T111" fmla="*/ 20 h 46"/>
                <a:gd name="T112" fmla="*/ 3 w 88"/>
                <a:gd name="T113" fmla="*/ 11 h 46"/>
                <a:gd name="T114" fmla="*/ 0 w 88"/>
                <a:gd name="T115" fmla="*/ 0 h 46"/>
                <a:gd name="T116" fmla="*/ 9 w 88"/>
                <a:gd name="T117" fmla="*/ 0 h 4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88" h="46">
                  <a:moveTo>
                    <a:pt x="9" y="0"/>
                  </a:moveTo>
                  <a:lnTo>
                    <a:pt x="11" y="3"/>
                  </a:lnTo>
                  <a:lnTo>
                    <a:pt x="12" y="7"/>
                  </a:lnTo>
                  <a:lnTo>
                    <a:pt x="15" y="11"/>
                  </a:lnTo>
                  <a:lnTo>
                    <a:pt x="19" y="15"/>
                  </a:lnTo>
                  <a:lnTo>
                    <a:pt x="24" y="19"/>
                  </a:lnTo>
                  <a:lnTo>
                    <a:pt x="28" y="21"/>
                  </a:lnTo>
                  <a:lnTo>
                    <a:pt x="32" y="24"/>
                  </a:lnTo>
                  <a:lnTo>
                    <a:pt x="36" y="25"/>
                  </a:lnTo>
                  <a:lnTo>
                    <a:pt x="38" y="27"/>
                  </a:lnTo>
                  <a:lnTo>
                    <a:pt x="40" y="28"/>
                  </a:lnTo>
                  <a:lnTo>
                    <a:pt x="41" y="28"/>
                  </a:lnTo>
                  <a:lnTo>
                    <a:pt x="45" y="29"/>
                  </a:lnTo>
                  <a:lnTo>
                    <a:pt x="49" y="30"/>
                  </a:lnTo>
                  <a:lnTo>
                    <a:pt x="50" y="28"/>
                  </a:lnTo>
                  <a:lnTo>
                    <a:pt x="50" y="27"/>
                  </a:lnTo>
                  <a:lnTo>
                    <a:pt x="50" y="25"/>
                  </a:lnTo>
                  <a:lnTo>
                    <a:pt x="51" y="25"/>
                  </a:lnTo>
                  <a:lnTo>
                    <a:pt x="51" y="24"/>
                  </a:lnTo>
                  <a:lnTo>
                    <a:pt x="54" y="23"/>
                  </a:lnTo>
                  <a:lnTo>
                    <a:pt x="55" y="21"/>
                  </a:lnTo>
                  <a:lnTo>
                    <a:pt x="58" y="20"/>
                  </a:lnTo>
                  <a:lnTo>
                    <a:pt x="62" y="20"/>
                  </a:lnTo>
                  <a:lnTo>
                    <a:pt x="63" y="20"/>
                  </a:lnTo>
                  <a:lnTo>
                    <a:pt x="66" y="21"/>
                  </a:lnTo>
                  <a:lnTo>
                    <a:pt x="67" y="23"/>
                  </a:lnTo>
                  <a:lnTo>
                    <a:pt x="70" y="25"/>
                  </a:lnTo>
                  <a:lnTo>
                    <a:pt x="71" y="29"/>
                  </a:lnTo>
                  <a:lnTo>
                    <a:pt x="71" y="30"/>
                  </a:lnTo>
                  <a:lnTo>
                    <a:pt x="71" y="32"/>
                  </a:lnTo>
                  <a:lnTo>
                    <a:pt x="70" y="33"/>
                  </a:lnTo>
                  <a:lnTo>
                    <a:pt x="68" y="36"/>
                  </a:lnTo>
                  <a:lnTo>
                    <a:pt x="75" y="36"/>
                  </a:lnTo>
                  <a:lnTo>
                    <a:pt x="81" y="36"/>
                  </a:lnTo>
                  <a:lnTo>
                    <a:pt x="84" y="36"/>
                  </a:lnTo>
                  <a:lnTo>
                    <a:pt x="87" y="36"/>
                  </a:lnTo>
                  <a:lnTo>
                    <a:pt x="87" y="36"/>
                  </a:lnTo>
                  <a:lnTo>
                    <a:pt x="87" y="36"/>
                  </a:lnTo>
                  <a:lnTo>
                    <a:pt x="88" y="46"/>
                  </a:lnTo>
                  <a:lnTo>
                    <a:pt x="87" y="46"/>
                  </a:lnTo>
                  <a:lnTo>
                    <a:pt x="84" y="46"/>
                  </a:lnTo>
                  <a:lnTo>
                    <a:pt x="81" y="46"/>
                  </a:lnTo>
                  <a:lnTo>
                    <a:pt x="74" y="46"/>
                  </a:lnTo>
                  <a:lnTo>
                    <a:pt x="63" y="45"/>
                  </a:lnTo>
                  <a:lnTo>
                    <a:pt x="55" y="41"/>
                  </a:lnTo>
                  <a:lnTo>
                    <a:pt x="54" y="41"/>
                  </a:lnTo>
                  <a:lnTo>
                    <a:pt x="49" y="41"/>
                  </a:lnTo>
                  <a:lnTo>
                    <a:pt x="43" y="40"/>
                  </a:lnTo>
                  <a:lnTo>
                    <a:pt x="37" y="37"/>
                  </a:lnTo>
                  <a:lnTo>
                    <a:pt x="36" y="37"/>
                  </a:lnTo>
                  <a:lnTo>
                    <a:pt x="34" y="36"/>
                  </a:lnTo>
                  <a:lnTo>
                    <a:pt x="32" y="34"/>
                  </a:lnTo>
                  <a:lnTo>
                    <a:pt x="28" y="33"/>
                  </a:lnTo>
                  <a:lnTo>
                    <a:pt x="24" y="30"/>
                  </a:lnTo>
                  <a:lnTo>
                    <a:pt x="19" y="28"/>
                  </a:lnTo>
                  <a:lnTo>
                    <a:pt x="11" y="20"/>
                  </a:lnTo>
                  <a:lnTo>
                    <a:pt x="3" y="11"/>
                  </a:lnTo>
                  <a:lnTo>
                    <a:pt x="0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solidFill>
                <a:schemeClr val="accent1">
                  <a:lumMod val="75000"/>
                </a:schemeClr>
              </a:solidFill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7" name="Freeform 149"/>
            <p:cNvSpPr/>
            <p:nvPr/>
          </p:nvSpPr>
          <p:spPr bwMode="auto">
            <a:xfrm>
              <a:off x="7556500" y="2644775"/>
              <a:ext cx="149225" cy="63500"/>
            </a:xfrm>
            <a:custGeom>
              <a:gdLst>
                <a:gd name="T0" fmla="*/ 86 w 94"/>
                <a:gd name="T1" fmla="*/ 0 h 40"/>
                <a:gd name="T2" fmla="*/ 94 w 94"/>
                <a:gd name="T3" fmla="*/ 6 h 40"/>
                <a:gd name="T4" fmla="*/ 81 w 94"/>
                <a:gd name="T5" fmla="*/ 21 h 40"/>
                <a:gd name="T6" fmla="*/ 68 w 94"/>
                <a:gd name="T7" fmla="*/ 32 h 40"/>
                <a:gd name="T8" fmla="*/ 55 w 94"/>
                <a:gd name="T9" fmla="*/ 38 h 40"/>
                <a:gd name="T10" fmla="*/ 42 w 94"/>
                <a:gd name="T11" fmla="*/ 40 h 40"/>
                <a:gd name="T12" fmla="*/ 42 w 94"/>
                <a:gd name="T13" fmla="*/ 40 h 40"/>
                <a:gd name="T14" fmla="*/ 28 w 94"/>
                <a:gd name="T15" fmla="*/ 38 h 40"/>
                <a:gd name="T16" fmla="*/ 16 w 94"/>
                <a:gd name="T17" fmla="*/ 33 h 40"/>
                <a:gd name="T18" fmla="*/ 8 w 94"/>
                <a:gd name="T19" fmla="*/ 28 h 40"/>
                <a:gd name="T20" fmla="*/ 1 w 94"/>
                <a:gd name="T21" fmla="*/ 24 h 40"/>
                <a:gd name="T22" fmla="*/ 0 w 94"/>
                <a:gd name="T23" fmla="*/ 21 h 40"/>
                <a:gd name="T24" fmla="*/ 0 w 94"/>
                <a:gd name="T25" fmla="*/ 21 h 40"/>
                <a:gd name="T26" fmla="*/ 7 w 94"/>
                <a:gd name="T27" fmla="*/ 15 h 40"/>
                <a:gd name="T28" fmla="*/ 7 w 94"/>
                <a:gd name="T29" fmla="*/ 16 h 40"/>
                <a:gd name="T30" fmla="*/ 9 w 94"/>
                <a:gd name="T31" fmla="*/ 17 h 40"/>
                <a:gd name="T32" fmla="*/ 12 w 94"/>
                <a:gd name="T33" fmla="*/ 20 h 40"/>
                <a:gd name="T34" fmla="*/ 17 w 94"/>
                <a:gd name="T35" fmla="*/ 23 h 40"/>
                <a:gd name="T36" fmla="*/ 28 w 94"/>
                <a:gd name="T37" fmla="*/ 28 h 40"/>
                <a:gd name="T38" fmla="*/ 42 w 94"/>
                <a:gd name="T39" fmla="*/ 31 h 40"/>
                <a:gd name="T40" fmla="*/ 52 w 94"/>
                <a:gd name="T41" fmla="*/ 29 h 40"/>
                <a:gd name="T42" fmla="*/ 63 w 94"/>
                <a:gd name="T43" fmla="*/ 24 h 40"/>
                <a:gd name="T44" fmla="*/ 75 w 94"/>
                <a:gd name="T45" fmla="*/ 15 h 40"/>
                <a:gd name="T46" fmla="*/ 86 w 94"/>
                <a:gd name="T47" fmla="*/ 0 h 4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94" h="40">
                  <a:moveTo>
                    <a:pt x="86" y="0"/>
                  </a:moveTo>
                  <a:lnTo>
                    <a:pt x="94" y="6"/>
                  </a:lnTo>
                  <a:lnTo>
                    <a:pt x="81" y="21"/>
                  </a:lnTo>
                  <a:lnTo>
                    <a:pt x="68" y="32"/>
                  </a:lnTo>
                  <a:lnTo>
                    <a:pt x="55" y="38"/>
                  </a:lnTo>
                  <a:lnTo>
                    <a:pt x="42" y="40"/>
                  </a:lnTo>
                  <a:lnTo>
                    <a:pt x="42" y="40"/>
                  </a:lnTo>
                  <a:lnTo>
                    <a:pt x="28" y="38"/>
                  </a:lnTo>
                  <a:lnTo>
                    <a:pt x="16" y="33"/>
                  </a:lnTo>
                  <a:lnTo>
                    <a:pt x="8" y="28"/>
                  </a:lnTo>
                  <a:lnTo>
                    <a:pt x="1" y="24"/>
                  </a:lnTo>
                  <a:lnTo>
                    <a:pt x="0" y="21"/>
                  </a:lnTo>
                  <a:lnTo>
                    <a:pt x="0" y="21"/>
                  </a:lnTo>
                  <a:lnTo>
                    <a:pt x="7" y="15"/>
                  </a:lnTo>
                  <a:lnTo>
                    <a:pt x="7" y="16"/>
                  </a:lnTo>
                  <a:lnTo>
                    <a:pt x="9" y="17"/>
                  </a:lnTo>
                  <a:lnTo>
                    <a:pt x="12" y="20"/>
                  </a:lnTo>
                  <a:lnTo>
                    <a:pt x="17" y="23"/>
                  </a:lnTo>
                  <a:lnTo>
                    <a:pt x="28" y="28"/>
                  </a:lnTo>
                  <a:lnTo>
                    <a:pt x="42" y="31"/>
                  </a:lnTo>
                  <a:lnTo>
                    <a:pt x="52" y="29"/>
                  </a:lnTo>
                  <a:lnTo>
                    <a:pt x="63" y="24"/>
                  </a:lnTo>
                  <a:lnTo>
                    <a:pt x="75" y="15"/>
                  </a:lnTo>
                  <a:lnTo>
                    <a:pt x="86" y="0"/>
                  </a:lnTo>
                  <a:close/>
                </a:path>
              </a:pathLst>
            </a:custGeom>
            <a:grpFill/>
            <a:ln w="0">
              <a:solidFill>
                <a:schemeClr val="accent1">
                  <a:lumMod val="75000"/>
                </a:schemeClr>
              </a:solidFill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8" name="Freeform 150"/>
            <p:cNvSpPr/>
            <p:nvPr/>
          </p:nvSpPr>
          <p:spPr bwMode="auto">
            <a:xfrm>
              <a:off x="7685088" y="2633663"/>
              <a:ext cx="25400" cy="23813"/>
            </a:xfrm>
            <a:custGeom>
              <a:gdLst>
                <a:gd name="T0" fmla="*/ 5 w 16"/>
                <a:gd name="T1" fmla="*/ 0 h 15"/>
                <a:gd name="T2" fmla="*/ 16 w 16"/>
                <a:gd name="T3" fmla="*/ 7 h 15"/>
                <a:gd name="T4" fmla="*/ 11 w 16"/>
                <a:gd name="T5" fmla="*/ 15 h 15"/>
                <a:gd name="T6" fmla="*/ 0 w 16"/>
                <a:gd name="T7" fmla="*/ 7 h 15"/>
                <a:gd name="T8" fmla="*/ 5 w 16"/>
                <a:gd name="T9" fmla="*/ 0 h 15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5">
                  <a:moveTo>
                    <a:pt x="5" y="0"/>
                  </a:moveTo>
                  <a:lnTo>
                    <a:pt x="16" y="7"/>
                  </a:lnTo>
                  <a:lnTo>
                    <a:pt x="11" y="15"/>
                  </a:lnTo>
                  <a:lnTo>
                    <a:pt x="0" y="7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solidFill>
                <a:schemeClr val="accent1">
                  <a:lumMod val="75000"/>
                </a:schemeClr>
              </a:solidFill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9" name="Freeform 151"/>
            <p:cNvSpPr>
              <a:spLocks noEditPoints="1"/>
            </p:cNvSpPr>
            <p:nvPr/>
          </p:nvSpPr>
          <p:spPr bwMode="auto">
            <a:xfrm>
              <a:off x="7583488" y="2684463"/>
              <a:ext cx="93663" cy="71438"/>
            </a:xfrm>
            <a:custGeom>
              <a:gdLst>
                <a:gd name="T0" fmla="*/ 0 w 59"/>
                <a:gd name="T1" fmla="*/ 7 h 45"/>
                <a:gd name="T2" fmla="*/ 0 w 59"/>
                <a:gd name="T3" fmla="*/ 7 h 45"/>
                <a:gd name="T4" fmla="*/ 0 w 59"/>
                <a:gd name="T5" fmla="*/ 7 h 45"/>
                <a:gd name="T6" fmla="*/ 0 w 59"/>
                <a:gd name="T7" fmla="*/ 7 h 45"/>
                <a:gd name="T8" fmla="*/ 50 w 59"/>
                <a:gd name="T9" fmla="*/ 0 h 45"/>
                <a:gd name="T10" fmla="*/ 59 w 59"/>
                <a:gd name="T11" fmla="*/ 2 h 45"/>
                <a:gd name="T12" fmla="*/ 56 w 59"/>
                <a:gd name="T13" fmla="*/ 16 h 45"/>
                <a:gd name="T14" fmla="*/ 51 w 59"/>
                <a:gd name="T15" fmla="*/ 28 h 45"/>
                <a:gd name="T16" fmla="*/ 45 w 59"/>
                <a:gd name="T17" fmla="*/ 36 h 45"/>
                <a:gd name="T18" fmla="*/ 38 w 59"/>
                <a:gd name="T19" fmla="*/ 41 h 45"/>
                <a:gd name="T20" fmla="*/ 33 w 59"/>
                <a:gd name="T21" fmla="*/ 44 h 45"/>
                <a:gd name="T22" fmla="*/ 31 w 59"/>
                <a:gd name="T23" fmla="*/ 45 h 45"/>
                <a:gd name="T24" fmla="*/ 29 w 59"/>
                <a:gd name="T25" fmla="*/ 45 h 45"/>
                <a:gd name="T26" fmla="*/ 28 w 59"/>
                <a:gd name="T27" fmla="*/ 45 h 45"/>
                <a:gd name="T28" fmla="*/ 18 w 59"/>
                <a:gd name="T29" fmla="*/ 40 h 45"/>
                <a:gd name="T30" fmla="*/ 11 w 59"/>
                <a:gd name="T31" fmla="*/ 32 h 45"/>
                <a:gd name="T32" fmla="*/ 5 w 59"/>
                <a:gd name="T33" fmla="*/ 24 h 45"/>
                <a:gd name="T34" fmla="*/ 4 w 59"/>
                <a:gd name="T35" fmla="*/ 19 h 45"/>
                <a:gd name="T36" fmla="*/ 1 w 59"/>
                <a:gd name="T37" fmla="*/ 13 h 45"/>
                <a:gd name="T38" fmla="*/ 1 w 59"/>
                <a:gd name="T39" fmla="*/ 11 h 45"/>
                <a:gd name="T40" fmla="*/ 0 w 59"/>
                <a:gd name="T41" fmla="*/ 8 h 45"/>
                <a:gd name="T42" fmla="*/ 0 w 59"/>
                <a:gd name="T43" fmla="*/ 7 h 45"/>
                <a:gd name="T44" fmla="*/ 9 w 59"/>
                <a:gd name="T45" fmla="*/ 6 h 45"/>
                <a:gd name="T46" fmla="*/ 9 w 59"/>
                <a:gd name="T47" fmla="*/ 6 h 45"/>
                <a:gd name="T48" fmla="*/ 11 w 59"/>
                <a:gd name="T49" fmla="*/ 7 h 45"/>
                <a:gd name="T50" fmla="*/ 11 w 59"/>
                <a:gd name="T51" fmla="*/ 10 h 45"/>
                <a:gd name="T52" fmla="*/ 12 w 59"/>
                <a:gd name="T53" fmla="*/ 13 h 45"/>
                <a:gd name="T54" fmla="*/ 14 w 59"/>
                <a:gd name="T55" fmla="*/ 19 h 45"/>
                <a:gd name="T56" fmla="*/ 17 w 59"/>
                <a:gd name="T57" fmla="*/ 24 h 45"/>
                <a:gd name="T58" fmla="*/ 21 w 59"/>
                <a:gd name="T59" fmla="*/ 29 h 45"/>
                <a:gd name="T60" fmla="*/ 25 w 59"/>
                <a:gd name="T61" fmla="*/ 33 h 45"/>
                <a:gd name="T62" fmla="*/ 29 w 59"/>
                <a:gd name="T63" fmla="*/ 36 h 45"/>
                <a:gd name="T64" fmla="*/ 30 w 59"/>
                <a:gd name="T65" fmla="*/ 34 h 45"/>
                <a:gd name="T66" fmla="*/ 34 w 59"/>
                <a:gd name="T67" fmla="*/ 32 h 45"/>
                <a:gd name="T68" fmla="*/ 38 w 59"/>
                <a:gd name="T69" fmla="*/ 29 h 45"/>
                <a:gd name="T70" fmla="*/ 43 w 59"/>
                <a:gd name="T71" fmla="*/ 23 h 45"/>
                <a:gd name="T72" fmla="*/ 47 w 59"/>
                <a:gd name="T73" fmla="*/ 13 h 45"/>
                <a:gd name="T74" fmla="*/ 50 w 59"/>
                <a:gd name="T75" fmla="*/ 0 h 45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9" h="45">
                  <a:moveTo>
                    <a:pt x="0" y="7"/>
                  </a:moveTo>
                  <a:lnTo>
                    <a:pt x="0" y="7"/>
                  </a:lnTo>
                  <a:lnTo>
                    <a:pt x="0" y="7"/>
                  </a:lnTo>
                  <a:lnTo>
                    <a:pt x="0" y="7"/>
                  </a:lnTo>
                  <a:close/>
                  <a:moveTo>
                    <a:pt x="50" y="0"/>
                  </a:moveTo>
                  <a:lnTo>
                    <a:pt x="59" y="2"/>
                  </a:lnTo>
                  <a:lnTo>
                    <a:pt x="56" y="16"/>
                  </a:lnTo>
                  <a:lnTo>
                    <a:pt x="51" y="28"/>
                  </a:lnTo>
                  <a:lnTo>
                    <a:pt x="45" y="36"/>
                  </a:lnTo>
                  <a:lnTo>
                    <a:pt x="38" y="41"/>
                  </a:lnTo>
                  <a:lnTo>
                    <a:pt x="33" y="44"/>
                  </a:lnTo>
                  <a:lnTo>
                    <a:pt x="31" y="45"/>
                  </a:lnTo>
                  <a:lnTo>
                    <a:pt x="29" y="45"/>
                  </a:lnTo>
                  <a:lnTo>
                    <a:pt x="28" y="45"/>
                  </a:lnTo>
                  <a:lnTo>
                    <a:pt x="18" y="40"/>
                  </a:lnTo>
                  <a:lnTo>
                    <a:pt x="11" y="32"/>
                  </a:lnTo>
                  <a:lnTo>
                    <a:pt x="5" y="24"/>
                  </a:lnTo>
                  <a:lnTo>
                    <a:pt x="4" y="19"/>
                  </a:lnTo>
                  <a:lnTo>
                    <a:pt x="1" y="13"/>
                  </a:lnTo>
                  <a:lnTo>
                    <a:pt x="1" y="11"/>
                  </a:lnTo>
                  <a:lnTo>
                    <a:pt x="0" y="8"/>
                  </a:lnTo>
                  <a:lnTo>
                    <a:pt x="0" y="7"/>
                  </a:lnTo>
                  <a:lnTo>
                    <a:pt x="9" y="6"/>
                  </a:lnTo>
                  <a:lnTo>
                    <a:pt x="9" y="6"/>
                  </a:lnTo>
                  <a:lnTo>
                    <a:pt x="11" y="7"/>
                  </a:lnTo>
                  <a:lnTo>
                    <a:pt x="11" y="10"/>
                  </a:lnTo>
                  <a:lnTo>
                    <a:pt x="12" y="13"/>
                  </a:lnTo>
                  <a:lnTo>
                    <a:pt x="14" y="19"/>
                  </a:lnTo>
                  <a:lnTo>
                    <a:pt x="17" y="24"/>
                  </a:lnTo>
                  <a:lnTo>
                    <a:pt x="21" y="29"/>
                  </a:lnTo>
                  <a:lnTo>
                    <a:pt x="25" y="33"/>
                  </a:lnTo>
                  <a:lnTo>
                    <a:pt x="29" y="36"/>
                  </a:lnTo>
                  <a:lnTo>
                    <a:pt x="30" y="34"/>
                  </a:lnTo>
                  <a:lnTo>
                    <a:pt x="34" y="32"/>
                  </a:lnTo>
                  <a:lnTo>
                    <a:pt x="38" y="29"/>
                  </a:lnTo>
                  <a:lnTo>
                    <a:pt x="43" y="23"/>
                  </a:lnTo>
                  <a:lnTo>
                    <a:pt x="47" y="13"/>
                  </a:lnTo>
                  <a:lnTo>
                    <a:pt x="50" y="0"/>
                  </a:lnTo>
                  <a:close/>
                </a:path>
              </a:pathLst>
            </a:custGeom>
            <a:grpFill/>
            <a:ln w="0">
              <a:solidFill>
                <a:schemeClr val="accent1">
                  <a:lumMod val="75000"/>
                </a:schemeClr>
              </a:solidFill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0" name="Freeform 152"/>
            <p:cNvSpPr>
              <a:spLocks noEditPoints="1"/>
            </p:cNvSpPr>
            <p:nvPr/>
          </p:nvSpPr>
          <p:spPr bwMode="auto">
            <a:xfrm>
              <a:off x="7758113" y="2709863"/>
              <a:ext cx="44450" cy="52388"/>
            </a:xfrm>
            <a:custGeom>
              <a:gdLst>
                <a:gd name="T0" fmla="*/ 12 w 28"/>
                <a:gd name="T1" fmla="*/ 11 h 33"/>
                <a:gd name="T2" fmla="*/ 12 w 28"/>
                <a:gd name="T3" fmla="*/ 11 h 33"/>
                <a:gd name="T4" fmla="*/ 11 w 28"/>
                <a:gd name="T5" fmla="*/ 11 h 33"/>
                <a:gd name="T6" fmla="*/ 11 w 28"/>
                <a:gd name="T7" fmla="*/ 11 h 33"/>
                <a:gd name="T8" fmla="*/ 11 w 28"/>
                <a:gd name="T9" fmla="*/ 11 h 33"/>
                <a:gd name="T10" fmla="*/ 11 w 28"/>
                <a:gd name="T11" fmla="*/ 12 h 33"/>
                <a:gd name="T12" fmla="*/ 9 w 28"/>
                <a:gd name="T13" fmla="*/ 14 h 33"/>
                <a:gd name="T14" fmla="*/ 9 w 28"/>
                <a:gd name="T15" fmla="*/ 16 h 33"/>
                <a:gd name="T16" fmla="*/ 11 w 28"/>
                <a:gd name="T17" fmla="*/ 17 h 33"/>
                <a:gd name="T18" fmla="*/ 11 w 28"/>
                <a:gd name="T19" fmla="*/ 18 h 33"/>
                <a:gd name="T20" fmla="*/ 11 w 28"/>
                <a:gd name="T21" fmla="*/ 21 h 33"/>
                <a:gd name="T22" fmla="*/ 12 w 28"/>
                <a:gd name="T23" fmla="*/ 22 h 33"/>
                <a:gd name="T24" fmla="*/ 12 w 28"/>
                <a:gd name="T25" fmla="*/ 22 h 33"/>
                <a:gd name="T26" fmla="*/ 13 w 28"/>
                <a:gd name="T27" fmla="*/ 21 h 33"/>
                <a:gd name="T28" fmla="*/ 16 w 28"/>
                <a:gd name="T29" fmla="*/ 20 h 33"/>
                <a:gd name="T30" fmla="*/ 16 w 28"/>
                <a:gd name="T31" fmla="*/ 18 h 33"/>
                <a:gd name="T32" fmla="*/ 17 w 28"/>
                <a:gd name="T33" fmla="*/ 18 h 33"/>
                <a:gd name="T34" fmla="*/ 17 w 28"/>
                <a:gd name="T35" fmla="*/ 18 h 33"/>
                <a:gd name="T36" fmla="*/ 17 w 28"/>
                <a:gd name="T37" fmla="*/ 18 h 33"/>
                <a:gd name="T38" fmla="*/ 17 w 28"/>
                <a:gd name="T39" fmla="*/ 17 h 33"/>
                <a:gd name="T40" fmla="*/ 18 w 28"/>
                <a:gd name="T41" fmla="*/ 16 h 33"/>
                <a:gd name="T42" fmla="*/ 17 w 28"/>
                <a:gd name="T43" fmla="*/ 13 h 33"/>
                <a:gd name="T44" fmla="*/ 16 w 28"/>
                <a:gd name="T45" fmla="*/ 12 h 33"/>
                <a:gd name="T46" fmla="*/ 13 w 28"/>
                <a:gd name="T47" fmla="*/ 11 h 33"/>
                <a:gd name="T48" fmla="*/ 12 w 28"/>
                <a:gd name="T49" fmla="*/ 11 h 33"/>
                <a:gd name="T50" fmla="*/ 12 w 28"/>
                <a:gd name="T51" fmla="*/ 0 h 33"/>
                <a:gd name="T52" fmla="*/ 16 w 28"/>
                <a:gd name="T53" fmla="*/ 1 h 33"/>
                <a:gd name="T54" fmla="*/ 18 w 28"/>
                <a:gd name="T55" fmla="*/ 3 h 33"/>
                <a:gd name="T56" fmla="*/ 22 w 28"/>
                <a:gd name="T57" fmla="*/ 4 h 33"/>
                <a:gd name="T58" fmla="*/ 24 w 28"/>
                <a:gd name="T59" fmla="*/ 5 h 33"/>
                <a:gd name="T60" fmla="*/ 25 w 28"/>
                <a:gd name="T61" fmla="*/ 5 h 33"/>
                <a:gd name="T62" fmla="*/ 26 w 28"/>
                <a:gd name="T63" fmla="*/ 7 h 33"/>
                <a:gd name="T64" fmla="*/ 26 w 28"/>
                <a:gd name="T65" fmla="*/ 8 h 33"/>
                <a:gd name="T66" fmla="*/ 28 w 28"/>
                <a:gd name="T67" fmla="*/ 12 h 33"/>
                <a:gd name="T68" fmla="*/ 28 w 28"/>
                <a:gd name="T69" fmla="*/ 16 h 33"/>
                <a:gd name="T70" fmla="*/ 28 w 28"/>
                <a:gd name="T71" fmla="*/ 18 h 33"/>
                <a:gd name="T72" fmla="*/ 26 w 28"/>
                <a:gd name="T73" fmla="*/ 22 h 33"/>
                <a:gd name="T74" fmla="*/ 25 w 28"/>
                <a:gd name="T75" fmla="*/ 25 h 33"/>
                <a:gd name="T76" fmla="*/ 24 w 28"/>
                <a:gd name="T77" fmla="*/ 26 h 33"/>
                <a:gd name="T78" fmla="*/ 22 w 28"/>
                <a:gd name="T79" fmla="*/ 28 h 33"/>
                <a:gd name="T80" fmla="*/ 18 w 28"/>
                <a:gd name="T81" fmla="*/ 30 h 33"/>
                <a:gd name="T82" fmla="*/ 16 w 28"/>
                <a:gd name="T83" fmla="*/ 31 h 33"/>
                <a:gd name="T84" fmla="*/ 12 w 28"/>
                <a:gd name="T85" fmla="*/ 33 h 33"/>
                <a:gd name="T86" fmla="*/ 12 w 28"/>
                <a:gd name="T87" fmla="*/ 33 h 33"/>
                <a:gd name="T88" fmla="*/ 9 w 28"/>
                <a:gd name="T89" fmla="*/ 31 h 33"/>
                <a:gd name="T90" fmla="*/ 7 w 28"/>
                <a:gd name="T91" fmla="*/ 30 h 33"/>
                <a:gd name="T92" fmla="*/ 4 w 28"/>
                <a:gd name="T93" fmla="*/ 29 h 33"/>
                <a:gd name="T94" fmla="*/ 3 w 28"/>
                <a:gd name="T95" fmla="*/ 26 h 33"/>
                <a:gd name="T96" fmla="*/ 1 w 28"/>
                <a:gd name="T97" fmla="*/ 24 h 33"/>
                <a:gd name="T98" fmla="*/ 0 w 28"/>
                <a:gd name="T99" fmla="*/ 21 h 33"/>
                <a:gd name="T100" fmla="*/ 0 w 28"/>
                <a:gd name="T101" fmla="*/ 18 h 33"/>
                <a:gd name="T102" fmla="*/ 0 w 28"/>
                <a:gd name="T103" fmla="*/ 17 h 33"/>
                <a:gd name="T104" fmla="*/ 0 w 28"/>
                <a:gd name="T105" fmla="*/ 14 h 33"/>
                <a:gd name="T106" fmla="*/ 0 w 28"/>
                <a:gd name="T107" fmla="*/ 11 h 33"/>
                <a:gd name="T108" fmla="*/ 1 w 28"/>
                <a:gd name="T109" fmla="*/ 7 h 33"/>
                <a:gd name="T110" fmla="*/ 3 w 28"/>
                <a:gd name="T111" fmla="*/ 4 h 33"/>
                <a:gd name="T112" fmla="*/ 5 w 28"/>
                <a:gd name="T113" fmla="*/ 1 h 33"/>
                <a:gd name="T114" fmla="*/ 8 w 28"/>
                <a:gd name="T115" fmla="*/ 1 h 33"/>
                <a:gd name="T116" fmla="*/ 12 w 28"/>
                <a:gd name="T117" fmla="*/ 0 h 3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8" h="33">
                  <a:moveTo>
                    <a:pt x="12" y="11"/>
                  </a:moveTo>
                  <a:lnTo>
                    <a:pt x="12" y="11"/>
                  </a:lnTo>
                  <a:lnTo>
                    <a:pt x="11" y="11"/>
                  </a:lnTo>
                  <a:lnTo>
                    <a:pt x="11" y="11"/>
                  </a:lnTo>
                  <a:lnTo>
                    <a:pt x="11" y="11"/>
                  </a:lnTo>
                  <a:lnTo>
                    <a:pt x="11" y="12"/>
                  </a:lnTo>
                  <a:lnTo>
                    <a:pt x="9" y="14"/>
                  </a:lnTo>
                  <a:lnTo>
                    <a:pt x="9" y="16"/>
                  </a:lnTo>
                  <a:lnTo>
                    <a:pt x="11" y="17"/>
                  </a:lnTo>
                  <a:lnTo>
                    <a:pt x="11" y="18"/>
                  </a:lnTo>
                  <a:lnTo>
                    <a:pt x="11" y="21"/>
                  </a:lnTo>
                  <a:lnTo>
                    <a:pt x="12" y="22"/>
                  </a:lnTo>
                  <a:lnTo>
                    <a:pt x="12" y="22"/>
                  </a:lnTo>
                  <a:lnTo>
                    <a:pt x="13" y="21"/>
                  </a:lnTo>
                  <a:lnTo>
                    <a:pt x="16" y="20"/>
                  </a:lnTo>
                  <a:lnTo>
                    <a:pt x="16" y="18"/>
                  </a:lnTo>
                  <a:lnTo>
                    <a:pt x="17" y="18"/>
                  </a:lnTo>
                  <a:lnTo>
                    <a:pt x="17" y="18"/>
                  </a:lnTo>
                  <a:lnTo>
                    <a:pt x="17" y="18"/>
                  </a:lnTo>
                  <a:lnTo>
                    <a:pt x="17" y="17"/>
                  </a:lnTo>
                  <a:lnTo>
                    <a:pt x="18" y="16"/>
                  </a:lnTo>
                  <a:lnTo>
                    <a:pt x="17" y="13"/>
                  </a:lnTo>
                  <a:lnTo>
                    <a:pt x="16" y="12"/>
                  </a:lnTo>
                  <a:lnTo>
                    <a:pt x="13" y="11"/>
                  </a:lnTo>
                  <a:lnTo>
                    <a:pt x="12" y="11"/>
                  </a:lnTo>
                  <a:close/>
                  <a:moveTo>
                    <a:pt x="12" y="0"/>
                  </a:moveTo>
                  <a:lnTo>
                    <a:pt x="16" y="1"/>
                  </a:lnTo>
                  <a:lnTo>
                    <a:pt x="18" y="3"/>
                  </a:lnTo>
                  <a:lnTo>
                    <a:pt x="22" y="4"/>
                  </a:lnTo>
                  <a:lnTo>
                    <a:pt x="24" y="5"/>
                  </a:lnTo>
                  <a:lnTo>
                    <a:pt x="25" y="5"/>
                  </a:lnTo>
                  <a:lnTo>
                    <a:pt x="26" y="7"/>
                  </a:lnTo>
                  <a:lnTo>
                    <a:pt x="26" y="8"/>
                  </a:lnTo>
                  <a:lnTo>
                    <a:pt x="28" y="12"/>
                  </a:lnTo>
                  <a:lnTo>
                    <a:pt x="28" y="16"/>
                  </a:lnTo>
                  <a:lnTo>
                    <a:pt x="28" y="18"/>
                  </a:lnTo>
                  <a:lnTo>
                    <a:pt x="26" y="22"/>
                  </a:lnTo>
                  <a:lnTo>
                    <a:pt x="25" y="25"/>
                  </a:lnTo>
                  <a:lnTo>
                    <a:pt x="24" y="26"/>
                  </a:lnTo>
                  <a:lnTo>
                    <a:pt x="22" y="28"/>
                  </a:lnTo>
                  <a:lnTo>
                    <a:pt x="18" y="30"/>
                  </a:lnTo>
                  <a:lnTo>
                    <a:pt x="16" y="31"/>
                  </a:lnTo>
                  <a:lnTo>
                    <a:pt x="12" y="33"/>
                  </a:lnTo>
                  <a:lnTo>
                    <a:pt x="12" y="33"/>
                  </a:lnTo>
                  <a:lnTo>
                    <a:pt x="9" y="31"/>
                  </a:lnTo>
                  <a:lnTo>
                    <a:pt x="7" y="30"/>
                  </a:lnTo>
                  <a:lnTo>
                    <a:pt x="4" y="29"/>
                  </a:lnTo>
                  <a:lnTo>
                    <a:pt x="3" y="26"/>
                  </a:lnTo>
                  <a:lnTo>
                    <a:pt x="1" y="24"/>
                  </a:lnTo>
                  <a:lnTo>
                    <a:pt x="0" y="21"/>
                  </a:lnTo>
                  <a:lnTo>
                    <a:pt x="0" y="18"/>
                  </a:lnTo>
                  <a:lnTo>
                    <a:pt x="0" y="17"/>
                  </a:lnTo>
                  <a:lnTo>
                    <a:pt x="0" y="14"/>
                  </a:lnTo>
                  <a:lnTo>
                    <a:pt x="0" y="11"/>
                  </a:lnTo>
                  <a:lnTo>
                    <a:pt x="1" y="7"/>
                  </a:lnTo>
                  <a:lnTo>
                    <a:pt x="3" y="4"/>
                  </a:lnTo>
                  <a:lnTo>
                    <a:pt x="5" y="1"/>
                  </a:lnTo>
                  <a:lnTo>
                    <a:pt x="8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solidFill>
                <a:schemeClr val="accent1">
                  <a:lumMod val="75000"/>
                </a:schemeClr>
              </a:solidFill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1" name="Freeform 153"/>
            <p:cNvSpPr>
              <a:spLocks noEditPoints="1"/>
            </p:cNvSpPr>
            <p:nvPr/>
          </p:nvSpPr>
          <p:spPr bwMode="auto">
            <a:xfrm>
              <a:off x="7799388" y="2624138"/>
              <a:ext cx="73025" cy="85725"/>
            </a:xfrm>
            <a:custGeom>
              <a:gdLst>
                <a:gd name="T0" fmla="*/ 17 w 46"/>
                <a:gd name="T1" fmla="*/ 11 h 54"/>
                <a:gd name="T2" fmla="*/ 16 w 46"/>
                <a:gd name="T3" fmla="*/ 12 h 54"/>
                <a:gd name="T4" fmla="*/ 12 w 46"/>
                <a:gd name="T5" fmla="*/ 17 h 54"/>
                <a:gd name="T6" fmla="*/ 11 w 46"/>
                <a:gd name="T7" fmla="*/ 23 h 54"/>
                <a:gd name="T8" fmla="*/ 11 w 46"/>
                <a:gd name="T9" fmla="*/ 29 h 54"/>
                <a:gd name="T10" fmla="*/ 11 w 46"/>
                <a:gd name="T11" fmla="*/ 37 h 54"/>
                <a:gd name="T12" fmla="*/ 13 w 46"/>
                <a:gd name="T13" fmla="*/ 42 h 54"/>
                <a:gd name="T14" fmla="*/ 17 w 46"/>
                <a:gd name="T15" fmla="*/ 45 h 54"/>
                <a:gd name="T16" fmla="*/ 21 w 46"/>
                <a:gd name="T17" fmla="*/ 44 h 54"/>
                <a:gd name="T18" fmla="*/ 26 w 46"/>
                <a:gd name="T19" fmla="*/ 41 h 54"/>
                <a:gd name="T20" fmla="*/ 30 w 46"/>
                <a:gd name="T21" fmla="*/ 34 h 54"/>
                <a:gd name="T22" fmla="*/ 34 w 46"/>
                <a:gd name="T23" fmla="*/ 27 h 54"/>
                <a:gd name="T24" fmla="*/ 36 w 46"/>
                <a:gd name="T25" fmla="*/ 19 h 54"/>
                <a:gd name="T26" fmla="*/ 34 w 46"/>
                <a:gd name="T27" fmla="*/ 13 h 54"/>
                <a:gd name="T28" fmla="*/ 26 w 46"/>
                <a:gd name="T29" fmla="*/ 17 h 54"/>
                <a:gd name="T30" fmla="*/ 26 w 46"/>
                <a:gd name="T31" fmla="*/ 16 h 54"/>
                <a:gd name="T32" fmla="*/ 24 w 46"/>
                <a:gd name="T33" fmla="*/ 13 h 54"/>
                <a:gd name="T34" fmla="*/ 20 w 46"/>
                <a:gd name="T35" fmla="*/ 11 h 54"/>
                <a:gd name="T36" fmla="*/ 24 w 46"/>
                <a:gd name="T37" fmla="*/ 0 h 54"/>
                <a:gd name="T38" fmla="*/ 36 w 46"/>
                <a:gd name="T39" fmla="*/ 3 h 54"/>
                <a:gd name="T40" fmla="*/ 43 w 46"/>
                <a:gd name="T41" fmla="*/ 10 h 54"/>
                <a:gd name="T42" fmla="*/ 46 w 46"/>
                <a:gd name="T43" fmla="*/ 19 h 54"/>
                <a:gd name="T44" fmla="*/ 41 w 46"/>
                <a:gd name="T45" fmla="*/ 36 h 54"/>
                <a:gd name="T46" fmla="*/ 33 w 46"/>
                <a:gd name="T47" fmla="*/ 48 h 54"/>
                <a:gd name="T48" fmla="*/ 30 w 46"/>
                <a:gd name="T49" fmla="*/ 50 h 54"/>
                <a:gd name="T50" fmla="*/ 24 w 46"/>
                <a:gd name="T51" fmla="*/ 54 h 54"/>
                <a:gd name="T52" fmla="*/ 17 w 46"/>
                <a:gd name="T53" fmla="*/ 54 h 54"/>
                <a:gd name="T54" fmla="*/ 9 w 46"/>
                <a:gd name="T55" fmla="*/ 53 h 54"/>
                <a:gd name="T56" fmla="*/ 4 w 46"/>
                <a:gd name="T57" fmla="*/ 48 h 54"/>
                <a:gd name="T58" fmla="*/ 2 w 46"/>
                <a:gd name="T59" fmla="*/ 38 h 54"/>
                <a:gd name="T60" fmla="*/ 0 w 46"/>
                <a:gd name="T61" fmla="*/ 29 h 54"/>
                <a:gd name="T62" fmla="*/ 0 w 46"/>
                <a:gd name="T63" fmla="*/ 23 h 54"/>
                <a:gd name="T64" fmla="*/ 2 w 46"/>
                <a:gd name="T65" fmla="*/ 20 h 54"/>
                <a:gd name="T66" fmla="*/ 2 w 46"/>
                <a:gd name="T67" fmla="*/ 19 h 54"/>
                <a:gd name="T68" fmla="*/ 5 w 46"/>
                <a:gd name="T69" fmla="*/ 10 h 54"/>
                <a:gd name="T70" fmla="*/ 12 w 46"/>
                <a:gd name="T71" fmla="*/ 3 h 54"/>
                <a:gd name="T72" fmla="*/ 19 w 46"/>
                <a:gd name="T73" fmla="*/ 0 h 54"/>
                <a:gd name="T74" fmla="*/ 24 w 46"/>
                <a:gd name="T75" fmla="*/ 2 h 5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6" h="54">
                  <a:moveTo>
                    <a:pt x="19" y="11"/>
                  </a:moveTo>
                  <a:lnTo>
                    <a:pt x="17" y="11"/>
                  </a:lnTo>
                  <a:lnTo>
                    <a:pt x="17" y="11"/>
                  </a:lnTo>
                  <a:lnTo>
                    <a:pt x="16" y="12"/>
                  </a:lnTo>
                  <a:lnTo>
                    <a:pt x="15" y="15"/>
                  </a:lnTo>
                  <a:lnTo>
                    <a:pt x="12" y="17"/>
                  </a:lnTo>
                  <a:lnTo>
                    <a:pt x="11" y="21"/>
                  </a:lnTo>
                  <a:lnTo>
                    <a:pt x="11" y="23"/>
                  </a:lnTo>
                  <a:lnTo>
                    <a:pt x="11" y="25"/>
                  </a:lnTo>
                  <a:lnTo>
                    <a:pt x="11" y="29"/>
                  </a:lnTo>
                  <a:lnTo>
                    <a:pt x="11" y="33"/>
                  </a:lnTo>
                  <a:lnTo>
                    <a:pt x="11" y="37"/>
                  </a:lnTo>
                  <a:lnTo>
                    <a:pt x="12" y="41"/>
                  </a:lnTo>
                  <a:lnTo>
                    <a:pt x="13" y="42"/>
                  </a:lnTo>
                  <a:lnTo>
                    <a:pt x="15" y="44"/>
                  </a:lnTo>
                  <a:lnTo>
                    <a:pt x="17" y="45"/>
                  </a:lnTo>
                  <a:lnTo>
                    <a:pt x="20" y="45"/>
                  </a:lnTo>
                  <a:lnTo>
                    <a:pt x="21" y="44"/>
                  </a:lnTo>
                  <a:lnTo>
                    <a:pt x="25" y="42"/>
                  </a:lnTo>
                  <a:lnTo>
                    <a:pt x="26" y="41"/>
                  </a:lnTo>
                  <a:lnTo>
                    <a:pt x="28" y="38"/>
                  </a:lnTo>
                  <a:lnTo>
                    <a:pt x="30" y="34"/>
                  </a:lnTo>
                  <a:lnTo>
                    <a:pt x="32" y="30"/>
                  </a:lnTo>
                  <a:lnTo>
                    <a:pt x="34" y="27"/>
                  </a:lnTo>
                  <a:lnTo>
                    <a:pt x="36" y="21"/>
                  </a:lnTo>
                  <a:lnTo>
                    <a:pt x="36" y="19"/>
                  </a:lnTo>
                  <a:lnTo>
                    <a:pt x="36" y="15"/>
                  </a:lnTo>
                  <a:lnTo>
                    <a:pt x="34" y="13"/>
                  </a:lnTo>
                  <a:lnTo>
                    <a:pt x="34" y="13"/>
                  </a:lnTo>
                  <a:lnTo>
                    <a:pt x="26" y="17"/>
                  </a:lnTo>
                  <a:lnTo>
                    <a:pt x="26" y="17"/>
                  </a:lnTo>
                  <a:lnTo>
                    <a:pt x="26" y="16"/>
                  </a:lnTo>
                  <a:lnTo>
                    <a:pt x="25" y="15"/>
                  </a:lnTo>
                  <a:lnTo>
                    <a:pt x="24" y="13"/>
                  </a:lnTo>
                  <a:lnTo>
                    <a:pt x="21" y="12"/>
                  </a:lnTo>
                  <a:lnTo>
                    <a:pt x="20" y="11"/>
                  </a:lnTo>
                  <a:lnTo>
                    <a:pt x="19" y="11"/>
                  </a:lnTo>
                  <a:close/>
                  <a:moveTo>
                    <a:pt x="24" y="0"/>
                  </a:moveTo>
                  <a:lnTo>
                    <a:pt x="30" y="2"/>
                  </a:lnTo>
                  <a:lnTo>
                    <a:pt x="36" y="3"/>
                  </a:lnTo>
                  <a:lnTo>
                    <a:pt x="41" y="6"/>
                  </a:lnTo>
                  <a:lnTo>
                    <a:pt x="43" y="10"/>
                  </a:lnTo>
                  <a:lnTo>
                    <a:pt x="45" y="13"/>
                  </a:lnTo>
                  <a:lnTo>
                    <a:pt x="46" y="19"/>
                  </a:lnTo>
                  <a:lnTo>
                    <a:pt x="43" y="28"/>
                  </a:lnTo>
                  <a:lnTo>
                    <a:pt x="41" y="36"/>
                  </a:lnTo>
                  <a:lnTo>
                    <a:pt x="37" y="42"/>
                  </a:lnTo>
                  <a:lnTo>
                    <a:pt x="33" y="48"/>
                  </a:lnTo>
                  <a:lnTo>
                    <a:pt x="32" y="50"/>
                  </a:lnTo>
                  <a:lnTo>
                    <a:pt x="30" y="50"/>
                  </a:lnTo>
                  <a:lnTo>
                    <a:pt x="30" y="51"/>
                  </a:lnTo>
                  <a:lnTo>
                    <a:pt x="24" y="54"/>
                  </a:lnTo>
                  <a:lnTo>
                    <a:pt x="17" y="54"/>
                  </a:lnTo>
                  <a:lnTo>
                    <a:pt x="17" y="54"/>
                  </a:lnTo>
                  <a:lnTo>
                    <a:pt x="13" y="54"/>
                  </a:lnTo>
                  <a:lnTo>
                    <a:pt x="9" y="53"/>
                  </a:lnTo>
                  <a:lnTo>
                    <a:pt x="7" y="50"/>
                  </a:lnTo>
                  <a:lnTo>
                    <a:pt x="4" y="48"/>
                  </a:lnTo>
                  <a:lnTo>
                    <a:pt x="3" y="45"/>
                  </a:lnTo>
                  <a:lnTo>
                    <a:pt x="2" y="38"/>
                  </a:lnTo>
                  <a:lnTo>
                    <a:pt x="0" y="33"/>
                  </a:lnTo>
                  <a:lnTo>
                    <a:pt x="0" y="29"/>
                  </a:lnTo>
                  <a:lnTo>
                    <a:pt x="0" y="25"/>
                  </a:lnTo>
                  <a:lnTo>
                    <a:pt x="0" y="23"/>
                  </a:lnTo>
                  <a:lnTo>
                    <a:pt x="2" y="20"/>
                  </a:lnTo>
                  <a:lnTo>
                    <a:pt x="2" y="20"/>
                  </a:lnTo>
                  <a:lnTo>
                    <a:pt x="2" y="20"/>
                  </a:lnTo>
                  <a:lnTo>
                    <a:pt x="2" y="19"/>
                  </a:lnTo>
                  <a:lnTo>
                    <a:pt x="3" y="13"/>
                  </a:lnTo>
                  <a:lnTo>
                    <a:pt x="5" y="10"/>
                  </a:lnTo>
                  <a:lnTo>
                    <a:pt x="8" y="6"/>
                  </a:lnTo>
                  <a:lnTo>
                    <a:pt x="12" y="3"/>
                  </a:lnTo>
                  <a:lnTo>
                    <a:pt x="15" y="2"/>
                  </a:lnTo>
                  <a:lnTo>
                    <a:pt x="19" y="0"/>
                  </a:lnTo>
                  <a:lnTo>
                    <a:pt x="21" y="2"/>
                  </a:lnTo>
                  <a:lnTo>
                    <a:pt x="24" y="2"/>
                  </a:lnTo>
                  <a:lnTo>
                    <a:pt x="24" y="0"/>
                  </a:lnTo>
                  <a:close/>
                </a:path>
              </a:pathLst>
            </a:custGeom>
            <a:grpFill/>
            <a:ln w="0">
              <a:solidFill>
                <a:schemeClr val="accent1">
                  <a:lumMod val="75000"/>
                </a:schemeClr>
              </a:solidFill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2" name="Freeform 154"/>
            <p:cNvSpPr>
              <a:spLocks noEditPoints="1"/>
            </p:cNvSpPr>
            <p:nvPr/>
          </p:nvSpPr>
          <p:spPr bwMode="auto">
            <a:xfrm>
              <a:off x="7731125" y="2122488"/>
              <a:ext cx="619125" cy="517525"/>
            </a:xfrm>
            <a:custGeom>
              <a:gdLst>
                <a:gd name="T0" fmla="*/ 190 w 390"/>
                <a:gd name="T1" fmla="*/ 14 h 326"/>
                <a:gd name="T2" fmla="*/ 136 w 390"/>
                <a:gd name="T3" fmla="*/ 15 h 326"/>
                <a:gd name="T4" fmla="*/ 93 w 390"/>
                <a:gd name="T5" fmla="*/ 51 h 326"/>
                <a:gd name="T6" fmla="*/ 90 w 390"/>
                <a:gd name="T7" fmla="*/ 57 h 326"/>
                <a:gd name="T8" fmla="*/ 80 w 390"/>
                <a:gd name="T9" fmla="*/ 65 h 326"/>
                <a:gd name="T10" fmla="*/ 46 w 390"/>
                <a:gd name="T11" fmla="*/ 74 h 326"/>
                <a:gd name="T12" fmla="*/ 42 w 390"/>
                <a:gd name="T13" fmla="*/ 77 h 326"/>
                <a:gd name="T14" fmla="*/ 21 w 390"/>
                <a:gd name="T15" fmla="*/ 94 h 326"/>
                <a:gd name="T16" fmla="*/ 18 w 390"/>
                <a:gd name="T17" fmla="*/ 165 h 326"/>
                <a:gd name="T18" fmla="*/ 24 w 390"/>
                <a:gd name="T19" fmla="*/ 184 h 326"/>
                <a:gd name="T20" fmla="*/ 17 w 390"/>
                <a:gd name="T21" fmla="*/ 197 h 326"/>
                <a:gd name="T22" fmla="*/ 20 w 390"/>
                <a:gd name="T23" fmla="*/ 238 h 326"/>
                <a:gd name="T24" fmla="*/ 46 w 390"/>
                <a:gd name="T25" fmla="*/ 259 h 326"/>
                <a:gd name="T26" fmla="*/ 54 w 390"/>
                <a:gd name="T27" fmla="*/ 271 h 326"/>
                <a:gd name="T28" fmla="*/ 67 w 390"/>
                <a:gd name="T29" fmla="*/ 290 h 326"/>
                <a:gd name="T30" fmla="*/ 136 w 390"/>
                <a:gd name="T31" fmla="*/ 310 h 326"/>
                <a:gd name="T32" fmla="*/ 173 w 390"/>
                <a:gd name="T33" fmla="*/ 299 h 326"/>
                <a:gd name="T34" fmla="*/ 186 w 390"/>
                <a:gd name="T35" fmla="*/ 303 h 326"/>
                <a:gd name="T36" fmla="*/ 244 w 390"/>
                <a:gd name="T37" fmla="*/ 315 h 326"/>
                <a:gd name="T38" fmla="*/ 317 w 390"/>
                <a:gd name="T39" fmla="*/ 265 h 326"/>
                <a:gd name="T40" fmla="*/ 335 w 390"/>
                <a:gd name="T41" fmla="*/ 242 h 326"/>
                <a:gd name="T42" fmla="*/ 368 w 390"/>
                <a:gd name="T43" fmla="*/ 209 h 326"/>
                <a:gd name="T44" fmla="*/ 354 w 390"/>
                <a:gd name="T45" fmla="*/ 129 h 326"/>
                <a:gd name="T46" fmla="*/ 343 w 390"/>
                <a:gd name="T47" fmla="*/ 121 h 326"/>
                <a:gd name="T48" fmla="*/ 347 w 390"/>
                <a:gd name="T49" fmla="*/ 103 h 326"/>
                <a:gd name="T50" fmla="*/ 330 w 390"/>
                <a:gd name="T51" fmla="*/ 51 h 326"/>
                <a:gd name="T52" fmla="*/ 287 w 390"/>
                <a:gd name="T53" fmla="*/ 26 h 326"/>
                <a:gd name="T54" fmla="*/ 219 w 390"/>
                <a:gd name="T55" fmla="*/ 9 h 326"/>
                <a:gd name="T56" fmla="*/ 234 w 390"/>
                <a:gd name="T57" fmla="*/ 0 h 326"/>
                <a:gd name="T58" fmla="*/ 291 w 390"/>
                <a:gd name="T59" fmla="*/ 17 h 326"/>
                <a:gd name="T60" fmla="*/ 352 w 390"/>
                <a:gd name="T61" fmla="*/ 72 h 326"/>
                <a:gd name="T62" fmla="*/ 356 w 390"/>
                <a:gd name="T63" fmla="*/ 108 h 326"/>
                <a:gd name="T64" fmla="*/ 352 w 390"/>
                <a:gd name="T65" fmla="*/ 119 h 326"/>
                <a:gd name="T66" fmla="*/ 355 w 390"/>
                <a:gd name="T67" fmla="*/ 120 h 326"/>
                <a:gd name="T68" fmla="*/ 390 w 390"/>
                <a:gd name="T69" fmla="*/ 174 h 326"/>
                <a:gd name="T70" fmla="*/ 354 w 390"/>
                <a:gd name="T71" fmla="*/ 239 h 326"/>
                <a:gd name="T72" fmla="*/ 335 w 390"/>
                <a:gd name="T73" fmla="*/ 254 h 326"/>
                <a:gd name="T74" fmla="*/ 326 w 390"/>
                <a:gd name="T75" fmla="*/ 268 h 326"/>
                <a:gd name="T76" fmla="*/ 304 w 390"/>
                <a:gd name="T77" fmla="*/ 303 h 326"/>
                <a:gd name="T78" fmla="*/ 244 w 390"/>
                <a:gd name="T79" fmla="*/ 326 h 326"/>
                <a:gd name="T80" fmla="*/ 179 w 390"/>
                <a:gd name="T81" fmla="*/ 311 h 326"/>
                <a:gd name="T82" fmla="*/ 168 w 390"/>
                <a:gd name="T83" fmla="*/ 311 h 326"/>
                <a:gd name="T84" fmla="*/ 164 w 390"/>
                <a:gd name="T85" fmla="*/ 312 h 326"/>
                <a:gd name="T86" fmla="*/ 69 w 390"/>
                <a:gd name="T87" fmla="*/ 306 h 326"/>
                <a:gd name="T88" fmla="*/ 45 w 390"/>
                <a:gd name="T89" fmla="*/ 272 h 326"/>
                <a:gd name="T90" fmla="*/ 42 w 390"/>
                <a:gd name="T91" fmla="*/ 268 h 326"/>
                <a:gd name="T92" fmla="*/ 10 w 390"/>
                <a:gd name="T93" fmla="*/ 243 h 326"/>
                <a:gd name="T94" fmla="*/ 10 w 390"/>
                <a:gd name="T95" fmla="*/ 188 h 326"/>
                <a:gd name="T96" fmla="*/ 13 w 390"/>
                <a:gd name="T97" fmla="*/ 174 h 326"/>
                <a:gd name="T98" fmla="*/ 9 w 390"/>
                <a:gd name="T99" fmla="*/ 170 h 326"/>
                <a:gd name="T100" fmla="*/ 13 w 390"/>
                <a:gd name="T101" fmla="*/ 87 h 326"/>
                <a:gd name="T102" fmla="*/ 38 w 390"/>
                <a:gd name="T103" fmla="*/ 68 h 326"/>
                <a:gd name="T104" fmla="*/ 81 w 390"/>
                <a:gd name="T105" fmla="*/ 55 h 326"/>
                <a:gd name="T106" fmla="*/ 101 w 390"/>
                <a:gd name="T107" fmla="*/ 26 h 326"/>
                <a:gd name="T108" fmla="*/ 179 w 390"/>
                <a:gd name="T109" fmla="*/ 1 h 32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90" h="326">
                  <a:moveTo>
                    <a:pt x="199" y="7"/>
                  </a:moveTo>
                  <a:lnTo>
                    <a:pt x="195" y="17"/>
                  </a:lnTo>
                  <a:lnTo>
                    <a:pt x="194" y="15"/>
                  </a:lnTo>
                  <a:lnTo>
                    <a:pt x="193" y="15"/>
                  </a:lnTo>
                  <a:lnTo>
                    <a:pt x="190" y="14"/>
                  </a:lnTo>
                  <a:lnTo>
                    <a:pt x="186" y="13"/>
                  </a:lnTo>
                  <a:lnTo>
                    <a:pt x="175" y="11"/>
                  </a:lnTo>
                  <a:lnTo>
                    <a:pt x="164" y="10"/>
                  </a:lnTo>
                  <a:lnTo>
                    <a:pt x="151" y="11"/>
                  </a:lnTo>
                  <a:lnTo>
                    <a:pt x="136" y="15"/>
                  </a:lnTo>
                  <a:lnTo>
                    <a:pt x="122" y="22"/>
                  </a:lnTo>
                  <a:lnTo>
                    <a:pt x="107" y="34"/>
                  </a:lnTo>
                  <a:lnTo>
                    <a:pt x="93" y="51"/>
                  </a:lnTo>
                  <a:lnTo>
                    <a:pt x="93" y="51"/>
                  </a:lnTo>
                  <a:lnTo>
                    <a:pt x="93" y="51"/>
                  </a:lnTo>
                  <a:lnTo>
                    <a:pt x="93" y="51"/>
                  </a:lnTo>
                  <a:lnTo>
                    <a:pt x="92" y="52"/>
                  </a:lnTo>
                  <a:lnTo>
                    <a:pt x="90" y="55"/>
                  </a:lnTo>
                  <a:lnTo>
                    <a:pt x="90" y="56"/>
                  </a:lnTo>
                  <a:lnTo>
                    <a:pt x="90" y="57"/>
                  </a:lnTo>
                  <a:lnTo>
                    <a:pt x="94" y="64"/>
                  </a:lnTo>
                  <a:lnTo>
                    <a:pt x="88" y="64"/>
                  </a:lnTo>
                  <a:lnTo>
                    <a:pt x="86" y="64"/>
                  </a:lnTo>
                  <a:lnTo>
                    <a:pt x="84" y="65"/>
                  </a:lnTo>
                  <a:lnTo>
                    <a:pt x="80" y="65"/>
                  </a:lnTo>
                  <a:lnTo>
                    <a:pt x="75" y="66"/>
                  </a:lnTo>
                  <a:lnTo>
                    <a:pt x="69" y="66"/>
                  </a:lnTo>
                  <a:lnTo>
                    <a:pt x="60" y="69"/>
                  </a:lnTo>
                  <a:lnTo>
                    <a:pt x="51" y="72"/>
                  </a:lnTo>
                  <a:lnTo>
                    <a:pt x="46" y="74"/>
                  </a:lnTo>
                  <a:lnTo>
                    <a:pt x="46" y="76"/>
                  </a:lnTo>
                  <a:lnTo>
                    <a:pt x="45" y="76"/>
                  </a:lnTo>
                  <a:lnTo>
                    <a:pt x="45" y="76"/>
                  </a:lnTo>
                  <a:lnTo>
                    <a:pt x="43" y="76"/>
                  </a:lnTo>
                  <a:lnTo>
                    <a:pt x="42" y="77"/>
                  </a:lnTo>
                  <a:lnTo>
                    <a:pt x="39" y="78"/>
                  </a:lnTo>
                  <a:lnTo>
                    <a:pt x="35" y="79"/>
                  </a:lnTo>
                  <a:lnTo>
                    <a:pt x="31" y="83"/>
                  </a:lnTo>
                  <a:lnTo>
                    <a:pt x="28" y="86"/>
                  </a:lnTo>
                  <a:lnTo>
                    <a:pt x="21" y="94"/>
                  </a:lnTo>
                  <a:lnTo>
                    <a:pt x="16" y="102"/>
                  </a:lnTo>
                  <a:lnTo>
                    <a:pt x="12" y="113"/>
                  </a:lnTo>
                  <a:lnTo>
                    <a:pt x="9" y="127"/>
                  </a:lnTo>
                  <a:lnTo>
                    <a:pt x="12" y="144"/>
                  </a:lnTo>
                  <a:lnTo>
                    <a:pt x="18" y="165"/>
                  </a:lnTo>
                  <a:lnTo>
                    <a:pt x="20" y="167"/>
                  </a:lnTo>
                  <a:lnTo>
                    <a:pt x="22" y="170"/>
                  </a:lnTo>
                  <a:lnTo>
                    <a:pt x="24" y="174"/>
                  </a:lnTo>
                  <a:lnTo>
                    <a:pt x="24" y="179"/>
                  </a:lnTo>
                  <a:lnTo>
                    <a:pt x="24" y="184"/>
                  </a:lnTo>
                  <a:lnTo>
                    <a:pt x="21" y="189"/>
                  </a:lnTo>
                  <a:lnTo>
                    <a:pt x="21" y="191"/>
                  </a:lnTo>
                  <a:lnTo>
                    <a:pt x="20" y="192"/>
                  </a:lnTo>
                  <a:lnTo>
                    <a:pt x="18" y="195"/>
                  </a:lnTo>
                  <a:lnTo>
                    <a:pt x="17" y="197"/>
                  </a:lnTo>
                  <a:lnTo>
                    <a:pt x="16" y="204"/>
                  </a:lnTo>
                  <a:lnTo>
                    <a:pt x="14" y="210"/>
                  </a:lnTo>
                  <a:lnTo>
                    <a:pt x="13" y="217"/>
                  </a:lnTo>
                  <a:lnTo>
                    <a:pt x="14" y="227"/>
                  </a:lnTo>
                  <a:lnTo>
                    <a:pt x="20" y="238"/>
                  </a:lnTo>
                  <a:lnTo>
                    <a:pt x="28" y="248"/>
                  </a:lnTo>
                  <a:lnTo>
                    <a:pt x="42" y="257"/>
                  </a:lnTo>
                  <a:lnTo>
                    <a:pt x="42" y="257"/>
                  </a:lnTo>
                  <a:lnTo>
                    <a:pt x="45" y="257"/>
                  </a:lnTo>
                  <a:lnTo>
                    <a:pt x="46" y="259"/>
                  </a:lnTo>
                  <a:lnTo>
                    <a:pt x="48" y="260"/>
                  </a:lnTo>
                  <a:lnTo>
                    <a:pt x="51" y="263"/>
                  </a:lnTo>
                  <a:lnTo>
                    <a:pt x="52" y="265"/>
                  </a:lnTo>
                  <a:lnTo>
                    <a:pt x="54" y="269"/>
                  </a:lnTo>
                  <a:lnTo>
                    <a:pt x="54" y="271"/>
                  </a:lnTo>
                  <a:lnTo>
                    <a:pt x="55" y="273"/>
                  </a:lnTo>
                  <a:lnTo>
                    <a:pt x="56" y="276"/>
                  </a:lnTo>
                  <a:lnTo>
                    <a:pt x="59" y="280"/>
                  </a:lnTo>
                  <a:lnTo>
                    <a:pt x="63" y="285"/>
                  </a:lnTo>
                  <a:lnTo>
                    <a:pt x="67" y="290"/>
                  </a:lnTo>
                  <a:lnTo>
                    <a:pt x="76" y="299"/>
                  </a:lnTo>
                  <a:lnTo>
                    <a:pt x="86" y="306"/>
                  </a:lnTo>
                  <a:lnTo>
                    <a:pt x="100" y="311"/>
                  </a:lnTo>
                  <a:lnTo>
                    <a:pt x="117" y="312"/>
                  </a:lnTo>
                  <a:lnTo>
                    <a:pt x="136" y="310"/>
                  </a:lnTo>
                  <a:lnTo>
                    <a:pt x="160" y="303"/>
                  </a:lnTo>
                  <a:lnTo>
                    <a:pt x="162" y="302"/>
                  </a:lnTo>
                  <a:lnTo>
                    <a:pt x="165" y="301"/>
                  </a:lnTo>
                  <a:lnTo>
                    <a:pt x="168" y="301"/>
                  </a:lnTo>
                  <a:lnTo>
                    <a:pt x="173" y="299"/>
                  </a:lnTo>
                  <a:lnTo>
                    <a:pt x="177" y="301"/>
                  </a:lnTo>
                  <a:lnTo>
                    <a:pt x="182" y="302"/>
                  </a:lnTo>
                  <a:lnTo>
                    <a:pt x="182" y="302"/>
                  </a:lnTo>
                  <a:lnTo>
                    <a:pt x="183" y="303"/>
                  </a:lnTo>
                  <a:lnTo>
                    <a:pt x="186" y="303"/>
                  </a:lnTo>
                  <a:lnTo>
                    <a:pt x="190" y="306"/>
                  </a:lnTo>
                  <a:lnTo>
                    <a:pt x="195" y="307"/>
                  </a:lnTo>
                  <a:lnTo>
                    <a:pt x="200" y="309"/>
                  </a:lnTo>
                  <a:lnTo>
                    <a:pt x="220" y="314"/>
                  </a:lnTo>
                  <a:lnTo>
                    <a:pt x="244" y="315"/>
                  </a:lnTo>
                  <a:lnTo>
                    <a:pt x="261" y="314"/>
                  </a:lnTo>
                  <a:lnTo>
                    <a:pt x="276" y="310"/>
                  </a:lnTo>
                  <a:lnTo>
                    <a:pt x="292" y="301"/>
                  </a:lnTo>
                  <a:lnTo>
                    <a:pt x="305" y="286"/>
                  </a:lnTo>
                  <a:lnTo>
                    <a:pt x="317" y="265"/>
                  </a:lnTo>
                  <a:lnTo>
                    <a:pt x="318" y="260"/>
                  </a:lnTo>
                  <a:lnTo>
                    <a:pt x="323" y="252"/>
                  </a:lnTo>
                  <a:lnTo>
                    <a:pt x="331" y="244"/>
                  </a:lnTo>
                  <a:lnTo>
                    <a:pt x="333" y="243"/>
                  </a:lnTo>
                  <a:lnTo>
                    <a:pt x="335" y="242"/>
                  </a:lnTo>
                  <a:lnTo>
                    <a:pt x="339" y="239"/>
                  </a:lnTo>
                  <a:lnTo>
                    <a:pt x="344" y="234"/>
                  </a:lnTo>
                  <a:lnTo>
                    <a:pt x="350" y="229"/>
                  </a:lnTo>
                  <a:lnTo>
                    <a:pt x="356" y="223"/>
                  </a:lnTo>
                  <a:lnTo>
                    <a:pt x="368" y="209"/>
                  </a:lnTo>
                  <a:lnTo>
                    <a:pt x="377" y="192"/>
                  </a:lnTo>
                  <a:lnTo>
                    <a:pt x="380" y="174"/>
                  </a:lnTo>
                  <a:lnTo>
                    <a:pt x="378" y="159"/>
                  </a:lnTo>
                  <a:lnTo>
                    <a:pt x="369" y="145"/>
                  </a:lnTo>
                  <a:lnTo>
                    <a:pt x="354" y="129"/>
                  </a:lnTo>
                  <a:lnTo>
                    <a:pt x="351" y="129"/>
                  </a:lnTo>
                  <a:lnTo>
                    <a:pt x="348" y="128"/>
                  </a:lnTo>
                  <a:lnTo>
                    <a:pt x="346" y="127"/>
                  </a:lnTo>
                  <a:lnTo>
                    <a:pt x="344" y="125"/>
                  </a:lnTo>
                  <a:lnTo>
                    <a:pt x="343" y="121"/>
                  </a:lnTo>
                  <a:lnTo>
                    <a:pt x="342" y="119"/>
                  </a:lnTo>
                  <a:lnTo>
                    <a:pt x="343" y="115"/>
                  </a:lnTo>
                  <a:lnTo>
                    <a:pt x="344" y="111"/>
                  </a:lnTo>
                  <a:lnTo>
                    <a:pt x="346" y="106"/>
                  </a:lnTo>
                  <a:lnTo>
                    <a:pt x="347" y="103"/>
                  </a:lnTo>
                  <a:lnTo>
                    <a:pt x="347" y="99"/>
                  </a:lnTo>
                  <a:lnTo>
                    <a:pt x="346" y="89"/>
                  </a:lnTo>
                  <a:lnTo>
                    <a:pt x="343" y="76"/>
                  </a:lnTo>
                  <a:lnTo>
                    <a:pt x="337" y="61"/>
                  </a:lnTo>
                  <a:lnTo>
                    <a:pt x="330" y="51"/>
                  </a:lnTo>
                  <a:lnTo>
                    <a:pt x="320" y="40"/>
                  </a:lnTo>
                  <a:lnTo>
                    <a:pt x="305" y="32"/>
                  </a:lnTo>
                  <a:lnTo>
                    <a:pt x="287" y="26"/>
                  </a:lnTo>
                  <a:lnTo>
                    <a:pt x="287" y="26"/>
                  </a:lnTo>
                  <a:lnTo>
                    <a:pt x="287" y="26"/>
                  </a:lnTo>
                  <a:lnTo>
                    <a:pt x="284" y="24"/>
                  </a:lnTo>
                  <a:lnTo>
                    <a:pt x="276" y="21"/>
                  </a:lnTo>
                  <a:lnTo>
                    <a:pt x="265" y="17"/>
                  </a:lnTo>
                  <a:lnTo>
                    <a:pt x="242" y="11"/>
                  </a:lnTo>
                  <a:lnTo>
                    <a:pt x="219" y="9"/>
                  </a:lnTo>
                  <a:lnTo>
                    <a:pt x="208" y="10"/>
                  </a:lnTo>
                  <a:lnTo>
                    <a:pt x="199" y="11"/>
                  </a:lnTo>
                  <a:lnTo>
                    <a:pt x="199" y="7"/>
                  </a:lnTo>
                  <a:close/>
                  <a:moveTo>
                    <a:pt x="219" y="0"/>
                  </a:moveTo>
                  <a:lnTo>
                    <a:pt x="234" y="0"/>
                  </a:lnTo>
                  <a:lnTo>
                    <a:pt x="250" y="4"/>
                  </a:lnTo>
                  <a:lnTo>
                    <a:pt x="265" y="7"/>
                  </a:lnTo>
                  <a:lnTo>
                    <a:pt x="276" y="11"/>
                  </a:lnTo>
                  <a:lnTo>
                    <a:pt x="286" y="14"/>
                  </a:lnTo>
                  <a:lnTo>
                    <a:pt x="291" y="17"/>
                  </a:lnTo>
                  <a:lnTo>
                    <a:pt x="310" y="23"/>
                  </a:lnTo>
                  <a:lnTo>
                    <a:pt x="326" y="32"/>
                  </a:lnTo>
                  <a:lnTo>
                    <a:pt x="338" y="44"/>
                  </a:lnTo>
                  <a:lnTo>
                    <a:pt x="346" y="56"/>
                  </a:lnTo>
                  <a:lnTo>
                    <a:pt x="352" y="72"/>
                  </a:lnTo>
                  <a:lnTo>
                    <a:pt x="356" y="87"/>
                  </a:lnTo>
                  <a:lnTo>
                    <a:pt x="356" y="99"/>
                  </a:lnTo>
                  <a:lnTo>
                    <a:pt x="356" y="104"/>
                  </a:lnTo>
                  <a:lnTo>
                    <a:pt x="356" y="107"/>
                  </a:lnTo>
                  <a:lnTo>
                    <a:pt x="356" y="108"/>
                  </a:lnTo>
                  <a:lnTo>
                    <a:pt x="356" y="110"/>
                  </a:lnTo>
                  <a:lnTo>
                    <a:pt x="355" y="110"/>
                  </a:lnTo>
                  <a:lnTo>
                    <a:pt x="354" y="113"/>
                  </a:lnTo>
                  <a:lnTo>
                    <a:pt x="352" y="116"/>
                  </a:lnTo>
                  <a:lnTo>
                    <a:pt x="352" y="119"/>
                  </a:lnTo>
                  <a:lnTo>
                    <a:pt x="352" y="119"/>
                  </a:lnTo>
                  <a:lnTo>
                    <a:pt x="352" y="119"/>
                  </a:lnTo>
                  <a:lnTo>
                    <a:pt x="352" y="120"/>
                  </a:lnTo>
                  <a:lnTo>
                    <a:pt x="354" y="120"/>
                  </a:lnTo>
                  <a:lnTo>
                    <a:pt x="355" y="120"/>
                  </a:lnTo>
                  <a:lnTo>
                    <a:pt x="358" y="120"/>
                  </a:lnTo>
                  <a:lnTo>
                    <a:pt x="359" y="121"/>
                  </a:lnTo>
                  <a:lnTo>
                    <a:pt x="377" y="138"/>
                  </a:lnTo>
                  <a:lnTo>
                    <a:pt x="388" y="155"/>
                  </a:lnTo>
                  <a:lnTo>
                    <a:pt x="390" y="174"/>
                  </a:lnTo>
                  <a:lnTo>
                    <a:pt x="388" y="191"/>
                  </a:lnTo>
                  <a:lnTo>
                    <a:pt x="381" y="205"/>
                  </a:lnTo>
                  <a:lnTo>
                    <a:pt x="373" y="218"/>
                  </a:lnTo>
                  <a:lnTo>
                    <a:pt x="363" y="230"/>
                  </a:lnTo>
                  <a:lnTo>
                    <a:pt x="354" y="239"/>
                  </a:lnTo>
                  <a:lnTo>
                    <a:pt x="344" y="247"/>
                  </a:lnTo>
                  <a:lnTo>
                    <a:pt x="339" y="251"/>
                  </a:lnTo>
                  <a:lnTo>
                    <a:pt x="337" y="252"/>
                  </a:lnTo>
                  <a:lnTo>
                    <a:pt x="337" y="254"/>
                  </a:lnTo>
                  <a:lnTo>
                    <a:pt x="335" y="254"/>
                  </a:lnTo>
                  <a:lnTo>
                    <a:pt x="333" y="255"/>
                  </a:lnTo>
                  <a:lnTo>
                    <a:pt x="330" y="259"/>
                  </a:lnTo>
                  <a:lnTo>
                    <a:pt x="327" y="263"/>
                  </a:lnTo>
                  <a:lnTo>
                    <a:pt x="326" y="267"/>
                  </a:lnTo>
                  <a:lnTo>
                    <a:pt x="326" y="268"/>
                  </a:lnTo>
                  <a:lnTo>
                    <a:pt x="326" y="268"/>
                  </a:lnTo>
                  <a:lnTo>
                    <a:pt x="326" y="269"/>
                  </a:lnTo>
                  <a:lnTo>
                    <a:pt x="326" y="269"/>
                  </a:lnTo>
                  <a:lnTo>
                    <a:pt x="316" y="289"/>
                  </a:lnTo>
                  <a:lnTo>
                    <a:pt x="304" y="303"/>
                  </a:lnTo>
                  <a:lnTo>
                    <a:pt x="289" y="314"/>
                  </a:lnTo>
                  <a:lnTo>
                    <a:pt x="275" y="320"/>
                  </a:lnTo>
                  <a:lnTo>
                    <a:pt x="259" y="324"/>
                  </a:lnTo>
                  <a:lnTo>
                    <a:pt x="244" y="326"/>
                  </a:lnTo>
                  <a:lnTo>
                    <a:pt x="244" y="326"/>
                  </a:lnTo>
                  <a:lnTo>
                    <a:pt x="227" y="324"/>
                  </a:lnTo>
                  <a:lnTo>
                    <a:pt x="211" y="322"/>
                  </a:lnTo>
                  <a:lnTo>
                    <a:pt x="198" y="318"/>
                  </a:lnTo>
                  <a:lnTo>
                    <a:pt x="187" y="315"/>
                  </a:lnTo>
                  <a:lnTo>
                    <a:pt x="179" y="311"/>
                  </a:lnTo>
                  <a:lnTo>
                    <a:pt x="177" y="311"/>
                  </a:lnTo>
                  <a:lnTo>
                    <a:pt x="175" y="310"/>
                  </a:lnTo>
                  <a:lnTo>
                    <a:pt x="173" y="310"/>
                  </a:lnTo>
                  <a:lnTo>
                    <a:pt x="169" y="310"/>
                  </a:lnTo>
                  <a:lnTo>
                    <a:pt x="168" y="311"/>
                  </a:lnTo>
                  <a:lnTo>
                    <a:pt x="165" y="311"/>
                  </a:lnTo>
                  <a:lnTo>
                    <a:pt x="165" y="311"/>
                  </a:lnTo>
                  <a:lnTo>
                    <a:pt x="165" y="311"/>
                  </a:lnTo>
                  <a:lnTo>
                    <a:pt x="165" y="312"/>
                  </a:lnTo>
                  <a:lnTo>
                    <a:pt x="164" y="312"/>
                  </a:lnTo>
                  <a:lnTo>
                    <a:pt x="139" y="320"/>
                  </a:lnTo>
                  <a:lnTo>
                    <a:pt x="117" y="323"/>
                  </a:lnTo>
                  <a:lnTo>
                    <a:pt x="98" y="320"/>
                  </a:lnTo>
                  <a:lnTo>
                    <a:pt x="83" y="315"/>
                  </a:lnTo>
                  <a:lnTo>
                    <a:pt x="69" y="306"/>
                  </a:lnTo>
                  <a:lnTo>
                    <a:pt x="60" y="297"/>
                  </a:lnTo>
                  <a:lnTo>
                    <a:pt x="52" y="288"/>
                  </a:lnTo>
                  <a:lnTo>
                    <a:pt x="48" y="280"/>
                  </a:lnTo>
                  <a:lnTo>
                    <a:pt x="45" y="274"/>
                  </a:lnTo>
                  <a:lnTo>
                    <a:pt x="45" y="272"/>
                  </a:lnTo>
                  <a:lnTo>
                    <a:pt x="45" y="272"/>
                  </a:lnTo>
                  <a:lnTo>
                    <a:pt x="45" y="272"/>
                  </a:lnTo>
                  <a:lnTo>
                    <a:pt x="43" y="269"/>
                  </a:lnTo>
                  <a:lnTo>
                    <a:pt x="43" y="268"/>
                  </a:lnTo>
                  <a:lnTo>
                    <a:pt x="42" y="268"/>
                  </a:lnTo>
                  <a:lnTo>
                    <a:pt x="42" y="268"/>
                  </a:lnTo>
                  <a:lnTo>
                    <a:pt x="41" y="268"/>
                  </a:lnTo>
                  <a:lnTo>
                    <a:pt x="38" y="268"/>
                  </a:lnTo>
                  <a:lnTo>
                    <a:pt x="22" y="256"/>
                  </a:lnTo>
                  <a:lnTo>
                    <a:pt x="10" y="243"/>
                  </a:lnTo>
                  <a:lnTo>
                    <a:pt x="5" y="230"/>
                  </a:lnTo>
                  <a:lnTo>
                    <a:pt x="4" y="217"/>
                  </a:lnTo>
                  <a:lnTo>
                    <a:pt x="5" y="205"/>
                  </a:lnTo>
                  <a:lnTo>
                    <a:pt x="8" y="195"/>
                  </a:lnTo>
                  <a:lnTo>
                    <a:pt x="10" y="188"/>
                  </a:lnTo>
                  <a:lnTo>
                    <a:pt x="13" y="184"/>
                  </a:lnTo>
                  <a:lnTo>
                    <a:pt x="14" y="182"/>
                  </a:lnTo>
                  <a:lnTo>
                    <a:pt x="14" y="179"/>
                  </a:lnTo>
                  <a:lnTo>
                    <a:pt x="13" y="176"/>
                  </a:lnTo>
                  <a:lnTo>
                    <a:pt x="13" y="174"/>
                  </a:lnTo>
                  <a:lnTo>
                    <a:pt x="12" y="171"/>
                  </a:lnTo>
                  <a:lnTo>
                    <a:pt x="10" y="171"/>
                  </a:lnTo>
                  <a:lnTo>
                    <a:pt x="10" y="171"/>
                  </a:lnTo>
                  <a:lnTo>
                    <a:pt x="10" y="170"/>
                  </a:lnTo>
                  <a:lnTo>
                    <a:pt x="9" y="170"/>
                  </a:lnTo>
                  <a:lnTo>
                    <a:pt x="3" y="146"/>
                  </a:lnTo>
                  <a:lnTo>
                    <a:pt x="0" y="127"/>
                  </a:lnTo>
                  <a:lnTo>
                    <a:pt x="1" y="111"/>
                  </a:lnTo>
                  <a:lnTo>
                    <a:pt x="7" y="98"/>
                  </a:lnTo>
                  <a:lnTo>
                    <a:pt x="13" y="87"/>
                  </a:lnTo>
                  <a:lnTo>
                    <a:pt x="21" y="79"/>
                  </a:lnTo>
                  <a:lnTo>
                    <a:pt x="26" y="76"/>
                  </a:lnTo>
                  <a:lnTo>
                    <a:pt x="30" y="72"/>
                  </a:lnTo>
                  <a:lnTo>
                    <a:pt x="34" y="69"/>
                  </a:lnTo>
                  <a:lnTo>
                    <a:pt x="38" y="68"/>
                  </a:lnTo>
                  <a:lnTo>
                    <a:pt x="41" y="66"/>
                  </a:lnTo>
                  <a:lnTo>
                    <a:pt x="52" y="61"/>
                  </a:lnTo>
                  <a:lnTo>
                    <a:pt x="68" y="57"/>
                  </a:lnTo>
                  <a:lnTo>
                    <a:pt x="75" y="56"/>
                  </a:lnTo>
                  <a:lnTo>
                    <a:pt x="81" y="55"/>
                  </a:lnTo>
                  <a:lnTo>
                    <a:pt x="81" y="51"/>
                  </a:lnTo>
                  <a:lnTo>
                    <a:pt x="83" y="48"/>
                  </a:lnTo>
                  <a:lnTo>
                    <a:pt x="84" y="45"/>
                  </a:lnTo>
                  <a:lnTo>
                    <a:pt x="85" y="44"/>
                  </a:lnTo>
                  <a:lnTo>
                    <a:pt x="101" y="26"/>
                  </a:lnTo>
                  <a:lnTo>
                    <a:pt x="117" y="14"/>
                  </a:lnTo>
                  <a:lnTo>
                    <a:pt x="132" y="5"/>
                  </a:lnTo>
                  <a:lnTo>
                    <a:pt x="148" y="1"/>
                  </a:lnTo>
                  <a:lnTo>
                    <a:pt x="164" y="0"/>
                  </a:lnTo>
                  <a:lnTo>
                    <a:pt x="179" y="1"/>
                  </a:lnTo>
                  <a:lnTo>
                    <a:pt x="191" y="5"/>
                  </a:lnTo>
                  <a:lnTo>
                    <a:pt x="198" y="6"/>
                  </a:lnTo>
                  <a:lnTo>
                    <a:pt x="196" y="2"/>
                  </a:lnTo>
                  <a:lnTo>
                    <a:pt x="219" y="0"/>
                  </a:lnTo>
                  <a:close/>
                </a:path>
              </a:pathLst>
            </a:custGeom>
            <a:grpFill/>
            <a:ln w="0">
              <a:solidFill>
                <a:schemeClr val="accent1">
                  <a:lumMod val="75000"/>
                </a:schemeClr>
              </a:solidFill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</p:grpSp>
      <p:sp>
        <p:nvSpPr>
          <p:cNvPr id="24" name="矩形 23"/>
          <p:cNvSpPr/>
          <p:nvPr/>
        </p:nvSpPr>
        <p:spPr>
          <a:xfrm>
            <a:off x="2266799" y="2089565"/>
            <a:ext cx="1705610" cy="1069340"/>
          </a:xfrm>
          <a:prstGeom prst="rect">
            <a:avLst/>
          </a:prstGeom>
        </p:spPr>
        <p:txBody>
          <a:bodyPr wrap="none" lIns="91417" tIns="45708" rIns="91417" bIns="45708">
            <a:spAutoFit/>
          </a:bodyPr>
          <a:lstStyle/>
          <a:p>
            <a:r>
              <a:rPr lang="zh-CN" altLang="en-US" sz="6000" b="1" smtClean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四、</a:t>
            </a:r>
          </a:p>
        </p:txBody>
      </p:sp>
      <p:sp>
        <p:nvSpPr>
          <p:cNvPr id="28" name="文本框 25"/>
          <p:cNvSpPr txBox="1"/>
          <p:nvPr/>
        </p:nvSpPr>
        <p:spPr>
          <a:xfrm>
            <a:off x="4181711" y="1992293"/>
            <a:ext cx="5887085" cy="1096010"/>
          </a:xfrm>
          <a:prstGeom prst="rect">
            <a:avLst/>
          </a:prstGeom>
          <a:noFill/>
        </p:spPr>
        <p:txBody>
          <a:bodyPr wrap="none" lIns="91417" tIns="45708" rIns="91417" bIns="45708" rtlCol="0">
            <a:spAutoFit/>
          </a:bodyPr>
          <a:lstStyle/>
          <a:p>
            <a:pPr algn="dist">
              <a:lnSpc>
                <a:spcPct val="110000"/>
              </a:lnSpc>
            </a:pPr>
            <a:r>
              <a:rPr lang="zh-CN" altLang="en-US" sz="6000" b="1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sym typeface="+mn-ea"/>
              </a:rPr>
              <a:t>西 周 的 分 封 制</a:t>
            </a:r>
            <a:endParaRPr lang="zh-CN" altLang="en-US" sz="6000" b="1" noProof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23" name="文本框 2"/>
          <p:cNvSpPr txBox="1"/>
          <p:nvPr/>
        </p:nvSpPr>
        <p:spPr>
          <a:xfrm>
            <a:off x="2859406" y="4094217"/>
            <a:ext cx="8879876" cy="175432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indent="0">
              <a:lnSpc>
                <a:spcPct val="150000"/>
              </a:lnSpc>
              <a:spcBef>
                <a:spcPct val="50000"/>
              </a:spcBef>
            </a:pPr>
            <a:r>
              <a:rPr lang="en-US" altLang="zh-CN" sz="36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      </a:t>
            </a:r>
            <a:r>
              <a:rPr lang="zh-CN" altLang="en-US" sz="36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面对广袤的疆域，西周统治者采取什么措施来巩固广阔的疆土？</a:t>
            </a:r>
            <a:endParaRPr lang="zh-CN" altLang="en-US" sz="360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 spd="slow">
    <p:random/>
  </p:transition>
  <p:timing/>
</p:sld>
</file>

<file path=ppt/slides/slide2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2247" name="Text Box 23"/>
          <p:cNvSpPr txBox="1"/>
          <p:nvPr/>
        </p:nvSpPr>
        <p:spPr>
          <a:xfrm>
            <a:off x="8182610" y="2880995"/>
            <a:ext cx="3655695" cy="18148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目的：</a:t>
            </a:r>
          </a:p>
          <a:p>
            <a:pPr lvl="0" indent="0">
              <a:spcBef>
                <a:spcPct val="50000"/>
              </a:spcBef>
            </a:pPr>
            <a:r>
              <a:rPr lang="zh-CN" altLang="en-US" sz="32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为了稳定周初的政治形势，巩固疆土</a:t>
            </a:r>
          </a:p>
        </p:txBody>
      </p:sp>
      <p:sp>
        <p:nvSpPr>
          <p:cNvPr id="15363" name="文本框 3"/>
          <p:cNvSpPr txBox="1"/>
          <p:nvPr/>
        </p:nvSpPr>
        <p:spPr>
          <a:xfrm>
            <a:off x="377825" y="492760"/>
            <a:ext cx="3312795" cy="58356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anchor="t">
            <a:spAutoFit/>
          </a:bodyPr>
          <a:lstStyle/>
          <a:p>
            <a:pPr algn="ctr"/>
            <a:r>
              <a:rPr lang="en-US" altLang="zh-CN" sz="3200" b="1">
                <a:latin typeface="微软雅黑" panose="020b0503020204020204" charset="-122"/>
                <a:ea typeface="微软雅黑" panose="020b0503020204020204" charset="-122"/>
              </a:rPr>
              <a:t>2</a:t>
            </a: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</a:rPr>
              <a:t>、分封制的目的</a:t>
            </a:r>
          </a:p>
        </p:txBody>
      </p:sp>
      <p:pic>
        <p:nvPicPr>
          <p:cNvPr id="18434" name="Picture 2" descr="sha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5485" y="3870325"/>
            <a:ext cx="2985135" cy="278384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35" name="Picture 3" descr="xia0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1655" y="1342390"/>
            <a:ext cx="3312160" cy="243268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36" name="Picture 4" descr="xizhou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02405" y="1437640"/>
            <a:ext cx="3785870" cy="521716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2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41" decel="50000">
                                          <p:stCondLst>
                                            <p:cond delay="458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4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2247" name="Text Box 23"/>
          <p:cNvSpPr txBox="1"/>
          <p:nvPr/>
        </p:nvSpPr>
        <p:spPr>
          <a:xfrm>
            <a:off x="121023" y="1208855"/>
            <a:ext cx="11927542" cy="476948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>
              <a:lnSpc>
                <a:spcPct val="150000"/>
              </a:lnSpc>
              <a:spcBef>
                <a:spcPct val="50000"/>
              </a:spcBef>
            </a:pPr>
            <a:r>
              <a:rPr lang="zh-CN" altLang="en-US" sz="3200" b="1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宋体" panose="02010600030101010101" pitchFamily="2" charset="-122"/>
                <a:sym typeface="+mn-ea"/>
              </a:rPr>
              <a:t>①</a:t>
            </a:r>
            <a:r>
              <a:rPr lang="zh-CN" altLang="en-US" sz="3200" b="1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 </a:t>
            </a:r>
            <a:r>
              <a:rPr lang="zh-CN" altLang="en-US" sz="32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周天子根据</a:t>
            </a:r>
            <a:r>
              <a:rPr lang="zh-CN" altLang="en-US" sz="3200" b="1" u="sng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血缘关系远近</a:t>
            </a:r>
            <a:r>
              <a:rPr lang="zh-CN" altLang="en-US" sz="32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和</a:t>
            </a:r>
            <a:r>
              <a:rPr lang="zh-CN" altLang="en-US" sz="3200" b="1" u="sng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功劳大小</a:t>
            </a:r>
            <a:r>
              <a:rPr lang="zh-CN" altLang="en-US" sz="32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，将</a:t>
            </a:r>
            <a:r>
              <a:rPr lang="zh-CN" altLang="en-US" sz="3200" b="1" u="sng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宗亲</a:t>
            </a:r>
            <a:r>
              <a:rPr lang="zh-CN" altLang="en-US" sz="3200" b="1" u="sng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和</a:t>
            </a:r>
            <a:r>
              <a:rPr lang="zh-CN" altLang="en-US" sz="3200" b="1" u="sng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功臣</a:t>
            </a:r>
            <a:r>
              <a:rPr lang="zh-CN" altLang="en-US" sz="32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分封到</a:t>
            </a:r>
            <a:r>
              <a:rPr lang="zh-CN" altLang="en-US" sz="3200" b="1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各</a:t>
            </a:r>
            <a:endParaRPr lang="en-US" altLang="zh-CN" sz="3200" b="1" smtClean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lvl="0" indent="0">
              <a:lnSpc>
                <a:spcPct val="150000"/>
              </a:lnSpc>
              <a:spcBef>
                <a:spcPct val="50000"/>
              </a:spcBef>
            </a:pPr>
            <a:r>
              <a:rPr lang="zh-CN" altLang="en-US" sz="3200" b="1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地</a:t>
            </a:r>
            <a:r>
              <a:rPr lang="zh-CN" altLang="en-US" sz="32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，授予他们</a:t>
            </a:r>
            <a:r>
              <a:rPr lang="zh-CN" altLang="en-US" sz="32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管理土地</a:t>
            </a:r>
            <a:r>
              <a:rPr lang="zh-CN" altLang="en-US" sz="32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和</a:t>
            </a:r>
            <a:r>
              <a:rPr lang="zh-CN" altLang="en-US" sz="32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人民</a:t>
            </a:r>
            <a:r>
              <a:rPr lang="zh-CN" altLang="en-US" sz="32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的权力，建立</a:t>
            </a:r>
            <a:r>
              <a:rPr lang="zh-CN" altLang="en-US" sz="32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诸侯国</a:t>
            </a:r>
            <a:r>
              <a:rPr lang="zh-CN" altLang="en-US" sz="3200" b="1" smtClean="0">
                <a:solidFill>
                  <a:srgbClr val="1010B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。</a:t>
            </a:r>
            <a:endParaRPr lang="en-US" altLang="zh-CN" sz="3200" b="1" smtClean="0">
              <a:solidFill>
                <a:srgbClr val="1010B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lvl="0" indent="0">
              <a:lnSpc>
                <a:spcPct val="150000"/>
              </a:lnSpc>
              <a:spcBef>
                <a:spcPct val="50000"/>
              </a:spcBef>
            </a:pPr>
            <a:endParaRPr lang="zh-CN" altLang="en-US" sz="3200" b="1">
              <a:solidFill>
                <a:srgbClr val="1010B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lvl="0" indent="0">
              <a:lnSpc>
                <a:spcPct val="150000"/>
              </a:lnSpc>
              <a:spcBef>
                <a:spcPct val="50000"/>
              </a:spcBef>
            </a:pPr>
            <a:r>
              <a:rPr lang="zh-CN" altLang="en-US" sz="32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宋体" panose="02010600030101010101" pitchFamily="2" charset="-122"/>
                <a:sym typeface="+mn-ea"/>
              </a:rPr>
              <a:t>②诸侯具有较大的独立性，需要</a:t>
            </a:r>
            <a:r>
              <a:rPr lang="zh-CN" altLang="en-US" sz="32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宋体" panose="02010600030101010101" pitchFamily="2" charset="-122"/>
                <a:sym typeface="+mn-ea"/>
              </a:rPr>
              <a:t>向周王进献贡物，服从周王调兵</a:t>
            </a:r>
            <a:r>
              <a:rPr lang="zh-CN" altLang="en-US" sz="3200" b="1" smtClean="0">
                <a:solidFill>
                  <a:srgbClr val="1010B0"/>
                </a:solidFill>
                <a:latin typeface="微软雅黑" panose="020b0503020204020204" charset="-122"/>
                <a:ea typeface="微软雅黑" panose="020b0503020204020204" charset="-122"/>
                <a:cs typeface="宋体" panose="02010600030101010101" pitchFamily="2" charset="-122"/>
                <a:sym typeface="+mn-ea"/>
              </a:rPr>
              <a:t>。</a:t>
            </a:r>
            <a:endParaRPr lang="zh-CN" altLang="en-US" sz="3200" b="1">
              <a:solidFill>
                <a:srgbClr val="1010B0"/>
              </a:solidFill>
              <a:latin typeface="微软雅黑" panose="020b0503020204020204" charset="-122"/>
              <a:ea typeface="微软雅黑" panose="020b0503020204020204" charset="-122"/>
              <a:cs typeface="宋体" panose="02010600030101010101" pitchFamily="2" charset="-122"/>
              <a:sym typeface="+mn-ea"/>
            </a:endParaRPr>
          </a:p>
          <a:p>
            <a:pPr lvl="0" indent="0">
              <a:lnSpc>
                <a:spcPct val="150000"/>
              </a:lnSpc>
              <a:spcBef>
                <a:spcPct val="50000"/>
              </a:spcBef>
            </a:pPr>
            <a:r>
              <a:rPr lang="zh-CN" altLang="en-US" sz="32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宋体" panose="02010600030101010101" pitchFamily="2" charset="-122"/>
                <a:sym typeface="+mn-ea"/>
              </a:rPr>
              <a:t>③受封者可以在自己的封地内</a:t>
            </a:r>
            <a:r>
              <a:rPr lang="zh-CN" altLang="en-US" sz="32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宋体" panose="02010600030101010101" pitchFamily="2" charset="-122"/>
                <a:sym typeface="+mn-ea"/>
              </a:rPr>
              <a:t>再次分封。</a:t>
            </a:r>
            <a:endParaRPr lang="zh-CN" altLang="en-US" sz="32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5842000" y="3992693"/>
            <a:ext cx="5889812" cy="1169894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2632261" y="2214967"/>
            <a:ext cx="2877671" cy="892790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5510567" y="5198677"/>
            <a:ext cx="1909484" cy="779917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363" name="文本框 3"/>
          <p:cNvSpPr txBox="1"/>
          <p:nvPr/>
        </p:nvSpPr>
        <p:spPr>
          <a:xfrm>
            <a:off x="251460" y="313055"/>
            <a:ext cx="3312795" cy="58356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anchor="t">
            <a:spAutoFit/>
          </a:bodyPr>
          <a:lstStyle/>
          <a:p>
            <a:pPr algn="ctr"/>
            <a:r>
              <a:rPr lang="en-US" altLang="zh-CN" sz="3200" b="1"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</a:rPr>
              <a:t>、分封制的内容</a:t>
            </a:r>
          </a:p>
        </p:txBody>
      </p:sp>
      <p:sp>
        <p:nvSpPr>
          <p:cNvPr id="3" name="椭圆 2"/>
          <p:cNvSpPr/>
          <p:nvPr/>
        </p:nvSpPr>
        <p:spPr>
          <a:xfrm>
            <a:off x="2632075" y="1209040"/>
            <a:ext cx="4787900" cy="1006475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8068310" y="1265555"/>
            <a:ext cx="2043430" cy="948690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n>
                <a:solidFill>
                  <a:sysClr val="windowText" lastClr="000000"/>
                </a:solidFill>
              </a:ln>
            </a:endParaRPr>
          </a:p>
        </p:txBody>
      </p:sp>
      <p:sp>
        <p:nvSpPr>
          <p:cNvPr id="6" name="椭圆形标注 5"/>
          <p:cNvSpPr/>
          <p:nvPr/>
        </p:nvSpPr>
        <p:spPr>
          <a:xfrm>
            <a:off x="4683760" y="313055"/>
            <a:ext cx="1564640" cy="802640"/>
          </a:xfrm>
          <a:prstGeom prst="wedgeEllipseCallou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依据</a:t>
            </a:r>
          </a:p>
        </p:txBody>
      </p:sp>
      <p:sp>
        <p:nvSpPr>
          <p:cNvPr id="8" name="椭圆形标注 7"/>
          <p:cNvSpPr/>
          <p:nvPr/>
        </p:nvSpPr>
        <p:spPr>
          <a:xfrm>
            <a:off x="8547100" y="313055"/>
            <a:ext cx="1564640" cy="802640"/>
          </a:xfrm>
          <a:prstGeom prst="wedgeEllipseCallou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对象</a:t>
            </a:r>
          </a:p>
        </p:txBody>
      </p:sp>
      <p:sp>
        <p:nvSpPr>
          <p:cNvPr id="13" name="椭圆形标注 12"/>
          <p:cNvSpPr/>
          <p:nvPr/>
        </p:nvSpPr>
        <p:spPr>
          <a:xfrm>
            <a:off x="1861820" y="3129915"/>
            <a:ext cx="2187575" cy="929005"/>
          </a:xfrm>
          <a:prstGeom prst="wedgeEllipseCallout">
            <a:avLst>
              <a:gd name="adj1" fmla="val 40016"/>
              <a:gd name="adj2" fmla="val -66613"/>
            </a:avLst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分封物</a:t>
            </a:r>
          </a:p>
        </p:txBody>
      </p:sp>
      <p:sp>
        <p:nvSpPr>
          <p:cNvPr id="18" name="椭圆形标注 17"/>
          <p:cNvSpPr/>
          <p:nvPr/>
        </p:nvSpPr>
        <p:spPr>
          <a:xfrm>
            <a:off x="9890125" y="3192780"/>
            <a:ext cx="1564640" cy="802640"/>
          </a:xfrm>
          <a:prstGeom prst="wedgeEllipseCallou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义务</a:t>
            </a:r>
          </a:p>
        </p:txBody>
      </p:sp>
      <p:sp>
        <p:nvSpPr>
          <p:cNvPr id="19" name="椭圆形标注 18"/>
          <p:cNvSpPr/>
          <p:nvPr/>
        </p:nvSpPr>
        <p:spPr>
          <a:xfrm>
            <a:off x="5408295" y="3256280"/>
            <a:ext cx="1564640" cy="802640"/>
          </a:xfrm>
          <a:prstGeom prst="wedgeEllipseCallout">
            <a:avLst>
              <a:gd name="adj1" fmla="val -47808"/>
              <a:gd name="adj2" fmla="val -66613"/>
            </a:avLst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权利</a:t>
            </a:r>
          </a:p>
        </p:txBody>
      </p:sp>
      <p:sp>
        <p:nvSpPr>
          <p:cNvPr id="21" name="椭圆形标注 20"/>
          <p:cNvSpPr/>
          <p:nvPr/>
        </p:nvSpPr>
        <p:spPr>
          <a:xfrm>
            <a:off x="7510145" y="5885815"/>
            <a:ext cx="1564640" cy="802640"/>
          </a:xfrm>
          <a:prstGeom prst="wedgeEllipseCallout">
            <a:avLst>
              <a:gd name="adj1" fmla="val -63392"/>
              <a:gd name="adj2" fmla="val -44224"/>
            </a:avLst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权利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22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2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2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47" grpId="0"/>
      <p:bldP spid="7" grpId="1"/>
      <p:bldP spid="10" grpId="2"/>
      <p:bldP spid="11" grpId="3"/>
      <p:bldP spid="3" grpId="4"/>
      <p:bldP spid="5" grpId="5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53603" name="Text Box 3"/>
          <p:cNvSpPr txBox="1"/>
          <p:nvPr/>
        </p:nvSpPr>
        <p:spPr>
          <a:xfrm>
            <a:off x="8018780" y="737553"/>
            <a:ext cx="1009650" cy="61341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天子</a:t>
            </a:r>
          </a:p>
        </p:txBody>
      </p:sp>
      <p:sp>
        <p:nvSpPr>
          <p:cNvPr id="153604" name="Text Box 4"/>
          <p:cNvSpPr txBox="1"/>
          <p:nvPr/>
        </p:nvSpPr>
        <p:spPr>
          <a:xfrm>
            <a:off x="8018463" y="1948815"/>
            <a:ext cx="1009650" cy="61341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诸侯</a:t>
            </a:r>
          </a:p>
        </p:txBody>
      </p:sp>
      <p:sp>
        <p:nvSpPr>
          <p:cNvPr id="153605" name="Text Box 5"/>
          <p:cNvSpPr txBox="1"/>
          <p:nvPr/>
        </p:nvSpPr>
        <p:spPr>
          <a:xfrm>
            <a:off x="8055610" y="2969260"/>
            <a:ext cx="1441450" cy="61341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卿大夫</a:t>
            </a:r>
          </a:p>
        </p:txBody>
      </p:sp>
      <p:sp>
        <p:nvSpPr>
          <p:cNvPr id="153606" name="Text Box 6"/>
          <p:cNvSpPr txBox="1"/>
          <p:nvPr/>
        </p:nvSpPr>
        <p:spPr>
          <a:xfrm>
            <a:off x="8055610" y="3967798"/>
            <a:ext cx="504825" cy="61341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士</a:t>
            </a:r>
          </a:p>
        </p:txBody>
      </p:sp>
      <p:sp>
        <p:nvSpPr>
          <p:cNvPr id="153607" name="Text Box 7"/>
          <p:cNvSpPr txBox="1"/>
          <p:nvPr/>
        </p:nvSpPr>
        <p:spPr>
          <a:xfrm>
            <a:off x="8018463" y="4721543"/>
            <a:ext cx="1300162" cy="61341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平民</a:t>
            </a:r>
          </a:p>
        </p:txBody>
      </p:sp>
      <p:sp>
        <p:nvSpPr>
          <p:cNvPr id="153608" name="Text Box 8"/>
          <p:cNvSpPr txBox="1"/>
          <p:nvPr/>
        </p:nvSpPr>
        <p:spPr>
          <a:xfrm>
            <a:off x="8055610" y="5578158"/>
            <a:ext cx="1300163" cy="61341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奴隶</a:t>
            </a:r>
          </a:p>
        </p:txBody>
      </p:sp>
      <p:sp>
        <p:nvSpPr>
          <p:cNvPr id="153609" name="AutoShape 9"/>
          <p:cNvSpPr/>
          <p:nvPr/>
        </p:nvSpPr>
        <p:spPr>
          <a:xfrm>
            <a:off x="2918983" y="737553"/>
            <a:ext cx="633207" cy="3277765"/>
          </a:xfrm>
          <a:prstGeom prst="leftBrace">
            <a:avLst>
              <a:gd name="adj1" fmla="val 48027"/>
              <a:gd name="adj2" fmla="val 50000"/>
            </a:avLst>
          </a:prstGeom>
          <a:noFill/>
          <a:ln w="317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pPr lvl="0" indent="0"/>
            <a:endParaRPr lang="zh-CN" altLang="en-US">
              <a:latin typeface="Arial" pitchFamily="34" charset="0"/>
              <a:ea typeface="宋体" pitchFamily="2" charset="-122"/>
            </a:endParaRPr>
          </a:p>
        </p:txBody>
      </p:sp>
      <p:sp>
        <p:nvSpPr>
          <p:cNvPr id="153610" name="AutoShape 10"/>
          <p:cNvSpPr/>
          <p:nvPr/>
        </p:nvSpPr>
        <p:spPr>
          <a:xfrm>
            <a:off x="2883849" y="4368052"/>
            <a:ext cx="840105" cy="1736931"/>
          </a:xfrm>
          <a:prstGeom prst="leftBrace">
            <a:avLst>
              <a:gd name="adj1" fmla="val 15703"/>
              <a:gd name="adj2" fmla="val 50000"/>
            </a:avLst>
          </a:prstGeom>
          <a:noFill/>
          <a:ln w="317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pPr lvl="0" indent="0"/>
            <a:endParaRPr lang="zh-CN" altLang="en-US">
              <a:latin typeface="Arial" pitchFamily="34" charset="0"/>
              <a:ea typeface="宋体" pitchFamily="2" charset="-122"/>
            </a:endParaRPr>
          </a:p>
        </p:txBody>
      </p:sp>
      <p:sp>
        <p:nvSpPr>
          <p:cNvPr id="153611" name="Text Box 11"/>
          <p:cNvSpPr txBox="1"/>
          <p:nvPr/>
        </p:nvSpPr>
        <p:spPr>
          <a:xfrm>
            <a:off x="1979930" y="1414303"/>
            <a:ext cx="731520" cy="2052637"/>
          </a:xfrm>
          <a:prstGeom prst="rect">
            <a:avLst/>
          </a:prstGeom>
          <a:noFill/>
          <a:ln w="9525">
            <a:noFill/>
          </a:ln>
        </p:spPr>
        <p:txBody>
          <a:bodyPr vert="eaVert" anchor="t">
            <a:spAutoFit/>
          </a:bodyPr>
          <a:lstStyle/>
          <a:p>
            <a:pPr lvl="0" indent="0">
              <a:spcBef>
                <a:spcPct val="50000"/>
              </a:spcBef>
            </a:pPr>
            <a:r>
              <a:rPr lang="zh-CN" altLang="en-US" sz="3600" b="1">
                <a:latin typeface="黑体" panose="02010609060101010101" charset="-122"/>
                <a:ea typeface="黑体" panose="02010609060101010101" charset="-122"/>
              </a:rPr>
              <a:t>统治阶级</a:t>
            </a:r>
          </a:p>
        </p:txBody>
      </p:sp>
      <p:sp>
        <p:nvSpPr>
          <p:cNvPr id="153612" name="Text Box 12"/>
          <p:cNvSpPr txBox="1"/>
          <p:nvPr/>
        </p:nvSpPr>
        <p:spPr>
          <a:xfrm>
            <a:off x="1979613" y="4101465"/>
            <a:ext cx="731520" cy="2466975"/>
          </a:xfrm>
          <a:prstGeom prst="rect">
            <a:avLst/>
          </a:prstGeom>
          <a:noFill/>
          <a:ln w="9525">
            <a:noFill/>
          </a:ln>
        </p:spPr>
        <p:txBody>
          <a:bodyPr vert="eaVert" anchor="t">
            <a:spAutoFit/>
          </a:bodyPr>
          <a:lstStyle/>
          <a:p>
            <a:pPr lvl="0" indent="0">
              <a:spcBef>
                <a:spcPct val="50000"/>
              </a:spcBef>
            </a:pPr>
            <a:r>
              <a:rPr lang="zh-CN" altLang="en-US" sz="3600" b="1">
                <a:latin typeface="黑体" panose="02010609060101010101" charset="-122"/>
                <a:ea typeface="黑体" panose="02010609060101010101" charset="-122"/>
              </a:rPr>
              <a:t>被统治阶级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740895" y="1318577"/>
            <a:ext cx="835025" cy="460565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4000" b="1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分封制等级示意图</a:t>
            </a:r>
            <a:endParaRPr lang="en-US" altLang="zh-CN" sz="4000" b="1">
              <a:solidFill>
                <a:srgbClr val="00B05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44595" y="227927"/>
            <a:ext cx="4055110" cy="592582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03" grpId="0"/>
      <p:bldP spid="153604" grpId="1"/>
      <p:bldP spid="153605" grpId="2"/>
      <p:bldP spid="153606" grpId="3"/>
      <p:bldP spid="153607" grpId="4"/>
      <p:bldP spid="153608" grpId="5"/>
      <p:bldP spid="153611" grpId="6"/>
      <p:bldP spid="153612" grpId="7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2247" name="Text Box 23"/>
          <p:cNvSpPr txBox="1"/>
          <p:nvPr/>
        </p:nvSpPr>
        <p:spPr>
          <a:xfrm>
            <a:off x="696595" y="1753870"/>
            <a:ext cx="7263765" cy="15684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>
              <a:lnSpc>
                <a:spcPct val="150000"/>
              </a:lnSpc>
              <a:spcBef>
                <a:spcPct val="50000"/>
              </a:spcBef>
            </a:pPr>
            <a:r>
              <a:rPr lang="zh-CN" altLang="en-US" sz="3200" b="1">
                <a:solidFill>
                  <a:srgbClr val="1010B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（</a:t>
            </a:r>
            <a:r>
              <a:rPr lang="en-US" altLang="zh-CN" sz="3200" b="1">
                <a:solidFill>
                  <a:srgbClr val="1010B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1</a:t>
            </a:r>
            <a:r>
              <a:rPr lang="zh-CN" altLang="en-US" sz="3200" b="1">
                <a:solidFill>
                  <a:srgbClr val="1010B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）积极：</a:t>
            </a: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保证周王朝对地方的控制，稳定政局，扩大统治范围。</a:t>
            </a:r>
            <a:endParaRPr lang="zh-CN" altLang="en-US" sz="3200" b="1">
              <a:solidFill>
                <a:srgbClr val="1010B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15363" name="文本框 3"/>
          <p:cNvSpPr txBox="1"/>
          <p:nvPr/>
        </p:nvSpPr>
        <p:spPr>
          <a:xfrm>
            <a:off x="377825" y="492760"/>
            <a:ext cx="3312795" cy="58356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anchor="t">
            <a:spAutoFit/>
          </a:bodyPr>
          <a:lstStyle/>
          <a:p>
            <a:pPr algn="ctr"/>
            <a:r>
              <a:rPr lang="en-US" altLang="zh-CN" sz="3200" b="1">
                <a:latin typeface="微软雅黑" panose="020b0503020204020204" charset="-122"/>
                <a:ea typeface="微软雅黑" panose="020b0503020204020204" charset="-122"/>
              </a:rPr>
              <a:t>3</a:t>
            </a: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</a:rPr>
              <a:t>、分封制的作用</a:t>
            </a:r>
          </a:p>
        </p:txBody>
      </p:sp>
      <p:sp>
        <p:nvSpPr>
          <p:cNvPr id="292911" name="Rectangle 47"/>
          <p:cNvSpPr/>
          <p:nvPr/>
        </p:nvSpPr>
        <p:spPr>
          <a:xfrm>
            <a:off x="738823" y="3842703"/>
            <a:ext cx="6123305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rgbClr val="1010B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</a:t>
            </a:r>
            <a:r>
              <a:rPr lang="en-US" altLang="zh-CN" sz="3200" b="1">
                <a:solidFill>
                  <a:srgbClr val="1010B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en-US" sz="3200" b="1">
                <a:solidFill>
                  <a:srgbClr val="1010B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）消极：</a:t>
            </a: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王室衰微、诸侯分裂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2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29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929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47" grpId="0"/>
      <p:bldP spid="292911" grpId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2236" name="Text Box 12"/>
          <p:cNvSpPr txBox="1"/>
          <p:nvPr/>
        </p:nvSpPr>
        <p:spPr>
          <a:xfrm>
            <a:off x="1891030" y="898525"/>
            <a:ext cx="1368425" cy="61341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50000"/>
              </a:spcBef>
            </a:pPr>
            <a:r>
              <a:rPr lang="en-US" altLang="zh-CN" sz="3200" b="1">
                <a:latin typeface="Arial" pitchFamily="34" charset="0"/>
                <a:ea typeface="华文隶书" pitchFamily="2" charset="-122"/>
              </a:rPr>
              <a:t> </a:t>
            </a:r>
            <a:r>
              <a:rPr lang="zh-CN" altLang="en-US" sz="3200" b="1">
                <a:latin typeface="Arial" pitchFamily="34" charset="0"/>
                <a:ea typeface="华文隶书" pitchFamily="2" charset="-122"/>
              </a:rPr>
              <a:t>目的</a:t>
            </a:r>
            <a:r>
              <a:rPr lang="en-US" altLang="zh-CN" sz="3200" b="1">
                <a:latin typeface="Arial" pitchFamily="34" charset="0"/>
                <a:ea typeface="华文隶书" pitchFamily="2" charset="-122"/>
              </a:rPr>
              <a:t>:</a:t>
            </a:r>
          </a:p>
        </p:txBody>
      </p:sp>
      <p:sp>
        <p:nvSpPr>
          <p:cNvPr id="52237" name="Text Box 13"/>
          <p:cNvSpPr txBox="1"/>
          <p:nvPr/>
        </p:nvSpPr>
        <p:spPr>
          <a:xfrm>
            <a:off x="1998663" y="2884805"/>
            <a:ext cx="1152525" cy="61341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50000"/>
              </a:spcBef>
            </a:pPr>
            <a:r>
              <a:rPr lang="zh-CN" altLang="en-US" sz="3200" b="1">
                <a:latin typeface="Arial" pitchFamily="34" charset="0"/>
                <a:ea typeface="华文隶书" pitchFamily="2" charset="-122"/>
              </a:rPr>
              <a:t>内容</a:t>
            </a:r>
          </a:p>
        </p:txBody>
      </p:sp>
      <p:sp>
        <p:nvSpPr>
          <p:cNvPr id="52238" name="Text Box 14"/>
          <p:cNvSpPr txBox="1"/>
          <p:nvPr/>
        </p:nvSpPr>
        <p:spPr>
          <a:xfrm>
            <a:off x="1963738" y="6140768"/>
            <a:ext cx="1187450" cy="61341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50000"/>
              </a:spcBef>
            </a:pPr>
            <a:r>
              <a:rPr lang="en-US" altLang="zh-CN" sz="3200" b="1">
                <a:latin typeface="Arial" pitchFamily="34" charset="0"/>
                <a:ea typeface="华文隶书" pitchFamily="2" charset="-122"/>
              </a:rPr>
              <a:t> </a:t>
            </a:r>
            <a:r>
              <a:rPr lang="zh-CN" altLang="en-US" sz="3200" b="1">
                <a:latin typeface="Arial" pitchFamily="34" charset="0"/>
                <a:ea typeface="华文隶书" pitchFamily="2" charset="-122"/>
              </a:rPr>
              <a:t>作用</a:t>
            </a:r>
          </a:p>
        </p:txBody>
      </p:sp>
      <p:sp>
        <p:nvSpPr>
          <p:cNvPr id="52247" name="Text Box 23"/>
          <p:cNvSpPr txBox="1"/>
          <p:nvPr/>
        </p:nvSpPr>
        <p:spPr>
          <a:xfrm>
            <a:off x="3587115" y="5064760"/>
            <a:ext cx="7812405" cy="10763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>
              <a:lnSpc>
                <a:spcPct val="100000"/>
              </a:lnSpc>
              <a:spcBef>
                <a:spcPct val="50000"/>
              </a:spcBef>
            </a:pPr>
            <a:r>
              <a:rPr lang="zh-CN" altLang="en-US" sz="3200" b="1">
                <a:solidFill>
                  <a:srgbClr val="1010B0"/>
                </a:solidFill>
                <a:latin typeface="微软雅黑" panose="020b0503020204020204" charset="-122"/>
                <a:ea typeface="微软雅黑" panose="020b0503020204020204" charset="-122"/>
                <a:cs typeface="宋体" panose="02010600030101010101" pitchFamily="2" charset="-122"/>
                <a:sym typeface="+mn-ea"/>
              </a:rPr>
              <a:t>⑥诸侯义务：需要向周王进献贡物，服从周王调兵。</a:t>
            </a:r>
            <a:endParaRPr lang="en-US" altLang="zh-CN" sz="3200" b="1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2249" name="Text Box 25"/>
          <p:cNvSpPr txBox="1"/>
          <p:nvPr/>
        </p:nvSpPr>
        <p:spPr>
          <a:xfrm>
            <a:off x="3397250" y="898525"/>
            <a:ext cx="7017385" cy="61341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>
              <a:spcBef>
                <a:spcPct val="50000"/>
              </a:spcBef>
            </a:pPr>
            <a:r>
              <a:rPr lang="zh-CN" altLang="en-US" sz="3200" b="1">
                <a:solidFill>
                  <a:srgbClr val="1010B0"/>
                </a:solidFill>
                <a:latin typeface="微软雅黑" panose="020b0503020204020204" charset="-122"/>
                <a:ea typeface="微软雅黑" panose="020b0503020204020204" charset="-122"/>
                <a:cs typeface="宋体" panose="02010600030101010101" pitchFamily="2" charset="-122"/>
                <a:sym typeface="+mn-ea"/>
              </a:rPr>
              <a:t>为了稳定周初的政治形势，巩固疆土</a:t>
            </a:r>
            <a:endParaRPr lang="zh-CN" altLang="en-US" sz="3200" b="1">
              <a:solidFill>
                <a:srgbClr val="FF33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2775" name="AutoShape 26"/>
          <p:cNvSpPr/>
          <p:nvPr/>
        </p:nvSpPr>
        <p:spPr>
          <a:xfrm>
            <a:off x="3043555" y="1576070"/>
            <a:ext cx="353060" cy="3230880"/>
          </a:xfrm>
          <a:prstGeom prst="leftBrace">
            <a:avLst>
              <a:gd name="adj1" fmla="val 75000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pPr lvl="0" indent="0"/>
            <a:endParaRPr lang="zh-CN" altLang="en-US">
              <a:latin typeface="Arial" pitchFamily="34" charset="0"/>
              <a:ea typeface="宋体" pitchFamily="2" charset="-122"/>
            </a:endParaRPr>
          </a:p>
        </p:txBody>
      </p:sp>
      <p:sp>
        <p:nvSpPr>
          <p:cNvPr id="32777" name="AutoShape 29"/>
          <p:cNvSpPr/>
          <p:nvPr/>
        </p:nvSpPr>
        <p:spPr>
          <a:xfrm>
            <a:off x="1727200" y="1101725"/>
            <a:ext cx="163830" cy="5413375"/>
          </a:xfrm>
          <a:prstGeom prst="leftBrace">
            <a:avLst>
              <a:gd name="adj1" fmla="val 193487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pPr lvl="0" indent="0"/>
            <a:endParaRPr lang="zh-CN" altLang="en-US">
              <a:latin typeface="Arial" pitchFamily="34" charset="0"/>
              <a:ea typeface="宋体" pitchFamily="2" charset="-122"/>
            </a:endParaRPr>
          </a:p>
        </p:txBody>
      </p:sp>
      <p:sp>
        <p:nvSpPr>
          <p:cNvPr id="52258" name="Text Box 34"/>
          <p:cNvSpPr txBox="1"/>
          <p:nvPr/>
        </p:nvSpPr>
        <p:spPr>
          <a:xfrm>
            <a:off x="3396615" y="6141085"/>
            <a:ext cx="6708775" cy="61341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>
              <a:spcBef>
                <a:spcPct val="50000"/>
              </a:spcBef>
            </a:pPr>
            <a:r>
              <a:rPr lang="zh-CN" altLang="en-US" sz="3200" b="1">
                <a:solidFill>
                  <a:srgbClr val="1010B0"/>
                </a:solidFill>
                <a:latin typeface="微软雅黑" panose="020b0503020204020204" charset="-122"/>
                <a:ea typeface="微软雅黑" panose="020b0503020204020204" charset="-122"/>
              </a:rPr>
              <a:t>开发了边远地区，加强了统治</a:t>
            </a:r>
          </a:p>
        </p:txBody>
      </p:sp>
      <p:sp>
        <p:nvSpPr>
          <p:cNvPr id="153611" name="Text Box 11"/>
          <p:cNvSpPr txBox="1"/>
          <p:nvPr/>
        </p:nvSpPr>
        <p:spPr>
          <a:xfrm>
            <a:off x="824548" y="2175510"/>
            <a:ext cx="770255" cy="2940050"/>
          </a:xfrm>
          <a:prstGeom prst="rect">
            <a:avLst/>
          </a:prstGeom>
          <a:noFill/>
          <a:ln w="9525">
            <a:noFill/>
          </a:ln>
        </p:spPr>
        <p:txBody>
          <a:bodyPr vert="eaVert" anchor="t">
            <a:spAutoFit/>
          </a:bodyPr>
          <a:lstStyle/>
          <a:p>
            <a:pPr lvl="0" indent="0">
              <a:spcBef>
                <a:spcPct val="50000"/>
              </a:spcBef>
            </a:pPr>
            <a:r>
              <a:rPr lang="zh-CN" altLang="en-US" sz="3600" b="1">
                <a:latin typeface="微软雅黑" panose="020b0503020204020204" charset="-122"/>
                <a:ea typeface="微软雅黑" panose="020b0503020204020204" charset="-122"/>
              </a:rPr>
              <a:t>西周的分封制</a:t>
            </a:r>
          </a:p>
        </p:txBody>
      </p:sp>
      <p:sp>
        <p:nvSpPr>
          <p:cNvPr id="13314" name="TextBox 1"/>
          <p:cNvSpPr txBox="1"/>
          <p:nvPr/>
        </p:nvSpPr>
        <p:spPr>
          <a:xfrm>
            <a:off x="145415" y="76200"/>
            <a:ext cx="2268538" cy="7435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zh-CN" altLang="en-US" sz="4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知识要点</a:t>
            </a:r>
            <a:endParaRPr lang="en-US" altLang="zh-CN" sz="40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心形 2"/>
          <p:cNvSpPr/>
          <p:nvPr/>
        </p:nvSpPr>
        <p:spPr>
          <a:xfrm>
            <a:off x="2560320" y="76200"/>
            <a:ext cx="822960" cy="792480"/>
          </a:xfrm>
          <a:prstGeom prst="hear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3515360" y="1487170"/>
            <a:ext cx="343408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3200" b="1">
                <a:solidFill>
                  <a:srgbClr val="1010B0"/>
                </a:solidFill>
                <a:latin typeface="微软雅黑" panose="020b0503020204020204" charset="-122"/>
                <a:ea typeface="微软雅黑" panose="020b0503020204020204" charset="-122"/>
                <a:cs typeface="宋体" panose="02010600030101010101" pitchFamily="2" charset="-122"/>
                <a:sym typeface="+mn-ea"/>
              </a:rPr>
              <a:t>①分封者：周天子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3515360" y="1995170"/>
            <a:ext cx="790448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/>
            <a:r>
              <a:rPr lang="zh-CN" altLang="en-US" sz="3200" b="1">
                <a:solidFill>
                  <a:srgbClr val="1010B0"/>
                </a:solidFill>
                <a:latin typeface="微软雅黑" panose="020b0503020204020204" charset="-122"/>
                <a:ea typeface="微软雅黑" panose="020b0503020204020204" charset="-122"/>
                <a:cs typeface="宋体" panose="02010600030101010101" pitchFamily="2" charset="-122"/>
                <a:sym typeface="+mn-ea"/>
              </a:rPr>
              <a:t>②</a:t>
            </a:r>
            <a:r>
              <a:rPr lang="zh-CN" altLang="en-US" sz="3200" b="1">
                <a:solidFill>
                  <a:srgbClr val="1010B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分封依据：根据</a:t>
            </a:r>
            <a:r>
              <a:rPr lang="zh-CN" altLang="en-US" sz="3200" b="1" u="sng">
                <a:solidFill>
                  <a:srgbClr val="1010B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血缘关系远近</a:t>
            </a:r>
            <a:r>
              <a:rPr lang="zh-CN" altLang="en-US" sz="3200" b="1">
                <a:solidFill>
                  <a:srgbClr val="1010B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和</a:t>
            </a:r>
            <a:r>
              <a:rPr lang="zh-CN" altLang="en-US" sz="3200" b="1" u="sng">
                <a:solidFill>
                  <a:srgbClr val="1010B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功劳大小</a:t>
            </a:r>
            <a:endParaRPr lang="zh-CN" altLang="en-US" sz="3200" b="1">
              <a:solidFill>
                <a:srgbClr val="1010B0"/>
              </a:solidFill>
              <a:latin typeface="微软雅黑" panose="020b0503020204020204" charset="-122"/>
              <a:ea typeface="微软雅黑" panose="020b0503020204020204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519805" y="2532380"/>
            <a:ext cx="505968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/>
            <a:r>
              <a:rPr lang="zh-CN" altLang="en-US" sz="3200" b="1">
                <a:solidFill>
                  <a:srgbClr val="1010B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③分封对象：将</a:t>
            </a:r>
            <a:r>
              <a:rPr lang="zh-CN" altLang="en-US" sz="3200" b="1" u="sng">
                <a:solidFill>
                  <a:srgbClr val="1010B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宗亲和功臣</a:t>
            </a:r>
            <a:endParaRPr lang="zh-CN" altLang="en-US" sz="3200" b="1">
              <a:solidFill>
                <a:srgbClr val="1010B0"/>
              </a:solidFill>
              <a:latin typeface="微软雅黑" panose="020b0503020204020204" charset="-122"/>
              <a:ea typeface="微软雅黑" panose="020b0503020204020204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533140" y="3034665"/>
            <a:ext cx="424688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/>
            <a:r>
              <a:rPr lang="zh-CN" altLang="en-US" sz="3200" b="1">
                <a:solidFill>
                  <a:srgbClr val="1010B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④分封物：土地和人民</a:t>
            </a:r>
            <a:endParaRPr lang="zh-CN" altLang="en-US" sz="3200" b="1">
              <a:solidFill>
                <a:srgbClr val="1010B0"/>
              </a:solidFill>
              <a:latin typeface="微软雅黑" panose="020b0503020204020204" charset="-122"/>
              <a:ea typeface="微软雅黑" panose="020b0503020204020204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543300" y="3557270"/>
            <a:ext cx="7543165" cy="15684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1010B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⑤诸侯权利：管理土地和人民的权力，建立诸侯国；</a:t>
            </a:r>
            <a:r>
              <a:rPr lang="zh-CN" altLang="en-US" sz="3200" b="1">
                <a:solidFill>
                  <a:srgbClr val="1010B0"/>
                </a:solidFill>
                <a:latin typeface="微软雅黑" panose="020b0503020204020204" charset="-122"/>
                <a:ea typeface="微软雅黑" panose="020b0503020204020204" charset="-122"/>
                <a:cs typeface="宋体" panose="02010600030101010101" pitchFamily="2" charset="-122"/>
                <a:sym typeface="+mn-ea"/>
              </a:rPr>
              <a:t>诸侯具有较大的独立性，可以在自己的封地内再次分封。</a:t>
            </a:r>
            <a:endParaRPr lang="zh-CN" altLang="en-US" sz="3200" b="1">
              <a:solidFill>
                <a:srgbClr val="1010B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22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22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52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52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47" grpId="0"/>
      <p:bldP spid="52249" grpId="1"/>
      <p:bldP spid="52258" grpId="2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1201" name="内容占位符 2"/>
          <p:cNvSpPr>
            <a:spLocks noGrp="1"/>
          </p:cNvSpPr>
          <p:nvPr>
            <p:ph idx="1"/>
          </p:nvPr>
        </p:nvSpPr>
        <p:spPr>
          <a:xfrm>
            <a:off x="6609715" y="1247775"/>
            <a:ext cx="5363210" cy="5111750"/>
          </a:xfrm>
        </p:spPr>
        <p:txBody>
          <a:bodyPr wrap="square" lIns="91440" tIns="45720" rIns="91440" bIns="45720" anchor="t">
            <a:normAutofit/>
          </a:bodyPr>
          <a:lstStyle/>
          <a:p>
            <a:pPr>
              <a:lnSpc>
                <a:spcPct val="150000"/>
              </a:lnSpc>
              <a:spcAft>
                <a:spcPct val="0"/>
              </a:spcAft>
            </a:pPr>
            <a:r>
              <a:rPr lang="zh-CN" altLang="en-US" sz="32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国人暴动：</a:t>
            </a:r>
            <a:endParaRPr lang="en-US" altLang="zh-CN" sz="3200" b="1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marL="0" indent="0">
              <a:lnSpc>
                <a:spcPct val="150000"/>
              </a:lnSpc>
              <a:spcAft>
                <a:spcPct val="0"/>
              </a:spcAft>
              <a:buNone/>
            </a:pP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</a:rPr>
              <a:t>公元前</a:t>
            </a:r>
            <a:r>
              <a:rPr lang="en-US" altLang="zh-CN" sz="32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841</a:t>
            </a: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</a:rPr>
              <a:t>年，西周都城的平民举行暴动，赶走周厉王，史称“</a:t>
            </a:r>
            <a:r>
              <a:rPr lang="zh-CN" altLang="en-US" sz="32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国人暴动</a:t>
            </a: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</a:rPr>
              <a:t>”。</a:t>
            </a:r>
          </a:p>
          <a:p>
            <a:pPr marL="0" indent="0">
              <a:lnSpc>
                <a:spcPct val="150000"/>
              </a:lnSpc>
              <a:spcAft>
                <a:spcPct val="0"/>
              </a:spcAft>
              <a:buNone/>
            </a:pP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周朝等级制度中的</a:t>
            </a:r>
            <a:r>
              <a:rPr lang="zh-CN" altLang="en-US" sz="32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平民</a:t>
            </a: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即“国人”。</a:t>
            </a:r>
            <a:endParaRPr lang="zh-CN" altLang="en-US" sz="32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8434" name="Picture 2" descr="http://p0.so.qhmsg.com/bdr/_240_/t0146ab21a6b524438a.jp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447675" y="1392555"/>
            <a:ext cx="5521960" cy="4073525"/>
          </a:xfrm>
          <a:prstGeom prst="rect">
            <a:avLst/>
          </a:prstGeom>
          <a:noFill/>
        </p:spPr>
      </p:pic>
      <p:sp>
        <p:nvSpPr>
          <p:cNvPr id="15363" name="文本框 3"/>
          <p:cNvSpPr txBox="1"/>
          <p:nvPr/>
        </p:nvSpPr>
        <p:spPr>
          <a:xfrm>
            <a:off x="488950" y="492760"/>
            <a:ext cx="3312795" cy="583565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anchor="t">
            <a:spAutoFit/>
          </a:bodyPr>
          <a:lstStyle/>
          <a:p>
            <a:pPr algn="ctr"/>
            <a:r>
              <a:rPr lang="zh-CN" sz="3200" b="1">
                <a:latin typeface="微软雅黑" panose="020b0503020204020204" charset="-122"/>
                <a:ea typeface="微软雅黑" panose="020b0503020204020204" charset="-122"/>
              </a:rPr>
              <a:t>西周的灭亡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12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12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12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1" grpId="0" uiExpand="1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1201" name="内容占位符 2"/>
          <p:cNvSpPr>
            <a:spLocks noGrp="1"/>
          </p:cNvSpPr>
          <p:nvPr>
            <p:ph idx="1"/>
          </p:nvPr>
        </p:nvSpPr>
        <p:spPr>
          <a:xfrm>
            <a:off x="6609715" y="1452245"/>
            <a:ext cx="5059045" cy="3953510"/>
          </a:xfrm>
        </p:spPr>
        <p:txBody>
          <a:bodyPr wrap="square" lIns="91440" tIns="45720" rIns="91440" bIns="45720" anchor="t">
            <a:normAutofit fontScale="97500"/>
          </a:bodyPr>
          <a:lstStyle/>
          <a:p>
            <a:pPr>
              <a:lnSpc>
                <a:spcPct val="150000"/>
              </a:lnSpc>
              <a:spcAft>
                <a:spcPct val="0"/>
              </a:spcAft>
            </a:pPr>
            <a:r>
              <a:rPr lang="zh-CN" altLang="en-US" sz="32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西周灭亡，东周开始：</a:t>
            </a:r>
            <a:endParaRPr lang="en-US" altLang="zh-CN" sz="3200" b="1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marL="0" indent="0">
              <a:lnSpc>
                <a:spcPct val="150000"/>
              </a:lnSpc>
              <a:spcAft>
                <a:spcPct val="0"/>
              </a:spcAft>
              <a:buNone/>
            </a:pP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</a:rPr>
              <a:t>公元前</a:t>
            </a:r>
            <a:r>
              <a:rPr lang="en-US" altLang="zh-CN" sz="3200" b="1">
                <a:latin typeface="微软雅黑" panose="020b0503020204020204" charset="-122"/>
                <a:ea typeface="微软雅黑" panose="020b0503020204020204" charset="-122"/>
              </a:rPr>
              <a:t>771</a:t>
            </a: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</a:rPr>
              <a:t>年，犬戎攻破镐京，周幽王被杀，西周灭亡。</a:t>
            </a:r>
          </a:p>
          <a:p>
            <a:pPr marL="0" indent="0">
              <a:lnSpc>
                <a:spcPct val="150000"/>
              </a:lnSpc>
              <a:spcAft>
                <a:spcPct val="0"/>
              </a:spcAft>
              <a:buNone/>
            </a:pP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</a:rPr>
              <a:t>前</a:t>
            </a:r>
            <a:r>
              <a:rPr lang="en-US" altLang="zh-CN" sz="3200" b="1">
                <a:latin typeface="微软雅黑" panose="020b0503020204020204" charset="-122"/>
                <a:ea typeface="微软雅黑" panose="020b0503020204020204" charset="-122"/>
              </a:rPr>
              <a:t>770</a:t>
            </a: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</a:rPr>
              <a:t>年，周平王迁都洛邑，东周开始。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8310" y="1588770"/>
            <a:ext cx="5828665" cy="3954145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12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12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12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1" grpId="0" uiExpand="1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4946015" y="1047115"/>
            <a:ext cx="7132955" cy="15544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eaLnBrk="1" hangingPunct="1">
              <a:lnSpc>
                <a:spcPct val="150000"/>
              </a:lnSpc>
            </a:pP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共同劳动、共同分享 、没有贫富差距、人人平等</a:t>
            </a:r>
            <a:r>
              <a:rPr lang="en-US" altLang="zh-CN" sz="32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——</a:t>
            </a: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原始社会</a:t>
            </a:r>
            <a:endParaRPr lang="en-US" altLang="zh-CN" sz="3200" b="1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515" y="137160"/>
            <a:ext cx="4496435" cy="335407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4854575" y="4381500"/>
            <a:ext cx="7223760" cy="15544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eaLnBrk="1" hangingPunct="1">
              <a:lnSpc>
                <a:spcPct val="150000"/>
              </a:lnSpc>
            </a:pP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私有财产出现、贫富分化、出现阶级</a:t>
            </a:r>
          </a:p>
          <a:p>
            <a:pPr lvl="0" algn="just" eaLnBrk="1" hangingPunct="1">
              <a:lnSpc>
                <a:spcPct val="150000"/>
              </a:lnSpc>
            </a:pPr>
            <a:r>
              <a:rPr lang="en-US" altLang="zh-CN" sz="32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——</a:t>
            </a: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奴隶社会 </a:t>
            </a:r>
            <a:endParaRPr lang="zh-CN" altLang="en-US" sz="320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3515" y="3615690"/>
            <a:ext cx="4496435" cy="3086100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3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 Box 9">
            <a:hlinkClick r:id="rId2" action="ppaction://hlinksldjump"/>
          </p:cNvPr>
          <p:cNvSpPr txBox="1"/>
          <p:nvPr/>
        </p:nvSpPr>
        <p:spPr>
          <a:xfrm>
            <a:off x="266700" y="172085"/>
            <a:ext cx="10654665" cy="12376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735">
                <a:latin typeface="楷体_GB2312" pitchFamily="49" charset="-122"/>
                <a:ea typeface="楷体_GB2312" pitchFamily="49" charset="-122"/>
              </a:rPr>
              <a:t>   </a:t>
            </a:r>
            <a:r>
              <a:rPr lang="zh-CN" altLang="en-US" sz="3600" b="1">
                <a:latin typeface="微软雅黑" panose="020b0503020204020204" charset="-122"/>
                <a:ea typeface="微软雅黑" panose="020b0503020204020204" charset="-122"/>
              </a:rPr>
              <a:t>从原始社会到奴隶社会，是社会的进步还是倒退？说说你的看法。</a:t>
            </a:r>
          </a:p>
        </p:txBody>
      </p:sp>
      <p:sp>
        <p:nvSpPr>
          <p:cNvPr id="3" name="Text Box 6"/>
          <p:cNvSpPr txBox="1"/>
          <p:nvPr/>
        </p:nvSpPr>
        <p:spPr>
          <a:xfrm>
            <a:off x="31115" y="2454910"/>
            <a:ext cx="12129770" cy="37934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3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     历史进步与否的</a:t>
            </a:r>
            <a:r>
              <a:rPr lang="zh-CN" altLang="en-US" sz="3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主要</a:t>
            </a:r>
            <a:r>
              <a:rPr lang="en-US" altLang="zh-CN" sz="3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标准是看能</a:t>
            </a:r>
            <a:r>
              <a:rPr lang="zh-CN" altLang="en-US" sz="3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否促进</a:t>
            </a:r>
            <a:r>
              <a:rPr lang="en-US" altLang="zh-CN" sz="3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生产力发展。</a:t>
            </a:r>
          </a:p>
          <a:p>
            <a:pPr>
              <a:lnSpc>
                <a:spcPct val="13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      原始社会</a:t>
            </a:r>
            <a:r>
              <a:rPr lang="zh-CN" altLang="en-US" sz="36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虽然没有贫富贵贱的差别，但那是建立在生产力发展水平极端低下的基础之上。</a:t>
            </a:r>
          </a:p>
          <a:p>
            <a:pPr>
              <a:lnSpc>
                <a:spcPct val="13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      在奴隶社会，奴隶主役使奴隶从事大规模生产，促进了生产力水平的提高，创造了更多的社会财富。</a:t>
            </a:r>
          </a:p>
        </p:txBody>
      </p:sp>
      <p:sp>
        <p:nvSpPr>
          <p:cNvPr id="5" name="矩形 4"/>
          <p:cNvSpPr/>
          <p:nvPr/>
        </p:nvSpPr>
        <p:spPr>
          <a:xfrm>
            <a:off x="1173480" y="1286510"/>
            <a:ext cx="5212080" cy="116840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zh-CN" altLang="en-US" sz="6600" b="1">
                <a:ln w="25400">
                  <a:gradFill>
                    <a:gsLst>
                      <a:gs pos="0">
                        <a:srgbClr val="5B9BD5">
                          <a:lumMod val="5000"/>
                          <a:lumOff val="95000"/>
                        </a:srgbClr>
                      </a:gs>
                      <a:gs pos="74000">
                        <a:srgbClr val="FAAD26"/>
                      </a:gs>
                      <a:gs pos="83000">
                        <a:srgbClr val="FF9933"/>
                      </a:gs>
                      <a:gs pos="100000">
                        <a:srgbClr val="FFDF2D">
                          <a:lumMod val="37000"/>
                          <a:lumOff val="63000"/>
                        </a:srgbClr>
                      </a:gs>
                    </a:gsLst>
                    <a:lin ang="5400000"/>
                  </a:gradFill>
                </a:ln>
                <a:solidFill>
                  <a:srgbClr val="0070C0"/>
                </a:solidFill>
                <a:effectLst>
                  <a:outerShdw blurRad="50800" dist="50800" dir="72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sym typeface="+mn-ea"/>
              </a:rPr>
              <a:t>是社会的进步</a:t>
            </a:r>
            <a:endParaRPr lang="zh-CN" altLang="en-US" sz="6600" b="1">
              <a:ln w="25400">
                <a:gradFill>
                  <a:gsLst>
                    <a:gs pos="0">
                      <a:srgbClr val="5B9BD5">
                        <a:lumMod val="5000"/>
                        <a:lumOff val="95000"/>
                      </a:srgbClr>
                    </a:gs>
                    <a:gs pos="74000">
                      <a:srgbClr val="FAAD26"/>
                    </a:gs>
                    <a:gs pos="83000">
                      <a:srgbClr val="FF9933"/>
                    </a:gs>
                    <a:gs pos="100000">
                      <a:srgbClr val="FFDF2D">
                        <a:lumMod val="37000"/>
                        <a:lumOff val="63000"/>
                      </a:srgbClr>
                    </a:gs>
                  </a:gsLst>
                  <a:lin ang="5400000"/>
                </a:gradFill>
              </a:ln>
              <a:solidFill>
                <a:srgbClr val="0070C0"/>
              </a:solidFill>
              <a:effectLst>
                <a:outerShdw blurRad="50800" dist="50800" dir="72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3315" name="内容占位符 2"/>
          <p:cNvSpPr>
            <a:spLocks noGrp="1"/>
          </p:cNvSpPr>
          <p:nvPr>
            <p:ph idx="4294967295"/>
          </p:nvPr>
        </p:nvSpPr>
        <p:spPr>
          <a:xfrm>
            <a:off x="5694680" y="1915160"/>
            <a:ext cx="6101715" cy="795655"/>
          </a:xfrm>
        </p:spPr>
        <p:txBody>
          <a:bodyPr wrap="square" lIns="91440" tIns="45720" rIns="91440" bIns="45720" anchor="t">
            <a:normAutofit fontScale="97500"/>
          </a:bodyPr>
          <a:lstStyle/>
          <a:p>
            <a:pPr marL="0" lvl="0" indent="0">
              <a:buNone/>
            </a:pPr>
            <a:r>
              <a:rPr lang="zh-CN" altLang="en-US" sz="3600" b="1">
                <a:latin typeface="微软雅黑" panose="020b0503020204020204" charset="-122"/>
                <a:ea typeface="微软雅黑" panose="020b0503020204020204" charset="-122"/>
              </a:rPr>
              <a:t>夏商灭亡的主要原因是什么？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4825" y="1915160"/>
            <a:ext cx="4784725" cy="357378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5684445" y="4732132"/>
            <a:ext cx="5539740" cy="1101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得民心者得天下</a:t>
            </a:r>
          </a:p>
          <a:p>
            <a:pPr algn="ctr"/>
            <a:r>
              <a:rPr lang="zh-CN" altLang="en-US" sz="32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统治者要任用贤才，励精图治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6827520" y="2894965"/>
            <a:ext cx="3027680" cy="61341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统治者实行暴政</a:t>
            </a:r>
          </a:p>
        </p:txBody>
      </p:sp>
      <p:sp>
        <p:nvSpPr>
          <p:cNvPr id="5" name="内容占位符 2"/>
          <p:cNvSpPr>
            <a:spLocks noGrp="1"/>
          </p:cNvSpPr>
          <p:nvPr/>
        </p:nvSpPr>
        <p:spPr>
          <a:xfrm>
            <a:off x="5793105" y="4008755"/>
            <a:ext cx="6101715" cy="795655"/>
          </a:xfrm>
          <a:prstGeom prst="rect">
            <a:avLst/>
          </a:prstGeom>
        </p:spPr>
        <p:txBody>
          <a:bodyPr vert="horz" wrap="square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None/>
            </a:pPr>
            <a:r>
              <a:rPr lang="zh-CN" altLang="en-US" sz="3600" b="1">
                <a:latin typeface="微软雅黑" panose="020b0503020204020204" charset="-122"/>
                <a:ea typeface="微软雅黑" panose="020b0503020204020204" charset="-122"/>
              </a:rPr>
              <a:t>我们得到怎样的历史教训？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5300" name="Text Box 4"/>
          <p:cNvSpPr txBox="1"/>
          <p:nvPr/>
        </p:nvSpPr>
        <p:spPr>
          <a:xfrm>
            <a:off x="1241425" y="1854200"/>
            <a:ext cx="7037388" cy="37401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 algn="just">
              <a:lnSpc>
                <a:spcPct val="90000"/>
              </a:lnSpc>
              <a:spcBef>
                <a:spcPct val="50000"/>
              </a:spcBef>
            </a:pPr>
            <a:r>
              <a:rPr lang="en-US" altLang="en-US" sz="3600" b="1">
                <a:latin typeface="微软雅黑" panose="020b0503020204020204" charset="-122"/>
                <a:ea typeface="微软雅黑" panose="020b0503020204020204" charset="-122"/>
                <a:sym typeface="宋体" pitchFamily="2" charset="-122"/>
              </a:rPr>
              <a:t>1.</a:t>
            </a:r>
            <a:r>
              <a:rPr lang="zh-CN" altLang="en-US" sz="3600" b="1">
                <a:latin typeface="微软雅黑" panose="020b0503020204020204" charset="-122"/>
                <a:ea typeface="微软雅黑" panose="020b0503020204020204" charset="-122"/>
                <a:sym typeface="宋体" pitchFamily="2" charset="-122"/>
              </a:rPr>
              <a:t>把商的都城迁到殷的王（        ）</a:t>
            </a:r>
          </a:p>
          <a:p>
            <a:pPr lvl="0" indent="0" algn="just">
              <a:lnSpc>
                <a:spcPct val="90000"/>
              </a:lnSpc>
              <a:spcBef>
                <a:spcPct val="50000"/>
              </a:spcBef>
            </a:pPr>
            <a:r>
              <a:rPr lang="zh-CN" altLang="en-US" sz="3600" b="1">
                <a:latin typeface="微软雅黑" panose="020b0503020204020204" charset="-122"/>
                <a:ea typeface="微软雅黑" panose="020b0503020204020204" charset="-122"/>
                <a:sym typeface="宋体" pitchFamily="2" charset="-122"/>
              </a:rPr>
              <a:t>    </a:t>
            </a:r>
            <a:r>
              <a:rPr lang="en-US" altLang="zh-CN" sz="3600" b="1">
                <a:latin typeface="微软雅黑" panose="020b0503020204020204" charset="-122"/>
                <a:ea typeface="微软雅黑" panose="020b0503020204020204" charset="-122"/>
                <a:sym typeface="宋体" pitchFamily="2" charset="-122"/>
              </a:rPr>
              <a:t>A.</a:t>
            </a:r>
            <a:r>
              <a:rPr lang="zh-CN" altLang="en-US" sz="3600" b="1">
                <a:latin typeface="微软雅黑" panose="020b0503020204020204" charset="-122"/>
                <a:ea typeface="微软雅黑" panose="020b0503020204020204" charset="-122"/>
                <a:sym typeface="宋体" pitchFamily="2" charset="-122"/>
              </a:rPr>
              <a:t>汤    </a:t>
            </a:r>
          </a:p>
          <a:p>
            <a:pPr lvl="0" indent="0" algn="just">
              <a:lnSpc>
                <a:spcPct val="90000"/>
              </a:lnSpc>
              <a:spcBef>
                <a:spcPct val="50000"/>
              </a:spcBef>
            </a:pPr>
            <a:r>
              <a:rPr lang="en-US" altLang="zh-CN" sz="3600" b="1">
                <a:latin typeface="微软雅黑" panose="020b0503020204020204" charset="-122"/>
                <a:ea typeface="微软雅黑" panose="020b0503020204020204" charset="-122"/>
                <a:sym typeface="宋体" pitchFamily="2" charset="-122"/>
              </a:rPr>
              <a:t>    B.</a:t>
            </a:r>
            <a:r>
              <a:rPr lang="zh-CN" altLang="en-US" sz="3600" b="1">
                <a:latin typeface="微软雅黑" panose="020b0503020204020204" charset="-122"/>
                <a:ea typeface="微软雅黑" panose="020b0503020204020204" charset="-122"/>
                <a:sym typeface="宋体" pitchFamily="2" charset="-122"/>
              </a:rPr>
              <a:t>盘庚    </a:t>
            </a:r>
          </a:p>
          <a:p>
            <a:pPr lvl="0" indent="0" algn="just">
              <a:lnSpc>
                <a:spcPct val="90000"/>
              </a:lnSpc>
              <a:spcBef>
                <a:spcPct val="50000"/>
              </a:spcBef>
            </a:pPr>
            <a:r>
              <a:rPr lang="zh-CN" altLang="en-US" sz="3600" b="1">
                <a:latin typeface="微软雅黑" panose="020b0503020204020204" charset="-122"/>
                <a:ea typeface="微软雅黑" panose="020b0503020204020204" charset="-122"/>
                <a:sym typeface="宋体" pitchFamily="2" charset="-122"/>
              </a:rPr>
              <a:t>    </a:t>
            </a:r>
            <a:r>
              <a:rPr lang="en-US" altLang="zh-CN" sz="3600" b="1">
                <a:latin typeface="微软雅黑" panose="020b0503020204020204" charset="-122"/>
                <a:ea typeface="微软雅黑" panose="020b0503020204020204" charset="-122"/>
                <a:sym typeface="宋体" pitchFamily="2" charset="-122"/>
              </a:rPr>
              <a:t>C.</a:t>
            </a:r>
            <a:r>
              <a:rPr lang="zh-CN" altLang="en-US" sz="3600" b="1">
                <a:latin typeface="微软雅黑" panose="020b0503020204020204" charset="-122"/>
                <a:ea typeface="微软雅黑" panose="020b0503020204020204" charset="-122"/>
                <a:sym typeface="宋体" pitchFamily="2" charset="-122"/>
              </a:rPr>
              <a:t>商纣 </a:t>
            </a:r>
          </a:p>
          <a:p>
            <a:pPr lvl="0" indent="0" algn="just">
              <a:lnSpc>
                <a:spcPct val="90000"/>
              </a:lnSpc>
              <a:spcBef>
                <a:spcPct val="50000"/>
              </a:spcBef>
            </a:pPr>
            <a:r>
              <a:rPr lang="zh-CN" altLang="en-US" sz="3600" b="1">
                <a:latin typeface="微软雅黑" panose="020b0503020204020204" charset="-122"/>
                <a:ea typeface="微软雅黑" panose="020b0503020204020204" charset="-122"/>
                <a:sym typeface="宋体" pitchFamily="2" charset="-122"/>
              </a:rPr>
              <a:t>    </a:t>
            </a:r>
            <a:r>
              <a:rPr lang="en-US" altLang="zh-CN" sz="3600" b="1">
                <a:latin typeface="微软雅黑" panose="020b0503020204020204" charset="-122"/>
                <a:ea typeface="微软雅黑" panose="020b0503020204020204" charset="-122"/>
                <a:sym typeface="宋体" pitchFamily="2" charset="-122"/>
              </a:rPr>
              <a:t>D.</a:t>
            </a:r>
            <a:r>
              <a:rPr lang="zh-CN" altLang="en-US" sz="3600" b="1">
                <a:latin typeface="微软雅黑" panose="020b0503020204020204" charset="-122"/>
                <a:ea typeface="微软雅黑" panose="020b0503020204020204" charset="-122"/>
                <a:sym typeface="宋体" pitchFamily="2" charset="-122"/>
              </a:rPr>
              <a:t>伊尹</a:t>
            </a:r>
          </a:p>
        </p:txBody>
      </p:sp>
      <p:sp>
        <p:nvSpPr>
          <p:cNvPr id="101380" name="Text Box 4"/>
          <p:cNvSpPr txBox="1"/>
          <p:nvPr/>
        </p:nvSpPr>
        <p:spPr>
          <a:xfrm>
            <a:off x="6898323" y="1653540"/>
            <a:ext cx="609600" cy="101473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50000"/>
              </a:spcBef>
            </a:pPr>
            <a:r>
              <a:rPr lang="en-US" altLang="zh-CN" sz="6000" b="1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B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13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13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13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013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380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5300" name="Text Box 4"/>
          <p:cNvSpPr txBox="1"/>
          <p:nvPr/>
        </p:nvSpPr>
        <p:spPr>
          <a:xfrm>
            <a:off x="925195" y="1504950"/>
            <a:ext cx="11366500" cy="39706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>
              <a:spcBef>
                <a:spcPct val="50000"/>
              </a:spcBef>
            </a:pPr>
            <a:r>
              <a:rPr lang="en-US" altLang="zh-CN" sz="3600" b="1">
                <a:latin typeface="微软雅黑" panose="020b0503020204020204" charset="-122"/>
                <a:ea typeface="微软雅黑" panose="020b0503020204020204" charset="-122"/>
              </a:rPr>
              <a:t>2.</a:t>
            </a:r>
            <a:r>
              <a:rPr lang="zh-CN" altLang="en-US" sz="3600" b="1">
                <a:latin typeface="微软雅黑" panose="020b0503020204020204" charset="-122"/>
                <a:ea typeface="微软雅黑" panose="020b0503020204020204" charset="-122"/>
              </a:rPr>
              <a:t>西周的众多诸侯，是通过下列哪一制度产生的</a:t>
            </a:r>
            <a:r>
              <a:rPr lang="zh-CN" altLang="en-US" sz="3600" b="1">
                <a:latin typeface="微软雅黑" panose="020b0503020204020204" charset="-122"/>
                <a:ea typeface="微软雅黑" panose="020b0503020204020204" charset="-122"/>
                <a:sym typeface="Arial" pitchFamily="34" charset="0"/>
              </a:rPr>
              <a:t>（    ）</a:t>
            </a:r>
            <a:endParaRPr lang="zh-CN" altLang="en-US" sz="3600" b="1">
              <a:latin typeface="微软雅黑" panose="020b0503020204020204" charset="-122"/>
              <a:ea typeface="微软雅黑" panose="020b0503020204020204" charset="-122"/>
            </a:endParaRPr>
          </a:p>
          <a:p>
            <a:pPr lvl="0" indent="0">
              <a:spcBef>
                <a:spcPct val="50000"/>
              </a:spcBef>
            </a:pPr>
            <a:r>
              <a:rPr lang="en-US" altLang="zh-CN" sz="3600" b="1">
                <a:latin typeface="微软雅黑" panose="020b0503020204020204" charset="-122"/>
                <a:ea typeface="微软雅黑" panose="020b0503020204020204" charset="-122"/>
              </a:rPr>
              <a:t>A.</a:t>
            </a:r>
            <a:r>
              <a:rPr lang="zh-CN" altLang="en-US" sz="3600" b="1">
                <a:latin typeface="微软雅黑" panose="020b0503020204020204" charset="-122"/>
                <a:ea typeface="微软雅黑" panose="020b0503020204020204" charset="-122"/>
              </a:rPr>
              <a:t>奴隶制                           </a:t>
            </a:r>
          </a:p>
          <a:p>
            <a:pPr lvl="0" indent="0">
              <a:spcBef>
                <a:spcPct val="50000"/>
              </a:spcBef>
            </a:pPr>
            <a:r>
              <a:rPr lang="en-US" altLang="zh-CN" sz="3600" b="1">
                <a:latin typeface="微软雅黑" panose="020b0503020204020204" charset="-122"/>
                <a:ea typeface="微软雅黑" panose="020b0503020204020204" charset="-122"/>
              </a:rPr>
              <a:t>B.</a:t>
            </a:r>
            <a:r>
              <a:rPr lang="zh-CN" altLang="en-US" sz="3600" b="1">
                <a:latin typeface="微软雅黑" panose="020b0503020204020204" charset="-122"/>
                <a:ea typeface="微软雅黑" panose="020b0503020204020204" charset="-122"/>
              </a:rPr>
              <a:t>世袭制 </a:t>
            </a:r>
          </a:p>
          <a:p>
            <a:pPr lvl="0" indent="0">
              <a:spcBef>
                <a:spcPct val="50000"/>
              </a:spcBef>
            </a:pPr>
            <a:r>
              <a:rPr lang="en-US" altLang="zh-CN" sz="3600" b="1">
                <a:latin typeface="微软雅黑" panose="020b0503020204020204" charset="-122"/>
                <a:ea typeface="微软雅黑" panose="020b0503020204020204" charset="-122"/>
              </a:rPr>
              <a:t>C.</a:t>
            </a:r>
            <a:r>
              <a:rPr lang="zh-CN" altLang="en-US" sz="3600" b="1">
                <a:latin typeface="微软雅黑" panose="020b0503020204020204" charset="-122"/>
                <a:ea typeface="微软雅黑" panose="020b0503020204020204" charset="-122"/>
              </a:rPr>
              <a:t>分封制                           </a:t>
            </a:r>
          </a:p>
          <a:p>
            <a:pPr lvl="0" indent="0">
              <a:spcBef>
                <a:spcPct val="50000"/>
              </a:spcBef>
            </a:pPr>
            <a:r>
              <a:rPr lang="en-US" altLang="zh-CN" sz="3600" b="1">
                <a:latin typeface="微软雅黑" panose="020b0503020204020204" charset="-122"/>
                <a:ea typeface="微软雅黑" panose="020b0503020204020204" charset="-122"/>
              </a:rPr>
              <a:t>D.</a:t>
            </a:r>
            <a:r>
              <a:rPr lang="zh-CN" altLang="en-US" sz="3600" b="1">
                <a:latin typeface="微软雅黑" panose="020b0503020204020204" charset="-122"/>
                <a:ea typeface="微软雅黑" panose="020b0503020204020204" charset="-122"/>
              </a:rPr>
              <a:t>禅让制</a:t>
            </a:r>
          </a:p>
        </p:txBody>
      </p:sp>
      <p:sp>
        <p:nvSpPr>
          <p:cNvPr id="55303" name="Text Box 7"/>
          <p:cNvSpPr txBox="1"/>
          <p:nvPr/>
        </p:nvSpPr>
        <p:spPr>
          <a:xfrm>
            <a:off x="10945813" y="923608"/>
            <a:ext cx="685800" cy="14452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50000"/>
              </a:spcBef>
            </a:pPr>
            <a:r>
              <a:rPr lang="en-US" altLang="zh-CN" sz="8800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c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53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53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53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53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03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5300" name="Text Box 4"/>
          <p:cNvSpPr txBox="1"/>
          <p:nvPr/>
        </p:nvSpPr>
        <p:spPr>
          <a:xfrm>
            <a:off x="1475740" y="1122045"/>
            <a:ext cx="9026525" cy="42462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 algn="just" eaLnBrk="0" hangingPunct="0">
              <a:lnSpc>
                <a:spcPct val="150000"/>
              </a:lnSpc>
            </a:pPr>
            <a:r>
              <a:rPr lang="en-US" altLang="zh-CN" sz="36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3.</a:t>
            </a:r>
            <a:r>
              <a:rPr lang="zh-CN" altLang="en-US" sz="36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周初实行分封制，其根本目的是（　　）</a:t>
            </a:r>
            <a:endParaRPr lang="zh-CN" altLang="en-US" sz="36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lvl="0" indent="0" algn="just" eaLnBrk="0" hangingPunct="0">
              <a:lnSpc>
                <a:spcPct val="150000"/>
              </a:lnSpc>
            </a:pPr>
            <a:r>
              <a:rPr lang="en-US" altLang="zh-CN" sz="36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A</a:t>
            </a:r>
            <a:r>
              <a:rPr lang="zh-CN" altLang="en-US" sz="36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．保护贵族的世袭地位     </a:t>
            </a:r>
            <a:endParaRPr lang="zh-CN" altLang="en-US" sz="36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lvl="0" indent="0" algn="just" eaLnBrk="0" hangingPunct="0">
              <a:lnSpc>
                <a:spcPct val="150000"/>
              </a:lnSpc>
            </a:pPr>
            <a:r>
              <a:rPr lang="en-US" altLang="zh-CN" sz="36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B</a:t>
            </a:r>
            <a:r>
              <a:rPr lang="zh-CN" altLang="en-US" sz="36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．调和统治阶级内部的矛盾</a:t>
            </a:r>
            <a:endParaRPr lang="zh-CN" altLang="en-US" sz="36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lvl="0" indent="0" algn="just" eaLnBrk="0" hangingPunct="0">
              <a:lnSpc>
                <a:spcPct val="150000"/>
              </a:lnSpc>
            </a:pPr>
            <a:r>
              <a:rPr lang="en-US" altLang="zh-CN" sz="36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C</a:t>
            </a:r>
            <a:r>
              <a:rPr lang="zh-CN" altLang="en-US" sz="36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．巩固刚刚建立的西周政权 </a:t>
            </a:r>
            <a:endParaRPr lang="zh-CN" altLang="en-US" sz="36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lvl="0" indent="0" algn="just" eaLnBrk="0" hangingPunct="0">
              <a:lnSpc>
                <a:spcPct val="150000"/>
              </a:lnSpc>
            </a:pPr>
            <a:r>
              <a:rPr lang="en-US" altLang="zh-CN" sz="36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D</a:t>
            </a:r>
            <a:r>
              <a:rPr lang="zh-CN" altLang="en-US" sz="36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．扩大西周的统治基础</a:t>
            </a:r>
            <a:endParaRPr lang="zh-CN" altLang="en-US" sz="36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" name="Text Box 7"/>
          <p:cNvSpPr txBox="1"/>
          <p:nvPr/>
        </p:nvSpPr>
        <p:spPr>
          <a:xfrm>
            <a:off x="8974773" y="923608"/>
            <a:ext cx="685800" cy="14452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50000"/>
              </a:spcBef>
            </a:pPr>
            <a:r>
              <a:rPr lang="en-US" altLang="zh-CN" sz="8800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c</a:t>
            </a:r>
          </a:p>
        </p:txBody>
      </p:sp>
      <p:pic>
        <p:nvPicPr>
          <p:cNvPr id="55301" name="New picture" hidden="1"/>
          <p:cNvPicPr/>
          <p:nvPr/>
        </p:nvPicPr>
        <p:blipFill>
          <a:blip r:embed="rId2"/>
          <a:stretch>
            <a:fillRect/>
          </a:stretch>
        </p:blipFill>
        <p:spPr>
          <a:xfrm>
            <a:off x="11442700" y="11239500"/>
            <a:ext cx="495300" cy="406400"/>
          </a:xfrm>
          <a:prstGeom prst="cube">
            <a:avLst/>
          </a:prstGeom>
        </p:spPr>
      </p:pic>
      <p:pic>
        <p:nvPicPr>
          <p:cNvPr id="55302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1633200" y="10236200"/>
            <a:ext cx="304800" cy="2159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ags/tag1.xml><?xml version="1.0" encoding="utf-8"?>
<p:tagLst xmlns:p="http://schemas.openxmlformats.org/presentationml/2006/main">
  <p:tag name="ID" val="545262"/>
  <p:tag name="MH" val="20151110112853"/>
  <p:tag name="MH_LIBRARY" val="CONTENTS"/>
  <p:tag name="MH_ORDER" val="1"/>
  <p:tag name="MH_TYPE" val="NUMBER"/>
</p:tagLst>
</file>

<file path=ppt/tags/tag2.xml><?xml version="1.0" encoding="utf-8"?>
<p:tagLst xmlns:p="http://schemas.openxmlformats.org/presentationml/2006/main">
  <p:tag name="ID" val="545262"/>
  <p:tag name="MH" val="20151110112853"/>
  <p:tag name="MH_LIBRARY" val="CONTENTS"/>
  <p:tag name="MH_ORDER" val="2"/>
  <p:tag name="MH_TYPE" val="NUMBER"/>
</p:tagLst>
</file>

<file path=ppt/tags/tag3.xml><?xml version="1.0" encoding="utf-8"?>
<p:tagLst xmlns:p="http://schemas.openxmlformats.org/presentationml/2006/main">
  <p:tag name="ID" val="545262"/>
  <p:tag name="MH" val="20151110112853"/>
  <p:tag name="MH_LIBRARY" val="CONTENTS"/>
  <p:tag name="MH_ORDER" val="2"/>
  <p:tag name="MH_TYPE" val="ENTRY"/>
</p:tagLst>
</file>

<file path=ppt/tags/tag4.xml><?xml version="1.0" encoding="utf-8"?>
<p:tagLst xmlns:p="http://schemas.openxmlformats.org/presentationml/2006/main">
  <p:tag name="ID" val="545262"/>
  <p:tag name="MH" val="20151110112853"/>
  <p:tag name="MH_LIBRARY" val="CONTENTS"/>
  <p:tag name="MH_ORDER" val="1"/>
  <p:tag name="MH_TYPE" val="ENTRY"/>
</p:tagLst>
</file>

<file path=ppt/tags/tag5.xml><?xml version="1.0" encoding="utf-8"?>
<p:tagLst xmlns:p="http://schemas.openxmlformats.org/presentationml/2006/main">
  <p:tag name="ID" val="545262"/>
  <p:tag name="MH" val="20151110112853"/>
  <p:tag name="MH_LIBRARY" val="CONTENTS"/>
  <p:tag name="MH_ORDER" val="2"/>
  <p:tag name="MH_TYPE" val="NUMBER"/>
</p:tagLst>
</file>

<file path=ppt/tags/tag6.xml><?xml version="1.0" encoding="utf-8"?>
<p:tagLst xmlns:p="http://schemas.openxmlformats.org/presentationml/2006/main">
  <p:tag name="ID" val="545262"/>
  <p:tag name="MH" val="20151110112853"/>
  <p:tag name="MH_LIBRARY" val="CONTENTS"/>
  <p:tag name="MH_ORDER" val="2"/>
  <p:tag name="MH_TYPE" val="ENTRY"/>
</p:tagLst>
</file>

<file path=ppt/tags/tag7.xml><?xml version="1.0" encoding="utf-8"?>
<p:tagLst xmlns:p="http://schemas.openxmlformats.org/presentationml/2006/main">
  <p:tag name="ID" val="545262"/>
  <p:tag name="MH" val="20151110112853"/>
  <p:tag name="MH_LIBRARY" val="CONTENTS"/>
  <p:tag name="MH_ORDER" val="2"/>
  <p:tag name="MH_TYPE" val="NUMBER"/>
</p:tagLst>
</file>

<file path=ppt/tags/tag8.xml><?xml version="1.0" encoding="utf-8"?>
<p:tagLst xmlns:p="http://schemas.openxmlformats.org/presentationml/2006/main">
  <p:tag name="ID" val="545262"/>
  <p:tag name="MH" val="20151110112853"/>
  <p:tag name="MH_LIBRARY" val="CONTENTS"/>
  <p:tag name="MH_ORDER" val="2"/>
  <p:tag name="MH_TYPE" val="ENTRY"/>
</p:tagLst>
</file>

<file path=ppt/tags/tag9.xml><?xml version="1.0" encoding="utf-8"?>
<p:tagLst xmlns:p="http://schemas.openxmlformats.org/presentationml/2006/main">
  <p:tag name="ID" val="545262"/>
  <p:tag name="MH" val="20151110112853"/>
  <p:tag name="MH_AUTOCOLOR" val="TRUE"/>
  <p:tag name="MH_LIBRARY" val="CONTENTS"/>
  <p:tag name="MH_TYPE" val="CONTENTS"/>
</p:tagLst>
</file>

<file path=ppt/tags/tag10.xml><?xml version="1.0" encoding="utf-8"?>
<p:tagLst xmlns:p="http://schemas.openxmlformats.org/presentationml/2006/main">
  <p:tag name="ID" val="545262"/>
  <p:tag name="MH" val="20151110112853"/>
  <p:tag name="MH_LIBRARY" val="CONTENTS"/>
  <p:tag name="MH_ORDER" val="1"/>
  <p:tag name="MH_TYPE" val="ENTRY"/>
</p:tagLst>
</file>

<file path=ppt/tags/tag11.xml><?xml version="1.0" encoding="utf-8"?>
<p:tagLst xmlns:p="http://schemas.openxmlformats.org/presentationml/2006/main">
  <p:tag name="KSO_WM_TEMPLATE_CATEGORY" val="custom"/>
  <p:tag name="KSO_WM_TEMPLATE_INDEX" val="226"/>
</p:tagLst>
</file>

<file path=ppt/tags/tag12.xml><?xml version="1.0" encoding="utf-8"?>
<p:tagLst xmlns:p="http://schemas.openxmlformats.org/presentationml/2006/main">
  <p:tag name="KSO_WM_TEMPLATE_CATEGORY" val="custom"/>
  <p:tag name="KSO_WM_TEMPLATE_INDEX" val="226"/>
</p:tagLst>
</file>

<file path=ppt/tags/tag13.xml><?xml version="1.0" encoding="utf-8"?>
<p:tagLst xmlns:p="http://schemas.openxmlformats.org/presentationml/2006/main">
  <p:tag name="KSO_WM_TEMPLATE_CATEGORY" val="custom"/>
  <p:tag name="KSO_WM_TEMPLATE_INDEX" val="226"/>
</p:tagLst>
</file>

<file path=ppt/tags/tag14.xml><?xml version="1.0" encoding="utf-8"?>
<p:tagLst xmlns:p="http://schemas.openxmlformats.org/presentationml/2006/main">
  <p:tag name="AS_NET" val="4.0.30319.42000"/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E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E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Paragraphs>231</Paragraphs>
  <Slides>35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6" baseType="lpstr">
      <vt:lpstr>Office 主题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</vt:vector>
  </TitlesOfParts>
  <LinksUpToDate>false</LinksUpToDate>
  <SharedDoc>false</SharedDoc>
  <HyperlinksChanged>false</HyperlinksChanged>
  <AppVersion>17.0600</AppVersion>
  <TotalTime>0</TotalTime>
  <Application>Aspose.Slides for Java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Printed>2020-10-14T20:33:36Z</cp:lastPrinted>
  <dcterms:created xsi:type="dcterms:W3CDTF">2020-10-14T20:33:36Z</dcterms:created>
  <dcterms:modified xsi:type="dcterms:W3CDTF">2020-10-14T12:33:39Z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