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28"/>
  </p:handoutMasterIdLst>
  <p:sldIdLst>
    <p:sldId id="256" r:id="rId4"/>
    <p:sldId id="257" r:id="rId6"/>
    <p:sldId id="271" r:id="rId7"/>
    <p:sldId id="285" r:id="rId8"/>
    <p:sldId id="286" r:id="rId9"/>
    <p:sldId id="287" r:id="rId10"/>
    <p:sldId id="288" r:id="rId11"/>
    <p:sldId id="289" r:id="rId12"/>
    <p:sldId id="290" r:id="rId13"/>
    <p:sldId id="307" r:id="rId14"/>
    <p:sldId id="291" r:id="rId15"/>
    <p:sldId id="305" r:id="rId16"/>
    <p:sldId id="309" r:id="rId17"/>
    <p:sldId id="315" r:id="rId18"/>
    <p:sldId id="314" r:id="rId19"/>
    <p:sldId id="316" r:id="rId20"/>
    <p:sldId id="317" r:id="rId21"/>
    <p:sldId id="319" r:id="rId22"/>
    <p:sldId id="320" r:id="rId23"/>
    <p:sldId id="308" r:id="rId24"/>
    <p:sldId id="323" r:id="rId25"/>
    <p:sldId id="322" r:id="rId26"/>
    <p:sldId id="325"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c" initials="p" lastIdx="0" clrIdx="0"/>
  <p:cmAuthor id="2" name="Administrat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220"/>
        <p:guide pos="3776"/>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2" Type="http://schemas.openxmlformats.org/officeDocument/2006/relationships/commentAuthors" Target="commentAuthors.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Master" Target="slideMasters/slideMaster2.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471CC7-791E-4C2A-B1BB-61EC80B8A9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471CC7-791E-4C2A-B1BB-61EC80B8A92B}"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1673B3-1B50-442F-89A6-54834D26A04F}"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64.xml"/><Relationship Id="rId3" Type="http://schemas.openxmlformats.org/officeDocument/2006/relationships/image" Target="../media/image1.jpeg"/><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5.xml"/><Relationship Id="rId2" Type="http://schemas.openxmlformats.org/officeDocument/2006/relationships/image" Target="../media/image3.pn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6.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7.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8.xml"/><Relationship Id="rId2" Type="http://schemas.openxmlformats.org/officeDocument/2006/relationships/image" Target="../media/image5.png"/><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9.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10.xml.rels><?xml version="1.0" encoding="UTF-8" standalone="yes"?>
<Relationships xmlns="http://schemas.openxmlformats.org/package/2006/relationships"><Relationship Id="rId9" Type="http://schemas.openxmlformats.org/officeDocument/2006/relationships/tags" Target="../tags/tag81.xml"/><Relationship Id="rId8" Type="http://schemas.openxmlformats.org/officeDocument/2006/relationships/tags" Target="../tags/tag80.xml"/><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3" Type="http://schemas.openxmlformats.org/officeDocument/2006/relationships/slideLayout" Target="../slideLayouts/slideLayout2.xml"/><Relationship Id="rId12" Type="http://schemas.openxmlformats.org/officeDocument/2006/relationships/tags" Target="../tags/tag84.xml"/><Relationship Id="rId11" Type="http://schemas.openxmlformats.org/officeDocument/2006/relationships/tags" Target="../tags/tag83.xml"/><Relationship Id="rId10" Type="http://schemas.openxmlformats.org/officeDocument/2006/relationships/tags" Target="../tags/tag82.xml"/><Relationship Id="rId1" Type="http://schemas.openxmlformats.org/officeDocument/2006/relationships/tags" Target="../tags/tag7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5.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7.xml"/><Relationship Id="rId1" Type="http://schemas.openxmlformats.org/officeDocument/2006/relationships/tags" Target="../tags/tag86.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88.xml"/><Relationship Id="rId2" Type="http://schemas.openxmlformats.org/officeDocument/2006/relationships/image" Target="../media/image8.png"/><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9" Type="http://schemas.openxmlformats.org/officeDocument/2006/relationships/tags" Target="../tags/tag97.xml"/><Relationship Id="rId8" Type="http://schemas.openxmlformats.org/officeDocument/2006/relationships/tags" Target="../tags/tag96.xml"/><Relationship Id="rId7" Type="http://schemas.openxmlformats.org/officeDocument/2006/relationships/tags" Target="../tags/tag95.xml"/><Relationship Id="rId6" Type="http://schemas.openxmlformats.org/officeDocument/2006/relationships/tags" Target="../tags/tag94.xml"/><Relationship Id="rId5" Type="http://schemas.openxmlformats.org/officeDocument/2006/relationships/tags" Target="../tags/tag93.xml"/><Relationship Id="rId4" Type="http://schemas.openxmlformats.org/officeDocument/2006/relationships/tags" Target="../tags/tag92.xml"/><Relationship Id="rId3" Type="http://schemas.openxmlformats.org/officeDocument/2006/relationships/tags" Target="../tags/tag91.xml"/><Relationship Id="rId2" Type="http://schemas.openxmlformats.org/officeDocument/2006/relationships/tags" Target="../tags/tag90.xml"/><Relationship Id="rId15" Type="http://schemas.openxmlformats.org/officeDocument/2006/relationships/slideLayout" Target="../slideLayouts/slideLayout13.xml"/><Relationship Id="rId14" Type="http://schemas.openxmlformats.org/officeDocument/2006/relationships/tags" Target="../tags/tag102.xml"/><Relationship Id="rId13" Type="http://schemas.openxmlformats.org/officeDocument/2006/relationships/tags" Target="../tags/tag101.xml"/><Relationship Id="rId12" Type="http://schemas.openxmlformats.org/officeDocument/2006/relationships/tags" Target="../tags/tag100.xml"/><Relationship Id="rId11" Type="http://schemas.openxmlformats.org/officeDocument/2006/relationships/tags" Target="../tags/tag99.xml"/><Relationship Id="rId10" Type="http://schemas.openxmlformats.org/officeDocument/2006/relationships/tags" Target="../tags/tag98.xml"/><Relationship Id="rId1" Type="http://schemas.openxmlformats.org/officeDocument/2006/relationships/tags" Target="../tags/tag89.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04.xml"/><Relationship Id="rId2" Type="http://schemas.openxmlformats.org/officeDocument/2006/relationships/image" Target="../media/image9.jpeg"/><Relationship Id="rId1" Type="http://schemas.openxmlformats.org/officeDocument/2006/relationships/tags" Target="../tags/tag10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05.xml"/><Relationship Id="rId1"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06.xml"/><Relationship Id="rId1" Type="http://schemas.openxmlformats.org/officeDocument/2006/relationships/image" Target="../media/image11.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07.xml"/><Relationship Id="rId2" Type="http://schemas.openxmlformats.org/officeDocument/2006/relationships/image" Target="../media/image13.png"/><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08.xml"/><Relationship Id="rId2" Type="http://schemas.openxmlformats.org/officeDocument/2006/relationships/image" Target="../media/image15.png"/><Relationship Id="rId1"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10.xml"/><Relationship Id="rId1" Type="http://schemas.openxmlformats.org/officeDocument/2006/relationships/tags" Target="../tags/tag109.xml"/></Relationships>
</file>

<file path=ppt/slides/_rels/slide21.xml.rels><?xml version="1.0" encoding="UTF-8" standalone="yes"?>
<Relationships xmlns="http://schemas.openxmlformats.org/package/2006/relationships"><Relationship Id="rId9" Type="http://schemas.openxmlformats.org/officeDocument/2006/relationships/tags" Target="../tags/tag118.xml"/><Relationship Id="rId8" Type="http://schemas.openxmlformats.org/officeDocument/2006/relationships/image" Target="../media/image16.png"/><Relationship Id="rId7" Type="http://schemas.openxmlformats.org/officeDocument/2006/relationships/tags" Target="../tags/tag117.xml"/><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3" Type="http://schemas.openxmlformats.org/officeDocument/2006/relationships/tags" Target="../tags/tag113.xml"/><Relationship Id="rId2" Type="http://schemas.openxmlformats.org/officeDocument/2006/relationships/tags" Target="../tags/tag112.xml"/><Relationship Id="rId10" Type="http://schemas.openxmlformats.org/officeDocument/2006/relationships/slideLayout" Target="../slideLayouts/slideLayout2.xml"/><Relationship Id="rId1" Type="http://schemas.openxmlformats.org/officeDocument/2006/relationships/tags" Target="../tags/tag11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19.xml"/><Relationship Id="rId1" Type="http://schemas.openxmlformats.org/officeDocument/2006/relationships/image" Target="../media/image17.png"/></Relationships>
</file>

<file path=ppt/slides/_rels/slide23.xml.rels><?xml version="1.0" encoding="UTF-8" standalone="yes"?>
<Relationships xmlns="http://schemas.openxmlformats.org/package/2006/relationships"><Relationship Id="rId9" Type="http://schemas.openxmlformats.org/officeDocument/2006/relationships/tags" Target="../tags/tag127.xml"/><Relationship Id="rId8" Type="http://schemas.openxmlformats.org/officeDocument/2006/relationships/tags" Target="../tags/tag126.xml"/><Relationship Id="rId7" Type="http://schemas.openxmlformats.org/officeDocument/2006/relationships/tags" Target="../tags/tag125.xml"/><Relationship Id="rId6" Type="http://schemas.openxmlformats.org/officeDocument/2006/relationships/tags" Target="../tags/tag124.xml"/><Relationship Id="rId5" Type="http://schemas.openxmlformats.org/officeDocument/2006/relationships/image" Target="../media/image18.png"/><Relationship Id="rId4" Type="http://schemas.openxmlformats.org/officeDocument/2006/relationships/tags" Target="../tags/tag123.xml"/><Relationship Id="rId3" Type="http://schemas.openxmlformats.org/officeDocument/2006/relationships/tags" Target="../tags/tag122.xml"/><Relationship Id="rId24" Type="http://schemas.openxmlformats.org/officeDocument/2006/relationships/slideLayout" Target="../slideLayouts/slideLayout13.xml"/><Relationship Id="rId23" Type="http://schemas.openxmlformats.org/officeDocument/2006/relationships/tags" Target="../tags/tag141.xml"/><Relationship Id="rId22" Type="http://schemas.openxmlformats.org/officeDocument/2006/relationships/tags" Target="../tags/tag140.xml"/><Relationship Id="rId21" Type="http://schemas.openxmlformats.org/officeDocument/2006/relationships/tags" Target="../tags/tag139.xml"/><Relationship Id="rId20" Type="http://schemas.openxmlformats.org/officeDocument/2006/relationships/tags" Target="../tags/tag138.xml"/><Relationship Id="rId2" Type="http://schemas.openxmlformats.org/officeDocument/2006/relationships/tags" Target="../tags/tag121.xml"/><Relationship Id="rId19" Type="http://schemas.openxmlformats.org/officeDocument/2006/relationships/tags" Target="../tags/tag137.xml"/><Relationship Id="rId18" Type="http://schemas.openxmlformats.org/officeDocument/2006/relationships/tags" Target="../tags/tag136.xml"/><Relationship Id="rId17" Type="http://schemas.openxmlformats.org/officeDocument/2006/relationships/tags" Target="../tags/tag135.xml"/><Relationship Id="rId16" Type="http://schemas.openxmlformats.org/officeDocument/2006/relationships/tags" Target="../tags/tag134.xml"/><Relationship Id="rId15" Type="http://schemas.openxmlformats.org/officeDocument/2006/relationships/tags" Target="../tags/tag133.xml"/><Relationship Id="rId14" Type="http://schemas.openxmlformats.org/officeDocument/2006/relationships/tags" Target="../tags/tag132.xml"/><Relationship Id="rId13" Type="http://schemas.openxmlformats.org/officeDocument/2006/relationships/tags" Target="../tags/tag131.xml"/><Relationship Id="rId12" Type="http://schemas.openxmlformats.org/officeDocument/2006/relationships/tags" Target="../tags/tag130.xml"/><Relationship Id="rId11" Type="http://schemas.openxmlformats.org/officeDocument/2006/relationships/tags" Target="../tags/tag129.xml"/><Relationship Id="rId10" Type="http://schemas.openxmlformats.org/officeDocument/2006/relationships/tags" Target="../tags/tag128.xml"/><Relationship Id="rId1" Type="http://schemas.openxmlformats.org/officeDocument/2006/relationships/tags" Target="../tags/tag1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lstStyle/>
          <a:p>
            <a:r>
              <a:rPr lang="zh-CN" altLang="en-US"/>
              <a:t>空白演示</a:t>
            </a:r>
            <a:endParaRPr lang="zh-CN" altLang="en-US"/>
          </a:p>
        </p:txBody>
      </p:sp>
      <p:sp>
        <p:nvSpPr>
          <p:cNvPr id="3" name="副标题 2"/>
          <p:cNvSpPr>
            <a:spLocks noGrp="1"/>
          </p:cNvSpPr>
          <p:nvPr>
            <p:ph type="subTitle" idx="1"/>
            <p:custDataLst>
              <p:tags r:id="rId2"/>
            </p:custDataLst>
          </p:nvPr>
        </p:nvSpPr>
        <p:spPr/>
        <p:txBody>
          <a:bodyPr/>
          <a:lstStyle/>
          <a:p>
            <a:r>
              <a:rPr lang="zh-CN" altLang="en-US"/>
              <a:t>在此输入您的封面副标题</a:t>
            </a:r>
            <a:endParaRPr lang="zh-CN" altLang="en-US"/>
          </a:p>
        </p:txBody>
      </p:sp>
      <p:pic>
        <p:nvPicPr>
          <p:cNvPr id="4" name="图片 3" descr="微信图片_20191106195218"/>
          <p:cNvPicPr>
            <a:picLocks noChangeAspect="1"/>
          </p:cNvPicPr>
          <p:nvPr/>
        </p:nvPicPr>
        <p:blipFill>
          <a:blip r:embed="rId3"/>
          <a:stretch>
            <a:fillRect/>
          </a:stretch>
        </p:blipFill>
        <p:spPr>
          <a:xfrm>
            <a:off x="6985" y="20320"/>
            <a:ext cx="12177395" cy="6817995"/>
          </a:xfrm>
          <a:prstGeom prst="rect">
            <a:avLst/>
          </a:prstGeom>
        </p:spPr>
      </p:pic>
      <p:sp>
        <p:nvSpPr>
          <p:cNvPr id="6" name="矩形 5"/>
          <p:cNvSpPr/>
          <p:nvPr/>
        </p:nvSpPr>
        <p:spPr>
          <a:xfrm>
            <a:off x="2463800" y="2951480"/>
            <a:ext cx="8006080" cy="768350"/>
          </a:xfrm>
          <a:prstGeom prst="rect">
            <a:avLst/>
          </a:prstGeom>
          <a:noFill/>
          <a:ln>
            <a:noFill/>
          </a:ln>
        </p:spPr>
        <p:txBody>
          <a:bodyPr wrap="none" rtlCol="0" anchor="t">
            <a:spAutoFit/>
          </a:bodyPr>
          <a:p>
            <a:pPr algn="ctr"/>
            <a:r>
              <a:rPr lang="zh-CN" altLang="en-US" sz="4400" b="1">
                <a:solidFill>
                  <a:srgbClr val="FF0000"/>
                </a:solidFill>
                <a:effectLst>
                  <a:outerShdw blurRad="38100" dist="25400" dir="5400000" algn="ctr" rotWithShape="0">
                    <a:srgbClr val="6E747A">
                      <a:alpha val="43000"/>
                    </a:srgbClr>
                  </a:outerShdw>
                </a:effectLst>
              </a:rPr>
              <a:t>《文明的产生与早期发展》说课</a:t>
            </a:r>
            <a:endParaRPr lang="zh-CN" altLang="en-US" sz="4400" b="1">
              <a:solidFill>
                <a:srgbClr val="FF0000"/>
              </a:solidFill>
              <a:effectLst>
                <a:outerShdw blurRad="38100" dist="25400" dir="5400000" algn="ctr" rotWithShape="0">
                  <a:srgbClr val="6E747A">
                    <a:alpha val="43000"/>
                  </a:srgbClr>
                </a:outerShdw>
              </a:effectLst>
            </a:endParaRPr>
          </a:p>
        </p:txBody>
      </p:sp>
      <p:sp>
        <p:nvSpPr>
          <p:cNvPr id="8" name="文本框 7"/>
          <p:cNvSpPr txBox="1"/>
          <p:nvPr/>
        </p:nvSpPr>
        <p:spPr>
          <a:xfrm>
            <a:off x="2857500" y="2366010"/>
            <a:ext cx="5352415" cy="398780"/>
          </a:xfrm>
          <a:prstGeom prst="rect">
            <a:avLst/>
          </a:prstGeom>
          <a:noFill/>
        </p:spPr>
        <p:txBody>
          <a:bodyPr wrap="square" rtlCol="0">
            <a:spAutoFit/>
          </a:bodyPr>
          <a:p>
            <a:r>
              <a:rPr lang="zh-CN" altLang="en-US" sz="2000">
                <a:solidFill>
                  <a:schemeClr val="tx1"/>
                </a:solidFill>
                <a:effectLst>
                  <a:outerShdw blurRad="38100" dist="19050" dir="2700000" algn="tl" rotWithShape="0">
                    <a:schemeClr val="dk1">
                      <a:alpha val="40000"/>
                    </a:schemeClr>
                  </a:outerShdw>
                </a:effectLst>
              </a:rPr>
              <a:t>《中外历史纲要》（下）（世界史）第</a:t>
            </a:r>
            <a:r>
              <a:rPr lang="en-US" altLang="zh-CN" sz="2000">
                <a:solidFill>
                  <a:schemeClr val="tx1"/>
                </a:solidFill>
                <a:effectLst>
                  <a:outerShdw blurRad="38100" dist="19050" dir="2700000" algn="tl" rotWithShape="0">
                    <a:schemeClr val="dk1">
                      <a:alpha val="40000"/>
                    </a:schemeClr>
                  </a:outerShdw>
                </a:effectLst>
              </a:rPr>
              <a:t>1</a:t>
            </a:r>
            <a:r>
              <a:rPr lang="zh-CN" altLang="en-US" sz="2000">
                <a:solidFill>
                  <a:schemeClr val="tx1"/>
                </a:solidFill>
                <a:effectLst>
                  <a:outerShdw blurRad="38100" dist="19050" dir="2700000" algn="tl" rotWithShape="0">
                    <a:schemeClr val="dk1">
                      <a:alpha val="40000"/>
                    </a:schemeClr>
                  </a:outerShdw>
                </a:effectLst>
              </a:rPr>
              <a:t>课</a:t>
            </a:r>
            <a:endParaRPr lang="zh-CN" altLang="en-US" sz="2000">
              <a:solidFill>
                <a:schemeClr val="tx1"/>
              </a:solidFill>
              <a:effectLst>
                <a:outerShdw blurRad="38100" dist="19050" dir="2700000" algn="tl" rotWithShape="0">
                  <a:schemeClr val="dk1">
                    <a:alpha val="40000"/>
                  </a:schemeClr>
                </a:outerShdw>
              </a:effectLst>
            </a:endParaRPr>
          </a:p>
        </p:txBody>
      </p:sp>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C:\Users\asus\Desktop\图片\微信图片_20191106195223.jpg微信图片_20191106195223"/>
          <p:cNvPicPr>
            <a:picLocks noChangeAspect="1"/>
          </p:cNvPicPr>
          <p:nvPr/>
        </p:nvPicPr>
        <p:blipFill>
          <a:blip r:embed="rId1"/>
          <a:srcRect t="165" b="165"/>
          <a:stretch>
            <a:fillRect/>
          </a:stretch>
        </p:blipFill>
        <p:spPr>
          <a:xfrm>
            <a:off x="-77470" y="-6350"/>
            <a:ext cx="12346305" cy="6864350"/>
          </a:xfrm>
          <a:prstGeom prst="rect">
            <a:avLst/>
          </a:prstGeom>
        </p:spPr>
      </p:pic>
      <p:sp>
        <p:nvSpPr>
          <p:cNvPr id="8" name="文本框 7"/>
          <p:cNvSpPr txBox="1"/>
          <p:nvPr/>
        </p:nvSpPr>
        <p:spPr>
          <a:xfrm>
            <a:off x="5099050" y="551815"/>
            <a:ext cx="1817370" cy="1383665"/>
          </a:xfrm>
          <a:prstGeom prst="rect">
            <a:avLst/>
          </a:prstGeom>
          <a:noFill/>
        </p:spPr>
        <p:txBody>
          <a:bodyPr wrap="square" rtlCol="0">
            <a:spAutoFit/>
          </a:bodyPr>
          <a:p>
            <a:pPr algn="ctr"/>
            <a:r>
              <a:rPr lang="zh-CN" altLang="en-US" sz="6000">
                <a:solidFill>
                  <a:schemeClr val="accent1">
                    <a:lumMod val="50000"/>
                  </a:schemeClr>
                </a:solidFill>
              </a:rPr>
              <a:t>目录</a:t>
            </a:r>
            <a:endParaRPr lang="zh-CN" altLang="en-US" sz="6000"/>
          </a:p>
          <a:p>
            <a:pPr algn="ctr"/>
            <a:r>
              <a:rPr lang="en-US" altLang="zh-CN" sz="2400">
                <a:solidFill>
                  <a:schemeClr val="accent1">
                    <a:lumMod val="50000"/>
                  </a:schemeClr>
                </a:solidFill>
              </a:rPr>
              <a:t>CATALOG</a:t>
            </a:r>
            <a:endParaRPr lang="en-US" altLang="zh-CN" sz="2400">
              <a:solidFill>
                <a:schemeClr val="accent1">
                  <a:lumMod val="50000"/>
                </a:schemeClr>
              </a:solidFill>
            </a:endParaRPr>
          </a:p>
        </p:txBody>
      </p:sp>
      <p:pic>
        <p:nvPicPr>
          <p:cNvPr id="9" name="图片 8" descr="荷花灯_#333333_128_4427057"/>
          <p:cNvPicPr>
            <a:picLocks noChangeAspect="1"/>
          </p:cNvPicPr>
          <p:nvPr/>
        </p:nvPicPr>
        <p:blipFill>
          <a:blip r:embed="rId2"/>
          <a:stretch>
            <a:fillRect/>
          </a:stretch>
        </p:blipFill>
        <p:spPr>
          <a:xfrm>
            <a:off x="2260600" y="1935480"/>
            <a:ext cx="853440" cy="853440"/>
          </a:xfrm>
          <a:prstGeom prst="rect">
            <a:avLst/>
          </a:prstGeom>
          <a:ln>
            <a:solidFill>
              <a:schemeClr val="bg1"/>
            </a:solidFill>
          </a:ln>
        </p:spPr>
      </p:pic>
      <p:pic>
        <p:nvPicPr>
          <p:cNvPr id="10" name="图片 9" descr="荷花灯_#333333_128_4427057"/>
          <p:cNvPicPr>
            <a:picLocks noChangeAspect="1"/>
          </p:cNvPicPr>
          <p:nvPr/>
        </p:nvPicPr>
        <p:blipFill>
          <a:blip r:embed="rId2"/>
          <a:stretch>
            <a:fillRect/>
          </a:stretch>
        </p:blipFill>
        <p:spPr>
          <a:xfrm>
            <a:off x="2260600" y="4194810"/>
            <a:ext cx="853440" cy="853440"/>
          </a:xfrm>
          <a:prstGeom prst="rect">
            <a:avLst/>
          </a:prstGeom>
          <a:ln>
            <a:solidFill>
              <a:schemeClr val="bg1"/>
            </a:solidFill>
          </a:ln>
        </p:spPr>
      </p:pic>
      <p:pic>
        <p:nvPicPr>
          <p:cNvPr id="11" name="图片 10" descr="荷花灯_#333333_128_4427057"/>
          <p:cNvPicPr>
            <a:picLocks noChangeAspect="1"/>
          </p:cNvPicPr>
          <p:nvPr/>
        </p:nvPicPr>
        <p:blipFill>
          <a:blip r:embed="rId2"/>
          <a:stretch>
            <a:fillRect/>
          </a:stretch>
        </p:blipFill>
        <p:spPr>
          <a:xfrm>
            <a:off x="2260600" y="3065145"/>
            <a:ext cx="853440" cy="853440"/>
          </a:xfrm>
          <a:prstGeom prst="rect">
            <a:avLst/>
          </a:prstGeom>
          <a:ln>
            <a:solidFill>
              <a:schemeClr val="bg1"/>
            </a:solidFill>
          </a:ln>
        </p:spPr>
      </p:pic>
      <p:sp>
        <p:nvSpPr>
          <p:cNvPr id="14" name="文本框 13"/>
          <p:cNvSpPr txBox="1"/>
          <p:nvPr/>
        </p:nvSpPr>
        <p:spPr>
          <a:xfrm>
            <a:off x="3489325" y="2101215"/>
            <a:ext cx="2717165" cy="521970"/>
          </a:xfrm>
          <a:prstGeom prst="rect">
            <a:avLst/>
          </a:prstGeom>
          <a:noFill/>
          <a:ln>
            <a:noFill/>
          </a:ln>
        </p:spPr>
        <p:txBody>
          <a:bodyPr wrap="square" rtlCol="0">
            <a:spAutoFit/>
          </a:bodyPr>
          <a:p>
            <a:r>
              <a:rPr lang="zh-CN" altLang="en-US" sz="2800">
                <a:solidFill>
                  <a:schemeClr val="tx1">
                    <a:lumMod val="95000"/>
                    <a:lumOff val="5000"/>
                  </a:schemeClr>
                </a:solidFill>
              </a:rPr>
              <a:t>教学背景</a:t>
            </a:r>
            <a:endParaRPr lang="zh-CN" altLang="en-US" sz="2800">
              <a:solidFill>
                <a:schemeClr val="tx1">
                  <a:lumMod val="95000"/>
                  <a:lumOff val="5000"/>
                </a:schemeClr>
              </a:solidFill>
            </a:endParaRPr>
          </a:p>
        </p:txBody>
      </p:sp>
      <p:sp>
        <p:nvSpPr>
          <p:cNvPr id="15" name="文本框 14"/>
          <p:cNvSpPr txBox="1"/>
          <p:nvPr/>
        </p:nvSpPr>
        <p:spPr>
          <a:xfrm>
            <a:off x="3489325" y="3297555"/>
            <a:ext cx="2717165" cy="521970"/>
          </a:xfrm>
          <a:prstGeom prst="rect">
            <a:avLst/>
          </a:prstGeom>
          <a:noFill/>
          <a:ln>
            <a:noFill/>
          </a:ln>
        </p:spPr>
        <p:txBody>
          <a:bodyPr wrap="square" rtlCol="0">
            <a:spAutoFit/>
          </a:bodyPr>
          <a:p>
            <a:r>
              <a:rPr lang="zh-CN" altLang="en-US" sz="2800">
                <a:solidFill>
                  <a:schemeClr val="tx1">
                    <a:lumMod val="95000"/>
                    <a:lumOff val="5000"/>
                  </a:schemeClr>
                </a:solidFill>
              </a:rPr>
              <a:t>教学过程</a:t>
            </a:r>
            <a:endParaRPr lang="zh-CN" altLang="en-US" sz="2800">
              <a:solidFill>
                <a:schemeClr val="tx1">
                  <a:lumMod val="95000"/>
                  <a:lumOff val="5000"/>
                </a:schemeClr>
              </a:solidFill>
            </a:endParaRPr>
          </a:p>
        </p:txBody>
      </p:sp>
      <p:sp>
        <p:nvSpPr>
          <p:cNvPr id="16" name="文本框 15"/>
          <p:cNvSpPr txBox="1"/>
          <p:nvPr/>
        </p:nvSpPr>
        <p:spPr>
          <a:xfrm>
            <a:off x="3489325" y="4360545"/>
            <a:ext cx="2717165" cy="521970"/>
          </a:xfrm>
          <a:prstGeom prst="rect">
            <a:avLst/>
          </a:prstGeom>
          <a:noFill/>
          <a:ln>
            <a:noFill/>
          </a:ln>
        </p:spPr>
        <p:txBody>
          <a:bodyPr wrap="square" rtlCol="0">
            <a:spAutoFit/>
          </a:bodyPr>
          <a:p>
            <a:r>
              <a:rPr lang="zh-CN" altLang="en-US" sz="2800">
                <a:solidFill>
                  <a:schemeClr val="tx1">
                    <a:lumMod val="95000"/>
                    <a:lumOff val="5000"/>
                  </a:schemeClr>
                </a:solidFill>
              </a:rPr>
              <a:t>教学反思</a:t>
            </a:r>
            <a:endParaRPr lang="zh-CN" altLang="en-US" sz="2800">
              <a:solidFill>
                <a:schemeClr val="tx1">
                  <a:lumMod val="95000"/>
                  <a:lumOff val="5000"/>
                </a:schemeClr>
              </a:solidFill>
            </a:endParaRPr>
          </a:p>
        </p:txBody>
      </p:sp>
    </p:spTree>
    <p:custDataLst>
      <p:tags r:id="rId3"/>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微信图片_20191105201228"/>
          <p:cNvPicPr>
            <a:picLocks noChangeAspect="1"/>
          </p:cNvPicPr>
          <p:nvPr/>
        </p:nvPicPr>
        <p:blipFill>
          <a:blip r:embed="rId1"/>
          <a:stretch>
            <a:fillRect/>
          </a:stretch>
        </p:blipFill>
        <p:spPr>
          <a:xfrm>
            <a:off x="-52705" y="12065"/>
            <a:ext cx="12296775" cy="6845935"/>
          </a:xfrm>
          <a:prstGeom prst="rect">
            <a:avLst/>
          </a:prstGeom>
        </p:spPr>
      </p:pic>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一、教学背景</a:t>
            </a:r>
            <a:endParaRPr lang="zh-CN" altLang="en-US" sz="3200">
              <a:solidFill>
                <a:schemeClr val="tx1"/>
              </a:solidFill>
            </a:endParaRPr>
          </a:p>
        </p:txBody>
      </p:sp>
      <p:sp>
        <p:nvSpPr>
          <p:cNvPr id="9" name="文本框 8"/>
          <p:cNvSpPr txBox="1"/>
          <p:nvPr/>
        </p:nvSpPr>
        <p:spPr>
          <a:xfrm>
            <a:off x="3540125" y="349250"/>
            <a:ext cx="255524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（一）课标分析</a:t>
            </a:r>
            <a:endParaRPr lang="zh-CN" altLang="en-US" sz="2400"/>
          </a:p>
        </p:txBody>
      </p:sp>
      <p:sp>
        <p:nvSpPr>
          <p:cNvPr id="11" name="文本框 10"/>
          <p:cNvSpPr txBox="1"/>
          <p:nvPr/>
        </p:nvSpPr>
        <p:spPr>
          <a:xfrm>
            <a:off x="1218565" y="2133600"/>
            <a:ext cx="4469765" cy="2861310"/>
          </a:xfrm>
          <a:prstGeom prst="rect">
            <a:avLst/>
          </a:prstGeom>
          <a:noFill/>
        </p:spPr>
        <p:txBody>
          <a:bodyPr wrap="square" rtlCol="0">
            <a:spAutoFit/>
          </a:bodyPr>
          <a:p>
            <a:endParaRPr lang="zh-TW">
              <a:solidFill>
                <a:srgbClr val="565657"/>
              </a:solidFill>
              <a:latin typeface="黑体" panose="02010609060101010101" charset="-122"/>
              <a:ea typeface="黑体" panose="02010609060101010101" charset="-122"/>
              <a:sym typeface="+mn-ea"/>
            </a:endParaRPr>
          </a:p>
          <a:p>
            <a:r>
              <a:rPr lang="zh-TW">
                <a:solidFill>
                  <a:srgbClr val="565657"/>
                </a:solidFill>
                <a:latin typeface="黑体" panose="02010609060101010101" charset="-122"/>
                <a:ea typeface="黑体" panose="02010609060101010101" charset="-122"/>
                <a:sym typeface="+mn-ea"/>
              </a:rPr>
              <a:t>知道早期人类</a:t>
            </a:r>
            <a:r>
              <a:rPr lang="zh-TW">
                <a:gradFill>
                  <a:gsLst>
                    <a:gs pos="0">
                      <a:srgbClr val="7B32B2"/>
                    </a:gs>
                    <a:gs pos="100000">
                      <a:srgbClr val="401A5D"/>
                    </a:gs>
                  </a:gsLst>
                  <a:lin scaled="0"/>
                </a:gradFill>
                <a:latin typeface="黑体" panose="02010609060101010101" charset="-122"/>
                <a:ea typeface="黑体" panose="02010609060101010101" charset="-122"/>
                <a:sym typeface="+mn-ea"/>
              </a:rPr>
              <a:t>文明的产生</a:t>
            </a:r>
            <a:r>
              <a:rPr lang="zh-TW">
                <a:solidFill>
                  <a:srgbClr val="C24E4F"/>
                </a:solidFill>
                <a:latin typeface="黑体" panose="02010609060101010101" charset="-122"/>
                <a:ea typeface="黑体" panose="02010609060101010101" charset="-122"/>
                <a:sym typeface="+mn-ea"/>
              </a:rPr>
              <a:t>                        </a:t>
            </a:r>
            <a:endParaRPr lang="zh-TW">
              <a:solidFill>
                <a:srgbClr val="C24E4F"/>
              </a:solidFill>
              <a:latin typeface="黑体" panose="02010609060101010101" charset="-122"/>
              <a:ea typeface="黑体" panose="02010609060101010101" charset="-122"/>
            </a:endParaRPr>
          </a:p>
          <a:p>
            <a:endParaRPr lang="zh-CN" altLang="en-US"/>
          </a:p>
          <a:p>
            <a:endParaRPr lang="zh-CN" altLang="en-US"/>
          </a:p>
          <a:p>
            <a:endParaRPr lang="zh-CN" altLang="en-US"/>
          </a:p>
          <a:p>
            <a:r>
              <a:rPr lang="zh-TW">
                <a:solidFill>
                  <a:srgbClr val="343434"/>
                </a:solidFill>
                <a:latin typeface="黑体" panose="02010609060101010101" charset="-122"/>
                <a:ea typeface="黑体" panose="02010609060101010101" charset="-122"/>
                <a:sym typeface="+mn-ea"/>
              </a:rPr>
              <a:t>了解各文明古国发展的</a:t>
            </a:r>
            <a:r>
              <a:rPr lang="zh-TW">
                <a:solidFill>
                  <a:srgbClr val="FF0000"/>
                </a:solidFill>
                <a:latin typeface="黑体" panose="02010609060101010101" charset="-122"/>
                <a:ea typeface="黑体" panose="02010609060101010101" charset="-122"/>
                <a:sym typeface="+mn-ea"/>
              </a:rPr>
              <a:t>不同特点</a:t>
            </a:r>
            <a:endParaRPr lang="zh-TW">
              <a:solidFill>
                <a:srgbClr val="66443A"/>
              </a:solidFill>
              <a:latin typeface="黑体" panose="02010609060101010101" charset="-122"/>
              <a:ea typeface="黑体" panose="02010609060101010101" charset="-122"/>
            </a:endParaRPr>
          </a:p>
          <a:p>
            <a:endParaRPr lang="zh-CN" altLang="en-US"/>
          </a:p>
          <a:p>
            <a:endParaRPr lang="zh-CN" altLang="en-US"/>
          </a:p>
          <a:p>
            <a:endParaRPr lang="zh-CN" altLang="en-US"/>
          </a:p>
          <a:p>
            <a:r>
              <a:rPr lang="zh-TW">
                <a:solidFill>
                  <a:srgbClr val="343434"/>
                </a:solidFill>
                <a:latin typeface="黑体" panose="02010609060101010101" charset="-122"/>
                <a:ea typeface="黑体" panose="02010609060101010101" charset="-122"/>
                <a:sym typeface="+mn-ea"/>
              </a:rPr>
              <a:t>分析、认识这些特点形成的</a:t>
            </a:r>
            <a:r>
              <a:rPr lang="zh-TW">
                <a:solidFill>
                  <a:schemeClr val="accent1"/>
                </a:solidFill>
                <a:latin typeface="黑体" panose="02010609060101010101" charset="-122"/>
                <a:ea typeface="黑体" panose="02010609060101010101" charset="-122"/>
                <a:sym typeface="+mn-ea"/>
              </a:rPr>
              <a:t>不同时空条件</a:t>
            </a:r>
            <a:r>
              <a:rPr lang="zh-TW">
                <a:solidFill>
                  <a:srgbClr val="F92E2E"/>
                </a:solidFill>
                <a:latin typeface="黑体" panose="02010609060101010101" charset="-122"/>
                <a:ea typeface="黑体" panose="02010609060101010101" charset="-122"/>
                <a:sym typeface="+mn-ea"/>
              </a:rPr>
              <a:t>         </a:t>
            </a:r>
            <a:endParaRPr lang="zh-CN" altLang="en-US"/>
          </a:p>
        </p:txBody>
      </p:sp>
      <p:sp>
        <p:nvSpPr>
          <p:cNvPr id="12" name="文本框 11"/>
          <p:cNvSpPr txBox="1"/>
          <p:nvPr/>
        </p:nvSpPr>
        <p:spPr>
          <a:xfrm>
            <a:off x="1609090" y="1717675"/>
            <a:ext cx="247078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微观把握（课题内容）</a:t>
            </a:r>
            <a:endParaRPr lang="zh-CN" altLang="en-US"/>
          </a:p>
        </p:txBody>
      </p:sp>
      <p:sp>
        <p:nvSpPr>
          <p:cNvPr id="13" name="文本框 12"/>
          <p:cNvSpPr txBox="1"/>
          <p:nvPr/>
        </p:nvSpPr>
        <p:spPr>
          <a:xfrm>
            <a:off x="7242175" y="1113155"/>
            <a:ext cx="247078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宏观把握（教材内容）</a:t>
            </a:r>
            <a:endParaRPr lang="zh-CN" altLang="en-US"/>
          </a:p>
        </p:txBody>
      </p:sp>
      <p:sp>
        <p:nvSpPr>
          <p:cNvPr id="15" name="文本框 14"/>
          <p:cNvSpPr txBox="1"/>
          <p:nvPr/>
        </p:nvSpPr>
        <p:spPr>
          <a:xfrm>
            <a:off x="7242175" y="1717675"/>
            <a:ext cx="247078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中观把握（单元内容）</a:t>
            </a:r>
            <a:endParaRPr lang="zh-CN" altLang="en-US"/>
          </a:p>
        </p:txBody>
      </p:sp>
      <p:sp>
        <p:nvSpPr>
          <p:cNvPr id="16" name="文本框 15"/>
          <p:cNvSpPr txBox="1"/>
          <p:nvPr/>
        </p:nvSpPr>
        <p:spPr>
          <a:xfrm>
            <a:off x="6503670" y="2123440"/>
            <a:ext cx="5438140" cy="2861310"/>
          </a:xfrm>
          <a:prstGeom prst="rect">
            <a:avLst/>
          </a:prstGeom>
          <a:noFill/>
        </p:spPr>
        <p:txBody>
          <a:bodyPr wrap="square" rtlCol="0">
            <a:spAutoFit/>
          </a:bodyPr>
          <a:p>
            <a:endParaRPr lang="zh-CN" altLang="en-US"/>
          </a:p>
          <a:p>
            <a:r>
              <a:rPr lang="zh-CN" altLang="en-US"/>
              <a:t>运用</a:t>
            </a:r>
            <a:r>
              <a:rPr lang="zh-CN" altLang="en-US">
                <a:solidFill>
                  <a:srgbClr val="FF0000"/>
                </a:solidFill>
              </a:rPr>
              <a:t>历史唯物主义</a:t>
            </a:r>
            <a:r>
              <a:rPr lang="zh-CN" altLang="en-US"/>
              <a:t>观点，以社会形态从原始社会发展到奴隶社会为主线</a:t>
            </a:r>
            <a:endParaRPr lang="zh-CN" altLang="en-US"/>
          </a:p>
          <a:p>
            <a:endParaRPr lang="zh-CN" altLang="en-US"/>
          </a:p>
          <a:p>
            <a:endParaRPr lang="zh-CN" altLang="en-US"/>
          </a:p>
          <a:p>
            <a:r>
              <a:rPr lang="zh-CN" altLang="en-US"/>
              <a:t>关注人类创造的文明成果，理解和尊重世界各国各地区文化传统的</a:t>
            </a:r>
            <a:r>
              <a:rPr lang="zh-CN" altLang="en-US">
                <a:solidFill>
                  <a:srgbClr val="FF0000"/>
                </a:solidFill>
              </a:rPr>
              <a:t>开放</a:t>
            </a:r>
            <a:r>
              <a:rPr lang="zh-CN" altLang="en-US"/>
              <a:t>意识</a:t>
            </a:r>
            <a:endParaRPr lang="zh-CN" altLang="en-US"/>
          </a:p>
          <a:p>
            <a:endParaRPr lang="zh-CN" altLang="en-US"/>
          </a:p>
          <a:p>
            <a:endParaRPr lang="zh-CN" altLang="en-US"/>
          </a:p>
          <a:p>
            <a:r>
              <a:rPr lang="zh-CN" altLang="en-US"/>
              <a:t>掲示人类历史发展的基本规律和趋势</a:t>
            </a: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2"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2"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1" end="1"/>
                                            </p:txEl>
                                          </p:spTgt>
                                        </p:tgtEl>
                                        <p:attrNameLst>
                                          <p:attrName>style.visibility</p:attrName>
                                        </p:attrNameLst>
                                      </p:cBhvr>
                                      <p:to>
                                        <p:strVal val="visible"/>
                                      </p:to>
                                    </p:set>
                                    <p:anim calcmode="lin" valueType="num">
                                      <p:cBhvr additive="base">
                                        <p:cTn id="31"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6">
                                            <p:txEl>
                                              <p:pRg st="4" end="4"/>
                                            </p:txEl>
                                          </p:spTgt>
                                        </p:tgtEl>
                                        <p:attrNameLst>
                                          <p:attrName>style.visibility</p:attrName>
                                        </p:attrNameLst>
                                      </p:cBhvr>
                                      <p:to>
                                        <p:strVal val="visible"/>
                                      </p:to>
                                    </p:set>
                                    <p:anim calcmode="lin" valueType="num">
                                      <p:cBhvr additive="base">
                                        <p:cTn id="43"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
                                            <p:txEl>
                                              <p:pRg st="9" end="9"/>
                                            </p:txEl>
                                          </p:spTgt>
                                        </p:tgtEl>
                                        <p:attrNameLst>
                                          <p:attrName>style.visibility</p:attrName>
                                        </p:attrNameLst>
                                      </p:cBhvr>
                                      <p:to>
                                        <p:strVal val="visible"/>
                                      </p:to>
                                    </p:set>
                                    <p:anim calcmode="lin" valueType="num">
                                      <p:cBhvr additive="base">
                                        <p:cTn id="49" dur="500" fill="hold"/>
                                        <p:tgtEl>
                                          <p:spTgt spid="11">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6">
                                            <p:txEl>
                                              <p:pRg st="7" end="7"/>
                                            </p:txEl>
                                          </p:spTgt>
                                        </p:tgtEl>
                                        <p:attrNameLst>
                                          <p:attrName>style.visibility</p:attrName>
                                        </p:attrNameLst>
                                      </p:cBhvr>
                                      <p:to>
                                        <p:strVal val="visible"/>
                                      </p:to>
                                    </p:set>
                                    <p:anim calcmode="lin" valueType="num">
                                      <p:cBhvr additive="base">
                                        <p:cTn id="55" dur="500" fill="hold"/>
                                        <p:tgtEl>
                                          <p:spTgt spid="16">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1" animBg="1"/>
      <p:bldP spid="15" grpId="1" animBg="1"/>
      <p:bldP spid="12" grpId="1" animBg="1"/>
      <p:bldP spid="13" grpId="2" animBg="1"/>
      <p:bldP spid="15" grpId="2" animBg="1"/>
      <p:bldP spid="12"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微信图片_20191105201228"/>
          <p:cNvPicPr>
            <a:picLocks noChangeAspect="1"/>
          </p:cNvPicPr>
          <p:nvPr/>
        </p:nvPicPr>
        <p:blipFill>
          <a:blip r:embed="rId1"/>
          <a:stretch>
            <a:fillRect/>
          </a:stretch>
        </p:blipFill>
        <p:spPr>
          <a:xfrm>
            <a:off x="-52070" y="12065"/>
            <a:ext cx="12296775" cy="6845935"/>
          </a:xfrm>
          <a:prstGeom prst="rect">
            <a:avLst/>
          </a:prstGeom>
        </p:spPr>
      </p:pic>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一、教学背景</a:t>
            </a:r>
            <a:endParaRPr lang="zh-CN" altLang="en-US" sz="3200">
              <a:solidFill>
                <a:schemeClr val="tx1"/>
              </a:solidFill>
            </a:endParaRPr>
          </a:p>
        </p:txBody>
      </p:sp>
      <p:sp>
        <p:nvSpPr>
          <p:cNvPr id="9" name="文本框 8"/>
          <p:cNvSpPr txBox="1"/>
          <p:nvPr/>
        </p:nvSpPr>
        <p:spPr>
          <a:xfrm>
            <a:off x="3540125" y="349250"/>
            <a:ext cx="259334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（二）教材分析</a:t>
            </a:r>
            <a:endParaRPr lang="zh-CN" altLang="en-US" sz="2400"/>
          </a:p>
        </p:txBody>
      </p:sp>
      <p:sp>
        <p:nvSpPr>
          <p:cNvPr id="13" name="文本框 12"/>
          <p:cNvSpPr txBox="1"/>
          <p:nvPr/>
        </p:nvSpPr>
        <p:spPr>
          <a:xfrm>
            <a:off x="1398270" y="1094105"/>
            <a:ext cx="423989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宏观把握</a:t>
            </a:r>
            <a:r>
              <a:rPr lang="en-US" altLang="zh-CN"/>
              <a:t>——</a:t>
            </a:r>
            <a:r>
              <a:rPr lang="zh-CN" altLang="en-US"/>
              <a:t>世界通史中的定位</a:t>
            </a:r>
            <a:endParaRPr lang="zh-CN" altLang="en-US"/>
          </a:p>
        </p:txBody>
      </p:sp>
      <p:sp>
        <p:nvSpPr>
          <p:cNvPr id="3" name="文本框 2"/>
          <p:cNvSpPr txBox="1"/>
          <p:nvPr/>
        </p:nvSpPr>
        <p:spPr>
          <a:xfrm>
            <a:off x="1374775" y="1885950"/>
            <a:ext cx="10045065" cy="2306955"/>
          </a:xfrm>
          <a:prstGeom prst="rect">
            <a:avLst/>
          </a:prstGeom>
          <a:noFill/>
        </p:spPr>
        <p:txBody>
          <a:bodyPr wrap="square" rtlCol="0">
            <a:spAutoFit/>
          </a:bodyPr>
          <a:p>
            <a:pPr>
              <a:lnSpc>
                <a:spcPct val="200000"/>
              </a:lnSpc>
            </a:pPr>
            <a:r>
              <a:rPr lang="zh-CN" altLang="en-US">
                <a:solidFill>
                  <a:srgbClr val="FF0000"/>
                </a:solidFill>
              </a:rPr>
              <a:t>第一单元  古代文明的产生与发展</a:t>
            </a:r>
            <a:r>
              <a:rPr lang="zh-CN" altLang="en-US"/>
              <a:t>                                    </a:t>
            </a:r>
            <a:r>
              <a:rPr lang="zh-CN" altLang="en-US">
                <a:solidFill>
                  <a:srgbClr val="FF0000"/>
                </a:solidFill>
              </a:rPr>
              <a:t>早期人类社会（原始社会</a:t>
            </a:r>
            <a:r>
              <a:rPr lang="en-US" altLang="zh-CN">
                <a:solidFill>
                  <a:srgbClr val="FF0000"/>
                </a:solidFill>
              </a:rPr>
              <a:t>--</a:t>
            </a:r>
            <a:r>
              <a:rPr lang="zh-CN" altLang="en-US">
                <a:solidFill>
                  <a:srgbClr val="FF0000"/>
                </a:solidFill>
              </a:rPr>
              <a:t>奴隶社会）</a:t>
            </a:r>
            <a:endParaRPr lang="zh-CN" altLang="en-US"/>
          </a:p>
          <a:p>
            <a:pPr>
              <a:lnSpc>
                <a:spcPct val="200000"/>
              </a:lnSpc>
            </a:pPr>
            <a:r>
              <a:rPr lang="zh-CN" altLang="en-US"/>
              <a:t>第二单元  中古时期的世界                                               封建农业社会为主</a:t>
            </a:r>
            <a:endParaRPr lang="zh-CN" altLang="en-US"/>
          </a:p>
          <a:p>
            <a:pPr>
              <a:lnSpc>
                <a:spcPct val="200000"/>
              </a:lnSpc>
            </a:pPr>
            <a:r>
              <a:rPr lang="zh-CN" altLang="en-US"/>
              <a:t>第三单元  走向整体世界                                                  工业社会转型奠基</a:t>
            </a:r>
            <a:endParaRPr lang="zh-CN" altLang="en-US"/>
          </a:p>
          <a:p>
            <a:pPr>
              <a:lnSpc>
                <a:spcPct val="200000"/>
              </a:lnSpc>
            </a:pPr>
            <a:r>
              <a:rPr lang="zh-CN" altLang="en-US"/>
              <a:t>第四至第九单元 整体发展 近现代化的世界                     资本主义和社会主义文明</a:t>
            </a:r>
            <a:endParaRPr lang="zh-CN" altLang="en-US"/>
          </a:p>
        </p:txBody>
      </p:sp>
    </p:spTree>
    <p:custDataLst>
      <p:tags r:id="rId2"/>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微信图片_20191105201228"/>
          <p:cNvPicPr>
            <a:picLocks noChangeAspect="1"/>
          </p:cNvPicPr>
          <p:nvPr/>
        </p:nvPicPr>
        <p:blipFill>
          <a:blip r:embed="rId1"/>
          <a:stretch>
            <a:fillRect/>
          </a:stretch>
        </p:blipFill>
        <p:spPr>
          <a:xfrm>
            <a:off x="-52070" y="12065"/>
            <a:ext cx="12296775" cy="6845935"/>
          </a:xfrm>
          <a:prstGeom prst="rect">
            <a:avLst/>
          </a:prstGeom>
        </p:spPr>
      </p:pic>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一、教学背景</a:t>
            </a:r>
            <a:endParaRPr lang="zh-CN" altLang="en-US" sz="3200">
              <a:solidFill>
                <a:schemeClr val="tx1"/>
              </a:solidFill>
            </a:endParaRPr>
          </a:p>
        </p:txBody>
      </p:sp>
      <p:sp>
        <p:nvSpPr>
          <p:cNvPr id="9" name="文本框 8"/>
          <p:cNvSpPr txBox="1"/>
          <p:nvPr/>
        </p:nvSpPr>
        <p:spPr>
          <a:xfrm>
            <a:off x="3540125" y="349250"/>
            <a:ext cx="240284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（二）教材分析</a:t>
            </a:r>
            <a:endParaRPr lang="zh-CN" altLang="en-US" sz="2400"/>
          </a:p>
        </p:txBody>
      </p:sp>
      <p:sp>
        <p:nvSpPr>
          <p:cNvPr id="13" name="文本框 12"/>
          <p:cNvSpPr txBox="1"/>
          <p:nvPr/>
        </p:nvSpPr>
        <p:spPr>
          <a:xfrm>
            <a:off x="1398270" y="1094105"/>
            <a:ext cx="423989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中观把握</a:t>
            </a:r>
            <a:r>
              <a:rPr lang="en-US" altLang="zh-CN"/>
              <a:t>——</a:t>
            </a:r>
            <a:r>
              <a:rPr lang="zh-CN" altLang="en-US"/>
              <a:t>单元内容、结构分析</a:t>
            </a:r>
            <a:endParaRPr lang="zh-CN" altLang="en-US"/>
          </a:p>
        </p:txBody>
      </p:sp>
      <p:pic>
        <p:nvPicPr>
          <p:cNvPr id="4" name="图片 3"/>
          <p:cNvPicPr>
            <a:picLocks noChangeAspect="1"/>
          </p:cNvPicPr>
          <p:nvPr/>
        </p:nvPicPr>
        <p:blipFill>
          <a:blip r:embed="rId2"/>
          <a:stretch>
            <a:fillRect/>
          </a:stretch>
        </p:blipFill>
        <p:spPr>
          <a:xfrm>
            <a:off x="1398270" y="1650365"/>
            <a:ext cx="3892550" cy="4204335"/>
          </a:xfrm>
          <a:prstGeom prst="rect">
            <a:avLst/>
          </a:prstGeom>
        </p:spPr>
      </p:pic>
      <p:sp>
        <p:nvSpPr>
          <p:cNvPr id="5" name="文本框 4"/>
          <p:cNvSpPr txBox="1"/>
          <p:nvPr/>
        </p:nvSpPr>
        <p:spPr>
          <a:xfrm>
            <a:off x="5359400" y="1757680"/>
            <a:ext cx="6724015" cy="2999740"/>
          </a:xfrm>
          <a:prstGeom prst="rect">
            <a:avLst/>
          </a:prstGeom>
          <a:noFill/>
        </p:spPr>
        <p:txBody>
          <a:bodyPr wrap="square" rtlCol="0">
            <a:spAutoFit/>
          </a:bodyPr>
          <a:p>
            <a:pPr>
              <a:lnSpc>
                <a:spcPct val="150000"/>
              </a:lnSpc>
            </a:pPr>
            <a:endParaRPr lang="zh-CN" altLang="en-US"/>
          </a:p>
          <a:p>
            <a:pPr>
              <a:lnSpc>
                <a:spcPct val="150000"/>
              </a:lnSpc>
            </a:pPr>
            <a:r>
              <a:rPr lang="zh-CN" altLang="en-US"/>
              <a:t>第</a:t>
            </a:r>
            <a:r>
              <a:rPr lang="en-US" altLang="zh-CN"/>
              <a:t>1</a:t>
            </a:r>
            <a:r>
              <a:rPr lang="zh-CN" altLang="en-US"/>
              <a:t>课 文明的产生与早期发展</a:t>
            </a:r>
            <a:endParaRPr lang="zh-CN" altLang="en-US"/>
          </a:p>
          <a:p>
            <a:pPr>
              <a:lnSpc>
                <a:spcPct val="150000"/>
              </a:lnSpc>
            </a:pPr>
            <a:r>
              <a:rPr lang="zh-CN" altLang="en-US"/>
              <a:t>（文明产生  多元特点）</a:t>
            </a:r>
            <a:endParaRPr lang="zh-CN" altLang="en-US"/>
          </a:p>
          <a:p>
            <a:pPr>
              <a:lnSpc>
                <a:spcPct val="150000"/>
              </a:lnSpc>
            </a:pPr>
            <a:endParaRPr lang="zh-CN" altLang="en-US"/>
          </a:p>
          <a:p>
            <a:pPr>
              <a:lnSpc>
                <a:spcPct val="150000"/>
              </a:lnSpc>
            </a:pPr>
            <a:endParaRPr lang="zh-CN" altLang="en-US"/>
          </a:p>
          <a:p>
            <a:pPr>
              <a:lnSpc>
                <a:spcPct val="150000"/>
              </a:lnSpc>
            </a:pPr>
            <a:r>
              <a:rPr lang="zh-CN" altLang="en-US"/>
              <a:t>第</a:t>
            </a:r>
            <a:r>
              <a:rPr lang="en-US" altLang="zh-CN"/>
              <a:t>2</a:t>
            </a:r>
            <a:r>
              <a:rPr lang="zh-CN" altLang="en-US"/>
              <a:t>课 古代世界的帝国与文明的交流</a:t>
            </a:r>
            <a:endParaRPr lang="zh-CN" altLang="en-US"/>
          </a:p>
          <a:p>
            <a:pPr>
              <a:lnSpc>
                <a:spcPct val="150000"/>
              </a:lnSpc>
            </a:pPr>
            <a:r>
              <a:rPr lang="zh-CN" altLang="en-US"/>
              <a:t>（文明扩张 帝国建立 文明交流）</a:t>
            </a:r>
            <a:endParaRPr lang="zh-CN" altLang="en-US"/>
          </a:p>
        </p:txBody>
      </p:sp>
      <p:sp>
        <p:nvSpPr>
          <p:cNvPr id="7" name="文本框 6"/>
          <p:cNvSpPr txBox="1"/>
          <p:nvPr/>
        </p:nvSpPr>
        <p:spPr>
          <a:xfrm>
            <a:off x="9185910" y="2330450"/>
            <a:ext cx="2809240" cy="36830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p>
            <a:r>
              <a:rPr lang="zh-CN" altLang="en-US"/>
              <a:t>纵向发展中的横向对比</a:t>
            </a:r>
            <a:endParaRPr lang="zh-CN" altLang="en-US"/>
          </a:p>
        </p:txBody>
      </p:sp>
      <p:sp>
        <p:nvSpPr>
          <p:cNvPr id="8" name="文本框 7"/>
          <p:cNvSpPr txBox="1"/>
          <p:nvPr/>
        </p:nvSpPr>
        <p:spPr>
          <a:xfrm>
            <a:off x="9185910" y="4218305"/>
            <a:ext cx="2809240" cy="36830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p>
            <a:r>
              <a:rPr lang="zh-CN" altLang="en-US"/>
              <a:t>横向扩展中的纵向升级</a:t>
            </a:r>
            <a:endParaRPr lang="zh-CN" altLang="en-US"/>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2"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2"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1" animBg="1"/>
      <p:bldP spid="5" grpId="1"/>
      <p:bldP spid="7" grpId="1" animBg="1"/>
      <p:bldP spid="8" grpId="1" animBg="1"/>
      <p:bldP spid="7" grpId="2" animBg="1"/>
      <p:bldP spid="8"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一、教学背景</a:t>
            </a:r>
            <a:endParaRPr lang="zh-CN" altLang="en-US" sz="3200">
              <a:solidFill>
                <a:schemeClr val="tx1"/>
              </a:solidFill>
            </a:endParaRPr>
          </a:p>
        </p:txBody>
      </p:sp>
      <p:sp>
        <p:nvSpPr>
          <p:cNvPr id="9" name="文本框 8"/>
          <p:cNvSpPr txBox="1"/>
          <p:nvPr/>
        </p:nvSpPr>
        <p:spPr>
          <a:xfrm>
            <a:off x="3540125" y="349250"/>
            <a:ext cx="247904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（二）教材分析</a:t>
            </a:r>
            <a:endParaRPr lang="zh-CN" altLang="en-US" sz="2400"/>
          </a:p>
        </p:txBody>
      </p:sp>
      <p:sp>
        <p:nvSpPr>
          <p:cNvPr id="13" name="文本框 12"/>
          <p:cNvSpPr txBox="1"/>
          <p:nvPr/>
        </p:nvSpPr>
        <p:spPr>
          <a:xfrm>
            <a:off x="1398270" y="1094105"/>
            <a:ext cx="423989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微观把握</a:t>
            </a:r>
            <a:r>
              <a:rPr lang="en-US" altLang="zh-CN"/>
              <a:t>——</a:t>
            </a:r>
            <a:r>
              <a:rPr lang="zh-CN" altLang="en-US"/>
              <a:t>课程</a:t>
            </a:r>
            <a:r>
              <a:rPr lang="zh-CN" altLang="en-US"/>
              <a:t>内容、结构分析</a:t>
            </a:r>
            <a:endParaRPr lang="zh-CN" altLang="en-US"/>
          </a:p>
        </p:txBody>
      </p:sp>
      <p:pic>
        <p:nvPicPr>
          <p:cNvPr id="3" name="图片 2"/>
          <p:cNvPicPr>
            <a:picLocks noChangeAspect="1"/>
          </p:cNvPicPr>
          <p:nvPr/>
        </p:nvPicPr>
        <p:blipFill>
          <a:blip r:embed="rId1"/>
          <a:stretch>
            <a:fillRect/>
          </a:stretch>
        </p:blipFill>
        <p:spPr>
          <a:xfrm>
            <a:off x="998220" y="1943735"/>
            <a:ext cx="10334625" cy="3762375"/>
          </a:xfrm>
          <a:prstGeom prst="rect">
            <a:avLst/>
          </a:prstGeom>
        </p:spPr>
      </p:pic>
    </p:spTree>
    <p:custDataLst>
      <p:tags r:id="rId2"/>
    </p:custDataLst>
  </p:cSld>
  <p:clrMapOvr>
    <a:masterClrMapping/>
  </p:clrMapOvr>
  <p:timing>
    <p:tnLst>
      <p:par>
        <p:cTn id="1" dur="indefinite" restart="never" nodeType="tmRoot"/>
      </p:par>
    </p:tnLst>
    <p:bldLst>
      <p:bldP spid="1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一、教学背景</a:t>
            </a:r>
            <a:endParaRPr lang="zh-CN" altLang="en-US" sz="3200">
              <a:solidFill>
                <a:schemeClr val="tx1"/>
              </a:solidFill>
            </a:endParaRPr>
          </a:p>
        </p:txBody>
      </p:sp>
      <p:sp>
        <p:nvSpPr>
          <p:cNvPr id="9" name="文本框 8"/>
          <p:cNvSpPr txBox="1"/>
          <p:nvPr/>
        </p:nvSpPr>
        <p:spPr>
          <a:xfrm>
            <a:off x="3540125" y="349250"/>
            <a:ext cx="285750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（三）学情分析</a:t>
            </a:r>
            <a:endParaRPr lang="zh-CN" altLang="en-US" sz="2400"/>
          </a:p>
        </p:txBody>
      </p:sp>
      <p:sp>
        <p:nvSpPr>
          <p:cNvPr id="2" name="文本框 1"/>
          <p:cNvSpPr txBox="1"/>
          <p:nvPr/>
        </p:nvSpPr>
        <p:spPr>
          <a:xfrm>
            <a:off x="1126490" y="1529715"/>
            <a:ext cx="11697970" cy="2306955"/>
          </a:xfrm>
          <a:prstGeom prst="rect">
            <a:avLst/>
          </a:prstGeom>
          <a:noFill/>
        </p:spPr>
        <p:txBody>
          <a:bodyPr wrap="square" rtlCol="0">
            <a:spAutoFit/>
          </a:bodyPr>
          <a:p>
            <a:pPr>
              <a:lnSpc>
                <a:spcPct val="200000"/>
              </a:lnSpc>
            </a:pPr>
            <a:r>
              <a:rPr lang="zh-CN" altLang="en-US" sz="2400"/>
              <a:t>优势方面：学生兴趣，阅读基础，社会资源</a:t>
            </a:r>
            <a:endParaRPr lang="zh-CN" altLang="en-US" sz="2400"/>
          </a:p>
          <a:p>
            <a:pPr>
              <a:lnSpc>
                <a:spcPct val="200000"/>
              </a:lnSpc>
            </a:pPr>
            <a:endParaRPr lang="zh-CN" altLang="en-US" sz="2400"/>
          </a:p>
          <a:p>
            <a:pPr>
              <a:lnSpc>
                <a:spcPct val="200000"/>
              </a:lnSpc>
            </a:pPr>
            <a:r>
              <a:rPr lang="zh-CN" altLang="en-US" sz="2400"/>
              <a:t>薄弱方面：世界地理，基础差异，思维差异，时空定位，史学方法，史学理论</a:t>
            </a:r>
            <a:endParaRPr lang="zh-CN" altLang="en-US" sz="24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一、教学背景</a:t>
            </a:r>
            <a:endParaRPr lang="zh-CN" altLang="en-US" sz="3200">
              <a:solidFill>
                <a:schemeClr val="tx1"/>
              </a:solidFill>
            </a:endParaRPr>
          </a:p>
        </p:txBody>
      </p:sp>
      <p:sp>
        <p:nvSpPr>
          <p:cNvPr id="9" name="文本框 8"/>
          <p:cNvSpPr txBox="1"/>
          <p:nvPr/>
        </p:nvSpPr>
        <p:spPr>
          <a:xfrm>
            <a:off x="3540125" y="349250"/>
            <a:ext cx="370332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（四）教学目标与重难点</a:t>
            </a:r>
            <a:endParaRPr lang="zh-CN" altLang="en-US" sz="2400"/>
          </a:p>
        </p:txBody>
      </p:sp>
      <p:sp>
        <p:nvSpPr>
          <p:cNvPr id="13" name="文本框 12"/>
          <p:cNvSpPr txBox="1"/>
          <p:nvPr/>
        </p:nvSpPr>
        <p:spPr>
          <a:xfrm>
            <a:off x="2138680" y="1895475"/>
            <a:ext cx="434340" cy="119888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单</a:t>
            </a:r>
            <a:endParaRPr lang="zh-CN" altLang="en-US"/>
          </a:p>
          <a:p>
            <a:r>
              <a:rPr lang="zh-CN" altLang="en-US"/>
              <a:t>元</a:t>
            </a:r>
            <a:endParaRPr lang="zh-CN" altLang="en-US"/>
          </a:p>
          <a:p>
            <a:r>
              <a:rPr lang="zh-CN" altLang="en-US"/>
              <a:t>目</a:t>
            </a:r>
            <a:endParaRPr lang="zh-CN" altLang="en-US"/>
          </a:p>
          <a:p>
            <a:r>
              <a:rPr lang="zh-CN" altLang="en-US"/>
              <a:t>标</a:t>
            </a:r>
            <a:endParaRPr lang="zh-CN" altLang="en-US"/>
          </a:p>
        </p:txBody>
      </p:sp>
      <p:sp>
        <p:nvSpPr>
          <p:cNvPr id="3" name="文本框 2"/>
          <p:cNvSpPr txBox="1"/>
          <p:nvPr/>
        </p:nvSpPr>
        <p:spPr>
          <a:xfrm>
            <a:off x="2966085" y="1292860"/>
            <a:ext cx="7771765" cy="3322955"/>
          </a:xfrm>
          <a:prstGeom prst="rect">
            <a:avLst/>
          </a:prstGeom>
          <a:noFill/>
        </p:spPr>
        <p:txBody>
          <a:bodyPr wrap="square" rtlCol="0">
            <a:spAutoFit/>
          </a:bodyPr>
          <a:p>
            <a:pPr indent="457200" fontAlgn="auto">
              <a:lnSpc>
                <a:spcPct val="150000"/>
              </a:lnSpc>
            </a:pPr>
            <a:r>
              <a:rPr lang="zh-CN" altLang="en-US" sz="2000"/>
              <a:t>了解文明产生到发展、扩大的历程，理解</a:t>
            </a:r>
            <a:r>
              <a:rPr lang="zh-CN" altLang="en-US" sz="2000">
                <a:solidFill>
                  <a:srgbClr val="FF0000"/>
                </a:solidFill>
              </a:rPr>
              <a:t>农业文明</a:t>
            </a:r>
            <a:r>
              <a:rPr lang="zh-CN" altLang="en-US" sz="2000"/>
              <a:t>的优势， 认识从</a:t>
            </a:r>
            <a:r>
              <a:rPr lang="zh-CN" altLang="en-US" sz="2000">
                <a:solidFill>
                  <a:srgbClr val="FF0000"/>
                </a:solidFill>
              </a:rPr>
              <a:t>低级向高级</a:t>
            </a:r>
            <a:r>
              <a:rPr lang="zh-CN" altLang="en-US" sz="2000"/>
              <a:t>演进，社会形态的变化。</a:t>
            </a:r>
            <a:endParaRPr lang="zh-CN" altLang="en-US" sz="2000"/>
          </a:p>
          <a:p>
            <a:pPr indent="457200" fontAlgn="auto">
              <a:lnSpc>
                <a:spcPct val="150000"/>
              </a:lnSpc>
            </a:pPr>
            <a:r>
              <a:rPr lang="zh-CN" altLang="en-US" sz="2000"/>
              <a:t>知道早期文明古国典型成果、帝国兴起和扩张、东西帝国文化的交流，理解世界</a:t>
            </a:r>
            <a:r>
              <a:rPr lang="zh-CN" altLang="en-US" sz="2000">
                <a:solidFill>
                  <a:srgbClr val="FF0000"/>
                </a:solidFill>
              </a:rPr>
              <a:t>从分散到逐步联系</a:t>
            </a:r>
            <a:r>
              <a:rPr lang="zh-CN" altLang="en-US" sz="2000"/>
              <a:t>、</a:t>
            </a:r>
            <a:r>
              <a:rPr lang="zh-CN" altLang="en-US" sz="2000">
                <a:solidFill>
                  <a:srgbClr val="FF0000"/>
                </a:solidFill>
              </a:rPr>
              <a:t>点到面的扩展</a:t>
            </a:r>
            <a:r>
              <a:rPr lang="zh-CN" altLang="en-US" sz="2000"/>
              <a:t>、</a:t>
            </a:r>
            <a:r>
              <a:rPr lang="zh-CN" altLang="en-US" sz="2000">
                <a:solidFill>
                  <a:srgbClr val="FF0000"/>
                </a:solidFill>
              </a:rPr>
              <a:t>帝国区域一体化发展</a:t>
            </a:r>
            <a:r>
              <a:rPr lang="zh-CN" altLang="en-US" sz="2000"/>
              <a:t>，</a:t>
            </a:r>
            <a:r>
              <a:rPr lang="zh-CN" altLang="en-US" sz="2000">
                <a:solidFill>
                  <a:srgbClr val="FF0000"/>
                </a:solidFill>
              </a:rPr>
              <a:t>理解和尊重多元传统</a:t>
            </a:r>
            <a:r>
              <a:rPr lang="zh-CN" altLang="en-US" sz="2000"/>
              <a:t>，形成</a:t>
            </a:r>
            <a:r>
              <a:rPr lang="zh-CN" altLang="en-US" sz="2000">
                <a:solidFill>
                  <a:srgbClr val="FF0000"/>
                </a:solidFill>
              </a:rPr>
              <a:t>国际</a:t>
            </a:r>
            <a:r>
              <a:rPr lang="zh-CN" altLang="en-US" sz="2000"/>
              <a:t>意识。</a:t>
            </a:r>
            <a:endParaRPr lang="zh-CN" altLang="en-US" sz="2000"/>
          </a:p>
          <a:p>
            <a:pPr indent="457200" fontAlgn="auto">
              <a:lnSpc>
                <a:spcPct val="150000"/>
              </a:lnSpc>
            </a:pPr>
            <a:r>
              <a:rPr lang="zh-CN" altLang="en-US" sz="2000"/>
              <a:t>掌握</a:t>
            </a:r>
            <a:r>
              <a:rPr lang="zh-CN" altLang="en-US" sz="2000">
                <a:solidFill>
                  <a:srgbClr val="FF0000"/>
                </a:solidFill>
              </a:rPr>
              <a:t>唯物史观</a:t>
            </a:r>
            <a:r>
              <a:rPr lang="zh-CN" altLang="en-US" sz="2000"/>
              <a:t>一些基本方法，辩证认识世界文明</a:t>
            </a:r>
            <a:r>
              <a:rPr lang="zh-CN" altLang="en-US" sz="2000">
                <a:solidFill>
                  <a:srgbClr val="FF0000"/>
                </a:solidFill>
              </a:rPr>
              <a:t>多样性、共容性、不平衡性</a:t>
            </a:r>
            <a:r>
              <a:rPr lang="zh-CN" altLang="en-US" sz="2000"/>
              <a:t>趋势，联系地看待古今世界发展。</a:t>
            </a:r>
            <a:endParaRPr lang="zh-CN" altLang="en-US" sz="2000"/>
          </a:p>
        </p:txBody>
      </p:sp>
    </p:spTree>
    <p:custDataLst>
      <p:tags r:id="rId1"/>
    </p:custDataLst>
  </p:cSld>
  <p:clrMapOvr>
    <a:masterClrMapping/>
  </p:clrMapOvr>
  <p:timing>
    <p:tnLst>
      <p:par>
        <p:cTn id="1" dur="indefinite" restart="never" nodeType="tmRoot"/>
      </p:par>
    </p:tnLst>
    <p:bldLst>
      <p:bldP spid="1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一、教学背景</a:t>
            </a:r>
            <a:endParaRPr lang="zh-CN" altLang="en-US" sz="3200">
              <a:solidFill>
                <a:schemeClr val="tx1"/>
              </a:solidFill>
            </a:endParaRPr>
          </a:p>
        </p:txBody>
      </p:sp>
      <p:sp>
        <p:nvSpPr>
          <p:cNvPr id="9" name="文本框 8"/>
          <p:cNvSpPr txBox="1"/>
          <p:nvPr/>
        </p:nvSpPr>
        <p:spPr>
          <a:xfrm>
            <a:off x="3540125" y="349250"/>
            <a:ext cx="3564255"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（四）教学目标与重难点</a:t>
            </a:r>
            <a:endParaRPr lang="zh-CN" altLang="en-US" sz="2400"/>
          </a:p>
        </p:txBody>
      </p:sp>
      <p:sp>
        <p:nvSpPr>
          <p:cNvPr id="13" name="文本框 12"/>
          <p:cNvSpPr txBox="1"/>
          <p:nvPr/>
        </p:nvSpPr>
        <p:spPr>
          <a:xfrm>
            <a:off x="1563370" y="1530350"/>
            <a:ext cx="124523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本课目标</a:t>
            </a:r>
            <a:endParaRPr lang="zh-CN" altLang="en-US"/>
          </a:p>
        </p:txBody>
      </p:sp>
      <p:sp>
        <p:nvSpPr>
          <p:cNvPr id="3" name="文本框 2"/>
          <p:cNvSpPr txBox="1"/>
          <p:nvPr/>
        </p:nvSpPr>
        <p:spPr>
          <a:xfrm>
            <a:off x="2966085" y="1292860"/>
            <a:ext cx="8203565" cy="4707890"/>
          </a:xfrm>
          <a:prstGeom prst="rect">
            <a:avLst/>
          </a:prstGeom>
          <a:noFill/>
        </p:spPr>
        <p:txBody>
          <a:bodyPr wrap="square" rtlCol="0">
            <a:spAutoFit/>
          </a:bodyPr>
          <a:p>
            <a:pPr indent="457200" fontAlgn="auto">
              <a:lnSpc>
                <a:spcPct val="150000"/>
              </a:lnSpc>
            </a:pPr>
            <a:r>
              <a:rPr lang="zh-CN" altLang="en-US" sz="2000"/>
              <a:t>通过</a:t>
            </a:r>
            <a:r>
              <a:rPr lang="zh-CN" altLang="en-US" sz="2000">
                <a:solidFill>
                  <a:srgbClr val="FF0000"/>
                </a:solidFill>
              </a:rPr>
              <a:t>识读地图</a:t>
            </a:r>
            <a:r>
              <a:rPr lang="zh-CN" altLang="en-US" sz="2000"/>
              <a:t>，概述</a:t>
            </a:r>
            <a:r>
              <a:rPr lang="zh-CN" altLang="en-US" sz="2000">
                <a:solidFill>
                  <a:srgbClr val="FF0000"/>
                </a:solidFill>
              </a:rPr>
              <a:t>文明</a:t>
            </a:r>
            <a:r>
              <a:rPr lang="zh-CN" altLang="en-US" sz="2000"/>
              <a:t>的产生和整体发展</a:t>
            </a:r>
            <a:r>
              <a:rPr lang="zh-CN" altLang="en-US" sz="2000">
                <a:solidFill>
                  <a:srgbClr val="FF0000"/>
                </a:solidFill>
              </a:rPr>
              <a:t>特点</a:t>
            </a:r>
            <a:r>
              <a:rPr lang="zh-CN" altLang="en-US" sz="2000"/>
              <a:t>，理解</a:t>
            </a:r>
            <a:r>
              <a:rPr lang="zh-CN" altLang="en-US" sz="2000">
                <a:solidFill>
                  <a:srgbClr val="FF0000"/>
                </a:solidFill>
              </a:rPr>
              <a:t>生产力</a:t>
            </a:r>
            <a:r>
              <a:rPr lang="zh-CN" altLang="en-US" sz="2000"/>
              <a:t>发展推动文明演进（时空观念、唯物史观、历史解释）;</a:t>
            </a:r>
            <a:endParaRPr lang="zh-CN" altLang="en-US" sz="2000"/>
          </a:p>
          <a:p>
            <a:pPr indent="457200" fontAlgn="auto">
              <a:lnSpc>
                <a:spcPct val="150000"/>
              </a:lnSpc>
            </a:pPr>
            <a:r>
              <a:rPr lang="zh-CN" altLang="en-US" sz="2000"/>
              <a:t>能够以</a:t>
            </a:r>
            <a:r>
              <a:rPr lang="zh-CN" altLang="en-US" sz="2000">
                <a:solidFill>
                  <a:srgbClr val="FF0000"/>
                </a:solidFill>
              </a:rPr>
              <a:t>典型文明（西亚）</a:t>
            </a:r>
            <a:r>
              <a:rPr lang="zh-CN" altLang="en-US" sz="2000"/>
              <a:t>为例，认识文明的成果和贡献，合理阐释文明由低级向高级发展的规律（时空观念、历史解释、史料实证）；</a:t>
            </a:r>
            <a:endParaRPr lang="zh-CN" altLang="en-US" sz="2000"/>
          </a:p>
          <a:p>
            <a:pPr indent="457200" fontAlgn="auto">
              <a:lnSpc>
                <a:spcPct val="150000"/>
              </a:lnSpc>
            </a:pPr>
            <a:r>
              <a:rPr lang="zh-CN" altLang="en-US" sz="2000"/>
              <a:t>运用多种</a:t>
            </a:r>
            <a:r>
              <a:rPr lang="zh-CN" altLang="en-US" sz="2000">
                <a:solidFill>
                  <a:srgbClr val="FF0000"/>
                </a:solidFill>
              </a:rPr>
              <a:t>学法</a:t>
            </a:r>
            <a:r>
              <a:rPr lang="zh-CN" altLang="en-US" sz="2000"/>
              <a:t>，多角度对比文明古国多元特征，认识这些特点形成的不同时空条件以及推动文明进步的</a:t>
            </a:r>
            <a:r>
              <a:rPr lang="zh-CN" altLang="en-US" sz="2000">
                <a:solidFill>
                  <a:srgbClr val="FF0000"/>
                </a:solidFill>
              </a:rPr>
              <a:t>因素</a:t>
            </a:r>
            <a:r>
              <a:rPr lang="zh-CN" altLang="en-US" sz="2000"/>
              <a:t>，尊重多元文明，交流互鉴，共同发展。（史料实证、家国情怀）。</a:t>
            </a:r>
            <a:endParaRPr lang="zh-CN" altLang="en-US" sz="2000"/>
          </a:p>
          <a:p>
            <a:pPr indent="457200" fontAlgn="auto">
              <a:lnSpc>
                <a:spcPct val="150000"/>
              </a:lnSpc>
            </a:pPr>
            <a:endParaRPr lang="zh-CN" altLang="en-US" sz="2000"/>
          </a:p>
          <a:p>
            <a:pPr indent="457200" fontAlgn="auto">
              <a:lnSpc>
                <a:spcPct val="150000"/>
              </a:lnSpc>
            </a:pPr>
            <a:r>
              <a:rPr lang="zh-CN" altLang="en-US" sz="2000"/>
              <a:t>重点∶认识文明多元特点形成的不同</a:t>
            </a:r>
            <a:r>
              <a:rPr lang="zh-CN" altLang="en-US" sz="2000">
                <a:solidFill>
                  <a:srgbClr val="FF0000"/>
                </a:solidFill>
              </a:rPr>
              <a:t>时空条件</a:t>
            </a:r>
            <a:endParaRPr lang="zh-CN" altLang="en-US" sz="2000"/>
          </a:p>
          <a:p>
            <a:pPr indent="457200" fontAlgn="auto">
              <a:lnSpc>
                <a:spcPct val="150000"/>
              </a:lnSpc>
            </a:pPr>
            <a:r>
              <a:rPr lang="zh-CN" altLang="en-US" sz="2000"/>
              <a:t>难点∶理解</a:t>
            </a:r>
            <a:r>
              <a:rPr lang="zh-CN" altLang="en-US" sz="2000">
                <a:solidFill>
                  <a:srgbClr val="FF0000"/>
                </a:solidFill>
              </a:rPr>
              <a:t>文明的产生</a:t>
            </a:r>
            <a:r>
              <a:rPr lang="zh-CN" altLang="en-US" sz="2000"/>
              <a:t>，认识文明多元特点</a:t>
            </a:r>
            <a:r>
              <a:rPr lang="zh-CN" altLang="en-US" sz="2000">
                <a:solidFill>
                  <a:srgbClr val="FF0000"/>
                </a:solidFill>
              </a:rPr>
              <a:t>形成的条件</a:t>
            </a:r>
            <a:endParaRPr lang="zh-CN" altLang="en-US" sz="2000">
              <a:solidFill>
                <a:srgbClr val="FF0000"/>
              </a:solidFill>
            </a:endParaRPr>
          </a:p>
        </p:txBody>
      </p:sp>
      <p:sp>
        <p:nvSpPr>
          <p:cNvPr id="2" name="文本框 1"/>
          <p:cNvSpPr txBox="1"/>
          <p:nvPr/>
        </p:nvSpPr>
        <p:spPr>
          <a:xfrm>
            <a:off x="1273175" y="5078730"/>
            <a:ext cx="1535430"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教学重难点</a:t>
            </a: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3" grpId="1" animBg="1"/>
      <p:bldP spid="2" grpId="0" bldLvl="0" animBg="1"/>
      <p:bldP spid="2"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grpSp>
      <p:sp>
        <p:nvSpPr>
          <p:cNvPr id="11" name="任意多边形 10"/>
          <p:cNvSpPr/>
          <p:nvPr>
            <p:custDataLst>
              <p:tags r:id="rId1"/>
            </p:custDataLst>
          </p:nvPr>
        </p:nvSpPr>
        <p:spPr>
          <a:xfrm>
            <a:off x="613018" y="1499839"/>
            <a:ext cx="1528304" cy="1647470"/>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15" name="任意多边形 14"/>
          <p:cNvSpPr/>
          <p:nvPr>
            <p:custDataLst>
              <p:tags r:id="rId2"/>
            </p:custDataLst>
          </p:nvPr>
        </p:nvSpPr>
        <p:spPr>
          <a:xfrm>
            <a:off x="1833112" y="1902655"/>
            <a:ext cx="4189626" cy="841839"/>
          </a:xfrm>
          <a:custGeom>
            <a:avLst/>
            <a:gdLst>
              <a:gd name="connsiteX0" fmla="*/ 0 w 2939022"/>
              <a:gd name="connsiteY0" fmla="*/ 0 h 590550"/>
              <a:gd name="connsiteX1" fmla="*/ 2846949 w 2939022"/>
              <a:gd name="connsiteY1" fmla="*/ 0 h 590550"/>
              <a:gd name="connsiteX2" fmla="*/ 2939022 w 2939022"/>
              <a:gd name="connsiteY2" fmla="*/ 92073 h 590550"/>
              <a:gd name="connsiteX3" fmla="*/ 2939022 w 2939022"/>
              <a:gd name="connsiteY3" fmla="*/ 498477 h 590550"/>
              <a:gd name="connsiteX4" fmla="*/ 2846949 w 2939022"/>
              <a:gd name="connsiteY4" fmla="*/ 590550 h 590550"/>
              <a:gd name="connsiteX5" fmla="*/ 3 w 2939022"/>
              <a:gd name="connsiteY5" fmla="*/ 590550 h 590550"/>
              <a:gd name="connsiteX6" fmla="*/ 8136 w 2939022"/>
              <a:gd name="connsiteY6" fmla="*/ 583839 h 590550"/>
              <a:gd name="connsiteX7" fmla="*/ 127663 w 2939022"/>
              <a:gd name="connsiteY7" fmla="*/ 295276 h 590550"/>
              <a:gd name="connsiteX8" fmla="*/ 8136 w 2939022"/>
              <a:gd name="connsiteY8" fmla="*/ 6713 h 59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39022" h="590550">
                <a:moveTo>
                  <a:pt x="0" y="0"/>
                </a:moveTo>
                <a:lnTo>
                  <a:pt x="2846949" y="0"/>
                </a:lnTo>
                <a:cubicBezTo>
                  <a:pt x="2897800" y="0"/>
                  <a:pt x="2939022" y="41222"/>
                  <a:pt x="2939022" y="92073"/>
                </a:cubicBezTo>
                <a:lnTo>
                  <a:pt x="2939022" y="498477"/>
                </a:lnTo>
                <a:cubicBezTo>
                  <a:pt x="2939022" y="549328"/>
                  <a:pt x="2897800" y="590550"/>
                  <a:pt x="2846949" y="590550"/>
                </a:cubicBezTo>
                <a:lnTo>
                  <a:pt x="3" y="590550"/>
                </a:lnTo>
                <a:lnTo>
                  <a:pt x="8136" y="583839"/>
                </a:lnTo>
                <a:cubicBezTo>
                  <a:pt x="81986" y="509989"/>
                  <a:pt x="127663" y="407967"/>
                  <a:pt x="127663" y="295276"/>
                </a:cubicBezTo>
                <a:cubicBezTo>
                  <a:pt x="127663" y="182585"/>
                  <a:pt x="81986" y="80562"/>
                  <a:pt x="8136" y="6713"/>
                </a:cubicBezTo>
                <a:close/>
              </a:path>
            </a:pathLst>
          </a:custGeom>
          <a:solidFill>
            <a:sysClr val="window" lastClr="FFFFFF">
              <a:lumMod val="95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lIns="180000" rtlCol="0" anchor="ctr">
            <a:normAutofit lnSpcReduction="10000"/>
          </a:bodyPr>
          <a:p>
            <a:pPr algn="ctr">
              <a:lnSpc>
                <a:spcPct val="100000"/>
              </a:lnSpc>
            </a:pPr>
            <a:r>
              <a:rPr lang="zh-CN" altLang="en-US" sz="2400">
                <a:solidFill>
                  <a:srgbClr val="FF0000"/>
                </a:solidFill>
                <a:sym typeface="+mn-ea"/>
              </a:rPr>
              <a:t>文明</a:t>
            </a:r>
            <a:endParaRPr lang="zh-CN" altLang="en-US" sz="2400">
              <a:solidFill>
                <a:srgbClr val="FF0000"/>
              </a:solidFill>
              <a:sym typeface="+mn-ea"/>
            </a:endParaRPr>
          </a:p>
          <a:p>
            <a:pPr algn="ctr">
              <a:lnSpc>
                <a:spcPct val="100000"/>
              </a:lnSpc>
            </a:pPr>
            <a:r>
              <a:rPr lang="zh-CN" altLang="en-US" sz="2400">
                <a:solidFill>
                  <a:schemeClr val="tx1"/>
                </a:solidFill>
                <a:sym typeface="+mn-ea"/>
              </a:rPr>
              <a:t>历史学</a:t>
            </a:r>
            <a:r>
              <a:rPr lang="zh-CN" altLang="en-US" sz="2400">
                <a:solidFill>
                  <a:schemeClr val="tx1"/>
                </a:solidFill>
                <a:sym typeface="+mn-ea"/>
              </a:rPr>
              <a:t>含义</a:t>
            </a:r>
            <a:endParaRPr lang="zh-CN" altLang="en-US" sz="2400" b="1" spc="300">
              <a:solidFill>
                <a:schemeClr val="tx1"/>
              </a:solidFill>
              <a:latin typeface="华文楷体" panose="02010600040101010101" charset="-122"/>
              <a:ea typeface="华文楷体" panose="02010600040101010101" charset="-122"/>
              <a:cs typeface="+mj-cs"/>
              <a:sym typeface="+mn-ea"/>
            </a:endParaRPr>
          </a:p>
        </p:txBody>
      </p:sp>
      <p:sp>
        <p:nvSpPr>
          <p:cNvPr id="17" name="椭圆 16"/>
          <p:cNvSpPr/>
          <p:nvPr>
            <p:custDataLst>
              <p:tags r:id="rId3"/>
            </p:custDataLst>
          </p:nvPr>
        </p:nvSpPr>
        <p:spPr>
          <a:xfrm>
            <a:off x="857809" y="1743673"/>
            <a:ext cx="1159800" cy="1159800"/>
          </a:xfrm>
          <a:prstGeom prst="ellipse">
            <a:avLst/>
          </a:prstGeom>
          <a:solidFill>
            <a:sysClr val="window" lastClr="FFFFFF"/>
          </a:solidFill>
          <a:ln>
            <a:noFill/>
          </a:ln>
          <a:effectLst>
            <a:outerShdw blurRad="25400" sx="102000" sy="102000" algn="ctr" rotWithShape="0">
              <a:srgbClr val="000000">
                <a:lumMod val="50000"/>
                <a:alpha val="40000"/>
              </a:srgbClr>
            </a:outerShdw>
          </a:effectLst>
        </p:spPr>
        <p:style>
          <a:lnRef idx="2">
            <a:srgbClr val="1F74AD">
              <a:shade val="50000"/>
            </a:srgbClr>
          </a:lnRef>
          <a:fillRef idx="1">
            <a:srgbClr val="1F74AD"/>
          </a:fillRef>
          <a:effectRef idx="0">
            <a:srgbClr val="1F74AD"/>
          </a:effectRef>
          <a:fontRef idx="minor">
            <a:sysClr val="window" lastClr="FFFFFF"/>
          </a:fontRef>
        </p:style>
        <p:txBody>
          <a:bodyPr lIns="0" tIns="0" rIns="0" bIns="0" rtlCol="0" anchor="ctr">
            <a:normAutofit/>
          </a:bodyPr>
          <a:p>
            <a:pPr algn="ctr"/>
            <a:r>
              <a:rPr lang="zh-CN" altLang="en-US" sz="2400" b="1" spc="300">
                <a:solidFill>
                  <a:schemeClr val="tx1"/>
                </a:solidFill>
                <a:effectLst/>
                <a:uFillTx/>
                <a:latin typeface="华文行楷" panose="02010800040101010101" charset="-122"/>
                <a:ea typeface="华文行楷" panose="02010800040101010101" charset="-122"/>
                <a:cs typeface="+mj-cs"/>
                <a:sym typeface="+mn-lt"/>
              </a:rPr>
              <a:t>解题导入</a:t>
            </a: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p:txBody>
      </p:sp>
      <p:sp>
        <p:nvSpPr>
          <p:cNvPr id="21" name="任意多边形 20"/>
          <p:cNvSpPr/>
          <p:nvPr>
            <p:custDataLst>
              <p:tags r:id="rId4"/>
            </p:custDataLst>
          </p:nvPr>
        </p:nvSpPr>
        <p:spPr>
          <a:xfrm>
            <a:off x="613018" y="4337651"/>
            <a:ext cx="1528304" cy="1647470"/>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22" name="任意多边形 21"/>
          <p:cNvSpPr/>
          <p:nvPr>
            <p:custDataLst>
              <p:tags r:id="rId5"/>
            </p:custDataLst>
          </p:nvPr>
        </p:nvSpPr>
        <p:spPr>
          <a:xfrm>
            <a:off x="1833112" y="4740467"/>
            <a:ext cx="4189626" cy="841839"/>
          </a:xfrm>
          <a:custGeom>
            <a:avLst/>
            <a:gdLst>
              <a:gd name="connsiteX0" fmla="*/ 0 w 2939022"/>
              <a:gd name="connsiteY0" fmla="*/ 0 h 590550"/>
              <a:gd name="connsiteX1" fmla="*/ 2846949 w 2939022"/>
              <a:gd name="connsiteY1" fmla="*/ 0 h 590550"/>
              <a:gd name="connsiteX2" fmla="*/ 2939022 w 2939022"/>
              <a:gd name="connsiteY2" fmla="*/ 92073 h 590550"/>
              <a:gd name="connsiteX3" fmla="*/ 2939022 w 2939022"/>
              <a:gd name="connsiteY3" fmla="*/ 498477 h 590550"/>
              <a:gd name="connsiteX4" fmla="*/ 2846949 w 2939022"/>
              <a:gd name="connsiteY4" fmla="*/ 590550 h 590550"/>
              <a:gd name="connsiteX5" fmla="*/ 3 w 2939022"/>
              <a:gd name="connsiteY5" fmla="*/ 590550 h 590550"/>
              <a:gd name="connsiteX6" fmla="*/ 8136 w 2939022"/>
              <a:gd name="connsiteY6" fmla="*/ 583839 h 590550"/>
              <a:gd name="connsiteX7" fmla="*/ 127663 w 2939022"/>
              <a:gd name="connsiteY7" fmla="*/ 295276 h 590550"/>
              <a:gd name="connsiteX8" fmla="*/ 8136 w 2939022"/>
              <a:gd name="connsiteY8" fmla="*/ 6713 h 59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39022" h="590550">
                <a:moveTo>
                  <a:pt x="0" y="0"/>
                </a:moveTo>
                <a:lnTo>
                  <a:pt x="2846949" y="0"/>
                </a:lnTo>
                <a:cubicBezTo>
                  <a:pt x="2897800" y="0"/>
                  <a:pt x="2939022" y="41222"/>
                  <a:pt x="2939022" y="92073"/>
                </a:cubicBezTo>
                <a:lnTo>
                  <a:pt x="2939022" y="498477"/>
                </a:lnTo>
                <a:cubicBezTo>
                  <a:pt x="2939022" y="549328"/>
                  <a:pt x="2897800" y="590550"/>
                  <a:pt x="2846949" y="590550"/>
                </a:cubicBezTo>
                <a:lnTo>
                  <a:pt x="3" y="590550"/>
                </a:lnTo>
                <a:lnTo>
                  <a:pt x="8136" y="583839"/>
                </a:lnTo>
                <a:cubicBezTo>
                  <a:pt x="81986" y="509989"/>
                  <a:pt x="127663" y="407967"/>
                  <a:pt x="127663" y="295276"/>
                </a:cubicBezTo>
                <a:cubicBezTo>
                  <a:pt x="127663" y="182585"/>
                  <a:pt x="81986" y="80562"/>
                  <a:pt x="8136" y="6713"/>
                </a:cubicBezTo>
                <a:close/>
              </a:path>
            </a:pathLst>
          </a:custGeom>
          <a:solidFill>
            <a:sysClr val="window" lastClr="FFFFFF">
              <a:lumMod val="95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lIns="180000" rtlCol="0" anchor="ctr">
            <a:normAutofit lnSpcReduction="10000"/>
          </a:bodyPr>
          <a:p>
            <a:pPr algn="ctr">
              <a:lnSpc>
                <a:spcPct val="100000"/>
              </a:lnSpc>
              <a:buClrTx/>
              <a:buSzTx/>
              <a:buNone/>
            </a:pPr>
            <a:r>
              <a:rPr lang="zh-CN" altLang="en-US" sz="2400" spc="150">
                <a:solidFill>
                  <a:srgbClr val="FF0000"/>
                </a:solidFill>
                <a:latin typeface="+mn-ea"/>
                <a:cs typeface="华文楷体" panose="02010600040101010101" charset="-122"/>
                <a:sym typeface="Arial" panose="020B0604020202020204" pitchFamily="34" charset="0"/>
              </a:rPr>
              <a:t>文明产生</a:t>
            </a:r>
            <a:endParaRPr lang="zh-CN" altLang="en-US" sz="2400" spc="150">
              <a:solidFill>
                <a:srgbClr val="FF0000"/>
              </a:solidFill>
              <a:latin typeface="+mn-ea"/>
              <a:cs typeface="华文楷体" panose="02010600040101010101" charset="-122"/>
              <a:sym typeface="Arial" panose="020B0604020202020204" pitchFamily="34" charset="0"/>
            </a:endParaRPr>
          </a:p>
          <a:p>
            <a:pPr algn="ctr">
              <a:lnSpc>
                <a:spcPct val="100000"/>
              </a:lnSpc>
              <a:buClrTx/>
              <a:buSzTx/>
              <a:buNone/>
            </a:pPr>
            <a:r>
              <a:rPr lang="zh-CN" altLang="en-US" sz="2400" spc="150">
                <a:solidFill>
                  <a:srgbClr val="000000"/>
                </a:solidFill>
                <a:latin typeface="+mn-ea"/>
                <a:cs typeface="华文楷体" panose="02010600040101010101" charset="-122"/>
                <a:sym typeface="Arial" panose="020B0604020202020204" pitchFamily="34" charset="0"/>
              </a:rPr>
              <a:t>前提和整体概况</a:t>
            </a:r>
            <a:endParaRPr lang="zh-CN" altLang="en-US" sz="2400" spc="150">
              <a:solidFill>
                <a:srgbClr val="000000"/>
              </a:solidFill>
              <a:latin typeface="+mn-ea"/>
              <a:cs typeface="华文楷体" panose="02010600040101010101" charset="-122"/>
              <a:sym typeface="Arial" panose="020B0604020202020204" pitchFamily="34" charset="0"/>
            </a:endParaRPr>
          </a:p>
        </p:txBody>
      </p:sp>
      <p:sp>
        <p:nvSpPr>
          <p:cNvPr id="23" name="椭圆 22"/>
          <p:cNvSpPr/>
          <p:nvPr>
            <p:custDataLst>
              <p:tags r:id="rId6"/>
            </p:custDataLst>
          </p:nvPr>
        </p:nvSpPr>
        <p:spPr>
          <a:xfrm>
            <a:off x="857809" y="4581485"/>
            <a:ext cx="1159800" cy="1159800"/>
          </a:xfrm>
          <a:prstGeom prst="ellipse">
            <a:avLst/>
          </a:prstGeom>
          <a:solidFill>
            <a:sysClr val="window" lastClr="FFFFFF"/>
          </a:solidFill>
          <a:ln>
            <a:noFill/>
          </a:ln>
          <a:effectLst>
            <a:outerShdw blurRad="25400" sx="102000" sy="102000" algn="ctr" rotWithShape="0">
              <a:srgbClr val="000000">
                <a:lumMod val="50000"/>
                <a:alpha val="40000"/>
              </a:srgbClr>
            </a:outerShdw>
          </a:effectLst>
        </p:spPr>
        <p:style>
          <a:lnRef idx="2">
            <a:srgbClr val="1F74AD">
              <a:shade val="50000"/>
            </a:srgbClr>
          </a:lnRef>
          <a:fillRef idx="1">
            <a:srgbClr val="1F74AD"/>
          </a:fillRef>
          <a:effectRef idx="0">
            <a:srgbClr val="1F74AD"/>
          </a:effectRef>
          <a:fontRef idx="minor">
            <a:sysClr val="window" lastClr="FFFFFF"/>
          </a:fontRef>
        </p:style>
        <p:txBody>
          <a:bodyPr lIns="0" tIns="0" rIns="0" bIns="0" rtlCol="0" anchor="ctr">
            <a:normAutofit/>
            <a:scene3d>
              <a:camera prst="orthographicFront"/>
              <a:lightRig rig="threePt" dir="t"/>
            </a:scene3d>
          </a:bodyPr>
          <a:p>
            <a:pPr algn="ct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a:p>
            <a:pPr algn="ctr"/>
            <a:endParaRPr lang="zh-CN" altLang="en-US" sz="5600" b="1" spc="300">
              <a:solidFill>
                <a:schemeClr val="tx1"/>
              </a:solidFill>
              <a:effectLst/>
              <a:latin typeface="华文行楷" panose="02010800040101010101" charset="-122"/>
              <a:ea typeface="华文行楷" panose="02010800040101010101" charset="-122"/>
              <a:sym typeface="Arial" panose="020B0604020202020204" pitchFamily="34" charset="0"/>
            </a:endParaRPr>
          </a:p>
        </p:txBody>
      </p:sp>
      <p:sp>
        <p:nvSpPr>
          <p:cNvPr id="29" name="任意多边形 28"/>
          <p:cNvSpPr/>
          <p:nvPr>
            <p:custDataLst>
              <p:tags r:id="rId7"/>
            </p:custDataLst>
          </p:nvPr>
        </p:nvSpPr>
        <p:spPr>
          <a:xfrm>
            <a:off x="6288642" y="1499839"/>
            <a:ext cx="1528304" cy="1647470"/>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30" name="任意多边形 29"/>
          <p:cNvSpPr/>
          <p:nvPr>
            <p:custDataLst>
              <p:tags r:id="rId8"/>
            </p:custDataLst>
          </p:nvPr>
        </p:nvSpPr>
        <p:spPr>
          <a:xfrm>
            <a:off x="7508736" y="1902655"/>
            <a:ext cx="4189626" cy="841839"/>
          </a:xfrm>
          <a:custGeom>
            <a:avLst/>
            <a:gdLst>
              <a:gd name="connsiteX0" fmla="*/ 0 w 2939022"/>
              <a:gd name="connsiteY0" fmla="*/ 0 h 590550"/>
              <a:gd name="connsiteX1" fmla="*/ 2846949 w 2939022"/>
              <a:gd name="connsiteY1" fmla="*/ 0 h 590550"/>
              <a:gd name="connsiteX2" fmla="*/ 2939022 w 2939022"/>
              <a:gd name="connsiteY2" fmla="*/ 92073 h 590550"/>
              <a:gd name="connsiteX3" fmla="*/ 2939022 w 2939022"/>
              <a:gd name="connsiteY3" fmla="*/ 498477 h 590550"/>
              <a:gd name="connsiteX4" fmla="*/ 2846949 w 2939022"/>
              <a:gd name="connsiteY4" fmla="*/ 590550 h 590550"/>
              <a:gd name="connsiteX5" fmla="*/ 3 w 2939022"/>
              <a:gd name="connsiteY5" fmla="*/ 590550 h 590550"/>
              <a:gd name="connsiteX6" fmla="*/ 8136 w 2939022"/>
              <a:gd name="connsiteY6" fmla="*/ 583839 h 590550"/>
              <a:gd name="connsiteX7" fmla="*/ 127663 w 2939022"/>
              <a:gd name="connsiteY7" fmla="*/ 295276 h 590550"/>
              <a:gd name="connsiteX8" fmla="*/ 8136 w 2939022"/>
              <a:gd name="connsiteY8" fmla="*/ 6713 h 59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39022" h="590550">
                <a:moveTo>
                  <a:pt x="0" y="0"/>
                </a:moveTo>
                <a:lnTo>
                  <a:pt x="2846949" y="0"/>
                </a:lnTo>
                <a:cubicBezTo>
                  <a:pt x="2897800" y="0"/>
                  <a:pt x="2939022" y="41222"/>
                  <a:pt x="2939022" y="92073"/>
                </a:cubicBezTo>
                <a:lnTo>
                  <a:pt x="2939022" y="498477"/>
                </a:lnTo>
                <a:cubicBezTo>
                  <a:pt x="2939022" y="549328"/>
                  <a:pt x="2897800" y="590550"/>
                  <a:pt x="2846949" y="590550"/>
                </a:cubicBezTo>
                <a:lnTo>
                  <a:pt x="3" y="590550"/>
                </a:lnTo>
                <a:lnTo>
                  <a:pt x="8136" y="583839"/>
                </a:lnTo>
                <a:cubicBezTo>
                  <a:pt x="81986" y="509989"/>
                  <a:pt x="127663" y="407967"/>
                  <a:pt x="127663" y="295276"/>
                </a:cubicBezTo>
                <a:cubicBezTo>
                  <a:pt x="127663" y="182585"/>
                  <a:pt x="81986" y="80562"/>
                  <a:pt x="8136" y="6713"/>
                </a:cubicBezTo>
                <a:close/>
              </a:path>
            </a:pathLst>
          </a:custGeom>
          <a:solidFill>
            <a:sysClr val="window" lastClr="FFFFFF">
              <a:lumMod val="95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lIns="180000" rtlCol="0" anchor="ctr">
            <a:normAutofit fontScale="90000" lnSpcReduction="10000"/>
          </a:bodyPr>
          <a:p>
            <a:pPr algn="ctr">
              <a:lnSpc>
                <a:spcPct val="120000"/>
              </a:lnSpc>
            </a:pPr>
            <a:r>
              <a:rPr lang="zh-CN" altLang="en-US" sz="2400" spc="150">
                <a:solidFill>
                  <a:srgbClr val="FF0000"/>
                </a:solidFill>
                <a:latin typeface="微软雅黑" panose="020B0503020204020204" charset="-122"/>
                <a:ea typeface="微软雅黑" panose="020B0503020204020204" charset="-122"/>
                <a:cs typeface="华文楷体" panose="02010600040101010101" charset="-122"/>
                <a:sym typeface="Arial" panose="020B0604020202020204" pitchFamily="34" charset="0"/>
              </a:rPr>
              <a:t>文明古国</a:t>
            </a:r>
            <a:endParaRPr lang="zh-CN" altLang="en-US" sz="2400" spc="150">
              <a:solidFill>
                <a:srgbClr val="FF0000"/>
              </a:solidFill>
              <a:latin typeface="微软雅黑" panose="020B0503020204020204" charset="-122"/>
              <a:ea typeface="微软雅黑" panose="020B0503020204020204" charset="-122"/>
              <a:cs typeface="华文楷体" panose="02010600040101010101" charset="-122"/>
              <a:sym typeface="Arial" panose="020B0604020202020204" pitchFamily="34" charset="0"/>
            </a:endParaRPr>
          </a:p>
          <a:p>
            <a:pPr algn="ctr">
              <a:lnSpc>
                <a:spcPct val="120000"/>
              </a:lnSpc>
            </a:pPr>
            <a:r>
              <a:rPr lang="zh-CN" altLang="en-US" sz="2400" spc="150">
                <a:solidFill>
                  <a:srgbClr val="000000"/>
                </a:solidFill>
                <a:latin typeface="微软雅黑" panose="020B0503020204020204" charset="-122"/>
                <a:ea typeface="微软雅黑" panose="020B0503020204020204" charset="-122"/>
                <a:cs typeface="华文楷体" panose="02010600040101010101" charset="-122"/>
                <a:sym typeface="Arial" panose="020B0604020202020204" pitchFamily="34" charset="0"/>
              </a:rPr>
              <a:t>例释进程和特征</a:t>
            </a:r>
            <a:endParaRPr lang="zh-CN" altLang="en-US" sz="2400" spc="150">
              <a:solidFill>
                <a:srgbClr val="000000"/>
              </a:solidFill>
              <a:latin typeface="微软雅黑" panose="020B0503020204020204" charset="-122"/>
              <a:ea typeface="微软雅黑" panose="020B0503020204020204" charset="-122"/>
              <a:cs typeface="华文楷体" panose="02010600040101010101" charset="-122"/>
              <a:sym typeface="Arial" panose="020B0604020202020204" pitchFamily="34" charset="0"/>
            </a:endParaRPr>
          </a:p>
        </p:txBody>
      </p:sp>
      <p:sp>
        <p:nvSpPr>
          <p:cNvPr id="31" name="椭圆 30"/>
          <p:cNvSpPr/>
          <p:nvPr>
            <p:custDataLst>
              <p:tags r:id="rId9"/>
            </p:custDataLst>
          </p:nvPr>
        </p:nvSpPr>
        <p:spPr>
          <a:xfrm>
            <a:off x="6533433" y="1743673"/>
            <a:ext cx="1159800" cy="1159800"/>
          </a:xfrm>
          <a:prstGeom prst="ellipse">
            <a:avLst/>
          </a:prstGeom>
          <a:solidFill>
            <a:sysClr val="window" lastClr="FFFFFF"/>
          </a:solidFill>
          <a:ln>
            <a:noFill/>
          </a:ln>
          <a:effectLst>
            <a:outerShdw blurRad="25400" sx="102000" sy="102000" algn="ctr" rotWithShape="0">
              <a:srgbClr val="000000">
                <a:lumMod val="50000"/>
                <a:alpha val="40000"/>
              </a:srgbClr>
            </a:outerShdw>
          </a:effectLst>
        </p:spPr>
        <p:style>
          <a:lnRef idx="2">
            <a:srgbClr val="1F74AD">
              <a:shade val="50000"/>
            </a:srgbClr>
          </a:lnRef>
          <a:fillRef idx="1">
            <a:srgbClr val="1F74AD"/>
          </a:fillRef>
          <a:effectRef idx="0">
            <a:srgbClr val="1F74AD"/>
          </a:effectRef>
          <a:fontRef idx="minor">
            <a:sysClr val="window" lastClr="FFFFFF"/>
          </a:fontRef>
        </p:style>
        <p:txBody>
          <a:bodyPr lIns="0" tIns="0" rIns="0" bIns="0" rtlCol="0" anchor="ctr">
            <a:normAutofit fontScale="80000"/>
          </a:bodyPr>
          <a:p>
            <a:pPr marL="19685" algn="ctr" fontAlgn="base">
              <a:lnSpc>
                <a:spcPct val="120000"/>
              </a:lnSpc>
            </a:pPr>
            <a:r>
              <a:rPr lang="zh-CN" altLang="en-US" b="1" spc="300">
                <a:uFillTx/>
                <a:latin typeface="楷体" panose="02010609060101010101" pitchFamily="49" charset="-122"/>
                <a:ea typeface="楷体" panose="02010609060101010101" pitchFamily="49" charset="-122"/>
                <a:cs typeface="+mj-cs"/>
                <a:sym typeface="+mn-lt"/>
              </a:rPr>
              <a:t>与非洲</a:t>
            </a:r>
            <a:endParaRPr lang="zh-CN" altLang="en-US" b="1" strike="noStrike" spc="300" noProof="1">
              <a:solidFill>
                <a:sysClr val="window" lastClr="FFFFFF"/>
              </a:solidFill>
              <a:uFillTx/>
              <a:latin typeface="楷体" panose="02010609060101010101" pitchFamily="49" charset="-122"/>
              <a:ea typeface="楷体" panose="02010609060101010101" pitchFamily="49" charset="-122"/>
              <a:cs typeface="+mj-cs"/>
              <a:sym typeface="+mn-lt"/>
            </a:endParaRPr>
          </a:p>
          <a:p>
            <a:pPr marL="19685" algn="ctr" fontAlgn="base">
              <a:lnSpc>
                <a:spcPct val="120000"/>
              </a:lnSpc>
            </a:pPr>
            <a:r>
              <a:rPr lang="zh-CN" altLang="en-US" b="1" spc="300">
                <a:uFillTx/>
                <a:latin typeface="楷体" panose="02010609060101010101" pitchFamily="49" charset="-122"/>
                <a:ea typeface="楷体" panose="02010609060101010101" pitchFamily="49" charset="-122"/>
                <a:cs typeface="+mj-cs"/>
                <a:sym typeface="+mn-lt"/>
              </a:rPr>
              <a:t>发展中</a:t>
            </a:r>
            <a:endParaRPr lang="zh-CN" altLang="en-US" b="1" strike="noStrike" spc="300" noProof="1">
              <a:solidFill>
                <a:sysClr val="window" lastClr="FFFFFF"/>
              </a:solidFill>
              <a:uFillTx/>
              <a:latin typeface="楷体" panose="02010609060101010101" pitchFamily="49" charset="-122"/>
              <a:ea typeface="楷体" panose="02010609060101010101" pitchFamily="49" charset="-122"/>
              <a:cs typeface="+mj-cs"/>
              <a:sym typeface="+mn-lt"/>
            </a:endParaRPr>
          </a:p>
          <a:p>
            <a:pPr marL="19685" algn="ctr" fontAlgn="base">
              <a:lnSpc>
                <a:spcPct val="120000"/>
              </a:lnSpc>
            </a:pPr>
            <a:r>
              <a:rPr lang="zh-CN" altLang="en-US" b="1" spc="300">
                <a:uFillTx/>
                <a:latin typeface="楷体" panose="02010609060101010101" pitchFamily="49" charset="-122"/>
                <a:ea typeface="楷体" panose="02010609060101010101" pitchFamily="49" charset="-122"/>
                <a:cs typeface="+mj-cs"/>
                <a:sym typeface="+mn-lt"/>
              </a:rPr>
              <a:t>国家</a:t>
            </a:r>
            <a:endParaRPr lang="zh-CN" altLang="en-US" b="1" strike="noStrike" spc="300" noProof="1">
              <a:solidFill>
                <a:sysClr val="window" lastClr="FFFFFF"/>
              </a:solidFill>
              <a:uFillTx/>
              <a:latin typeface="楷体" panose="02010609060101010101" pitchFamily="49" charset="-122"/>
              <a:ea typeface="楷体" panose="02010609060101010101" pitchFamily="49" charset="-122"/>
              <a:cs typeface="+mj-cs"/>
              <a:sym typeface="+mn-lt"/>
            </a:endParaRPr>
          </a:p>
          <a:p>
            <a:pPr algn="ctr"/>
            <a:endParaRPr lang="zh-CN" altLang="en-US" b="1" spc="3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34" name="任意多边形 33"/>
          <p:cNvSpPr/>
          <p:nvPr>
            <p:custDataLst>
              <p:tags r:id="rId10"/>
            </p:custDataLst>
          </p:nvPr>
        </p:nvSpPr>
        <p:spPr>
          <a:xfrm>
            <a:off x="7508736" y="4740467"/>
            <a:ext cx="4189626" cy="841839"/>
          </a:xfrm>
          <a:custGeom>
            <a:avLst/>
            <a:gdLst>
              <a:gd name="connsiteX0" fmla="*/ 0 w 2939022"/>
              <a:gd name="connsiteY0" fmla="*/ 0 h 590550"/>
              <a:gd name="connsiteX1" fmla="*/ 2846949 w 2939022"/>
              <a:gd name="connsiteY1" fmla="*/ 0 h 590550"/>
              <a:gd name="connsiteX2" fmla="*/ 2939022 w 2939022"/>
              <a:gd name="connsiteY2" fmla="*/ 92073 h 590550"/>
              <a:gd name="connsiteX3" fmla="*/ 2939022 w 2939022"/>
              <a:gd name="connsiteY3" fmla="*/ 498477 h 590550"/>
              <a:gd name="connsiteX4" fmla="*/ 2846949 w 2939022"/>
              <a:gd name="connsiteY4" fmla="*/ 590550 h 590550"/>
              <a:gd name="connsiteX5" fmla="*/ 3 w 2939022"/>
              <a:gd name="connsiteY5" fmla="*/ 590550 h 590550"/>
              <a:gd name="connsiteX6" fmla="*/ 8136 w 2939022"/>
              <a:gd name="connsiteY6" fmla="*/ 583839 h 590550"/>
              <a:gd name="connsiteX7" fmla="*/ 127663 w 2939022"/>
              <a:gd name="connsiteY7" fmla="*/ 295276 h 590550"/>
              <a:gd name="connsiteX8" fmla="*/ 8136 w 2939022"/>
              <a:gd name="connsiteY8" fmla="*/ 6713 h 59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39022" h="590550">
                <a:moveTo>
                  <a:pt x="0" y="0"/>
                </a:moveTo>
                <a:lnTo>
                  <a:pt x="2846949" y="0"/>
                </a:lnTo>
                <a:cubicBezTo>
                  <a:pt x="2897800" y="0"/>
                  <a:pt x="2939022" y="41222"/>
                  <a:pt x="2939022" y="92073"/>
                </a:cubicBezTo>
                <a:lnTo>
                  <a:pt x="2939022" y="498477"/>
                </a:lnTo>
                <a:cubicBezTo>
                  <a:pt x="2939022" y="549328"/>
                  <a:pt x="2897800" y="590550"/>
                  <a:pt x="2846949" y="590550"/>
                </a:cubicBezTo>
                <a:lnTo>
                  <a:pt x="3" y="590550"/>
                </a:lnTo>
                <a:lnTo>
                  <a:pt x="8136" y="583839"/>
                </a:lnTo>
                <a:cubicBezTo>
                  <a:pt x="81986" y="509989"/>
                  <a:pt x="127663" y="407967"/>
                  <a:pt x="127663" y="295276"/>
                </a:cubicBezTo>
                <a:cubicBezTo>
                  <a:pt x="127663" y="182585"/>
                  <a:pt x="81986" y="80562"/>
                  <a:pt x="8136" y="6713"/>
                </a:cubicBezTo>
                <a:close/>
              </a:path>
            </a:pathLst>
          </a:custGeom>
          <a:solidFill>
            <a:sysClr val="window" lastClr="FFFFFF">
              <a:lumMod val="95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lIns="180000" rtlCol="0" anchor="ctr">
            <a:noAutofit/>
          </a:bodyPr>
          <a:p>
            <a:pPr algn="ctr">
              <a:lnSpc>
                <a:spcPct val="100000"/>
              </a:lnSpc>
              <a:buClrTx/>
              <a:buSzTx/>
              <a:buNone/>
            </a:pPr>
            <a:endParaRPr lang="zh-CN" altLang="en-US" sz="2400" spc="300">
              <a:solidFill>
                <a:schemeClr val="tx1"/>
              </a:solidFill>
              <a:latin typeface="微软雅黑" panose="020B0503020204020204" charset="-122"/>
              <a:ea typeface="微软雅黑" panose="020B0503020204020204" charset="-122"/>
              <a:cs typeface="+mj-cs"/>
              <a:sym typeface="+mn-lt"/>
            </a:endParaRPr>
          </a:p>
          <a:p>
            <a:pPr algn="ctr">
              <a:lnSpc>
                <a:spcPct val="100000"/>
              </a:lnSpc>
              <a:buClrTx/>
              <a:buSzTx/>
              <a:buNone/>
            </a:pPr>
            <a:r>
              <a:rPr lang="zh-CN" altLang="en-US" sz="2400" spc="300" noProof="1">
                <a:solidFill>
                  <a:srgbClr val="FF0000"/>
                </a:solidFill>
                <a:latin typeface="微软雅黑" panose="020B0503020204020204" charset="-122"/>
                <a:ea typeface="微软雅黑" panose="020B0503020204020204" charset="-122"/>
                <a:cs typeface="+mj-cs"/>
                <a:sym typeface="+mn-lt"/>
              </a:rPr>
              <a:t>五大区域文明</a:t>
            </a:r>
            <a:endParaRPr lang="zh-CN" altLang="en-US" sz="2400" spc="300" noProof="1">
              <a:solidFill>
                <a:srgbClr val="FF0000"/>
              </a:solidFill>
              <a:latin typeface="微软雅黑" panose="020B0503020204020204" charset="-122"/>
              <a:ea typeface="微软雅黑" panose="020B0503020204020204" charset="-122"/>
              <a:cs typeface="+mj-cs"/>
              <a:sym typeface="+mn-lt"/>
            </a:endParaRPr>
          </a:p>
          <a:p>
            <a:pPr algn="ctr">
              <a:lnSpc>
                <a:spcPct val="100000"/>
              </a:lnSpc>
              <a:buClrTx/>
              <a:buSzTx/>
              <a:buNone/>
            </a:pPr>
            <a:r>
              <a:rPr lang="zh-CN" altLang="en-US" sz="2400" spc="300" noProof="1">
                <a:solidFill>
                  <a:schemeClr val="tx1"/>
                </a:solidFill>
                <a:latin typeface="微软雅黑" panose="020B0503020204020204" charset="-122"/>
                <a:ea typeface="微软雅黑" panose="020B0503020204020204" charset="-122"/>
                <a:cs typeface="+mj-cs"/>
                <a:sym typeface="+mn-lt"/>
              </a:rPr>
              <a:t>多元成果因素</a:t>
            </a:r>
            <a:endParaRPr lang="zh-CN" altLang="en-US" sz="2400" spc="300" noProof="1">
              <a:solidFill>
                <a:schemeClr val="tx1"/>
              </a:solidFill>
              <a:latin typeface="微软雅黑" panose="020B0503020204020204" charset="-122"/>
              <a:ea typeface="微软雅黑" panose="020B0503020204020204" charset="-122"/>
              <a:cs typeface="+mj-cs"/>
              <a:sym typeface="+mn-lt"/>
            </a:endParaRPr>
          </a:p>
          <a:p>
            <a:pPr algn="ctr"/>
            <a:endParaRPr lang="zh-CN" altLang="en-US" sz="2400" spc="300" noProof="1">
              <a:solidFill>
                <a:schemeClr val="tx1"/>
              </a:solidFill>
              <a:latin typeface="微软雅黑" panose="020B0503020204020204" charset="-122"/>
              <a:ea typeface="微软雅黑" panose="020B0503020204020204" charset="-122"/>
              <a:cs typeface="+mj-cs"/>
              <a:sym typeface="+mn-lt"/>
            </a:endParaRPr>
          </a:p>
        </p:txBody>
      </p:sp>
      <p:sp>
        <p:nvSpPr>
          <p:cNvPr id="4" name="文本框 3"/>
          <p:cNvSpPr txBox="1"/>
          <p:nvPr/>
        </p:nvSpPr>
        <p:spPr>
          <a:xfrm>
            <a:off x="6109335" y="1835150"/>
            <a:ext cx="2008505" cy="977265"/>
          </a:xfrm>
          <a:prstGeom prst="rect">
            <a:avLst/>
          </a:prstGeom>
          <a:noFill/>
        </p:spPr>
        <p:txBody>
          <a:bodyPr wrap="square" rtlCol="0" anchor="t">
            <a:spAutoFit/>
          </a:bodyPr>
          <a:p>
            <a:pPr marL="19685" algn="ctr" fontAlgn="base">
              <a:lnSpc>
                <a:spcPct val="120000"/>
              </a:lnSpc>
            </a:pPr>
            <a:r>
              <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rPr>
              <a:t>史料</a:t>
            </a:r>
            <a:endPar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endParaRPr>
          </a:p>
          <a:p>
            <a:pPr marL="19685" algn="ctr" fontAlgn="base">
              <a:lnSpc>
                <a:spcPct val="120000"/>
              </a:lnSpc>
            </a:pPr>
            <a:r>
              <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rPr>
              <a:t>情境</a:t>
            </a:r>
            <a:endPar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endParaRPr>
          </a:p>
        </p:txBody>
      </p:sp>
      <p:sp>
        <p:nvSpPr>
          <p:cNvPr id="5" name="文本框 4"/>
          <p:cNvSpPr txBox="1"/>
          <p:nvPr/>
        </p:nvSpPr>
        <p:spPr>
          <a:xfrm>
            <a:off x="5994400" y="3216910"/>
            <a:ext cx="202565" cy="423545"/>
          </a:xfrm>
          <a:prstGeom prst="rect">
            <a:avLst/>
          </a:prstGeom>
          <a:noFill/>
        </p:spPr>
        <p:txBody>
          <a:bodyPr wrap="none" rtlCol="0" anchor="t">
            <a:spAutoFit/>
          </a:bodyPr>
          <a:p>
            <a:pPr marL="19685" algn="ctr" fontAlgn="base">
              <a:lnSpc>
                <a:spcPct val="120000"/>
              </a:lnSpc>
            </a:pPr>
            <a:endParaRPr lang="zh-CN" altLang="en-US"/>
          </a:p>
        </p:txBody>
      </p:sp>
      <p:sp>
        <p:nvSpPr>
          <p:cNvPr id="6" name="文本框 5"/>
          <p:cNvSpPr txBox="1"/>
          <p:nvPr/>
        </p:nvSpPr>
        <p:spPr>
          <a:xfrm>
            <a:off x="141605" y="4740275"/>
            <a:ext cx="2540000" cy="829945"/>
          </a:xfrm>
          <a:prstGeom prst="rect">
            <a:avLst/>
          </a:prstGeom>
          <a:noFill/>
        </p:spPr>
        <p:txBody>
          <a:bodyPr wrap="square" rtlCol="0" anchor="t">
            <a:spAutoFit/>
          </a:bodyPr>
          <a:p>
            <a:pPr algn="ctr"/>
            <a:r>
              <a:rPr lang="zh-CN" altLang="en-US" sz="2400" b="1" spc="300">
                <a:effectLst/>
                <a:uFillTx/>
                <a:latin typeface="华文行楷" panose="02010800040101010101" charset="-122"/>
                <a:ea typeface="华文行楷" panose="02010800040101010101" charset="-122"/>
                <a:cs typeface="+mj-cs"/>
                <a:sym typeface="+mn-lt"/>
              </a:rPr>
              <a:t>时空</a:t>
            </a:r>
            <a:endParaRPr lang="zh-CN" altLang="en-US" sz="2400" b="1" spc="300">
              <a:effectLst/>
              <a:uFillTx/>
              <a:latin typeface="华文行楷" panose="02010800040101010101" charset="-122"/>
              <a:ea typeface="华文行楷" panose="02010800040101010101" charset="-122"/>
              <a:cs typeface="+mj-cs"/>
              <a:sym typeface="+mn-lt"/>
            </a:endParaRPr>
          </a:p>
          <a:p>
            <a:pPr algn="ctr"/>
            <a:r>
              <a:rPr lang="zh-CN" altLang="en-US" sz="2400" b="1" spc="300">
                <a:effectLst/>
                <a:uFillTx/>
                <a:latin typeface="华文行楷" panose="02010800040101010101" charset="-122"/>
                <a:ea typeface="华文行楷" panose="02010800040101010101" charset="-122"/>
                <a:cs typeface="+mj-cs"/>
                <a:sym typeface="+mn-lt"/>
              </a:rPr>
              <a:t>纵横</a:t>
            </a:r>
            <a:endParaRPr lang="zh-CN" altLang="en-US" sz="2400"/>
          </a:p>
        </p:txBody>
      </p:sp>
      <p:sp>
        <p:nvSpPr>
          <p:cNvPr id="7" name="文本框 6"/>
          <p:cNvSpPr txBox="1"/>
          <p:nvPr/>
        </p:nvSpPr>
        <p:spPr>
          <a:xfrm>
            <a:off x="6668770" y="4672965"/>
            <a:ext cx="888365" cy="977265"/>
          </a:xfrm>
          <a:prstGeom prst="rect">
            <a:avLst/>
          </a:prstGeom>
          <a:noFill/>
        </p:spPr>
        <p:txBody>
          <a:bodyPr wrap="none" rtlCol="0" anchor="t">
            <a:spAutoFit/>
          </a:bodyPr>
          <a:p>
            <a:pPr marL="19685" algn="ctr" fontAlgn="base">
              <a:lnSpc>
                <a:spcPct val="120000"/>
              </a:lnSpc>
            </a:pPr>
            <a:r>
              <a:rPr lang="zh-CN" altLang="en-US" sz="2400" b="1" spc="300">
                <a:solidFill>
                  <a:schemeClr val="tx1"/>
                </a:solidFill>
                <a:effectLst/>
                <a:uFillTx/>
                <a:latin typeface="华文行楷" panose="02010800040101010101" charset="-122"/>
                <a:ea typeface="华文行楷" panose="02010800040101010101" charset="-122"/>
                <a:cs typeface="+mj-cs"/>
                <a:sym typeface="+mn-lt"/>
              </a:rPr>
              <a:t>释因</a:t>
            </a: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a:p>
            <a:pPr marL="19685" algn="ctr" fontAlgn="base">
              <a:lnSpc>
                <a:spcPct val="120000"/>
              </a:lnSpc>
            </a:pPr>
            <a:r>
              <a:rPr lang="zh-CN" altLang="en-US" sz="2400" b="1" spc="300">
                <a:solidFill>
                  <a:schemeClr val="tx1"/>
                </a:solidFill>
                <a:effectLst/>
                <a:uFillTx/>
                <a:latin typeface="华文行楷" panose="02010800040101010101" charset="-122"/>
                <a:ea typeface="华文行楷" panose="02010800040101010101" charset="-122"/>
                <a:cs typeface="+mj-cs"/>
                <a:sym typeface="+mn-lt"/>
              </a:rPr>
              <a:t>寻规</a:t>
            </a: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p:txBody>
      </p:sp>
      <p:sp>
        <p:nvSpPr>
          <p:cNvPr id="33" name="任意多边形 32"/>
          <p:cNvSpPr/>
          <p:nvPr>
            <p:custDataLst>
              <p:tags r:id="rId11"/>
            </p:custDataLst>
          </p:nvPr>
        </p:nvSpPr>
        <p:spPr>
          <a:xfrm>
            <a:off x="6288642" y="4337651"/>
            <a:ext cx="1528304" cy="1647470"/>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solidFill>
            <a:srgbClr val="69A35B"/>
          </a:solidFill>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2" name="文本框 1"/>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4083050" y="349250"/>
            <a:ext cx="2315210" cy="52197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800"/>
              <a:t>主要环节</a:t>
            </a:r>
            <a:endParaRPr lang="zh-CN" altLang="en-US" sz="2800"/>
          </a:p>
        </p:txBody>
      </p:sp>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22" grpId="0" bldLvl="0" animBg="1"/>
      <p:bldP spid="30" grpId="0" bldLvl="0" animBg="1"/>
      <p:bldP spid="34"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349250"/>
            <a:ext cx="7223125"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400"/>
              <a:t>（一）解题导入</a:t>
            </a:r>
            <a:r>
              <a:rPr lang="en-US" altLang="zh-CN" sz="2400"/>
              <a:t>——</a:t>
            </a:r>
            <a:r>
              <a:rPr lang="zh-CN" altLang="en-US" sz="2400"/>
              <a:t>文明的产生与特点</a:t>
            </a:r>
            <a:endParaRPr lang="zh-CN" altLang="en-US" sz="2400"/>
          </a:p>
        </p:txBody>
      </p:sp>
      <p:sp>
        <p:nvSpPr>
          <p:cNvPr id="3" name="文本框 2"/>
          <p:cNvSpPr txBox="1"/>
          <p:nvPr/>
        </p:nvSpPr>
        <p:spPr>
          <a:xfrm>
            <a:off x="999490" y="1419860"/>
            <a:ext cx="9333865" cy="1337945"/>
          </a:xfrm>
          <a:prstGeom prst="rect">
            <a:avLst/>
          </a:prstGeom>
          <a:noFill/>
        </p:spPr>
        <p:txBody>
          <a:bodyPr wrap="square" rtlCol="0">
            <a:spAutoFit/>
          </a:bodyPr>
          <a:p>
            <a:pPr>
              <a:lnSpc>
                <a:spcPct val="150000"/>
              </a:lnSpc>
            </a:pPr>
            <a:r>
              <a:rPr lang="en-US" altLang="zh-CN">
                <a:solidFill>
                  <a:srgbClr val="FF0000"/>
                </a:solidFill>
              </a:rPr>
              <a:t>     </a:t>
            </a:r>
            <a:r>
              <a:rPr lang="zh-CN" altLang="en-US">
                <a:solidFill>
                  <a:srgbClr val="FF0000"/>
                </a:solidFill>
              </a:rPr>
              <a:t>历史学领域</a:t>
            </a:r>
            <a:r>
              <a:rPr lang="zh-CN" altLang="en-US"/>
              <a:t>的文明内涵，是一个综合指标，泛指原始社会之后的漫长历史阶段。文明与原始相对应，意味文明社会较原始社会有巨大的社会进步。</a:t>
            </a:r>
            <a:endParaRPr lang="zh-CN" altLang="en-US"/>
          </a:p>
          <a:p>
            <a:pPr algn="r">
              <a:lnSpc>
                <a:spcPct val="150000"/>
              </a:lnSpc>
            </a:pPr>
            <a:r>
              <a:rPr lang="zh-CN" altLang="en-US"/>
              <a:t>——武寅主编《简明世界历史读本》中国社会科学出版社</a:t>
            </a:r>
            <a:endParaRPr lang="zh-CN" altLang="en-US"/>
          </a:p>
        </p:txBody>
      </p:sp>
      <p:sp>
        <p:nvSpPr>
          <p:cNvPr id="13" name="文本框 12"/>
          <p:cNvSpPr txBox="1"/>
          <p:nvPr/>
        </p:nvSpPr>
        <p:spPr>
          <a:xfrm>
            <a:off x="1242695" y="1051560"/>
            <a:ext cx="237045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文明的历史学含义</a:t>
            </a:r>
            <a:endParaRPr lang="zh-CN" altLang="en-US"/>
          </a:p>
        </p:txBody>
      </p:sp>
      <p:sp>
        <p:nvSpPr>
          <p:cNvPr id="4" name="文本框 3"/>
          <p:cNvSpPr txBox="1"/>
          <p:nvPr/>
        </p:nvSpPr>
        <p:spPr>
          <a:xfrm>
            <a:off x="1242695" y="2700655"/>
            <a:ext cx="2370455" cy="3683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a:t>文明的结构性含义</a:t>
            </a:r>
            <a:endParaRPr lang="zh-CN" altLang="en-US"/>
          </a:p>
        </p:txBody>
      </p:sp>
      <p:sp>
        <p:nvSpPr>
          <p:cNvPr id="5" name="文本框 4"/>
          <p:cNvSpPr txBox="1"/>
          <p:nvPr/>
        </p:nvSpPr>
        <p:spPr>
          <a:xfrm>
            <a:off x="1066800" y="3159125"/>
            <a:ext cx="9333865" cy="1337945"/>
          </a:xfrm>
          <a:prstGeom prst="rect">
            <a:avLst/>
          </a:prstGeom>
          <a:noFill/>
        </p:spPr>
        <p:txBody>
          <a:bodyPr wrap="square" rtlCol="0">
            <a:spAutoFit/>
          </a:bodyPr>
          <a:p>
            <a:pPr>
              <a:lnSpc>
                <a:spcPct val="150000"/>
              </a:lnSpc>
            </a:pPr>
            <a:r>
              <a:rPr lang="en-US" altLang="zh-CN">
                <a:solidFill>
                  <a:schemeClr val="tx1"/>
                </a:solidFill>
              </a:rPr>
              <a:t>     </a:t>
            </a:r>
            <a:r>
              <a:rPr lang="zh-CN" altLang="en-US">
                <a:solidFill>
                  <a:schemeClr val="tx1"/>
                </a:solidFill>
              </a:rPr>
              <a:t>按照</a:t>
            </a:r>
            <a:r>
              <a:rPr lang="zh-CN" altLang="en-US">
                <a:solidFill>
                  <a:srgbClr val="FF0000"/>
                </a:solidFill>
              </a:rPr>
              <a:t>马克思主义社会结构理论</a:t>
            </a:r>
            <a:r>
              <a:rPr lang="zh-CN" altLang="en-US">
                <a:solidFill>
                  <a:schemeClr val="tx1"/>
                </a:solidFill>
              </a:rPr>
              <a:t>所揭示的社会五大基本要素，与生产方式、上层建筑、社会意识形式、自然环境和人口因素相对应的。即</a:t>
            </a:r>
            <a:r>
              <a:rPr lang="zh-CN" altLang="en-US">
                <a:solidFill>
                  <a:srgbClr val="FF0000"/>
                </a:solidFill>
              </a:rPr>
              <a:t>物质文明、政治文明、精神文明、生态文明、社会文明</a:t>
            </a:r>
            <a:r>
              <a:rPr lang="zh-CN" altLang="en-US">
                <a:solidFill>
                  <a:schemeClr val="tx1"/>
                </a:solidFill>
              </a:rPr>
              <a:t>这五大文明。从五大文明的多视野同时入手来完成把握文明的整体结构。</a:t>
            </a:r>
            <a:endParaRPr lang="zh-CN" altLang="en-US">
              <a:solidFill>
                <a:schemeClr val="tx1"/>
              </a:solidFill>
            </a:endParaRPr>
          </a:p>
        </p:txBody>
      </p:sp>
      <p:sp>
        <p:nvSpPr>
          <p:cNvPr id="2" name="文本框 1"/>
          <p:cNvSpPr txBox="1"/>
          <p:nvPr/>
        </p:nvSpPr>
        <p:spPr>
          <a:xfrm>
            <a:off x="1066800" y="4497070"/>
            <a:ext cx="10059035" cy="1291590"/>
          </a:xfrm>
          <a:prstGeom prst="rect">
            <a:avLst/>
          </a:prstGeom>
          <a:noFill/>
        </p:spPr>
        <p:txBody>
          <a:bodyPr wrap="square" rtlCol="0">
            <a:spAutoFit/>
          </a:bodyPr>
          <a:p>
            <a:pPr>
              <a:lnSpc>
                <a:spcPct val="130000"/>
              </a:lnSpc>
            </a:pPr>
            <a:r>
              <a:rPr lang="zh-CN" altLang="en-US" sz="2000" b="1"/>
              <a:t>设计意图</a:t>
            </a:r>
            <a:endParaRPr lang="zh-CN" altLang="en-US" sz="2000" b="1"/>
          </a:p>
          <a:p>
            <a:pPr>
              <a:lnSpc>
                <a:spcPct val="130000"/>
              </a:lnSpc>
            </a:pPr>
            <a:r>
              <a:rPr lang="zh-CN" altLang="en-US" sz="2000"/>
              <a:t>历史概念是理解、认识历史规律的基础。多视角理解历史概念；运动唯物史观解读历史探究历史规律；认识文明多元性并尊重、理解文明外显多样性和文明内在结构。</a:t>
            </a:r>
            <a:endParaRPr lang="zh-CN" altLang="en-US" sz="2000"/>
          </a:p>
        </p:txBody>
      </p:sp>
      <p:sp>
        <p:nvSpPr>
          <p:cNvPr id="21" name="文本框 20"/>
          <p:cNvSpPr txBox="1"/>
          <p:nvPr/>
        </p:nvSpPr>
        <p:spPr>
          <a:xfrm>
            <a:off x="518160" y="5814060"/>
            <a:ext cx="10096500" cy="922020"/>
          </a:xfrm>
          <a:prstGeom prst="rect">
            <a:avLst/>
          </a:prstGeom>
          <a:noFill/>
        </p:spPr>
        <p:txBody>
          <a:bodyPr wrap="square" rtlCol="0">
            <a:spAutoFit/>
          </a:bodyPr>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核心素养：历史解释</a:t>
            </a:r>
            <a:r>
              <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 </a:t>
            </a:r>
            <a:endPar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：能够辨别教材和教学中的历史解释：能对所学内容中的历史结论加以分析。</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a:latin typeface="楷体" panose="02010609060101010101" pitchFamily="49" charset="-122"/>
                <a:ea typeface="楷体" panose="02010609060101010101" pitchFamily="49" charset="-122"/>
                <a:cs typeface="楷体" panose="02010609060101010101" pitchFamily="49" charset="-122"/>
                <a:sym typeface="+mn-ea"/>
              </a:rPr>
              <a:t>水平</a:t>
            </a:r>
            <a:r>
              <a:rPr lang="en-US" altLang="zh-CN">
                <a:latin typeface="楷体" panose="02010609060101010101" pitchFamily="49" charset="-122"/>
                <a:ea typeface="楷体" panose="02010609060101010101" pitchFamily="49" charset="-122"/>
                <a:cs typeface="楷体" panose="02010609060101010101" pitchFamily="49" charset="-122"/>
                <a:sym typeface="+mn-ea"/>
              </a:rPr>
              <a:t>2</a:t>
            </a:r>
            <a:r>
              <a:rPr lang="zh-CN" altLang="en-US">
                <a:latin typeface="楷体" panose="02010609060101010101" pitchFamily="49" charset="-122"/>
                <a:ea typeface="楷体" panose="02010609060101010101" pitchFamily="49" charset="-122"/>
                <a:cs typeface="楷体" panose="02010609060101010101" pitchFamily="49" charset="-122"/>
                <a:sym typeface="+mn-ea"/>
              </a:rPr>
              <a:t>：能运用相关历史术语，对史事提出解释：能从历史角度解释现实问题.</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3" grpId="1" animBg="1"/>
      <p:bldP spid="4" grpId="1" animBg="1"/>
      <p:bldP spid="3" grpId="0"/>
      <p:bldP spid="4" grpId="2" bldLvl="0" animBg="1"/>
      <p:bldP spid="5" grpId="0"/>
      <p:bldP spid="2"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t>（二）时空纵横</a:t>
            </a:r>
            <a:r>
              <a:rPr lang="en-US" altLang="zh-CN" sz="2400"/>
              <a:t>——</a:t>
            </a:r>
            <a:r>
              <a:rPr lang="zh-CN" altLang="en-US" sz="2400" spc="150">
                <a:solidFill>
                  <a:srgbClr val="FF0000"/>
                </a:solidFill>
                <a:latin typeface="+mn-ea"/>
                <a:cs typeface="华文楷体" panose="02010600040101010101" charset="-122"/>
                <a:sym typeface="Arial" panose="020B0604020202020204" pitchFamily="34" charset="0"/>
              </a:rPr>
              <a:t>文明产生</a:t>
            </a:r>
            <a:r>
              <a:rPr lang="zh-CN" altLang="en-US" sz="2400" spc="150">
                <a:solidFill>
                  <a:srgbClr val="000000"/>
                </a:solidFill>
                <a:latin typeface="+mn-ea"/>
                <a:cs typeface="华文楷体" panose="02010600040101010101" charset="-122"/>
                <a:sym typeface="Arial" panose="020B0604020202020204" pitchFamily="34" charset="0"/>
              </a:rPr>
              <a:t>前提和整体概况</a:t>
            </a:r>
            <a:endParaRPr lang="en-US" altLang="zh-CN" sz="2400"/>
          </a:p>
        </p:txBody>
      </p:sp>
      <p:sp>
        <p:nvSpPr>
          <p:cNvPr id="2" name="文本框 1"/>
          <p:cNvSpPr txBox="1"/>
          <p:nvPr/>
        </p:nvSpPr>
        <p:spPr>
          <a:xfrm>
            <a:off x="970915" y="1207135"/>
            <a:ext cx="6083300" cy="460375"/>
          </a:xfrm>
          <a:prstGeom prst="rect">
            <a:avLst/>
          </a:prstGeom>
          <a:noFill/>
        </p:spPr>
        <p:txBody>
          <a:bodyPr wrap="square" rtlCol="0">
            <a:spAutoFit/>
          </a:bodyPr>
          <a:p>
            <a:r>
              <a:rPr lang="en-US" altLang="zh-CN" sz="2400"/>
              <a:t>1.</a:t>
            </a:r>
            <a:r>
              <a:rPr lang="zh-CN" altLang="en-US" sz="2400"/>
              <a:t>阅读教材内容，自主完成下列表格</a:t>
            </a:r>
            <a:endParaRPr lang="zh-CN" altLang="en-US" sz="2400"/>
          </a:p>
        </p:txBody>
      </p:sp>
      <p:graphicFrame>
        <p:nvGraphicFramePr>
          <p:cNvPr id="3" name="object 2"/>
          <p:cNvGraphicFramePr>
            <a:graphicFrameLocks noGrp="1"/>
          </p:cNvGraphicFramePr>
          <p:nvPr>
            <p:custDataLst>
              <p:tags r:id="rId1"/>
            </p:custDataLst>
          </p:nvPr>
        </p:nvGraphicFramePr>
        <p:xfrm>
          <a:off x="457200" y="1842770"/>
          <a:ext cx="11264900" cy="4541520"/>
        </p:xfrm>
        <a:graphic>
          <a:graphicData uri="http://schemas.openxmlformats.org/drawingml/2006/table">
            <a:tbl>
              <a:tblPr firstRow="1" bandRow="1">
                <a:effectLst/>
                <a:tableStyleId>{5940675A-B579-460E-94D1-54222C63F5DA}</a:tableStyleId>
              </a:tblPr>
              <a:tblGrid>
                <a:gridCol w="660400"/>
                <a:gridCol w="1398905"/>
                <a:gridCol w="6207125"/>
                <a:gridCol w="2998470"/>
              </a:tblGrid>
              <a:tr h="512445">
                <a:tc gridSpan="2">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文明</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hMerge="1">
                  <a:tcPr marL="0" marR="0" marT="0" marB="0">
                    <a:lnR w="9525">
                      <a:solidFill>
                        <a:srgbClr val="646464"/>
                      </a:solidFill>
                      <a:prstDash val="sysDash"/>
                    </a:lnR>
                    <a:lnT w="28575">
                      <a:solidFill>
                        <a:srgbClr val="646464"/>
                      </a:solidFill>
                      <a:prstDash val="solid"/>
                    </a:lnT>
                    <a:lnB w="9525">
                      <a:solidFill>
                        <a:srgbClr val="646464"/>
                      </a:solidFill>
                      <a:prstDash val="sysDash"/>
                    </a:lnB>
                  </a:tcPr>
                </a:tc>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cs typeface="楷体" panose="02010609060101010101" pitchFamily="49" charset="-122"/>
                        </a:rPr>
                        <a:t>典 型 内 容</a:t>
                      </a:r>
                      <a:endParaRPr sz="2000" b="0" spc="60">
                        <a:solidFill>
                          <a:srgbClr val="646464"/>
                        </a:solidFill>
                        <a:latin typeface="楷体" panose="02010609060101010101" pitchFamily="49" charset="-122"/>
                        <a:ea typeface="楷体" panose="02010609060101010101" pitchFamily="49" charset="-122"/>
                        <a:cs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探因</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1007110">
                <a:tc>
                  <a:txBody>
                    <a:bodyPr/>
                    <a:p>
                      <a:pPr marR="31750"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西亚</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古巴比伦</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l">
                        <a:lnSpc>
                          <a:spcPct val="120000"/>
                        </a:lnSpc>
                        <a:spcBef>
                          <a:spcPts val="0"/>
                        </a:spcBef>
                        <a:spcAft>
                          <a:spcPts val="0"/>
                        </a:spcAft>
                      </a:pP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rowSpan="4">
                  <a:txBody>
                    <a:bodyPr/>
                    <a:p>
                      <a:pPr indent="0" algn="l">
                        <a:lnSpc>
                          <a:spcPct val="120000"/>
                        </a:lnSpc>
                        <a:spcBef>
                          <a:spcPts val="0"/>
                        </a:spcBef>
                        <a:spcAft>
                          <a:spcPts val="0"/>
                        </a:spcAft>
                      </a:pPr>
                      <a:r>
                        <a:rPr sz="2000" b="1" spc="60">
                          <a:solidFill>
                            <a:srgbClr val="FF0000"/>
                          </a:solidFill>
                          <a:latin typeface="楷体" panose="02010609060101010101" pitchFamily="49" charset="-122"/>
                          <a:ea typeface="楷体" panose="02010609060101010101" pitchFamily="49" charset="-122"/>
                          <a:cs typeface="楷体" panose="02010609060101010101" pitchFamily="49" charset="-122"/>
                        </a:rPr>
                        <a:t>多元性因素：</a:t>
                      </a:r>
                      <a:endParaRPr sz="2000" b="1" spc="60">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r>
                        <a:rPr sz="2000" b="1" spc="60">
                          <a:solidFill>
                            <a:srgbClr val="FF0000"/>
                          </a:solidFill>
                          <a:latin typeface="楷体" panose="02010609060101010101" pitchFamily="49" charset="-122"/>
                          <a:ea typeface="楷体" panose="02010609060101010101" pitchFamily="49" charset="-122"/>
                          <a:cs typeface="楷体" panose="02010609060101010101" pitchFamily="49" charset="-122"/>
                        </a:rPr>
                        <a:t>进步因素：</a:t>
                      </a:r>
                      <a:endParaRPr sz="2000" b="1" spc="60">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r h="1007110">
                <a:tc>
                  <a:txBody>
                    <a:bodyPr/>
                    <a:p>
                      <a:pPr marR="31115"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北非</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p>
                      <a:pPr indent="0" algn="ctr">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vMerge="1">
                  <a:tcPr marL="0" marR="0" marT="55244" marB="0">
                    <a:lnL w="9525">
                      <a:solidFill>
                        <a:srgbClr val="646464"/>
                      </a:solidFill>
                      <a:prstDash val="sysDash"/>
                    </a:lnL>
                    <a:lnR w="9525">
                      <a:solidFill>
                        <a:srgbClr val="646464"/>
                      </a:solidFill>
                      <a:prstDash val="sysDash"/>
                    </a:lnR>
                    <a:lnT w="76200">
                      <a:solidFill>
                        <a:srgbClr val="FFFFFF"/>
                      </a:solidFill>
                      <a:prstDash val="solid"/>
                    </a:lnT>
                    <a:lnB w="76200">
                      <a:solidFill>
                        <a:srgbClr val="FFFFFF"/>
                      </a:solidFill>
                      <a:prstDash val="solid"/>
                    </a:lnB>
                  </a:tcPr>
                </a:tc>
              </a:tr>
              <a:tr h="1007745">
                <a:tc>
                  <a:txBody>
                    <a:bodyPr/>
                    <a:p>
                      <a:pPr marR="31115" indent="0" algn="ctr">
                        <a:lnSpc>
                          <a:spcPct val="120000"/>
                        </a:lnSpc>
                        <a:spcBef>
                          <a:spcPts val="0"/>
                        </a:spcBef>
                        <a:spcAft>
                          <a:spcPts val="0"/>
                        </a:spcAft>
                      </a:pP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p>
                      <a:pPr indent="0" algn="ctr">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rPr>
                        <a:t>古印度</a:t>
                      </a: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p>
                      <a:pPr marR="340995"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cPr marL="0" marR="0" marT="55244" marB="0">
                    <a:lnL w="9525">
                      <a:solidFill>
                        <a:srgbClr val="646464"/>
                      </a:solidFill>
                      <a:prstDash val="sysDash"/>
                    </a:lnL>
                    <a:lnR w="9525">
                      <a:solidFill>
                        <a:srgbClr val="646464"/>
                      </a:solidFill>
                      <a:prstDash val="sysDash"/>
                    </a:lnR>
                    <a:lnT w="76200">
                      <a:solidFill>
                        <a:srgbClr val="FFFFFF"/>
                      </a:solidFill>
                      <a:prstDash val="solid"/>
                    </a:lnT>
                    <a:lnB w="76200">
                      <a:solidFill>
                        <a:srgbClr val="FFFFFF"/>
                      </a:solidFill>
                      <a:prstDash val="solid"/>
                    </a:lnB>
                  </a:tcPr>
                </a:tc>
              </a:tr>
              <a:tr h="1007110">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欧洲</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ctr">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rPr>
                        <a:t>古希腊城邦</a:t>
                      </a: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vMerge="1">
                  <a:tcPr marL="0" marR="0" marT="55244" marB="0">
                    <a:lnL w="9525">
                      <a:solidFill>
                        <a:srgbClr val="646464"/>
                      </a:solidFill>
                      <a:prstDash val="sysDash"/>
                    </a:lnL>
                    <a:lnR w="9525">
                      <a:solidFill>
                        <a:srgbClr val="646464"/>
                      </a:solidFill>
                      <a:prstDash val="sysDash"/>
                    </a:lnR>
                    <a:lnT w="76200">
                      <a:solidFill>
                        <a:srgbClr val="FFFFFF"/>
                      </a:solidFill>
                      <a:prstDash val="solid"/>
                    </a:lnT>
                    <a:lnB w="28575">
                      <a:solidFill>
                        <a:srgbClr val="646464"/>
                      </a:solidFill>
                      <a:prstDash val="solid"/>
                    </a:lnB>
                  </a:tcPr>
                </a:tc>
              </a:tr>
            </a:tbl>
          </a:graphicData>
        </a:graphic>
      </p:graphicFrame>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t>（二）时空纵横</a:t>
            </a:r>
            <a:r>
              <a:rPr lang="en-US" altLang="zh-CN" sz="2400"/>
              <a:t>——</a:t>
            </a:r>
            <a:r>
              <a:rPr lang="zh-CN" altLang="en-US" sz="2400" spc="150">
                <a:solidFill>
                  <a:srgbClr val="FF0000"/>
                </a:solidFill>
                <a:latin typeface="+mn-ea"/>
                <a:cs typeface="华文楷体" panose="02010600040101010101" charset="-122"/>
                <a:sym typeface="Arial" panose="020B0604020202020204" pitchFamily="34" charset="0"/>
              </a:rPr>
              <a:t>文明产生</a:t>
            </a:r>
            <a:r>
              <a:rPr lang="zh-CN" altLang="en-US" sz="2400" spc="150">
                <a:solidFill>
                  <a:srgbClr val="000000"/>
                </a:solidFill>
                <a:latin typeface="+mn-ea"/>
                <a:cs typeface="华文楷体" panose="02010600040101010101" charset="-122"/>
                <a:sym typeface="Arial" panose="020B0604020202020204" pitchFamily="34" charset="0"/>
              </a:rPr>
              <a:t>前提和整体概况</a:t>
            </a:r>
            <a:endParaRPr lang="en-US" altLang="zh-CN" sz="2400"/>
          </a:p>
        </p:txBody>
      </p:sp>
      <p:sp>
        <p:nvSpPr>
          <p:cNvPr id="2" name="文本框 1"/>
          <p:cNvSpPr txBox="1"/>
          <p:nvPr/>
        </p:nvSpPr>
        <p:spPr>
          <a:xfrm>
            <a:off x="958215" y="1207135"/>
            <a:ext cx="6083300" cy="460375"/>
          </a:xfrm>
          <a:prstGeom prst="rect">
            <a:avLst/>
          </a:prstGeom>
          <a:noFill/>
        </p:spPr>
        <p:txBody>
          <a:bodyPr wrap="square" rtlCol="0">
            <a:spAutoFit/>
          </a:bodyPr>
          <a:p>
            <a:r>
              <a:rPr lang="en-US" altLang="zh-CN" sz="2400"/>
              <a:t>2.</a:t>
            </a:r>
            <a:r>
              <a:rPr lang="zh-CN" altLang="en-US" sz="2400"/>
              <a:t>深挖教材图文内涵，梯度提问抓学法</a:t>
            </a:r>
            <a:endParaRPr lang="zh-CN" altLang="en-US" sz="2400"/>
          </a:p>
        </p:txBody>
      </p:sp>
      <p:pic>
        <p:nvPicPr>
          <p:cNvPr id="16" name="图片 15"/>
          <p:cNvPicPr>
            <a:picLocks noChangeAspect="1"/>
          </p:cNvPicPr>
          <p:nvPr/>
        </p:nvPicPr>
        <p:blipFill>
          <a:blip r:embed="rId1"/>
          <a:stretch>
            <a:fillRect/>
          </a:stretch>
        </p:blipFill>
        <p:spPr>
          <a:xfrm>
            <a:off x="832485" y="1757045"/>
            <a:ext cx="2882900" cy="1290955"/>
          </a:xfrm>
          <a:prstGeom prst="rect">
            <a:avLst/>
          </a:prstGeom>
        </p:spPr>
      </p:pic>
      <p:sp>
        <p:nvSpPr>
          <p:cNvPr id="18" name="文本框 17"/>
          <p:cNvSpPr txBox="1"/>
          <p:nvPr/>
        </p:nvSpPr>
        <p:spPr>
          <a:xfrm>
            <a:off x="400050" y="4731385"/>
            <a:ext cx="11392535" cy="829945"/>
          </a:xfrm>
          <a:prstGeom prst="rect">
            <a:avLst/>
          </a:prstGeom>
          <a:noFill/>
        </p:spPr>
        <p:txBody>
          <a:bodyPr wrap="square" rtlCol="0">
            <a:spAutoFit/>
          </a:bodyPr>
          <a:p>
            <a:r>
              <a:rPr lang="zh-CN" altLang="en-US" sz="2400"/>
              <a:t>设计意图：</a:t>
            </a:r>
            <a:r>
              <a:rPr lang="zh-CN" altLang="en-US" sz="2400">
                <a:solidFill>
                  <a:srgbClr val="FF0000"/>
                </a:solidFill>
              </a:rPr>
              <a:t>横向（空间）纵向（历史）</a:t>
            </a:r>
            <a:r>
              <a:rPr lang="zh-CN" altLang="en-US" sz="2400"/>
              <a:t>分布对比，落实时空观念；</a:t>
            </a:r>
            <a:r>
              <a:rPr lang="zh-CN" altLang="en-US" sz="2400">
                <a:solidFill>
                  <a:srgbClr val="FF0000"/>
                </a:solidFill>
              </a:rPr>
              <a:t>梯度</a:t>
            </a:r>
            <a:r>
              <a:rPr lang="zh-CN" altLang="en-US" sz="2400"/>
              <a:t>提问引领，引导探寻规律</a:t>
            </a:r>
            <a:endParaRPr lang="zh-CN" altLang="en-US" sz="2400"/>
          </a:p>
        </p:txBody>
      </p:sp>
      <p:sp>
        <p:nvSpPr>
          <p:cNvPr id="19" name="文本框 18"/>
          <p:cNvSpPr txBox="1"/>
          <p:nvPr/>
        </p:nvSpPr>
        <p:spPr>
          <a:xfrm>
            <a:off x="6410960" y="1111885"/>
            <a:ext cx="5262880" cy="645160"/>
          </a:xfrm>
          <a:prstGeom prst="rect">
            <a:avLst/>
          </a:prstGeom>
          <a:noFill/>
        </p:spPr>
        <p:txBody>
          <a:bodyPr wrap="square" rtlCol="0">
            <a:spAutoFit/>
          </a:bodyPr>
          <a:p>
            <a:r>
              <a:rPr lang="zh-CN" altLang="en-US"/>
              <a:t>观察思考：农牧业起源在哪些区域？文明起源与农牧业有何关联？</a:t>
            </a:r>
            <a:endParaRPr lang="zh-CN" altLang="en-US"/>
          </a:p>
        </p:txBody>
      </p:sp>
      <p:sp>
        <p:nvSpPr>
          <p:cNvPr id="20" name="文本框 19"/>
          <p:cNvSpPr txBox="1"/>
          <p:nvPr/>
        </p:nvSpPr>
        <p:spPr>
          <a:xfrm>
            <a:off x="8086090" y="1903095"/>
            <a:ext cx="2990850" cy="2171065"/>
          </a:xfrm>
          <a:prstGeom prst="rect">
            <a:avLst/>
          </a:prstGeom>
          <a:noFill/>
        </p:spPr>
        <p:txBody>
          <a:bodyPr wrap="square" rtlCol="0">
            <a:spAutoFit/>
          </a:bodyPr>
          <a:p>
            <a:pPr>
              <a:lnSpc>
                <a:spcPct val="130000"/>
              </a:lnSpc>
            </a:pPr>
            <a:r>
              <a:rPr lang="zh-CN" altLang="en-US" sz="2400">
                <a:solidFill>
                  <a:srgbClr val="FF0000"/>
                </a:solidFill>
              </a:rPr>
              <a:t>识图方法：</a:t>
            </a:r>
            <a:endParaRPr lang="zh-CN" altLang="en-US" sz="2400">
              <a:solidFill>
                <a:srgbClr val="FF0000"/>
              </a:solidFill>
            </a:endParaRPr>
          </a:p>
          <a:p>
            <a:pPr>
              <a:lnSpc>
                <a:spcPct val="130000"/>
              </a:lnSpc>
            </a:pPr>
            <a:r>
              <a:rPr lang="zh-CN" altLang="en-US" sz="2000">
                <a:solidFill>
                  <a:schemeClr val="tx1"/>
                </a:solidFill>
              </a:rPr>
              <a:t>把握主题、弄清时间</a:t>
            </a:r>
            <a:endParaRPr lang="zh-CN" altLang="en-US" sz="2000">
              <a:solidFill>
                <a:schemeClr val="tx1"/>
              </a:solidFill>
            </a:endParaRPr>
          </a:p>
          <a:p>
            <a:pPr>
              <a:lnSpc>
                <a:spcPct val="130000"/>
              </a:lnSpc>
            </a:pPr>
            <a:r>
              <a:rPr lang="zh-CN" altLang="zh-CN" sz="2000">
                <a:solidFill>
                  <a:schemeClr val="tx1"/>
                </a:solidFill>
                <a:latin typeface="华文隶书" charset="-122"/>
                <a:ea typeface="华文隶书" charset="-122"/>
                <a:sym typeface="黑体" panose="02010609060101010101" charset="-122"/>
              </a:rPr>
              <a:t>辨别方位、定位空间</a:t>
            </a:r>
            <a:endParaRPr lang="zh-CN" altLang="zh-CN" sz="2000">
              <a:solidFill>
                <a:schemeClr val="tx1"/>
              </a:solidFill>
              <a:latin typeface="华文隶书" charset="-122"/>
              <a:ea typeface="华文隶书" charset="-122"/>
            </a:endParaRPr>
          </a:p>
          <a:p>
            <a:pPr>
              <a:lnSpc>
                <a:spcPct val="130000"/>
              </a:lnSpc>
            </a:pPr>
            <a:r>
              <a:rPr lang="zh-CN" altLang="zh-CN" sz="2000">
                <a:solidFill>
                  <a:schemeClr val="tx1"/>
                </a:solidFill>
                <a:latin typeface="华文隶书" charset="-122"/>
                <a:ea typeface="华文隶书" charset="-122"/>
                <a:sym typeface="黑体" panose="02010609060101010101" charset="-122"/>
              </a:rPr>
              <a:t>重视图例、提取信息</a:t>
            </a:r>
            <a:endParaRPr lang="zh-CN" altLang="zh-CN" sz="2000">
              <a:solidFill>
                <a:schemeClr val="tx1"/>
              </a:solidFill>
              <a:latin typeface="华文隶书" charset="-122"/>
              <a:ea typeface="华文隶书" charset="-122"/>
              <a:sym typeface="黑体" panose="02010609060101010101" charset="-122"/>
            </a:endParaRPr>
          </a:p>
          <a:p>
            <a:pPr>
              <a:lnSpc>
                <a:spcPct val="130000"/>
              </a:lnSpc>
            </a:pPr>
            <a:r>
              <a:rPr lang="zh-CN" altLang="zh-CN" sz="2000">
                <a:solidFill>
                  <a:schemeClr val="tx1"/>
                </a:solidFill>
                <a:latin typeface="华文隶书" charset="-122"/>
                <a:ea typeface="华文隶书" charset="-122"/>
                <a:sym typeface="黑体" panose="02010609060101010101" charset="-122"/>
              </a:rPr>
              <a:t>运用所学、合理解读</a:t>
            </a:r>
            <a:endParaRPr lang="zh-CN" altLang="en-US" sz="2000">
              <a:solidFill>
                <a:schemeClr val="tx1"/>
              </a:solidFill>
            </a:endParaRPr>
          </a:p>
        </p:txBody>
      </p:sp>
      <p:sp>
        <p:nvSpPr>
          <p:cNvPr id="21" name="文本框 20"/>
          <p:cNvSpPr txBox="1"/>
          <p:nvPr/>
        </p:nvSpPr>
        <p:spPr>
          <a:xfrm>
            <a:off x="733425" y="5455920"/>
            <a:ext cx="10096500" cy="1476375"/>
          </a:xfrm>
          <a:prstGeom prst="rect">
            <a:avLst/>
          </a:prstGeom>
          <a:noFill/>
        </p:spPr>
        <p:txBody>
          <a:bodyPr wrap="square" rtlCol="0">
            <a:spAutoFit/>
          </a:bodyPr>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核心素养：时空</a:t>
            </a:r>
            <a:r>
              <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观念 </a:t>
            </a:r>
            <a:endPar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TW">
                <a:solidFill>
                  <a:srgbClr val="565657"/>
                </a:solidFill>
                <a:latin typeface="楷体" panose="02010609060101010101" pitchFamily="49" charset="-122"/>
                <a:ea typeface="楷体" panose="02010609060101010101" pitchFamily="49" charset="-122"/>
                <a:cs typeface="楷体" panose="02010609060101010101" pitchFamily="49" charset="-122"/>
                <a:sym typeface="+mn-ea"/>
              </a:rPr>
              <a:t>         </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水平</a:t>
            </a:r>
            <a:r>
              <a:rPr lang="en-US"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能够辨识</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时空表达</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：能理解它们</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的</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意义：叙述</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史事</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时恰当表达</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zh-TW">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marL="803910" indent="0"/>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水平</a:t>
            </a:r>
            <a:r>
              <a:rPr lang="en-US"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2</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能将史事时空</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定位</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用年表</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地图描述：</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理解</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时空对认识</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历史</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的影响</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水平</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3：能够把握时空联系；并用特定的时空术语对较长时段的史事概括说明。</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水平4：能将史事时空定位,用恰当的时空尺度对其分析、综合、比较、并合理论述。</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 name="图片 2"/>
          <p:cNvPicPr>
            <a:picLocks noChangeAspect="1"/>
          </p:cNvPicPr>
          <p:nvPr/>
        </p:nvPicPr>
        <p:blipFill>
          <a:blip r:embed="rId2"/>
          <a:stretch>
            <a:fillRect/>
          </a:stretch>
        </p:blipFill>
        <p:spPr>
          <a:xfrm>
            <a:off x="832485" y="3144520"/>
            <a:ext cx="2867025" cy="1525270"/>
          </a:xfrm>
          <a:prstGeom prst="rect">
            <a:avLst/>
          </a:prstGeom>
        </p:spPr>
      </p:pic>
      <p:sp>
        <p:nvSpPr>
          <p:cNvPr id="5" name="文本框 4"/>
          <p:cNvSpPr txBox="1"/>
          <p:nvPr/>
        </p:nvSpPr>
        <p:spPr>
          <a:xfrm>
            <a:off x="3796665" y="1757045"/>
            <a:ext cx="3111500" cy="2891790"/>
          </a:xfrm>
          <a:prstGeom prst="rect">
            <a:avLst/>
          </a:prstGeom>
          <a:noFill/>
        </p:spPr>
        <p:txBody>
          <a:bodyPr wrap="square" rtlCol="0">
            <a:spAutoFit/>
          </a:bodyPr>
          <a:p>
            <a:r>
              <a:rPr lang="zh-CN" altLang="en-US" sz="1400"/>
              <a:t>史料：距今10000年前到距今2000年前，……全世界大部分的人类都转向</a:t>
            </a:r>
            <a:r>
              <a:rPr lang="zh-CN" altLang="en-US" sz="1400">
                <a:solidFill>
                  <a:srgbClr val="FF0000"/>
                </a:solidFill>
              </a:rPr>
              <a:t>农业</a:t>
            </a:r>
            <a:r>
              <a:rPr lang="zh-CN" altLang="en-US" sz="1400"/>
              <a:t>。这种</a:t>
            </a:r>
            <a:r>
              <a:rPr lang="zh-CN" altLang="en-US" sz="1400">
                <a:solidFill>
                  <a:srgbClr val="FF0000"/>
                </a:solidFill>
              </a:rPr>
              <a:t>全新的生活方式</a:t>
            </a:r>
            <a:r>
              <a:rPr lang="zh-CN" altLang="en-US" sz="1400"/>
              <a:t>，也就从几个农业革命的中心地区逐 渐传播到了全球大部分地区。而</a:t>
            </a:r>
            <a:r>
              <a:rPr lang="zh-CN" altLang="en-US" sz="1400">
                <a:solidFill>
                  <a:srgbClr val="FF0000"/>
                </a:solidFill>
              </a:rPr>
              <a:t>农业生产率</a:t>
            </a:r>
            <a:r>
              <a:rPr lang="zh-CN" altLang="en-US" sz="1400"/>
              <a:t>的增长使食物有了剩 余，从而使得社会能够供养</a:t>
            </a:r>
            <a:r>
              <a:rPr lang="zh-CN" altLang="en-US" sz="1400">
                <a:solidFill>
                  <a:srgbClr val="FF0000"/>
                </a:solidFill>
              </a:rPr>
              <a:t>新产生的祭司阶级、军队和官吏</a:t>
            </a:r>
            <a:r>
              <a:rPr lang="zh-CN" altLang="en-US" sz="1400"/>
              <a:t>。…… 人口不断增加，于是村庄拓展成城镇，</a:t>
            </a:r>
            <a:r>
              <a:rPr lang="zh-CN" altLang="en-US" sz="1400">
                <a:solidFill>
                  <a:srgbClr val="FF0000"/>
                </a:solidFill>
              </a:rPr>
              <a:t>城镇</a:t>
            </a:r>
            <a:r>
              <a:rPr lang="zh-CN" altLang="en-US" sz="1400"/>
              <a:t>又扩张成拥有巨大的宫 殿和庙宇以及聚敛来的财富的</a:t>
            </a:r>
            <a:r>
              <a:rPr lang="zh-CN" altLang="en-US" sz="1400">
                <a:solidFill>
                  <a:srgbClr val="FF0000"/>
                </a:solidFill>
              </a:rPr>
              <a:t>帝国。</a:t>
            </a:r>
            <a:endParaRPr lang="zh-CN" altLang="en-US" sz="1400">
              <a:solidFill>
                <a:srgbClr val="FF0000"/>
              </a:solidFill>
            </a:endParaRPr>
          </a:p>
          <a:p>
            <a:pPr algn="r"/>
            <a:r>
              <a:rPr lang="zh-CN" altLang="en-US" sz="1400"/>
              <a:t>——【美】斯塔夫里阿诺斯《全球通史》</a:t>
            </a:r>
            <a:endParaRPr lang="zh-CN" altLang="en-US" sz="1400"/>
          </a:p>
        </p:txBody>
      </p:sp>
      <p:sp>
        <p:nvSpPr>
          <p:cNvPr id="7" name="文本框 6"/>
          <p:cNvSpPr txBox="1"/>
          <p:nvPr/>
        </p:nvSpPr>
        <p:spPr>
          <a:xfrm>
            <a:off x="733425" y="3284220"/>
            <a:ext cx="9326880" cy="645160"/>
          </a:xfrm>
          <a:prstGeom prst="rect">
            <a:avLst/>
          </a:prstGeom>
        </p:spPr>
        <p:style>
          <a:lnRef idx="1">
            <a:schemeClr val="accent6"/>
          </a:lnRef>
          <a:fillRef idx="2">
            <a:schemeClr val="accent6"/>
          </a:fillRef>
          <a:effectRef idx="1">
            <a:schemeClr val="accent6"/>
          </a:effectRef>
          <a:fontRef idx="minor">
            <a:schemeClr val="dk1"/>
          </a:fontRef>
        </p:style>
        <p:txBody>
          <a:bodyPr wrap="none" rtlCol="0" anchor="t">
            <a:spAutoFit/>
          </a:bodyPr>
          <a:p>
            <a:pPr algn="l"/>
            <a:r>
              <a:rPr lang="zh-CN" sz="3600" dirty="0">
                <a:latin typeface="黑体" panose="02010609060101010101" charset="-122"/>
                <a:cs typeface="黑体" panose="02010609060101010101" charset="-122"/>
                <a:sym typeface="+mn-ea"/>
              </a:rPr>
              <a:t>时间角度：农牧为文明前提，点到面的扩展。</a:t>
            </a:r>
            <a:endParaRPr lang="zh-CN" sz="3600" dirty="0">
              <a:latin typeface="黑体" panose="02010609060101010101" charset="-122"/>
              <a:cs typeface="黑体" panose="02010609060101010101" charset="-122"/>
              <a:sym typeface="+mn-ea"/>
            </a:endParaRPr>
          </a:p>
        </p:txBody>
      </p:sp>
      <p:sp>
        <p:nvSpPr>
          <p:cNvPr id="23" name="文本框 22"/>
          <p:cNvSpPr txBox="1"/>
          <p:nvPr/>
        </p:nvSpPr>
        <p:spPr>
          <a:xfrm>
            <a:off x="733425" y="2402840"/>
            <a:ext cx="9326880" cy="645160"/>
          </a:xfrm>
          <a:prstGeom prst="rect">
            <a:avLst/>
          </a:prstGeom>
        </p:spPr>
        <p:style>
          <a:lnRef idx="1">
            <a:schemeClr val="accent6"/>
          </a:lnRef>
          <a:fillRef idx="2">
            <a:schemeClr val="accent6"/>
          </a:fillRef>
          <a:effectRef idx="1">
            <a:schemeClr val="accent6"/>
          </a:effectRef>
          <a:fontRef idx="minor">
            <a:schemeClr val="dk1"/>
          </a:fontRef>
        </p:style>
        <p:txBody>
          <a:bodyPr wrap="none" rtlCol="0" anchor="t">
            <a:spAutoFit/>
          </a:bodyPr>
          <a:p>
            <a:r>
              <a:rPr lang="zh-CN" sz="3600" dirty="0">
                <a:latin typeface="黑体" panose="02010609060101010101" charset="-122"/>
                <a:cs typeface="黑体" panose="02010609060101010101" charset="-122"/>
                <a:sym typeface="+mn-ea"/>
              </a:rPr>
              <a:t>空间角度：</a:t>
            </a:r>
            <a:r>
              <a:rPr sz="3600" dirty="0">
                <a:latin typeface="黑体" panose="02010609060101010101" charset="-122"/>
                <a:cs typeface="黑体" panose="02010609060101010101" charset="-122"/>
                <a:sym typeface="+mn-ea"/>
              </a:rPr>
              <a:t>河流或海洋孕育；独立多源多元；</a:t>
            </a:r>
            <a:endParaRPr lang="zh-CN" altLang="en-US" sz="3600" dirty="0">
              <a:latin typeface="黑体" panose="02010609060101010101" charset="-122"/>
              <a:cs typeface="黑体" panose="02010609060101010101" charset="-122"/>
              <a:sym typeface="+mn-ea"/>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20" grpId="0"/>
      <p:bldP spid="7" grpId="0" bldLvl="0" animBg="1"/>
      <p:bldP spid="23" grpId="0" bldLvl="0" animBg="1"/>
      <p:bldP spid="18" grpId="0"/>
      <p:bldP spid="21"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grpSp>
      <p:sp>
        <p:nvSpPr>
          <p:cNvPr id="12" name="椭圆 11"/>
          <p:cNvSpPr/>
          <p:nvPr>
            <p:custDataLst>
              <p:tags r:id="rId1"/>
            </p:custDataLst>
          </p:nvPr>
        </p:nvSpPr>
        <p:spPr>
          <a:xfrm>
            <a:off x="3470415" y="2446597"/>
            <a:ext cx="501712" cy="501712"/>
          </a:xfrm>
          <a:prstGeom prst="ellipse">
            <a:avLst/>
          </a:prstGeom>
          <a:solidFill>
            <a:srgbClr val="C55456"/>
          </a:solidFill>
          <a:ln w="38100">
            <a:solidFill>
              <a:sysClr val="window" lastClr="FFFFFF">
                <a:lumMod val="85000"/>
              </a:sysClr>
            </a:solidFill>
          </a:ln>
        </p:spPr>
        <p:style>
          <a:lnRef idx="2">
            <a:srgbClr val="C55456">
              <a:shade val="50000"/>
            </a:srgbClr>
          </a:lnRef>
          <a:fillRef idx="1">
            <a:srgbClr val="C55456"/>
          </a:fillRef>
          <a:effectRef idx="0">
            <a:srgbClr val="C55456"/>
          </a:effectRef>
          <a:fontRef idx="minor">
            <a:sysClr val="window" lastClr="FFFFFF"/>
          </a:fontRef>
        </p:style>
        <p:txBody>
          <a:bodyPr rtlCol="0" anchor="ctr">
            <a:normAutofit fontScale="92500"/>
          </a:bodyPr>
          <a:p>
            <a:pPr algn="ctr">
              <a:lnSpc>
                <a:spcPct val="140000"/>
              </a:lnSpc>
            </a:pPr>
            <a:endParaRPr lang="zh-CN" altLang="en-US" sz="135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49" name="椭圆 48"/>
          <p:cNvSpPr/>
          <p:nvPr>
            <p:custDataLst>
              <p:tags r:id="rId2"/>
            </p:custDataLst>
          </p:nvPr>
        </p:nvSpPr>
        <p:spPr>
          <a:xfrm>
            <a:off x="7882123" y="2446597"/>
            <a:ext cx="501712" cy="501712"/>
          </a:xfrm>
          <a:prstGeom prst="ellipse">
            <a:avLst/>
          </a:prstGeom>
          <a:solidFill>
            <a:srgbClr val="5456C5">
              <a:lumMod val="50000"/>
            </a:srgbClr>
          </a:solidFill>
          <a:ln w="38100">
            <a:solidFill>
              <a:sysClr val="window" lastClr="FFFFFF">
                <a:lumMod val="85000"/>
              </a:sysClr>
            </a:solidFill>
          </a:ln>
        </p:spPr>
        <p:style>
          <a:lnRef idx="2">
            <a:srgbClr val="C55456">
              <a:shade val="50000"/>
            </a:srgbClr>
          </a:lnRef>
          <a:fillRef idx="1">
            <a:srgbClr val="C55456"/>
          </a:fillRef>
          <a:effectRef idx="0">
            <a:srgbClr val="C55456"/>
          </a:effectRef>
          <a:fontRef idx="minor">
            <a:sysClr val="window" lastClr="FFFFFF"/>
          </a:fontRef>
        </p:style>
        <p:txBody>
          <a:bodyPr rtlCol="0" anchor="ctr">
            <a:normAutofit fontScale="92500"/>
          </a:bodyPr>
          <a:p>
            <a:pPr algn="ctr">
              <a:lnSpc>
                <a:spcPct val="140000"/>
              </a:lnSpc>
            </a:pPr>
            <a:endParaRPr lang="zh-CN" altLang="en-US" sz="13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51" name="椭圆 50"/>
          <p:cNvSpPr/>
          <p:nvPr>
            <p:custDataLst>
              <p:tags r:id="rId3"/>
            </p:custDataLst>
          </p:nvPr>
        </p:nvSpPr>
        <p:spPr>
          <a:xfrm>
            <a:off x="3470415" y="4905242"/>
            <a:ext cx="501712" cy="501712"/>
          </a:xfrm>
          <a:prstGeom prst="ellipse">
            <a:avLst/>
          </a:prstGeom>
          <a:solidFill>
            <a:srgbClr val="5456C5">
              <a:lumMod val="50000"/>
            </a:srgbClr>
          </a:solidFill>
          <a:ln w="38100">
            <a:solidFill>
              <a:sysClr val="window" lastClr="FFFFFF">
                <a:lumMod val="85000"/>
              </a:sysClr>
            </a:solidFill>
          </a:ln>
        </p:spPr>
        <p:style>
          <a:lnRef idx="2">
            <a:srgbClr val="C55456">
              <a:shade val="50000"/>
            </a:srgbClr>
          </a:lnRef>
          <a:fillRef idx="1">
            <a:srgbClr val="C55456"/>
          </a:fillRef>
          <a:effectRef idx="0">
            <a:srgbClr val="C55456"/>
          </a:effectRef>
          <a:fontRef idx="minor">
            <a:sysClr val="window" lastClr="FFFFFF"/>
          </a:fontRef>
        </p:style>
        <p:txBody>
          <a:bodyPr rtlCol="0" anchor="ctr">
            <a:normAutofit fontScale="92500"/>
          </a:bodyPr>
          <a:p>
            <a:pPr algn="ctr">
              <a:lnSpc>
                <a:spcPct val="140000"/>
              </a:lnSpc>
            </a:pPr>
            <a:endParaRPr lang="zh-CN" altLang="en-US" sz="13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53" name="椭圆 52"/>
          <p:cNvSpPr/>
          <p:nvPr>
            <p:custDataLst>
              <p:tags r:id="rId4"/>
            </p:custDataLst>
          </p:nvPr>
        </p:nvSpPr>
        <p:spPr>
          <a:xfrm>
            <a:off x="7882123" y="4905242"/>
            <a:ext cx="501712" cy="501712"/>
          </a:xfrm>
          <a:prstGeom prst="ellipse">
            <a:avLst/>
          </a:prstGeom>
          <a:solidFill>
            <a:srgbClr val="C55456"/>
          </a:solidFill>
          <a:ln w="38100">
            <a:solidFill>
              <a:sysClr val="window" lastClr="FFFFFF">
                <a:lumMod val="85000"/>
              </a:sysClr>
            </a:solidFill>
          </a:ln>
        </p:spPr>
        <p:style>
          <a:lnRef idx="2">
            <a:srgbClr val="C55456">
              <a:shade val="50000"/>
            </a:srgbClr>
          </a:lnRef>
          <a:fillRef idx="1">
            <a:srgbClr val="C55456"/>
          </a:fillRef>
          <a:effectRef idx="0">
            <a:srgbClr val="C55456"/>
          </a:effectRef>
          <a:fontRef idx="minor">
            <a:sysClr val="window" lastClr="FFFFFF"/>
          </a:fontRef>
        </p:style>
        <p:txBody>
          <a:bodyPr rtlCol="0" anchor="ctr">
            <a:normAutofit fontScale="92500"/>
          </a:bodyPr>
          <a:p>
            <a:pPr algn="ctr">
              <a:lnSpc>
                <a:spcPct val="140000"/>
              </a:lnSpc>
            </a:pPr>
            <a:endParaRPr lang="zh-CN" altLang="en-US" sz="135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43" name="Freeform 5"/>
          <p:cNvSpPr/>
          <p:nvPr>
            <p:custDataLst>
              <p:tags r:id="rId5"/>
            </p:custDataLst>
          </p:nvPr>
        </p:nvSpPr>
        <p:spPr bwMode="auto">
          <a:xfrm rot="2188340">
            <a:off x="5999576" y="2364730"/>
            <a:ext cx="1802292" cy="739828"/>
          </a:xfrm>
          <a:custGeom>
            <a:avLst/>
            <a:gdLst>
              <a:gd name="T0" fmla="*/ 1 w 127"/>
              <a:gd name="T1" fmla="*/ 36 h 52"/>
              <a:gd name="T2" fmla="*/ 75 w 127"/>
              <a:gd name="T3" fmla="*/ 10 h 52"/>
              <a:gd name="T4" fmla="*/ 76 w 127"/>
              <a:gd name="T5" fmla="*/ 0 h 52"/>
              <a:gd name="T6" fmla="*/ 127 w 127"/>
              <a:gd name="T7" fmla="*/ 45 h 52"/>
              <a:gd name="T8" fmla="*/ 72 w 127"/>
              <a:gd name="T9" fmla="*/ 41 h 52"/>
              <a:gd name="T10" fmla="*/ 73 w 127"/>
              <a:gd name="T11" fmla="*/ 31 h 52"/>
              <a:gd name="T12" fmla="*/ 14 w 127"/>
              <a:gd name="T13" fmla="*/ 52 h 52"/>
              <a:gd name="T14" fmla="*/ 0 w 127"/>
              <a:gd name="T15" fmla="*/ 38 h 52"/>
              <a:gd name="T16" fmla="*/ 1 w 127"/>
              <a:gd name="T17"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2">
                <a:moveTo>
                  <a:pt x="1" y="36"/>
                </a:moveTo>
                <a:cubicBezTo>
                  <a:pt x="22" y="17"/>
                  <a:pt x="49" y="8"/>
                  <a:pt x="75" y="10"/>
                </a:cubicBezTo>
                <a:cubicBezTo>
                  <a:pt x="75" y="7"/>
                  <a:pt x="76" y="4"/>
                  <a:pt x="76" y="0"/>
                </a:cubicBezTo>
                <a:cubicBezTo>
                  <a:pt x="99" y="9"/>
                  <a:pt x="117" y="26"/>
                  <a:pt x="127" y="45"/>
                </a:cubicBezTo>
                <a:cubicBezTo>
                  <a:pt x="107" y="35"/>
                  <a:pt x="88" y="35"/>
                  <a:pt x="72" y="41"/>
                </a:cubicBezTo>
                <a:cubicBezTo>
                  <a:pt x="73" y="37"/>
                  <a:pt x="73" y="34"/>
                  <a:pt x="73" y="31"/>
                </a:cubicBezTo>
                <a:cubicBezTo>
                  <a:pt x="52" y="29"/>
                  <a:pt x="30" y="36"/>
                  <a:pt x="14" y="52"/>
                </a:cubicBezTo>
                <a:cubicBezTo>
                  <a:pt x="9" y="47"/>
                  <a:pt x="5" y="43"/>
                  <a:pt x="0" y="38"/>
                </a:cubicBezTo>
                <a:cubicBezTo>
                  <a:pt x="0" y="37"/>
                  <a:pt x="1" y="37"/>
                  <a:pt x="1" y="36"/>
                </a:cubicBezTo>
                <a:close/>
              </a:path>
            </a:pathLst>
          </a:custGeom>
          <a:solidFill>
            <a:srgbClr val="C55456"/>
          </a:solidFill>
          <a:ln>
            <a:noFill/>
          </a:ln>
        </p:spPr>
        <p:txBody>
          <a:bodyPr vert="horz" wrap="square" lIns="68591" tIns="34295" rIns="68591" bIns="34295" numCol="1" anchor="t" anchorCtr="0" compatLnSpc="1">
            <a:normAutofit/>
          </a:bodyPr>
          <a:p>
            <a:pPr>
              <a:lnSpc>
                <a:spcPct val="120000"/>
              </a:lnSpc>
            </a:pPr>
            <a:endParaRPr lang="en-US" sz="1350">
              <a:latin typeface="Arial" panose="020B0604020202020204" pitchFamily="34" charset="0"/>
              <a:ea typeface="微软雅黑" panose="020B0503020204020204" charset="-122"/>
              <a:sym typeface="Arial" panose="020B0604020202020204" pitchFamily="34" charset="0"/>
            </a:endParaRPr>
          </a:p>
        </p:txBody>
      </p:sp>
      <p:sp>
        <p:nvSpPr>
          <p:cNvPr id="13" name="Freeform 7"/>
          <p:cNvSpPr/>
          <p:nvPr>
            <p:custDataLst>
              <p:tags r:id="rId6"/>
            </p:custDataLst>
          </p:nvPr>
        </p:nvSpPr>
        <p:spPr bwMode="auto">
          <a:xfrm rot="2188340">
            <a:off x="6676027" y="3878409"/>
            <a:ext cx="737049" cy="1802292"/>
          </a:xfrm>
          <a:custGeom>
            <a:avLst/>
            <a:gdLst>
              <a:gd name="T0" fmla="*/ 16 w 52"/>
              <a:gd name="T1" fmla="*/ 2 h 127"/>
              <a:gd name="T2" fmla="*/ 42 w 52"/>
              <a:gd name="T3" fmla="*/ 75 h 127"/>
              <a:gd name="T4" fmla="*/ 52 w 52"/>
              <a:gd name="T5" fmla="*/ 76 h 127"/>
              <a:gd name="T6" fmla="*/ 7 w 52"/>
              <a:gd name="T7" fmla="*/ 127 h 127"/>
              <a:gd name="T8" fmla="*/ 11 w 52"/>
              <a:gd name="T9" fmla="*/ 73 h 127"/>
              <a:gd name="T10" fmla="*/ 21 w 52"/>
              <a:gd name="T11" fmla="*/ 74 h 127"/>
              <a:gd name="T12" fmla="*/ 0 w 52"/>
              <a:gd name="T13" fmla="*/ 14 h 127"/>
              <a:gd name="T14" fmla="*/ 14 w 52"/>
              <a:gd name="T15" fmla="*/ 0 h 127"/>
              <a:gd name="T16" fmla="*/ 16 w 52"/>
              <a:gd name="T17" fmla="*/ 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7">
                <a:moveTo>
                  <a:pt x="16" y="2"/>
                </a:moveTo>
                <a:cubicBezTo>
                  <a:pt x="35" y="22"/>
                  <a:pt x="44" y="49"/>
                  <a:pt x="42" y="75"/>
                </a:cubicBezTo>
                <a:cubicBezTo>
                  <a:pt x="45" y="76"/>
                  <a:pt x="48" y="76"/>
                  <a:pt x="52" y="76"/>
                </a:cubicBezTo>
                <a:cubicBezTo>
                  <a:pt x="43" y="99"/>
                  <a:pt x="26" y="117"/>
                  <a:pt x="7" y="127"/>
                </a:cubicBezTo>
                <a:cubicBezTo>
                  <a:pt x="17" y="108"/>
                  <a:pt x="17" y="88"/>
                  <a:pt x="11" y="73"/>
                </a:cubicBezTo>
                <a:cubicBezTo>
                  <a:pt x="15" y="73"/>
                  <a:pt x="18" y="73"/>
                  <a:pt x="21" y="74"/>
                </a:cubicBezTo>
                <a:cubicBezTo>
                  <a:pt x="23" y="52"/>
                  <a:pt x="16" y="31"/>
                  <a:pt x="0" y="14"/>
                </a:cubicBezTo>
                <a:cubicBezTo>
                  <a:pt x="4" y="10"/>
                  <a:pt x="9" y="5"/>
                  <a:pt x="14" y="0"/>
                </a:cubicBezTo>
                <a:cubicBezTo>
                  <a:pt x="15" y="1"/>
                  <a:pt x="15" y="1"/>
                  <a:pt x="16" y="2"/>
                </a:cubicBezTo>
                <a:close/>
              </a:path>
            </a:pathLst>
          </a:custGeom>
          <a:solidFill>
            <a:srgbClr val="5456C5">
              <a:lumMod val="50000"/>
            </a:srgbClr>
          </a:solidFill>
          <a:ln>
            <a:noFill/>
          </a:ln>
        </p:spPr>
        <p:txBody>
          <a:bodyPr vert="horz" wrap="square" lIns="68591" tIns="34295" rIns="68591" bIns="34295" numCol="1" anchor="t" anchorCtr="0" compatLnSpc="1">
            <a:normAutofit/>
          </a:bodyPr>
          <a:p>
            <a:pPr>
              <a:lnSpc>
                <a:spcPct val="120000"/>
              </a:lnSpc>
            </a:pPr>
            <a:endParaRPr lang="en-US" sz="1350">
              <a:latin typeface="Arial" panose="020B0604020202020204" pitchFamily="34" charset="0"/>
              <a:ea typeface="微软雅黑" panose="020B0503020204020204" charset="-122"/>
              <a:sym typeface="Arial" panose="020B0604020202020204" pitchFamily="34" charset="0"/>
            </a:endParaRPr>
          </a:p>
        </p:txBody>
      </p:sp>
      <p:sp>
        <p:nvSpPr>
          <p:cNvPr id="45" name="Freeform 9"/>
          <p:cNvSpPr/>
          <p:nvPr>
            <p:custDataLst>
              <p:tags r:id="rId7"/>
            </p:custDataLst>
          </p:nvPr>
        </p:nvSpPr>
        <p:spPr bwMode="auto">
          <a:xfrm rot="2188340">
            <a:off x="4099850" y="4560963"/>
            <a:ext cx="1802292" cy="739828"/>
          </a:xfrm>
          <a:custGeom>
            <a:avLst/>
            <a:gdLst>
              <a:gd name="T0" fmla="*/ 125 w 127"/>
              <a:gd name="T1" fmla="*/ 16 h 52"/>
              <a:gd name="T2" fmla="*/ 52 w 127"/>
              <a:gd name="T3" fmla="*/ 42 h 52"/>
              <a:gd name="T4" fmla="*/ 51 w 127"/>
              <a:gd name="T5" fmla="*/ 52 h 52"/>
              <a:gd name="T6" fmla="*/ 0 w 127"/>
              <a:gd name="T7" fmla="*/ 7 h 52"/>
              <a:gd name="T8" fmla="*/ 54 w 127"/>
              <a:gd name="T9" fmla="*/ 11 h 52"/>
              <a:gd name="T10" fmla="*/ 53 w 127"/>
              <a:gd name="T11" fmla="*/ 22 h 52"/>
              <a:gd name="T12" fmla="*/ 113 w 127"/>
              <a:gd name="T13" fmla="*/ 0 h 52"/>
              <a:gd name="T14" fmla="*/ 127 w 127"/>
              <a:gd name="T15" fmla="*/ 14 h 52"/>
              <a:gd name="T16" fmla="*/ 125 w 127"/>
              <a:gd name="T17" fmla="*/ 1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2">
                <a:moveTo>
                  <a:pt x="125" y="16"/>
                </a:moveTo>
                <a:cubicBezTo>
                  <a:pt x="105" y="35"/>
                  <a:pt x="78" y="44"/>
                  <a:pt x="52" y="42"/>
                </a:cubicBezTo>
                <a:cubicBezTo>
                  <a:pt x="51" y="45"/>
                  <a:pt x="51" y="48"/>
                  <a:pt x="51" y="52"/>
                </a:cubicBezTo>
                <a:cubicBezTo>
                  <a:pt x="27" y="43"/>
                  <a:pt x="10" y="27"/>
                  <a:pt x="0" y="7"/>
                </a:cubicBezTo>
                <a:cubicBezTo>
                  <a:pt x="19" y="17"/>
                  <a:pt x="39" y="17"/>
                  <a:pt x="54" y="11"/>
                </a:cubicBezTo>
                <a:cubicBezTo>
                  <a:pt x="54" y="15"/>
                  <a:pt x="54" y="18"/>
                  <a:pt x="53" y="22"/>
                </a:cubicBezTo>
                <a:cubicBezTo>
                  <a:pt x="75" y="23"/>
                  <a:pt x="96" y="16"/>
                  <a:pt x="113" y="0"/>
                </a:cubicBezTo>
                <a:cubicBezTo>
                  <a:pt x="117" y="5"/>
                  <a:pt x="122" y="9"/>
                  <a:pt x="127" y="14"/>
                </a:cubicBezTo>
                <a:cubicBezTo>
                  <a:pt x="126" y="15"/>
                  <a:pt x="126" y="15"/>
                  <a:pt x="125" y="16"/>
                </a:cubicBezTo>
                <a:close/>
              </a:path>
            </a:pathLst>
          </a:custGeom>
          <a:solidFill>
            <a:srgbClr val="C55456"/>
          </a:solidFill>
          <a:ln>
            <a:noFill/>
          </a:ln>
        </p:spPr>
        <p:txBody>
          <a:bodyPr vert="horz" wrap="square" lIns="68591" tIns="34295" rIns="68591" bIns="34295" numCol="1" anchor="t" anchorCtr="0" compatLnSpc="1">
            <a:normAutofit/>
          </a:bodyPr>
          <a:p>
            <a:pPr>
              <a:lnSpc>
                <a:spcPct val="120000"/>
              </a:lnSpc>
            </a:pPr>
            <a:endParaRPr lang="en-US" sz="1350">
              <a:latin typeface="Arial" panose="020B0604020202020204" pitchFamily="34" charset="0"/>
              <a:ea typeface="微软雅黑" panose="020B0503020204020204" charset="-122"/>
              <a:sym typeface="Arial" panose="020B0604020202020204" pitchFamily="34" charset="0"/>
            </a:endParaRPr>
          </a:p>
        </p:txBody>
      </p:sp>
      <p:sp>
        <p:nvSpPr>
          <p:cNvPr id="46" name="Freeform 11"/>
          <p:cNvSpPr/>
          <p:nvPr>
            <p:custDataLst>
              <p:tags r:id="rId8"/>
            </p:custDataLst>
          </p:nvPr>
        </p:nvSpPr>
        <p:spPr bwMode="auto">
          <a:xfrm rot="2188340">
            <a:off x="4479798" y="1978685"/>
            <a:ext cx="737049" cy="1802292"/>
          </a:xfrm>
          <a:custGeom>
            <a:avLst/>
            <a:gdLst>
              <a:gd name="T0" fmla="*/ 36 w 52"/>
              <a:gd name="T1" fmla="*/ 126 h 127"/>
              <a:gd name="T2" fmla="*/ 10 w 52"/>
              <a:gd name="T3" fmla="*/ 52 h 127"/>
              <a:gd name="T4" fmla="*/ 0 w 52"/>
              <a:gd name="T5" fmla="*/ 51 h 127"/>
              <a:gd name="T6" fmla="*/ 45 w 52"/>
              <a:gd name="T7" fmla="*/ 0 h 127"/>
              <a:gd name="T8" fmla="*/ 40 w 52"/>
              <a:gd name="T9" fmla="*/ 54 h 127"/>
              <a:gd name="T10" fmla="*/ 30 w 52"/>
              <a:gd name="T11" fmla="*/ 54 h 127"/>
              <a:gd name="T12" fmla="*/ 52 w 52"/>
              <a:gd name="T13" fmla="*/ 113 h 127"/>
              <a:gd name="T14" fmla="*/ 38 w 52"/>
              <a:gd name="T15" fmla="*/ 127 h 127"/>
              <a:gd name="T16" fmla="*/ 36 w 52"/>
              <a:gd name="T17" fmla="*/ 12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7">
                <a:moveTo>
                  <a:pt x="36" y="126"/>
                </a:moveTo>
                <a:cubicBezTo>
                  <a:pt x="17" y="105"/>
                  <a:pt x="8" y="78"/>
                  <a:pt x="10" y="52"/>
                </a:cubicBezTo>
                <a:cubicBezTo>
                  <a:pt x="7" y="52"/>
                  <a:pt x="3" y="51"/>
                  <a:pt x="0" y="51"/>
                </a:cubicBezTo>
                <a:cubicBezTo>
                  <a:pt x="9" y="28"/>
                  <a:pt x="25" y="10"/>
                  <a:pt x="45" y="0"/>
                </a:cubicBezTo>
                <a:cubicBezTo>
                  <a:pt x="35" y="20"/>
                  <a:pt x="35" y="39"/>
                  <a:pt x="40" y="54"/>
                </a:cubicBezTo>
                <a:cubicBezTo>
                  <a:pt x="37" y="54"/>
                  <a:pt x="34" y="54"/>
                  <a:pt x="30" y="54"/>
                </a:cubicBezTo>
                <a:cubicBezTo>
                  <a:pt x="29" y="75"/>
                  <a:pt x="36" y="97"/>
                  <a:pt x="52" y="113"/>
                </a:cubicBezTo>
                <a:cubicBezTo>
                  <a:pt x="47" y="118"/>
                  <a:pt x="42" y="122"/>
                  <a:pt x="38" y="127"/>
                </a:cubicBezTo>
                <a:cubicBezTo>
                  <a:pt x="37" y="127"/>
                  <a:pt x="37" y="126"/>
                  <a:pt x="36" y="126"/>
                </a:cubicBezTo>
                <a:close/>
              </a:path>
            </a:pathLst>
          </a:custGeom>
          <a:solidFill>
            <a:srgbClr val="5456C5">
              <a:lumMod val="50000"/>
            </a:srgbClr>
          </a:solidFill>
          <a:ln>
            <a:noFill/>
          </a:ln>
        </p:spPr>
        <p:txBody>
          <a:bodyPr vert="horz" wrap="square" lIns="68591" tIns="34295" rIns="68591" bIns="34295" numCol="1" anchor="t" anchorCtr="0" compatLnSpc="1">
            <a:normAutofit/>
          </a:bodyPr>
          <a:p>
            <a:pPr>
              <a:lnSpc>
                <a:spcPct val="120000"/>
              </a:lnSpc>
            </a:pPr>
            <a:endParaRPr lang="en-US" sz="1350">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custDataLst>
              <p:tags r:id="rId9"/>
            </p:custDataLst>
          </p:nvPr>
        </p:nvSpPr>
        <p:spPr>
          <a:xfrm>
            <a:off x="7885068" y="4905242"/>
            <a:ext cx="501712" cy="501710"/>
          </a:xfrm>
          <a:prstGeom prst="rect">
            <a:avLst/>
          </a:prstGeom>
          <a:noFill/>
        </p:spPr>
        <p:txBody>
          <a:bodyPr wrap="square" rtlCol="0" anchor="ctr" anchorCtr="0">
            <a:normAutofit lnSpcReduction="10000"/>
          </a:bodyPr>
          <a:p>
            <a:pPr algn="ctr">
              <a:lnSpc>
                <a:spcPct val="120000"/>
              </a:lnSpc>
            </a:pPr>
            <a:r>
              <a:rPr lang="en-US" altLang="zh-CN" sz="1350" dirty="0">
                <a:solidFill>
                  <a:sysClr val="window" lastClr="FFFFFF"/>
                </a:solidFill>
                <a:latin typeface="Arial" panose="020B0604020202020204" pitchFamily="34" charset="0"/>
                <a:ea typeface="微软雅黑" panose="020B0503020204020204" charset="-122"/>
                <a:sym typeface="Arial" panose="020B0604020202020204" pitchFamily="34" charset="0"/>
              </a:rPr>
              <a:t>3</a:t>
            </a:r>
            <a:endParaRPr lang="zh-CN" altLang="en-US" sz="13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custDataLst>
              <p:tags r:id="rId10"/>
            </p:custDataLst>
          </p:nvPr>
        </p:nvSpPr>
        <p:spPr>
          <a:xfrm>
            <a:off x="3477588" y="2446599"/>
            <a:ext cx="501712" cy="501710"/>
          </a:xfrm>
          <a:prstGeom prst="rect">
            <a:avLst/>
          </a:prstGeom>
          <a:noFill/>
        </p:spPr>
        <p:txBody>
          <a:bodyPr wrap="square" rtlCol="0" anchor="ctr" anchorCtr="0">
            <a:normAutofit lnSpcReduction="10000"/>
          </a:bodyPr>
          <a:p>
            <a:pPr algn="ctr">
              <a:lnSpc>
                <a:spcPct val="120000"/>
              </a:lnSpc>
            </a:pPr>
            <a:r>
              <a:rPr lang="en-US" altLang="zh-CN" sz="1350" dirty="0">
                <a:solidFill>
                  <a:sysClr val="window" lastClr="FFFFFF"/>
                </a:solidFill>
                <a:latin typeface="Arial" panose="020B0604020202020204" pitchFamily="34" charset="0"/>
                <a:ea typeface="微软雅黑" panose="020B0503020204020204" charset="-122"/>
                <a:sym typeface="Arial" panose="020B0604020202020204" pitchFamily="34" charset="0"/>
              </a:rPr>
              <a:t>1</a:t>
            </a:r>
            <a:endParaRPr lang="zh-CN" altLang="en-US" sz="13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3" name="文本框 22"/>
          <p:cNvSpPr txBox="1"/>
          <p:nvPr>
            <p:custDataLst>
              <p:tags r:id="rId11"/>
            </p:custDataLst>
          </p:nvPr>
        </p:nvSpPr>
        <p:spPr>
          <a:xfrm>
            <a:off x="7885068" y="2446599"/>
            <a:ext cx="501712" cy="501710"/>
          </a:xfrm>
          <a:prstGeom prst="rect">
            <a:avLst/>
          </a:prstGeom>
          <a:noFill/>
        </p:spPr>
        <p:txBody>
          <a:bodyPr wrap="square" rtlCol="0" anchor="ctr" anchorCtr="0">
            <a:normAutofit lnSpcReduction="10000"/>
          </a:bodyPr>
          <a:p>
            <a:pPr algn="ctr">
              <a:lnSpc>
                <a:spcPct val="120000"/>
              </a:lnSpc>
            </a:pPr>
            <a:r>
              <a:rPr lang="en-US" altLang="zh-CN" sz="1350" dirty="0">
                <a:solidFill>
                  <a:sysClr val="window" lastClr="FFFFFF"/>
                </a:solidFill>
                <a:latin typeface="Arial" panose="020B0604020202020204" pitchFamily="34" charset="0"/>
                <a:ea typeface="微软雅黑" panose="020B0503020204020204" charset="-122"/>
                <a:sym typeface="Arial" panose="020B0604020202020204" pitchFamily="34" charset="0"/>
              </a:rPr>
              <a:t>2</a:t>
            </a:r>
            <a:endParaRPr lang="zh-CN" altLang="en-US" sz="13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4" name="文本框 23"/>
          <p:cNvSpPr txBox="1"/>
          <p:nvPr>
            <p:custDataLst>
              <p:tags r:id="rId12"/>
            </p:custDataLst>
          </p:nvPr>
        </p:nvSpPr>
        <p:spPr>
          <a:xfrm>
            <a:off x="3477588" y="4905242"/>
            <a:ext cx="501712" cy="501710"/>
          </a:xfrm>
          <a:prstGeom prst="rect">
            <a:avLst/>
          </a:prstGeom>
          <a:noFill/>
        </p:spPr>
        <p:txBody>
          <a:bodyPr wrap="square" rtlCol="0" anchor="ctr" anchorCtr="0">
            <a:normAutofit lnSpcReduction="10000"/>
          </a:bodyPr>
          <a:p>
            <a:pPr algn="ctr">
              <a:lnSpc>
                <a:spcPct val="120000"/>
              </a:lnSpc>
            </a:pPr>
            <a:r>
              <a:rPr lang="en-US" altLang="zh-CN" sz="1350" dirty="0">
                <a:solidFill>
                  <a:sysClr val="window" lastClr="FFFFFF"/>
                </a:solidFill>
                <a:latin typeface="Arial" panose="020B0604020202020204" pitchFamily="34" charset="0"/>
                <a:ea typeface="微软雅黑" panose="020B0503020204020204" charset="-122"/>
                <a:sym typeface="Arial" panose="020B0604020202020204" pitchFamily="34" charset="0"/>
              </a:rPr>
              <a:t>4</a:t>
            </a:r>
            <a:endParaRPr lang="zh-CN" altLang="en-US" sz="13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30" name="文本框 29"/>
          <p:cNvSpPr txBox="1"/>
          <p:nvPr>
            <p:custDataLst>
              <p:tags r:id="rId13"/>
            </p:custDataLst>
          </p:nvPr>
        </p:nvSpPr>
        <p:spPr>
          <a:xfrm>
            <a:off x="8711837" y="4225636"/>
            <a:ext cx="2649853" cy="1708596"/>
          </a:xfrm>
          <a:prstGeom prst="rect">
            <a:avLst/>
          </a:prstGeom>
          <a:noFill/>
        </p:spPr>
        <p:txBody>
          <a:bodyPr wrap="square" lIns="91440" tIns="45720" rIns="91440" bIns="45720" rtlCol="0" anchor="ctr" anchorCtr="0">
            <a:normAutofit/>
          </a:bodyPr>
          <a:p>
            <a:pPr>
              <a:lnSpc>
                <a:spcPct val="120000"/>
              </a:lnSpc>
            </a:pPr>
            <a:endParaRPr lang="zh-CN" altLang="en-US" sz="1200" spc="150">
              <a:solidFill>
                <a:sysClr val="windowText" lastClr="000000">
                  <a:lumMod val="85000"/>
                  <a:lumOff val="15000"/>
                </a:sysClr>
              </a:solidFill>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latin typeface="微软雅黑" panose="020B0503020204020204" charset="-122"/>
                <a:ea typeface="微软雅黑" panose="020B0503020204020204" charset="-122"/>
                <a:cs typeface="微软雅黑" panose="020B0503020204020204" charset="-122"/>
              </a:rPr>
              <a:t>（三）史料情境</a:t>
            </a:r>
            <a:r>
              <a:rPr lang="en-US" altLang="zh-CN" sz="2400">
                <a:latin typeface="微软雅黑" panose="020B0503020204020204" charset="-122"/>
                <a:ea typeface="微软雅黑" panose="020B0503020204020204" charset="-122"/>
                <a:cs typeface="微软雅黑" panose="020B0503020204020204" charset="-122"/>
              </a:rPr>
              <a:t>——</a:t>
            </a:r>
            <a:r>
              <a:rPr lang="zh-CN" altLang="en-US" sz="2400">
                <a:latin typeface="微软雅黑" panose="020B0503020204020204" charset="-122"/>
                <a:ea typeface="微软雅黑" panose="020B0503020204020204" charset="-122"/>
                <a:cs typeface="微软雅黑" panose="020B0503020204020204" charset="-122"/>
              </a:rPr>
              <a:t>文明古国</a:t>
            </a:r>
            <a:r>
              <a:rPr lang="en-US" altLang="zh-CN" sz="2400">
                <a:latin typeface="微软雅黑" panose="020B0503020204020204" charset="-122"/>
                <a:ea typeface="微软雅黑" panose="020B0503020204020204" charset="-122"/>
                <a:cs typeface="微软雅黑" panose="020B0503020204020204" charset="-122"/>
              </a:rPr>
              <a:t>例释进程和特征</a:t>
            </a:r>
            <a:endParaRPr lang="en-US" altLang="zh-CN" sz="2400">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4928870" y="3149600"/>
            <a:ext cx="2196465" cy="1076325"/>
          </a:xfrm>
          <a:prstGeom prst="rect">
            <a:avLst/>
          </a:prstGeom>
          <a:noFill/>
        </p:spPr>
        <p:txBody>
          <a:bodyPr wrap="square" rtlCol="0">
            <a:spAutoFit/>
          </a:bodyPr>
          <a:p>
            <a:pPr algn="ctr"/>
            <a:r>
              <a:rPr lang="zh-CN" altLang="en-US" sz="3200" b="1">
                <a:latin typeface="楷体" panose="02010609060101010101" pitchFamily="49" charset="-122"/>
                <a:ea typeface="楷体" panose="02010609060101010101" pitchFamily="49" charset="-122"/>
              </a:rPr>
              <a:t>深挖教材</a:t>
            </a:r>
            <a:endParaRPr lang="zh-CN" altLang="en-US" sz="3200" b="1">
              <a:latin typeface="楷体" panose="02010609060101010101" pitchFamily="49" charset="-122"/>
              <a:ea typeface="楷体" panose="02010609060101010101" pitchFamily="49" charset="-122"/>
            </a:endParaRPr>
          </a:p>
          <a:p>
            <a:pPr algn="ctr"/>
            <a:r>
              <a:rPr lang="zh-CN" altLang="en-US" sz="3200" b="1">
                <a:latin typeface="楷体" panose="02010609060101010101" pitchFamily="49" charset="-122"/>
                <a:ea typeface="楷体" panose="02010609060101010101" pitchFamily="49" charset="-122"/>
              </a:rPr>
              <a:t>栏目史料</a:t>
            </a:r>
            <a:endParaRPr lang="zh-CN" altLang="en-US" sz="3200" b="1">
              <a:latin typeface="楷体" panose="02010609060101010101" pitchFamily="49" charset="-122"/>
              <a:ea typeface="楷体" panose="02010609060101010101" pitchFamily="49" charset="-122"/>
            </a:endParaRPr>
          </a:p>
        </p:txBody>
      </p:sp>
      <p:sp>
        <p:nvSpPr>
          <p:cNvPr id="10" name="文本框 9"/>
          <p:cNvSpPr txBox="1"/>
          <p:nvPr/>
        </p:nvSpPr>
        <p:spPr>
          <a:xfrm>
            <a:off x="758190" y="1901825"/>
            <a:ext cx="2574290" cy="1506855"/>
          </a:xfrm>
          <a:prstGeom prst="rect">
            <a:avLst/>
          </a:prstGeom>
          <a:noFill/>
        </p:spPr>
        <p:txBody>
          <a:bodyPr wrap="square" rtlCol="0">
            <a:spAutoFit/>
          </a:bodyPr>
          <a:p>
            <a:r>
              <a:rPr lang="zh-CN" altLang="en-US" sz="2000">
                <a:solidFill>
                  <a:srgbClr val="FF0000"/>
                </a:solidFill>
              </a:rPr>
              <a:t>历史纵横</a:t>
            </a:r>
            <a:endParaRPr lang="zh-CN" altLang="en-US" sz="2000">
              <a:solidFill>
                <a:srgbClr val="FF0000"/>
              </a:solidFill>
            </a:endParaRPr>
          </a:p>
          <a:p>
            <a:r>
              <a:rPr lang="zh-CN" altLang="en-US"/>
              <a:t>古代西亚文明的起源</a:t>
            </a:r>
            <a:endParaRPr lang="zh-CN" altLang="en-US"/>
          </a:p>
          <a:p>
            <a:r>
              <a:rPr lang="zh-CN" altLang="en-US"/>
              <a:t>洪水传说</a:t>
            </a:r>
            <a:endParaRPr lang="zh-CN" altLang="en-US"/>
          </a:p>
          <a:p>
            <a:r>
              <a:rPr lang="zh-CN" altLang="en-US"/>
              <a:t>《吉尔伽美什》史诗</a:t>
            </a:r>
            <a:endParaRPr lang="zh-CN" altLang="en-US"/>
          </a:p>
          <a:p>
            <a:endParaRPr lang="zh-CN" altLang="en-US"/>
          </a:p>
        </p:txBody>
      </p:sp>
      <p:sp>
        <p:nvSpPr>
          <p:cNvPr id="14" name="文本框 13"/>
          <p:cNvSpPr txBox="1"/>
          <p:nvPr/>
        </p:nvSpPr>
        <p:spPr>
          <a:xfrm>
            <a:off x="758190" y="4257040"/>
            <a:ext cx="2574290" cy="1506855"/>
          </a:xfrm>
          <a:prstGeom prst="rect">
            <a:avLst/>
          </a:prstGeom>
          <a:noFill/>
        </p:spPr>
        <p:txBody>
          <a:bodyPr wrap="square" rtlCol="0">
            <a:spAutoFit/>
          </a:bodyPr>
          <a:p>
            <a:r>
              <a:rPr lang="zh-CN" altLang="en-US" sz="2000">
                <a:solidFill>
                  <a:srgbClr val="FF0000"/>
                </a:solidFill>
              </a:rPr>
              <a:t>思考点</a:t>
            </a:r>
            <a:endParaRPr lang="zh-CN" altLang="en-US" sz="2000">
              <a:solidFill>
                <a:srgbClr val="FF0000"/>
              </a:solidFill>
            </a:endParaRPr>
          </a:p>
          <a:p>
            <a:r>
              <a:rPr lang="zh-CN" altLang="en-US"/>
              <a:t>西亚两河流域和埃及尼罗河流域的自然环境如何影响了它们各自的文化特点</a:t>
            </a:r>
            <a:endParaRPr lang="zh-CN" altLang="en-US"/>
          </a:p>
        </p:txBody>
      </p:sp>
      <p:sp>
        <p:nvSpPr>
          <p:cNvPr id="19" name="文本框 18"/>
          <p:cNvSpPr txBox="1"/>
          <p:nvPr/>
        </p:nvSpPr>
        <p:spPr>
          <a:xfrm>
            <a:off x="8787130" y="4216400"/>
            <a:ext cx="2574290" cy="953135"/>
          </a:xfrm>
          <a:prstGeom prst="rect">
            <a:avLst/>
          </a:prstGeom>
          <a:noFill/>
        </p:spPr>
        <p:txBody>
          <a:bodyPr wrap="square" rtlCol="0">
            <a:spAutoFit/>
          </a:bodyPr>
          <a:p>
            <a:r>
              <a:rPr lang="zh-CN" altLang="en-US" sz="2000">
                <a:solidFill>
                  <a:srgbClr val="FF0000"/>
                </a:solidFill>
              </a:rPr>
              <a:t>学思之窗</a:t>
            </a:r>
            <a:endParaRPr lang="zh-CN" altLang="en-US" sz="2000">
              <a:solidFill>
                <a:srgbClr val="FF0000"/>
              </a:solidFill>
            </a:endParaRPr>
          </a:p>
          <a:p>
            <a:r>
              <a:rPr lang="zh-CN" altLang="en-US"/>
              <a:t>埃及法老</a:t>
            </a:r>
            <a:endParaRPr lang="zh-CN" altLang="en-US"/>
          </a:p>
          <a:p>
            <a:r>
              <a:rPr lang="zh-CN" altLang="en-US"/>
              <a:t>印度种姓制度</a:t>
            </a:r>
            <a:endParaRPr lang="zh-CN" altLang="en-US"/>
          </a:p>
        </p:txBody>
      </p:sp>
      <p:sp>
        <p:nvSpPr>
          <p:cNvPr id="20" name="文本框 19"/>
          <p:cNvSpPr txBox="1"/>
          <p:nvPr/>
        </p:nvSpPr>
        <p:spPr>
          <a:xfrm>
            <a:off x="8862695" y="1981835"/>
            <a:ext cx="2574290" cy="1506855"/>
          </a:xfrm>
          <a:prstGeom prst="rect">
            <a:avLst/>
          </a:prstGeom>
          <a:noFill/>
        </p:spPr>
        <p:txBody>
          <a:bodyPr wrap="square" rtlCol="0">
            <a:spAutoFit/>
          </a:bodyPr>
          <a:p>
            <a:r>
              <a:rPr lang="zh-CN" altLang="en-US" sz="2000">
                <a:solidFill>
                  <a:srgbClr val="FF0000"/>
                </a:solidFill>
              </a:rPr>
              <a:t>学习聚焦</a:t>
            </a:r>
            <a:endParaRPr lang="zh-CN" altLang="en-US" sz="2000">
              <a:solidFill>
                <a:srgbClr val="FF0000"/>
              </a:solidFill>
            </a:endParaRPr>
          </a:p>
          <a:p>
            <a:r>
              <a:rPr lang="zh-CN" altLang="en-US"/>
              <a:t>阶级和国家标志文明</a:t>
            </a:r>
            <a:endParaRPr lang="zh-CN" altLang="en-US"/>
          </a:p>
          <a:p>
            <a:r>
              <a:rPr lang="zh-CN" altLang="en-US"/>
              <a:t>地理和历史条件影响文明呈现多元</a:t>
            </a:r>
            <a:endParaRPr lang="zh-CN" altLang="en-US"/>
          </a:p>
          <a:p>
            <a:endParaRPr lang="zh-CN" altLang="en-US"/>
          </a:p>
        </p:txBody>
      </p:sp>
      <p:sp>
        <p:nvSpPr>
          <p:cNvPr id="21" name="文本框 20"/>
          <p:cNvSpPr txBox="1"/>
          <p:nvPr/>
        </p:nvSpPr>
        <p:spPr>
          <a:xfrm>
            <a:off x="756285" y="3302635"/>
            <a:ext cx="2385695" cy="36830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p>
            <a:r>
              <a:rPr lang="zh-CN" altLang="en-US"/>
              <a:t>突破难点 注意新知</a:t>
            </a:r>
            <a:endParaRPr lang="zh-CN" altLang="en-US"/>
          </a:p>
        </p:txBody>
      </p:sp>
      <p:sp>
        <p:nvSpPr>
          <p:cNvPr id="22" name="文本框 21"/>
          <p:cNvSpPr txBox="1"/>
          <p:nvPr/>
        </p:nvSpPr>
        <p:spPr>
          <a:xfrm>
            <a:off x="8787130" y="3302635"/>
            <a:ext cx="2385695" cy="36830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p>
            <a:r>
              <a:rPr lang="zh-CN" altLang="en-US"/>
              <a:t>突出重点 关注本质</a:t>
            </a:r>
            <a:endParaRPr lang="zh-CN" altLang="en-US"/>
          </a:p>
        </p:txBody>
      </p:sp>
      <p:sp>
        <p:nvSpPr>
          <p:cNvPr id="25" name="文本框 24"/>
          <p:cNvSpPr txBox="1"/>
          <p:nvPr/>
        </p:nvSpPr>
        <p:spPr>
          <a:xfrm>
            <a:off x="732155" y="5723255"/>
            <a:ext cx="2385695" cy="36830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p>
            <a:r>
              <a:rPr lang="zh-CN" altLang="en-US"/>
              <a:t>对比现象 解释规律</a:t>
            </a:r>
            <a:endParaRPr lang="zh-CN" altLang="en-US"/>
          </a:p>
        </p:txBody>
      </p:sp>
      <p:sp>
        <p:nvSpPr>
          <p:cNvPr id="31" name="文本框 30"/>
          <p:cNvSpPr txBox="1"/>
          <p:nvPr/>
        </p:nvSpPr>
        <p:spPr>
          <a:xfrm>
            <a:off x="8787130" y="5566410"/>
            <a:ext cx="2385695" cy="36830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p>
            <a:r>
              <a:rPr lang="zh-CN" altLang="en-US"/>
              <a:t>拓展史料 加深理解</a:t>
            </a:r>
            <a:endParaRPr lang="zh-CN" altLang="en-US"/>
          </a:p>
        </p:txBody>
      </p:sp>
    </p:spTree>
    <p:custDataLst>
      <p:tags r:id="rId1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500" fill="hold"/>
                                        <p:tgtEl>
                                          <p:spTgt spid="31"/>
                                        </p:tgtEl>
                                        <p:attrNameLst>
                                          <p:attrName>ppt_x</p:attrName>
                                        </p:attrNameLst>
                                      </p:cBhvr>
                                      <p:tavLst>
                                        <p:tav tm="0">
                                          <p:val>
                                            <p:strVal val="#ppt_x"/>
                                          </p:val>
                                        </p:tav>
                                        <p:tav tm="100000">
                                          <p:val>
                                            <p:strVal val="#ppt_x"/>
                                          </p:val>
                                        </p:tav>
                                      </p:tavLst>
                                    </p:anim>
                                    <p:anim calcmode="lin" valueType="num">
                                      <p:cBhvr additive="base">
                                        <p:cTn id="5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500" fill="hold"/>
                                        <p:tgtEl>
                                          <p:spTgt spid="25"/>
                                        </p:tgtEl>
                                        <p:attrNameLst>
                                          <p:attrName>ppt_x</p:attrName>
                                        </p:attrNameLst>
                                      </p:cBhvr>
                                      <p:tavLst>
                                        <p:tav tm="0">
                                          <p:val>
                                            <p:strVal val="#ppt_x"/>
                                          </p:val>
                                        </p:tav>
                                        <p:tav tm="100000">
                                          <p:val>
                                            <p:strVal val="#ppt_x"/>
                                          </p:val>
                                        </p:tav>
                                      </p:tavLst>
                                    </p:anim>
                                    <p:anim calcmode="lin" valueType="num">
                                      <p:cBhvr additive="base">
                                        <p:cTn id="6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10" grpId="0"/>
      <p:bldP spid="21" grpId="0" animBg="1"/>
      <p:bldP spid="20" grpId="0"/>
      <p:bldP spid="22" grpId="0" animBg="1"/>
      <p:bldP spid="14" grpId="0"/>
      <p:bldP spid="25" grpId="0" animBg="1"/>
      <p:bldP spid="19" grpId="0"/>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t>（三）史料情境</a:t>
            </a:r>
            <a:r>
              <a:rPr lang="en-US" altLang="zh-CN" sz="2400"/>
              <a:t>——</a:t>
            </a:r>
            <a:r>
              <a:rPr lang="zh-CN" altLang="en-US" sz="2400"/>
              <a:t>文明古国</a:t>
            </a:r>
            <a:r>
              <a:rPr lang="en-US" altLang="zh-CN" sz="2400"/>
              <a:t>例释进程和特征</a:t>
            </a:r>
            <a:endParaRPr lang="en-US" altLang="zh-CN" sz="2400"/>
          </a:p>
        </p:txBody>
      </p:sp>
      <p:sp>
        <p:nvSpPr>
          <p:cNvPr id="3" name="文本框 2"/>
          <p:cNvSpPr txBox="1"/>
          <p:nvPr/>
        </p:nvSpPr>
        <p:spPr>
          <a:xfrm>
            <a:off x="706120" y="1270635"/>
            <a:ext cx="10801985" cy="460375"/>
          </a:xfrm>
          <a:prstGeom prst="rect">
            <a:avLst/>
          </a:prstGeom>
          <a:noFill/>
        </p:spPr>
        <p:txBody>
          <a:bodyPr wrap="square" rtlCol="0">
            <a:spAutoFit/>
          </a:bodyPr>
          <a:p>
            <a:r>
              <a:rPr lang="en-US" altLang="zh-CN" sz="2400"/>
              <a:t>1.</a:t>
            </a:r>
            <a:r>
              <a:rPr lang="zh-CN" altLang="en-US" sz="2400"/>
              <a:t>深挖教材栏目史料，</a:t>
            </a:r>
            <a:r>
              <a:rPr lang="zh-CN" altLang="en-US" sz="2400">
                <a:solidFill>
                  <a:srgbClr val="FF0000"/>
                </a:solidFill>
              </a:rPr>
              <a:t>创设情境解释本质</a:t>
            </a:r>
            <a:r>
              <a:rPr lang="zh-CN" altLang="en-US" sz="2400"/>
              <a:t>（以西亚两河流域为例）</a:t>
            </a:r>
            <a:endParaRPr lang="zh-CN" altLang="en-US" sz="2400"/>
          </a:p>
        </p:txBody>
      </p:sp>
      <p:graphicFrame>
        <p:nvGraphicFramePr>
          <p:cNvPr id="8" name="表格 7"/>
          <p:cNvGraphicFramePr/>
          <p:nvPr>
            <p:custDataLst>
              <p:tags r:id="rId1"/>
            </p:custDataLst>
          </p:nvPr>
        </p:nvGraphicFramePr>
        <p:xfrm>
          <a:off x="332740" y="2100580"/>
          <a:ext cx="6829425" cy="2655570"/>
        </p:xfrm>
        <a:graphic>
          <a:graphicData uri="http://schemas.openxmlformats.org/drawingml/2006/table">
            <a:tbl>
              <a:tblPr firstRow="1" bandRow="1">
                <a:tableStyleId>{5C22544A-7EE6-4342-B048-85BDC9FD1C3A}</a:tableStyleId>
              </a:tblPr>
              <a:tblGrid>
                <a:gridCol w="3293110"/>
                <a:gridCol w="3536315"/>
              </a:tblGrid>
              <a:tr h="442595">
                <a:tc>
                  <a:txBody>
                    <a:bodyPr/>
                    <a:p>
                      <a:pPr>
                        <a:buNone/>
                      </a:pPr>
                      <a:r>
                        <a:rPr lang="zh-CN" altLang="en-US">
                          <a:solidFill>
                            <a:srgbClr val="FF6238"/>
                          </a:solidFill>
                        </a:rPr>
                        <a:t>史实（教材</a:t>
                      </a:r>
                      <a:r>
                        <a:rPr lang="en-US" altLang="zh-CN">
                          <a:solidFill>
                            <a:srgbClr val="FF6238"/>
                          </a:solidFill>
                        </a:rPr>
                        <a:t>P4-5</a:t>
                      </a:r>
                      <a:r>
                        <a:rPr lang="zh-CN" altLang="en-US">
                          <a:solidFill>
                            <a:srgbClr val="FF6238"/>
                          </a:solidFill>
                        </a:rPr>
                        <a:t>）</a:t>
                      </a:r>
                      <a:endParaRPr lang="zh-CN" altLang="en-US">
                        <a:solidFill>
                          <a:srgbClr val="FF6238"/>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c>
                  <a:txBody>
                    <a:bodyPr/>
                    <a:p>
                      <a:pPr>
                        <a:buNone/>
                      </a:pPr>
                      <a:r>
                        <a:rPr lang="zh-CN" altLang="en-US">
                          <a:solidFill>
                            <a:srgbClr val="FF6238"/>
                          </a:solidFill>
                        </a:rPr>
                        <a:t>演进</a:t>
                      </a:r>
                      <a:endParaRPr lang="zh-CN" altLang="en-US">
                        <a:solidFill>
                          <a:srgbClr val="FF6238"/>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r h="442595">
                <a:tc>
                  <a:txBody>
                    <a:bodyPr/>
                    <a:p>
                      <a:pPr>
                        <a:buNone/>
                      </a:pPr>
                      <a:r>
                        <a:rPr lang="zh-CN" altLang="en-US">
                          <a:solidFill>
                            <a:srgbClr val="FF6238"/>
                          </a:solidFill>
                        </a:rPr>
                        <a:t>前</a:t>
                      </a:r>
                      <a:r>
                        <a:rPr lang="en-US" altLang="zh-CN">
                          <a:solidFill>
                            <a:srgbClr val="FF6238"/>
                          </a:solidFill>
                        </a:rPr>
                        <a:t>9000</a:t>
                      </a:r>
                      <a:r>
                        <a:rPr lang="zh-CN" altLang="en-US">
                          <a:solidFill>
                            <a:srgbClr val="FF6238"/>
                          </a:solidFill>
                        </a:rPr>
                        <a:t>年</a:t>
                      </a:r>
                      <a:r>
                        <a:rPr lang="en-US" altLang="zh-CN">
                          <a:solidFill>
                            <a:srgbClr val="FF6238"/>
                          </a:solidFill>
                        </a:rPr>
                        <a:t> </a:t>
                      </a:r>
                      <a:r>
                        <a:rPr lang="zh-CN" altLang="en-US">
                          <a:solidFill>
                            <a:srgbClr val="FF6238"/>
                          </a:solidFill>
                        </a:rPr>
                        <a:t>西亚出现农耕 畜牧</a:t>
                      </a:r>
                      <a:r>
                        <a:rPr lang="en-US" altLang="zh-CN">
                          <a:solidFill>
                            <a:srgbClr val="FF6238"/>
                          </a:solidFill>
                        </a:rPr>
                        <a:t> </a:t>
                      </a:r>
                      <a:endParaRPr lang="zh-CN" altLang="en-US">
                        <a:solidFill>
                          <a:srgbClr val="FF6238"/>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c>
                  <a:txBody>
                    <a:bodyPr/>
                    <a:p>
                      <a:pPr>
                        <a:buNone/>
                      </a:pPr>
                      <a:r>
                        <a:rPr lang="zh-CN" altLang="en-US">
                          <a:solidFill>
                            <a:srgbClr val="404040"/>
                          </a:solidFill>
                        </a:rPr>
                        <a:t>生产方式与经济结构</a:t>
                      </a:r>
                      <a:endParaRPr lang="zh-CN" altLang="en-US">
                        <a:solidFill>
                          <a:srgbClr val="404040"/>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r h="442595">
                <a:tc>
                  <a:txBody>
                    <a:bodyPr/>
                    <a:p>
                      <a:pPr>
                        <a:buNone/>
                      </a:pPr>
                      <a:r>
                        <a:rPr lang="zh-CN" altLang="en-US">
                          <a:solidFill>
                            <a:srgbClr val="FF6238"/>
                          </a:solidFill>
                        </a:rPr>
                        <a:t>前</a:t>
                      </a:r>
                      <a:r>
                        <a:rPr lang="en-US" altLang="zh-CN">
                          <a:solidFill>
                            <a:srgbClr val="FF6238"/>
                          </a:solidFill>
                        </a:rPr>
                        <a:t>4500</a:t>
                      </a:r>
                      <a:r>
                        <a:rPr lang="zh-CN" altLang="en-US">
                          <a:solidFill>
                            <a:srgbClr val="FF6238"/>
                          </a:solidFill>
                        </a:rPr>
                        <a:t>年 苏美尔人农耕、灌溉、用金属工具；聚落以城市为中心，城市功能完善</a:t>
                      </a:r>
                      <a:endParaRPr lang="en-US" altLang="zh-CN">
                        <a:solidFill>
                          <a:srgbClr val="FF6238"/>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c>
                  <a:txBody>
                    <a:bodyPr/>
                    <a:p>
                      <a:pPr>
                        <a:buNone/>
                      </a:pPr>
                      <a:r>
                        <a:rPr lang="zh-CN" altLang="en-US">
                          <a:solidFill>
                            <a:srgbClr val="404040"/>
                          </a:solidFill>
                        </a:rPr>
                        <a:t>分工、剩余产品、城市（生产关系 私有制）</a:t>
                      </a:r>
                      <a:endParaRPr lang="zh-CN" altLang="en-US">
                        <a:solidFill>
                          <a:srgbClr val="404040"/>
                        </a:solidFill>
                      </a:endParaRPr>
                    </a:p>
                    <a:p>
                      <a:pPr>
                        <a:buNone/>
                      </a:pPr>
                      <a:endParaRPr lang="zh-CN" altLang="en-US">
                        <a:solidFill>
                          <a:srgbClr val="404040"/>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r h="442595">
                <a:tc>
                  <a:txBody>
                    <a:bodyPr/>
                    <a:p>
                      <a:pPr>
                        <a:buNone/>
                      </a:pPr>
                      <a:r>
                        <a:rPr lang="zh-CN" altLang="en-US">
                          <a:solidFill>
                            <a:srgbClr val="FF6238"/>
                          </a:solidFill>
                        </a:rPr>
                        <a:t>前</a:t>
                      </a:r>
                      <a:r>
                        <a:rPr lang="en-US" altLang="zh-CN">
                          <a:solidFill>
                            <a:srgbClr val="FF6238"/>
                          </a:solidFill>
                        </a:rPr>
                        <a:t>2900 </a:t>
                      </a:r>
                      <a:r>
                        <a:rPr lang="zh-CN" altLang="en-US">
                          <a:solidFill>
                            <a:srgbClr val="FF6238"/>
                          </a:solidFill>
                        </a:rPr>
                        <a:t>石碑，楔形文字，史诗，洪水传说</a:t>
                      </a:r>
                      <a:endParaRPr lang="zh-CN" altLang="en-US">
                        <a:solidFill>
                          <a:srgbClr val="FF6238"/>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c>
                  <a:txBody>
                    <a:bodyPr/>
                    <a:p>
                      <a:pPr>
                        <a:buNone/>
                      </a:pPr>
                      <a:r>
                        <a:rPr lang="zh-CN" altLang="en-US">
                          <a:solidFill>
                            <a:srgbClr val="404040"/>
                          </a:solidFill>
                        </a:rPr>
                        <a:t>阶级 国家 宗教 文字 史诗</a:t>
                      </a:r>
                      <a:endParaRPr lang="zh-CN" altLang="en-US">
                        <a:solidFill>
                          <a:srgbClr val="404040"/>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r h="442595">
                <a:tc>
                  <a:txBody>
                    <a:bodyPr/>
                    <a:p>
                      <a:pPr>
                        <a:buNone/>
                      </a:pPr>
                      <a:r>
                        <a:rPr lang="zh-CN" altLang="en-US">
                          <a:solidFill>
                            <a:srgbClr val="FF6238"/>
                          </a:solidFill>
                        </a:rPr>
                        <a:t>前</a:t>
                      </a:r>
                      <a:r>
                        <a:rPr lang="en-US" altLang="zh-CN">
                          <a:solidFill>
                            <a:srgbClr val="FF6238"/>
                          </a:solidFill>
                        </a:rPr>
                        <a:t>1800 </a:t>
                      </a:r>
                      <a:r>
                        <a:rPr lang="zh-CN" altLang="en-US">
                          <a:solidFill>
                            <a:srgbClr val="FF6238"/>
                          </a:solidFill>
                        </a:rPr>
                        <a:t>古巴比伦统一，《汉谟拉比法典》 君权神授</a:t>
                      </a:r>
                      <a:endParaRPr lang="zh-CN" altLang="en-US">
                        <a:solidFill>
                          <a:srgbClr val="FF6238"/>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c>
                  <a:txBody>
                    <a:bodyPr/>
                    <a:p>
                      <a:pPr>
                        <a:buNone/>
                      </a:pPr>
                      <a:r>
                        <a:rPr lang="zh-CN" altLang="en-US">
                          <a:solidFill>
                            <a:srgbClr val="404040"/>
                          </a:solidFill>
                        </a:rPr>
                        <a:t>统一君主专制国家、神化王权和法律治理</a:t>
                      </a:r>
                      <a:endParaRPr lang="zh-CN" altLang="en-US">
                        <a:solidFill>
                          <a:srgbClr val="404040"/>
                        </a:solidFill>
                      </a:endParaRPr>
                    </a:p>
                  </a:txBody>
                  <a:tcP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bl>
          </a:graphicData>
        </a:graphic>
      </p:graphicFrame>
      <p:pic>
        <p:nvPicPr>
          <p:cNvPr id="10" name="object 9"/>
          <p:cNvPicPr/>
          <p:nvPr/>
        </p:nvPicPr>
        <p:blipFill>
          <a:blip r:embed="rId2" cstate="print"/>
          <a:stretch>
            <a:fillRect/>
          </a:stretch>
        </p:blipFill>
        <p:spPr>
          <a:xfrm>
            <a:off x="7481570" y="1721485"/>
            <a:ext cx="3585845" cy="2889885"/>
          </a:xfrm>
          <a:prstGeom prst="rect">
            <a:avLst/>
          </a:prstGeom>
        </p:spPr>
      </p:pic>
      <p:sp>
        <p:nvSpPr>
          <p:cNvPr id="11" name="文本框 10"/>
          <p:cNvSpPr txBox="1"/>
          <p:nvPr/>
        </p:nvSpPr>
        <p:spPr>
          <a:xfrm>
            <a:off x="7344410" y="4715510"/>
            <a:ext cx="4164330" cy="645160"/>
          </a:xfrm>
          <a:prstGeom prst="rect">
            <a:avLst/>
          </a:prstGeom>
          <a:noFill/>
        </p:spPr>
        <p:txBody>
          <a:bodyPr wrap="square" rtlCol="0">
            <a:spAutoFit/>
          </a:bodyPr>
          <a:p>
            <a:pPr algn="ctr"/>
            <a:r>
              <a:rPr spc="25" dirty="0">
                <a:solidFill>
                  <a:srgbClr val="FF0000"/>
                </a:solidFill>
                <a:latin typeface="黑体" panose="02010609060101010101" charset="-122"/>
                <a:cs typeface="黑体" panose="02010609060101010101" charset="-122"/>
                <a:sym typeface="+mn-ea"/>
              </a:rPr>
              <a:t>巴别塔“神之门”——通往天堂的阶梯</a:t>
            </a:r>
            <a:endParaRPr spc="25" dirty="0">
              <a:solidFill>
                <a:srgbClr val="FF0000"/>
              </a:solidFill>
              <a:latin typeface="黑体" panose="02010609060101010101" charset="-122"/>
              <a:cs typeface="黑体" panose="02010609060101010101" charset="-122"/>
              <a:sym typeface="+mn-ea"/>
            </a:endParaRPr>
          </a:p>
          <a:p>
            <a:pPr algn="ctr"/>
            <a:r>
              <a:rPr spc="25" dirty="0">
                <a:solidFill>
                  <a:srgbClr val="FF0000"/>
                </a:solidFill>
                <a:latin typeface="黑体" panose="02010609060101010101" charset="-122"/>
                <a:cs typeface="黑体" panose="02010609060101010101" charset="-122"/>
                <a:sym typeface="+mn-ea"/>
              </a:rPr>
              <a:t>空中花园想象画</a:t>
            </a:r>
            <a:r>
              <a:rPr lang="en-US" spc="25" dirty="0">
                <a:solidFill>
                  <a:srgbClr val="FF0000"/>
                </a:solidFill>
                <a:latin typeface="黑体" panose="02010609060101010101" charset="-122"/>
                <a:cs typeface="黑体" panose="02010609060101010101" charset="-122"/>
                <a:sym typeface="+mn-ea"/>
              </a:rPr>
              <a:t>——</a:t>
            </a:r>
            <a:r>
              <a:rPr lang="zh-CN" altLang="en-US" spc="25" dirty="0">
                <a:solidFill>
                  <a:srgbClr val="FF0000"/>
                </a:solidFill>
                <a:latin typeface="黑体" panose="02010609060101010101" charset="-122"/>
                <a:cs typeface="黑体" panose="02010609060101010101" charset="-122"/>
                <a:sym typeface="+mn-ea"/>
              </a:rPr>
              <a:t>国家公共权力象征</a:t>
            </a:r>
            <a:endParaRPr lang="zh-CN" altLang="en-US" spc="25" dirty="0">
              <a:solidFill>
                <a:srgbClr val="FF0000"/>
              </a:solidFill>
              <a:latin typeface="黑体" panose="02010609060101010101" charset="-122"/>
              <a:cs typeface="黑体" panose="02010609060101010101" charset="-122"/>
              <a:sym typeface="+mn-ea"/>
            </a:endParaRPr>
          </a:p>
        </p:txBody>
      </p:sp>
      <p:sp>
        <p:nvSpPr>
          <p:cNvPr id="12" name="文本框 11"/>
          <p:cNvSpPr txBox="1"/>
          <p:nvPr/>
        </p:nvSpPr>
        <p:spPr>
          <a:xfrm>
            <a:off x="517525" y="5448300"/>
            <a:ext cx="10550525" cy="460375"/>
          </a:xfrm>
          <a:prstGeom prst="rect">
            <a:avLst/>
          </a:prstGeom>
          <a:noFill/>
        </p:spPr>
        <p:txBody>
          <a:bodyPr wrap="square" rtlCol="0">
            <a:spAutoFit/>
          </a:bodyPr>
          <a:p>
            <a:r>
              <a:rPr lang="zh-CN" altLang="en-US" sz="2400"/>
              <a:t>设计意图：梳理教材史实，补充文献史料，创设历史情境，解释历史本质</a:t>
            </a:r>
            <a:endParaRPr lang="zh-CN" altLang="en-US" sz="2400"/>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t>（三）史料情境</a:t>
            </a:r>
            <a:r>
              <a:rPr lang="en-US" altLang="zh-CN" sz="2400"/>
              <a:t>——</a:t>
            </a:r>
            <a:r>
              <a:rPr lang="zh-CN" altLang="en-US" sz="2400"/>
              <a:t>文明古国</a:t>
            </a:r>
            <a:r>
              <a:rPr lang="en-US" altLang="zh-CN" sz="2400"/>
              <a:t>例释进程和特征</a:t>
            </a:r>
            <a:endParaRPr lang="en-US" altLang="zh-CN" sz="2400"/>
          </a:p>
        </p:txBody>
      </p:sp>
      <p:sp>
        <p:nvSpPr>
          <p:cNvPr id="3" name="文本框 2"/>
          <p:cNvSpPr txBox="1"/>
          <p:nvPr/>
        </p:nvSpPr>
        <p:spPr>
          <a:xfrm>
            <a:off x="706120" y="1270635"/>
            <a:ext cx="11485880" cy="460375"/>
          </a:xfrm>
          <a:prstGeom prst="rect">
            <a:avLst/>
          </a:prstGeom>
          <a:noFill/>
        </p:spPr>
        <p:txBody>
          <a:bodyPr wrap="square" rtlCol="0">
            <a:spAutoFit/>
          </a:bodyPr>
          <a:p>
            <a:r>
              <a:rPr lang="en-US" altLang="zh-CN" sz="2400"/>
              <a:t>2.</a:t>
            </a:r>
            <a:r>
              <a:rPr lang="zh-CN" altLang="en-US" sz="2400"/>
              <a:t>深挖教材栏目史料，</a:t>
            </a:r>
            <a:r>
              <a:rPr lang="zh-CN" altLang="en-US" sz="2400">
                <a:solidFill>
                  <a:srgbClr val="FF0000"/>
                </a:solidFill>
              </a:rPr>
              <a:t>对比分析解释规律</a:t>
            </a:r>
            <a:r>
              <a:rPr lang="zh-CN" altLang="en-US" sz="2400"/>
              <a:t>（以对比良渚文明古城与古巴比伦城为例）</a:t>
            </a:r>
            <a:endParaRPr lang="zh-CN" altLang="en-US" sz="2400"/>
          </a:p>
        </p:txBody>
      </p:sp>
      <p:sp>
        <p:nvSpPr>
          <p:cNvPr id="12" name="文本框 11"/>
          <p:cNvSpPr txBox="1"/>
          <p:nvPr/>
        </p:nvSpPr>
        <p:spPr>
          <a:xfrm>
            <a:off x="518160" y="5551805"/>
            <a:ext cx="10550525" cy="460375"/>
          </a:xfrm>
          <a:prstGeom prst="rect">
            <a:avLst/>
          </a:prstGeom>
          <a:noFill/>
        </p:spPr>
        <p:txBody>
          <a:bodyPr wrap="square" rtlCol="0">
            <a:spAutoFit/>
          </a:bodyPr>
          <a:p>
            <a:r>
              <a:rPr lang="zh-CN" altLang="en-US" sz="2400"/>
              <a:t>设计意图：联系现实，古今贯通，中西对比，挖掘规律</a:t>
            </a:r>
            <a:endParaRPr lang="zh-CN" altLang="en-US" sz="2400"/>
          </a:p>
        </p:txBody>
      </p:sp>
      <p:pic>
        <p:nvPicPr>
          <p:cNvPr id="2" name="object 6" descr="C:/Users/lenovo/AppData/Local/Temp/picturescale_20201029195615/output_20201029195616.pngoutput_20201029195616"/>
          <p:cNvPicPr/>
          <p:nvPr/>
        </p:nvPicPr>
        <p:blipFill>
          <a:blip r:embed="rId1"/>
          <a:srcRect r="-132" b="15165"/>
          <a:stretch>
            <a:fillRect/>
          </a:stretch>
        </p:blipFill>
        <p:spPr>
          <a:xfrm>
            <a:off x="706120" y="1848485"/>
            <a:ext cx="11043285" cy="2564765"/>
          </a:xfrm>
          <a:prstGeom prst="rect">
            <a:avLst/>
          </a:prstGeom>
        </p:spPr>
      </p:pic>
      <p:sp>
        <p:nvSpPr>
          <p:cNvPr id="4" name="文本框 3"/>
          <p:cNvSpPr txBox="1"/>
          <p:nvPr/>
        </p:nvSpPr>
        <p:spPr>
          <a:xfrm>
            <a:off x="889000" y="4752340"/>
            <a:ext cx="10677525" cy="460375"/>
          </a:xfrm>
          <a:prstGeom prst="rect">
            <a:avLst/>
          </a:prstGeom>
          <a:noFill/>
        </p:spPr>
        <p:txBody>
          <a:bodyPr wrap="square" rtlCol="0">
            <a:spAutoFit/>
          </a:bodyPr>
          <a:p>
            <a:pPr algn="ctr"/>
            <a:r>
              <a:rPr sz="2400" dirty="0">
                <a:solidFill>
                  <a:srgbClr val="FF0000"/>
                </a:solidFill>
                <a:latin typeface="黑体" panose="02010609060101010101" charset="-122"/>
                <a:cs typeface="黑体" panose="02010609060101010101" charset="-122"/>
                <a:sym typeface="+mn-ea"/>
              </a:rPr>
              <a:t>公共权力	表现：工程、祭祀、战争防御、抗灾等</a:t>
            </a:r>
            <a:endParaRPr lang="zh-CN" altLang="en-US" sz="2400" dirty="0">
              <a:solidFill>
                <a:srgbClr val="FF0000"/>
              </a:solidFill>
              <a:latin typeface="黑体" panose="02010609060101010101" charset="-122"/>
              <a:cs typeface="黑体" panose="02010609060101010101"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t>（三）史料情境</a:t>
            </a:r>
            <a:r>
              <a:rPr lang="en-US" altLang="zh-CN" sz="2400"/>
              <a:t>——</a:t>
            </a:r>
            <a:r>
              <a:rPr lang="zh-CN" altLang="en-US" sz="2400"/>
              <a:t>文明古国</a:t>
            </a:r>
            <a:r>
              <a:rPr lang="en-US" altLang="zh-CN" sz="2400"/>
              <a:t>例释进程和特征</a:t>
            </a:r>
            <a:endParaRPr lang="en-US" altLang="zh-CN" sz="2400"/>
          </a:p>
        </p:txBody>
      </p:sp>
      <p:sp>
        <p:nvSpPr>
          <p:cNvPr id="5" name="文本框 4"/>
          <p:cNvSpPr txBox="1"/>
          <p:nvPr/>
        </p:nvSpPr>
        <p:spPr>
          <a:xfrm>
            <a:off x="518160" y="4902835"/>
            <a:ext cx="10096500" cy="1198880"/>
          </a:xfrm>
          <a:prstGeom prst="rect">
            <a:avLst/>
          </a:prstGeom>
          <a:noFill/>
        </p:spPr>
        <p:txBody>
          <a:bodyPr wrap="square" rtlCol="0">
            <a:spAutoFit/>
          </a:bodyPr>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核心素养：历史解释</a:t>
            </a:r>
            <a:r>
              <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 </a:t>
            </a:r>
            <a:endPar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3：能够辨别历史解释：能对所学历史内容中的历史结论加以分析.</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水平4：能够在独立探究历史问题时，尝试验证以往假说或提出新解释，全面客观论述历史和现实问题:              </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8" name="文本框 7"/>
          <p:cNvSpPr txBox="1"/>
          <p:nvPr/>
        </p:nvSpPr>
        <p:spPr>
          <a:xfrm>
            <a:off x="1147445" y="1870710"/>
            <a:ext cx="9321165" cy="2584450"/>
          </a:xfrm>
          <a:prstGeom prst="rect">
            <a:avLst/>
          </a:prstGeom>
          <a:solidFill>
            <a:schemeClr val="accent3"/>
          </a:solidFill>
        </p:spPr>
        <p:txBody>
          <a:bodyPr wrap="square" rtlCol="0">
            <a:spAutoFit/>
          </a:bodyPr>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pic>
        <p:nvPicPr>
          <p:cNvPr id="7" name="object 9"/>
          <p:cNvPicPr/>
          <p:nvPr/>
        </p:nvPicPr>
        <p:blipFill>
          <a:blip r:embed="rId1" cstate="print"/>
          <a:stretch>
            <a:fillRect/>
          </a:stretch>
        </p:blipFill>
        <p:spPr>
          <a:xfrm>
            <a:off x="1147445" y="1870710"/>
            <a:ext cx="9320530" cy="2584450"/>
          </a:xfrm>
          <a:prstGeom prst="rect">
            <a:avLst/>
          </a:prstGeom>
          <a:gradFill>
            <a:gsLst>
              <a:gs pos="0">
                <a:srgbClr val="7B32B2"/>
              </a:gs>
              <a:gs pos="100000">
                <a:srgbClr val="401A5D"/>
              </a:gs>
            </a:gsLst>
            <a:lin ang="5400000" scaled="0"/>
          </a:gradFill>
        </p:spPr>
      </p:pic>
      <p:sp>
        <p:nvSpPr>
          <p:cNvPr id="10" name="文本框 9"/>
          <p:cNvSpPr txBox="1"/>
          <p:nvPr/>
        </p:nvSpPr>
        <p:spPr>
          <a:xfrm>
            <a:off x="1362075" y="1118870"/>
            <a:ext cx="7800340" cy="583565"/>
          </a:xfrm>
          <a:prstGeom prst="rect">
            <a:avLst/>
          </a:prstGeom>
          <a:noFill/>
        </p:spPr>
        <p:txBody>
          <a:bodyPr wrap="square" rtlCol="0">
            <a:spAutoFit/>
          </a:bodyPr>
          <a:p>
            <a:r>
              <a:rPr lang="zh-CN" altLang="en-US" sz="3200"/>
              <a:t>人类文明的进程</a:t>
            </a:r>
            <a:endParaRPr lang="zh-CN" altLang="en-US" sz="3200"/>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t>（三）史料情境</a:t>
            </a:r>
            <a:r>
              <a:rPr lang="en-US" altLang="zh-CN" sz="2400"/>
              <a:t>——</a:t>
            </a:r>
            <a:r>
              <a:rPr lang="zh-CN" altLang="en-US" sz="2400"/>
              <a:t>文明古国</a:t>
            </a:r>
            <a:r>
              <a:rPr lang="en-US" altLang="zh-CN" sz="2400"/>
              <a:t>例释进程和特征</a:t>
            </a:r>
            <a:endParaRPr lang="en-US" altLang="zh-CN" sz="2400"/>
          </a:p>
        </p:txBody>
      </p:sp>
      <p:sp>
        <p:nvSpPr>
          <p:cNvPr id="3" name="文本框 2"/>
          <p:cNvSpPr txBox="1"/>
          <p:nvPr/>
        </p:nvSpPr>
        <p:spPr>
          <a:xfrm>
            <a:off x="706120" y="1270635"/>
            <a:ext cx="11485880" cy="460375"/>
          </a:xfrm>
          <a:prstGeom prst="rect">
            <a:avLst/>
          </a:prstGeom>
          <a:noFill/>
        </p:spPr>
        <p:txBody>
          <a:bodyPr wrap="square" rtlCol="0">
            <a:spAutoFit/>
          </a:bodyPr>
          <a:p>
            <a:r>
              <a:rPr lang="en-US" altLang="zh-CN" sz="2400"/>
              <a:t>3.</a:t>
            </a:r>
            <a:r>
              <a:rPr lang="zh-CN" altLang="en-US" sz="2400"/>
              <a:t>深挖教材栏目史料，</a:t>
            </a:r>
            <a:r>
              <a:rPr lang="zh-CN" altLang="en-US" sz="2400">
                <a:solidFill>
                  <a:srgbClr val="FF0000"/>
                </a:solidFill>
              </a:rPr>
              <a:t>多种史料互证观点</a:t>
            </a:r>
            <a:r>
              <a:rPr lang="zh-CN" altLang="en-US" sz="2400"/>
              <a:t>（以《汉谟拉比法典》石碑为例）</a:t>
            </a:r>
            <a:endParaRPr lang="zh-CN" altLang="en-US" sz="2400"/>
          </a:p>
        </p:txBody>
      </p:sp>
      <p:grpSp>
        <p:nvGrpSpPr>
          <p:cNvPr id="5" name="object 9"/>
          <p:cNvGrpSpPr/>
          <p:nvPr/>
        </p:nvGrpSpPr>
        <p:grpSpPr>
          <a:xfrm>
            <a:off x="1159510" y="1539240"/>
            <a:ext cx="1489607" cy="5241002"/>
            <a:chOff x="2145484" y="1426135"/>
            <a:chExt cx="2260444" cy="8345347"/>
          </a:xfrm>
        </p:grpSpPr>
        <p:pic>
          <p:nvPicPr>
            <p:cNvPr id="10" name="object 10"/>
            <p:cNvPicPr/>
            <p:nvPr/>
          </p:nvPicPr>
          <p:blipFill>
            <a:blip r:embed="rId1" cstate="print"/>
            <a:stretch>
              <a:fillRect/>
            </a:stretch>
          </p:blipFill>
          <p:spPr>
            <a:xfrm>
              <a:off x="2145484" y="1426135"/>
              <a:ext cx="2186938" cy="8293568"/>
            </a:xfrm>
            <a:prstGeom prst="rect">
              <a:avLst/>
            </a:prstGeom>
          </p:spPr>
        </p:pic>
        <p:pic>
          <p:nvPicPr>
            <p:cNvPr id="11" name="object 11"/>
            <p:cNvPicPr/>
            <p:nvPr/>
          </p:nvPicPr>
          <p:blipFill>
            <a:blip r:embed="rId2" cstate="print"/>
            <a:stretch>
              <a:fillRect/>
            </a:stretch>
          </p:blipFill>
          <p:spPr>
            <a:xfrm>
              <a:off x="2208906" y="1489787"/>
              <a:ext cx="2197022" cy="8281695"/>
            </a:xfrm>
            <a:prstGeom prst="rect">
              <a:avLst/>
            </a:prstGeom>
          </p:spPr>
        </p:pic>
      </p:grpSp>
      <p:sp>
        <p:nvSpPr>
          <p:cNvPr id="8" name="文本框 7"/>
          <p:cNvSpPr txBox="1"/>
          <p:nvPr/>
        </p:nvSpPr>
        <p:spPr>
          <a:xfrm>
            <a:off x="3230880" y="1847850"/>
            <a:ext cx="7131685" cy="2030095"/>
          </a:xfrm>
          <a:prstGeom prst="rect">
            <a:avLst/>
          </a:prstGeom>
          <a:noFill/>
        </p:spPr>
        <p:txBody>
          <a:bodyPr wrap="square" rtlCol="0">
            <a:spAutoFit/>
          </a:bodyPr>
          <a:p>
            <a:pPr>
              <a:lnSpc>
                <a:spcPct val="100000"/>
              </a:lnSpc>
            </a:pP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序言：（神）为人类福祉计，命令我，……汉谟拉比，发扬正义于世……</a:t>
            </a:r>
            <a:r>
              <a:rPr lang="zh-CN"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spc="10"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君权神授</a:t>
            </a:r>
            <a:r>
              <a:rPr lang="zh-CN"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marL="12700" marR="5080">
              <a:lnSpc>
                <a:spcPct val="100000"/>
              </a:lnSpc>
            </a:pP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第56条：自由民放水，水淹其邻人业已播种之田，则彼应按照邻</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区之例，以谷为偿</a:t>
            </a:r>
            <a:r>
              <a:rPr lang="zh-CN"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spc="10"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维护私有财产</a:t>
            </a:r>
            <a:r>
              <a:rPr lang="zh-CN"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第</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196</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200</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条，以眼还眼以牙还牙</a:t>
            </a:r>
            <a:r>
              <a:rPr lang="zh-CN"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spc="10"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同态复仇</a:t>
            </a:r>
            <a:r>
              <a:rPr lang="zh-CN"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marL="12700" marR="5080">
              <a:lnSpc>
                <a:spcPct val="100000"/>
              </a:lnSpc>
            </a:pP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第</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7</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15</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16</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278</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pc="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282</a:t>
            </a:r>
            <a:r>
              <a:rPr spc="1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等条规定奴隶主可有权处置奴隶；法典涉及婚姻、土地租赁、借贷等。</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4" name="文本框 13"/>
          <p:cNvSpPr txBox="1"/>
          <p:nvPr/>
        </p:nvSpPr>
        <p:spPr>
          <a:xfrm>
            <a:off x="8392160" y="3604895"/>
            <a:ext cx="1211580" cy="36830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p>
            <a:r>
              <a:rPr lang="zh-CN" altLang="en-US"/>
              <a:t>文献史料</a:t>
            </a:r>
            <a:endParaRPr lang="zh-CN" altLang="en-US"/>
          </a:p>
        </p:txBody>
      </p:sp>
      <p:sp>
        <p:nvSpPr>
          <p:cNvPr id="19" name="文本框 18"/>
          <p:cNvSpPr txBox="1"/>
          <p:nvPr/>
        </p:nvSpPr>
        <p:spPr>
          <a:xfrm>
            <a:off x="1319530" y="6117590"/>
            <a:ext cx="1211580" cy="36830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p>
            <a:r>
              <a:rPr lang="zh-CN" altLang="en-US"/>
              <a:t>实物史料</a:t>
            </a:r>
            <a:endParaRPr lang="zh-CN" altLang="en-US"/>
          </a:p>
        </p:txBody>
      </p:sp>
      <p:sp>
        <p:nvSpPr>
          <p:cNvPr id="20" name="文本框 19"/>
          <p:cNvSpPr txBox="1"/>
          <p:nvPr/>
        </p:nvSpPr>
        <p:spPr>
          <a:xfrm>
            <a:off x="3482975" y="4059555"/>
            <a:ext cx="5931535" cy="75565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pPr>
              <a:lnSpc>
                <a:spcPct val="120000"/>
              </a:lnSpc>
            </a:pPr>
            <a:r>
              <a:rPr lang="zh-CN" altLang="en-US"/>
              <a:t>奴隶制国家</a:t>
            </a:r>
            <a:r>
              <a:rPr lang="en-US" altLang="zh-CN"/>
              <a:t>——</a:t>
            </a:r>
            <a:r>
              <a:rPr lang="zh-CN" altLang="en-US"/>
              <a:t>专制王权</a:t>
            </a:r>
            <a:r>
              <a:rPr lang="en-US" altLang="zh-CN"/>
              <a:t>——</a:t>
            </a:r>
            <a:r>
              <a:rPr lang="zh-CN" altLang="en-US"/>
              <a:t>法律治理（政治角度）</a:t>
            </a:r>
            <a:endParaRPr lang="zh-CN" altLang="en-US"/>
          </a:p>
          <a:p>
            <a:pPr>
              <a:lnSpc>
                <a:spcPct val="120000"/>
              </a:lnSpc>
            </a:pPr>
            <a:r>
              <a:rPr lang="zh-CN" altLang="en-US"/>
              <a:t>私有制</a:t>
            </a:r>
            <a:r>
              <a:rPr lang="en-US" altLang="zh-CN"/>
              <a:t>——</a:t>
            </a:r>
            <a:r>
              <a:rPr lang="zh-CN" altLang="en-US"/>
              <a:t>贫富分化</a:t>
            </a:r>
            <a:r>
              <a:rPr lang="en-US" altLang="zh-CN"/>
              <a:t>——</a:t>
            </a:r>
            <a:r>
              <a:rPr lang="zh-CN" altLang="en-US"/>
              <a:t>国家保护私有财产（经济角度）</a:t>
            </a:r>
            <a:endParaRPr lang="zh-CN" altLang="en-US"/>
          </a:p>
        </p:txBody>
      </p:sp>
      <p:sp>
        <p:nvSpPr>
          <p:cNvPr id="21" name="文本框 20"/>
          <p:cNvSpPr txBox="1"/>
          <p:nvPr/>
        </p:nvSpPr>
        <p:spPr>
          <a:xfrm>
            <a:off x="3230880" y="5009515"/>
            <a:ext cx="7522210" cy="1476375"/>
          </a:xfrm>
          <a:prstGeom prst="rect">
            <a:avLst/>
          </a:prstGeom>
          <a:noFill/>
        </p:spPr>
        <p:txBody>
          <a:bodyPr wrap="square" rtlCol="0">
            <a:spAutoFit/>
          </a:bodyPr>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核心素养：史料实证</a:t>
            </a:r>
            <a:r>
              <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 </a:t>
            </a:r>
            <a:endPar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：能够区分史料类型；能够从多渠道获取相关史料解答问题，提取有效信息。</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水平</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2</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：能认识不同史料的价值，尝试运用史料作为证据论证自己的观点    </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9" grpId="0" animBg="1"/>
      <p:bldP spid="14" grpId="0" animBg="1"/>
      <p:bldP spid="20" grpId="0" animBg="1"/>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3540125" y="410845"/>
            <a:ext cx="6619240" cy="460375"/>
          </a:xfrm>
          <a:prstGeom prst="rec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wrap="square" rtlCol="0">
            <a:spAutoFit/>
          </a:bodyPr>
          <a:p>
            <a:pPr algn="ctr">
              <a:buClrTx/>
              <a:buSzTx/>
            </a:pPr>
            <a:r>
              <a:rPr lang="zh-CN" altLang="en-US" sz="2400"/>
              <a:t>（三）史料情境</a:t>
            </a:r>
            <a:r>
              <a:rPr lang="en-US" altLang="zh-CN" sz="2400"/>
              <a:t>——</a:t>
            </a:r>
            <a:r>
              <a:rPr lang="zh-CN" altLang="en-US" sz="2400"/>
              <a:t>文明古国</a:t>
            </a:r>
            <a:r>
              <a:rPr lang="en-US" altLang="zh-CN" sz="2400"/>
              <a:t>例释进程和特征</a:t>
            </a:r>
            <a:endParaRPr lang="en-US" altLang="zh-CN" sz="2400"/>
          </a:p>
        </p:txBody>
      </p:sp>
      <p:sp>
        <p:nvSpPr>
          <p:cNvPr id="3" name="文本框 2"/>
          <p:cNvSpPr txBox="1"/>
          <p:nvPr/>
        </p:nvSpPr>
        <p:spPr>
          <a:xfrm>
            <a:off x="706120" y="1270635"/>
            <a:ext cx="11485880" cy="460375"/>
          </a:xfrm>
          <a:prstGeom prst="rect">
            <a:avLst/>
          </a:prstGeom>
          <a:noFill/>
        </p:spPr>
        <p:txBody>
          <a:bodyPr wrap="square" rtlCol="0">
            <a:spAutoFit/>
          </a:bodyPr>
          <a:p>
            <a:r>
              <a:rPr lang="en-US" altLang="zh-CN" sz="2400"/>
              <a:t>3.</a:t>
            </a:r>
            <a:r>
              <a:rPr lang="zh-CN" altLang="en-US" sz="2400"/>
              <a:t>深挖教材栏目史料，</a:t>
            </a:r>
            <a:r>
              <a:rPr lang="zh-CN" altLang="en-US" sz="2400">
                <a:solidFill>
                  <a:srgbClr val="FF0000"/>
                </a:solidFill>
              </a:rPr>
              <a:t>多种史料互证观点</a:t>
            </a:r>
            <a:r>
              <a:rPr lang="zh-CN" altLang="en-US" sz="2400"/>
              <a:t>（以对比埃及文明与印度文明为例）</a:t>
            </a:r>
            <a:endParaRPr lang="zh-CN" altLang="en-US" sz="2400"/>
          </a:p>
        </p:txBody>
      </p:sp>
      <p:sp>
        <p:nvSpPr>
          <p:cNvPr id="21" name="文本框 20"/>
          <p:cNvSpPr txBox="1"/>
          <p:nvPr/>
        </p:nvSpPr>
        <p:spPr>
          <a:xfrm>
            <a:off x="202565" y="5816600"/>
            <a:ext cx="10613390" cy="922020"/>
          </a:xfrm>
          <a:prstGeom prst="rect">
            <a:avLst/>
          </a:prstGeom>
          <a:noFill/>
        </p:spPr>
        <p:txBody>
          <a:bodyPr wrap="square" rtlCol="0">
            <a:spAutoFit/>
          </a:bodyPr>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核心素养：史料实证</a:t>
            </a:r>
            <a:r>
              <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 </a:t>
            </a:r>
            <a:endParaRPr lang="zh-TW"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3</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：能够在探究问题时对史料整理辨析：能利用多种史料互证，形成全面解释。</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水平</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4</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：能比较分析不同来源、不同观点的史料，辨别作者意图；论从史出.恰当论述。</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2" name="object 6" descr="C:/Users/lenovo/AppData/Local/Temp/picturescale_20201029202007/output_20201029202009.pngoutput_20201029202009"/>
          <p:cNvPicPr/>
          <p:nvPr/>
        </p:nvPicPr>
        <p:blipFill>
          <a:blip r:embed="rId1"/>
          <a:stretch>
            <a:fillRect/>
          </a:stretch>
        </p:blipFill>
        <p:spPr>
          <a:xfrm>
            <a:off x="202565" y="2073275"/>
            <a:ext cx="1795780" cy="2533015"/>
          </a:xfrm>
          <a:prstGeom prst="rect">
            <a:avLst/>
          </a:prstGeom>
        </p:spPr>
      </p:pic>
      <p:sp>
        <p:nvSpPr>
          <p:cNvPr id="4" name="文本框 3"/>
          <p:cNvSpPr txBox="1"/>
          <p:nvPr/>
        </p:nvSpPr>
        <p:spPr>
          <a:xfrm>
            <a:off x="2056765" y="2103120"/>
            <a:ext cx="3861435" cy="2306955"/>
          </a:xfrm>
          <a:prstGeom prst="rect">
            <a:avLst/>
          </a:prstGeom>
          <a:noFill/>
        </p:spPr>
        <p:txBody>
          <a:bodyPr wrap="square" rtlCol="0">
            <a:spAutoFit/>
          </a:bodyPr>
          <a:p>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这些</a:t>
            </a:r>
            <a:r>
              <a:rPr sz="1600" spc="25"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自然屏障</a:t>
            </a: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使</a:t>
            </a:r>
            <a:r>
              <a:rPr lang="zh-CN"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她</a:t>
            </a: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得到了特别好的保护……</a:t>
            </a:r>
            <a:r>
              <a:rPr sz="1600" spc="25"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尼罗河</a:t>
            </a: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就像一根 天然的纽带</a:t>
            </a:r>
            <a:r>
              <a:rPr lang="en-US"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据说建造这些金字塔时热情很高，因为他们相信自己正在为一位能够决定他们共同幸福的神建造宅邸。……</a:t>
            </a:r>
            <a:r>
              <a:rPr sz="1600" spc="2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法老</a:t>
            </a: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始终被认为是众神之王……其权力亦被神化，他的话就是法律</a:t>
            </a:r>
            <a:r>
              <a:rPr lang="zh-CN"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algn="r"/>
            <a:r>
              <a:rPr sz="160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——【美】斯塔夫里阿诺斯《全球通史》</a:t>
            </a:r>
            <a:endParaRPr sz="1600">
              <a:solidFill>
                <a:schemeClr val="tx1"/>
              </a:solidFill>
              <a:latin typeface="楷体" panose="02010609060101010101" pitchFamily="49" charset="-122"/>
              <a:ea typeface="楷体" panose="02010609060101010101" pitchFamily="49" charset="-122"/>
              <a:cs typeface="楷体" panose="02010609060101010101" pitchFamily="49" charset="-122"/>
            </a:endParaRPr>
          </a:p>
          <a:p>
            <a:endParaRPr lang="zh-CN" altLang="en-US" sz="160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pic>
        <p:nvPicPr>
          <p:cNvPr id="7" name="图片 6"/>
          <p:cNvPicPr>
            <a:picLocks noChangeAspect="1"/>
          </p:cNvPicPr>
          <p:nvPr/>
        </p:nvPicPr>
        <p:blipFill>
          <a:blip r:embed="rId2"/>
          <a:stretch>
            <a:fillRect/>
          </a:stretch>
        </p:blipFill>
        <p:spPr>
          <a:xfrm>
            <a:off x="6097270" y="2192655"/>
            <a:ext cx="1710690" cy="2293620"/>
          </a:xfrm>
          <a:prstGeom prst="rect">
            <a:avLst/>
          </a:prstGeom>
        </p:spPr>
      </p:pic>
      <p:sp>
        <p:nvSpPr>
          <p:cNvPr id="12" name="文本框 11"/>
          <p:cNvSpPr txBox="1"/>
          <p:nvPr/>
        </p:nvSpPr>
        <p:spPr>
          <a:xfrm>
            <a:off x="7925435" y="2153920"/>
            <a:ext cx="3899535" cy="2467610"/>
          </a:xfrm>
          <a:prstGeom prst="rect">
            <a:avLst/>
          </a:prstGeom>
          <a:noFill/>
        </p:spPr>
        <p:txBody>
          <a:bodyPr wrap="square" rtlCol="0">
            <a:spAutoFit/>
          </a:bodyPr>
          <a:p>
            <a:pPr marL="12700">
              <a:lnSpc>
                <a:spcPct val="100000"/>
              </a:lnSpc>
              <a:spcBef>
                <a:spcPts val="1625"/>
              </a:spcBef>
            </a:pP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当</a:t>
            </a:r>
            <a:r>
              <a:rPr sz="1600" spc="25"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他们</a:t>
            </a: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分割普鲁沙时，……</a:t>
            </a:r>
            <a:endPar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marL="12700">
              <a:lnSpc>
                <a:spcPct val="100000"/>
              </a:lnSpc>
              <a:spcBef>
                <a:spcPts val="1625"/>
              </a:spcBef>
            </a:pP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其口为婆罗门，</a:t>
            </a:r>
            <a:endParaRPr sz="160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marL="12700" marR="1908810">
              <a:lnSpc>
                <a:spcPct val="100000"/>
              </a:lnSpc>
              <a:spcBef>
                <a:spcPts val="5"/>
              </a:spcBef>
            </a:pP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由其双臂造成罗惹尼耶（刹帝利</a:t>
            </a:r>
            <a:r>
              <a:rPr sz="1600" spc="2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endParaRPr sz="1600" spc="20"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marL="12700" marR="1908810">
              <a:lnSpc>
                <a:spcPct val="100000"/>
              </a:lnSpc>
              <a:spcBef>
                <a:spcPts val="5"/>
              </a:spcBef>
            </a:pP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其双腿变成吠舍，</a:t>
            </a:r>
            <a:endPar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marL="12700" marR="1908810">
              <a:lnSpc>
                <a:spcPct val="100000"/>
              </a:lnSpc>
              <a:spcBef>
                <a:spcPts val="5"/>
              </a:spcBef>
            </a:pPr>
            <a:r>
              <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从其双脚生出首陀罗。</a:t>
            </a:r>
            <a:endParaRPr sz="1600" spc="2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marL="12700">
              <a:lnSpc>
                <a:spcPct val="100000"/>
              </a:lnSpc>
              <a:spcBef>
                <a:spcPts val="1530"/>
              </a:spcBef>
            </a:pPr>
            <a:r>
              <a:rPr sz="1600" spc="35"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——崔连仲等选译《古印度吠陀时代和列国时代史料选辑》</a:t>
            </a:r>
            <a:endParaRPr sz="160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nSpc>
                <a:spcPct val="100000"/>
              </a:lnSpc>
            </a:pPr>
            <a:endParaRPr lang="zh-CN" altLang="en-US" sz="160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3" name="文本框 12"/>
          <p:cNvSpPr txBox="1"/>
          <p:nvPr/>
        </p:nvSpPr>
        <p:spPr>
          <a:xfrm>
            <a:off x="756285" y="4779010"/>
            <a:ext cx="4404995" cy="368300"/>
          </a:xfrm>
          <a:prstGeom prst="rect">
            <a:avLst/>
          </a:prstGeom>
          <a:noFill/>
        </p:spPr>
        <p:txBody>
          <a:bodyPr wrap="square" rtlCol="0">
            <a:spAutoFit/>
          </a:bodyPr>
          <a:p>
            <a:r>
              <a:rPr lang="zh-CN" altLang="en-US"/>
              <a:t>侧重</a:t>
            </a:r>
            <a:r>
              <a:rPr lang="zh-CN" altLang="en-US">
                <a:solidFill>
                  <a:srgbClr val="FF0000"/>
                </a:solidFill>
              </a:rPr>
              <a:t>自然地理</a:t>
            </a:r>
            <a:r>
              <a:rPr lang="zh-CN" altLang="en-US"/>
              <a:t>因素的影响</a:t>
            </a:r>
            <a:endParaRPr lang="zh-CN" altLang="en-US"/>
          </a:p>
        </p:txBody>
      </p:sp>
      <p:sp>
        <p:nvSpPr>
          <p:cNvPr id="15" name="文本框 14"/>
          <p:cNvSpPr txBox="1"/>
          <p:nvPr/>
        </p:nvSpPr>
        <p:spPr>
          <a:xfrm>
            <a:off x="6097270" y="4779010"/>
            <a:ext cx="4404995" cy="368300"/>
          </a:xfrm>
          <a:prstGeom prst="rect">
            <a:avLst/>
          </a:prstGeom>
          <a:noFill/>
        </p:spPr>
        <p:txBody>
          <a:bodyPr wrap="square" rtlCol="0">
            <a:spAutoFit/>
          </a:bodyPr>
          <a:p>
            <a:r>
              <a:rPr lang="zh-CN" altLang="en-US"/>
              <a:t>侧重</a:t>
            </a:r>
            <a:r>
              <a:rPr lang="zh-CN" altLang="en-US">
                <a:solidFill>
                  <a:srgbClr val="FF0000"/>
                </a:solidFill>
              </a:rPr>
              <a:t>历史发展</a:t>
            </a:r>
            <a:r>
              <a:rPr lang="zh-CN" altLang="en-US"/>
              <a:t>因素的影响</a:t>
            </a:r>
            <a:endParaRPr lang="zh-CN" altLang="en-US"/>
          </a:p>
        </p:txBody>
      </p:sp>
      <p:sp>
        <p:nvSpPr>
          <p:cNvPr id="17" name="文本框 16"/>
          <p:cNvSpPr txBox="1"/>
          <p:nvPr/>
        </p:nvSpPr>
        <p:spPr>
          <a:xfrm>
            <a:off x="2498725" y="4237990"/>
            <a:ext cx="2006600" cy="368300"/>
          </a:xfrm>
          <a:prstGeom prst="rect">
            <a:avLst/>
          </a:prstGeom>
          <a:solidFill>
            <a:schemeClr val="accent6">
              <a:lumMod val="20000"/>
              <a:lumOff val="80000"/>
            </a:schemeClr>
          </a:solidFill>
        </p:spPr>
        <p:txBody>
          <a:bodyPr wrap="square" rtlCol="0">
            <a:spAutoFit/>
          </a:bodyPr>
          <a:p>
            <a:pPr algn="ctr"/>
            <a:r>
              <a:rPr lang="zh-CN" altLang="en-US"/>
              <a:t>尼罗河的赠礼</a:t>
            </a:r>
            <a:endParaRPr lang="zh-CN" altLang="en-US"/>
          </a:p>
        </p:txBody>
      </p:sp>
      <p:sp>
        <p:nvSpPr>
          <p:cNvPr id="18" name="文本框 17"/>
          <p:cNvSpPr txBox="1"/>
          <p:nvPr/>
        </p:nvSpPr>
        <p:spPr>
          <a:xfrm>
            <a:off x="7807960" y="4410075"/>
            <a:ext cx="3167380" cy="368300"/>
          </a:xfrm>
          <a:prstGeom prst="rect">
            <a:avLst/>
          </a:prstGeom>
          <a:solidFill>
            <a:schemeClr val="accent6">
              <a:lumMod val="20000"/>
              <a:lumOff val="80000"/>
            </a:schemeClr>
          </a:solidFill>
        </p:spPr>
        <p:txBody>
          <a:bodyPr wrap="square" rtlCol="0">
            <a:spAutoFit/>
          </a:bodyPr>
          <a:p>
            <a:pPr algn="ctr"/>
            <a:r>
              <a:rPr lang="zh-CN" altLang="en-US"/>
              <a:t>种姓等级制度与佛教众生平等</a:t>
            </a:r>
            <a:endParaRPr lang="zh-CN" altLang="en-US"/>
          </a:p>
        </p:txBody>
      </p:sp>
      <p:sp>
        <p:nvSpPr>
          <p:cNvPr id="22" name="文本框 21"/>
          <p:cNvSpPr txBox="1"/>
          <p:nvPr/>
        </p:nvSpPr>
        <p:spPr>
          <a:xfrm>
            <a:off x="516890" y="5283835"/>
            <a:ext cx="11017885" cy="368300"/>
          </a:xfrm>
          <a:prstGeom prst="rect">
            <a:avLst/>
          </a:prstGeom>
          <a:noFill/>
        </p:spPr>
        <p:txBody>
          <a:bodyPr wrap="square" rtlCol="0">
            <a:spAutoFit/>
          </a:bodyPr>
          <a:p>
            <a:r>
              <a:rPr lang="zh-CN" altLang="en-US"/>
              <a:t>设计意图：文献材料配合地图，明确地理历史条件，直观对比分析互证，全面辩证客观论述</a:t>
            </a:r>
            <a:endParaRPr lang="zh-CN" altLang="en-US"/>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ppt_x"/>
                                          </p:val>
                                        </p:tav>
                                        <p:tav tm="100000">
                                          <p:val>
                                            <p:strVal val="#ppt_x"/>
                                          </p:val>
                                        </p:tav>
                                      </p:tavLst>
                                    </p:anim>
                                    <p:anim calcmode="lin" valueType="num">
                                      <p:cBhvr additive="base">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fill="hold"/>
                                        <p:tgtEl>
                                          <p:spTgt spid="22"/>
                                        </p:tgtEl>
                                        <p:attrNameLst>
                                          <p:attrName>ppt_x</p:attrName>
                                        </p:attrNameLst>
                                      </p:cBhvr>
                                      <p:tavLst>
                                        <p:tav tm="0">
                                          <p:val>
                                            <p:strVal val="#ppt_x"/>
                                          </p:val>
                                        </p:tav>
                                        <p:tav tm="100000">
                                          <p:val>
                                            <p:strVal val="#ppt_x"/>
                                          </p:val>
                                        </p:tav>
                                      </p:tavLst>
                                    </p:anim>
                                    <p:anim calcmode="lin" valueType="num">
                                      <p:cBhvr additive="base">
                                        <p:cTn id="6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2" grpId="0"/>
      <p:bldP spid="17" grpId="0" animBg="1"/>
      <p:bldP spid="18" grpId="0" animBg="1"/>
      <p:bldP spid="13" grpId="0"/>
      <p:bldP spid="15" grpId="0"/>
      <p:bldP spid="22"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2" name="文本框 1"/>
          <p:cNvSpPr txBox="1"/>
          <p:nvPr/>
        </p:nvSpPr>
        <p:spPr>
          <a:xfrm>
            <a:off x="915670" y="1080770"/>
            <a:ext cx="5300345" cy="398780"/>
          </a:xfrm>
          <a:prstGeom prst="rect">
            <a:avLst/>
          </a:prstGeom>
          <a:noFill/>
        </p:spPr>
        <p:txBody>
          <a:bodyPr wrap="square" rtlCol="0">
            <a:spAutoFit/>
          </a:bodyPr>
          <a:p>
            <a:r>
              <a:rPr lang="zh-CN" altLang="en-US" sz="2000"/>
              <a:t>结合本课所学，梳理对比探寻原因</a:t>
            </a:r>
            <a:endParaRPr lang="zh-CN" altLang="en-US" sz="2000"/>
          </a:p>
        </p:txBody>
      </p:sp>
      <p:graphicFrame>
        <p:nvGraphicFramePr>
          <p:cNvPr id="3" name="object 2"/>
          <p:cNvGraphicFramePr>
            <a:graphicFrameLocks noGrp="1"/>
          </p:cNvGraphicFramePr>
          <p:nvPr>
            <p:custDataLst>
              <p:tags r:id="rId1"/>
            </p:custDataLst>
          </p:nvPr>
        </p:nvGraphicFramePr>
        <p:xfrm>
          <a:off x="457200" y="1479550"/>
          <a:ext cx="6217285" cy="5205730"/>
        </p:xfrm>
        <a:graphic>
          <a:graphicData uri="http://schemas.openxmlformats.org/drawingml/2006/table">
            <a:tbl>
              <a:tblPr firstRow="1" bandRow="1">
                <a:effectLst/>
                <a:tableStyleId>{5940675A-B579-460E-94D1-54222C63F5DA}</a:tableStyleId>
              </a:tblPr>
              <a:tblGrid>
                <a:gridCol w="364490"/>
                <a:gridCol w="772160"/>
                <a:gridCol w="3425825"/>
                <a:gridCol w="1654810"/>
              </a:tblGrid>
              <a:tr h="400050">
                <a:tc gridSpan="2">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文明</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hMerge="1">
                  <a:tcPr marL="0" marR="0" marT="0" marB="0">
                    <a:lnR w="9525">
                      <a:solidFill>
                        <a:srgbClr val="646464"/>
                      </a:solidFill>
                      <a:prstDash val="sysDash"/>
                    </a:lnR>
                    <a:lnT w="28575">
                      <a:solidFill>
                        <a:srgbClr val="646464"/>
                      </a:solidFill>
                      <a:prstDash val="solid"/>
                    </a:lnT>
                    <a:lnB w="9525">
                      <a:solidFill>
                        <a:srgbClr val="646464"/>
                      </a:solidFill>
                      <a:prstDash val="sysDash"/>
                    </a:lnB>
                  </a:tcPr>
                </a:tc>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cs typeface="楷体" panose="02010609060101010101" pitchFamily="49" charset="-122"/>
                        </a:rPr>
                        <a:t>典 型 内 容</a:t>
                      </a:r>
                      <a:endParaRPr sz="2000" b="0" spc="60">
                        <a:solidFill>
                          <a:srgbClr val="646464"/>
                        </a:solidFill>
                        <a:latin typeface="楷体" panose="02010609060101010101" pitchFamily="49" charset="-122"/>
                        <a:ea typeface="楷体" panose="02010609060101010101" pitchFamily="49" charset="-122"/>
                        <a:cs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探因</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1109980">
                <a:tc>
                  <a:txBody>
                    <a:bodyPr/>
                    <a:p>
                      <a:pPr marR="31750"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西亚</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古巴比伦</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l">
                        <a:lnSpc>
                          <a:spcPct val="120000"/>
                        </a:lnSpc>
                        <a:spcBef>
                          <a:spcPts val="0"/>
                        </a:spcBef>
                        <a:spcAft>
                          <a:spcPts val="0"/>
                        </a:spcAft>
                      </a:pPr>
                      <a:r>
                        <a:rPr sz="2000" b="0" spc="60">
                          <a:solidFill>
                            <a:schemeClr val="accent6"/>
                          </a:solidFill>
                          <a:latin typeface="楷体" panose="02010609060101010101" pitchFamily="49" charset="-122"/>
                          <a:ea typeface="楷体" panose="02010609060101010101" pitchFamily="49" charset="-122"/>
                        </a:rPr>
                        <a:t>青铜时代两河流域产生；</a:t>
                      </a:r>
                      <a:endParaRPr sz="2000" b="0" spc="60">
                        <a:solidFill>
                          <a:schemeClr val="accent6"/>
                        </a:solidFill>
                        <a:latin typeface="楷体" panose="02010609060101010101" pitchFamily="49" charset="-122"/>
                        <a:ea typeface="楷体" panose="02010609060101010101" pitchFamily="49" charset="-122"/>
                      </a:endParaRPr>
                    </a:p>
                    <a:p>
                      <a:pPr indent="0" algn="l">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君主专制立法，楔形文字、史诗、科技</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rowSpan="4">
                  <a:txBody>
                    <a:bodyPr/>
                    <a:p>
                      <a:pPr indent="0" algn="l">
                        <a:lnSpc>
                          <a:spcPct val="120000"/>
                        </a:lnSpc>
                        <a:spcBef>
                          <a:spcPts val="0"/>
                        </a:spcBef>
                        <a:spcAft>
                          <a:spcPts val="0"/>
                        </a:spcAft>
                      </a:pPr>
                      <a:r>
                        <a:rPr sz="2000" b="1" spc="60">
                          <a:solidFill>
                            <a:srgbClr val="FF0000"/>
                          </a:solidFill>
                          <a:latin typeface="楷体" panose="02010609060101010101" pitchFamily="49" charset="-122"/>
                          <a:ea typeface="楷体" panose="02010609060101010101" pitchFamily="49" charset="-122"/>
                          <a:cs typeface="楷体" panose="02010609060101010101" pitchFamily="49" charset="-122"/>
                        </a:rPr>
                        <a:t>多元性因素：</a:t>
                      </a:r>
                      <a:endParaRPr sz="2000" b="1" spc="60">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cs typeface="楷体" panose="02010609060101010101" pitchFamily="49" charset="-122"/>
                        </a:rPr>
                        <a:t>地理历史差异</a:t>
                      </a: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cs typeface="楷体" panose="02010609060101010101" pitchFamily="49" charset="-122"/>
                        </a:rPr>
                        <a:t>相对独立发展</a:t>
                      </a: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r>
                        <a:rPr sz="2000" b="1" spc="60">
                          <a:solidFill>
                            <a:srgbClr val="FF0000"/>
                          </a:solidFill>
                          <a:latin typeface="楷体" panose="02010609060101010101" pitchFamily="49" charset="-122"/>
                          <a:ea typeface="楷体" panose="02010609060101010101" pitchFamily="49" charset="-122"/>
                          <a:cs typeface="楷体" panose="02010609060101010101" pitchFamily="49" charset="-122"/>
                        </a:rPr>
                        <a:t>进步因素：</a:t>
                      </a:r>
                      <a:endParaRPr sz="2000" b="1" spc="60">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cs typeface="楷体" panose="02010609060101010101" pitchFamily="49" charset="-122"/>
                        </a:rPr>
                        <a:t>生产力发展</a:t>
                      </a: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cs typeface="楷体" panose="02010609060101010101" pitchFamily="49" charset="-122"/>
                        </a:rPr>
                        <a:t>管理的制度</a:t>
                      </a: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cs typeface="楷体" panose="02010609060101010101" pitchFamily="49" charset="-122"/>
                        </a:rPr>
                        <a:t>理性科学精神……</a:t>
                      </a: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r h="1109980">
                <a:tc>
                  <a:txBody>
                    <a:bodyPr/>
                    <a:p>
                      <a:pPr marR="31115"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北非</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p>
                      <a:pPr indent="0" algn="ctr">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rPr>
                        <a:t>古埃及</a:t>
                      </a: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p>
                      <a:pPr indent="0" algn="l">
                        <a:lnSpc>
                          <a:spcPct val="120000"/>
                        </a:lnSpc>
                        <a:spcBef>
                          <a:spcPts val="0"/>
                        </a:spcBef>
                        <a:spcAft>
                          <a:spcPts val="0"/>
                        </a:spcAft>
                      </a:pPr>
                      <a:r>
                        <a:rPr sz="2000" b="0" spc="60">
                          <a:solidFill>
                            <a:schemeClr val="accent6"/>
                          </a:solidFill>
                          <a:latin typeface="楷体" panose="02010609060101010101" pitchFamily="49" charset="-122"/>
                          <a:ea typeface="楷体" panose="02010609060101010101" pitchFamily="49" charset="-122"/>
                        </a:rPr>
                        <a:t>青铜时代尼罗河流域产生；</a:t>
                      </a:r>
                      <a:endParaRPr sz="2000" b="0" spc="60">
                        <a:solidFill>
                          <a:schemeClr val="accent6"/>
                        </a:solidFill>
                        <a:latin typeface="楷体" panose="02010609060101010101" pitchFamily="49" charset="-122"/>
                        <a:ea typeface="楷体" panose="02010609060101010101" pitchFamily="49" charset="-122"/>
                      </a:endParaRPr>
                    </a:p>
                    <a:p>
                      <a:pPr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rPr>
                        <a:t>法老神圣，官僚体系完备、象形文字、莎草纸、科技</a:t>
                      </a: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vMerge="1">
                  <a:tcPr marL="0" marR="0" marT="55244" marB="0">
                    <a:lnL w="9525">
                      <a:solidFill>
                        <a:srgbClr val="646464"/>
                      </a:solidFill>
                      <a:prstDash val="sysDash"/>
                    </a:lnL>
                    <a:lnR w="9525">
                      <a:solidFill>
                        <a:srgbClr val="646464"/>
                      </a:solidFill>
                      <a:prstDash val="sysDash"/>
                    </a:lnR>
                    <a:lnT w="76200">
                      <a:solidFill>
                        <a:srgbClr val="FFFFFF"/>
                      </a:solidFill>
                      <a:prstDash val="solid"/>
                    </a:lnT>
                    <a:lnB w="76200">
                      <a:solidFill>
                        <a:srgbClr val="FFFFFF"/>
                      </a:solidFill>
                      <a:prstDash val="solid"/>
                    </a:lnB>
                  </a:tcPr>
                </a:tc>
              </a:tr>
              <a:tr h="1475740">
                <a:tc>
                  <a:txBody>
                    <a:bodyPr/>
                    <a:p>
                      <a:pPr marR="31115"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南亚</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p>
                      <a:pPr indent="0" algn="ctr">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rPr>
                        <a:t>古印度</a:t>
                      </a: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p>
                      <a:pPr marR="340995" indent="0" algn="l">
                        <a:lnSpc>
                          <a:spcPct val="120000"/>
                        </a:lnSpc>
                        <a:spcBef>
                          <a:spcPts val="0"/>
                        </a:spcBef>
                        <a:spcAft>
                          <a:spcPts val="0"/>
                        </a:spcAft>
                      </a:pPr>
                      <a:r>
                        <a:rPr sz="2000" b="0" spc="60">
                          <a:solidFill>
                            <a:schemeClr val="accent6"/>
                          </a:solidFill>
                          <a:latin typeface="楷体" panose="02010609060101010101" pitchFamily="49" charset="-122"/>
                          <a:ea typeface="楷体" panose="02010609060101010101" pitchFamily="49" charset="-122"/>
                          <a:cs typeface="楷体" panose="02010609060101010101" pitchFamily="49" charset="-122"/>
                        </a:rPr>
                        <a:t>青铜时代印度河流域产生，铁器时代恒河流域发展；</a:t>
                      </a:r>
                      <a:r>
                        <a:rPr sz="2000" b="0" spc="60">
                          <a:solidFill>
                            <a:srgbClr val="404040"/>
                          </a:solidFill>
                          <a:latin typeface="楷体" panose="02010609060101010101" pitchFamily="49" charset="-122"/>
                          <a:ea typeface="楷体" panose="02010609060101010101" pitchFamily="49" charset="-122"/>
                          <a:cs typeface="楷体" panose="02010609060101010101" pitchFamily="49" charset="-122"/>
                        </a:rPr>
                        <a:t> </a:t>
                      </a: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p>
                      <a:pPr marR="340995"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cs typeface="楷体" panose="02010609060101010101" pitchFamily="49" charset="-122"/>
                        </a:rPr>
                        <a:t>种姓制度、宗教伦理，史诗、科技、数学突出</a:t>
                      </a:r>
                      <a:endParaRPr sz="2000" b="0" spc="60">
                        <a:solidFill>
                          <a:srgbClr val="404040"/>
                        </a:solidFill>
                        <a:latin typeface="楷体" panose="02010609060101010101" pitchFamily="49" charset="-122"/>
                        <a:ea typeface="楷体" panose="02010609060101010101" pitchFamily="49" charset="-122"/>
                        <a:cs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cPr marL="0" marR="0" marT="55244" marB="0">
                    <a:lnL w="9525">
                      <a:solidFill>
                        <a:srgbClr val="646464"/>
                      </a:solidFill>
                      <a:prstDash val="sysDash"/>
                    </a:lnL>
                    <a:lnR w="9525">
                      <a:solidFill>
                        <a:srgbClr val="646464"/>
                      </a:solidFill>
                      <a:prstDash val="sysDash"/>
                    </a:lnR>
                    <a:lnT w="76200">
                      <a:solidFill>
                        <a:srgbClr val="FFFFFF"/>
                      </a:solidFill>
                      <a:prstDash val="solid"/>
                    </a:lnT>
                    <a:lnB w="76200">
                      <a:solidFill>
                        <a:srgbClr val="FFFFFF"/>
                      </a:solidFill>
                      <a:prstDash val="solid"/>
                    </a:lnB>
                  </a:tcPr>
                </a:tc>
              </a:tr>
              <a:tr h="1109980">
                <a:tc>
                  <a:txBody>
                    <a:bodyPr/>
                    <a:p>
                      <a:pPr indent="0" algn="ctr">
                        <a:lnSpc>
                          <a:spcPct val="120000"/>
                        </a:lnSpc>
                        <a:spcBef>
                          <a:spcPts val="0"/>
                        </a:spcBef>
                        <a:spcAft>
                          <a:spcPts val="0"/>
                        </a:spcAft>
                      </a:pPr>
                      <a:r>
                        <a:rPr sz="2000" b="0" spc="60">
                          <a:solidFill>
                            <a:srgbClr val="646464"/>
                          </a:solidFill>
                          <a:latin typeface="楷体" panose="02010609060101010101" pitchFamily="49" charset="-122"/>
                          <a:ea typeface="楷体" panose="02010609060101010101" pitchFamily="49" charset="-122"/>
                        </a:rPr>
                        <a:t>欧洲</a:t>
                      </a:r>
                      <a:endParaRPr sz="2000" b="0" spc="60">
                        <a:solidFill>
                          <a:srgbClr val="646464"/>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ctr">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rPr>
                        <a:t>古希腊城邦</a:t>
                      </a: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p>
                      <a:pPr indent="0" algn="l">
                        <a:lnSpc>
                          <a:spcPct val="120000"/>
                        </a:lnSpc>
                        <a:spcBef>
                          <a:spcPts val="0"/>
                        </a:spcBef>
                        <a:spcAft>
                          <a:spcPts val="0"/>
                        </a:spcAft>
                      </a:pPr>
                      <a:r>
                        <a:rPr sz="2000" b="0" spc="60">
                          <a:solidFill>
                            <a:schemeClr val="accent6"/>
                          </a:solidFill>
                          <a:latin typeface="楷体" panose="02010609060101010101" pitchFamily="49" charset="-122"/>
                          <a:ea typeface="楷体" panose="02010609060101010101" pitchFamily="49" charset="-122"/>
                        </a:rPr>
                        <a:t>铁器时代海洋文明；</a:t>
                      </a:r>
                      <a:endParaRPr sz="2000" b="0" spc="60">
                        <a:solidFill>
                          <a:schemeClr val="accent6"/>
                        </a:solidFill>
                        <a:latin typeface="楷体" panose="02010609060101010101" pitchFamily="49" charset="-122"/>
                        <a:ea typeface="楷体" panose="02010609060101010101" pitchFamily="49" charset="-122"/>
                      </a:endParaRPr>
                    </a:p>
                    <a:p>
                      <a:pPr indent="0" algn="l">
                        <a:lnSpc>
                          <a:spcPct val="120000"/>
                        </a:lnSpc>
                        <a:spcBef>
                          <a:spcPts val="0"/>
                        </a:spcBef>
                        <a:spcAft>
                          <a:spcPts val="0"/>
                        </a:spcAft>
                      </a:pPr>
                      <a:r>
                        <a:rPr sz="2000" b="0" spc="60">
                          <a:solidFill>
                            <a:srgbClr val="404040"/>
                          </a:solidFill>
                          <a:latin typeface="楷体" panose="02010609060101010101" pitchFamily="49" charset="-122"/>
                          <a:ea typeface="楷体" panose="02010609060101010101" pitchFamily="49" charset="-122"/>
                        </a:rPr>
                        <a:t>城邦国家，寡头制、民主制等，文学、哲学、史学</a:t>
                      </a:r>
                      <a:endParaRPr sz="2000" b="0" spc="60">
                        <a:solidFill>
                          <a:srgbClr val="404040"/>
                        </a:solidFill>
                        <a:latin typeface="楷体" panose="02010609060101010101" pitchFamily="49" charset="-122"/>
                        <a:ea typeface="楷体" panose="02010609060101010101" pitchFamily="49" charset="-122"/>
                      </a:endParaRPr>
                    </a:p>
                  </a:txBody>
                  <a:tcPr marL="25400" marR="254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vMerge="1">
                  <a:tcPr marL="0" marR="0" marT="55244" marB="0">
                    <a:lnL w="9525">
                      <a:solidFill>
                        <a:srgbClr val="646464"/>
                      </a:solidFill>
                      <a:prstDash val="sysDash"/>
                    </a:lnL>
                    <a:lnR w="9525">
                      <a:solidFill>
                        <a:srgbClr val="646464"/>
                      </a:solidFill>
                      <a:prstDash val="sysDash"/>
                    </a:lnR>
                    <a:lnT w="76200">
                      <a:solidFill>
                        <a:srgbClr val="FFFFFF"/>
                      </a:solidFill>
                      <a:prstDash val="solid"/>
                    </a:lnT>
                    <a:lnB w="28575">
                      <a:solidFill>
                        <a:srgbClr val="646464"/>
                      </a:solidFill>
                      <a:prstDash val="solid"/>
                    </a:lnB>
                  </a:tcPr>
                </a:tc>
              </a:tr>
            </a:tbl>
          </a:graphicData>
        </a:graphic>
      </p:graphicFrame>
      <p:sp>
        <p:nvSpPr>
          <p:cNvPr id="4" name="文本框 3"/>
          <p:cNvSpPr txBox="1"/>
          <p:nvPr/>
        </p:nvSpPr>
        <p:spPr>
          <a:xfrm>
            <a:off x="3439160" y="337185"/>
            <a:ext cx="7628890" cy="53403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marL="19685" algn="l" fontAlgn="base">
              <a:lnSpc>
                <a:spcPct val="120000"/>
              </a:lnSpc>
            </a:pPr>
            <a:r>
              <a:rPr lang="zh-CN" altLang="en-US" sz="2400" spc="300">
                <a:solidFill>
                  <a:schemeClr val="tx1"/>
                </a:solidFill>
                <a:effectLst/>
                <a:uFillTx/>
                <a:latin typeface="微软雅黑" panose="020B0503020204020204" charset="-122"/>
                <a:ea typeface="微软雅黑" panose="020B0503020204020204" charset="-122"/>
                <a:cs typeface="+mj-cs"/>
                <a:sym typeface="+mn-lt"/>
              </a:rPr>
              <a:t>（四）释因寻规</a:t>
            </a:r>
            <a:r>
              <a:rPr lang="en-US" altLang="zh-CN" sz="2400" spc="300">
                <a:solidFill>
                  <a:schemeClr val="tx1"/>
                </a:solidFill>
                <a:effectLst/>
                <a:uFillTx/>
                <a:latin typeface="微软雅黑" panose="020B0503020204020204" charset="-122"/>
                <a:ea typeface="微软雅黑" panose="020B0503020204020204" charset="-122"/>
                <a:cs typeface="+mj-cs"/>
                <a:sym typeface="+mn-lt"/>
              </a:rPr>
              <a:t>——</a:t>
            </a:r>
            <a:r>
              <a:rPr lang="zh-CN" altLang="en-US" sz="2400" spc="300">
                <a:solidFill>
                  <a:schemeClr val="tx1"/>
                </a:solidFill>
                <a:effectLst/>
                <a:uFillTx/>
                <a:latin typeface="微软雅黑" panose="020B0503020204020204" charset="-122"/>
                <a:ea typeface="微软雅黑" panose="020B0503020204020204" charset="-122"/>
                <a:cs typeface="+mj-cs"/>
                <a:sym typeface="+mn-lt"/>
              </a:rPr>
              <a:t>五大区域文明</a:t>
            </a:r>
            <a:r>
              <a:rPr lang="zh-CN" altLang="en-US" sz="2400" spc="300">
                <a:solidFill>
                  <a:schemeClr val="tx1"/>
                </a:solidFill>
                <a:effectLst/>
                <a:uFillTx/>
                <a:latin typeface="微软雅黑" panose="020B0503020204020204" charset="-122"/>
                <a:ea typeface="微软雅黑" panose="020B0503020204020204" charset="-122"/>
                <a:cs typeface="+mj-cs"/>
                <a:sym typeface="+mn-lt"/>
              </a:rPr>
              <a:t>多元成果因素</a:t>
            </a:r>
            <a:endParaRPr lang="zh-CN" altLang="en-US" sz="2400">
              <a:latin typeface="微软雅黑" panose="020B0503020204020204" charset="-122"/>
              <a:ea typeface="微软雅黑" panose="020B0503020204020204" charset="-122"/>
            </a:endParaRPr>
          </a:p>
        </p:txBody>
      </p:sp>
      <p:sp>
        <p:nvSpPr>
          <p:cNvPr id="5" name="文本框 4"/>
          <p:cNvSpPr txBox="1"/>
          <p:nvPr/>
        </p:nvSpPr>
        <p:spPr>
          <a:xfrm>
            <a:off x="7054215" y="1560830"/>
            <a:ext cx="4442460" cy="2491740"/>
          </a:xfrm>
          <a:prstGeom prst="rect">
            <a:avLst/>
          </a:prstGeom>
          <a:noFill/>
        </p:spPr>
        <p:txBody>
          <a:bodyPr wrap="square" rtlCol="0">
            <a:spAutoFit/>
          </a:bodyPr>
          <a:p>
            <a:pPr>
              <a:lnSpc>
                <a:spcPct val="150000"/>
              </a:lnSpc>
            </a:pPr>
            <a:r>
              <a:rPr lang="zh-CN" altLang="en-US" sz="2400">
                <a:solidFill>
                  <a:srgbClr val="FF0000"/>
                </a:solidFill>
              </a:rPr>
              <a:t>设计意图</a:t>
            </a:r>
            <a:r>
              <a:rPr lang="zh-CN" altLang="en-US" sz="2400"/>
              <a:t>：</a:t>
            </a:r>
            <a:endParaRPr lang="zh-CN" altLang="en-US" sz="2400"/>
          </a:p>
          <a:p>
            <a:pPr>
              <a:lnSpc>
                <a:spcPct val="150000"/>
              </a:lnSpc>
            </a:pPr>
            <a:r>
              <a:rPr lang="zh-CN" altLang="en-US" sz="2000"/>
              <a:t>梳理地理历史条件，</a:t>
            </a:r>
            <a:endParaRPr lang="zh-CN" altLang="en-US" sz="2000"/>
          </a:p>
          <a:p>
            <a:pPr>
              <a:lnSpc>
                <a:spcPct val="150000"/>
              </a:lnSpc>
            </a:pPr>
            <a:r>
              <a:rPr lang="zh-CN" altLang="en-US" sz="2000"/>
              <a:t>综合对比分析特点，</a:t>
            </a:r>
            <a:endParaRPr lang="zh-CN" altLang="en-US" sz="2000"/>
          </a:p>
          <a:p>
            <a:pPr>
              <a:lnSpc>
                <a:spcPct val="150000"/>
              </a:lnSpc>
            </a:pPr>
            <a:r>
              <a:rPr lang="zh-CN" altLang="en-US" sz="2000"/>
              <a:t>透过现象探寻本质，</a:t>
            </a:r>
            <a:endParaRPr lang="zh-CN" altLang="en-US" sz="2000"/>
          </a:p>
          <a:p>
            <a:pPr>
              <a:lnSpc>
                <a:spcPct val="150000"/>
              </a:lnSpc>
            </a:pPr>
            <a:r>
              <a:rPr lang="zh-CN" altLang="en-US" sz="2000"/>
              <a:t>归纳多元解释规律。</a:t>
            </a:r>
            <a:endParaRPr lang="zh-CN" altLang="en-US" sz="2000"/>
          </a:p>
        </p:txBody>
      </p:sp>
      <p:sp>
        <p:nvSpPr>
          <p:cNvPr id="21" name="文本框 20"/>
          <p:cNvSpPr txBox="1"/>
          <p:nvPr/>
        </p:nvSpPr>
        <p:spPr>
          <a:xfrm>
            <a:off x="6916420" y="4566285"/>
            <a:ext cx="3937635" cy="1198880"/>
          </a:xfrm>
          <a:prstGeom prst="rect">
            <a:avLst/>
          </a:prstGeom>
          <a:noFill/>
        </p:spPr>
        <p:txBody>
          <a:bodyPr wrap="square" rtlCol="0">
            <a:spAutoFit/>
          </a:bodyPr>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核心素养</a:t>
            </a:r>
            <a:endPar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唯物史观：</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水</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1-4</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：掌握唯物史观的基本观点与方法，并作为学习探究的指导思想。</a:t>
            </a:r>
            <a:endPar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ppt_x"/>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5"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grpSp>
      <p:sp>
        <p:nvSpPr>
          <p:cNvPr id="11" name="任意多边形 10"/>
          <p:cNvSpPr/>
          <p:nvPr>
            <p:custDataLst>
              <p:tags r:id="rId1"/>
            </p:custDataLst>
          </p:nvPr>
        </p:nvSpPr>
        <p:spPr>
          <a:xfrm>
            <a:off x="613018" y="1499839"/>
            <a:ext cx="1544335" cy="1664751"/>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17" name="椭圆 16"/>
          <p:cNvSpPr/>
          <p:nvPr>
            <p:custDataLst>
              <p:tags r:id="rId2"/>
            </p:custDataLst>
          </p:nvPr>
        </p:nvSpPr>
        <p:spPr>
          <a:xfrm>
            <a:off x="860377" y="1746231"/>
            <a:ext cx="1171966" cy="1171966"/>
          </a:xfrm>
          <a:prstGeom prst="ellipse">
            <a:avLst/>
          </a:prstGeom>
          <a:solidFill>
            <a:sysClr val="window" lastClr="FFFFFF"/>
          </a:solidFill>
          <a:ln>
            <a:noFill/>
          </a:ln>
          <a:effectLst>
            <a:outerShdw blurRad="25400" sx="102000" sy="102000" algn="ctr" rotWithShape="0">
              <a:srgbClr val="000000">
                <a:lumMod val="50000"/>
                <a:alpha val="40000"/>
              </a:srgbClr>
            </a:outerShdw>
          </a:effectLst>
        </p:spPr>
        <p:style>
          <a:lnRef idx="2">
            <a:srgbClr val="1F74AD">
              <a:shade val="50000"/>
            </a:srgbClr>
          </a:lnRef>
          <a:fillRef idx="1">
            <a:srgbClr val="1F74AD"/>
          </a:fillRef>
          <a:effectRef idx="0">
            <a:srgbClr val="1F74AD"/>
          </a:effectRef>
          <a:fontRef idx="minor">
            <a:sysClr val="window" lastClr="FFFFFF"/>
          </a:fontRef>
        </p:style>
        <p:txBody>
          <a:bodyPr lIns="0" tIns="0" rIns="0" bIns="0" rtlCol="0" anchor="ctr">
            <a:normAutofit/>
          </a:bodyPr>
          <a:p>
            <a:pPr algn="ctr"/>
            <a:r>
              <a:rPr lang="zh-CN" altLang="en-US" sz="2400" b="1" spc="300">
                <a:solidFill>
                  <a:schemeClr val="tx1"/>
                </a:solidFill>
                <a:effectLst/>
                <a:uFillTx/>
                <a:latin typeface="华文行楷" panose="02010800040101010101" charset="-122"/>
                <a:ea typeface="华文行楷" panose="02010800040101010101" charset="-122"/>
                <a:cs typeface="+mj-cs"/>
                <a:sym typeface="+mn-lt"/>
              </a:rPr>
              <a:t>解题导入</a:t>
            </a: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p:txBody>
      </p:sp>
      <p:sp>
        <p:nvSpPr>
          <p:cNvPr id="21" name="任意多边形 20"/>
          <p:cNvSpPr/>
          <p:nvPr>
            <p:custDataLst>
              <p:tags r:id="rId3"/>
            </p:custDataLst>
          </p:nvPr>
        </p:nvSpPr>
        <p:spPr>
          <a:xfrm>
            <a:off x="3339073" y="1552134"/>
            <a:ext cx="1544335" cy="1664751"/>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23" name="椭圆 22"/>
          <p:cNvSpPr/>
          <p:nvPr>
            <p:custDataLst>
              <p:tags r:id="rId4"/>
            </p:custDataLst>
          </p:nvPr>
        </p:nvSpPr>
        <p:spPr>
          <a:xfrm>
            <a:off x="3524837" y="1798220"/>
            <a:ext cx="1171966" cy="1171966"/>
          </a:xfrm>
          <a:prstGeom prst="ellipse">
            <a:avLst/>
          </a:prstGeom>
          <a:solidFill>
            <a:sysClr val="window" lastClr="FFFFFF"/>
          </a:solidFill>
          <a:ln>
            <a:noFill/>
          </a:ln>
          <a:effectLst>
            <a:outerShdw blurRad="25400" sx="102000" sy="102000" algn="ctr" rotWithShape="0">
              <a:srgbClr val="000000">
                <a:lumMod val="50000"/>
                <a:alpha val="40000"/>
              </a:srgbClr>
            </a:outerShdw>
          </a:effectLst>
        </p:spPr>
        <p:style>
          <a:lnRef idx="2">
            <a:srgbClr val="1F74AD">
              <a:shade val="50000"/>
            </a:srgbClr>
          </a:lnRef>
          <a:fillRef idx="1">
            <a:srgbClr val="1F74AD"/>
          </a:fillRef>
          <a:effectRef idx="0">
            <a:srgbClr val="1F74AD"/>
          </a:effectRef>
          <a:fontRef idx="minor">
            <a:sysClr val="window" lastClr="FFFFFF"/>
          </a:fontRef>
        </p:style>
        <p:txBody>
          <a:bodyPr lIns="0" tIns="0" rIns="0" bIns="0" rtlCol="0" anchor="ctr">
            <a:normAutofit/>
            <a:scene3d>
              <a:camera prst="orthographicFront"/>
              <a:lightRig rig="threePt" dir="t"/>
            </a:scene3d>
          </a:bodyPr>
          <a:p>
            <a:pPr algn="ct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a:p>
            <a:pPr algn="ctr"/>
            <a:endParaRPr lang="zh-CN" altLang="en-US" sz="5600" b="1" spc="300">
              <a:solidFill>
                <a:schemeClr val="tx1"/>
              </a:solidFill>
              <a:effectLst/>
              <a:latin typeface="华文行楷" panose="02010800040101010101" charset="-122"/>
              <a:ea typeface="华文行楷" panose="02010800040101010101" charset="-122"/>
              <a:sym typeface="Arial" panose="020B0604020202020204" pitchFamily="34" charset="0"/>
            </a:endParaRPr>
          </a:p>
        </p:txBody>
      </p:sp>
      <p:sp>
        <p:nvSpPr>
          <p:cNvPr id="29" name="任意多边形 28"/>
          <p:cNvSpPr/>
          <p:nvPr>
            <p:custDataLst>
              <p:tags r:id="rId5"/>
            </p:custDataLst>
          </p:nvPr>
        </p:nvSpPr>
        <p:spPr>
          <a:xfrm>
            <a:off x="6348176" y="1499839"/>
            <a:ext cx="1544335" cy="1664751"/>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31" name="椭圆 30"/>
          <p:cNvSpPr/>
          <p:nvPr>
            <p:custDataLst>
              <p:tags r:id="rId6"/>
            </p:custDataLst>
          </p:nvPr>
        </p:nvSpPr>
        <p:spPr>
          <a:xfrm>
            <a:off x="6595535" y="1746231"/>
            <a:ext cx="1171966" cy="1171966"/>
          </a:xfrm>
          <a:prstGeom prst="ellipse">
            <a:avLst/>
          </a:prstGeom>
          <a:solidFill>
            <a:sysClr val="window" lastClr="FFFFFF"/>
          </a:solidFill>
          <a:ln>
            <a:noFill/>
          </a:ln>
          <a:effectLst>
            <a:outerShdw blurRad="25400" sx="102000" sy="102000" algn="ctr" rotWithShape="0">
              <a:srgbClr val="000000">
                <a:lumMod val="50000"/>
                <a:alpha val="40000"/>
              </a:srgbClr>
            </a:outerShdw>
          </a:effectLst>
        </p:spPr>
        <p:style>
          <a:lnRef idx="2">
            <a:srgbClr val="1F74AD">
              <a:shade val="50000"/>
            </a:srgbClr>
          </a:lnRef>
          <a:fillRef idx="1">
            <a:srgbClr val="1F74AD"/>
          </a:fillRef>
          <a:effectRef idx="0">
            <a:srgbClr val="1F74AD"/>
          </a:effectRef>
          <a:fontRef idx="minor">
            <a:sysClr val="window" lastClr="FFFFFF"/>
          </a:fontRef>
        </p:style>
        <p:txBody>
          <a:bodyPr lIns="0" tIns="0" rIns="0" bIns="0" rtlCol="0" anchor="ctr">
            <a:normAutofit fontScale="80000"/>
          </a:bodyPr>
          <a:p>
            <a:pPr marL="19685" algn="ctr" fontAlgn="base">
              <a:lnSpc>
                <a:spcPct val="120000"/>
              </a:lnSpc>
            </a:pPr>
            <a:r>
              <a:rPr lang="zh-CN" altLang="en-US" b="1" spc="300">
                <a:uFillTx/>
                <a:latin typeface="楷体" panose="02010609060101010101" pitchFamily="49" charset="-122"/>
                <a:ea typeface="楷体" panose="02010609060101010101" pitchFamily="49" charset="-122"/>
                <a:cs typeface="+mj-cs"/>
                <a:sym typeface="+mn-lt"/>
              </a:rPr>
              <a:t>与非洲</a:t>
            </a:r>
            <a:endParaRPr lang="zh-CN" altLang="en-US" b="1" strike="noStrike" spc="300" noProof="1">
              <a:solidFill>
                <a:sysClr val="window" lastClr="FFFFFF"/>
              </a:solidFill>
              <a:uFillTx/>
              <a:latin typeface="楷体" panose="02010609060101010101" pitchFamily="49" charset="-122"/>
              <a:ea typeface="楷体" panose="02010609060101010101" pitchFamily="49" charset="-122"/>
              <a:cs typeface="+mj-cs"/>
              <a:sym typeface="+mn-lt"/>
            </a:endParaRPr>
          </a:p>
          <a:p>
            <a:pPr marL="19685" algn="ctr" fontAlgn="base">
              <a:lnSpc>
                <a:spcPct val="120000"/>
              </a:lnSpc>
            </a:pPr>
            <a:r>
              <a:rPr lang="zh-CN" altLang="en-US" b="1" spc="300">
                <a:uFillTx/>
                <a:latin typeface="楷体" panose="02010609060101010101" pitchFamily="49" charset="-122"/>
                <a:ea typeface="楷体" panose="02010609060101010101" pitchFamily="49" charset="-122"/>
                <a:cs typeface="+mj-cs"/>
                <a:sym typeface="+mn-lt"/>
              </a:rPr>
              <a:t>发展中</a:t>
            </a:r>
            <a:endParaRPr lang="zh-CN" altLang="en-US" b="1" strike="noStrike" spc="300" noProof="1">
              <a:solidFill>
                <a:sysClr val="window" lastClr="FFFFFF"/>
              </a:solidFill>
              <a:uFillTx/>
              <a:latin typeface="楷体" panose="02010609060101010101" pitchFamily="49" charset="-122"/>
              <a:ea typeface="楷体" panose="02010609060101010101" pitchFamily="49" charset="-122"/>
              <a:cs typeface="+mj-cs"/>
              <a:sym typeface="+mn-lt"/>
            </a:endParaRPr>
          </a:p>
          <a:p>
            <a:pPr marL="19685" algn="ctr" fontAlgn="base">
              <a:lnSpc>
                <a:spcPct val="120000"/>
              </a:lnSpc>
            </a:pPr>
            <a:r>
              <a:rPr lang="zh-CN" altLang="en-US" b="1" spc="300">
                <a:uFillTx/>
                <a:latin typeface="楷体" panose="02010609060101010101" pitchFamily="49" charset="-122"/>
                <a:ea typeface="楷体" panose="02010609060101010101" pitchFamily="49" charset="-122"/>
                <a:cs typeface="+mj-cs"/>
                <a:sym typeface="+mn-lt"/>
              </a:rPr>
              <a:t>国家</a:t>
            </a:r>
            <a:endParaRPr lang="zh-CN" altLang="en-US" b="1" strike="noStrike" spc="300" noProof="1">
              <a:solidFill>
                <a:sysClr val="window" lastClr="FFFFFF"/>
              </a:solidFill>
              <a:uFillTx/>
              <a:latin typeface="楷体" panose="02010609060101010101" pitchFamily="49" charset="-122"/>
              <a:ea typeface="楷体" panose="02010609060101010101" pitchFamily="49" charset="-122"/>
              <a:cs typeface="+mj-cs"/>
              <a:sym typeface="+mn-lt"/>
            </a:endParaRPr>
          </a:p>
          <a:p>
            <a:pPr algn="ctr"/>
            <a:endParaRPr lang="zh-CN" altLang="en-US" b="1" spc="3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6109335" y="1835150"/>
            <a:ext cx="2008505" cy="977265"/>
          </a:xfrm>
          <a:prstGeom prst="rect">
            <a:avLst/>
          </a:prstGeom>
          <a:noFill/>
        </p:spPr>
        <p:txBody>
          <a:bodyPr wrap="square" rtlCol="0" anchor="t">
            <a:spAutoFit/>
          </a:bodyPr>
          <a:p>
            <a:pPr marL="19685" algn="ctr" fontAlgn="base">
              <a:lnSpc>
                <a:spcPct val="120000"/>
              </a:lnSpc>
            </a:pPr>
            <a:r>
              <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rPr>
              <a:t>史料</a:t>
            </a:r>
            <a:endPar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endParaRPr>
          </a:p>
          <a:p>
            <a:pPr marL="19685" algn="ctr" fontAlgn="base">
              <a:lnSpc>
                <a:spcPct val="120000"/>
              </a:lnSpc>
            </a:pPr>
            <a:r>
              <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rPr>
              <a:t>情境</a:t>
            </a:r>
            <a:endParaRPr lang="zh-CN" altLang="en-US" sz="2400" b="1" spc="300">
              <a:solidFill>
                <a:schemeClr val="tx1"/>
              </a:solidFill>
              <a:effectLst>
                <a:outerShdw blurRad="38100" dist="19050" dir="2700000" algn="tl" rotWithShape="0">
                  <a:schemeClr val="dk1">
                    <a:alpha val="40000"/>
                  </a:schemeClr>
                </a:outerShdw>
              </a:effectLst>
              <a:uFillTx/>
              <a:latin typeface="华文行楷" panose="02010800040101010101" charset="-122"/>
              <a:ea typeface="华文行楷" panose="02010800040101010101" charset="-122"/>
              <a:cs typeface="+mj-cs"/>
              <a:sym typeface="+mn-lt"/>
            </a:endParaRPr>
          </a:p>
        </p:txBody>
      </p:sp>
      <p:sp>
        <p:nvSpPr>
          <p:cNvPr id="5" name="文本框 4"/>
          <p:cNvSpPr txBox="1"/>
          <p:nvPr/>
        </p:nvSpPr>
        <p:spPr>
          <a:xfrm>
            <a:off x="5994400" y="3216910"/>
            <a:ext cx="202565" cy="423545"/>
          </a:xfrm>
          <a:prstGeom prst="rect">
            <a:avLst/>
          </a:prstGeom>
          <a:noFill/>
        </p:spPr>
        <p:txBody>
          <a:bodyPr wrap="none" rtlCol="0" anchor="t">
            <a:spAutoFit/>
          </a:bodyPr>
          <a:p>
            <a:pPr marL="19685" algn="ctr" fontAlgn="base">
              <a:lnSpc>
                <a:spcPct val="120000"/>
              </a:lnSpc>
            </a:pPr>
            <a:endParaRPr lang="zh-CN" altLang="en-US"/>
          </a:p>
        </p:txBody>
      </p:sp>
      <p:sp>
        <p:nvSpPr>
          <p:cNvPr id="6" name="文本框 5"/>
          <p:cNvSpPr txBox="1"/>
          <p:nvPr/>
        </p:nvSpPr>
        <p:spPr>
          <a:xfrm>
            <a:off x="2840990" y="1969135"/>
            <a:ext cx="2540000" cy="829945"/>
          </a:xfrm>
          <a:prstGeom prst="rect">
            <a:avLst/>
          </a:prstGeom>
          <a:noFill/>
        </p:spPr>
        <p:txBody>
          <a:bodyPr wrap="square" rtlCol="0" anchor="t">
            <a:spAutoFit/>
          </a:bodyPr>
          <a:p>
            <a:pPr algn="ctr"/>
            <a:r>
              <a:rPr lang="zh-CN" altLang="en-US" sz="2400" b="1" spc="300">
                <a:effectLst/>
                <a:uFillTx/>
                <a:latin typeface="华文行楷" panose="02010800040101010101" charset="-122"/>
                <a:ea typeface="华文行楷" panose="02010800040101010101" charset="-122"/>
                <a:cs typeface="+mj-cs"/>
                <a:sym typeface="+mn-lt"/>
              </a:rPr>
              <a:t>时空</a:t>
            </a:r>
            <a:endParaRPr lang="zh-CN" altLang="en-US" sz="2400" b="1" spc="300">
              <a:effectLst/>
              <a:uFillTx/>
              <a:latin typeface="华文行楷" panose="02010800040101010101" charset="-122"/>
              <a:ea typeface="华文行楷" panose="02010800040101010101" charset="-122"/>
              <a:cs typeface="+mj-cs"/>
              <a:sym typeface="+mn-lt"/>
            </a:endParaRPr>
          </a:p>
          <a:p>
            <a:pPr algn="ctr"/>
            <a:r>
              <a:rPr lang="zh-CN" altLang="en-US" sz="2400" b="1" spc="300">
                <a:effectLst/>
                <a:uFillTx/>
                <a:latin typeface="华文行楷" panose="02010800040101010101" charset="-122"/>
                <a:ea typeface="华文行楷" panose="02010800040101010101" charset="-122"/>
                <a:cs typeface="+mj-cs"/>
                <a:sym typeface="+mn-lt"/>
              </a:rPr>
              <a:t>纵横</a:t>
            </a:r>
            <a:endParaRPr lang="zh-CN" altLang="en-US" sz="2400"/>
          </a:p>
        </p:txBody>
      </p:sp>
      <p:sp>
        <p:nvSpPr>
          <p:cNvPr id="7" name="文本框 6"/>
          <p:cNvSpPr txBox="1"/>
          <p:nvPr/>
        </p:nvSpPr>
        <p:spPr>
          <a:xfrm>
            <a:off x="10253345" y="1834515"/>
            <a:ext cx="888365" cy="977265"/>
          </a:xfrm>
          <a:prstGeom prst="rect">
            <a:avLst/>
          </a:prstGeom>
          <a:noFill/>
        </p:spPr>
        <p:txBody>
          <a:bodyPr wrap="none" rtlCol="0" anchor="t">
            <a:spAutoFit/>
          </a:bodyPr>
          <a:p>
            <a:pPr marL="19685" algn="ctr" fontAlgn="base">
              <a:lnSpc>
                <a:spcPct val="120000"/>
              </a:lnSpc>
            </a:pPr>
            <a:r>
              <a:rPr lang="zh-CN" altLang="en-US" sz="2400" b="1" spc="300">
                <a:solidFill>
                  <a:schemeClr val="tx1"/>
                </a:solidFill>
                <a:effectLst/>
                <a:uFillTx/>
                <a:latin typeface="华文行楷" panose="02010800040101010101" charset="-122"/>
                <a:ea typeface="华文行楷" panose="02010800040101010101" charset="-122"/>
                <a:cs typeface="+mj-cs"/>
                <a:sym typeface="+mn-lt"/>
              </a:rPr>
              <a:t>释因</a:t>
            </a: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a:p>
            <a:pPr marL="19685" algn="ctr" fontAlgn="base">
              <a:lnSpc>
                <a:spcPct val="120000"/>
              </a:lnSpc>
            </a:pPr>
            <a:r>
              <a:rPr lang="zh-CN" altLang="en-US" sz="2400" b="1" spc="300">
                <a:solidFill>
                  <a:schemeClr val="tx1"/>
                </a:solidFill>
                <a:effectLst/>
                <a:uFillTx/>
                <a:latin typeface="华文行楷" panose="02010800040101010101" charset="-122"/>
                <a:ea typeface="华文行楷" panose="02010800040101010101" charset="-122"/>
                <a:cs typeface="+mj-cs"/>
                <a:sym typeface="+mn-lt"/>
              </a:rPr>
              <a:t>升华</a:t>
            </a:r>
            <a:endParaRPr lang="zh-CN" altLang="en-US" sz="2400" b="1" spc="300">
              <a:solidFill>
                <a:schemeClr val="tx1"/>
              </a:solidFill>
              <a:effectLst/>
              <a:uFillTx/>
              <a:latin typeface="华文行楷" panose="02010800040101010101" charset="-122"/>
              <a:ea typeface="华文行楷" panose="02010800040101010101" charset="-122"/>
              <a:cs typeface="+mj-cs"/>
              <a:sym typeface="+mn-lt"/>
            </a:endParaRPr>
          </a:p>
        </p:txBody>
      </p:sp>
      <p:sp>
        <p:nvSpPr>
          <p:cNvPr id="33" name="任意多边形 32"/>
          <p:cNvSpPr/>
          <p:nvPr>
            <p:custDataLst>
              <p:tags r:id="rId7"/>
            </p:custDataLst>
          </p:nvPr>
        </p:nvSpPr>
        <p:spPr>
          <a:xfrm>
            <a:off x="9819086" y="1490868"/>
            <a:ext cx="1544335" cy="1664751"/>
          </a:xfrm>
          <a:custGeom>
            <a:avLst/>
            <a:gdLst>
              <a:gd name="connsiteX0" fmla="*/ 577850 w 1072105"/>
              <a:gd name="connsiteY0" fmla="*/ 0 h 1155700"/>
              <a:gd name="connsiteX1" fmla="*/ 1057012 w 1072105"/>
              <a:gd name="connsiteY1" fmla="*/ 254769 h 1155700"/>
              <a:gd name="connsiteX2" fmla="*/ 1072105 w 1072105"/>
              <a:gd name="connsiteY2" fmla="*/ 282575 h 1155700"/>
              <a:gd name="connsiteX3" fmla="*/ 855186 w 1072105"/>
              <a:gd name="connsiteY3" fmla="*/ 282575 h 1155700"/>
              <a:gd name="connsiteX4" fmla="*/ 804912 w 1072105"/>
              <a:gd name="connsiteY4" fmla="*/ 241095 h 1155700"/>
              <a:gd name="connsiteX5" fmla="*/ 577850 w 1072105"/>
              <a:gd name="connsiteY5" fmla="*/ 171737 h 1155700"/>
              <a:gd name="connsiteX6" fmla="*/ 171737 w 1072105"/>
              <a:gd name="connsiteY6" fmla="*/ 577850 h 1155700"/>
              <a:gd name="connsiteX7" fmla="*/ 577850 w 1072105"/>
              <a:gd name="connsiteY7" fmla="*/ 983963 h 1155700"/>
              <a:gd name="connsiteX8" fmla="*/ 804912 w 1072105"/>
              <a:gd name="connsiteY8" fmla="*/ 914605 h 1155700"/>
              <a:gd name="connsiteX9" fmla="*/ 855186 w 1072105"/>
              <a:gd name="connsiteY9" fmla="*/ 873125 h 1155700"/>
              <a:gd name="connsiteX10" fmla="*/ 1072105 w 1072105"/>
              <a:gd name="connsiteY10" fmla="*/ 873125 h 1155700"/>
              <a:gd name="connsiteX11" fmla="*/ 1057012 w 1072105"/>
              <a:gd name="connsiteY11" fmla="*/ 900932 h 1155700"/>
              <a:gd name="connsiteX12" fmla="*/ 577850 w 1072105"/>
              <a:gd name="connsiteY12" fmla="*/ 1155700 h 1155700"/>
              <a:gd name="connsiteX13" fmla="*/ 0 w 1072105"/>
              <a:gd name="connsiteY13" fmla="*/ 577850 h 1155700"/>
              <a:gd name="connsiteX14" fmla="*/ 577850 w 1072105"/>
              <a:gd name="connsiteY14" fmla="*/ 0 h 115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72105" h="1155700">
                <a:moveTo>
                  <a:pt x="577850" y="0"/>
                </a:moveTo>
                <a:cubicBezTo>
                  <a:pt x="777311" y="0"/>
                  <a:pt x="953169" y="101060"/>
                  <a:pt x="1057012" y="254769"/>
                </a:cubicBezTo>
                <a:lnTo>
                  <a:pt x="1072105" y="282575"/>
                </a:lnTo>
                <a:lnTo>
                  <a:pt x="855186" y="282575"/>
                </a:lnTo>
                <a:lnTo>
                  <a:pt x="804912" y="241095"/>
                </a:lnTo>
                <a:cubicBezTo>
                  <a:pt x="740096" y="197306"/>
                  <a:pt x="661959" y="171737"/>
                  <a:pt x="577850" y="171737"/>
                </a:cubicBezTo>
                <a:cubicBezTo>
                  <a:pt x="353560" y="171737"/>
                  <a:pt x="171737" y="353560"/>
                  <a:pt x="171737" y="577850"/>
                </a:cubicBezTo>
                <a:cubicBezTo>
                  <a:pt x="171737" y="802140"/>
                  <a:pt x="353560" y="983963"/>
                  <a:pt x="577850" y="983963"/>
                </a:cubicBezTo>
                <a:cubicBezTo>
                  <a:pt x="661959" y="983963"/>
                  <a:pt x="740096" y="958394"/>
                  <a:pt x="804912" y="914605"/>
                </a:cubicBezTo>
                <a:lnTo>
                  <a:pt x="855186" y="873125"/>
                </a:lnTo>
                <a:lnTo>
                  <a:pt x="1072105" y="873125"/>
                </a:lnTo>
                <a:lnTo>
                  <a:pt x="1057012" y="900932"/>
                </a:lnTo>
                <a:cubicBezTo>
                  <a:pt x="953169" y="1054641"/>
                  <a:pt x="777311" y="1155700"/>
                  <a:pt x="577850" y="1155700"/>
                </a:cubicBezTo>
                <a:cubicBezTo>
                  <a:pt x="258712" y="1155700"/>
                  <a:pt x="0" y="896988"/>
                  <a:pt x="0" y="577850"/>
                </a:cubicBezTo>
                <a:cubicBezTo>
                  <a:pt x="0" y="258712"/>
                  <a:pt x="258712" y="0"/>
                  <a:pt x="577850" y="0"/>
                </a:cubicBezTo>
                <a:close/>
              </a:path>
            </a:pathLst>
          </a:custGeom>
          <a:solidFill>
            <a:srgbClr val="69A35B"/>
          </a:solidFill>
          <a:ln>
            <a:noFill/>
          </a:ln>
        </p:spPr>
        <p:style>
          <a:lnRef idx="2">
            <a:srgbClr val="1F74AD">
              <a:shade val="50000"/>
            </a:srgbClr>
          </a:lnRef>
          <a:fillRef idx="1">
            <a:srgbClr val="1F74AD"/>
          </a:fillRef>
          <a:effectRef idx="0">
            <a:srgbClr val="1F74AD"/>
          </a:effectRef>
          <a:fontRef idx="minor">
            <a:sysClr val="window" lastClr="FFFFFF"/>
          </a:fontRef>
        </p:style>
        <p:txBody>
          <a:bodyPr lIns="162000" rIns="72000" rtlCol="0" anchor="ctr">
            <a:normAutofit/>
          </a:bodyPr>
          <a:p>
            <a:pPr algn="ctr"/>
            <a:endParaRPr lang="zh-CN" altLang="en-US" dirty="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2" name="文本框 1"/>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9" name="文本框 8"/>
          <p:cNvSpPr txBox="1"/>
          <p:nvPr/>
        </p:nvSpPr>
        <p:spPr>
          <a:xfrm>
            <a:off x="4083050" y="349250"/>
            <a:ext cx="3942715" cy="52197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algn="ctr"/>
            <a:r>
              <a:rPr lang="zh-CN" altLang="en-US" sz="2800"/>
              <a:t>本课小结  升华情怀</a:t>
            </a:r>
            <a:endParaRPr lang="zh-CN" altLang="en-US" sz="2800"/>
          </a:p>
        </p:txBody>
      </p:sp>
      <p:sp>
        <p:nvSpPr>
          <p:cNvPr id="8" name="虚尾箭头 7"/>
          <p:cNvSpPr/>
          <p:nvPr/>
        </p:nvSpPr>
        <p:spPr>
          <a:xfrm>
            <a:off x="2261870" y="1972945"/>
            <a:ext cx="971550" cy="719455"/>
          </a:xfrm>
          <a:prstGeom prst="stripedRightArrow">
            <a:avLst/>
          </a:prstGeom>
          <a:solidFill>
            <a:schemeClr val="accent6">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虚尾箭头 11"/>
          <p:cNvSpPr/>
          <p:nvPr/>
        </p:nvSpPr>
        <p:spPr>
          <a:xfrm>
            <a:off x="5022850" y="2024380"/>
            <a:ext cx="971550" cy="719455"/>
          </a:xfrm>
          <a:prstGeom prst="stripedRightArrow">
            <a:avLst/>
          </a:prstGeom>
          <a:solidFill>
            <a:schemeClr val="accent6">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虚尾箭头 12"/>
          <p:cNvSpPr/>
          <p:nvPr/>
        </p:nvSpPr>
        <p:spPr>
          <a:xfrm>
            <a:off x="8699500" y="2025015"/>
            <a:ext cx="971550" cy="719455"/>
          </a:xfrm>
          <a:prstGeom prst="stripedRightArrow">
            <a:avLst/>
          </a:prstGeom>
          <a:solidFill>
            <a:schemeClr val="accent6">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6" name="图片 15"/>
          <p:cNvPicPr>
            <a:picLocks noChangeAspect="1"/>
          </p:cNvPicPr>
          <p:nvPr/>
        </p:nvPicPr>
        <p:blipFill>
          <a:blip r:embed="rId8"/>
          <a:stretch>
            <a:fillRect/>
          </a:stretch>
        </p:blipFill>
        <p:spPr>
          <a:xfrm>
            <a:off x="722630" y="3216910"/>
            <a:ext cx="9789160" cy="3235960"/>
          </a:xfrm>
          <a:prstGeom prst="rect">
            <a:avLst/>
          </a:prstGeom>
        </p:spPr>
      </p:pic>
    </p:spTree>
    <p:custDataLst>
      <p:tags r:id="rId9"/>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18160" y="287655"/>
            <a:ext cx="2814320" cy="583565"/>
          </a:xfrm>
          <a:prstGeom prst="rect">
            <a:avLst/>
          </a:prstGeom>
          <a:noFill/>
        </p:spPr>
        <p:txBody>
          <a:bodyPr wrap="square" rtlCol="0">
            <a:spAutoFit/>
          </a:bodyPr>
          <a:p>
            <a:r>
              <a:rPr lang="zh-CN" altLang="en-US" sz="3200">
                <a:solidFill>
                  <a:schemeClr val="tx1"/>
                </a:solidFill>
              </a:rPr>
              <a:t>二、教学过程</a:t>
            </a:r>
            <a:endParaRPr lang="zh-CN" altLang="en-US" sz="3200">
              <a:solidFill>
                <a:schemeClr val="tx1"/>
              </a:solidFill>
            </a:endParaRPr>
          </a:p>
        </p:txBody>
      </p:sp>
      <p:sp>
        <p:nvSpPr>
          <p:cNvPr id="4" name="文本框 3"/>
          <p:cNvSpPr txBox="1"/>
          <p:nvPr/>
        </p:nvSpPr>
        <p:spPr>
          <a:xfrm>
            <a:off x="3439160" y="337185"/>
            <a:ext cx="4814570" cy="53403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p>
            <a:pPr marL="19685" algn="ctr" fontAlgn="base">
              <a:lnSpc>
                <a:spcPct val="120000"/>
              </a:lnSpc>
            </a:pPr>
            <a:r>
              <a:rPr lang="zh-CN" altLang="en-US" sz="2400">
                <a:latin typeface="微软雅黑" panose="020B0503020204020204" charset="-122"/>
                <a:ea typeface="微软雅黑" panose="020B0503020204020204" charset="-122"/>
              </a:rPr>
              <a:t>本课小结  升华情怀</a:t>
            </a:r>
            <a:endParaRPr lang="zh-CN" altLang="en-US" sz="2400">
              <a:latin typeface="微软雅黑" panose="020B0503020204020204" charset="-122"/>
              <a:ea typeface="微软雅黑" panose="020B0503020204020204" charset="-122"/>
            </a:endParaRPr>
          </a:p>
        </p:txBody>
      </p:sp>
      <p:sp>
        <p:nvSpPr>
          <p:cNvPr id="7" name="文本框 6"/>
          <p:cNvSpPr txBox="1"/>
          <p:nvPr/>
        </p:nvSpPr>
        <p:spPr>
          <a:xfrm>
            <a:off x="6825615" y="1139825"/>
            <a:ext cx="5161915" cy="2861310"/>
          </a:xfrm>
          <a:prstGeom prst="rect">
            <a:avLst/>
          </a:prstGeom>
          <a:noFill/>
        </p:spPr>
        <p:txBody>
          <a:bodyPr wrap="square" rtlCol="0">
            <a:spAutoFit/>
          </a:bodyPr>
          <a:p>
            <a:r>
              <a:rPr lang="zh-CN" altLang="en-US" sz="2000">
                <a:latin typeface="黑体" panose="02010609060101010101" charset="-122"/>
                <a:ea typeface="黑体" panose="02010609060101010101" charset="-122"/>
                <a:cs typeface="黑体" panose="02010609060101010101" charset="-122"/>
              </a:rPr>
              <a:t>习近平强调，</a:t>
            </a:r>
            <a:r>
              <a:rPr lang="zh-CN" altLang="en-US" sz="2000">
                <a:solidFill>
                  <a:srgbClr val="FF0000"/>
                </a:solidFill>
                <a:latin typeface="黑体" panose="02010609060101010101" charset="-122"/>
                <a:ea typeface="黑体" panose="02010609060101010101" charset="-122"/>
                <a:cs typeface="黑体" panose="02010609060101010101" charset="-122"/>
              </a:rPr>
              <a:t>文明因多样而交流，因交流而互鉴，因互鉴而发展</a:t>
            </a:r>
            <a:r>
              <a:rPr lang="zh-CN" altLang="en-US" sz="2000">
                <a:latin typeface="黑体" panose="02010609060101010101" charset="-122"/>
                <a:ea typeface="黑体" panose="02010609060101010101" charset="-122"/>
                <a:cs typeface="黑体" panose="02010609060101010101" charset="-122"/>
              </a:rPr>
              <a:t>。我们要加强世界上不同国家、不同民族、不同文化的交流互鉴，夯实共建亚洲命运共同体、人类命运共同体的人文基础。</a:t>
            </a:r>
            <a:endParaRPr lang="zh-CN" altLang="en-US" sz="2000">
              <a:latin typeface="黑体" panose="02010609060101010101" charset="-122"/>
              <a:ea typeface="黑体" panose="02010609060101010101" charset="-122"/>
              <a:cs typeface="黑体" panose="02010609060101010101" charset="-122"/>
            </a:endParaRPr>
          </a:p>
          <a:p>
            <a:r>
              <a:rPr lang="zh-CN" altLang="en-US" sz="2000">
                <a:latin typeface="黑体" panose="02010609060101010101" charset="-122"/>
                <a:ea typeface="黑体" panose="02010609060101010101" charset="-122"/>
                <a:cs typeface="黑体" panose="02010609060101010101" charset="-122"/>
              </a:rPr>
              <a:t>习主席呼吁坚持相互尊重、平等相待，美人之美、美美与共，开放包容、互学互鉴，与时俱进、创新发展，共同创造亚洲文明和世界文明的美好未来。</a:t>
            </a:r>
            <a:endParaRPr lang="zh-CN" altLang="en-US" sz="2000">
              <a:latin typeface="黑体" panose="02010609060101010101" charset="-122"/>
              <a:ea typeface="黑体" panose="02010609060101010101" charset="-122"/>
              <a:cs typeface="黑体" panose="02010609060101010101" charset="-122"/>
            </a:endParaRPr>
          </a:p>
        </p:txBody>
      </p:sp>
      <p:sp>
        <p:nvSpPr>
          <p:cNvPr id="8" name="文本框 7"/>
          <p:cNvSpPr txBox="1"/>
          <p:nvPr/>
        </p:nvSpPr>
        <p:spPr>
          <a:xfrm>
            <a:off x="631190" y="4983480"/>
            <a:ext cx="6071235" cy="922020"/>
          </a:xfrm>
          <a:prstGeom prst="rect">
            <a:avLst/>
          </a:prstGeom>
          <a:noFill/>
        </p:spPr>
        <p:txBody>
          <a:bodyPr wrap="square" rtlCol="0">
            <a:spAutoFit/>
          </a:bodyPr>
          <a:p>
            <a:r>
              <a:rPr lang="en-US" altLang="zh-CN"/>
              <a:t>2019</a:t>
            </a:r>
            <a:r>
              <a:rPr lang="zh-CN" altLang="en-US"/>
              <a:t>年</a:t>
            </a:r>
            <a:r>
              <a:rPr lang="zh-CN" altLang="en-US"/>
              <a:t>5月15日，国家主席习近平在北京国家会议中心出席亚洲文明对话大会开幕式，并发表题为《深化文明交流互鉴 共建亚洲命运共同体》的主旨演讲</a:t>
            </a:r>
            <a:endParaRPr lang="zh-CN" altLang="en-US"/>
          </a:p>
        </p:txBody>
      </p:sp>
      <p:pic>
        <p:nvPicPr>
          <p:cNvPr id="9" name="图片 8"/>
          <p:cNvPicPr>
            <a:picLocks noChangeAspect="1"/>
          </p:cNvPicPr>
          <p:nvPr/>
        </p:nvPicPr>
        <p:blipFill>
          <a:blip r:embed="rId1"/>
          <a:stretch>
            <a:fillRect/>
          </a:stretch>
        </p:blipFill>
        <p:spPr>
          <a:xfrm>
            <a:off x="749300" y="1255395"/>
            <a:ext cx="5835015" cy="3488690"/>
          </a:xfrm>
          <a:prstGeom prst="rect">
            <a:avLst/>
          </a:prstGeom>
        </p:spPr>
      </p:pic>
      <p:sp>
        <p:nvSpPr>
          <p:cNvPr id="10" name="文本框 9"/>
          <p:cNvSpPr txBox="1"/>
          <p:nvPr/>
        </p:nvSpPr>
        <p:spPr>
          <a:xfrm>
            <a:off x="6905625" y="4244340"/>
            <a:ext cx="3937635" cy="2399665"/>
          </a:xfrm>
          <a:prstGeom prst="rect">
            <a:avLst/>
          </a:prstGeom>
          <a:noFill/>
        </p:spPr>
        <p:txBody>
          <a:bodyPr wrap="square" rtlCol="0">
            <a:spAutoFit/>
          </a:bodyPr>
          <a:p>
            <a:pPr indent="266700"/>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设计意图</a:t>
            </a:r>
            <a:endPar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核心素养</a:t>
            </a:r>
            <a:endPar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pPr indent="266700"/>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家国情怀：</a:t>
            </a:r>
            <a:r>
              <a:rPr 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水</a:t>
            </a:r>
            <a:r>
              <a:rPr lang="zh-CN" altLang="zh-TW">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1-4</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：把握世界发展进步历程，形成正确的世界观、人生观、价值观、历史观；反思、认识历史；学以致用，立志为新时代中国特色社会主义建设、中华民族伟大复兴作出自己的贡献。</a:t>
            </a:r>
            <a:endPar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p>
          </p:txBody>
        </p:sp>
      </p:grpSp>
      <p:grpSp>
        <p:nvGrpSpPr>
          <p:cNvPr id="9" name="组合 8"/>
          <p:cNvGrpSpPr/>
          <p:nvPr>
            <p:custDataLst>
              <p:tags r:id="rId1"/>
            </p:custDataLst>
          </p:nvPr>
        </p:nvGrpSpPr>
        <p:grpSpPr>
          <a:xfrm>
            <a:off x="4349126" y="2381309"/>
            <a:ext cx="2975481" cy="3036726"/>
            <a:chOff x="4888278" y="2326181"/>
            <a:chExt cx="2938517" cy="2999001"/>
          </a:xfrm>
        </p:grpSpPr>
        <p:grpSp>
          <p:nvGrpSpPr>
            <p:cNvPr id="10" name="组合 9"/>
            <p:cNvGrpSpPr/>
            <p:nvPr>
              <p:custDataLst>
                <p:tags r:id="rId2"/>
              </p:custDataLst>
            </p:nvPr>
          </p:nvGrpSpPr>
          <p:grpSpPr>
            <a:xfrm>
              <a:off x="4888278" y="3602406"/>
              <a:ext cx="1480576" cy="408995"/>
              <a:chOff x="2341659" y="3165258"/>
              <a:chExt cx="2186097" cy="603888"/>
            </a:xfrm>
          </p:grpSpPr>
          <p:sp>
            <p:nvSpPr>
              <p:cNvPr id="11" name="五边形 3"/>
              <p:cNvSpPr/>
              <p:nvPr>
                <p:custDataLst>
                  <p:tags r:id="rId3"/>
                </p:custDataLst>
              </p:nvPr>
            </p:nvSpPr>
            <p:spPr>
              <a:xfrm rot="12359350" flipV="1">
                <a:off x="2341659" y="3165258"/>
                <a:ext cx="1815078" cy="568631"/>
              </a:xfrm>
              <a:custGeom>
                <a:avLst/>
                <a:gdLst>
                  <a:gd name="connsiteX0" fmla="*/ 0 w 3888432"/>
                  <a:gd name="connsiteY0" fmla="*/ 0 h 1129027"/>
                  <a:gd name="connsiteX1" fmla="*/ 3323919 w 3888432"/>
                  <a:gd name="connsiteY1" fmla="*/ 0 h 1129027"/>
                  <a:gd name="connsiteX2" fmla="*/ 3888432 w 3888432"/>
                  <a:gd name="connsiteY2" fmla="*/ 564514 h 1129027"/>
                  <a:gd name="connsiteX3" fmla="*/ 3323919 w 3888432"/>
                  <a:gd name="connsiteY3" fmla="*/ 1129027 h 1129027"/>
                  <a:gd name="connsiteX4" fmla="*/ 1011895 w 3888432"/>
                  <a:gd name="connsiteY4" fmla="*/ 1118735 h 1129027"/>
                  <a:gd name="connsiteX5" fmla="*/ 0 w 3888432"/>
                  <a:gd name="connsiteY5" fmla="*/ 8248 h 1129027"/>
                  <a:gd name="connsiteX6" fmla="*/ 0 w 3888432"/>
                  <a:gd name="connsiteY6" fmla="*/ 0 h 112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88432" h="1129027">
                    <a:moveTo>
                      <a:pt x="0" y="0"/>
                    </a:moveTo>
                    <a:lnTo>
                      <a:pt x="3323919" y="0"/>
                    </a:lnTo>
                    <a:lnTo>
                      <a:pt x="3888432" y="564514"/>
                    </a:lnTo>
                    <a:lnTo>
                      <a:pt x="3323919" y="1129027"/>
                    </a:lnTo>
                    <a:lnTo>
                      <a:pt x="1011895" y="1118735"/>
                    </a:lnTo>
                    <a:lnTo>
                      <a:pt x="0" y="8248"/>
                    </a:lnTo>
                    <a:lnTo>
                      <a:pt x="0" y="0"/>
                    </a:lnTo>
                    <a:close/>
                  </a:path>
                </a:pathLst>
              </a:custGeom>
              <a:gradFill flip="none" rotWithShape="1">
                <a:gsLst>
                  <a:gs pos="0">
                    <a:srgbClr val="5268A5">
                      <a:lumMod val="75000"/>
                    </a:srgbClr>
                  </a:gs>
                  <a:gs pos="100000">
                    <a:srgbClr val="FFC715"/>
                  </a:gs>
                </a:gsLst>
                <a:lin ang="0" scaled="0"/>
                <a:tileRect/>
              </a:gradFill>
              <a:ln w="25400" cap="flat" cmpd="sng" algn="ctr">
                <a:noFill/>
                <a:prstDash val="solid"/>
              </a:ln>
              <a:effectLst/>
            </p:spPr>
            <p:txBody>
              <a:bodyPr rtlCol="0" anchor="ctr">
                <a:normAutofit/>
              </a:bodyPr>
              <a:p>
                <a:pPr algn="ctr"/>
                <a:r>
                  <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rPr>
                  <a:t>05</a:t>
                </a:r>
                <a:endPar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endParaRPr>
              </a:p>
            </p:txBody>
          </p:sp>
          <p:pic>
            <p:nvPicPr>
              <p:cNvPr id="12" name="图片 11"/>
              <p:cNvPicPr>
                <a:picLocks noChangeAspect="1"/>
              </p:cNvPicPr>
              <p:nvPr>
                <p:custDataLst>
                  <p:tags r:id="rId4"/>
                </p:custDataLst>
              </p:nvPr>
            </p:nvPicPr>
            <p:blipFill rotWithShape="1">
              <a:blip r:embed="rId5"/>
              <a:srcRect l="79164" t="15523" b="15959"/>
              <a:stretch>
                <a:fillRect/>
              </a:stretch>
            </p:blipFill>
            <p:spPr>
              <a:xfrm rot="14760000">
                <a:off x="3620075" y="2861466"/>
                <a:ext cx="288419" cy="1526942"/>
              </a:xfrm>
              <a:prstGeom prst="rect">
                <a:avLst/>
              </a:prstGeom>
            </p:spPr>
          </p:pic>
        </p:grpSp>
        <p:grpSp>
          <p:nvGrpSpPr>
            <p:cNvPr id="25" name="组合 24"/>
            <p:cNvGrpSpPr/>
            <p:nvPr>
              <p:custDataLst>
                <p:tags r:id="rId6"/>
              </p:custDataLst>
            </p:nvPr>
          </p:nvGrpSpPr>
          <p:grpSpPr>
            <a:xfrm>
              <a:off x="5995529" y="2326181"/>
              <a:ext cx="385116" cy="1500203"/>
              <a:chOff x="3976534" y="1280887"/>
              <a:chExt cx="568631" cy="2215077"/>
            </a:xfrm>
          </p:grpSpPr>
          <p:sp>
            <p:nvSpPr>
              <p:cNvPr id="29" name="五边形 3"/>
              <p:cNvSpPr/>
              <p:nvPr>
                <p:custDataLst>
                  <p:tags r:id="rId7"/>
                </p:custDataLst>
              </p:nvPr>
            </p:nvSpPr>
            <p:spPr>
              <a:xfrm rot="16679350" flipV="1">
                <a:off x="3353311" y="1904110"/>
                <a:ext cx="1815078" cy="568631"/>
              </a:xfrm>
              <a:custGeom>
                <a:avLst/>
                <a:gdLst>
                  <a:gd name="connsiteX0" fmla="*/ 0 w 3888432"/>
                  <a:gd name="connsiteY0" fmla="*/ 0 h 1129027"/>
                  <a:gd name="connsiteX1" fmla="*/ 3323919 w 3888432"/>
                  <a:gd name="connsiteY1" fmla="*/ 0 h 1129027"/>
                  <a:gd name="connsiteX2" fmla="*/ 3888432 w 3888432"/>
                  <a:gd name="connsiteY2" fmla="*/ 564514 h 1129027"/>
                  <a:gd name="connsiteX3" fmla="*/ 3323919 w 3888432"/>
                  <a:gd name="connsiteY3" fmla="*/ 1129027 h 1129027"/>
                  <a:gd name="connsiteX4" fmla="*/ 1011895 w 3888432"/>
                  <a:gd name="connsiteY4" fmla="*/ 1118735 h 1129027"/>
                  <a:gd name="connsiteX5" fmla="*/ 0 w 3888432"/>
                  <a:gd name="connsiteY5" fmla="*/ 8248 h 1129027"/>
                  <a:gd name="connsiteX6" fmla="*/ 0 w 3888432"/>
                  <a:gd name="connsiteY6" fmla="*/ 0 h 112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88432" h="1129027">
                    <a:moveTo>
                      <a:pt x="0" y="0"/>
                    </a:moveTo>
                    <a:lnTo>
                      <a:pt x="3323919" y="0"/>
                    </a:lnTo>
                    <a:lnTo>
                      <a:pt x="3888432" y="564514"/>
                    </a:lnTo>
                    <a:lnTo>
                      <a:pt x="3323919" y="1129027"/>
                    </a:lnTo>
                    <a:lnTo>
                      <a:pt x="1011895" y="1118735"/>
                    </a:lnTo>
                    <a:lnTo>
                      <a:pt x="0" y="8248"/>
                    </a:lnTo>
                    <a:lnTo>
                      <a:pt x="0" y="0"/>
                    </a:lnTo>
                    <a:close/>
                  </a:path>
                </a:pathLst>
              </a:custGeom>
              <a:gradFill flip="none" rotWithShape="1">
                <a:gsLst>
                  <a:gs pos="0">
                    <a:srgbClr val="4276AA">
                      <a:lumMod val="75000"/>
                    </a:srgbClr>
                  </a:gs>
                  <a:gs pos="100000">
                    <a:srgbClr val="49C782"/>
                  </a:gs>
                </a:gsLst>
                <a:lin ang="0" scaled="0"/>
                <a:tileRect/>
              </a:gradFill>
              <a:ln w="25400" cap="flat" cmpd="sng" algn="ctr">
                <a:noFill/>
                <a:prstDash val="solid"/>
              </a:ln>
              <a:effectLst/>
            </p:spPr>
            <p:txBody>
              <a:bodyPr rtlCol="0" anchor="ctr">
                <a:normAutofit/>
              </a:bodyPr>
              <a:p>
                <a:pPr algn="ctr"/>
                <a:r>
                  <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rPr>
                  <a:t>01</a:t>
                </a:r>
                <a:endPar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endParaRPr>
              </a:p>
            </p:txBody>
          </p:sp>
          <p:pic>
            <p:nvPicPr>
              <p:cNvPr id="30" name="图片 29"/>
              <p:cNvPicPr>
                <a:picLocks noChangeAspect="1"/>
              </p:cNvPicPr>
              <p:nvPr>
                <p:custDataLst>
                  <p:tags r:id="rId8"/>
                </p:custDataLst>
              </p:nvPr>
            </p:nvPicPr>
            <p:blipFill rotWithShape="1">
              <a:blip r:embed="rId5"/>
              <a:srcRect l="79164" t="15523" b="15959"/>
              <a:stretch>
                <a:fillRect/>
              </a:stretch>
            </p:blipFill>
            <p:spPr>
              <a:xfrm rot="19080000">
                <a:off x="4109030" y="1969022"/>
                <a:ext cx="288419" cy="1526942"/>
              </a:xfrm>
              <a:prstGeom prst="rect">
                <a:avLst/>
              </a:prstGeom>
            </p:spPr>
          </p:pic>
        </p:grpSp>
        <p:grpSp>
          <p:nvGrpSpPr>
            <p:cNvPr id="31" name="组合 30"/>
            <p:cNvGrpSpPr/>
            <p:nvPr>
              <p:custDataLst>
                <p:tags r:id="rId9"/>
              </p:custDataLst>
            </p:nvPr>
          </p:nvGrpSpPr>
          <p:grpSpPr>
            <a:xfrm>
              <a:off x="6597499" y="2920401"/>
              <a:ext cx="1229296" cy="1034151"/>
              <a:chOff x="4865354" y="2158266"/>
              <a:chExt cx="1815078" cy="1526942"/>
            </a:xfrm>
          </p:grpSpPr>
          <p:sp>
            <p:nvSpPr>
              <p:cNvPr id="32" name="五边形 3"/>
              <p:cNvSpPr/>
              <p:nvPr>
                <p:custDataLst>
                  <p:tags r:id="rId10"/>
                </p:custDataLst>
              </p:nvPr>
            </p:nvSpPr>
            <p:spPr>
              <a:xfrm rot="20999350" flipV="1">
                <a:off x="4865354" y="2476533"/>
                <a:ext cx="1815078" cy="568631"/>
              </a:xfrm>
              <a:custGeom>
                <a:avLst/>
                <a:gdLst>
                  <a:gd name="connsiteX0" fmla="*/ 0 w 3888432"/>
                  <a:gd name="connsiteY0" fmla="*/ 0 h 1129027"/>
                  <a:gd name="connsiteX1" fmla="*/ 3323919 w 3888432"/>
                  <a:gd name="connsiteY1" fmla="*/ 0 h 1129027"/>
                  <a:gd name="connsiteX2" fmla="*/ 3888432 w 3888432"/>
                  <a:gd name="connsiteY2" fmla="*/ 564514 h 1129027"/>
                  <a:gd name="connsiteX3" fmla="*/ 3323919 w 3888432"/>
                  <a:gd name="connsiteY3" fmla="*/ 1129027 h 1129027"/>
                  <a:gd name="connsiteX4" fmla="*/ 1011895 w 3888432"/>
                  <a:gd name="connsiteY4" fmla="*/ 1118735 h 1129027"/>
                  <a:gd name="connsiteX5" fmla="*/ 0 w 3888432"/>
                  <a:gd name="connsiteY5" fmla="*/ 8248 h 1129027"/>
                  <a:gd name="connsiteX6" fmla="*/ 0 w 3888432"/>
                  <a:gd name="connsiteY6" fmla="*/ 0 h 112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88432" h="1129027">
                    <a:moveTo>
                      <a:pt x="0" y="0"/>
                    </a:moveTo>
                    <a:lnTo>
                      <a:pt x="3323919" y="0"/>
                    </a:lnTo>
                    <a:lnTo>
                      <a:pt x="3888432" y="564514"/>
                    </a:lnTo>
                    <a:lnTo>
                      <a:pt x="3323919" y="1129027"/>
                    </a:lnTo>
                    <a:lnTo>
                      <a:pt x="1011895" y="1118735"/>
                    </a:lnTo>
                    <a:lnTo>
                      <a:pt x="0" y="8248"/>
                    </a:lnTo>
                    <a:lnTo>
                      <a:pt x="0" y="0"/>
                    </a:lnTo>
                    <a:close/>
                  </a:path>
                </a:pathLst>
              </a:custGeom>
              <a:gradFill flip="none" rotWithShape="1">
                <a:gsLst>
                  <a:gs pos="0">
                    <a:srgbClr val="5268A5">
                      <a:lumMod val="75000"/>
                    </a:srgbClr>
                  </a:gs>
                  <a:gs pos="100000">
                    <a:srgbClr val="FFC715"/>
                  </a:gs>
                </a:gsLst>
                <a:lin ang="0" scaled="0"/>
                <a:tileRect/>
              </a:gradFill>
              <a:ln w="25400" cap="flat" cmpd="sng" algn="ctr">
                <a:noFill/>
                <a:prstDash val="solid"/>
              </a:ln>
              <a:effectLst/>
            </p:spPr>
            <p:txBody>
              <a:bodyPr rtlCol="0" anchor="ctr">
                <a:normAutofit/>
              </a:bodyPr>
              <a:p>
                <a:pPr algn="ctr"/>
                <a:r>
                  <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rPr>
                  <a:t>02</a:t>
                </a:r>
                <a:endPar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endParaRPr>
              </a:p>
            </p:txBody>
          </p:sp>
          <p:pic>
            <p:nvPicPr>
              <p:cNvPr id="33" name="图片 32"/>
              <p:cNvPicPr>
                <a:picLocks noChangeAspect="1"/>
              </p:cNvPicPr>
              <p:nvPr>
                <p:custDataLst>
                  <p:tags r:id="rId11"/>
                </p:custDataLst>
              </p:nvPr>
            </p:nvPicPr>
            <p:blipFill rotWithShape="1">
              <a:blip r:embed="rId5"/>
              <a:srcRect l="79164" t="15523" b="15959"/>
              <a:stretch>
                <a:fillRect/>
              </a:stretch>
            </p:blipFill>
            <p:spPr>
              <a:xfrm rot="1800000">
                <a:off x="5108892" y="2158266"/>
                <a:ext cx="288419" cy="1526942"/>
              </a:xfrm>
              <a:prstGeom prst="rect">
                <a:avLst/>
              </a:prstGeom>
            </p:spPr>
          </p:pic>
        </p:grpSp>
        <p:grpSp>
          <p:nvGrpSpPr>
            <p:cNvPr id="34" name="组合 33"/>
            <p:cNvGrpSpPr/>
            <p:nvPr>
              <p:custDataLst>
                <p:tags r:id="rId12"/>
              </p:custDataLst>
            </p:nvPr>
          </p:nvGrpSpPr>
          <p:grpSpPr>
            <a:xfrm>
              <a:off x="6430394" y="3807604"/>
              <a:ext cx="1034151" cy="1229296"/>
              <a:chOff x="4618623" y="3468234"/>
              <a:chExt cx="1526942" cy="1815078"/>
            </a:xfrm>
          </p:grpSpPr>
          <p:sp>
            <p:nvSpPr>
              <p:cNvPr id="35" name="五边形 3"/>
              <p:cNvSpPr/>
              <p:nvPr>
                <p:custDataLst>
                  <p:tags r:id="rId13"/>
                </p:custDataLst>
              </p:nvPr>
            </p:nvSpPr>
            <p:spPr>
              <a:xfrm rot="3719350" flipV="1">
                <a:off x="4788193" y="4091457"/>
                <a:ext cx="1815078" cy="568631"/>
              </a:xfrm>
              <a:custGeom>
                <a:avLst/>
                <a:gdLst>
                  <a:gd name="connsiteX0" fmla="*/ 0 w 3888432"/>
                  <a:gd name="connsiteY0" fmla="*/ 0 h 1129027"/>
                  <a:gd name="connsiteX1" fmla="*/ 3323919 w 3888432"/>
                  <a:gd name="connsiteY1" fmla="*/ 0 h 1129027"/>
                  <a:gd name="connsiteX2" fmla="*/ 3888432 w 3888432"/>
                  <a:gd name="connsiteY2" fmla="*/ 564514 h 1129027"/>
                  <a:gd name="connsiteX3" fmla="*/ 3323919 w 3888432"/>
                  <a:gd name="connsiteY3" fmla="*/ 1129027 h 1129027"/>
                  <a:gd name="connsiteX4" fmla="*/ 1011895 w 3888432"/>
                  <a:gd name="connsiteY4" fmla="*/ 1118735 h 1129027"/>
                  <a:gd name="connsiteX5" fmla="*/ 0 w 3888432"/>
                  <a:gd name="connsiteY5" fmla="*/ 8248 h 1129027"/>
                  <a:gd name="connsiteX6" fmla="*/ 0 w 3888432"/>
                  <a:gd name="connsiteY6" fmla="*/ 0 h 112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88432" h="1129027">
                    <a:moveTo>
                      <a:pt x="0" y="0"/>
                    </a:moveTo>
                    <a:lnTo>
                      <a:pt x="3323919" y="0"/>
                    </a:lnTo>
                    <a:lnTo>
                      <a:pt x="3888432" y="564514"/>
                    </a:lnTo>
                    <a:lnTo>
                      <a:pt x="3323919" y="1129027"/>
                    </a:lnTo>
                    <a:lnTo>
                      <a:pt x="1011895" y="1118735"/>
                    </a:lnTo>
                    <a:lnTo>
                      <a:pt x="0" y="8248"/>
                    </a:lnTo>
                    <a:lnTo>
                      <a:pt x="0" y="0"/>
                    </a:lnTo>
                    <a:close/>
                  </a:path>
                </a:pathLst>
              </a:custGeom>
              <a:gradFill flip="none" rotWithShape="1">
                <a:gsLst>
                  <a:gs pos="0">
                    <a:srgbClr val="5E5CA2">
                      <a:lumMod val="75000"/>
                    </a:srgbClr>
                  </a:gs>
                  <a:gs pos="100000">
                    <a:srgbClr val="27CED7"/>
                  </a:gs>
                </a:gsLst>
                <a:lin ang="0" scaled="0"/>
                <a:tileRect/>
              </a:gradFill>
              <a:ln w="25400" cap="flat" cmpd="sng" algn="ctr">
                <a:noFill/>
                <a:prstDash val="solid"/>
              </a:ln>
              <a:effectLst/>
            </p:spPr>
            <p:txBody>
              <a:bodyPr rtlCol="0" anchor="ctr">
                <a:normAutofit/>
              </a:bodyPr>
              <a:p>
                <a:pPr algn="ctr"/>
                <a:r>
                  <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rPr>
                  <a:t>03</a:t>
                </a:r>
                <a:endPar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endParaRPr>
              </a:p>
            </p:txBody>
          </p:sp>
          <p:pic>
            <p:nvPicPr>
              <p:cNvPr id="36" name="图片 35"/>
              <p:cNvPicPr>
                <a:picLocks noChangeAspect="1"/>
              </p:cNvPicPr>
              <p:nvPr>
                <p:custDataLst>
                  <p:tags r:id="rId14"/>
                </p:custDataLst>
              </p:nvPr>
            </p:nvPicPr>
            <p:blipFill rotWithShape="1">
              <a:blip r:embed="rId5"/>
              <a:srcRect l="79164" t="15523" b="15959"/>
              <a:stretch>
                <a:fillRect/>
              </a:stretch>
            </p:blipFill>
            <p:spPr>
              <a:xfrm rot="6120000">
                <a:off x="5237884" y="3167669"/>
                <a:ext cx="288419" cy="1526942"/>
              </a:xfrm>
              <a:prstGeom prst="rect">
                <a:avLst/>
              </a:prstGeom>
            </p:spPr>
          </p:pic>
        </p:grpSp>
        <p:grpSp>
          <p:nvGrpSpPr>
            <p:cNvPr id="37" name="组合 36"/>
            <p:cNvGrpSpPr/>
            <p:nvPr>
              <p:custDataLst>
                <p:tags r:id="rId15"/>
              </p:custDataLst>
            </p:nvPr>
          </p:nvGrpSpPr>
          <p:grpSpPr>
            <a:xfrm>
              <a:off x="5910972" y="3898381"/>
              <a:ext cx="510985" cy="1426801"/>
              <a:chOff x="3851685" y="3602270"/>
              <a:chExt cx="754478" cy="2106698"/>
            </a:xfrm>
          </p:grpSpPr>
          <p:sp>
            <p:nvSpPr>
              <p:cNvPr id="38" name="五边形 3"/>
              <p:cNvSpPr/>
              <p:nvPr>
                <p:custDataLst>
                  <p:tags r:id="rId16"/>
                </p:custDataLst>
              </p:nvPr>
            </p:nvSpPr>
            <p:spPr>
              <a:xfrm rot="8039350" flipV="1">
                <a:off x="3228462" y="4517113"/>
                <a:ext cx="1815078" cy="568631"/>
              </a:xfrm>
              <a:custGeom>
                <a:avLst/>
                <a:gdLst>
                  <a:gd name="connsiteX0" fmla="*/ 0 w 3888432"/>
                  <a:gd name="connsiteY0" fmla="*/ 0 h 1129027"/>
                  <a:gd name="connsiteX1" fmla="*/ 3323919 w 3888432"/>
                  <a:gd name="connsiteY1" fmla="*/ 0 h 1129027"/>
                  <a:gd name="connsiteX2" fmla="*/ 3888432 w 3888432"/>
                  <a:gd name="connsiteY2" fmla="*/ 564514 h 1129027"/>
                  <a:gd name="connsiteX3" fmla="*/ 3323919 w 3888432"/>
                  <a:gd name="connsiteY3" fmla="*/ 1129027 h 1129027"/>
                  <a:gd name="connsiteX4" fmla="*/ 1011895 w 3888432"/>
                  <a:gd name="connsiteY4" fmla="*/ 1118735 h 1129027"/>
                  <a:gd name="connsiteX5" fmla="*/ 0 w 3888432"/>
                  <a:gd name="connsiteY5" fmla="*/ 8248 h 1129027"/>
                  <a:gd name="connsiteX6" fmla="*/ 0 w 3888432"/>
                  <a:gd name="connsiteY6" fmla="*/ 0 h 112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88432" h="1129027">
                    <a:moveTo>
                      <a:pt x="0" y="0"/>
                    </a:moveTo>
                    <a:lnTo>
                      <a:pt x="3323919" y="0"/>
                    </a:lnTo>
                    <a:lnTo>
                      <a:pt x="3888432" y="564514"/>
                    </a:lnTo>
                    <a:lnTo>
                      <a:pt x="3323919" y="1129027"/>
                    </a:lnTo>
                    <a:lnTo>
                      <a:pt x="1011895" y="1118735"/>
                    </a:lnTo>
                    <a:lnTo>
                      <a:pt x="0" y="8248"/>
                    </a:lnTo>
                    <a:lnTo>
                      <a:pt x="0" y="0"/>
                    </a:lnTo>
                    <a:close/>
                  </a:path>
                </a:pathLst>
              </a:custGeom>
              <a:gradFill flip="none" rotWithShape="1">
                <a:gsLst>
                  <a:gs pos="0">
                    <a:srgbClr val="4276AA">
                      <a:lumMod val="75000"/>
                    </a:srgbClr>
                  </a:gs>
                  <a:gs pos="100000">
                    <a:srgbClr val="49C782"/>
                  </a:gs>
                </a:gsLst>
                <a:lin ang="0" scaled="0"/>
                <a:tileRect/>
              </a:gradFill>
              <a:ln w="25400" cap="flat" cmpd="sng" algn="ctr">
                <a:noFill/>
                <a:prstDash val="solid"/>
              </a:ln>
              <a:effectLst/>
            </p:spPr>
            <p:txBody>
              <a:bodyPr rtlCol="0" anchor="ctr">
                <a:normAutofit/>
              </a:bodyPr>
              <a:p>
                <a:pPr algn="ctr"/>
                <a:r>
                  <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rPr>
                  <a:t>04</a:t>
                </a:r>
                <a:endParaRPr lang="en-US" kern="0" dirty="0">
                  <a:solidFill>
                    <a:sysClr val="window" lastClr="FFFFFF"/>
                  </a:solidFill>
                  <a:latin typeface="Arial" panose="020B0604020202020204" pitchFamily="34" charset="0"/>
                  <a:cs typeface="Arial" panose="020B0604020202020204" pitchFamily="34" charset="0"/>
                  <a:sym typeface="Arial" panose="020B0604020202020204" pitchFamily="34" charset="0"/>
                </a:endParaRPr>
              </a:p>
            </p:txBody>
          </p:sp>
          <p:pic>
            <p:nvPicPr>
              <p:cNvPr id="39" name="图片 38"/>
              <p:cNvPicPr>
                <a:picLocks noChangeAspect="1"/>
              </p:cNvPicPr>
              <p:nvPr>
                <p:custDataLst>
                  <p:tags r:id="rId17"/>
                </p:custDataLst>
              </p:nvPr>
            </p:nvPicPr>
            <p:blipFill rotWithShape="1">
              <a:blip r:embed="rId5"/>
              <a:srcRect l="79164" t="15523" b="15959"/>
              <a:stretch>
                <a:fillRect/>
              </a:stretch>
            </p:blipFill>
            <p:spPr>
              <a:xfrm rot="10440000">
                <a:off x="4317744" y="3602270"/>
                <a:ext cx="288419" cy="1526942"/>
              </a:xfrm>
              <a:prstGeom prst="rect">
                <a:avLst/>
              </a:prstGeom>
            </p:spPr>
          </p:pic>
        </p:grpSp>
      </p:grpSp>
      <p:sp>
        <p:nvSpPr>
          <p:cNvPr id="40" name="文本框 39"/>
          <p:cNvSpPr txBox="1"/>
          <p:nvPr>
            <p:custDataLst>
              <p:tags r:id="rId18"/>
            </p:custDataLst>
          </p:nvPr>
        </p:nvSpPr>
        <p:spPr>
          <a:xfrm>
            <a:off x="4457316" y="1440792"/>
            <a:ext cx="2692299" cy="788277"/>
          </a:xfrm>
          <a:prstGeom prst="rect">
            <a:avLst/>
          </a:prstGeom>
          <a:noFill/>
        </p:spPr>
        <p:txBody>
          <a:bodyPr wrap="square" rtlCol="0" anchor="ctr" anchorCtr="0">
            <a:normAutofit/>
          </a:bodyPr>
          <a:p>
            <a:pPr algn="ctr">
              <a:lnSpc>
                <a:spcPct val="130000"/>
              </a:lnSpc>
            </a:pPr>
            <a:r>
              <a:rPr lang="zh-CN" altLang="en-US" sz="2400" b="1" dirty="0">
                <a:solidFill>
                  <a:schemeClr val="tx1"/>
                </a:solidFill>
                <a:effectLst/>
                <a:latin typeface="微软雅黑" panose="020B0503020204020204" charset="-122"/>
                <a:ea typeface="微软雅黑" panose="020B0503020204020204" charset="-122"/>
                <a:sym typeface="+mn-ea"/>
              </a:rPr>
              <a:t>✥关注历史概念</a:t>
            </a:r>
            <a:endParaRPr lang="zh-CN" altLang="en-US" sz="2400" b="1" dirty="0">
              <a:solidFill>
                <a:schemeClr val="tx1"/>
              </a:solidFill>
              <a:effectLst/>
              <a:latin typeface="华文行楷" panose="02010800040101010101" charset="-122"/>
              <a:ea typeface="华文行楷" panose="02010800040101010101" charset="-122"/>
              <a:cs typeface="Arial" panose="020B0604020202020204" pitchFamily="34" charset="0"/>
              <a:sym typeface="+mn-ea"/>
            </a:endParaRPr>
          </a:p>
        </p:txBody>
      </p:sp>
      <p:sp>
        <p:nvSpPr>
          <p:cNvPr id="41" name="文本框 40"/>
          <p:cNvSpPr txBox="1"/>
          <p:nvPr>
            <p:custDataLst>
              <p:tags r:id="rId19"/>
            </p:custDataLst>
          </p:nvPr>
        </p:nvSpPr>
        <p:spPr>
          <a:xfrm>
            <a:off x="6785610" y="3096260"/>
            <a:ext cx="2936240" cy="930910"/>
          </a:xfrm>
          <a:prstGeom prst="rect">
            <a:avLst/>
          </a:prstGeom>
          <a:noFill/>
        </p:spPr>
        <p:txBody>
          <a:bodyPr wrap="square" rtlCol="0" anchor="ctr" anchorCtr="0">
            <a:normAutofit/>
          </a:bodyPr>
          <a:p>
            <a:pPr algn="ctr">
              <a:lnSpc>
                <a:spcPct val="100000"/>
              </a:lnSpc>
              <a:spcBef>
                <a:spcPts val="0"/>
              </a:spcBef>
            </a:pPr>
            <a:r>
              <a:rPr lang="zh-CN" altLang="en-US" sz="2400" b="1" dirty="0">
                <a:solidFill>
                  <a:schemeClr val="tx1"/>
                </a:solidFill>
                <a:effectLst/>
                <a:latin typeface="微软雅黑" panose="020B0503020204020204" charset="-122"/>
                <a:ea typeface="微软雅黑" panose="020B0503020204020204" charset="-122"/>
                <a:sym typeface="+mn-ea"/>
              </a:rPr>
              <a:t>✤注重史学方法</a:t>
            </a:r>
            <a:endParaRPr lang="zh-CN" altLang="en-US" sz="2400" b="1" dirty="0">
              <a:solidFill>
                <a:schemeClr val="tx1"/>
              </a:solidFill>
              <a:effectLst/>
              <a:latin typeface="华文行楷" panose="02010800040101010101" charset="-122"/>
              <a:ea typeface="华文行楷" panose="02010800040101010101" charset="-122"/>
              <a:sym typeface="+mn-ea"/>
            </a:endParaRPr>
          </a:p>
          <a:p>
            <a:pPr>
              <a:lnSpc>
                <a:spcPct val="130000"/>
              </a:lnSpc>
            </a:pPr>
            <a:endParaRPr lang="zh-CN" altLang="en-US" sz="2400" b="1" dirty="0">
              <a:solidFill>
                <a:schemeClr val="tx1"/>
              </a:solidFill>
              <a:effectLst/>
              <a:latin typeface="华文行楷" panose="02010800040101010101" charset="-122"/>
              <a:ea typeface="华文行楷" panose="02010800040101010101" charset="-122"/>
              <a:cs typeface="Arial" panose="020B0604020202020204" pitchFamily="34" charset="0"/>
              <a:sym typeface="+mn-ea"/>
            </a:endParaRPr>
          </a:p>
        </p:txBody>
      </p:sp>
      <p:sp>
        <p:nvSpPr>
          <p:cNvPr id="42" name="文本框 41"/>
          <p:cNvSpPr txBox="1"/>
          <p:nvPr>
            <p:custDataLst>
              <p:tags r:id="rId20"/>
            </p:custDataLst>
          </p:nvPr>
        </p:nvSpPr>
        <p:spPr>
          <a:xfrm>
            <a:off x="6873875" y="5027930"/>
            <a:ext cx="2431415" cy="501015"/>
          </a:xfrm>
          <a:prstGeom prst="rect">
            <a:avLst/>
          </a:prstGeom>
          <a:noFill/>
        </p:spPr>
        <p:txBody>
          <a:bodyPr wrap="square" rtlCol="0" anchor="t" anchorCtr="0">
            <a:normAutofit/>
          </a:bodyPr>
          <a:p>
            <a:pPr algn="ctr">
              <a:lnSpc>
                <a:spcPct val="100000"/>
              </a:lnSpc>
              <a:spcBef>
                <a:spcPts val="0"/>
              </a:spcBef>
            </a:pPr>
            <a:r>
              <a:rPr lang="zh-CN" altLang="en-US" sz="2400" b="1" dirty="0">
                <a:solidFill>
                  <a:schemeClr val="tx1"/>
                </a:solidFill>
                <a:effectLst/>
                <a:latin typeface="微软雅黑" panose="020B0503020204020204" charset="-122"/>
                <a:ea typeface="微软雅黑" panose="020B0503020204020204" charset="-122"/>
                <a:sym typeface="+mn-ea"/>
              </a:rPr>
              <a:t>❉深挖教材资源</a:t>
            </a:r>
            <a:endParaRPr lang="zh-CN" altLang="en-US" sz="2400" b="1" dirty="0">
              <a:solidFill>
                <a:schemeClr val="tx1"/>
              </a:solidFill>
              <a:effectLst/>
              <a:latin typeface="华文行楷" panose="02010800040101010101" charset="-122"/>
              <a:ea typeface="华文行楷" panose="02010800040101010101" charset="-122"/>
              <a:cs typeface="Arial" panose="020B0604020202020204" pitchFamily="34" charset="0"/>
              <a:sym typeface="+mn-ea"/>
            </a:endParaRPr>
          </a:p>
        </p:txBody>
      </p:sp>
      <p:sp>
        <p:nvSpPr>
          <p:cNvPr id="43" name="文本框 42"/>
          <p:cNvSpPr txBox="1"/>
          <p:nvPr>
            <p:custDataLst>
              <p:tags r:id="rId21"/>
            </p:custDataLst>
          </p:nvPr>
        </p:nvSpPr>
        <p:spPr>
          <a:xfrm>
            <a:off x="2663037" y="5144833"/>
            <a:ext cx="2343653" cy="553573"/>
          </a:xfrm>
          <a:prstGeom prst="rect">
            <a:avLst/>
          </a:prstGeom>
          <a:noFill/>
        </p:spPr>
        <p:txBody>
          <a:bodyPr wrap="square" rtlCol="0" anchor="t" anchorCtr="0">
            <a:normAutofit/>
          </a:bodyPr>
          <a:p>
            <a:pPr algn="ctr">
              <a:lnSpc>
                <a:spcPct val="100000"/>
              </a:lnSpc>
              <a:spcBef>
                <a:spcPts val="0"/>
              </a:spcBef>
            </a:pPr>
            <a:r>
              <a:rPr lang="zh-CN" altLang="en-US" sz="2400" b="1" dirty="0">
                <a:solidFill>
                  <a:schemeClr val="tx1"/>
                </a:solidFill>
                <a:effectLst/>
                <a:latin typeface="微软雅黑" panose="020B0503020204020204" charset="-122"/>
                <a:ea typeface="微软雅黑" panose="020B0503020204020204" charset="-122"/>
                <a:sym typeface="+mn-ea"/>
              </a:rPr>
              <a:t>❈落实核心素养</a:t>
            </a:r>
            <a:endParaRPr lang="zh-CN" altLang="en-US" sz="2400" b="1" dirty="0">
              <a:solidFill>
                <a:schemeClr val="tx1"/>
              </a:solidFill>
              <a:effectLst/>
              <a:latin typeface="华文行楷" panose="02010800040101010101" charset="-122"/>
              <a:ea typeface="华文行楷" panose="02010800040101010101" charset="-122"/>
              <a:sym typeface="+mn-ea"/>
            </a:endParaRPr>
          </a:p>
          <a:p>
            <a:pPr algn="r">
              <a:lnSpc>
                <a:spcPct val="130000"/>
              </a:lnSpc>
            </a:pPr>
            <a:endParaRPr lang="zh-CN" altLang="en-US" sz="2400" b="1" dirty="0">
              <a:solidFill>
                <a:schemeClr val="tx1"/>
              </a:solidFill>
              <a:effectLst/>
              <a:latin typeface="华文行楷" panose="02010800040101010101" charset="-122"/>
              <a:ea typeface="华文行楷" panose="02010800040101010101" charset="-122"/>
              <a:cs typeface="Arial" panose="020B0604020202020204" pitchFamily="34" charset="0"/>
              <a:sym typeface="+mn-ea"/>
            </a:endParaRPr>
          </a:p>
        </p:txBody>
      </p:sp>
      <p:sp>
        <p:nvSpPr>
          <p:cNvPr id="44" name="文本框 43"/>
          <p:cNvSpPr txBox="1"/>
          <p:nvPr>
            <p:custDataLst>
              <p:tags r:id="rId22"/>
            </p:custDataLst>
          </p:nvPr>
        </p:nvSpPr>
        <p:spPr>
          <a:xfrm>
            <a:off x="1594237" y="3043168"/>
            <a:ext cx="2593356" cy="819675"/>
          </a:xfrm>
          <a:prstGeom prst="rect">
            <a:avLst/>
          </a:prstGeom>
          <a:noFill/>
        </p:spPr>
        <p:txBody>
          <a:bodyPr wrap="square" rtlCol="0" anchor="b" anchorCtr="0">
            <a:normAutofit/>
          </a:bodyPr>
          <a:p>
            <a:pPr algn="r">
              <a:lnSpc>
                <a:spcPct val="130000"/>
              </a:lnSpc>
            </a:pPr>
            <a:r>
              <a:rPr lang="zh-CN" altLang="en-US" sz="2400" b="1" dirty="0">
                <a:solidFill>
                  <a:schemeClr val="tx1"/>
                </a:solidFill>
                <a:effectLst/>
                <a:latin typeface="微软雅黑" panose="020B0503020204020204" charset="-122"/>
                <a:ea typeface="微软雅黑" panose="020B0503020204020204" charset="-122"/>
                <a:sym typeface="+mn-ea"/>
              </a:rPr>
              <a:t>❋体现国家意志</a:t>
            </a:r>
            <a:endParaRPr lang="zh-CN" altLang="en-US" sz="2400" b="1" dirty="0">
              <a:solidFill>
                <a:schemeClr val="tx1"/>
              </a:solidFill>
              <a:effectLst/>
              <a:latin typeface="华文行楷" panose="02010800040101010101" charset="-122"/>
              <a:ea typeface="华文行楷" panose="02010800040101010101" charset="-122"/>
              <a:cs typeface="Arial" panose="020B0604020202020204" pitchFamily="34" charset="0"/>
              <a:sym typeface="Arial" panose="020B0604020202020204" pitchFamily="34" charset="0"/>
            </a:endParaRPr>
          </a:p>
        </p:txBody>
      </p:sp>
      <p:sp>
        <p:nvSpPr>
          <p:cNvPr id="3" name="文本框 2"/>
          <p:cNvSpPr txBox="1"/>
          <p:nvPr/>
        </p:nvSpPr>
        <p:spPr>
          <a:xfrm>
            <a:off x="518160" y="287655"/>
            <a:ext cx="2814320" cy="583565"/>
          </a:xfrm>
          <a:prstGeom prst="rect">
            <a:avLst/>
          </a:prstGeom>
          <a:noFill/>
        </p:spPr>
        <p:txBody>
          <a:bodyPr wrap="square" rtlCol="0">
            <a:spAutoFit/>
          </a:bodyPr>
          <a:p>
            <a:r>
              <a:rPr lang="zh-CN" altLang="en-US" sz="3200">
                <a:solidFill>
                  <a:sysClr val="windowText" lastClr="000000"/>
                </a:solidFill>
              </a:rPr>
              <a:t>三、教学反思</a:t>
            </a:r>
            <a:endParaRPr lang="zh-CN" altLang="en-US" sz="3200">
              <a:solidFill>
                <a:sysClr val="windowText" lastClr="000000"/>
              </a:solidFill>
            </a:endParaRPr>
          </a:p>
        </p:txBody>
      </p:sp>
    </p:spTree>
    <p:custDataLst>
      <p:tags r:id="rId2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heckerboard(across)">
                                      <p:cBhvr>
                                        <p:cTn id="7" dur="5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checkerboard(across)">
                                      <p:cBhvr>
                                        <p:cTn id="12" dur="500"/>
                                        <p:tgtEl>
                                          <p:spTgt spid="4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checkerboard(across)">
                                      <p:cBhvr>
                                        <p:cTn id="17" dur="500"/>
                                        <p:tgtEl>
                                          <p:spTgt spid="4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checkerboard(across)">
                                      <p:cBhvr>
                                        <p:cTn id="22" dur="500"/>
                                        <p:tgtEl>
                                          <p:spTgt spid="43"/>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checkerboard(across)">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UNIT_ISCONTENTSTITLE" val="0"/>
  <p:tag name="KSO_WM_UNIT_PRESET_TEXT" val="在此输入您的封面副标题"/>
  <p:tag name="KSO_WM_UNIT_NOCLEAR" val="0"/>
  <p:tag name="KSO_WM_UNIT_VALUE" val="156"/>
  <p:tag name="KSO_WM_UNIT_HIGHLIGHT" val="0"/>
  <p:tag name="KSO_WM_UNIT_COMPATIBLE" val="0"/>
  <p:tag name="KSO_WM_UNIT_DIAGRAM_ISNUMVISUAL" val="0"/>
  <p:tag name="KSO_WM_UNIT_DIAGRAM_ISREFERUNIT" val="0"/>
  <p:tag name="KSO_WM_UNIT_TYPE" val="b"/>
  <p:tag name="KSO_WM_UNIT_INDEX" val="1"/>
  <p:tag name="KSO_WM_UNIT_ID" val="custom20187308_1*b*1"/>
  <p:tag name="KSO_WM_TEMPLATE_CATEGORY" val="custom"/>
  <p:tag name="KSO_WM_TEMPLATE_INDEX" val="20187308"/>
  <p:tag name="KSO_WM_UNIT_LAYERLEVEL" val="1"/>
  <p:tag name="KSO_WM_TAG_VERSION" val="1.0"/>
  <p:tag name="KSO_WM_BEAUTIFY_FLAG" val="#wm#"/>
</p:tagLst>
</file>

<file path=ppt/tags/tag64.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 name="KSO_WM_SPECIAL_SOURCE" val="bdnull"/>
</p:tagLst>
</file>

<file path=ppt/tags/tag65.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66.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67.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68.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69.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70.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71.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72.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160146_4*l_h_i*1_1_1"/>
  <p:tag name="KSO_WM_TEMPLATE_CATEGORY" val="diagram"/>
  <p:tag name="KSO_WM_TEMPLATE_INDEX" val="160146"/>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74.xml><?xml version="1.0" encoding="utf-8"?>
<p:tagLst xmlns:p="http://schemas.openxmlformats.org/presentationml/2006/main">
  <p:tag name="KSO_WM_UNIT_SUBTYPE" val="a"/>
  <p:tag name="KSO_WM_UNIT_PRESET_TEXT" val="单击此处添加正文"/>
  <p:tag name="KSO_WM_UNIT_NOCLEAR" val="0"/>
  <p:tag name="KSO_WM_UNIT_VALUE" val="22"/>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160146_4*l_h_f*1_1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75.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9"/>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160146_4*l_h_a*1_1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SHADOW_SCHEMECOLOR_INDEX" val="13"/>
  <p:tag name="KSO_WM_UNIT_TEXT_FILL_FORE_SCHEMECOLOR_INDEX" val="13"/>
  <p:tag name="KSO_WM_UNIT_TEXT_FILL_TYPE" val="1"/>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160146_4*l_h_i*1_3_1"/>
  <p:tag name="KSO_WM_TEMPLATE_CATEGORY" val="diagram"/>
  <p:tag name="KSO_WM_TEMPLATE_INDEX" val="160146"/>
  <p:tag name="KSO_WM_UNIT_LAYERLEVEL" val="1_1_1"/>
  <p:tag name="KSO_WM_TAG_VERSION" val="1.0"/>
  <p:tag name="KSO_WM_BEAUTIFY_FLAG" val="#wm#"/>
  <p:tag name="KSO_WM_UNIT_FILL_FORE_SCHEMECOLOR_INDEX" val="7"/>
  <p:tag name="KSO_WM_UNIT_FILL_TYPE" val="1"/>
  <p:tag name="KSO_WM_UNIT_TEXT_FILL_FORE_SCHEMECOLOR_INDEX" val="13"/>
  <p:tag name="KSO_WM_UNIT_TEXT_FILL_TYPE" val="1"/>
</p:tagLst>
</file>

<file path=ppt/tags/tag77.xml><?xml version="1.0" encoding="utf-8"?>
<p:tagLst xmlns:p="http://schemas.openxmlformats.org/presentationml/2006/main">
  <p:tag name="KSO_WM_UNIT_SUBTYPE" val="a"/>
  <p:tag name="KSO_WM_UNIT_PRESET_TEXT" val="单击此处添加正文"/>
  <p:tag name="KSO_WM_UNIT_NOCLEAR" val="0"/>
  <p:tag name="KSO_WM_UNIT_VALUE" val="22"/>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160146_4*l_h_f*1_3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78.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9"/>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160146_4*l_h_a*1_3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SHADOW_SCHEMECOLOR_INDEX" val="13"/>
  <p:tag name="KSO_WM_UNIT_TEXT_FILL_FORE_SCHEMECOLOR_INDEX" val="13"/>
  <p:tag name="KSO_WM_UNIT_TEXT_FILL_TYPE" val="1"/>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160146_4*l_h_i*1_2_1"/>
  <p:tag name="KSO_WM_TEMPLATE_CATEGORY" val="diagram"/>
  <p:tag name="KSO_WM_TEMPLATE_INDEX" val="160146"/>
  <p:tag name="KSO_WM_UNIT_LAYERLEVEL" val="1_1_1"/>
  <p:tag name="KSO_WM_TAG_VERSION" val="1.0"/>
  <p:tag name="KSO_WM_BEAUTIFY_FLAG" val="#wm#"/>
  <p:tag name="KSO_WM_UNIT_FILL_FORE_SCHEMECOLOR_INDEX" val="6"/>
  <p:tag name="KSO_WM_UNIT_FILL_TYPE" val="1"/>
  <p:tag name="KSO_WM_UNIT_TEXT_FILL_FORE_SCHEMECOLOR_INDEX" val="13"/>
  <p:tag name="KSO_WM_UNIT_TEXT_FILL_TYPE" val="1"/>
</p:tagLst>
</file>

<file path=ppt/tags/tag80.xml><?xml version="1.0" encoding="utf-8"?>
<p:tagLst xmlns:p="http://schemas.openxmlformats.org/presentationml/2006/main">
  <p:tag name="KSO_WM_UNIT_SUBTYPE" val="a"/>
  <p:tag name="KSO_WM_UNIT_PRESET_TEXT" val="单击此处添加正文"/>
  <p:tag name="KSO_WM_UNIT_NOCLEAR" val="0"/>
  <p:tag name="KSO_WM_UNIT_VALUE" val="22"/>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160146_4*l_h_f*1_2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81.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9"/>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160146_4*l_h_a*1_2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SHADOW_SCHEMECOLOR_INDEX" val="13"/>
  <p:tag name="KSO_WM_UNIT_TEXT_FILL_FORE_SCHEMECOLOR_INDEX" val="13"/>
  <p:tag name="KSO_WM_UNIT_TEXT_FILL_TYPE" val="1"/>
</p:tagLst>
</file>

<file path=ppt/tags/tag82.xml><?xml version="1.0" encoding="utf-8"?>
<p:tagLst xmlns:p="http://schemas.openxmlformats.org/presentationml/2006/main">
  <p:tag name="KSO_WM_UNIT_SUBTYPE" val="a"/>
  <p:tag name="KSO_WM_UNIT_PRESET_TEXT" val="单击此处添加正文"/>
  <p:tag name="KSO_WM_UNIT_NOCLEAR" val="0"/>
  <p:tag name="KSO_WM_UNIT_VALUE" val="22"/>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160146_4*l_h_f*1_4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160146_4*l_h_i*1_4_1"/>
  <p:tag name="KSO_WM_TEMPLATE_CATEGORY" val="diagram"/>
  <p:tag name="KSO_WM_TEMPLATE_INDEX" val="160146"/>
  <p:tag name="KSO_WM_UNIT_LAYERLEVEL" val="1_1_1"/>
  <p:tag name="KSO_WM_TAG_VERSION" val="1.0"/>
  <p:tag name="KSO_WM_BEAUTIFY_FLAG" val="#wm#"/>
  <p:tag name="KSO_WM_UNIT_FILL_FORE_SCHEMECOLOR_INDEX" val="8"/>
  <p:tag name="KSO_WM_UNIT_FILL_TYPE" val="1"/>
  <p:tag name="KSO_WM_UNIT_TEXT_FILL_FORE_SCHEMECOLOR_INDEX" val="13"/>
  <p:tag name="KSO_WM_UNIT_TEXT_FILL_TYPE" val="1"/>
</p:tagLst>
</file>

<file path=ppt/tags/tag84.xml><?xml version="1.0" encoding="utf-8"?>
<p:tagLst xmlns:p="http://schemas.openxmlformats.org/presentationml/2006/main">
  <p:tag name="KSO_WM_SPECIAL_SOURCE" val="bdnull"/>
</p:tagLst>
</file>

<file path=ppt/tags/tag85.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86.xml><?xml version="1.0" encoding="utf-8"?>
<p:tagLst xmlns:p="http://schemas.openxmlformats.org/presentationml/2006/main">
  <p:tag name="KSO_WM_UNIT_TABLE_BEAUTIFY" val="smartTable{aeed55fc-1f65-43a1-abb9-998a6b9f6967}"/>
  <p:tag name="TABLE_RECT" val="36*256.392*888*114.3"/>
  <p:tag name="TABLE_EMPHASIZE_COLOR" val="6579300"/>
  <p:tag name="TABLE_ONEKEY_SKIN_IDX" val="0"/>
  <p:tag name="TABLE_SKINIDX" val="-1"/>
  <p:tag name="TABLE_COLORIDX" val="l"/>
</p:tagLst>
</file>

<file path=ppt/tags/tag87.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88.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1_1"/>
  <p:tag name="KSO_WM_UNIT_ID" val="diagram20174778_3*q_h_i*1_1_1"/>
  <p:tag name="KSO_WM_TEMPLATE_CATEGORY" val="diagram"/>
  <p:tag name="KSO_WM_TEMPLATE_INDEX" val="20174778"/>
  <p:tag name="KSO_WM_UNIT_LAYERLEVEL" val="1_1_1"/>
  <p:tag name="KSO_WM_TAG_VERSION" val="1.0"/>
  <p:tag name="KSO_WM_BEAUTIFY_FLAG" val="#wm#"/>
  <p:tag name="KSO_WM_UNIT_FILL_FORE_SCHEMECOLOR_INDEX" val="5"/>
  <p:tag name="KSO_WM_UNIT_FILL_TYPE" val="1"/>
  <p:tag name="KSO_WM_UNIT_LINE_FORE_SCHEMECOLOR_INDEX" val="14"/>
  <p:tag name="KSO_WM_UNIT_LINE_FILL_TYPE" val="2"/>
  <p:tag name="KSO_WM_UNIT_TEXT_FILL_FORE_SCHEMECOLOR_INDEX" val="14"/>
  <p:tag name="KSO_WM_UNIT_TEXT_FILL_TYPE" val="1"/>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2_1"/>
  <p:tag name="KSO_WM_UNIT_ID" val="diagram20174778_3*q_h_i*1_2_1"/>
  <p:tag name="KSO_WM_TEMPLATE_CATEGORY" val="diagram"/>
  <p:tag name="KSO_WM_TEMPLATE_INDEX" val="20174778"/>
  <p:tag name="KSO_WM_UNIT_LAYERLEVEL" val="1_1_1"/>
  <p:tag name="KSO_WM_TAG_VERSION" val="1.0"/>
  <p:tag name="KSO_WM_BEAUTIFY_FLAG" val="#wm#"/>
  <p:tag name="KSO_WM_UNIT_FILL_FORE_SCHEMECOLOR_INDEX" val="10"/>
  <p:tag name="KSO_WM_UNIT_FILL_TYPE" val="1"/>
  <p:tag name="KSO_WM_UNIT_LINE_FORE_SCHEMECOLOR_INDEX" val="14"/>
  <p:tag name="KSO_WM_UNIT_LINE_FILL_TYPE" val="2"/>
  <p:tag name="KSO_WM_UNIT_TEXT_FILL_FORE_SCHEMECOLOR_INDEX" val="14"/>
  <p:tag name="KSO_WM_UNIT_TEXT_FILL_TYPE" val="1"/>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4_1"/>
  <p:tag name="KSO_WM_UNIT_ID" val="diagram20174778_3*q_h_i*1_4_1"/>
  <p:tag name="KSO_WM_TEMPLATE_CATEGORY" val="diagram"/>
  <p:tag name="KSO_WM_TEMPLATE_INDEX" val="20174778"/>
  <p:tag name="KSO_WM_UNIT_LAYERLEVEL" val="1_1_1"/>
  <p:tag name="KSO_WM_TAG_VERSION" val="1.0"/>
  <p:tag name="KSO_WM_BEAUTIFY_FLAG" val="#wm#"/>
  <p:tag name="KSO_WM_UNIT_FILL_FORE_SCHEMECOLOR_INDEX" val="10"/>
  <p:tag name="KSO_WM_UNIT_FILL_TYPE" val="1"/>
  <p:tag name="KSO_WM_UNIT_LINE_FORE_SCHEMECOLOR_INDEX" val="14"/>
  <p:tag name="KSO_WM_UNIT_LINE_FILL_TYPE" val="2"/>
  <p:tag name="KSO_WM_UNIT_TEXT_FILL_FORE_SCHEMECOLOR_INDEX" val="14"/>
  <p:tag name="KSO_WM_UNIT_TEXT_FILL_TYPE" val="1"/>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3_1"/>
  <p:tag name="KSO_WM_UNIT_ID" val="diagram20174778_3*q_h_i*1_3_1"/>
  <p:tag name="KSO_WM_TEMPLATE_CATEGORY" val="diagram"/>
  <p:tag name="KSO_WM_TEMPLATE_INDEX" val="20174778"/>
  <p:tag name="KSO_WM_UNIT_LAYERLEVEL" val="1_1_1"/>
  <p:tag name="KSO_WM_TAG_VERSION" val="1.0"/>
  <p:tag name="KSO_WM_BEAUTIFY_FLAG" val="#wm#"/>
  <p:tag name="KSO_WM_UNIT_FILL_FORE_SCHEMECOLOR_INDEX" val="5"/>
  <p:tag name="KSO_WM_UNIT_FILL_TYPE" val="1"/>
  <p:tag name="KSO_WM_UNIT_LINE_FORE_SCHEMECOLOR_INDEX" val="14"/>
  <p:tag name="KSO_WM_UNIT_LINE_FILL_TYPE" val="2"/>
  <p:tag name="KSO_WM_UNIT_TEXT_FILL_FORE_SCHEMECOLOR_INDEX" val="14"/>
  <p:tag name="KSO_WM_UNIT_TEXT_FILL_TYPE" val="1"/>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2_3"/>
  <p:tag name="KSO_WM_UNIT_ID" val="diagram20174778_3*q_h_i*1_2_3"/>
  <p:tag name="KSO_WM_TEMPLATE_CATEGORY" val="diagram"/>
  <p:tag name="KSO_WM_TEMPLATE_INDEX" val="2017477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3_3"/>
  <p:tag name="KSO_WM_UNIT_ID" val="diagram20174778_3*q_h_i*1_3_3"/>
  <p:tag name="KSO_WM_TEMPLATE_CATEGORY" val="diagram"/>
  <p:tag name="KSO_WM_TEMPLATE_INDEX" val="20174778"/>
  <p:tag name="KSO_WM_UNIT_LAYERLEVEL" val="1_1_1"/>
  <p:tag name="KSO_WM_TAG_VERSION" val="1.0"/>
  <p:tag name="KSO_WM_BEAUTIFY_FLAG" val="#wm#"/>
  <p:tag name="KSO_WM_UNIT_FILL_FORE_SCHEMECOLOR_INDEX" val="10"/>
  <p:tag name="KSO_WM_UNIT_FILL_TYPE" val="1"/>
  <p:tag name="KSO_WM_UNIT_TEXT_FILL_FORE_SCHEMECOLOR_INDEX" val="13"/>
  <p:tag name="KSO_WM_UNIT_TEXT_FILL_TYPE" val="1"/>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4_3"/>
  <p:tag name="KSO_WM_UNIT_ID" val="diagram20174778_3*q_h_i*1_4_3"/>
  <p:tag name="KSO_WM_TEMPLATE_CATEGORY" val="diagram"/>
  <p:tag name="KSO_WM_TEMPLATE_INDEX" val="2017477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TYPE" val="q_h_i"/>
  <p:tag name="KSO_WM_UNIT_INDEX" val="1_1_3"/>
  <p:tag name="KSO_WM_UNIT_ID" val="diagram20174778_3*q_h_i*1_1_3"/>
  <p:tag name="KSO_WM_TEMPLATE_CATEGORY" val="diagram"/>
  <p:tag name="KSO_WM_TEMPLATE_INDEX" val="20174778"/>
  <p:tag name="KSO_WM_UNIT_LAYERLEVEL" val="1_1_1"/>
  <p:tag name="KSO_WM_TAG_VERSION" val="1.0"/>
  <p:tag name="KSO_WM_BEAUTIFY_FLAG" val="#wm#"/>
  <p:tag name="KSO_WM_UNIT_FILL_FORE_SCHEMECOLOR_INDEX" val="10"/>
  <p:tag name="KSO_WM_UNIT_FILL_TYPE" val="1"/>
  <p:tag name="KSO_WM_UNIT_TEXT_FILL_FORE_SCHEMECOLOR_INDEX" val="13"/>
  <p:tag name="KSO_WM_UNIT_TEXT_FILL_TYPE" val="1"/>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SUBTYPE" val="d"/>
  <p:tag name="KSO_WM_UNIT_TYPE" val="q_h_i"/>
  <p:tag name="KSO_WM_UNIT_INDEX" val="1_3_2"/>
  <p:tag name="KSO_WM_UNIT_ID" val="diagram20174778_3*q_h_i*1_3_2"/>
  <p:tag name="KSO_WM_TEMPLATE_CATEGORY" val="diagram"/>
  <p:tag name="KSO_WM_TEMPLATE_INDEX" val="20174778"/>
  <p:tag name="KSO_WM_UNIT_LAYERLEVEL" val="1_1_1"/>
  <p:tag name="KSO_WM_TAG_VERSION" val="1.0"/>
  <p:tag name="KSO_WM_BEAUTIFY_FLAG" val="#wm#"/>
  <p:tag name="KSO_WM_UNIT_TEXT_FILL_FORE_SCHEMECOLOR_INDEX" val="14"/>
  <p:tag name="KSO_WM_UNIT_TEXT_FILL_TYPE" val="1"/>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SUBTYPE" val="d"/>
  <p:tag name="KSO_WM_UNIT_TYPE" val="q_h_i"/>
  <p:tag name="KSO_WM_UNIT_INDEX" val="1_1_2"/>
  <p:tag name="KSO_WM_UNIT_ID" val="diagram20174778_3*q_h_i*1_1_2"/>
  <p:tag name="KSO_WM_TEMPLATE_CATEGORY" val="diagram"/>
  <p:tag name="KSO_WM_TEMPLATE_INDEX" val="20174778"/>
  <p:tag name="KSO_WM_UNIT_LAYERLEVEL" val="1_1_1"/>
  <p:tag name="KSO_WM_TAG_VERSION" val="1.0"/>
  <p:tag name="KSO_WM_BEAUTIFY_FLAG" val="#wm#"/>
  <p:tag name="KSO_WM_UNIT_TEXT_FILL_FORE_SCHEMECOLOR_INDEX" val="14"/>
  <p:tag name="KSO_WM_UNIT_TEXT_FILL_TYPE" val="1"/>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SUBTYPE" val="d"/>
  <p:tag name="KSO_WM_UNIT_TYPE" val="q_h_i"/>
  <p:tag name="KSO_WM_UNIT_INDEX" val="1_2_2"/>
  <p:tag name="KSO_WM_UNIT_ID" val="diagram20174778_3*q_h_i*1_2_2"/>
  <p:tag name="KSO_WM_TEMPLATE_CATEGORY" val="diagram"/>
  <p:tag name="KSO_WM_TEMPLATE_INDEX" val="20174778"/>
  <p:tag name="KSO_WM_UNIT_LAYERLEVEL" val="1_1_1"/>
  <p:tag name="KSO_WM_TAG_VERSION" val="1.0"/>
  <p:tag name="KSO_WM_BEAUTIFY_FLAG" val="#wm#"/>
  <p:tag name="KSO_WM_UNIT_TEXT_FILL_FORE_SCHEMECOLOR_INDEX" val="14"/>
  <p:tag name="KSO_WM_UNIT_TEXT_FILL_TYPE" val="1"/>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q1-1"/>
  <p:tag name="KSO_WM_UNIT_SUBTYPE" val="d"/>
  <p:tag name="KSO_WM_UNIT_TYPE" val="q_h_i"/>
  <p:tag name="KSO_WM_UNIT_INDEX" val="1_4_2"/>
  <p:tag name="KSO_WM_UNIT_ID" val="diagram20174778_3*q_h_i*1_4_2"/>
  <p:tag name="KSO_WM_TEMPLATE_CATEGORY" val="diagram"/>
  <p:tag name="KSO_WM_TEMPLATE_INDEX" val="20174778"/>
  <p:tag name="KSO_WM_UNIT_LAYERLEVEL" val="1_1_1"/>
  <p:tag name="KSO_WM_TAG_VERSION" val="1.0"/>
  <p:tag name="KSO_WM_BEAUTIFY_FLAG" val="#wm#"/>
  <p:tag name="KSO_WM_UNIT_TEXT_FILL_FORE_SCHEMECOLOR_INDEX" val="14"/>
  <p:tag name="KSO_WM_UNIT_TEXT_FILL_TYPE" val="1"/>
</p:tagLst>
</file>

<file path=ppt/tags/tag101.xml><?xml version="1.0" encoding="utf-8"?>
<p:tagLst xmlns:p="http://schemas.openxmlformats.org/presentationml/2006/main">
  <p:tag name="KSO_WM_UNIT_SUBTYPE" val="a"/>
  <p:tag name="KSO_WM_UNIT_NOCLEAR" val="0"/>
  <p:tag name="KSO_WM_UNIT_VALUE" val="20"/>
  <p:tag name="KSO_WM_UNIT_HIGHLIGHT" val="0"/>
  <p:tag name="KSO_WM_UNIT_COMPATIBLE" val="0"/>
  <p:tag name="KSO_WM_UNIT_DIAGRAM_ISNUMVISUAL" val="0"/>
  <p:tag name="KSO_WM_UNIT_DIAGRAM_ISREFERUNIT" val="0"/>
  <p:tag name="KSO_WM_DIAGRAM_GROUP_CODE" val="q1-1"/>
  <p:tag name="KSO_WM_UNIT_TYPE" val="q_h_f"/>
  <p:tag name="KSO_WM_UNIT_INDEX" val="1_3_1"/>
  <p:tag name="KSO_WM_UNIT_ID" val="diagram20174778_3*q_h_f*1_3_1"/>
  <p:tag name="KSO_WM_TEMPLATE_CATEGORY" val="diagram"/>
  <p:tag name="KSO_WM_TEMPLATE_INDEX" val="20174778"/>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102.xml><?xml version="1.0" encoding="utf-8"?>
<p:tagLst xmlns:p="http://schemas.openxmlformats.org/presentationml/2006/main">
  <p:tag name="KSO_WM_SPECIAL_SOURCE" val="bdnull"/>
</p:tagLst>
</file>

<file path=ppt/tags/tag103.xml><?xml version="1.0" encoding="utf-8"?>
<p:tagLst xmlns:p="http://schemas.openxmlformats.org/presentationml/2006/main">
  <p:tag name="KSO_WM_UNIT_TABLE_BEAUTIFY" val="smartTable{dbddfce2-19b0-4a82-8522-6706f8c82a92}"/>
  <p:tag name="TABLE_RECT" val="144*180*671.9*180"/>
  <p:tag name="TABLE_EMPHASIZE_COLOR" val="16736824"/>
  <p:tag name="TABLE_ONEKEY_SKIN_IDX" val="3"/>
  <p:tag name="TABLE_SKINIDX" val="2"/>
  <p:tag name="TABLE_COLORIDX" val="16"/>
</p:tagLst>
</file>

<file path=ppt/tags/tag104.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105.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106.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107.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108.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109.xml><?xml version="1.0" encoding="utf-8"?>
<p:tagLst xmlns:p="http://schemas.openxmlformats.org/presentationml/2006/main">
  <p:tag name="KSO_WM_UNIT_TABLE_BEAUTIFY" val="smartTable{aeed55fc-1f65-43a1-abb9-998a6b9f6967}"/>
  <p:tag name="TABLE_RECT" val="36*256.392*888*114.3"/>
  <p:tag name="TABLE_EMPHASIZE_COLOR" val="6579300"/>
  <p:tag name="TABLE_ONEKEY_SKIN_IDX" val="0"/>
  <p:tag name="TABLE_SKINIDX" val="-1"/>
  <p:tag name="TABLE_COLORIDX" val="l"/>
</p:tagLst>
</file>

<file path=ppt/tags/tag110.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160146_4*l_h_i*1_1_1"/>
  <p:tag name="KSO_WM_TEMPLATE_CATEGORY" val="diagram"/>
  <p:tag name="KSO_WM_TEMPLATE_INDEX" val="160146"/>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112.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9"/>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160146_4*l_h_a*1_1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SHADOW_SCHEMECOLOR_INDEX" val="13"/>
  <p:tag name="KSO_WM_UNIT_TEXT_FILL_FORE_SCHEMECOLOR_INDEX" val="13"/>
  <p:tag name="KSO_WM_UNIT_TEXT_FILL_TYPE" val="1"/>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160146_4*l_h_i*1_3_1"/>
  <p:tag name="KSO_WM_TEMPLATE_CATEGORY" val="diagram"/>
  <p:tag name="KSO_WM_TEMPLATE_INDEX" val="160146"/>
  <p:tag name="KSO_WM_UNIT_LAYERLEVEL" val="1_1_1"/>
  <p:tag name="KSO_WM_TAG_VERSION" val="1.0"/>
  <p:tag name="KSO_WM_BEAUTIFY_FLAG" val="#wm#"/>
  <p:tag name="KSO_WM_UNIT_FILL_FORE_SCHEMECOLOR_INDEX" val="7"/>
  <p:tag name="KSO_WM_UNIT_FILL_TYPE" val="1"/>
  <p:tag name="KSO_WM_UNIT_TEXT_FILL_FORE_SCHEMECOLOR_INDEX" val="13"/>
  <p:tag name="KSO_WM_UNIT_TEXT_FILL_TYPE" val="1"/>
</p:tagLst>
</file>

<file path=ppt/tags/tag114.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9"/>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160146_4*l_h_a*1_3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SHADOW_SCHEMECOLOR_INDEX" val="13"/>
  <p:tag name="KSO_WM_UNIT_TEXT_FILL_FORE_SCHEMECOLOR_INDEX" val="13"/>
  <p:tag name="KSO_WM_UNIT_TEXT_FILL_TYPE" val="1"/>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160146_4*l_h_i*1_2_1"/>
  <p:tag name="KSO_WM_TEMPLATE_CATEGORY" val="diagram"/>
  <p:tag name="KSO_WM_TEMPLATE_INDEX" val="160146"/>
  <p:tag name="KSO_WM_UNIT_LAYERLEVEL" val="1_1_1"/>
  <p:tag name="KSO_WM_TAG_VERSION" val="1.0"/>
  <p:tag name="KSO_WM_BEAUTIFY_FLAG" val="#wm#"/>
  <p:tag name="KSO_WM_UNIT_FILL_FORE_SCHEMECOLOR_INDEX" val="6"/>
  <p:tag name="KSO_WM_UNIT_FILL_TYPE" val="1"/>
  <p:tag name="KSO_WM_UNIT_TEXT_FILL_FORE_SCHEMECOLOR_INDEX" val="13"/>
  <p:tag name="KSO_WM_UNIT_TEXT_FILL_TYPE" val="1"/>
</p:tagLst>
</file>

<file path=ppt/tags/tag116.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9"/>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160146_4*l_h_a*1_2_1"/>
  <p:tag name="KSO_WM_TEMPLATE_CATEGORY" val="diagram"/>
  <p:tag name="KSO_WM_TEMPLATE_INDEX" val="160146"/>
  <p:tag name="KSO_WM_UNIT_LAYERLEVEL" val="1_1_1"/>
  <p:tag name="KSO_WM_TAG_VERSION" val="1.0"/>
  <p:tag name="KSO_WM_BEAUTIFY_FLAG" val="#wm#"/>
  <p:tag name="KSO_WM_UNIT_FILL_FORE_SCHEMECOLOR_INDEX" val="14"/>
  <p:tag name="KSO_WM_UNIT_FILL_TYPE" val="1"/>
  <p:tag name="KSO_WM_UNIT_SHADOW_SCHEMECOLOR_INDEX" val="13"/>
  <p:tag name="KSO_WM_UNIT_TEXT_FILL_FORE_SCHEMECOLOR_INDEX" val="13"/>
  <p:tag name="KSO_WM_UNIT_TEXT_FILL_TYPE" val="1"/>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160146_4*l_h_i*1_4_1"/>
  <p:tag name="KSO_WM_TEMPLATE_CATEGORY" val="diagram"/>
  <p:tag name="KSO_WM_TEMPLATE_INDEX" val="160146"/>
  <p:tag name="KSO_WM_UNIT_LAYERLEVEL" val="1_1_1"/>
  <p:tag name="KSO_WM_TAG_VERSION" val="1.0"/>
  <p:tag name="KSO_WM_BEAUTIFY_FLAG" val="#wm#"/>
  <p:tag name="KSO_WM_UNIT_FILL_FORE_SCHEMECOLOR_INDEX" val="8"/>
  <p:tag name="KSO_WM_UNIT_FILL_TYPE" val="1"/>
  <p:tag name="KSO_WM_UNIT_TEXT_FILL_FORE_SCHEMECOLOR_INDEX" val="13"/>
  <p:tag name="KSO_WM_UNIT_TEXT_FILL_TYPE" val="1"/>
</p:tagLst>
</file>

<file path=ppt/tags/tag118.xml><?xml version="1.0" encoding="utf-8"?>
<p:tagLst xmlns:p="http://schemas.openxmlformats.org/presentationml/2006/main">
  <p:tag name="KSO_WM_SPECIAL_SOURCE" val="bdnull"/>
</p:tagLst>
</file>

<file path=ppt/tags/tag119.xml><?xml version="1.0" encoding="utf-8"?>
<p:tagLst xmlns:p="http://schemas.openxmlformats.org/presentationml/2006/main">
  <p:tag name="KSO_WM_BEAUTIFY_FLAG" val="#wm#"/>
  <p:tag name="KSO_WM_TEMPLATE_CATEGORY" val="custom"/>
  <p:tag name="KSO_WM_TEMPLATE_INDEX" val="20187308"/>
  <p:tag name="KSO_WM_SPECIAL_SOURCE" val="bdnull"/>
</p:tagLst>
</file>

<file path=ppt/tags/tag120.xml><?xml version="1.0" encoding="utf-8"?>
<p:tagLst xmlns:p="http://schemas.openxmlformats.org/presentationml/2006/main">
  <p:tag name="KSO_WM_TAG_VERSION" val="1.0"/>
  <p:tag name="KSO_WM_BEAUTIFY_FLAG" val="#wm#"/>
  <p:tag name="KSO_WM_UNIT_TYPE" val="i"/>
  <p:tag name="KSO_WM_UNIT_ID" val="diagram160114_3*i*0"/>
  <p:tag name="KSO_WM_TEMPLATE_CATEGORY" val="diagram"/>
  <p:tag name="KSO_WM_TEMPLATE_INDEX" val="160114"/>
  <p:tag name="KSO_WM_UNIT_INDEX" val="0"/>
</p:tagLst>
</file>

<file path=ppt/tags/tag121.xml><?xml version="1.0" encoding="utf-8"?>
<p:tagLst xmlns:p="http://schemas.openxmlformats.org/presentationml/2006/main">
  <p:tag name="KSO_WM_TAG_VERSION" val="1.0"/>
  <p:tag name="KSO_WM_BEAUTIFY_FLAG" val="#wm#"/>
  <p:tag name="KSO_WM_UNIT_TYPE" val="i"/>
  <p:tag name="KSO_WM_UNIT_ID" val="258*i*0"/>
  <p:tag name="KSO_WM_TEMPLATE_CATEGORY" val="diagram"/>
  <p:tag name="KSO_WM_TEMPLATE_INDEX" val="160114"/>
</p:tagLst>
</file>

<file path=ppt/tags/tag122.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1"/>
  <p:tag name="KSO_WM_UNIT_ID" val="diagram160114_3*q_i*1_1"/>
  <p:tag name="KSO_WM_UNIT_CLEAR" val="1"/>
  <p:tag name="KSO_WM_UNIT_LAYERLEVEL" val="1_1"/>
  <p:tag name="KSO_WM_DIAGRAM_GROUP_CODE" val="q1-1"/>
  <p:tag name="KSO_WM_UNIT_FILL_FORE_SCHEMECOLOR_INDEX" val="6"/>
  <p:tag name="KSO_WM_UNIT_FILL_TYPE" val="1"/>
  <p:tag name="KSO_WM_UNIT_DIAGRAM_SCHEMECOLOR_ID" val="1"/>
  <p:tag name="KSO_WM_UNIT_USESOURCEFORMAT_APPLY" val="1"/>
</p:tagLst>
</file>

<file path=ppt/tags/tag123.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2"/>
  <p:tag name="KSO_WM_UNIT_ID" val="diagram160114_3*q_i*1_2"/>
  <p:tag name="KSO_WM_UNIT_CLEAR" val="1"/>
  <p:tag name="KSO_WM_UNIT_LAYERLEVEL" val="1_1"/>
  <p:tag name="KSO_WM_DIAGRAM_GROUP_CODE" val="q1-1"/>
  <p:tag name="KSO_WM_UNIT_DIAGRAM_SCHEMECOLOR_ID" val="1"/>
  <p:tag name="KSO_WM_UNIT_USESOURCEFORMAT_APPLY" val="1"/>
</p:tagLst>
</file>

<file path=ppt/tags/tag124.xml><?xml version="1.0" encoding="utf-8"?>
<p:tagLst xmlns:p="http://schemas.openxmlformats.org/presentationml/2006/main">
  <p:tag name="KSO_WM_TAG_VERSION" val="1.0"/>
  <p:tag name="KSO_WM_BEAUTIFY_FLAG" val="#wm#"/>
  <p:tag name="KSO_WM_UNIT_TYPE" val="i"/>
  <p:tag name="KSO_WM_UNIT_ID" val="258*i*5"/>
  <p:tag name="KSO_WM_TEMPLATE_CATEGORY" val="diagram"/>
  <p:tag name="KSO_WM_TEMPLATE_INDEX" val="114"/>
</p:tagLst>
</file>

<file path=ppt/tags/tag125.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3"/>
  <p:tag name="KSO_WM_UNIT_ID" val="diagram160114_3*q_i*1_3"/>
  <p:tag name="KSO_WM_UNIT_CLEAR" val="1"/>
  <p:tag name="KSO_WM_UNIT_LAYERLEVEL" val="1_1"/>
  <p:tag name="KSO_WM_DIAGRAM_GROUP_CODE" val="q1-1"/>
  <p:tag name="KSO_WM_UNIT_FILL_FORE_SCHEMECOLOR_INDEX" val="5"/>
  <p:tag name="KSO_WM_UNIT_FILL_TYPE" val="1"/>
  <p:tag name="KSO_WM_UNIT_DIAGRAM_SCHEMECOLOR_ID" val="1"/>
  <p:tag name="KSO_WM_UNIT_USESOURCEFORMAT_APPLY" val="1"/>
</p:tagLst>
</file>

<file path=ppt/tags/tag126.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4"/>
  <p:tag name="KSO_WM_UNIT_ID" val="diagram160114_3*q_i*1_4"/>
  <p:tag name="KSO_WM_UNIT_CLEAR" val="1"/>
  <p:tag name="KSO_WM_UNIT_LAYERLEVEL" val="1_1"/>
  <p:tag name="KSO_WM_DIAGRAM_GROUP_CODE" val="q1-1"/>
  <p:tag name="KSO_WM_UNIT_DIAGRAM_SCHEMECOLOR_ID" val="1"/>
  <p:tag name="KSO_WM_UNIT_USESOURCEFORMAT_APPLY" val="1"/>
</p:tagLst>
</file>

<file path=ppt/tags/tag127.xml><?xml version="1.0" encoding="utf-8"?>
<p:tagLst xmlns:p="http://schemas.openxmlformats.org/presentationml/2006/main">
  <p:tag name="KSO_WM_TAG_VERSION" val="1.0"/>
  <p:tag name="KSO_WM_BEAUTIFY_FLAG" val="#wm#"/>
  <p:tag name="KSO_WM_UNIT_TYPE" val="i"/>
  <p:tag name="KSO_WM_UNIT_ID" val="258*i*10"/>
  <p:tag name="KSO_WM_TEMPLATE_CATEGORY" val="diagram"/>
  <p:tag name="KSO_WM_TEMPLATE_INDEX" val="114"/>
</p:tagLst>
</file>

<file path=ppt/tags/tag128.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5"/>
  <p:tag name="KSO_WM_UNIT_ID" val="diagram160114_3*q_i*1_5"/>
  <p:tag name="KSO_WM_UNIT_CLEAR" val="1"/>
  <p:tag name="KSO_WM_UNIT_LAYERLEVEL" val="1_1"/>
  <p:tag name="KSO_WM_DIAGRAM_GROUP_CODE" val="q1-1"/>
  <p:tag name="KSO_WM_UNIT_FILL_FORE_SCHEMECOLOR_INDEX" val="6"/>
  <p:tag name="KSO_WM_UNIT_FILL_TYPE" val="1"/>
  <p:tag name="KSO_WM_UNIT_DIAGRAM_SCHEMECOLOR_ID" val="1"/>
  <p:tag name="KSO_WM_UNIT_USESOURCEFORMAT_APPLY" val="1"/>
</p:tagLst>
</file>

<file path=ppt/tags/tag129.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6"/>
  <p:tag name="KSO_WM_UNIT_ID" val="diagram160114_3*q_i*1_6"/>
  <p:tag name="KSO_WM_UNIT_CLEAR" val="1"/>
  <p:tag name="KSO_WM_UNIT_LAYERLEVEL" val="1_1"/>
  <p:tag name="KSO_WM_DIAGRAM_GROUP_CODE" val="q1-1"/>
  <p:tag name="KSO_WM_UNIT_DIAGRAM_SCHEMECOLOR_ID" val="1"/>
  <p:tag name="KSO_WM_UNIT_USESOURCEFORMAT_APPLY" val="1"/>
</p:tagLst>
</file>

<file path=ppt/tags/tag130.xml><?xml version="1.0" encoding="utf-8"?>
<p:tagLst xmlns:p="http://schemas.openxmlformats.org/presentationml/2006/main">
  <p:tag name="KSO_WM_TAG_VERSION" val="1.0"/>
  <p:tag name="KSO_WM_BEAUTIFY_FLAG" val="#wm#"/>
  <p:tag name="KSO_WM_UNIT_TYPE" val="i"/>
  <p:tag name="KSO_WM_UNIT_ID" val="258*i*15"/>
  <p:tag name="KSO_WM_TEMPLATE_CATEGORY" val="diagram"/>
  <p:tag name="KSO_WM_TEMPLATE_INDEX" val="114"/>
</p:tagLst>
</file>

<file path=ppt/tags/tag131.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7"/>
  <p:tag name="KSO_WM_UNIT_ID" val="diagram160114_3*q_i*1_7"/>
  <p:tag name="KSO_WM_UNIT_CLEAR" val="1"/>
  <p:tag name="KSO_WM_UNIT_LAYERLEVEL" val="1_1"/>
  <p:tag name="KSO_WM_DIAGRAM_GROUP_CODE" val="q1-1"/>
  <p:tag name="KSO_WM_UNIT_FILL_FORE_SCHEMECOLOR_INDEX" val="7"/>
  <p:tag name="KSO_WM_UNIT_FILL_TYPE" val="1"/>
  <p:tag name="KSO_WM_UNIT_DIAGRAM_SCHEMECOLOR_ID" val="1"/>
  <p:tag name="KSO_WM_UNIT_USESOURCEFORMAT_APPLY" val="1"/>
</p:tagLst>
</file>

<file path=ppt/tags/tag132.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8"/>
  <p:tag name="KSO_WM_UNIT_ID" val="diagram160114_3*q_i*1_8"/>
  <p:tag name="KSO_WM_UNIT_CLEAR" val="1"/>
  <p:tag name="KSO_WM_UNIT_LAYERLEVEL" val="1_1"/>
  <p:tag name="KSO_WM_DIAGRAM_GROUP_CODE" val="q1-1"/>
  <p:tag name="KSO_WM_UNIT_DIAGRAM_SCHEMECOLOR_ID" val="1"/>
  <p:tag name="KSO_WM_UNIT_USESOURCEFORMAT_APPLY" val="1"/>
</p:tagLst>
</file>

<file path=ppt/tags/tag133.xml><?xml version="1.0" encoding="utf-8"?>
<p:tagLst xmlns:p="http://schemas.openxmlformats.org/presentationml/2006/main">
  <p:tag name="KSO_WM_TAG_VERSION" val="1.0"/>
  <p:tag name="KSO_WM_BEAUTIFY_FLAG" val="#wm#"/>
  <p:tag name="KSO_WM_UNIT_TYPE" val="i"/>
  <p:tag name="KSO_WM_UNIT_ID" val="258*i*20"/>
  <p:tag name="KSO_WM_TEMPLATE_CATEGORY" val="diagram"/>
  <p:tag name="KSO_WM_TEMPLATE_INDEX" val="114"/>
</p:tagLst>
</file>

<file path=ppt/tags/tag134.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9"/>
  <p:tag name="KSO_WM_UNIT_ID" val="diagram160114_3*q_i*1_9"/>
  <p:tag name="KSO_WM_UNIT_CLEAR" val="1"/>
  <p:tag name="KSO_WM_UNIT_LAYERLEVEL" val="1_1"/>
  <p:tag name="KSO_WM_DIAGRAM_GROUP_CODE" val="q1-1"/>
  <p:tag name="KSO_WM_UNIT_FILL_FORE_SCHEMECOLOR_INDEX" val="5"/>
  <p:tag name="KSO_WM_UNIT_FILL_TYPE" val="1"/>
  <p:tag name="KSO_WM_UNIT_DIAGRAM_SCHEMECOLOR_ID" val="1"/>
  <p:tag name="KSO_WM_UNIT_USESOURCEFORMAT_APPLY" val="1"/>
</p:tagLst>
</file>

<file path=ppt/tags/tag135.xml><?xml version="1.0" encoding="utf-8"?>
<p:tagLst xmlns:p="http://schemas.openxmlformats.org/presentationml/2006/main">
  <p:tag name="KSO_WM_TEMPLATE_CATEGORY" val="diagram"/>
  <p:tag name="KSO_WM_TEMPLATE_INDEX" val="160114"/>
  <p:tag name="KSO_WM_TAG_VERSION" val="1.0"/>
  <p:tag name="KSO_WM_BEAUTIFY_FLAG" val="#wm#"/>
  <p:tag name="KSO_WM_UNIT_TYPE" val="q_i"/>
  <p:tag name="KSO_WM_UNIT_INDEX" val="1_10"/>
  <p:tag name="KSO_WM_UNIT_ID" val="diagram160114_3*q_i*1_10"/>
  <p:tag name="KSO_WM_UNIT_CLEAR" val="1"/>
  <p:tag name="KSO_WM_UNIT_LAYERLEVEL" val="1_1"/>
  <p:tag name="KSO_WM_DIAGRAM_GROUP_CODE" val="q1-1"/>
  <p:tag name="KSO_WM_UNIT_DIAGRAM_SCHEMECOLOR_ID" val="1"/>
  <p:tag name="KSO_WM_UNIT_USESOURCEFORMAT_APPLY" val="1"/>
</p:tagLst>
</file>

<file path=ppt/tags/tag136.xml><?xml version="1.0" encoding="utf-8"?>
<p:tagLst xmlns:p="http://schemas.openxmlformats.org/presentationml/2006/main">
  <p:tag name="KSO_WM_TEMPLATE_CATEGORY" val="diagram"/>
  <p:tag name="KSO_WM_TEMPLATE_INDEX" val="160114"/>
  <p:tag name="KSO_WM_TAG_VERSION" val="1.0"/>
  <p:tag name="KSO_WM_BEAUTIFY_FLAG" val="#wm#"/>
  <p:tag name="KSO_WM_UNIT_PRESET_TEXT_LEN" val="26"/>
  <p:tag name="KSO_WM_UNIT_TYPE" val="q_h_f"/>
  <p:tag name="KSO_WM_UNIT_INDEX" val="1_1_1"/>
  <p:tag name="KSO_WM_UNIT_ID" val="diagram160114_3*q_h_f*1_1_1"/>
  <p:tag name="KSO_WM_UNIT_CLEAR" val="1"/>
  <p:tag name="KSO_WM_UNIT_LAYERLEVEL" val="1_1_1"/>
  <p:tag name="KSO_WM_UNIT_VALUE" val="28"/>
  <p:tag name="KSO_WM_UNIT_HIGHLIGHT" val="0"/>
  <p:tag name="KSO_WM_UNIT_COMPATIBLE" val="0"/>
  <p:tag name="KSO_WM_UNIT_PRESET_TEXT_INDEX" val="4"/>
  <p:tag name="KSO_WM_DIAGRAM_GROUP_CODE" val="q1-1"/>
  <p:tag name="KSO_WM_UNIT_TEXT_FILL_FORE_SCHEMECOLOR_INDEX" val="13"/>
  <p:tag name="KSO_WM_UNIT_TEXT_FILL_TYPE" val="1"/>
  <p:tag name="KSO_WM_UNIT_DIAGRAM_SCHEMECOLOR_ID" val="1"/>
  <p:tag name="KSO_WM_UNIT_USESOURCEFORMAT_APPLY" val="1"/>
</p:tagLst>
</file>

<file path=ppt/tags/tag137.xml><?xml version="1.0" encoding="utf-8"?>
<p:tagLst xmlns:p="http://schemas.openxmlformats.org/presentationml/2006/main">
  <p:tag name="KSO_WM_TEMPLATE_CATEGORY" val="diagram"/>
  <p:tag name="KSO_WM_TEMPLATE_INDEX" val="160114"/>
  <p:tag name="KSO_WM_TAG_VERSION" val="1.0"/>
  <p:tag name="KSO_WM_BEAUTIFY_FLAG" val="#wm#"/>
  <p:tag name="KSO_WM_UNIT_PRESET_TEXT_LEN" val="26"/>
  <p:tag name="KSO_WM_UNIT_TYPE" val="q_h_f"/>
  <p:tag name="KSO_WM_UNIT_INDEX" val="1_2_1"/>
  <p:tag name="KSO_WM_UNIT_ID" val="diagram160114_3*q_h_f*1_2_1"/>
  <p:tag name="KSO_WM_UNIT_CLEAR" val="1"/>
  <p:tag name="KSO_WM_UNIT_LAYERLEVEL" val="1_1_1"/>
  <p:tag name="KSO_WM_UNIT_VALUE" val="39"/>
  <p:tag name="KSO_WM_UNIT_HIGHLIGHT" val="0"/>
  <p:tag name="KSO_WM_UNIT_COMPATIBLE" val="0"/>
  <p:tag name="KSO_WM_UNIT_PRESET_TEXT_INDEX" val="4"/>
  <p:tag name="KSO_WM_DIAGRAM_GROUP_CODE" val="q1-1"/>
  <p:tag name="KSO_WM_UNIT_TEXT_FILL_FORE_SCHEMECOLOR_INDEX" val="13"/>
  <p:tag name="KSO_WM_UNIT_TEXT_FILL_TYPE" val="1"/>
  <p:tag name="KSO_WM_UNIT_DIAGRAM_SCHEMECOLOR_ID" val="1"/>
  <p:tag name="KSO_WM_UNIT_USESOURCEFORMAT_APPLY" val="1"/>
</p:tagLst>
</file>

<file path=ppt/tags/tag138.xml><?xml version="1.0" encoding="utf-8"?>
<p:tagLst xmlns:p="http://schemas.openxmlformats.org/presentationml/2006/main">
  <p:tag name="KSO_WM_TEMPLATE_CATEGORY" val="diagram"/>
  <p:tag name="KSO_WM_TEMPLATE_INDEX" val="160114"/>
  <p:tag name="KSO_WM_TAG_VERSION" val="1.0"/>
  <p:tag name="KSO_WM_BEAUTIFY_FLAG" val="#wm#"/>
  <p:tag name="KSO_WM_UNIT_PRESET_TEXT_LEN" val="26"/>
  <p:tag name="KSO_WM_UNIT_TYPE" val="q_h_f"/>
  <p:tag name="KSO_WM_UNIT_INDEX" val="1_3_1"/>
  <p:tag name="KSO_WM_UNIT_ID" val="diagram160114_3*q_h_f*1_3_1"/>
  <p:tag name="KSO_WM_UNIT_CLEAR" val="1"/>
  <p:tag name="KSO_WM_UNIT_LAYERLEVEL" val="1_1_1"/>
  <p:tag name="KSO_WM_UNIT_VALUE" val="39"/>
  <p:tag name="KSO_WM_UNIT_HIGHLIGHT" val="0"/>
  <p:tag name="KSO_WM_UNIT_COMPATIBLE" val="0"/>
  <p:tag name="KSO_WM_UNIT_PRESET_TEXT_INDEX" val="4"/>
  <p:tag name="KSO_WM_DIAGRAM_GROUP_CODE" val="q1-1"/>
  <p:tag name="KSO_WM_UNIT_TEXT_FILL_FORE_SCHEMECOLOR_INDEX" val="13"/>
  <p:tag name="KSO_WM_UNIT_TEXT_FILL_TYPE" val="1"/>
  <p:tag name="KSO_WM_UNIT_DIAGRAM_SCHEMECOLOR_ID" val="1"/>
  <p:tag name="KSO_WM_UNIT_USESOURCEFORMAT_APPLY" val="1"/>
</p:tagLst>
</file>

<file path=ppt/tags/tag139.xml><?xml version="1.0" encoding="utf-8"?>
<p:tagLst xmlns:p="http://schemas.openxmlformats.org/presentationml/2006/main">
  <p:tag name="KSO_WM_TEMPLATE_CATEGORY" val="diagram"/>
  <p:tag name="KSO_WM_TEMPLATE_INDEX" val="160114"/>
  <p:tag name="KSO_WM_TAG_VERSION" val="1.0"/>
  <p:tag name="KSO_WM_BEAUTIFY_FLAG" val="#wm#"/>
  <p:tag name="KSO_WM_UNIT_PRESET_TEXT_LEN" val="26"/>
  <p:tag name="KSO_WM_UNIT_TYPE" val="q_h_f"/>
  <p:tag name="KSO_WM_UNIT_INDEX" val="1_4_1"/>
  <p:tag name="KSO_WM_UNIT_ID" val="diagram160114_3*q_h_f*1_4_1"/>
  <p:tag name="KSO_WM_UNIT_CLEAR" val="1"/>
  <p:tag name="KSO_WM_UNIT_LAYERLEVEL" val="1_1_1"/>
  <p:tag name="KSO_WM_UNIT_VALUE" val="12"/>
  <p:tag name="KSO_WM_UNIT_HIGHLIGHT" val="0"/>
  <p:tag name="KSO_WM_UNIT_COMPATIBLE" val="0"/>
  <p:tag name="KSO_WM_UNIT_PRESET_TEXT_INDEX" val="4"/>
  <p:tag name="KSO_WM_DIAGRAM_GROUP_CODE" val="q1-1"/>
  <p:tag name="KSO_WM_UNIT_TEXT_FILL_FORE_SCHEMECOLOR_INDEX" val="13"/>
  <p:tag name="KSO_WM_UNIT_TEXT_FILL_TYPE" val="1"/>
  <p:tag name="KSO_WM_UNIT_DIAGRAM_SCHEMECOLOR_ID" val="1"/>
  <p:tag name="KSO_WM_UNIT_USESOURCEFORMAT_APPLY" val="1"/>
</p:tagLst>
</file>

<file path=ppt/tags/tag140.xml><?xml version="1.0" encoding="utf-8"?>
<p:tagLst xmlns:p="http://schemas.openxmlformats.org/presentationml/2006/main">
  <p:tag name="KSO_WM_TEMPLATE_CATEGORY" val="diagram"/>
  <p:tag name="KSO_WM_TEMPLATE_INDEX" val="160114"/>
  <p:tag name="KSO_WM_TAG_VERSION" val="1.0"/>
  <p:tag name="KSO_WM_BEAUTIFY_FLAG" val="#wm#"/>
  <p:tag name="KSO_WM_UNIT_PRESET_TEXT_LEN" val="26"/>
  <p:tag name="KSO_WM_UNIT_TYPE" val="q_h_f"/>
  <p:tag name="KSO_WM_UNIT_INDEX" val="1_5_1"/>
  <p:tag name="KSO_WM_UNIT_ID" val="diagram160114_3*q_h_f*1_5_1"/>
  <p:tag name="KSO_WM_UNIT_CLEAR" val="1"/>
  <p:tag name="KSO_WM_UNIT_LAYERLEVEL" val="1_1_1"/>
  <p:tag name="KSO_WM_UNIT_VALUE" val="28"/>
  <p:tag name="KSO_WM_UNIT_HIGHLIGHT" val="0"/>
  <p:tag name="KSO_WM_UNIT_COMPATIBLE" val="0"/>
  <p:tag name="KSO_WM_UNIT_PRESET_TEXT_INDEX" val="4"/>
  <p:tag name="KSO_WM_DIAGRAM_GROUP_CODE" val="q1-1"/>
  <p:tag name="KSO_WM_UNIT_TEXT_FILL_FORE_SCHEMECOLOR_INDEX" val="13"/>
  <p:tag name="KSO_WM_UNIT_TEXT_FILL_TYPE" val="1"/>
  <p:tag name="KSO_WM_UNIT_DIAGRAM_SCHEMECOLOR_ID" val="1"/>
  <p:tag name="KSO_WM_UNIT_USESOURCEFORMAT_APPLY" val="1"/>
</p:tagLst>
</file>

<file path=ppt/tags/tag141.xml><?xml version="1.0" encoding="utf-8"?>
<p:tagLst xmlns:p="http://schemas.openxmlformats.org/presentationml/2006/main">
  <p:tag name="KSO_WM_SPECIAL_SOURCE" val="bdnull"/>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4887</Words>
  <Application>WPS 演示</Application>
  <PresentationFormat>宽屏</PresentationFormat>
  <Paragraphs>558</Paragraphs>
  <Slides>23</Slides>
  <Notes>1</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23</vt:i4>
      </vt:variant>
    </vt:vector>
  </HeadingPairs>
  <TitlesOfParts>
    <vt:vector size="36" baseType="lpstr">
      <vt:lpstr>Arial</vt:lpstr>
      <vt:lpstr>宋体</vt:lpstr>
      <vt:lpstr>Wingdings</vt:lpstr>
      <vt:lpstr>微软雅黑</vt:lpstr>
      <vt:lpstr>黑体</vt:lpstr>
      <vt:lpstr>华文楷体</vt:lpstr>
      <vt:lpstr>华文行楷</vt:lpstr>
      <vt:lpstr>楷体</vt:lpstr>
      <vt:lpstr>Arial Unicode MS</vt:lpstr>
      <vt:lpstr>华文隶书</vt:lpstr>
      <vt:lpstr>等线</vt:lpstr>
      <vt:lpstr>Office 主题​​</vt:lpstr>
      <vt:lpstr>1_Office 主题​​</vt:lpstr>
      <vt:lpstr>空白演示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学思1414413463</cp:lastModifiedBy>
  <cp:revision>27</cp:revision>
  <dcterms:created xsi:type="dcterms:W3CDTF">2019-11-18T11:30:00Z</dcterms:created>
  <dcterms:modified xsi:type="dcterms:W3CDTF">2020-10-30T03:55:43Z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2052-11.1.0.10072</vt:lpwstr>
  </property>
</Properties>
</file>