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3"/>
    <p:sldId id="339" r:id="rId4"/>
    <p:sldId id="357" r:id="rId5"/>
    <p:sldId id="374" r:id="rId6"/>
    <p:sldId id="375" r:id="rId7"/>
    <p:sldId id="376" r:id="rId8"/>
    <p:sldId id="377" r:id="rId9"/>
    <p:sldId id="390" r:id="rId10"/>
    <p:sldId id="380" r:id="rId11"/>
    <p:sldId id="384" r:id="rId12"/>
    <p:sldId id="272" r:id="rId13"/>
    <p:sldId id="379" r:id="rId14"/>
    <p:sldId id="381" r:id="rId15"/>
    <p:sldId id="382" r:id="rId16"/>
    <p:sldId id="383" r:id="rId17"/>
    <p:sldId id="352" r:id="rId18"/>
    <p:sldId id="356" r:id="rId19"/>
    <p:sldId id="387" r:id="rId20"/>
    <p:sldId id="385" r:id="rId21"/>
    <p:sldId id="386" r:id="rId22"/>
    <p:sldId id="388" r:id="rId23"/>
    <p:sldId id="389" r:id="rId24"/>
    <p:sldId id="354" r:id="rId25"/>
    <p:sldId id="335" r:id="rId26"/>
    <p:sldId id="309" r:id="rId27"/>
  </p:sldIdLst>
  <p:sldSz cx="24384000" cy="13716000"/>
  <p:notesSz cx="6858000" cy="9144000"/>
  <p:defaultTextStyle>
    <a:lvl1pPr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1pPr>
    <a:lvl2pPr indent="457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2pPr>
    <a:lvl3pPr indent="914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3pPr>
    <a:lvl4pPr indent="1371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4pPr>
    <a:lvl5pPr indent="18288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5pPr>
    <a:lvl6pPr indent="22860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6pPr>
    <a:lvl7pPr indent="2743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7pPr>
    <a:lvl8pPr indent="3200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8pPr>
    <a:lvl9pPr indent="3657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000099"/>
    <a:srgbClr val="CCECFF"/>
    <a:srgbClr val="FFCCFF"/>
    <a:srgbClr val="FFFFCC"/>
    <a:srgbClr val="003399"/>
    <a:srgbClr val="009900"/>
    <a:srgbClr val="FFFF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2" autoAdjust="0"/>
    <p:restoredTop sz="88360" autoAdjust="0"/>
  </p:normalViewPr>
  <p:slideViewPr>
    <p:cSldViewPr>
      <p:cViewPr varScale="1">
        <p:scale>
          <a:sx n="50" d="100"/>
          <a:sy n="50" d="100"/>
        </p:scale>
        <p:origin x="-1080" y="-102"/>
      </p:cViewPr>
      <p:guideLst>
        <p:guide orient="horz" pos="4411"/>
        <p:guide pos="77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47" name="Shape 4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1pPr>
    <a:lvl2pPr indent="228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2pPr>
    <a:lvl3pPr indent="457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3pPr>
    <a:lvl4pPr indent="685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4pPr>
    <a:lvl5pPr indent="9144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28800" y="3962400"/>
            <a:ext cx="20726400" cy="3752856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105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657600" y="7715256"/>
            <a:ext cx="17068800" cy="3506400"/>
          </a:xfrm>
        </p:spPr>
        <p:txBody>
          <a:bodyPr/>
          <a:lstStyle>
            <a:lvl1pPr marL="0" indent="0" algn="ctr">
              <a:buNone/>
              <a:defRPr sz="5700">
                <a:solidFill>
                  <a:schemeClr val="tx2"/>
                </a:solidFill>
              </a:defRPr>
            </a:lvl1pPr>
            <a:lvl2pPr marL="1088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5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4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2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30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20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8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7708300"/>
            <a:ext cx="20726400" cy="3721700"/>
          </a:xfrm>
        </p:spPr>
        <p:txBody>
          <a:bodyPr anchor="t"/>
          <a:lstStyle>
            <a:lvl1pPr algn="l">
              <a:defRPr sz="105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828800" y="4712856"/>
            <a:ext cx="20726400" cy="3002400"/>
          </a:xfrm>
        </p:spPr>
        <p:txBody>
          <a:bodyPr anchor="b"/>
          <a:lstStyle>
            <a:lvl1pPr marL="0" indent="0" algn="l">
              <a:buNone/>
              <a:defRPr sz="4800">
                <a:solidFill>
                  <a:schemeClr val="tx2"/>
                </a:solidFill>
              </a:defRPr>
            </a:lvl1pPr>
            <a:lvl2pPr marL="1088390" indent="0" algn="l">
              <a:buNone/>
              <a:defRPr sz="4300">
                <a:solidFill>
                  <a:schemeClr val="tx2"/>
                </a:solidFill>
              </a:defRPr>
            </a:lvl2pPr>
            <a:lvl3pPr marL="2176780" indent="0" algn="l">
              <a:buNone/>
              <a:defRPr sz="3800">
                <a:solidFill>
                  <a:schemeClr val="tx2"/>
                </a:solidFill>
              </a:defRPr>
            </a:lvl3pPr>
            <a:lvl4pPr marL="3265805" indent="0" algn="l">
              <a:buNone/>
              <a:defRPr sz="3300">
                <a:solidFill>
                  <a:schemeClr val="tx2"/>
                </a:solidFill>
              </a:defRPr>
            </a:lvl4pPr>
            <a:lvl5pPr marL="4354195" indent="0" algn="l">
              <a:buNone/>
              <a:defRPr sz="3300">
                <a:solidFill>
                  <a:schemeClr val="tx2"/>
                </a:solidFill>
              </a:defRPr>
            </a:lvl5pPr>
            <a:lvl6pPr marL="5442585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6pPr>
            <a:lvl7pPr marL="6530975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7pPr>
            <a:lvl8pPr marL="7620000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8pPr>
            <a:lvl9pPr marL="8708390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19200" y="3200401"/>
            <a:ext cx="10769600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395200" y="3200401"/>
            <a:ext cx="10769600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9200" y="3070226"/>
            <a:ext cx="10773835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390" indent="0">
              <a:buNone/>
              <a:defRPr sz="4800" b="1"/>
            </a:lvl2pPr>
            <a:lvl3pPr marL="2176780" indent="0">
              <a:buNone/>
              <a:defRPr sz="4300" b="1"/>
            </a:lvl3pPr>
            <a:lvl4pPr marL="3265805" indent="0">
              <a:buNone/>
              <a:defRPr sz="3800" b="1"/>
            </a:lvl4pPr>
            <a:lvl5pPr marL="4354195" indent="0">
              <a:buNone/>
              <a:defRPr sz="3800" b="1"/>
            </a:lvl5pPr>
            <a:lvl6pPr marL="5442585" indent="0">
              <a:buNone/>
              <a:defRPr sz="3800" b="1"/>
            </a:lvl6pPr>
            <a:lvl7pPr marL="6530975" indent="0">
              <a:buNone/>
              <a:defRPr sz="3800" b="1"/>
            </a:lvl7pPr>
            <a:lvl8pPr marL="7620000" indent="0">
              <a:buNone/>
              <a:defRPr sz="3800" b="1"/>
            </a:lvl8pPr>
            <a:lvl9pPr marL="8708390" indent="0">
              <a:buNone/>
              <a:defRPr sz="38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19200" y="4349750"/>
            <a:ext cx="10773835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2386735" y="3070226"/>
            <a:ext cx="10778067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390" indent="0">
              <a:buNone/>
              <a:defRPr sz="4800" b="1"/>
            </a:lvl2pPr>
            <a:lvl3pPr marL="2176780" indent="0">
              <a:buNone/>
              <a:defRPr sz="4300" b="1"/>
            </a:lvl3pPr>
            <a:lvl4pPr marL="3265805" indent="0">
              <a:buNone/>
              <a:defRPr sz="3800" b="1"/>
            </a:lvl4pPr>
            <a:lvl5pPr marL="4354195" indent="0">
              <a:buNone/>
              <a:defRPr sz="3800" b="1"/>
            </a:lvl5pPr>
            <a:lvl6pPr marL="5442585" indent="0">
              <a:buNone/>
              <a:defRPr sz="3800" b="1"/>
            </a:lvl6pPr>
            <a:lvl7pPr marL="6530975" indent="0">
              <a:buNone/>
              <a:defRPr sz="3800" b="1"/>
            </a:lvl7pPr>
            <a:lvl8pPr marL="7620000" indent="0">
              <a:buNone/>
              <a:defRPr sz="3800" b="1"/>
            </a:lvl8pPr>
            <a:lvl9pPr marL="8708390" indent="0">
              <a:buNone/>
              <a:defRPr sz="38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2386735" y="4349750"/>
            <a:ext cx="10778067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70021" y="762000"/>
            <a:ext cx="7112000" cy="3667108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7600" b="1" kern="1200" cap="all" spc="119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40800" y="761999"/>
            <a:ext cx="14427200" cy="11490330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70021" y="4429108"/>
            <a:ext cx="7112000" cy="7824364"/>
          </a:xfrm>
        </p:spPr>
        <p:txBody>
          <a:bodyPr/>
          <a:lstStyle>
            <a:lvl1pPr marL="0" indent="0">
              <a:buNone/>
              <a:defRPr sz="3300"/>
            </a:lvl1pPr>
            <a:lvl2pPr marL="1088390" indent="0">
              <a:buNone/>
              <a:defRPr sz="2900"/>
            </a:lvl2pPr>
            <a:lvl3pPr marL="2176780" indent="0">
              <a:buNone/>
              <a:defRPr sz="2400"/>
            </a:lvl3pPr>
            <a:lvl4pPr marL="3265805" indent="0">
              <a:buNone/>
              <a:defRPr sz="2100"/>
            </a:lvl4pPr>
            <a:lvl5pPr marL="4354195" indent="0">
              <a:buNone/>
              <a:defRPr sz="2100"/>
            </a:lvl5pPr>
            <a:lvl6pPr marL="5442585" indent="0">
              <a:buNone/>
              <a:defRPr sz="2100"/>
            </a:lvl6pPr>
            <a:lvl7pPr marL="6530975" indent="0">
              <a:buNone/>
              <a:defRPr sz="2100"/>
            </a:lvl7pPr>
            <a:lvl8pPr marL="7620000" indent="0">
              <a:buNone/>
              <a:defRPr sz="2100"/>
            </a:lvl8pPr>
            <a:lvl9pPr marL="8708390" indent="0">
              <a:buNone/>
              <a:defRPr sz="21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214597" y="1107469"/>
            <a:ext cx="19597984" cy="9483062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05099" y="1225553"/>
            <a:ext cx="19240635" cy="9204350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7600"/>
            </a:lvl1pPr>
            <a:lvl2pPr marL="1088390" indent="0">
              <a:buNone/>
              <a:defRPr sz="6700"/>
            </a:lvl2pPr>
            <a:lvl3pPr marL="2176780" indent="0">
              <a:buNone/>
              <a:defRPr sz="5700"/>
            </a:lvl3pPr>
            <a:lvl4pPr marL="3265805" indent="0">
              <a:buNone/>
              <a:defRPr sz="4800"/>
            </a:lvl4pPr>
            <a:lvl5pPr marL="4354195" indent="0">
              <a:buNone/>
              <a:defRPr sz="4800"/>
            </a:lvl5pPr>
            <a:lvl6pPr marL="5442585" indent="0">
              <a:buNone/>
              <a:defRPr sz="4800"/>
            </a:lvl6pPr>
            <a:lvl7pPr marL="6530975" indent="0">
              <a:buNone/>
              <a:defRPr sz="4800"/>
            </a:lvl7pPr>
            <a:lvl8pPr marL="7620000" indent="0">
              <a:buNone/>
              <a:defRPr sz="4800"/>
            </a:lvl8pPr>
            <a:lvl9pPr marL="8708390" indent="0">
              <a:buNone/>
              <a:defRPr sz="48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190591"/>
            <a:ext cx="3619440" cy="11382454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76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1947" y="10963316"/>
            <a:ext cx="19240635" cy="1609724"/>
          </a:xfrm>
        </p:spPr>
        <p:txBody>
          <a:bodyPr anchor="ctr"/>
          <a:lstStyle>
            <a:lvl1pPr marL="0" indent="0" algn="ctr">
              <a:buNone/>
              <a:defRPr sz="3300"/>
            </a:lvl1pPr>
            <a:lvl2pPr marL="1088390" indent="0" algn="ctr">
              <a:buNone/>
              <a:defRPr sz="2900"/>
            </a:lvl2pPr>
            <a:lvl3pPr marL="2176780" indent="0" algn="ctr">
              <a:buNone/>
              <a:defRPr sz="2400"/>
            </a:lvl3pPr>
            <a:lvl4pPr marL="3265805" indent="0" algn="ctr">
              <a:buNone/>
              <a:defRPr sz="2100"/>
            </a:lvl4pPr>
            <a:lvl5pPr marL="4354195" indent="0" algn="ctr">
              <a:buNone/>
              <a:defRPr sz="2100"/>
            </a:lvl5pPr>
            <a:lvl6pPr marL="5442585" indent="0">
              <a:buNone/>
              <a:defRPr sz="2100"/>
            </a:lvl6pPr>
            <a:lvl7pPr marL="6530975" indent="0">
              <a:buNone/>
              <a:defRPr sz="2100"/>
            </a:lvl7pPr>
            <a:lvl8pPr marL="7620000" indent="0">
              <a:buNone/>
              <a:defRPr sz="2100"/>
            </a:lvl8pPr>
            <a:lvl9pPr marL="8708390" indent="0">
              <a:buNone/>
              <a:defRPr sz="21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9431051" y="549281"/>
            <a:ext cx="3733749" cy="11703050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9200" y="549281"/>
            <a:ext cx="18211851" cy="1170305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3" y="2480"/>
            <a:ext cx="24380825" cy="1371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872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7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6"/>
            <a:ext cx="24382478" cy="137151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6" Type="http://schemas.openxmlformats.org/officeDocument/2006/relationships/theme" Target="../theme/theme1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19200" y="549276"/>
            <a:ext cx="21945600" cy="2286000"/>
          </a:xfrm>
          <a:prstGeom prst="rect">
            <a:avLst/>
          </a:prstGeom>
        </p:spPr>
        <p:txBody>
          <a:bodyPr vert="horz" lIns="217709" tIns="108855" rIns="217709" bIns="108855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9200" y="3200400"/>
            <a:ext cx="21945600" cy="9448800"/>
          </a:xfrm>
          <a:prstGeom prst="rect">
            <a:avLst/>
          </a:prstGeom>
        </p:spPr>
        <p:txBody>
          <a:bodyPr vert="horz" lIns="217709" tIns="108855" rIns="217709" bIns="108855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23675" y="12967995"/>
            <a:ext cx="5689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l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latinLnBrk="0" hangingPunct="1"/>
            <a:fld id="{0D0EC791-D078-4631-9937-E8318C63790B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8331200" y="12967995"/>
            <a:ext cx="7721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ctr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8647051" y="12967995"/>
            <a:ext cx="5689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r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86CB4B4D-7CA3-9044-876B-883B54F8677D}" type="slidenum">
              <a:rPr lang="en-US" altLang="zh-CN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ctr" rtl="0" eaLnBrk="1" latinLnBrk="0" hangingPunct="1">
        <a:spcBef>
          <a:spcPct val="0"/>
        </a:spcBef>
        <a:buNone/>
        <a:defRPr kumimoji="0" sz="9500" b="1" kern="1200" cap="all" spc="119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816610" indent="-816610" algn="l" rtl="0" eaLnBrk="1" latinLnBrk="0" hangingPunct="1">
        <a:spcBef>
          <a:spcPct val="20000"/>
        </a:spcBef>
        <a:buClr>
          <a:schemeClr val="tx2"/>
        </a:buClr>
        <a:buSzPct val="90000"/>
        <a:buFont typeface="Cambria" panose="02040503050406030204"/>
        <a:buChar char="+"/>
        <a:defRPr kumimoji="0"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9110" indent="-680085" algn="l" rtl="0" eaLnBrk="1" latinLnBrk="0" hangingPunct="1">
        <a:spcBef>
          <a:spcPct val="20000"/>
        </a:spcBef>
        <a:buClr>
          <a:schemeClr val="tx2"/>
        </a:buClr>
        <a:buSzPct val="100000"/>
        <a:buFont typeface="Cambria" panose="02040503050406030204"/>
        <a:buChar char="–"/>
        <a:defRPr kumimoji="0"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1610" indent="-544195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Ï"/>
        <a:defRPr kumimoji="0"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10000" indent="-544195" algn="l" rtl="0" eaLnBrk="1" latinLnBrk="0" hangingPunct="1">
        <a:spcBef>
          <a:spcPct val="20000"/>
        </a:spcBef>
        <a:buClr>
          <a:schemeClr val="tx2"/>
        </a:buClr>
        <a:buSzPct val="90000"/>
        <a:buFont typeface="Calibri" panose="020F0502020204030204"/>
        <a:buChar char="÷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8390" indent="-544195" algn="l" rtl="0" eaLnBrk="1" latinLnBrk="0" hangingPunct="1">
        <a:spcBef>
          <a:spcPct val="20000"/>
        </a:spcBef>
        <a:buClr>
          <a:schemeClr val="tx2"/>
        </a:buClr>
        <a:buSzPct val="100000"/>
        <a:buFont typeface="Cambria" panose="02040503050406030204"/>
        <a:buChar char="=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6780" indent="-544195" algn="l" rtl="0" eaLnBrk="1" latinLnBrk="0" hangingPunct="1">
        <a:spcBef>
          <a:spcPct val="20000"/>
        </a:spcBef>
        <a:buFont typeface="Arial" panose="020B0604020202020204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5805" indent="-544195" algn="l" rtl="0" eaLnBrk="1" latinLnBrk="0" hangingPunct="1">
        <a:spcBef>
          <a:spcPct val="20000"/>
        </a:spcBef>
        <a:buFont typeface="Arial" panose="020B0604020202020204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4195" indent="-544195" algn="l" rtl="0" eaLnBrk="1" latinLnBrk="0" hangingPunct="1">
        <a:spcBef>
          <a:spcPct val="20000"/>
        </a:spcBef>
        <a:buFont typeface="Arial" panose="020B0604020202020204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2585" indent="-544195" algn="l" rtl="0" eaLnBrk="1" latinLnBrk="0" hangingPunct="1">
        <a:spcBef>
          <a:spcPct val="20000"/>
        </a:spcBef>
        <a:buFont typeface="Arial" panose="020B0604020202020204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0883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1767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32658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43541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5442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65309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7620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87083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0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3.png"/><Relationship Id="rId1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911645" y="5240045"/>
            <a:ext cx="131882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 eaLnBrk="1" hangingPunct="1"/>
            <a:r>
              <a:rPr lang="zh-CN" altLang="en-US" sz="7200" spc="600" dirty="0">
                <a:solidFill>
                  <a:srgbClr val="3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五四运动与中国共产党的诞生</a:t>
            </a:r>
            <a:endParaRPr lang="zh-CN" altLang="zh-CN" sz="7200" spc="600" dirty="0">
              <a:solidFill>
                <a:srgbClr val="3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情境导入</a:t>
            </a:r>
            <a:endParaRPr lang="zh-CN" altLang="en-US" sz="400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456" y="2393504"/>
            <a:ext cx="8928992" cy="59590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752" y="8038004"/>
            <a:ext cx="10058400" cy="34999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623" y="8586192"/>
            <a:ext cx="20451513" cy="2492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01386" y="894112"/>
            <a:ext cx="8591014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五四运动和马克思主义的传播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7" name="TextBox 1"/>
          <p:cNvSpPr txBox="1"/>
          <p:nvPr/>
        </p:nvSpPr>
        <p:spPr>
          <a:xfrm>
            <a:off x="3623048" y="1889448"/>
            <a:ext cx="14113568" cy="979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1919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年的中国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8064" y="4568581"/>
            <a:ext cx="5083134" cy="71623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52" y="5273824"/>
            <a:ext cx="7557958" cy="460851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623048" y="2833912"/>
            <a:ext cx="11751935" cy="17173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政治：</a:t>
            </a: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北洋军阀割据混战</a:t>
            </a:r>
            <a:endParaRPr lang="en-US" altLang="zh-CN" sz="4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4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签订</a:t>
            </a: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“中日民四条约”，反帝情绪高涨</a:t>
            </a:r>
            <a:endParaRPr lang="zh-CN" altLang="en-US" sz="4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99112" y="3041576"/>
            <a:ext cx="145456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经济：</a:t>
            </a: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民族资本主义进一步发展，无产阶级力量壮大</a:t>
            </a:r>
            <a:endParaRPr lang="zh-CN" altLang="en-US" sz="4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Picture 4" descr="Untitled-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652" y="4064802"/>
            <a:ext cx="7250535" cy="754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"/>
          <p:cNvSpPr txBox="1"/>
          <p:nvPr/>
        </p:nvSpPr>
        <p:spPr>
          <a:xfrm>
            <a:off x="4199112" y="1945246"/>
            <a:ext cx="14113568" cy="979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1919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年的中国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44186" y="2853661"/>
            <a:ext cx="13751211" cy="1609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文化：</a:t>
            </a: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新文化运动解放了人们的思想</a:t>
            </a:r>
            <a:endParaRPr lang="en-US" altLang="zh-CN" sz="4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4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广泛</a:t>
            </a: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传播了民主与科学思想、马克思主义</a:t>
            </a:r>
            <a:endParaRPr lang="zh-CN" altLang="en-US" sz="4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263008" y="1945246"/>
            <a:ext cx="14113568" cy="979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1919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年的中国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000" y="4769768"/>
            <a:ext cx="3960440" cy="588222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587000" y="10681624"/>
            <a:ext cx="3900305" cy="553996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青年杂志</a:t>
            </a:r>
            <a:r>
              <a:rPr kumimoji="0" lang="en-US" altLang="zh-CN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》</a:t>
            </a:r>
            <a:r>
              <a:rPr kumimoji="0" lang="zh-CN" altLang="en-US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第一卷第一号</a:t>
            </a:r>
            <a:endParaRPr kumimoji="0" lang="zh-CN" altLang="en-US" sz="2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0032" y="4769768"/>
            <a:ext cx="3528392" cy="594691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340" y="4409728"/>
            <a:ext cx="10873208" cy="693167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631160" y="3054118"/>
            <a:ext cx="10186976" cy="9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导火索：巴黎和会中国外交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失败</a:t>
            </a:r>
            <a:endParaRPr lang="zh-CN" altLang="en-US" sz="4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4631160" y="1945246"/>
            <a:ext cx="14113568" cy="979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1919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年的中国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4415136" y="1804097"/>
          <a:ext cx="14689632" cy="11174583"/>
        </p:xfrm>
        <a:graphic>
          <a:graphicData uri="http://schemas.openxmlformats.org/drawingml/2006/table">
            <a:tbl>
              <a:tblPr firstRow="1" firstCol="1" bandRow="1"/>
              <a:tblGrid>
                <a:gridCol w="2079354"/>
                <a:gridCol w="12610278"/>
              </a:tblGrid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时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   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间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事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件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96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北京学生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3000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余人从汇集天安门，现场悬挂北大学生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“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还我青岛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”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血书</a:t>
                      </a:r>
                      <a:r>
                        <a:rPr lang="zh-CN" altLang="en-US" sz="3200" b="1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，他们高喊“废除二十一条”“抵制日货”“外争主权，内惩国贼”</a:t>
                      </a:r>
                      <a:r>
                        <a:rPr lang="zh-CN" sz="3200" b="1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。</a:t>
                      </a:r>
                      <a:endParaRPr lang="zh-CN" sz="32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北京各大专学校总罢课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963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3200" b="1" kern="100" baseline="0" noProof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altLang="en-US" sz="3200" b="1" kern="100" baseline="0" noProof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altLang="zh-CN" sz="3200" b="1" kern="100" baseline="0" noProof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5-6</a:t>
                      </a:r>
                      <a:r>
                        <a:rPr lang="zh-CN" altLang="en-US" sz="3200" b="1" kern="100" baseline="0" noProof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altLang="en-US" sz="3200" b="1" kern="100" baseline="0" noProof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北京总商会召开紧急会议并通电全国，由上海商界带头，掀起了罢市浪潮，店铺张贴“罢市救国”“为良心救国牺牲私利”等标语。</a:t>
                      </a:r>
                      <a:endParaRPr lang="zh-CN" sz="32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上海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60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多个团体举行国民大会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上海各学校全部罢课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64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19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25000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名学生再次总罢课，之后开展演讲、抵制日货、发行爱国日刊等活动，组织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“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护鲁义勇队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”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64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北京学生因政府为曹汝霖、章宗祥、陆宗舆辩护，举行大规模街头演讲，当日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170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多名学生被捕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64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全国各大城市罢课、罢工、罢市，声援北京学生的爱国运动。被监禁的学生获释。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en-US" alt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罢工规模扩大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10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北京政府撤销曹、章、陆职务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32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12</a:t>
                      </a:r>
                      <a:r>
                        <a:rPr lang="zh-CN" sz="3200" b="1" kern="100" baseline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商人开市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64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月</a:t>
                      </a:r>
                      <a:r>
                        <a:rPr lang="en-US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28</a:t>
                      </a: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日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200" b="1" kern="100" baseline="0" dirty="0"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/>
                        </a:rPr>
                        <a:t>原定签约之日，中国代表团驻地被留学生包围，代表团发表声明，拒绝在和约上签字</a:t>
                      </a:r>
                      <a:endParaRPr lang="zh-CN" sz="3200" b="1" kern="100" baseline="0" dirty="0">
                        <a:effectLst/>
                        <a:latin typeface="Times New Roman" panose="02020603050405020304" pitchFamily="18" charset="0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椭圆 8"/>
          <p:cNvSpPr/>
          <p:nvPr/>
        </p:nvSpPr>
        <p:spPr>
          <a:xfrm>
            <a:off x="6431360" y="2473398"/>
            <a:ext cx="1038735" cy="70643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14670" y="6057473"/>
            <a:ext cx="872113" cy="57805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14280232" y="3113584"/>
            <a:ext cx="1756400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4" name="直接连接符 13"/>
          <p:cNvCxnSpPr/>
          <p:nvPr/>
        </p:nvCxnSpPr>
        <p:spPr>
          <a:xfrm>
            <a:off x="9137311" y="9738320"/>
            <a:ext cx="3342721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8" name="直接连接符 17"/>
          <p:cNvCxnSpPr/>
          <p:nvPr/>
        </p:nvCxnSpPr>
        <p:spPr>
          <a:xfrm>
            <a:off x="8563392" y="3617640"/>
            <a:ext cx="9317240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9" name="直接连接符 18"/>
          <p:cNvCxnSpPr/>
          <p:nvPr/>
        </p:nvCxnSpPr>
        <p:spPr>
          <a:xfrm>
            <a:off x="7303473" y="5273824"/>
            <a:ext cx="1259919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1" name="直接连接符 20"/>
          <p:cNvCxnSpPr/>
          <p:nvPr/>
        </p:nvCxnSpPr>
        <p:spPr>
          <a:xfrm>
            <a:off x="9671720" y="5705872"/>
            <a:ext cx="2232248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2" name="直接连接符 21"/>
          <p:cNvCxnSpPr/>
          <p:nvPr/>
        </p:nvCxnSpPr>
        <p:spPr>
          <a:xfrm>
            <a:off x="12119992" y="5734472"/>
            <a:ext cx="4176464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6" name="直接连接符 25"/>
          <p:cNvCxnSpPr/>
          <p:nvPr/>
        </p:nvCxnSpPr>
        <p:spPr>
          <a:xfrm>
            <a:off x="14784288" y="7578080"/>
            <a:ext cx="2232248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7" name="直接连接符 26"/>
          <p:cNvCxnSpPr/>
          <p:nvPr/>
        </p:nvCxnSpPr>
        <p:spPr>
          <a:xfrm>
            <a:off x="9779732" y="8730208"/>
            <a:ext cx="5796644" cy="0"/>
          </a:xfrm>
          <a:prstGeom prst="line">
            <a:avLst/>
          </a:prstGeom>
          <a:noFill/>
          <a:ln w="381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9" name="直接连接符 28"/>
          <p:cNvCxnSpPr/>
          <p:nvPr/>
        </p:nvCxnSpPr>
        <p:spPr>
          <a:xfrm flipV="1">
            <a:off x="17448584" y="9810328"/>
            <a:ext cx="1656184" cy="0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1" name="直接连接符 30"/>
          <p:cNvCxnSpPr/>
          <p:nvPr/>
        </p:nvCxnSpPr>
        <p:spPr>
          <a:xfrm>
            <a:off x="6514670" y="11322496"/>
            <a:ext cx="5245282" cy="0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3" name="直接连接符 32"/>
          <p:cNvCxnSpPr/>
          <p:nvPr/>
        </p:nvCxnSpPr>
        <p:spPr>
          <a:xfrm flipV="1">
            <a:off x="6575127" y="12906672"/>
            <a:ext cx="2808561" cy="0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8" name="直接连接符 27"/>
          <p:cNvCxnSpPr/>
          <p:nvPr/>
        </p:nvCxnSpPr>
        <p:spPr>
          <a:xfrm>
            <a:off x="6575127" y="10242376"/>
            <a:ext cx="2048722" cy="0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0" name="椭圆 19"/>
          <p:cNvSpPr/>
          <p:nvPr/>
        </p:nvSpPr>
        <p:spPr>
          <a:xfrm>
            <a:off x="6531194" y="9284107"/>
            <a:ext cx="872113" cy="57805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4810" y="3171882"/>
            <a:ext cx="19842285" cy="4838246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        </a:t>
            </a:r>
            <a:r>
              <a:rPr lang="zh-CN" altLang="en-US" b="1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五四运动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以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全民族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的力量高举起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爱国主义的伟大旗帜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。五四运动，孕育了以爱国、进步、民主、科学为主要内容的伟大五四精神，其核心是爱国主义精神。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……</a:t>
            </a:r>
            <a:endParaRPr lang="en-US" altLang="zh-CN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        五四运动以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全民族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的行动激发了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追求真理、追求进步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的伟大觉醒。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……</a:t>
            </a:r>
            <a:endParaRPr lang="en-US" altLang="zh-CN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        五四运动以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全民族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的搏击培育了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永久奋斗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的伟大传统。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中国人民和中华民族从斗争实践中懂得，中国社会发展，中华民族振兴，中国人民幸福，必须依靠自己的英勇奋斗来实现，没有人会恩赐给我们一个光明的中国。</a:t>
            </a:r>
            <a:endParaRPr lang="en-US" altLang="zh-CN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习近平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在纪念五四运动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100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周年大会上的讲话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》2019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年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4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月</a:t>
            </a: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</a:rPr>
              <a:t>30</a:t>
            </a:r>
            <a:r>
              <a:rPr lang="zh-CN" altLang="en-US" b="1" dirty="0">
                <a:latin typeface="Times New Roman" panose="02020603050405020304" pitchFamily="18" charset="0"/>
                <a:ea typeface="楷体" panose="02010609060101010101" pitchFamily="49" charset="-122"/>
              </a:rPr>
              <a:t>日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66864" y="3313921"/>
            <a:ext cx="201622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</a:pPr>
            <a:r>
              <a:rPr lang="en-US" altLang="zh-CN" sz="4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4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只有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做工的人最有用最贵重。但是现在人的思想，都不是这样，他们总觉得做工的人最无用，最下贱，反是那不做工的人最有用最贵重。</a:t>
            </a:r>
            <a:endParaRPr lang="zh-CN" altLang="zh-CN" sz="48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</a:pP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世界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劳动者的觉悟，计分二步：第一步觉悟是要求待遇，第二步觉悟是要求管理权</a:t>
            </a:r>
            <a:r>
              <a:rPr lang="zh-CN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800" b="1" kern="100" dirty="0" smtClean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r">
              <a:lnSpc>
                <a:spcPct val="150000"/>
              </a:lnSpc>
            </a:pPr>
            <a:r>
              <a:rPr lang="en-US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zh-CN" sz="48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陈独秀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《劳动者底觉悟》，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1920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年《新青年》第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卷第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</a:t>
            </a:r>
            <a:endParaRPr lang="zh-CN" altLang="zh-CN" sz="48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4559152" y="4265711"/>
            <a:ext cx="6480720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2047984" y="6497960"/>
            <a:ext cx="1008112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1966864" y="7650088"/>
            <a:ext cx="41044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32" name="TextBox 1"/>
          <p:cNvSpPr txBox="1"/>
          <p:nvPr/>
        </p:nvSpPr>
        <p:spPr>
          <a:xfrm>
            <a:off x="6876449" y="3745969"/>
            <a:ext cx="1345245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一、五四运动与马克思主义的传播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五四运动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的背景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五四运动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的过程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五四运动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意义</a:t>
            </a:r>
            <a:endParaRPr lang="en-US" altLang="zh-CN" sz="48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4.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马克思主义的广泛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传播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66864" y="2660813"/>
            <a:ext cx="20450272" cy="7581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7300"/>
              </a:lnSpc>
            </a:pPr>
            <a:r>
              <a:rPr lang="en-US" altLang="zh-CN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《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全球通史</a:t>
            </a:r>
            <a:r>
              <a:rPr lang="en-US" altLang="zh-CN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写道：“当凡尔赛的调停人没有将这个丢失的省份归还给中国时，在北京的学生与知识分子中间爆发了声势浩大的示威游行。</a:t>
            </a:r>
            <a:r>
              <a:rPr lang="en-US" altLang="zh-CN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事实证明，这场运动是中国历史上民族感情最强烈、最普遍的表露”这场运动的民族感情之所以如此强烈的深层次原因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是（      ）</a:t>
            </a:r>
            <a:endParaRPr lang="zh-CN" altLang="en-US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ts val="73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知识分子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接受了新文化运动的洗礼      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ts val="73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广大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人民群众的直接参与和推动         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ts val="73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俄国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十月革命对民族解放运动的鼓舞       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ts val="73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巴黎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和会上中国的权益被日本攫取</a:t>
            </a:r>
            <a:endParaRPr lang="zh-CN" altLang="en-US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99512" y="5201816"/>
            <a:ext cx="1008112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应用探究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3260" y="918369"/>
            <a:ext cx="5492664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中国共产党的诞生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94856" y="2076364"/>
            <a:ext cx="13969552" cy="3861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阶级基础</a:t>
            </a: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世纪初，民族资本主义的进一步发展，无产阶级壮大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五四运动，无产阶级登上政治舞台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思想基础</a:t>
            </a: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新文化运动、五四运动广泛宣传了马克思主义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94856" y="8082136"/>
            <a:ext cx="205942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25000"/>
              </a:lnSpc>
            </a:pPr>
            <a:r>
              <a:rPr lang="en-US" altLang="zh-CN" sz="4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1920</a:t>
            </a:r>
            <a:r>
              <a:rPr lang="zh-CN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月创刊的《共产党》在第一号发刊词《短言》中写道：“要想把我们的同胞从奴隶境遇中完全救出，非由生产劳动者全体结合起来，用革命的手段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打倒</a:t>
            </a:r>
            <a:r>
              <a:rPr lang="zh-CN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本国外国一切资本阶级，跟着俄国的共产党一同试验新的生产方法不可。”</a:t>
            </a:r>
            <a:endParaRPr lang="zh-CN" altLang="zh-CN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7376576" y="8874224"/>
            <a:ext cx="4896544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1" name="直接连接符 10"/>
          <p:cNvCxnSpPr/>
          <p:nvPr/>
        </p:nvCxnSpPr>
        <p:spPr>
          <a:xfrm>
            <a:off x="1894856" y="9704412"/>
            <a:ext cx="4680520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7" name="矩形 16"/>
          <p:cNvSpPr/>
          <p:nvPr/>
        </p:nvSpPr>
        <p:spPr>
          <a:xfrm>
            <a:off x="1894856" y="5802452"/>
            <a:ext cx="10186976" cy="1525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组织基础</a:t>
            </a: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400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上海、北京等地共产党小组相继建立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14261182" y="9723462"/>
            <a:ext cx="8227962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5" name="直接连接符 14"/>
          <p:cNvCxnSpPr/>
          <p:nvPr/>
        </p:nvCxnSpPr>
        <p:spPr>
          <a:xfrm>
            <a:off x="1894856" y="10458400"/>
            <a:ext cx="648072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98" y="7650088"/>
            <a:ext cx="6048672" cy="35945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" r="22596" b="23102"/>
          <a:stretch>
            <a:fillRect/>
          </a:stretch>
        </p:blipFill>
        <p:spPr>
          <a:xfrm>
            <a:off x="12839576" y="7650088"/>
            <a:ext cx="4897040" cy="359455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822848" y="2414984"/>
            <a:ext cx="207383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）革命军队必须与无产阶级一起推翻资本家阶级的政权， 必须支援工人阶级，直到社会的阶级区分消除为止； </a:t>
            </a:r>
            <a:endParaRPr lang="en-US" altLang="zh-CN" sz="40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）承认无产阶级专政，直到阶级斗争结束，即直到消灭社会的阶级区分； </a:t>
            </a:r>
            <a:endParaRPr lang="en-US" altLang="zh-CN" sz="40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3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）消灭资本家私有制，没收机器、土地、厂房和半成品等生产资料，归社会公有； </a:t>
            </a:r>
            <a:endParaRPr lang="en-US" altLang="zh-CN" sz="40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4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）联合第三国际。 </a:t>
            </a:r>
            <a:endParaRPr lang="en-US" altLang="zh-CN" sz="40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——《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中国共产党第一个纲领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》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，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《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中共中央文件选集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》 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第</a:t>
            </a:r>
            <a:r>
              <a:rPr lang="en-US" altLang="zh-CN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en-US" sz="40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册</a:t>
            </a:r>
            <a:endParaRPr lang="zh-CN" altLang="en-US" sz="40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9167664" y="3041576"/>
            <a:ext cx="5760640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0" name="直接连接符 19"/>
          <p:cNvCxnSpPr/>
          <p:nvPr/>
        </p:nvCxnSpPr>
        <p:spPr>
          <a:xfrm flipV="1">
            <a:off x="21265007" y="3014242"/>
            <a:ext cx="1296144" cy="2332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2" name="直接连接符 21"/>
          <p:cNvCxnSpPr/>
          <p:nvPr/>
        </p:nvCxnSpPr>
        <p:spPr>
          <a:xfrm>
            <a:off x="3108377" y="5057800"/>
            <a:ext cx="4423642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5" name="矩形 24"/>
          <p:cNvSpPr/>
          <p:nvPr/>
        </p:nvSpPr>
        <p:spPr>
          <a:xfrm>
            <a:off x="6759452" y="2383328"/>
            <a:ext cx="2192188" cy="730256"/>
          </a:xfrm>
          <a:prstGeom prst="rect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952640" y="2381468"/>
            <a:ext cx="1944465" cy="713182"/>
          </a:xfrm>
          <a:prstGeom prst="rect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282901" y="3761656"/>
            <a:ext cx="2074594" cy="562877"/>
          </a:xfrm>
          <a:prstGeom prst="rect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1995686" y="3722027"/>
            <a:ext cx="4867722" cy="2332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66863" y="3251205"/>
            <a:ext cx="2052228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4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以</a:t>
            </a:r>
            <a:r>
              <a:rPr lang="en-US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1922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月香港海员大罢工为起点，到</a:t>
            </a:r>
            <a:r>
              <a:rPr lang="en-US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1923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月京汉铁路工人大罢工受挫为止，历时一年零一个月，罢工一百多次，参加人数</a:t>
            </a:r>
            <a:r>
              <a:rPr lang="en-US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万人以上。其中最著名的罢工有香港海员大罢工、安源路矿工人大罢工、汉阳钢铁厂工人大罢工、开滦煤矿工人大罢工和京汉铁路工人大罢工等</a:t>
            </a:r>
            <a:r>
              <a:rPr lang="zh-CN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44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zh-CN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王永玺</a:t>
            </a:r>
            <a:r>
              <a:rPr lang="zh-CN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论中国共产党领导第一次工运高潮的功绩、经验和教训</a:t>
            </a:r>
            <a:r>
              <a:rPr lang="zh-CN" altLang="zh-CN" sz="44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zh-CN" sz="44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3046984" y="5201816"/>
            <a:ext cx="4937774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8" name="直接连接符 27"/>
          <p:cNvCxnSpPr/>
          <p:nvPr/>
        </p:nvCxnSpPr>
        <p:spPr>
          <a:xfrm>
            <a:off x="9008753" y="5201816"/>
            <a:ext cx="2535175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9" name="直接连接符 28"/>
          <p:cNvCxnSpPr/>
          <p:nvPr/>
        </p:nvCxnSpPr>
        <p:spPr>
          <a:xfrm>
            <a:off x="12840072" y="5201816"/>
            <a:ext cx="4464496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1" name="矩形 30"/>
          <p:cNvSpPr/>
          <p:nvPr/>
        </p:nvSpPr>
        <p:spPr>
          <a:xfrm>
            <a:off x="20328904" y="3455196"/>
            <a:ext cx="1296144" cy="738508"/>
          </a:xfrm>
          <a:prstGeom prst="rect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182887" y="2841223"/>
            <a:ext cx="20018225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</a:pPr>
            <a:r>
              <a:rPr lang="zh-CN" altLang="en-US" sz="4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4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kern="1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1922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16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日至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23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日，中国共产党第二次全国代表大会于在上海举行。大会通过的宣言实际上制定了中国共产党的最低纲领和最高纲领。党的最低纲领，即党在民主革命阶段的纲领是：消除内乱，打倒军阀，建设国内和平；推翻国际帝国主义的压迫，达到中华民族完全独立；统一中国为真正的民主共和国。党的最高纲领是：组织无产阶级，用阶级斗争的手段，建立劳农专政的政治，铲除私有财产制度，渐次达到一个共产主义社会。</a:t>
            </a:r>
            <a:endParaRPr lang="zh-CN" altLang="en-US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9527704" y="4769768"/>
            <a:ext cx="2376264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8" name="直接连接符 27"/>
          <p:cNvCxnSpPr/>
          <p:nvPr/>
        </p:nvCxnSpPr>
        <p:spPr>
          <a:xfrm>
            <a:off x="12336016" y="4769768"/>
            <a:ext cx="2016224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9" name="直接连接符 28"/>
          <p:cNvCxnSpPr>
            <a:endCxn id="17" idx="3"/>
          </p:cNvCxnSpPr>
          <p:nvPr/>
        </p:nvCxnSpPr>
        <p:spPr>
          <a:xfrm>
            <a:off x="5927304" y="5720730"/>
            <a:ext cx="16273808" cy="28982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4" name="直接连接符 13"/>
          <p:cNvCxnSpPr/>
          <p:nvPr/>
        </p:nvCxnSpPr>
        <p:spPr>
          <a:xfrm>
            <a:off x="2182887" y="6641976"/>
            <a:ext cx="11917325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9" name="直接连接符 18"/>
          <p:cNvCxnSpPr/>
          <p:nvPr/>
        </p:nvCxnSpPr>
        <p:spPr>
          <a:xfrm flipV="1">
            <a:off x="18384688" y="6569968"/>
            <a:ext cx="3456384" cy="15230"/>
          </a:xfrm>
          <a:prstGeom prst="line">
            <a:avLst/>
          </a:prstGeom>
          <a:noFill/>
          <a:ln w="50800" cap="flat">
            <a:solidFill>
              <a:srgbClr val="9966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0" name="直接连接符 19"/>
          <p:cNvCxnSpPr/>
          <p:nvPr/>
        </p:nvCxnSpPr>
        <p:spPr>
          <a:xfrm>
            <a:off x="2254895" y="7506072"/>
            <a:ext cx="14329593" cy="0"/>
          </a:xfrm>
          <a:prstGeom prst="line">
            <a:avLst/>
          </a:prstGeom>
          <a:noFill/>
          <a:ln w="50800" cap="flat">
            <a:solidFill>
              <a:srgbClr val="9966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矩形 21"/>
          <p:cNvSpPr/>
          <p:nvPr/>
        </p:nvSpPr>
        <p:spPr>
          <a:xfrm>
            <a:off x="16872520" y="6843541"/>
            <a:ext cx="2129462" cy="734539"/>
          </a:xfrm>
          <a:prstGeom prst="rect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06775" y="9140256"/>
            <a:ext cx="11280585" cy="1538881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400" i="0" u="none" strike="noStrike" cap="none" spc="0" normalizeH="0" baseline="0" dirty="0">
                <a:ln>
                  <a:noFill/>
                </a:ln>
                <a:solidFill>
                  <a:srgbClr val="000099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中国共产党从一大到二大的变化是什么？</a:t>
            </a:r>
            <a:endParaRPr kumimoji="0" lang="en-US" altLang="zh-CN" sz="4400" i="0" u="none" strike="noStrike" cap="none" spc="0" normalizeH="0" baseline="0" dirty="0">
              <a:ln>
                <a:noFill/>
              </a:ln>
              <a:solidFill>
                <a:srgbClr val="000099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4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这一变化说明了什么？</a:t>
            </a:r>
            <a:endParaRPr kumimoji="0" lang="en-US" altLang="zh-CN" sz="4400" i="0" u="none" strike="noStrike" cap="none" spc="0" normalizeH="0" baseline="0" dirty="0">
              <a:ln>
                <a:noFill/>
              </a:ln>
              <a:solidFill>
                <a:srgbClr val="000099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32" name="TextBox 1"/>
          <p:cNvSpPr txBox="1"/>
          <p:nvPr/>
        </p:nvSpPr>
        <p:spPr>
          <a:xfrm>
            <a:off x="5796329" y="3617640"/>
            <a:ext cx="13452455" cy="5459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二、中国共产党的诞生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中国共产党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诞生的背景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中共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“一大”的召开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中国共产党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诞生的意义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4. </a:t>
            </a:r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中共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“二大”与民主革命纲领的制定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01134" y="3112412"/>
            <a:ext cx="13755762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中共一大的内容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包括（      ）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明确提出了共产党的最高革命纲领  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确定党的名称为“中国共产党”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选举了当的领导机构中央局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明确提出了民主革命纲领</a:t>
            </a:r>
            <a:endParaRPr lang="en-US" altLang="zh-CN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①②③            </a:t>
            </a: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③④</a:t>
            </a:r>
            <a:endParaRPr lang="zh-CN" altLang="en-US" sz="4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D.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②③④</a:t>
            </a:r>
            <a:endParaRPr lang="zh-CN" altLang="en-US" sz="4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64008" y="3040404"/>
            <a:ext cx="1269914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应用探究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74705" y="1178106"/>
            <a:ext cx="5832647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国共合作与国民革命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7" name="Line 4"/>
          <p:cNvSpPr>
            <a:spLocks noChangeShapeType="1"/>
          </p:cNvSpPr>
          <p:nvPr/>
        </p:nvSpPr>
        <p:spPr bwMode="auto">
          <a:xfrm>
            <a:off x="4820785" y="5915242"/>
            <a:ext cx="15652135" cy="28664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3983088" y="6127206"/>
            <a:ext cx="188531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1911.10.10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4873248" y="7349123"/>
            <a:ext cx="923330" cy="3657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辛亥革命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5179957" y="2308563"/>
            <a:ext cx="221138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南京临时政府</a:t>
            </a:r>
            <a:endParaRPr lang="zh-CN" altLang="en-US" sz="4800" b="1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AutoShape 9"/>
          <p:cNvSpPr/>
          <p:nvPr/>
        </p:nvSpPr>
        <p:spPr bwMode="auto">
          <a:xfrm rot="5400000">
            <a:off x="9523267" y="1715445"/>
            <a:ext cx="368008" cy="3457347"/>
          </a:xfrm>
          <a:prstGeom prst="leftBrace">
            <a:avLst>
              <a:gd name="adj1" fmla="val 69406"/>
              <a:gd name="adj2" fmla="val 50000"/>
            </a:avLst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6929679" y="7292104"/>
            <a:ext cx="923330" cy="3657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二次革命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8359249" y="7277115"/>
            <a:ext cx="923330" cy="2993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护国运动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9383688" y="7277115"/>
            <a:ext cx="923330" cy="3464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护法运动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11210340" y="7338345"/>
            <a:ext cx="923330" cy="2835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五四运动</a:t>
            </a:r>
            <a:endParaRPr lang="zh-CN" altLang="en-US" sz="4800" b="1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12412077" y="7277115"/>
            <a:ext cx="923330" cy="338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中共一大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14069892" y="7205107"/>
            <a:ext cx="923330" cy="3182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中共二大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" name="Text Box 17"/>
          <p:cNvSpPr txBox="1">
            <a:spLocks noChangeArrowheads="1"/>
          </p:cNvSpPr>
          <p:nvPr/>
        </p:nvSpPr>
        <p:spPr bwMode="auto">
          <a:xfrm>
            <a:off x="5730424" y="6141147"/>
            <a:ext cx="1350203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1912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1913 1915 1917 1919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192119221923 1924 — 1927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" name="Line 18"/>
          <p:cNvSpPr>
            <a:spLocks noChangeShapeType="1"/>
          </p:cNvSpPr>
          <p:nvPr/>
        </p:nvSpPr>
        <p:spPr bwMode="auto">
          <a:xfrm>
            <a:off x="7279129" y="5757447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>
            <a:off x="9007321" y="5745596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" name="Line 20"/>
          <p:cNvSpPr>
            <a:spLocks noChangeShapeType="1"/>
          </p:cNvSpPr>
          <p:nvPr/>
        </p:nvSpPr>
        <p:spPr bwMode="auto">
          <a:xfrm>
            <a:off x="10375473" y="5779949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2" name="Line 21"/>
          <p:cNvSpPr>
            <a:spLocks noChangeShapeType="1"/>
          </p:cNvSpPr>
          <p:nvPr/>
        </p:nvSpPr>
        <p:spPr bwMode="auto">
          <a:xfrm>
            <a:off x="11527601" y="5779949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3" name="Line 22"/>
          <p:cNvSpPr>
            <a:spLocks noChangeShapeType="1"/>
          </p:cNvSpPr>
          <p:nvPr/>
        </p:nvSpPr>
        <p:spPr bwMode="auto">
          <a:xfrm>
            <a:off x="12967761" y="5779949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" name="Line 23"/>
          <p:cNvSpPr>
            <a:spLocks noChangeShapeType="1"/>
          </p:cNvSpPr>
          <p:nvPr/>
        </p:nvSpPr>
        <p:spPr bwMode="auto">
          <a:xfrm>
            <a:off x="14191897" y="5803617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" name="Line 24"/>
          <p:cNvSpPr>
            <a:spLocks noChangeShapeType="1"/>
          </p:cNvSpPr>
          <p:nvPr/>
        </p:nvSpPr>
        <p:spPr bwMode="auto">
          <a:xfrm>
            <a:off x="15344025" y="5781981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" name="Line 25"/>
          <p:cNvSpPr>
            <a:spLocks noChangeShapeType="1"/>
          </p:cNvSpPr>
          <p:nvPr/>
        </p:nvSpPr>
        <p:spPr bwMode="auto">
          <a:xfrm>
            <a:off x="18008321" y="5767427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4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47" name="AutoShape 26"/>
          <p:cNvCxnSpPr>
            <a:cxnSpLocks noChangeShapeType="1"/>
          </p:cNvCxnSpPr>
          <p:nvPr/>
        </p:nvCxnSpPr>
        <p:spPr bwMode="auto">
          <a:xfrm flipV="1">
            <a:off x="6083808" y="3685669"/>
            <a:ext cx="0" cy="2145636"/>
          </a:xfrm>
          <a:prstGeom prst="straightConnector1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" name="AutoShape 27"/>
          <p:cNvCxnSpPr>
            <a:cxnSpLocks noChangeShapeType="1"/>
          </p:cNvCxnSpPr>
          <p:nvPr/>
        </p:nvCxnSpPr>
        <p:spPr bwMode="auto">
          <a:xfrm flipH="1" flipV="1">
            <a:off x="9753903" y="4130357"/>
            <a:ext cx="22741" cy="1811517"/>
          </a:xfrm>
          <a:prstGeom prst="straightConnector1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" name="Text Box 28"/>
          <p:cNvSpPr txBox="1">
            <a:spLocks noChangeArrowheads="1"/>
          </p:cNvSpPr>
          <p:nvPr/>
        </p:nvSpPr>
        <p:spPr bwMode="auto">
          <a:xfrm>
            <a:off x="6473285" y="3679195"/>
            <a:ext cx="34573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袁世凯政权</a:t>
            </a:r>
            <a:endParaRPr lang="zh-CN" altLang="en-US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" name="Line 29"/>
          <p:cNvSpPr>
            <a:spLocks noChangeShapeType="1"/>
          </p:cNvSpPr>
          <p:nvPr/>
        </p:nvSpPr>
        <p:spPr bwMode="auto">
          <a:xfrm flipV="1">
            <a:off x="6083807" y="4264829"/>
            <a:ext cx="456679" cy="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" name="Line 30"/>
          <p:cNvSpPr>
            <a:spLocks noChangeShapeType="1"/>
          </p:cNvSpPr>
          <p:nvPr/>
        </p:nvSpPr>
        <p:spPr bwMode="auto">
          <a:xfrm flipV="1">
            <a:off x="9736496" y="4105255"/>
            <a:ext cx="690442" cy="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2" name="Text Box 31"/>
          <p:cNvSpPr txBox="1">
            <a:spLocks noChangeArrowheads="1"/>
          </p:cNvSpPr>
          <p:nvPr/>
        </p:nvSpPr>
        <p:spPr bwMode="auto">
          <a:xfrm>
            <a:off x="10310639" y="3699824"/>
            <a:ext cx="37210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军阀割据</a:t>
            </a:r>
            <a:endParaRPr lang="zh-CN" altLang="en-US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" name="Text Box 39"/>
          <p:cNvSpPr txBox="1">
            <a:spLocks noChangeArrowheads="1"/>
          </p:cNvSpPr>
          <p:nvPr/>
        </p:nvSpPr>
        <p:spPr bwMode="auto">
          <a:xfrm>
            <a:off x="13414509" y="7277115"/>
            <a:ext cx="923330" cy="475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第一次工运高潮</a:t>
            </a:r>
            <a:endParaRPr lang="zh-CN" altLang="en-US" sz="4800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0" name="Rectangle 47"/>
          <p:cNvSpPr>
            <a:spLocks noChangeArrowheads="1"/>
          </p:cNvSpPr>
          <p:nvPr/>
        </p:nvSpPr>
        <p:spPr bwMode="auto">
          <a:xfrm>
            <a:off x="7893381" y="2327747"/>
            <a:ext cx="37210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北洋政府　</a:t>
            </a:r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</a:t>
            </a:r>
            <a:endParaRPr lang="zh-CN" altLang="en-US" sz="4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61" name="AutoShape 27"/>
          <p:cNvCxnSpPr>
            <a:cxnSpLocks noChangeShapeType="1"/>
          </p:cNvCxnSpPr>
          <p:nvPr/>
        </p:nvCxnSpPr>
        <p:spPr bwMode="auto">
          <a:xfrm flipV="1">
            <a:off x="12793824" y="4080925"/>
            <a:ext cx="5214497" cy="49432"/>
          </a:xfrm>
          <a:prstGeom prst="straightConnector1">
            <a:avLst/>
          </a:prstGeom>
          <a:noFill/>
          <a:ln w="7620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2" name="Line 30"/>
          <p:cNvSpPr>
            <a:spLocks noChangeShapeType="1"/>
          </p:cNvSpPr>
          <p:nvPr/>
        </p:nvSpPr>
        <p:spPr bwMode="auto">
          <a:xfrm flipH="1">
            <a:off x="18008320" y="4031055"/>
            <a:ext cx="0" cy="2014221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Line 3"/>
          <p:cNvSpPr>
            <a:spLocks noChangeShapeType="1"/>
          </p:cNvSpPr>
          <p:nvPr/>
        </p:nvSpPr>
        <p:spPr bwMode="auto">
          <a:xfrm>
            <a:off x="6097459" y="5803617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Line 5"/>
          <p:cNvSpPr>
            <a:spLocks noChangeShapeType="1"/>
          </p:cNvSpPr>
          <p:nvPr/>
        </p:nvSpPr>
        <p:spPr bwMode="auto">
          <a:xfrm>
            <a:off x="5334913" y="5779949"/>
            <a:ext cx="0" cy="323850"/>
          </a:xfrm>
          <a:prstGeom prst="line">
            <a:avLst/>
          </a:prstGeom>
          <a:noFill/>
          <a:ln w="57150">
            <a:solidFill>
              <a:srgbClr val="00CC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6" name="AutoShape 45"/>
          <p:cNvSpPr>
            <a:spLocks noChangeArrowheads="1"/>
          </p:cNvSpPr>
          <p:nvPr/>
        </p:nvSpPr>
        <p:spPr bwMode="auto">
          <a:xfrm>
            <a:off x="6999804" y="4580505"/>
            <a:ext cx="8821276" cy="8775456"/>
          </a:xfrm>
          <a:prstGeom prst="upArrowCallout">
            <a:avLst>
              <a:gd name="adj1" fmla="val 17393"/>
              <a:gd name="adj2" fmla="val 16050"/>
              <a:gd name="adj3" fmla="val 16668"/>
              <a:gd name="adj4" fmla="val 17026"/>
            </a:avLst>
          </a:prstGeom>
          <a:solidFill>
            <a:schemeClr val="accent2">
              <a:lumMod val="60000"/>
              <a:lumOff val="40000"/>
            </a:schemeClr>
          </a:solidFill>
          <a:ln w="38100">
            <a:noFill/>
            <a:miter lim="800000"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4" name="AutoShape 41"/>
          <p:cNvSpPr/>
          <p:nvPr/>
        </p:nvSpPr>
        <p:spPr bwMode="auto">
          <a:xfrm rot="16200000" flipV="1">
            <a:off x="13538136" y="9834321"/>
            <a:ext cx="609704" cy="3307829"/>
          </a:xfrm>
          <a:prstGeom prst="leftBrace">
            <a:avLst>
              <a:gd name="adj1" fmla="val 57439"/>
              <a:gd name="adj2" fmla="val 48583"/>
            </a:avLst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5" name="AutoShape 43"/>
          <p:cNvSpPr/>
          <p:nvPr/>
        </p:nvSpPr>
        <p:spPr bwMode="auto">
          <a:xfrm rot="16200000" flipV="1">
            <a:off x="8520403" y="9907084"/>
            <a:ext cx="609704" cy="3203366"/>
          </a:xfrm>
          <a:prstGeom prst="leftBrace">
            <a:avLst>
              <a:gd name="adj1" fmla="val 57439"/>
              <a:gd name="adj2" fmla="val 48583"/>
            </a:avLst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" name="Text Box 42"/>
          <p:cNvSpPr txBox="1">
            <a:spLocks noChangeArrowheads="1"/>
          </p:cNvSpPr>
          <p:nvPr/>
        </p:nvSpPr>
        <p:spPr bwMode="auto">
          <a:xfrm>
            <a:off x="11078063" y="11847855"/>
            <a:ext cx="467289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革命对象、革命方式、团结对象</a:t>
            </a:r>
            <a:r>
              <a:rPr lang="zh-CN" altLang="en-US" sz="4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endParaRPr lang="zh-CN" altLang="en-US" sz="4800" b="1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" name="Text Box 44"/>
          <p:cNvSpPr txBox="1">
            <a:spLocks noChangeArrowheads="1"/>
          </p:cNvSpPr>
          <p:nvPr/>
        </p:nvSpPr>
        <p:spPr bwMode="auto">
          <a:xfrm>
            <a:off x="7373937" y="11902623"/>
            <a:ext cx="3001536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革命途径、合作力量</a:t>
            </a:r>
            <a:r>
              <a:rPr lang="zh-CN" altLang="en-US" sz="4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endParaRPr lang="zh-CN" altLang="en-US" sz="4800" b="1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9" name="Text Box 46"/>
          <p:cNvSpPr txBox="1">
            <a:spLocks noChangeArrowheads="1"/>
          </p:cNvSpPr>
          <p:nvPr/>
        </p:nvSpPr>
        <p:spPr bwMode="auto">
          <a:xfrm>
            <a:off x="10527081" y="6111524"/>
            <a:ext cx="1661993" cy="5520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打倒列强除军阀成为全国人民的愿望</a:t>
            </a:r>
            <a:endParaRPr lang="zh-CN" altLang="en-US" sz="4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 animBg="1"/>
      <p:bldP spid="28" grpId="0"/>
      <p:bldP spid="29" grpId="0"/>
      <p:bldP spid="34" grpId="0"/>
      <p:bldP spid="35" grpId="0"/>
      <p:bldP spid="36" grpId="0"/>
      <p:bldP spid="37" grpId="0"/>
      <p:bldP spid="49" grpId="0"/>
      <p:bldP spid="50" grpId="0" animBg="1"/>
      <p:bldP spid="51" grpId="0" animBg="1"/>
      <p:bldP spid="52" grpId="0"/>
      <p:bldP spid="53" grpId="0"/>
      <p:bldP spid="60" grpId="0"/>
      <p:bldP spid="62" grpId="0" animBg="1"/>
      <p:bldP spid="56" grpId="0" animBg="1"/>
      <p:bldP spid="54" grpId="0" animBg="1"/>
      <p:bldP spid="55" grpId="0" animBg="1"/>
      <p:bldP spid="57" grpId="0"/>
      <p:bldP spid="58" grpId="0"/>
      <p:bldP spid="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05684" y="9720202"/>
            <a:ext cx="12842700" cy="167430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400" i="0" u="none" strike="noStrike" cap="none" spc="0" normalizeH="0" baseline="0" dirty="0">
                <a:ln>
                  <a:noFill/>
                </a:ln>
                <a:solidFill>
                  <a:srgbClr val="000099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共产党对孙中山领导的国民党的基本认识是什么？结合所学做简要分析</a:t>
            </a:r>
            <a:endParaRPr kumimoji="0" lang="en-US" altLang="zh-CN" sz="4400" i="0" u="none" strike="noStrike" cap="none" spc="0" normalizeH="0" baseline="0" dirty="0">
              <a:ln>
                <a:noFill/>
              </a:ln>
              <a:solidFill>
                <a:srgbClr val="000099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65996" y="2537520"/>
            <a:ext cx="207231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</a:pP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真的民主派，必须有两种证据表现于人民面前：</a:t>
            </a:r>
            <a:endParaRPr lang="en-US" altLang="zh-CN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20000"/>
              </a:lnSpc>
            </a:pP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（一）他的党纲和政策必须不违背民主主义的原则。</a:t>
            </a:r>
            <a:endParaRPr lang="en-US" altLang="zh-CN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20000"/>
              </a:lnSpc>
            </a:pP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（二）他的行动必须试中拥护民主主义与军阀奋斗。在这一点看起来，中国现存的各政党，只有国民党比较是革命的民主派，比较是真的民主派。</a:t>
            </a:r>
            <a:endParaRPr lang="en-US" altLang="zh-CN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r">
              <a:lnSpc>
                <a:spcPct val="120000"/>
              </a:lnSpc>
            </a:pP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——1922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中共中央第一次对于时局的主张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en-US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65996" y="6957264"/>
            <a:ext cx="207231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</a:pP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共产党应该出来联合全国革新党派，组织民主的联合战线，以扫清封建军阀，推翻帝国主义的压迫，建设真正民主政治的独立国家为职志。</a:t>
            </a:r>
            <a:endParaRPr lang="en-US" altLang="zh-CN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r">
              <a:lnSpc>
                <a:spcPct val="120000"/>
              </a:lnSpc>
            </a:pP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中共二大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关于“民主的联合战线”的议决案</a:t>
            </a:r>
            <a:r>
              <a:rPr lang="en-US" altLang="zh-CN" sz="40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en-US" sz="40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303318" y="3924722"/>
            <a:ext cx="2496194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27" name="直接连接符 26"/>
          <p:cNvCxnSpPr/>
          <p:nvPr/>
        </p:nvCxnSpPr>
        <p:spPr>
          <a:xfrm>
            <a:off x="5279232" y="4697760"/>
            <a:ext cx="1008112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0" name="直接连接符 29"/>
          <p:cNvCxnSpPr/>
          <p:nvPr/>
        </p:nvCxnSpPr>
        <p:spPr>
          <a:xfrm flipV="1">
            <a:off x="9959752" y="3924722"/>
            <a:ext cx="4104456" cy="40432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1" name="直接连接符 30"/>
          <p:cNvCxnSpPr/>
          <p:nvPr/>
        </p:nvCxnSpPr>
        <p:spPr>
          <a:xfrm>
            <a:off x="8303568" y="4697760"/>
            <a:ext cx="5760640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/>
          <p:cNvCxnSpPr/>
          <p:nvPr/>
        </p:nvCxnSpPr>
        <p:spPr>
          <a:xfrm>
            <a:off x="1823146" y="8370168"/>
            <a:ext cx="10188834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3" name="直接连接符 32"/>
          <p:cNvCxnSpPr/>
          <p:nvPr/>
        </p:nvCxnSpPr>
        <p:spPr>
          <a:xfrm>
            <a:off x="15936416" y="7616180"/>
            <a:ext cx="6048672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06492" y="8729278"/>
            <a:ext cx="11903986" cy="1945146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400" i="0" u="none" strike="noStrike" cap="none" spc="0" normalizeH="0" baseline="0" dirty="0">
                <a:ln>
                  <a:noFill/>
                </a:ln>
                <a:solidFill>
                  <a:srgbClr val="000099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国共合作的实现外部因素是什么？</a:t>
            </a:r>
            <a:endParaRPr kumimoji="0" lang="en-US" altLang="zh-CN" sz="4400" i="0" u="none" strike="noStrike" cap="none" spc="0" normalizeH="0" baseline="0" dirty="0">
              <a:ln>
                <a:noFill/>
              </a:ln>
              <a:solidFill>
                <a:srgbClr val="000099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  <a:p>
            <a:pPr marL="0" marR="0" indent="0" algn="l" defTabSz="914400" rtl="0" fontAlgn="auto" latinLnBrk="1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400" i="0" u="none" strike="noStrike" cap="none" spc="0" normalizeH="0" baseline="0" dirty="0">
                <a:ln>
                  <a:noFill/>
                </a:ln>
                <a:solidFill>
                  <a:srgbClr val="000099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中共三大决定的合作方针是什么？</a:t>
            </a:r>
            <a:endParaRPr kumimoji="0" lang="en-US" altLang="zh-CN" sz="4400" i="0" u="none" strike="noStrike" cap="none" spc="0" normalizeH="0" baseline="0" dirty="0">
              <a:ln>
                <a:noFill/>
              </a:ln>
              <a:solidFill>
                <a:srgbClr val="000099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822848" y="2891165"/>
            <a:ext cx="20738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40000"/>
              </a:lnSpc>
            </a:pPr>
            <a:r>
              <a:rPr lang="zh-CN" altLang="en-US" sz="4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共产国际执行委员会议决中国共产党须与中国国民党合作，共产党党员应加入国民党。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“我们加入国民党，但仍旧保存我们的组织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并须努力扩大国民党的组织于全中国，使全中国革命分子集中于国民党，以应目前中国国民革命之需要。”</a:t>
            </a:r>
            <a:endParaRPr lang="en-US" altLang="zh-CN" sz="48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r">
              <a:lnSpc>
                <a:spcPct val="140000"/>
              </a:lnSpc>
            </a:pP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——1923</a:t>
            </a:r>
            <a:r>
              <a:rPr lang="zh-CN" altLang="en-US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年中共三大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关于国民运动及国民党问题的议决策</a:t>
            </a:r>
            <a:r>
              <a:rPr lang="en-US" altLang="zh-CN" sz="4800" b="1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en-US" sz="4800" b="1" kern="1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3767064" y="3761656"/>
            <a:ext cx="2808312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0" name="直接连接符 29"/>
          <p:cNvCxnSpPr/>
          <p:nvPr/>
        </p:nvCxnSpPr>
        <p:spPr>
          <a:xfrm>
            <a:off x="19968864" y="3799756"/>
            <a:ext cx="2592288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1" name="直接连接符 30"/>
          <p:cNvCxnSpPr/>
          <p:nvPr/>
        </p:nvCxnSpPr>
        <p:spPr>
          <a:xfrm>
            <a:off x="12624048" y="4826174"/>
            <a:ext cx="6331179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11" name="直接连接符 10"/>
          <p:cNvCxnSpPr/>
          <p:nvPr/>
        </p:nvCxnSpPr>
        <p:spPr>
          <a:xfrm>
            <a:off x="1937148" y="4807868"/>
            <a:ext cx="4638228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/>
          <p:cNvGraphicFramePr>
            <a:graphicFrameLocks noGrp="1"/>
          </p:cNvGraphicFramePr>
          <p:nvPr/>
        </p:nvGraphicFramePr>
        <p:xfrm>
          <a:off x="4535092" y="1980506"/>
          <a:ext cx="14401600" cy="10944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803"/>
                <a:gridCol w="4600119"/>
                <a:gridCol w="5012070"/>
                <a:gridCol w="3295608"/>
              </a:tblGrid>
              <a:tr h="1101337"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2743728"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3794538"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3304588">
                <a:tc>
                  <a:txBody>
                    <a:bodyPr/>
                    <a:lstStyle/>
                    <a:p>
                      <a:endParaRPr lang="zh-CN" altLang="en-US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6813425" y="2153694"/>
            <a:ext cx="274947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旧三民主义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1365993" y="2145545"/>
            <a:ext cx="274947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新三民主义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839742" y="3398836"/>
            <a:ext cx="9906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民族主义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4841280" y="6726207"/>
            <a:ext cx="8382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民权主义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4839742" y="10132010"/>
            <a:ext cx="914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民生主义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8" name="Group 7"/>
          <p:cNvGrpSpPr/>
          <p:nvPr/>
        </p:nvGrpSpPr>
        <p:grpSpPr bwMode="auto">
          <a:xfrm>
            <a:off x="6230211" y="3547857"/>
            <a:ext cx="9547565" cy="1754188"/>
            <a:chOff x="1898" y="1601"/>
            <a:chExt cx="6071" cy="1105"/>
          </a:xfrm>
        </p:grpSpPr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898" y="1648"/>
              <a:ext cx="2490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反对民族压迫，反对满洲贵族的统治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0" name="Rectangle 9"/>
            <p:cNvSpPr>
              <a:spLocks noChangeArrowheads="1"/>
            </p:cNvSpPr>
            <p:nvPr/>
          </p:nvSpPr>
          <p:spPr bwMode="auto">
            <a:xfrm>
              <a:off x="4661" y="1601"/>
              <a:ext cx="3308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中国境内各民族一律平等，中国民族自求解放，反对帝国主义侵略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1" name="Group 10"/>
          <p:cNvGrpSpPr/>
          <p:nvPr/>
        </p:nvGrpSpPr>
        <p:grpSpPr bwMode="auto">
          <a:xfrm>
            <a:off x="6230391" y="6521242"/>
            <a:ext cx="9482138" cy="2308225"/>
            <a:chOff x="1916" y="3483"/>
            <a:chExt cx="5973" cy="1454"/>
          </a:xfrm>
        </p:grpSpPr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1916" y="3483"/>
              <a:ext cx="2767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推翻君主专制政体，建立国民的政府，国民一律平等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auto">
            <a:xfrm>
              <a:off x="4655" y="3483"/>
              <a:ext cx="3234" cy="1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民权为一般平民所共有，凡真正反对帝国主义之个人及团体，均得享有一切自由及权利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7" name="Group 13"/>
          <p:cNvGrpSpPr/>
          <p:nvPr/>
        </p:nvGrpSpPr>
        <p:grpSpPr bwMode="auto">
          <a:xfrm>
            <a:off x="7171779" y="10953544"/>
            <a:ext cx="7996238" cy="663575"/>
            <a:chOff x="2487" y="6257"/>
            <a:chExt cx="5037" cy="418"/>
          </a:xfrm>
        </p:grpSpPr>
        <p:sp>
          <p:nvSpPr>
            <p:cNvPr id="28" name="Rectangle 14"/>
            <p:cNvSpPr>
              <a:spLocks noChangeArrowheads="1"/>
            </p:cNvSpPr>
            <p:nvPr/>
          </p:nvSpPr>
          <p:spPr bwMode="auto">
            <a:xfrm>
              <a:off x="2487" y="6268"/>
              <a:ext cx="128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平均地权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9" name="Rectangle 15"/>
            <p:cNvSpPr>
              <a:spLocks noChangeArrowheads="1"/>
            </p:cNvSpPr>
            <p:nvPr/>
          </p:nvSpPr>
          <p:spPr bwMode="auto">
            <a:xfrm>
              <a:off x="4790" y="6257"/>
              <a:ext cx="2734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平均地权，节制资本</a:t>
              </a:r>
              <a:endPara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8" name="Line 41"/>
          <p:cNvSpPr>
            <a:spLocks noChangeShapeType="1"/>
          </p:cNvSpPr>
          <p:nvPr/>
        </p:nvSpPr>
        <p:spPr bwMode="auto">
          <a:xfrm>
            <a:off x="22059654" y="2742676"/>
            <a:ext cx="2085674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4800"/>
          </a:p>
        </p:txBody>
      </p:sp>
      <p:sp>
        <p:nvSpPr>
          <p:cNvPr id="59" name="Rectangle 42"/>
          <p:cNvSpPr>
            <a:spLocks noChangeArrowheads="1"/>
          </p:cNvSpPr>
          <p:nvPr/>
        </p:nvSpPr>
        <p:spPr bwMode="auto">
          <a:xfrm>
            <a:off x="15628827" y="10332512"/>
            <a:ext cx="3548410" cy="208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最高纲领：实现社会主义和共产主义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" name="Text Box 36"/>
          <p:cNvSpPr txBox="1">
            <a:spLocks noChangeArrowheads="1"/>
          </p:cNvSpPr>
          <p:nvPr/>
        </p:nvSpPr>
        <p:spPr bwMode="auto">
          <a:xfrm>
            <a:off x="15636417" y="1961456"/>
            <a:ext cx="31161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共产党民主革命纲领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" name="Text Box 37"/>
          <p:cNvSpPr txBox="1">
            <a:spLocks noChangeArrowheads="1"/>
          </p:cNvSpPr>
          <p:nvPr/>
        </p:nvSpPr>
        <p:spPr bwMode="auto">
          <a:xfrm>
            <a:off x="15767020" y="4203484"/>
            <a:ext cx="316835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打倒军阀，推翻国际帝国主义的压迫，统一中国为真正民主共和国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10827792" y="5244151"/>
            <a:ext cx="3428380" cy="57894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65" name="直接连接符 64"/>
          <p:cNvCxnSpPr/>
          <p:nvPr/>
        </p:nvCxnSpPr>
        <p:spPr>
          <a:xfrm>
            <a:off x="10723277" y="7668113"/>
            <a:ext cx="4444740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67" name="直接连接符 66"/>
          <p:cNvCxnSpPr/>
          <p:nvPr/>
        </p:nvCxnSpPr>
        <p:spPr>
          <a:xfrm>
            <a:off x="10723277" y="8172169"/>
            <a:ext cx="2164743" cy="23813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68" name="直接连接符 67"/>
          <p:cNvCxnSpPr/>
          <p:nvPr/>
        </p:nvCxnSpPr>
        <p:spPr>
          <a:xfrm>
            <a:off x="13257982" y="11579505"/>
            <a:ext cx="1910035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216" y="2209900"/>
            <a:ext cx="6869919" cy="4276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6491" y="6242348"/>
            <a:ext cx="5918216" cy="5263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2178440" y="10274796"/>
            <a:ext cx="5918216" cy="923328"/>
          </a:xfrm>
          <a:prstGeom prst="rect">
            <a:avLst/>
          </a:prstGeom>
          <a:solidFill>
            <a:schemeClr val="bg1"/>
          </a:solidFill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黄埔军校毕业证书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pic>
        <p:nvPicPr>
          <p:cNvPr id="34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75"/>
          <a:stretch>
            <a:fillRect/>
          </a:stretch>
        </p:blipFill>
        <p:spPr bwMode="auto">
          <a:xfrm>
            <a:off x="8231560" y="2177480"/>
            <a:ext cx="8239321" cy="932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椭圆 36"/>
          <p:cNvSpPr/>
          <p:nvPr/>
        </p:nvSpPr>
        <p:spPr>
          <a:xfrm>
            <a:off x="13344128" y="2353916"/>
            <a:ext cx="2891381" cy="783545"/>
          </a:xfrm>
          <a:prstGeom prst="ellips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11139433" y="5735436"/>
            <a:ext cx="2423574" cy="783545"/>
          </a:xfrm>
          <a:prstGeom prst="ellips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6" name="椭圆 35"/>
          <p:cNvSpPr/>
          <p:nvPr/>
        </p:nvSpPr>
        <p:spPr>
          <a:xfrm rot="16200000">
            <a:off x="12329923" y="6452805"/>
            <a:ext cx="3704140" cy="834951"/>
          </a:xfrm>
          <a:prstGeom prst="ellips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5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025380" y="3006337"/>
            <a:ext cx="1512168" cy="54942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5" grpId="0" animBg="1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32" name="TextBox 1"/>
          <p:cNvSpPr txBox="1"/>
          <p:nvPr/>
        </p:nvSpPr>
        <p:spPr>
          <a:xfrm>
            <a:off x="6228377" y="3559053"/>
            <a:ext cx="13452455" cy="5459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三、国共合作与国民革命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中共“三大”制定合作方针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国民党“一大”召开与国共合作实现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北伐战争与国民革命运动高潮的到来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国民革命的失败</a:t>
            </a:r>
            <a:endParaRPr lang="en-US" altLang="zh-CN" sz="4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94856" y="2691398"/>
            <a:ext cx="20450272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40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在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49" charset="-122"/>
              </a:rPr>
              <a:t>国民党第一次全国代表大会进行中，宣言审查委员会将宣言中收回租界、收回海关、取消领事裁判权、废除不平等条约等具体条文删去，孙中山坚持恢复这些条文，并说，假如不通过这点，那么大会就毫无意义。这件事表明</a:t>
            </a:r>
            <a:r>
              <a:rPr lang="zh-CN" altLang="en-US" sz="40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孙中山（      ）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49" charset="-122"/>
              </a:rPr>
              <a:t>把反帝主张视为国民党“一大”的重要内容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49" charset="-122"/>
              </a:rPr>
              <a:t>把反帝主张同斗争的具体目标相结合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49" charset="-122"/>
              </a:rPr>
              <a:t>维护国家主权、民族独立的强烈愿望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49" charset="-122"/>
              </a:rPr>
              <a:t>彻底否定了旧三民主义的基本政治主张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②③     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B.①②③④     C.②③④   D. ①④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288344" y="4265712"/>
            <a:ext cx="1485938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应用探究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课堂小结</a:t>
            </a:r>
            <a:endParaRPr lang="zh-CN" altLang="en-US" sz="4000" dirty="0">
              <a:solidFill>
                <a:srgbClr val="62412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224" y="5345832"/>
            <a:ext cx="10058400" cy="349993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328" y="2105472"/>
            <a:ext cx="10230169" cy="10873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91439" rIns="91439" bIns="9143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spDef>
    <a:lnDef>
      <a:spPr>
        <a:noFill/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lnDef>
    <a:txDef>
      <a:spPr>
        <a:noFill/>
        <a:ln w="25400" cap="flat">
          <a:noFill/>
          <a:miter lim="400000"/>
        </a:ln>
      </a:spPr>
      <a:bodyPr rot="0" spcFirstLastPara="1" vertOverflow="overflow" horzOverflow="overflow" vert="horz" wrap="square" lIns="91439" tIns="91439" rIns="91439" bIns="9143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0</TotalTime>
  <Words>3498</Words>
  <Application>WPS 演示</Application>
  <PresentationFormat>自定义</PresentationFormat>
  <Paragraphs>287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Arial</vt:lpstr>
      <vt:lpstr>宋体</vt:lpstr>
      <vt:lpstr>Wingdings</vt:lpstr>
      <vt:lpstr>Calibri</vt:lpstr>
      <vt:lpstr>Cambria</vt:lpstr>
      <vt:lpstr>Wingdings 2</vt:lpstr>
      <vt:lpstr>Arial</vt:lpstr>
      <vt:lpstr>Helvetica Neue</vt:lpstr>
      <vt:lpstr>黑体</vt:lpstr>
      <vt:lpstr>楷体</vt:lpstr>
      <vt:lpstr>隶书</vt:lpstr>
      <vt:lpstr>Times New Roman</vt:lpstr>
      <vt:lpstr>Times New Roman</vt:lpstr>
      <vt:lpstr>微软雅黑</vt:lpstr>
      <vt:lpstr>Arial Unicode MS</vt:lpstr>
      <vt:lpstr>华文行楷</vt:lpstr>
      <vt:lpstr>行云流水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lyc</dc:creator>
  <cp:lastModifiedBy>Administrator</cp:lastModifiedBy>
  <cp:revision>443</cp:revision>
  <dcterms:created xsi:type="dcterms:W3CDTF">2019-06-28T08:54:00Z</dcterms:created>
  <dcterms:modified xsi:type="dcterms:W3CDTF">2020-11-28T12:32:39Z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