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19"/>
  </p:notesMasterIdLst>
  <p:sldIdLst>
    <p:sldId id="256" r:id="rId2"/>
    <p:sldId id="261" r:id="rId3"/>
    <p:sldId id="264" r:id="rId4"/>
    <p:sldId id="266" r:id="rId5"/>
    <p:sldId id="283" r:id="rId6"/>
    <p:sldId id="268" r:id="rId7"/>
    <p:sldId id="282" r:id="rId8"/>
    <p:sldId id="269" r:id="rId9"/>
    <p:sldId id="270" r:id="rId10"/>
    <p:sldId id="272" r:id="rId11"/>
    <p:sldId id="271" r:id="rId12"/>
    <p:sldId id="273" r:id="rId13"/>
    <p:sldId id="278" r:id="rId14"/>
    <p:sldId id="275" r:id="rId15"/>
    <p:sldId id="277" r:id="rId16"/>
    <p:sldId id="276" r:id="rId17"/>
    <p:sldId id="280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 horzBarState="maximized">
    <p:restoredLeft sz="11860" autoAdjust="0"/>
    <p:restoredTop sz="94660"/>
  </p:normalViewPr>
  <p:slideViewPr>
    <p:cSldViewPr snapToGrid="0">
      <p:cViewPr varScale="1">
        <p:scale>
          <a:sx n="89" d="100"/>
          <a:sy n="89" d="100"/>
        </p:scale>
        <p:origin x="-75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  <a:pPr marL="0" marR="0" lvl="0" indent="0" algn="r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2018/11/10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pPr/>
              <a:t>2018/11/10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pPr/>
              <a:t>2018/11/10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2018/11/10</a:t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255905" y="293370"/>
            <a:ext cx="11680825" cy="6271260"/>
          </a:xfrm>
        </p:spPr>
        <p:txBody>
          <a:bodyPr>
            <a:normAutofit/>
          </a:bodyPr>
          <a:lstStyle/>
          <a:p>
            <a:pPr algn="ctr">
              <a:lnSpc>
                <a:spcPct val="140000"/>
              </a:lnSpc>
            </a:pPr>
            <a:r>
              <a:rPr lang="zh-CN" altLang="en-US" sz="6000" b="1" dirty="0" smtClean="0"/>
              <a:t>第</a:t>
            </a:r>
            <a:r>
              <a:rPr lang="en-US" altLang="zh-CN" sz="6000" b="1" dirty="0"/>
              <a:t>1</a:t>
            </a:r>
            <a:r>
              <a:rPr lang="zh-CN" altLang="en-US" sz="6000" b="1" dirty="0"/>
              <a:t>课殖民地人民的反抗斗争</a:t>
            </a:r>
            <a:r>
              <a:rPr lang="zh-CN" altLang="en-US" sz="4400" dirty="0"/>
              <a:t/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2"/>
          <p:cNvSpPr>
            <a:spLocks noGrp="1"/>
          </p:cNvSpPr>
          <p:nvPr/>
        </p:nvSpPr>
        <p:spPr>
          <a:xfrm>
            <a:off x="662005" y="1893532"/>
            <a:ext cx="5814098" cy="25444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4000" dirty="0" smtClean="0"/>
              <a:t>新航路开辟后，西班牙、葡萄牙对拉丁美洲殖民掠夺的概况，指出拉美地区除</a:t>
            </a:r>
            <a:r>
              <a:rPr lang="en-US" sz="4000" dirty="0" smtClean="0"/>
              <a:t> </a:t>
            </a:r>
            <a:r>
              <a:rPr lang="zh-CN" altLang="en-US" sz="4000" dirty="0" smtClean="0"/>
              <a:t>巴西是葡萄牙的殖民地以外，其余地区基本上处于西班牙殖民统治之下。</a:t>
            </a:r>
            <a:endParaRPr lang="zh-CN" altLang="en-US" sz="4000" dirty="0"/>
          </a:p>
        </p:txBody>
      </p:sp>
      <p:pic>
        <p:nvPicPr>
          <p:cNvPr id="8" name="内容占位符 7"/>
          <p:cNvPicPr>
            <a:picLocks noGrp="1" noChangeAspect="1"/>
          </p:cNvPicPr>
          <p:nvPr>
            <p:ph sz="quarter" idx="13"/>
          </p:nvPr>
        </p:nvPicPr>
        <p:blipFill>
          <a:blip r:embed="rId3"/>
          <a:stretch>
            <a:fillRect/>
          </a:stretch>
        </p:blipFill>
        <p:spPr>
          <a:xfrm>
            <a:off x="7312775" y="1204856"/>
            <a:ext cx="5035621" cy="5653144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8175625" y="3512185"/>
            <a:ext cx="995680" cy="583565"/>
          </a:xfrm>
          <a:prstGeom prst="rect">
            <a:avLst/>
          </a:prstGeom>
          <a:solidFill>
            <a:srgbClr val="00B0F0"/>
          </a:solidFill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C00000"/>
                </a:solidFill>
              </a:rPr>
              <a:t>巴西</a:t>
            </a:r>
          </a:p>
        </p:txBody>
      </p:sp>
      <p:sp>
        <p:nvSpPr>
          <p:cNvPr id="10" name="标题 1"/>
          <p:cNvSpPr txBox="1">
            <a:spLocks/>
          </p:cNvSpPr>
          <p:nvPr/>
        </p:nvSpPr>
        <p:spPr>
          <a:xfrm>
            <a:off x="888365" y="31750"/>
            <a:ext cx="7730490" cy="8426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目标导学一：拉丁美洲独立运动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/>
        </p:nvSpPr>
        <p:spPr>
          <a:xfrm>
            <a:off x="23495" y="1003300"/>
            <a:ext cx="3974465" cy="847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000" b="1" dirty="0" smtClean="0"/>
              <a:t>爆发</a:t>
            </a:r>
            <a:r>
              <a:rPr lang="zh-CN" altLang="en-US" sz="4000" b="1" dirty="0"/>
              <a:t>原因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33045" y="2048510"/>
            <a:ext cx="11571605" cy="341632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3600" dirty="0" smtClean="0"/>
              <a:t>殖民统治与掠夺是拉丁美洲独立运动的根本原因</a:t>
            </a:r>
            <a:r>
              <a:rPr lang="en-US" sz="3600" dirty="0" smtClean="0"/>
              <a:t>(</a:t>
            </a:r>
            <a:r>
              <a:rPr lang="zh-CN" altLang="en-US" sz="3600" dirty="0" smtClean="0"/>
              <a:t>内因</a:t>
            </a:r>
            <a:r>
              <a:rPr lang="en-US" sz="3600" dirty="0" smtClean="0"/>
              <a:t>)</a:t>
            </a:r>
            <a:r>
              <a:rPr lang="zh-CN" altLang="en-US" sz="3600" dirty="0" smtClean="0"/>
              <a:t>。</a:t>
            </a:r>
            <a:endParaRPr lang="en-US" altLang="zh-CN" sz="3600" dirty="0" smtClean="0"/>
          </a:p>
          <a:p>
            <a:endParaRPr lang="zh-CN" altLang="en-US" sz="3600" dirty="0" smtClean="0"/>
          </a:p>
          <a:p>
            <a:r>
              <a:rPr lang="zh-CN" altLang="en-US" sz="3600" dirty="0" smtClean="0"/>
              <a:t>拉美</a:t>
            </a:r>
            <a:r>
              <a:rPr lang="en-US" sz="3600" dirty="0" smtClean="0"/>
              <a:t> </a:t>
            </a:r>
            <a:r>
              <a:rPr lang="zh-CN" altLang="en-US" sz="3600" dirty="0" smtClean="0"/>
              <a:t>独立战争爆发的外因</a:t>
            </a:r>
            <a:r>
              <a:rPr lang="en-US" sz="3600" dirty="0" smtClean="0"/>
              <a:t>——</a:t>
            </a:r>
            <a:r>
              <a:rPr lang="zh-CN" altLang="en-US" sz="3600" dirty="0" smtClean="0"/>
              <a:t>欧美资产阶级革命的推动</a:t>
            </a:r>
          </a:p>
          <a:p>
            <a:r>
              <a:rPr lang="en-US" sz="3600" dirty="0" smtClean="0"/>
              <a:t>19</a:t>
            </a:r>
            <a:r>
              <a:rPr lang="zh-CN" altLang="en-US" sz="3600" dirty="0" smtClean="0"/>
              <a:t>世纪初，在美国独立战争和法国大革命的影响下，拉美人民的民族独立意识日益增强，爆发了大规模的反抗殖民统治的民族独立运动。</a:t>
            </a:r>
            <a:endParaRPr lang="zh-CN" altLang="en-US" sz="3600" dirty="0"/>
          </a:p>
        </p:txBody>
      </p:sp>
      <p:sp>
        <p:nvSpPr>
          <p:cNvPr id="8" name="标题 1"/>
          <p:cNvSpPr txBox="1">
            <a:spLocks/>
          </p:cNvSpPr>
          <p:nvPr/>
        </p:nvSpPr>
        <p:spPr>
          <a:xfrm>
            <a:off x="888365" y="31750"/>
            <a:ext cx="7730490" cy="8426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目标导学一：拉丁美洲独立运动</a:t>
            </a:r>
            <a:endParaRPr kumimoji="0" lang="zh-CN" alt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/>
        </p:nvSpPr>
        <p:spPr>
          <a:xfrm>
            <a:off x="95885" y="17780"/>
            <a:ext cx="4718685" cy="847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000" b="1" dirty="0" smtClean="0">
                <a:ea typeface="宋体" panose="02010600030101010101" pitchFamily="2" charset="-122"/>
              </a:rPr>
              <a:t>独立</a:t>
            </a:r>
            <a:r>
              <a:rPr lang="zh-CN" altLang="en-US" sz="4000" b="1" dirty="0">
                <a:ea typeface="宋体" panose="02010600030101010101" pitchFamily="2" charset="-122"/>
              </a:rPr>
              <a:t>运动概况</a:t>
            </a:r>
            <a:endParaRPr lang="zh-CN" altLang="en-US" sz="4000" b="1" dirty="0"/>
          </a:p>
        </p:txBody>
      </p:sp>
      <p:sp>
        <p:nvSpPr>
          <p:cNvPr id="100" name="文本框 99"/>
          <p:cNvSpPr txBox="1"/>
          <p:nvPr/>
        </p:nvSpPr>
        <p:spPr>
          <a:xfrm>
            <a:off x="95885" y="2204085"/>
            <a:ext cx="7640320" cy="3046988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3200" dirty="0" smtClean="0"/>
              <a:t>①</a:t>
            </a:r>
            <a:r>
              <a:rPr lang="zh-CN" altLang="en-US" sz="3200" dirty="0" smtClean="0"/>
              <a:t>独立运动烽火燃遍了北起墨西哥、南到阿根廷的广大地区。它分为南美洲北部战场和南美洲南部战场</a:t>
            </a:r>
            <a:r>
              <a:rPr lang="zh-CN" altLang="en-US" sz="3200" dirty="0" smtClean="0"/>
              <a:t>；</a:t>
            </a:r>
            <a:endParaRPr lang="en-US" altLang="zh-CN" sz="3200" dirty="0" smtClean="0"/>
          </a:p>
          <a:p>
            <a:r>
              <a:rPr lang="en-US" sz="3200" dirty="0" smtClean="0"/>
              <a:t>②</a:t>
            </a:r>
            <a:r>
              <a:rPr lang="zh-CN" altLang="en-US" sz="3200" dirty="0" smtClean="0"/>
              <a:t>运动主力：印第安人、黑人和混血种人；</a:t>
            </a:r>
            <a:r>
              <a:rPr lang="en-US" sz="3200" dirty="0" smtClean="0"/>
              <a:t>③</a:t>
            </a:r>
            <a:r>
              <a:rPr lang="zh-CN" altLang="en-US" sz="3200" dirty="0" smtClean="0"/>
              <a:t>时间起止：</a:t>
            </a:r>
            <a:r>
              <a:rPr lang="en-US" sz="3200" dirty="0" smtClean="0"/>
              <a:t>19</a:t>
            </a:r>
            <a:r>
              <a:rPr lang="zh-CN" altLang="en-US" sz="3200" dirty="0" smtClean="0"/>
              <a:t>世纪初至</a:t>
            </a:r>
            <a:r>
              <a:rPr lang="en-US" sz="3200" dirty="0" smtClean="0"/>
              <a:t>19</a:t>
            </a:r>
            <a:r>
              <a:rPr lang="zh-CN" altLang="en-US" sz="3200" dirty="0" smtClean="0"/>
              <a:t>世纪</a:t>
            </a:r>
            <a:r>
              <a:rPr lang="en-US" sz="3200" dirty="0" smtClean="0"/>
              <a:t>20</a:t>
            </a:r>
            <a:r>
              <a:rPr lang="zh-CN" altLang="en-US" sz="3200" dirty="0" smtClean="0"/>
              <a:t>年代末；</a:t>
            </a:r>
            <a:r>
              <a:rPr lang="en-US" sz="3200" dirty="0" smtClean="0"/>
              <a:t>④</a:t>
            </a:r>
            <a:r>
              <a:rPr lang="zh-CN" altLang="en-US" sz="3200" dirty="0" smtClean="0"/>
              <a:t>领导人：玻利瓦尔和圣马丁。</a:t>
            </a:r>
            <a:endParaRPr lang="zh-CN" altLang="en-US" sz="3200" dirty="0"/>
          </a:p>
        </p:txBody>
      </p:sp>
      <p:sp>
        <p:nvSpPr>
          <p:cNvPr id="5" name="文本框 4"/>
          <p:cNvSpPr txBox="1"/>
          <p:nvPr/>
        </p:nvSpPr>
        <p:spPr>
          <a:xfrm>
            <a:off x="8551545" y="865505"/>
            <a:ext cx="1816100" cy="58356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 anchor="t">
            <a:spAutoFit/>
          </a:bodyPr>
          <a:lstStyle/>
          <a:p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玻利瓦尔</a:t>
            </a:r>
            <a:endParaRPr lang="zh-CN" altLang="en-US" sz="3200"/>
          </a:p>
        </p:txBody>
      </p:sp>
      <p:pic>
        <p:nvPicPr>
          <p:cNvPr id="7" name="图片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435975" y="2064385"/>
            <a:ext cx="3209290" cy="444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1807284" y="556707"/>
          <a:ext cx="6950094" cy="5852160"/>
        </p:xfrm>
        <a:graphic>
          <a:graphicData uri="http://schemas.openxmlformats.org/drawingml/2006/table">
            <a:tbl>
              <a:tblPr/>
              <a:tblGrid>
                <a:gridCol w="2408713"/>
                <a:gridCol w="2408713"/>
                <a:gridCol w="1150286"/>
                <a:gridCol w="98238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黑体"/>
                          <a:cs typeface="Times New Roman"/>
                        </a:rPr>
                        <a:t>项目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黑体"/>
                          <a:cs typeface="Times New Roman"/>
                        </a:rPr>
                        <a:t>反殖斗争史实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黑体"/>
                          <a:cs typeface="Times New Roman"/>
                        </a:rPr>
                        <a:t>史料实证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黑体"/>
                          <a:cs typeface="Times New Roman"/>
                        </a:rPr>
                        <a:t>情感体验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row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黑体"/>
                          <a:cs typeface="Times New Roman"/>
                        </a:rPr>
                        <a:t>北部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黑体"/>
                          <a:cs typeface="Times New Roman"/>
                        </a:rPr>
                        <a:t>地区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史实</a:t>
                      </a:r>
                      <a:r>
                        <a:rPr lang="en-US" sz="1600" kern="100" dirty="0">
                          <a:latin typeface="Times New Roman"/>
                          <a:ea typeface="楷体_GB2312"/>
                          <a:cs typeface="Courier New"/>
                        </a:rPr>
                        <a:t>1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：玻利瓦尔解放</a:t>
                      </a:r>
                      <a:r>
                        <a:rPr lang="zh-CN" sz="1600" u="sng" kern="100" dirty="0">
                          <a:latin typeface="Times New Roman"/>
                          <a:ea typeface="楷体_GB2312"/>
                          <a:cs typeface="Times New Roman"/>
                        </a:rPr>
                        <a:t>黑人奴隶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承诺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胜利后分给起义士兵</a:t>
                      </a:r>
                      <a:r>
                        <a:rPr lang="zh-CN" sz="1600" u="sng" kern="100" dirty="0">
                          <a:latin typeface="Times New Roman"/>
                          <a:ea typeface="楷体_GB2312"/>
                          <a:cs typeface="Times New Roman"/>
                        </a:rPr>
                        <a:t>土地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措施深得人心</a:t>
                      </a:r>
                      <a:r>
                        <a:rPr lang="zh-CN" sz="1600" kern="10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鼓舞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士气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以人为本</a:t>
                      </a:r>
                      <a:r>
                        <a:rPr lang="zh-CN" sz="1600" kern="10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体现人权与民主思想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史实</a:t>
                      </a:r>
                      <a:r>
                        <a:rPr lang="en-US" sz="1600" kern="100" dirty="0">
                          <a:latin typeface="Times New Roman"/>
                          <a:ea typeface="楷体_GB2312"/>
                          <a:cs typeface="Courier New"/>
                        </a:rPr>
                        <a:t>2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：</a:t>
                      </a:r>
                      <a:r>
                        <a:rPr lang="en-US" sz="1600" kern="100" dirty="0">
                          <a:latin typeface="Times New Roman"/>
                          <a:ea typeface="楷体_GB2312"/>
                          <a:cs typeface="Courier New"/>
                        </a:rPr>
                        <a:t>1819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年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玻利瓦尔率领队伍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克服艰难险阻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越过常年积雪的</a:t>
                      </a:r>
                      <a:r>
                        <a:rPr lang="zh-CN" sz="1600" u="sng" kern="100" dirty="0">
                          <a:latin typeface="Times New Roman"/>
                          <a:ea typeface="楷体_GB2312"/>
                          <a:cs typeface="Times New Roman"/>
                        </a:rPr>
                        <a:t>安第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u="sng" kern="100" dirty="0">
                          <a:latin typeface="Times New Roman"/>
                          <a:ea typeface="楷体_GB2312"/>
                          <a:cs typeface="Times New Roman"/>
                        </a:rPr>
                        <a:t>斯山脉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打败</a:t>
                      </a:r>
                      <a:r>
                        <a:rPr lang="zh-CN" sz="1600" u="sng" kern="100" dirty="0">
                          <a:latin typeface="Times New Roman"/>
                          <a:ea typeface="楷体_GB2312"/>
                          <a:cs typeface="Times New Roman"/>
                        </a:rPr>
                        <a:t>西班牙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军队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出其不意</a:t>
                      </a:r>
                      <a:r>
                        <a:rPr lang="zh-CN" sz="1600" kern="10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攻其不备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克难奋进、英勇无畏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史实</a:t>
                      </a:r>
                      <a:r>
                        <a:rPr lang="en-US" sz="1600" kern="100">
                          <a:latin typeface="Times New Roman"/>
                          <a:ea typeface="楷体_GB2312"/>
                          <a:cs typeface="Courier New"/>
                        </a:rPr>
                        <a:t>3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：玻利瓦尔解放了</a:t>
                      </a:r>
                      <a:r>
                        <a:rPr lang="zh-CN" sz="1600" u="sng" kern="100">
                          <a:latin typeface="Times New Roman"/>
                          <a:ea typeface="楷体_GB2312"/>
                          <a:cs typeface="Times New Roman"/>
                        </a:rPr>
                        <a:t>哥伦比亚、委内瑞拉和厄瓜多尔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等地</a:t>
                      </a:r>
                      <a:r>
                        <a:rPr lang="zh-CN" sz="1600" kern="10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成立了</a:t>
                      </a:r>
                      <a:r>
                        <a:rPr lang="en-US" sz="1600" kern="100">
                          <a:latin typeface="宋体"/>
                          <a:ea typeface="宋体"/>
                          <a:cs typeface="Times New Roman"/>
                        </a:rPr>
                        <a:t>“</a:t>
                      </a:r>
                      <a:r>
                        <a:rPr lang="zh-CN" sz="1600" u="sng" kern="100">
                          <a:latin typeface="Times New Roman"/>
                          <a:ea typeface="楷体_GB2312"/>
                          <a:cs typeface="Times New Roman"/>
                        </a:rPr>
                        <a:t>大哥伦比亚共和国</a:t>
                      </a:r>
                      <a:r>
                        <a:rPr lang="en-US" sz="1600" kern="100">
                          <a:latin typeface="宋体"/>
                          <a:ea typeface="宋体"/>
                          <a:cs typeface="Times New Roman"/>
                        </a:rPr>
                        <a:t>”</a:t>
                      </a:r>
                      <a:r>
                        <a:rPr lang="en-US" sz="1600" kern="100">
                          <a:solidFill>
                            <a:srgbClr val="FFFFFF"/>
                          </a:solidFill>
                          <a:latin typeface="宋体"/>
                          <a:ea typeface="宋体"/>
                          <a:cs typeface="Times New Roman"/>
                        </a:rPr>
                        <a:t>[</a:t>
                      </a:r>
                      <a:r>
                        <a:rPr lang="zh-CN" sz="1600" kern="100">
                          <a:solidFill>
                            <a:srgbClr val="FFFFFF"/>
                          </a:solidFill>
                          <a:latin typeface="宋体"/>
                          <a:ea typeface="宋体"/>
                          <a:cs typeface="Times New Roman"/>
                        </a:rPr>
                        <a:t>来源</a:t>
                      </a:r>
                      <a:r>
                        <a:rPr lang="en-US" sz="1600" kern="100">
                          <a:solidFill>
                            <a:srgbClr val="FFFFFF"/>
                          </a:solidFill>
                          <a:latin typeface="宋体"/>
                          <a:ea typeface="宋体"/>
                          <a:cs typeface="Times New Roman"/>
                        </a:rPr>
                        <a:t>:</a:t>
                      </a:r>
                      <a:r>
                        <a:rPr lang="zh-CN" sz="1600" kern="100">
                          <a:solidFill>
                            <a:srgbClr val="FFFFFF"/>
                          </a:solidFill>
                          <a:latin typeface="宋体"/>
                          <a:ea typeface="宋体"/>
                          <a:cs typeface="Times New Roman"/>
                        </a:rPr>
                        <a:t>学科网</a:t>
                      </a:r>
                      <a:r>
                        <a:rPr lang="en-US" sz="1600" kern="100">
                          <a:solidFill>
                            <a:srgbClr val="FFFFFF"/>
                          </a:solidFill>
                          <a:latin typeface="宋体"/>
                          <a:ea typeface="宋体"/>
                          <a:cs typeface="Times New Roman"/>
                        </a:rPr>
                        <a:t>]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建立美洲各国联盟、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团结联合斗争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高瞻远瞩、着眼未来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史实</a:t>
                      </a:r>
                      <a:r>
                        <a:rPr lang="en-US" sz="1600" kern="100">
                          <a:latin typeface="Times New Roman"/>
                          <a:ea typeface="楷体_GB2312"/>
                          <a:cs typeface="Courier New"/>
                        </a:rPr>
                        <a:t>4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：玻利瓦尔当选</a:t>
                      </a:r>
                      <a:r>
                        <a:rPr lang="zh-CN" sz="1600" u="sng" kern="100">
                          <a:latin typeface="Times New Roman"/>
                          <a:ea typeface="楷体_GB2312"/>
                          <a:cs typeface="Times New Roman"/>
                        </a:rPr>
                        <a:t>总统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后</a:t>
                      </a:r>
                      <a:r>
                        <a:rPr lang="zh-CN" sz="1600" kern="10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他继续领导南美州的独立运动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继续斗争、完全胜利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斗争到底、不居功守成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黑体"/>
                          <a:cs typeface="Times New Roman"/>
                        </a:rPr>
                        <a:t>南部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黑体"/>
                          <a:cs typeface="Times New Roman"/>
                        </a:rPr>
                        <a:t>地区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史实</a:t>
                      </a:r>
                      <a:r>
                        <a:rPr lang="en-US" sz="1600" kern="100">
                          <a:latin typeface="Times New Roman"/>
                          <a:ea typeface="楷体_GB2312"/>
                          <a:cs typeface="Courier New"/>
                        </a:rPr>
                        <a:t>5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：</a:t>
                      </a:r>
                      <a:r>
                        <a:rPr lang="zh-CN" sz="1600" u="sng" kern="100">
                          <a:latin typeface="Times New Roman"/>
                          <a:ea typeface="楷体_GB2312"/>
                          <a:cs typeface="Times New Roman"/>
                        </a:rPr>
                        <a:t>圣马丁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领导了</a:t>
                      </a:r>
                      <a:r>
                        <a:rPr lang="zh-CN" sz="1600" u="sng" kern="100">
                          <a:latin typeface="Times New Roman"/>
                          <a:ea typeface="楷体_GB2312"/>
                          <a:cs typeface="Times New Roman"/>
                        </a:rPr>
                        <a:t>阿根廷、智利、秘鲁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的独立运动。</a:t>
                      </a:r>
                      <a:r>
                        <a:rPr lang="en-US" sz="1600" kern="100">
                          <a:latin typeface="Times New Roman"/>
                          <a:ea typeface="楷体_GB2312"/>
                          <a:cs typeface="Courier New"/>
                        </a:rPr>
                        <a:t>(</a:t>
                      </a: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教师可链接圣马丁与玻利瓦尔瓜亚基尔会议后隐退史料</a:t>
                      </a:r>
                      <a:r>
                        <a:rPr lang="en-US" sz="1600" kern="100">
                          <a:latin typeface="Times New Roman"/>
                          <a:ea typeface="楷体_GB2312"/>
                          <a:cs typeface="Courier New"/>
                        </a:rPr>
                        <a:t>)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楷体_GB2312"/>
                          <a:cs typeface="Times New Roman"/>
                        </a:rPr>
                        <a:t>团结协作、联合作战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不</a:t>
                      </a:r>
                      <a:r>
                        <a:rPr lang="en-US" sz="1600" kern="100" dirty="0">
                          <a:latin typeface="Times New Roman"/>
                          <a:ea typeface="楷体_GB2312"/>
                          <a:cs typeface="Courier New"/>
                        </a:rPr>
                        <a:t> 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迷恋权位名利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急流勇退的无私奉献精神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1600" kern="100">
                          <a:latin typeface="Times New Roman"/>
                          <a:ea typeface="黑体"/>
                          <a:cs typeface="Times New Roman"/>
                        </a:rPr>
                        <a:t>评价</a:t>
                      </a:r>
                      <a:endParaRPr lang="zh-CN" sz="1600" kern="10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由于功勋卓著</a:t>
                      </a:r>
                      <a:r>
                        <a:rPr lang="zh-CN" sz="1600" kern="100" dirty="0">
                          <a:latin typeface="MingLiU_HKSCS"/>
                          <a:ea typeface="宋体"/>
                          <a:cs typeface="MingLiU_HKSCS"/>
                        </a:rPr>
                        <a:t>，</a:t>
                      </a:r>
                      <a:r>
                        <a:rPr lang="zh-CN" sz="1600" kern="100" dirty="0">
                          <a:latin typeface="Times New Roman"/>
                          <a:ea typeface="楷体_GB2312"/>
                          <a:cs typeface="Times New Roman"/>
                        </a:rPr>
                        <a:t>圣马丁和玻利瓦尔被誉为南美的</a:t>
                      </a:r>
                      <a:r>
                        <a:rPr lang="en-US" sz="1600" kern="100" dirty="0">
                          <a:latin typeface="宋体"/>
                          <a:ea typeface="宋体"/>
                          <a:cs typeface="Times New Roman"/>
                        </a:rPr>
                        <a:t>“</a:t>
                      </a:r>
                      <a:r>
                        <a:rPr lang="zh-CN" sz="1600" u="sng" kern="100" dirty="0">
                          <a:latin typeface="Times New Roman"/>
                          <a:ea typeface="楷体_GB2312"/>
                          <a:cs typeface="Times New Roman"/>
                        </a:rPr>
                        <a:t>解放者</a:t>
                      </a:r>
                      <a:r>
                        <a:rPr lang="en-US" sz="1600" kern="100" dirty="0">
                          <a:latin typeface="宋体"/>
                          <a:ea typeface="宋体"/>
                          <a:cs typeface="Times New Roman"/>
                        </a:rPr>
                        <a:t>”</a:t>
                      </a:r>
                      <a:endParaRPr lang="zh-CN" sz="1600" kern="100" dirty="0">
                        <a:latin typeface="宋体"/>
                        <a:ea typeface="宋体"/>
                        <a:cs typeface="Courier New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5" name="图片 15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050" cy="19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888365" y="31750"/>
            <a:ext cx="7730490" cy="842645"/>
          </a:xfrm>
        </p:spPr>
        <p:txBody>
          <a:bodyPr>
            <a:normAutofit/>
          </a:bodyPr>
          <a:lstStyle/>
          <a:p>
            <a:r>
              <a:rPr lang="zh-CN" altLang="en-US" sz="4000" b="1">
                <a:solidFill>
                  <a:srgbClr val="7030A0"/>
                </a:solidFill>
              </a:rPr>
              <a:t>目标导学二：印度民族大起义</a:t>
            </a: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06045" y="874395"/>
            <a:ext cx="5377180" cy="178943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sz="3600" b="1"/>
              <a:t>1.印度在19世纪中期已沦</a:t>
            </a:r>
          </a:p>
          <a:p>
            <a:pPr algn="l"/>
            <a:r>
              <a:rPr sz="3600" b="1"/>
              <a:t>  为哪个国家的的殖民地？</a:t>
            </a: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1369695" y="2663825"/>
            <a:ext cx="1231265" cy="847725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3600" b="1">
                <a:ea typeface="宋体" panose="02010600030101010101" pitchFamily="2" charset="-122"/>
              </a:rPr>
              <a:t>英国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6830" y="984885"/>
            <a:ext cx="3416935" cy="550037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411480" y="4000500"/>
            <a:ext cx="5674995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/>
              <a:t>1757～1849年英国政府通过东印度公司进行的一系列侵略印度的战争。印度最后沦为英国殖民地。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>
            <a:spLocks noGrp="1"/>
          </p:cNvSpPr>
          <p:nvPr/>
        </p:nvSpPr>
        <p:spPr>
          <a:xfrm>
            <a:off x="237490" y="17780"/>
            <a:ext cx="11689715" cy="12979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sz="3600" b="1"/>
              <a:t>2.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英国完成工业革命以后，是怎样进一步加强对印度的经</a:t>
            </a:r>
          </a:p>
          <a:p>
            <a:pPr algn="l">
              <a:lnSpc>
                <a:spcPct val="12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  <a:sym typeface="+mn-ea"/>
              </a:rPr>
              <a:t>   济掠夺和政治压迫的？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237490" y="1117600"/>
            <a:ext cx="7310120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（1）经济掠夺的表现及对印度的危害：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23520" y="2061210"/>
            <a:ext cx="11703685" cy="341249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表现：</a:t>
            </a:r>
          </a:p>
          <a:p>
            <a:pPr indent="0">
              <a:lnSpc>
                <a:spcPct val="12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为了发展本国的纺织工业，英国从印度大量进口棉花，并向印度倾销机器生产的棉纺织品。</a:t>
            </a:r>
          </a:p>
          <a:p>
            <a:pPr indent="0">
              <a:lnSpc>
                <a:spcPct val="12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危害：</a:t>
            </a:r>
          </a:p>
          <a:p>
            <a:pPr indent="0">
              <a:lnSpc>
                <a:spcPct val="120000"/>
              </a:lnSpc>
            </a:pPr>
            <a:r>
              <a:rPr lang="zh-CN" sz="3600" b="1">
                <a:solidFill>
                  <a:srgbClr val="FF0000"/>
                </a:solidFill>
                <a:ea typeface="宋体" panose="02010600030101010101" pitchFamily="2" charset="-122"/>
              </a:rPr>
              <a:t>手工棉纺织业遭到沉重打击，许多手工业者因此破产。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86995" y="1108075"/>
            <a:ext cx="11736070" cy="265112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英国还以种种借口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兼并印度王公的领地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。规定王公死后若没有儿子继承王位，领地就归英国所有。</a:t>
            </a:r>
          </a:p>
          <a:p>
            <a:pPr indent="0">
              <a:lnSpc>
                <a:spcPct val="13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随着在印度统治的稳定，英国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取消了对印度士兵的较优厚待遇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，并且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不尊重他们的宗教信仰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43840" y="4032250"/>
            <a:ext cx="11579225" cy="92202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3</a:t>
            </a:r>
            <a:r>
              <a:rPr lang="zh-CN" altLang="en-US" sz="3600" b="1">
                <a:solidFill>
                  <a:schemeClr val="tx1"/>
                </a:solidFill>
                <a:ea typeface="宋体" panose="02010600030101010101" pitchFamily="2" charset="-122"/>
              </a:rPr>
              <a:t>）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请结合课文简要归纳一下：印度民族大起义的原因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43840" y="5367020"/>
            <a:ext cx="11703685" cy="13709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英国对印度的经济掠夺和政治压迫，激起印度各阶层人民的强烈不满，人们反抗情绪日益高涨。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01625" y="-10160"/>
            <a:ext cx="7277100" cy="92202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2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）英国对印度政治压迫的表现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/>
        </p:nvSpPr>
        <p:spPr>
          <a:xfrm>
            <a:off x="309245" y="-635"/>
            <a:ext cx="5230495" cy="847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sz="3600" b="1"/>
              <a:t>3.印度民族大起义的</a:t>
            </a:r>
            <a:r>
              <a:rPr lang="zh-CN" sz="3600" b="1">
                <a:ea typeface="宋体" panose="02010600030101010101" pitchFamily="2" charset="-122"/>
              </a:rPr>
              <a:t>经过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179070" y="681990"/>
            <a:ext cx="3642995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（1）爆发时间：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75735" y="774700"/>
            <a:ext cx="156400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 anchor="t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1857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79070" y="1725295"/>
            <a:ext cx="3642995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ea typeface="宋体" panose="02010600030101010101" pitchFamily="2" charset="-122"/>
              </a:rPr>
              <a:t>2</a:t>
            </a:r>
            <a:r>
              <a:rPr lang="zh-CN" sz="3200" b="1">
                <a:ea typeface="宋体" panose="02010600030101010101" pitchFamily="2" charset="-122"/>
              </a:rPr>
              <a:t>）参  与 者：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975735" y="1577975"/>
            <a:ext cx="7971790" cy="112458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印度土兵、农民、手工业者、</a:t>
            </a:r>
          </a:p>
          <a:p>
            <a:pPr indent="0">
              <a:lnSpc>
                <a:spcPct val="120000"/>
              </a:lnSpc>
            </a:pP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一些被剥夺了权利的封建王公成为运动领导人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78435" y="3609340"/>
            <a:ext cx="11769090" cy="2934335"/>
          </a:xfrm>
          <a:prstGeom prst="rect">
            <a:avLst/>
          </a:prstGeom>
          <a:solidFill>
            <a:srgbClr val="92D05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266700">
              <a:lnSpc>
                <a:spcPct val="110000"/>
              </a:lnSpc>
            </a:pPr>
            <a:r>
              <a:rPr lang="zh-CN" sz="2800" b="1">
                <a:ea typeface="宋体" panose="02010600030101010101" pitchFamily="2" charset="-122"/>
              </a:rPr>
              <a:t>英国在侵略印度过程中，雇用当地人当兵，为殖民统治服务，这些人被称为“土兵”。当时，驻印度的英印军队共</a:t>
            </a:r>
            <a:r>
              <a:rPr lang="en-US" sz="2800" b="1">
                <a:latin typeface="楷体" charset="0"/>
                <a:ea typeface="宋体" panose="02010600030101010101" pitchFamily="2" charset="-122"/>
              </a:rPr>
              <a:t>24</a:t>
            </a:r>
            <a:r>
              <a:rPr lang="zh-CN" sz="2800" b="1">
                <a:ea typeface="宋体" panose="02010600030101010101" pitchFamily="2" charset="-122"/>
              </a:rPr>
              <a:t>万人，土兵占</a:t>
            </a:r>
            <a:r>
              <a:rPr lang="en-US" sz="2800" b="1">
                <a:latin typeface="楷体" charset="0"/>
                <a:ea typeface="宋体" panose="02010600030101010101" pitchFamily="2" charset="-122"/>
              </a:rPr>
              <a:t>20</a:t>
            </a:r>
            <a:r>
              <a:rPr lang="zh-CN" sz="2800" b="1">
                <a:ea typeface="宋体" panose="02010600030101010101" pitchFamily="2" charset="-122"/>
              </a:rPr>
              <a:t>万人。</a:t>
            </a:r>
            <a:r>
              <a:rPr lang="en-US" sz="2800" b="1">
                <a:latin typeface="楷体" charset="0"/>
                <a:ea typeface="宋体" panose="02010600030101010101" pitchFamily="2" charset="-122"/>
              </a:rPr>
              <a:t>1857</a:t>
            </a:r>
            <a:r>
              <a:rPr lang="zh-CN" sz="2800" b="1">
                <a:ea typeface="宋体" panose="02010600030101010101" pitchFamily="2" charset="-122"/>
              </a:rPr>
              <a:t>年初，发生了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“涂油子弹事件”</a:t>
            </a:r>
            <a:r>
              <a:rPr lang="zh-CN" sz="2800" b="1">
                <a:ea typeface="宋体" panose="02010600030101010101" pitchFamily="2" charset="-122"/>
              </a:rPr>
              <a:t>。英国军队发给土兵的子弹用涂有牛油或猪油的纸包装，使用时要用牙咬开。土兵都信仰印度教或伊斯兰教，印度教徒敬牛，伊斯兰教徒禁忌食用猪肉。英军的行为严重伤害了士兵的宗教感情，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“涂油子弹事件”</a:t>
            </a:r>
            <a:r>
              <a:rPr lang="zh-CN" sz="2800" b="1">
                <a:ea typeface="宋体" panose="02010600030101010101" pitchFamily="2" charset="-122"/>
              </a:rPr>
              <a:t>成为</a:t>
            </a:r>
            <a:r>
              <a:rPr lang="zh-CN" sz="2800" b="1">
                <a:solidFill>
                  <a:srgbClr val="FF0000"/>
                </a:solidFill>
                <a:ea typeface="宋体" panose="02010600030101010101" pitchFamily="2" charset="-122"/>
              </a:rPr>
              <a:t>大起义的导火线</a:t>
            </a:r>
            <a:r>
              <a:rPr lang="zh-CN" sz="2800" b="1">
                <a:ea typeface="宋体" panose="02010600030101010101" pitchFamily="2" charset="-122"/>
              </a:rPr>
              <a:t>。</a:t>
            </a:r>
            <a:endParaRPr lang="zh-CN" altLang="en-US" sz="3200"/>
          </a:p>
        </p:txBody>
      </p:sp>
      <p:sp>
        <p:nvSpPr>
          <p:cNvPr id="11" name="文本框 10"/>
          <p:cNvSpPr txBox="1"/>
          <p:nvPr/>
        </p:nvSpPr>
        <p:spPr>
          <a:xfrm>
            <a:off x="179070" y="2702560"/>
            <a:ext cx="4006215" cy="82994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>
                <a:ea typeface="宋体" panose="02010600030101010101" pitchFamily="2" charset="-122"/>
              </a:rPr>
              <a:t>（</a:t>
            </a:r>
            <a:r>
              <a:rPr lang="en-US" altLang="zh-CN" sz="3200" b="1">
                <a:ea typeface="宋体" panose="02010600030101010101" pitchFamily="2" charset="-122"/>
              </a:rPr>
              <a:t>3</a:t>
            </a:r>
            <a:r>
              <a:rPr lang="zh-CN" sz="3200" b="1">
                <a:ea typeface="宋体" panose="02010600030101010101" pitchFamily="2" charset="-122"/>
              </a:rPr>
              <a:t>）起义的导火线：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  <p:bldP spid="1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11150" y="66675"/>
            <a:ext cx="3677285" cy="92202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4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）起义概况：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11760" y="1187450"/>
            <a:ext cx="6962775" cy="5210810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起义浪潮席卷了印度北部和中部。起义军夺取了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德里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。英军虽然武器先进，但还是用了3个月时间才攻陷德里。</a:t>
            </a:r>
          </a:p>
          <a:p>
            <a:pPr indent="0">
              <a:lnSpc>
                <a:spcPct val="130000"/>
              </a:lnSpc>
            </a:pPr>
            <a:endParaRPr lang="zh-CN" sz="3200" b="1">
              <a:solidFill>
                <a:schemeClr val="tx1"/>
              </a:solidFill>
              <a:ea typeface="宋体" panose="02010600030101010101" pitchFamily="2" charset="-122"/>
            </a:endParaRPr>
          </a:p>
          <a:p>
            <a:pPr indent="0">
              <a:lnSpc>
                <a:spcPct val="130000"/>
              </a:lnSpc>
            </a:pP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英军趁势进攻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章西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城，年轻的</a:t>
            </a: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章西女王</a:t>
            </a:r>
            <a:r>
              <a:rPr lang="zh-CN" sz="3200" b="1">
                <a:solidFill>
                  <a:schemeClr val="tx1"/>
                </a:solidFill>
                <a:ea typeface="宋体" panose="02010600030101010101" pitchFamily="2" charset="-122"/>
              </a:rPr>
              <a:t>领导军民与英军激战数日。章西失陷后，她率军转战外地。战斗中，她身先士卒，直到壮烈牺牲。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2085" y="240665"/>
            <a:ext cx="4284345" cy="637667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9084945" y="1877695"/>
            <a:ext cx="642620" cy="36830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德里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9612630" y="2563495"/>
            <a:ext cx="642620" cy="36830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章西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855075" y="1390650"/>
            <a:ext cx="872490" cy="36830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</a:rPr>
              <a:t>密拉特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bldLvl="0" animBg="1"/>
      <p:bldP spid="6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18795" y="424815"/>
            <a:ext cx="3882390" cy="6008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/>
          <p:nvPr/>
        </p:nvSpPr>
        <p:spPr>
          <a:xfrm>
            <a:off x="4860290" y="288290"/>
            <a:ext cx="6964680" cy="6492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200" b="1"/>
              <a:t>章西女王（1835年11月19日—1858年6月18日），名叫拉克希米·葩依，又译詹西女王，印度民族女英雄。</a:t>
            </a:r>
          </a:p>
          <a:p>
            <a:r>
              <a:rPr lang="zh-CN" altLang="en-US" sz="3200" b="1"/>
              <a:t>1857年印度民族大起义爆发后在章西发动起义响应，驱赶英国侵略者。她的坚定和勇敢，使其成为印度民族大起义中最受爱戴的领导人。1858年6月章西沦陷后撤至印度北部的瓜廖尔继续战斗，6月18日在城郊的保卫战中，遭遇英军罗斯将军的第8轻骑兵团，孤军奋战，身被数刀，被抬出战场后，伤重不治。牺牲时年仅23岁，被称为印度的圣女贞德。</a:t>
            </a:r>
          </a:p>
        </p:txBody>
      </p:sp>
    </p:spTree>
    <p:custDataLst>
      <p:tags r:id="rId1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80010" y="50165"/>
            <a:ext cx="6021705" cy="92202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5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）印度民族大起义的结果：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0010" y="1366520"/>
            <a:ext cx="6285865" cy="92202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6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）印度民族大起义的影响：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6287135" y="327025"/>
            <a:ext cx="5545455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在英国的残酷镇压下失败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78130" y="2492375"/>
            <a:ext cx="11703685" cy="137096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沉重打击了英国殖民者，反映了印度民族意识的觉醒。这次起义也是19世纪中期亚洲民族解放运动的一个重要组成部分。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0010" y="4086860"/>
            <a:ext cx="11637645" cy="1531620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3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（</a:t>
            </a:r>
            <a:r>
              <a:rPr lang="en-US" altLang="zh-CN" sz="3600" b="1">
                <a:solidFill>
                  <a:schemeClr val="tx1"/>
                </a:solidFill>
                <a:ea typeface="宋体" panose="02010600030101010101" pitchFamily="2" charset="-122"/>
              </a:rPr>
              <a:t>7</a:t>
            </a: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）印度民族大起义同一时代，发生在中国的类似的运</a:t>
            </a:r>
          </a:p>
          <a:p>
            <a:pPr indent="0">
              <a:lnSpc>
                <a:spcPct val="130000"/>
              </a:lnSpc>
            </a:pPr>
            <a:r>
              <a:rPr lang="zh-CN" sz="3600" b="1">
                <a:solidFill>
                  <a:schemeClr val="tx1"/>
                </a:solidFill>
                <a:ea typeface="宋体" panose="02010600030101010101" pitchFamily="2" charset="-122"/>
              </a:rPr>
              <a:t>         动是什么？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48335" y="5618480"/>
            <a:ext cx="6751320" cy="645160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 anchor="t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1851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--1864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 太平天国运动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  <p:bldP spid="8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49275" y="1349375"/>
            <a:ext cx="1109281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3600" b="0">
                <a:ea typeface="黑体" panose="02010609060101010101" pitchFamily="49" charset="-122"/>
              </a:rPr>
              <a:t>拉丁美洲独立运动和印度民族大起义有哪些相似之处？</a:t>
            </a:r>
            <a:endParaRPr lang="zh-CN" altLang="en-US" sz="3600"/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208915" y="155575"/>
            <a:ext cx="2272665" cy="971550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l"/>
            <a:r>
              <a:rPr lang="zh-CN" altLang="en-US" sz="4000" b="1"/>
              <a:t>课堂探究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35280" y="2178050"/>
            <a:ext cx="11306810" cy="4132580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9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原因：</a:t>
            </a:r>
            <a:r>
              <a:rPr lang="zh-CN" sz="3600" b="1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都是由于残酷的殖民统治和经济掠夺引起的；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>
              <a:lnSpc>
                <a:spcPct val="90000"/>
              </a:lnSpc>
            </a:pP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>
              <a:lnSpc>
                <a:spcPct val="9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影响：</a:t>
            </a:r>
            <a:r>
              <a:rPr lang="zh-CN" sz="3600" b="1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都打击了殖民统治：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拉丁美洲独立运动沉重打击</a:t>
            </a:r>
          </a:p>
          <a:p>
            <a:pPr indent="0">
              <a:lnSpc>
                <a:spcPct val="9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         了葡萄牙、西班牙的殖民统治；印度民族大起义 </a:t>
            </a:r>
          </a:p>
          <a:p>
            <a:pPr indent="0">
              <a:lnSpc>
                <a:spcPct val="9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         沉重打击了英国的殖民统治；</a:t>
            </a:r>
          </a:p>
          <a:p>
            <a:pPr indent="0">
              <a:lnSpc>
                <a:spcPct val="90000"/>
              </a:lnSpc>
            </a:pPr>
            <a:endParaRPr lang="zh-CN" sz="3600" b="1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>
              <a:lnSpc>
                <a:spcPct val="9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</a:rPr>
              <a:t>性质：都属于殖民地人民反抗殖民统治的</a:t>
            </a:r>
            <a:r>
              <a:rPr lang="zh-CN" sz="3600" b="1">
                <a:solidFill>
                  <a:srgbClr val="C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民族解放运动</a:t>
            </a:r>
            <a:endParaRPr lang="zh-CN" sz="3600" b="0">
              <a:latin typeface="Calibri" panose="020F0502020204030204" pitchFamily="34" charset="0"/>
              <a:ea typeface="宋体" panose="02010600030101010101" pitchFamily="2" charset="-122"/>
            </a:endParaRPr>
          </a:p>
          <a:p>
            <a:pPr indent="0"/>
            <a:endParaRPr lang="zh-CN" sz="36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08915" y="155575"/>
            <a:ext cx="1711325" cy="1549400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zh-CN" altLang="en-US" sz="4000" b="1"/>
              <a:t>要点</a:t>
            </a:r>
            <a:br>
              <a:rPr lang="zh-CN" altLang="en-US" sz="4000" b="1"/>
            </a:br>
            <a:r>
              <a:rPr lang="zh-CN" altLang="en-US" sz="4000" b="1"/>
              <a:t>回顾</a:t>
            </a: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49530" y="2637790"/>
            <a:ext cx="1870710" cy="108775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拉丁美洲</a:t>
            </a:r>
          </a:p>
          <a:p>
            <a:r>
              <a:rPr lang="zh-CN" altLang="en-US" sz="3200" b="1"/>
              <a:t>独立运动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1919605" y="800100"/>
            <a:ext cx="368935" cy="476313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2288540" y="309880"/>
            <a:ext cx="120142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/>
              <a:t>原因</a:t>
            </a: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2288540" y="2358390"/>
            <a:ext cx="120142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/>
              <a:t>时间</a:t>
            </a:r>
          </a:p>
        </p:txBody>
      </p:sp>
      <p:sp>
        <p:nvSpPr>
          <p:cNvPr id="8" name="标题 1"/>
          <p:cNvSpPr>
            <a:spLocks noGrp="1"/>
          </p:cNvSpPr>
          <p:nvPr/>
        </p:nvSpPr>
        <p:spPr>
          <a:xfrm>
            <a:off x="2288540" y="3230245"/>
            <a:ext cx="120142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/>
              <a:t>领袖</a:t>
            </a: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2288540" y="5010150"/>
            <a:ext cx="120142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/>
              <a:t>概况</a:t>
            </a:r>
          </a:p>
        </p:txBody>
      </p:sp>
      <p:sp>
        <p:nvSpPr>
          <p:cNvPr id="10" name="标题 1"/>
          <p:cNvSpPr>
            <a:spLocks noGrp="1"/>
          </p:cNvSpPr>
          <p:nvPr/>
        </p:nvSpPr>
        <p:spPr>
          <a:xfrm>
            <a:off x="2288540" y="1136650"/>
            <a:ext cx="1201420" cy="1090930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/>
              <a:t>斗争对象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3803650" y="24765"/>
            <a:ext cx="8075930" cy="107632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/>
            <a:r>
              <a:rPr lang="zh-CN" sz="3200" b="0">
                <a:latin typeface="Calibri" panose="020F0502020204030204" pitchFamily="34" charset="0"/>
                <a:ea typeface="宋体" panose="02010600030101010101" pitchFamily="2" charset="-122"/>
              </a:rPr>
              <a:t>殖民地人民对殖民者的掠夺和奴役压迫强烈不满；美国独立战争和法国大革命的影响。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803650" y="1267460"/>
            <a:ext cx="4319270" cy="82994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西班牙和葡萄牙殖民者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3803650" y="2257425"/>
            <a:ext cx="1974215" cy="82994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19</a:t>
            </a:r>
            <a:r>
              <a:rPr lang="zh-CN" altLang="en-US" sz="3200" b="1">
                <a:solidFill>
                  <a:srgbClr val="FF0000"/>
                </a:solidFill>
                <a:ea typeface="宋体" panose="02010600030101010101" pitchFamily="2" charset="-122"/>
              </a:rPr>
              <a:t>世纪初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3803650" y="3129280"/>
            <a:ext cx="6483350" cy="82994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3200" b="1">
                <a:solidFill>
                  <a:srgbClr val="FF0000"/>
                </a:solidFill>
                <a:ea typeface="宋体" panose="02010600030101010101" pitchFamily="2" charset="-122"/>
              </a:rPr>
              <a:t>玻利瓦尔和圣马丁 （南美解放者）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3803650" y="4292600"/>
            <a:ext cx="8182610" cy="255333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/>
            <a:r>
              <a:rPr lang="zh-CN" sz="3200" b="0">
                <a:latin typeface="Calibri" panose="020F0502020204030204" pitchFamily="34" charset="0"/>
                <a:ea typeface="宋体" panose="02010600030101010101" pitchFamily="2" charset="-122"/>
              </a:rPr>
              <a:t>1819年，玻利瓦尔先后解放了哥伦比亚、委内瑞拉和厄瓜多尔等地，成立了“大哥伦比亚共和国”</a:t>
            </a:r>
          </a:p>
          <a:p>
            <a:pPr indent="0"/>
            <a:r>
              <a:rPr lang="zh-CN" sz="3200" b="0">
                <a:latin typeface="Calibri" panose="020F0502020204030204" pitchFamily="34" charset="0"/>
                <a:ea typeface="宋体" panose="02010600030101010101" pitchFamily="2" charset="-122"/>
              </a:rPr>
              <a:t>圣马丁先后领导了阿根廷、智利、秘鲁的独立战争。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" y="43815"/>
            <a:ext cx="1711325" cy="1549400"/>
          </a:xfrm>
          <a:solidFill>
            <a:srgbClr val="FFFF0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zh-CN" altLang="en-US" sz="4000" b="1"/>
              <a:t>要点</a:t>
            </a:r>
            <a:br>
              <a:rPr lang="zh-CN" altLang="en-US" sz="4000" b="1"/>
            </a:br>
            <a:r>
              <a:rPr lang="zh-CN" altLang="en-US" sz="4000" b="1"/>
              <a:t>回顾</a:t>
            </a:r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49530" y="2637790"/>
            <a:ext cx="1870710" cy="108775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印度民族  </a:t>
            </a:r>
          </a:p>
          <a:p>
            <a:r>
              <a:rPr lang="zh-CN" altLang="en-US" sz="3200" b="1"/>
              <a:t>  大起义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1919605" y="800100"/>
            <a:ext cx="368935" cy="476313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2288540" y="309880"/>
            <a:ext cx="1020445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原因</a:t>
            </a: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2288540" y="1704975"/>
            <a:ext cx="120142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600" b="1"/>
              <a:t>时间</a:t>
            </a:r>
          </a:p>
        </p:txBody>
      </p:sp>
      <p:sp>
        <p:nvSpPr>
          <p:cNvPr id="8" name="标题 1"/>
          <p:cNvSpPr>
            <a:spLocks noGrp="1"/>
          </p:cNvSpPr>
          <p:nvPr/>
        </p:nvSpPr>
        <p:spPr>
          <a:xfrm>
            <a:off x="2288540" y="2558415"/>
            <a:ext cx="166370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参与者</a:t>
            </a: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2189480" y="3725545"/>
            <a:ext cx="1862455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杰出领袖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3803650" y="24765"/>
            <a:ext cx="8075930" cy="138366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/>
            <a:r>
              <a:rPr lang="zh-CN" sz="2800" b="0">
                <a:latin typeface="Calibri" panose="020F0502020204030204" pitchFamily="34" charset="0"/>
                <a:ea typeface="宋体" panose="02010600030101010101" pitchFamily="2" charset="-122"/>
              </a:rPr>
              <a:t>英国完成工业革命以后，进一步加强了对印度的经济掠夺和政治压迫。激起印度各阶层人民的强烈不满，人们反抗情绪日益高涨。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150995" y="2456815"/>
            <a:ext cx="4886325" cy="953135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indent="0">
              <a:lnSpc>
                <a:spcPct val="100000"/>
              </a:lnSpc>
            </a:pP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土兵、农民、手工业者、</a:t>
            </a:r>
          </a:p>
          <a:p>
            <a:pPr indent="0">
              <a:lnSpc>
                <a:spcPct val="100000"/>
              </a:lnSpc>
            </a:pPr>
            <a:r>
              <a:rPr lang="zh-CN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一些被剥夺了权利的封建王公</a:t>
            </a:r>
            <a:endParaRPr lang="zh-CN" sz="28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589020" y="4529455"/>
            <a:ext cx="6349365" cy="521970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/>
            <a:r>
              <a:rPr lang="zh-CN" sz="2800" b="0">
                <a:latin typeface="Calibri" panose="020F0502020204030204" pitchFamily="34" charset="0"/>
                <a:ea typeface="宋体" panose="02010600030101010101" pitchFamily="2" charset="-122"/>
              </a:rPr>
              <a:t>起义浪潮席卷了印度北部和中部。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151630" y="3708400"/>
            <a:ext cx="1816100" cy="5835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3200" b="1"/>
              <a:t>章西女王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803650" y="1704975"/>
            <a:ext cx="1330325" cy="52197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en-US" sz="28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1857</a:t>
            </a:r>
            <a:r>
              <a:rPr lang="zh-CN" altLang="en-US" sz="28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年</a:t>
            </a:r>
            <a:endParaRPr lang="zh-CN" altLang="en-US" sz="2800" b="1"/>
          </a:p>
        </p:txBody>
      </p:sp>
      <p:sp>
        <p:nvSpPr>
          <p:cNvPr id="17" name="标题 1"/>
          <p:cNvSpPr>
            <a:spLocks noGrp="1"/>
          </p:cNvSpPr>
          <p:nvPr/>
        </p:nvSpPr>
        <p:spPr>
          <a:xfrm>
            <a:off x="2189480" y="4529455"/>
            <a:ext cx="101981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概况</a:t>
            </a:r>
          </a:p>
        </p:txBody>
      </p:sp>
      <p:sp>
        <p:nvSpPr>
          <p:cNvPr id="18" name="标题 1"/>
          <p:cNvSpPr>
            <a:spLocks noGrp="1"/>
          </p:cNvSpPr>
          <p:nvPr/>
        </p:nvSpPr>
        <p:spPr>
          <a:xfrm>
            <a:off x="2189480" y="5256530"/>
            <a:ext cx="1019810" cy="62801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/>
              <a:t>影响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3589020" y="5300980"/>
            <a:ext cx="8181975" cy="138366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indent="0"/>
            <a:r>
              <a:rPr lang="zh-CN" sz="2800" b="0">
                <a:latin typeface="Calibri" panose="020F0502020204030204" pitchFamily="34" charset="0"/>
                <a:ea typeface="宋体" panose="02010600030101010101" pitchFamily="2" charset="-122"/>
              </a:rPr>
              <a:t>沉重打击了英国殖民者，反映了印度民族意识的觉醒。这次起义也是19世纪中期亚洲民族解放运动的一个重要组成部分。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13" grpId="0" bldLvl="0" animBg="1"/>
      <p:bldP spid="14" grpId="0" bldLvl="0" animBg="1"/>
      <p:bldP spid="15" grpId="0" animBg="1"/>
      <p:bldP spid="16" grpId="0" bldLvl="0" animBg="1"/>
      <p:bldP spid="1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008120" y="24130"/>
            <a:ext cx="2338705" cy="872490"/>
          </a:xfrm>
          <a:solidFill>
            <a:srgbClr val="92D050"/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l"/>
            <a:r>
              <a:rPr lang="zh-CN" altLang="en-US" sz="4000" b="1"/>
              <a:t>巩固练习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4650" y="1066165"/>
            <a:ext cx="5971540" cy="68199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统治拉丁美洲的主要殖民者是：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74650" y="2613660"/>
            <a:ext cx="8366760" cy="68199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拉丁美洲独立运动的领导人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南美解放者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是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4650" y="3914775"/>
            <a:ext cx="8053070" cy="68199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3.19世纪中期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已沦为       的殖民地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74650" y="5197475"/>
            <a:ext cx="8565515" cy="68199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印度民族大起义中</a:t>
            </a:r>
            <a:r>
              <a:rPr lang="en-US" altLang="zh-CN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首先反抗英国殖民者</a:t>
            </a:r>
            <a:r>
              <a:rPr lang="zh-CN" altLang="en-US" sz="32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的是：</a:t>
            </a:r>
          </a:p>
        </p:txBody>
      </p:sp>
      <p:sp>
        <p:nvSpPr>
          <p:cNvPr id="10" name="内容占位符 2"/>
          <p:cNvSpPr>
            <a:spLocks noGrp="1"/>
          </p:cNvSpPr>
          <p:nvPr/>
        </p:nvSpPr>
        <p:spPr>
          <a:xfrm>
            <a:off x="6634480" y="1128395"/>
            <a:ext cx="3183255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sz="3200" b="1"/>
              <a:t>西班牙和葡萄牙</a:t>
            </a:r>
          </a:p>
        </p:txBody>
      </p:sp>
      <p:sp>
        <p:nvSpPr>
          <p:cNvPr id="11" name="内容占位符 2"/>
          <p:cNvSpPr>
            <a:spLocks noGrp="1"/>
          </p:cNvSpPr>
          <p:nvPr/>
        </p:nvSpPr>
        <p:spPr>
          <a:xfrm>
            <a:off x="8940165" y="2613660"/>
            <a:ext cx="3183255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200" b="1">
                <a:ea typeface="宋体" panose="02010600030101010101" pitchFamily="2" charset="-122"/>
              </a:rPr>
              <a:t>玻利瓦尔 圣马丁</a:t>
            </a:r>
          </a:p>
        </p:txBody>
      </p:sp>
      <p:sp>
        <p:nvSpPr>
          <p:cNvPr id="12" name="内容占位符 2"/>
          <p:cNvSpPr>
            <a:spLocks noGrp="1"/>
          </p:cNvSpPr>
          <p:nvPr/>
        </p:nvSpPr>
        <p:spPr>
          <a:xfrm>
            <a:off x="5101590" y="3977005"/>
            <a:ext cx="1062990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200" b="1">
                <a:ea typeface="宋体" panose="02010600030101010101" pitchFamily="2" charset="-122"/>
              </a:rPr>
              <a:t>英国</a:t>
            </a:r>
          </a:p>
        </p:txBody>
      </p:sp>
      <p:sp>
        <p:nvSpPr>
          <p:cNvPr id="13" name="内容占位符 2"/>
          <p:cNvSpPr>
            <a:spLocks noGrp="1"/>
          </p:cNvSpPr>
          <p:nvPr/>
        </p:nvSpPr>
        <p:spPr>
          <a:xfrm>
            <a:off x="9176385" y="5259705"/>
            <a:ext cx="1062990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200" b="1">
                <a:ea typeface="宋体" panose="02010600030101010101" pitchFamily="2" charset="-122"/>
              </a:rPr>
              <a:t>土兵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 bldLvl="0" animBg="1"/>
      <p:bldP spid="1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/>
          <p:cNvSpPr txBox="1"/>
          <p:nvPr/>
        </p:nvSpPr>
        <p:spPr>
          <a:xfrm>
            <a:off x="325120" y="396240"/>
            <a:ext cx="8642350" cy="75565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印度民族大起义中涌现出杰出女英雄是：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25120" y="1873885"/>
            <a:ext cx="11372850" cy="75565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6.19世纪中期亚洲民族解放运动的一个重要组成部分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是：</a:t>
            </a:r>
          </a:p>
        </p:txBody>
      </p:sp>
      <p:sp>
        <p:nvSpPr>
          <p:cNvPr id="12" name="内容占位符 2"/>
          <p:cNvSpPr>
            <a:spLocks noGrp="1"/>
          </p:cNvSpPr>
          <p:nvPr/>
        </p:nvSpPr>
        <p:spPr>
          <a:xfrm>
            <a:off x="9182735" y="495300"/>
            <a:ext cx="2202815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600" b="1">
                <a:ea typeface="宋体" panose="02010600030101010101" pitchFamily="2" charset="-122"/>
              </a:rPr>
              <a:t>章西女王</a:t>
            </a:r>
          </a:p>
        </p:txBody>
      </p:sp>
      <p:sp>
        <p:nvSpPr>
          <p:cNvPr id="3" name="内容占位符 2"/>
          <p:cNvSpPr>
            <a:spLocks noGrp="1"/>
          </p:cNvSpPr>
          <p:nvPr/>
        </p:nvSpPr>
        <p:spPr>
          <a:xfrm>
            <a:off x="7757795" y="2700020"/>
            <a:ext cx="3627120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sz="3600" b="1">
                <a:ea typeface="宋体" panose="02010600030101010101" pitchFamily="2" charset="-122"/>
              </a:rPr>
              <a:t>印度民族大起义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325120" y="3413760"/>
            <a:ext cx="6765925" cy="75565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7.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拉丁美洲独立运动爆发的时间：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5120" y="5036820"/>
            <a:ext cx="6367780" cy="755650"/>
          </a:xfrm>
          <a:prstGeom prst="rect">
            <a:avLst/>
          </a:prstGeom>
          <a:noFill/>
          <a:ln w="9525"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00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indent="0">
              <a:lnSpc>
                <a:spcPct val="120000"/>
              </a:lnSpc>
            </a:pPr>
            <a:r>
              <a:rPr lang="en-US" altLang="zh-CN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8.</a:t>
            </a:r>
            <a:r>
              <a:rPr lang="zh-CN" altLang="en-US" sz="36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印度民族大起义爆发的时间：</a:t>
            </a:r>
          </a:p>
        </p:txBody>
      </p:sp>
      <p:sp>
        <p:nvSpPr>
          <p:cNvPr id="6" name="内容占位符 2"/>
          <p:cNvSpPr>
            <a:spLocks noGrp="1"/>
          </p:cNvSpPr>
          <p:nvPr/>
        </p:nvSpPr>
        <p:spPr>
          <a:xfrm>
            <a:off x="7343775" y="3538220"/>
            <a:ext cx="1938655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200" b="1">
                <a:ea typeface="宋体" panose="02010600030101010101" pitchFamily="2" charset="-122"/>
              </a:rPr>
              <a:t>19</a:t>
            </a:r>
            <a:r>
              <a:rPr lang="zh-CN" altLang="en-US" sz="3200" b="1">
                <a:ea typeface="宋体" panose="02010600030101010101" pitchFamily="2" charset="-122"/>
              </a:rPr>
              <a:t>世纪初</a:t>
            </a:r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6946265" y="5135880"/>
            <a:ext cx="1624965" cy="558165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200" b="1">
                <a:ea typeface="宋体" panose="02010600030101010101" pitchFamily="2" charset="-122"/>
              </a:rPr>
              <a:t>1</a:t>
            </a:r>
            <a:r>
              <a:rPr lang="en-US" sz="3200" b="1">
                <a:ea typeface="宋体" panose="02010600030101010101" pitchFamily="2" charset="-122"/>
              </a:rPr>
              <a:t>857</a:t>
            </a:r>
            <a:r>
              <a:rPr lang="zh-CN" altLang="en-US" sz="3200" b="1">
                <a:ea typeface="宋体" panose="02010600030101010101" pitchFamily="2" charset="-122"/>
              </a:rPr>
              <a:t>年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3" grpId="0" bldLvl="0" animBg="1"/>
      <p:bldP spid="6" grpId="0" bldLvl="0" animBg="1"/>
      <p:bldP spid="7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1414</Words>
  <PresentationFormat>自定义</PresentationFormat>
  <Paragraphs>141</Paragraphs>
  <Slides>17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第1课殖民地人民的反抗斗争 </vt:lpstr>
      <vt:lpstr>幻灯片 2</vt:lpstr>
      <vt:lpstr>幻灯片 3</vt:lpstr>
      <vt:lpstr>幻灯片 4</vt:lpstr>
      <vt:lpstr>幻灯片 5</vt:lpstr>
      <vt:lpstr>目标导学二：印度民族大起义</vt:lpstr>
      <vt:lpstr>幻灯片 7</vt:lpstr>
      <vt:lpstr>幻灯片 8</vt:lpstr>
      <vt:lpstr>幻灯片 9</vt:lpstr>
      <vt:lpstr>幻灯片 10</vt:lpstr>
      <vt:lpstr>幻灯片 11</vt:lpstr>
      <vt:lpstr>幻灯片 12</vt:lpstr>
      <vt:lpstr>课堂探究</vt:lpstr>
      <vt:lpstr>要点 回顾</vt:lpstr>
      <vt:lpstr>要点 回顾</vt:lpstr>
      <vt:lpstr>巩固练习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dcterms:created xsi:type="dcterms:W3CDTF">2018-03-01T02:03:00Z</dcterms:created>
  <dcterms:modified xsi:type="dcterms:W3CDTF">2018-11-09T23:57:58Z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