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jpeg" ContentType="image/jpeg"/>
  <Default Extension="emf" ContentType="image/x-emf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1078" r:id="rId3"/>
    <p:sldId id="327" r:id="rId4"/>
    <p:sldId id="1106" r:id="rId5"/>
    <p:sldId id="1107" r:id="rId7"/>
    <p:sldId id="1079" r:id="rId8"/>
    <p:sldId id="288" r:id="rId9"/>
    <p:sldId id="260" r:id="rId10"/>
    <p:sldId id="849" r:id="rId11"/>
    <p:sldId id="1082" r:id="rId12"/>
    <p:sldId id="264" r:id="rId13"/>
    <p:sldId id="1108" r:id="rId14"/>
    <p:sldId id="1109" r:id="rId15"/>
    <p:sldId id="291" r:id="rId16"/>
    <p:sldId id="1110" r:id="rId17"/>
    <p:sldId id="1112" r:id="rId18"/>
    <p:sldId id="1111" r:id="rId19"/>
    <p:sldId id="1113" r:id="rId20"/>
    <p:sldId id="1114" r:id="rId21"/>
    <p:sldId id="1116" r:id="rId22"/>
    <p:sldId id="1115" r:id="rId23"/>
    <p:sldId id="1117" r:id="rId24"/>
    <p:sldId id="1085" r:id="rId25"/>
    <p:sldId id="1086" r:id="rId26"/>
    <p:sldId id="1087" r:id="rId27"/>
    <p:sldId id="1088" r:id="rId28"/>
    <p:sldId id="379" r:id="rId29"/>
    <p:sldId id="1090" r:id="rId30"/>
    <p:sldId id="1089" r:id="rId31"/>
    <p:sldId id="1091" r:id="rId32"/>
    <p:sldId id="392" r:id="rId33"/>
    <p:sldId id="393" r:id="rId34"/>
    <p:sldId id="335" r:id="rId35"/>
  </p:sldIdLst>
  <p:sldSz cx="12192000" cy="685800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幼圆" panose="02010509060101010101" pitchFamily="49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1926" y="-684"/>
      </p:cViewPr>
      <p:guideLst>
        <p:guide orient="horz" pos="2322"/>
        <p:guide pos="392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37.emf"/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/>
            <a:fld id="{9A0DB2DC-4C9A-4742-B13C-FB6460FD3503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8194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4578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/>
          </a:p>
        </p:txBody>
      </p:sp>
      <p:sp>
        <p:nvSpPr>
          <p:cNvPr id="245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vert="horz" wrap="square" lIns="91440" tIns="45720" rIns="91440" bIns="45720" anchor="t"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图片 7"/>
          <p:cNvPicPr>
            <a:picLocks noChangeAspect="1"/>
          </p:cNvPicPr>
          <p:nvPr/>
        </p:nvPicPr>
        <p:blipFill>
          <a:blip r:embed="rId2"/>
          <a:srcRect r="4445"/>
          <a:stretch>
            <a:fillRect/>
          </a:stretch>
        </p:blipFill>
        <p:spPr>
          <a:xfrm>
            <a:off x="-38100" y="0"/>
            <a:ext cx="12240684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791751" y="4088767"/>
            <a:ext cx="5849983" cy="465310"/>
          </a:xfrm>
          <a:noFill/>
        </p:spPr>
        <p:txBody>
          <a:bodyPr>
            <a:noAutofit/>
          </a:bodyPr>
          <a:lstStyle>
            <a:lvl1pPr marL="0" indent="0" algn="l">
              <a:buNone/>
              <a:defRPr sz="1800">
                <a:solidFill>
                  <a:schemeClr val="accent2"/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 smtClean="0"/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791751" y="2641963"/>
            <a:ext cx="5849983" cy="1362711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3200" b="1" baseline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1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12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13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2098675" y="2108199"/>
            <a:ext cx="7994651" cy="1235075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4050892" y="3400425"/>
            <a:ext cx="4090217" cy="357478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399823" y="1244600"/>
            <a:ext cx="508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19332" y="1244600"/>
            <a:ext cx="5094116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302932" y="118532"/>
            <a:ext cx="9312101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5" y="1376362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5" y="2200274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5" y="1376362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5" y="2200274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89" y="533402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28"/>
            <a:ext cx="617220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89" y="21336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6"/>
            <a:ext cx="6172200" cy="4873625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89" y="365125"/>
            <a:ext cx="1182511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1" y="365125"/>
            <a:ext cx="793326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3.png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7"/>
          <p:cNvPicPr>
            <a:picLocks noChangeAspect="1"/>
          </p:cNvPicPr>
          <p:nvPr/>
        </p:nvPicPr>
        <p:blipFill>
          <a:blip r:embed="rId12"/>
          <a:srcRect r="249"/>
          <a:stretch>
            <a:fillRect/>
          </a:stretch>
        </p:blipFill>
        <p:spPr>
          <a:xfrm>
            <a:off x="0" y="0"/>
            <a:ext cx="12192000" cy="6861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8"/>
          <p:cNvPicPr>
            <a:picLocks noChangeAspect="1"/>
          </p:cNvPicPr>
          <p:nvPr/>
        </p:nvPicPr>
        <p:blipFill>
          <a:blip r:embed="rId13"/>
          <a:srcRect r="24072" b="6601"/>
          <a:stretch>
            <a:fillRect/>
          </a:stretch>
        </p:blipFill>
        <p:spPr>
          <a:xfrm>
            <a:off x="11142133" y="5989638"/>
            <a:ext cx="1032933" cy="868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 algn="r"/>
            <a:fld id="{9A0DB2DC-4C9A-4742-B13C-FB6460FD3503}" type="slidenum">
              <a:rPr lang="zh-CN" altLang="en-US" sz="1200">
                <a:solidFill>
                  <a:srgbClr val="9D9D9D"/>
                </a:solidFill>
              </a:rPr>
            </a:fld>
            <a:endParaRPr lang="zh-CN" altLang="en-US" sz="1200">
              <a:solidFill>
                <a:srgbClr val="9D9D9D"/>
              </a:solidFill>
            </a:endParaRPr>
          </a:p>
        </p:txBody>
      </p:sp>
      <p:sp>
        <p:nvSpPr>
          <p:cNvPr id="1031" name="KSO_BT1"/>
          <p:cNvSpPr>
            <a:spLocks noGrp="1"/>
          </p:cNvSpPr>
          <p:nvPr>
            <p:ph type="title"/>
          </p:nvPr>
        </p:nvSpPr>
        <p:spPr>
          <a:xfrm>
            <a:off x="554567" y="254000"/>
            <a:ext cx="11055351" cy="709613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en-US" altLang="x-none"/>
          </a:p>
        </p:txBody>
      </p:sp>
      <p:sp>
        <p:nvSpPr>
          <p:cNvPr id="1032" name="KSO_BC1"/>
          <p:cNvSpPr>
            <a:spLocks noGrp="1"/>
          </p:cNvSpPr>
          <p:nvPr>
            <p:ph type="body" idx="1"/>
          </p:nvPr>
        </p:nvSpPr>
        <p:spPr>
          <a:xfrm>
            <a:off x="558800" y="1184275"/>
            <a:ext cx="11055351" cy="53546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60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{"/>
        <a:defRPr lang="zh-CN" altLang="en-US" sz="2400" kern="1200" baseline="0" dirty="0" smtClean="0">
          <a:solidFill>
            <a:schemeClr val="accent1"/>
          </a:solidFill>
          <a:latin typeface="+mn-ea"/>
          <a:ea typeface="+mn-ea"/>
          <a:cs typeface="+mn-cs"/>
        </a:defRPr>
      </a:lvl1pPr>
      <a:lvl2pPr marL="357505" indent="-357505" algn="just" defTabSz="914400" rtl="0" eaLnBrk="1" latinLnBrk="0" hangingPunct="1">
        <a:lnSpc>
          <a:spcPct val="12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6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hyperlink" Target="&#22823;&#20992;&#36827;&#34892;&#26354;.MPG" TargetMode="Externa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7.jpe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30.jpeg"/><Relationship Id="rId1" Type="http://schemas.openxmlformats.org/officeDocument/2006/relationships/hyperlink" Target="&#21335;&#20140;&#23648;&#26432;.MPG" TargetMode="Externa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png"/><Relationship Id="rId8" Type="http://schemas.openxmlformats.org/officeDocument/2006/relationships/image" Target="../media/image34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3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1.emf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37.e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36.png"/><Relationship Id="rId1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4.jpeg"/><Relationship Id="rId1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0025" y="4068445"/>
            <a:ext cx="11791315" cy="1198880"/>
          </a:xfrm>
          <a:prstGeom prst="rect">
            <a:avLst/>
          </a:prstGeom>
          <a:noFill/>
          <a:ln w="57150" cap="flat" cmpd="sng">
            <a:solidFill>
              <a:srgbClr val="00B0F0"/>
            </a:solidFill>
            <a:prstDash val="dash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/>
            <a:r>
              <a:rPr lang="zh-CN" altLang="en-US" sz="3600" b="1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卢沟桥，卢沟桥，男儿坟墓在此桥！最后关头已临到，牺牲到底不屈挠</a:t>
            </a:r>
            <a:r>
              <a:rPr lang="en-US" altLang="zh-CN" sz="3600" b="1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……</a:t>
            </a:r>
            <a:r>
              <a:rPr lang="zh-CN" altLang="en-US" sz="3600" b="1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卢沟桥，卢沟桥，</a:t>
            </a:r>
            <a:r>
              <a:rPr lang="zh-CN" altLang="en-US" sz="36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国家存亡在此桥</a:t>
            </a:r>
            <a:r>
              <a:rPr lang="zh-CN" altLang="en-US" sz="3600" b="1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！</a:t>
            </a:r>
            <a:endParaRPr lang="zh-CN" altLang="en-US" sz="3600" b="1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6145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540" y="34925"/>
            <a:ext cx="12197080" cy="3747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01625" y="3782695"/>
            <a:ext cx="11696700" cy="177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charset="-122"/>
              </a:rPr>
              <a:t>卢沟桥在北京市西南约15公里处，丰台区永定河上。因横跨卢沟河（即永定河）而得名，是北京市现存最古老的石造联拱桥。在《马可·波罗游记》中它被形容为一座巨丽的石桥。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37" name="Picture 2" descr="卢沟晓月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640" y="-15875"/>
            <a:ext cx="10873105" cy="6885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WordArt 3"/>
          <p:cNvSpPr>
            <a:spLocks noTextEdit="1"/>
          </p:cNvSpPr>
          <p:nvPr/>
        </p:nvSpPr>
        <p:spPr>
          <a:xfrm>
            <a:off x="1638935" y="568960"/>
            <a:ext cx="9072245" cy="533590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p>
            <a:pPr algn="ctr"/>
            <a:r>
              <a:rPr lang="zh-CN" altLang="en-US" sz="36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36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</a:t>
            </a:r>
            <a:r>
              <a:rPr lang="zh-CN" altLang="en-US" sz="36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</a:t>
            </a:r>
            <a:endParaRPr lang="zh-CN" altLang="en-US" sz="3600" b="1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endParaRPr lang="zh-CN" altLang="en-US" sz="3600" b="1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七七事变与全民族抗战</a:t>
            </a:r>
            <a:endParaRPr lang="zh-CN" altLang="en-US" sz="3600" b="1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3" name="表格 2"/>
          <p:cNvGraphicFramePr/>
          <p:nvPr/>
        </p:nvGraphicFramePr>
        <p:xfrm>
          <a:off x="297815" y="1050925"/>
          <a:ext cx="10926445" cy="5425440"/>
        </p:xfrm>
        <a:graphic>
          <a:graphicData uri="http://schemas.openxmlformats.org/drawingml/2006/table">
            <a:tbl>
              <a:tblPr/>
              <a:tblGrid>
                <a:gridCol w="2228850"/>
                <a:gridCol w="8697595"/>
              </a:tblGrid>
              <a:tr h="548640">
                <a:tc gridSpan="2">
                  <a:txBody>
                    <a:bodyPr wrap="square"/>
                    <a:p>
                      <a:pPr marL="0" lvl="0" indent="0" algn="ctr">
                        <a:buNone/>
                      </a:pPr>
                      <a:r>
                        <a:rPr lang="en-US" altLang="zh-CN" sz="4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     </a:t>
                      </a:r>
                      <a:r>
                        <a:rPr lang="zh-CN" altLang="en-US" sz="4000" b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latin typeface="方正黑体_GBK" charset="-122"/>
                          <a:ea typeface="方正黑体_GBK" charset="-122"/>
                        </a:rPr>
                        <a:t>七七事变</a:t>
                      </a:r>
                      <a:endParaRPr lang="zh-CN" altLang="en-US" sz="4000" b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方正黑体_GBK" charset="-122"/>
                        <a:ea typeface="方正黑体_GBK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 wrap="square"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时间</a:t>
                      </a: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地点</a:t>
                      </a: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0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  <a:sym typeface="+mn-ea"/>
                        </a:rPr>
                        <a:t>发动者</a:t>
                      </a: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  <a:sym typeface="+mn-ea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3040">
                <a:tc>
                  <a:txBody>
                    <a:bodyPr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简单经过</a:t>
                      </a: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chemeClr val="tx1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05">
                <a:tc>
                  <a:txBody>
                    <a:bodyPr wrap="square"/>
                    <a:p>
                      <a:pPr marL="0" lvl="0" indent="0">
                        <a:buNone/>
                      </a:pPr>
                      <a:r>
                        <a:rPr lang="zh-CN" altLang="en-US" sz="4000" b="1">
                          <a:solidFill>
                            <a:srgbClr val="00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楷体" panose="02010609060101010101" charset="-122"/>
                        </a:rPr>
                        <a:t>影响</a:t>
                      </a:r>
                      <a:endParaRPr lang="zh-CN" altLang="en-US" sz="4000" b="1">
                        <a:solidFill>
                          <a:srgbClr val="00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p>
                      <a:pPr marL="0" lvl="0" indent="0">
                        <a:buNone/>
                      </a:pPr>
                      <a:endParaRPr lang="zh-CN" altLang="en-US" sz="4000" b="1">
                        <a:solidFill>
                          <a:srgbClr val="0000CC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楷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26650"/>
          <p:cNvSpPr txBox="1"/>
          <p:nvPr/>
        </p:nvSpPr>
        <p:spPr>
          <a:xfrm>
            <a:off x="2894330" y="1711325"/>
            <a:ext cx="45085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1937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年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7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月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7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日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7" name="文本框 26650"/>
          <p:cNvSpPr txBox="1"/>
          <p:nvPr/>
        </p:nvSpPr>
        <p:spPr>
          <a:xfrm>
            <a:off x="3049270" y="2418080"/>
            <a:ext cx="40379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charset="-122"/>
              </a:rPr>
              <a:t>北平卢沟桥 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8" name="文本框 26650"/>
          <p:cNvSpPr txBox="1"/>
          <p:nvPr/>
        </p:nvSpPr>
        <p:spPr>
          <a:xfrm>
            <a:off x="2632710" y="5769610"/>
            <a:ext cx="83775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标志着中国全民族抗战的开始。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9" name="文本框 26650"/>
          <p:cNvSpPr txBox="1"/>
          <p:nvPr/>
        </p:nvSpPr>
        <p:spPr>
          <a:xfrm>
            <a:off x="3225165" y="3124835"/>
            <a:ext cx="16262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charset="-122"/>
              </a:rPr>
              <a:t>日本 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7196" name="文本框 1"/>
          <p:cNvSpPr txBox="1"/>
          <p:nvPr/>
        </p:nvSpPr>
        <p:spPr>
          <a:xfrm>
            <a:off x="2435225" y="3831590"/>
            <a:ext cx="877252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Font typeface="Wingdings" panose="05000000000000000000" pitchFamily="2" charset="2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charset="-122"/>
              </a:rPr>
              <a:t>日军借口一名士兵失踪，要求进入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" panose="02010609060101010101" charset="-122"/>
              </a:rPr>
              <a:t>宛平城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" panose="02010609060101010101" charset="-122"/>
              </a:rPr>
              <a:t>搜查，遭到中国守军的拒绝，遂向中国守军开火，中国守军奋起抗战。</a:t>
            </a:r>
            <a:endParaRPr lang="zh-CN" altLang="en-US" sz="4000" b="1" dirty="0">
              <a:solidFill>
                <a:srgbClr val="000000"/>
              </a:solidFill>
              <a:latin typeface="Arial" panose="020B0604020202020204" pitchFamily="34" charset="0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266940" y="1050925"/>
            <a:ext cx="374332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lvl="0" indent="0" algn="ctr">
              <a:buNone/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黑体_GBK" charset="-122"/>
                <a:ea typeface="方正黑体_GBK" charset="-122"/>
                <a:sym typeface="+mn-ea"/>
              </a:rPr>
              <a:t>（卢沟桥事变）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方正黑体_GBK" charset="-122"/>
              <a:ea typeface="方正黑体_GBK" charset="-122"/>
            </a:endParaRPr>
          </a:p>
        </p:txBody>
      </p:sp>
      <p:sp>
        <p:nvSpPr>
          <p:cNvPr id="6148" name="矩形 7197"/>
          <p:cNvSpPr/>
          <p:nvPr/>
        </p:nvSpPr>
        <p:spPr>
          <a:xfrm>
            <a:off x="694373" y="251460"/>
            <a:ext cx="2708275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一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七七事变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7196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193" name="Text Box 5"/>
          <p:cNvGrpSpPr/>
          <p:nvPr/>
        </p:nvGrpSpPr>
        <p:grpSpPr>
          <a:xfrm>
            <a:off x="857885" y="1190625"/>
            <a:ext cx="815975" cy="4679950"/>
            <a:chOff x="0" y="0"/>
            <a:chExt cx="514" cy="3590"/>
          </a:xfrm>
        </p:grpSpPr>
        <p:pic>
          <p:nvPicPr>
            <p:cNvPr id="8194" name="Text Box 5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14" cy="35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2" name="Text Box 4"/>
            <p:cNvSpPr txBox="1">
              <a:spLocks noChangeArrowheads="1"/>
            </p:cNvSpPr>
            <p:nvPr/>
          </p:nvSpPr>
          <p:spPr bwMode="auto">
            <a:xfrm>
              <a:off x="6" y="4"/>
              <a:ext cx="503" cy="35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>
              <a:spAutoFit/>
            </a:bodyPr>
            <a:lstStyle/>
            <a:p>
              <a:pPr marR="0" algn="ctr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4000" kern="1200" cap="none" spc="0" normalizeH="0" baseline="0" noProof="0">
                  <a:solidFill>
                    <a:srgbClr val="FFFF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隶书" panose="02010509060101010101" charset="-122"/>
                  <a:cs typeface="+mn-cs"/>
                </a:rPr>
                <a:t>读材料     明真相</a:t>
              </a:r>
              <a:endParaRPr kumimoji="0" lang="zh-CN" altLang="en-US" sz="4000" kern="1200" cap="none" spc="0" normalizeH="0" baseline="0" noProof="0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  <a:cs typeface="+mn-cs"/>
              </a:endParaRPr>
            </a:p>
          </p:txBody>
        </p:sp>
      </p:grpSp>
      <p:sp>
        <p:nvSpPr>
          <p:cNvPr id="8196" name="Text Box 29"/>
          <p:cNvSpPr txBox="1"/>
          <p:nvPr/>
        </p:nvSpPr>
        <p:spPr>
          <a:xfrm>
            <a:off x="3078480" y="390843"/>
            <a:ext cx="6192838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54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寻找历史的真相</a:t>
            </a:r>
            <a:endParaRPr lang="zh-CN" altLang="en-US" sz="54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0246" name="圆角矩形 1"/>
          <p:cNvSpPr/>
          <p:nvPr/>
        </p:nvSpPr>
        <p:spPr>
          <a:xfrm>
            <a:off x="6970395" y="1576705"/>
            <a:ext cx="3818255" cy="4032250"/>
          </a:xfrm>
          <a:prstGeom prst="roundRect">
            <a:avLst>
              <a:gd name="adj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1937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月，东京军政界消息灵通人士就盛传：“七夕晚上，华北将重演柳条湖一样的事件”</a:t>
            </a:r>
            <a:endParaRPr lang="zh-CN" altLang="en-US" sz="36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7" name="圆角矩形 16"/>
          <p:cNvSpPr/>
          <p:nvPr/>
        </p:nvSpPr>
        <p:spPr>
          <a:xfrm>
            <a:off x="2101215" y="1576705"/>
            <a:ext cx="4109085" cy="4105275"/>
          </a:xfrm>
          <a:prstGeom prst="roundRect">
            <a:avLst>
              <a:gd name="adj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在军事演习中借口失踪的士兵叫志村菊次朗，七七事变后，被遣送回到家乡，</a:t>
            </a:r>
            <a:r>
              <a:rPr lang="en-US" altLang="zh-CN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1941</a:t>
            </a:r>
            <a:r>
              <a:rPr lang="zh-CN" altLang="en-US" sz="36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年，重新入伍</a:t>
            </a: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！</a:t>
            </a:r>
            <a:endParaRPr lang="zh-CN" altLang="en-US" sz="36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爆炸形 1 18"/>
          <p:cNvSpPr/>
          <p:nvPr/>
        </p:nvSpPr>
        <p:spPr>
          <a:xfrm rot="809838">
            <a:off x="2577465" y="4356735"/>
            <a:ext cx="4457065" cy="2590800"/>
          </a:xfrm>
          <a:prstGeom prst="irregularSeal1">
            <a:avLst/>
          </a:prstGeom>
          <a:solidFill>
            <a:srgbClr val="000000"/>
          </a:solidFill>
          <a:ln w="25400">
            <a:noFill/>
          </a:ln>
        </p:spPr>
        <p:txBody>
          <a:bodyPr anchor="ctr"/>
          <a:p>
            <a:pPr lvl="0"/>
            <a:r>
              <a:rPr lang="zh-CN" altLang="en-US" sz="40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纯属借口</a:t>
            </a:r>
            <a:endParaRPr lang="zh-CN" altLang="en-US" sz="40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爆炸形 1 2"/>
          <p:cNvSpPr/>
          <p:nvPr/>
        </p:nvSpPr>
        <p:spPr>
          <a:xfrm rot="-1026151">
            <a:off x="7551738" y="4121150"/>
            <a:ext cx="4271962" cy="2520950"/>
          </a:xfrm>
          <a:prstGeom prst="irregularSeal1">
            <a:avLst/>
          </a:prstGeom>
          <a:solidFill>
            <a:srgbClr val="000000"/>
          </a:solidFill>
          <a:ln w="25400">
            <a:noFill/>
          </a:ln>
        </p:spPr>
        <p:txBody>
          <a:bodyPr anchor="ctr"/>
          <a:p>
            <a:pPr lvl="0"/>
            <a:r>
              <a:rPr lang="zh-CN" altLang="en-US" sz="4000" b="1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蓄谋已久</a:t>
            </a:r>
            <a:endParaRPr lang="zh-CN" altLang="en-US" sz="4000" b="1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6145" name="对象 15361"/>
          <p:cNvGraphicFramePr>
            <a:graphicFrameLocks noChangeAspect="1"/>
          </p:cNvGraphicFramePr>
          <p:nvPr/>
        </p:nvGraphicFramePr>
        <p:xfrm>
          <a:off x="293211" y="1470343"/>
          <a:ext cx="6858000" cy="50780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7972425" imgH="5905500" progId="PBrush">
                  <p:embed/>
                </p:oleObj>
              </mc:Choice>
              <mc:Fallback>
                <p:oleObj name="" r:id="rId1" imgW="7972425" imgH="5905500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3211" y="1470343"/>
                        <a:ext cx="6858000" cy="507801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6" name="文本框 15362"/>
          <p:cNvSpPr txBox="1"/>
          <p:nvPr/>
        </p:nvSpPr>
        <p:spPr>
          <a:xfrm>
            <a:off x="1096566" y="1634411"/>
            <a:ext cx="644525" cy="3257550"/>
          </a:xfrm>
          <a:prstGeom prst="rect">
            <a:avLst/>
          </a:prstGeom>
          <a:solidFill>
            <a:srgbClr val="333300"/>
          </a:solidFill>
          <a:ln w="57150" cap="flat" cmpd="sng">
            <a:pattFill prst="shingle">
              <a:fgClr>
                <a:srgbClr val="FF00FF"/>
              </a:fgClr>
              <a:bgClr>
                <a:srgbClr val="FFFF00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000" b="1">
                <a:solidFill>
                  <a:srgbClr val="FF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卢沟桥事变示意图</a:t>
            </a:r>
            <a:endParaRPr lang="zh-CN" altLang="en-US" sz="3000" b="1">
              <a:solidFill>
                <a:srgbClr val="FF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4" name="矩形 15363"/>
          <p:cNvSpPr/>
          <p:nvPr/>
        </p:nvSpPr>
        <p:spPr>
          <a:xfrm rot="20809966">
            <a:off x="2990532" y="1525826"/>
            <a:ext cx="378619" cy="41648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20000"/>
          </a:bodyPr>
          <a:p>
            <a:pPr algn="ctr" fontAlgn="auto"/>
            <a:r>
              <a:rPr lang="zh-CN" altLang="en-US" sz="3000" strike="noStrike" noProof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84000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永</a:t>
            </a:r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r>
              <a:rPr lang="zh-CN" altLang="en-US" sz="3000" strike="noStrike" noProof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84000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定</a:t>
            </a:r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r>
              <a:rPr lang="zh-CN" altLang="en-US" sz="3000" strike="noStrike" noProof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84000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河</a:t>
            </a:r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 fontAlgn="auto"/>
            <a:endParaRPr lang="zh-CN" altLang="en-US" sz="3000" strike="noStrike" noProof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84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6148" name="直接箭头连接符 15364"/>
          <p:cNvCxnSpPr/>
          <p:nvPr/>
        </p:nvCxnSpPr>
        <p:spPr>
          <a:xfrm>
            <a:off x="4021138" y="1289130"/>
            <a:ext cx="1191" cy="1190"/>
          </a:xfrm>
          <a:prstGeom prst="straightConnector1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6149" name="椭圆 15365"/>
          <p:cNvSpPr/>
          <p:nvPr/>
        </p:nvSpPr>
        <p:spPr>
          <a:xfrm>
            <a:off x="6933406" y="4260930"/>
            <a:ext cx="285750" cy="285750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 sz="135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椭圆 15366"/>
          <p:cNvSpPr/>
          <p:nvPr/>
        </p:nvSpPr>
        <p:spPr>
          <a:xfrm>
            <a:off x="7060406" y="4387930"/>
            <a:ext cx="285750" cy="2857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 sz="135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151" name="椭圆 15367"/>
          <p:cNvSpPr/>
          <p:nvPr/>
        </p:nvSpPr>
        <p:spPr>
          <a:xfrm>
            <a:off x="7187406" y="4514930"/>
            <a:ext cx="285750" cy="28575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/>
            <a:endParaRPr lang="zh-CN" altLang="en-US" sz="135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369" name="矩形 15368"/>
          <p:cNvSpPr/>
          <p:nvPr/>
        </p:nvSpPr>
        <p:spPr>
          <a:xfrm>
            <a:off x="3640138" y="1634411"/>
            <a:ext cx="2268141" cy="594122"/>
          </a:xfrm>
          <a:prstGeom prst="rect">
            <a:avLst/>
          </a:prstGeom>
          <a:solidFill>
            <a:schemeClr val="tx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日本控制的伪蒙军</a:t>
            </a:r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5370" name="矩形 15369"/>
          <p:cNvSpPr/>
          <p:nvPr/>
        </p:nvSpPr>
        <p:spPr>
          <a:xfrm>
            <a:off x="5207000" y="3146505"/>
            <a:ext cx="1728788" cy="648890"/>
          </a:xfrm>
          <a:prstGeom prst="rect">
            <a:avLst/>
          </a:prstGeom>
          <a:solidFill>
            <a:schemeClr val="tx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日本的控制区</a:t>
            </a:r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5371" name="矩形 15370"/>
          <p:cNvSpPr/>
          <p:nvPr/>
        </p:nvSpPr>
        <p:spPr>
          <a:xfrm>
            <a:off x="4072335" y="4550251"/>
            <a:ext cx="2100263" cy="685800"/>
          </a:xfrm>
          <a:prstGeom prst="rect">
            <a:avLst/>
          </a:prstGeom>
          <a:solidFill>
            <a:schemeClr val="tx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日军重兵占据</a:t>
            </a:r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5372" name="矩形 15371"/>
          <p:cNvSpPr/>
          <p:nvPr/>
        </p:nvSpPr>
        <p:spPr>
          <a:xfrm rot="5400000">
            <a:off x="759460" y="2623185"/>
            <a:ext cx="2790190" cy="485775"/>
          </a:xfrm>
          <a:prstGeom prst="rect">
            <a:avLst/>
          </a:prstGeom>
          <a:solidFill>
            <a:schemeClr val="tx1"/>
          </a:solidFill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2700" b="1"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隶书" panose="02010509060101010101" charset="-122"/>
                <a:ea typeface="隶书" panose="02010509060101010101" charset="-122"/>
              </a:rPr>
              <a:t>国民党二十九军驻防</a:t>
            </a:r>
            <a:endParaRPr lang="zh-CN" altLang="en-US" sz="2700" b="1">
              <a:ln w="9525" cap="flat" cmpd="sng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5373" name="矩形 15372"/>
          <p:cNvSpPr/>
          <p:nvPr/>
        </p:nvSpPr>
        <p:spPr>
          <a:xfrm rot="19220825">
            <a:off x="4735513" y="2445226"/>
            <a:ext cx="1565672" cy="4310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0000"/>
          </a:bodyPr>
          <a:p>
            <a:pPr algn="ctr" fontAlgn="auto"/>
            <a:r>
              <a:rPr lang="zh-CN" altLang="en-US" sz="2700" b="1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  <a:cs typeface="+mn-cs"/>
              </a:rPr>
              <a:t>平 汉 铁 路</a:t>
            </a:r>
            <a:endParaRPr lang="zh-CN" altLang="en-US" sz="2700" b="1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157" name="矩形 15373"/>
          <p:cNvSpPr/>
          <p:nvPr/>
        </p:nvSpPr>
        <p:spPr>
          <a:xfrm>
            <a:off x="2344738" y="3954939"/>
            <a:ext cx="756047" cy="4869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卢沟桥</a:t>
            </a:r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158" name="矩形 15374"/>
          <p:cNvSpPr/>
          <p:nvPr/>
        </p:nvSpPr>
        <p:spPr>
          <a:xfrm rot="5400000">
            <a:off x="3478213" y="4494292"/>
            <a:ext cx="594122" cy="378619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 b="1">
                <a:ln w="9525" cap="flat" cmpd="sng">
                  <a:solidFill>
                    <a:srgbClr val="FFCC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隶书" panose="02010509060101010101" charset="-122"/>
                <a:ea typeface="隶书" panose="02010509060101010101" charset="-122"/>
              </a:rPr>
              <a:t>宛平</a:t>
            </a:r>
            <a:endParaRPr lang="zh-CN" altLang="en-US" sz="2700" b="1">
              <a:ln w="9525" cap="flat" cmpd="sng">
                <a:solidFill>
                  <a:srgbClr val="FFCC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159" name="矩形 15375"/>
          <p:cNvSpPr/>
          <p:nvPr/>
        </p:nvSpPr>
        <p:spPr>
          <a:xfrm>
            <a:off x="6610747" y="3902551"/>
            <a:ext cx="458390" cy="5024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/>
          </a:bodyPr>
          <a:p>
            <a:pPr algn="ctr"/>
            <a:r>
              <a:rPr lang="zh-CN" altLang="en-US" sz="2700" b="1">
                <a:ln w="12700" cap="flat" cmpd="sng">
                  <a:solidFill>
                    <a:srgbClr val="FFFF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丰台</a:t>
            </a:r>
            <a:endParaRPr lang="zh-CN" altLang="en-US" sz="2700" b="1">
              <a:ln w="12700" cap="flat" cmpd="sng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160" name="矩形 15376"/>
          <p:cNvSpPr/>
          <p:nvPr/>
        </p:nvSpPr>
        <p:spPr>
          <a:xfrm>
            <a:off x="6503591" y="2011839"/>
            <a:ext cx="647700" cy="5393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7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北平</a:t>
            </a:r>
            <a:endParaRPr lang="zh-CN" altLang="en-US" sz="27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6199" name="矩形 136198"/>
          <p:cNvSpPr/>
          <p:nvPr/>
        </p:nvSpPr>
        <p:spPr>
          <a:xfrm>
            <a:off x="7473315" y="1809750"/>
            <a:ext cx="4448175" cy="439991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>
            <a:spAutoFit/>
          </a:bodyPr>
          <a:p>
            <a:pPr lvl="0" eaLnBrk="0" hangingPunct="0"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卢沟桥背靠宛平城，扼平汉铁路，成为北平通往南方等地的唯一交通要道，是军事上的必争之地。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（战略位置重要）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3321" name="组合 13320"/>
          <p:cNvGrpSpPr/>
          <p:nvPr/>
        </p:nvGrpSpPr>
        <p:grpSpPr>
          <a:xfrm>
            <a:off x="189865" y="45085"/>
            <a:ext cx="4572000" cy="1295400"/>
            <a:chOff x="2352" y="2208"/>
            <a:chExt cx="2880" cy="816"/>
          </a:xfrm>
        </p:grpSpPr>
        <p:sp>
          <p:nvSpPr>
            <p:cNvPr id="13320" name="矩形 13319"/>
            <p:cNvSpPr/>
            <p:nvPr/>
          </p:nvSpPr>
          <p:spPr>
            <a:xfrm>
              <a:off x="2352" y="2208"/>
              <a:ext cx="2880" cy="81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pic>
          <p:nvPicPr>
            <p:cNvPr id="13318" name="图片 13317" descr="tiwen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2" y="2208"/>
              <a:ext cx="1187" cy="74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9" name="文本框 13318"/>
            <p:cNvSpPr txBox="1"/>
            <p:nvPr/>
          </p:nvSpPr>
          <p:spPr>
            <a:xfrm>
              <a:off x="2784" y="2248"/>
              <a:ext cx="2448" cy="75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algn="r"/>
              <a:r>
                <a:rPr lang="zh-CN" altLang="en-US" sz="3600" b="1" dirty="0">
                  <a:solidFill>
                    <a:srgbClr val="3333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日军为什么要进攻</a:t>
              </a:r>
              <a:endParaRPr lang="zh-CN" altLang="en-US" sz="3600" b="1" dirty="0">
                <a:solidFill>
                  <a:srgbClr val="3333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  <a:p>
              <a:pPr lvl="0" algn="r"/>
              <a:r>
                <a:rPr lang="zh-CN" altLang="en-US" sz="3600" b="1" dirty="0">
                  <a:solidFill>
                    <a:srgbClr val="3333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卢沟桥呢？</a:t>
              </a:r>
              <a:endParaRPr lang="zh-CN" altLang="en-US" sz="3600" b="1" dirty="0">
                <a:solidFill>
                  <a:srgbClr val="3333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1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pic>
        <p:nvPicPr>
          <p:cNvPr id="20482" name="Picture 3" descr="02a"/>
          <p:cNvPicPr>
            <a:picLocks noChangeAspect="1"/>
          </p:cNvPicPr>
          <p:nvPr/>
        </p:nvPicPr>
        <p:blipFill>
          <a:blip r:embed="rId1">
            <a:lum bright="6000" contrast="-48000"/>
          </a:blip>
          <a:stretch>
            <a:fillRect/>
          </a:stretch>
        </p:blipFill>
        <p:spPr>
          <a:xfrm>
            <a:off x="1524000" y="0"/>
            <a:ext cx="6084888" cy="4383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Picture 4" descr="D1501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4470400"/>
            <a:ext cx="6096000" cy="2387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8485" name="Text Box 5"/>
          <p:cNvSpPr txBox="1">
            <a:spLocks noChangeArrowheads="1"/>
          </p:cNvSpPr>
          <p:nvPr/>
        </p:nvSpPr>
        <p:spPr bwMode="auto">
          <a:xfrm>
            <a:off x="7667625" y="785813"/>
            <a:ext cx="3365500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“命令前线官兵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坚决抵抗，卢沟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桥即尔等之坟墓，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应与桥共存亡，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不得后退”。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—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第二十九军</a:t>
            </a:r>
            <a:endParaRPr lang="en-US" altLang="zh-CN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司令部命令</a:t>
            </a:r>
            <a:endParaRPr lang="zh-CN" altLang="en-US" sz="32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/>
            <a:endParaRPr lang="zh-CN" altLang="en-US" sz="3200">
              <a:latin typeface="宋体" panose="02010600030101010101" pitchFamily="2" charset="-122"/>
            </a:endParaRPr>
          </a:p>
        </p:txBody>
      </p:sp>
      <p:sp>
        <p:nvSpPr>
          <p:cNvPr id="20485" name="Text Box 6"/>
          <p:cNvSpPr txBox="1"/>
          <p:nvPr/>
        </p:nvSpPr>
        <p:spPr>
          <a:xfrm>
            <a:off x="9964738" y="149066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1505" name="Picture 3" descr="4KSIN$C890BZ[{@WFJ[JXC7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785813"/>
            <a:ext cx="4105275" cy="48577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06" name="Group 5"/>
          <p:cNvGrpSpPr/>
          <p:nvPr/>
        </p:nvGrpSpPr>
        <p:grpSpPr>
          <a:xfrm>
            <a:off x="1920875" y="785813"/>
            <a:ext cx="4416425" cy="5419875"/>
            <a:chOff x="118" y="663"/>
            <a:chExt cx="2782" cy="3455"/>
          </a:xfrm>
        </p:grpSpPr>
        <p:pic>
          <p:nvPicPr>
            <p:cNvPr id="21507" name="Picture 6" descr="LEFAISC_CZZ{]}CVU~43~8H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3" y="663"/>
              <a:ext cx="2652" cy="30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08" name="Text Box 7"/>
            <p:cNvSpPr txBox="1"/>
            <p:nvPr/>
          </p:nvSpPr>
          <p:spPr>
            <a:xfrm>
              <a:off x="118" y="3707"/>
              <a:ext cx="2782" cy="41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algn="ctr">
                <a:spcBef>
                  <a:spcPct val="50000"/>
                </a:spcBef>
              </a:pPr>
              <a:r>
                <a:rPr lang="zh-CN" altLang="en-US" sz="3600" b="1">
                  <a:solidFill>
                    <a:srgbClr val="000000"/>
                  </a:solidFill>
                  <a:latin typeface="Arial" panose="020B0604020202020204" pitchFamily="34" charset="0"/>
                  <a:ea typeface="幼圆" panose="02010509060101010101" pitchFamily="49" charset="-122"/>
                </a:rPr>
                <a:t>第</a:t>
              </a:r>
              <a:r>
                <a:rPr lang="en-US" altLang="zh-CN" sz="3600" b="1">
                  <a:solidFill>
                    <a:srgbClr val="000000"/>
                  </a:solidFill>
                  <a:latin typeface="Arial" panose="020B0604020202020204" pitchFamily="34" charset="0"/>
                  <a:ea typeface="幼圆" panose="02010509060101010101" pitchFamily="49" charset="-122"/>
                </a:rPr>
                <a:t>29</a:t>
              </a:r>
              <a:r>
                <a:rPr lang="zh-CN" altLang="en-US" sz="3600" b="1">
                  <a:solidFill>
                    <a:srgbClr val="000000"/>
                  </a:solidFill>
                  <a:latin typeface="Arial" panose="020B0604020202020204" pitchFamily="34" charset="0"/>
                  <a:ea typeface="幼圆" panose="02010509060101010101" pitchFamily="49" charset="-122"/>
                </a:rPr>
                <a:t>军军长宋哲元</a:t>
              </a:r>
              <a:endParaRPr lang="zh-CN" altLang="en-US" sz="3600" b="1">
                <a:solidFill>
                  <a:srgbClr val="000000"/>
                </a:solidFill>
                <a:latin typeface="Arial" panose="020B0604020202020204" pitchFamily="34" charset="0"/>
                <a:ea typeface="幼圆" panose="02010509060101010101" pitchFamily="49" charset="-122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208213" y="2781300"/>
            <a:ext cx="25146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2666365" y="5946775"/>
            <a:ext cx="3285490" cy="70675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ea"/>
                <a:ea typeface="+mj-ea"/>
                <a:cs typeface="+mn-cs"/>
              </a:rPr>
              <a:t>副军长佟麟阁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6640" name="Rectangle 16"/>
          <p:cNvSpPr>
            <a:spLocks noChangeArrowheads="1"/>
          </p:cNvSpPr>
          <p:nvPr/>
        </p:nvSpPr>
        <p:spPr bwMode="auto">
          <a:xfrm>
            <a:off x="6833870" y="5946775"/>
            <a:ext cx="2880360" cy="70675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师长赵登禹</a:t>
            </a:r>
            <a:endParaRPr kumimoji="0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2532" name="WordArt 19"/>
          <p:cNvSpPr>
            <a:spLocks noTextEdit="1"/>
          </p:cNvSpPr>
          <p:nvPr/>
        </p:nvSpPr>
        <p:spPr>
          <a:xfrm rot="5400000">
            <a:off x="7670800" y="3149600"/>
            <a:ext cx="4878388" cy="97155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l"/>
            <a:r>
              <a:rPr lang="zh-CN" altLang="en-US" sz="2000" b="1">
                <a:solidFill>
                  <a:srgbClr val="FF0000"/>
                </a:solidFill>
                <a:effectLst>
                  <a:outerShdw dist="38100" dir="2699999" algn="tl" rotWithShape="0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为国捐躯</a:t>
            </a:r>
            <a:endParaRPr lang="zh-CN" altLang="en-US" sz="2000" b="1">
              <a:solidFill>
                <a:srgbClr val="FF0000"/>
              </a:solidFill>
              <a:effectLst>
                <a:outerShdw dist="38100" dir="2699999" algn="tl" rotWithShape="0">
                  <a:srgbClr val="C0C0C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2533" name="WordArt 21"/>
          <p:cNvSpPr>
            <a:spLocks noTextEdit="1"/>
          </p:cNvSpPr>
          <p:nvPr/>
        </p:nvSpPr>
        <p:spPr>
          <a:xfrm rot="5400000">
            <a:off x="-298450" y="3055938"/>
            <a:ext cx="5040313" cy="889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176"/>
              </a:avLst>
            </a:prstTxWarp>
            <a:normAutofit/>
          </a:bodyPr>
          <a:p>
            <a:pPr algn="l"/>
            <a:r>
              <a:rPr lang="zh-CN" altLang="en-US" sz="2000" b="1">
                <a:solidFill>
                  <a:srgbClr val="FF0000"/>
                </a:solidFill>
                <a:effectLst>
                  <a:outerShdw dist="38100" dir="2699999" algn="tl" rotWithShape="0">
                    <a:srgbClr val="C0C0C0"/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浴血奋战</a:t>
            </a:r>
            <a:endParaRPr lang="zh-CN" altLang="en-US" sz="2000" b="1">
              <a:solidFill>
                <a:srgbClr val="FF0000"/>
              </a:solidFill>
              <a:effectLst>
                <a:outerShdw dist="38100" dir="2699999" algn="tl" rotWithShape="0">
                  <a:srgbClr val="C0C0C0"/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26646" name="AutoShape 22"/>
          <p:cNvSpPr>
            <a:spLocks noChangeArrowheads="1"/>
          </p:cNvSpPr>
          <p:nvPr/>
        </p:nvSpPr>
        <p:spPr bwMode="auto">
          <a:xfrm>
            <a:off x="2809875" y="0"/>
            <a:ext cx="3500438" cy="2714625"/>
          </a:xfrm>
          <a:prstGeom prst="cloudCallout">
            <a:avLst>
              <a:gd name="adj1" fmla="val -41315"/>
              <a:gd name="adj2" fmla="val 100185"/>
            </a:avLst>
          </a:prstGeom>
          <a:noFill/>
          <a:ln w="9525">
            <a:solidFill>
              <a:srgbClr val="000099"/>
            </a:solidFill>
            <a:round/>
          </a:ln>
          <a:effectLst/>
        </p:spPr>
        <p:txBody>
          <a:bodyPr/>
          <a:p>
            <a:pPr lvl="0"/>
            <a:r>
              <a:rPr lang="zh-CN" altLang="en-US" sz="24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战死者光荣</a:t>
            </a:r>
            <a:r>
              <a:rPr lang="zh-CN" altLang="en-US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偷生者耻辱。国家多难</a:t>
            </a:r>
            <a:r>
              <a:rPr lang="zh-CN" altLang="en-US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军人应当马革裹尸，以死报国 </a:t>
            </a:r>
            <a:r>
              <a:rPr lang="en-US" altLang="zh-CN" sz="24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!</a:t>
            </a:r>
            <a:endParaRPr lang="en-US" altLang="zh-CN" sz="2400" b="1">
              <a:solidFill>
                <a:srgbClr val="30303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" name="Group 26"/>
          <p:cNvGrpSpPr/>
          <p:nvPr/>
        </p:nvGrpSpPr>
        <p:grpSpPr>
          <a:xfrm>
            <a:off x="6310313" y="214313"/>
            <a:ext cx="3527425" cy="3024187"/>
            <a:chOff x="2971" y="210"/>
            <a:chExt cx="2222" cy="1905"/>
          </a:xfrm>
        </p:grpSpPr>
        <p:sp>
          <p:nvSpPr>
            <p:cNvPr id="26647" name="AutoShape 23"/>
            <p:cNvSpPr>
              <a:spLocks noChangeArrowheads="1"/>
            </p:cNvSpPr>
            <p:nvPr/>
          </p:nvSpPr>
          <p:spPr bwMode="auto">
            <a:xfrm>
              <a:off x="2971" y="210"/>
              <a:ext cx="2222" cy="1905"/>
            </a:xfrm>
            <a:prstGeom prst="cloudCallout">
              <a:avLst>
                <a:gd name="adj1" fmla="val 27981"/>
                <a:gd name="adj2" fmla="val 60283"/>
              </a:avLst>
            </a:prstGeom>
            <a:noFill/>
            <a:ln w="9525">
              <a:solidFill>
                <a:srgbClr val="000099"/>
              </a:solidFill>
              <a:round/>
            </a:ln>
            <a:effectLst/>
          </p:spPr>
          <p:txBody>
            <a:bodyPr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649" name="Rectangle 25"/>
            <p:cNvSpPr>
              <a:spLocks noChangeArrowheads="1"/>
            </p:cNvSpPr>
            <p:nvPr/>
          </p:nvSpPr>
          <p:spPr bwMode="auto">
            <a:xfrm>
              <a:off x="3241" y="390"/>
              <a:ext cx="1756" cy="1221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>
              <a:spAutoFit/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抗日</a:t>
              </a: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救国乃军人天 职，养兵千日，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报国一时，只有不怕牺牲，才能为国争光</a:t>
              </a:r>
              <a:r>
                <a:rPr kumimoji="0" lang="en-US" altLang="zh-CN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!</a:t>
              </a: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pic>
        <p:nvPicPr>
          <p:cNvPr id="22536" name="Picture 7" descr="04-9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2709863"/>
            <a:ext cx="2643188" cy="3208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7" name="Picture 15" descr="xin_68b1a9119d48419e959898fcdb842359_zdy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138" y="2714625"/>
            <a:ext cx="2720975" cy="3232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" name="Rectangle 2"/>
          <p:cNvSpPr txBox="1"/>
          <p:nvPr/>
        </p:nvSpPr>
        <p:spPr>
          <a:xfrm>
            <a:off x="807085" y="1276350"/>
            <a:ext cx="10975340" cy="309308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/>
            <a:r>
              <a:rPr lang="zh-CN" altLang="en-US" sz="3200" dirty="0">
                <a:latin typeface="黑体" panose="02010609060101010101" pitchFamily="2" charset="-122"/>
              </a:rPr>
              <a:t>    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中日双方在卢沟桥反复争夺，战斗十分激烈。不久，日本调集大批援军，向北平、天津发动大规模进攻 。</a:t>
            </a:r>
            <a:r>
              <a:rPr lang="en-US" altLang="zh-CN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月底，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北平、天津相继沦陷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eaLnBrk="1" hangingPunct="1">
              <a:lnSpc>
                <a:spcPct val="80000"/>
              </a:lnSpc>
            </a:pP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1952625" y="1071563"/>
            <a:ext cx="8358188" cy="4857750"/>
          </a:xfr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/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{"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57505" marR="0" lvl="0" indent="-357505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 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23554" name="Group 4"/>
          <p:cNvGrpSpPr/>
          <p:nvPr/>
        </p:nvGrpSpPr>
        <p:grpSpPr>
          <a:xfrm>
            <a:off x="8399463" y="1268413"/>
            <a:ext cx="503237" cy="4321175"/>
            <a:chOff x="4286" y="663"/>
            <a:chExt cx="317" cy="2722"/>
          </a:xfrm>
        </p:grpSpPr>
        <p:sp>
          <p:nvSpPr>
            <p:cNvPr id="46085" name="AutoShape 5"/>
            <p:cNvSpPr>
              <a:spLocks noChangeArrowheads="1"/>
            </p:cNvSpPr>
            <p:nvPr/>
          </p:nvSpPr>
          <p:spPr bwMode="auto">
            <a:xfrm>
              <a:off x="4286" y="920"/>
              <a:ext cx="272" cy="2244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86" name="AutoShape 6"/>
            <p:cNvSpPr>
              <a:spLocks noChangeArrowheads="1"/>
            </p:cNvSpPr>
            <p:nvPr/>
          </p:nvSpPr>
          <p:spPr bwMode="auto">
            <a:xfrm>
              <a:off x="4397" y="1068"/>
              <a:ext cx="46" cy="209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87" name="AutoShape 7"/>
            <p:cNvSpPr>
              <a:spLocks noChangeArrowheads="1"/>
            </p:cNvSpPr>
            <p:nvPr/>
          </p:nvSpPr>
          <p:spPr bwMode="auto">
            <a:xfrm>
              <a:off x="4286" y="663"/>
              <a:ext cx="317" cy="257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88" name="AutoShape 8"/>
            <p:cNvSpPr>
              <a:spLocks noChangeArrowheads="1"/>
            </p:cNvSpPr>
            <p:nvPr/>
          </p:nvSpPr>
          <p:spPr bwMode="auto">
            <a:xfrm>
              <a:off x="4331" y="3128"/>
              <a:ext cx="181" cy="257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89" name="AutoShape 9"/>
            <p:cNvSpPr>
              <a:spLocks noChangeArrowheads="1"/>
            </p:cNvSpPr>
            <p:nvPr/>
          </p:nvSpPr>
          <p:spPr bwMode="auto">
            <a:xfrm>
              <a:off x="4377" y="2341"/>
              <a:ext cx="80" cy="956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46090" name="AutoShape 10"/>
          <p:cNvSpPr>
            <a:spLocks noChangeArrowheads="1"/>
          </p:cNvSpPr>
          <p:nvPr/>
        </p:nvSpPr>
        <p:spPr bwMode="auto">
          <a:xfrm>
            <a:off x="8543925" y="3213100"/>
            <a:ext cx="144463" cy="20923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23556" name="Group 11"/>
          <p:cNvGrpSpPr/>
          <p:nvPr/>
        </p:nvGrpSpPr>
        <p:grpSpPr>
          <a:xfrm>
            <a:off x="3719513" y="1123950"/>
            <a:ext cx="503237" cy="4321175"/>
            <a:chOff x="1247" y="572"/>
            <a:chExt cx="317" cy="2722"/>
          </a:xfrm>
        </p:grpSpPr>
        <p:sp>
          <p:nvSpPr>
            <p:cNvPr id="46092" name="AutoShape 12"/>
            <p:cNvSpPr>
              <a:spLocks noChangeArrowheads="1"/>
            </p:cNvSpPr>
            <p:nvPr/>
          </p:nvSpPr>
          <p:spPr bwMode="auto">
            <a:xfrm>
              <a:off x="1247" y="829"/>
              <a:ext cx="272" cy="2244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93" name="AutoShape 13"/>
            <p:cNvSpPr>
              <a:spLocks noChangeArrowheads="1"/>
            </p:cNvSpPr>
            <p:nvPr/>
          </p:nvSpPr>
          <p:spPr bwMode="auto">
            <a:xfrm>
              <a:off x="1358" y="977"/>
              <a:ext cx="46" cy="209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94" name="AutoShape 14"/>
            <p:cNvSpPr>
              <a:spLocks noChangeArrowheads="1"/>
            </p:cNvSpPr>
            <p:nvPr/>
          </p:nvSpPr>
          <p:spPr bwMode="auto">
            <a:xfrm>
              <a:off x="1338" y="2523"/>
              <a:ext cx="85" cy="552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95" name="AutoShape 15"/>
            <p:cNvSpPr>
              <a:spLocks noChangeArrowheads="1"/>
            </p:cNvSpPr>
            <p:nvPr/>
          </p:nvSpPr>
          <p:spPr bwMode="auto">
            <a:xfrm>
              <a:off x="1247" y="572"/>
              <a:ext cx="317" cy="257"/>
            </a:xfrm>
            <a:custGeom>
              <a:avLst/>
              <a:gdLst>
                <a:gd name="G0" fmla="+- 5400 0 0"/>
                <a:gd name="G1" fmla="+- 21600 0 5400"/>
                <a:gd name="G2" fmla="+- 21600 0 5400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096" name="AutoShape 16"/>
            <p:cNvSpPr>
              <a:spLocks noChangeArrowheads="1"/>
            </p:cNvSpPr>
            <p:nvPr/>
          </p:nvSpPr>
          <p:spPr bwMode="auto">
            <a:xfrm>
              <a:off x="1292" y="3037"/>
              <a:ext cx="181" cy="257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46097" name="AutoShape 17"/>
          <p:cNvSpPr>
            <a:spLocks noChangeArrowheads="1"/>
          </p:cNvSpPr>
          <p:nvPr/>
        </p:nvSpPr>
        <p:spPr bwMode="auto">
          <a:xfrm>
            <a:off x="3863975" y="3560763"/>
            <a:ext cx="134938" cy="876300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09875" y="142875"/>
            <a:ext cx="71151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七七事变，日本全面侵华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027796" y="2428875"/>
            <a:ext cx="675005" cy="20002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中日矛盾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41296" y="2500313"/>
            <a:ext cx="675005" cy="17170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国共矛盾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24313" y="5786438"/>
            <a:ext cx="407193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国共两党</a:t>
            </a: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… …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3 0.06389 L 0.00053 0.15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6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8867 " pathEditMode="relative" ptsTypes="AA">
                                      <p:cBhvr>
                                        <p:cTn id="8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0" grpId="0" bldLvl="0" animBg="1"/>
      <p:bldP spid="46097" grpId="0" bldLvl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矩形 7197"/>
          <p:cNvSpPr/>
          <p:nvPr/>
        </p:nvSpPr>
        <p:spPr>
          <a:xfrm>
            <a:off x="606108" y="141288"/>
            <a:ext cx="408622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二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第二次国共合作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2292" name="图片 15361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53475" y="141605"/>
            <a:ext cx="2540000" cy="3131185"/>
          </a:xfrm>
          <a:prstGeom prst="rect">
            <a:avLst/>
          </a:prstGeom>
          <a:noFill/>
          <a:ln w="38100" cap="flat" cmpd="dbl">
            <a:solidFill>
              <a:srgbClr val="99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3" name="文本框 15362"/>
          <p:cNvSpPr txBox="1"/>
          <p:nvPr/>
        </p:nvSpPr>
        <p:spPr>
          <a:xfrm>
            <a:off x="391795" y="1115695"/>
            <a:ext cx="81140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全中国的同胞们！平津危急！华北危急！中华民族危急！只有全民族实行抗战，才是我们的出路！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x-none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——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中国共产党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为日军进攻卢沟桥通电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2294" name="图片 15363" descr="10DA09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5865" y="3733165"/>
            <a:ext cx="2930525" cy="3056255"/>
          </a:xfrm>
          <a:prstGeom prst="rect">
            <a:avLst/>
          </a:prstGeom>
          <a:noFill/>
          <a:ln w="38100" cap="flat" cmpd="dbl">
            <a:solidFill>
              <a:srgbClr val="333333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5" name="文本框 15364"/>
          <p:cNvSpPr txBox="1"/>
          <p:nvPr/>
        </p:nvSpPr>
        <p:spPr>
          <a:xfrm>
            <a:off x="421640" y="3889375"/>
            <a:ext cx="80537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如果战端一开，那就是地无分南北，年无分老幼，无论何人，皆有守土抗战之责，皆应抱定牺牲一切之决心。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</a:t>
            </a:r>
            <a:r>
              <a:rPr lang="en-US" altLang="x-none" sz="32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蒋介石 “最后关头”演说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8854" name="Rectangle 9"/>
          <p:cNvSpPr/>
          <p:nvPr/>
        </p:nvSpPr>
        <p:spPr>
          <a:xfrm>
            <a:off x="1771968" y="6065362"/>
            <a:ext cx="8001000" cy="6451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>
            <a:spAutoFit/>
          </a:bodyPr>
          <a:p>
            <a:pPr lvl="0">
              <a:buNone/>
            </a:pP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材料体现了国共两党怎样的共同主张？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3928" y="2214554"/>
            <a:ext cx="8964072" cy="15684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600" b="1" i="0" u="none" strike="noStrike" kern="1200" cap="none" spc="0" normalizeH="0" baseline="0" noProof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全民族共同抗战</a:t>
            </a:r>
            <a:endParaRPr kumimoji="0" lang="zh-CN" altLang="en-US" sz="9600" b="1" i="0" u="none" strike="noStrike" kern="1200" cap="none" spc="0" normalizeH="0" baseline="0" noProof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5" grpId="0"/>
      <p:bldP spid="7885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Text Box 2"/>
          <p:cNvSpPr txBox="1"/>
          <p:nvPr/>
        </p:nvSpPr>
        <p:spPr>
          <a:xfrm>
            <a:off x="4560570" y="1698625"/>
            <a:ext cx="690753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1937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月，国共两党发表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合作宣言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，两党实现</a:t>
            </a:r>
            <a:r>
              <a:rPr lang="zh-CN" altLang="en-US" sz="48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第二次合作</a:t>
            </a:r>
            <a:r>
              <a:rPr lang="zh-CN" altLang="en-US" sz="48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48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正式建立抗日民族统一战线。</a:t>
            </a:r>
            <a:endParaRPr lang="zh-CN" altLang="en-US" sz="48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9218" name="Picture 4" descr="0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5100" y="155575"/>
            <a:ext cx="4395470" cy="64115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3136265" y="214630"/>
            <a:ext cx="5888990" cy="11430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rPr>
              <a:t>抗日民族统一战线</a:t>
            </a:r>
            <a:b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rPr>
            </a:b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j-cs"/>
              </a:rPr>
              <a:t>（以国共第二次合作为主体）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j-cs"/>
            </a:endParaRPr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2460943" y="1117600"/>
            <a:ext cx="675005" cy="5229225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九一八事变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后中共提出 建立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9574" name="Line 6"/>
          <p:cNvSpPr>
            <a:spLocks noChangeShapeType="1"/>
          </p:cNvSpPr>
          <p:nvPr/>
        </p:nvSpPr>
        <p:spPr bwMode="auto">
          <a:xfrm>
            <a:off x="4224338" y="4076700"/>
            <a:ext cx="1008063" cy="368300"/>
          </a:xfrm>
          <a:prstGeom prst="line">
            <a:avLst/>
          </a:prstGeom>
          <a:noFill/>
          <a:ln w="101600" cap="sq">
            <a:solidFill>
              <a:srgbClr val="FF0000"/>
            </a:solidFill>
            <a:round/>
            <a:tailEnd type="stealth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5568315" y="3799205"/>
            <a:ext cx="675005" cy="2857500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初步形成 </a:t>
            </a: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9576" name="Line 8"/>
          <p:cNvSpPr>
            <a:spLocks noChangeShapeType="1"/>
          </p:cNvSpPr>
          <p:nvPr/>
        </p:nvSpPr>
        <p:spPr bwMode="auto">
          <a:xfrm>
            <a:off x="6959600" y="4005263"/>
            <a:ext cx="935038" cy="368300"/>
          </a:xfrm>
          <a:prstGeom prst="line">
            <a:avLst/>
          </a:prstGeom>
          <a:noFill/>
          <a:ln w="101600" cap="sq">
            <a:solidFill>
              <a:srgbClr val="FF0000"/>
            </a:solidFill>
            <a:round/>
            <a:tailEnd type="stealth" w="med" len="med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8437245" y="2536190"/>
            <a:ext cx="675005" cy="4193540"/>
          </a:xfrm>
          <a:prstGeom prst="rect">
            <a:avLst/>
          </a:prstGeom>
          <a:noFill/>
          <a:ln w="12700" cap="sq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           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正式建立</a:t>
            </a:r>
            <a:r>
              <a: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endParaRPr kumimoji="1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24500" y="1928813"/>
            <a:ext cx="785813" cy="1714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270875" y="1139825"/>
            <a:ext cx="908685" cy="2936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98478" y="1928813"/>
            <a:ext cx="613410" cy="17145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西安事变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37245" y="1117600"/>
            <a:ext cx="742315" cy="29362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ea typeface="微软雅黑" panose="020B0503020204020204" charset="-122"/>
                <a:sym typeface="+mn-ea"/>
              </a:rPr>
              <a:t>国共合作宣言发表</a:t>
            </a:r>
            <a:endParaRPr lang="zh-CN" altLang="en-US" sz="2800" b="1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7" name="Line 2"/>
          <p:cNvSpPr/>
          <p:nvPr/>
        </p:nvSpPr>
        <p:spPr>
          <a:xfrm>
            <a:off x="7128193" y="1756728"/>
            <a:ext cx="381000" cy="0"/>
          </a:xfrm>
          <a:prstGeom prst="line">
            <a:avLst/>
          </a:prstGeom>
          <a:ln w="76200" cap="flat" cmpd="sng">
            <a:solidFill>
              <a:schemeClr val="bg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4338" name="Text Box 3"/>
          <p:cNvSpPr txBox="1"/>
          <p:nvPr/>
        </p:nvSpPr>
        <p:spPr>
          <a:xfrm>
            <a:off x="-251460" y="1323340"/>
            <a:ext cx="409067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中国工农红军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主力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2" name="Text Box 4"/>
          <p:cNvSpPr txBox="1"/>
          <p:nvPr/>
        </p:nvSpPr>
        <p:spPr>
          <a:xfrm>
            <a:off x="3839210" y="1906905"/>
            <a:ext cx="20161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八路军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5320665" y="1323340"/>
            <a:ext cx="39960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总  指  挥：朱   德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4" name="Text Box 6"/>
          <p:cNvSpPr txBox="1"/>
          <p:nvPr/>
        </p:nvSpPr>
        <p:spPr>
          <a:xfrm>
            <a:off x="4951413" y="2398713"/>
            <a:ext cx="4572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副总指挥：彭德怀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5" name="Line 7"/>
          <p:cNvSpPr/>
          <p:nvPr/>
        </p:nvSpPr>
        <p:spPr>
          <a:xfrm>
            <a:off x="3221990" y="2138363"/>
            <a:ext cx="7207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pic>
        <p:nvPicPr>
          <p:cNvPr id="17416" name="Picture 8" descr="132850~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15780" y="1107440"/>
            <a:ext cx="2089150" cy="144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4" name="Text Box 9"/>
          <p:cNvSpPr txBox="1"/>
          <p:nvPr/>
        </p:nvSpPr>
        <p:spPr>
          <a:xfrm>
            <a:off x="-251460" y="4077335"/>
            <a:ext cx="437578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南方八省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红军游击队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8" name="Text Box 10"/>
          <p:cNvSpPr txBox="1"/>
          <p:nvPr/>
        </p:nvSpPr>
        <p:spPr>
          <a:xfrm>
            <a:off x="4019550" y="4528820"/>
            <a:ext cx="19424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新四军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19" name="Text Box 11"/>
          <p:cNvSpPr txBox="1"/>
          <p:nvPr/>
        </p:nvSpPr>
        <p:spPr>
          <a:xfrm>
            <a:off x="5528310" y="4241165"/>
            <a:ext cx="39954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军    长 ：叶   挺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20" name="Text Box 12"/>
          <p:cNvSpPr txBox="1"/>
          <p:nvPr/>
        </p:nvSpPr>
        <p:spPr>
          <a:xfrm>
            <a:off x="5204460" y="4947603"/>
            <a:ext cx="4643438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副军长 ：项    英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7421" name="Line 13"/>
          <p:cNvSpPr/>
          <p:nvPr/>
        </p:nvSpPr>
        <p:spPr>
          <a:xfrm>
            <a:off x="3221673" y="4730433"/>
            <a:ext cx="720725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pic>
        <p:nvPicPr>
          <p:cNvPr id="17422" name="Picture 14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9943" y="4105593"/>
            <a:ext cx="2160587" cy="1419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9" name="AutoShape 16"/>
          <p:cNvSpPr/>
          <p:nvPr/>
        </p:nvSpPr>
        <p:spPr>
          <a:xfrm>
            <a:off x="6104255" y="1466215"/>
            <a:ext cx="215900" cy="863600"/>
          </a:xfrm>
          <a:prstGeom prst="leftBrace">
            <a:avLst>
              <a:gd name="adj1" fmla="val 33314"/>
              <a:gd name="adj2" fmla="val 50000"/>
            </a:avLst>
          </a:prstGeom>
          <a:noFill/>
          <a:ln w="44450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0" name="AutoShape 17"/>
          <p:cNvSpPr/>
          <p:nvPr/>
        </p:nvSpPr>
        <p:spPr>
          <a:xfrm>
            <a:off x="5672773" y="4384040"/>
            <a:ext cx="215900" cy="863600"/>
          </a:xfrm>
          <a:prstGeom prst="leftBrace">
            <a:avLst>
              <a:gd name="adj1" fmla="val 33314"/>
              <a:gd name="adj2" fmla="val 50000"/>
            </a:avLst>
          </a:prstGeom>
          <a:noFill/>
          <a:ln w="44450">
            <a:noFill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sz="4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742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  <p:bldP spid="17414" grpId="0"/>
      <p:bldP spid="17418" grpId="0"/>
      <p:bldP spid="17419" grpId="0"/>
      <p:bldP spid="16399" grpId="0"/>
      <p:bldP spid="164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文本框 18438"/>
          <p:cNvSpPr txBox="1"/>
          <p:nvPr/>
        </p:nvSpPr>
        <p:spPr>
          <a:xfrm>
            <a:off x="2512695" y="1006475"/>
            <a:ext cx="1169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微软雅黑" panose="020B0503020204020204" charset="-122"/>
              </a:rPr>
              <a:t>             </a:t>
            </a:r>
            <a:endParaRPr lang="en-US" altLang="zh-CN" sz="32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21507" name="图片 18439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81150" y="1315720"/>
            <a:ext cx="7432675" cy="4954270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8441" name="矩形标注 18440"/>
          <p:cNvSpPr/>
          <p:nvPr/>
        </p:nvSpPr>
        <p:spPr>
          <a:xfrm>
            <a:off x="8422005" y="2679700"/>
            <a:ext cx="3252470" cy="1257935"/>
          </a:xfrm>
          <a:prstGeom prst="wedgeRectCallout">
            <a:avLst>
              <a:gd name="adj1" fmla="val -69777"/>
              <a:gd name="adj2" fmla="val 67415"/>
            </a:avLst>
          </a:prstGeom>
          <a:solidFill>
            <a:srgbClr val="FFFF99">
              <a:alpha val="89803"/>
            </a:srgbClr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日“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八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·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一三事变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9" name="矩形标注 18441"/>
          <p:cNvSpPr/>
          <p:nvPr/>
        </p:nvSpPr>
        <p:spPr>
          <a:xfrm>
            <a:off x="6757670" y="1590040"/>
            <a:ext cx="5138420" cy="714375"/>
          </a:xfrm>
          <a:prstGeom prst="wedgeRectCallout">
            <a:avLst>
              <a:gd name="adj1" fmla="val -72701"/>
              <a:gd name="adj2" fmla="val 54266"/>
            </a:avLst>
          </a:prstGeom>
          <a:solidFill>
            <a:srgbClr val="FFFF99">
              <a:alpha val="89803"/>
            </a:srgbClr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月底平津沦陷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10" name="文本框 18442"/>
          <p:cNvSpPr txBox="1"/>
          <p:nvPr/>
        </p:nvSpPr>
        <p:spPr>
          <a:xfrm>
            <a:off x="185420" y="1410970"/>
            <a:ext cx="6079490" cy="583565"/>
          </a:xfrm>
          <a:prstGeom prst="rect">
            <a:avLst/>
          </a:prstGeom>
          <a:solidFill>
            <a:srgbClr val="FFFF99">
              <a:alpha val="89803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日“卢沟桥事变”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45" name="椭圆 18444"/>
          <p:cNvSpPr/>
          <p:nvPr/>
        </p:nvSpPr>
        <p:spPr>
          <a:xfrm>
            <a:off x="7167245" y="3776345"/>
            <a:ext cx="971550" cy="71437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1513" name="文本框 18447"/>
          <p:cNvSpPr txBox="1"/>
          <p:nvPr/>
        </p:nvSpPr>
        <p:spPr>
          <a:xfrm>
            <a:off x="194945" y="5153660"/>
            <a:ext cx="11802745" cy="14452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</a:t>
            </a:r>
            <a:r>
              <a:rPr lang="zh-CN" altLang="en-US" sz="44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欲置中国于死地，以控制</a:t>
            </a:r>
            <a:r>
              <a:rPr lang="zh-CN" altLang="en-US" sz="4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上海</a:t>
            </a:r>
            <a:r>
              <a:rPr lang="zh-CN" altLang="en-US" sz="44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和</a:t>
            </a:r>
            <a:r>
              <a:rPr lang="zh-CN" altLang="en-US" sz="44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南京</a:t>
            </a:r>
            <a:r>
              <a:rPr lang="zh-CN" altLang="en-US" sz="44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最为重要！</a:t>
            </a:r>
            <a:endParaRPr lang="zh-CN" altLang="en-US" sz="44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/>
            <a:r>
              <a:rPr lang="en-US" altLang="zh-CN" sz="44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</a:t>
            </a:r>
            <a:r>
              <a:rPr lang="zh-CN" altLang="en-US" sz="44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日本第三舰队司令</a:t>
            </a:r>
            <a:endParaRPr lang="zh-CN" altLang="en-US" sz="44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514" name="文本框 6148"/>
          <p:cNvSpPr txBox="1"/>
          <p:nvPr/>
        </p:nvSpPr>
        <p:spPr>
          <a:xfrm>
            <a:off x="345440" y="90805"/>
            <a:ext cx="11116945" cy="8115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600" b="1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en-US" altLang="zh-CN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6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七七事变后，日军是怎样进一步扩大侵略的？</a:t>
            </a:r>
            <a:endParaRPr lang="zh-CN" altLang="en-US" sz="36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 bldLvl="0" animBg="1"/>
      <p:bldP spid="21513" grpId="0" bldLvl="0" animBg="1"/>
      <p:bldP spid="2150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矩形 7197"/>
          <p:cNvSpPr/>
          <p:nvPr/>
        </p:nvSpPr>
        <p:spPr>
          <a:xfrm>
            <a:off x="839153" y="261303"/>
            <a:ext cx="27543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淞沪会战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7410" name="Picture 5" descr="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9968" y="803275"/>
            <a:ext cx="4519612" cy="34972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1" name="Picture 4" descr="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193" y="906780"/>
            <a:ext cx="4343400" cy="340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Text Box 6"/>
          <p:cNvSpPr txBox="1"/>
          <p:nvPr/>
        </p:nvSpPr>
        <p:spPr>
          <a:xfrm>
            <a:off x="1267460" y="4401503"/>
            <a:ext cx="9113838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/>
            <a:r>
              <a:rPr lang="en-US" altLang="x-none" sz="360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x-none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x-none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1937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x-none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月</a:t>
            </a:r>
            <a:r>
              <a:rPr lang="en-US" altLang="x-none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，日军借口一名军官在上海虹桥机场被中国守军击毙，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大举进攻上海，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史称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八一三事变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文本占位符 151554"/>
          <p:cNvSpPr>
            <a:spLocks noGrp="1"/>
          </p:cNvSpPr>
          <p:nvPr>
            <p:ph idx="1"/>
          </p:nvPr>
        </p:nvSpPr>
        <p:spPr>
          <a:xfrm>
            <a:off x="1735455" y="563880"/>
            <a:ext cx="7907020" cy="2731770"/>
          </a:xfrm>
        </p:spPr>
        <p:txBody>
          <a:bodyPr vert="horz" wrap="square" lIns="91440" tIns="45720" rIns="91440" bIns="45720" anchor="t"/>
          <a:p>
            <a:pPr marL="228600" indent="-228600" eaLnBrk="0" hangingPunct="0"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  </a:t>
            </a:r>
            <a:r>
              <a:rPr lang="en-US" altLang="zh-CN" sz="36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       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八一三事变直接</a:t>
            </a:r>
            <a:r>
              <a:rPr lang="zh-CN" altLang="en-US" sz="36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威胁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到</a:t>
            </a:r>
            <a:r>
              <a:rPr lang="zh-CN" altLang="en-US" sz="36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南京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，局势愈发严峻，为此国民政府迅速下达总动员，与日军展开了殊死搏斗，即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淞沪会战</a:t>
            </a:r>
            <a:r>
              <a:rPr sz="360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爆发</a:t>
            </a:r>
            <a:r>
              <a:rPr lang="zh-CN" altLang="en-US" sz="36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rPr>
              <a:t>。</a:t>
            </a:r>
            <a:endParaRPr lang="zh-CN" altLang="en-US" sz="3600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Calibri" panose="020F0502020204030204" pitchFamily="34" charset="0"/>
            </a:endParaRPr>
          </a:p>
        </p:txBody>
      </p:sp>
      <p:pic>
        <p:nvPicPr>
          <p:cNvPr id="22531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3820" y="3183255"/>
            <a:ext cx="6129338" cy="31305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charRg st="0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167765" y="1374775"/>
            <a:ext cx="17240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时间：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93465" y="1363663"/>
            <a:ext cx="545306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1937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8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13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日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52233" name="矩形 3"/>
          <p:cNvSpPr>
            <a:spLocks noChangeArrowheads="1"/>
          </p:cNvSpPr>
          <p:nvPr/>
        </p:nvSpPr>
        <p:spPr bwMode="auto">
          <a:xfrm>
            <a:off x="1167765" y="2197100"/>
            <a:ext cx="2736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主要战役：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628390" y="2116138"/>
            <a:ext cx="6756400" cy="130937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宝山保卫战（姚子青）、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四行仓库战斗（谢晋元）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67765" y="3170238"/>
            <a:ext cx="17240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结果：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7409" name="矩形 7197"/>
          <p:cNvSpPr/>
          <p:nvPr/>
        </p:nvSpPr>
        <p:spPr>
          <a:xfrm>
            <a:off x="839153" y="261303"/>
            <a:ext cx="27543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淞沪会战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4578" name="图片 41985" descr="201162213642773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86915" y="1131570"/>
            <a:ext cx="8698865" cy="55073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6" name="Text Box 6"/>
          <p:cNvSpPr txBox="1"/>
          <p:nvPr/>
        </p:nvSpPr>
        <p:spPr>
          <a:xfrm>
            <a:off x="3001645" y="5576253"/>
            <a:ext cx="247332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姚子青</a:t>
            </a:r>
            <a:endParaRPr lang="zh-CN" altLang="en-US" sz="4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997" name="Text Box 7"/>
          <p:cNvSpPr txBox="1"/>
          <p:nvPr/>
        </p:nvSpPr>
        <p:spPr>
          <a:xfrm>
            <a:off x="7478395" y="5576253"/>
            <a:ext cx="21605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谢晋元</a:t>
            </a:r>
            <a:endParaRPr lang="zh-CN" altLang="en-US" sz="4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81" name="文本框 41999"/>
          <p:cNvSpPr txBox="1"/>
          <p:nvPr/>
        </p:nvSpPr>
        <p:spPr>
          <a:xfrm>
            <a:off x="2574925" y="6270625"/>
            <a:ext cx="309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sz="4000" b="1">
              <a:solidFill>
                <a:srgbClr val="000000"/>
              </a:solidFill>
              <a:latin typeface="Verdana" panose="020B0604030504040204" pitchFamily="34" charset="0"/>
              <a:ea typeface="微软雅黑" panose="020B0503020204020204" charset="-122"/>
            </a:endParaRPr>
          </a:p>
        </p:txBody>
      </p:sp>
      <p:grpSp>
        <p:nvGrpSpPr>
          <p:cNvPr id="24584" name="组合 8"/>
          <p:cNvGrpSpPr/>
          <p:nvPr/>
        </p:nvGrpSpPr>
        <p:grpSpPr>
          <a:xfrm>
            <a:off x="2768600" y="1421130"/>
            <a:ext cx="3079750" cy="4015105"/>
            <a:chOff x="424426" y="2743200"/>
            <a:chExt cx="3211178" cy="3895725"/>
          </a:xfrm>
        </p:grpSpPr>
        <p:pic>
          <p:nvPicPr>
            <p:cNvPr id="24585" name="图片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4426" y="2743200"/>
              <a:ext cx="3065463" cy="38957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文本框 5"/>
            <p:cNvSpPr txBox="1">
              <a:spLocks noChangeArrowheads="1"/>
            </p:cNvSpPr>
            <p:nvPr/>
          </p:nvSpPr>
          <p:spPr bwMode="auto">
            <a:xfrm>
              <a:off x="2028282" y="2853186"/>
              <a:ext cx="1607322" cy="2085744"/>
            </a:xfrm>
            <a:prstGeom prst="rect">
              <a:avLst/>
            </a:prstGeom>
            <a:noFill/>
            <a:ln>
              <a:noFill/>
            </a:ln>
          </p:spPr>
          <p:txBody>
            <a:bodyPr vert="eaVert" wrap="square">
              <a:spAutoFit/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endParaRPr>
            </a:p>
          </p:txBody>
        </p:sp>
      </p:grpSp>
      <p:grpSp>
        <p:nvGrpSpPr>
          <p:cNvPr id="24587" name="组合 12"/>
          <p:cNvGrpSpPr/>
          <p:nvPr/>
        </p:nvGrpSpPr>
        <p:grpSpPr>
          <a:xfrm>
            <a:off x="7396480" y="1534160"/>
            <a:ext cx="2619375" cy="3902075"/>
            <a:chOff x="6319266" y="2862262"/>
            <a:chExt cx="2861246" cy="3995738"/>
          </a:xfrm>
        </p:grpSpPr>
        <p:pic>
          <p:nvPicPr>
            <p:cNvPr id="24588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19266" y="2862262"/>
              <a:ext cx="2789238" cy="39957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7551532" y="2924500"/>
              <a:ext cx="1628980" cy="1583981"/>
            </a:xfrm>
            <a:prstGeom prst="rect">
              <a:avLst/>
            </a:prstGeom>
            <a:noFill/>
            <a:ln>
              <a:noFill/>
            </a:ln>
          </p:spPr>
          <p:txBody>
            <a:bodyPr vert="eaVert">
              <a:spAutoFit/>
            </a:bodyPr>
            <a:lstStyle/>
            <a:p>
              <a:pPr marR="0"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36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endParaRPr>
            </a:p>
          </p:txBody>
        </p:sp>
      </p:grpSp>
      <p:sp>
        <p:nvSpPr>
          <p:cNvPr id="3" name="AutoShape 45"/>
          <p:cNvSpPr>
            <a:spLocks noChangeArrowheads="1"/>
          </p:cNvSpPr>
          <p:nvPr/>
        </p:nvSpPr>
        <p:spPr bwMode="gray">
          <a:xfrm>
            <a:off x="1476375" y="254635"/>
            <a:ext cx="3657600" cy="50482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132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591" name="Rectangle 2"/>
          <p:cNvSpPr txBox="1">
            <a:spLocks noRot="1"/>
          </p:cNvSpPr>
          <p:nvPr/>
        </p:nvSpPr>
        <p:spPr>
          <a:xfrm>
            <a:off x="1520825" y="199073"/>
            <a:ext cx="3451225" cy="6159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en-US" altLang="x-none" sz="36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爱国精神世代传</a:t>
            </a:r>
            <a:endParaRPr lang="en-US" altLang="x-none" sz="3600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pic>
        <p:nvPicPr>
          <p:cNvPr id="12296" name="Picture 15" descr="20081016213311789_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240" y="213360"/>
            <a:ext cx="749391" cy="905510"/>
          </a:xfrm>
          <a:prstGeom prst="ellipse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6" grpId="0"/>
      <p:bldP spid="4199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167765" y="1374775"/>
            <a:ext cx="17240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时间：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93465" y="1363663"/>
            <a:ext cx="545306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1937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8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13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日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52233" name="矩形 3"/>
          <p:cNvSpPr>
            <a:spLocks noChangeArrowheads="1"/>
          </p:cNvSpPr>
          <p:nvPr/>
        </p:nvSpPr>
        <p:spPr bwMode="auto">
          <a:xfrm>
            <a:off x="1167765" y="2197100"/>
            <a:ext cx="2736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主要战役：</a:t>
            </a:r>
            <a:endParaRPr kumimoji="0" lang="zh-CN" altLang="en-US" sz="2800" b="0" i="0" u="none" strike="noStrike" kern="1200" cap="none" spc="0" normalizeH="0" baseline="0" noProof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628390" y="2116138"/>
            <a:ext cx="67564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宝山保卫战（姚子青）、四行仓库战斗（谢晋元）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67765" y="3170238"/>
            <a:ext cx="17240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结果：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93465" y="3371850"/>
            <a:ext cx="561721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1937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11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月，上海失陷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7409" name="矩形 7197"/>
          <p:cNvSpPr/>
          <p:nvPr/>
        </p:nvSpPr>
        <p:spPr>
          <a:xfrm>
            <a:off x="839153" y="261303"/>
            <a:ext cx="27543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淞沪会战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print"/>
          <a:srcRect l="24814" r="13974" b="25049"/>
          <a:stretch>
            <a:fillRect/>
          </a:stretch>
        </p:blipFill>
        <p:spPr>
          <a:xfrm>
            <a:off x="370840" y="952500"/>
            <a:ext cx="11450955" cy="3238500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7" name="文本框 10"/>
          <p:cNvSpPr txBox="1"/>
          <p:nvPr/>
        </p:nvSpPr>
        <p:spPr>
          <a:xfrm>
            <a:off x="951230" y="1022350"/>
            <a:ext cx="1028954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材料：此次两军作战，双方伤亡惨重，但十周之英勇抵抗，已造就堪称军事国家之荣誉。此前前所未闻者。</a:t>
            </a:r>
            <a:r>
              <a:rPr lang="en-US" altLang="zh-CN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......</a:t>
            </a:r>
            <a:r>
              <a:rPr lang="zh-CN" altLang="en-US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上海一隅之抵抗，对于整个中国均有极大之影响。</a:t>
            </a:r>
            <a:endParaRPr lang="zh-CN" altLang="en-US" sz="4000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</a:t>
            </a:r>
            <a:r>
              <a:rPr lang="en-US" altLang="zh-CN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伦敦</a:t>
            </a:r>
            <a:r>
              <a:rPr lang="en-US" altLang="zh-CN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泰晤士报</a:t>
            </a:r>
            <a:r>
              <a:rPr lang="en-US" altLang="zh-CN" sz="40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》1937.11.28</a:t>
            </a:r>
            <a:endParaRPr lang="en-US" altLang="zh-CN" sz="4000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4905" y="4662805"/>
            <a:ext cx="1032827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意义：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淞沪会战持续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3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个月，打死打伤日军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4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万多人，打破了日本</a:t>
            </a: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3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  <a:sym typeface="+mn-ea"/>
              </a:rPr>
              <a:t>个月灭亡中国的迷梦，激发了全国人民的斗志。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  <a:sym typeface="+mn-ea"/>
            </a:endParaRPr>
          </a:p>
        </p:txBody>
      </p:sp>
      <p:sp>
        <p:nvSpPr>
          <p:cNvPr id="17409" name="矩形 7197"/>
          <p:cNvSpPr/>
          <p:nvPr/>
        </p:nvSpPr>
        <p:spPr>
          <a:xfrm>
            <a:off x="839153" y="261303"/>
            <a:ext cx="27543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三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淞沪会战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379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8400" y="0"/>
            <a:ext cx="82296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7696200" y="985838"/>
            <a:ext cx="1568450" cy="766763"/>
          </a:xfrm>
          <a:prstGeom prst="wedgeRoundRectCallout">
            <a:avLst>
              <a:gd name="adj1" fmla="val -104903"/>
              <a:gd name="adj2" fmla="val 55653"/>
              <a:gd name="adj3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北平失陷</a:t>
            </a:r>
            <a:r>
              <a:rPr kumimoji="0" lang="zh-CN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(1937.7.29)</a:t>
            </a:r>
            <a:endParaRPr kumimoji="0" lang="zh-CN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797" name="AutoShape 5"/>
          <p:cNvSpPr/>
          <p:nvPr/>
        </p:nvSpPr>
        <p:spPr>
          <a:xfrm>
            <a:off x="8305800" y="1371600"/>
            <a:ext cx="685800" cy="381000"/>
          </a:xfrm>
          <a:prstGeom prst="irregularSeal1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7467600" y="1981200"/>
            <a:ext cx="1436688" cy="584200"/>
          </a:xfrm>
          <a:prstGeom prst="wedgeRoundRectCallout">
            <a:avLst>
              <a:gd name="adj1" fmla="val -85995"/>
              <a:gd name="adj2" fmla="val -30208"/>
              <a:gd name="adj3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天津失陷</a:t>
            </a:r>
            <a:r>
              <a:rPr kumimoji="0" lang="zh-CN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(1937.7.30)</a:t>
            </a:r>
            <a:endParaRPr kumimoji="0" lang="zh-CN" altLang="zh-CN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9048750" y="2349500"/>
            <a:ext cx="1619250" cy="609600"/>
          </a:xfrm>
          <a:prstGeom prst="wedgeRectCallout">
            <a:avLst>
              <a:gd name="adj1" fmla="val -50588"/>
              <a:gd name="adj2" fmla="val 171875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上海（</a:t>
            </a:r>
            <a:r>
              <a:rPr kumimoji="0" lang="zh-CN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1937.8.13)</a:t>
            </a:r>
            <a:endParaRPr kumimoji="0" lang="zh-CN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800" name="AutoShape 8"/>
          <p:cNvSpPr/>
          <p:nvPr/>
        </p:nvSpPr>
        <p:spPr>
          <a:xfrm>
            <a:off x="8153400" y="1981200"/>
            <a:ext cx="914400" cy="381000"/>
          </a:xfrm>
          <a:prstGeom prst="irregularSeal1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sp>
        <p:nvSpPr>
          <p:cNvPr id="19" name="AutoShape 9"/>
          <p:cNvSpPr/>
          <p:nvPr/>
        </p:nvSpPr>
        <p:spPr>
          <a:xfrm>
            <a:off x="9983788" y="2420938"/>
            <a:ext cx="457200" cy="762000"/>
          </a:xfrm>
          <a:prstGeom prst="irregularSeal1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sp>
        <p:nvSpPr>
          <p:cNvPr id="20" name="AutoShape 10"/>
          <p:cNvSpPr/>
          <p:nvPr/>
        </p:nvSpPr>
        <p:spPr>
          <a:xfrm>
            <a:off x="8183563" y="3357563"/>
            <a:ext cx="720725" cy="503237"/>
          </a:xfrm>
          <a:prstGeom prst="leftArrow">
            <a:avLst>
              <a:gd name="adj1" fmla="val 50000"/>
              <a:gd name="adj2" fmla="val 35804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 flipH="1">
            <a:off x="3502025" y="3183255"/>
            <a:ext cx="3357245" cy="1381125"/>
          </a:xfrm>
          <a:prstGeom prst="wedgeRoundRectCallout">
            <a:avLst>
              <a:gd name="adj1" fmla="val -70124"/>
              <a:gd name="adj2" fmla="val -30321"/>
              <a:gd name="adj3" fmla="val 16667"/>
            </a:avLst>
          </a:prstGeom>
          <a:solidFill>
            <a:srgbClr val="FF0000">
              <a:alpha val="50195"/>
            </a:srgbClr>
          </a:solidFill>
          <a:ln w="9525">
            <a:solidFill>
              <a:srgbClr val="FF0000"/>
            </a:solidFill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1937.12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.13</a:t>
            </a:r>
            <a:endParaRPr kumimoji="0" lang="en-US" altLang="zh-CN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南京沦陷</a:t>
            </a:r>
            <a:endParaRPr kumimoji="0" lang="zh-CN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2" name="Oval 12"/>
          <p:cNvSpPr/>
          <p:nvPr/>
        </p:nvSpPr>
        <p:spPr>
          <a:xfrm>
            <a:off x="2566988" y="3933825"/>
            <a:ext cx="720725" cy="574675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 cap="flat" cmpd="sng">
            <a:solidFill>
              <a:srgbClr val="000066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algn="just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 algn="l" eaLnBrk="1" hangingPunct="1">
              <a:lnSpc>
                <a:spcPct val="100000"/>
              </a:lnSpc>
            </a:pPr>
            <a:endParaRPr lang="zh-CN" altLang="en-US" sz="1800" dirty="0">
              <a:ea typeface="宋体" panose="02010600030101010101" pitchFamily="2" charset="-122"/>
            </a:endParaRPr>
          </a:p>
        </p:txBody>
      </p:sp>
      <p:sp>
        <p:nvSpPr>
          <p:cNvPr id="2" name="AutoShape 11"/>
          <p:cNvSpPr>
            <a:spLocks noChangeArrowheads="1"/>
          </p:cNvSpPr>
          <p:nvPr/>
        </p:nvSpPr>
        <p:spPr bwMode="auto">
          <a:xfrm flipH="1">
            <a:off x="155575" y="269240"/>
            <a:ext cx="4258945" cy="2762250"/>
          </a:xfrm>
          <a:prstGeom prst="wedgeRoundRectCallout">
            <a:avLst>
              <a:gd name="adj1" fmla="val -14529"/>
              <a:gd name="adj2" fmla="val 79908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国民政府迁往重庆，把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重庆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作为战时的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陪都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  <p:bldP spid="21" grpId="0" bldLvl="0" animBg="1"/>
      <p:bldP spid="22" grpId="0" bldLvl="0" animBg="1"/>
      <p:bldP spid="2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5842" name="Picture 4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rcRect b="5600"/>
          <a:stretch>
            <a:fillRect/>
          </a:stretch>
        </p:blipFill>
        <p:spPr>
          <a:xfrm>
            <a:off x="2665730" y="2708275"/>
            <a:ext cx="7164388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23683" y="1073150"/>
            <a:ext cx="9144000" cy="13220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从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12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月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13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日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,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日本占领南京仅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六周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的时间内，日本侵略者杀害中国同胞</a:t>
            </a:r>
            <a:endParaRPr kumimoji="0" lang="zh-CN" altLang="en-US" sz="4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705100" y="4019550"/>
            <a:ext cx="7086600" cy="1938020"/>
          </a:xfrm>
          <a:prstGeom prst="rect">
            <a:avLst/>
          </a:prstGeom>
          <a:solidFill>
            <a:srgbClr val="33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300000</a:t>
            </a:r>
            <a:endParaRPr kumimoji="0" lang="en-US" altLang="zh-CN" sz="4800" b="0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30</a:t>
            </a:r>
            <a:r>
              <a:rPr kumimoji="0" lang="zh-CN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万人以上）</a:t>
            </a:r>
            <a:endParaRPr kumimoji="0" lang="zh-CN" altLang="en-US" sz="4800" b="0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2529" name="矩形 7197"/>
          <p:cNvSpPr/>
          <p:nvPr/>
        </p:nvSpPr>
        <p:spPr>
          <a:xfrm>
            <a:off x="381318" y="261303"/>
            <a:ext cx="3281362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四</a:t>
            </a:r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南京大屠杀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bldLvl="0" animBg="1"/>
      <p:bldP spid="6" grpId="0" bldLvl="0" animBg="1"/>
      <p:bldP spid="6" grpId="1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30724" name="Object 4">
            <a:hlinkClick r:id="" action="ppaction://ole?verb="/>
          </p:cNvPr>
          <p:cNvGraphicFramePr/>
          <p:nvPr/>
        </p:nvGraphicFramePr>
        <p:xfrm>
          <a:off x="1687830" y="53340"/>
          <a:ext cx="8796020" cy="661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527550" imgH="3395345" progId="PowerPoint.Show.8">
                  <p:embed/>
                </p:oleObj>
              </mc:Choice>
              <mc:Fallback>
                <p:oleObj name="" r:id="rId1" imgW="4527550" imgH="3395345" progId="PowerPoint.Show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87830" y="53340"/>
                        <a:ext cx="8796020" cy="6613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Object 5">
            <a:hlinkClick r:id="" action="ppaction://ole?verb="/>
          </p:cNvPr>
          <p:cNvGraphicFramePr/>
          <p:nvPr/>
        </p:nvGraphicFramePr>
        <p:xfrm>
          <a:off x="1689100" y="54610"/>
          <a:ext cx="8792845" cy="6609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4518025" imgH="3387725" progId="PowerPoint.Show.8">
                  <p:embed/>
                </p:oleObj>
              </mc:Choice>
              <mc:Fallback>
                <p:oleObj name="" r:id="rId3" imgW="4518025" imgH="3387725" progId="PowerPoint.Show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89100" y="54610"/>
                        <a:ext cx="8792845" cy="66097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6" name="Object 6">
            <a:hlinkClick r:id="" action="ppaction://ole?verb="/>
          </p:cNvPr>
          <p:cNvGraphicFramePr/>
          <p:nvPr/>
        </p:nvGraphicFramePr>
        <p:xfrm>
          <a:off x="1689100" y="55880"/>
          <a:ext cx="8792845" cy="6708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4518025" imgH="3387725" progId="PowerPoint.Show.8">
                  <p:embed/>
                </p:oleObj>
              </mc:Choice>
              <mc:Fallback>
                <p:oleObj name="" r:id="rId5" imgW="4518025" imgH="3387725" progId="PowerPoint.Show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89100" y="55880"/>
                        <a:ext cx="8792845" cy="67081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7" name="Object 7">
            <a:hlinkClick r:id="" action="ppaction://ole?verb="/>
          </p:cNvPr>
          <p:cNvGraphicFramePr/>
          <p:nvPr/>
        </p:nvGraphicFramePr>
        <p:xfrm>
          <a:off x="1582420" y="130810"/>
          <a:ext cx="8906510" cy="6758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4518025" imgH="3387725" progId="PowerPoint.Show.8">
                  <p:embed/>
                </p:oleObj>
              </mc:Choice>
              <mc:Fallback>
                <p:oleObj name="" r:id="rId7" imgW="4518025" imgH="3387725" progId="PowerPoint.Show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2420" y="130810"/>
                        <a:ext cx="8906510" cy="6758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1617980" y="64770"/>
            <a:ext cx="8934450" cy="689102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16125" y="341630"/>
            <a:ext cx="7687945" cy="6136005"/>
          </a:xfrm>
          <a:prstGeom prst="rect">
            <a:avLst/>
          </a:prstGeom>
        </p:spPr>
      </p:pic>
      <p:graphicFrame>
        <p:nvGraphicFramePr>
          <p:cNvPr id="30730" name="Object 11">
            <a:hlinkClick r:id="" action="ppaction://ole?verb="/>
          </p:cNvPr>
          <p:cNvGraphicFramePr/>
          <p:nvPr/>
        </p:nvGraphicFramePr>
        <p:xfrm>
          <a:off x="1689100" y="53975"/>
          <a:ext cx="8848725" cy="6424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4521835" imgH="3392170" progId="PowerPoint.Show.8">
                  <p:embed/>
                </p:oleObj>
              </mc:Choice>
              <mc:Fallback>
                <p:oleObj name="" r:id="rId11" imgW="4521835" imgH="3392170" progId="PowerPoint.Show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89100" y="53975"/>
                        <a:ext cx="8848725" cy="64242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3" name="文本框 25602"/>
          <p:cNvSpPr txBox="1"/>
          <p:nvPr/>
        </p:nvSpPr>
        <p:spPr>
          <a:xfrm>
            <a:off x="2362200" y="1066800"/>
            <a:ext cx="7696200" cy="4570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3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79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年过去了，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我们一直没有忘记这段血泪的历史，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但是</a:t>
            </a:r>
            <a:r>
              <a:rPr lang="en-US" altLang="zh-CN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……</a:t>
            </a: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</a:pPr>
            <a:endParaRPr lang="en-US" altLang="zh-CN" sz="3200" b="1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  <a:buClr>
                <a:srgbClr val="000000"/>
              </a:buClr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现在的日本政府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  <a:buClr>
                <a:srgbClr val="000000"/>
              </a:buClr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有没有深刻地反省这段历史，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>
              <a:lnSpc>
                <a:spcPct val="130000"/>
              </a:lnSpc>
              <a:buClr>
                <a:srgbClr val="000000"/>
              </a:buClr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有没有真诚地向受害的中国人民道歉？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1738313" y="928688"/>
            <a:ext cx="8786813" cy="20300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         日本新版教科书对南京大屠杀这样叙述：</a:t>
            </a:r>
            <a:endParaRPr lang="en-US" altLang="zh-CN" sz="2800" b="1">
              <a:solidFill>
                <a:srgbClr val="30303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en-US" altLang="zh-CN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2800" b="1">
                <a:solidFill>
                  <a:srgbClr val="303030"/>
                </a:solidFill>
                <a:latin typeface="微软雅黑" panose="020B0503020204020204" charset="-122"/>
                <a:ea typeface="微软雅黑" panose="020B0503020204020204" charset="-122"/>
              </a:rPr>
              <a:t>月，日军进入南京，多数中国军民被日军打死打伤（南京事件），  对于此事件 牺牲者数字的实际情况，资料上有许多疑点，众说纷纭， 争论仍在持续”。</a:t>
            </a:r>
            <a:endParaRPr lang="zh-CN" altLang="en-US" sz="2800" b="1">
              <a:solidFill>
                <a:srgbClr val="30303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1746" name="Picture 3" descr="15853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4143375"/>
            <a:ext cx="9144000" cy="21336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5" name="直接连接符 4"/>
          <p:cNvCxnSpPr/>
          <p:nvPr/>
        </p:nvCxnSpPr>
        <p:spPr>
          <a:xfrm>
            <a:off x="2524125" y="2428875"/>
            <a:ext cx="1500188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7881938" y="2428875"/>
            <a:ext cx="2428875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1952625" y="2928938"/>
            <a:ext cx="7072313" cy="47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81313" y="3214688"/>
            <a:ext cx="6143625" cy="811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淡化侵略，否认南京大屠杀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8681" name="图片 28680" descr="日  本  教图1"/>
          <p:cNvPicPr>
            <a:picLocks noChangeAspect="1"/>
          </p:cNvPicPr>
          <p:nvPr/>
        </p:nvPicPr>
        <p:blipFill>
          <a:blip r:embed="rId1">
            <a:lum bright="-6000" contrast="12000"/>
          </a:blip>
          <a:srcRect t="7315"/>
          <a:stretch>
            <a:fillRect/>
          </a:stretch>
        </p:blipFill>
        <p:spPr>
          <a:xfrm>
            <a:off x="6172200" y="2724150"/>
            <a:ext cx="4284980" cy="33648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83" name="图片 28682" descr="日  本  教图1"/>
          <p:cNvPicPr>
            <a:picLocks noChangeAspect="1"/>
          </p:cNvPicPr>
          <p:nvPr/>
        </p:nvPicPr>
        <p:blipFill>
          <a:blip r:embed="rId2"/>
          <a:srcRect t="3658"/>
          <a:stretch>
            <a:fillRect/>
          </a:stretch>
        </p:blipFill>
        <p:spPr>
          <a:xfrm>
            <a:off x="1905000" y="2668905"/>
            <a:ext cx="3327400" cy="3284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4" name="文本框 28683"/>
          <p:cNvSpPr txBox="1"/>
          <p:nvPr/>
        </p:nvSpPr>
        <p:spPr>
          <a:xfrm>
            <a:off x="1905000" y="5952808"/>
            <a:ext cx="4038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D60093"/>
                </a:solidFill>
                <a:latin typeface="Arial Narrow" panose="020B0606020202030204" pitchFamily="34" charset="0"/>
                <a:ea typeface="黑体" panose="02010609060101010101" pitchFamily="2" charset="-122"/>
              </a:rPr>
              <a:t>日本兵在帮助中国老人</a:t>
            </a:r>
            <a:endParaRPr lang="zh-CN" altLang="en-US" sz="2800" b="1" dirty="0">
              <a:solidFill>
                <a:srgbClr val="D60093"/>
              </a:solidFill>
              <a:latin typeface="Arial Narrow" panose="020B0606020202030204" pitchFamily="34" charset="0"/>
              <a:ea typeface="黑体" panose="02010609060101010101" pitchFamily="2" charset="-122"/>
            </a:endParaRPr>
          </a:p>
        </p:txBody>
      </p:sp>
      <p:sp>
        <p:nvSpPr>
          <p:cNvPr id="28685" name="矩形 28684"/>
          <p:cNvSpPr/>
          <p:nvPr/>
        </p:nvSpPr>
        <p:spPr>
          <a:xfrm>
            <a:off x="2209800" y="547688"/>
            <a:ext cx="8077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日本右翼势力：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南京大屠杀是世纪大谎言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8686" name="文本框 28685"/>
          <p:cNvSpPr txBox="1"/>
          <p:nvPr/>
        </p:nvSpPr>
        <p:spPr>
          <a:xfrm>
            <a:off x="2133600" y="1244918"/>
            <a:ext cx="80010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日本的中学历史教科书说：“因为是在战争期间，即是发生某种屠杀，也并非‘大屠杀’一类的行动。”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8687" name="矩形 28686"/>
          <p:cNvSpPr/>
          <p:nvPr/>
        </p:nvSpPr>
        <p:spPr>
          <a:xfrm>
            <a:off x="4334510" y="2098358"/>
            <a:ext cx="4191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日本教科书中的图片</a:t>
            </a:r>
            <a:endParaRPr lang="zh-CN" altLang="en-US" sz="2800" b="1" dirty="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56655" y="6168390"/>
            <a:ext cx="41154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 algn="l">
              <a:spcBef>
                <a:spcPct val="50000"/>
              </a:spcBef>
              <a:buClr>
                <a:srgbClr val="000000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Arial Narrow" panose="020B0606020202030204" pitchFamily="34" charset="0"/>
                <a:ea typeface="黑体" panose="02010609060101010101" pitchFamily="2" charset="-122"/>
                <a:sym typeface="+mn-ea"/>
              </a:rPr>
              <a:t>日本兵与中国小朋友合影</a:t>
            </a:r>
            <a:endParaRPr lang="zh-CN" altLang="en-US" sz="2800" b="1" dirty="0">
              <a:solidFill>
                <a:srgbClr val="FF0000"/>
              </a:solidFill>
              <a:latin typeface="Arial Narrow" panose="020B0606020202030204" pitchFamily="34" charset="0"/>
              <a:ea typeface="黑体" panose="0201060906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2" name="Rectangle 2"/>
          <p:cNvSpPr/>
          <p:nvPr/>
        </p:nvSpPr>
        <p:spPr>
          <a:xfrm>
            <a:off x="6408420" y="461645"/>
            <a:ext cx="3628390" cy="550799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/>
            <a:r>
              <a:rPr lang="en-US" altLang="zh-CN">
                <a:latin typeface="Garamond" panose="02020404030301010803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320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靖国神社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是日本明治时期建立的，日本政客频频参拜的东京靖国神社里供奉着东条英 机等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14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名二战甲级战犯和约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2000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</a:rPr>
              <a:t>名乙、丙级战犯的牌位。靖国神社已成为日本右翼势力的精神支柱和聚会地。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27653" name="Picture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711200"/>
            <a:ext cx="3200400" cy="2401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2306" name="Text Box 2"/>
          <p:cNvSpPr txBox="1"/>
          <p:nvPr/>
        </p:nvSpPr>
        <p:spPr>
          <a:xfrm>
            <a:off x="1948815" y="5874385"/>
            <a:ext cx="405638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日本前首相小泉纯一郎参拜靖国神社</a:t>
            </a:r>
            <a:endParaRPr lang="zh-CN" altLang="en-US" sz="28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7651" name="Picture 3" descr="2004091311264959335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5515" y="3601085"/>
            <a:ext cx="3200400" cy="2124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9" name="文本框 41988"/>
          <p:cNvSpPr txBox="1"/>
          <p:nvPr/>
        </p:nvSpPr>
        <p:spPr>
          <a:xfrm>
            <a:off x="1828800" y="1143000"/>
            <a:ext cx="86106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 dirty="0">
                <a:solidFill>
                  <a:srgbClr val="660066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solidFill>
                  <a:srgbClr val="660066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战后日本拒不承认南京大屠杀的事实，并多次篡改历史教科书，其首相也多次参拜靖国神社，我们应怎样认识？</a:t>
            </a:r>
            <a:endParaRPr lang="zh-CN" altLang="en-US" sz="3200" b="1" dirty="0">
              <a:solidFill>
                <a:srgbClr val="660066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1990" name="文本框 41989"/>
          <p:cNvSpPr txBox="1"/>
          <p:nvPr/>
        </p:nvSpPr>
        <p:spPr>
          <a:xfrm>
            <a:off x="1905000" y="3124200"/>
            <a:ext cx="8534400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、应有认识：</a:t>
            </a:r>
            <a:endParaRPr lang="zh-CN" altLang="en-US" sz="32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）作为中国人，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不能忘记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这段历史。</a:t>
            </a:r>
            <a:endParaRPr lang="zh-CN" altLang="en-US" sz="32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）日本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不容否认与篡改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/>
            <a:r>
              <a:rPr lang="en-US" altLang="zh-CN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、现实意义：</a:t>
            </a:r>
            <a:endParaRPr lang="zh-CN" altLang="en-US" sz="32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lvl="0"/>
            <a:r>
              <a:rPr lang="zh-CN" altLang="en-US" sz="3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前事不忘，后事之师。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反对战争，珍爱和平。</a:t>
            </a:r>
            <a:endParaRPr lang="zh-CN" altLang="en-US" sz="32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1991" name="矩形 41990"/>
          <p:cNvSpPr/>
          <p:nvPr/>
        </p:nvSpPr>
        <p:spPr>
          <a:xfrm>
            <a:off x="1828800" y="457200"/>
            <a:ext cx="2286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3200" b="1" dirty="0">
                <a:solidFill>
                  <a:srgbClr val="660066"/>
                </a:solidFill>
                <a:effectLst/>
                <a:latin typeface="Arial" panose="020B0604020202020204" pitchFamily="34" charset="0"/>
                <a:ea typeface="黑体" panose="02010609060101010101" pitchFamily="2" charset="-122"/>
              </a:rPr>
              <a:t>思维拓展</a:t>
            </a:r>
            <a:endParaRPr lang="zh-CN" altLang="en-US" sz="3200" b="1" dirty="0">
              <a:solidFill>
                <a:srgbClr val="660066"/>
              </a:solidFill>
              <a:effectLst/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5" name="AutoShape 2" descr="http://img4.imgtn.bdimg.com/it/u=2357518921,2327098609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41986" name="AutoShape 4" descr="http://img4.imgtn.bdimg.com/it/u=2357518921,2327098609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41987" name="AutoShape 6" descr="http://img4.imgtn.bdimg.com/it/u=2357518921,2327098609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41988" name="AutoShape 8" descr="http://img1.imgtn.bdimg.com/it/u=768381296,2337071213&amp;fm=21&amp;gp=0.jpg"/>
          <p:cNvSpPr>
            <a:spLocks noChangeAspect="1"/>
          </p:cNvSpPr>
          <p:nvPr/>
        </p:nvSpPr>
        <p:spPr>
          <a:xfrm>
            <a:off x="1679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41989" name="矩形 6"/>
          <p:cNvSpPr/>
          <p:nvPr/>
        </p:nvSpPr>
        <p:spPr>
          <a:xfrm>
            <a:off x="3143250" y="981075"/>
            <a:ext cx="2547938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>
                <a:latin typeface="Arial" panose="020B0604020202020204" pitchFamily="34" charset="0"/>
                <a:ea typeface="幼圆" panose="02010509060101010101" pitchFamily="49" charset="-122"/>
              </a:rPr>
              <a:t>1994</a:t>
            </a:r>
            <a:r>
              <a:rPr lang="zh-CN" altLang="en-US">
                <a:latin typeface="Arial" panose="020B0604020202020204" pitchFamily="34" charset="0"/>
                <a:ea typeface="幼圆" panose="02010509060101010101" pitchFamily="49" charset="-122"/>
              </a:rPr>
              <a:t>年</a:t>
            </a:r>
            <a:r>
              <a:rPr lang="en-US" altLang="zh-CN">
                <a:latin typeface="Arial" panose="020B0604020202020204" pitchFamily="34" charset="0"/>
                <a:ea typeface="幼圆" panose="02010509060101010101" pitchFamily="49" charset="-122"/>
              </a:rPr>
              <a:t>12</a:t>
            </a:r>
            <a:r>
              <a:rPr lang="zh-CN" altLang="en-US">
                <a:latin typeface="Arial" panose="020B0604020202020204" pitchFamily="34" charset="0"/>
                <a:ea typeface="幼圆" panose="02010509060101010101" pitchFamily="49" charset="-122"/>
              </a:rPr>
              <a:t>月</a:t>
            </a:r>
            <a:r>
              <a:rPr lang="en-US" altLang="zh-CN">
                <a:latin typeface="Arial" panose="020B0604020202020204" pitchFamily="34" charset="0"/>
                <a:ea typeface="幼圆" panose="02010509060101010101" pitchFamily="49" charset="-122"/>
              </a:rPr>
              <a:t>13</a:t>
            </a:r>
            <a:r>
              <a:rPr lang="zh-CN" altLang="en-US">
                <a:latin typeface="Arial" panose="020B0604020202020204" pitchFamily="34" charset="0"/>
                <a:ea typeface="幼圆" panose="02010509060101010101" pitchFamily="49" charset="-122"/>
              </a:rPr>
              <a:t>日，地方上首次为南京大屠杀遇难者举行悼念活动。</a:t>
            </a:r>
            <a:endParaRPr lang="zh-CN" altLang="en-US"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pic>
        <p:nvPicPr>
          <p:cNvPr id="41990" name="图片 1"/>
          <p:cNvPicPr>
            <a:picLocks noChangeAspect="1"/>
          </p:cNvPicPr>
          <p:nvPr/>
        </p:nvPicPr>
        <p:blipFill>
          <a:blip r:embed="rId1"/>
          <a:srcRect t="8325"/>
          <a:stretch>
            <a:fillRect/>
          </a:stretch>
        </p:blipFill>
        <p:spPr>
          <a:xfrm>
            <a:off x="1525588" y="0"/>
            <a:ext cx="5314950" cy="36718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" name="组合 10"/>
          <p:cNvGrpSpPr/>
          <p:nvPr/>
        </p:nvGrpSpPr>
        <p:grpSpPr>
          <a:xfrm>
            <a:off x="2135188" y="1916113"/>
            <a:ext cx="8804275" cy="3289680"/>
            <a:chOff x="611480" y="1916737"/>
            <a:chExt cx="8804275" cy="3289184"/>
          </a:xfrm>
        </p:grpSpPr>
        <p:sp>
          <p:nvSpPr>
            <p:cNvPr id="6" name="矩形 5"/>
            <p:cNvSpPr/>
            <p:nvPr/>
          </p:nvSpPr>
          <p:spPr>
            <a:xfrm>
              <a:off x="5363820" y="1916737"/>
              <a:ext cx="4051935" cy="6450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12.13</a:t>
              </a: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国家公祭日 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611480" y="4437687"/>
              <a:ext cx="3463290" cy="768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城殇</a:t>
              </a:r>
              <a:r>
                <a:rPr kumimoji="0" lang="en-US" altLang="zh-CN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----</a:t>
              </a:r>
              <a:r>
                <a:rPr kumimoji="0" lang="zh-CN" altLang="en-US" sz="4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国殇</a:t>
              </a:r>
              <a:endPara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pic>
        <p:nvPicPr>
          <p:cNvPr id="41992" name="Picture 10" descr="http://t02.pic.sogou.com/7b3a0ae960c147cd-0fb136d58f1ed394-289256431c26d9a5f46b544783a4b6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0250" y="3422650"/>
            <a:ext cx="4857750" cy="3435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784475" y="3141663"/>
            <a:ext cx="671512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5513" y="1846263"/>
            <a:ext cx="8867237" cy="2846387"/>
            <a:chOff x="181998" y="1845609"/>
            <a:chExt cx="8866118" cy="2846704"/>
          </a:xfrm>
        </p:grpSpPr>
        <p:sp>
          <p:nvSpPr>
            <p:cNvPr id="5" name="文本框 4"/>
            <p:cNvSpPr txBox="1"/>
            <p:nvPr/>
          </p:nvSpPr>
          <p:spPr>
            <a:xfrm>
              <a:off x="181998" y="1845609"/>
              <a:ext cx="798094" cy="271464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历史的胜利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8311609" y="1989753"/>
              <a:ext cx="736507" cy="270256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正义的胜利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pic>
        <p:nvPicPr>
          <p:cNvPr id="43011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0" y="1773238"/>
            <a:ext cx="7265988" cy="3144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719513" y="333375"/>
            <a:ext cx="50292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人类的记忆</a:t>
            </a:r>
            <a:endParaRPr kumimoji="0" lang="zh-CN" altLang="en-US" sz="7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38438" y="5214938"/>
            <a:ext cx="678688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“可以宽恕，但不可以忘却”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3573463"/>
            <a:ext cx="7416800" cy="151288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</a:br>
            <a:b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</a:br>
            <a:b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</a:br>
            <a:b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</a:br>
            <a:b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</a:b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1773238"/>
            <a:ext cx="5000625" cy="576263"/>
          </a:xfr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1937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月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ea"/>
                <a:ea typeface="+mn-ea"/>
                <a:cs typeface="+mn-cs"/>
              </a:rPr>
              <a:t>日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5059" name="WordArt 4"/>
          <p:cNvSpPr>
            <a:spLocks noTextEdit="1"/>
          </p:cNvSpPr>
          <p:nvPr/>
        </p:nvSpPr>
        <p:spPr>
          <a:xfrm>
            <a:off x="4810125" y="214313"/>
            <a:ext cx="223202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solidFill>
                  <a:srgbClr val="000000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抢答题</a:t>
            </a:r>
            <a:endParaRPr lang="zh-CN" altLang="en-US" sz="4000" b="1">
              <a:solidFill>
                <a:srgbClr val="000000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667000" y="2857500"/>
            <a:ext cx="3569970" cy="5765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国共合作宣言发表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1919288" y="2349500"/>
            <a:ext cx="8197850" cy="747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 抗日民族统一战线正式形成的标志？</a:t>
            </a:r>
            <a:b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1416050" y="1196975"/>
            <a:ext cx="5976938" cy="5762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、卢沟桥事变发生的时间？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2738438" y="4429125"/>
            <a:ext cx="2786063" cy="47815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30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多万人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1774825" y="3497740"/>
            <a:ext cx="882015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日军占领南京后，屠杀手无寸铁的中国居民和放下武器的士兵总数超过了多少人？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29118" y="5462270"/>
            <a:ext cx="4067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.国家公祭日是哪一天？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64605" y="5462270"/>
            <a:ext cx="30099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12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月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13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日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  <p:bldP spid="40965" grpId="0" bldLvl="0" animBg="1"/>
      <p:bldP spid="40968" grpId="0" bldLvl="0" animBg="1"/>
      <p:bldP spid="40969" grpId="0" bldLvl="0" animBg="1"/>
      <p:bldP spid="40972" grpId="0" bldLvl="0" animBg="1"/>
      <p:bldP spid="40973" grpId="0" bldLvl="0" animBg="1"/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160458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160458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160458"/>
</p:tagLst>
</file>

<file path=ppt/theme/theme1.xml><?xml version="1.0" encoding="utf-8"?>
<a:theme xmlns:a="http://schemas.openxmlformats.org/drawingml/2006/main" name="A000120140530A99PPBG">
  <a:themeElements>
    <a:clrScheme name="自定义 414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826951"/>
      </a:accent1>
      <a:accent2>
        <a:srgbClr val="C0923E"/>
      </a:accent2>
      <a:accent3>
        <a:srgbClr val="B5AD4B"/>
      </a:accent3>
      <a:accent4>
        <a:srgbClr val="7FA757"/>
      </a:accent4>
      <a:accent5>
        <a:srgbClr val="417677"/>
      </a:accent5>
      <a:accent6>
        <a:srgbClr val="FA9921"/>
      </a:accent6>
      <a:hlink>
        <a:srgbClr val="00B0F0"/>
      </a:hlink>
      <a:folHlink>
        <a:srgbClr val="AFB2B4"/>
      </a:folHlink>
    </a:clrScheme>
    <a:fontScheme name="自定义 7">
      <a:majorFont>
        <a:latin typeface="Arial"/>
        <a:ea typeface="微软雅黑"/>
        <a:cs typeface=""/>
      </a:majorFont>
      <a:minorFont>
        <a:latin typeface="Arial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A000120150318A08PPBG</Template>
  <TotalTime>0</TotalTime>
  <Words>2489</Words>
  <Application>WPS 演示</Application>
  <PresentationFormat>全屏显示(4:3)</PresentationFormat>
  <Paragraphs>329</Paragraphs>
  <Slides>32</Slides>
  <Notes>3</Notes>
  <HiddenSlides>0</HiddenSlides>
  <MMClips>3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32</vt:i4>
      </vt:variant>
    </vt:vector>
  </HeadingPairs>
  <TitlesOfParts>
    <vt:vector size="60" baseType="lpstr">
      <vt:lpstr>Arial</vt:lpstr>
      <vt:lpstr>宋体</vt:lpstr>
      <vt:lpstr>Wingdings</vt:lpstr>
      <vt:lpstr>幼圆</vt:lpstr>
      <vt:lpstr>微软雅黑</vt:lpstr>
      <vt:lpstr>Calibri</vt:lpstr>
      <vt:lpstr>华文行楷</vt:lpstr>
      <vt:lpstr>方正黑体_GBK</vt:lpstr>
      <vt:lpstr>楷体</vt:lpstr>
      <vt:lpstr>黑体</vt:lpstr>
      <vt:lpstr>Times New Roman</vt:lpstr>
      <vt:lpstr>隶书</vt:lpstr>
      <vt:lpstr>华文新魏</vt:lpstr>
      <vt:lpstr>Garamond</vt:lpstr>
      <vt:lpstr>Arial Unicode MS</vt:lpstr>
      <vt:lpstr>Verdana</vt:lpstr>
      <vt:lpstr>Comic Sans MS</vt:lpstr>
      <vt:lpstr>Arial Narrow</vt:lpstr>
      <vt:lpstr>楷体_GB2312</vt:lpstr>
      <vt:lpstr>PMingLiU-ExtB</vt:lpstr>
      <vt:lpstr>新宋体</vt:lpstr>
      <vt:lpstr>A000120140530A99PPBG</vt:lpstr>
      <vt:lpstr>PBrush</vt:lpstr>
      <vt:lpstr>PowerPoint.Show.8</vt:lpstr>
      <vt:lpstr>PowerPoint.Show.8</vt:lpstr>
      <vt:lpstr>PowerPoint.Show.8</vt:lpstr>
      <vt:lpstr>PowerPoint.Show.8</vt:lpstr>
      <vt:lpstr>PowerPoint.Show.8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抗日民族统一战线 （以国共第二次合作为主体）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470</cp:revision>
  <dcterms:created xsi:type="dcterms:W3CDTF">2015-10-27T00:25:00Z</dcterms:created>
  <dcterms:modified xsi:type="dcterms:W3CDTF">2020-12-19T11:41:08Z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