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9" r:id="rId6"/>
    <p:sldId id="260" r:id="rId7"/>
    <p:sldId id="275" r:id="rId8"/>
    <p:sldId id="276" r:id="rId9"/>
    <p:sldId id="277" r:id="rId10"/>
    <p:sldId id="261" r:id="rId11"/>
    <p:sldId id="262" r:id="rId12"/>
    <p:sldId id="280" r:id="rId13"/>
    <p:sldId id="278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3" r:id="rId24"/>
    <p:sldId id="274" r:id="rId25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038526-13F9-4AD3-AEA2-8CF2195BE0B4}" type="doc">
      <dgm:prSet loTypeId="urn:microsoft.com/office/officeart/2008/layout/BendingPictureCaptionList" loCatId="pictur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/>
        </a:p>
      </dgm:t>
    </dgm:pt>
    <dgm:pt modelId="{9C971966-0F4C-4D99-8712-3F491A5C79F5}" type="parTrans" cxnId="{7FC62075-44BD-4EB7-BFCB-54C67D75E3CF}">
      <dgm:prSet/>
      <dgm:spPr/>
      <dgm:t>
        <a:bodyPr/>
        <a:lstStyle/>
        <a:p>
          <a:endParaRPr lang="zh-CN" altLang="en-US"/>
        </a:p>
      </dgm:t>
    </dgm:pt>
    <dgm:pt modelId="{77C3DDEF-031F-47F0-BE8D-91B3CA32993A}">
      <dgm:prSet phldrT="[文本]"/>
      <dgm:spPr>
        <a:solidFill>
          <a:srgbClr val="C00000"/>
        </a:solidFill>
      </dgm:spPr>
      <dgm:t>
        <a:bodyPr/>
        <a:lstStyle/>
        <a:p>
          <a:r>
            <a:rPr lang="zh-CN" altLang="en-US" smtClean="0"/>
            <a:t>戈雷岛</a:t>
          </a:r>
          <a:endParaRPr lang="zh-CN" altLang="en-US"/>
        </a:p>
      </dgm:t>
    </dgm:pt>
    <dgm:pt modelId="{D9B88448-6390-453B-9840-59C8EF7B2D85}" type="sibTrans" cxnId="{7FC62075-44BD-4EB7-BFCB-54C67D75E3CF}">
      <dgm:prSet/>
      <dgm:spPr/>
      <dgm:t>
        <a:bodyPr/>
        <a:lstStyle/>
        <a:p>
          <a:endParaRPr lang="zh-CN" altLang="en-US"/>
        </a:p>
      </dgm:t>
    </dgm:pt>
    <dgm:pt modelId="{7BD91B13-DE97-4BE1-A66E-743DD68A3D8C}" type="pres">
      <dgm:prSet presAssocID="{9E038526-13F9-4AD3-AEA2-8CF2195BE0B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/>
        </a:p>
      </dgm:t>
    </dgm:pt>
    <dgm:pt modelId="{C68A981A-772B-40E3-8AFC-050A43432B1F}" type="pres">
      <dgm:prSet presAssocID="{77C3DDEF-031F-47F0-BE8D-91B3CA32993A}" presName="composite" presStyleCnt="0"/>
      <dgm:spPr/>
      <dgm:t>
        <a:bodyPr/>
        <a:lstStyle/>
        <a:p>
          <a:endParaRPr/>
        </a:p>
      </dgm:t>
    </dgm:pt>
    <dgm:pt modelId="{F6A17A56-B227-44B2-9CCB-782DE71ED141}" type="pres">
      <dgm:prSet presAssocID="{77C3DDEF-031F-47F0-BE8D-91B3CA32993A}" presName="rect1" presStyleLbl="b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 l="-11000" r="-11000"/>
          </a:stretch>
        </a:blipFill>
      </dgm:spPr>
      <dgm:t>
        <a:bodyPr/>
        <a:lstStyle/>
        <a:p>
          <a:endParaRPr/>
        </a:p>
      </dgm:t>
    </dgm:pt>
    <dgm:pt modelId="{9F6E6FC7-C877-46EB-83E4-1F9CC55D0FE0}" type="pres">
      <dgm:prSet presAssocID="{77C3DDEF-031F-47F0-BE8D-91B3CA32993A}" presName="wedgeRectCallout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/>
        </a:p>
      </dgm:t>
    </dgm:pt>
  </dgm:ptLst>
  <dgm:cxnLst>
    <dgm:cxn modelId="{706C0E51-6528-4DAE-ABD3-AC7F1C7E756A}" type="presOf" srcId="{9E038526-13F9-4AD3-AEA2-8CF2195BE0B4}" destId="{7BD91B13-DE97-4BE1-A66E-743DD68A3D8C}" srcOrd="0" destOrd="0" presId="urn:microsoft.com/office/officeart/2008/layout/BendingPictureCaptionList"/>
    <dgm:cxn modelId="{43A2410A-A0F1-4FDE-A24E-8F226E892F21}" type="presOf" srcId="{77C3DDEF-031F-47F0-BE8D-91B3CA32993A}" destId="{9F6E6FC7-C877-46EB-83E4-1F9CC55D0FE0}" srcOrd="0" destOrd="0" presId="urn:microsoft.com/office/officeart/2008/layout/BendingPictureCaptionList"/>
    <dgm:cxn modelId="{7FC62075-44BD-4EB7-BFCB-54C67D75E3CF}" srcId="{9E038526-13F9-4AD3-AEA2-8CF2195BE0B4}" destId="{77C3DDEF-031F-47F0-BE8D-91B3CA32993A}" srcOrd="0" destOrd="0" parTransId="{9C971966-0F4C-4D99-8712-3F491A5C79F5}" sibTransId="{D9B88448-6390-453B-9840-59C8EF7B2D85}"/>
    <dgm:cxn modelId="{D1A10E1A-63AF-492B-9B1A-4A634B2CED01}" type="presParOf" srcId="{7BD91B13-DE97-4BE1-A66E-743DD68A3D8C}" destId="{C68A981A-772B-40E3-8AFC-050A43432B1F}" srcOrd="0" destOrd="0" presId="urn:microsoft.com/office/officeart/2008/layout/BendingPictureCaptionList"/>
    <dgm:cxn modelId="{166535FB-E57B-482F-AC1E-443D7776D7E3}" type="presParOf" srcId="{C68A981A-772B-40E3-8AFC-050A43432B1F}" destId="{F6A17A56-B227-44B2-9CCB-782DE71ED141}" srcOrd="0" destOrd="0" presId="urn:microsoft.com/office/officeart/2008/layout/BendingPictureCaptionList"/>
    <dgm:cxn modelId="{F3741D63-4A83-4D33-8F4E-4B6B163950D2}" type="presParOf" srcId="{C68A981A-772B-40E3-8AFC-050A43432B1F}" destId="{9F6E6FC7-C877-46EB-83E4-1F9CC55D0FE0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A17A56-B227-44B2-9CCB-782DE71ED141}">
      <dsp:nvSpPr>
        <dsp:cNvPr id="0" name=""/>
        <dsp:cNvSpPr/>
      </dsp:nvSpPr>
      <dsp:spPr>
        <a:xfrm>
          <a:off x="24752" y="429"/>
          <a:ext cx="2254750" cy="18038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 l="-11000" r="-11000"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6E6FC7-C877-46EB-83E4-1F9CC55D0FE0}">
      <dsp:nvSpPr>
        <dsp:cNvPr id="0" name=""/>
        <dsp:cNvSpPr/>
      </dsp:nvSpPr>
      <dsp:spPr>
        <a:xfrm>
          <a:off x="227680" y="1623849"/>
          <a:ext cx="2006727" cy="631330"/>
        </a:xfrm>
        <a:prstGeom prst="wedgeRectCallout">
          <a:avLst>
            <a:gd name="adj1" fmla="val 20250"/>
            <a:gd name="adj2" fmla="val -60700"/>
          </a:avLst>
        </a:prstGeom>
        <a:solidFill>
          <a:srgbClr val="C00000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700" kern="1200" smtClean="0"/>
            <a:t>戈雷岛</a:t>
          </a:r>
          <a:endParaRPr lang="zh-CN" altLang="en-US" sz="2700" kern="1200"/>
        </a:p>
      </dsp:txBody>
      <dsp:txXfrm>
        <a:off x="227680" y="1623849"/>
        <a:ext cx="2006727" cy="6313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2021/1/1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772400" cy="1470025"/>
          </a:xfrm>
        </p:spPr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12</a:t>
            </a:r>
            <a:r>
              <a:rPr lang="zh-CN" altLang="en-US" smtClean="0"/>
              <a:t>课</a:t>
            </a:r>
            <a:r>
              <a:rPr lang="en-US" altLang="zh-CN" smtClean="0"/>
              <a:t/>
            </a:r>
            <a:br>
              <a:rPr lang="en-US" altLang="zh-CN" smtClean="0"/>
            </a:br>
            <a:r>
              <a:rPr lang="zh-CN" altLang="en-US" smtClean="0"/>
              <a:t>资本主义世界殖民体系的形成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CN" smtClean="0"/>
              <a:t>  </a:t>
            </a:r>
            <a:r>
              <a:rPr lang="zh-CN" altLang="en-US" smtClean="0"/>
              <a:t>世界市场的成熟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80532862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44824"/>
            <a:ext cx="2592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smtClean="0"/>
              <a:t>教学</a:t>
            </a:r>
            <a:endParaRPr lang="en-US" altLang="zh-CN" sz="7200" b="1" smtClean="0"/>
          </a:p>
          <a:p>
            <a:r>
              <a:rPr lang="zh-CN" altLang="en-US" sz="7200" b="1" smtClean="0"/>
              <a:t>目标</a:t>
            </a:r>
            <a:endParaRPr lang="zh-CN" altLang="en-US" sz="7200" b="1"/>
          </a:p>
        </p:txBody>
      </p:sp>
      <p:sp>
        <p:nvSpPr>
          <p:cNvPr id="5" name="TextBox 4"/>
          <p:cNvSpPr txBox="1"/>
          <p:nvPr/>
        </p:nvSpPr>
        <p:spPr>
          <a:xfrm>
            <a:off x="2411760" y="1268760"/>
            <a:ext cx="61926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mtClean="0"/>
              <a:t>1</a:t>
            </a:r>
            <a:r>
              <a:rPr lang="zh-CN" altLang="en-US" sz="3600" b="1" smtClean="0"/>
              <a:t>、熟悉各个列强对世界各地区的殖民状况</a:t>
            </a:r>
            <a:endParaRPr lang="en-US" altLang="zh-CN" sz="3600" b="1" smtClean="0"/>
          </a:p>
          <a:p>
            <a:endParaRPr lang="en-US" altLang="zh-CN" sz="3600" b="1" smtClean="0"/>
          </a:p>
          <a:p>
            <a:r>
              <a:rPr lang="en-US" altLang="zh-CN" sz="3600" b="1" smtClean="0"/>
              <a:t>2</a:t>
            </a:r>
            <a:r>
              <a:rPr lang="zh-CN" altLang="en-US" sz="3600" b="1" smtClean="0"/>
              <a:t>、认识殖民主义的残酷和危害</a:t>
            </a:r>
            <a:endParaRPr lang="en-US" altLang="zh-CN" sz="3600" b="1" smtClean="0"/>
          </a:p>
          <a:p>
            <a:endParaRPr lang="en-US" altLang="zh-CN" sz="3600" b="1" smtClean="0"/>
          </a:p>
          <a:p>
            <a:r>
              <a:rPr lang="en-US" altLang="zh-CN" sz="3600" b="1" smtClean="0"/>
              <a:t>3</a:t>
            </a:r>
            <a:r>
              <a:rPr lang="zh-CN" altLang="en-US" sz="3600" b="1" smtClean="0"/>
              <a:t>、认识世界市场的形成</a:t>
            </a:r>
            <a:endParaRPr lang="zh-CN" altLang="en-US" sz="3600" b="1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57618507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436096" y="188640"/>
            <a:ext cx="3416320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800" b="1" i="1">
                <a:latin typeface="微软雅黑" pitchFamily="34" charset="-122"/>
                <a:ea typeface="微软雅黑" pitchFamily="34" charset="-122"/>
              </a:rPr>
              <a:t>拉丁美洲的殖民地化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63282" y="1412776"/>
            <a:ext cx="3511355" cy="23155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95936" y="1438631"/>
            <a:ext cx="4856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i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如今的圣多明各是南美洲著名的旅游城市，加勒比海的神秘，异域的海景每年都在吸引着成百上千的游客前往。然而，这座美丽的城市在几百年前也见证了西方殖民侵略的罪恶</a:t>
            </a:r>
            <a:endParaRPr lang="zh-CN" altLang="en-US" sz="2400" b="1" i="1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67544" y="4149080"/>
            <a:ext cx="2952328" cy="2001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右箭头 7"/>
          <p:cNvSpPr/>
          <p:nvPr/>
        </p:nvSpPr>
        <p:spPr>
          <a:xfrm>
            <a:off x="3707904" y="4797152"/>
            <a:ext cx="2016224" cy="576064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454557" y="4903132"/>
            <a:ext cx="2453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/>
              <a:t>西班牙殖民侵略</a:t>
            </a:r>
            <a:endParaRPr lang="zh-CN" altLang="en-US" b="1" i="1"/>
          </a:p>
        </p:txBody>
      </p:sp>
      <p:sp>
        <p:nvSpPr>
          <p:cNvPr id="7" name="TextBox 6"/>
          <p:cNvSpPr txBox="1"/>
          <p:nvPr/>
        </p:nvSpPr>
        <p:spPr>
          <a:xfrm>
            <a:off x="6012160" y="4149080"/>
            <a:ext cx="2592288" cy="22467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1496</a:t>
            </a:r>
            <a:r>
              <a:rPr lang="zh-CN" altLang="en-US" sz="28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年，西班牙在海地建立了第一个永久性殖民地</a:t>
            </a:r>
            <a:r>
              <a:rPr lang="zh-CN" altLang="en-US" sz="28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圣多明各</a:t>
            </a:r>
            <a:endParaRPr lang="zh-CN" altLang="en-US" sz="28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74244975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31438" y="1038334"/>
            <a:ext cx="3717974" cy="44640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5877272"/>
            <a:ext cx="777686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/>
              <a:t>到</a:t>
            </a:r>
            <a:r>
              <a:rPr lang="en-US" altLang="zh-CN">
                <a:solidFill>
                  <a:srgbClr val="FF0000"/>
                </a:solidFill>
              </a:rPr>
              <a:t>18</a:t>
            </a:r>
            <a:r>
              <a:rPr lang="zh-CN" altLang="en-US">
                <a:solidFill>
                  <a:srgbClr val="FF0000"/>
                </a:solidFill>
              </a:rPr>
              <a:t>世纪晚期</a:t>
            </a:r>
            <a:r>
              <a:rPr lang="zh-CN" altLang="en-US"/>
              <a:t>，</a:t>
            </a:r>
            <a:r>
              <a:rPr lang="zh-CN" altLang="en-US" smtClean="0"/>
              <a:t>拉丁美洲已</a:t>
            </a:r>
            <a:r>
              <a:rPr lang="zh-CN" altLang="en-US"/>
              <a:t>完全处于欧洲列强的殖民统治之下，其中绝大部分</a:t>
            </a:r>
            <a:r>
              <a:rPr lang="zh-CN" altLang="en-US" smtClean="0"/>
              <a:t>土地为</a:t>
            </a:r>
            <a:r>
              <a:rPr lang="zh-CN" altLang="en-US"/>
              <a:t>西班牙和葡萄牙的殖民地，小部分土地被荷兰、英国</a:t>
            </a:r>
            <a:r>
              <a:rPr lang="zh-CN" altLang="en-US" smtClean="0"/>
              <a:t>和法国</a:t>
            </a:r>
            <a:r>
              <a:rPr lang="zh-CN" altLang="en-US"/>
              <a:t>占据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60438" y="1959679"/>
            <a:ext cx="3426161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i="1" smtClean="0">
                <a:solidFill>
                  <a:srgbClr val="FF0000"/>
                </a:solidFill>
              </a:rPr>
              <a:t>西   班   牙  和   葡 萄牙 先后入侵</a:t>
            </a:r>
            <a:endParaRPr lang="zh-CN" altLang="en-US" b="1" i="1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719824" y="260648"/>
            <a:ext cx="3416320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800" b="1" i="1">
                <a:latin typeface="微软雅黑" pitchFamily="34" charset="-122"/>
                <a:ea typeface="微软雅黑" pitchFamily="34" charset="-122"/>
              </a:rPr>
              <a:t>拉丁美洲的殖民地化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0439" y="3068960"/>
            <a:ext cx="3426161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i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当地实行总督制，由国王派遣大臣全权代表处理当地事务</a:t>
            </a:r>
            <a:endParaRPr lang="zh-CN" altLang="en-US" sz="2800" b="1" i="1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1495327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  <p:bldP spid="7" grpId="2"/>
      <p:bldP spid="6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1124744"/>
            <a:ext cx="4572000" cy="107721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400" b="1" u="sng">
                <a:latin typeface="黑体" pitchFamily="49" charset="-122"/>
                <a:ea typeface="黑体" pitchFamily="49" charset="-122"/>
              </a:rPr>
              <a:t>政治上</a:t>
            </a:r>
            <a:r>
              <a:rPr lang="en-US" altLang="zh-CN" sz="2000"/>
              <a:t>:</a:t>
            </a:r>
          </a:p>
          <a:p>
            <a:endParaRPr lang="en-US" altLang="zh-CN" sz="2000" smtClean="0"/>
          </a:p>
          <a:p>
            <a:r>
              <a:rPr lang="zh-CN" altLang="en-US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设立</a:t>
            </a:r>
            <a:r>
              <a:rPr lang="zh-CN" altLang="en-US" sz="2000" b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总督制度，实行专制统治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95936" y="332656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200" b="1" i="1" u="sng" smtClean="0">
                <a:latin typeface="华文行楷" pitchFamily="2" charset="-122"/>
                <a:ea typeface="华文行楷" pitchFamily="2" charset="-122"/>
              </a:rPr>
              <a:t>拉丁美洲的殖民统治政策</a:t>
            </a:r>
            <a:endParaRPr lang="zh-CN" altLang="en-US" sz="3200" b="1" i="1" u="sng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15820" y="2780928"/>
            <a:ext cx="4572000" cy="3847207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400" b="1" u="sng">
                <a:latin typeface="黑体" pitchFamily="49" charset="-122"/>
                <a:ea typeface="黑体" pitchFamily="49" charset="-122"/>
              </a:rPr>
              <a:t>经济上</a:t>
            </a:r>
            <a:r>
              <a:rPr lang="en-US" altLang="zh-CN" sz="2000"/>
              <a:t>:</a:t>
            </a:r>
          </a:p>
          <a:p>
            <a:endParaRPr lang="en-US" altLang="zh-CN" sz="2000" smtClean="0"/>
          </a:p>
          <a:p>
            <a:r>
              <a:rPr lang="zh-CN" altLang="en-US" sz="20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推行农奴制</a:t>
            </a:r>
            <a:endParaRPr lang="en-US" altLang="zh-CN" sz="2000" b="1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zh-CN" altLang="en-US" sz="20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种植园</a:t>
            </a:r>
            <a:r>
              <a:rPr lang="zh-CN" altLang="en-US" sz="2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经济，开采金银矿，掠夺财富</a:t>
            </a:r>
            <a:r>
              <a:rPr lang="zh-CN" altLang="en-US" sz="20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。</a:t>
            </a:r>
            <a:endParaRPr lang="en-US" altLang="zh-CN" sz="2000" b="1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n-US" altLang="zh-CN" sz="2000" b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zh-CN" altLang="en-US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黑</a:t>
            </a:r>
            <a:r>
              <a:rPr lang="zh-CN" altLang="en-US" sz="2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奴</a:t>
            </a:r>
            <a:r>
              <a:rPr lang="zh-CN" altLang="en-US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贸易</a:t>
            </a:r>
            <a:endParaRPr lang="en-US" altLang="zh-CN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zh-CN" altLang="en-US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殖民者</a:t>
            </a:r>
            <a:r>
              <a:rPr lang="zh-CN" altLang="en-US" sz="2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为弥补劳动力的不足，从非洲贩卖黑奴。</a:t>
            </a:r>
          </a:p>
          <a:p>
            <a:endParaRPr lang="en-US" altLang="zh-CN" sz="2000" b="1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r>
              <a:rPr lang="zh-CN" altLang="en-US" sz="20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限制发展</a:t>
            </a:r>
            <a:endParaRPr lang="en-US" altLang="zh-CN" sz="2000" b="1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r>
              <a:rPr lang="zh-CN" altLang="en-US" sz="20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宗主国</a:t>
            </a:r>
            <a:r>
              <a:rPr lang="zh-CN" altLang="en-US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禁止或限制殖民地同其他国家贸易</a:t>
            </a:r>
            <a:r>
              <a:rPr lang="zh-CN" altLang="en-US" sz="20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。</a:t>
            </a:r>
            <a:endParaRPr lang="zh-CN" altLang="en-US" sz="20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87010" y="1484784"/>
            <a:ext cx="3888432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/>
              <a:t>西班牙</a:t>
            </a:r>
            <a:r>
              <a:rPr lang="en-US" altLang="zh-CN" b="1"/>
              <a:t>:</a:t>
            </a:r>
          </a:p>
          <a:p>
            <a:r>
              <a:rPr lang="zh-CN" altLang="en-US" b="1" smtClean="0"/>
              <a:t>在</a:t>
            </a:r>
            <a:r>
              <a:rPr lang="zh-CN" altLang="en-US" b="1"/>
              <a:t>其殖民地建立了几个总督辖区进行管理</a:t>
            </a:r>
            <a:r>
              <a:rPr lang="en-US" altLang="zh-CN" b="1"/>
              <a:t>;</a:t>
            </a:r>
          </a:p>
          <a:p>
            <a:r>
              <a:rPr lang="zh-CN" altLang="en-US" b="1" smtClean="0"/>
              <a:t>国王</a:t>
            </a:r>
            <a:r>
              <a:rPr lang="zh-CN" altLang="en-US" b="1"/>
              <a:t>任命总督和高级官吏并派人监督总督</a:t>
            </a:r>
            <a:r>
              <a:rPr lang="en-US" altLang="zh-CN" b="1"/>
              <a:t>;</a:t>
            </a:r>
          </a:p>
          <a:p>
            <a:r>
              <a:rPr lang="zh-CN" altLang="en-US" b="1" smtClean="0"/>
              <a:t>总督</a:t>
            </a:r>
            <a:r>
              <a:rPr lang="zh-CN" altLang="en-US" b="1"/>
              <a:t>可以行使军事、行政和司法的最高权力。</a:t>
            </a:r>
          </a:p>
        </p:txBody>
      </p:sp>
      <p:sp>
        <p:nvSpPr>
          <p:cNvPr id="6" name="矩形 5"/>
          <p:cNvSpPr/>
          <p:nvPr/>
        </p:nvSpPr>
        <p:spPr>
          <a:xfrm>
            <a:off x="5508104" y="3933056"/>
            <a:ext cx="2922916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/>
              <a:t>葡萄牙</a:t>
            </a:r>
            <a:r>
              <a:rPr lang="en-US" altLang="zh-CN" b="1"/>
              <a:t>:</a:t>
            </a:r>
          </a:p>
          <a:p>
            <a:r>
              <a:rPr lang="zh-CN" altLang="en-US" b="1"/>
              <a:t>在巴西设立总督制度</a:t>
            </a:r>
            <a:r>
              <a:rPr lang="en-US" altLang="zh-CN" b="1"/>
              <a:t>;</a:t>
            </a:r>
          </a:p>
          <a:p>
            <a:r>
              <a:rPr lang="zh-CN" altLang="en-US" b="1"/>
              <a:t>国王任命总督治理巴西</a:t>
            </a:r>
            <a:r>
              <a:rPr lang="en-US" altLang="zh-CN" b="1"/>
              <a:t>;</a:t>
            </a:r>
          </a:p>
          <a:p>
            <a:r>
              <a:rPr lang="zh-CN" altLang="en-US" b="1"/>
              <a:t>总督享有行政权和征税权</a:t>
            </a:r>
            <a:r>
              <a:rPr lang="zh-CN" altLang="en-US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46999683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572000" y="430275"/>
            <a:ext cx="4155249" cy="22094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08699" y="461511"/>
            <a:ext cx="3895958" cy="22094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0281" y="3046850"/>
            <a:ext cx="676875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殖民统治的罪恶</a:t>
            </a:r>
            <a:endParaRPr lang="zh-CN" altLang="en-US" sz="4400" i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903443" y="4149080"/>
            <a:ext cx="5810216" cy="214526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 i="1" smtClean="0">
                <a:latin typeface="华文新魏" pitchFamily="2" charset="-122"/>
                <a:ea typeface="华文新魏" pitchFamily="2" charset="-122"/>
              </a:rPr>
              <a:t>戈雷岛</a:t>
            </a:r>
            <a:r>
              <a:rPr lang="zh-CN" altLang="en-US" sz="2000" b="1" i="1">
                <a:latin typeface="华文新魏" pitchFamily="2" charset="-122"/>
                <a:ea typeface="华文新魏" pitchFamily="2" charset="-122"/>
              </a:rPr>
              <a:t>，大西洋的一个岛屿。殖民者把它作为贩运</a:t>
            </a:r>
            <a:r>
              <a:rPr lang="zh-CN" altLang="en-US" sz="2000" b="1" i="1" smtClean="0">
                <a:latin typeface="华文新魏" pitchFamily="2" charset="-122"/>
                <a:ea typeface="华文新魏" pitchFamily="2" charset="-122"/>
              </a:rPr>
              <a:t>、关押</a:t>
            </a:r>
            <a:r>
              <a:rPr lang="zh-CN" altLang="en-US" sz="2000" b="1" i="1">
                <a:latin typeface="华文新魏" pitchFamily="2" charset="-122"/>
                <a:ea typeface="华文新魏" pitchFamily="2" charset="-122"/>
              </a:rPr>
              <a:t>黑人奴隶的场所，成为西非最大的奴隶转运站</a:t>
            </a:r>
            <a:r>
              <a:rPr lang="zh-CN" altLang="en-US" sz="2000" b="1" i="1" smtClean="0">
                <a:latin typeface="华文新魏" pitchFamily="2" charset="-122"/>
                <a:ea typeface="华文新魏" pitchFamily="2" charset="-122"/>
              </a:rPr>
              <a:t>。据</a:t>
            </a:r>
            <a:r>
              <a:rPr lang="zh-CN" altLang="en-US" sz="2000" b="1" i="1">
                <a:latin typeface="华文新魏" pitchFamily="2" charset="-122"/>
                <a:ea typeface="华文新魏" pitchFamily="2" charset="-122"/>
              </a:rPr>
              <a:t>统计，至少有</a:t>
            </a:r>
            <a:r>
              <a:rPr lang="en-US" altLang="zh-CN" sz="2000" b="1" i="1">
                <a:latin typeface="华文新魏" pitchFamily="2" charset="-122"/>
                <a:ea typeface="华文新魏" pitchFamily="2" charset="-122"/>
              </a:rPr>
              <a:t>2000</a:t>
            </a:r>
            <a:r>
              <a:rPr lang="zh-CN" altLang="en-US" sz="2000" b="1" i="1">
                <a:latin typeface="华文新魏" pitchFamily="2" charset="-122"/>
                <a:ea typeface="华文新魏" pitchFamily="2" charset="-122"/>
              </a:rPr>
              <a:t>万黑人奴隶从戈雷岛被转卖出去</a:t>
            </a:r>
            <a:r>
              <a:rPr lang="zh-CN" altLang="en-US" sz="2000" b="1" i="1" smtClean="0">
                <a:latin typeface="华文新魏" pitchFamily="2" charset="-122"/>
                <a:ea typeface="华文新魏" pitchFamily="2" charset="-122"/>
              </a:rPr>
              <a:t>，有</a:t>
            </a:r>
            <a:r>
              <a:rPr lang="en-US" altLang="zh-CN" sz="2000" b="1" i="1">
                <a:latin typeface="华文新魏" pitchFamily="2" charset="-122"/>
                <a:ea typeface="华文新魏" pitchFamily="2" charset="-122"/>
              </a:rPr>
              <a:t>500</a:t>
            </a:r>
            <a:r>
              <a:rPr lang="zh-CN" altLang="en-US" sz="2000" b="1" i="1">
                <a:latin typeface="华文新魏" pitchFamily="2" charset="-122"/>
                <a:ea typeface="华文新魏" pitchFamily="2" charset="-122"/>
              </a:rPr>
              <a:t>万黑人死于途中。</a:t>
            </a:r>
            <a:r>
              <a:rPr lang="en-US" altLang="zh-CN" sz="2000" b="1" i="1">
                <a:latin typeface="华文新魏" pitchFamily="2" charset="-122"/>
                <a:ea typeface="华文新魏" pitchFamily="2" charset="-122"/>
              </a:rPr>
              <a:t>1978</a:t>
            </a:r>
            <a:r>
              <a:rPr lang="zh-CN" altLang="en-US" sz="2000" b="1" i="1">
                <a:latin typeface="华文新魏" pitchFamily="2" charset="-122"/>
                <a:ea typeface="华文新魏" pitchFamily="2" charset="-122"/>
              </a:rPr>
              <a:t>年戈雷岛被联合国教科文组织列为警示世人的世界文化遗产</a:t>
            </a:r>
            <a:r>
              <a:rPr lang="zh-CN" altLang="en-US" sz="2000" b="1" i="1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000" b="1" i="1">
              <a:latin typeface="华文新魏" pitchFamily="2" charset="-122"/>
              <a:ea typeface="华文新魏" pitchFamily="2" charset="-122"/>
            </a:endParaRPr>
          </a:p>
        </p:txBody>
      </p:sp>
      <p:graphicFrame>
        <p:nvGraphicFramePr>
          <p:cNvPr id="6" name="图示 5"/>
          <p:cNvGraphicFramePr/>
          <p:nvPr>
            <p:extLst>
              <p:ext uri="{D42A27DB-BD31-4B8C-83A1-F6EECF244321}">
                <p14:modId xmlns:p14="http://schemas.microsoft.com/office/powerpoint/2010/main" xmlns:p15="http://schemas.microsoft.com/office/powerpoint/2012/main" xmlns="" val="3279511970"/>
              </p:ext>
            </p:extLst>
          </p:nvPr>
        </p:nvGraphicFramePr>
        <p:xfrm>
          <a:off x="323528" y="4097912"/>
          <a:ext cx="2304256" cy="2255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:p15="http://schemas.microsoft.com/office/powerpoint/2012/main" xmlns="" val="32254868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030846" y="1139306"/>
            <a:ext cx="5111329" cy="31173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5400000">
            <a:off x="-1535063" y="2289676"/>
            <a:ext cx="4550499" cy="492443"/>
          </a:xfrm>
          <a:prstGeom prst="rect">
            <a:avLst/>
          </a:prstGeom>
          <a:noFill/>
        </p:spPr>
        <p:txBody>
          <a:bodyPr vert="eaVert" wrap="none" rtlCol="0">
            <a:prstTxWarp prst="textWave2">
              <a:avLst/>
            </a:prstTxWarp>
            <a:spAutoFit/>
          </a:bodyPr>
          <a:lstStyle/>
          <a:p>
            <a:r>
              <a:rPr lang="zh-CN" altLang="en-US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</a:t>
            </a:r>
            <a:r>
              <a:rPr lang="zh-CN" altLang="en-US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</a:rPr>
              <a:t>三      角       贸          易</a:t>
            </a:r>
            <a:endParaRPr lang="zh-CN" altLang="en-US" sz="2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1161618"/>
            <a:ext cx="3168352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原因：有利可图</a:t>
            </a:r>
            <a:endParaRPr lang="en-US" altLang="zh-CN" b="1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b="1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b="1" smtClean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弥补印第安人的劳动力</a:t>
            </a:r>
            <a:endParaRPr lang="zh-CN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03648" y="3212976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16</a:t>
            </a:r>
            <a:r>
              <a:rPr lang="zh-CN" altLang="en-US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世纪开始的“黑三角贸易”即奴隶贸易，欧洲奴隶贩子从本国出发装载盐、布匹、朗姆酒等，在非洲换成奴隶沿着所谓的</a:t>
            </a:r>
            <a:r>
              <a:rPr lang="en-US" altLang="zh-CN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"</a:t>
            </a:r>
            <a:r>
              <a:rPr lang="zh-CN" altLang="en-US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中央航路</a:t>
            </a:r>
            <a:r>
              <a:rPr lang="en-US" altLang="zh-CN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"</a:t>
            </a:r>
            <a:r>
              <a:rPr lang="zh-CN" altLang="en-US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通过大西洋，在美洲换成糖、烟草和稻米等种植园产品以及金银和工业原料返航。在欧洲西部、非洲的几内亚湾附近、美洲西印度群岛之间，航线大致构成三角形状，由于被贩运的是黑色人种，故又称“黑三角贸易”。历时</a:t>
            </a:r>
            <a:r>
              <a:rPr lang="en-US" altLang="zh-CN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300</a:t>
            </a:r>
            <a:r>
              <a:rPr lang="zh-CN" altLang="en-US" sz="2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年之久。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154190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204864"/>
            <a:ext cx="7992888" cy="2442329"/>
          </a:xfrm>
          <a:prstGeom prst="snip2SameRect">
            <a:avLst/>
          </a:prstGeom>
        </p:spPr>
        <p:style>
          <a:lnRef idx="0">
            <a:scrgbClr r="0" g="0" b="0"/>
          </a:lnRef>
          <a:fillRef idx="4294967295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从</a:t>
            </a:r>
            <a:r>
              <a:rPr lang="en-US" altLang="zh-CN" sz="2000" smtClean="0">
                <a:latin typeface="华文新魏" pitchFamily="2" charset="-122"/>
                <a:ea typeface="华文新魏" pitchFamily="2" charset="-122"/>
              </a:rPr>
              <a:t>1757-1800</a:t>
            </a:r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年，利物浦商人贩卖的黑人数目占有五分之八，每年给他带来</a:t>
            </a:r>
            <a:r>
              <a:rPr lang="en-US" altLang="zh-CN" sz="2000" smtClean="0">
                <a:latin typeface="华文新魏" pitchFamily="2" charset="-122"/>
                <a:ea typeface="华文新魏" pitchFamily="2" charset="-122"/>
              </a:rPr>
              <a:t>39</a:t>
            </a:r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万英镑的收入，在英国殖民者看来，英帝国是一个富丽堂皇的国家</a:t>
            </a:r>
            <a:r>
              <a:rPr lang="en-US" altLang="zh-CN" sz="2000" smtClean="0">
                <a:latin typeface="华文新魏" pitchFamily="2" charset="-122"/>
                <a:ea typeface="华文新魏" pitchFamily="2" charset="-122"/>
              </a:rPr>
              <a:t>…….</a:t>
            </a:r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下面是黑人的基础劳动。</a:t>
            </a:r>
            <a:endParaRPr lang="en-US" altLang="zh-CN" sz="2000" smtClean="0">
              <a:latin typeface="华文新魏" pitchFamily="2" charset="-122"/>
              <a:ea typeface="华文新魏" pitchFamily="2" charset="-122"/>
            </a:endParaRPr>
          </a:p>
          <a:p>
            <a:endParaRPr lang="en-US" altLang="zh-CN" sz="2000">
              <a:latin typeface="华文新魏" pitchFamily="2" charset="-122"/>
              <a:ea typeface="华文新魏" pitchFamily="2" charset="-122"/>
            </a:endParaRPr>
          </a:p>
          <a:p>
            <a:endParaRPr lang="en-US" altLang="zh-CN" sz="200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000" smtClean="0">
                <a:latin typeface="华文新魏" pitchFamily="2" charset="-122"/>
                <a:ea typeface="华文新魏" pitchFamily="2" charset="-122"/>
              </a:rPr>
              <a:t>18</a:t>
            </a:r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世纪</a:t>
            </a:r>
            <a:r>
              <a:rPr lang="en-US" altLang="zh-CN" sz="2000" smtClean="0">
                <a:latin typeface="华文新魏" pitchFamily="2" charset="-122"/>
                <a:ea typeface="华文新魏" pitchFamily="2" charset="-122"/>
              </a:rPr>
              <a:t>80</a:t>
            </a:r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年代，每年从非洲输入的人口大约</a:t>
            </a:r>
            <a:r>
              <a:rPr lang="en-US" altLang="zh-CN" sz="2000" smtClean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万人之多，专家估计，三角贸易几乎让非洲损失了</a:t>
            </a:r>
            <a:r>
              <a:rPr lang="en-US" altLang="zh-CN" sz="2000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000" smtClean="0">
                <a:latin typeface="华文新魏" pitchFamily="2" charset="-122"/>
                <a:ea typeface="华文新魏" pitchFamily="2" charset="-122"/>
              </a:rPr>
              <a:t>亿人口</a:t>
            </a:r>
            <a:endParaRPr lang="zh-CN" altLang="en-US" sz="20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3738" y="838537"/>
            <a:ext cx="334837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zh-CN" altLang="en-US" sz="5400" b="1" smtClean="0"/>
              <a:t>想  一  想？</a:t>
            </a:r>
            <a:endParaRPr lang="zh-CN" altLang="en-US" sz="5400" b="1"/>
          </a:p>
        </p:txBody>
      </p:sp>
      <p:sp>
        <p:nvSpPr>
          <p:cNvPr id="4" name="TextBox 3"/>
          <p:cNvSpPr txBox="1"/>
          <p:nvPr/>
        </p:nvSpPr>
        <p:spPr>
          <a:xfrm>
            <a:off x="755576" y="5157192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/>
            <a:r>
              <a:rPr lang="zh-CN" altLang="en-US" sz="3600" i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三角</a:t>
            </a:r>
            <a:r>
              <a:rPr lang="zh-CN" altLang="en-US" sz="3600" i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贸易的影响是什么？</a:t>
            </a:r>
            <a:endParaRPr lang="zh-CN" altLang="en-US" sz="3600" i="1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92730900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:p15="http://schemas.microsoft.com/office/powerpoint/2012/main" xmlns:p14="http://schemas.microsoft.com/office/powerpoint/2010/main" xmlns="">
                  <a14:imgLayer r:embed="rId3">
                    <a14:imgEffect>
                      <a14:backgroundRemoval t="2933" b="95467" l="1000" r="98400">
                        <a14:foregroundMark x1="12400" y1="2933" x2="12600" y2="11200"/>
                        <a14:foregroundMark x1="12600" y1="3200" x2="98400" y2="2933"/>
                        <a14:foregroundMark x1="12600" y1="10667" x2="1600" y2="17867"/>
                        <a14:foregroundMark x1="1600" y1="18133" x2="1200" y2="92533"/>
                        <a14:foregroundMark x1="1600" y1="91467" x2="1600" y2="94933"/>
                        <a14:foregroundMark x1="1400" y1="93867" x2="98000" y2="93867"/>
                        <a14:foregroundMark x1="97600" y1="2933" x2="97600" y2="914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369108" y="1484784"/>
            <a:ext cx="6696744" cy="3571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11560" y="831354"/>
            <a:ext cx="1515096" cy="13068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2032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35772076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764704"/>
            <a:ext cx="738664" cy="5523307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3600" b="1">
                <a:latin typeface="华文行楷" pitchFamily="2" charset="-122"/>
                <a:ea typeface="华文行楷" pitchFamily="2" charset="-122"/>
              </a:rPr>
              <a:t>亚洲沦为殖民地半殖民地</a:t>
            </a:r>
          </a:p>
        </p:txBody>
      </p:sp>
      <p:sp>
        <p:nvSpPr>
          <p:cNvPr id="5" name="矩形 4"/>
          <p:cNvSpPr/>
          <p:nvPr/>
        </p:nvSpPr>
        <p:spPr>
          <a:xfrm>
            <a:off x="2051720" y="1124744"/>
            <a:ext cx="10743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英   国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3275856" y="332656"/>
            <a:ext cx="432048" cy="2088232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707904" y="332656"/>
            <a:ext cx="3312368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>
                <a:solidFill>
                  <a:srgbClr val="FF0000"/>
                </a:solidFill>
              </a:rPr>
              <a:t>印度</a:t>
            </a:r>
            <a:r>
              <a:rPr lang="zh-CN" altLang="en-US" smtClean="0"/>
              <a:t>  </a:t>
            </a:r>
            <a:r>
              <a:rPr lang="en-US" altLang="zh-CN" smtClean="0"/>
              <a:t>19</a:t>
            </a:r>
            <a:r>
              <a:rPr lang="zh-CN" altLang="en-US" smtClean="0"/>
              <a:t>世纪中后期控制全境</a:t>
            </a:r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07904" y="1124744"/>
            <a:ext cx="4436639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缅甸和马来半岛  </a:t>
            </a:r>
            <a:r>
              <a:rPr lang="en-US" altLang="zh-CN" smtClean="0"/>
              <a:t>19</a:t>
            </a:r>
            <a:r>
              <a:rPr lang="zh-CN" altLang="en-US" smtClean="0"/>
              <a:t>世纪末</a:t>
            </a:r>
            <a:r>
              <a:rPr lang="en-US" altLang="zh-CN" smtClean="0"/>
              <a:t>20</a:t>
            </a:r>
            <a:r>
              <a:rPr lang="zh-CN" altLang="en-US" smtClean="0"/>
              <a:t>世纪初</a:t>
            </a:r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753544" y="2051556"/>
            <a:ext cx="4436639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控制伊朗南部，瓜分奥斯曼帝国</a:t>
            </a: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051720" y="3079557"/>
            <a:ext cx="10743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法   国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3275856" y="2564904"/>
            <a:ext cx="432048" cy="1490972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775856" y="2710225"/>
            <a:ext cx="3312368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/>
              <a:t>侵占了越南、柬埔寨</a:t>
            </a:r>
            <a:r>
              <a:rPr lang="zh-CN" altLang="en-US" smtClean="0"/>
              <a:t>和老挝</a:t>
            </a:r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775856" y="3541222"/>
            <a:ext cx="4436639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瓜分奥斯曼帝国</a:t>
            </a: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378158" y="4312366"/>
            <a:ext cx="4572000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altLang="zh-CN" b="1" i="1"/>
              <a:t>17</a:t>
            </a:r>
            <a:r>
              <a:rPr lang="zh-CN" altLang="en-US" b="1" i="1"/>
              <a:t>世纪初，荷兰殖民者侵入印度尼西亚，</a:t>
            </a:r>
          </a:p>
          <a:p>
            <a:r>
              <a:rPr lang="zh-CN" altLang="en-US" b="1" i="1"/>
              <a:t>不久建立了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巴达维亚</a:t>
            </a:r>
            <a:r>
              <a:rPr lang="zh-CN" altLang="en-US" b="1" i="1"/>
              <a:t> </a:t>
            </a:r>
            <a:r>
              <a:rPr lang="zh-CN" altLang="en-US" b="1" i="1" smtClean="0"/>
              <a:t>殖民地</a:t>
            </a:r>
            <a:endParaRPr lang="zh-CN" altLang="en-US" b="1" i="1"/>
          </a:p>
        </p:txBody>
      </p:sp>
      <p:sp>
        <p:nvSpPr>
          <p:cNvPr id="18" name="矩形 17"/>
          <p:cNvSpPr/>
          <p:nvPr/>
        </p:nvSpPr>
        <p:spPr>
          <a:xfrm>
            <a:off x="2195736" y="5229200"/>
            <a:ext cx="3773790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zh-CN" sz="2000" b="1" i="1">
                <a:solidFill>
                  <a:srgbClr val="FF0000"/>
                </a:solidFill>
              </a:rPr>
              <a:t>1910</a:t>
            </a:r>
            <a:r>
              <a:rPr lang="zh-CN" altLang="en-US" sz="2000" b="1" i="1">
                <a:solidFill>
                  <a:srgbClr val="FF0000"/>
                </a:solidFill>
              </a:rPr>
              <a:t>年，日本吞并了朝鲜半岛</a:t>
            </a:r>
            <a:r>
              <a:rPr lang="zh-CN" altLang="en-US"/>
              <a:t>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6053" y="5805264"/>
            <a:ext cx="461429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>
                <a:latin typeface="微软雅黑" pitchFamily="34" charset="-122"/>
                <a:ea typeface="微软雅黑" pitchFamily="34" charset="-122"/>
              </a:rPr>
              <a:t>中国近代的悲惨遭遇</a:t>
            </a:r>
            <a:endParaRPr lang="zh-CN" altLang="en-US" b="1" i="1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2434320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1" animBg="1"/>
      <p:bldP spid="9" grpId="2" animBg="1"/>
      <p:bldP spid="11" grpId="3" animBg="1"/>
      <p:bldP spid="12" grpId="4" animBg="1"/>
      <p:bldP spid="13" grpId="5" animBg="1"/>
      <p:bldP spid="14" grpId="6" animBg="1"/>
      <p:bldP spid="15" grpId="7" animBg="1"/>
      <p:bldP spid="16" grpId="8" animBg="1"/>
      <p:bldP spid="17" grpId="9" animBg="1"/>
      <p:bldP spid="18" grpId="10" animBg="1"/>
      <p:bldP spid="19" grpId="1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860032" y="476672"/>
            <a:ext cx="3638550" cy="249555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27784" y="3284984"/>
            <a:ext cx="805395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i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不列颠东印度公司</a:t>
            </a:r>
            <a:r>
              <a:rPr lang="en-US" altLang="zh-CN" sz="2000" b="1" i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1600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31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日英格兰女王伊丽莎白一世授予该公司</a:t>
            </a:r>
            <a:r>
              <a:rPr lang="zh-CN" altLang="en-US" sz="2000" b="1" i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皇家许可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状，给予它在印度贸易的特权而组成。实际上这个许可状给予东印度</a:t>
            </a:r>
            <a:r>
              <a:rPr lang="zh-CN" altLang="en-US" sz="2000" b="1" i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贸易的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垄断权</a:t>
            </a:r>
            <a:r>
              <a:rPr lang="en-US" altLang="zh-CN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21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年。随时间的变迁东印度公司从一个商业贸易企业变成印度的</a:t>
            </a:r>
            <a:r>
              <a:rPr lang="zh-CN" altLang="en-US" sz="2000" b="1" i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实际主宰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者。在</a:t>
            </a:r>
            <a:r>
              <a:rPr lang="en-US" altLang="zh-CN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1858</a:t>
            </a:r>
            <a:r>
              <a:rPr lang="zh-CN" altLang="en-US" sz="20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年被解除行政权力为止，它还获得了助理政府和军事作用。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7786" y="794285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英国在印度进行殖民统治的重要工具</a:t>
            </a:r>
            <a:r>
              <a:rPr lang="en-US" altLang="zh-CN" sz="4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----</a:t>
            </a:r>
            <a:r>
              <a:rPr lang="zh-CN" altLang="en-US" sz="4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东印度公司</a:t>
            </a:r>
            <a:endParaRPr lang="zh-CN" altLang="en-US" sz="4000" b="1" i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6404026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0" y="44624"/>
            <a:ext cx="9144000" cy="6813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848843067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54903451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44008" y="404664"/>
            <a:ext cx="3960440" cy="646331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3600" b="1" i="1"/>
              <a:t>西方列强瓜分非洲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81337" y="1212573"/>
            <a:ext cx="45339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4991472" y="2084174"/>
            <a:ext cx="3881191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b="1" i="1"/>
              <a:t>从</a:t>
            </a:r>
            <a:r>
              <a:rPr lang="en-US" altLang="zh-CN" b="1" i="1"/>
              <a:t>15</a:t>
            </a:r>
            <a:r>
              <a:rPr lang="zh-CN" altLang="en-US" b="1" i="1"/>
              <a:t>世纪开始，西方列强就侵入非洲</a:t>
            </a:r>
          </a:p>
        </p:txBody>
      </p:sp>
      <p:sp>
        <p:nvSpPr>
          <p:cNvPr id="6" name="矩形 5"/>
          <p:cNvSpPr/>
          <p:nvPr/>
        </p:nvSpPr>
        <p:spPr>
          <a:xfrm>
            <a:off x="4991472" y="3161049"/>
            <a:ext cx="388179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b="1" smtClean="0"/>
              <a:t>19</a:t>
            </a:r>
            <a:r>
              <a:rPr lang="zh-CN" altLang="en-US" b="1" smtClean="0"/>
              <a:t>世纪中叶</a:t>
            </a:r>
            <a:r>
              <a:rPr lang="zh-CN" altLang="en-US" b="1"/>
              <a:t>以前，欧洲殖民者在非洲的殖民活动大多局限在</a:t>
            </a:r>
            <a:r>
              <a:rPr lang="zh-CN" altLang="en-US" b="1" smtClean="0"/>
              <a:t>沿海地区</a:t>
            </a:r>
            <a:r>
              <a:rPr lang="zh-CN" altLang="en-US" b="1"/>
              <a:t>。</a:t>
            </a:r>
          </a:p>
        </p:txBody>
      </p:sp>
      <p:sp>
        <p:nvSpPr>
          <p:cNvPr id="7" name="矩形 6"/>
          <p:cNvSpPr/>
          <p:nvPr/>
        </p:nvSpPr>
        <p:spPr>
          <a:xfrm>
            <a:off x="5021898" y="4461250"/>
            <a:ext cx="364715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b="1" i="1"/>
              <a:t>工业革命</a:t>
            </a:r>
            <a:r>
              <a:rPr lang="zh-CN" altLang="en-US" b="1" i="1" smtClean="0"/>
              <a:t>后，列强开始了全面侵略</a:t>
            </a:r>
            <a:endParaRPr lang="zh-CN" altLang="en-US" b="1" i="1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7806517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1" animBg="1"/>
      <p:bldP spid="7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7543" y="2348880"/>
            <a:ext cx="806489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为什么工业革命之后列强才开始全面侵略非洲</a:t>
            </a:r>
            <a:endParaRPr lang="zh-CN" alt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300192" y="116632"/>
            <a:ext cx="2021210" cy="2025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68089993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87624" y="2204863"/>
            <a:ext cx="6480720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i="1" smtClean="0"/>
              <a:t>随着工业革命的开展，交通技术水平不断进步，原来阻隔列强的沙漠和高原已经逐渐被发达的技术征服。同时，由于工业革命爆发出迅速增长的需求和对原材料的渴望，也推动着列强进一步深入侵略欧洲大陆</a:t>
            </a:r>
            <a:endParaRPr lang="zh-CN" altLang="en-US" sz="2000" b="1" i="1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75874495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06287" y="3356992"/>
            <a:ext cx="3370381" cy="24385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755576" y="260648"/>
            <a:ext cx="2335214" cy="2843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3923928" y="549311"/>
            <a:ext cx="4572000" cy="25545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000" b="1" i="1">
                <a:latin typeface="华文行楷" pitchFamily="2" charset="-122"/>
                <a:ea typeface="华文行楷" pitchFamily="2" charset="-122"/>
              </a:rPr>
              <a:t>苏伊士运河（又译苏彝士运河） </a:t>
            </a:r>
            <a:r>
              <a:rPr lang="en-US" altLang="zh-CN" sz="2000" b="1" i="1">
                <a:latin typeface="华文行楷" pitchFamily="2" charset="-122"/>
                <a:ea typeface="华文行楷" pitchFamily="2" charset="-122"/>
              </a:rPr>
              <a:t>1869</a:t>
            </a:r>
            <a:r>
              <a:rPr lang="zh-CN" altLang="en-US" sz="2000" b="1" i="1">
                <a:latin typeface="华文行楷" pitchFamily="2" charset="-122"/>
                <a:ea typeface="华文行楷" pitchFamily="2" charset="-122"/>
              </a:rPr>
              <a:t>年修筑通航，是一条海平面的水道，在埃及贯通苏伊士地峡，沟通</a:t>
            </a:r>
            <a:r>
              <a:rPr lang="zh-CN" altLang="en-US" sz="20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地中海与红海</a:t>
            </a:r>
            <a:r>
              <a:rPr lang="zh-CN" altLang="en-US" sz="2000" b="1" i="1">
                <a:latin typeface="华文行楷" pitchFamily="2" charset="-122"/>
                <a:ea typeface="华文行楷" pitchFamily="2" charset="-122"/>
              </a:rPr>
              <a:t>，提供从欧洲至印度洋和西太平洋附近土地的最近航线。它</a:t>
            </a:r>
            <a:r>
              <a:rPr lang="zh-CN" altLang="en-US" sz="2000" b="1" i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是世界使用最频繁的航线之一，也是亚洲与非洲的交界线，是亚洲与非洲、欧洲人民来往的主要通道。</a:t>
            </a:r>
          </a:p>
        </p:txBody>
      </p:sp>
      <p:sp>
        <p:nvSpPr>
          <p:cNvPr id="6" name="矩形 5"/>
          <p:cNvSpPr/>
          <p:nvPr/>
        </p:nvSpPr>
        <p:spPr>
          <a:xfrm>
            <a:off x="3923928" y="5037780"/>
            <a:ext cx="4572000" cy="92333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zh-CN" altLang="en-US" b="1" i="1">
                <a:solidFill>
                  <a:srgbClr val="FF0000"/>
                </a:solidFill>
              </a:rPr>
              <a:t>苏伊士运河 </a:t>
            </a:r>
            <a:r>
              <a:rPr lang="zh-CN" altLang="en-US" b="1" i="1" smtClean="0">
                <a:solidFill>
                  <a:srgbClr val="FF0000"/>
                </a:solidFill>
              </a:rPr>
              <a:t>通航</a:t>
            </a:r>
            <a:r>
              <a:rPr lang="zh-CN" altLang="en-US" b="1" i="1">
                <a:solidFill>
                  <a:srgbClr val="FF0000"/>
                </a:solidFill>
              </a:rPr>
              <a:t>后，英、法控制了运河。英</a:t>
            </a:r>
            <a:r>
              <a:rPr lang="zh-CN" altLang="en-US" b="1" i="1" smtClean="0">
                <a:solidFill>
                  <a:srgbClr val="FF0000"/>
                </a:solidFill>
              </a:rPr>
              <a:t>、法</a:t>
            </a:r>
            <a:r>
              <a:rPr lang="zh-CN" altLang="en-US" b="1" i="1">
                <a:solidFill>
                  <a:srgbClr val="FF0000"/>
                </a:solidFill>
              </a:rPr>
              <a:t>还利用埃及的财政危机，控制了埃及的经济政治大权。</a:t>
            </a:r>
          </a:p>
        </p:txBody>
      </p:sp>
      <p:sp>
        <p:nvSpPr>
          <p:cNvPr id="7" name="矩形 6"/>
          <p:cNvSpPr/>
          <p:nvPr/>
        </p:nvSpPr>
        <p:spPr>
          <a:xfrm>
            <a:off x="3779912" y="3356992"/>
            <a:ext cx="52218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i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为什么列强对苏伊士运河如此上心？</a:t>
            </a:r>
            <a:endParaRPr lang="zh-CN" altLang="en-US" sz="4000" b="1" i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448224000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31839" y="332656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i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加快侵略的脚步</a:t>
            </a:r>
            <a:endParaRPr lang="zh-CN" altLang="en-US" sz="4000" b="1" i="1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097560" y="4886450"/>
            <a:ext cx="1765248" cy="17652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67544" y="906517"/>
            <a:ext cx="1619250" cy="22526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796766" y="1155193"/>
            <a:ext cx="2821411" cy="1950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5731035" y="3274327"/>
            <a:ext cx="2952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>
                <a:latin typeface="微软雅黑" pitchFamily="34" charset="-122"/>
                <a:ea typeface="微软雅黑" pitchFamily="34" charset="-122"/>
              </a:rPr>
              <a:t>英国妄图建立一个北</a:t>
            </a:r>
            <a:r>
              <a:rPr lang="zh-CN" altLang="en-US" b="1" i="1" smtClean="0">
                <a:latin typeface="微软雅黑" pitchFamily="34" charset="-122"/>
                <a:ea typeface="微软雅黑" pitchFamily="34" charset="-122"/>
              </a:rPr>
              <a:t>起开罗</a:t>
            </a:r>
            <a:r>
              <a:rPr lang="zh-CN" altLang="en-US" b="1" i="1">
                <a:latin typeface="微软雅黑" pitchFamily="34" charset="-122"/>
                <a:ea typeface="微软雅黑" pitchFamily="34" charset="-122"/>
              </a:rPr>
              <a:t>，南至开普敦，纵贯非洲大陆的庞大殖民地</a:t>
            </a:r>
          </a:p>
        </p:txBody>
      </p:sp>
      <p:sp>
        <p:nvSpPr>
          <p:cNvPr id="6" name="矩形 5"/>
          <p:cNvSpPr/>
          <p:nvPr/>
        </p:nvSpPr>
        <p:spPr>
          <a:xfrm>
            <a:off x="472006" y="3409122"/>
            <a:ext cx="18496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>
                <a:latin typeface="华文仿宋" pitchFamily="2" charset="-122"/>
                <a:ea typeface="华文仿宋" pitchFamily="2" charset="-122"/>
              </a:rPr>
              <a:t>法国</a:t>
            </a:r>
            <a:r>
              <a:rPr lang="zh-CN" altLang="en-US" b="1" i="1" smtClean="0">
                <a:latin typeface="华文仿宋" pitchFamily="2" charset="-122"/>
                <a:ea typeface="华文仿宋" pitchFamily="2" charset="-122"/>
              </a:rPr>
              <a:t>要把</a:t>
            </a:r>
            <a:r>
              <a:rPr lang="zh-CN" altLang="en-US" b="1" i="1">
                <a:latin typeface="华文仿宋" pitchFamily="2" charset="-122"/>
                <a:ea typeface="华文仿宋" pitchFamily="2" charset="-122"/>
              </a:rPr>
              <a:t>它的非洲殖民地从西非的佛得角一直延伸到东非的</a:t>
            </a:r>
            <a:r>
              <a:rPr lang="zh-CN" altLang="en-US" b="1" i="1" smtClean="0">
                <a:latin typeface="华文仿宋" pitchFamily="2" charset="-122"/>
                <a:ea typeface="华文仿宋" pitchFamily="2" charset="-122"/>
              </a:rPr>
              <a:t>索马里</a:t>
            </a:r>
            <a:endParaRPr lang="zh-CN" altLang="en-US" b="1" i="1"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158897" y="5445908"/>
            <a:ext cx="2554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/>
              <a:t>德国则希望在赤道两侧建立自己的殖民地</a:t>
            </a:r>
          </a:p>
        </p:txBody>
      </p:sp>
      <p:sp>
        <p:nvSpPr>
          <p:cNvPr id="8" name="爆炸形 1 7"/>
          <p:cNvSpPr/>
          <p:nvPr/>
        </p:nvSpPr>
        <p:spPr>
          <a:xfrm>
            <a:off x="2684039" y="1268760"/>
            <a:ext cx="3046995" cy="2592288"/>
          </a:xfrm>
          <a:prstGeom prst="irregularSeal1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447255" y="2204864"/>
            <a:ext cx="1442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i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矛      盾</a:t>
            </a:r>
            <a:endParaRPr lang="zh-CN" altLang="en-US" sz="2800" b="1" i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400540118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427984" y="260647"/>
            <a:ext cx="4608512" cy="4103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18051" y="1108319"/>
            <a:ext cx="3744416" cy="31700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altLang="zh-CN" sz="2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1884</a:t>
            </a:r>
            <a:r>
              <a:rPr lang="zh-CN" altLang="en-US" sz="2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年，英、法、德等国在柏林召开会议。经过激烈讨价还价，达成协议。其中规定：任何国家在非洲占领新的土地，必须通知其他国家，占领方为有效，这就是臭名昭著的“有效占领”原则。会议还决定，各国可以先在地图上划定彼此的势力范围，然后再去占领。因此，这次会议也是一次“地图上作业”的会议</a:t>
            </a:r>
            <a:endParaRPr lang="zh-CN" altLang="en-US" sz="2000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8051" y="188640"/>
            <a:ext cx="3600400" cy="92333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柏林会议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4785" y="5072811"/>
            <a:ext cx="3666931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柏林会议之后，列强瓜分非洲的速度大大加快。</a:t>
            </a:r>
            <a:r>
              <a:rPr lang="en-US" altLang="zh-CN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19</a:t>
            </a:r>
            <a:r>
              <a:rPr lang="zh-CN" altLang="en-US" b="1" i="1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世纪</a:t>
            </a:r>
            <a:r>
              <a:rPr lang="en-US" altLang="zh-CN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70</a:t>
            </a:r>
            <a:r>
              <a:rPr lang="zh-CN" altLang="en-US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年代以前，欧洲殖民国家只侵占了</a:t>
            </a:r>
            <a:r>
              <a:rPr lang="en-US" altLang="zh-CN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10%</a:t>
            </a:r>
            <a:r>
              <a:rPr lang="zh-CN" altLang="en-US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左右的非洲</a:t>
            </a:r>
            <a:r>
              <a:rPr lang="zh-CN" altLang="en-US" b="1" i="1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土地</a:t>
            </a:r>
            <a:r>
              <a:rPr lang="zh-CN" altLang="en-US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；</a:t>
            </a:r>
            <a:r>
              <a:rPr lang="en-US" altLang="zh-CN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19</a:t>
            </a:r>
            <a:r>
              <a:rPr lang="zh-CN" altLang="en-US" b="1" i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世纪晚期，它们侵占了几乎整个非洲。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8051" y="4549591"/>
            <a:ext cx="2309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i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影   响</a:t>
            </a:r>
            <a:endParaRPr lang="zh-CN" altLang="en-US" sz="2800" b="1" i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195149994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932040" y="260648"/>
            <a:ext cx="3892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i="1" u="sng"/>
              <a:t>世界殖民体系的形成</a:t>
            </a:r>
          </a:p>
        </p:txBody>
      </p:sp>
      <p:sp>
        <p:nvSpPr>
          <p:cNvPr id="5" name="矩形 4"/>
          <p:cNvSpPr/>
          <p:nvPr/>
        </p:nvSpPr>
        <p:spPr>
          <a:xfrm>
            <a:off x="323528" y="871994"/>
            <a:ext cx="7992888" cy="286232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400">
                <a:latin typeface="华文仿宋" pitchFamily="2" charset="-122"/>
                <a:ea typeface="华文仿宋" pitchFamily="2" charset="-122"/>
              </a:rPr>
              <a:t>1.</a:t>
            </a:r>
            <a:r>
              <a:rPr lang="zh-CN" altLang="en-US" sz="2400">
                <a:latin typeface="华文仿宋" pitchFamily="2" charset="-122"/>
                <a:ea typeface="华文仿宋" pitchFamily="2" charset="-122"/>
              </a:rPr>
              <a:t>形成</a:t>
            </a:r>
          </a:p>
          <a:p>
            <a:r>
              <a:rPr lang="en-US" altLang="zh-CN" smtClean="0">
                <a:latin typeface="华文仿宋" pitchFamily="2" charset="-122"/>
                <a:ea typeface="华文仿宋" pitchFamily="2" charset="-122"/>
              </a:rPr>
              <a:t>   </a:t>
            </a:r>
          </a:p>
          <a:p>
            <a:r>
              <a:rPr lang="en-US" altLang="zh-CN" smtClean="0">
                <a:latin typeface="华文仿宋" pitchFamily="2" charset="-122"/>
                <a:ea typeface="华文仿宋" pitchFamily="2" charset="-122"/>
              </a:rPr>
              <a:t>(</a:t>
            </a:r>
            <a:r>
              <a:rPr lang="en-US" altLang="zh-CN">
                <a:latin typeface="华文仿宋" pitchFamily="2" charset="-122"/>
                <a:ea typeface="华文仿宋" pitchFamily="2" charset="-122"/>
              </a:rPr>
              <a:t>1)</a:t>
            </a:r>
            <a:r>
              <a:rPr lang="zh-CN" altLang="en-US">
                <a:latin typeface="华文仿宋" pitchFamily="2" charset="-122"/>
                <a:ea typeface="华文仿宋" pitchFamily="2" charset="-122"/>
              </a:rPr>
              <a:t>时间</a:t>
            </a:r>
            <a:r>
              <a:rPr lang="en-US" altLang="zh-CN">
                <a:latin typeface="华文仿宋" pitchFamily="2" charset="-122"/>
                <a:ea typeface="华文仿宋" pitchFamily="2" charset="-122"/>
              </a:rPr>
              <a:t>:</a:t>
            </a:r>
            <a:r>
              <a:rPr lang="en-US" altLang="zh-CN" u="sng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19</a:t>
            </a:r>
            <a:r>
              <a:rPr lang="zh-CN" altLang="en-US" u="sng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世纪末</a:t>
            </a:r>
            <a:r>
              <a:rPr lang="en-US" altLang="zh-CN" u="sng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20</a:t>
            </a:r>
            <a:r>
              <a:rPr lang="zh-CN" altLang="en-US" u="sng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世纪</a:t>
            </a:r>
            <a:r>
              <a:rPr lang="zh-CN" altLang="en-US">
                <a:latin typeface="华文仿宋" pitchFamily="2" charset="-122"/>
                <a:ea typeface="华文仿宋" pitchFamily="2" charset="-122"/>
              </a:rPr>
              <a:t>初。</a:t>
            </a:r>
          </a:p>
          <a:p>
            <a:r>
              <a:rPr lang="zh-CN" altLang="en-US" smtClean="0">
                <a:latin typeface="华文仿宋" pitchFamily="2" charset="-122"/>
                <a:ea typeface="华文仿宋" pitchFamily="2" charset="-122"/>
              </a:rPr>
              <a:t>          </a:t>
            </a:r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仿宋" pitchFamily="2" charset="-122"/>
                <a:ea typeface="华文仿宋" pitchFamily="2" charset="-122"/>
              </a:rPr>
              <a:t>伴随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仿宋" pitchFamily="2" charset="-122"/>
                <a:ea typeface="华文仿宋" pitchFamily="2" charset="-122"/>
              </a:rPr>
              <a:t>第二次工业革命浪潮和资本主义向帝国主义过渡</a:t>
            </a:r>
          </a:p>
          <a:p>
            <a:r>
              <a:rPr lang="en-US" altLang="zh-CN" smtClean="0">
                <a:latin typeface="华文仿宋" pitchFamily="2" charset="-122"/>
                <a:ea typeface="华文仿宋" pitchFamily="2" charset="-122"/>
              </a:rPr>
              <a:t>    (2</a:t>
            </a:r>
            <a:r>
              <a:rPr lang="en-US" altLang="zh-CN">
                <a:latin typeface="华文仿宋" pitchFamily="2" charset="-122"/>
                <a:ea typeface="华文仿宋" pitchFamily="2" charset="-122"/>
              </a:rPr>
              <a:t>)</a:t>
            </a:r>
            <a:r>
              <a:rPr lang="zh-CN" altLang="en-US">
                <a:latin typeface="华文仿宋" pitchFamily="2" charset="-122"/>
                <a:ea typeface="华文仿宋" pitchFamily="2" charset="-122"/>
              </a:rPr>
              <a:t>表现</a:t>
            </a:r>
            <a:r>
              <a:rPr lang="en-US" altLang="zh-CN">
                <a:latin typeface="华文仿宋" pitchFamily="2" charset="-122"/>
                <a:ea typeface="华文仿宋" pitchFamily="2" charset="-122"/>
              </a:rPr>
              <a:t>:</a:t>
            </a:r>
            <a:r>
              <a:rPr lang="zh-CN" altLang="en-US">
                <a:latin typeface="华文仿宋" pitchFamily="2" charset="-122"/>
                <a:ea typeface="华文仿宋" pitchFamily="2" charset="-122"/>
              </a:rPr>
              <a:t>亚非拉国家绝大多数地区已经沦为殖民地或</a:t>
            </a:r>
            <a:r>
              <a:rPr lang="zh-CN" altLang="en-US" smtClean="0">
                <a:latin typeface="华文仿宋" pitchFamily="2" charset="-122"/>
                <a:ea typeface="华文仿宋" pitchFamily="2" charset="-122"/>
              </a:rPr>
              <a:t>半殖民地</a:t>
            </a:r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仿宋" pitchFamily="2" charset="-122"/>
                <a:ea typeface="华文仿宋" pitchFamily="2" charset="-122"/>
              </a:rPr>
              <a:t>原料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仿宋" pitchFamily="2" charset="-122"/>
                <a:ea typeface="华文仿宋" pitchFamily="2" charset="-122"/>
              </a:rPr>
              <a:t>产地和投资场所。瓜分世界</a:t>
            </a:r>
          </a:p>
          <a:p>
            <a:endParaRPr lang="en-US" altLang="zh-CN" sz="2400" smtClean="0"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smtClean="0">
                <a:latin typeface="华文仿宋" pitchFamily="2" charset="-122"/>
                <a:ea typeface="华文仿宋" pitchFamily="2" charset="-122"/>
              </a:rPr>
              <a:t>2.</a:t>
            </a:r>
            <a:r>
              <a:rPr lang="zh-CN" altLang="en-US" sz="2400" smtClean="0">
                <a:latin typeface="华文仿宋" pitchFamily="2" charset="-122"/>
                <a:ea typeface="华文仿宋" pitchFamily="2" charset="-122"/>
              </a:rPr>
              <a:t>原因</a:t>
            </a:r>
            <a:r>
              <a:rPr lang="en-US" altLang="zh-CN">
                <a:latin typeface="华文仿宋" pitchFamily="2" charset="-122"/>
                <a:ea typeface="华文仿宋" pitchFamily="2" charset="-122"/>
              </a:rPr>
              <a:t>:</a:t>
            </a:r>
            <a:r>
              <a:rPr lang="zh-CN" altLang="en-US">
                <a:latin typeface="华文仿宋" pitchFamily="2" charset="-122"/>
                <a:ea typeface="华文仿宋" pitchFamily="2" charset="-122"/>
              </a:rPr>
              <a:t>在</a:t>
            </a:r>
            <a:r>
              <a:rPr lang="zh-CN" altLang="en-US" smtClean="0">
                <a:latin typeface="华文仿宋" pitchFamily="2" charset="-122"/>
                <a:ea typeface="华文仿宋" pitchFamily="2" charset="-122"/>
              </a:rPr>
              <a:t>向</a:t>
            </a:r>
            <a:r>
              <a:rPr lang="zh-CN" altLang="en-US" sz="200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垄断资本主义</a:t>
            </a:r>
            <a:r>
              <a:rPr lang="zh-CN" altLang="en-US" smtClean="0">
                <a:latin typeface="华文仿宋" pitchFamily="2" charset="-122"/>
                <a:ea typeface="华文仿宋" pitchFamily="2" charset="-122"/>
              </a:rPr>
              <a:t>的</a:t>
            </a:r>
            <a:r>
              <a:rPr lang="zh-CN" altLang="en-US">
                <a:latin typeface="华文仿宋" pitchFamily="2" charset="-122"/>
                <a:ea typeface="华文仿宋" pitchFamily="2" charset="-122"/>
              </a:rPr>
              <a:t>过渡中，资本主义各国要求独占更大的商品</a:t>
            </a:r>
            <a:r>
              <a:rPr lang="zh-CN" altLang="en-US" smtClean="0">
                <a:latin typeface="华文仿宋" pitchFamily="2" charset="-122"/>
                <a:ea typeface="华文仿宋" pitchFamily="2" charset="-122"/>
              </a:rPr>
              <a:t>市场。</a:t>
            </a:r>
            <a:endParaRPr lang="zh-CN" altLang="en-US"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3528" y="3914597"/>
            <a:ext cx="8246906" cy="26776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FFC000"/>
                </a:solidFill>
              </a:rPr>
              <a:t>3.</a:t>
            </a:r>
            <a:r>
              <a:rPr lang="zh-CN" altLang="en-US" sz="2400" b="1">
                <a:solidFill>
                  <a:srgbClr val="FFC000"/>
                </a:solidFill>
              </a:rPr>
              <a:t>影响</a:t>
            </a:r>
          </a:p>
          <a:p>
            <a:r>
              <a:rPr lang="en-US" altLang="zh-CN" smtClean="0"/>
              <a:t>(</a:t>
            </a:r>
            <a:r>
              <a:rPr lang="en-US" altLang="zh-CN"/>
              <a:t>1)</a:t>
            </a:r>
            <a:r>
              <a:rPr lang="zh-CN" altLang="en-US"/>
              <a:t>资本主义阶段</a:t>
            </a:r>
            <a:r>
              <a:rPr lang="en-US" altLang="zh-CN"/>
              <a:t>:</a:t>
            </a:r>
            <a:r>
              <a:rPr lang="zh-CN" altLang="en-US"/>
              <a:t>主要资本主义国家发展到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帝国主义阶段</a:t>
            </a:r>
            <a:r>
              <a:rPr lang="zh-CN" altLang="en-US"/>
              <a:t>。</a:t>
            </a:r>
          </a:p>
          <a:p>
            <a:r>
              <a:rPr lang="en-US" altLang="zh-CN"/>
              <a:t>(2)</a:t>
            </a:r>
            <a:r>
              <a:rPr lang="zh-CN" altLang="en-US"/>
              <a:t>国际关系</a:t>
            </a:r>
            <a:r>
              <a:rPr lang="en-US" altLang="zh-CN"/>
              <a:t>:</a:t>
            </a:r>
            <a:r>
              <a:rPr lang="zh-CN" altLang="en-US"/>
              <a:t>主要资本主义国家之间孕育着新的更大的冲突。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瓜分世界不均</a:t>
            </a:r>
          </a:p>
          <a:p>
            <a:r>
              <a:rPr lang="en-US" altLang="zh-CN"/>
              <a:t>(3)</a:t>
            </a:r>
            <a:r>
              <a:rPr lang="zh-CN" altLang="en-US"/>
              <a:t>世界联系</a:t>
            </a:r>
            <a:r>
              <a:rPr lang="en-US" altLang="zh-CN"/>
              <a:t>:</a:t>
            </a:r>
            <a:r>
              <a:rPr lang="zh-CN" altLang="en-US"/>
              <a:t>世界上几乎所有国家和地区都被</a:t>
            </a:r>
            <a:r>
              <a:rPr lang="zh-CN" altLang="en-US" smtClean="0"/>
              <a:t>卷入资本主义世界市场当中，世界</a:t>
            </a:r>
            <a:r>
              <a:rPr lang="zh-CN" altLang="en-US"/>
              <a:t>越来越紧密地连为一体。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资本主义世界市场最终形成</a:t>
            </a:r>
          </a:p>
          <a:p>
            <a:r>
              <a:rPr lang="en-US" altLang="zh-CN"/>
              <a:t>(4)</a:t>
            </a:r>
            <a:r>
              <a:rPr lang="zh-CN" altLang="en-US"/>
              <a:t>世界格局</a:t>
            </a:r>
            <a:r>
              <a:rPr lang="en-US" altLang="zh-CN"/>
              <a:t>:</a:t>
            </a:r>
            <a:r>
              <a:rPr lang="zh-CN" altLang="en-US"/>
              <a:t>形成了人类历史上由少数资本主义国家奴役和控制世界上绝大部分</a:t>
            </a:r>
          </a:p>
          <a:p>
            <a:r>
              <a:rPr lang="zh-CN" altLang="en-US"/>
              <a:t>土地和人口的极不合理的状态。</a:t>
            </a:r>
          </a:p>
          <a:p>
            <a:r>
              <a:rPr lang="en-US" altLang="zh-CN"/>
              <a:t>(5)</a:t>
            </a:r>
            <a:r>
              <a:rPr lang="zh-CN" altLang="en-US"/>
              <a:t>斗争高涨</a:t>
            </a:r>
            <a:r>
              <a:rPr lang="en-US" altLang="zh-CN"/>
              <a:t>: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殖民统治和掠夺给殖民地半殖民地人民带来</a:t>
            </a:r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了深重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的</a:t>
            </a:r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灾难，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被</a:t>
            </a:r>
          </a:p>
          <a:p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压迫人民的反抗斗争不断高涨。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20535721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02636" y="908720"/>
            <a:ext cx="8895328" cy="4505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474326713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07504" y="1268760"/>
            <a:ext cx="8956682" cy="2648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1647441624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79512" y="1700808"/>
            <a:ext cx="8640960" cy="3166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64293" y="476672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000" b="1" i="1" smtClean="0">
                <a:latin typeface="华文行楷" pitchFamily="2" charset="-122"/>
                <a:ea typeface="华文行楷" pitchFamily="2" charset="-122"/>
              </a:rPr>
              <a:t>时  空  观  念</a:t>
            </a:r>
            <a:endParaRPr lang="zh-CN" altLang="en-US" sz="4000" b="1" i="1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4083309905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43663"/>
            <a:ext cx="2592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smtClean="0"/>
              <a:t>课后</a:t>
            </a:r>
            <a:endParaRPr lang="en-US" altLang="zh-CN" sz="7200" b="1" smtClean="0"/>
          </a:p>
          <a:p>
            <a:r>
              <a:rPr lang="zh-CN" altLang="en-US" sz="7200" b="1" smtClean="0"/>
              <a:t>作业</a:t>
            </a:r>
            <a:endParaRPr lang="zh-CN" altLang="en-US" sz="7200" b="1"/>
          </a:p>
        </p:txBody>
      </p:sp>
      <p:sp>
        <p:nvSpPr>
          <p:cNvPr id="5" name="TextBox 4"/>
          <p:cNvSpPr txBox="1"/>
          <p:nvPr/>
        </p:nvSpPr>
        <p:spPr>
          <a:xfrm>
            <a:off x="2555776" y="1412776"/>
            <a:ext cx="58326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i="1" smtClean="0">
                <a:latin typeface="黑体" pitchFamily="49" charset="-122"/>
                <a:ea typeface="黑体" pitchFamily="49" charset="-122"/>
              </a:rPr>
              <a:t>熟悉课文相关历史</a:t>
            </a:r>
            <a:endParaRPr lang="en-US" altLang="zh-CN" sz="4000" b="1" i="1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4000" b="1" i="1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4000" b="1" i="1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i="1" smtClean="0">
                <a:latin typeface="黑体" pitchFamily="49" charset="-122"/>
                <a:ea typeface="黑体" pitchFamily="49" charset="-122"/>
              </a:rPr>
              <a:t>分析和理解殖民体系的形成和世界市场的形成</a:t>
            </a:r>
            <a:endParaRPr lang="zh-CN" altLang="en-US" sz="4000" b="1" i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" name="New pictur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395200" y="123444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200337156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0</TotalTime>
  <Words>2261</Words>
  <Application>Microsoft Office PowerPoint</Application>
  <PresentationFormat>全屏显示(4:3)</PresentationFormat>
  <Paragraphs>107</Paragraphs>
  <Slides>24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暗香扑面</vt:lpstr>
      <vt:lpstr>第12课 资本主义世界殖民体系的形成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学科网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第12课 资本主义世界殖民体系的形成</dc:title>
  <dc:creator>rbm.xkw.com</dc:creator>
  <cp:lastModifiedBy>Administrator</cp:lastModifiedBy>
  <cp:revision>2</cp:revision>
  <cp:lastPrinted>2020-09-24T16:13:52Z</cp:lastPrinted>
  <dcterms:created xsi:type="dcterms:W3CDTF">2020-09-24T16:13:52Z</dcterms:created>
  <dcterms:modified xsi:type="dcterms:W3CDTF">2021-01-01T14:27:50Z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