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xlsx" ContentType="application/vnd.openxmlformats-officedocument.spreadsheetml.sheet"/>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63" r:id="rId3"/>
    <p:sldMasterId id="2147483675" r:id="rId4"/>
    <p:sldMasterId id="2147483680" r:id="rId5"/>
    <p:sldMasterId id="2147483684" r:id="rId6"/>
  </p:sldMasterIdLst>
  <p:notesMasterIdLst>
    <p:notesMasterId r:id="rId7"/>
  </p:notesMasterIdLst>
  <p:sldIdLst>
    <p:sldId id="553" r:id="rId8"/>
    <p:sldId id="554" r:id="rId9"/>
    <p:sldId id="410" r:id="rId10"/>
    <p:sldId id="416" r:id="rId11"/>
    <p:sldId id="455" r:id="rId12"/>
    <p:sldId id="411" r:id="rId13"/>
    <p:sldId id="412" r:id="rId14"/>
    <p:sldId id="417" r:id="rId15"/>
    <p:sldId id="419" r:id="rId16"/>
    <p:sldId id="422" r:id="rId17"/>
    <p:sldId id="424" r:id="rId18"/>
    <p:sldId id="426" r:id="rId19"/>
    <p:sldId id="427" r:id="rId20"/>
    <p:sldId id="456" r:id="rId21"/>
    <p:sldId id="458" r:id="rId22"/>
    <p:sldId id="433" r:id="rId23"/>
    <p:sldId id="434" r:id="rId24"/>
    <p:sldId id="435" r:id="rId25"/>
    <p:sldId id="431" r:id="rId26"/>
    <p:sldId id="557" r:id="rId27"/>
    <p:sldId id="436" r:id="rId28"/>
    <p:sldId id="437" r:id="rId29"/>
    <p:sldId id="439" r:id="rId30"/>
    <p:sldId id="490" r:id="rId31"/>
    <p:sldId id="440" r:id="rId32"/>
    <p:sldId id="441" r:id="rId33"/>
    <p:sldId id="609" r:id="rId34"/>
    <p:sldId id="610" r:id="rId35"/>
    <p:sldId id="611" r:id="rId36"/>
    <p:sldId id="612" r:id="rId37"/>
    <p:sldId id="608" r:id="rId38"/>
    <p:sldId id="442" r:id="rId39"/>
    <p:sldId id="443" r:id="rId40"/>
    <p:sldId id="491" r:id="rId41"/>
    <p:sldId id="493" r:id="rId42"/>
    <p:sldId id="492" r:id="rId43"/>
    <p:sldId id="446" r:id="rId44"/>
    <p:sldId id="447" r:id="rId45"/>
    <p:sldId id="596" r:id="rId46"/>
    <p:sldId id="494" r:id="rId47"/>
    <p:sldId id="495" r:id="rId48"/>
  </p:sldIdLst>
  <p:sldSz cx="12192000" cy="6858000"/>
  <p:notesSz cx="6858000" cy="9144000"/>
  <p:custDataLst>
    <p:tags r:id="rId4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fill>
          <a:solidFill>
            <a:schemeClr val="accent6">
              <a:tint val="40000"/>
            </a:schemeClr>
          </a:solidFill>
        </a:fill>
      </a:tcStyle>
    </a:band1H>
    <a:band1V>
      <a:tcStyle>
        <a:fill>
          <a:solidFill>
            <a:schemeClr val="accent6">
              <a:tint val="40000"/>
            </a:schemeClr>
          </a:solidFill>
        </a:fill>
      </a:tcStyle>
    </a:band1V>
    <a:lastCol>
      <a:tcTxStyle b="on">
        <a:fontRef idx="minor">
          <a:prstClr val="black"/>
        </a:fontRef>
        <a:schemeClr val="lt1"/>
      </a:tcTxStyle>
      <a:tcStyle>
        <a:fill>
          <a:solidFill>
            <a:schemeClr val="accent6"/>
          </a:solidFill>
        </a:fill>
      </a:tcStyle>
    </a:lastCol>
    <a:firstCol>
      <a:tcTxStyle b="on">
        <a:fontRef idx="minor">
          <a:prstClr val="black"/>
        </a:fontRef>
        <a:schemeClr val="lt1"/>
      </a:tcTxStyle>
      <a:tcStyle>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38"/>
        <p:guide pos="3864"/>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3.xml" /><Relationship Id="rId11" Type="http://schemas.openxmlformats.org/officeDocument/2006/relationships/slide" Target="slides/slide4.xml" /><Relationship Id="rId12" Type="http://schemas.openxmlformats.org/officeDocument/2006/relationships/slide" Target="slides/slide5.xml" /><Relationship Id="rId13" Type="http://schemas.openxmlformats.org/officeDocument/2006/relationships/slide" Target="slides/slide6.xml" /><Relationship Id="rId14" Type="http://schemas.openxmlformats.org/officeDocument/2006/relationships/slide" Target="slides/slide7.xml" /><Relationship Id="rId15" Type="http://schemas.openxmlformats.org/officeDocument/2006/relationships/slide" Target="slides/slide8.xml" /><Relationship Id="rId16" Type="http://schemas.openxmlformats.org/officeDocument/2006/relationships/slide" Target="slides/slide9.xml" /><Relationship Id="rId17" Type="http://schemas.openxmlformats.org/officeDocument/2006/relationships/slide" Target="slides/slide10.xml" /><Relationship Id="rId18" Type="http://schemas.openxmlformats.org/officeDocument/2006/relationships/slide" Target="slides/slide11.xml" /><Relationship Id="rId19" Type="http://schemas.openxmlformats.org/officeDocument/2006/relationships/slide" Target="slides/slide12.xml" /><Relationship Id="rId2" Type="http://schemas.openxmlformats.org/officeDocument/2006/relationships/slideMaster" Target="slideMasters/slideMaster1.xml" /><Relationship Id="rId20" Type="http://schemas.openxmlformats.org/officeDocument/2006/relationships/slide" Target="slides/slide13.xml" /><Relationship Id="rId21" Type="http://schemas.openxmlformats.org/officeDocument/2006/relationships/slide" Target="slides/slide14.xml" /><Relationship Id="rId22" Type="http://schemas.openxmlformats.org/officeDocument/2006/relationships/slide" Target="slides/slide15.xml" /><Relationship Id="rId23" Type="http://schemas.openxmlformats.org/officeDocument/2006/relationships/slide" Target="slides/slide16.xml" /><Relationship Id="rId24" Type="http://schemas.openxmlformats.org/officeDocument/2006/relationships/slide" Target="slides/slide17.xml" /><Relationship Id="rId25" Type="http://schemas.openxmlformats.org/officeDocument/2006/relationships/slide" Target="slides/slide18.xml" /><Relationship Id="rId26" Type="http://schemas.openxmlformats.org/officeDocument/2006/relationships/slide" Target="slides/slide19.xml" /><Relationship Id="rId27" Type="http://schemas.openxmlformats.org/officeDocument/2006/relationships/slide" Target="slides/slide20.xml" /><Relationship Id="rId28" Type="http://schemas.openxmlformats.org/officeDocument/2006/relationships/slide" Target="slides/slide21.xml" /><Relationship Id="rId29" Type="http://schemas.openxmlformats.org/officeDocument/2006/relationships/slide" Target="slides/slide22.xml" /><Relationship Id="rId3" Type="http://schemas.openxmlformats.org/officeDocument/2006/relationships/slideMaster" Target="slideMasters/slideMaster2.xml" /><Relationship Id="rId30" Type="http://schemas.openxmlformats.org/officeDocument/2006/relationships/slide" Target="slides/slide23.xml" /><Relationship Id="rId31" Type="http://schemas.openxmlformats.org/officeDocument/2006/relationships/slide" Target="slides/slide24.xml" /><Relationship Id="rId32" Type="http://schemas.openxmlformats.org/officeDocument/2006/relationships/slide" Target="slides/slide25.xml" /><Relationship Id="rId33" Type="http://schemas.openxmlformats.org/officeDocument/2006/relationships/slide" Target="slides/slide26.xml" /><Relationship Id="rId34" Type="http://schemas.openxmlformats.org/officeDocument/2006/relationships/slide" Target="slides/slide27.xml" /><Relationship Id="rId35" Type="http://schemas.openxmlformats.org/officeDocument/2006/relationships/slide" Target="slides/slide28.xml" /><Relationship Id="rId36" Type="http://schemas.openxmlformats.org/officeDocument/2006/relationships/slide" Target="slides/slide29.xml" /><Relationship Id="rId37" Type="http://schemas.openxmlformats.org/officeDocument/2006/relationships/slide" Target="slides/slide30.xml" /><Relationship Id="rId38" Type="http://schemas.openxmlformats.org/officeDocument/2006/relationships/slide" Target="slides/slide31.xml" /><Relationship Id="rId39" Type="http://schemas.openxmlformats.org/officeDocument/2006/relationships/slide" Target="slides/slide32.xml" /><Relationship Id="rId4" Type="http://schemas.openxmlformats.org/officeDocument/2006/relationships/slideMaster" Target="slideMasters/slideMaster3.xml" /><Relationship Id="rId40" Type="http://schemas.openxmlformats.org/officeDocument/2006/relationships/slide" Target="slides/slide33.xml" /><Relationship Id="rId41" Type="http://schemas.openxmlformats.org/officeDocument/2006/relationships/slide" Target="slides/slide34.xml" /><Relationship Id="rId42" Type="http://schemas.openxmlformats.org/officeDocument/2006/relationships/slide" Target="slides/slide35.xml" /><Relationship Id="rId43" Type="http://schemas.openxmlformats.org/officeDocument/2006/relationships/slide" Target="slides/slide36.xml" /><Relationship Id="rId44" Type="http://schemas.openxmlformats.org/officeDocument/2006/relationships/slide" Target="slides/slide37.xml" /><Relationship Id="rId45" Type="http://schemas.openxmlformats.org/officeDocument/2006/relationships/slide" Target="slides/slide38.xml" /><Relationship Id="rId46" Type="http://schemas.openxmlformats.org/officeDocument/2006/relationships/slide" Target="slides/slide39.xml" /><Relationship Id="rId47" Type="http://schemas.openxmlformats.org/officeDocument/2006/relationships/slide" Target="slides/slide40.xml" /><Relationship Id="rId48" Type="http://schemas.openxmlformats.org/officeDocument/2006/relationships/slide" Target="slides/slide41.xml" /><Relationship Id="rId49" Type="http://schemas.openxmlformats.org/officeDocument/2006/relationships/tags" Target="tags/tag43.xml" /><Relationship Id="rId5" Type="http://schemas.openxmlformats.org/officeDocument/2006/relationships/slideMaster" Target="slideMasters/slideMaster4.xml" /><Relationship Id="rId50" Type="http://schemas.openxmlformats.org/officeDocument/2006/relationships/presProps" Target="presProps.xml" /><Relationship Id="rId51" Type="http://schemas.openxmlformats.org/officeDocument/2006/relationships/viewProps" Target="viewProps.xml" /><Relationship Id="rId52" Type="http://schemas.openxmlformats.org/officeDocument/2006/relationships/theme" Target="theme/theme1.xml" /><Relationship Id="rId53" Type="http://schemas.openxmlformats.org/officeDocument/2006/relationships/tableStyles" Target="tableStyles.xml" /><Relationship Id="rId6" Type="http://schemas.openxmlformats.org/officeDocument/2006/relationships/slideMaster" Target="slideMasters/slideMaster5.xml" /><Relationship Id="rId7" Type="http://schemas.openxmlformats.org/officeDocument/2006/relationships/notesMaster" Target="notesMasters/notesMaster1.xml" /><Relationship Id="rId8" Type="http://schemas.openxmlformats.org/officeDocument/2006/relationships/slide" Target="slides/slide1.xml" /><Relationship Id="rId9" Type="http://schemas.openxmlformats.org/officeDocument/2006/relationships/slide" Target="slides/slide2.xml" /></Relationships>
</file>

<file path=ppt/charts/_rels/chart1.xml.rels>&#65279;<?xml version="1.0" encoding="utf-8" standalone="yes"?><Relationships xmlns="http://schemas.openxmlformats.org/package/2006/relationships"><Relationship Id="rId1" Type="http://schemas.openxmlformats.org/officeDocument/2006/relationships/package" Target="../embeddings/Microsoft_Excel_Worksheet1.xlsx" /><Relationship Id="rId2" Type="http://schemas.openxmlformats.org/officeDocument/2006/relationships/themeOverride" Target="../theme/themeOverride1.xml" /><Relationship Id="rId3" Type="http://schemas.openxmlformats.org/officeDocument/2006/relationships/image" Target="../media/image28.png" /><Relationship Id="rId4" Type="http://schemas.microsoft.com/office/2011/relationships/chartColorStyle" Target="colors1.xml" /><Relationship Id="rId5" Type="http://schemas.microsoft.com/office/2011/relationships/chartStyle" Target="style1.xml" /></Relationships>
</file>

<file path=ppt/charts/chart1.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0" vertOverflow="ellipsis" vert="horz" wrap="square" anchor="ctr" anchorCtr="1" forceAA="0"/>
          <a:lstStyle/>
          <a:p>
            <a:pPr defTabSz="914400">
              <a:defRPr lang="zh-CN" sz="1800" b="0" i="0" u="none" strike="noStrike" kern="1200" spc="0" baseline="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r>
              <a:rPr sz="1800">
                <a:solidFill>
                  <a:schemeClr val="tx1"/>
                </a:solidFill>
                <a:latin typeface="黑体" panose="02010609060101010101" charset="-122"/>
                <a:ea typeface="黑体" panose="02010609060101010101" charset="-122"/>
              </a:rPr>
              <a:t>实行余粮征集制时期每年度粮食征集量</a:t>
            </a:r>
            <a:endParaRPr sz="1800"/>
          </a:p>
          <a:p>
            <a:pPr defTabSz="914400">
              <a:defRPr lang="zh-CN" sz="1800" b="0" i="0" u="none" strike="noStrike" kern="1200" spc="0" baseline="0">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r>
              <a:rPr sz="1400">
                <a:solidFill>
                  <a:schemeClr val="tx1"/>
                </a:solidFill>
                <a:latin typeface="楷体" panose="02010609060101010101" charset="-122"/>
                <a:ea typeface="楷体" panose="02010609060101010101" charset="-122"/>
                <a:cs typeface="楷体" panose="02010609060101010101" charset="-122"/>
              </a:rPr>
              <a:t>（粮食年度从当年</a:t>
            </a:r>
            <a:r>
              <a:rPr lang="en-US" altLang="zh-CN" sz="1400">
                <a:solidFill>
                  <a:schemeClr val="tx1"/>
                </a:solidFill>
                <a:latin typeface="楷体" panose="02010609060101010101" charset="-122"/>
                <a:ea typeface="楷体" panose="02010609060101010101" charset="-122"/>
                <a:cs typeface="楷体" panose="02010609060101010101" charset="-122"/>
              </a:rPr>
              <a:t>8</a:t>
            </a:r>
            <a:r>
              <a:rPr altLang="en-US" sz="1400">
                <a:solidFill>
                  <a:schemeClr val="tx1"/>
                </a:solidFill>
                <a:latin typeface="楷体" panose="02010609060101010101" charset="-122"/>
                <a:ea typeface="楷体" panose="02010609060101010101" charset="-122"/>
                <a:cs typeface="楷体" panose="02010609060101010101" charset="-122"/>
              </a:rPr>
              <a:t>月到次年</a:t>
            </a:r>
            <a:r>
              <a:rPr lang="en-US" altLang="zh-CN" sz="1400">
                <a:solidFill>
                  <a:schemeClr val="tx1"/>
                </a:solidFill>
                <a:latin typeface="楷体" panose="02010609060101010101" charset="-122"/>
                <a:ea typeface="楷体" panose="02010609060101010101" charset="-122"/>
                <a:cs typeface="楷体" panose="02010609060101010101" charset="-122"/>
              </a:rPr>
              <a:t>7</a:t>
            </a:r>
            <a:r>
              <a:rPr altLang="en-US" sz="1400">
                <a:solidFill>
                  <a:schemeClr val="tx1"/>
                </a:solidFill>
                <a:latin typeface="楷体" panose="02010609060101010101" charset="-122"/>
                <a:ea typeface="楷体" panose="02010609060101010101" charset="-122"/>
                <a:cs typeface="楷体" panose="02010609060101010101" charset="-122"/>
              </a:rPr>
              <a:t>月）</a:t>
            </a:r>
            <a:endParaRPr altLang="en-US" sz="1400">
              <a:solidFill>
                <a:schemeClr val="tx1"/>
              </a:solidFill>
              <a:latin typeface="楷体" panose="02010609060101010101" charset="-122"/>
              <a:ea typeface="楷体" panose="02010609060101010101" charset="-122"/>
              <a:cs typeface="楷体" panose="02010609060101010101" charset="-122"/>
            </a:endParaRPr>
          </a:p>
        </c:rich>
      </c:tx>
      <c:layout>
        <c:manualLayout>
          <c:xMode val="edge"/>
          <c:yMode val="edge"/>
          <c:x val="0.11176905781030655"/>
          <c:y val="0.03615034744143486"/>
        </c:manualLayout>
      </c:layout>
      <c:overlay val="0"/>
      <c:spPr>
        <a:noFill/>
        <a:ln>
          <a:noFill/>
        </a:ln>
        <a:effectLst/>
      </c:spPr>
      <c:txPr>
        <a:bodyPr/>
        <a:p>
          <a:pPr>
            <a:defRPr/>
          </a:pPr>
        </a:p>
      </c:txPr>
    </c:title>
    <c:autoTitleDeleted val="0"/>
    <c:plotArea>
      <c:barChart>
        <c:barDir val="col"/>
        <c:grouping val="clustered"/>
        <c:varyColors val="0"/>
        <c:ser>
          <c:idx val="0"/>
          <c:order val="0"/>
          <c:tx>
            <c:strRef>
              <c:f>Sheet1!$B$1</c:f>
              <c:strCache>
                <c:ptCount val="1"/>
                <c:pt idx="0">
                  <c:v>征收粮食（万普特）</c:v>
                </c:pt>
              </c:strCache>
            </c:strRef>
          </c:tx>
          <c:spPr>
            <a:blipFill rotWithShape="1">
              <a:blip r:embed="rId3"/>
              <a:stretch>
                <a:fillRect/>
              </a:stretch>
            </a:blipFill>
            <a:ln>
              <a:noFill/>
            </a:ln>
            <a:effectLst>
              <a:outerShdw blurRad="76200" dir="18900000" sy="23000" kx="-1200000" algn="bl" rotWithShape="0">
                <a:prstClr val="black">
                  <a:alpha val="20000"/>
                </a:prstClr>
              </a:outerShdw>
            </a:effectLst>
          </c:spPr>
          <c:invertIfNegative val="0"/>
          <c:dLbls>
            <c:dLbl>
              <c:idx val="0"/>
              <c:dLblPos val="outEnd"/>
              <c:showLegendKey val="0"/>
              <c:showVal val="1"/>
              <c:showCatName val="0"/>
              <c:showSerName val="0"/>
              <c:showPercent val="0"/>
              <c:showBubbleSize val="0"/>
              <c:extLst/>
            </c:dLbl>
            <c:dLbl>
              <c:idx val="1"/>
              <c:dLblPos val="outEnd"/>
              <c:showLegendKey val="0"/>
              <c:showVal val="1"/>
              <c:showCatName val="0"/>
              <c:showSerName val="0"/>
              <c:showPercent val="0"/>
              <c:showBubbleSize val="0"/>
              <c:extLst/>
            </c:dLbl>
            <c:dLbl>
              <c:idx val="2"/>
              <c:dLblPos val="outEnd"/>
              <c:showLegendKey val="0"/>
              <c:showVal val="1"/>
              <c:showCatName val="0"/>
              <c:showSerName val="0"/>
              <c:showPercent val="0"/>
              <c:showBubbleSize val="0"/>
              <c:extLst/>
            </c:dLbl>
            <c:numFmt formatCode="General" sourceLinked="1"/>
            <c:spPr>
              <a:noFill/>
              <a:ln>
                <a:noFill/>
              </a:ln>
              <a:effectLst/>
            </c:spPr>
            <c:txPr>
              <a:bodyPr rot="0" spcFirstLastPara="0" vertOverflow="ellipsis" vert="horz" wrap="square" lIns="38100" tIns="19050" rIns="38100" bIns="19050" anchor="ctr" anchorCtr="1" forceAA="0"/>
              <a:p>
                <a:pPr>
                  <a:defRPr lang="zh-CN" sz="1200" b="0" i="0" u="none" strike="noStrike" kern="1200" baseline="0" smtId="4294967295">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lang="zh-CN" sz="1200" b="0" i="0" u="none" strike="noStrike" kern="1200" baseline="0" smtId="4294967295">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c:txPr>
            <c:dLblPos val="outEnd"/>
            <c:showLegendKey val="0"/>
            <c:showVal val="1"/>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c:spPr>
                </c15:leaderLines>
              </c:ext>
            </c:extLst>
          </c:dLbls>
          <c:cat>
            <c:strRef>
              <c:f>Sheet1!$A$2:$A$4</c:f>
              <c:strCache>
                <c:ptCount val="3"/>
                <c:pt idx="0">
                  <c:v>1917/18年度</c:v>
                </c:pt>
                <c:pt idx="1">
                  <c:v>1918/19年度</c:v>
                </c:pt>
                <c:pt idx="2">
                  <c:v>1919/20年度</c:v>
                </c:pt>
              </c:strCache>
            </c:strRef>
          </c:cat>
          <c:val>
            <c:numRef>
              <c:f>Sheet1!$B$2:$B$4</c:f>
              <c:numCache>
                <c:formatCode>General</c:formatCode>
                <c:ptCount val="3"/>
                <c:pt idx="0">
                  <c:v>7340</c:v>
                </c:pt>
                <c:pt idx="1">
                  <c:v>10790</c:v>
                </c:pt>
                <c:pt idx="2">
                  <c:v>21250</c:v>
                </c:pt>
              </c:numCache>
            </c:numRef>
          </c:val>
        </c:ser>
        <c:dLbls>
          <c:showLegendKey val="0"/>
          <c:showVal val="0"/>
          <c:showCatName val="0"/>
          <c:showSerName val="0"/>
          <c:showPercent val="0"/>
          <c:showBubbleSize val="0"/>
          <c:showLeaderLines val="0"/>
        </c:dLbls>
        <c:gapWidth val="251"/>
        <c:overlap val="-19"/>
        <c:axId val="279374743"/>
        <c:axId val="444483112"/>
      </c:barChart>
      <c:catAx>
        <c:axId val="279374743"/>
        <c:scaling>
          <c:orientation/>
        </c:scaling>
        <c:delete val="0"/>
        <c:axPos val="b"/>
        <c:numFmt formatCode="General" sourceLinked="0"/>
        <c:majorTickMark val="none"/>
        <c:minorTickMark val="none"/>
        <c:spPr>
          <a:noFill/>
          <a:ln w="9525" cap="flat" cmpd="sng" algn="ctr">
            <a:noFill/>
            <a:round/>
          </a:ln>
          <a:effectLst/>
        </c:spPr>
        <c:txPr>
          <a:bodyPr rot="-60000000" spcFirstLastPara="0" vertOverflow="ellipsis" vert="horz" wrap="square" anchor="ctr" anchorCtr="1" forceAA="0"/>
          <a:p>
            <a:pPr>
              <a:defRPr lang="zh-CN" sz="1200" b="0" i="0" u="none" strike="noStrike" kern="1200" baseline="0" smtId="4294967295">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lang="zh-CN" sz="1200" b="0" i="0" u="none" strike="noStrike" kern="1200" baseline="0" smtId="4294967295">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c:txPr>
        <c:crossAx val="444483112"/>
        <c:crosses val="autoZero"/>
        <c:auto val="0"/>
        <c:lblAlgn val="ctr"/>
        <c:lblOffset/>
        <c:noMultiLvlLbl val="0"/>
      </c:catAx>
      <c:valAx>
        <c:axId val="444483112"/>
        <c:scaling>
          <c:orientation/>
        </c:scaling>
        <c:delete val="1"/>
        <c:axPos val="l"/>
        <c:numFmt formatCode="General" sourceLinked="1"/>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lang="zh-CN" sz="900" b="0" i="0" u="none" strike="noStrike" kern="1200" baseline="0" smtId="4294967295">
              <a:solidFill>
                <a:schemeClr val="tx1">
                  <a:lumMod val="65000"/>
                  <a:lumOff val="35000"/>
                </a:schemeClr>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c:txPr>
        <c:crossAx val="279374743"/>
        <c:crossBetween val="between"/>
      </c:valAx>
      <c:spPr>
        <a:noFill/>
        <a:ln>
          <a:noFill/>
        </a:ln>
        <a:effectLst/>
      </c:spPr>
    </c:plotArea>
    <c:legend>
      <c:legendPos val="t"/>
      <c:legendEntry>
        <c:idx val="0"/>
        <c:txPr>
          <a:bodyPr rot="0" spcFirstLastPara="0" vertOverflow="ellipsis" vert="horz" wrap="square" anchor="ctr" anchorCtr="1" forceAA="0"/>
          <a:p>
            <a:pPr>
              <a:defRPr lang="zh-CN" sz="900" b="0" i="0" u="none" strike="noStrike" kern="1200" baseline="0" smtId="4294967295">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lang="zh-CN" sz="900" b="0" i="0" u="none" strike="noStrike" kern="1200" baseline="0" smtId="4294967295">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c:txPr>
      </c:legendEntry>
      <c:overlay val="0"/>
      <c:spPr>
        <a:noFill/>
        <a:ln>
          <a:noFill/>
        </a:ln>
        <a:effectLst/>
      </c:spPr>
      <c:txPr>
        <a:bodyPr rot="0" spcFirstLastPara="0" vertOverflow="ellipsis" vert="horz" wrap="square" anchor="ctr" anchorCtr="1" forceAA="0"/>
        <a:p>
          <a:pPr>
            <a:defRPr lang="zh-CN" sz="900" b="0" i="0" u="none" strike="noStrike" kern="1200" baseline="0" smtId="4294967295">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lang="zh-CN" sz="900" b="0" i="0" u="none" strike="noStrike" kern="1200" baseline="0" smtId="4294967295">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c:txPr>
    </c:legend>
    <c:plotVisOnly val="1"/>
    <c:dispBlanksAs val="gap"/>
    <c:showDLblsOverMax val="0"/>
  </c:chart>
  <c:spPr>
    <a:solidFill>
      <a:schemeClr val="bg1"/>
    </a:solidFill>
    <a:ln w="9525" cap="flat" cmpd="sng" algn="ctr">
      <a:noFill/>
      <a:round/>
    </a:ln>
    <a:effectLst>
      <a:outerShdw blurRad="63500" dist="37357" dir="2700000" sx="0" sy="0" rotWithShape="0">
        <a:scrgbClr r="0" g="0" b="0"/>
      </a:outerShdw>
    </a:effectLst>
  </c:spPr>
  <c:txPr>
    <a:bodyPr/>
    <a:p>
      <a:pPr>
        <a:defRPr lang="zh-CN" smtId="4294967295">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lang="zh-CN" smtId="4294967295">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c:txPr>
  <c:externalData r:id="rId1">
    <c:autoUpdate val="0"/>
  </c:externalData>
</c:chartSpace>
</file>

<file path=ppt/charts/colors1.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a="http://schemas.openxmlformats.org/drawingml/2006/main" xmlns:r="http://schemas.openxmlformats.org/officeDocument/2006/relationships" xmlns:cs="http://schemas.microsoft.com/office/drawing/2012/chartStyle"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a="http://schemas.openxmlformats.org/drawingml/2006/main" xmlns:dgm="http://schemas.openxmlformats.org/drawingml/2006/diagram" uniqueId="urn:microsoft.com/office/officeart/2005/8/colors/accent0_3#1">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EDAA3816-0C90-453F-BDD6-234A1F3DB171}" type="doc">
      <dgm:prSet loTypeId="urn:microsoft.com/office/officeart/2005/8/layout/arrow6#1" loCatId="relationship" qsTypeId="urn:microsoft.com/office/officeart/2005/8/quickstyle/simple1#1" qsCatId="simple" csTypeId="urn:microsoft.com/office/officeart/2005/8/colors/accent0_3#1" csCatId="mainScheme" phldr="1"/>
      <dgm:spPr/>
      <dgm:t>
        <a:bodyPr/>
        <a:lstStyle/>
        <a:p>
          <a:endParaRPr lang="zh-CN" altLang="en-US"/>
        </a:p>
      </dgm:t>
    </dgm:pt>
    <dgm:pt modelId="{D5D09940-0F6A-4B9B-9863-CFBEBBCCF7ED}" type="parTrans" cxnId="{C660C033-EB39-4850-ADAC-F72479565969}">
      <dgm:prSet/>
      <dgm:spPr/>
      <dgm:t>
        <a:bodyPr/>
        <a:lstStyle/>
        <a:p>
          <a:endParaRPr lang="zh-CN" altLang="en-US"/>
        </a:p>
      </dgm:t>
    </dgm:pt>
    <dgm:pt modelId="{2F80BEF8-43EB-4B18-9338-D2F93B8BA597}">
      <dgm:prSet phldrT="[文本]" custT="1"/>
      <dgm:spPr/>
      <dgm:t>
        <a:bodyPr/>
        <a:lstStyle/>
        <a:p>
          <a:r>
            <a:rPr lang="zh-CN" altLang="en-US" sz="6600">
              <a:latin typeface="黑体" panose="02010609060101010101" charset="-122"/>
              <a:ea typeface="黑体" panose="02010609060101010101" charset="-122"/>
            </a:rPr>
            <a:t>俄国。</a:t>
          </a:r>
        </a:p>
      </dgm:t>
    </dgm:pt>
    <dgm:pt modelId="{A745A40F-1A5C-4AE5-9ACF-46502507C944}" type="sibTrans" cxnId="{C660C033-EB39-4850-ADAC-F72479565969}">
      <dgm:prSet/>
      <dgm:spPr/>
      <dgm:t>
        <a:bodyPr/>
        <a:lstStyle/>
        <a:p>
          <a:endParaRPr lang="zh-CN" altLang="en-US"/>
        </a:p>
      </dgm:t>
    </dgm:pt>
    <dgm:pt modelId="{6F08C3D2-E5CC-4ABF-BF02-A59A048EF12A}" type="parTrans" cxnId="{C6C26AD7-7490-4E5D-9AE5-FA59CDDC7CA7}">
      <dgm:prSet/>
      <dgm:spPr/>
      <dgm:t>
        <a:bodyPr/>
        <a:lstStyle/>
        <a:p>
          <a:endParaRPr lang="zh-CN" altLang="en-US"/>
        </a:p>
      </dgm:t>
    </dgm:pt>
    <dgm:pt modelId="{342AD3BF-B1BE-4687-8FB5-2E2A7E9E60AA}">
      <dgm:prSet phldrT="[文本]"/>
      <dgm:spPr/>
      <dgm:t>
        <a:bodyPr/>
        <a:lstStyle/>
        <a:p>
          <a:r>
            <a:rPr lang="zh-CN" altLang="en-US">
              <a:latin typeface="黑体" panose="02010609060101010101" charset="-122"/>
              <a:ea typeface="黑体" panose="02010609060101010101" charset="-122"/>
            </a:rPr>
            <a:t>世界！</a:t>
          </a:r>
        </a:p>
      </dgm:t>
    </dgm:pt>
    <dgm:pt modelId="{04A5969E-2ACA-480F-BC75-3D542D4FCCB3}" type="sibTrans" cxnId="{C6C26AD7-7490-4E5D-9AE5-FA59CDDC7CA7}">
      <dgm:prSet/>
      <dgm:spPr/>
      <dgm:t>
        <a:bodyPr/>
        <a:lstStyle/>
        <a:p>
          <a:endParaRPr lang="zh-CN" altLang="en-US"/>
        </a:p>
      </dgm:t>
    </dgm:pt>
    <dgm:pt modelId="{30247945-D70A-4440-B672-3106ED076068}" type="pres">
      <dgm:prSet presAssocID="{EDAA3816-0C90-453F-BDD6-234A1F3DB171}" presName="compositeShape">
        <dgm:presLayoutVars>
          <dgm:chMax val="2"/>
          <dgm:dir/>
          <dgm:resizeHandles val="exact"/>
        </dgm:presLayoutVars>
      </dgm:prSet>
      <dgm:spPr/>
      <dgm:t>
        <a:bodyPr/>
        <a:lstStyle/>
        <a:p>
          <a:endParaRPr lang="zh-CN" altLang="en-US"/>
        </a:p>
      </dgm:t>
    </dgm:pt>
    <dgm:pt modelId="{71E61C6B-66E1-4A9F-B645-F254976BA8FD}" type="pres">
      <dgm:prSet presAssocID="{EDAA3816-0C90-453F-BDD6-234A1F3DB171}" presName="ribbon" presStyleLbl="node1" presStyleCnt="2" custScaleX="117482" custScaleY="95296"/>
      <dgm:spPr/>
      <dgm:t>
        <a:bodyPr/>
        <a:lstStyle/>
        <a:p/>
      </dgm:t>
    </dgm:pt>
    <dgm:pt modelId="{94A2BD6D-6782-47E9-B6CE-5F2A1D091EA6}" type="pres">
      <dgm:prSet presAssocID="{EDAA3816-0C90-453F-BDD6-234A1F3DB171}" presName="leftArrowText" presStyleLbl="node1" presStyleCnt="2">
        <dgm:presLayoutVars>
          <dgm:chMax val="0"/>
          <dgm:bulletEnabled val="1"/>
        </dgm:presLayoutVars>
      </dgm:prSet>
      <dgm:spPr/>
      <dgm:t>
        <a:bodyPr/>
        <a:lstStyle/>
        <a:p>
          <a:endParaRPr lang="zh-CN" altLang="en-US"/>
        </a:p>
      </dgm:t>
    </dgm:pt>
    <dgm:pt modelId="{F403D1B2-7476-4017-A384-09AF3CEBB794}" type="pres">
      <dgm:prSet presAssocID="{EDAA3816-0C90-453F-BDD6-234A1F3DB171}" presName="rightArrowText" presStyleLbl="node1" presStyleIdx="1" presStyleCnt="2">
        <dgm:presLayoutVars>
          <dgm:chMax val="0"/>
          <dgm:bulletEnabled val="1"/>
        </dgm:presLayoutVars>
      </dgm:prSet>
      <dgm:spPr/>
      <dgm:t>
        <a:bodyPr/>
        <a:lstStyle/>
        <a:p>
          <a:endParaRPr lang="zh-CN" altLang="en-US"/>
        </a:p>
      </dgm:t>
    </dgm:pt>
  </dgm:ptLst>
  <dgm:cxnLst>
    <dgm:cxn modelId="{C660C033-EB39-4850-ADAC-F72479565969}" srcId="{EDAA3816-0C90-453F-BDD6-234A1F3DB171}" destId="{2F80BEF8-43EB-4B18-9338-D2F93B8BA597}" srcOrd="0" destOrd="0" parTransId="{D5D09940-0F6A-4B9B-9863-CFBEBBCCF7ED}" sibTransId="{A745A40F-1A5C-4AE5-9ACF-46502507C944}"/>
    <dgm:cxn modelId="{C6C26AD7-7490-4E5D-9AE5-FA59CDDC7CA7}" srcId="{EDAA3816-0C90-453F-BDD6-234A1F3DB171}" destId="{342AD3BF-B1BE-4687-8FB5-2E2A7E9E60AA}" srcOrd="1" destOrd="0" parTransId="{6F08C3D2-E5CC-4ABF-BF02-A59A048EF12A}" sibTransId="{04A5969E-2ACA-480F-BC75-3D542D4FCCB3}"/>
    <dgm:cxn modelId="{8F9F1074-2B22-4319-9A58-E03DB3B645DD}" type="presOf" srcId="{EDAA3816-0C90-453F-BDD6-234A1F3DB171}" destId="{30247945-D70A-4440-B672-3106ED076068}" srcOrd="0" destOrd="0" presId="urn:microsoft.com/office/officeart/2005/8/layout/arrow6#1"/>
    <dgm:cxn modelId="{EE3F6652-93E3-42DA-9B6D-4181DF56ACD3}" type="presParOf" srcId="{30247945-D70A-4440-B672-3106ED076068}" destId="{71E61C6B-66E1-4A9F-B645-F254976BA8FD}" srcOrd="0" destOrd="0" presId="urn:microsoft.com/office/officeart/2005/8/layout/arrow6#1"/>
    <dgm:cxn modelId="{F10C88E4-F3C4-47A8-BE7C-8AFAE32C7243}" type="presParOf" srcId="{30247945-D70A-4440-B672-3106ED076068}" destId="{94A2BD6D-6782-47E9-B6CE-5F2A1D091EA6}" srcOrd="1" destOrd="0" presId="urn:microsoft.com/office/officeart/2005/8/layout/arrow6#1"/>
    <dgm:cxn modelId="{B8149659-95AA-4063-85F0-C820E682E88D}" type="presOf" srcId="{2F80BEF8-43EB-4B18-9338-D2F93B8BA597}" destId="{94A2BD6D-6782-47E9-B6CE-5F2A1D091EA6}" srcOrd="0" destOrd="0" presId="urn:microsoft.com/office/officeart/2005/8/layout/arrow6#1"/>
    <dgm:cxn modelId="{5C2706F2-EBEF-4B89-8CEE-5C3F5D2ED964}" type="presParOf" srcId="{30247945-D70A-4440-B672-3106ED076068}" destId="{F403D1B2-7476-4017-A384-09AF3CEBB794}" srcOrd="2" destOrd="0" presId="urn:microsoft.com/office/officeart/2005/8/layout/arrow6#1"/>
    <dgm:cxn modelId="{4B7B78F9-D6E5-4AB2-82E4-D6CCD01C3423}" type="presOf" srcId="{342AD3BF-B1BE-4687-8FB5-2E2A7E9E60AA}" destId="{F403D1B2-7476-4017-A384-09AF3CEBB794}" srcOrd="0" destOrd="0" presId="urn:microsoft.com/office/officeart/2005/8/layout/arrow6#1"/>
  </dgm:cxnLst>
  <dgm:bg/>
  <dgm:whole/>
  <dgm:extLst>
    <a:ext uri="http://schemas.microsoft.com/office/drawing/2008/diagram">
      <dsp:dataModelExt xmlns:dsp="http://schemas.microsoft.com/office/drawing/2008/diagram" relId="rId2"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4" name=""/>
      <dsp:cNvGrpSpPr/>
    </dsp:nvGrpSpPr>
    <dsp:grpSpPr/>
    <dsp:sp modelId="{71E61C6B-66E1-4A9F-B645-F254976BA8FD}">
      <dsp:nvSpPr>
        <dsp:cNvPr id="5" name=""/>
        <dsp:cNvSpPr/>
      </dsp:nvSpPr>
      <dsp:spPr>
        <a:xfrm>
          <a:off x="15" y="74008"/>
          <a:ext cx="9241753" cy="2998594"/>
        </a:xfrm>
        <a:prstGeom prst="leftRightRibbon">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a:lstStyle/>
        <a:p/>
      </dsp:txBody>
    </dsp:sp>
    <dsp:sp modelId="{94A2BD6D-6782-47E9-B6CE-5F2A1D091EA6}">
      <dsp:nvSpPr>
        <dsp:cNvPr id="6" name=""/>
        <dsp:cNvSpPr/>
      </dsp:nvSpPr>
      <dsp:spPr>
        <a:xfrm>
          <a:off x="1631612" y="550656"/>
          <a:ext cx="2595954" cy="1541839"/>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34696" rIns="0" bIns="251460" numCol="1" spcCol="1270" anchor="ctr" anchorCtr="0">
          <a:noAutofit/>
        </a:bodyPr>
        <a:lstStyle/>
        <a:p>
          <a:pPr lvl="0" algn="ctr" defTabSz="2933700">
            <a:lnSpc>
              <a:spcPct val="90000"/>
            </a:lnSpc>
            <a:spcBef>
              <a:spcPct val="0"/>
            </a:spcBef>
            <a:spcAft>
              <a:spcPct val="35000"/>
            </a:spcAft>
          </a:pPr>
          <a:r>
            <a:rPr lang="zh-CN" altLang="en-US" sz="6600" kern="1200">
              <a:latin typeface="黑体" panose="02010609060101010101" pitchFamily="49" charset="-122"/>
              <a:ea typeface="黑体" panose="02010609060101010101" pitchFamily="49" charset="-122"/>
            </a:rPr>
            <a:t>俄国。</a:t>
          </a:r>
        </a:p>
      </dsp:txBody>
      <dsp:txXfrm>
        <a:off x="1631612" y="550656"/>
        <a:ext cx="2595954" cy="1541839"/>
      </dsp:txXfrm>
    </dsp:sp>
    <dsp:sp modelId="{F403D1B2-7476-4017-A384-09AF3CEBB794}">
      <dsp:nvSpPr>
        <dsp:cNvPr id="7" name=""/>
        <dsp:cNvSpPr/>
      </dsp:nvSpPr>
      <dsp:spPr>
        <a:xfrm>
          <a:off x="4620892" y="1054114"/>
          <a:ext cx="3067945" cy="1541839"/>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231140" rIns="0" bIns="247650" numCol="1" spcCol="1270" anchor="ctr" anchorCtr="0">
          <a:noAutofit/>
        </a:bodyPr>
        <a:lstStyle/>
        <a:p>
          <a:pPr lvl="0" algn="ctr" defTabSz="2889250">
            <a:lnSpc>
              <a:spcPct val="90000"/>
            </a:lnSpc>
            <a:spcBef>
              <a:spcPct val="0"/>
            </a:spcBef>
            <a:spcAft>
              <a:spcPct val="35000"/>
            </a:spcAft>
          </a:pPr>
          <a:r>
            <a:rPr lang="zh-CN" altLang="en-US" sz="6500" kern="1200">
              <a:latin typeface="黑体" panose="02010609060101010101" pitchFamily="49" charset="-122"/>
              <a:ea typeface="黑体" panose="02010609060101010101" pitchFamily="49" charset="-122"/>
            </a:rPr>
            <a:t>世界！</a:t>
          </a:r>
        </a:p>
      </dsp:txBody>
      <dsp:txXfrm>
        <a:off x="4620892" y="1054114"/>
        <a:ext cx="3067945" cy="1541839"/>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arrow6#1">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type="leftRightRibbon" r:blip="">
            <dgm:adjLst/>
          </dgm:shape>
          <dgm:presOf/>
          <dgm:constrLst/>
          <dgm:ruleLst/>
        </dgm:layoutNode>
        <dgm:layoutNode name="leftArrowText" styleLbl="node1">
          <dgm:varLst>
            <dgm:chMax val="0"/>
            <dgm:bulletEnabled val="1"/>
          </dgm:varLst>
          <dgm:alg type="tx">
            <dgm:param type="txAnchorVertCh" val="mid"/>
          </dgm:alg>
          <dgm:shape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dgm:ruleLst>
        </dgm:layoutNode>
        <dgm:layoutNode name="rightArrowText" styleLbl="node1">
          <dgm:varLst>
            <dgm:chMax val="0"/>
            <dgm:bulletEnabled val="1"/>
          </dgm:varLst>
          <dgm:alg type="tx">
            <dgm:param type="txAnchorVertCh" val="mid"/>
          </dgm:alg>
          <dgm:shape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dgm:ruleLst>
        </dgm:layoutNode>
      </dgm:if>
      <dgm:else name="Name8"/>
    </dgm:choose>
  </dgm:layoutNode>
</dgm:layoutDef>
</file>

<file path=ppt/diagrams/quickStyle1.xml><?xml version="1.0" encoding="utf-8"?>
<dgm:styleDef xmlns:a="http://schemas.openxmlformats.org/drawingml/2006/main" xmlns:dgm="http://schemas.openxmlformats.org/drawingml/2006/diagram"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rawings/_rels/vmlDrawing1.vml.rels>&#65279;<?xml version="1.0" encoding="utf-8" standalone="yes"?><Relationships xmlns="http://schemas.openxmlformats.org/package/2006/relationships"><Relationship Id="rId1" Type="http://schemas.openxmlformats.org/officeDocument/2006/relationships/image" Target="../media/image30.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3</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a:t>
            </a:r>
            <a:r>
              <a:rPr lang="en-US" altLang="zh-CN" b="1" smtClean="0">
                <a:solidFill>
                  <a:srgbClr val="0033CC"/>
                </a:solidFill>
                <a:latin typeface="黑体" panose="02010609060101010101" charset="-122"/>
                <a:ea typeface="黑体" panose="02010609060101010101" charset="-122"/>
                <a:cs typeface="黑体" panose="02010609060101010101" charset="-122"/>
                <a:sym typeface="+mn-ea"/>
              </a:rPr>
              <a:t>6</a:t>
            </a:r>
            <a:r>
              <a:rPr lang="zh-CN" altLang="en-US"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）主观条件：</a:t>
            </a:r>
            <a:r>
              <a:rPr lang="zh-CN" altLang="en-US" smtClean="0">
                <a:solidFill>
                  <a:sysClr val="windowText" lastClr="000000"/>
                </a:solidFill>
                <a:latin typeface="黑体" panose="02010609060101010101" charset="-122"/>
                <a:ea typeface="黑体" panose="02010609060101010101" charset="-122"/>
                <a:cs typeface="黑体" panose="02010609060101010101" charset="-122"/>
                <a:sym typeface="微软雅黑" panose="020b0503020204020204" pitchFamily="34" charset="-122"/>
              </a:rPr>
              <a:t>列宁积极进行革命实践</a:t>
            </a:r>
            <a:r>
              <a:rPr lang="zh-CN" altLang="en-US" noProof="0">
                <a:ln>
                  <a:noFill/>
                </a:ln>
                <a:effectLst/>
                <a:uLnTx/>
                <a:uFillTx/>
                <a:latin typeface="黑体" panose="02010609060101010101" charset="-122"/>
                <a:ea typeface="黑体" panose="02010609060101010101" charset="-122"/>
                <a:sym typeface="微软雅黑" panose="020b0503020204020204" pitchFamily="34" charset="-122"/>
              </a:rPr>
              <a:t>与理论探索</a:t>
            </a:r>
            <a:endParaRPr lang="zh-CN" altLang="en-US" smtClean="0">
              <a:solidFill>
                <a:sysClr val="windowText" lastClr="000000"/>
              </a:solidFill>
              <a:latin typeface="黑体" charset="-122"/>
              <a:ea typeface="黑体" charset="-122"/>
              <a:cs typeface="黑体" panose="02010609060101010101" charset="-122"/>
              <a:sym typeface="微软雅黑" pitchFamily="34" charset="-122"/>
            </a:endParaRPr>
          </a:p>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6</a:t>
            </a:fld>
            <a:endParaRPr 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7</a:t>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pPr fontAlgn="auto">
              <a:lnSpc>
                <a:spcPct val="150000"/>
              </a:lnSpc>
            </a:pPr>
            <a:r>
              <a:rPr lang="zh-CN" altLang="en-US">
                <a:latin typeface="黑体" panose="02010609060101010101" charset="-122"/>
                <a:ea typeface="黑体" panose="02010609060101010101" charset="-122"/>
                <a:cs typeface="宋体" panose="02010600030101010101" pitchFamily="2" charset="-122"/>
                <a:sym typeface="+mn-ea"/>
              </a:rPr>
              <a:t>列宁主义是马克思主义与俄国革命实践相结合的产物，</a:t>
            </a:r>
            <a:endParaRPr lang="zh-CN" altLang="en-US">
              <a:latin typeface="黑体" charset="-122"/>
              <a:ea typeface="黑体" charset="-122"/>
              <a:cs typeface="宋体" panose="02010600030101010101" pitchFamily="2" charset="-122"/>
              <a:sym typeface="+mn-ea"/>
            </a:endParaRPr>
          </a:p>
          <a:p>
            <a:pPr fontAlgn="auto">
              <a:lnSpc>
                <a:spcPct val="150000"/>
              </a:lnSpc>
            </a:pPr>
            <a:r>
              <a:rPr lang="zh-CN" altLang="en-US">
                <a:latin typeface="黑体" panose="02010609060101010101" charset="-122"/>
                <a:ea typeface="黑体" panose="02010609060101010101" charset="-122"/>
                <a:cs typeface="宋体" panose="02010600030101010101" pitchFamily="2" charset="-122"/>
                <a:sym typeface="+mn-ea"/>
              </a:rPr>
              <a:t>在</a:t>
            </a:r>
            <a:r>
              <a:rPr lang="en-US" altLang="zh-CN">
                <a:latin typeface="黑体" panose="02010609060101010101" charset="-122"/>
                <a:ea typeface="黑体" panose="02010609060101010101" charset="-122"/>
                <a:cs typeface="宋体" panose="02010600030101010101" pitchFamily="2" charset="-122"/>
                <a:sym typeface="+mn-ea"/>
              </a:rPr>
              <a:t>20</a:t>
            </a:r>
            <a:r>
              <a:rPr lang="zh-CN" altLang="en-US">
                <a:latin typeface="黑体" panose="02010609060101010101" charset="-122"/>
                <a:ea typeface="黑体" panose="02010609060101010101" charset="-122"/>
                <a:cs typeface="宋体" panose="02010600030101010101" pitchFamily="2" charset="-122"/>
                <a:sym typeface="+mn-ea"/>
              </a:rPr>
              <a:t>世纪俄国和世界革命进程中发挥了巨大而深远的指导作用。</a:t>
            </a:r>
            <a:endParaRPr lang="zh-CN" altLang="en-US">
              <a:latin typeface="黑体" panose="02010609060101010101" charset="-122"/>
              <a:ea typeface="黑体" panose="02010609060101010101" charset="-122"/>
              <a:cs typeface="宋体" panose="02010600030101010101" pitchFamily="2" charset="-122"/>
              <a:sym typeface="+mn-ea"/>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7409" name="幻灯片图像占位符 1"/>
          <p:cNvSpPr>
            <a:spLocks noGrp="1" noRot="1" noChangeAspect="1"/>
          </p:cNvSpPr>
          <p:nvPr>
            <p:ph type="sldImg"/>
          </p:nvPr>
        </p:nvSpPr>
        <p:spPr>
          <a:ln>
            <a:solidFill>
              <a:srgbClr val="000000"/>
            </a:solidFill>
          </a:ln>
        </p:spPr>
      </p:sp>
      <p:sp>
        <p:nvSpPr>
          <p:cNvPr id="17410" name="文本占位符 2"/>
          <p:cNvSpPr>
            <a:spLocks noGrp="1"/>
          </p:cNvSpPr>
          <p:nvPr>
            <p:ph type="body" idx="1"/>
          </p:nvPr>
        </p:nvSpPr>
        <p:spPr>
          <a:noFill/>
          <a:ln>
            <a:noFill/>
          </a:ln>
        </p:spPr>
        <p:txBody>
          <a:bodyPr lIns="91440" tIns="45720" rIns="91440" bIns="45720" anchor="t"/>
          <a:lstStyle/>
          <a:p>
            <a:pPr lvl="0"/>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en-US" altLang="zh-CN">
                <a:solidFill>
                  <a:srgbClr val="000000"/>
                </a:solidFill>
                <a:latin typeface="黑体" panose="02010609060101010101" charset="-122"/>
                <a:ea typeface="黑体" panose="02010609060101010101" charset="-122"/>
                <a:cs typeface="黑体" panose="02010609060101010101" charset="-122"/>
                <a:sym typeface="+mn-ea"/>
              </a:rPr>
              <a:t>11</a:t>
            </a:r>
            <a:r>
              <a:rPr lang="zh-CN" altLang="en-US">
                <a:solidFill>
                  <a:srgbClr val="000000"/>
                </a:solidFill>
                <a:latin typeface="黑体" panose="02010609060101010101" charset="-122"/>
                <a:ea typeface="黑体" panose="02010609060101010101" charset="-122"/>
                <a:cs typeface="黑体" panose="02010609060101010101" charset="-122"/>
                <a:sym typeface="+mn-ea"/>
              </a:rPr>
              <a:t>月</a:t>
            </a:r>
            <a:r>
              <a:rPr lang="en-US" altLang="zh-CN">
                <a:solidFill>
                  <a:srgbClr val="000000"/>
                </a:solidFill>
                <a:latin typeface="黑体" panose="02010609060101010101" charset="-122"/>
                <a:ea typeface="黑体" panose="02010609060101010101" charset="-122"/>
                <a:cs typeface="黑体" panose="02010609060101010101" charset="-122"/>
                <a:sym typeface="+mn-ea"/>
              </a:rPr>
              <a:t>8</a:t>
            </a:r>
            <a:r>
              <a:rPr lang="zh-CN">
                <a:solidFill>
                  <a:srgbClr val="000000"/>
                </a:solidFill>
                <a:latin typeface="黑体" panose="02010609060101010101" charset="-122"/>
                <a:ea typeface="黑体" panose="02010609060101010101" charset="-122"/>
                <a:cs typeface="黑体" panose="02010609060101010101" charset="-122"/>
                <a:sym typeface="+mn-ea"/>
              </a:rPr>
              <a:t>日，</a:t>
            </a:r>
            <a:r>
              <a:rPr lang="zh-CN">
                <a:solidFill>
                  <a:srgbClr val="FF0000"/>
                </a:solidFill>
                <a:latin typeface="黑体" panose="02010609060101010101" charset="-122"/>
                <a:ea typeface="黑体" panose="02010609060101010101" charset="-122"/>
                <a:cs typeface="黑体" panose="02010609060101010101" charset="-122"/>
                <a:sym typeface="+mn-ea"/>
              </a:rPr>
              <a:t>全俄工兵代表苏维埃第二次代表大会</a:t>
            </a:r>
            <a:r>
              <a:rPr lang="zh-CN">
                <a:solidFill>
                  <a:srgbClr val="000000"/>
                </a:solidFill>
                <a:latin typeface="黑体" panose="02010609060101010101" charset="-122"/>
                <a:ea typeface="黑体" panose="02010609060101010101" charset="-122"/>
                <a:cs typeface="黑体" panose="02010609060101010101" charset="-122"/>
                <a:sym typeface="+mn-ea"/>
              </a:rPr>
              <a:t>宣布推翻临时政府，成立布尔什维克党领导的苏维埃政权，列宁当选为</a:t>
            </a:r>
            <a:r>
              <a:rPr lang="zh-CN">
                <a:solidFill>
                  <a:srgbClr val="0033CC"/>
                </a:solidFill>
                <a:latin typeface="黑体" panose="02010609060101010101" charset="-122"/>
                <a:ea typeface="黑体" panose="02010609060101010101" charset="-122"/>
                <a:cs typeface="黑体" panose="02010609060101010101" charset="-122"/>
                <a:sym typeface="+mn-ea"/>
              </a:rPr>
              <a:t>人民委员会</a:t>
            </a:r>
            <a:r>
              <a:rPr lang="zh-CN">
                <a:solidFill>
                  <a:srgbClr val="000000"/>
                </a:solidFill>
                <a:latin typeface="黑体" panose="02010609060101010101" charset="-122"/>
                <a:ea typeface="黑体" panose="02010609060101010101" charset="-122"/>
                <a:cs typeface="黑体" panose="02010609060101010101" charset="-122"/>
                <a:sym typeface="+mn-ea"/>
              </a:rPr>
              <a:t>主席。</a:t>
            </a:r>
            <a:r>
              <a:rPr lang="zh-CN" u="sng">
                <a:solidFill>
                  <a:srgbClr val="0033CC"/>
                </a:solidFill>
                <a:latin typeface="黑体" panose="02010609060101010101" charset="-122"/>
                <a:ea typeface="黑体" panose="02010609060101010101" charset="-122"/>
                <a:cs typeface="黑体" panose="02010609060101010101" charset="-122"/>
                <a:sym typeface="+mn-ea"/>
              </a:rPr>
              <a:t>这次大会</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7649"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indent="0" algn="r"/>
            <a:fld id="{9A0DB2DC-4C9A-4742-B13C-FB6460FD3503}" type="slidenum">
              <a:rPr lang="en-US" altLang="zh-CN" sz="1200">
                <a:latin typeface="Calibri"/>
              </a:rPr>
              <a:t>19</a:t>
            </a:fld>
            <a:endParaRPr lang="en-US" altLang="zh-CN" sz="1200">
              <a:latin typeface="Calibri"/>
            </a:endParaRPr>
          </a:p>
        </p:txBody>
      </p:sp>
      <p:sp>
        <p:nvSpPr>
          <p:cNvPr id="27650" name="Rectangle 2"/>
          <p:cNvSpPr>
            <a:spLocks noRot="1" noTextEdit="1"/>
          </p:cNvSpPr>
          <p:nvPr>
            <p:ph type="sldImg" idx="1"/>
          </p:nvPr>
        </p:nvSpPr>
        <p:spPr>
          <a:ln>
            <a:solidFill>
              <a:srgbClr val="000000"/>
            </a:solidFill>
          </a:ln>
        </p:spPr>
      </p:sp>
      <p:sp>
        <p:nvSpPr>
          <p:cNvPr id="27651" name="Rectangle 3"/>
          <p:cNvSpPr>
            <a:spLocks noGrp="1"/>
          </p:cNvSpPr>
          <p:nvPr>
            <p:ph type="body" idx="2"/>
          </p:nvPr>
        </p:nvSpPr>
        <p:spPr>
          <a:noFill/>
          <a:ln>
            <a:noFill/>
          </a:ln>
        </p:spPr>
        <p:txBody>
          <a:bodyPr wrap="square" lIns="91440" tIns="45720" rIns="91440" bIns="45720" anchor="t"/>
          <a:lstStyle/>
          <a:p>
            <a:pPr lvl="0" eaLnBrk="1" hangingPunct="1"/>
            <a:endParaRPr lang="zh-CN"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5601" name="幻灯片图像占位符 1"/>
          <p:cNvSpPr>
            <a:spLocks noGrp="1" noRot="1" noChangeAspect="1"/>
          </p:cNvSpPr>
          <p:nvPr>
            <p:ph type="sldImg"/>
          </p:nvPr>
        </p:nvSpPr>
        <p:spPr>
          <a:ln>
            <a:solidFill>
              <a:srgbClr val="000000"/>
            </a:solidFill>
          </a:ln>
        </p:spPr>
      </p:sp>
      <p:sp>
        <p:nvSpPr>
          <p:cNvPr id="25602" name="文本占位符 2"/>
          <p:cNvSpPr>
            <a:spLocks noGrp="1"/>
          </p:cNvSpPr>
          <p:nvPr>
            <p:ph type="body" idx="1"/>
          </p:nvPr>
        </p:nvSpPr>
        <p:spPr>
          <a:noFill/>
          <a:ln>
            <a:noFill/>
          </a:ln>
        </p:spPr>
        <p:txBody>
          <a:bodyPr lIns="91440" tIns="45720" rIns="91440" bIns="45720" anchor="t"/>
          <a:lstStyle/>
          <a:p>
            <a:pPr lvl="0"/>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b="1">
                <a:solidFill>
                  <a:schemeClr val="bg1"/>
                </a:solidFill>
                <a:latin typeface="黑体" panose="02010609060101010101" charset="-122"/>
                <a:ea typeface="黑体" panose="02010609060101010101" charset="-122"/>
                <a:sym typeface="+mn-ea"/>
              </a:rPr>
              <a:t>消极：损害农民利益，挫伤农民生产积极性战时共产主义政策是苏俄在特定环境下采取的军事性非常措施，兼有“战时”和“共产主义”两种特点。作为“战时”措施，它用军事和行政手段控制社会的运转，排斥商品货币关系，得以调动有限的物力、财力战胜了国内外敌人。因此它适应了战时需要，具有必要性。作为苏俄直接向共产主义的过渡的设想和实践，它超越了苏俄社会生产力的发展水平，但违背了经济发展规律，遭到了失败，引起了严重的经济、政治危机。</a:t>
            </a:r>
            <a:endParaRPr lang="zh-CN" altLang="en-US" b="1">
              <a:solidFill>
                <a:schemeClr val="bg1"/>
              </a:solidFill>
              <a:latin typeface="黑体" charset="-122"/>
              <a:ea typeface="黑体" charset="-122"/>
              <a:sym typeface="+mn-ea"/>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7649"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indent="0" algn="r"/>
            <a:fld id="{9A0DB2DC-4C9A-4742-B13C-FB6460FD3503}" type="slidenum">
              <a:rPr lang="en-US" altLang="zh-CN" sz="1200">
                <a:latin typeface="Calibri"/>
              </a:rPr>
              <a:t>30</a:t>
            </a:fld>
            <a:endParaRPr lang="en-US" altLang="zh-CN" sz="1200">
              <a:latin typeface="Calibri"/>
            </a:endParaRPr>
          </a:p>
        </p:txBody>
      </p:sp>
      <p:sp>
        <p:nvSpPr>
          <p:cNvPr id="27650" name="Rectangle 2"/>
          <p:cNvSpPr>
            <a:spLocks noRot="1" noTextEdit="1"/>
          </p:cNvSpPr>
          <p:nvPr>
            <p:ph type="sldImg" idx="1"/>
          </p:nvPr>
        </p:nvSpPr>
        <p:spPr>
          <a:ln>
            <a:solidFill>
              <a:srgbClr val="000000"/>
            </a:solidFill>
          </a:ln>
        </p:spPr>
      </p:sp>
      <p:sp>
        <p:nvSpPr>
          <p:cNvPr id="27651" name="Rectangle 3"/>
          <p:cNvSpPr>
            <a:spLocks noGrp="1"/>
          </p:cNvSpPr>
          <p:nvPr>
            <p:ph type="body" idx="2"/>
          </p:nvPr>
        </p:nvSpPr>
        <p:spPr>
          <a:noFill/>
          <a:ln>
            <a:noFill/>
          </a:ln>
        </p:spPr>
        <p:txBody>
          <a:bodyPr wrap="square" lIns="91440" tIns="45720" rIns="91440" bIns="45720" anchor="t"/>
          <a:lstStyle/>
          <a:p>
            <a:pPr lvl="0" eaLnBrk="1" hangingPunct="1"/>
            <a:endParaRPr lang="zh-CN"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atin typeface="楷体" panose="02010609060101010101" charset="-122"/>
                <a:ea typeface="楷体" panose="02010609060101010101" charset="-122"/>
                <a:cs typeface="楷体" panose="02010609060101010101" charset="-122"/>
                <a:sym typeface="+mn-ea"/>
              </a:rPr>
              <a:t>俄国是一个有</a:t>
            </a:r>
            <a:r>
              <a:rPr lang="en-US" altLang="zh-CN">
                <a:latin typeface="楷体" panose="02010609060101010101" charset="-122"/>
                <a:ea typeface="楷体" panose="02010609060101010101" charset="-122"/>
                <a:cs typeface="楷体" panose="02010609060101010101" charset="-122"/>
                <a:sym typeface="+mn-ea"/>
              </a:rPr>
              <a:t>370</a:t>
            </a:r>
            <a:r>
              <a:rPr lang="zh-CN" altLang="en-US">
                <a:latin typeface="楷体" panose="02010609060101010101" charset="-122"/>
                <a:ea typeface="楷体" panose="02010609060101010101" charset="-122"/>
                <a:cs typeface="楷体" panose="02010609060101010101" charset="-122"/>
                <a:sym typeface="+mn-ea"/>
              </a:rPr>
              <a:t>年沙皇专制统治传统的国家，没有建立起资产阶级议会制度，没有民主共和国的传统。文盲占总人数的</a:t>
            </a:r>
            <a:r>
              <a:rPr lang="en-US" altLang="zh-CN">
                <a:latin typeface="楷体" panose="02010609060101010101" charset="-122"/>
                <a:ea typeface="楷体" panose="02010609060101010101" charset="-122"/>
                <a:cs typeface="楷体" panose="02010609060101010101" charset="-122"/>
                <a:sym typeface="+mn-ea"/>
              </a:rPr>
              <a:t>80%</a:t>
            </a:r>
            <a:r>
              <a:rPr lang="zh-CN" altLang="en-US">
                <a:latin typeface="楷体" panose="02010609060101010101" charset="-122"/>
                <a:ea typeface="楷体" panose="02010609060101010101" charset="-122"/>
                <a:cs typeface="楷体" panose="02010609060101010101" charset="-122"/>
                <a:sym typeface="+mn-ea"/>
              </a:rPr>
              <a:t>，群众中有一种十分浓厚的、落后的小农思想，骨子里有着很深厚的尊君意识，这股庞大的力量足以营造一个高度集权的政治体制。</a:t>
            </a:r>
            <a:endParaRPr lang="zh-CN" altLang="en-US">
              <a:latin typeface="楷体" panose="02010609060101010101" charset="-122"/>
              <a:ea typeface="楷体" panose="02010609060101010101" charset="-122"/>
              <a:cs typeface="楷体" panose="02010609060101010101" charset="-122"/>
            </a:endParaRPr>
          </a:p>
          <a:p>
            <a:pPr algn="l" eaLnBrk="0" hangingPunct="0"/>
            <a:r>
              <a:rPr lang="zh-CN" altLang="zh-CN" sz="2400" b="1">
                <a:latin typeface="黑体" panose="02010609060101010101" charset="-122"/>
                <a:ea typeface="黑体" panose="02010609060101010101" charset="-122"/>
                <a:sym typeface="+mn-ea"/>
              </a:rPr>
              <a:t>①帝国主义的包围和威胁      </a:t>
            </a:r>
            <a:endParaRPr lang="zh-CN" altLang="zh-CN" sz="2400" b="1">
              <a:latin typeface="黑体" panose="02010609060101010101" charset="-122"/>
              <a:ea typeface="黑体" panose="02010609060101010101" charset="-122"/>
            </a:endParaRPr>
          </a:p>
          <a:p>
            <a:pPr algn="l" eaLnBrk="0" hangingPunct="0"/>
            <a:r>
              <a:rPr lang="zh-CN" altLang="zh-CN" sz="2400" b="1">
                <a:latin typeface="黑体" panose="02010609060101010101" charset="-122"/>
                <a:ea typeface="黑体" panose="02010609060101010101" charset="-122"/>
                <a:sym typeface="+mn-ea"/>
              </a:rPr>
              <a:t>②国内经济文化相对落后，尤其是重工业和国防工业</a:t>
            </a:r>
            <a:endParaRPr lang="zh-CN" altLang="zh-CN" sz="2400" b="1">
              <a:latin typeface="黑体" panose="02010609060101010101" charset="-122"/>
              <a:ea typeface="黑体" panose="02010609060101010101" charset="-122"/>
            </a:endParaRPr>
          </a:p>
          <a:p>
            <a:pPr algn="l" eaLnBrk="0" hangingPunct="0"/>
            <a:r>
              <a:rPr lang="zh-CN" altLang="zh-CN" sz="2400" b="1">
                <a:latin typeface="黑体" panose="02010609060101010101" charset="-122"/>
                <a:ea typeface="黑体" panose="02010609060101010101" charset="-122"/>
                <a:sym typeface="+mn-ea"/>
              </a:rPr>
              <a:t>③斯大林个人独断专行        </a:t>
            </a:r>
            <a:endParaRPr lang="zh-CN" altLang="zh-CN" sz="2400" b="1">
              <a:latin typeface="黑体" panose="02010609060101010101" charset="-122"/>
              <a:ea typeface="黑体" panose="02010609060101010101" charset="-122"/>
            </a:endParaRPr>
          </a:p>
          <a:p>
            <a:pPr algn="l" eaLnBrk="0" hangingPunct="0"/>
            <a:r>
              <a:rPr lang="zh-CN" altLang="zh-CN" sz="2400" b="1">
                <a:latin typeface="黑体" panose="02010609060101010101" charset="-122"/>
                <a:ea typeface="黑体" panose="02010609060101010101" charset="-122"/>
                <a:sym typeface="+mn-ea"/>
              </a:rPr>
              <a:t>④西方各国从第一次世界大战中恢复过来，各主要工业国家的工业生产总值都达到或超过一战前水平</a:t>
            </a:r>
            <a:r>
              <a:rPr lang="zh-CN" altLang="zh-CN" sz="2400" b="1">
                <a:latin typeface="黑体" panose="02010609060101010101" charset="-122"/>
                <a:ea typeface="黑体" panose="02010609060101010101" charset="-122"/>
                <a:sym typeface="宋体" panose="02010600030101010101" pitchFamily="2" charset="-122"/>
              </a:rPr>
              <a:t>，</a:t>
            </a:r>
            <a:r>
              <a:rPr lang="zh-CN" altLang="zh-CN" sz="2400" b="1">
                <a:latin typeface="黑体" panose="02010609060101010101" charset="-122"/>
                <a:ea typeface="黑体" panose="02010609060101010101" charset="-122"/>
                <a:sym typeface="+mn-ea"/>
              </a:rPr>
              <a:t>尤其是美国经济空前繁荣</a:t>
            </a:r>
            <a:endParaRPr lang="zh-CN" altLang="zh-CN" sz="2400" b="1">
              <a:latin typeface="黑体" panose="02010609060101010101" charset="-122"/>
              <a:ea typeface="黑体" panose="02010609060101010101" charset="-122"/>
            </a:endParaRPr>
          </a:p>
          <a:p>
            <a:pPr algn="l" eaLnBrk="0" hangingPunct="0">
              <a:lnSpc>
                <a:spcPct val="120000"/>
              </a:lnSpc>
            </a:pPr>
            <a:r>
              <a:rPr lang="zh-CN" altLang="zh-CN" sz="2400" b="1">
                <a:latin typeface="黑体" panose="02010609060101010101" charset="-122"/>
                <a:ea typeface="黑体" panose="02010609060101010101" charset="-122"/>
                <a:sym typeface="+mn-ea"/>
              </a:rPr>
              <a:t>⑤吸取周边部分国家沦为殖民地半殖民地的教训  </a:t>
            </a:r>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2.png" /><Relationship Id="rId10" Type="http://schemas.openxmlformats.org/officeDocument/2006/relationships/image" Target="../media/image11.png" /><Relationship Id="rId11" Type="http://schemas.openxmlformats.org/officeDocument/2006/relationships/image" Target="../media/image12.png" /><Relationship Id="rId12" Type="http://schemas.openxmlformats.org/officeDocument/2006/relationships/image" Target="../media/image13.png" /><Relationship Id="rId13" Type="http://schemas.openxmlformats.org/officeDocument/2006/relationships/image" Target="../media/image14.png" /><Relationship Id="rId14" Type="http://schemas.openxmlformats.org/officeDocument/2006/relationships/slideMaster" Target="../slideMasters/slideMaster1.xml" /><Relationship Id="rId2" Type="http://schemas.openxmlformats.org/officeDocument/2006/relationships/image" Target="../media/image3.png" /><Relationship Id="rId3" Type="http://schemas.openxmlformats.org/officeDocument/2006/relationships/image" Target="../media/image4.png" /><Relationship Id="rId4" Type="http://schemas.openxmlformats.org/officeDocument/2006/relationships/image" Target="../media/image5.png" /><Relationship Id="rId5" Type="http://schemas.openxmlformats.org/officeDocument/2006/relationships/image" Target="../media/image6.png" /><Relationship Id="rId6" Type="http://schemas.openxmlformats.org/officeDocument/2006/relationships/image" Target="../media/image7.png" /><Relationship Id="rId7" Type="http://schemas.openxmlformats.org/officeDocument/2006/relationships/image" Target="../media/image8.png" /><Relationship Id="rId8" Type="http://schemas.openxmlformats.org/officeDocument/2006/relationships/image" Target="../media/image9.png" /><Relationship Id="rId9" Type="http://schemas.openxmlformats.org/officeDocument/2006/relationships/image" Target="../media/image10.png"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3.xml.rels>&#65279;<?xml version="1.0" encoding="utf-8" standalone="yes"?><Relationships xmlns="http://schemas.openxmlformats.org/package/2006/relationships"><Relationship Id="rId1" Type="http://schemas.openxmlformats.org/officeDocument/2006/relationships/image" Target="../media/image15.jpeg" /><Relationship Id="rId2" Type="http://schemas.openxmlformats.org/officeDocument/2006/relationships/tags" Target="../tags/tag1.xml" /><Relationship Id="rId3" Type="http://schemas.openxmlformats.org/officeDocument/2006/relationships/image" Target="../media/image16.png" /><Relationship Id="rId4"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blipFill dpi="0" rotWithShape="1">
          <a:blip r:embed="rId1">
            <a:lum/>
          </a:blip>
          <a:stretch>
            <a:fillRect/>
          </a:stretch>
        </a:blipFill>
        <a:effectLst/>
      </p:bgPr>
    </p:bg>
    <p:spTree>
      <p:nvGrpSpPr>
        <p:cNvPr id="1" name=""/>
        <p:cNvGrpSpPr/>
        <p:nvPr/>
      </p:nvGrpSpPr>
      <p:grpSpPr>
        <a:xfrm>
          <a:off x="0" y="0"/>
          <a:ext cx="0" cy="0"/>
        </a:xfrm>
      </p:grpSpPr>
    </p:spTree>
  </p:cSld>
  <p:clrMapOvr>
    <a:masterClrMapping/>
  </p:clrMapOvr>
  <p:transition spd="slow"/>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bg>
      <p:bgPr>
        <a:blipFill dpi="0" rotWithShape="1">
          <a:blip r:embed="rId1">
            <a:lum/>
          </a:blip>
          <a:stretch>
            <a:fillRect/>
          </a:stretch>
        </a:blipFill>
        <a:effectLst/>
      </p:bgPr>
    </p:bg>
    <p:spTree>
      <p:nvGrpSpPr>
        <p:cNvPr id="1" name=""/>
        <p:cNvGrpSpPr/>
        <p:nvPr/>
      </p:nvGrpSpPr>
      <p:grpSpPr>
        <a:xfrm>
          <a:off x="0" y="0"/>
          <a:ext cx="0" cy="0"/>
        </a:xfrm>
      </p:grpSpPr>
      <p:sp>
        <p:nvSpPr>
          <p:cNvPr id="2" name="矩形 1"/>
          <p:cNvSpPr/>
          <p:nvPr userDrawn="1"/>
        </p:nvSpPr>
        <p:spPr bwMode="auto">
          <a:xfrm>
            <a:off x="0" y="6812280"/>
            <a:ext cx="12192000" cy="76200"/>
          </a:xfrm>
          <a:prstGeom prst="rect">
            <a:avLst/>
          </a:prstGeom>
          <a:solidFill>
            <a:srgbClr val="706460"/>
          </a:solidFill>
          <a:ln>
            <a:noFill/>
          </a:ln>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pPr lvl="0"/>
            <a:endParaRPr lang="zh-CN" altLang="en-US"/>
          </a:p>
        </p:txBody>
      </p:sp>
    </p:spTree>
  </p:cSld>
  <p:clrMapOvr>
    <a:masterClrMapping/>
  </p:clrMapOvr>
  <p:transition spd="slow"/>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262" y="4406900"/>
            <a:ext cx="10362597" cy="1362075"/>
          </a:xfrm>
        </p:spPr>
        <p:txBody>
          <a:bodyPr anchor="t"/>
          <a:lstStyle>
            <a:lvl1pPr algn="l">
              <a:defRPr sz="4000" b="1" cap="all">
                <a:solidFill>
                  <a:schemeClr val="tx1"/>
                </a:solidFill>
              </a:defRPr>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963262" y="2906713"/>
            <a:ext cx="10362597" cy="1500187"/>
          </a:xfrm>
        </p:spPr>
        <p:txBody>
          <a:bodyPr anchor="b"/>
          <a:lstStyle>
            <a:lvl1pPr marL="0" indent="0">
              <a:buNone/>
              <a:defRPr sz="2000">
                <a:solidFill>
                  <a:schemeClr val="tx1"/>
                </a:solidFill>
              </a:defRPr>
            </a:lvl1pPr>
            <a:lvl2pPr marL="457200" indent="0">
              <a:buNone/>
              <a:defRPr sz="1800"/>
            </a:lvl2pPr>
            <a:lvl3pPr marL="913765" indent="0">
              <a:buNone/>
              <a:defRPr sz="1600"/>
            </a:lvl3pPr>
            <a:lvl4pPr marL="1370965" indent="0">
              <a:buNone/>
              <a:defRPr sz="1400"/>
            </a:lvl4pPr>
            <a:lvl5pPr marL="1828165" indent="0">
              <a:buNone/>
              <a:defRPr sz="1400"/>
            </a:lvl5pPr>
            <a:lvl6pPr marL="2285365" indent="0">
              <a:buNone/>
              <a:defRPr sz="1400"/>
            </a:lvl6pPr>
            <a:lvl7pPr marL="2741930" indent="0">
              <a:buNone/>
              <a:defRPr sz="1400"/>
            </a:lvl7pPr>
            <a:lvl8pPr marL="3199130" indent="0">
              <a:buNone/>
              <a:defRPr sz="1400"/>
            </a:lvl8pPr>
            <a:lvl9pPr marL="3656330" indent="0">
              <a:buNone/>
              <a:defRPr sz="1400"/>
            </a:lvl9pPr>
          </a:lstStyle>
          <a:p>
            <a:pPr lvl="0"/>
            <a:r>
              <a:rPr lang="zh-CN" altLang="en-US"/>
              <a:t>编辑母版文本样式</a:t>
            </a:r>
            <a:endParaRPr lang="zh-CN" altLang="en-US"/>
          </a:p>
        </p:txBody>
      </p:sp>
    </p:spTree>
  </p:cSld>
  <p:clrMapOvr>
    <a:masterClrMapping/>
  </p:clrMapOvr>
  <p:transition spd="slow"/>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609378" y="1600200"/>
            <a:ext cx="540981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1538" y="1600200"/>
            <a:ext cx="54114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09378" y="274638"/>
            <a:ext cx="10973562" cy="114300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09378" y="1535113"/>
            <a:ext cx="5387599"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609378" y="2174875"/>
            <a:ext cx="53875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93755" y="1535113"/>
            <a:ext cx="5389185"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93755" y="2174875"/>
            <a:ext cx="53891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Tree>
  </p:cSld>
  <p:clrMapOvr>
    <a:masterClrMapping/>
  </p:clrMapOvr>
  <p:transition spd="slow"/>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spd="slow"/>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378" y="273050"/>
            <a:ext cx="401173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4767112" y="273050"/>
            <a:ext cx="681582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609378" y="1435100"/>
            <a:ext cx="4011737" cy="4691063"/>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endParaRPr lang="zh-CN" altLang="en-US"/>
          </a:p>
        </p:txBody>
      </p:sp>
    </p:spTree>
  </p:cSld>
  <p:clrMapOvr>
    <a:masterClrMapping/>
  </p:clrMapOvr>
  <p:transition spd="slow"/>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904" y="4800600"/>
            <a:ext cx="731570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89904" y="612775"/>
            <a:ext cx="7315708" cy="4114800"/>
          </a:xfrm>
        </p:spPr>
        <p:txBody>
          <a:bodyPr/>
          <a:lstStyle>
            <a:lvl1pPr marL="0" indent="0">
              <a:buNone/>
              <a:defRPr sz="3200"/>
            </a:lvl1pPr>
            <a:lvl2pPr marL="457200" indent="0">
              <a:buNone/>
              <a:defRPr sz="2800"/>
            </a:lvl2pPr>
            <a:lvl3pPr marL="913765" indent="0">
              <a:buNone/>
              <a:defRPr sz="2400"/>
            </a:lvl3pPr>
            <a:lvl4pPr marL="1370965" indent="0">
              <a:buNone/>
              <a:defRPr sz="2000"/>
            </a:lvl4pPr>
            <a:lvl5pPr marL="1828165" indent="0">
              <a:buNone/>
              <a:defRPr sz="2000"/>
            </a:lvl5pPr>
            <a:lvl6pPr marL="2285365" indent="0">
              <a:buNone/>
              <a:defRPr sz="2000"/>
            </a:lvl6pPr>
            <a:lvl7pPr marL="2741930" indent="0">
              <a:buNone/>
              <a:defRPr sz="2000"/>
            </a:lvl7pPr>
            <a:lvl8pPr marL="3199130" indent="0">
              <a:buNone/>
              <a:defRPr sz="2000"/>
            </a:lvl8pPr>
            <a:lvl9pPr marL="3656330" indent="0">
              <a:buNone/>
              <a:defRPr sz="2000"/>
            </a:lvl9pPr>
          </a:lstStyle>
          <a:p>
            <a:r>
              <a:rPr lang="zh-CN" altLang="en-US"/>
              <a:t>单击图标添加图片</a:t>
            </a:r>
            <a:endParaRPr lang="zh-CN" altLang="en-US"/>
          </a:p>
        </p:txBody>
      </p:sp>
      <p:sp>
        <p:nvSpPr>
          <p:cNvPr id="4" name="文本占位符 3"/>
          <p:cNvSpPr>
            <a:spLocks noGrp="1"/>
          </p:cNvSpPr>
          <p:nvPr>
            <p:ph type="body" sz="half" idx="2" hasCustomPrompt="1"/>
          </p:nvPr>
        </p:nvSpPr>
        <p:spPr>
          <a:xfrm>
            <a:off x="2389904" y="5367338"/>
            <a:ext cx="7315708" cy="804862"/>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endParaRPr lang="zh-CN" altLang="en-US"/>
          </a:p>
        </p:txBody>
      </p:sp>
    </p:spTree>
  </p:cSld>
  <p:clrMapOvr>
    <a:masterClrMapping/>
  </p:clrMapOvr>
  <p:transition spd="slow"/>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40740" y="908050"/>
            <a:ext cx="2742200" cy="5218113"/>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609378" y="908050"/>
            <a:ext cx="8079018" cy="5218113"/>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幻灯片">
    <p:spTree>
      <p:nvGrpSpPr>
        <p:cNvPr id="1" name=""/>
        <p:cNvGrpSpPr/>
        <p:nvPr/>
      </p:nvGrpSpPr>
      <p:grpSpPr>
        <a:xfrm>
          <a:off x="0" y="0"/>
          <a:ext cx="0" cy="0"/>
        </a:xfrm>
      </p:grpSpPr>
      <p:pic>
        <p:nvPicPr>
          <p:cNvPr id="4" name="Picture 2" descr="PPECLOGO-eff-0-1"/>
          <p:cNvPicPr>
            <a:picLocks noChangeAspect="1" noChangeArrowheads="1"/>
          </p:cNvPicPr>
          <p:nvPr userDrawn="1"/>
        </p:nvPicPr>
        <p:blipFill>
          <a:blip r:embed="rId1"/>
          <a:stretch>
            <a:fillRect/>
          </a:stretch>
        </p:blipFill>
        <p:spPr bwMode="auto">
          <a:xfrm>
            <a:off x="4145402" y="2886609"/>
            <a:ext cx="1059963"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2"/>
          <a:stretch>
            <a:fillRect/>
          </a:stretch>
        </p:blipFill>
        <p:spPr bwMode="auto">
          <a:xfrm>
            <a:off x="8427390" y="2758265"/>
            <a:ext cx="1096414"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3"/>
          <a:stretch>
            <a:fillRect/>
          </a:stretch>
        </p:blipFill>
        <p:spPr bwMode="auto">
          <a:xfrm>
            <a:off x="1040072" y="1447779"/>
            <a:ext cx="301263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4"/>
          <a:stretch>
            <a:fillRect/>
          </a:stretch>
        </p:blipFill>
        <p:spPr bwMode="auto">
          <a:xfrm>
            <a:off x="4465808" y="3771071"/>
            <a:ext cx="523936"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5"/>
          <a:stretch>
            <a:fillRect/>
          </a:stretch>
        </p:blipFill>
        <p:spPr bwMode="auto">
          <a:xfrm>
            <a:off x="7373652" y="2904246"/>
            <a:ext cx="401012"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6"/>
          <a:stretch>
            <a:fillRect/>
          </a:stretch>
        </p:blipFill>
        <p:spPr bwMode="auto">
          <a:xfrm>
            <a:off x="5275893" y="2574149"/>
            <a:ext cx="981373"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7"/>
          <a:stretch>
            <a:fillRect/>
          </a:stretch>
        </p:blipFill>
        <p:spPr bwMode="auto">
          <a:xfrm>
            <a:off x="3260753" y="3206628"/>
            <a:ext cx="1477097"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8"/>
          <a:stretch>
            <a:fillRect/>
          </a:stretch>
        </p:blipFill>
        <p:spPr bwMode="auto">
          <a:xfrm>
            <a:off x="5350453" y="3446014"/>
            <a:ext cx="1833775"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9"/>
          <a:stretch>
            <a:fillRect/>
          </a:stretch>
        </p:blipFill>
        <p:spPr bwMode="auto">
          <a:xfrm>
            <a:off x="9882499" y="2725338"/>
            <a:ext cx="1116387"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0"/>
          <a:stretch>
            <a:fillRect/>
          </a:stretch>
        </p:blipFill>
        <p:spPr bwMode="auto">
          <a:xfrm>
            <a:off x="7939905" y="3624920"/>
            <a:ext cx="521922"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0"/>
          <a:stretch>
            <a:fillRect/>
          </a:stretch>
        </p:blipFill>
        <p:spPr bwMode="auto">
          <a:xfrm>
            <a:off x="11250778" y="2365000"/>
            <a:ext cx="52192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1"/>
          <a:stretch>
            <a:fillRect/>
          </a:stretch>
        </p:blipFill>
        <p:spPr bwMode="auto">
          <a:xfrm>
            <a:off x="2053688" y="2795894"/>
            <a:ext cx="169674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2"/>
          <a:stretch>
            <a:fillRect/>
          </a:stretch>
        </p:blipFill>
        <p:spPr bwMode="auto">
          <a:xfrm>
            <a:off x="3982174" y="2785815"/>
            <a:ext cx="437286"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3"/>
          <a:stretch>
            <a:fillRect/>
          </a:stretch>
        </p:blipFill>
        <p:spPr bwMode="auto">
          <a:xfrm>
            <a:off x="8516235" y="3325061"/>
            <a:ext cx="703284"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2"/>
          <a:stretch>
            <a:fillRect/>
          </a:stretch>
        </p:blipFill>
        <p:spPr bwMode="auto">
          <a:xfrm>
            <a:off x="9235641" y="2909285"/>
            <a:ext cx="360709"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2"/>
          <a:stretch>
            <a:fillRect/>
          </a:stretch>
        </p:blipFill>
        <p:spPr bwMode="auto">
          <a:xfrm>
            <a:off x="9741438" y="3446013"/>
            <a:ext cx="28211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06 3.33333E-06 L -0.31632 3.33333E-06"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06 L -0.46684 -1.85185E-06"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06 1.11111E-06 L -0.19531 1.11111E-06"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07 2.59259E-06 L -0.43594 2.59259E-06"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06 -1.85185E-06 L -0.33577 -1.85185E-06"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06 -1.85185E-06 L -0.57188 -1.85185E-06"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06 -1.85185E-06 L -0.57188 -1.85185E-06"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07 2.59259E-06 L 0.43906 2.59259E-06"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06 2.96296E-06 L 0.62813 2.96296E-06"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06 -2.96296E-06 L 0.42465 -2.96296E-06"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0"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0"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0"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0"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0"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cSld name="1_标题和内容">
    <p:spTree>
      <p:nvGrpSpPr>
        <p:cNvPr id="1" name=""/>
        <p:cNvGrpSpPr/>
        <p:nvPr/>
      </p:nvGrpSpPr>
      <p:grpSpPr>
        <a:xfrm>
          <a:off x="0" y="0"/>
          <a:ext cx="0" cy="0"/>
        </a:xfrm>
      </p:grpSpPr>
      <p:sp>
        <p:nvSpPr>
          <p:cNvPr id="2" name="标题 1"/>
          <p:cNvSpPr>
            <a:spLocks noGrp="1"/>
          </p:cNvSpPr>
          <p:nvPr>
            <p:ph type="title"/>
          </p:nvPr>
        </p:nvSpPr>
        <p:spPr>
          <a:xfrm>
            <a:off x="825323" y="908050"/>
            <a:ext cx="10597485" cy="635000"/>
          </a:xfrm>
        </p:spPr>
        <p:txBody>
          <a:bodyPr/>
          <a:lstStyle>
            <a:lvl1pPr>
              <a:defRPr>
                <a:solidFill>
                  <a:schemeClr val="accent1"/>
                </a:solidFill>
              </a:defRPr>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825323" y="1600200"/>
            <a:ext cx="10597485" cy="4525963"/>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cxnSp>
        <p:nvCxnSpPr>
          <p:cNvPr id="4" name="直接连接符 3"/>
          <p:cNvCxnSpPr/>
          <p:nvPr userDrawn="1"/>
        </p:nvCxnSpPr>
        <p:spPr bwMode="auto">
          <a:xfrm>
            <a:off x="794469" y="627765"/>
            <a:ext cx="8728831" cy="0"/>
          </a:xfrm>
          <a:prstGeom prst="lin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Freeform 5"/>
          <p:cNvSpPr/>
          <p:nvPr userDrawn="1"/>
        </p:nvSpPr>
        <p:spPr bwMode="auto">
          <a:xfrm>
            <a:off x="10627244" y="195484"/>
            <a:ext cx="1234625" cy="442913"/>
          </a:xfrm>
          <a:custGeom>
            <a:gdLst>
              <a:gd name="T0" fmla="*/ 201 w 1654"/>
              <a:gd name="T1" fmla="*/ 0 h 554"/>
              <a:gd name="T2" fmla="*/ 1654 w 1654"/>
              <a:gd name="T3" fmla="*/ 0 h 554"/>
              <a:gd name="T4" fmla="*/ 1453 w 1654"/>
              <a:gd name="T5" fmla="*/ 554 h 554"/>
              <a:gd name="T6" fmla="*/ 0 w 1654"/>
              <a:gd name="T7" fmla="*/ 554 h 554"/>
              <a:gd name="T8" fmla="*/ 201 w 1654"/>
              <a:gd name="T9" fmla="*/ 0 h 554"/>
            </a:gdLst>
            <a:cxnLst>
              <a:cxn ang="0">
                <a:pos x="T0" y="T1"/>
              </a:cxn>
              <a:cxn ang="0">
                <a:pos x="T2" y="T3"/>
              </a:cxn>
              <a:cxn ang="0">
                <a:pos x="T4" y="T5"/>
              </a:cxn>
              <a:cxn ang="0">
                <a:pos x="T6" y="T7"/>
              </a:cxn>
              <a:cxn ang="0">
                <a:pos x="T8" y="T9"/>
              </a:cxn>
            </a:cxnLst>
            <a:rect l="0" t="0" r="r" b="b"/>
            <a:pathLst>
              <a:path w="1653" h="554">
                <a:moveTo>
                  <a:pt x="201" y="0"/>
                </a:moveTo>
                <a:lnTo>
                  <a:pt x="1654" y="0"/>
                </a:lnTo>
                <a:lnTo>
                  <a:pt x="1453" y="554"/>
                </a:lnTo>
                <a:lnTo>
                  <a:pt x="0" y="554"/>
                </a:lnTo>
                <a:lnTo>
                  <a:pt x="201" y="0"/>
                </a:lnTo>
                <a:close/>
              </a:path>
            </a:pathLst>
          </a:custGeom>
          <a:solidFill>
            <a:schemeClr val="accent1"/>
          </a:solidFill>
          <a:ln>
            <a:noFill/>
          </a:ln>
        </p:spPr>
        <p:txBody>
          <a:bodyPr vert="horz" wrap="square" lIns="91406" tIns="45703" rIns="91406" bIns="45703" numCol="1" anchor="t" anchorCtr="0" compatLnSpc="1"/>
          <a:lstStyle/>
          <a:p>
            <a:endParaRPr lang="zh-CN" altLang="en-US"/>
          </a:p>
        </p:txBody>
      </p:sp>
      <p:sp>
        <p:nvSpPr>
          <p:cNvPr id="6" name="Freeform 16"/>
          <p:cNvSpPr/>
          <p:nvPr userDrawn="1"/>
        </p:nvSpPr>
        <p:spPr bwMode="auto">
          <a:xfrm>
            <a:off x="10289231"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2"/>
          </a:solidFill>
          <a:ln>
            <a:noFill/>
          </a:ln>
        </p:spPr>
        <p:txBody>
          <a:bodyPr vert="horz" wrap="square" lIns="91406" tIns="45703" rIns="91406" bIns="45703" numCol="1" anchor="t" anchorCtr="0" compatLnSpc="1"/>
          <a:lstStyle/>
          <a:p>
            <a:endParaRPr lang="zh-CN" altLang="en-US"/>
          </a:p>
        </p:txBody>
      </p:sp>
      <p:sp>
        <p:nvSpPr>
          <p:cNvPr id="7" name="Freeform 17"/>
          <p:cNvSpPr/>
          <p:nvPr userDrawn="1"/>
        </p:nvSpPr>
        <p:spPr bwMode="auto">
          <a:xfrm>
            <a:off x="9954390"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1"/>
          </a:solidFill>
          <a:ln>
            <a:noFill/>
          </a:ln>
        </p:spPr>
        <p:txBody>
          <a:bodyPr vert="horz" wrap="square" lIns="91406" tIns="45703" rIns="91406" bIns="45703" numCol="1" anchor="t" anchorCtr="0" compatLnSpc="1"/>
          <a:lstStyle/>
          <a:p>
            <a:endParaRPr lang="zh-CN" altLang="en-US"/>
          </a:p>
        </p:txBody>
      </p:sp>
      <p:sp>
        <p:nvSpPr>
          <p:cNvPr id="8" name="Freeform 18"/>
          <p:cNvSpPr/>
          <p:nvPr userDrawn="1"/>
        </p:nvSpPr>
        <p:spPr bwMode="auto">
          <a:xfrm>
            <a:off x="9616376" y="195484"/>
            <a:ext cx="426882" cy="442913"/>
          </a:xfrm>
          <a:custGeom>
            <a:gdLst>
              <a:gd name="T0" fmla="*/ 202 w 571"/>
              <a:gd name="T1" fmla="*/ 0 h 554"/>
              <a:gd name="T2" fmla="*/ 571 w 571"/>
              <a:gd name="T3" fmla="*/ 0 h 554"/>
              <a:gd name="T4" fmla="*/ 369 w 571"/>
              <a:gd name="T5" fmla="*/ 554 h 554"/>
              <a:gd name="T6" fmla="*/ 0 w 571"/>
              <a:gd name="T7" fmla="*/ 554 h 554"/>
              <a:gd name="T8" fmla="*/ 202 w 571"/>
              <a:gd name="T9" fmla="*/ 0 h 554"/>
            </a:gd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tx1"/>
          </a:solidFill>
          <a:ln>
            <a:noFill/>
          </a:ln>
        </p:spPr>
        <p:txBody>
          <a:bodyPr vert="horz" wrap="square" lIns="91406" tIns="45703" rIns="91406" bIns="45703" numCol="1" anchor="t" anchorCtr="0" compatLnSpc="1"/>
          <a:lstStyle/>
          <a:p>
            <a:endParaRPr lang="zh-CN" altLang="en-US"/>
          </a:p>
        </p:txBody>
      </p:sp>
      <p:sp>
        <p:nvSpPr>
          <p:cNvPr id="9" name="文本框 8"/>
          <p:cNvSpPr txBox="1"/>
          <p:nvPr userDrawn="1"/>
        </p:nvSpPr>
        <p:spPr>
          <a:xfrm>
            <a:off x="11089616" y="218008"/>
            <a:ext cx="309880" cy="368300"/>
          </a:xfrm>
          <a:prstGeom prst="rect">
            <a:avLst/>
          </a:prstGeom>
          <a:noFill/>
        </p:spPr>
        <p:txBody>
          <a:bodyPr wrap="none" rtlCol="0">
            <a:spAutoFit/>
          </a:bodyPr>
          <a:lstStyle/>
          <a:p>
            <a:pPr algn="ctr"/>
            <a:fld id="{D8D532AE-1218-4540-83FB-2A8BCE0E4579}" type="slidenum">
              <a:rPr lang="zh-CN" altLang="en-US" smtClean="0">
                <a:solidFill>
                  <a:schemeClr val="accent2"/>
                </a:solidFill>
                <a:latin typeface="+mj-ea"/>
                <a:ea typeface="+mj-ea"/>
              </a:rPr>
              <a:t/>
            </a:fld>
            <a:endParaRPr lang="zh-CN" altLang="en-US">
              <a:solidFill>
                <a:schemeClr val="accent2"/>
              </a:solidFill>
              <a:latin typeface="+mj-ea"/>
              <a:ea typeface="+mj-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clipArtAndTx" preserve="1">
  <p:cSld name="标题，剪贴画与文本">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联机映像占位符 2"/>
          <p:cNvSpPr>
            <a:spLocks noGrp="1"/>
          </p:cNvSpPr>
          <p:nvPr>
            <p:ph type="clipArt" sz="half" idx="1"/>
          </p:nvPr>
        </p:nvSpPr>
        <p:spPr>
          <a:xfrm>
            <a:off x="838200" y="1825625"/>
            <a:ext cx="5181600" cy="4351338"/>
          </a:xfrm>
        </p:spPr>
        <p:txBody>
          <a:bodyPr/>
          <a:lstStyle/>
          <a:p>
            <a:endParaRPr lang="zh-CN" altLang="en-US"/>
          </a:p>
        </p:txBody>
      </p:sp>
      <p:sp>
        <p:nvSpPr>
          <p:cNvPr id="4" name="文本占位符 3"/>
          <p:cNvSpPr>
            <a:spLocks noGrp="1"/>
          </p:cNvSpPr>
          <p:nvPr>
            <p:ph type="body"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879742" y="6349833"/>
            <a:ext cx="2700000" cy="316800"/>
          </a:xfrm>
        </p:spPr>
        <p:txBody>
          <a:bodyPr/>
          <a:lstStyle/>
          <a:p>
            <a:pPr lvl="0">
              <a:buClrTx/>
            </a:pPr>
            <a:endParaRPr lang="zh-CN" altLang="en-US"/>
          </a:p>
        </p:txBody>
      </p:sp>
      <p:sp>
        <p:nvSpPr>
          <p:cNvPr id="6" name="页脚占位符 5"/>
          <p:cNvSpPr>
            <a:spLocks noGrp="1"/>
          </p:cNvSpPr>
          <p:nvPr>
            <p:ph type="ftr" sz="quarter" idx="11"/>
          </p:nvPr>
        </p:nvSpPr>
        <p:spPr>
          <a:xfrm>
            <a:off x="4116000" y="6349833"/>
            <a:ext cx="3960000" cy="316800"/>
          </a:xfrm>
        </p:spPr>
        <p:txBody>
          <a:bodyPr/>
          <a:lstStyle/>
          <a:p>
            <a:pPr lvl="0">
              <a:buClrTx/>
            </a:pPr>
            <a:endParaRPr lang="zh-CN" altLang="en-US"/>
          </a:p>
        </p:txBody>
      </p:sp>
      <p:sp>
        <p:nvSpPr>
          <p:cNvPr id="7" name="灯片编号占位符 6"/>
          <p:cNvSpPr>
            <a:spLocks noGrp="1"/>
          </p:cNvSpPr>
          <p:nvPr>
            <p:ph type="sldNum" sz="quarter" idx="12"/>
          </p:nvPr>
        </p:nvSpPr>
        <p:spPr>
          <a:xfrm>
            <a:off x="8610600" y="6349833"/>
            <a:ext cx="2700000" cy="316800"/>
          </a:xfrm>
        </p:spPr>
        <p:txBody>
          <a:bodyPr/>
          <a:lstStyle/>
          <a:p>
            <a:pPr lvl="0">
              <a:buClrTx/>
            </a:pPr>
            <a:fld id="{9A0DB2DC-4C9A-4742-B13C-FB6460FD3503}" type="slidenum">
              <a:rPr lang="zh-CN" altLang="en-US"/>
              <a:t/>
            </a:fld>
            <a:endParaRPr lang="zh-CN" altLang="en-US"/>
          </a:p>
        </p:txBody>
      </p:sp>
    </p:spTree>
  </p:cSld>
  <p:clrMapOvr>
    <a:masterClrMapping/>
  </p:clrMapOvr>
  <p:transition spd="slow"/>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spd="slow"/>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xfrm>
      </p:grpSpPr>
    </p:spTree>
  </p:cSld>
  <p:clrMapOvr>
    <a:masterClrMapping/>
  </p:clrMapOvr>
  <p:transition spd="slow"/>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bg>
      <p:bgPr>
        <a:solidFill>
          <a:schemeClr val="bg1"/>
        </a:solidFill>
        <a:effectLst/>
      </p:bgPr>
    </p:bg>
    <p:spTree>
      <p:nvGrpSpPr>
        <p:cNvPr id="1" name=""/>
        <p:cNvGrpSpPr/>
        <p:nvPr/>
      </p:nvGrpSpPr>
      <p:grpSpPr>
        <a:xfrm>
          <a:off x="0" y="0"/>
          <a:ext cx="0" cy="0"/>
        </a:xfrm>
      </p:grpSpPr>
    </p:spTree>
  </p:cSld>
  <p:clrMapOvr>
    <a:masterClrMapping/>
  </p:clrMapOvr>
  <p:transition spd="slow"/>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chemeClr val="bg1"/>
        </a:solidFill>
        <a:effectLst/>
      </p:bgPr>
    </p:bg>
    <p:spTree>
      <p:nvGrpSpPr>
        <p:cNvPr id="1" name=""/>
        <p:cNvGrpSpPr/>
        <p:nvPr/>
      </p:nvGrpSpPr>
      <p:grpSpPr>
        <a:xfrm>
          <a:off x="0" y="0"/>
          <a:ext cx="0" cy="0"/>
        </a:xfrm>
      </p:grpSpPr>
    </p:spTree>
  </p:cSld>
  <p:clrMapOvr>
    <a:masterClrMapping/>
  </p:clrMapOvr>
  <p:transition spd="slow"/>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chemeClr val="bg1"/>
        </a:solidFill>
        <a:effectLst/>
      </p:bgPr>
    </p:bg>
    <p:spTree>
      <p:nvGrpSpPr>
        <p:cNvPr id="1" name=""/>
        <p:cNvGrpSpPr/>
        <p:nvPr/>
      </p:nvGrpSpPr>
      <p:grpSpPr>
        <a:xfrm>
          <a:off x="0" y="0"/>
          <a:ext cx="0" cy="0"/>
        </a:xfrm>
      </p:grpSpPr>
    </p:spTree>
  </p:cSld>
  <p:clrMapOvr>
    <a:masterClrMapping/>
  </p:clrMapOvr>
  <p:transition spd="slow"/>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p:cSld name="封面或封底">
    <p:spTree>
      <p:nvGrpSpPr>
        <p:cNvPr id="1" name=""/>
        <p:cNvGrpSpPr/>
        <p:nvPr/>
      </p:nvGrpSpPr>
      <p:grpSpPr>
        <a:xfrm>
          <a:off x="0" y="0"/>
          <a:ext cx="0" cy="0"/>
        </a:xfrm>
      </p:grpSpPr>
    </p:spTree>
  </p:cSld>
  <p:clrMapOvr>
    <a:masterClrMapping/>
  </p:clrMapOvr>
  <p:transition spd="slow"/>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Tree>
  </p:cSld>
  <p:clrMapOvr>
    <a:masterClrMapping/>
  </p:clrMapOvr>
  <p:transition spd="slow"/>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spd="slow"/>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t/>
            </a:fld>
            <a:endParaRPr lang="zh-CN" altLang="en-US">
              <a:latin typeface="Arial" panose="020b0604020202020204" pitchFamily="34" charset="0"/>
            </a:endParaRPr>
          </a:p>
        </p:txBody>
      </p:sp>
    </p:spTree>
  </p:cSld>
  <p:clrMapOvr>
    <a:masterClrMapping/>
  </p:clrMapOvr>
  <p:transition spd="slow"/>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pic>
        <p:nvPicPr>
          <p:cNvPr id="6146" name="图片 11"/>
          <p:cNvPicPr>
            <a:picLocks noChangeAspect="1"/>
          </p:cNvPicPr>
          <p:nvPr userDrawn="1"/>
        </p:nvPicPr>
        <p:blipFill>
          <a:blip r:embed="rId1"/>
          <a:stretch>
            <a:fillRect/>
          </a:stretch>
        </p:blipFill>
        <p:spPr>
          <a:xfrm>
            <a:off x="0" y="1588"/>
            <a:ext cx="12192000" cy="6854825"/>
          </a:xfrm>
          <a:prstGeom prst="rect">
            <a:avLst/>
          </a:prstGeom>
          <a:noFill/>
          <a:ln w="9525">
            <a:noFill/>
          </a:ln>
        </p:spPr>
      </p:pic>
      <p:grpSp>
        <p:nvGrpSpPr>
          <p:cNvPr id="6147" name="组合 7"/>
          <p:cNvGrpSpPr/>
          <p:nvPr userDrawn="1"/>
        </p:nvGrpSpPr>
        <p:grpSpPr>
          <a:xfrm>
            <a:off x="303213" y="80963"/>
            <a:ext cx="11888787" cy="777875"/>
            <a:chOff x="303213" y="80963"/>
            <a:chExt cx="11888596" cy="777875"/>
          </a:xfrm>
        </p:grpSpPr>
        <p:sp>
          <p:nvSpPr>
            <p:cNvPr id="6151" name="任意多边形 13"/>
            <p:cNvSpPr/>
            <p:nvPr userDrawn="1"/>
          </p:nvSpPr>
          <p:spPr>
            <a:xfrm>
              <a:off x="1285287" y="674688"/>
              <a:ext cx="10906522" cy="0"/>
            </a:xfrm>
            <a:custGeom>
              <a:cxnLst>
                <a:cxn ang="0">
                  <a:pos x="0" y="0"/>
                </a:cxn>
                <a:cxn ang="0">
                  <a:pos x="12607215" y="0"/>
                </a:cxn>
              </a:cxnLst>
              <a:pathLst>
                <a:path w="10392228">
                  <a:moveTo>
                    <a:pt x="0" y="0"/>
                  </a:moveTo>
                  <a:lnTo>
                    <a:pt x="10392228" y="0"/>
                  </a:lnTo>
                </a:path>
              </a:pathLst>
            </a:custGeom>
            <a:noFill/>
            <a:ln w="12700" cap="flat" cmpd="sng">
              <a:solidFill>
                <a:srgbClr val="C00000">
                  <a:alpha val="100000"/>
                </a:srgbClr>
              </a:solidFill>
              <a:prstDash val="solid"/>
              <a:miter lim="800000"/>
              <a:headEnd type="oval" w="med" len="med"/>
              <a:tailEnd type="none" w="med" len="med"/>
            </a:ln>
          </p:spPr>
          <p:txBody>
            <a:bodyPr/>
            <a:lstStyle/>
            <a:p>
              <a:endParaRPr lang="zh-CN" altLang="en-US"/>
            </a:p>
          </p:txBody>
        </p:sp>
        <p:sp>
          <p:nvSpPr>
            <p:cNvPr id="6152" name="PA_任意多边形 5"/>
            <p:cNvSpPr/>
            <p:nvPr userDrawn="1">
              <p:custDataLst>
                <p:tags r:id="rId2"/>
              </p:custDataLst>
            </p:nvPr>
          </p:nvSpPr>
          <p:spPr>
            <a:xfrm>
              <a:off x="303213" y="80963"/>
              <a:ext cx="888946" cy="777875"/>
            </a:xfrm>
            <a:custGeom>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7797" h="6809">
                  <a:moveTo>
                    <a:pt x="778" y="2674"/>
                  </a:moveTo>
                  <a:lnTo>
                    <a:pt x="2420" y="1093"/>
                  </a:lnTo>
                  <a:cubicBezTo>
                    <a:pt x="2790" y="1302"/>
                    <a:pt x="3156" y="1199"/>
                    <a:pt x="3519" y="922"/>
                  </a:cubicBezTo>
                  <a:lnTo>
                    <a:pt x="4020" y="1416"/>
                  </a:lnTo>
                  <a:lnTo>
                    <a:pt x="3165" y="2191"/>
                  </a:lnTo>
                  <a:lnTo>
                    <a:pt x="5509" y="4407"/>
                  </a:lnTo>
                  <a:cubicBezTo>
                    <a:pt x="6394" y="2408"/>
                    <a:pt x="5407" y="884"/>
                    <a:pt x="3550" y="153"/>
                  </a:cubicBezTo>
                  <a:cubicBezTo>
                    <a:pt x="6161" y="0"/>
                    <a:pt x="7797" y="3094"/>
                    <a:pt x="6272" y="5152"/>
                  </a:cubicBezTo>
                  <a:lnTo>
                    <a:pt x="6872" y="5727"/>
                  </a:lnTo>
                  <a:lnTo>
                    <a:pt x="6034" y="6575"/>
                  </a:lnTo>
                  <a:lnTo>
                    <a:pt x="5461" y="6025"/>
                  </a:lnTo>
                  <a:cubicBezTo>
                    <a:pt x="4004" y="6810"/>
                    <a:pt x="2676" y="6755"/>
                    <a:pt x="1462" y="5940"/>
                  </a:cubicBezTo>
                  <a:cubicBezTo>
                    <a:pt x="1304" y="5839"/>
                    <a:pt x="1213" y="5827"/>
                    <a:pt x="1187" y="5903"/>
                  </a:cubicBezTo>
                  <a:cubicBezTo>
                    <a:pt x="1286" y="6472"/>
                    <a:pt x="749" y="6704"/>
                    <a:pt x="412" y="6465"/>
                  </a:cubicBezTo>
                  <a:cubicBezTo>
                    <a:pt x="0" y="6132"/>
                    <a:pt x="250" y="5504"/>
                    <a:pt x="753" y="5561"/>
                  </a:cubicBezTo>
                  <a:cubicBezTo>
                    <a:pt x="831" y="5565"/>
                    <a:pt x="884" y="5530"/>
                    <a:pt x="815" y="5409"/>
                  </a:cubicBezTo>
                  <a:cubicBezTo>
                    <a:pt x="712" y="5245"/>
                    <a:pt x="569" y="5076"/>
                    <a:pt x="430" y="4908"/>
                  </a:cubicBezTo>
                  <a:lnTo>
                    <a:pt x="888" y="4481"/>
                  </a:lnTo>
                  <a:cubicBezTo>
                    <a:pt x="2054" y="5440"/>
                    <a:pt x="3296" y="5758"/>
                    <a:pt x="4636" y="5225"/>
                  </a:cubicBezTo>
                  <a:lnTo>
                    <a:pt x="2311" y="3016"/>
                  </a:lnTo>
                  <a:lnTo>
                    <a:pt x="1712" y="3620"/>
                  </a:lnTo>
                  <a:lnTo>
                    <a:pt x="778" y="2674"/>
                  </a:lnTo>
                  <a:close/>
                </a:path>
              </a:pathLst>
            </a:custGeom>
            <a:solidFill>
              <a:srgbClr val="C00000">
                <a:alpha val="100000"/>
              </a:srgbClr>
            </a:solidFill>
            <a:ln w="9525">
              <a:noFill/>
            </a:ln>
          </p:spPr>
          <p:txBody>
            <a:bodyPr/>
            <a:lstStyle/>
            <a:p>
              <a:endParaRPr lang="zh-CN" altLang="en-US"/>
            </a:p>
          </p:txBody>
        </p:sp>
      </p:grpSp>
      <p:pic>
        <p:nvPicPr>
          <p:cNvPr id="6148" name="图片 16"/>
          <p:cNvPicPr>
            <a:picLocks noChangeAspect="1"/>
          </p:cNvPicPr>
          <p:nvPr userDrawn="1"/>
        </p:nvPicPr>
        <p:blipFill>
          <a:blip r:embed="rId3"/>
          <a:stretch>
            <a:fillRect/>
          </a:stretch>
        </p:blipFill>
        <p:spPr>
          <a:xfrm>
            <a:off x="0" y="5753100"/>
            <a:ext cx="12192000" cy="1104900"/>
          </a:xfrm>
          <a:prstGeom prst="rect">
            <a:avLst/>
          </a:prstGeom>
          <a:noFill/>
          <a:ln w="9525">
            <a:noFill/>
          </a:ln>
        </p:spPr>
      </p:pic>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B58A06C8-C3BE-4A25-993C-107D7F4FD59D}" type="datetime1">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a:latin typeface="Verdana" panose="020b0604030504040204" pitchFamily="34" charset="0"/>
              </a:rPr>
              <a:t/>
            </a:fld>
            <a:endParaRPr lang="zh-CN" altLang="en-US">
              <a:latin typeface="Verdana" pitchFamily="34" charset="0"/>
            </a:endParaRPr>
          </a:p>
        </p:txBody>
      </p:sp>
    </p:spTree>
  </p:cSld>
  <p:clrMapOvr>
    <a:masterClrMapping/>
  </p:clrMapOvr>
  <p:transition spd="slow"/>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5.xml" /><Relationship Id="rId10" Type="http://schemas.openxmlformats.org/officeDocument/2006/relationships/slideLayout" Target="../slideLayouts/slideLayout24.xml" /><Relationship Id="rId11" Type="http://schemas.openxmlformats.org/officeDocument/2006/relationships/slideLayout" Target="../slideLayouts/slideLayout25.xml" /><Relationship Id="rId12" Type="http://schemas.openxmlformats.org/officeDocument/2006/relationships/theme" Target="../theme/theme2.xml" /><Relationship Id="rId2" Type="http://schemas.openxmlformats.org/officeDocument/2006/relationships/slideLayout" Target="../slideLayouts/slideLayout16.xml" /><Relationship Id="rId3" Type="http://schemas.openxmlformats.org/officeDocument/2006/relationships/slideLayout" Target="../slideLayouts/slideLayout17.xml" /><Relationship Id="rId4" Type="http://schemas.openxmlformats.org/officeDocument/2006/relationships/slideLayout" Target="../slideLayouts/slideLayout18.xml" /><Relationship Id="rId5" Type="http://schemas.openxmlformats.org/officeDocument/2006/relationships/slideLayout" Target="../slideLayouts/slideLayout19.xml" /><Relationship Id="rId6" Type="http://schemas.openxmlformats.org/officeDocument/2006/relationships/slideLayout" Target="../slideLayouts/slideLayout20.xml" /><Relationship Id="rId7" Type="http://schemas.openxmlformats.org/officeDocument/2006/relationships/slideLayout" Target="../slideLayouts/slideLayout21.xml" /><Relationship Id="rId8" Type="http://schemas.openxmlformats.org/officeDocument/2006/relationships/slideLayout" Target="../slideLayouts/slideLayout22.xml" /><Relationship Id="rId9" Type="http://schemas.openxmlformats.org/officeDocument/2006/relationships/slideLayout" Target="../slideLayouts/slideLayout23.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6.xml" /><Relationship Id="rId2" Type="http://schemas.openxmlformats.org/officeDocument/2006/relationships/slideLayout" Target="../slideLayouts/slideLayout27.xml" /><Relationship Id="rId3" Type="http://schemas.openxmlformats.org/officeDocument/2006/relationships/slideLayout" Target="../slideLayouts/slideLayout28.xml" /><Relationship Id="rId4" Type="http://schemas.openxmlformats.org/officeDocument/2006/relationships/slideLayout" Target="../slideLayouts/slideLayout29.xml" /><Relationship Id="rId5"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Layout" Target="../slideLayouts/slideLayout31.xml" /><Relationship Id="rId3" Type="http://schemas.openxmlformats.org/officeDocument/2006/relationships/slideLayout" Target="../slideLayouts/slideLayout32.xml" /><Relationship Id="rId4"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33.xml" /><Relationship Id="rId10" Type="http://schemas.openxmlformats.org/officeDocument/2006/relationships/slideLayout" Target="../slideLayouts/slideLayout42.xml" /><Relationship Id="rId11" Type="http://schemas.openxmlformats.org/officeDocument/2006/relationships/slideLayout" Target="../slideLayouts/slideLayout43.xml" /><Relationship Id="rId12" Type="http://schemas.openxmlformats.org/officeDocument/2006/relationships/theme" Target="../theme/theme5.xml" /><Relationship Id="rId2" Type="http://schemas.openxmlformats.org/officeDocument/2006/relationships/slideLayout" Target="../slideLayouts/slideLayout34.xml" /><Relationship Id="rId3" Type="http://schemas.openxmlformats.org/officeDocument/2006/relationships/slideLayout" Target="../slideLayouts/slideLayout35.xml" /><Relationship Id="rId4" Type="http://schemas.openxmlformats.org/officeDocument/2006/relationships/slideLayout" Target="../slideLayouts/slideLayout36.xml" /><Relationship Id="rId5" Type="http://schemas.openxmlformats.org/officeDocument/2006/relationships/slideLayout" Target="../slideLayouts/slideLayout37.xml" /><Relationship Id="rId6" Type="http://schemas.openxmlformats.org/officeDocument/2006/relationships/slideLayout" Target="../slideLayouts/slideLayout38.xml" /><Relationship Id="rId7" Type="http://schemas.openxmlformats.org/officeDocument/2006/relationships/slideLayout" Target="../slideLayouts/slideLayout39.xml" /><Relationship Id="rId8" Type="http://schemas.openxmlformats.org/officeDocument/2006/relationships/slideLayout" Target="../slideLayouts/slideLayout40.xml" /><Relationship Id="rId9" Type="http://schemas.openxmlformats.org/officeDocument/2006/relationships/slideLayout" Target="../slideLayouts/slideLayout4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solidFill>
          <a:schemeClr val="accent2"/>
        </a:solidFill>
        <a:effectLst/>
      </p:bgPr>
    </p:bg>
    <p:spTree>
      <p:nvGrpSpPr>
        <p:cNvPr id="1" name=""/>
        <p:cNvGrpSpPr/>
        <p:nvPr/>
      </p:nvGrpSpPr>
      <p:grpSpPr>
        <a:xfrm>
          <a:off x="0" y="0"/>
          <a:ext cx="0" cy="0"/>
        </a:xfrm>
      </p:grpSpPr>
      <p:sp>
        <p:nvSpPr>
          <p:cNvPr id="1026" name="Rectangle 2"/>
          <p:cNvSpPr>
            <a:spLocks noGrp="1" noChangeArrowheads="1"/>
          </p:cNvSpPr>
          <p:nvPr>
            <p:ph type="title"/>
          </p:nvPr>
        </p:nvSpPr>
        <p:spPr bwMode="auto">
          <a:xfrm>
            <a:off x="609378" y="908050"/>
            <a:ext cx="10973562"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t>单击此处编辑母版标题样式</a:t>
            </a:r>
            <a:endParaRPr lang="zh-CN"/>
          </a:p>
        </p:txBody>
      </p:sp>
      <p:sp>
        <p:nvSpPr>
          <p:cNvPr id="1027" name="Rectangle 3"/>
          <p:cNvSpPr>
            <a:spLocks noGrp="1" noChangeArrowheads="1"/>
          </p:cNvSpPr>
          <p:nvPr>
            <p:ph type="body" idx="1"/>
          </p:nvPr>
        </p:nvSpPr>
        <p:spPr bwMode="auto">
          <a:xfrm>
            <a:off x="609378" y="1600200"/>
            <a:ext cx="10973562"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t>单击此处编辑母版文本样式</a:t>
            </a:r>
            <a:endParaRPr lang="zh-CN"/>
          </a:p>
          <a:p>
            <a:pPr lvl="1"/>
            <a:r>
              <a:rPr lang="zh-CN"/>
              <a:t>第二级</a:t>
            </a:r>
            <a:endParaRPr 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p:timing/>
  <p:txStyles>
    <p:titleStyle>
      <a:lvl1pPr algn="l" rtl="0" eaLnBrk="1" fontAlgn="base" hangingPunct="1">
        <a:spcBef>
          <a:spcPct val="0"/>
        </a:spcBef>
        <a:spcAft>
          <a:spcPct val="0"/>
        </a:spcAft>
        <a:defRPr sz="2400">
          <a:solidFill>
            <a:schemeClr val="accent1"/>
          </a:solidFill>
          <a:latin typeface="+mj-lt"/>
          <a:ea typeface="+mj-ea"/>
          <a:cs typeface="+mj-cs"/>
        </a:defRPr>
      </a:lvl1pPr>
      <a:lvl2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eaLnBrk="1" fontAlgn="base" hangingPunct="1">
        <a:spcBef>
          <a:spcPct val="20000"/>
        </a:spcBef>
        <a:spcAft>
          <a:spcPct val="0"/>
        </a:spcAft>
        <a:buChar char="•"/>
        <a:defRPr sz="2000">
          <a:solidFill>
            <a:schemeClr val="accent1"/>
          </a:solidFill>
          <a:latin typeface="+mn-lt"/>
          <a:ea typeface="+mn-ea"/>
          <a:cs typeface="+mn-cs"/>
        </a:defRPr>
      </a:lvl1pPr>
      <a:lvl2pPr marL="742950" indent="-285750" algn="l" rtl="0" eaLnBrk="1" fontAlgn="base" hangingPunct="1">
        <a:spcBef>
          <a:spcPct val="20000"/>
        </a:spcBef>
        <a:spcAft>
          <a:spcPct val="0"/>
        </a:spcAft>
        <a:buChar char="–"/>
        <a:defRPr sz="2000">
          <a:solidFill>
            <a:schemeClr val="accent1"/>
          </a:solidFill>
          <a:latin typeface="+mn-lt"/>
          <a:ea typeface="仿宋_GB2312" pitchFamily="49" charset="-122"/>
        </a:defRPr>
      </a:lvl2pPr>
      <a:lvl3pPr marL="1142365" indent="-228600" algn="l" rtl="0" eaLnBrk="1" fontAlgn="base" hangingPunct="1">
        <a:spcBef>
          <a:spcPct val="20000"/>
        </a:spcBef>
        <a:spcAft>
          <a:spcPct val="0"/>
        </a:spcAft>
        <a:buChar char="•"/>
        <a:defRPr sz="2400">
          <a:solidFill>
            <a:schemeClr val="tx1"/>
          </a:solidFill>
          <a:latin typeface="+mn-lt"/>
          <a:ea typeface="宋体" panose="02010600030101010101" pitchFamily="2" charset="-122"/>
        </a:defRPr>
      </a:lvl3pPr>
      <a:lvl4pPr marL="15995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4pPr>
      <a:lvl5pPr marL="20567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5pPr>
      <a:lvl6pPr marL="25139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6pPr>
      <a:lvl7pPr marL="29705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7pPr>
      <a:lvl8pPr marL="34277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8pPr>
      <a:lvl9pPr marL="38849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3765" algn="l" defTabSz="913765" rtl="0" eaLnBrk="1" latinLnBrk="0" hangingPunct="1">
        <a:defRPr sz="1800" kern="1200">
          <a:solidFill>
            <a:schemeClr val="tx1"/>
          </a:solidFill>
          <a:latin typeface="+mn-lt"/>
          <a:ea typeface="+mn-ea"/>
          <a:cs typeface="+mn-cs"/>
        </a:defRPr>
      </a:lvl3pPr>
      <a:lvl4pPr marL="1370965" algn="l" defTabSz="913765" rtl="0" eaLnBrk="1" latinLnBrk="0" hangingPunct="1">
        <a:defRPr sz="1800" kern="1200">
          <a:solidFill>
            <a:schemeClr val="tx1"/>
          </a:solidFill>
          <a:latin typeface="+mn-lt"/>
          <a:ea typeface="+mn-ea"/>
          <a:cs typeface="+mn-cs"/>
        </a:defRPr>
      </a:lvl4pPr>
      <a:lvl5pPr marL="1828165"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1930" algn="l" defTabSz="913765" rtl="0" eaLnBrk="1" latinLnBrk="0" hangingPunct="1">
        <a:defRPr sz="1800" kern="1200">
          <a:solidFill>
            <a:schemeClr val="tx1"/>
          </a:solidFill>
          <a:latin typeface="+mn-lt"/>
          <a:ea typeface="+mn-ea"/>
          <a:cs typeface="+mn-cs"/>
        </a:defRPr>
      </a:lvl7pPr>
      <a:lvl8pPr marL="3199130" algn="l" defTabSz="913765" rtl="0" eaLnBrk="1" latinLnBrk="0" hangingPunct="1">
        <a:defRPr sz="1800" kern="1200">
          <a:solidFill>
            <a:schemeClr val="tx1"/>
          </a:solidFill>
          <a:latin typeface="+mn-lt"/>
          <a:ea typeface="+mn-ea"/>
          <a:cs typeface="+mn-cs"/>
        </a:defRPr>
      </a:lvl8pPr>
      <a:lvl9pPr marL="3656330" algn="l" defTabSz="913765"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ransition spd="slow"/>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Lst>
  <p:transition spd="slow"/>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a:ea typeface="宋体" panose="02010600030101010101" pitchFamily="2" charset="-122"/>
        </a:defRPr>
      </a:lvl5pPr>
      <a:lvl6pPr marL="457200" algn="ctr" rtl="0" fontAlgn="base">
        <a:spcBef>
          <a:spcPct val="0"/>
        </a:spcBef>
        <a:spcAft>
          <a:spcPct val="0"/>
        </a:spcAft>
        <a:defRPr sz="4400">
          <a:solidFill>
            <a:schemeClr val="tx1"/>
          </a:solidFill>
          <a:latin typeface="Calibri"/>
          <a:ea typeface="宋体" panose="02010600030101010101" pitchFamily="2" charset="-122"/>
        </a:defRPr>
      </a:lvl6pPr>
      <a:lvl7pPr marL="914400" algn="ctr" rtl="0" fontAlgn="base">
        <a:spcBef>
          <a:spcPct val="0"/>
        </a:spcBef>
        <a:spcAft>
          <a:spcPct val="0"/>
        </a:spcAft>
        <a:defRPr sz="4400">
          <a:solidFill>
            <a:schemeClr val="tx1"/>
          </a:solidFill>
          <a:latin typeface="Calibri"/>
          <a:ea typeface="宋体" panose="02010600030101010101" pitchFamily="2" charset="-122"/>
        </a:defRPr>
      </a:lvl7pPr>
      <a:lvl8pPr marL="1371600" algn="ctr" rtl="0" fontAlgn="base">
        <a:spcBef>
          <a:spcPct val="0"/>
        </a:spcBef>
        <a:spcAft>
          <a:spcPct val="0"/>
        </a:spcAft>
        <a:defRPr sz="4400">
          <a:solidFill>
            <a:schemeClr val="tx1"/>
          </a:solidFill>
          <a:latin typeface="Calibri"/>
          <a:ea typeface="宋体" panose="02010600030101010101" pitchFamily="2" charset="-122"/>
        </a:defRPr>
      </a:lvl8pPr>
      <a:lvl9pPr marL="1828800" algn="ctr" rtl="0" fontAlgn="base">
        <a:spcBef>
          <a:spcPct val="0"/>
        </a:spcBef>
        <a:spcAft>
          <a:spcPct val="0"/>
        </a:spcAft>
        <a:defRPr sz="4400">
          <a:solidFill>
            <a:schemeClr val="tx1"/>
          </a:solidFill>
          <a:latin typeface="Calibri"/>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noFill/>
        <a:effectLst/>
      </p:bgPr>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Lst>
  <p:transition spd="slow"/>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nvPr>
        </p:nvSpPr>
        <p:spPr>
          <a:xfrm>
            <a:off x="838200" y="365125"/>
            <a:ext cx="10515600" cy="1325563"/>
          </a:xfrm>
          <a:prstGeom prst="rect">
            <a:avLst/>
          </a:prstGeom>
          <a:noFill/>
          <a:ln w="9525">
            <a:noFill/>
          </a:ln>
        </p:spPr>
        <p:txBody>
          <a:bodyPr anchor="ctr"/>
          <a:lstStyle/>
          <a:p>
            <a:pPr lvl="0"/>
            <a:r>
              <a:rPr lang="zh-CN" altLang="en-US"/>
              <a:t>单击此处编辑母版标题样式</a:t>
            </a:r>
            <a:endParaRPr lang="zh-CN" altLang="en-US"/>
          </a:p>
        </p:txBody>
      </p:sp>
      <p:sp>
        <p:nvSpPr>
          <p:cNvPr id="1027" name="文本占位符 2"/>
          <p:cNvSpPr>
            <a:spLocks noGrp="1"/>
          </p:cNvSpPr>
          <p:nvPr>
            <p:ph type="body" idx="1"/>
          </p:nvPr>
        </p:nvSpPr>
        <p:spPr>
          <a:xfrm>
            <a:off x="838200" y="1825625"/>
            <a:ext cx="10515600" cy="4351338"/>
          </a:xfrm>
          <a:prstGeom prst="rect">
            <a:avLst/>
          </a:prstGeom>
          <a:noFill/>
          <a:ln w="9525">
            <a:noFill/>
          </a:ln>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ct val="0"/>
              </a:spcBef>
              <a:spcAft>
                <a:spcPct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40B6B4AB-EE90-4A42-9311-51A5ED20BA98}"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t/>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ct val="0"/>
              </a:spcBef>
              <a:spcAft>
                <a:spcPct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898989"/>
                </a:solidFill>
                <a:latin typeface="Calibri"/>
              </a:defRPr>
            </a:lvl1pPr>
          </a:lstStyle>
          <a:p>
            <a:pPr lvl="0"/>
            <a:fld id="{9A0DB2DC-4C9A-4742-B13C-FB6460FD3503}" type="slidenum">
              <a:rPr lang="zh-CN" altLang="en-US"/>
              <a:t/>
            </a:fld>
            <a:endParaRPr lang="zh-CN" altLang="en-US">
              <a:latin typeface="Arial" pitchFamily="34" charset="0"/>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9.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image" Target="../media/image17.png" /><Relationship Id="rId3" Type="http://schemas.openxmlformats.org/officeDocument/2006/relationships/tags" Target="../tags/tag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tags" Target="../tags/tag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NULL" TargetMode="External" /><Relationship Id="rId4" Type="http://schemas.openxmlformats.org/officeDocument/2006/relationships/image" Target="../media/image18.jpeg" /><Relationship Id="rId5" Type="http://schemas.openxmlformats.org/officeDocument/2006/relationships/tags" Target="../tags/tag4.xml" /><Relationship Id="rId6" Type="http://schemas.openxmlformats.org/officeDocument/2006/relationships/image" Target="../media/image19.png" /><Relationship Id="rId7" Type="http://schemas.openxmlformats.org/officeDocument/2006/relationships/tags" Target="../tags/tag5.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notesSlide" Target="../notesSlides/notesSlide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tags" Target="../tags/tag6.xml" /><Relationship Id="rId3" Type="http://schemas.openxmlformats.org/officeDocument/2006/relationships/tags" Target="../tags/tag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tags" Target="../tags/tag8.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5.xml" /><Relationship Id="rId3" Type="http://schemas.openxmlformats.org/officeDocument/2006/relationships/image" Target="../media/image20.png" /><Relationship Id="rId4" Type="http://schemas.openxmlformats.org/officeDocument/2006/relationships/tags" Target="../tags/tag9.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image" Target="../media/image21.png" /><Relationship Id="rId3" Type="http://schemas.openxmlformats.org/officeDocument/2006/relationships/image" Target="../media/image22.jpeg" /><Relationship Id="rId4" Type="http://schemas.openxmlformats.org/officeDocument/2006/relationships/tags" Target="../tags/tag10.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image" Target="../media/image23.jpeg" /><Relationship Id="rId3" Type="http://schemas.openxmlformats.org/officeDocument/2006/relationships/tags" Target="../tags/tag11.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6.xml" /><Relationship Id="rId3" Type="http://schemas.openxmlformats.org/officeDocument/2006/relationships/image" Target="../media/image24.jpeg" /><Relationship Id="rId4" Type="http://schemas.openxmlformats.org/officeDocument/2006/relationships/tags" Target="../tags/tag1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8.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microsoft.com/office/2007/relationships/diagramDrawing" Target="../diagrams/drawing1.xml" /><Relationship Id="rId3" Type="http://schemas.openxmlformats.org/officeDocument/2006/relationships/diagramData" Target="../diagrams/data1.xml" /><Relationship Id="rId4" Type="http://schemas.openxmlformats.org/officeDocument/2006/relationships/diagramLayout" Target="../diagrams/layout1.xml" /><Relationship Id="rId5" Type="http://schemas.openxmlformats.org/officeDocument/2006/relationships/diagramQuickStyle" Target="../diagrams/quickStyle1.xml" /><Relationship Id="rId6" Type="http://schemas.openxmlformats.org/officeDocument/2006/relationships/diagramColors" Target="../diagrams/colors1.xml" /><Relationship Id="rId7" Type="http://schemas.openxmlformats.org/officeDocument/2006/relationships/tags" Target="../tags/tag1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tags" Target="../tags/tag14.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25.jpeg" /><Relationship Id="rId3" Type="http://schemas.openxmlformats.org/officeDocument/2006/relationships/tags" Target="../tags/tag15.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notesSlide" Target="../notesSlides/notesSlide8.xml" /><Relationship Id="rId3" Type="http://schemas.openxmlformats.org/officeDocument/2006/relationships/tags" Target="../tags/tag16.xml" /><Relationship Id="rId4" Type="http://schemas.openxmlformats.org/officeDocument/2006/relationships/tags" Target="../tags/tag17.xml" /><Relationship Id="rId5" Type="http://schemas.openxmlformats.org/officeDocument/2006/relationships/tags" Target="../tags/tag18.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26.png" /><Relationship Id="rId3" Type="http://schemas.openxmlformats.org/officeDocument/2006/relationships/tags" Target="../tags/tag19.xml" /><Relationship Id="rId4" Type="http://schemas.openxmlformats.org/officeDocument/2006/relationships/tags" Target="../tags/tag20.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notesSlide" Target="../notesSlides/notesSlide9.xml" /><Relationship Id="rId3" Type="http://schemas.openxmlformats.org/officeDocument/2006/relationships/tags" Target="../tags/tag21.xml" /><Relationship Id="rId4" Type="http://schemas.openxmlformats.org/officeDocument/2006/relationships/chart" Target="../charts/chart1.xml" /><Relationship Id="rId5" Type="http://schemas.openxmlformats.org/officeDocument/2006/relationships/tags" Target="../tags/tag2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tags" Target="../tags/tag23.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29.jpeg" /><Relationship Id="rId3" Type="http://schemas.openxmlformats.org/officeDocument/2006/relationships/tags" Target="../tags/tag2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tags" Target="../tags/tag25.xml" /><Relationship Id="rId3" Type="http://schemas.openxmlformats.org/officeDocument/2006/relationships/tags" Target="../tags/tag26.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oleObject" Target="../embeddings/oleObject1.bin" TargetMode="Internal" /><Relationship Id="rId3" Type="http://schemas.openxmlformats.org/officeDocument/2006/relationships/image" Target="../media/image30.emf" /><Relationship Id="rId4" Type="http://schemas.openxmlformats.org/officeDocument/2006/relationships/image" Target="../media/image31.jpeg" /><Relationship Id="rId5" Type="http://schemas.openxmlformats.org/officeDocument/2006/relationships/tags" Target="../tags/tag27.xml" /><Relationship Id="rId6" Type="http://schemas.openxmlformats.org/officeDocument/2006/relationships/vmlDrawing" Target="../drawings/vmlDrawing1.v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8.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notesSlide" Target="../notesSlides/notesSlide10.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image" Target="../media/image32.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33.jpeg" /><Relationship Id="rId3" Type="http://schemas.openxmlformats.org/officeDocument/2006/relationships/image" Target="../media/image34.png" /><Relationship Id="rId4" Type="http://schemas.openxmlformats.org/officeDocument/2006/relationships/image" Target="../media/image35.jpeg" /><Relationship Id="rId5" Type="http://schemas.openxmlformats.org/officeDocument/2006/relationships/tags" Target="../tags/tag28.xml" /><Relationship Id="rId6" Type="http://schemas.openxmlformats.org/officeDocument/2006/relationships/tags" Target="../tags/tag29.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36.jpeg" /><Relationship Id="rId3" Type="http://schemas.openxmlformats.org/officeDocument/2006/relationships/image" Target="../media/image37.jpeg" /><Relationship Id="rId4" Type="http://schemas.openxmlformats.org/officeDocument/2006/relationships/image" Target="../media/image38.jpeg" /><Relationship Id="rId5" Type="http://schemas.openxmlformats.org/officeDocument/2006/relationships/image" Target="../media/image39.jpeg" /><Relationship Id="rId6" Type="http://schemas.openxmlformats.org/officeDocument/2006/relationships/tags" Target="../tags/tag30.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30.xml" /><Relationship Id="rId10" Type="http://schemas.openxmlformats.org/officeDocument/2006/relationships/image" Target="../media/image44.png" /><Relationship Id="rId11" Type="http://schemas.openxmlformats.org/officeDocument/2006/relationships/tags" Target="../tags/tag34.xml" /><Relationship Id="rId12" Type="http://schemas.openxmlformats.org/officeDocument/2006/relationships/image" Target="../media/image45.png" /><Relationship Id="rId13" Type="http://schemas.openxmlformats.org/officeDocument/2006/relationships/tags" Target="../tags/tag35.xml" /><Relationship Id="rId14" Type="http://schemas.openxmlformats.org/officeDocument/2006/relationships/image" Target="../media/image46.png" /><Relationship Id="rId15" Type="http://schemas.openxmlformats.org/officeDocument/2006/relationships/tags" Target="../tags/tag36.xml" /><Relationship Id="rId2" Type="http://schemas.openxmlformats.org/officeDocument/2006/relationships/image" Target="../media/image40.jpeg" /><Relationship Id="rId3" Type="http://schemas.openxmlformats.org/officeDocument/2006/relationships/tags" Target="../tags/tag31.xml" /><Relationship Id="rId4" Type="http://schemas.openxmlformats.org/officeDocument/2006/relationships/image" Target="../media/image41.jpeg" /><Relationship Id="rId5" Type="http://schemas.openxmlformats.org/officeDocument/2006/relationships/tags" Target="../tags/tag32.xml" /><Relationship Id="rId6" Type="http://schemas.openxmlformats.org/officeDocument/2006/relationships/hyperlink" Target="&#26031;&#22823;&#26519;&#32463;&#27982;&#20307;&#21046;&#30340;&#24314;&#31435;&#35270;&#39057;.swf" TargetMode="External" /><Relationship Id="rId7" Type="http://schemas.openxmlformats.org/officeDocument/2006/relationships/image" Target="../media/image42.jpeg" /><Relationship Id="rId8" Type="http://schemas.openxmlformats.org/officeDocument/2006/relationships/tags" Target="../tags/tag33.xml" /><Relationship Id="rId9" Type="http://schemas.openxmlformats.org/officeDocument/2006/relationships/image" Target="../media/image43.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notesSlide" Target="../notesSlides/notesSlide11.xml" /><Relationship Id="rId3" Type="http://schemas.openxmlformats.org/officeDocument/2006/relationships/tags" Target="../tags/tag3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image" Target="../media/image47.emf" /><Relationship Id="rId3" Type="http://schemas.openxmlformats.org/officeDocument/2006/relationships/image" Target="../media/image48.png" /><Relationship Id="rId4" Type="http://schemas.openxmlformats.org/officeDocument/2006/relationships/tags" Target="../tags/tag38.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tags" Target="../tags/tag39.xml" /><Relationship Id="rId3" Type="http://schemas.openxmlformats.org/officeDocument/2006/relationships/image" Target="../media/image49.jpeg" /><Relationship Id="rId4" Type="http://schemas.openxmlformats.org/officeDocument/2006/relationships/tags" Target="../tags/tag40.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30.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tags" Target="../tags/tag41.xml" /><Relationship Id="rId3" Type="http://schemas.openxmlformats.org/officeDocument/2006/relationships/tags" Target="../tags/tag4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image" Target="../media/image50.png" /><Relationship Id="rId3" Type="http://schemas.openxmlformats.org/officeDocument/2006/relationships/image" Target="../media/image5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圆角 4"/>
          <p:cNvSpPr/>
          <p:nvPr/>
        </p:nvSpPr>
        <p:spPr>
          <a:xfrm>
            <a:off x="551815" y="1278255"/>
            <a:ext cx="620395" cy="5158105"/>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mn-cs"/>
              </a:rPr>
              <a:t>马克思主义诞生的历史条件</a:t>
            </a:r>
            <a:endParaRPr kumimoji="0" lang="zh-CN" altLang="en-US" sz="3200" b="1" i="0" u="none" strike="noStrike" kern="1200" cap="none" spc="0" normalizeH="0" baseline="0" noProof="0">
              <a:ln>
                <a:noFill/>
              </a:ln>
              <a:solidFill>
                <a:srgbClr val="FF0000"/>
              </a:solidFill>
              <a:effectLst/>
              <a:uLnTx/>
              <a:uFillTx/>
              <a:latin typeface="黑体" charset="-122"/>
              <a:ea typeface="黑体" charset="-122"/>
              <a:cs typeface="+mn-cs"/>
            </a:endParaRPr>
          </a:p>
        </p:txBody>
      </p:sp>
      <p:sp>
        <p:nvSpPr>
          <p:cNvPr id="6" name="左大括号 5"/>
          <p:cNvSpPr/>
          <p:nvPr/>
        </p:nvSpPr>
        <p:spPr>
          <a:xfrm>
            <a:off x="1688465" y="2038985"/>
            <a:ext cx="560070" cy="3883660"/>
          </a:xfrm>
          <a:prstGeom prst="leftBrace">
            <a:avLst/>
          </a:prstGeom>
          <a:ln w="38100">
            <a:solidFill>
              <a:srgbClr val="C00000"/>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矩形 6"/>
          <p:cNvSpPr/>
          <p:nvPr/>
        </p:nvSpPr>
        <p:spPr>
          <a:xfrm>
            <a:off x="2390775" y="1626870"/>
            <a:ext cx="1891030" cy="47180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经济基础</a:t>
            </a:r>
            <a:r>
              <a:rPr kumimoji="0" lang="en-US" altLang="zh-CN"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a:t>
            </a:r>
            <a:endParaRPr kumimoji="0" lang="en-US" altLang="zh-CN" sz="2800" b="1" i="0" u="none" strike="noStrike" kern="1200" cap="none" spc="0" normalizeH="0" baseline="0" noProof="0">
              <a:ln>
                <a:noFill/>
              </a:ln>
              <a:solidFill>
                <a:srgbClr val="FF0000"/>
              </a:solidFill>
              <a:effectLst/>
              <a:uLnTx/>
              <a:uFillTx/>
              <a:latin typeface="黑体" charset="-122"/>
              <a:ea typeface="黑体" charset="-122"/>
              <a:cs typeface="黑体" panose="02010609060101010101" charset="-122"/>
            </a:endParaRPr>
          </a:p>
        </p:txBody>
      </p:sp>
      <p:sp>
        <p:nvSpPr>
          <p:cNvPr id="8" name="矩形 7"/>
          <p:cNvSpPr/>
          <p:nvPr/>
        </p:nvSpPr>
        <p:spPr>
          <a:xfrm>
            <a:off x="2390775" y="2854960"/>
            <a:ext cx="1833880" cy="49784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阶级基础:</a:t>
            </a:r>
            <a:endParaRPr kumimoji="0" lang="zh-CN" altLang="en-US" sz="2800" b="0" i="0" u="none" strike="noStrike" kern="1200" cap="none" spc="0" normalizeH="0" baseline="0" noProof="0">
              <a:ln>
                <a:noFill/>
              </a:ln>
              <a:solidFill>
                <a:srgbClr val="C00000"/>
              </a:solidFill>
              <a:effectLst/>
              <a:uLnTx/>
              <a:uFillTx/>
              <a:latin typeface="方正粗黑宋简体" panose="02000000000000000000" pitchFamily="2" charset="-122"/>
              <a:ea typeface="方正粗黑宋简体" panose="02000000000000000000" pitchFamily="2" charset="-122"/>
              <a:cs typeface="+mn-cs"/>
            </a:endParaRPr>
          </a:p>
        </p:txBody>
      </p:sp>
      <p:sp>
        <p:nvSpPr>
          <p:cNvPr id="9" name="矩形 8"/>
          <p:cNvSpPr/>
          <p:nvPr/>
        </p:nvSpPr>
        <p:spPr>
          <a:xfrm>
            <a:off x="2390775" y="4199255"/>
            <a:ext cx="1799590" cy="43307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理论基础</a:t>
            </a:r>
            <a:r>
              <a:rPr kumimoji="0" lang="en-US" altLang="zh-CN" sz="2800" b="0" i="0" u="none" strike="noStrike" kern="1200" cap="none" spc="0" normalizeH="0" baseline="0" noProof="0">
                <a:ln>
                  <a:noFill/>
                </a:ln>
                <a:solidFill>
                  <a:srgbClr val="FF0000"/>
                </a:solidFill>
                <a:effectLst/>
                <a:uLnTx/>
                <a:uFillTx/>
                <a:latin typeface="方正粗黑宋简体" pitchFamily="2" charset="-122"/>
                <a:ea typeface="方正粗黑宋简体" pitchFamily="2" charset="-122"/>
                <a:cs typeface="+mn-cs"/>
              </a:rPr>
              <a:t>:</a:t>
            </a:r>
            <a:endParaRPr kumimoji="0" lang="en-US" altLang="zh-CN" sz="2800" b="0" i="0" u="none" strike="noStrike" kern="1200" cap="none" spc="0" normalizeH="0" baseline="0" noProof="0">
              <a:ln>
                <a:noFill/>
              </a:ln>
              <a:solidFill>
                <a:srgbClr val="FF0000"/>
              </a:solidFill>
              <a:effectLst/>
              <a:uLnTx/>
              <a:uFillTx/>
              <a:latin typeface="方正粗黑宋简体" panose="02000000000000000000" pitchFamily="2" charset="-122"/>
              <a:ea typeface="方正粗黑宋简体" panose="02000000000000000000" pitchFamily="2" charset="-122"/>
              <a:cs typeface="+mn-cs"/>
            </a:endParaRPr>
          </a:p>
        </p:txBody>
      </p:sp>
      <p:sp>
        <p:nvSpPr>
          <p:cNvPr id="10" name="矩形 9"/>
          <p:cNvSpPr/>
          <p:nvPr/>
        </p:nvSpPr>
        <p:spPr>
          <a:xfrm>
            <a:off x="2435860" y="5599430"/>
            <a:ext cx="1800860" cy="451485"/>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rgbClr val="FF0000"/>
                </a:solidFill>
                <a:effectLst/>
                <a:uLnTx/>
                <a:uFillTx/>
                <a:latin typeface="黑体" panose="02010609060101010101" charset="-122"/>
                <a:ea typeface="黑体" panose="02010609060101010101" charset="-122"/>
                <a:cs typeface="黑体" panose="02010609060101010101" charset="-122"/>
              </a:rPr>
              <a:t>实践基础:</a:t>
            </a:r>
            <a:endParaRPr kumimoji="0" lang="zh-CN" altLang="en-US" sz="2800" b="0" i="0" u="none" strike="noStrike" kern="1200" cap="none" spc="0" normalizeH="0" baseline="0" noProof="0">
              <a:ln>
                <a:noFill/>
              </a:ln>
              <a:solidFill>
                <a:srgbClr val="C00000"/>
              </a:solidFill>
              <a:effectLst/>
              <a:uLnTx/>
              <a:uFillTx/>
              <a:latin typeface="方正粗黑宋简体" pitchFamily="2" charset="-122"/>
              <a:ea typeface="方正粗黑宋简体" pitchFamily="2" charset="-122"/>
              <a:cs typeface="+mn-cs"/>
            </a:endParaRPr>
          </a:p>
        </p:txBody>
      </p:sp>
      <p:sp>
        <p:nvSpPr>
          <p:cNvPr id="11" name="矩形 10"/>
          <p:cNvSpPr/>
          <p:nvPr/>
        </p:nvSpPr>
        <p:spPr>
          <a:xfrm>
            <a:off x="4355148" y="1403350"/>
            <a:ext cx="8012113" cy="9191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mn-cs"/>
              </a:rPr>
              <a:t>工业革命后，资本主义经济迅速发展，资本主义制度弊端暴露，</a:t>
            </a:r>
            <a:r>
              <a:rPr lang="zh-CN" altLang="en-US" sz="2800" b="1">
                <a:solidFill>
                  <a:schemeClr val="tx1"/>
                </a:solidFill>
                <a:latin typeface="黑体" panose="02010609060101010101" charset="-122"/>
                <a:ea typeface="黑体" panose="02010609060101010101" charset="-122"/>
                <a:sym typeface="+mn-ea"/>
              </a:rPr>
              <a:t>社会矛盾日益尖锐。</a:t>
            </a:r>
            <a:endParaRPr kumimoji="0" lang="zh-CN" altLang="en-US" sz="2800" b="1" i="0" u="none" strike="noStrike" kern="1200" cap="none" spc="0" normalizeH="0" baseline="0" noProof="0">
              <a:ln>
                <a:noFill/>
              </a:ln>
              <a:solidFill>
                <a:schemeClr val="tx1"/>
              </a:solidFill>
              <a:effectLst/>
              <a:uLnTx/>
              <a:uFillTx/>
              <a:latin typeface="黑体" charset="-122"/>
              <a:ea typeface="黑体" charset="-122"/>
              <a:cs typeface="+mn-cs"/>
              <a:sym typeface="+mn-ea"/>
            </a:endParaRPr>
          </a:p>
        </p:txBody>
      </p:sp>
      <p:sp>
        <p:nvSpPr>
          <p:cNvPr id="12" name="矩形 11"/>
          <p:cNvSpPr/>
          <p:nvPr/>
        </p:nvSpPr>
        <p:spPr>
          <a:xfrm>
            <a:off x="4315460" y="2854960"/>
            <a:ext cx="7910830" cy="92900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defTabSz="457200"/>
            <a:r>
              <a:rPr lang="zh-CN" altLang="en-US" sz="2800" b="1">
                <a:latin typeface="黑体" panose="02010609060101010101" charset="-122"/>
                <a:ea typeface="黑体" panose="02010609060101010101" charset="-122"/>
                <a:sym typeface="+mn-ea"/>
              </a:rPr>
              <a:t>（三大工人运动）</a:t>
            </a:r>
            <a:r>
              <a:rPr lang="zh-CN" altLang="en-US" sz="2800" b="1">
                <a:latin typeface="黑体" panose="02010609060101010101" charset="-122"/>
                <a:ea typeface="黑体" panose="02010609060101010101" charset="-122"/>
              </a:rPr>
              <a:t>无产阶级力量不断壮大，开始登上政治舞台，迫切需要科学理论的指导。</a:t>
            </a:r>
            <a:endParaRPr lang="zh-CN" altLang="en-US" sz="2800" b="1">
              <a:latin typeface="黑体" charset="-122"/>
              <a:ea typeface="黑体" charset="-122"/>
            </a:endParaRPr>
          </a:p>
          <a:p>
            <a:pPr lvl="0" defTabSz="457200"/>
            <a:endParaRPr lang="zh-CN" altLang="en-US" sz="2800" b="1">
              <a:latin typeface="黑体" panose="02010609060101010101" charset="-122"/>
              <a:ea typeface="黑体" panose="02010609060101010101" charset="-122"/>
            </a:endParaRPr>
          </a:p>
        </p:txBody>
      </p:sp>
      <p:sp>
        <p:nvSpPr>
          <p:cNvPr id="13" name="矩形 12"/>
          <p:cNvSpPr/>
          <p:nvPr/>
        </p:nvSpPr>
        <p:spPr>
          <a:xfrm>
            <a:off x="4355465" y="5510530"/>
            <a:ext cx="6508115" cy="6286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4572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mn-cs"/>
              </a:rPr>
              <a:t>马克思、恩格斯的理论探索与革命实践</a:t>
            </a:r>
            <a:endParaRPr kumimoji="0" lang="zh-CN" altLang="en-US" sz="2800" b="1" i="0" u="none" strike="noStrike" kern="1200" cap="none" spc="0" normalizeH="0" baseline="0" noProof="0">
              <a:ln>
                <a:noFill/>
              </a:ln>
              <a:solidFill>
                <a:schemeClr val="tx1"/>
              </a:solidFill>
              <a:effectLst/>
              <a:uLnTx/>
              <a:uFillTx/>
              <a:latin typeface="黑体" charset="-122"/>
              <a:ea typeface="黑体" charset="-122"/>
              <a:cs typeface="+mn-cs"/>
            </a:endParaRPr>
          </a:p>
        </p:txBody>
      </p:sp>
      <p:sp>
        <p:nvSpPr>
          <p:cNvPr id="15" name="矩形 14"/>
          <p:cNvSpPr/>
          <p:nvPr/>
        </p:nvSpPr>
        <p:spPr>
          <a:xfrm>
            <a:off x="4355148" y="3960813"/>
            <a:ext cx="7562850" cy="11017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defTabSz="457200"/>
            <a:r>
              <a:rPr lang="zh-CN" altLang="en-US" sz="2800" b="1">
                <a:latin typeface="方正粗黑宋简体" pitchFamily="2" charset="-122"/>
                <a:ea typeface="黑体" panose="02010609060101010101" charset="-122"/>
              </a:rPr>
              <a:t>广泛吸收人类优秀思想成果（</a:t>
            </a:r>
            <a:r>
              <a:rPr lang="zh-CN" altLang="en-US" sz="2800" b="1">
                <a:latin typeface="Arial" panose="020b0604020202020204" pitchFamily="34" charset="0"/>
                <a:ea typeface="黑体" panose="02010609060101010101" charset="-122"/>
              </a:rPr>
              <a:t>德国古典哲学、英国古典政治经济学、</a:t>
            </a:r>
            <a:r>
              <a:rPr lang="zh-CN" altLang="en-US" sz="2800" b="1">
                <a:solidFill>
                  <a:srgbClr val="FF0000"/>
                </a:solidFill>
                <a:latin typeface="Arial" panose="020b0604020202020204" pitchFamily="34" charset="0"/>
                <a:ea typeface="黑体" panose="02010609060101010101" charset="-122"/>
              </a:rPr>
              <a:t>英法空想社会主义思想</a:t>
            </a:r>
            <a:r>
              <a:rPr lang="zh-CN" altLang="en-US" sz="2800" b="1">
                <a:solidFill>
                  <a:srgbClr val="FF0000"/>
                </a:solidFill>
                <a:latin typeface="方正粗黑宋简体" pitchFamily="2" charset="-122"/>
                <a:ea typeface="黑体" panose="02010609060101010101" charset="-122"/>
              </a:rPr>
              <a:t>）</a:t>
            </a:r>
            <a:endParaRPr lang="zh-CN" altLang="en-US" sz="2800" b="1">
              <a:solidFill>
                <a:srgbClr val="FF0000"/>
              </a:solidFill>
              <a:latin typeface="方正粗黑宋简体" panose="02000000000000000000" pitchFamily="2" charset="-122"/>
              <a:ea typeface="黑体" charset="-122"/>
            </a:endParaRPr>
          </a:p>
        </p:txBody>
      </p:sp>
      <p:sp>
        <p:nvSpPr>
          <p:cNvPr id="3" name="文本框 2"/>
          <p:cNvSpPr txBox="1"/>
          <p:nvPr/>
        </p:nvSpPr>
        <p:spPr>
          <a:xfrm>
            <a:off x="640715" y="335280"/>
            <a:ext cx="3837305" cy="521970"/>
          </a:xfrm>
          <a:prstGeom prst="rect">
            <a:avLst/>
          </a:prstGeom>
          <a:solidFill>
            <a:schemeClr val="accent4"/>
          </a:solidFill>
        </p:spPr>
        <p:txBody>
          <a:bodyPr wrap="square" rtlCol="0" anchor="t">
            <a:spAutoFit/>
          </a:bodyPr>
          <a:lstStyle/>
          <a:p>
            <a:pPr marR="0" defTabSz="914400" fontAlgn="auto">
              <a:spcBef>
                <a:spcPct val="0"/>
              </a:spcBef>
              <a:spcAft>
                <a:spcPct val="0"/>
              </a:spcAft>
              <a:buClrTx/>
              <a:buSzTx/>
              <a:buFontTx/>
              <a:defRPr/>
            </a:pPr>
            <a:r>
              <a:rPr lang="zh-CN" altLang="en-US" sz="2800" b="1" noProof="0">
                <a:solidFill>
                  <a:srgbClr val="FF0000"/>
                </a:solidFill>
                <a:latin typeface="黑体" panose="02010609060101010101" charset="-122"/>
                <a:ea typeface="黑体" panose="02010609060101010101" charset="-122"/>
                <a:sym typeface="+mn-ea"/>
              </a:rPr>
              <a:t>马克思主义诞生的背景</a:t>
            </a:r>
            <a:endParaRPr lang="zh-CN" altLang="en-US" sz="2800" b="1" noProof="0">
              <a:solidFill>
                <a:srgbClr val="FF0000"/>
              </a:solidFill>
              <a:latin typeface="黑体" charset="-122"/>
              <a:ea typeface="黑体" charset="-122"/>
              <a:sym typeface="+mn-ea"/>
            </a:endParaRPr>
          </a:p>
        </p:txBody>
      </p:sp>
    </p:spTree>
  </p:cSld>
  <p:clrMapOvr>
    <a:masterClrMapping/>
  </p:clrMapOvr>
  <p:transition spd="slow"/>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custDataLst>
              <p:tags r:id="rId3"/>
            </p:custDataLst>
          </p:nvPr>
        </p:nvPicPr>
        <p:blipFill>
          <a:blip r:embed="rId2"/>
          <a:stretch>
            <a:fillRect/>
          </a:stretch>
        </p:blipFill>
        <p:spPr>
          <a:xfrm>
            <a:off x="166370" y="2216150"/>
            <a:ext cx="12192635" cy="2040890"/>
          </a:xfrm>
          <a:prstGeom prst="rect">
            <a:avLst/>
          </a:prstGeom>
        </p:spPr>
      </p:pic>
    </p:spTree>
  </p:cSld>
  <p:clrMapOvr>
    <a:masterClrMapping/>
  </p:clrMapOvr>
  <p:transition spd="slow"/>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293370" y="2216785"/>
            <a:ext cx="11605260" cy="1491615"/>
          </a:xfrm>
          <a:prstGeom prst="rect">
            <a:avLst/>
          </a:prstGeom>
          <a:noFill/>
        </p:spPr>
        <p:txBody>
          <a:bodyPr wrap="square" rtlCol="0" anchor="t">
            <a:spAutoFit/>
          </a:bodyPr>
          <a:lstStyle/>
          <a:p>
            <a:pPr indent="0" algn="just">
              <a:lnSpc>
                <a:spcPct val="125000"/>
              </a:lnSpc>
              <a:spcBef>
                <a:spcPct val="0"/>
              </a:spcBef>
              <a:spcAft>
                <a:spcPct val="0"/>
              </a:spcAft>
            </a:pPr>
            <a:r>
              <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sym typeface="微软雅黑" panose="020b0503020204020204" pitchFamily="34" charset="-122"/>
              </a:rPr>
              <a:t>【课程标准】</a:t>
            </a:r>
            <a:endPar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endParaRPr>
          </a:p>
          <a:p>
            <a:pPr indent="0" algn="just">
              <a:lnSpc>
                <a:spcPct val="100000"/>
              </a:lnSpc>
              <a:spcBef>
                <a:spcPct val="0"/>
              </a:spcBef>
              <a:spcAft>
                <a:spcPct val="0"/>
              </a:spcAft>
            </a:pPr>
            <a:r>
              <a:rPr lang="zh-CN" sz="2800" b="1">
                <a:solidFill>
                  <a:sysClr val="windowText" lastClr="000000"/>
                </a:solidFill>
                <a:effectLst>
                  <a:outerShdw blurRad="38100" dist="19050" dir="2700000" algn="tl" rotWithShape="0">
                    <a:sysClr val="windowText" lastClr="000000">
                      <a:alpha val="40000"/>
                    </a:sysClr>
                  </a:outerShdw>
                </a:effectLst>
                <a:latin typeface="黑体" panose="02010609060101010101" charset="-122"/>
                <a:ea typeface="黑体" panose="02010609060101010101" charset="-122"/>
                <a:sym typeface="微软雅黑" panose="020b0503020204020204" pitchFamily="34" charset="-122"/>
              </a:rPr>
              <a:t>   </a:t>
            </a:r>
            <a:r>
              <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sym typeface="+mn-ea"/>
              </a:rPr>
              <a:t>了解列宁领导的十月革命爆发的原因、过程，理解十月革命的世界历史意义。</a:t>
            </a:r>
            <a:endParaRPr lang="zh-CN" sz="2800" b="1">
              <a:solidFill>
                <a:sysClr val="windowText" lastClr="000000"/>
              </a:solidFill>
              <a:effectLst>
                <a:outerShdw blurRad="38100" dist="19050" dir="2700000" algn="tl" rotWithShape="0">
                  <a:sysClr val="windowText" lastClr="000000">
                    <a:alpha val="40000"/>
                  </a:sysClr>
                </a:outerShdw>
              </a:effectLst>
              <a:latin typeface="悦然行楷_YS" panose="02010600010101010101" charset="-122"/>
              <a:ea typeface="悦然行楷_YS" panose="02010600010101010101" charset="-122"/>
              <a:sym typeface="+mn-ea"/>
            </a:endParaRPr>
          </a:p>
        </p:txBody>
      </p:sp>
      <p:grpSp>
        <p:nvGrpSpPr>
          <p:cNvPr id="3" name="组合 2"/>
          <p:cNvGrpSpPr/>
          <p:nvPr/>
        </p:nvGrpSpPr>
        <p:grpSpPr>
          <a:xfrm>
            <a:off x="394970" y="3848735"/>
            <a:ext cx="6046470" cy="2687955"/>
            <a:chOff x="5595" y="5999"/>
            <a:chExt cx="9522" cy="4233"/>
          </a:xfrm>
        </p:grpSpPr>
        <p:grpSp>
          <p:nvGrpSpPr>
            <p:cNvPr id="4" name="组合 3"/>
            <p:cNvGrpSpPr/>
            <p:nvPr/>
          </p:nvGrpSpPr>
          <p:grpSpPr>
            <a:xfrm>
              <a:off x="5595" y="5999"/>
              <a:ext cx="9522" cy="1058"/>
              <a:chOff x="5579" y="6686"/>
              <a:chExt cx="9661" cy="1058"/>
            </a:xfrm>
          </p:grpSpPr>
          <p:sp>
            <p:nvSpPr>
              <p:cNvPr id="47" name="矩形: 对角圆角 46"/>
              <p:cNvSpPr/>
              <p:nvPr/>
            </p:nvSpPr>
            <p:spPr bwMode="auto">
              <a:xfrm>
                <a:off x="5579" y="6686"/>
                <a:ext cx="9522" cy="1058"/>
              </a:xfrm>
              <a:prstGeom prst="round2DiagRect">
                <a:avLst>
                  <a:gd name="adj1" fmla="val 22121"/>
                  <a:gd name="adj2" fmla="val 0"/>
                </a:avLst>
              </a:prstGeom>
              <a:solidFill>
                <a:srgbClr val="FFFFFF"/>
              </a:solidFill>
              <a:ln w="9525" cap="flat">
                <a:solidFill>
                  <a:schemeClr val="accent1">
                    <a:lumMod val="40000"/>
                    <a:lumOff val="60000"/>
                  </a:schemeClr>
                </a:solidFill>
                <a:prstDash val="solid"/>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endParaRPr lang="zh-CN" altLang="en-US">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48" name="椭圆 47"/>
              <p:cNvSpPr/>
              <p:nvPr/>
            </p:nvSpPr>
            <p:spPr bwMode="auto">
              <a:xfrm>
                <a:off x="5812" y="6785"/>
                <a:ext cx="857" cy="873"/>
              </a:xfrm>
              <a:prstGeom prst="ellipse">
                <a:avLst/>
              </a:prstGeom>
              <a:solidFill>
                <a:schemeClr val="tx1"/>
              </a:solidFill>
              <a:ln w="19050" cap="flat" cmpd="sng" algn="ctr">
                <a:solidFill>
                  <a:schemeClr val="accent2"/>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06" tIns="45703" rIns="91406" bIns="45703" numCol="1" rtlCol="0" anchor="t" anchorCtr="0" compatLnSpc="1"/>
              <a:lstStyle/>
              <a:p>
                <a:pPr algn="ctr"/>
                <a:r>
                  <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panose="020b0502040204020203" pitchFamily="34" charset="-122"/>
                  </a:rPr>
                  <a:t>1</a:t>
                </a:r>
                <a:endParaRPr lang="en-US" altLang="zh-CN" sz="2000" b="1">
                  <a:solidFill>
                    <a:schemeClr val="accent2"/>
                  </a:solidFill>
                  <a:latin typeface="Times New Roman" panose="02020603050405020304"/>
                  <a:ea typeface="米开软笔行楷" panose="03000600000000000000" charset="-122"/>
                  <a:cs typeface="Times New Roman" panose="02020603050405020304"/>
                  <a:sym typeface="微软雅黑 Light" panose="020b0502040204020203" pitchFamily="34" charset="-122"/>
                </a:endParaRPr>
              </a:p>
            </p:txBody>
          </p:sp>
          <p:sp>
            <p:nvSpPr>
              <p:cNvPr id="49" name="TextBox 47"/>
              <p:cNvSpPr txBox="1"/>
              <p:nvPr/>
            </p:nvSpPr>
            <p:spPr>
              <a:xfrm>
                <a:off x="6800" y="6817"/>
                <a:ext cx="8440" cy="841"/>
              </a:xfrm>
              <a:prstGeom prst="rect">
                <a:avLst/>
              </a:prstGeom>
              <a:noFill/>
            </p:spPr>
            <p:txBody>
              <a:bodyPr wrap="square" rtlCol="0">
                <a:spAutoFit/>
              </a:bodyPr>
              <a:lstStyle>
                <a:defPPr>
                  <a:defRPr lang="zh-CN"/>
                </a:defPPr>
                <a:lvl1pPr>
                  <a:lnSpc>
                    <a:spcPct val="90000"/>
                  </a:lnSpc>
                  <a:defRPr sz="3200" b="1">
                    <a:solidFill>
                      <a:schemeClr val="accent1"/>
                    </a:solidFill>
                    <a:latin typeface="微软雅黑" panose="020b0503020204020204" pitchFamily="34" charset="-122"/>
                    <a:ea typeface="微软雅黑" panose="020b0503020204020204" pitchFamily="34" charset="-122"/>
                  </a:defRPr>
                </a:lvl1pPr>
              </a:lstStyle>
              <a:p>
                <a:r>
                  <a:rPr lang="zh-CN" altLang="en-US" b="0" spc="300">
                    <a:solidFill>
                      <a:srgbClr val="000000"/>
                    </a:solidFill>
                    <a:uFillTx/>
                    <a:latin typeface="黑体" panose="02010609060101010101" charset="-122"/>
                    <a:ea typeface="黑体" panose="02010609060101010101" charset="-122"/>
                    <a:sym typeface="微软雅黑 Light" panose="020b0502040204020203" pitchFamily="34" charset="-122"/>
                  </a:rPr>
                  <a:t>列宁主义的形成</a:t>
                </a:r>
                <a:endParaRPr lang="zh-CN" altLang="en-US" b="0" spc="300">
                  <a:solidFill>
                    <a:srgbClr val="000000"/>
                  </a:solidFill>
                  <a:uFillTx/>
                  <a:latin typeface="黑体" charset="-122"/>
                  <a:ea typeface="黑体" charset="-122"/>
                  <a:sym typeface="微软雅黑 Light" panose="020b0502040204020203" pitchFamily="34" charset="-122"/>
                </a:endParaRPr>
              </a:p>
            </p:txBody>
          </p:sp>
        </p:grpSp>
        <p:grpSp>
          <p:nvGrpSpPr>
            <p:cNvPr id="7" name="组合 6"/>
            <p:cNvGrpSpPr/>
            <p:nvPr/>
          </p:nvGrpSpPr>
          <p:grpSpPr>
            <a:xfrm>
              <a:off x="5595" y="9174"/>
              <a:ext cx="9523" cy="1058"/>
              <a:chOff x="5579" y="9366"/>
              <a:chExt cx="9523" cy="1058"/>
            </a:xfrm>
          </p:grpSpPr>
          <p:sp>
            <p:nvSpPr>
              <p:cNvPr id="59" name="矩形: 对角圆角 58"/>
              <p:cNvSpPr/>
              <p:nvPr/>
            </p:nvSpPr>
            <p:spPr bwMode="auto">
              <a:xfrm>
                <a:off x="5579" y="9366"/>
                <a:ext cx="9523" cy="1058"/>
              </a:xfrm>
              <a:prstGeom prst="round2DiagRect">
                <a:avLst>
                  <a:gd name="adj1" fmla="val 22121"/>
                  <a:gd name="adj2" fmla="val 0"/>
                </a:avLst>
              </a:prstGeom>
              <a:solidFill>
                <a:srgbClr val="FFFFFF"/>
              </a:solidFill>
              <a:ln w="9525" cap="flat">
                <a:solidFill>
                  <a:schemeClr val="accent1">
                    <a:lumMod val="40000"/>
                    <a:lumOff val="60000"/>
                  </a:schemeClr>
                </a:solidFill>
                <a:prstDash val="solid"/>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endParaRPr lang="zh-CN" altLang="en-US">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70" name="椭圆 69"/>
              <p:cNvSpPr/>
              <p:nvPr/>
            </p:nvSpPr>
            <p:spPr bwMode="auto">
              <a:xfrm>
                <a:off x="5812" y="9459"/>
                <a:ext cx="873" cy="873"/>
              </a:xfrm>
              <a:prstGeom prst="ellipse">
                <a:avLst/>
              </a:prstGeom>
              <a:gradFill>
                <a:gsLst>
                  <a:gs pos="0">
                    <a:srgbClr val="012D86"/>
                  </a:gs>
                  <a:gs pos="100000">
                    <a:srgbClr val="0E2557"/>
                  </a:gs>
                </a:gsLst>
                <a:lin ang="5400000" scaled="0"/>
              </a:gradFill>
              <a:ln w="19050" cap="flat" cmpd="sng" algn="ctr">
                <a:solidFill>
                  <a:schemeClr val="accent2"/>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06" tIns="45703" rIns="91406" bIns="45703" numCol="1" rtlCol="0" anchor="t" anchorCtr="0" compatLnSpc="1"/>
              <a:lstStyle/>
              <a:p>
                <a:pPr algn="ctr"/>
                <a:r>
                  <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panose="020b0502040204020203" pitchFamily="34" charset="-122"/>
                  </a:rPr>
                  <a:t>3</a:t>
                </a:r>
                <a:endPar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panose="020b0502040204020203" pitchFamily="34" charset="-122"/>
                </a:endParaRPr>
              </a:p>
            </p:txBody>
          </p:sp>
          <p:sp>
            <p:nvSpPr>
              <p:cNvPr id="71" name="TextBox 47"/>
              <p:cNvSpPr txBox="1"/>
              <p:nvPr/>
            </p:nvSpPr>
            <p:spPr>
              <a:xfrm>
                <a:off x="6800" y="9513"/>
                <a:ext cx="8165" cy="841"/>
              </a:xfrm>
              <a:prstGeom prst="rect">
                <a:avLst/>
              </a:prstGeom>
              <a:noFill/>
            </p:spPr>
            <p:txBody>
              <a:bodyPr wrap="square" rtlCol="0">
                <a:spAutoFit/>
              </a:bodyPr>
              <a:lstStyle>
                <a:defPPr>
                  <a:defRPr lang="zh-CN"/>
                </a:defPPr>
                <a:lvl1pPr>
                  <a:lnSpc>
                    <a:spcPct val="90000"/>
                  </a:lnSpc>
                  <a:defRPr sz="3200" b="1">
                    <a:solidFill>
                      <a:schemeClr val="accent1"/>
                    </a:solidFill>
                    <a:latin typeface="微软雅黑" panose="020b0503020204020204" pitchFamily="34" charset="-122"/>
                    <a:ea typeface="微软雅黑" panose="020b0503020204020204" pitchFamily="34" charset="-122"/>
                  </a:defRPr>
                </a:lvl1pPr>
              </a:lstStyle>
              <a:p>
                <a:r>
                  <a:rPr lang="zh-CN" altLang="en-US" b="0" spc="300">
                    <a:solidFill>
                      <a:srgbClr val="000000"/>
                    </a:solidFill>
                    <a:uFillTx/>
                    <a:latin typeface="黑体" panose="02010609060101010101" charset="-122"/>
                    <a:ea typeface="黑体" panose="02010609060101010101" charset="-122"/>
                    <a:sym typeface="+mn-ea"/>
                  </a:rPr>
                  <a:t>苏联建设社会主义的实践</a:t>
                </a:r>
                <a:endParaRPr lang="zh-CN" altLang="en-US" b="0" spc="300">
                  <a:solidFill>
                    <a:srgbClr val="000000"/>
                  </a:solidFill>
                  <a:uFillTx/>
                  <a:latin typeface="黑体" charset="-122"/>
                  <a:ea typeface="黑体" charset="-122"/>
                  <a:sym typeface="+mn-ea"/>
                </a:endParaRPr>
              </a:p>
            </p:txBody>
          </p:sp>
        </p:grpSp>
        <p:grpSp>
          <p:nvGrpSpPr>
            <p:cNvPr id="5" name="组合 4"/>
            <p:cNvGrpSpPr/>
            <p:nvPr/>
          </p:nvGrpSpPr>
          <p:grpSpPr>
            <a:xfrm>
              <a:off x="5595" y="7633"/>
              <a:ext cx="9523" cy="1058"/>
              <a:chOff x="5579" y="8079"/>
              <a:chExt cx="9523" cy="1058"/>
            </a:xfrm>
          </p:grpSpPr>
          <p:sp>
            <p:nvSpPr>
              <p:cNvPr id="50" name="矩形: 对角圆角 49"/>
              <p:cNvSpPr/>
              <p:nvPr/>
            </p:nvSpPr>
            <p:spPr bwMode="auto">
              <a:xfrm>
                <a:off x="5579" y="8079"/>
                <a:ext cx="9523" cy="1058"/>
              </a:xfrm>
              <a:prstGeom prst="round2DiagRect">
                <a:avLst>
                  <a:gd name="adj1" fmla="val 22121"/>
                  <a:gd name="adj2" fmla="val 0"/>
                </a:avLst>
              </a:prstGeom>
              <a:solidFill>
                <a:srgbClr val="FFFFFF"/>
              </a:solidFill>
              <a:ln w="9525" cap="flat">
                <a:solidFill>
                  <a:schemeClr val="accent1">
                    <a:lumMod val="40000"/>
                    <a:lumOff val="60000"/>
                  </a:schemeClr>
                </a:solidFill>
                <a:prstDash val="solid"/>
                <a:miter lim="800000"/>
              </a:ln>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endParaRPr lang="zh-CN" altLang="en-US">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7" name="椭圆 56"/>
              <p:cNvSpPr/>
              <p:nvPr/>
            </p:nvSpPr>
            <p:spPr bwMode="auto">
              <a:xfrm>
                <a:off x="5809" y="8174"/>
                <a:ext cx="873" cy="873"/>
              </a:xfrm>
              <a:prstGeom prst="ellipse">
                <a:avLst/>
              </a:prstGeom>
              <a:solidFill>
                <a:schemeClr val="bg1"/>
              </a:solidFill>
              <a:ln w="19050" cap="flat" cmpd="sng" algn="ctr">
                <a:solidFill>
                  <a:schemeClr val="accent2"/>
                </a:solidFill>
                <a:prstDash val="solid"/>
                <a:round/>
                <a:headEnd type="none" w="med" len="med"/>
                <a:tailEnd type="none" w="med" len="med"/>
              </a:ln>
              <a:effectLst>
                <a:outerShdw blurRad="63500" sx="102000" sy="102000" algn="ctr" rotWithShape="0">
                  <a:prstClr val="black">
                    <a:alpha val="40000"/>
                  </a:prstClr>
                </a:outerShdw>
              </a:effectLst>
            </p:spPr>
            <p:txBody>
              <a:bodyPr vert="horz" wrap="square" lIns="91406" tIns="45703" rIns="91406" bIns="45703" numCol="1" rtlCol="0" anchor="t" anchorCtr="0" compatLnSpc="1"/>
              <a:lstStyle/>
              <a:p>
                <a:pPr algn="ctr"/>
                <a:r>
                  <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panose="020b0502040204020203" pitchFamily="34" charset="-122"/>
                  </a:rPr>
                  <a:t>2</a:t>
                </a:r>
                <a:endParaRPr lang="en-US" altLang="zh-CN" sz="2000" b="1">
                  <a:solidFill>
                    <a:schemeClr val="accent2"/>
                  </a:solidFill>
                  <a:latin typeface="Times New Roman" panose="02020603050405020304" charset="0"/>
                  <a:ea typeface="米开软笔行楷" panose="03000600000000000000" charset="-122"/>
                  <a:cs typeface="Times New Roman" panose="02020603050405020304" charset="0"/>
                  <a:sym typeface="微软雅黑 Light" panose="020b0502040204020203" pitchFamily="34" charset="-122"/>
                </a:endParaRPr>
              </a:p>
            </p:txBody>
          </p:sp>
          <p:sp>
            <p:nvSpPr>
              <p:cNvPr id="28" name="文本框 27"/>
              <p:cNvSpPr txBox="1"/>
              <p:nvPr/>
            </p:nvSpPr>
            <p:spPr>
              <a:xfrm>
                <a:off x="6775" y="8174"/>
                <a:ext cx="8190" cy="841"/>
              </a:xfrm>
              <a:prstGeom prst="rect">
                <a:avLst/>
              </a:prstGeom>
              <a:noFill/>
            </p:spPr>
            <p:txBody>
              <a:bodyPr wrap="square" rtlCol="0">
                <a:spAutoFit/>
              </a:bodyPr>
              <a:lstStyle/>
              <a:p>
                <a:pPr algn="l">
                  <a:lnSpc>
                    <a:spcPct val="90000"/>
                  </a:lnSpc>
                  <a:buClrTx/>
                  <a:buSzTx/>
                  <a:buFontTx/>
                </a:pPr>
                <a:r>
                  <a:rPr lang="zh-CN" altLang="en-US" sz="3200" spc="300">
                    <a:solidFill>
                      <a:srgbClr val="000000"/>
                    </a:solidFill>
                    <a:uFillTx/>
                    <a:latin typeface="黑体" panose="02010609060101010101" charset="-122"/>
                    <a:ea typeface="黑体" panose="02010609060101010101" charset="-122"/>
                  </a:rPr>
                  <a:t>十月革命的胜利</a:t>
                </a:r>
                <a:endParaRPr lang="zh-CN" altLang="en-US" sz="3200" spc="300">
                  <a:solidFill>
                    <a:srgbClr val="000000"/>
                  </a:solidFill>
                  <a:uFillTx/>
                  <a:latin typeface="黑体" charset="-122"/>
                  <a:ea typeface="黑体" charset="-122"/>
                </a:endParaRPr>
              </a:p>
            </p:txBody>
          </p:sp>
        </p:grpSp>
      </p:grpSp>
      <p:sp>
        <p:nvSpPr>
          <p:cNvPr id="2" name="TextBox 4"/>
          <p:cNvSpPr txBox="1"/>
          <p:nvPr/>
        </p:nvSpPr>
        <p:spPr>
          <a:xfrm>
            <a:off x="335915" y="572135"/>
            <a:ext cx="12011660" cy="2061210"/>
          </a:xfrm>
          <a:prstGeom prst="rect">
            <a:avLst/>
          </a:prstGeom>
          <a:noFill/>
        </p:spPr>
        <p:txBody>
          <a:bodyPr wrap="square" rtlCol="0">
            <a:spAutoFit/>
          </a:bodyPr>
          <a:lstStyle/>
          <a:p>
            <a:pPr algn="l"/>
            <a:r>
              <a:rPr lang="zh-CN" altLang="en-US"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anose="020b0503020204020204" pitchFamily="34" charset="-122"/>
              </a:rPr>
              <a:t>第1</a:t>
            </a:r>
            <a:r>
              <a:rPr lang="en-US" altLang="zh-CN"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anose="020b0503020204020204" pitchFamily="34" charset="-122"/>
              </a:rPr>
              <a:t>5</a:t>
            </a:r>
            <a:r>
              <a:rPr lang="zh-CN" altLang="en-US"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anose="020b0503020204020204" pitchFamily="34" charset="-122"/>
              </a:rPr>
              <a:t>课 十月革命的胜利与苏联</a:t>
            </a:r>
            <a:endParaRPr lang="zh-CN" altLang="en-US"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itchFamily="34" charset="-122"/>
            </a:endParaRPr>
          </a:p>
          <a:p>
            <a:pPr algn="l"/>
            <a:r>
              <a:rPr lang="zh-CN" altLang="en-US"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anose="020b0503020204020204" pitchFamily="34" charset="-122"/>
              </a:rPr>
              <a:t>       的社会主义实践</a:t>
            </a:r>
            <a:endParaRPr lang="en-US" altLang="zh-CN" sz="6400" b="1">
              <a:solidFill>
                <a:sysClr val="windowText" lastClr="000000"/>
              </a:solidFill>
              <a:effectLst>
                <a:glow rad="228600">
                  <a:srgbClr val="ED7D31">
                    <a:satMod val="175000"/>
                    <a:alpha val="40000"/>
                  </a:srgbClr>
                </a:glow>
                <a:outerShdw blurRad="38100" dist="38100" dir="2700000" algn="tl">
                  <a:srgbClr val="000000">
                    <a:alpha val="43137"/>
                  </a:srgbClr>
                </a:outerShdw>
              </a:effectLst>
              <a:latin typeface="楷体" panose="02010609060101010101" charset="-122"/>
              <a:ea typeface="楷体" panose="02010609060101010101" charset="-122"/>
              <a:cs typeface="楷体" panose="02010609060101010101" charset="-122"/>
              <a:sym typeface="微软雅黑" pitchFamily="34" charset="-122"/>
            </a:endParaRPr>
          </a:p>
        </p:txBody>
      </p:sp>
      <p:sp>
        <p:nvSpPr>
          <p:cNvPr id="8" name="TextBox 10"/>
          <p:cNvSpPr txBox="1"/>
          <p:nvPr/>
        </p:nvSpPr>
        <p:spPr>
          <a:xfrm>
            <a:off x="293370" y="86995"/>
            <a:ext cx="8321675" cy="460375"/>
          </a:xfrm>
          <a:prstGeom prst="rect">
            <a:avLst/>
          </a:prstGeom>
          <a:noFill/>
        </p:spPr>
        <p:txBody>
          <a:bodyPr wrap="square" rtlCol="0">
            <a:spAutoFit/>
            <a:scene3d>
              <a:camera prst="orthographicFront"/>
              <a:lightRig rig="threePt" dir="t"/>
            </a:scene3d>
          </a:bodyPr>
          <a:lstStyle/>
          <a:p>
            <a:pPr algn="l" defTabSz="684530"/>
            <a:r>
              <a:rPr lang="zh-CN" altLang="en-US" sz="2400">
                <a:solidFill>
                  <a:sysClr val="windowText" lastClr="000000"/>
                </a:solidFill>
                <a:effectLst>
                  <a:outerShdw blurRad="38100" dist="19050" dir="2700000" algn="tl" rotWithShape="0">
                    <a:sysClr val="windowText" lastClr="000000">
                      <a:alpha val="40000"/>
                    </a:sysClr>
                  </a:outerShdw>
                </a:effectLst>
                <a:latin typeface="华文新魏" panose="02010800040101010101" pitchFamily="2" charset="-122"/>
                <a:ea typeface="华文新魏" panose="02010800040101010101" pitchFamily="2" charset="-122"/>
                <a:sym typeface="+mn-ea"/>
              </a:rPr>
              <a:t>第七单元  两次世界大战、十月革命与国际秩序的演变</a:t>
            </a:r>
            <a:endParaRPr lang="zh-CN" altLang="en-US" sz="2400">
              <a:solidFill>
                <a:sysClr val="windowText" lastClr="000000"/>
              </a:solidFill>
              <a:effectLst>
                <a:outerShdw blurRad="38100" dist="19050" dir="2700000" algn="tl" rotWithShape="0">
                  <a:sysClr val="windowText" lastClr="000000">
                    <a:alpha val="40000"/>
                  </a:sysClr>
                </a:outerShdw>
              </a:effectLst>
              <a:latin typeface="华文新魏" pitchFamily="2" charset="-122"/>
              <a:ea typeface="华文新魏" panose="02010800040101010101" pitchFamily="2" charset="-122"/>
              <a:sym typeface="+mn-ea"/>
            </a:endParaRPr>
          </a:p>
        </p:txBody>
      </p:sp>
      <p:sp>
        <p:nvSpPr>
          <p:cNvPr id="12" name="文本框 11"/>
          <p:cNvSpPr txBox="1"/>
          <p:nvPr/>
        </p:nvSpPr>
        <p:spPr>
          <a:xfrm>
            <a:off x="6764655" y="3907790"/>
            <a:ext cx="4892040" cy="2306955"/>
          </a:xfrm>
          <a:prstGeom prst="rect">
            <a:avLst/>
          </a:prstGeom>
          <a:solidFill>
            <a:srgbClr val="FFFF00"/>
          </a:solidFill>
        </p:spPr>
        <p:txBody>
          <a:bodyPr wrap="square" rtlCol="0" anchor="t">
            <a:spAutoFit/>
          </a:bodyPr>
          <a:lstStyle/>
          <a:p>
            <a:r>
              <a:rPr lang="en-US" altLang="zh-CN"/>
              <a:t>     </a:t>
            </a:r>
            <a:r>
              <a:rPr lang="en-US" altLang="zh-CN" sz="2400" b="1">
                <a:latin typeface="黑体" panose="02010609060101010101" charset="-122"/>
                <a:ea typeface="黑体" panose="02010609060101010101" charset="-122"/>
                <a:cs typeface="黑体" panose="02010609060101010101" charset="-122"/>
              </a:rPr>
              <a:t> </a:t>
            </a:r>
            <a:r>
              <a:rPr lang="zh-CN" altLang="en-US" sz="2400" b="1">
                <a:solidFill>
                  <a:srgbClr val="00B0F0"/>
                </a:solidFill>
                <a:latin typeface="黑体" panose="02010609060101010101" charset="-122"/>
                <a:ea typeface="黑体" panose="02010609060101010101" charset="-122"/>
                <a:cs typeface="黑体" panose="02010609060101010101" charset="-122"/>
              </a:rPr>
              <a:t>“列宁主义是帝国主义和无产阶级革命时代的</a:t>
            </a:r>
            <a:r>
              <a:rPr lang="zh-CN" altLang="en-US" sz="2400" b="1">
                <a:solidFill>
                  <a:srgbClr val="FF0000"/>
                </a:solidFill>
                <a:latin typeface="黑体" panose="02010609060101010101" charset="-122"/>
                <a:ea typeface="黑体" panose="02010609060101010101" charset="-122"/>
                <a:cs typeface="黑体" panose="02010609060101010101" charset="-122"/>
              </a:rPr>
              <a:t>马克思主义。</a:t>
            </a:r>
            <a:r>
              <a:rPr lang="zh-CN" altLang="en-US" sz="2400" b="1">
                <a:latin typeface="黑体" panose="02010609060101010101" charset="-122"/>
                <a:ea typeface="黑体" panose="02010609060101010101" charset="-122"/>
                <a:cs typeface="黑体" panose="02010609060101010101" charset="-122"/>
              </a:rPr>
              <a:t>确切些说，列宁主义是无产阶级革命的理论和策略，特别是无产阶级专政的理论和策略。</a:t>
            </a:r>
            <a:r>
              <a:rPr lang="en-US" altLang="zh-CN" sz="2400" b="1">
                <a:latin typeface="黑体" panose="02010609060101010101" charset="-122"/>
                <a:ea typeface="黑体" panose="02010609060101010101" charset="-122"/>
                <a:cs typeface="黑体" panose="02010609060101010101" charset="-122"/>
              </a:rPr>
              <a:t>”</a:t>
            </a:r>
            <a:endParaRPr lang="zh-CN" altLang="en-US" sz="2400" b="1">
              <a:latin typeface="黑体" charset="-122"/>
              <a:ea typeface="黑体" charset="-122"/>
              <a:cs typeface="黑体" panose="02010609060101010101" charset="-122"/>
            </a:endParaRPr>
          </a:p>
          <a:p>
            <a:r>
              <a:rPr lang="en-US" altLang="zh-CN" sz="2400" b="1">
                <a:latin typeface="黑体" panose="02010609060101010101" charset="-122"/>
                <a:ea typeface="黑体" panose="02010609060101010101" charset="-122"/>
                <a:cs typeface="黑体" panose="02010609060101010101" charset="-122"/>
              </a:rPr>
              <a:t>——</a:t>
            </a:r>
            <a:r>
              <a:rPr lang="zh-CN" altLang="en-US" sz="2400" b="1">
                <a:latin typeface="黑体" panose="02010609060101010101" charset="-122"/>
                <a:ea typeface="黑体" panose="02010609060101010101" charset="-122"/>
                <a:cs typeface="黑体" panose="02010609060101010101" charset="-122"/>
              </a:rPr>
              <a:t>斯大林《论列宁主义基础》</a:t>
            </a:r>
            <a:endParaRPr lang="zh-CN" altLang="en-US" sz="2400" b="1">
              <a:latin typeface="黑体" panose="02010609060101010101" charset="-122"/>
              <a:ea typeface="黑体" panose="02010609060101010101" charset="-122"/>
              <a:cs typeface="黑体" panose="020106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34645" y="829310"/>
            <a:ext cx="11737975" cy="1024890"/>
          </a:xfrm>
          <a:prstGeom prst="rect">
            <a:avLst/>
          </a:prstGeom>
        </p:spPr>
        <p:txBody>
          <a:bodyPr wrap="square">
            <a:spAutoFit/>
          </a:bodyPr>
          <a:lstStyle/>
          <a:p>
            <a:pPr fontAlgn="auto">
              <a:spcAft>
                <a:spcPts val="800"/>
              </a:spcAft>
            </a:pPr>
            <a:r>
              <a:rPr lang="zh-CN" altLang="zh-CN" sz="2700">
                <a:latin typeface="黑体" panose="02010609060101010101" charset="-122"/>
                <a:ea typeface="黑体" panose="02010609060101010101" charset="-122"/>
                <a:cs typeface="黑体" panose="02010609060101010101" charset="-122"/>
              </a:rPr>
              <a:t>（</a:t>
            </a:r>
            <a:r>
              <a:rPr lang="en-US" altLang="zh-CN" sz="2700">
                <a:latin typeface="黑体" panose="02010609060101010101" charset="-122"/>
                <a:ea typeface="黑体" panose="02010609060101010101" charset="-122"/>
                <a:cs typeface="黑体" panose="02010609060101010101" charset="-122"/>
              </a:rPr>
              <a:t>1</a:t>
            </a:r>
            <a:r>
              <a:rPr lang="zh-CN" altLang="zh-CN" sz="2700">
                <a:latin typeface="黑体" panose="02010609060101010101" charset="-122"/>
                <a:ea typeface="黑体" panose="02010609060101010101" charset="-122"/>
                <a:cs typeface="黑体" panose="02010609060101010101" charset="-122"/>
              </a:rPr>
              <a:t>）帝国主义是资本主义发展的最高阶段，“是无产阶级社会革命的前夜”</a:t>
            </a:r>
            <a:endParaRPr lang="zh-CN" altLang="zh-CN" sz="2700">
              <a:latin typeface="黑体" charset="-122"/>
              <a:ea typeface="黑体" charset="-122"/>
              <a:cs typeface="黑体" panose="02010609060101010101" charset="-122"/>
            </a:endParaRPr>
          </a:p>
          <a:p>
            <a:pPr fontAlgn="auto">
              <a:spcAft>
                <a:spcPts val="800"/>
              </a:spcAft>
            </a:pPr>
            <a:r>
              <a:rPr lang="zh-CN" altLang="zh-CN" sz="2700">
                <a:latin typeface="黑体" panose="02010609060101010101" charset="-122"/>
                <a:ea typeface="黑体" panose="02010609060101010101" charset="-122"/>
                <a:cs typeface="黑体" panose="02010609060101010101" charset="-122"/>
              </a:rPr>
              <a:t>（</a:t>
            </a:r>
            <a:r>
              <a:rPr lang="en-US" altLang="zh-CN" sz="2700">
                <a:latin typeface="黑体" panose="02010609060101010101" charset="-122"/>
                <a:ea typeface="黑体" panose="02010609060101010101" charset="-122"/>
                <a:cs typeface="黑体" panose="02010609060101010101" charset="-122"/>
              </a:rPr>
              <a:t>2</a:t>
            </a:r>
            <a:r>
              <a:rPr lang="zh-CN" altLang="zh-CN" sz="2700">
                <a:latin typeface="黑体" panose="02010609060101010101" charset="-122"/>
                <a:ea typeface="黑体" panose="02010609060101010101" charset="-122"/>
                <a:cs typeface="黑体" panose="02010609060101010101" charset="-122"/>
              </a:rPr>
              <a:t>）俄国是“帝国主义链条中最薄弱的一环”</a:t>
            </a:r>
            <a:r>
              <a:rPr lang="en-US" altLang="zh-CN" sz="2200">
                <a:solidFill>
                  <a:srgbClr val="FF0000"/>
                </a:solidFill>
                <a:latin typeface="黑体" panose="02010609060101010101" charset="-122"/>
                <a:ea typeface="黑体" panose="02010609060101010101" charset="-122"/>
                <a:cs typeface="黑体" panose="02010609060101010101" charset="-122"/>
              </a:rPr>
              <a:t>(</a:t>
            </a:r>
            <a:r>
              <a:rPr lang="zh-CN" altLang="en-US" sz="2200">
                <a:solidFill>
                  <a:srgbClr val="FF0000"/>
                </a:solidFill>
                <a:latin typeface="黑体" panose="02010609060101010101" charset="-122"/>
                <a:ea typeface="黑体" panose="02010609060101010101" charset="-122"/>
                <a:cs typeface="黑体" panose="02010609060101010101" charset="-122"/>
              </a:rPr>
              <a:t>两方面</a:t>
            </a:r>
            <a:r>
              <a:rPr lang="en-US" altLang="zh-CN" sz="2200">
                <a:solidFill>
                  <a:srgbClr val="FF0000"/>
                </a:solidFill>
                <a:latin typeface="黑体" panose="02010609060101010101" charset="-122"/>
                <a:ea typeface="黑体" panose="02010609060101010101" charset="-122"/>
                <a:cs typeface="黑体" panose="02010609060101010101" charset="-122"/>
              </a:rPr>
              <a:t>)</a:t>
            </a:r>
            <a:endParaRPr lang="en-US" altLang="zh-CN" sz="2200">
              <a:solidFill>
                <a:srgbClr val="FF0000"/>
              </a:solidFill>
              <a:latin typeface="黑体" charset="-122"/>
              <a:ea typeface="黑体" charset="-122"/>
              <a:cs typeface="黑体" panose="02010609060101010101" charset="-122"/>
            </a:endParaRPr>
          </a:p>
        </p:txBody>
      </p:sp>
      <p:sp>
        <p:nvSpPr>
          <p:cNvPr id="7" name="TextBox 3"/>
          <p:cNvSpPr txBox="1"/>
          <p:nvPr/>
        </p:nvSpPr>
        <p:spPr>
          <a:xfrm>
            <a:off x="341630" y="1943735"/>
            <a:ext cx="11514455" cy="2214880"/>
          </a:xfrm>
          <a:prstGeom prst="rect">
            <a:avLst/>
          </a:prstGeom>
          <a:noFill/>
          <a:ln w="19050">
            <a:solidFill>
              <a:srgbClr val="0070C0"/>
            </a:solidFill>
            <a:prstDash val="sysDash"/>
          </a:ln>
        </p:spPr>
        <p:txBody>
          <a:bodyPr wrap="square" rtlCol="0">
            <a:spAutoFit/>
          </a:bodyPr>
          <a:lstStyle/>
          <a:p>
            <a:pPr indent="457200"/>
            <a:r>
              <a:rPr lang="en-US" altLang="zh-CN" sz="2300">
                <a:solidFill>
                  <a:schemeClr val="tx1"/>
                </a:solidFill>
                <a:latin typeface="楷体" panose="02010609060101010101" charset="-122"/>
                <a:ea typeface="楷体" panose="02010609060101010101" charset="-122"/>
                <a:cs typeface="楷体" panose="02010609060101010101" charset="-122"/>
              </a:rPr>
              <a:t>19</a:t>
            </a:r>
            <a:r>
              <a:rPr lang="zh-CN" altLang="en-US" sz="2300">
                <a:solidFill>
                  <a:schemeClr val="tx1"/>
                </a:solidFill>
                <a:latin typeface="楷体" panose="02010609060101010101" charset="-122"/>
                <a:ea typeface="楷体" panose="02010609060101010101" charset="-122"/>
                <a:cs typeface="楷体" panose="02010609060101010101" charset="-122"/>
              </a:rPr>
              <a:t>世纪末，俄国进入帝国主义阶段，俄国是小农经济占优势的国家，农业人口占全国的</a:t>
            </a:r>
            <a:r>
              <a:rPr lang="en-US" altLang="zh-CN" sz="2300">
                <a:solidFill>
                  <a:schemeClr val="tx1"/>
                </a:solidFill>
                <a:latin typeface="楷体" panose="02010609060101010101" charset="-122"/>
                <a:ea typeface="楷体" panose="02010609060101010101" charset="-122"/>
                <a:cs typeface="楷体" panose="02010609060101010101" charset="-122"/>
              </a:rPr>
              <a:t>4/5</a:t>
            </a:r>
            <a:r>
              <a:rPr lang="zh-CN" altLang="en-US" sz="2300">
                <a:solidFill>
                  <a:schemeClr val="tx1"/>
                </a:solidFill>
                <a:latin typeface="楷体" panose="02010609060101010101" charset="-122"/>
                <a:ea typeface="楷体" panose="02010609060101010101" charset="-122"/>
                <a:cs typeface="楷体" panose="02010609060101010101" charset="-122"/>
              </a:rPr>
              <a:t>。</a:t>
            </a:r>
            <a:r>
              <a:rPr lang="zh-CN" altLang="en-US" sz="2300">
                <a:solidFill>
                  <a:schemeClr val="tx1"/>
                </a:solidFill>
                <a:latin typeface="楷体" panose="02010609060101010101" charset="-122"/>
                <a:ea typeface="楷体" panose="02010609060101010101" charset="-122"/>
                <a:cs typeface="楷体" panose="02010609060101010101" charset="-122"/>
                <a:sym typeface="+mn-ea"/>
              </a:rPr>
              <a:t>俄国在经济和政治生活中存在严重的封建农奴制残余，农村保留有贵族地主土地所有制和封建剥削形式</a:t>
            </a:r>
            <a:r>
              <a:rPr lang="en-US" altLang="zh-CN" sz="2300">
                <a:solidFill>
                  <a:schemeClr val="tx1"/>
                </a:solidFill>
                <a:latin typeface="楷体" panose="02010609060101010101" charset="-122"/>
                <a:ea typeface="楷体" panose="02010609060101010101" charset="-122"/>
                <a:cs typeface="楷体" panose="02010609060101010101" charset="-122"/>
              </a:rPr>
              <a:t>……1901</a:t>
            </a:r>
            <a:r>
              <a:rPr lang="zh-CN" altLang="en-US" sz="2300">
                <a:solidFill>
                  <a:schemeClr val="tx1"/>
                </a:solidFill>
                <a:latin typeface="楷体" panose="02010609060101010101" charset="-122"/>
                <a:ea typeface="楷体" panose="02010609060101010101" charset="-122"/>
                <a:cs typeface="楷体" panose="02010609060101010101" charset="-122"/>
              </a:rPr>
              <a:t>年，西欧资本家控制了俄国工业中最重要的部门，</a:t>
            </a:r>
            <a:r>
              <a:rPr lang="en-US" altLang="zh-CN" sz="2300">
                <a:solidFill>
                  <a:srgbClr val="FF0000"/>
                </a:solidFill>
                <a:latin typeface="楷体" panose="02010609060101010101" charset="-122"/>
                <a:ea typeface="楷体" panose="02010609060101010101" charset="-122"/>
                <a:cs typeface="楷体" panose="02010609060101010101" charset="-122"/>
                <a:sym typeface="+mn-ea"/>
              </a:rPr>
              <a:t>1913</a:t>
            </a:r>
            <a:r>
              <a:rPr lang="zh-CN" altLang="en-US" sz="2300">
                <a:solidFill>
                  <a:srgbClr val="FF0000"/>
                </a:solidFill>
                <a:latin typeface="楷体" panose="02010609060101010101" charset="-122"/>
                <a:ea typeface="楷体" panose="02010609060101010101" charset="-122"/>
                <a:cs typeface="楷体" panose="02010609060101010101" charset="-122"/>
                <a:sym typeface="+mn-ea"/>
              </a:rPr>
              <a:t>年俄国的钢产量只及美国的</a:t>
            </a:r>
            <a:r>
              <a:rPr lang="en-US" altLang="zh-CN" sz="2300">
                <a:solidFill>
                  <a:srgbClr val="FF0000"/>
                </a:solidFill>
                <a:latin typeface="楷体" panose="02010609060101010101" charset="-122"/>
                <a:ea typeface="楷体" panose="02010609060101010101" charset="-122"/>
                <a:cs typeface="楷体" panose="02010609060101010101" charset="-122"/>
                <a:sym typeface="+mn-ea"/>
              </a:rPr>
              <a:t>1/11</a:t>
            </a:r>
            <a:r>
              <a:rPr lang="zh-CN" altLang="en-US" sz="2300">
                <a:solidFill>
                  <a:srgbClr val="FF0000"/>
                </a:solidFill>
                <a:latin typeface="楷体" panose="02010609060101010101" charset="-122"/>
                <a:ea typeface="楷体" panose="02010609060101010101" charset="-122"/>
                <a:cs typeface="楷体" panose="02010609060101010101" charset="-122"/>
                <a:sym typeface="+mn-ea"/>
              </a:rPr>
              <a:t>，德国的</a:t>
            </a:r>
            <a:r>
              <a:rPr lang="en-US" altLang="zh-CN" sz="2300">
                <a:solidFill>
                  <a:srgbClr val="FF0000"/>
                </a:solidFill>
                <a:latin typeface="楷体" panose="02010609060101010101" charset="-122"/>
                <a:ea typeface="楷体" panose="02010609060101010101" charset="-122"/>
                <a:cs typeface="楷体" panose="02010609060101010101" charset="-122"/>
                <a:sym typeface="+mn-ea"/>
              </a:rPr>
              <a:t>1/8</a:t>
            </a:r>
            <a:r>
              <a:rPr lang="zh-CN" altLang="en-US" sz="2300">
                <a:solidFill>
                  <a:srgbClr val="FF0000"/>
                </a:solidFill>
                <a:latin typeface="楷体" panose="02010609060101010101" charset="-122"/>
                <a:ea typeface="楷体" panose="02010609060101010101" charset="-122"/>
                <a:cs typeface="楷体" panose="02010609060101010101" charset="-122"/>
                <a:sym typeface="+mn-ea"/>
              </a:rPr>
              <a:t>，</a:t>
            </a:r>
            <a:r>
              <a:rPr lang="en-US" altLang="zh-CN" sz="2300">
                <a:solidFill>
                  <a:srgbClr val="FF0000"/>
                </a:solidFill>
                <a:latin typeface="楷体" panose="02010609060101010101" charset="-122"/>
                <a:ea typeface="楷体" panose="02010609060101010101" charset="-122"/>
                <a:cs typeface="楷体" panose="02010609060101010101" charset="-122"/>
                <a:sym typeface="+mn-ea"/>
              </a:rPr>
              <a:t>石油产量只及美国的27.1％;俄国的人均收入只及美国的1/7，英国的1/5</a:t>
            </a:r>
            <a:r>
              <a:rPr lang="zh-CN" altLang="en-US" sz="2300">
                <a:solidFill>
                  <a:srgbClr val="FF0000"/>
                </a:solidFill>
                <a:latin typeface="楷体" panose="02010609060101010101" charset="-122"/>
                <a:ea typeface="楷体" panose="02010609060101010101" charset="-122"/>
                <a:cs typeface="楷体" panose="02010609060101010101" charset="-122"/>
                <a:sym typeface="+mn-ea"/>
              </a:rPr>
              <a:t>。</a:t>
            </a:r>
            <a:endParaRPr lang="en-US" altLang="zh-CN" sz="2300">
              <a:solidFill>
                <a:schemeClr val="tx1"/>
              </a:solidFill>
              <a:latin typeface="楷体" panose="02010609060101010101" charset="-122"/>
              <a:ea typeface="楷体" panose="02010609060101010101" charset="-122"/>
              <a:cs typeface="楷体" panose="02010609060101010101" charset="-122"/>
              <a:sym typeface="+mn-ea"/>
            </a:endParaRPr>
          </a:p>
          <a:p>
            <a:pPr indent="457200" algn="r"/>
            <a:r>
              <a:rPr lang="en-US" altLang="zh-CN" sz="2300">
                <a:solidFill>
                  <a:schemeClr val="tx1"/>
                </a:solidFill>
                <a:latin typeface="楷体" panose="02010609060101010101" charset="-122"/>
                <a:ea typeface="楷体" panose="02010609060101010101" charset="-122"/>
                <a:cs typeface="楷体" panose="02010609060101010101" charset="-122"/>
                <a:sym typeface="+mn-ea"/>
              </a:rPr>
              <a:t>——</a:t>
            </a:r>
            <a:r>
              <a:rPr lang="zh-CN" altLang="en-US" sz="2300">
                <a:solidFill>
                  <a:schemeClr val="tx1"/>
                </a:solidFill>
                <a:latin typeface="楷体" panose="02010609060101010101" charset="-122"/>
                <a:ea typeface="楷体" panose="02010609060101010101" charset="-122"/>
                <a:cs typeface="楷体" panose="02010609060101010101" charset="-122"/>
                <a:sym typeface="+mn-ea"/>
              </a:rPr>
              <a:t>（美）莫斯</a:t>
            </a:r>
            <a:r>
              <a:rPr lang="en-US" altLang="zh-CN" sz="2300">
                <a:solidFill>
                  <a:schemeClr val="tx1"/>
                </a:solidFill>
                <a:latin typeface="楷体" panose="02010609060101010101" charset="-122"/>
                <a:ea typeface="楷体" panose="02010609060101010101" charset="-122"/>
                <a:cs typeface="楷体" panose="02010609060101010101" charset="-122"/>
                <a:sym typeface="+mn-ea"/>
              </a:rPr>
              <a:t>《</a:t>
            </a:r>
            <a:r>
              <a:rPr lang="zh-CN" altLang="en-US" sz="2300">
                <a:solidFill>
                  <a:schemeClr val="tx1"/>
                </a:solidFill>
                <a:latin typeface="楷体" panose="02010609060101010101" charset="-122"/>
                <a:ea typeface="楷体" panose="02010609060101010101" charset="-122"/>
                <a:cs typeface="楷体" panose="02010609060101010101" charset="-122"/>
                <a:sym typeface="+mn-ea"/>
              </a:rPr>
              <a:t>俄国史</a:t>
            </a:r>
            <a:r>
              <a:rPr lang="en-US" altLang="zh-CN" sz="2300">
                <a:solidFill>
                  <a:schemeClr val="tx1"/>
                </a:solidFill>
                <a:latin typeface="楷体" panose="02010609060101010101" charset="-122"/>
                <a:ea typeface="楷体" panose="02010609060101010101" charset="-122"/>
                <a:cs typeface="楷体" panose="02010609060101010101" charset="-122"/>
                <a:sym typeface="+mn-ea"/>
              </a:rPr>
              <a:t>》</a:t>
            </a:r>
            <a:endParaRPr lang="en-US" altLang="zh-CN" sz="2300">
              <a:solidFill>
                <a:schemeClr val="tx1"/>
              </a:solidFill>
              <a:latin typeface="楷体" panose="02010609060101010101" charset="-122"/>
              <a:ea typeface="楷体" panose="02010609060101010101" charset="-122"/>
              <a:cs typeface="楷体" panose="02010609060101010101" charset="-122"/>
              <a:sym typeface="+mn-ea"/>
            </a:endParaRPr>
          </a:p>
        </p:txBody>
      </p:sp>
      <p:sp>
        <p:nvSpPr>
          <p:cNvPr id="4" name="矩形 3"/>
          <p:cNvSpPr/>
          <p:nvPr/>
        </p:nvSpPr>
        <p:spPr>
          <a:xfrm>
            <a:off x="318215" y="4135034"/>
            <a:ext cx="11521280" cy="1024890"/>
          </a:xfrm>
          <a:prstGeom prst="rect">
            <a:avLst/>
          </a:prstGeom>
        </p:spPr>
        <p:txBody>
          <a:bodyPr wrap="square">
            <a:spAutoFit/>
          </a:bodyPr>
          <a:lstStyle/>
          <a:p>
            <a:pPr fontAlgn="auto">
              <a:spcAft>
                <a:spcPts val="800"/>
              </a:spcAft>
            </a:pPr>
            <a:r>
              <a:rPr lang="zh-CN" altLang="zh-CN" sz="2700">
                <a:solidFill>
                  <a:srgbClr val="FF0000"/>
                </a:solidFill>
                <a:latin typeface="黑体" panose="02010609060101010101" charset="-122"/>
                <a:ea typeface="黑体" panose="02010609060101010101" charset="-122"/>
                <a:cs typeface="黑体" panose="02010609060101010101" charset="-122"/>
              </a:rPr>
              <a:t>（</a:t>
            </a:r>
            <a:r>
              <a:rPr lang="en-US" altLang="zh-CN" sz="2700">
                <a:solidFill>
                  <a:srgbClr val="FF0000"/>
                </a:solidFill>
                <a:latin typeface="黑体" panose="02010609060101010101" charset="-122"/>
                <a:ea typeface="黑体" panose="02010609060101010101" charset="-122"/>
                <a:cs typeface="黑体" panose="02010609060101010101" charset="-122"/>
              </a:rPr>
              <a:t>3</a:t>
            </a:r>
            <a:r>
              <a:rPr lang="zh-CN" altLang="zh-CN" sz="2700">
                <a:solidFill>
                  <a:srgbClr val="FF0000"/>
                </a:solidFill>
                <a:latin typeface="黑体" panose="02010609060101010101" charset="-122"/>
                <a:ea typeface="黑体" panose="02010609060101010101" charset="-122"/>
                <a:cs typeface="黑体" panose="02010609060101010101" charset="-122"/>
              </a:rPr>
              <a:t>）“社会主义可能首先在少数甚至单独一个资本主义国家内获得胜利”；</a:t>
            </a:r>
            <a:endParaRPr lang="zh-CN" altLang="zh-CN" sz="2700">
              <a:solidFill>
                <a:srgbClr val="FF0000"/>
              </a:solidFill>
              <a:latin typeface="黑体" charset="-122"/>
              <a:ea typeface="黑体" charset="-122"/>
              <a:cs typeface="黑体" panose="02010609060101010101" charset="-122"/>
            </a:endParaRPr>
          </a:p>
          <a:p>
            <a:pPr fontAlgn="auto">
              <a:spcAft>
                <a:spcPts val="800"/>
              </a:spcAft>
            </a:pPr>
            <a:r>
              <a:rPr lang="zh-CN" altLang="zh-CN" sz="2700">
                <a:latin typeface="黑体" panose="02010609060101010101" charset="-122"/>
                <a:ea typeface="黑体" panose="02010609060101010101" charset="-122"/>
                <a:cs typeface="黑体" panose="02010609060101010101" charset="-122"/>
              </a:rPr>
              <a:t>（</a:t>
            </a:r>
            <a:r>
              <a:rPr lang="en-US" altLang="zh-CN" sz="2700">
                <a:latin typeface="黑体" panose="02010609060101010101" charset="-122"/>
                <a:ea typeface="黑体" panose="02010609060101010101" charset="-122"/>
                <a:cs typeface="黑体" panose="02010609060101010101" charset="-122"/>
              </a:rPr>
              <a:t>4</a:t>
            </a:r>
            <a:r>
              <a:rPr lang="zh-CN" altLang="zh-CN" sz="2700">
                <a:latin typeface="黑体" panose="02010609060101010101" charset="-122"/>
                <a:ea typeface="黑体" panose="02010609060101010101" charset="-122"/>
                <a:cs typeface="黑体" panose="02010609060101010101" charset="-122"/>
              </a:rPr>
              <a:t>）工人阶级要以暴力推翻资产阶级政权，建立无产阶级专政。</a:t>
            </a:r>
            <a:endParaRPr lang="zh-CN" altLang="zh-CN" sz="2700">
              <a:latin typeface="黑体" panose="02010609060101010101" charset="-122"/>
              <a:ea typeface="黑体" panose="02010609060101010101" charset="-122"/>
              <a:cs typeface="黑体" panose="02010609060101010101" charset="-122"/>
            </a:endParaRPr>
          </a:p>
        </p:txBody>
      </p:sp>
      <p:sp>
        <p:nvSpPr>
          <p:cNvPr id="5" name="矩形 4"/>
          <p:cNvSpPr/>
          <p:nvPr/>
        </p:nvSpPr>
        <p:spPr>
          <a:xfrm>
            <a:off x="341827" y="5144016"/>
            <a:ext cx="11514875" cy="1153160"/>
          </a:xfrm>
          <a:prstGeom prst="rect">
            <a:avLst/>
          </a:prstGeom>
          <a:ln w="19050">
            <a:solidFill>
              <a:srgbClr val="0070C0"/>
            </a:solidFill>
            <a:prstDash val="sysDash"/>
          </a:ln>
        </p:spPr>
        <p:txBody>
          <a:bodyPr wrap="square">
            <a:spAutoFit/>
          </a:bodyPr>
          <a:lstStyle/>
          <a:p>
            <a:pPr indent="457200">
              <a:defRPr/>
            </a:pPr>
            <a:r>
              <a:rPr lang="zh-CN" altLang="en-US" sz="2300">
                <a:solidFill>
                  <a:schemeClr val="tx1"/>
                </a:solidFill>
                <a:latin typeface="楷体" panose="02010609060101010101" charset="-122"/>
                <a:ea typeface="楷体" panose="02010609060101010101" charset="-122"/>
                <a:cs typeface="楷体" panose="02010609060101010101" charset="-122"/>
              </a:rPr>
              <a:t>资本主义的发展在各个国家是极不平衡的</a:t>
            </a:r>
            <a:r>
              <a:rPr lang="en-US" altLang="zh-CN" sz="2300">
                <a:solidFill>
                  <a:schemeClr val="tx1"/>
                </a:solidFill>
                <a:latin typeface="楷体" panose="02010609060101010101" charset="-122"/>
                <a:ea typeface="楷体" panose="02010609060101010101" charset="-122"/>
                <a:cs typeface="楷体" panose="02010609060101010101" charset="-122"/>
              </a:rPr>
              <a:t>……</a:t>
            </a:r>
            <a:r>
              <a:rPr lang="zh-CN" altLang="en-US" sz="2300">
                <a:solidFill>
                  <a:schemeClr val="tx1"/>
                </a:solidFill>
                <a:latin typeface="楷体" panose="02010609060101010101" charset="-122"/>
                <a:ea typeface="楷体" panose="02010609060101010101" charset="-122"/>
                <a:cs typeface="楷体" panose="02010609060101010101" charset="-122"/>
              </a:rPr>
              <a:t>社会主义不能在所有国家内同时获得胜利，它将首先在一个或几个国家中获得胜利。</a:t>
            </a:r>
            <a:endParaRPr lang="en-US" altLang="zh-CN" sz="2300">
              <a:solidFill>
                <a:schemeClr val="tx1"/>
              </a:solidFill>
              <a:latin typeface="楷体" panose="02010609060101010101" charset="-122"/>
              <a:ea typeface="楷体" panose="02010609060101010101" charset="-122"/>
              <a:cs typeface="楷体" panose="02010609060101010101" charset="-122"/>
            </a:endParaRPr>
          </a:p>
          <a:p>
            <a:pPr indent="457200">
              <a:defRPr/>
            </a:pPr>
            <a:r>
              <a:rPr lang="zh-CN" altLang="en-US" sz="2300">
                <a:solidFill>
                  <a:schemeClr val="tx1"/>
                </a:solidFill>
                <a:latin typeface="楷体" panose="02010609060101010101" charset="-122"/>
                <a:ea typeface="楷体" panose="02010609060101010101" charset="-122"/>
                <a:cs typeface="楷体" panose="02010609060101010101" charset="-122"/>
              </a:rPr>
              <a:t>      </a:t>
            </a:r>
            <a:r>
              <a:rPr lang="zh-CN" altLang="en-US" sz="2300">
                <a:solidFill>
                  <a:schemeClr val="tx1">
                    <a:lumMod val="75000"/>
                    <a:lumOff val="25000"/>
                  </a:schemeClr>
                </a:solidFill>
                <a:latin typeface="楷体" panose="02010609060101010101" charset="-122"/>
                <a:ea typeface="楷体" panose="02010609060101010101" charset="-122"/>
                <a:cs typeface="楷体" panose="02010609060101010101" charset="-122"/>
              </a:rPr>
              <a:t>                                                       </a:t>
            </a:r>
            <a:r>
              <a:rPr lang="en-US" altLang="zh-CN" sz="230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sz="2300">
                <a:solidFill>
                  <a:schemeClr val="tx1">
                    <a:lumMod val="75000"/>
                    <a:lumOff val="25000"/>
                  </a:schemeClr>
                </a:solidFill>
                <a:latin typeface="楷体" panose="02010609060101010101" charset="-122"/>
                <a:ea typeface="楷体" panose="02010609060101010101" charset="-122"/>
                <a:cs typeface="楷体" panose="02010609060101010101" charset="-122"/>
              </a:rPr>
              <a:t>列宁</a:t>
            </a:r>
            <a:endParaRPr lang="zh-CN" altLang="en-US" sz="2300">
              <a:solidFill>
                <a:schemeClr val="tx1">
                  <a:lumMod val="75000"/>
                  <a:lumOff val="25000"/>
                </a:schemeClr>
              </a:solidFill>
              <a:latin typeface="楷体" panose="02010609060101010101" charset="-122"/>
              <a:ea typeface="楷体" panose="02010609060101010101" charset="-122"/>
              <a:cs typeface="楷体" panose="02010609060101010101" charset="-122"/>
            </a:endParaRPr>
          </a:p>
        </p:txBody>
      </p:sp>
      <p:sp>
        <p:nvSpPr>
          <p:cNvPr id="10" name="文本框 9"/>
          <p:cNvSpPr txBox="1"/>
          <p:nvPr/>
        </p:nvSpPr>
        <p:spPr>
          <a:xfrm>
            <a:off x="293370" y="130175"/>
            <a:ext cx="2610485" cy="491490"/>
          </a:xfrm>
          <a:prstGeom prst="rect">
            <a:avLst/>
          </a:prstGeom>
          <a:solidFill>
            <a:srgbClr val="FDD036"/>
          </a:solidFill>
        </p:spPr>
        <p:txBody>
          <a:bodyPr wrap="square" rtlCol="0" anchor="t">
            <a:spAutoFit/>
          </a:bodyPr>
          <a:lstStyle/>
          <a:p>
            <a:r>
              <a:rPr lang="zh-CN" altLang="en-US" sz="2600">
                <a:latin typeface="黑体" panose="02010609060101010101" charset="-122"/>
                <a:ea typeface="黑体" panose="02010609060101010101" charset="-122"/>
                <a:sym typeface="微软雅黑" panose="020b0503020204020204" pitchFamily="34" charset="-122"/>
              </a:rPr>
              <a:t>（一）主要内容</a:t>
            </a:r>
            <a:endParaRPr lang="zh-CN" altLang="en-US" sz="2600">
              <a:latin typeface="黑体" charset="-122"/>
              <a:ea typeface="黑体" charset="-122"/>
            </a:endParaRPr>
          </a:p>
        </p:txBody>
      </p:sp>
      <p:sp>
        <p:nvSpPr>
          <p:cNvPr id="3" name="文本框 2"/>
          <p:cNvSpPr txBox="1"/>
          <p:nvPr/>
        </p:nvSpPr>
        <p:spPr>
          <a:xfrm>
            <a:off x="681990" y="5151120"/>
            <a:ext cx="10648950" cy="1506855"/>
          </a:xfrm>
          <a:prstGeom prst="rect">
            <a:avLst/>
          </a:prstGeom>
          <a:noFill/>
        </p:spPr>
        <p:txBody>
          <a:bodyPr wrap="square" rtlCol="0" anchor="t">
            <a:spAutoFit/>
          </a:bodyPr>
          <a:lstStyle/>
          <a:p>
            <a:r>
              <a:rPr lang="zh-CN" altLang="en-US" sz="2300">
                <a:latin typeface="楷体" panose="02010609060101010101" charset="-122"/>
                <a:ea typeface="楷体" panose="02010609060101010101" charset="-122"/>
                <a:cs typeface="楷体" panose="02010609060101010101" charset="-122"/>
              </a:rPr>
              <a:t>共产主义革命将不仅是一个国家的革命，而将在一切文明国家里，即至少在英国、美国、法国、德国</a:t>
            </a:r>
            <a:r>
              <a:rPr lang="zh-CN" altLang="en-US" sz="2300">
                <a:solidFill>
                  <a:srgbClr val="FF0000"/>
                </a:solidFill>
                <a:latin typeface="楷体" panose="02010609060101010101" charset="-122"/>
                <a:ea typeface="楷体" panose="02010609060101010101" charset="-122"/>
                <a:cs typeface="楷体" panose="02010609060101010101" charset="-122"/>
              </a:rPr>
              <a:t>同时发生。</a:t>
            </a:r>
            <a:r>
              <a:rPr lang="zh-CN" altLang="en-US" sz="2300">
                <a:latin typeface="楷体" panose="02010609060101010101" charset="-122"/>
                <a:ea typeface="楷体" panose="02010609060101010101" charset="-122"/>
                <a:cs typeface="楷体" panose="02010609060101010101" charset="-122"/>
              </a:rPr>
              <a:t>                                   </a:t>
            </a:r>
            <a:r>
              <a:rPr lang="zh-CN" altLang="en-US" sz="2300">
                <a:latin typeface="楷体" panose="02010609060101010101" charset="-122"/>
                <a:ea typeface="楷体" panose="02010609060101010101" charset="-122"/>
                <a:cs typeface="楷体" panose="02010609060101010101" charset="-122"/>
                <a:sym typeface="+mn-ea"/>
              </a:rPr>
              <a:t>——马克思</a:t>
            </a:r>
            <a:endParaRPr lang="zh-CN" altLang="en-US" sz="2300">
              <a:latin typeface="楷体" panose="02010609060101010101" charset="-122"/>
              <a:ea typeface="楷体" panose="02010609060101010101" charset="-122"/>
              <a:cs typeface="楷体" panose="02010609060101010101" charset="-122"/>
            </a:endParaRPr>
          </a:p>
          <a:p>
            <a:endParaRPr lang="zh-CN" altLang="en-US" sz="2300">
              <a:latin typeface="楷体" panose="02010609060101010101" charset="-122"/>
              <a:ea typeface="楷体" panose="02010609060101010101" charset="-122"/>
              <a:cs typeface="楷体" panose="02010609060101010101" charset="-122"/>
            </a:endParaRPr>
          </a:p>
          <a:p>
            <a:endParaRPr lang="zh-CN" altLang="en-US" sz="2300">
              <a:latin typeface="楷体" panose="02010609060101010101" charset="-122"/>
              <a:ea typeface="楷体" panose="02010609060101010101" charset="-122"/>
              <a:cs typeface="楷体" panose="020106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linds(horizontal)">
                                      <p:cBhvr>
                                        <p:cTn id="7" dur="500"/>
                                        <p:tgtEl>
                                          <p:spTgt spid="2">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blinds(horizontal)">
                                      <p:cBhvr>
                                        <p:cTn id="16" dur="500"/>
                                        <p:tgtEl>
                                          <p:spTgt spid="4">
                                            <p:txEl>
                                              <p:pRg st="0" end="0"/>
                                            </p:txEl>
                                          </p:spTgt>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linds(horizontal)">
                                      <p:cBhvr>
                                        <p:cTn id="21" dur="500"/>
                                        <p:tgtEl>
                                          <p:spTgt spid="3"/>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3" presetClass="exit" presetSubtype="10" fill="hold" grpId="1" nodeType="clickEffect">
                                  <p:stCondLst>
                                    <p:cond delay="0"/>
                                  </p:stCondLst>
                                  <p:childTnLst>
                                    <p:animEffect transition="out" filter="blinds(horizontal)">
                                      <p:cBhvr>
                                        <p:cTn id="25" dur="500"/>
                                        <p:tgtEl>
                                          <p:spTgt spid="3"/>
                                        </p:tgtEl>
                                      </p:cBhvr>
                                    </p:animEffect>
                                    <p:set>
                                      <p:cBhvr>
                                        <p:cTn id="26" dur="1" fill="hold">
                                          <p:stCondLst>
                                            <p:cond delay="499"/>
                                          </p:stCondLst>
                                        </p:cTn>
                                        <p:tgtEl>
                                          <p:spTgt spid="3"/>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down)">
                                      <p:cBhvr>
                                        <p:cTn id="31" dur="500"/>
                                        <p:tgtEl>
                                          <p:spTgt spid="5"/>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4">
                                            <p:txEl>
                                              <p:pRg st="1" end="1"/>
                                            </p:txEl>
                                          </p:spTgt>
                                        </p:tgtEl>
                                        <p:attrNameLst>
                                          <p:attrName>style.visibility</p:attrName>
                                        </p:attrNameLst>
                                      </p:cBhvr>
                                      <p:to>
                                        <p:strVal val="visible"/>
                                      </p:to>
                                    </p:set>
                                    <p:animEffect transition="in" filter="blinds(horizontal)">
                                      <p:cBhvr>
                                        <p:cTn id="36"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3" grpId="0"/>
      <p:bldP spid="3" grpId="1"/>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536500" y="607910"/>
            <a:ext cx="11004812" cy="3911600"/>
          </a:xfrm>
          <a:prstGeom prst="rect">
            <a:avLst/>
          </a:prstGeom>
          <a:noFill/>
          <a:ln w="19050">
            <a:solidFill>
              <a:srgbClr val="0070C0"/>
            </a:solidFill>
            <a:prstDash val="sysDash"/>
          </a:ln>
        </p:spPr>
        <p:txBody>
          <a:bodyPr wrap="square" rtlCol="0">
            <a:spAutoFit/>
          </a:bodyPr>
          <a:lstStyle/>
          <a:p>
            <a:pPr fontAlgn="auto">
              <a:lnSpc>
                <a:spcPct val="115000"/>
              </a:lnSpc>
              <a:spcBef>
                <a:spcPct val="0"/>
              </a:spcBef>
              <a:spcAft>
                <a:spcPct val="0"/>
              </a:spcAft>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sym typeface="+mn-ea"/>
              </a:rPr>
              <a:t>材料一：</a:t>
            </a:r>
            <a:r>
              <a:rPr lang="zh-CN" altLang="en-US" sz="2400">
                <a:solidFill>
                  <a:srgbClr val="FF0000"/>
                </a:solidFill>
                <a:latin typeface="楷体" panose="02010609060101010101" charset="-122"/>
                <a:ea typeface="楷体" panose="02010609060101010101" charset="-122"/>
                <a:cs typeface="楷体" panose="02010609060101010101" charset="-122"/>
                <a:sym typeface="+mn-ea"/>
              </a:rPr>
              <a:t>在俄国统治者眼里，农民阶级是畜生</a:t>
            </a:r>
            <a:r>
              <a:rPr lang="zh-CN" altLang="en-US" sz="2400">
                <a:latin typeface="楷体" panose="02010609060101010101" charset="-122"/>
                <a:ea typeface="楷体" panose="02010609060101010101" charset="-122"/>
                <a:cs typeface="楷体" panose="02010609060101010101" charset="-122"/>
                <a:sym typeface="+mn-ea"/>
              </a:rPr>
              <a:t>，必须施以恫吓、束缚和监视。用皮条编成的两米长的皮鞭，只需一鞭即可使人皮开肉绽，于是成了沙皇统治威严的象征。</a:t>
            </a:r>
            <a:endParaRPr lang="zh-CN" altLang="en-US" sz="2400">
              <a:latin typeface="楷体" panose="02010609060101010101" charset="-122"/>
              <a:ea typeface="楷体" panose="02010609060101010101" charset="-122"/>
              <a:cs typeface="楷体" panose="02010609060101010101" charset="-122"/>
            </a:endParaRPr>
          </a:p>
          <a:p>
            <a:pPr fontAlgn="auto">
              <a:lnSpc>
                <a:spcPct val="115000"/>
              </a:lnSpc>
              <a:spcBef>
                <a:spcPct val="0"/>
              </a:spcBef>
              <a:spcAft>
                <a:spcPct val="0"/>
              </a:spcAft>
              <a:buFont typeface="Arial" panose="020b0604020202020204" pitchFamily="34" charset="0"/>
              <a:buNone/>
            </a:pPr>
            <a:r>
              <a:rPr lang="zh-CN" altLang="en-US" sz="2400">
                <a:latin typeface="楷体" panose="02010609060101010101" charset="-122"/>
                <a:ea typeface="楷体" panose="02010609060101010101" charset="-122"/>
                <a:cs typeface="楷体" panose="02010609060101010101" charset="-122"/>
                <a:sym typeface="+mn-ea"/>
              </a:rPr>
              <a:t>    </a:t>
            </a:r>
            <a:r>
              <a:rPr lang="zh-CN" altLang="en-US" sz="2400">
                <a:solidFill>
                  <a:srgbClr val="FF0000"/>
                </a:solidFill>
                <a:latin typeface="楷体" panose="02010609060101010101" charset="-122"/>
                <a:ea typeface="楷体" panose="02010609060101010101" charset="-122"/>
                <a:cs typeface="楷体" panose="02010609060101010101" charset="-122"/>
                <a:sym typeface="+mn-ea"/>
              </a:rPr>
              <a:t>俄国无产阶级受剥削、压迫特别严重</a:t>
            </a:r>
            <a:r>
              <a:rPr lang="zh-CN" altLang="en-US" sz="2400">
                <a:latin typeface="楷体" panose="02010609060101010101" charset="-122"/>
                <a:ea typeface="楷体" panose="02010609060101010101" charset="-122"/>
                <a:cs typeface="楷体" panose="02010609060101010101" charset="-122"/>
                <a:sym typeface="+mn-ea"/>
              </a:rPr>
              <a:t>，工作时间一般长达</a:t>
            </a:r>
            <a:r>
              <a:rPr lang="en-US" altLang="zh-CN" sz="2400">
                <a:latin typeface="楷体" panose="02010609060101010101" charset="-122"/>
                <a:ea typeface="楷体" panose="02010609060101010101" charset="-122"/>
                <a:cs typeface="楷体" panose="02010609060101010101" charset="-122"/>
                <a:sym typeface="+mn-ea"/>
              </a:rPr>
              <a:t>10</a:t>
            </a:r>
            <a:r>
              <a:rPr lang="zh-CN" altLang="en-US" sz="2400">
                <a:latin typeface="楷体" panose="02010609060101010101" charset="-122"/>
                <a:ea typeface="楷体" panose="02010609060101010101" charset="-122"/>
                <a:cs typeface="楷体" panose="02010609060101010101" charset="-122"/>
                <a:sym typeface="+mn-ea"/>
              </a:rPr>
              <a:t>小时，但工资低微。（</a:t>
            </a:r>
            <a:r>
              <a:rPr lang="en-US" altLang="zh-CN" sz="2400">
                <a:latin typeface="楷体" panose="02010609060101010101" charset="-122"/>
                <a:ea typeface="楷体" panose="02010609060101010101" charset="-122"/>
                <a:cs typeface="楷体" panose="02010609060101010101" charset="-122"/>
                <a:sym typeface="+mn-ea"/>
              </a:rPr>
              <a:t>1910</a:t>
            </a:r>
            <a:r>
              <a:rPr lang="zh-CN" altLang="en-US" sz="2400">
                <a:latin typeface="楷体" panose="02010609060101010101" charset="-122"/>
                <a:ea typeface="楷体" panose="02010609060101010101" charset="-122"/>
                <a:cs typeface="楷体" panose="02010609060101010101" charset="-122"/>
                <a:sym typeface="+mn-ea"/>
              </a:rPr>
              <a:t>年俄国工人的工资相当于美国工人工资的</a:t>
            </a:r>
            <a:r>
              <a:rPr lang="en-US" altLang="zh-CN" sz="2400">
                <a:latin typeface="楷体" panose="02010609060101010101" charset="-122"/>
                <a:ea typeface="楷体" panose="02010609060101010101" charset="-122"/>
                <a:cs typeface="楷体" panose="02010609060101010101" charset="-122"/>
                <a:sym typeface="+mn-ea"/>
              </a:rPr>
              <a:t>1/3</a:t>
            </a:r>
            <a:r>
              <a:rPr lang="zh-CN" altLang="en-US" sz="2400">
                <a:latin typeface="楷体" panose="02010609060101010101" charset="-122"/>
                <a:ea typeface="楷体" panose="02010609060101010101" charset="-122"/>
                <a:cs typeface="楷体" panose="02010609060101010101" charset="-122"/>
                <a:sym typeface="+mn-ea"/>
              </a:rPr>
              <a:t>）。</a:t>
            </a:r>
            <a:endParaRPr lang="zh-CN" altLang="en-US" sz="2400">
              <a:latin typeface="楷体" panose="02010609060101010101" charset="-122"/>
              <a:ea typeface="楷体" panose="02010609060101010101" charset="-122"/>
              <a:cs typeface="楷体" panose="02010609060101010101" charset="-122"/>
            </a:endParaRPr>
          </a:p>
          <a:p>
            <a:pPr fontAlgn="auto">
              <a:lnSpc>
                <a:spcPct val="115000"/>
              </a:lnSpc>
              <a:spcBef>
                <a:spcPct val="0"/>
              </a:spcBef>
              <a:spcAft>
                <a:spcPct val="0"/>
              </a:spcAft>
              <a:buFont typeface="Arial" panose="020b0604020202020204" pitchFamily="34" charset="0"/>
              <a:buNone/>
            </a:pPr>
            <a:r>
              <a:rPr lang="zh-CN" altLang="en-US" sz="2400">
                <a:solidFill>
                  <a:srgbClr val="000000"/>
                </a:solidFill>
                <a:latin typeface="楷体" panose="02010609060101010101" charset="-122"/>
                <a:ea typeface="楷体" panose="02010609060101010101" charset="-122"/>
                <a:cs typeface="楷体" panose="02010609060101010101" charset="-122"/>
                <a:sym typeface="+mn-ea"/>
              </a:rPr>
              <a:t>    沙俄是个</a:t>
            </a:r>
            <a:r>
              <a:rPr lang="zh-CN" altLang="en-US" sz="2400">
                <a:solidFill>
                  <a:srgbClr val="FF0000"/>
                </a:solidFill>
                <a:latin typeface="楷体" panose="02010609060101010101" charset="-122"/>
                <a:ea typeface="楷体" panose="02010609060101010101" charset="-122"/>
                <a:cs typeface="楷体" panose="02010609060101010101" charset="-122"/>
                <a:sym typeface="+mn-ea"/>
              </a:rPr>
              <a:t>侵略</a:t>
            </a:r>
            <a:r>
              <a:rPr lang="zh-CN" altLang="en-US" sz="2400">
                <a:solidFill>
                  <a:srgbClr val="000000"/>
                </a:solidFill>
                <a:latin typeface="楷体" panose="02010609060101010101" charset="-122"/>
                <a:ea typeface="楷体" panose="02010609060101010101" charset="-122"/>
                <a:cs typeface="楷体" panose="02010609060101010101" charset="-122"/>
                <a:sym typeface="+mn-ea"/>
              </a:rPr>
              <a:t>成性的国家，它向中国、波斯（伊朗）、土耳其和巴尔干国家输出资本、掠夺资源，镇压当地民族解放运动。</a:t>
            </a:r>
            <a:r>
              <a:rPr lang="en-US" altLang="zh-CN" sz="2400">
                <a:solidFill>
                  <a:srgbClr val="000000"/>
                </a:solidFill>
                <a:latin typeface="楷体" panose="02010609060101010101" charset="-122"/>
                <a:ea typeface="楷体" panose="02010609060101010101" charset="-122"/>
                <a:cs typeface="楷体" panose="02010609060101010101" charset="-122"/>
                <a:sym typeface="+mn-ea"/>
              </a:rPr>
              <a:t>……</a:t>
            </a:r>
            <a:r>
              <a:rPr lang="zh-CN" altLang="en-US" sz="2400">
                <a:latin typeface="楷体" panose="02010609060101010101" charset="-122"/>
                <a:ea typeface="楷体" panose="02010609060101010101" charset="-122"/>
                <a:cs typeface="楷体" panose="02010609060101010101" charset="-122"/>
                <a:sym typeface="+mn-ea"/>
              </a:rPr>
              <a:t>沙俄为了扩大殖民势力范围，同日、德等国的矛盾日趋尖锐，所以积极</a:t>
            </a:r>
            <a:r>
              <a:rPr lang="zh-CN" altLang="en-US" sz="2400">
                <a:solidFill>
                  <a:srgbClr val="FF0000"/>
                </a:solidFill>
                <a:latin typeface="楷体" panose="02010609060101010101" charset="-122"/>
                <a:ea typeface="楷体" panose="02010609060101010101" charset="-122"/>
                <a:cs typeface="楷体" panose="02010609060101010101" charset="-122"/>
                <a:sym typeface="+mn-ea"/>
              </a:rPr>
              <a:t>筹划与德、日之间的战争</a:t>
            </a:r>
            <a:r>
              <a:rPr lang="zh-CN" altLang="en-US" sz="2400">
                <a:latin typeface="楷体" panose="02010609060101010101" charset="-122"/>
                <a:ea typeface="楷体" panose="02010609060101010101" charset="-122"/>
                <a:cs typeface="楷体" panose="02010609060101010101" charset="-122"/>
                <a:sym typeface="+mn-ea"/>
              </a:rPr>
              <a:t>。    </a:t>
            </a:r>
            <a:r>
              <a:rPr lang="zh-CN" altLang="en-US" sz="2400">
                <a:latin typeface="楷体" panose="02010609060101010101" charset="-122"/>
                <a:ea typeface="楷体" panose="02010609060101010101" charset="-122"/>
                <a:cs typeface="楷体" panose="02010609060101010101" charset="-122"/>
              </a:rPr>
              <a:t>                               </a:t>
            </a:r>
            <a:endParaRPr lang="en-US" altLang="zh-CN" sz="2400">
              <a:latin typeface="楷体" panose="02010609060101010101" charset="-122"/>
              <a:ea typeface="楷体" panose="02010609060101010101" charset="-122"/>
              <a:cs typeface="楷体" panose="02010609060101010101" charset="-122"/>
            </a:endParaRPr>
          </a:p>
          <a:p>
            <a:pPr fontAlgn="auto">
              <a:lnSpc>
                <a:spcPct val="115000"/>
              </a:lnSpc>
              <a:spcBef>
                <a:spcPct val="0"/>
              </a:spcBef>
              <a:spcAft>
                <a:spcPct val="0"/>
              </a:spcAft>
              <a:buNone/>
            </a:pPr>
            <a:r>
              <a:rPr lang="en-US" altLang="zh-CN" sz="2400">
                <a:latin typeface="楷体" panose="02010609060101010101" charset="-122"/>
                <a:ea typeface="楷体" panose="02010609060101010101" charset="-122"/>
                <a:cs typeface="楷体" panose="02010609060101010101" charset="-122"/>
                <a:sym typeface="+mn-ea"/>
              </a:rPr>
              <a:t>                                  </a:t>
            </a:r>
            <a:r>
              <a:rPr lang="en-US" altLang="zh-CN" sz="2400" smtClean="0">
                <a:latin typeface="楷体" panose="02010609060101010101" charset="-122"/>
                <a:ea typeface="楷体" panose="02010609060101010101" charset="-122"/>
                <a:cs typeface="楷体" panose="02010609060101010101" charset="-122"/>
                <a:sym typeface="+mn-ea"/>
              </a:rPr>
              <a:t>  </a:t>
            </a:r>
            <a:r>
              <a:rPr lang="en-US" altLang="zh-CN" sz="2400">
                <a:latin typeface="楷体" panose="02010609060101010101" charset="-122"/>
                <a:ea typeface="楷体" panose="02010609060101010101" charset="-122"/>
                <a:cs typeface="楷体" panose="02010609060101010101" charset="-122"/>
                <a:sym typeface="+mn-ea"/>
              </a:rPr>
              <a:t>——《</a:t>
            </a:r>
            <a:r>
              <a:rPr lang="zh-CN" altLang="en-US" sz="2400">
                <a:latin typeface="楷体" panose="02010609060101010101" charset="-122"/>
                <a:ea typeface="楷体" panose="02010609060101010101" charset="-122"/>
                <a:cs typeface="楷体" panose="02010609060101010101" charset="-122"/>
                <a:sym typeface="+mn-ea"/>
              </a:rPr>
              <a:t>人类</a:t>
            </a:r>
            <a:r>
              <a:rPr lang="zh-CN" altLang="en-US" sz="2400" smtClean="0">
                <a:latin typeface="楷体" panose="02010609060101010101" charset="-122"/>
                <a:ea typeface="楷体" panose="02010609060101010101" charset="-122"/>
                <a:cs typeface="楷体" panose="02010609060101010101" charset="-122"/>
                <a:sym typeface="+mn-ea"/>
              </a:rPr>
              <a:t>文明</a:t>
            </a:r>
            <a:r>
              <a:rPr lang="zh-CN" altLang="en-US" sz="2400">
                <a:latin typeface="楷体" panose="02010609060101010101" charset="-122"/>
                <a:ea typeface="楷体" panose="02010609060101010101" charset="-122"/>
                <a:cs typeface="楷体" panose="02010609060101010101" charset="-122"/>
                <a:sym typeface="+mn-ea"/>
              </a:rPr>
              <a:t>史</a:t>
            </a:r>
            <a:r>
              <a:rPr lang="zh-CN" altLang="en-US" sz="2400" smtClean="0">
                <a:latin typeface="楷体" panose="02010609060101010101" charset="-122"/>
                <a:ea typeface="楷体" panose="02010609060101010101" charset="-122"/>
                <a:cs typeface="楷体" panose="02010609060101010101" charset="-122"/>
                <a:sym typeface="+mn-ea"/>
              </a:rPr>
              <a:t>图鉴</a:t>
            </a:r>
            <a:r>
              <a:rPr lang="en-US" altLang="zh-CN" sz="2400">
                <a:latin typeface="楷体" panose="02010609060101010101" charset="-122"/>
                <a:ea typeface="楷体" panose="02010609060101010101" charset="-122"/>
                <a:cs typeface="楷体" panose="02010609060101010101" charset="-122"/>
                <a:sym typeface="+mn-ea"/>
              </a:rPr>
              <a:t>·</a:t>
            </a:r>
            <a:r>
              <a:rPr lang="zh-CN" altLang="en-US" sz="2400">
                <a:latin typeface="楷体" panose="02010609060101010101" charset="-122"/>
                <a:ea typeface="楷体" panose="02010609060101010101" charset="-122"/>
                <a:cs typeface="楷体" panose="02010609060101010101" charset="-122"/>
                <a:sym typeface="+mn-ea"/>
              </a:rPr>
              <a:t>战乱中的世界</a:t>
            </a:r>
            <a:r>
              <a:rPr lang="en-US" altLang="zh-CN" sz="2400">
                <a:latin typeface="楷体" panose="02010609060101010101" charset="-122"/>
                <a:ea typeface="楷体" panose="02010609060101010101" charset="-122"/>
                <a:cs typeface="楷体" panose="02010609060101010101" charset="-122"/>
                <a:sym typeface="+mn-ea"/>
              </a:rPr>
              <a:t>》</a:t>
            </a:r>
            <a:r>
              <a:rPr lang="en-US" altLang="zh-CN" sz="2400">
                <a:latin typeface="楷体" panose="02010609060101010101" charset="-122"/>
                <a:ea typeface="楷体" panose="02010609060101010101" charset="-122"/>
                <a:cs typeface="楷体" panose="02010609060101010101" charset="-122"/>
              </a:rPr>
              <a:t>                    </a:t>
            </a:r>
            <a:endParaRPr lang="zh-CN" altLang="en-US" sz="2400">
              <a:latin typeface="楷体" panose="02010609060101010101" charset="-122"/>
              <a:ea typeface="楷体" panose="02010609060101010101" charset="-122"/>
              <a:cs typeface="楷体" panose="02010609060101010101" charset="-122"/>
            </a:endParaRPr>
          </a:p>
        </p:txBody>
      </p:sp>
      <p:sp>
        <p:nvSpPr>
          <p:cNvPr id="3" name="TextBox 2"/>
          <p:cNvSpPr txBox="1"/>
          <p:nvPr/>
        </p:nvSpPr>
        <p:spPr>
          <a:xfrm>
            <a:off x="818514" y="5040914"/>
            <a:ext cx="10918825" cy="1863725"/>
          </a:xfrm>
          <a:prstGeom prst="rect">
            <a:avLst/>
          </a:prstGeom>
          <a:noFill/>
          <a:ln>
            <a:noFill/>
          </a:ln>
        </p:spPr>
        <p:txBody>
          <a:bodyPr wrap="square" rtlCol="0">
            <a:spAutoFit/>
          </a:bodyPr>
          <a:lstStyle/>
          <a:p>
            <a:pPr fontAlgn="auto">
              <a:lnSpc>
                <a:spcPct val="120000"/>
              </a:lnSpc>
              <a:spcBef>
                <a:spcPct val="0"/>
              </a:spcBef>
              <a:spcAft>
                <a:spcPct val="0"/>
              </a:spcAft>
            </a:pPr>
            <a:r>
              <a:rPr lang="en-US" altLang="zh-CN" sz="2400" b="1">
                <a:latin typeface="Calibri"/>
                <a:ea typeface="楷体" panose="02010609060101010101" charset="-122"/>
                <a:cs typeface="楷体" panose="02010609060101010101" charset="-122"/>
                <a:sym typeface="+mn-ea"/>
              </a:rPr>
              <a:t>①</a:t>
            </a:r>
            <a:r>
              <a:rPr lang="zh-CN" altLang="en-US" sz="2400" b="1">
                <a:latin typeface="楷体" panose="02010609060101010101" charset="-122"/>
                <a:ea typeface="楷体" panose="02010609060101010101" charset="-122"/>
                <a:cs typeface="楷体" panose="02010609060101010101" charset="-122"/>
                <a:sym typeface="+mn-ea"/>
              </a:rPr>
              <a:t>沙皇制度和农奴制残余同人民大众的矛盾；</a:t>
            </a:r>
            <a:endParaRPr lang="zh-CN" altLang="en-US" sz="2400" b="1">
              <a:latin typeface="楷体" panose="02010609060101010101" charset="-122"/>
              <a:ea typeface="楷体" panose="02010609060101010101" charset="-122"/>
              <a:cs typeface="楷体" panose="02010609060101010101" charset="-122"/>
              <a:sym typeface="+mn-ea"/>
            </a:endParaRPr>
          </a:p>
          <a:p>
            <a:pPr fontAlgn="auto">
              <a:lnSpc>
                <a:spcPct val="120000"/>
              </a:lnSpc>
              <a:spcBef>
                <a:spcPct val="0"/>
              </a:spcBef>
              <a:spcAft>
                <a:spcPct val="0"/>
              </a:spcAft>
            </a:pPr>
            <a:r>
              <a:rPr lang="en-US" altLang="zh-CN" sz="2400" b="1">
                <a:latin typeface="Calibri"/>
                <a:ea typeface="楷体" panose="02010609060101010101" charset="-122"/>
                <a:cs typeface="楷体" panose="02010609060101010101" charset="-122"/>
              </a:rPr>
              <a:t>②</a:t>
            </a:r>
            <a:r>
              <a:rPr lang="zh-CN" altLang="en-US" sz="2400" b="1">
                <a:latin typeface="楷体" panose="02010609060101010101" charset="-122"/>
                <a:ea typeface="楷体" panose="02010609060101010101" charset="-122"/>
                <a:cs typeface="楷体" panose="02010609060101010101" charset="-122"/>
              </a:rPr>
              <a:t>垄断资产阶级和无产阶级的矛盾。</a:t>
            </a:r>
            <a:endParaRPr lang="zh-CN" altLang="en-US" sz="2400" b="1">
              <a:latin typeface="楷体" panose="02010609060101010101" charset="-122"/>
              <a:ea typeface="楷体" panose="02010609060101010101" charset="-122"/>
              <a:cs typeface="楷体" panose="02010609060101010101" charset="-122"/>
            </a:endParaRPr>
          </a:p>
          <a:p>
            <a:pPr fontAlgn="auto">
              <a:lnSpc>
                <a:spcPct val="120000"/>
              </a:lnSpc>
              <a:spcBef>
                <a:spcPct val="0"/>
              </a:spcBef>
              <a:spcAft>
                <a:spcPct val="0"/>
              </a:spcAft>
            </a:pPr>
            <a:r>
              <a:rPr lang="en-US" altLang="zh-CN" sz="2400" b="1">
                <a:latin typeface="Calibri"/>
                <a:ea typeface="楷体" panose="02010609060101010101" charset="-122"/>
                <a:cs typeface="楷体" panose="02010609060101010101" charset="-122"/>
                <a:sym typeface="+mn-ea"/>
              </a:rPr>
              <a:t>③</a:t>
            </a:r>
            <a:r>
              <a:rPr lang="zh-CN" altLang="en-US" sz="2400" b="1">
                <a:latin typeface="楷体" panose="02010609060101010101" charset="-122"/>
                <a:ea typeface="楷体" panose="02010609060101010101" charset="-122"/>
                <a:cs typeface="楷体" panose="02010609060101010101" charset="-122"/>
                <a:sym typeface="+mn-ea"/>
              </a:rPr>
              <a:t>大俄罗斯民族同各少数民族的矛盾</a:t>
            </a:r>
            <a:endParaRPr lang="zh-CN" altLang="en-US" sz="2400" b="1">
              <a:latin typeface="楷体" panose="02010609060101010101" charset="-122"/>
              <a:ea typeface="楷体" panose="02010609060101010101" charset="-122"/>
              <a:cs typeface="楷体" panose="02010609060101010101" charset="-122"/>
            </a:endParaRPr>
          </a:p>
          <a:p>
            <a:pPr fontAlgn="auto">
              <a:lnSpc>
                <a:spcPct val="120000"/>
              </a:lnSpc>
              <a:spcBef>
                <a:spcPct val="0"/>
              </a:spcBef>
              <a:spcAft>
                <a:spcPct val="0"/>
              </a:spcAft>
            </a:pPr>
            <a:r>
              <a:rPr lang="en-US" altLang="zh-CN" sz="2400" b="1">
                <a:latin typeface="黑体" panose="02010609060101010101" charset="-122"/>
                <a:ea typeface="黑体" panose="02010609060101010101" charset="-122"/>
                <a:cs typeface="楷体" panose="02010609060101010101" charset="-122"/>
                <a:sym typeface="+mn-ea"/>
              </a:rPr>
              <a:t>④</a:t>
            </a:r>
            <a:r>
              <a:rPr lang="zh-CN" altLang="en-US" sz="2400" b="1">
                <a:latin typeface="楷体" panose="02010609060101010101" charset="-122"/>
                <a:ea typeface="楷体" panose="02010609060101010101" charset="-122"/>
                <a:cs typeface="楷体" panose="02010609060101010101" charset="-122"/>
                <a:sym typeface="+mn-ea"/>
              </a:rPr>
              <a:t>俄国帝国主义同西方帝国主义国家和东方殖民地半殖民地国家的矛盾。</a:t>
            </a:r>
            <a:r>
              <a:rPr lang="zh-CN" altLang="en-US" sz="2400" b="1">
                <a:latin typeface="Arial" panose="020b0604020202020204" pitchFamily="34" charset="0"/>
                <a:sym typeface="+mn-ea"/>
              </a:rPr>
              <a:t> </a:t>
            </a:r>
            <a:endParaRPr lang="en-US" altLang="zh-CN" sz="2400" b="1">
              <a:latin typeface="黑体" charset="-122"/>
              <a:ea typeface="黑体" charset="-122"/>
              <a:cs typeface="黑体" panose="02010609060101010101" charset="-122"/>
            </a:endParaRPr>
          </a:p>
        </p:txBody>
      </p:sp>
      <p:sp>
        <p:nvSpPr>
          <p:cNvPr id="4" name="TextBox 3"/>
          <p:cNvSpPr txBox="1"/>
          <p:nvPr/>
        </p:nvSpPr>
        <p:spPr>
          <a:xfrm>
            <a:off x="843280" y="4544695"/>
            <a:ext cx="8426450" cy="460375"/>
          </a:xfrm>
          <a:prstGeom prst="rect">
            <a:avLst/>
          </a:prstGeom>
          <a:solidFill>
            <a:srgbClr val="FDD036"/>
          </a:solidFill>
        </p:spPr>
        <p:txBody>
          <a:bodyPr wrap="square" rtlCol="0">
            <a:spAutoFit/>
          </a:bodyPr>
          <a:lstStyle/>
          <a:p>
            <a:pPr algn="l"/>
            <a:r>
              <a:rPr lang="zh-CN" altLang="en-US" sz="2400">
                <a:solidFill>
                  <a:sysClr val="windowText" lastClr="000000"/>
                </a:solidFill>
                <a:latin typeface="黑体" panose="02010609060101010101" charset="-122"/>
                <a:ea typeface="黑体" panose="02010609060101010101" charset="-122"/>
                <a:cs typeface="+mn-ea"/>
              </a:rPr>
              <a:t>政治基础：沙皇专制统治持续强化，俄国社会矛盾十分尖锐。</a:t>
            </a:r>
            <a:endParaRPr lang="zh-CN" altLang="en-US" sz="3200">
              <a:latin typeface="黑体" charset="-122"/>
              <a:ea typeface="黑体" charset="-122"/>
            </a:endParaRPr>
          </a:p>
        </p:txBody>
      </p:sp>
      <p:sp>
        <p:nvSpPr>
          <p:cNvPr id="10" name="文本框 9"/>
          <p:cNvSpPr txBox="1"/>
          <p:nvPr/>
        </p:nvSpPr>
        <p:spPr>
          <a:xfrm>
            <a:off x="4457065" y="10795"/>
            <a:ext cx="2669540" cy="491490"/>
          </a:xfrm>
          <a:prstGeom prst="rect">
            <a:avLst/>
          </a:prstGeom>
          <a:solidFill>
            <a:srgbClr val="FDD036"/>
          </a:solidFill>
        </p:spPr>
        <p:txBody>
          <a:bodyPr wrap="square" rtlCol="0" anchor="t">
            <a:spAutoFit/>
          </a:bodyPr>
          <a:lstStyle/>
          <a:p>
            <a:r>
              <a:rPr lang="zh-CN" altLang="en-US" sz="2600">
                <a:latin typeface="黑体" panose="02010609060101010101" charset="-122"/>
                <a:ea typeface="黑体" panose="02010609060101010101" charset="-122"/>
                <a:sym typeface="微软雅黑" panose="020b0503020204020204" pitchFamily="34" charset="-122"/>
              </a:rPr>
              <a:t>（二）历史条件</a:t>
            </a:r>
            <a:endParaRPr lang="zh-CN" altLang="en-US" sz="2600">
              <a:latin typeface="黑体" panose="02010609060101010101" charset="-122"/>
              <a:ea typeface="黑体" panose="02010609060101010101" charset="-122"/>
            </a:endParaRPr>
          </a:p>
        </p:txBody>
      </p:sp>
      <p:sp>
        <p:nvSpPr>
          <p:cNvPr id="5" name="文本框 4"/>
          <p:cNvSpPr txBox="1"/>
          <p:nvPr/>
        </p:nvSpPr>
        <p:spPr>
          <a:xfrm>
            <a:off x="0" y="-9525"/>
            <a:ext cx="352107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一、列宁主义的形成</a:t>
            </a:r>
            <a:endParaRPr lang="zh-CN" altLang="en-US" sz="2800" b="1">
              <a:solidFill>
                <a:srgbClr val="FF0000"/>
              </a:solidFill>
              <a:latin typeface="楷体" panose="02010609060101010101" charset="-122"/>
              <a:ea typeface="楷体" panose="02010609060101010101" charset="-122"/>
            </a:endParaRPr>
          </a:p>
        </p:txBody>
      </p:sp>
    </p:spTree>
    <p:custDataLst>
      <p:tags r:id="rId2"/>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224155" y="1706880"/>
            <a:ext cx="11211560" cy="4078605"/>
          </a:xfrm>
          <a:prstGeom prst="rect">
            <a:avLst/>
          </a:prstGeom>
          <a:noFill/>
        </p:spPr>
        <p:txBody>
          <a:bodyPr wrap="square" rtlCol="0" anchor="t">
            <a:spAutoFit/>
          </a:bodyPr>
          <a:lstStyle/>
          <a:p>
            <a:pPr>
              <a:lnSpc>
                <a:spcPct val="120000"/>
              </a:lnSpc>
              <a:spcBef>
                <a:spcPct val="0"/>
              </a:spcBef>
              <a:spcAft>
                <a:spcPct val="0"/>
              </a:spcAft>
            </a:pP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a:t>
            </a:r>
            <a:r>
              <a:rPr lang="en-US" altLang="zh-CN" sz="2400" b="1" smtClean="0">
                <a:solidFill>
                  <a:srgbClr val="0033CC"/>
                </a:solidFill>
                <a:latin typeface="黑体" panose="02010609060101010101" charset="-122"/>
                <a:ea typeface="黑体" panose="02010609060101010101" charset="-122"/>
                <a:cs typeface="黑体" panose="02010609060101010101" charset="-122"/>
                <a:sym typeface="+mn-ea"/>
              </a:rPr>
              <a:t>1</a:t>
            </a: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）经济基础：</a:t>
            </a:r>
            <a:r>
              <a:rPr lang="zh-CN" sz="2400">
                <a:solidFill>
                  <a:srgbClr val="000000"/>
                </a:solidFill>
                <a:latin typeface="黑体" panose="02010609060101010101" charset="-122"/>
                <a:ea typeface="黑体" panose="02010609060101010101" charset="-122"/>
                <a:cs typeface="黑体" panose="02010609060101010101" charset="-122"/>
                <a:sym typeface="微软雅黑" panose="020b0503020204020204" pitchFamily="34" charset="-122"/>
              </a:rPr>
              <a:t>19世纪末20世纪初，</a:t>
            </a:r>
            <a:r>
              <a:rPr lang="zh-CN" sz="2400" u="sng">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俄国资本主义经济</a:t>
            </a:r>
            <a:r>
              <a:rPr lang="zh-CN" sz="2400">
                <a:solidFill>
                  <a:srgbClr val="000000"/>
                </a:solidFill>
                <a:latin typeface="黑体" panose="02010609060101010101" charset="-122"/>
                <a:ea typeface="黑体" panose="02010609060101010101" charset="-122"/>
                <a:cs typeface="黑体" panose="02010609060101010101" charset="-122"/>
                <a:sym typeface="微软雅黑" panose="020b0503020204020204" pitchFamily="34" charset="-122"/>
              </a:rPr>
              <a:t>不断发展；</a:t>
            </a:r>
            <a:endParaRPr lang="en-US" altLang="zh-CN" sz="2400" b="1" smtClean="0">
              <a:solidFill>
                <a:srgbClr val="0033CC"/>
              </a:solidFill>
              <a:latin typeface="黑体" charset="-122"/>
              <a:ea typeface="黑体" charset="-122"/>
              <a:cs typeface="黑体" panose="02010609060101010101" charset="-122"/>
            </a:endParaRPr>
          </a:p>
          <a:p>
            <a:pPr>
              <a:lnSpc>
                <a:spcPct val="120000"/>
              </a:lnSpc>
              <a:spcBef>
                <a:spcPct val="0"/>
              </a:spcBef>
              <a:spcAft>
                <a:spcPct val="0"/>
              </a:spcAft>
            </a:pP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a:t>
            </a:r>
            <a:r>
              <a:rPr lang="en-US" altLang="zh-CN" sz="2400" b="1" smtClean="0">
                <a:solidFill>
                  <a:srgbClr val="0033CC"/>
                </a:solidFill>
                <a:latin typeface="黑体" panose="02010609060101010101" charset="-122"/>
                <a:ea typeface="黑体" panose="02010609060101010101" charset="-122"/>
                <a:cs typeface="黑体" panose="02010609060101010101" charset="-122"/>
                <a:sym typeface="+mn-ea"/>
              </a:rPr>
              <a:t>2</a:t>
            </a: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）政治矛盾：</a:t>
            </a:r>
            <a:r>
              <a:rPr lang="zh-CN" sz="2400" u="sng">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沙皇专制</a:t>
            </a:r>
            <a:r>
              <a:rPr lang="zh-CN" sz="2400">
                <a:solidFill>
                  <a:srgbClr val="000000"/>
                </a:solidFill>
                <a:latin typeface="黑体" panose="02010609060101010101" charset="-122"/>
                <a:ea typeface="黑体" panose="02010609060101010101" charset="-122"/>
                <a:cs typeface="黑体" panose="02010609060101010101" charset="-122"/>
                <a:sym typeface="微软雅黑" panose="020b0503020204020204" pitchFamily="34" charset="-122"/>
              </a:rPr>
              <a:t>统治持续强化，社会矛盾日益尖锐；</a:t>
            </a:r>
            <a:endParaRPr lang="en-US" altLang="zh-CN" sz="2400" b="1" smtClean="0">
              <a:solidFill>
                <a:srgbClr val="0033CC"/>
              </a:solidFill>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endParaRPr lang="zh-CN" altLang="en-US" sz="2400" b="1" smtClean="0">
              <a:solidFill>
                <a:srgbClr val="0033CC"/>
              </a:solidFill>
              <a:latin typeface="黑体" charset="-122"/>
              <a:ea typeface="黑体" charset="-122"/>
              <a:cs typeface="黑体" panose="02010609060101010101" charset="-122"/>
              <a:sym typeface="微软雅黑" pitchFamily="34" charset="-122"/>
            </a:endParaRPr>
          </a:p>
          <a:p>
            <a:pPr>
              <a:lnSpc>
                <a:spcPct val="120000"/>
              </a:lnSpc>
              <a:spcBef>
                <a:spcPct val="0"/>
              </a:spcBef>
              <a:spcAft>
                <a:spcPct val="0"/>
              </a:spcAft>
            </a:pP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a:t>
            </a:r>
            <a:r>
              <a:rPr lang="en-US" altLang="zh-CN" sz="2400" b="1" smtClean="0">
                <a:solidFill>
                  <a:srgbClr val="0033CC"/>
                </a:solidFill>
                <a:latin typeface="黑体" panose="02010609060101010101" charset="-122"/>
                <a:ea typeface="黑体" panose="02010609060101010101" charset="-122"/>
                <a:cs typeface="黑体" panose="02010609060101010101" charset="-122"/>
                <a:sym typeface="+mn-ea"/>
              </a:rPr>
              <a:t>3</a:t>
            </a: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）阶级基础：</a:t>
            </a:r>
            <a:r>
              <a:rPr lang="zh-CN" sz="2400">
                <a:solidFill>
                  <a:srgbClr val="000000"/>
                </a:solidFill>
                <a:latin typeface="黑体" panose="02010609060101010101" charset="-122"/>
                <a:ea typeface="黑体" panose="02010609060101010101" charset="-122"/>
                <a:cs typeface="黑体" panose="02010609060101010101" charset="-122"/>
                <a:sym typeface="微软雅黑" panose="020b0503020204020204" pitchFamily="34" charset="-122"/>
              </a:rPr>
              <a:t>工业的发展造就了俄国第一代产业</a:t>
            </a:r>
            <a:r>
              <a:rPr lang="zh-CN" sz="2400" b="1" u="sng">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工人；</a:t>
            </a:r>
            <a:endParaRPr lang="zh-CN" sz="2400">
              <a:solidFill>
                <a:srgbClr val="000000"/>
              </a:solidFill>
              <a:latin typeface="黑体" charset="-122"/>
              <a:ea typeface="黑体" charset="-122"/>
              <a:cs typeface="黑体" panose="02010609060101010101" charset="-122"/>
              <a:sym typeface="微软雅黑" pitchFamily="34" charset="-122"/>
            </a:endParaRPr>
          </a:p>
          <a:p>
            <a:pPr>
              <a:lnSpc>
                <a:spcPct val="120000"/>
              </a:lnSpc>
              <a:spcBef>
                <a:spcPct val="0"/>
              </a:spcBef>
              <a:spcAft>
                <a:spcPct val="0"/>
              </a:spcAft>
            </a:pPr>
            <a:endPar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endParaRPr>
          </a:p>
          <a:p>
            <a:pPr>
              <a:lnSpc>
                <a:spcPct val="120000"/>
              </a:lnSpc>
              <a:spcBef>
                <a:spcPct val="0"/>
              </a:spcBef>
              <a:spcAft>
                <a:spcPct val="0"/>
              </a:spcAft>
            </a:pP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a:t>
            </a:r>
            <a:r>
              <a:rPr lang="en-US" altLang="zh-CN" sz="2400" b="1" smtClean="0">
                <a:solidFill>
                  <a:srgbClr val="0033CC"/>
                </a:solidFill>
                <a:latin typeface="黑体" panose="02010609060101010101" charset="-122"/>
                <a:ea typeface="黑体" panose="02010609060101010101" charset="-122"/>
                <a:cs typeface="黑体" panose="02010609060101010101" charset="-122"/>
                <a:sym typeface="+mn-ea"/>
              </a:rPr>
              <a:t>4</a:t>
            </a: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）组织基础：</a:t>
            </a:r>
            <a:r>
              <a:rPr lang="zh-CN" altLang="en-US" sz="2400">
                <a:latin typeface="黑体" panose="02010609060101010101" charset="-122"/>
                <a:ea typeface="黑体" panose="02010609060101010101" charset="-122"/>
                <a:cs typeface="黑体" panose="02010609060101010101" charset="-122"/>
                <a:sym typeface="微软雅黑" panose="020b0503020204020204" pitchFamily="34" charset="-122"/>
              </a:rPr>
              <a:t>1898年，</a:t>
            </a:r>
            <a:r>
              <a:rPr lang="zh-CN" altLang="en-US" sz="2400" u="sng">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俄国社会民主工党</a:t>
            </a:r>
            <a:r>
              <a:rPr lang="zh-CN" altLang="en-US" sz="2400">
                <a:latin typeface="黑体" panose="02010609060101010101" charset="-122"/>
                <a:ea typeface="黑体" panose="02010609060101010101" charset="-122"/>
                <a:cs typeface="黑体" panose="02010609060101010101" charset="-122"/>
                <a:sym typeface="微软雅黑" panose="020b0503020204020204" pitchFamily="34" charset="-122"/>
              </a:rPr>
              <a:t>宣告成立，展开了有组织的工人运动；</a:t>
            </a:r>
            <a:endParaRPr lang="en-US" altLang="zh-CN" sz="2400" smtClean="0">
              <a:solidFill>
                <a:srgbClr val="0033CC"/>
              </a:solidFill>
              <a:latin typeface="黑体" charset="-122"/>
              <a:ea typeface="黑体" charset="-122"/>
              <a:cs typeface="黑体" panose="02010609060101010101" charset="-122"/>
            </a:endParaRPr>
          </a:p>
          <a:p>
            <a:pPr>
              <a:lnSpc>
                <a:spcPct val="120000"/>
              </a:lnSpc>
              <a:spcBef>
                <a:spcPct val="0"/>
              </a:spcBef>
              <a:spcAft>
                <a:spcPct val="0"/>
              </a:spcAft>
            </a:pPr>
            <a:endPar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endParaRPr>
          </a:p>
          <a:p>
            <a:pPr>
              <a:lnSpc>
                <a:spcPct val="120000"/>
              </a:lnSpc>
              <a:spcBef>
                <a:spcPct val="0"/>
              </a:spcBef>
              <a:spcAft>
                <a:spcPct val="0"/>
              </a:spcAft>
            </a:pP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a:t>
            </a:r>
            <a:r>
              <a:rPr lang="en-US" altLang="zh-CN" sz="2400" b="1" smtClean="0">
                <a:solidFill>
                  <a:srgbClr val="0033CC"/>
                </a:solidFill>
                <a:latin typeface="黑体" panose="02010609060101010101" charset="-122"/>
                <a:ea typeface="黑体" panose="02010609060101010101" charset="-122"/>
                <a:cs typeface="黑体" panose="02010609060101010101" charset="-122"/>
                <a:sym typeface="+mn-ea"/>
              </a:rPr>
              <a:t>5</a:t>
            </a:r>
            <a:r>
              <a:rPr lang="zh-CN" altLang="en-US" sz="2400" b="1" smtClean="0">
                <a:solidFill>
                  <a:srgbClr val="0033CC"/>
                </a:solidFill>
                <a:latin typeface="黑体" panose="02010609060101010101" charset="-122"/>
                <a:ea typeface="黑体" panose="02010609060101010101" charset="-122"/>
                <a:cs typeface="黑体" panose="02010609060101010101" charset="-122"/>
                <a:sym typeface="微软雅黑" panose="020b0503020204020204" pitchFamily="34" charset="-122"/>
              </a:rPr>
              <a:t>）思想基础：</a:t>
            </a:r>
            <a:r>
              <a:rPr lang="zh-CN" altLang="en-US" sz="2400" smtClean="0">
                <a:latin typeface="黑体" panose="02010609060101010101" charset="-122"/>
                <a:ea typeface="黑体" panose="02010609060101010101" charset="-122"/>
                <a:cs typeface="黑体" panose="02010609060101010101" charset="-122"/>
                <a:sym typeface="微软雅黑" panose="020b0503020204020204" pitchFamily="34" charset="-122"/>
              </a:rPr>
              <a:t>1900</a:t>
            </a:r>
            <a:r>
              <a:rPr lang="zh-CN" altLang="en-US" sz="2400">
                <a:latin typeface="黑体" panose="02010609060101010101" charset="-122"/>
                <a:ea typeface="黑体" panose="02010609060101010101" charset="-122"/>
                <a:cs typeface="黑体" panose="02010609060101010101" charset="-122"/>
                <a:sym typeface="微软雅黑" panose="020b0503020204020204" pitchFamily="34" charset="-122"/>
              </a:rPr>
              <a:t>年列宁创办</a:t>
            </a:r>
            <a:r>
              <a:rPr lang="zh-CN" altLang="en-US" sz="2400" u="sng">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《火星报》</a:t>
            </a:r>
            <a:r>
              <a:rPr lang="zh-CN" altLang="en-US" sz="2400">
                <a:latin typeface="黑体" panose="02010609060101010101" charset="-122"/>
                <a:ea typeface="黑体" panose="02010609060101010101" charset="-122"/>
                <a:cs typeface="黑体" panose="02010609060101010101" charset="-122"/>
                <a:sym typeface="微软雅黑" panose="020b0503020204020204" pitchFamily="34" charset="-122"/>
              </a:rPr>
              <a:t>，宣传马克思主义。</a:t>
            </a:r>
            <a:endParaRPr lang="zh-CN" altLang="en-US" sz="2400">
              <a:latin typeface="黑体" charset="-122"/>
              <a:ea typeface="黑体" charset="-122"/>
              <a:cs typeface="黑体" panose="02010609060101010101" charset="-122"/>
              <a:sym typeface="微软雅黑" pitchFamily="34" charset="-122"/>
            </a:endParaRPr>
          </a:p>
          <a:p>
            <a:pPr>
              <a:lnSpc>
                <a:spcPct val="120000"/>
              </a:lnSpc>
              <a:spcBef>
                <a:spcPct val="0"/>
              </a:spcBef>
              <a:spcAft>
                <a:spcPct val="0"/>
              </a:spcAft>
            </a:pPr>
            <a:endParaRPr lang="zh-CN" altLang="en-US" sz="2400" smtClean="0">
              <a:solidFill>
                <a:sysClr val="windowText" lastClr="000000"/>
              </a:solidFill>
              <a:latin typeface="黑体" charset="-122"/>
              <a:ea typeface="黑体" charset="-122"/>
              <a:cs typeface="黑体" panose="02010609060101010101" charset="-122"/>
              <a:sym typeface="微软雅黑" pitchFamily="34" charset="-122"/>
            </a:endParaRPr>
          </a:p>
        </p:txBody>
      </p:sp>
      <p:sp>
        <p:nvSpPr>
          <p:cNvPr id="10" name="文本框 9"/>
          <p:cNvSpPr txBox="1"/>
          <p:nvPr/>
        </p:nvSpPr>
        <p:spPr>
          <a:xfrm>
            <a:off x="274320" y="861060"/>
            <a:ext cx="2669540" cy="491490"/>
          </a:xfrm>
          <a:prstGeom prst="rect">
            <a:avLst/>
          </a:prstGeom>
          <a:solidFill>
            <a:srgbClr val="FDD036"/>
          </a:solidFill>
        </p:spPr>
        <p:txBody>
          <a:bodyPr wrap="square" rtlCol="0" anchor="t">
            <a:spAutoFit/>
          </a:bodyPr>
          <a:lstStyle/>
          <a:p>
            <a:r>
              <a:rPr lang="zh-CN" altLang="en-US" sz="2600">
                <a:latin typeface="黑体" panose="02010609060101010101" charset="-122"/>
                <a:ea typeface="黑体" panose="02010609060101010101" charset="-122"/>
                <a:sym typeface="微软雅黑" panose="020b0503020204020204" pitchFamily="34" charset="-122"/>
              </a:rPr>
              <a:t>（二）历史条件</a:t>
            </a:r>
            <a:endParaRPr lang="zh-CN" altLang="en-US" sz="2600">
              <a:latin typeface="黑体" panose="02010609060101010101" charset="-122"/>
              <a:ea typeface="黑体" panose="02010609060101010101" charset="-122"/>
            </a:endParaRPr>
          </a:p>
        </p:txBody>
      </p:sp>
      <p:sp>
        <p:nvSpPr>
          <p:cNvPr id="11" name="文本框 10"/>
          <p:cNvSpPr txBox="1"/>
          <p:nvPr/>
        </p:nvSpPr>
        <p:spPr>
          <a:xfrm>
            <a:off x="0" y="-9525"/>
            <a:ext cx="352107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一、列宁主义的形成</a:t>
            </a:r>
            <a:endParaRPr lang="zh-CN" altLang="en-US" sz="2800" b="1">
              <a:solidFill>
                <a:srgbClr val="FF0000"/>
              </a:solidFill>
              <a:latin typeface="楷体" panose="02010609060101010101" charset="-122"/>
              <a:ea typeface="楷体" panose="020106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500"/>
                                        <p:tgtEl>
                                          <p:spTgt spid="3">
                                            <p:txEl>
                                              <p:pRg st="1" end="1"/>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linds(horizontal)">
                                      <p:cBhvr>
                                        <p:cTn id="15" dur="500"/>
                                        <p:tgtEl>
                                          <p:spTgt spid="3">
                                            <p:txEl>
                                              <p:pRg st="3" end="3"/>
                                            </p:txEl>
                                          </p:spTgt>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5" end="5"/>
                                            </p:txEl>
                                          </p:spTgt>
                                        </p:tgtEl>
                                        <p:attrNameLst>
                                          <p:attrName>style.visibility</p:attrName>
                                        </p:attrNameLst>
                                      </p:cBhvr>
                                      <p:to>
                                        <p:strVal val="visible"/>
                                      </p:to>
                                    </p:set>
                                    <p:animEffect transition="in" filter="blinds(horizontal)">
                                      <p:cBhvr>
                                        <p:cTn id="20" dur="500"/>
                                        <p:tgtEl>
                                          <p:spTgt spid="3">
                                            <p:txEl>
                                              <p:pRg st="5" end="5"/>
                                            </p:txEl>
                                          </p:spTgt>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blinds(horizontal)">
                                      <p:cBhvr>
                                        <p:cTn id="25"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nvSpPr>
        <p:spPr>
          <a:xfrm>
            <a:off x="6022975" y="866775"/>
            <a:ext cx="6136005" cy="5398135"/>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ysClr val="windowText" lastClr="000000">
                    <a:lumMod val="75000"/>
                    <a:lumOff val="25000"/>
                  </a:sysClr>
                </a:solidFill>
                <a:uFillTx/>
                <a:latin typeface="Calibri"/>
                <a:ea typeface="宋体" panose="02010600030101010101" pitchFamily="2" charset="-122"/>
                <a:cs typeface="+mn-ea"/>
                <a:sym typeface="宋体" panose="02010600030101010101" pitchFamily="2" charset="-122"/>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ysClr val="windowText" lastClr="000000">
                    <a:lumMod val="75000"/>
                    <a:lumOff val="25000"/>
                  </a:sysClr>
                </a:solidFill>
                <a:uFillTx/>
                <a:latin typeface="Calibri"/>
                <a:ea typeface="宋体" panose="02010600030101010101" pitchFamily="2" charset="-122"/>
                <a:cs typeface="+mn-ea"/>
                <a:sym typeface="宋体" panose="02010600030101010101" pitchFamily="2" charset="-122"/>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ysClr val="windowText" lastClr="000000">
                    <a:lumMod val="75000"/>
                    <a:lumOff val="25000"/>
                  </a:sysClr>
                </a:solidFill>
                <a:uFillTx/>
                <a:latin typeface="Calibri"/>
                <a:ea typeface="宋体" panose="02010600030101010101" pitchFamily="2" charset="-122"/>
                <a:cs typeface="+mn-ea"/>
                <a:sym typeface="宋体" panose="02010600030101010101" pitchFamily="2" charset="-122"/>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ysClr val="windowText" lastClr="000000">
                    <a:lumMod val="75000"/>
                    <a:lumOff val="25000"/>
                  </a:sysClr>
                </a:solidFill>
                <a:uFillTx/>
                <a:latin typeface="Calibri"/>
                <a:ea typeface="宋体" panose="02010600030101010101" pitchFamily="2" charset="-122"/>
                <a:cs typeface="+mn-ea"/>
                <a:sym typeface="宋体" panose="02010600030101010101" pitchFamily="2" charset="-122"/>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ysClr val="windowText" lastClr="000000">
                    <a:lumMod val="75000"/>
                    <a:lumOff val="25000"/>
                  </a:sysClr>
                </a:solidFill>
                <a:uFillTx/>
                <a:latin typeface="Calibri"/>
                <a:ea typeface="宋体" panose="02010600030101010101" pitchFamily="2" charset="-122"/>
                <a:cs typeface="+mn-ea"/>
                <a:sym typeface="宋体" panose="02010600030101010101" pitchFamily="2"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a:ea typeface="+mn-ea"/>
                <a:cs typeface="+mn-ea"/>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a:ea typeface="+mn-ea"/>
                <a:cs typeface="+mn-ea"/>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a:ea typeface="+mn-ea"/>
                <a:cs typeface="+mn-ea"/>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ysClr val="windowText" lastClr="000000"/>
                </a:solidFill>
                <a:latin typeface="Calibri"/>
                <a:ea typeface="+mn-ea"/>
                <a:cs typeface="+mn-ea"/>
              </a:defRPr>
            </a:lvl9pPr>
          </a:lstStyle>
          <a:p>
            <a:pPr marL="0" indent="0" fontAlgn="auto">
              <a:lnSpc>
                <a:spcPct val="150000"/>
              </a:lnSpc>
              <a:buFont typeface="Wingdings" panose="05000000000000000000" pitchFamily="2" charset="2"/>
              <a:buNone/>
            </a:pPr>
            <a:r>
              <a:rPr lang="en-US" altLang="zh-CN" sz="2000">
                <a:solidFill>
                  <a:srgbClr val="FF0000"/>
                </a:solidFill>
                <a:latin typeface="楷体" panose="02010609060101010101" charset="-122"/>
                <a:ea typeface="楷体" panose="02010609060101010101" charset="-122"/>
                <a:sym typeface="+mn-ea"/>
              </a:rPr>
              <a:t>1895</a:t>
            </a:r>
            <a:r>
              <a:rPr lang="zh-CN" altLang="en-US" sz="2000">
                <a:solidFill>
                  <a:srgbClr val="FF0000"/>
                </a:solidFill>
                <a:latin typeface="楷体" panose="02010609060101010101" charset="-122"/>
                <a:ea typeface="楷体" panose="02010609060101010101" charset="-122"/>
                <a:sym typeface="宋体" panose="02010600030101010101" pitchFamily="2" charset="-122"/>
              </a:rPr>
              <a:t>年</a:t>
            </a:r>
            <a:r>
              <a:rPr lang="zh-CN" altLang="en-US" sz="2000">
                <a:latin typeface="楷体" panose="02010609060101010101" charset="-122"/>
                <a:ea typeface="楷体" panose="02010609060101010101" charset="-122"/>
                <a:sym typeface="宋体" panose="02010600030101010101" pitchFamily="2" charset="-122"/>
              </a:rPr>
              <a:t>，</a:t>
            </a:r>
            <a:r>
              <a:rPr lang="zh-CN" altLang="zh-CN" sz="2000">
                <a:latin typeface="楷体" panose="02010609060101010101" charset="-122"/>
                <a:ea typeface="楷体" panose="02010609060101010101" charset="-122"/>
                <a:sym typeface="宋体" panose="02010600030101010101" pitchFamily="2" charset="-122"/>
              </a:rPr>
              <a:t>列宁组织</a:t>
            </a:r>
            <a:r>
              <a:rPr lang="en-US" altLang="zh-CN" sz="2000">
                <a:latin typeface="楷体" panose="02010609060101010101" charset="-122"/>
                <a:ea typeface="楷体" panose="02010609060101010101" charset="-122"/>
                <a:sym typeface="+mn-ea"/>
              </a:rPr>
              <a:t>“</a:t>
            </a:r>
            <a:r>
              <a:rPr lang="zh-CN" altLang="en-US" sz="2000">
                <a:latin typeface="楷体" panose="02010609060101010101" charset="-122"/>
                <a:ea typeface="楷体" panose="02010609060101010101" charset="-122"/>
                <a:sym typeface="宋体" panose="02010600030101010101" pitchFamily="2" charset="-122"/>
              </a:rPr>
              <a:t>工人阶级解放斗争协会</a:t>
            </a:r>
            <a:r>
              <a:rPr lang="en-US" altLang="zh-CN" sz="2000">
                <a:latin typeface="楷体" panose="02010609060101010101" charset="-122"/>
                <a:ea typeface="楷体" panose="02010609060101010101" charset="-122"/>
                <a:sym typeface="+mn-ea"/>
              </a:rPr>
              <a:t>”</a:t>
            </a:r>
            <a:r>
              <a:rPr lang="zh-CN" altLang="en-US" sz="2000">
                <a:latin typeface="楷体" panose="02010609060101010101" charset="-122"/>
                <a:ea typeface="楷体" panose="02010609060101010101" charset="-122"/>
                <a:sym typeface="宋体" panose="02010600030101010101" pitchFamily="2" charset="-122"/>
              </a:rPr>
              <a:t>。</a:t>
            </a:r>
            <a:endParaRPr lang="zh-CN" altLang="en-US" sz="2000">
              <a:latin typeface="楷体" panose="02010609060101010101" charset="-122"/>
              <a:ea typeface="楷体" panose="02010609060101010101" charset="-122"/>
              <a:sym typeface="宋体" pitchFamily="2" charset="-122"/>
            </a:endParaRPr>
          </a:p>
          <a:p>
            <a:pPr marL="0" indent="0" fontAlgn="auto">
              <a:lnSpc>
                <a:spcPct val="150000"/>
              </a:lnSpc>
              <a:buFont typeface="Wingdings" panose="05000000000000000000" charset="0"/>
              <a:buNone/>
            </a:pPr>
            <a:r>
              <a:rPr lang="en-US" altLang="zh-CN" sz="2000">
                <a:solidFill>
                  <a:srgbClr val="FF0000"/>
                </a:solidFill>
                <a:latin typeface="楷体" panose="02010609060101010101" charset="-122"/>
                <a:ea typeface="楷体" panose="02010609060101010101" charset="-122"/>
                <a:sym typeface="+mn-ea"/>
              </a:rPr>
              <a:t>1898</a:t>
            </a:r>
            <a:r>
              <a:rPr lang="zh-CN" altLang="en-US" sz="2000">
                <a:solidFill>
                  <a:srgbClr val="FF0000"/>
                </a:solidFill>
                <a:latin typeface="楷体" panose="02010609060101010101" charset="-122"/>
                <a:ea typeface="楷体" panose="02010609060101010101" charset="-122"/>
                <a:sym typeface="宋体" panose="02010600030101010101" pitchFamily="2" charset="-122"/>
              </a:rPr>
              <a:t>年</a:t>
            </a:r>
            <a:r>
              <a:rPr lang="zh-CN" altLang="en-US" sz="2000">
                <a:latin typeface="楷体" panose="02010609060101010101" charset="-122"/>
                <a:ea typeface="楷体" panose="02010609060101010101" charset="-122"/>
                <a:sym typeface="宋体" panose="02010600030101010101" pitchFamily="2" charset="-122"/>
              </a:rPr>
              <a:t>，</a:t>
            </a:r>
            <a:r>
              <a:rPr lang="zh-CN" altLang="zh-CN" sz="2000">
                <a:latin typeface="楷体" panose="02010609060101010101" charset="-122"/>
                <a:ea typeface="楷体" panose="02010609060101010101" charset="-122"/>
                <a:sym typeface="宋体" panose="02010600030101010101" pitchFamily="2" charset="-122"/>
              </a:rPr>
              <a:t>俄国</a:t>
            </a:r>
            <a:r>
              <a:rPr lang="zh-CN" altLang="zh-CN" sz="2000">
                <a:solidFill>
                  <a:srgbClr val="FF0000"/>
                </a:solidFill>
                <a:latin typeface="楷体" panose="02010609060101010101" charset="-122"/>
                <a:ea typeface="楷体" panose="02010609060101010101" charset="-122"/>
                <a:sym typeface="宋体" panose="02010600030101010101" pitchFamily="2" charset="-122"/>
              </a:rPr>
              <a:t>社会民主工党宣告成立，</a:t>
            </a:r>
            <a:r>
              <a:rPr lang="zh-CN" sz="2000">
                <a:latin typeface="楷体" panose="02010609060101010101" charset="-122"/>
                <a:ea typeface="楷体" panose="02010609060101010101" charset="-122"/>
                <a:sym typeface="宋体" panose="02010600030101010101" pitchFamily="2" charset="-122"/>
              </a:rPr>
              <a:t>展开有组织的工人运动。</a:t>
            </a:r>
            <a:endParaRPr lang="zh-CN" sz="2000">
              <a:latin typeface="楷体" panose="02010609060101010101" charset="-122"/>
              <a:ea typeface="楷体" panose="02010609060101010101" charset="-122"/>
            </a:endParaRPr>
          </a:p>
          <a:p>
            <a:pPr marL="0" indent="0" fontAlgn="auto">
              <a:lnSpc>
                <a:spcPct val="150000"/>
              </a:lnSpc>
              <a:buFont typeface="Wingdings" panose="05000000000000000000" charset="0"/>
              <a:buNone/>
            </a:pPr>
            <a:r>
              <a:rPr lang="en-US" altLang="zh-CN" sz="2000">
                <a:solidFill>
                  <a:srgbClr val="FF0000"/>
                </a:solidFill>
                <a:latin typeface="楷体" panose="02010609060101010101" charset="-122"/>
                <a:ea typeface="楷体" panose="02010609060101010101" charset="-122"/>
                <a:sym typeface="+mn-ea"/>
              </a:rPr>
              <a:t>1900</a:t>
            </a:r>
            <a:r>
              <a:rPr lang="zh-CN" altLang="zh-CN" sz="2000">
                <a:solidFill>
                  <a:srgbClr val="FF0000"/>
                </a:solidFill>
                <a:latin typeface="楷体" panose="02010609060101010101" charset="-122"/>
                <a:ea typeface="楷体" panose="02010609060101010101" charset="-122"/>
                <a:sym typeface="宋体" panose="02010600030101010101" pitchFamily="2" charset="-122"/>
              </a:rPr>
              <a:t>年</a:t>
            </a:r>
            <a:r>
              <a:rPr lang="zh-CN" altLang="en-US" sz="2000">
                <a:latin typeface="楷体" panose="02010609060101010101" charset="-122"/>
                <a:ea typeface="楷体" panose="02010609060101010101" charset="-122"/>
                <a:sym typeface="宋体" panose="02010600030101010101" pitchFamily="2" charset="-122"/>
              </a:rPr>
              <a:t>，</a:t>
            </a:r>
            <a:r>
              <a:rPr lang="zh-CN" altLang="zh-CN" sz="2000">
                <a:latin typeface="楷体" panose="02010609060101010101" charset="-122"/>
                <a:ea typeface="楷体" panose="02010609060101010101" charset="-122"/>
                <a:sym typeface="宋体" panose="02010600030101010101" pitchFamily="2" charset="-122"/>
              </a:rPr>
              <a:t>列宁流放期满</a:t>
            </a:r>
            <a:r>
              <a:rPr lang="zh-CN" altLang="en-US" sz="2000">
                <a:latin typeface="楷体" panose="02010609060101010101" charset="-122"/>
                <a:ea typeface="楷体" panose="02010609060101010101" charset="-122"/>
                <a:sym typeface="宋体" panose="02010600030101010101" pitchFamily="2" charset="-122"/>
              </a:rPr>
              <a:t>，</a:t>
            </a:r>
            <a:r>
              <a:rPr lang="en-US" altLang="zh-CN" sz="2000">
                <a:latin typeface="楷体" panose="02010609060101010101" charset="-122"/>
                <a:ea typeface="楷体" panose="02010609060101010101" charset="-122"/>
                <a:sym typeface="+mn-ea"/>
              </a:rPr>
              <a:t>7</a:t>
            </a:r>
            <a:r>
              <a:rPr lang="zh-CN" altLang="en-US" sz="2000">
                <a:latin typeface="楷体" panose="02010609060101010101" charset="-122"/>
                <a:ea typeface="楷体" panose="02010609060101010101" charset="-122"/>
                <a:sym typeface="宋体" panose="02010600030101010101" pitchFamily="2" charset="-122"/>
              </a:rPr>
              <a:t>月回国后创办了马克思主义者的第一张全俄政治报纸</a:t>
            </a:r>
            <a:r>
              <a:rPr lang="zh-CN" altLang="en-US" sz="2000">
                <a:solidFill>
                  <a:srgbClr val="FF0000"/>
                </a:solidFill>
                <a:latin typeface="楷体" panose="02010609060101010101" charset="-122"/>
                <a:ea typeface="楷体" panose="02010609060101010101" charset="-122"/>
                <a:sym typeface="宋体" panose="02010600030101010101" pitchFamily="2" charset="-122"/>
              </a:rPr>
              <a:t>《火星报》</a:t>
            </a:r>
            <a:r>
              <a:rPr lang="zh-CN" altLang="en-US" sz="2000">
                <a:latin typeface="楷体" panose="02010609060101010101" charset="-122"/>
                <a:ea typeface="楷体" panose="02010609060101010101" charset="-122"/>
                <a:sym typeface="宋体" panose="02010600030101010101" pitchFamily="2" charset="-122"/>
              </a:rPr>
              <a:t>，为俄国建立新型的无产阶级政党作了</a:t>
            </a:r>
            <a:r>
              <a:rPr lang="zh-CN" altLang="en-US" sz="2000">
                <a:solidFill>
                  <a:srgbClr val="FF0000"/>
                </a:solidFill>
                <a:latin typeface="楷体" panose="02010609060101010101" charset="-122"/>
                <a:ea typeface="楷体" panose="02010609060101010101" charset="-122"/>
                <a:sym typeface="宋体" panose="02010600030101010101" pitchFamily="2" charset="-122"/>
              </a:rPr>
              <a:t>思想上和组织上</a:t>
            </a:r>
            <a:r>
              <a:rPr lang="zh-CN" altLang="en-US" sz="2000">
                <a:latin typeface="楷体" panose="02010609060101010101" charset="-122"/>
                <a:ea typeface="楷体" panose="02010609060101010101" charset="-122"/>
                <a:sym typeface="宋体" panose="02010600030101010101" pitchFamily="2" charset="-122"/>
              </a:rPr>
              <a:t>的准备。</a:t>
            </a:r>
            <a:endParaRPr lang="zh-CN" altLang="zh-CN" sz="2000">
              <a:latin typeface="楷体" panose="02010609060101010101" charset="-122"/>
              <a:ea typeface="楷体" panose="02010609060101010101" charset="-122"/>
              <a:sym typeface="宋体" pitchFamily="2" charset="-122"/>
            </a:endParaRPr>
          </a:p>
          <a:p>
            <a:pPr marL="0" indent="0" fontAlgn="auto">
              <a:lnSpc>
                <a:spcPct val="150000"/>
              </a:lnSpc>
              <a:buFont typeface="Wingdings" panose="05000000000000000000" charset="0"/>
              <a:buNone/>
            </a:pPr>
            <a:r>
              <a:rPr lang="zh-CN" sz="2000">
                <a:solidFill>
                  <a:srgbClr val="FF0000"/>
                </a:solidFill>
                <a:latin typeface="楷体" panose="02010609060101010101" charset="-122"/>
                <a:ea typeface="楷体" panose="02010609060101010101" charset="-122"/>
                <a:sym typeface="宋体" panose="02010600030101010101" pitchFamily="2" charset="-122"/>
              </a:rPr>
              <a:t>1903年</a:t>
            </a:r>
            <a:r>
              <a:rPr lang="zh-CN" sz="2000">
                <a:latin typeface="楷体" panose="02010609060101010101" charset="-122"/>
                <a:ea typeface="楷体" panose="02010609060101010101" charset="-122"/>
                <a:sym typeface="宋体" panose="02010600030101010101" pitchFamily="2" charset="-122"/>
              </a:rPr>
              <a:t>，俄国社会民主工党二大召开。列宁的拥护者占据中央委员会的多数，被称为</a:t>
            </a:r>
            <a:r>
              <a:rPr lang="zh-CN" sz="2000">
                <a:solidFill>
                  <a:srgbClr val="FF0000"/>
                </a:solidFill>
                <a:latin typeface="楷体" panose="02010609060101010101" charset="-122"/>
                <a:ea typeface="楷体" panose="02010609060101010101" charset="-122"/>
                <a:sym typeface="宋体" panose="02010600030101010101" pitchFamily="2" charset="-122"/>
              </a:rPr>
              <a:t>“布尔什维克”</a:t>
            </a:r>
            <a:r>
              <a:rPr lang="zh-CN" sz="2000">
                <a:latin typeface="楷体" panose="02010609060101010101" charset="-122"/>
                <a:ea typeface="楷体" panose="02010609060101010101" charset="-122"/>
                <a:sym typeface="宋体" panose="02010600030101010101" pitchFamily="2" charset="-122"/>
              </a:rPr>
              <a:t>，</a:t>
            </a:r>
            <a:r>
              <a:rPr lang="zh-CN" sz="2000" u="sng">
                <a:solidFill>
                  <a:srgbClr val="FF0000"/>
                </a:solidFill>
                <a:latin typeface="楷体" panose="02010609060101010101" charset="-122"/>
                <a:ea typeface="楷体" panose="02010609060101010101" charset="-122"/>
                <a:sym typeface="宋体" panose="02010600030101010101" pitchFamily="2" charset="-122"/>
              </a:rPr>
              <a:t>大会标志着布尔什维克党的建立，“布尔什维主义”为党的指导思想，也就是列宁主义。</a:t>
            </a:r>
            <a:endParaRPr lang="zh-CN" sz="2000" u="sng">
              <a:solidFill>
                <a:srgbClr val="FF0000"/>
              </a:solidFill>
              <a:latin typeface="楷体" panose="02010609060101010101" charset="-122"/>
              <a:ea typeface="楷体" panose="02010609060101010101" charset="-122"/>
              <a:sym typeface="宋体" pitchFamily="2" charset="-122"/>
            </a:endParaRPr>
          </a:p>
        </p:txBody>
      </p:sp>
      <p:pic>
        <p:nvPicPr>
          <p:cNvPr id="76818" name="内容占位符 76817" descr="C:/Documents and Settings/Administrator/桌面/第5课/http:/www.1-123.com/1zhenzhi/IMAGES/413.jpg"/>
          <p:cNvPicPr>
            <a:picLocks noGrp="1" noChangeAspect="1"/>
          </p:cNvPicPr>
          <p:nvPr>
            <p:custDataLst>
              <p:tags r:id="rId5"/>
            </p:custDataLst>
          </p:nvPr>
        </p:nvPicPr>
        <p:blipFill>
          <a:blip r:embed="rId4" r:link="rId3"/>
          <a:stretch>
            <a:fillRect/>
          </a:stretch>
        </p:blipFill>
        <p:spPr>
          <a:xfrm>
            <a:off x="92126" y="864076"/>
            <a:ext cx="3079750" cy="4516437"/>
          </a:xfrm>
          <a:prstGeom prst="rect">
            <a:avLst/>
          </a:prstGeom>
        </p:spPr>
      </p:pic>
      <p:sp>
        <p:nvSpPr>
          <p:cNvPr id="5" name="文本框 4"/>
          <p:cNvSpPr txBox="1"/>
          <p:nvPr/>
        </p:nvSpPr>
        <p:spPr>
          <a:xfrm>
            <a:off x="100330" y="5502274"/>
            <a:ext cx="2974340" cy="830997"/>
          </a:xfrm>
          <a:prstGeom prst="rect">
            <a:avLst/>
          </a:prstGeom>
          <a:noFill/>
        </p:spPr>
        <p:txBody>
          <a:bodyPr wrap="square" rtlCol="0">
            <a:spAutoFit/>
          </a:bodyPr>
          <a:lstStyle/>
          <a:p>
            <a:pPr algn="ctr"/>
            <a:r>
              <a:rPr lang="zh-CN" altLang="zh-CN" sz="2400">
                <a:latin typeface="楷体" panose="02010609060101010101" charset="-122"/>
                <a:ea typeface="楷体" panose="02010609060101010101" charset="-122"/>
              </a:rPr>
              <a:t>列</a:t>
            </a:r>
            <a:r>
              <a:rPr lang="en-US" altLang="zh-CN" sz="2400">
                <a:latin typeface="楷体" panose="02010609060101010101" charset="-122"/>
                <a:ea typeface="楷体" panose="02010609060101010101" charset="-122"/>
              </a:rPr>
              <a:t> </a:t>
            </a:r>
            <a:r>
              <a:rPr lang="zh-CN" altLang="zh-CN" sz="2400">
                <a:latin typeface="楷体" panose="02010609060101010101" charset="-122"/>
                <a:ea typeface="楷体" panose="02010609060101010101" charset="-122"/>
              </a:rPr>
              <a:t>宁 </a:t>
            </a:r>
            <a:endParaRPr lang="en-US" altLang="zh-CN" sz="2400">
              <a:latin typeface="楷体" panose="02010609060101010101" charset="-122"/>
              <a:ea typeface="楷体" panose="02010609060101010101" charset="-122"/>
            </a:endParaRPr>
          </a:p>
          <a:p>
            <a:pPr algn="ctr"/>
            <a:r>
              <a:rPr lang="zh-CN" altLang="en-US" sz="2400">
                <a:latin typeface="楷体" panose="02010609060101010101" charset="-122"/>
                <a:ea typeface="楷体" panose="02010609060101010101" charset="-122"/>
              </a:rPr>
              <a:t>（</a:t>
            </a:r>
            <a:r>
              <a:rPr lang="en-US" altLang="zh-CN" sz="2400">
                <a:latin typeface="楷体" panose="02010609060101010101" charset="-122"/>
                <a:ea typeface="楷体" panose="02010609060101010101" charset="-122"/>
              </a:rPr>
              <a:t>1870——1924</a:t>
            </a:r>
            <a:r>
              <a:rPr lang="zh-CN" altLang="en-US" sz="2400">
                <a:latin typeface="楷体" panose="02010609060101010101" charset="-122"/>
                <a:ea typeface="楷体" panose="02010609060101010101" charset="-122"/>
              </a:rPr>
              <a:t>）</a:t>
            </a:r>
            <a:endParaRPr lang="zh-CN" altLang="en-US" sz="2400">
              <a:latin typeface="楷体" panose="02010609060101010101" charset="-122"/>
              <a:ea typeface="楷体" panose="02010609060101010101" charset="-122"/>
            </a:endParaRPr>
          </a:p>
        </p:txBody>
      </p:sp>
      <p:pic>
        <p:nvPicPr>
          <p:cNvPr id="11275" name="Picture 2" descr="C:\Users\Administrator\Desktop\无标题.png"/>
          <p:cNvPicPr>
            <a:picLocks noChangeAspect="1"/>
          </p:cNvPicPr>
          <p:nvPr>
            <p:custDataLst>
              <p:tags r:id="rId7"/>
            </p:custDataLst>
          </p:nvPr>
        </p:nvPicPr>
        <p:blipFill>
          <a:blip r:embed="rId6"/>
          <a:stretch>
            <a:fillRect/>
          </a:stretch>
        </p:blipFill>
        <p:spPr>
          <a:xfrm>
            <a:off x="3290621" y="894455"/>
            <a:ext cx="2781859" cy="5568875"/>
          </a:xfrm>
          <a:prstGeom prst="rect">
            <a:avLst/>
          </a:prstGeom>
          <a:noFill/>
          <a:ln w="9525">
            <a:noFill/>
          </a:ln>
        </p:spPr>
      </p:pic>
      <p:sp>
        <p:nvSpPr>
          <p:cNvPr id="10" name="文本框 9"/>
          <p:cNvSpPr txBox="1"/>
          <p:nvPr/>
        </p:nvSpPr>
        <p:spPr>
          <a:xfrm>
            <a:off x="264160" y="208915"/>
            <a:ext cx="4300855" cy="491490"/>
          </a:xfrm>
          <a:prstGeom prst="rect">
            <a:avLst/>
          </a:prstGeom>
          <a:solidFill>
            <a:srgbClr val="FDD036"/>
          </a:solidFill>
        </p:spPr>
        <p:txBody>
          <a:bodyPr wrap="square" rtlCol="0" anchor="t">
            <a:spAutoFit/>
          </a:bodyPr>
          <a:lstStyle/>
          <a:p>
            <a:r>
              <a:rPr lang="zh-CN" altLang="en-US" sz="2600">
                <a:latin typeface="黑体" panose="02010609060101010101" charset="-122"/>
                <a:ea typeface="黑体" panose="02010609060101010101" charset="-122"/>
                <a:sym typeface="微软雅黑" panose="020b0503020204020204" pitchFamily="34" charset="-122"/>
              </a:rPr>
              <a:t>（三）列宁主义形成的过程</a:t>
            </a:r>
            <a:endParaRPr lang="zh-CN" altLang="en-US" sz="2600">
              <a:latin typeface="黑体" panose="02010609060101010101" charset="-122"/>
              <a:ea typeface="黑体" panose="020106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11275"/>
                                        </p:tgtEl>
                                        <p:attrNameLst>
                                          <p:attrName>style.visibility</p:attrName>
                                        </p:attrNameLst>
                                      </p:cBhvr>
                                      <p:to>
                                        <p:strVal val="visible"/>
                                      </p:to>
                                    </p:set>
                                    <p:animEffect transition="in" filter="blinds(horizontal)">
                                      <p:cBhvr>
                                        <p:cTn id="25" dur="500"/>
                                        <p:tgtEl>
                                          <p:spTgt spid="11275"/>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additive="base">
                                        <p:cTn id="30"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135890" y="1155065"/>
            <a:ext cx="12106910" cy="3322955"/>
          </a:xfrm>
          <a:prstGeom prst="rect">
            <a:avLst/>
          </a:prstGeom>
          <a:noFill/>
          <a:ln w="9525">
            <a:noFill/>
          </a:ln>
        </p:spPr>
        <p:txBody>
          <a:bodyPr wrap="square">
            <a:spAutoFit/>
          </a:bodyPr>
          <a:lstStyle/>
          <a:p>
            <a:pPr indent="0">
              <a:lnSpc>
                <a:spcPct val="150000"/>
              </a:lnSpc>
            </a:pPr>
            <a:r>
              <a:rPr lang="en-US" altLang="zh-CN" sz="2800" b="0">
                <a:solidFill>
                  <a:srgbClr val="000000"/>
                </a:solidFill>
                <a:latin typeface="黑体" panose="02010609060101010101" charset="-122"/>
                <a:ea typeface="黑体" panose="02010609060101010101" charset="-122"/>
                <a:cs typeface="黑体" panose="02010609060101010101" charset="-122"/>
              </a:rPr>
              <a:t>1.</a:t>
            </a:r>
            <a:r>
              <a:rPr lang="zh-CN" sz="2800" b="0">
                <a:solidFill>
                  <a:srgbClr val="000000"/>
                </a:solidFill>
                <a:latin typeface="黑体" panose="02010609060101010101" charset="-122"/>
                <a:ea typeface="黑体" panose="02010609060101010101" charset="-122"/>
                <a:cs typeface="黑体" panose="02010609060101010101" charset="-122"/>
              </a:rPr>
              <a:t>列宁深刻洞悉帝国主义时代资本主义发展的新特征, 把</a:t>
            </a:r>
            <a:r>
              <a:rPr lang="zh-CN" sz="2800" b="0" u="sng">
                <a:solidFill>
                  <a:srgbClr val="FF0000"/>
                </a:solidFill>
                <a:latin typeface="黑体" panose="02010609060101010101" charset="-122"/>
                <a:ea typeface="黑体" panose="02010609060101010101" charset="-122"/>
                <a:cs typeface="黑体" panose="02010609060101010101" charset="-122"/>
              </a:rPr>
              <a:t>马克思主义基本原理</a:t>
            </a:r>
            <a:r>
              <a:rPr lang="zh-CN" sz="2800" b="0">
                <a:solidFill>
                  <a:srgbClr val="000000"/>
                </a:solidFill>
                <a:latin typeface="黑体" panose="02010609060101010101" charset="-122"/>
                <a:ea typeface="黑体" panose="02010609060101010101" charset="-122"/>
                <a:cs typeface="黑体" panose="02010609060101010101" charset="-122"/>
              </a:rPr>
              <a:t>与</a:t>
            </a:r>
            <a:r>
              <a:rPr lang="zh-CN" sz="2800" b="0" u="sng">
                <a:solidFill>
                  <a:srgbClr val="FF0000"/>
                </a:solidFill>
                <a:latin typeface="黑体" panose="02010609060101010101" charset="-122"/>
                <a:ea typeface="黑体" panose="02010609060101010101" charset="-122"/>
                <a:cs typeface="黑体" panose="02010609060101010101" charset="-122"/>
              </a:rPr>
              <a:t>俄国革命具体实际结合</a:t>
            </a:r>
            <a:r>
              <a:rPr lang="zh-CN" sz="2800" b="0">
                <a:solidFill>
                  <a:srgbClr val="000000"/>
                </a:solidFill>
                <a:latin typeface="黑体" panose="02010609060101010101" charset="-122"/>
                <a:ea typeface="黑体" panose="02010609060101010101" charset="-122"/>
                <a:cs typeface="黑体" panose="02010609060101010101" charset="-122"/>
              </a:rPr>
              <a:t>起来，形成了</a:t>
            </a:r>
            <a:r>
              <a:rPr lang="zh-CN" sz="2800" b="0" u="sng">
                <a:solidFill>
                  <a:srgbClr val="FF0000"/>
                </a:solidFill>
                <a:latin typeface="黑体" panose="02010609060101010101" charset="-122"/>
                <a:ea typeface="黑体" panose="02010609060101010101" charset="-122"/>
                <a:cs typeface="黑体" panose="02010609060101010101" charset="-122"/>
              </a:rPr>
              <a:t>列宁主义</a:t>
            </a:r>
            <a:r>
              <a:rPr lang="zh-CN" sz="2800" b="0">
                <a:solidFill>
                  <a:srgbClr val="000000"/>
                </a:solidFill>
                <a:latin typeface="黑体" panose="02010609060101010101" charset="-122"/>
                <a:ea typeface="黑体" panose="02010609060101010101" charset="-122"/>
                <a:cs typeface="黑体" panose="02010609060101010101" charset="-122"/>
              </a:rPr>
              <a:t>；</a:t>
            </a:r>
            <a:endParaRPr lang="zh-CN" sz="2800" b="0">
              <a:solidFill>
                <a:srgbClr val="000000"/>
              </a:solidFill>
              <a:latin typeface="黑体" charset="-122"/>
              <a:ea typeface="黑体" charset="-122"/>
              <a:cs typeface="黑体" panose="02010609060101010101" charset="-122"/>
            </a:endParaRPr>
          </a:p>
          <a:p>
            <a:pPr indent="0">
              <a:lnSpc>
                <a:spcPct val="150000"/>
              </a:lnSpc>
            </a:pPr>
            <a:r>
              <a:rPr lang="en-US" altLang="zh-CN" sz="2800" b="0">
                <a:solidFill>
                  <a:srgbClr val="000000"/>
                </a:solidFill>
                <a:latin typeface="黑体" panose="02010609060101010101" charset="-122"/>
                <a:ea typeface="黑体" panose="02010609060101010101" charset="-122"/>
                <a:cs typeface="黑体" panose="02010609060101010101" charset="-122"/>
              </a:rPr>
              <a:t>2.</a:t>
            </a:r>
            <a:r>
              <a:rPr lang="zh-CN" sz="2800" b="0">
                <a:solidFill>
                  <a:srgbClr val="000000"/>
                </a:solidFill>
                <a:latin typeface="黑体" panose="02010609060101010101" charset="-122"/>
                <a:ea typeface="黑体" panose="02010609060101010101" charset="-122"/>
                <a:cs typeface="黑体" panose="02010609060101010101" charset="-122"/>
              </a:rPr>
              <a:t>创造性地提出社会主义可能在</a:t>
            </a:r>
            <a:r>
              <a:rPr lang="zh-CN" sz="2800" b="1" u="sng">
                <a:solidFill>
                  <a:srgbClr val="FF0000"/>
                </a:solidFill>
                <a:latin typeface="黑体" panose="02010609060101010101" charset="-122"/>
                <a:ea typeface="黑体" panose="02010609060101010101" charset="-122"/>
                <a:cs typeface="黑体" panose="02010609060101010101" charset="-122"/>
              </a:rPr>
              <a:t>一国</a:t>
            </a:r>
            <a:r>
              <a:rPr lang="zh-CN" sz="2800" b="0">
                <a:solidFill>
                  <a:srgbClr val="000000"/>
                </a:solidFill>
                <a:latin typeface="黑体" panose="02010609060101010101" charset="-122"/>
                <a:ea typeface="黑体" panose="02010609060101010101" charset="-122"/>
                <a:cs typeface="黑体" panose="02010609060101010101" charset="-122"/>
              </a:rPr>
              <a:t>或</a:t>
            </a:r>
            <a:r>
              <a:rPr lang="zh-CN" sz="2800" b="1" u="sng">
                <a:solidFill>
                  <a:srgbClr val="FF0000"/>
                </a:solidFill>
                <a:latin typeface="黑体" panose="02010609060101010101" charset="-122"/>
                <a:ea typeface="黑体" panose="02010609060101010101" charset="-122"/>
                <a:cs typeface="黑体" panose="02010609060101010101" charset="-122"/>
              </a:rPr>
              <a:t>数国</a:t>
            </a:r>
            <a:r>
              <a:rPr lang="zh-CN" sz="2800" b="0">
                <a:solidFill>
                  <a:srgbClr val="000000"/>
                </a:solidFill>
                <a:latin typeface="黑体" panose="02010609060101010101" charset="-122"/>
                <a:ea typeface="黑体" panose="02010609060101010101" charset="-122"/>
                <a:cs typeface="黑体" panose="02010609060101010101" charset="-122"/>
              </a:rPr>
              <a:t>首先取得胜利等一系列社会主义</a:t>
            </a:r>
            <a:r>
              <a:rPr lang="zh-CN" sz="2800" b="0">
                <a:solidFill>
                  <a:srgbClr val="FF0000"/>
                </a:solidFill>
                <a:latin typeface="黑体" panose="02010609060101010101" charset="-122"/>
                <a:ea typeface="黑体" panose="02010609060101010101" charset="-122"/>
                <a:cs typeface="黑体" panose="02010609060101010101" charset="-122"/>
              </a:rPr>
              <a:t>革命</a:t>
            </a:r>
            <a:r>
              <a:rPr lang="zh-CN" sz="2800" b="0">
                <a:solidFill>
                  <a:srgbClr val="000000"/>
                </a:solidFill>
                <a:latin typeface="黑体" panose="02010609060101010101" charset="-122"/>
                <a:ea typeface="黑体" panose="02010609060101010101" charset="-122"/>
                <a:cs typeface="黑体" panose="02010609060101010101" charset="-122"/>
              </a:rPr>
              <a:t>和社会主义</a:t>
            </a:r>
            <a:r>
              <a:rPr lang="zh-CN" sz="2800" b="0">
                <a:solidFill>
                  <a:srgbClr val="FF0000"/>
                </a:solidFill>
                <a:latin typeface="黑体" panose="02010609060101010101" charset="-122"/>
                <a:ea typeface="黑体" panose="02010609060101010101" charset="-122"/>
                <a:cs typeface="黑体" panose="02010609060101010101" charset="-122"/>
              </a:rPr>
              <a:t>建设</a:t>
            </a:r>
            <a:r>
              <a:rPr lang="zh-CN" sz="2800" b="0">
                <a:solidFill>
                  <a:srgbClr val="000000"/>
                </a:solidFill>
                <a:latin typeface="黑体" panose="02010609060101010101" charset="-122"/>
                <a:ea typeface="黑体" panose="02010609060101010101" charset="-122"/>
                <a:cs typeface="黑体" panose="02010609060101010101" charset="-122"/>
              </a:rPr>
              <a:t>理论；</a:t>
            </a:r>
            <a:endParaRPr lang="zh-CN" sz="2800" b="0">
              <a:solidFill>
                <a:srgbClr val="000000"/>
              </a:solidFill>
              <a:latin typeface="黑体" panose="02010609060101010101" charset="-122"/>
              <a:ea typeface="黑体" panose="02010609060101010101" charset="-122"/>
              <a:cs typeface="黑体" panose="02010609060101010101" charset="-122"/>
            </a:endParaRPr>
          </a:p>
          <a:p>
            <a:pPr indent="0">
              <a:lnSpc>
                <a:spcPct val="150000"/>
              </a:lnSpc>
            </a:pPr>
            <a:r>
              <a:rPr lang="en-US" altLang="zh-CN" sz="2800" b="0">
                <a:solidFill>
                  <a:srgbClr val="000000"/>
                </a:solidFill>
                <a:latin typeface="黑体" panose="02010609060101010101" charset="-122"/>
                <a:ea typeface="黑体" panose="02010609060101010101" charset="-122"/>
                <a:cs typeface="黑体" panose="02010609060101010101" charset="-122"/>
              </a:rPr>
              <a:t>3.</a:t>
            </a:r>
            <a:r>
              <a:rPr lang="zh-CN" sz="2800" b="0">
                <a:solidFill>
                  <a:srgbClr val="000000"/>
                </a:solidFill>
                <a:latin typeface="黑体" panose="02010609060101010101" charset="-122"/>
                <a:ea typeface="黑体" panose="02010609060101010101" charset="-122"/>
                <a:cs typeface="黑体" panose="02010609060101010101" charset="-122"/>
              </a:rPr>
              <a:t>为</a:t>
            </a:r>
            <a:r>
              <a:rPr lang="zh-CN" sz="2800" b="0">
                <a:solidFill>
                  <a:srgbClr val="FF0000"/>
                </a:solidFill>
                <a:latin typeface="黑体" panose="02010609060101010101" charset="-122"/>
                <a:ea typeface="黑体" panose="02010609060101010101" charset="-122"/>
                <a:cs typeface="黑体" panose="02010609060101010101" charset="-122"/>
              </a:rPr>
              <a:t>帝国主义时代</a:t>
            </a:r>
            <a:r>
              <a:rPr lang="zh-CN" sz="2800" b="0">
                <a:solidFill>
                  <a:srgbClr val="000000"/>
                </a:solidFill>
                <a:latin typeface="黑体" panose="02010609060101010101" charset="-122"/>
                <a:ea typeface="黑体" panose="02010609060101010101" charset="-122"/>
                <a:cs typeface="黑体" panose="02010609060101010101" charset="-122"/>
              </a:rPr>
              <a:t>的无产阶级革命提供了</a:t>
            </a:r>
            <a:r>
              <a:rPr lang="zh-CN" sz="2800" b="0" u="sng">
                <a:solidFill>
                  <a:srgbClr val="0033CC"/>
                </a:solidFill>
                <a:latin typeface="黑体" panose="02010609060101010101" charset="-122"/>
                <a:ea typeface="黑体" panose="02010609060101010101" charset="-122"/>
                <a:cs typeface="黑体" panose="02010609060101010101" charset="-122"/>
              </a:rPr>
              <a:t>强大思想武器</a:t>
            </a:r>
            <a:r>
              <a:rPr lang="zh-CN" sz="2800" b="0">
                <a:solidFill>
                  <a:srgbClr val="000000"/>
                </a:solidFill>
                <a:latin typeface="黑体" panose="02010609060101010101" charset="-122"/>
                <a:ea typeface="黑体" panose="02010609060101010101" charset="-122"/>
                <a:cs typeface="黑体" panose="02010609060101010101" charset="-122"/>
              </a:rPr>
              <a:t>。</a:t>
            </a:r>
            <a:endParaRPr lang="zh-CN" altLang="en-US" sz="2800">
              <a:latin typeface="黑体" charset="-122"/>
              <a:ea typeface="黑体" charset="-122"/>
              <a:cs typeface="黑体" panose="02010609060101010101" charset="-122"/>
            </a:endParaRPr>
          </a:p>
        </p:txBody>
      </p:sp>
      <p:sp>
        <p:nvSpPr>
          <p:cNvPr id="8" name="文本框 7"/>
          <p:cNvSpPr txBox="1"/>
          <p:nvPr/>
        </p:nvSpPr>
        <p:spPr>
          <a:xfrm>
            <a:off x="587375" y="318135"/>
            <a:ext cx="2669540" cy="491490"/>
          </a:xfrm>
          <a:prstGeom prst="rect">
            <a:avLst/>
          </a:prstGeom>
          <a:solidFill>
            <a:schemeClr val="accent4">
              <a:lumMod val="60000"/>
              <a:lumOff val="40000"/>
            </a:schemeClr>
          </a:solidFill>
        </p:spPr>
        <p:txBody>
          <a:bodyPr wrap="square" rtlCol="0" anchor="t">
            <a:spAutoFit/>
          </a:bodyPr>
          <a:lstStyle/>
          <a:p>
            <a:r>
              <a:rPr lang="zh-CN" altLang="en-US" sz="2600">
                <a:latin typeface="黑体" panose="02010609060101010101" charset="-122"/>
                <a:ea typeface="黑体" panose="02010609060101010101" charset="-122"/>
                <a:sym typeface="+mn-ea"/>
              </a:rPr>
              <a:t>（四）历史意义</a:t>
            </a:r>
            <a:endParaRPr lang="zh-CN" altLang="en-US" sz="2600">
              <a:latin typeface="黑体" panose="02010609060101010101" charset="-122"/>
              <a:ea typeface="黑体" panose="02010609060101010101" charset="-122"/>
            </a:endParaRPr>
          </a:p>
        </p:txBody>
      </p:sp>
      <p:sp>
        <p:nvSpPr>
          <p:cNvPr id="2" name="文本框 1"/>
          <p:cNvSpPr txBox="1"/>
          <p:nvPr/>
        </p:nvSpPr>
        <p:spPr>
          <a:xfrm>
            <a:off x="2280920" y="5068570"/>
            <a:ext cx="6819900" cy="398780"/>
          </a:xfrm>
          <a:prstGeom prst="rect">
            <a:avLst/>
          </a:prstGeom>
          <a:solidFill>
            <a:srgbClr val="C3F6F1"/>
          </a:solidFill>
        </p:spPr>
        <p:txBody>
          <a:bodyPr wrap="none" rtlCol="0" anchor="t">
            <a:spAutoFit/>
          </a:bodyPr>
          <a:lstStyle/>
          <a:p>
            <a:r>
              <a:rPr lang="zh-CN" altLang="en-US" sz="2000" b="1">
                <a:solidFill>
                  <a:srgbClr val="FF0000"/>
                </a:solidFill>
                <a:latin typeface="黑体" panose="02010609060101010101" charset="-122"/>
                <a:ea typeface="黑体" panose="02010609060101010101" charset="-122"/>
                <a:cs typeface="+mn-ea"/>
                <a:sym typeface="+mn-ea"/>
              </a:rPr>
              <a:t>列宁主义：</a:t>
            </a:r>
            <a:r>
              <a:rPr lang="zh-CN" altLang="en-US" sz="2000" b="1" u="sng">
                <a:solidFill>
                  <a:srgbClr val="FF0000"/>
                </a:solidFill>
                <a:latin typeface="黑体" panose="02010609060101010101" charset="-122"/>
                <a:ea typeface="黑体" panose="02010609060101010101" charset="-122"/>
                <a:cs typeface="+mn-ea"/>
                <a:sym typeface="+mn-ea"/>
              </a:rPr>
              <a:t>是帝国主义和无产阶级革命时代的马克思主义。</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0">
                                            <p:txEl>
                                              <p:pRg st="0" end="0"/>
                                            </p:txEl>
                                          </p:spTgt>
                                        </p:tgtEl>
                                        <p:attrNameLst>
                                          <p:attrName>style.visibility</p:attrName>
                                        </p:attrNameLst>
                                      </p:cBhvr>
                                      <p:to>
                                        <p:strVal val="visible"/>
                                      </p:to>
                                    </p:set>
                                    <p:animEffect transition="in" filter="blinds(horizontal)">
                                      <p:cBhvr>
                                        <p:cTn id="7" dur="500"/>
                                        <p:tgtEl>
                                          <p:spTgt spid="100">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0">
                                            <p:txEl>
                                              <p:pRg st="1" end="1"/>
                                            </p:txEl>
                                          </p:spTgt>
                                        </p:tgtEl>
                                        <p:attrNameLst>
                                          <p:attrName>style.visibility</p:attrName>
                                        </p:attrNameLst>
                                      </p:cBhvr>
                                      <p:to>
                                        <p:strVal val="visible"/>
                                      </p:to>
                                    </p:set>
                                    <p:animEffect transition="in" filter="blinds(horizontal)">
                                      <p:cBhvr>
                                        <p:cTn id="12" dur="500"/>
                                        <p:tgtEl>
                                          <p:spTgt spid="100">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0">
                                            <p:txEl>
                                              <p:pRg st="2" end="2"/>
                                            </p:txEl>
                                          </p:spTgt>
                                        </p:tgtEl>
                                        <p:attrNameLst>
                                          <p:attrName>style.visibility</p:attrName>
                                        </p:attrNameLst>
                                      </p:cBhvr>
                                      <p:to>
                                        <p:strVal val="visible"/>
                                      </p:to>
                                    </p:set>
                                    <p:animEffect transition="in" filter="blinds(horizontal)">
                                      <p:cBhvr>
                                        <p:cTn id="17" dur="500"/>
                                        <p:tgtEl>
                                          <p:spTgt spid="100">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2"/>
          <p:cNvSpPr txBox="1"/>
          <p:nvPr/>
        </p:nvSpPr>
        <p:spPr>
          <a:xfrm>
            <a:off x="3522980" y="730250"/>
            <a:ext cx="5614035" cy="460375"/>
          </a:xfrm>
          <a:prstGeom prst="rect">
            <a:avLst/>
          </a:prstGeom>
          <a:solidFill>
            <a:srgbClr val="C3F6F1"/>
          </a:solidFill>
          <a:ln>
            <a:noFill/>
          </a:ln>
        </p:spPr>
        <p:txBody>
          <a:bodyPr wrap="square" rtlCol="0">
            <a:spAutoFit/>
          </a:bodyPr>
          <a:lstStyle/>
          <a:p>
            <a:pPr algn="l"/>
            <a:r>
              <a:rPr lang="zh-CN" altLang="en-US" sz="2400">
                <a:solidFill>
                  <a:srgbClr val="FF0000"/>
                </a:solidFill>
                <a:latin typeface="黑体" panose="02010609060101010101" charset="-122"/>
                <a:ea typeface="黑体" panose="02010609060101010101" charset="-122"/>
              </a:rPr>
              <a:t>经济基础：俄国是落后的帝国主义国家；</a:t>
            </a:r>
            <a:endParaRPr lang="zh-CN" altLang="en-US" sz="2400">
              <a:solidFill>
                <a:srgbClr val="FF0000"/>
              </a:solidFill>
              <a:latin typeface="黑体" charset="-122"/>
              <a:ea typeface="黑体" charset="-122"/>
            </a:endParaRPr>
          </a:p>
        </p:txBody>
      </p:sp>
      <p:sp>
        <p:nvSpPr>
          <p:cNvPr id="11" name="文本框 10"/>
          <p:cNvSpPr txBox="1"/>
          <p:nvPr/>
        </p:nvSpPr>
        <p:spPr>
          <a:xfrm>
            <a:off x="0" y="-9525"/>
            <a:ext cx="352107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二、十月革命的胜利</a:t>
            </a:r>
            <a:endParaRPr lang="zh-CN" altLang="en-US" sz="2800" b="1">
              <a:solidFill>
                <a:srgbClr val="FF0000"/>
              </a:solidFill>
              <a:latin typeface="楷体" panose="02010609060101010101" charset="-122"/>
              <a:ea typeface="楷体" panose="02010609060101010101" charset="-122"/>
            </a:endParaRPr>
          </a:p>
        </p:txBody>
      </p:sp>
      <p:sp>
        <p:nvSpPr>
          <p:cNvPr id="5" name="TextBox 3"/>
          <p:cNvSpPr txBox="1"/>
          <p:nvPr/>
        </p:nvSpPr>
        <p:spPr>
          <a:xfrm>
            <a:off x="3532505" y="1400810"/>
            <a:ext cx="4916805" cy="460375"/>
          </a:xfrm>
          <a:prstGeom prst="rect">
            <a:avLst/>
          </a:prstGeom>
          <a:solidFill>
            <a:srgbClr val="C3F6F1"/>
          </a:solidFill>
        </p:spPr>
        <p:txBody>
          <a:bodyPr wrap="square" rtlCol="0">
            <a:spAutoFit/>
          </a:bodyPr>
          <a:lstStyle/>
          <a:p>
            <a:pPr algn="l"/>
            <a:r>
              <a:rPr lang="zh-CN" altLang="en-US" sz="2400">
                <a:solidFill>
                  <a:srgbClr val="FF0000"/>
                </a:solidFill>
                <a:latin typeface="黑体" panose="02010609060101010101" charset="-122"/>
                <a:ea typeface="黑体" panose="02010609060101010101" charset="-122"/>
              </a:rPr>
              <a:t>政治基础：俄国社会矛盾十分尖锐；</a:t>
            </a:r>
            <a:endParaRPr lang="zh-CN" altLang="en-US" sz="2400">
              <a:solidFill>
                <a:srgbClr val="FF0000"/>
              </a:solidFill>
              <a:latin typeface="黑体" panose="02010609060101010101" charset="-122"/>
              <a:ea typeface="黑体" panose="02010609060101010101" charset="-122"/>
            </a:endParaRPr>
          </a:p>
        </p:txBody>
      </p:sp>
      <p:sp>
        <p:nvSpPr>
          <p:cNvPr id="8" name="TextBox 2"/>
          <p:cNvSpPr txBox="1"/>
          <p:nvPr/>
        </p:nvSpPr>
        <p:spPr>
          <a:xfrm>
            <a:off x="398586" y="1871187"/>
            <a:ext cx="11054646" cy="1886585"/>
          </a:xfrm>
          <a:prstGeom prst="rect">
            <a:avLst/>
          </a:prstGeom>
          <a:noFill/>
          <a:ln>
            <a:solidFill>
              <a:schemeClr val="tx1"/>
            </a:solidFill>
          </a:ln>
        </p:spPr>
        <p:txBody>
          <a:bodyPr wrap="square" rtlCol="0">
            <a:spAutoFit/>
          </a:bodyPr>
          <a:lstStyle/>
          <a:p>
            <a:pPr>
              <a:lnSpc>
                <a:spcPts val="3500"/>
              </a:lnSpc>
            </a:pPr>
            <a:r>
              <a:rPr lang="en-US" altLang="zh-CN" sz="2400">
                <a:latin typeface="楷体" panose="02010609060101010101" charset="-122"/>
                <a:ea typeface="楷体" panose="02010609060101010101" charset="-122"/>
              </a:rPr>
              <a:t>     1916</a:t>
            </a:r>
            <a:r>
              <a:rPr lang="zh-CN" altLang="en-US" sz="2400">
                <a:latin typeface="楷体" panose="02010609060101010101" charset="-122"/>
                <a:ea typeface="楷体" panose="02010609060101010101" charset="-122"/>
              </a:rPr>
              <a:t>年底，前线俄军尚有</a:t>
            </a:r>
            <a:r>
              <a:rPr lang="en-US" altLang="zh-CN" sz="2400">
                <a:latin typeface="楷体" panose="02010609060101010101" charset="-122"/>
                <a:ea typeface="楷体" panose="02010609060101010101" charset="-122"/>
              </a:rPr>
              <a:t>29</a:t>
            </a:r>
            <a:r>
              <a:rPr lang="zh-CN" altLang="en-US" sz="2400">
                <a:latin typeface="楷体" panose="02010609060101010101" charset="-122"/>
                <a:ea typeface="楷体" panose="02010609060101010101" charset="-122"/>
              </a:rPr>
              <a:t>多万士兵连步枪都没有，只能几个人合用一支。</a:t>
            </a:r>
            <a:r>
              <a:rPr lang="en-US" altLang="zh-CN" sz="2400">
                <a:latin typeface="楷体" panose="02010609060101010101" charset="-122"/>
                <a:ea typeface="楷体" panose="02010609060101010101" charset="-122"/>
              </a:rPr>
              <a:t>1917</a:t>
            </a:r>
            <a:r>
              <a:rPr lang="zh-CN" altLang="en-US" sz="2400">
                <a:latin typeface="楷体" panose="02010609060101010101" charset="-122"/>
                <a:ea typeface="楷体" panose="02010609060101010101" charset="-122"/>
              </a:rPr>
              <a:t>年春，</a:t>
            </a:r>
            <a:r>
              <a:rPr lang="zh-CN" altLang="en-US" sz="2400">
                <a:solidFill>
                  <a:srgbClr val="FF0000"/>
                </a:solidFill>
                <a:latin typeface="楷体" panose="02010609060101010101" charset="-122"/>
                <a:ea typeface="楷体" panose="02010609060101010101" charset="-122"/>
              </a:rPr>
              <a:t>全国男性劳动力中已有近一半被强征入伍</a:t>
            </a:r>
            <a:r>
              <a:rPr lang="zh-CN" altLang="en-US" sz="2400">
                <a:latin typeface="楷体" panose="02010609060101010101" charset="-122"/>
                <a:ea typeface="楷体" panose="02010609060101010101" charset="-122"/>
              </a:rPr>
              <a:t>，使得农田荒芜，交通不畅，造成粮食供应紧张</a:t>
            </a:r>
            <a:r>
              <a:rPr lang="en-US" altLang="zh-CN"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rPr>
              <a:t>沙皇政府在战场上频吃败仗，</a:t>
            </a:r>
            <a:r>
              <a:rPr lang="zh-CN" altLang="en-US" sz="2400">
                <a:solidFill>
                  <a:srgbClr val="FF0000"/>
                </a:solidFill>
                <a:latin typeface="楷体" panose="02010609060101010101" charset="-122"/>
                <a:ea typeface="楷体" panose="02010609060101010101" charset="-122"/>
              </a:rPr>
              <a:t>国内危机四伏。</a:t>
            </a:r>
            <a:endParaRPr lang="en-US" altLang="zh-CN" sz="2400">
              <a:solidFill>
                <a:srgbClr val="FF0000"/>
              </a:solidFill>
              <a:latin typeface="楷体" panose="02010609060101010101" charset="-122"/>
              <a:ea typeface="楷体" panose="02010609060101010101" charset="-122"/>
            </a:endParaRPr>
          </a:p>
          <a:p>
            <a:pPr>
              <a:lnSpc>
                <a:spcPts val="3500"/>
              </a:lnSpc>
            </a:pPr>
            <a:r>
              <a:rPr lang="en-US" altLang="zh-CN" sz="2400">
                <a:solidFill>
                  <a:srgbClr val="FF0000"/>
                </a:solidFill>
                <a:latin typeface="楷体" panose="02010609060101010101" charset="-122"/>
                <a:ea typeface="楷体" panose="02010609060101010101" charset="-122"/>
              </a:rPr>
              <a:t>                                                        </a:t>
            </a:r>
            <a:r>
              <a:rPr lang="en-US" altLang="zh-CN"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rPr>
              <a:t>大国崛起</a:t>
            </a:r>
            <a:r>
              <a:rPr lang="en-US" altLang="zh-CN" sz="2400">
                <a:latin typeface="楷体" panose="02010609060101010101" charset="-122"/>
                <a:ea typeface="楷体" panose="02010609060101010101" charset="-122"/>
              </a:rPr>
              <a:t>》</a:t>
            </a:r>
            <a:endParaRPr lang="zh-CN" altLang="en-US" sz="2400">
              <a:latin typeface="楷体" panose="02010609060101010101" charset="-122"/>
              <a:ea typeface="楷体" panose="02010609060101010101" charset="-122"/>
            </a:endParaRPr>
          </a:p>
        </p:txBody>
      </p:sp>
      <p:sp>
        <p:nvSpPr>
          <p:cNvPr id="9" name="TextBox 3"/>
          <p:cNvSpPr txBox="1"/>
          <p:nvPr/>
        </p:nvSpPr>
        <p:spPr>
          <a:xfrm>
            <a:off x="508671" y="3922703"/>
            <a:ext cx="4652683" cy="461665"/>
          </a:xfrm>
          <a:prstGeom prst="rect">
            <a:avLst/>
          </a:prstGeom>
          <a:noFill/>
        </p:spPr>
        <p:txBody>
          <a:bodyPr wrap="square" rtlCol="0">
            <a:spAutoFit/>
          </a:bodyPr>
          <a:lstStyle/>
          <a:p>
            <a:r>
              <a:rPr lang="zh-CN" altLang="en-US" sz="2400">
                <a:latin typeface="楷体" panose="02010609060101010101" charset="-122"/>
                <a:ea typeface="楷体" panose="02010609060101010101" charset="-122"/>
              </a:rPr>
              <a:t>战争期间工人的罢工情况：</a:t>
            </a:r>
            <a:endParaRPr lang="zh-CN" altLang="en-US" sz="2400">
              <a:latin typeface="楷体" panose="02010609060101010101" charset="-122"/>
              <a:ea typeface="楷体" panose="02010609060101010101" charset="-122"/>
            </a:endParaRPr>
          </a:p>
        </p:txBody>
      </p:sp>
      <p:graphicFrame>
        <p:nvGraphicFramePr>
          <p:cNvPr id="10" name="表格 9"/>
          <p:cNvGraphicFramePr>
            <a:graphicFrameLocks noGrp="1"/>
          </p:cNvGraphicFramePr>
          <p:nvPr>
            <p:custDataLst>
              <p:tags r:id="rId2"/>
            </p:custDataLst>
          </p:nvPr>
        </p:nvGraphicFramePr>
        <p:xfrm>
          <a:off x="582929" y="4452057"/>
          <a:ext cx="8958729" cy="1828800"/>
        </p:xfrm>
        <a:graphic>
          <a:graphicData uri="http://schemas.openxmlformats.org/drawingml/2006/table">
            <a:tbl>
              <a:tblPr>
                <a:tableStyleId>{93296810-A885-4BE3-A3E7-6D5BEEA58F35}</a:tableStyleId>
              </a:tblPr>
              <a:tblGrid>
                <a:gridCol w="2986243"/>
                <a:gridCol w="2986243"/>
                <a:gridCol w="2986243"/>
              </a:tblGrid>
              <a:tr h="452095">
                <a:tc>
                  <a:txBody>
                    <a:bodyPr vert="horz" wrap="square"/>
                    <a:lstStyle/>
                    <a:p>
                      <a:pPr algn="ctr"/>
                      <a:r>
                        <a:rPr lang="zh-CN" altLang="en-US" sz="2400">
                          <a:latin typeface="楷体" panose="02010609060101010101" charset="-122"/>
                          <a:ea typeface="楷体" panose="02010609060101010101" charset="-122"/>
                        </a:rPr>
                        <a:t>时间</a:t>
                      </a:r>
                      <a:endParaRPr lang="zh-CN" altLang="en-US" sz="2400">
                        <a:latin typeface="楷体" panose="02010609060101010101" charset="-122"/>
                        <a:ea typeface="楷体" panose="02010609060101010101" charset="-122"/>
                      </a:endParaRPr>
                    </a:p>
                  </a:txBody>
                  <a:tcPr/>
                </a:tc>
                <a:tc>
                  <a:txBody>
                    <a:bodyPr vert="horz" wrap="square"/>
                    <a:lstStyle/>
                    <a:p>
                      <a:pPr algn="ctr"/>
                      <a:r>
                        <a:rPr lang="zh-CN" altLang="en-US" sz="2400">
                          <a:latin typeface="楷体" panose="02010609060101010101" charset="-122"/>
                          <a:ea typeface="楷体" panose="02010609060101010101" charset="-122"/>
                        </a:rPr>
                        <a:t>罢工次数</a:t>
                      </a:r>
                      <a:endParaRPr lang="zh-CN" altLang="en-US" sz="2400">
                        <a:latin typeface="楷体" panose="02010609060101010101" charset="-122"/>
                        <a:ea typeface="楷体" panose="02010609060101010101" charset="-122"/>
                      </a:endParaRPr>
                    </a:p>
                  </a:txBody>
                  <a:tcPr/>
                </a:tc>
                <a:tc>
                  <a:txBody>
                    <a:bodyPr vert="horz" wrap="square"/>
                    <a:lstStyle/>
                    <a:p>
                      <a:pPr algn="ctr"/>
                      <a:r>
                        <a:rPr lang="zh-CN" altLang="en-US" sz="2400">
                          <a:latin typeface="楷体" panose="02010609060101010101" charset="-122"/>
                          <a:ea typeface="楷体" panose="02010609060101010101" charset="-122"/>
                        </a:rPr>
                        <a:t>参加人数</a:t>
                      </a:r>
                      <a:endParaRPr lang="zh-CN" altLang="en-US" sz="2400">
                        <a:latin typeface="楷体" panose="02010609060101010101" charset="-122"/>
                        <a:ea typeface="楷体" panose="02010609060101010101" charset="-122"/>
                      </a:endParaRPr>
                    </a:p>
                  </a:txBody>
                  <a:tcPr/>
                </a:tc>
              </a:tr>
              <a:tr h="452095">
                <a:tc>
                  <a:txBody>
                    <a:bodyPr vert="horz" wrap="square"/>
                    <a:lstStyle/>
                    <a:p>
                      <a:pPr algn="ctr"/>
                      <a:r>
                        <a:rPr lang="en-US" altLang="zh-CN" sz="2400">
                          <a:latin typeface="楷体" panose="02010609060101010101" charset="-122"/>
                          <a:ea typeface="楷体" panose="02010609060101010101" charset="-122"/>
                        </a:rPr>
                        <a:t>1914.8——12</a:t>
                      </a:r>
                      <a:r>
                        <a:rPr lang="zh-CN" altLang="en-US" sz="2400">
                          <a:latin typeface="楷体" panose="02010609060101010101" charset="-122"/>
                          <a:ea typeface="楷体" panose="02010609060101010101" charset="-122"/>
                        </a:rPr>
                        <a:t>月</a:t>
                      </a:r>
                      <a:endParaRPr lang="zh-CN" altLang="en-US" sz="2400">
                        <a:latin typeface="楷体" panose="02010609060101010101" charset="-122"/>
                        <a:ea typeface="楷体" panose="02010609060101010101" charset="-122"/>
                      </a:endParaRPr>
                    </a:p>
                  </a:txBody>
                  <a:tcPr/>
                </a:tc>
                <a:tc>
                  <a:txBody>
                    <a:bodyPr vert="horz" wrap="square"/>
                    <a:lstStyle/>
                    <a:p>
                      <a:pPr algn="ctr"/>
                      <a:r>
                        <a:rPr lang="en-US" altLang="zh-CN" sz="2400">
                          <a:latin typeface="楷体" panose="02010609060101010101" charset="-122"/>
                          <a:ea typeface="楷体" panose="02010609060101010101" charset="-122"/>
                        </a:rPr>
                        <a:t>68</a:t>
                      </a:r>
                      <a:r>
                        <a:rPr lang="zh-CN" altLang="en-US" sz="2400">
                          <a:latin typeface="楷体" panose="02010609060101010101" charset="-122"/>
                          <a:ea typeface="楷体" panose="02010609060101010101" charset="-122"/>
                        </a:rPr>
                        <a:t>次</a:t>
                      </a:r>
                      <a:endParaRPr lang="zh-CN" altLang="en-US" sz="2400">
                        <a:latin typeface="楷体" panose="02010609060101010101" charset="-122"/>
                        <a:ea typeface="楷体" panose="02010609060101010101" charset="-122"/>
                      </a:endParaRPr>
                    </a:p>
                  </a:txBody>
                  <a:tcPr/>
                </a:tc>
                <a:tc>
                  <a:txBody>
                    <a:bodyPr vert="horz" wrap="square"/>
                    <a:lstStyle/>
                    <a:p>
                      <a:pPr algn="ctr"/>
                      <a:r>
                        <a:rPr lang="en-US" altLang="zh-CN" sz="2400">
                          <a:latin typeface="楷体" panose="02010609060101010101" charset="-122"/>
                          <a:ea typeface="楷体" panose="02010609060101010101" charset="-122"/>
                        </a:rPr>
                        <a:t>3.5</a:t>
                      </a:r>
                      <a:r>
                        <a:rPr lang="zh-CN" altLang="en-US" sz="2400">
                          <a:latin typeface="楷体" panose="02010609060101010101" charset="-122"/>
                          <a:ea typeface="楷体" panose="02010609060101010101" charset="-122"/>
                        </a:rPr>
                        <a:t>万</a:t>
                      </a:r>
                      <a:endParaRPr lang="zh-CN" altLang="en-US" sz="2400">
                        <a:latin typeface="楷体" panose="02010609060101010101" charset="-122"/>
                        <a:ea typeface="楷体" panose="02010609060101010101" charset="-122"/>
                      </a:endParaRPr>
                    </a:p>
                  </a:txBody>
                  <a:tcPr/>
                </a:tc>
              </a:tr>
              <a:tr h="452095">
                <a:tc>
                  <a:txBody>
                    <a:bodyPr vert="horz" wrap="square"/>
                    <a:lstStyle/>
                    <a:p>
                      <a:pPr algn="ctr"/>
                      <a:r>
                        <a:rPr lang="en-US" altLang="zh-CN" sz="2400">
                          <a:latin typeface="楷体" panose="02010609060101010101" charset="-122"/>
                          <a:ea typeface="楷体" panose="02010609060101010101" charset="-122"/>
                        </a:rPr>
                        <a:t>1915</a:t>
                      </a:r>
                      <a:endParaRPr lang="zh-CN" altLang="en-US" sz="2400">
                        <a:latin typeface="楷体" panose="02010609060101010101" charset="-122"/>
                        <a:ea typeface="楷体" panose="02010609060101010101" charset="-122"/>
                      </a:endParaRPr>
                    </a:p>
                  </a:txBody>
                  <a:tcPr/>
                </a:tc>
                <a:tc>
                  <a:txBody>
                    <a:bodyPr vert="horz" wrap="square"/>
                    <a:lstStyle/>
                    <a:p>
                      <a:pPr algn="ctr"/>
                      <a:r>
                        <a:rPr lang="en-US" altLang="zh-CN" sz="2400">
                          <a:latin typeface="楷体" panose="02010609060101010101" charset="-122"/>
                          <a:ea typeface="楷体" panose="02010609060101010101" charset="-122"/>
                        </a:rPr>
                        <a:t>1000</a:t>
                      </a:r>
                      <a:r>
                        <a:rPr lang="zh-CN" altLang="en-US" sz="2400">
                          <a:latin typeface="楷体" panose="02010609060101010101" charset="-122"/>
                          <a:ea typeface="楷体" panose="02010609060101010101" charset="-122"/>
                        </a:rPr>
                        <a:t>次</a:t>
                      </a:r>
                      <a:endParaRPr lang="zh-CN" altLang="en-US" sz="2400">
                        <a:latin typeface="楷体" panose="02010609060101010101" charset="-122"/>
                        <a:ea typeface="楷体" panose="02010609060101010101" charset="-122"/>
                      </a:endParaRPr>
                    </a:p>
                  </a:txBody>
                  <a:tcPr/>
                </a:tc>
                <a:tc>
                  <a:txBody>
                    <a:bodyPr vert="horz" wrap="square"/>
                    <a:lstStyle/>
                    <a:p>
                      <a:pPr algn="ctr"/>
                      <a:r>
                        <a:rPr lang="en-US" altLang="zh-CN" sz="2400">
                          <a:latin typeface="楷体" panose="02010609060101010101" charset="-122"/>
                          <a:ea typeface="楷体" panose="02010609060101010101" charset="-122"/>
                        </a:rPr>
                        <a:t>54</a:t>
                      </a:r>
                      <a:r>
                        <a:rPr lang="zh-CN" altLang="en-US" sz="2400">
                          <a:latin typeface="楷体" panose="02010609060101010101" charset="-122"/>
                          <a:ea typeface="楷体" panose="02010609060101010101" charset="-122"/>
                        </a:rPr>
                        <a:t>万</a:t>
                      </a:r>
                      <a:endParaRPr lang="zh-CN" altLang="en-US" sz="2400">
                        <a:latin typeface="楷体" panose="02010609060101010101" charset="-122"/>
                        <a:ea typeface="楷体" panose="02010609060101010101" charset="-122"/>
                      </a:endParaRPr>
                    </a:p>
                  </a:txBody>
                  <a:tcPr/>
                </a:tc>
              </a:tr>
              <a:tr h="452095">
                <a:tc>
                  <a:txBody>
                    <a:bodyPr vert="horz" wrap="square"/>
                    <a:lstStyle/>
                    <a:p>
                      <a:pPr algn="ctr"/>
                      <a:r>
                        <a:rPr lang="en-US" altLang="zh-CN" sz="2400">
                          <a:latin typeface="楷体" panose="02010609060101010101" charset="-122"/>
                          <a:ea typeface="楷体" panose="02010609060101010101" charset="-122"/>
                        </a:rPr>
                        <a:t>1916</a:t>
                      </a:r>
                      <a:endParaRPr lang="zh-CN" altLang="en-US" sz="2400">
                        <a:latin typeface="楷体" panose="02010609060101010101" charset="-122"/>
                        <a:ea typeface="楷体" panose="02010609060101010101" charset="-122"/>
                      </a:endParaRPr>
                    </a:p>
                  </a:txBody>
                  <a:tcPr/>
                </a:tc>
                <a:tc>
                  <a:txBody>
                    <a:bodyPr vert="horz" wrap="square"/>
                    <a:lstStyle/>
                    <a:p>
                      <a:pPr algn="ctr"/>
                      <a:r>
                        <a:rPr lang="en-US" altLang="zh-CN" sz="2400">
                          <a:latin typeface="楷体" panose="02010609060101010101" charset="-122"/>
                          <a:ea typeface="楷体" panose="02010609060101010101" charset="-122"/>
                        </a:rPr>
                        <a:t>1507</a:t>
                      </a:r>
                      <a:r>
                        <a:rPr lang="zh-CN" altLang="en-US" sz="2400">
                          <a:latin typeface="楷体" panose="02010609060101010101" charset="-122"/>
                          <a:ea typeface="楷体" panose="02010609060101010101" charset="-122"/>
                        </a:rPr>
                        <a:t>次</a:t>
                      </a:r>
                      <a:endParaRPr lang="zh-CN" altLang="en-US" sz="2400">
                        <a:latin typeface="楷体" panose="02010609060101010101" charset="-122"/>
                        <a:ea typeface="楷体" panose="02010609060101010101" charset="-122"/>
                      </a:endParaRPr>
                    </a:p>
                  </a:txBody>
                  <a:tcPr/>
                </a:tc>
                <a:tc>
                  <a:txBody>
                    <a:bodyPr vert="horz" wrap="square"/>
                    <a:lstStyle/>
                    <a:p>
                      <a:pPr algn="ctr"/>
                      <a:r>
                        <a:rPr lang="en-US" altLang="zh-CN" sz="2400">
                          <a:latin typeface="楷体" panose="02010609060101010101" charset="-122"/>
                          <a:ea typeface="楷体" panose="02010609060101010101" charset="-122"/>
                        </a:rPr>
                        <a:t>100</a:t>
                      </a:r>
                      <a:r>
                        <a:rPr lang="zh-CN" altLang="en-US" sz="2400">
                          <a:latin typeface="楷体" panose="02010609060101010101" charset="-122"/>
                          <a:ea typeface="楷体" panose="02010609060101010101" charset="-122"/>
                        </a:rPr>
                        <a:t>万</a:t>
                      </a:r>
                      <a:endParaRPr lang="zh-CN" altLang="en-US" sz="2400">
                        <a:latin typeface="楷体" panose="02010609060101010101" charset="-122"/>
                        <a:ea typeface="楷体" panose="02010609060101010101" charset="-122"/>
                      </a:endParaRPr>
                    </a:p>
                  </a:txBody>
                  <a:tcPr/>
                </a:tc>
              </a:tr>
            </a:tbl>
          </a:graphicData>
        </a:graphic>
      </p:graphicFrame>
      <p:sp>
        <p:nvSpPr>
          <p:cNvPr id="12" name="TextBox 5"/>
          <p:cNvSpPr txBox="1"/>
          <p:nvPr/>
        </p:nvSpPr>
        <p:spPr>
          <a:xfrm>
            <a:off x="694690" y="6363335"/>
            <a:ext cx="5187950" cy="460375"/>
          </a:xfrm>
          <a:prstGeom prst="rect">
            <a:avLst/>
          </a:prstGeom>
          <a:solidFill>
            <a:srgbClr val="C3F6F1"/>
          </a:solidFill>
        </p:spPr>
        <p:txBody>
          <a:bodyPr wrap="square" rtlCol="0">
            <a:spAutoFit/>
          </a:bodyPr>
          <a:lstStyle/>
          <a:p>
            <a:pPr algn="l"/>
            <a:r>
              <a:rPr lang="zh-CN" altLang="en-US" sz="2400">
                <a:solidFill>
                  <a:srgbClr val="FF0000"/>
                </a:solidFill>
                <a:latin typeface="黑体" panose="02010609060101010101" charset="-122"/>
                <a:ea typeface="黑体" panose="02010609060101010101" charset="-122"/>
              </a:rPr>
              <a:t>国际条件：一战激化了各种社会矛盾</a:t>
            </a:r>
            <a:endParaRPr lang="zh-CN" altLang="en-US" sz="2400">
              <a:solidFill>
                <a:srgbClr val="FF0000"/>
              </a:solidFill>
              <a:latin typeface="黑体" panose="02010609060101010101" charset="-122"/>
              <a:ea typeface="黑体" panose="02010609060101010101" charset="-122"/>
            </a:endParaRPr>
          </a:p>
        </p:txBody>
      </p:sp>
      <p:sp>
        <p:nvSpPr>
          <p:cNvPr id="13" name="文本框 12"/>
          <p:cNvSpPr txBox="1"/>
          <p:nvPr/>
        </p:nvSpPr>
        <p:spPr>
          <a:xfrm>
            <a:off x="273685" y="712470"/>
            <a:ext cx="2669540" cy="491490"/>
          </a:xfrm>
          <a:prstGeom prst="rect">
            <a:avLst/>
          </a:prstGeom>
          <a:solidFill>
            <a:srgbClr val="FDD036"/>
          </a:solidFill>
        </p:spPr>
        <p:txBody>
          <a:bodyPr wrap="square" rtlCol="0" anchor="t">
            <a:spAutoFit/>
          </a:bodyPr>
          <a:lstStyle/>
          <a:p>
            <a:r>
              <a:rPr lang="zh-CN" altLang="en-US" sz="2600">
                <a:latin typeface="黑体" panose="02010609060101010101" charset="-122"/>
                <a:ea typeface="黑体" panose="02010609060101010101" charset="-122"/>
                <a:sym typeface="微软雅黑" panose="020b0503020204020204" pitchFamily="34" charset="-122"/>
              </a:rPr>
              <a:t>（一）历史条件</a:t>
            </a:r>
            <a:endParaRPr lang="zh-CN" altLang="en-US" sz="2600">
              <a:latin typeface="黑体" panose="02010609060101010101" charset="-122"/>
              <a:ea typeface="黑体" panose="02010609060101010101" charset="-122"/>
            </a:endParaRPr>
          </a:p>
        </p:txBody>
      </p:sp>
      <p:sp>
        <p:nvSpPr>
          <p:cNvPr id="4" name="文本框 3"/>
          <p:cNvSpPr txBox="1"/>
          <p:nvPr/>
        </p:nvSpPr>
        <p:spPr>
          <a:xfrm>
            <a:off x="3431540" y="40005"/>
            <a:ext cx="8838565" cy="922020"/>
          </a:xfrm>
          <a:prstGeom prst="rect">
            <a:avLst/>
          </a:prstGeom>
          <a:solidFill>
            <a:srgbClr val="FDD036"/>
          </a:solidFill>
        </p:spPr>
        <p:txBody>
          <a:bodyPr wrap="square" rtlCol="0" anchor="t">
            <a:spAutoFit/>
          </a:bodyPr>
          <a:lstStyle/>
          <a:p>
            <a:r>
              <a:rPr lang="en-US" altLang="zh-CN"/>
              <a:t>      </a:t>
            </a:r>
            <a:r>
              <a:rPr lang="en-US" altLang="zh-CN">
                <a:solidFill>
                  <a:srgbClr val="FF0000"/>
                </a:solidFill>
              </a:rPr>
              <a:t>  </a:t>
            </a:r>
            <a:r>
              <a:rPr lang="zh-CN" altLang="en-US">
                <a:solidFill>
                  <a:srgbClr val="FF0000"/>
                </a:solidFill>
              </a:rPr>
              <a:t>俄国十月革命，</a:t>
            </a:r>
            <a:r>
              <a:rPr lang="zh-CN" altLang="en-US">
                <a:solidFill>
                  <a:schemeClr val="tx1"/>
                </a:solidFill>
              </a:rPr>
              <a:t>又称红十月、彼得格勒武装起义或布尔什维克革命，</a:t>
            </a:r>
            <a:r>
              <a:rPr lang="zh-CN" altLang="en-US">
                <a:solidFill>
                  <a:srgbClr val="FF0000"/>
                </a:solidFill>
              </a:rPr>
              <a:t>是俄国工人阶级在布尔什维克党领导下联合贫农所完成的伟大的</a:t>
            </a:r>
            <a:r>
              <a:rPr lang="zh-CN" altLang="en-US" u="sng">
                <a:solidFill>
                  <a:srgbClr val="0070C0"/>
                </a:solidFill>
              </a:rPr>
              <a:t>社会主义革命</a:t>
            </a:r>
            <a:r>
              <a:rPr lang="zh-CN" altLang="en-US">
                <a:solidFill>
                  <a:srgbClr val="FF0000"/>
                </a:solidFill>
              </a:rPr>
              <a:t>，1917年11月7日，推</a:t>
            </a:r>
            <a:r>
              <a:rPr lang="zh-CN" altLang="en-US">
                <a:solidFill>
                  <a:srgbClr val="0070C0"/>
                </a:solidFill>
              </a:rPr>
              <a:t>翻了资产阶级临时政府，建立了苏维埃政权。</a:t>
            </a:r>
            <a:endParaRPr lang="zh-CN" altLang="en-US">
              <a:solidFill>
                <a:srgbClr val="0070C0"/>
              </a:solidFill>
            </a:endParaRPr>
          </a:p>
        </p:txBody>
      </p:sp>
      <p:sp>
        <p:nvSpPr>
          <p:cNvPr id="2" name="TextBox 5"/>
          <p:cNvSpPr txBox="1"/>
          <p:nvPr/>
        </p:nvSpPr>
        <p:spPr>
          <a:xfrm>
            <a:off x="10046335" y="3841115"/>
            <a:ext cx="1549400" cy="3046095"/>
          </a:xfrm>
          <a:prstGeom prst="rect">
            <a:avLst/>
          </a:prstGeom>
          <a:solidFill>
            <a:srgbClr val="C3F6F1"/>
          </a:solidFill>
        </p:spPr>
        <p:txBody>
          <a:bodyPr wrap="square" rtlCol="0">
            <a:spAutoFit/>
          </a:bodyPr>
          <a:lstStyle/>
          <a:p>
            <a:pPr algn="l"/>
            <a:r>
              <a:rPr lang="zh-CN" altLang="en-US" sz="2400">
                <a:solidFill>
                  <a:srgbClr val="FF0000"/>
                </a:solidFill>
                <a:latin typeface="黑体" panose="02010609060101010101" charset="-122"/>
                <a:ea typeface="黑体" panose="02010609060101010101" charset="-122"/>
              </a:rPr>
              <a:t>主观条件：</a:t>
            </a:r>
            <a:r>
              <a:rPr lang="zh-CN" altLang="en-US" sz="2400">
                <a:latin typeface="黑体" panose="02010609060101010101" charset="-122"/>
                <a:ea typeface="黑体" panose="02010609060101010101" charset="-122"/>
              </a:rPr>
              <a:t>俄国工人阶级力量壮大、布尔什维克党的成熟，列宁主义的指导。</a:t>
            </a:r>
            <a:endParaRPr lang="zh-CN" altLang="en-US" sz="2400">
              <a:latin typeface="黑体" charset="-122"/>
              <a:ea typeface="黑体" charset="-122"/>
            </a:endParaRPr>
          </a:p>
        </p:txBody>
      </p:sp>
    </p:spTree>
    <p:custDataLst>
      <p:tags r:id="rId3"/>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grpId="1" nodeType="clickEffect">
                                  <p:stCondLst>
                                    <p:cond delay="0"/>
                                  </p:stCondLst>
                                  <p:childTnLst>
                                    <p:animEffect transition="out" filter="blinds(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horizontal)">
                                      <p:cBhvr>
                                        <p:cTn id="29" dur="500"/>
                                        <p:tgtEl>
                                          <p:spTgt spid="8"/>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afterGroup">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22" presetClass="entr" presetSubtype="4" fill="hold" grpId="0" nodeType="click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ipe(down)">
                                      <p:cBhvr>
                                        <p:cTn id="4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9" grpId="0"/>
      <p:bldP spid="8" grpId="0"/>
      <p:bldP spid="12" grpId="0"/>
      <p:bldP spid="4" grpId="0"/>
      <p:bldP spid="4" grpId="1"/>
      <p:bldP spid="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612775" y="1101090"/>
            <a:ext cx="10536555" cy="1272540"/>
          </a:xfrm>
          <a:prstGeom prst="rect">
            <a:avLst/>
          </a:prstGeom>
          <a:noFill/>
          <a:ln w="9525">
            <a:noFill/>
          </a:ln>
        </p:spPr>
        <p:txBody>
          <a:bodyPr wrap="square" anchor="t">
            <a:spAutoFit/>
          </a:bodyPr>
          <a:lstStyle/>
          <a:p>
            <a:pPr>
              <a:lnSpc>
                <a:spcPct val="120000"/>
              </a:lnSpc>
              <a:spcBef>
                <a:spcPct val="0"/>
              </a:spcBef>
              <a:spcAft>
                <a:spcPct val="0"/>
              </a:spcAft>
            </a:pPr>
            <a:r>
              <a:rPr lang="zh-CN" altLang="en-US" sz="3200">
                <a:latin typeface="黑体" panose="02010609060101010101" charset="-122"/>
                <a:ea typeface="黑体" panose="02010609060101010101" charset="-122"/>
              </a:rPr>
              <a:t>因此，当时的俄国士兵或者是</a:t>
            </a:r>
            <a:r>
              <a:rPr lang="zh-CN" altLang="en-US" sz="3200">
                <a:latin typeface="黑体" panose="02010609060101010101" charset="-122"/>
                <a:ea typeface="黑体" panose="02010609060101010101" charset="-122"/>
                <a:sym typeface="宋体" panose="02010600030101010101" pitchFamily="2" charset="-122"/>
              </a:rPr>
              <a:t>工人</a:t>
            </a:r>
            <a:r>
              <a:rPr lang="zh-CN" altLang="en-US" sz="3200">
                <a:latin typeface="黑体" panose="02010609060101010101" charset="-122"/>
                <a:ea typeface="黑体" panose="02010609060101010101" charset="-122"/>
              </a:rPr>
              <a:t>、</a:t>
            </a:r>
            <a:r>
              <a:rPr lang="zh-CN" altLang="en-US" sz="3200">
                <a:latin typeface="黑体" panose="02010609060101010101" charset="-122"/>
                <a:ea typeface="黑体" panose="02010609060101010101" charset="-122"/>
                <a:sym typeface="宋体" panose="02010600030101010101" pitchFamily="2" charset="-122"/>
              </a:rPr>
              <a:t>农民</a:t>
            </a:r>
            <a:r>
              <a:rPr lang="zh-CN" altLang="en-US" sz="3200">
                <a:latin typeface="黑体" panose="02010609060101010101" charset="-122"/>
                <a:ea typeface="黑体" panose="02010609060101010101" charset="-122"/>
              </a:rPr>
              <a:t>，对当时的统治者提出怎样的控诉？</a:t>
            </a:r>
            <a:endParaRPr lang="zh-CN" altLang="en-US" sz="3200">
              <a:latin typeface="黑体" panose="02010609060101010101" charset="-122"/>
              <a:ea typeface="黑体" panose="02010609060101010101" charset="-122"/>
            </a:endParaRPr>
          </a:p>
        </p:txBody>
      </p:sp>
      <p:sp>
        <p:nvSpPr>
          <p:cNvPr id="5" name="文本框 4"/>
          <p:cNvSpPr txBox="1"/>
          <p:nvPr/>
        </p:nvSpPr>
        <p:spPr>
          <a:xfrm>
            <a:off x="892749" y="3023869"/>
            <a:ext cx="3840480" cy="2061210"/>
          </a:xfrm>
          <a:prstGeom prst="rect">
            <a:avLst/>
          </a:prstGeom>
          <a:solidFill>
            <a:schemeClr val="bg1"/>
          </a:solidFill>
        </p:spPr>
        <p:txBody>
          <a:bodyPr wrap="none" rtlCol="0">
            <a:spAutoFit/>
          </a:bodyPr>
          <a:lstStyle/>
          <a:p>
            <a:pPr fontAlgn="auto"/>
            <a:r>
              <a:rPr lang="zh-CN" altLang="en-US" sz="3200" noProof="1">
                <a:latin typeface="楷体" panose="02010609060101010101" charset="-122"/>
                <a:ea typeface="楷体" panose="02010609060101010101" charset="-122"/>
                <a:cs typeface="宋体" panose="02010600030101010101" pitchFamily="2" charset="-122"/>
              </a:rPr>
              <a:t>要和平，</a:t>
            </a:r>
            <a:r>
              <a:rPr lang="zh-CN" altLang="en-US" sz="3200" noProof="1">
                <a:latin typeface="楷体" panose="02010609060101010101" charset="-122"/>
                <a:ea typeface="楷体" panose="02010609060101010101" charset="-122"/>
                <a:cs typeface="宋体" panose="02010600030101010101" pitchFamily="2" charset="-122"/>
                <a:sym typeface="+mn-ea"/>
              </a:rPr>
              <a:t>反对战争。</a:t>
            </a:r>
            <a:endParaRPr lang="zh-CN" altLang="en-US" sz="3200" noProof="1">
              <a:latin typeface="楷体" panose="02010609060101010101" charset="-122"/>
              <a:ea typeface="楷体" panose="02010609060101010101" charset="-122"/>
              <a:cs typeface="宋体" panose="02010600030101010101" pitchFamily="2" charset="-122"/>
            </a:endParaRPr>
          </a:p>
          <a:p>
            <a:pPr fontAlgn="auto"/>
            <a:r>
              <a:rPr lang="zh-CN" altLang="en-US" sz="3200" noProof="1">
                <a:latin typeface="楷体" panose="02010609060101010101" charset="-122"/>
                <a:ea typeface="楷体" panose="02010609060101010101" charset="-122"/>
                <a:cs typeface="宋体" panose="02010600030101010101" pitchFamily="2" charset="-122"/>
              </a:rPr>
              <a:t>要面包 ，要粮食，</a:t>
            </a:r>
            <a:endParaRPr lang="zh-CN" altLang="en-US" sz="3200" noProof="1">
              <a:latin typeface="楷体" panose="02010609060101010101" charset="-122"/>
              <a:ea typeface="楷体" panose="02010609060101010101" charset="-122"/>
              <a:cs typeface="宋体" panose="02010600030101010101" pitchFamily="2" charset="-122"/>
            </a:endParaRPr>
          </a:p>
          <a:p>
            <a:pPr fontAlgn="auto"/>
            <a:r>
              <a:rPr lang="zh-CN" altLang="en-US" sz="3200" noProof="1">
                <a:latin typeface="楷体" panose="02010609060101010101" charset="-122"/>
                <a:ea typeface="楷体" panose="02010609060101010101" charset="-122"/>
                <a:cs typeface="宋体" panose="02010600030101010101" pitchFamily="2" charset="-122"/>
              </a:rPr>
              <a:t>要土地，</a:t>
            </a:r>
            <a:endParaRPr lang="zh-CN" altLang="en-US" sz="3200" noProof="1">
              <a:latin typeface="楷体" panose="02010609060101010101" charset="-122"/>
              <a:ea typeface="楷体" panose="02010609060101010101" charset="-122"/>
              <a:cs typeface="宋体" panose="02010600030101010101" pitchFamily="2" charset="-122"/>
            </a:endParaRPr>
          </a:p>
          <a:p>
            <a:pPr fontAlgn="auto"/>
            <a:r>
              <a:rPr lang="zh-CN" altLang="en-US" sz="3200" noProof="1">
                <a:latin typeface="楷体" panose="02010609060101010101" charset="-122"/>
                <a:ea typeface="楷体" panose="02010609060101010101" charset="-122"/>
                <a:cs typeface="宋体" panose="02010600030101010101" pitchFamily="2" charset="-122"/>
              </a:rPr>
              <a:t>要求社会变革</a:t>
            </a:r>
            <a:r>
              <a:rPr lang="zh-CN" altLang="en-US" sz="3200" noProof="1">
                <a:ln w="22225">
                  <a:solidFill>
                    <a:schemeClr val="accent2"/>
                  </a:solidFill>
                  <a:prstDash val="solid"/>
                </a:ln>
                <a:solidFill>
                  <a:schemeClr val="accent2">
                    <a:lumMod val="40000"/>
                    <a:lumOff val="60000"/>
                  </a:schemeClr>
                </a:solidFill>
                <a:latin typeface="楷体" panose="02010609060101010101" charset="-122"/>
                <a:ea typeface="楷体" panose="02010609060101010101" charset="-122"/>
              </a:rPr>
              <a:t> </a:t>
            </a:r>
            <a:endParaRPr lang="zh-CN" altLang="en-US" sz="3200" noProof="1">
              <a:ln w="22225">
                <a:solidFill>
                  <a:schemeClr val="accent2"/>
                </a:solidFill>
                <a:prstDash val="solid"/>
              </a:ln>
              <a:solidFill>
                <a:schemeClr val="accent2">
                  <a:lumMod val="40000"/>
                  <a:lumOff val="60000"/>
                </a:schemeClr>
              </a:solidFill>
              <a:latin typeface="楷体" panose="02010609060101010101" charset="-122"/>
              <a:ea typeface="楷体" panose="02010609060101010101" charset="-122"/>
            </a:endParaRPr>
          </a:p>
        </p:txBody>
      </p:sp>
      <p:sp>
        <p:nvSpPr>
          <p:cNvPr id="6" name="文本框 5"/>
          <p:cNvSpPr txBox="1"/>
          <p:nvPr/>
        </p:nvSpPr>
        <p:spPr>
          <a:xfrm>
            <a:off x="7559675" y="3345815"/>
            <a:ext cx="3599815" cy="1323439"/>
          </a:xfrm>
          <a:prstGeom prst="rect">
            <a:avLst/>
          </a:prstGeom>
          <a:solidFill>
            <a:srgbClr val="FF0000"/>
          </a:solidFill>
          <a:ln w="9525">
            <a:noFill/>
          </a:ln>
        </p:spPr>
        <p:txBody>
          <a:bodyPr wrap="square" anchor="t">
            <a:spAutoFit/>
          </a:bodyPr>
          <a:lstStyle/>
          <a:p>
            <a:pPr algn="l"/>
            <a:r>
              <a:rPr lang="en-US" altLang="zh-CN" sz="4000">
                <a:solidFill>
                  <a:schemeClr val="tx1"/>
                </a:solidFill>
                <a:latin typeface="楷体" panose="02010609060101010101" charset="-122"/>
                <a:ea typeface="楷体" panose="02010609060101010101" charset="-122"/>
                <a:sym typeface="+mn-ea"/>
              </a:rPr>
              <a:t>“</a:t>
            </a:r>
            <a:r>
              <a:rPr lang="zh-CN" altLang="en-US" sz="4000">
                <a:solidFill>
                  <a:schemeClr val="tx1"/>
                </a:solidFill>
                <a:latin typeface="楷体" panose="02010609060101010101" charset="-122"/>
                <a:ea typeface="楷体" panose="02010609060101010101" charset="-122"/>
                <a:sym typeface="+mn-ea"/>
              </a:rPr>
              <a:t>打倒沙皇”</a:t>
            </a:r>
            <a:endParaRPr lang="zh-CN" altLang="en-US" sz="4000">
              <a:solidFill>
                <a:schemeClr val="tx1"/>
              </a:solidFill>
              <a:latin typeface="楷体" panose="02010609060101010101" charset="-122"/>
              <a:ea typeface="楷体" panose="02010609060101010101" charset="-122"/>
              <a:sym typeface="+mn-ea"/>
            </a:endParaRPr>
          </a:p>
          <a:p>
            <a:pPr algn="l"/>
            <a:r>
              <a:rPr lang="en-US" altLang="zh-CN" sz="4000">
                <a:solidFill>
                  <a:schemeClr val="tx1"/>
                </a:solidFill>
                <a:latin typeface="楷体" panose="02010609060101010101" charset="-122"/>
                <a:ea typeface="楷体" panose="02010609060101010101" charset="-122"/>
                <a:sym typeface="+mn-ea"/>
              </a:rPr>
              <a:t>“</a:t>
            </a:r>
            <a:r>
              <a:rPr lang="zh-CN" altLang="en-US" sz="4000">
                <a:solidFill>
                  <a:schemeClr val="tx1"/>
                </a:solidFill>
                <a:latin typeface="楷体" panose="02010609060101010101" charset="-122"/>
                <a:ea typeface="楷体" panose="02010609060101010101" charset="-122"/>
                <a:sym typeface="+mn-ea"/>
              </a:rPr>
              <a:t>打倒战争”</a:t>
            </a:r>
            <a:endParaRPr lang="zh-CN" altLang="en-US" sz="4000">
              <a:solidFill>
                <a:schemeClr val="tx1"/>
              </a:solidFill>
              <a:latin typeface="楷体" panose="02010609060101010101" charset="-122"/>
              <a:ea typeface="楷体" panose="02010609060101010101" charset="-122"/>
              <a:sym typeface="+mn-ea"/>
            </a:endParaRPr>
          </a:p>
        </p:txBody>
      </p:sp>
      <p:sp>
        <p:nvSpPr>
          <p:cNvPr id="2" name="右箭头 1"/>
          <p:cNvSpPr/>
          <p:nvPr/>
        </p:nvSpPr>
        <p:spPr>
          <a:xfrm>
            <a:off x="5262245" y="3734166"/>
            <a:ext cx="1750695" cy="487045"/>
          </a:xfrm>
          <a:prstGeom prst="right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3138488" y="5731828"/>
            <a:ext cx="6076950" cy="598488"/>
          </a:xfrm>
          <a:prstGeom prst="rect">
            <a:avLst/>
          </a:prstGeom>
        </p:spPr>
        <p:style>
          <a:lnRef idx="2">
            <a:schemeClr val="accent6"/>
          </a:lnRef>
          <a:fillRef idx="1">
            <a:schemeClr val="lt1"/>
          </a:fillRef>
          <a:effectRef idx="0">
            <a:schemeClr val="accent6"/>
          </a:effectRef>
          <a:fontRef idx="minor">
            <a:schemeClr val="dk1"/>
          </a:fontRef>
        </p:style>
        <p:txBody>
          <a:bodyPr wrap="none" anchor="t">
            <a:spAutoFit/>
          </a:bodyPr>
          <a:lstStyle/>
          <a:p>
            <a:pPr fontAlgn="base"/>
            <a:r>
              <a:rPr lang="zh-CN" altLang="en-US" sz="3300" b="1" strike="noStrike" noProof="1">
                <a:solidFill>
                  <a:srgbClr val="FF0000"/>
                </a:solidFill>
                <a:latin typeface="Calibri"/>
                <a:ea typeface="宋体" panose="02010600030101010101" pitchFamily="2" charset="-122"/>
              </a:rPr>
              <a:t>时局山穷水尽，革命势在必行。</a:t>
            </a:r>
            <a:endParaRPr lang="zh-CN" altLang="en-US" sz="3300" b="1" strike="noStrike" noProof="1">
              <a:solidFill>
                <a:srgbClr val="FF0000"/>
              </a:solidFill>
              <a:latin typeface="Calibri"/>
              <a:ea typeface="宋体" pitchFamily="2" charset="-122"/>
            </a:endParaRPr>
          </a:p>
        </p:txBody>
      </p:sp>
      <p:sp>
        <p:nvSpPr>
          <p:cNvPr id="7" name="七角星 6"/>
          <p:cNvSpPr/>
          <p:nvPr/>
        </p:nvSpPr>
        <p:spPr>
          <a:xfrm>
            <a:off x="6093641" y="5472158"/>
            <a:ext cx="1055688" cy="1093788"/>
          </a:xfrm>
          <a:prstGeom prst="star7">
            <a:avLst/>
          </a:prstGeom>
          <a:noFill/>
          <a:ln w="571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00" strike="noStrike" noProof="1"/>
          </a:p>
        </p:txBody>
      </p:sp>
      <p:sp>
        <p:nvSpPr>
          <p:cNvPr id="11" name="文本框 10"/>
          <p:cNvSpPr txBox="1"/>
          <p:nvPr/>
        </p:nvSpPr>
        <p:spPr>
          <a:xfrm>
            <a:off x="652780" y="544195"/>
            <a:ext cx="124777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思考？</a:t>
            </a:r>
            <a:endParaRPr lang="zh-CN" altLang="en-US" sz="2800" b="1">
              <a:solidFill>
                <a:srgbClr val="FF0000"/>
              </a:solidFill>
              <a:latin typeface="楷体" panose="02010609060101010101" charset="-122"/>
              <a:ea typeface="楷体" panose="02010609060101010101" charset="-122"/>
            </a:endParaRPr>
          </a:p>
        </p:txBody>
      </p:sp>
    </p:spTree>
    <p:custDataLst>
      <p:tags r:id="rId2"/>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horizontal)">
                                      <p:cBhvr>
                                        <p:cTn id="20" dur="500"/>
                                        <p:tgtEl>
                                          <p:spTgt spid="3"/>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horizont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2" grpId="0"/>
      <p:bldP spid="3" grpId="0"/>
      <p:bldP spid="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386" name="文本框 3"/>
          <p:cNvSpPr txBox="1"/>
          <p:nvPr/>
        </p:nvSpPr>
        <p:spPr>
          <a:xfrm>
            <a:off x="345440" y="834390"/>
            <a:ext cx="3051810" cy="521970"/>
          </a:xfrm>
          <a:prstGeom prst="rect">
            <a:avLst/>
          </a:prstGeom>
          <a:solidFill>
            <a:srgbClr val="C3F6F1"/>
          </a:solidFill>
          <a:ln w="9525">
            <a:noFill/>
          </a:ln>
        </p:spPr>
        <p:txBody>
          <a:bodyPr wrap="square" anchor="t">
            <a:spAutoFit/>
          </a:bodyPr>
          <a:lstStyle/>
          <a:p>
            <a:pPr eaLnBrk="0" hangingPunct="0"/>
            <a:r>
              <a:rPr lang="zh-CN" altLang="en-US" sz="2800" b="1">
                <a:solidFill>
                  <a:srgbClr val="FF0000"/>
                </a:solidFill>
                <a:latin typeface="楷体" panose="02010609060101010101" charset="-122"/>
                <a:ea typeface="楷体" panose="02010609060101010101" charset="-122"/>
              </a:rPr>
              <a:t>二月革命推沙皇</a:t>
            </a:r>
            <a:endParaRPr lang="zh-CN" altLang="en-US" sz="2800" b="1">
              <a:solidFill>
                <a:srgbClr val="FF0000"/>
              </a:solidFill>
              <a:latin typeface="楷体" panose="02010609060101010101" charset="-122"/>
              <a:ea typeface="楷体" panose="02010609060101010101" charset="-122"/>
            </a:endParaRPr>
          </a:p>
        </p:txBody>
      </p:sp>
      <p:sp>
        <p:nvSpPr>
          <p:cNvPr id="16387" name="Text Box 6"/>
          <p:cNvSpPr txBox="1"/>
          <p:nvPr/>
        </p:nvSpPr>
        <p:spPr>
          <a:xfrm>
            <a:off x="458788" y="1658620"/>
            <a:ext cx="986790" cy="414020"/>
          </a:xfrm>
          <a:prstGeom prst="rect">
            <a:avLst/>
          </a:prstGeom>
          <a:noFill/>
          <a:ln w="9525">
            <a:noFill/>
          </a:ln>
        </p:spPr>
        <p:txBody>
          <a:bodyPr wrap="none" anchor="t">
            <a:spAutoFit/>
          </a:bodyPr>
          <a:lstStyle/>
          <a:p>
            <a:pPr eaLnBrk="0" hangingPunct="0"/>
            <a:r>
              <a:rPr lang="zh-CN" altLang="en-US" sz="2100" b="1">
                <a:solidFill>
                  <a:srgbClr val="000000"/>
                </a:solidFill>
                <a:latin typeface="黑体" panose="02010609060101010101" charset="-122"/>
                <a:ea typeface="黑体" panose="02010609060101010101" charset="-122"/>
              </a:rPr>
              <a:t>时间：</a:t>
            </a:r>
            <a:endParaRPr lang="zh-CN" altLang="en-US" sz="2100" b="1">
              <a:solidFill>
                <a:srgbClr val="000000"/>
              </a:solidFill>
              <a:latin typeface="黑体" charset="-122"/>
              <a:ea typeface="黑体" charset="-122"/>
            </a:endParaRPr>
          </a:p>
        </p:txBody>
      </p:sp>
      <p:sp>
        <p:nvSpPr>
          <p:cNvPr id="16388" name="Text Box 16"/>
          <p:cNvSpPr txBox="1"/>
          <p:nvPr/>
        </p:nvSpPr>
        <p:spPr>
          <a:xfrm>
            <a:off x="2174558" y="1634808"/>
            <a:ext cx="1391920" cy="414020"/>
          </a:xfrm>
          <a:prstGeom prst="rect">
            <a:avLst/>
          </a:prstGeom>
          <a:noFill/>
          <a:ln w="9525">
            <a:noFill/>
          </a:ln>
        </p:spPr>
        <p:txBody>
          <a:bodyPr wrap="none" anchor="t">
            <a:spAutoFit/>
          </a:bodyPr>
          <a:lstStyle/>
          <a:p>
            <a:pPr eaLnBrk="0" hangingPunct="0"/>
            <a:r>
              <a:rPr lang="en-US" altLang="zh-CN" sz="2100" b="1">
                <a:solidFill>
                  <a:srgbClr val="0000FF"/>
                </a:solidFill>
                <a:latin typeface="黑体" panose="02010609060101010101" charset="-122"/>
                <a:ea typeface="黑体" panose="02010609060101010101" charset="-122"/>
              </a:rPr>
              <a:t>1917</a:t>
            </a:r>
            <a:r>
              <a:rPr lang="zh-CN" altLang="en-US" sz="2100" b="1">
                <a:solidFill>
                  <a:srgbClr val="0000FF"/>
                </a:solidFill>
                <a:latin typeface="黑体" panose="02010609060101010101" charset="-122"/>
                <a:ea typeface="黑体" panose="02010609060101010101" charset="-122"/>
              </a:rPr>
              <a:t>年</a:t>
            </a:r>
            <a:r>
              <a:rPr lang="en-US" altLang="zh-CN" sz="2100" b="1">
                <a:solidFill>
                  <a:srgbClr val="0000FF"/>
                </a:solidFill>
                <a:latin typeface="黑体" panose="02010609060101010101" charset="-122"/>
                <a:ea typeface="黑体" panose="02010609060101010101" charset="-122"/>
              </a:rPr>
              <a:t>3</a:t>
            </a:r>
            <a:r>
              <a:rPr lang="zh-CN" altLang="en-US" sz="2100" b="1">
                <a:solidFill>
                  <a:srgbClr val="0000FF"/>
                </a:solidFill>
                <a:latin typeface="黑体" panose="02010609060101010101" charset="-122"/>
                <a:ea typeface="黑体" panose="02010609060101010101" charset="-122"/>
              </a:rPr>
              <a:t>月</a:t>
            </a:r>
            <a:endParaRPr lang="zh-CN" altLang="en-US" sz="2100" b="1">
              <a:solidFill>
                <a:srgbClr val="0000FF"/>
              </a:solidFill>
              <a:latin typeface="黑体" charset="-122"/>
              <a:ea typeface="黑体" charset="-122"/>
            </a:endParaRPr>
          </a:p>
        </p:txBody>
      </p:sp>
      <p:sp>
        <p:nvSpPr>
          <p:cNvPr id="16389" name="Text Box 7"/>
          <p:cNvSpPr txBox="1"/>
          <p:nvPr/>
        </p:nvSpPr>
        <p:spPr>
          <a:xfrm>
            <a:off x="482918" y="2287270"/>
            <a:ext cx="986790" cy="414020"/>
          </a:xfrm>
          <a:prstGeom prst="rect">
            <a:avLst/>
          </a:prstGeom>
          <a:noFill/>
          <a:ln w="9525">
            <a:noFill/>
          </a:ln>
        </p:spPr>
        <p:txBody>
          <a:bodyPr wrap="none" anchor="t">
            <a:spAutoFit/>
          </a:bodyPr>
          <a:lstStyle/>
          <a:p>
            <a:pPr eaLnBrk="0" hangingPunct="0"/>
            <a:r>
              <a:rPr lang="zh-CN" altLang="en-US" sz="2100" b="1">
                <a:solidFill>
                  <a:srgbClr val="000000"/>
                </a:solidFill>
                <a:latin typeface="黑体" panose="02010609060101010101" charset="-122"/>
                <a:ea typeface="黑体" panose="02010609060101010101" charset="-122"/>
              </a:rPr>
              <a:t>结果：</a:t>
            </a:r>
            <a:endParaRPr lang="zh-CN" altLang="en-US" sz="2100" b="1">
              <a:solidFill>
                <a:srgbClr val="000000"/>
              </a:solidFill>
              <a:latin typeface="黑体" panose="02010609060101010101" charset="-122"/>
              <a:ea typeface="黑体" panose="02010609060101010101" charset="-122"/>
            </a:endParaRPr>
          </a:p>
        </p:txBody>
      </p:sp>
      <p:sp>
        <p:nvSpPr>
          <p:cNvPr id="16390" name="Text Box 4"/>
          <p:cNvSpPr txBox="1"/>
          <p:nvPr/>
        </p:nvSpPr>
        <p:spPr>
          <a:xfrm>
            <a:off x="1159828" y="2264410"/>
            <a:ext cx="3563937" cy="737235"/>
          </a:xfrm>
          <a:prstGeom prst="rect">
            <a:avLst/>
          </a:prstGeom>
          <a:solidFill>
            <a:schemeClr val="bg1"/>
          </a:solidFill>
          <a:ln w="9525">
            <a:noFill/>
          </a:ln>
        </p:spPr>
        <p:txBody>
          <a:bodyPr wrap="square" anchor="t">
            <a:spAutoFit/>
          </a:bodyPr>
          <a:lstStyle/>
          <a:p>
            <a:pPr algn="ctr" eaLnBrk="0" hangingPunct="0">
              <a:buFont typeface="Wingdings" panose="05000000000000000000" pitchFamily="2" charset="2"/>
              <a:buChar char="Ø"/>
            </a:pPr>
            <a:r>
              <a:rPr lang="zh-CN" altLang="zh-CN" sz="2100" b="1">
                <a:solidFill>
                  <a:srgbClr val="000000"/>
                </a:solidFill>
                <a:latin typeface="黑体" panose="02010609060101010101" charset="-122"/>
                <a:ea typeface="黑体" panose="02010609060101010101" charset="-122"/>
              </a:rPr>
              <a:t>推翻了</a:t>
            </a:r>
            <a:r>
              <a:rPr lang="zh-CN" altLang="zh-CN" sz="2100" b="1">
                <a:solidFill>
                  <a:srgbClr val="FF2F12"/>
                </a:solidFill>
                <a:latin typeface="黑体" panose="02010609060101010101" charset="-122"/>
                <a:ea typeface="黑体" panose="02010609060101010101" charset="-122"/>
              </a:rPr>
              <a:t>沙皇</a:t>
            </a:r>
            <a:r>
              <a:rPr lang="zh-CN" altLang="zh-CN" sz="2100" b="1">
                <a:solidFill>
                  <a:srgbClr val="000000"/>
                </a:solidFill>
                <a:latin typeface="黑体" panose="02010609060101010101" charset="-122"/>
                <a:ea typeface="黑体" panose="02010609060101010101" charset="-122"/>
              </a:rPr>
              <a:t>专制</a:t>
            </a:r>
            <a:endParaRPr lang="zh-CN" altLang="zh-CN" sz="2100" b="1">
              <a:solidFill>
                <a:srgbClr val="000000"/>
              </a:solidFill>
              <a:latin typeface="黑体" charset="-122"/>
              <a:ea typeface="黑体" charset="-122"/>
            </a:endParaRPr>
          </a:p>
          <a:p>
            <a:pPr algn="ctr" eaLnBrk="0" hangingPunct="0">
              <a:buFont typeface="Wingdings" panose="05000000000000000000" pitchFamily="2" charset="2"/>
              <a:buChar char="Ø"/>
            </a:pPr>
            <a:r>
              <a:rPr lang="zh-CN" altLang="en-US" sz="2100" b="1">
                <a:solidFill>
                  <a:srgbClr val="000000"/>
                </a:solidFill>
                <a:latin typeface="黑体" panose="02010609060101010101" charset="-122"/>
                <a:ea typeface="黑体" panose="02010609060101010101" charset="-122"/>
              </a:rPr>
              <a:t>形成</a:t>
            </a:r>
            <a:r>
              <a:rPr lang="zh-CN" altLang="zh-CN" sz="2100" b="1">
                <a:solidFill>
                  <a:srgbClr val="FF2F12"/>
                </a:solidFill>
                <a:latin typeface="黑体" panose="02010609060101010101" charset="-122"/>
                <a:ea typeface="黑体" panose="02010609060101010101" charset="-122"/>
              </a:rPr>
              <a:t>两个政权并存</a:t>
            </a:r>
            <a:endParaRPr lang="zh-CN" altLang="zh-CN" sz="2100" b="1">
              <a:solidFill>
                <a:srgbClr val="FF2F12"/>
              </a:solidFill>
              <a:latin typeface="黑体" charset="-122"/>
              <a:ea typeface="黑体" charset="-122"/>
            </a:endParaRPr>
          </a:p>
        </p:txBody>
      </p:sp>
      <p:grpSp>
        <p:nvGrpSpPr>
          <p:cNvPr id="16391" name="Group 8"/>
          <p:cNvGrpSpPr/>
          <p:nvPr/>
        </p:nvGrpSpPr>
        <p:grpSpPr>
          <a:xfrm>
            <a:off x="2035810" y="3110865"/>
            <a:ext cx="1617663" cy="828675"/>
            <a:chOff x="3696" y="2432"/>
            <a:chExt cx="1316" cy="590"/>
          </a:xfrm>
        </p:grpSpPr>
        <p:sp>
          <p:nvSpPr>
            <p:cNvPr id="13" name="Line 9"/>
            <p:cNvSpPr>
              <a:spLocks noChangeShapeType="1"/>
            </p:cNvSpPr>
            <p:nvPr/>
          </p:nvSpPr>
          <p:spPr bwMode="auto">
            <a:xfrm flipH="1">
              <a:off x="4332" y="2432"/>
              <a:ext cx="0" cy="362"/>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endParaRPr lang="zh-CN" altLang="en-US" sz="1690" strike="noStrike" noProof="1">
                <a:solidFill>
                  <a:prstClr val="black"/>
                </a:solidFill>
              </a:endParaRPr>
            </a:p>
          </p:txBody>
        </p:sp>
        <p:sp>
          <p:nvSpPr>
            <p:cNvPr id="14" name="Line 10"/>
            <p:cNvSpPr>
              <a:spLocks noChangeShapeType="1"/>
            </p:cNvSpPr>
            <p:nvPr/>
          </p:nvSpPr>
          <p:spPr bwMode="auto">
            <a:xfrm>
              <a:off x="3696" y="2795"/>
              <a:ext cx="1316" cy="0"/>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endParaRPr lang="zh-CN" altLang="en-US" sz="1690" strike="noStrike" noProof="1">
                <a:solidFill>
                  <a:prstClr val="black"/>
                </a:solidFill>
              </a:endParaRPr>
            </a:p>
          </p:txBody>
        </p:sp>
        <p:sp>
          <p:nvSpPr>
            <p:cNvPr id="15" name="Line 11"/>
            <p:cNvSpPr>
              <a:spLocks noChangeShapeType="1"/>
            </p:cNvSpPr>
            <p:nvPr/>
          </p:nvSpPr>
          <p:spPr bwMode="auto">
            <a:xfrm flipH="1">
              <a:off x="3696" y="2795"/>
              <a:ext cx="0" cy="227"/>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endParaRPr lang="zh-CN" altLang="en-US" sz="1690" strike="noStrike" noProof="1">
                <a:solidFill>
                  <a:prstClr val="black"/>
                </a:solidFill>
              </a:endParaRPr>
            </a:p>
          </p:txBody>
        </p:sp>
        <p:sp>
          <p:nvSpPr>
            <p:cNvPr id="16" name="Line 12"/>
            <p:cNvSpPr>
              <a:spLocks noChangeShapeType="1"/>
            </p:cNvSpPr>
            <p:nvPr/>
          </p:nvSpPr>
          <p:spPr bwMode="auto">
            <a:xfrm flipH="1">
              <a:off x="5012" y="2795"/>
              <a:ext cx="0" cy="227"/>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endParaRPr lang="zh-CN" altLang="en-US" sz="1690" strike="noStrike" noProof="1">
                <a:solidFill>
                  <a:prstClr val="black"/>
                </a:solidFill>
              </a:endParaRPr>
            </a:p>
          </p:txBody>
        </p:sp>
      </p:grpSp>
      <p:sp>
        <p:nvSpPr>
          <p:cNvPr id="17" name="Text Box 13"/>
          <p:cNvSpPr txBox="1">
            <a:spLocks noChangeArrowheads="1"/>
          </p:cNvSpPr>
          <p:nvPr/>
        </p:nvSpPr>
        <p:spPr bwMode="auto">
          <a:xfrm>
            <a:off x="782320" y="4149408"/>
            <a:ext cx="1638300" cy="706755"/>
          </a:xfrm>
          <a:prstGeom prst="rect">
            <a:avLst/>
          </a:prstGeom>
          <a:solidFill>
            <a:srgbClr val="FF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algn="ctr" defTabSz="914400" eaLnBrk="0" hangingPunct="0"/>
            <a:r>
              <a:rPr kumimoji="0" lang="zh-CN" altLang="en-US" sz="2000" b="1" kern="1200" cap="none" spc="0" normalizeH="0" baseline="0" noProof="1">
                <a:solidFill>
                  <a:prstClr val="white"/>
                </a:solidFill>
                <a:effectLst>
                  <a:outerShdw blurRad="38100" dist="38100" dir="2700000" algn="tl">
                    <a:srgbClr val="000000">
                      <a:alpha val="43137"/>
                    </a:srgbClr>
                  </a:outerShdw>
                </a:effectLst>
                <a:latin typeface="黑体" panose="02010609060101010101" charset="-122"/>
                <a:ea typeface="黑体" panose="02010609060101010101" charset="-122"/>
                <a:cs typeface="+mn-cs"/>
                <a:sym typeface="+mn-ea"/>
              </a:rPr>
              <a:t>工兵代表</a:t>
            </a:r>
            <a:endParaRPr kumimoji="0" lang="zh-CN" altLang="en-US" sz="2000" b="1" kern="1200" cap="none" spc="0" normalizeH="0" baseline="0" noProof="1">
              <a:solidFill>
                <a:prstClr val="white"/>
              </a:solidFill>
              <a:effectLst>
                <a:outerShdw blurRad="38100" dist="38100" dir="2700000" algn="tl">
                  <a:srgbClr val="000000">
                    <a:alpha val="43137"/>
                  </a:srgbClr>
                </a:outerShdw>
              </a:effectLst>
              <a:latin typeface="黑体" charset="-122"/>
              <a:ea typeface="黑体" charset="-122"/>
              <a:cs typeface="+mn-cs"/>
              <a:sym typeface="+mn-ea"/>
            </a:endParaRPr>
          </a:p>
          <a:p>
            <a:pPr marR="0" algn="ctr" defTabSz="914400" eaLnBrk="0" hangingPunct="0"/>
            <a:r>
              <a:rPr kumimoji="0" lang="zh-CN" altLang="en-US" sz="2000" b="1" kern="1200" cap="none" spc="0" normalizeH="0" baseline="0" noProof="1">
                <a:solidFill>
                  <a:prstClr val="white"/>
                </a:solidFill>
                <a:effectLst>
                  <a:outerShdw blurRad="38100" dist="38100" dir="2700000" algn="tl">
                    <a:srgbClr val="000000">
                      <a:alpha val="43137"/>
                    </a:srgbClr>
                  </a:outerShdw>
                </a:effectLst>
                <a:latin typeface="黑体" panose="02010609060101010101" charset="-122"/>
                <a:ea typeface="黑体" panose="02010609060101010101" charset="-122"/>
                <a:cs typeface="+mn-cs"/>
                <a:sym typeface="+mn-ea"/>
              </a:rPr>
              <a:t>苏维埃</a:t>
            </a:r>
            <a:endParaRPr kumimoji="0" lang="zh-CN" altLang="en-US" sz="2000" b="1" kern="1200" cap="none" spc="0" normalizeH="0" baseline="0" noProof="1">
              <a:solidFill>
                <a:prstClr val="white"/>
              </a:solidFill>
              <a:effectLst>
                <a:outerShdw blurRad="38100" dist="38100" dir="2700000" algn="tl">
                  <a:srgbClr val="000000">
                    <a:alpha val="43137"/>
                  </a:srgbClr>
                </a:outerShdw>
              </a:effectLst>
              <a:latin typeface="黑体" panose="02010609060101010101" charset="-122"/>
              <a:ea typeface="黑体" panose="02010609060101010101" charset="-122"/>
              <a:cs typeface="+mn-cs"/>
              <a:sym typeface="+mn-ea"/>
            </a:endParaRPr>
          </a:p>
        </p:txBody>
      </p:sp>
      <p:sp>
        <p:nvSpPr>
          <p:cNvPr id="18" name="Text Box 14"/>
          <p:cNvSpPr txBox="1">
            <a:spLocks noChangeArrowheads="1"/>
          </p:cNvSpPr>
          <p:nvPr/>
        </p:nvSpPr>
        <p:spPr bwMode="auto">
          <a:xfrm>
            <a:off x="3138805" y="4139883"/>
            <a:ext cx="1371600" cy="706755"/>
          </a:xfrm>
          <a:prstGeom prst="rect">
            <a:avLst/>
          </a:pr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algn="ctr" defTabSz="914400" eaLnBrk="0" hangingPunct="0"/>
            <a:r>
              <a:rPr kumimoji="0" lang="zh-CN" altLang="en-US" sz="2000" b="1" kern="1200" cap="none" spc="0" normalizeH="0" baseline="0" noProof="1">
                <a:solidFill>
                  <a:prstClr val="white"/>
                </a:solidFill>
                <a:effectLst>
                  <a:outerShdw blurRad="38100" dist="38100" dir="2700000" algn="tl">
                    <a:srgbClr val="000000">
                      <a:alpha val="43137"/>
                    </a:srgbClr>
                  </a:outerShdw>
                </a:effectLst>
                <a:latin typeface="黑体" panose="02010609060101010101" charset="-122"/>
                <a:ea typeface="黑体" panose="02010609060101010101" charset="-122"/>
                <a:cs typeface="+mn-cs"/>
                <a:sym typeface="+mn-ea"/>
              </a:rPr>
              <a:t>资产阶级</a:t>
            </a:r>
            <a:endParaRPr kumimoji="0" lang="zh-CN" altLang="en-US" sz="2000" b="1" kern="1200" cap="none" spc="0" normalizeH="0" baseline="0" noProof="1">
              <a:solidFill>
                <a:prstClr val="white"/>
              </a:solidFill>
              <a:effectLst>
                <a:outerShdw blurRad="38100" dist="38100" dir="2700000" algn="tl">
                  <a:srgbClr val="000000">
                    <a:alpha val="43137"/>
                  </a:srgbClr>
                </a:outerShdw>
              </a:effectLst>
              <a:latin typeface="黑体" panose="02010609060101010101" charset="-122"/>
              <a:ea typeface="黑体" panose="02010609060101010101" charset="-122"/>
              <a:cs typeface="+mn-cs"/>
              <a:sym typeface="+mn-ea"/>
            </a:endParaRPr>
          </a:p>
          <a:p>
            <a:pPr marR="0" algn="ctr" defTabSz="914400" eaLnBrk="0" hangingPunct="0"/>
            <a:r>
              <a:rPr kumimoji="0" lang="zh-CN" altLang="en-US" sz="2000" b="1" kern="1200" cap="none" spc="0" normalizeH="0" baseline="0" noProof="1">
                <a:solidFill>
                  <a:prstClr val="white"/>
                </a:solidFill>
                <a:effectLst>
                  <a:outerShdw blurRad="38100" dist="38100" dir="2700000" algn="tl">
                    <a:srgbClr val="000000">
                      <a:alpha val="43137"/>
                    </a:srgbClr>
                  </a:outerShdw>
                </a:effectLst>
                <a:latin typeface="黑体" panose="02010609060101010101" charset="-122"/>
                <a:ea typeface="黑体" panose="02010609060101010101" charset="-122"/>
                <a:cs typeface="+mn-cs"/>
                <a:sym typeface="+mn-ea"/>
              </a:rPr>
              <a:t>临时政府</a:t>
            </a:r>
            <a:endParaRPr kumimoji="0" lang="zh-CN" altLang="en-US" sz="2000" b="1" kern="1200" cap="none" spc="0" normalizeH="0" baseline="0" noProof="1">
              <a:solidFill>
                <a:prstClr val="white"/>
              </a:solidFill>
              <a:effectLst>
                <a:outerShdw blurRad="38100" dist="38100" dir="2700000" algn="tl">
                  <a:srgbClr val="000000">
                    <a:alpha val="43137"/>
                  </a:srgbClr>
                </a:outerShdw>
              </a:effectLst>
              <a:latin typeface="黑体" panose="02010609060101010101" charset="-122"/>
              <a:ea typeface="黑体" panose="02010609060101010101" charset="-122"/>
              <a:cs typeface="+mn-cs"/>
              <a:sym typeface="+mn-ea"/>
            </a:endParaRPr>
          </a:p>
        </p:txBody>
      </p:sp>
      <p:sp>
        <p:nvSpPr>
          <p:cNvPr id="16398" name="Text Box 18"/>
          <p:cNvSpPr txBox="1"/>
          <p:nvPr/>
        </p:nvSpPr>
        <p:spPr>
          <a:xfrm>
            <a:off x="3169285" y="5103813"/>
            <a:ext cx="1254760" cy="414020"/>
          </a:xfrm>
          <a:prstGeom prst="rect">
            <a:avLst/>
          </a:prstGeom>
          <a:noFill/>
          <a:ln w="9525">
            <a:noFill/>
          </a:ln>
        </p:spPr>
        <p:txBody>
          <a:bodyPr wrap="none" anchor="t">
            <a:spAutoFit/>
          </a:bodyPr>
          <a:lstStyle/>
          <a:p>
            <a:pPr eaLnBrk="0" hangingPunct="0"/>
            <a:r>
              <a:rPr lang="zh-CN" altLang="en-US" sz="2100" b="1">
                <a:solidFill>
                  <a:srgbClr val="000000"/>
                </a:solidFill>
                <a:latin typeface="楷体" panose="02010609060101010101" charset="-122"/>
                <a:ea typeface="楷体" panose="02010609060101010101" charset="-122"/>
              </a:rPr>
              <a:t>（掌权）</a:t>
            </a:r>
            <a:endParaRPr lang="zh-CN" altLang="en-US" sz="2100" b="1">
              <a:solidFill>
                <a:srgbClr val="000000"/>
              </a:solidFill>
              <a:latin typeface="楷体" panose="02010609060101010101" charset="-122"/>
              <a:ea typeface="楷体" panose="02010609060101010101" charset="-122"/>
            </a:endParaRPr>
          </a:p>
        </p:txBody>
      </p:sp>
      <p:sp>
        <p:nvSpPr>
          <p:cNvPr id="21" name="Text Box 14"/>
          <p:cNvSpPr txBox="1">
            <a:spLocks noChangeArrowheads="1"/>
          </p:cNvSpPr>
          <p:nvPr/>
        </p:nvSpPr>
        <p:spPr bwMode="auto">
          <a:xfrm>
            <a:off x="437515" y="5970270"/>
            <a:ext cx="4740275" cy="521970"/>
          </a:xfrm>
          <a:prstGeom prst="rect">
            <a:avLst/>
          </a:prstGeom>
          <a:solidFill>
            <a:srgbClr val="C3F6F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R="0" algn="ctr" defTabSz="914400" eaLnBrk="0" hangingPunct="0"/>
            <a:r>
              <a:rPr kumimoji="0" lang="zh-CN" altLang="en-US" sz="2800" b="1" kern="1200" cap="none" spc="0" normalizeH="0" baseline="0" noProof="1" smtClean="0">
                <a:solidFill>
                  <a:schemeClr val="tx1"/>
                </a:solidFill>
                <a:effectLst/>
                <a:latin typeface="黑体" panose="02010609060101010101" charset="-122"/>
                <a:ea typeface="黑体" panose="02010609060101010101" charset="-122"/>
                <a:cs typeface="+mn-cs"/>
                <a:sym typeface="+mn-ea"/>
              </a:rPr>
              <a:t>性质：资</a:t>
            </a:r>
            <a:r>
              <a:rPr kumimoji="0" lang="zh-CN" altLang="en-US" sz="2800" b="1" kern="1200" cap="none" spc="0" normalizeH="0" baseline="0" noProof="1">
                <a:solidFill>
                  <a:schemeClr val="tx1"/>
                </a:solidFill>
                <a:effectLst/>
                <a:latin typeface="黑体" panose="02010609060101010101" charset="-122"/>
                <a:ea typeface="黑体" panose="02010609060101010101" charset="-122"/>
                <a:cs typeface="+mn-cs"/>
                <a:sym typeface="+mn-ea"/>
              </a:rPr>
              <a:t>产阶</a:t>
            </a:r>
            <a:r>
              <a:rPr kumimoji="0" lang="zh-CN" altLang="en-US" sz="2800" b="1" kern="1200" cap="none" spc="0" normalizeH="0" baseline="0" noProof="1" smtClean="0">
                <a:solidFill>
                  <a:schemeClr val="tx1"/>
                </a:solidFill>
                <a:effectLst/>
                <a:latin typeface="黑体" panose="02010609060101010101" charset="-122"/>
                <a:ea typeface="黑体" panose="02010609060101010101" charset="-122"/>
                <a:cs typeface="+mn-cs"/>
                <a:sym typeface="+mn-ea"/>
              </a:rPr>
              <a:t>级民主革命</a:t>
            </a:r>
            <a:endParaRPr kumimoji="0" lang="zh-CN" altLang="en-US" sz="2800" b="1" kern="1200" cap="none" spc="0" normalizeH="0" baseline="0" noProof="1" smtClean="0">
              <a:solidFill>
                <a:schemeClr val="tx1"/>
              </a:solidFill>
              <a:effectLst/>
              <a:latin typeface="黑体" charset="-122"/>
              <a:ea typeface="黑体" charset="-122"/>
              <a:cs typeface="+mn-cs"/>
              <a:sym typeface="+mn-ea"/>
            </a:endParaRPr>
          </a:p>
        </p:txBody>
      </p:sp>
      <p:sp>
        <p:nvSpPr>
          <p:cNvPr id="2" name="文本框 1"/>
          <p:cNvSpPr txBox="1"/>
          <p:nvPr/>
        </p:nvSpPr>
        <p:spPr>
          <a:xfrm>
            <a:off x="273685" y="139065"/>
            <a:ext cx="3599180" cy="491490"/>
          </a:xfrm>
          <a:prstGeom prst="rect">
            <a:avLst/>
          </a:prstGeom>
          <a:solidFill>
            <a:srgbClr val="FDD036"/>
          </a:solidFill>
        </p:spPr>
        <p:txBody>
          <a:bodyPr wrap="square" rtlCol="0" anchor="t">
            <a:spAutoFit/>
          </a:bodyPr>
          <a:lstStyle/>
          <a:p>
            <a:r>
              <a:rPr lang="zh-CN" altLang="en-US" sz="2600">
                <a:latin typeface="黑体" panose="02010609060101010101" charset="-122"/>
                <a:ea typeface="黑体" panose="02010609060101010101" charset="-122"/>
                <a:sym typeface="微软雅黑" panose="020b0503020204020204" pitchFamily="34" charset="-122"/>
              </a:rPr>
              <a:t>（二）十月革命的过程</a:t>
            </a:r>
            <a:endParaRPr lang="zh-CN" altLang="en-US" sz="2600">
              <a:latin typeface="黑体" panose="02010609060101010101" charset="-122"/>
              <a:ea typeface="黑体" panose="02010609060101010101" charset="-122"/>
            </a:endParaRPr>
          </a:p>
        </p:txBody>
      </p:sp>
      <p:pic>
        <p:nvPicPr>
          <p:cNvPr id="4" name="图片 3"/>
          <p:cNvPicPr>
            <a:picLocks noChangeAspect="1"/>
          </p:cNvPicPr>
          <p:nvPr/>
        </p:nvPicPr>
        <p:blipFill>
          <a:blip r:embed="rId3"/>
          <a:stretch>
            <a:fillRect/>
          </a:stretch>
        </p:blipFill>
        <p:spPr>
          <a:xfrm>
            <a:off x="7013575" y="180340"/>
            <a:ext cx="3546475" cy="6478270"/>
          </a:xfrm>
          <a:prstGeom prst="rect">
            <a:avLst/>
          </a:prstGeom>
        </p:spPr>
      </p:pic>
      <p:sp>
        <p:nvSpPr>
          <p:cNvPr id="18433" name="文本框 1"/>
          <p:cNvSpPr txBox="1"/>
          <p:nvPr/>
        </p:nvSpPr>
        <p:spPr>
          <a:xfrm>
            <a:off x="426720" y="2595880"/>
            <a:ext cx="10685780" cy="1641475"/>
          </a:xfrm>
          <a:prstGeom prst="rect">
            <a:avLst/>
          </a:prstGeom>
          <a:solidFill>
            <a:schemeClr val="bg1"/>
          </a:solidFill>
          <a:ln w="9525">
            <a:noFill/>
          </a:ln>
        </p:spPr>
        <p:txBody>
          <a:bodyPr wrap="square" anchor="t">
            <a:spAutoFit/>
          </a:bodyPr>
          <a:lstStyle/>
          <a:p>
            <a:pPr eaLnBrk="0" hangingPunct="0">
              <a:lnSpc>
                <a:spcPct val="120000"/>
              </a:lnSpc>
            </a:pPr>
            <a:r>
              <a:rPr lang="en-US" altLang="zh-CN" sz="2800" b="1">
                <a:solidFill>
                  <a:srgbClr val="000000"/>
                </a:solidFill>
                <a:latin typeface="楷体" panose="02010609060101010101" charset="-122"/>
                <a:ea typeface="楷体" panose="02010609060101010101" charset="-122"/>
              </a:rPr>
              <a:t>   </a:t>
            </a:r>
            <a:r>
              <a:rPr lang="zh-CN" altLang="en-US" sz="2800" b="1">
                <a:solidFill>
                  <a:srgbClr val="000000"/>
                </a:solidFill>
                <a:latin typeface="楷体" panose="02010609060101010101" charset="-122"/>
                <a:ea typeface="楷体" panose="02010609060101010101" charset="-122"/>
              </a:rPr>
              <a:t>临时政府</a:t>
            </a:r>
            <a:r>
              <a:rPr lang="en-US" altLang="zh-CN" sz="2800" b="1">
                <a:solidFill>
                  <a:srgbClr val="000000"/>
                </a:solidFill>
                <a:latin typeface="楷体" panose="02010609060101010101" charset="-122"/>
                <a:ea typeface="楷体" panose="02010609060101010101" charset="-122"/>
              </a:rPr>
              <a:t>……</a:t>
            </a:r>
            <a:r>
              <a:rPr lang="zh-CN" altLang="en-US" sz="2800" b="1">
                <a:solidFill>
                  <a:srgbClr val="000000"/>
                </a:solidFill>
                <a:latin typeface="楷体" panose="02010609060101010101" charset="-122"/>
                <a:ea typeface="楷体" panose="02010609060101010101" charset="-122"/>
              </a:rPr>
              <a:t>从一开始就拒绝考虑绝大多数俄国人所需要的两样东西</a:t>
            </a:r>
            <a:r>
              <a:rPr lang="en-US" altLang="zh-CN" sz="2800" b="1">
                <a:solidFill>
                  <a:srgbClr val="000000"/>
                </a:solidFill>
                <a:latin typeface="楷体" panose="02010609060101010101" charset="-122"/>
                <a:ea typeface="楷体" panose="02010609060101010101" charset="-122"/>
              </a:rPr>
              <a:t>——</a:t>
            </a:r>
            <a:r>
              <a:rPr lang="zh-CN" altLang="en-US" sz="2800" b="1" u="sng">
                <a:solidFill>
                  <a:srgbClr val="FF0000"/>
                </a:solidFill>
                <a:latin typeface="楷体" panose="02010609060101010101" charset="-122"/>
                <a:ea typeface="楷体" panose="02010609060101010101" charset="-122"/>
              </a:rPr>
              <a:t>和平和土地</a:t>
            </a:r>
            <a:r>
              <a:rPr lang="zh-CN" altLang="en-US" sz="2800" b="1">
                <a:solidFill>
                  <a:srgbClr val="000000"/>
                </a:solidFill>
                <a:latin typeface="楷体" panose="02010609060101010101" charset="-122"/>
                <a:ea typeface="楷体" panose="02010609060101010101" charset="-122"/>
              </a:rPr>
              <a:t>，同样，政府也不愿结束战争。</a:t>
            </a:r>
            <a:endParaRPr lang="zh-CN" altLang="en-US" sz="2800" b="1">
              <a:solidFill>
                <a:srgbClr val="000000"/>
              </a:solidFill>
              <a:latin typeface="楷体" panose="02010609060101010101" charset="-122"/>
              <a:ea typeface="楷体" panose="02010609060101010101" charset="-122"/>
            </a:endParaRPr>
          </a:p>
          <a:p>
            <a:pPr algn="r" eaLnBrk="0" hangingPunct="0">
              <a:lnSpc>
                <a:spcPct val="120000"/>
              </a:lnSpc>
            </a:pPr>
            <a:r>
              <a:rPr lang="en-US" altLang="zh-CN" sz="2800" b="1">
                <a:solidFill>
                  <a:srgbClr val="000000"/>
                </a:solidFill>
                <a:latin typeface="楷体" panose="02010609060101010101" charset="-122"/>
                <a:ea typeface="楷体" panose="02010609060101010101" charset="-122"/>
              </a:rPr>
              <a:t>——[</a:t>
            </a:r>
            <a:r>
              <a:rPr lang="zh-CN" altLang="en-US" sz="2800" b="1">
                <a:solidFill>
                  <a:srgbClr val="000000"/>
                </a:solidFill>
                <a:latin typeface="楷体" panose="02010609060101010101" charset="-122"/>
                <a:ea typeface="楷体" panose="02010609060101010101" charset="-122"/>
              </a:rPr>
              <a:t>美</a:t>
            </a:r>
            <a:r>
              <a:rPr lang="en-US" altLang="zh-CN" sz="2800" b="1">
                <a:solidFill>
                  <a:srgbClr val="000000"/>
                </a:solidFill>
                <a:latin typeface="楷体" panose="02010609060101010101" charset="-122"/>
                <a:ea typeface="楷体" panose="02010609060101010101" charset="-122"/>
              </a:rPr>
              <a:t>]</a:t>
            </a:r>
            <a:r>
              <a:rPr lang="zh-CN" altLang="en-US" sz="2800" b="1">
                <a:solidFill>
                  <a:srgbClr val="000000"/>
                </a:solidFill>
                <a:latin typeface="楷体" panose="02010609060101010101" charset="-122"/>
                <a:ea typeface="楷体" panose="02010609060101010101" charset="-122"/>
              </a:rPr>
              <a:t>斯塔夫里阿诺斯：</a:t>
            </a:r>
            <a:r>
              <a:rPr lang="en-US" altLang="zh-CN" sz="2800" b="1">
                <a:solidFill>
                  <a:srgbClr val="000000"/>
                </a:solidFill>
                <a:latin typeface="楷体" panose="02010609060101010101" charset="-122"/>
                <a:ea typeface="楷体" panose="02010609060101010101" charset="-122"/>
              </a:rPr>
              <a:t>《</a:t>
            </a:r>
            <a:r>
              <a:rPr lang="zh-CN" altLang="en-US" sz="2800" b="1">
                <a:solidFill>
                  <a:srgbClr val="000000"/>
                </a:solidFill>
                <a:latin typeface="楷体" panose="02010609060101010101" charset="-122"/>
                <a:ea typeface="楷体" panose="02010609060101010101" charset="-122"/>
              </a:rPr>
              <a:t>全球通史</a:t>
            </a:r>
            <a:r>
              <a:rPr lang="en-US" altLang="zh-CN" sz="2800" b="1">
                <a:solidFill>
                  <a:srgbClr val="000000"/>
                </a:solidFill>
                <a:latin typeface="楷体" panose="02010609060101010101" charset="-122"/>
                <a:ea typeface="楷体" panose="02010609060101010101" charset="-122"/>
              </a:rPr>
              <a:t>》</a:t>
            </a:r>
            <a:endParaRPr lang="en-US" altLang="zh-CN" sz="2800" b="1">
              <a:solidFill>
                <a:srgbClr val="000000"/>
              </a:solidFill>
              <a:latin typeface="楷体" panose="02010609060101010101" charset="-122"/>
              <a:ea typeface="楷体" panose="02010609060101010101" charset="-122"/>
            </a:endParaRPr>
          </a:p>
        </p:txBody>
      </p:sp>
    </p:spTree>
    <p:custDataLst>
      <p:tags r:id="rId4"/>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387"/>
                                        </p:tgtEl>
                                        <p:attrNameLst>
                                          <p:attrName>style.visibility</p:attrName>
                                        </p:attrNameLst>
                                      </p:cBhvr>
                                      <p:to>
                                        <p:strVal val="visible"/>
                                      </p:to>
                                    </p:set>
                                    <p:animEffect transition="in" filter="blinds(horizontal)">
                                      <p:cBhvr>
                                        <p:cTn id="12" dur="500"/>
                                        <p:tgtEl>
                                          <p:spTgt spid="16387"/>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6388"/>
                                        </p:tgtEl>
                                        <p:attrNameLst>
                                          <p:attrName>style.visibility</p:attrName>
                                        </p:attrNameLst>
                                      </p:cBhvr>
                                      <p:to>
                                        <p:strVal val="visible"/>
                                      </p:to>
                                    </p:set>
                                    <p:animEffect transition="in" filter="blinds(horizontal)">
                                      <p:cBhvr>
                                        <p:cTn id="15" dur="500"/>
                                        <p:tgtEl>
                                          <p:spTgt spid="16388"/>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6389"/>
                                        </p:tgtEl>
                                        <p:attrNameLst>
                                          <p:attrName>style.visibility</p:attrName>
                                        </p:attrNameLst>
                                      </p:cBhvr>
                                      <p:to>
                                        <p:strVal val="visible"/>
                                      </p:to>
                                    </p:set>
                                    <p:animEffect transition="in" filter="blinds(horizontal)">
                                      <p:cBhvr>
                                        <p:cTn id="18" dur="500"/>
                                        <p:tgtEl>
                                          <p:spTgt spid="16389"/>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6390"/>
                                        </p:tgtEl>
                                        <p:attrNameLst>
                                          <p:attrName>style.visibility</p:attrName>
                                        </p:attrNameLst>
                                      </p:cBhvr>
                                      <p:to>
                                        <p:strVal val="visible"/>
                                      </p:to>
                                    </p:set>
                                    <p:animEffect transition="in" filter="blinds(horizontal)">
                                      <p:cBhvr>
                                        <p:cTn id="21" dur="500"/>
                                        <p:tgtEl>
                                          <p:spTgt spid="16390"/>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16391"/>
                                        </p:tgtEl>
                                        <p:attrNameLst>
                                          <p:attrName>style.visibility</p:attrName>
                                        </p:attrNameLst>
                                      </p:cBhvr>
                                      <p:to>
                                        <p:strVal val="visible"/>
                                      </p:to>
                                    </p:set>
                                    <p:animEffect transition="in" filter="blinds(horizontal)">
                                      <p:cBhvr>
                                        <p:cTn id="26" dur="500"/>
                                        <p:tgtEl>
                                          <p:spTgt spid="16391"/>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linds(horizontal)">
                                      <p:cBhvr>
                                        <p:cTn id="29" dur="500"/>
                                        <p:tgtEl>
                                          <p:spTgt spid="17"/>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linds(horizontal)">
                                      <p:cBhvr>
                                        <p:cTn id="32" dur="500"/>
                                        <p:tgtEl>
                                          <p:spTgt spid="18"/>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6398"/>
                                        </p:tgtEl>
                                        <p:attrNameLst>
                                          <p:attrName>style.visibility</p:attrName>
                                        </p:attrNameLst>
                                      </p:cBhvr>
                                      <p:to>
                                        <p:strVal val="visible"/>
                                      </p:to>
                                    </p:set>
                                    <p:animEffect transition="in" filter="blinds(horizontal)">
                                      <p:cBhvr>
                                        <p:cTn id="35" dur="500"/>
                                        <p:tgtEl>
                                          <p:spTgt spid="16398"/>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blinds(horizontal)">
                                      <p:cBhvr>
                                        <p:cTn id="40" dur="500"/>
                                        <p:tgtEl>
                                          <p:spTgt spid="21"/>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8433"/>
                                        </p:tgtEl>
                                        <p:attrNameLst>
                                          <p:attrName>style.visibility</p:attrName>
                                        </p:attrNameLst>
                                      </p:cBhvr>
                                      <p:to>
                                        <p:strVal val="visible"/>
                                      </p:to>
                                    </p:set>
                                    <p:animEffect transition="in" filter="blinds(horizontal)">
                                      <p:cBhvr>
                                        <p:cTn id="45" dur="500"/>
                                        <p:tgtEl>
                                          <p:spTgt spid="184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P spid="16388" grpId="0"/>
      <p:bldP spid="16389" grpId="0"/>
      <p:bldP spid="16390" grpId="0"/>
      <p:bldP spid="17" grpId="0"/>
      <p:bldP spid="18" grpId="0"/>
      <p:bldP spid="16398" grpId="0"/>
      <p:bldP spid="21" grpId="0"/>
      <p:bldP spid="18433"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Picture 3" descr="01-01"/>
          <p:cNvPicPr>
            <a:picLocks noChangeAspect="1"/>
          </p:cNvPicPr>
          <p:nvPr/>
        </p:nvPicPr>
        <p:blipFill>
          <a:blip r:embed="rId2"/>
          <a:stretch>
            <a:fillRect/>
          </a:stretch>
        </p:blipFill>
        <p:spPr>
          <a:xfrm>
            <a:off x="6607175" y="181610"/>
            <a:ext cx="4737100" cy="3322955"/>
          </a:xfrm>
          <a:prstGeom prst="rect">
            <a:avLst/>
          </a:prstGeom>
          <a:noFill/>
          <a:ln w="9525" cap="flat" cmpd="sng">
            <a:solidFill>
              <a:schemeClr val="tx1"/>
            </a:solidFill>
            <a:prstDash val="solid"/>
            <a:miter/>
            <a:headEnd type="none" w="med" len="med"/>
            <a:tailEnd type="none" w="med" len="med"/>
          </a:ln>
          <a:effectLst>
            <a:outerShdw dist="35921" dir="2699999" algn="ctr" rotWithShape="0">
              <a:srgbClr val="808080"/>
            </a:outerShdw>
          </a:effectLst>
        </p:spPr>
      </p:pic>
      <p:pic>
        <p:nvPicPr>
          <p:cNvPr id="4" name="Picture 2" descr="pic_181715"/>
          <p:cNvPicPr>
            <a:picLocks noChangeAspect="1"/>
          </p:cNvPicPr>
          <p:nvPr/>
        </p:nvPicPr>
        <p:blipFill>
          <a:blip r:embed="rId3"/>
          <a:srcRect l="37704" t="42458" r="14082" b="35252"/>
          <a:stretch>
            <a:fillRect/>
          </a:stretch>
        </p:blipFill>
        <p:spPr>
          <a:xfrm>
            <a:off x="386080" y="3519805"/>
            <a:ext cx="4991735" cy="3258820"/>
          </a:xfrm>
          <a:prstGeom prst="rect">
            <a:avLst/>
          </a:prstGeom>
          <a:noFill/>
          <a:ln w="9525" cap="flat" cmpd="sng">
            <a:solidFill>
              <a:schemeClr val="tx1"/>
            </a:solidFill>
            <a:prstDash val="solid"/>
            <a:miter/>
            <a:headEnd type="none" w="med" len="med"/>
            <a:tailEnd type="none" w="med" len="med"/>
          </a:ln>
          <a:effectLst>
            <a:outerShdw dist="35921" dir="2699999" algn="ctr" rotWithShape="0">
              <a:srgbClr val="808080"/>
            </a:outerShdw>
          </a:effectLst>
        </p:spPr>
      </p:pic>
      <p:sp>
        <p:nvSpPr>
          <p:cNvPr id="16386" name="文本框 3"/>
          <p:cNvSpPr txBox="1"/>
          <p:nvPr/>
        </p:nvSpPr>
        <p:spPr>
          <a:xfrm>
            <a:off x="196850" y="113030"/>
            <a:ext cx="3417570" cy="521970"/>
          </a:xfrm>
          <a:prstGeom prst="rect">
            <a:avLst/>
          </a:prstGeom>
          <a:solidFill>
            <a:srgbClr val="C3F6F1"/>
          </a:solidFill>
          <a:ln w="9525">
            <a:noFill/>
          </a:ln>
        </p:spPr>
        <p:txBody>
          <a:bodyPr wrap="square" anchor="t">
            <a:spAutoFit/>
          </a:bodyPr>
          <a:lstStyle/>
          <a:p>
            <a:pPr eaLnBrk="0" hangingPunct="0"/>
            <a:r>
              <a:rPr lang="zh-CN" altLang="en-US" sz="2800" b="1">
                <a:solidFill>
                  <a:srgbClr val="FF0000"/>
                </a:solidFill>
                <a:latin typeface="楷体" panose="02010609060101010101" charset="-122"/>
                <a:ea typeface="楷体" panose="02010609060101010101" charset="-122"/>
              </a:rPr>
              <a:t>《四月提纲》指方向</a:t>
            </a:r>
            <a:endParaRPr lang="zh-CN" altLang="en-US" sz="2800" b="1">
              <a:solidFill>
                <a:srgbClr val="FF0000"/>
              </a:solidFill>
              <a:latin typeface="楷体" panose="02010609060101010101" charset="-122"/>
              <a:ea typeface="楷体" panose="02010609060101010101" charset="-122"/>
            </a:endParaRPr>
          </a:p>
        </p:txBody>
      </p:sp>
      <p:sp>
        <p:nvSpPr>
          <p:cNvPr id="100" name="文本框 99"/>
          <p:cNvSpPr txBox="1"/>
          <p:nvPr/>
        </p:nvSpPr>
        <p:spPr>
          <a:xfrm>
            <a:off x="501650" y="975360"/>
            <a:ext cx="5748655" cy="1568450"/>
          </a:xfrm>
          <a:prstGeom prst="rect">
            <a:avLst/>
          </a:prstGeom>
          <a:noFill/>
          <a:ln w="9525">
            <a:noFill/>
          </a:ln>
        </p:spPr>
        <p:txBody>
          <a:bodyPr wrap="square">
            <a:spAutoFit/>
          </a:bodyPr>
          <a:lstStyle/>
          <a:p>
            <a:pPr indent="0"/>
            <a:r>
              <a:rPr lang="zh-CN" sz="2400" b="0">
                <a:solidFill>
                  <a:srgbClr val="000000"/>
                </a:solidFill>
                <a:latin typeface="黑体" panose="02010609060101010101" charset="-122"/>
                <a:ea typeface="黑体" panose="02010609060101010101" charset="-122"/>
                <a:cs typeface="黑体" panose="02010609060101010101" charset="-122"/>
              </a:rPr>
              <a:t>1917年4月，列宁从瑞士回到彼得格勒，</a:t>
            </a:r>
            <a:endParaRPr lang="zh-CN" sz="2400" b="0">
              <a:solidFill>
                <a:srgbClr val="000000"/>
              </a:solidFill>
              <a:latin typeface="黑体" charset="-122"/>
              <a:ea typeface="黑体" charset="-122"/>
              <a:cs typeface="黑体" panose="02010609060101010101" charset="-122"/>
            </a:endParaRPr>
          </a:p>
          <a:p>
            <a:pPr indent="0"/>
            <a:r>
              <a:rPr lang="zh-CN" altLang="en-US" sz="2400">
                <a:solidFill>
                  <a:srgbClr val="0033CC"/>
                </a:solidFill>
                <a:latin typeface="黑体" panose="02010609060101010101" charset="-122"/>
                <a:ea typeface="黑体" panose="02010609060101010101" charset="-122"/>
                <a:cs typeface="黑体" panose="02010609060101010101" charset="-122"/>
                <a:sym typeface="+mn-ea"/>
              </a:rPr>
              <a:t>提出</a:t>
            </a:r>
            <a:r>
              <a:rPr lang="zh-CN" altLang="en-US" sz="2400">
                <a:solidFill>
                  <a:srgbClr val="FF0000"/>
                </a:solidFill>
                <a:latin typeface="黑体" panose="02010609060101010101" charset="-122"/>
                <a:ea typeface="黑体" panose="02010609060101010101" charset="-122"/>
                <a:cs typeface="黑体" panose="02010609060101010101" charset="-122"/>
                <a:sym typeface="+mn-ea"/>
              </a:rPr>
              <a:t>“全部政权归苏维埃”的口号</a:t>
            </a:r>
            <a:r>
              <a:rPr lang="zh-CN" altLang="en-US" sz="2400">
                <a:latin typeface="黑体" panose="02010609060101010101" charset="-122"/>
                <a:ea typeface="黑体" panose="02010609060101010101" charset="-122"/>
                <a:cs typeface="黑体" panose="02010609060101010101" charset="-122"/>
                <a:sym typeface="+mn-ea"/>
              </a:rPr>
              <a:t>，</a:t>
            </a:r>
            <a:r>
              <a:rPr lang="zh-CN" sz="2400" b="0">
                <a:solidFill>
                  <a:srgbClr val="000000"/>
                </a:solidFill>
                <a:latin typeface="黑体" panose="02010609060101010101" charset="-122"/>
                <a:ea typeface="黑体" panose="02010609060101010101" charset="-122"/>
                <a:cs typeface="黑体" panose="02010609060101010101" charset="-122"/>
              </a:rPr>
              <a:t>提出了将俄国革命从资产阶级民主革命向</a:t>
            </a:r>
            <a:r>
              <a:rPr lang="zh-CN" sz="2400" b="0" u="sng">
                <a:solidFill>
                  <a:srgbClr val="FF0000"/>
                </a:solidFill>
                <a:latin typeface="黑体" panose="02010609060101010101" charset="-122"/>
                <a:ea typeface="黑体" panose="02010609060101010101" charset="-122"/>
                <a:cs typeface="黑体" panose="02010609060101010101" charset="-122"/>
              </a:rPr>
              <a:t>社会主义革命</a:t>
            </a:r>
            <a:r>
              <a:rPr lang="zh-CN" sz="2400" b="0">
                <a:solidFill>
                  <a:srgbClr val="000000"/>
                </a:solidFill>
                <a:latin typeface="黑体" panose="02010609060101010101" charset="-122"/>
                <a:ea typeface="黑体" panose="02010609060101010101" charset="-122"/>
                <a:cs typeface="黑体" panose="02010609060101010101" charset="-122"/>
              </a:rPr>
              <a:t>推进的战略和策略。</a:t>
            </a:r>
            <a:endParaRPr lang="zh-CN" altLang="en-US" sz="2400" b="1">
              <a:solidFill>
                <a:srgbClr val="0033CC"/>
              </a:solidFill>
              <a:latin typeface="宋体" pitchFamily="2" charset="-122"/>
              <a:ea typeface="宋体" pitchFamily="2" charset="-122"/>
              <a:cs typeface="黑体" panose="02010609060101010101" charset="-122"/>
              <a:sym typeface="+mn-ea"/>
            </a:endParaRPr>
          </a:p>
        </p:txBody>
      </p:sp>
      <p:sp>
        <p:nvSpPr>
          <p:cNvPr id="2" name="文本框 1"/>
          <p:cNvSpPr txBox="1"/>
          <p:nvPr/>
        </p:nvSpPr>
        <p:spPr>
          <a:xfrm>
            <a:off x="6416040" y="4681855"/>
            <a:ext cx="4857750" cy="829945"/>
          </a:xfrm>
          <a:prstGeom prst="rect">
            <a:avLst/>
          </a:prstGeom>
          <a:noFill/>
        </p:spPr>
        <p:txBody>
          <a:bodyPr wrap="square" rtlCol="0" anchor="t">
            <a:spAutoFit/>
          </a:bodyPr>
          <a:lstStyle/>
          <a:p>
            <a:pPr algn="l"/>
            <a:r>
              <a:rPr lang="zh-CN" sz="2400">
                <a:solidFill>
                  <a:srgbClr val="000000"/>
                </a:solidFill>
                <a:latin typeface="黑体" panose="02010609060101010101" charset="-122"/>
                <a:ea typeface="黑体" panose="02010609060101010101" charset="-122"/>
                <a:cs typeface="黑体" panose="02010609060101010101" charset="-122"/>
                <a:sym typeface="+mn-ea"/>
              </a:rPr>
              <a:t>并亲自领导了组织革命武装夺取政权的斗争</a:t>
            </a:r>
            <a:r>
              <a:rPr lang="zh-CN" sz="2400">
                <a:solidFill>
                  <a:srgbClr val="0033CC"/>
                </a:solidFill>
                <a:latin typeface="黑体" panose="02010609060101010101" charset="-122"/>
                <a:ea typeface="黑体" panose="02010609060101010101" charset="-122"/>
                <a:cs typeface="黑体" panose="02010609060101010101" charset="-122"/>
                <a:sym typeface="+mn-ea"/>
              </a:rPr>
              <a:t>；</a:t>
            </a:r>
            <a:r>
              <a:rPr lang="zh-CN" altLang="en-US" sz="2400" b="1" smtClean="0">
                <a:solidFill>
                  <a:srgbClr val="0033CC"/>
                </a:solidFill>
                <a:latin typeface="宋体" panose="02010600030101010101" pitchFamily="2" charset="-122"/>
                <a:ea typeface="宋体" panose="02010600030101010101" pitchFamily="2" charset="-122"/>
                <a:sym typeface="+mn-ea"/>
              </a:rPr>
              <a:t>并提</a:t>
            </a:r>
            <a:r>
              <a:rPr lang="zh-CN" altLang="en-US" sz="2400" b="1">
                <a:solidFill>
                  <a:srgbClr val="0033CC"/>
                </a:solidFill>
                <a:latin typeface="宋体" panose="02010600030101010101" pitchFamily="2" charset="-122"/>
                <a:ea typeface="宋体" panose="02010600030101010101" pitchFamily="2" charset="-122"/>
                <a:sym typeface="+mn-ea"/>
              </a:rPr>
              <a:t>出退出战争。</a:t>
            </a:r>
            <a:endParaRPr lang="zh-CN" altLang="en-US"/>
          </a:p>
        </p:txBody>
      </p:sp>
    </p:spTree>
    <p:custDataLst>
      <p:tags r:id="rId4"/>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4" presetClass="entr" presetSubtype="5"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vertical)">
                                      <p:cBhvr>
                                        <p:cTn id="7" dur="500"/>
                                        <p:tgtEl>
                                          <p:spTgt spid="5"/>
                                        </p:tgtEl>
                                      </p:cBhvr>
                                    </p:animEffect>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cond evt="onBegin" delay="0">
                          <p:tn val="10"/>
                        </p:cond>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3317" name="图片 14341" descr="1917年布尔什维克起义前，示威者散布在彼得格尔勒的大街小巷里。这些日子发生了人所共知的七月事件。"/>
          <p:cNvPicPr>
            <a:picLocks noChangeAspect="1"/>
          </p:cNvPicPr>
          <p:nvPr/>
        </p:nvPicPr>
        <p:blipFill>
          <a:blip r:embed="rId2"/>
          <a:srcRect l="700" t="827" r="700" b="1654"/>
          <a:stretch>
            <a:fillRect/>
          </a:stretch>
        </p:blipFill>
        <p:spPr>
          <a:xfrm>
            <a:off x="5446395" y="969645"/>
            <a:ext cx="5118100" cy="2657475"/>
          </a:xfrm>
          <a:prstGeom prst="rect">
            <a:avLst/>
          </a:prstGeom>
          <a:noFill/>
          <a:ln w="9525">
            <a:noFill/>
          </a:ln>
        </p:spPr>
      </p:pic>
      <p:sp>
        <p:nvSpPr>
          <p:cNvPr id="2" name="文本框 14342"/>
          <p:cNvSpPr txBox="1"/>
          <p:nvPr/>
        </p:nvSpPr>
        <p:spPr>
          <a:xfrm>
            <a:off x="5164455" y="3943668"/>
            <a:ext cx="5543550" cy="460375"/>
          </a:xfrm>
          <a:prstGeom prst="rect">
            <a:avLst/>
          </a:prstGeom>
          <a:noFill/>
          <a:ln w="9525">
            <a:noFill/>
          </a:ln>
        </p:spPr>
        <p:txBody>
          <a:bodyPr wrap="none" anchor="t">
            <a:spAutoFit/>
          </a:bodyPr>
          <a:lstStyle/>
          <a:p>
            <a:pPr algn="ctr" eaLnBrk="0" hangingPunct="0"/>
            <a:r>
              <a:rPr lang="en-US" altLang="zh-CN" sz="2400" b="1">
                <a:latin typeface="楷体" panose="02010609060101010101" charset="-122"/>
                <a:ea typeface="楷体" panose="02010609060101010101" charset="-122"/>
              </a:rPr>
              <a:t>1917</a:t>
            </a:r>
            <a:r>
              <a:rPr lang="zh-CN" altLang="en-US" sz="2400" b="1">
                <a:latin typeface="楷体" panose="02010609060101010101" charset="-122"/>
                <a:ea typeface="楷体" panose="02010609060101010101" charset="-122"/>
              </a:rPr>
              <a:t>年</a:t>
            </a:r>
            <a:r>
              <a:rPr lang="en-US" altLang="zh-CN" sz="2400" b="1">
                <a:latin typeface="楷体" panose="02010609060101010101" charset="-122"/>
                <a:ea typeface="楷体" panose="02010609060101010101" charset="-122"/>
              </a:rPr>
              <a:t>7</a:t>
            </a:r>
            <a:r>
              <a:rPr lang="zh-CN" altLang="en-US" sz="2400" b="1">
                <a:latin typeface="楷体" panose="02010609060101010101" charset="-122"/>
                <a:ea typeface="楷体" panose="02010609060101010101" charset="-122"/>
              </a:rPr>
              <a:t>月</a:t>
            </a:r>
            <a:r>
              <a:rPr lang="en-US" altLang="zh-CN" sz="2400" b="1">
                <a:latin typeface="楷体" panose="02010609060101010101" charset="-122"/>
                <a:ea typeface="楷体" panose="02010609060101010101" charset="-122"/>
              </a:rPr>
              <a:t>17</a:t>
            </a:r>
            <a:r>
              <a:rPr lang="zh-CN" altLang="en-US" sz="2400" b="1">
                <a:latin typeface="楷体" panose="02010609060101010101" charset="-122"/>
                <a:ea typeface="楷体" panose="02010609060101010101" charset="-122"/>
              </a:rPr>
              <a:t>日，临时政府镇压示威群众</a:t>
            </a:r>
            <a:endParaRPr lang="zh-CN" altLang="en-US" sz="2400" b="1">
              <a:latin typeface="楷体" panose="02010609060101010101" charset="-122"/>
              <a:ea typeface="楷体" panose="02010609060101010101" charset="-122"/>
            </a:endParaRPr>
          </a:p>
        </p:txBody>
      </p:sp>
      <p:sp>
        <p:nvSpPr>
          <p:cNvPr id="14339" name="文本框 14338"/>
          <p:cNvSpPr txBox="1"/>
          <p:nvPr/>
        </p:nvSpPr>
        <p:spPr>
          <a:xfrm>
            <a:off x="757555" y="1337945"/>
            <a:ext cx="4117340" cy="1886585"/>
          </a:xfrm>
          <a:prstGeom prst="rect">
            <a:avLst/>
          </a:prstGeom>
          <a:solidFill>
            <a:schemeClr val="bg1"/>
          </a:solidFill>
          <a:ln w="9525">
            <a:noFill/>
          </a:ln>
        </p:spPr>
        <p:txBody>
          <a:bodyPr wrap="square" anchor="t">
            <a:spAutoFit/>
          </a:bodyPr>
          <a:lstStyle/>
          <a:p>
            <a:pPr defTabSz="914400" eaLnBrk="0" hangingPunct="0">
              <a:lnSpc>
                <a:spcPts val="3500"/>
              </a:lnSpc>
            </a:pPr>
            <a:r>
              <a:rPr lang="zh-CN" altLang="en-US">
                <a:solidFill>
                  <a:srgbClr val="FF3300"/>
                </a:solidFill>
                <a:latin typeface="楷体" panose="02010609060101010101" charset="-122"/>
                <a:ea typeface="楷体" panose="02010609060101010101" charset="-122"/>
                <a:sym typeface="宋体" panose="02010600030101010101" pitchFamily="2" charset="-122"/>
              </a:rPr>
              <a:t>    </a:t>
            </a:r>
            <a:r>
              <a:rPr lang="en-US" altLang="zh-CN" sz="2400" b="1">
                <a:solidFill>
                  <a:srgbClr val="000000"/>
                </a:solidFill>
                <a:latin typeface="楷体" panose="02010609060101010101" charset="-122"/>
                <a:ea typeface="楷体" panose="02010609060101010101" charset="-122"/>
              </a:rPr>
              <a:t>1917</a:t>
            </a:r>
            <a:r>
              <a:rPr lang="zh-CN" altLang="en-US" sz="2400" b="1">
                <a:solidFill>
                  <a:srgbClr val="000000"/>
                </a:solidFill>
                <a:latin typeface="楷体" panose="02010609060101010101" charset="-122"/>
                <a:ea typeface="楷体" panose="02010609060101010101" charset="-122"/>
                <a:sym typeface="宋体" panose="02010600030101010101" pitchFamily="2" charset="-122"/>
              </a:rPr>
              <a:t>年</a:t>
            </a:r>
            <a:r>
              <a:rPr lang="en-US" altLang="zh-CN" sz="2400" b="1">
                <a:solidFill>
                  <a:srgbClr val="000000"/>
                </a:solidFill>
                <a:latin typeface="楷体" panose="02010609060101010101" charset="-122"/>
                <a:ea typeface="楷体" panose="02010609060101010101" charset="-122"/>
                <a:sym typeface="宋体" panose="02010600030101010101" pitchFamily="2" charset="-122"/>
              </a:rPr>
              <a:t>7</a:t>
            </a:r>
            <a:r>
              <a:rPr lang="zh-CN" altLang="en-US" sz="2400" b="1">
                <a:solidFill>
                  <a:srgbClr val="000000"/>
                </a:solidFill>
                <a:latin typeface="楷体" panose="02010609060101010101" charset="-122"/>
                <a:ea typeface="楷体" panose="02010609060101010101" charset="-122"/>
                <a:sym typeface="宋体" panose="02010600030101010101" pitchFamily="2" charset="-122"/>
              </a:rPr>
              <a:t>月，俄军在前线惨败，引发首都彼得格勒</a:t>
            </a:r>
            <a:r>
              <a:rPr lang="en-US" altLang="zh-CN" sz="2400" b="1">
                <a:solidFill>
                  <a:srgbClr val="000000"/>
                </a:solidFill>
                <a:latin typeface="楷体" panose="02010609060101010101" charset="-122"/>
                <a:ea typeface="楷体" panose="02010609060101010101" charset="-122"/>
                <a:sym typeface="宋体" panose="02010600030101010101" pitchFamily="2" charset="-122"/>
              </a:rPr>
              <a:t>50</a:t>
            </a:r>
            <a:r>
              <a:rPr lang="zh-CN" altLang="en-US" sz="2400" b="1">
                <a:solidFill>
                  <a:srgbClr val="000000"/>
                </a:solidFill>
                <a:latin typeface="楷体" panose="02010609060101010101" charset="-122"/>
                <a:ea typeface="楷体" panose="02010609060101010101" charset="-122"/>
                <a:sym typeface="宋体" panose="02010600030101010101" pitchFamily="2" charset="-122"/>
              </a:rPr>
              <a:t>万工人士兵示威游行。临时政府出动军队血腥镇压。</a:t>
            </a:r>
            <a:endParaRPr lang="zh-CN" altLang="en-US" sz="2400" b="1">
              <a:solidFill>
                <a:srgbClr val="000000"/>
              </a:solidFill>
              <a:latin typeface="楷体" panose="02010609060101010101" charset="-122"/>
              <a:ea typeface="楷体" panose="02010609060101010101" charset="-122"/>
              <a:sym typeface="宋体" pitchFamily="2" charset="-122"/>
            </a:endParaRPr>
          </a:p>
        </p:txBody>
      </p:sp>
      <p:sp>
        <p:nvSpPr>
          <p:cNvPr id="4" name="文本框 3"/>
          <p:cNvSpPr txBox="1"/>
          <p:nvPr/>
        </p:nvSpPr>
        <p:spPr>
          <a:xfrm>
            <a:off x="806768" y="5171440"/>
            <a:ext cx="2922587" cy="460375"/>
          </a:xfrm>
          <a:prstGeom prst="rect">
            <a:avLst/>
          </a:prstGeom>
          <a:solidFill>
            <a:srgbClr val="FFFF00"/>
          </a:solidFill>
          <a:ln w="9525" cap="flat" cmpd="sng">
            <a:solidFill>
              <a:srgbClr val="FF0000"/>
            </a:solidFill>
            <a:prstDash val="solid"/>
            <a:round/>
            <a:headEnd type="none" w="med" len="med"/>
            <a:tailEnd type="none" w="med" len="med"/>
          </a:ln>
        </p:spPr>
        <p:txBody>
          <a:bodyPr wrap="square" anchor="t">
            <a:spAutoFit/>
          </a:bodyPr>
          <a:lstStyle/>
          <a:p>
            <a:pPr algn="ctr" eaLnBrk="0" hangingPunct="0"/>
            <a:r>
              <a:rPr lang="zh-CN" altLang="en-US" sz="2400" b="1">
                <a:solidFill>
                  <a:srgbClr val="000000"/>
                </a:solidFill>
                <a:latin typeface="黑体" panose="02010609060101010101" charset="-122"/>
                <a:ea typeface="黑体" panose="02010609060101010101" charset="-122"/>
              </a:rPr>
              <a:t>武装起义不可避免</a:t>
            </a:r>
            <a:endParaRPr lang="zh-CN" altLang="en-US" sz="2400" b="1">
              <a:solidFill>
                <a:srgbClr val="000000"/>
              </a:solidFill>
              <a:latin typeface="黑体" charset="-122"/>
              <a:ea typeface="黑体" charset="-122"/>
            </a:endParaRPr>
          </a:p>
        </p:txBody>
      </p:sp>
      <p:sp>
        <p:nvSpPr>
          <p:cNvPr id="20487" name="文本框 2"/>
          <p:cNvSpPr txBox="1"/>
          <p:nvPr/>
        </p:nvSpPr>
        <p:spPr>
          <a:xfrm>
            <a:off x="635318" y="4415155"/>
            <a:ext cx="5274310" cy="414020"/>
          </a:xfrm>
          <a:prstGeom prst="rect">
            <a:avLst/>
          </a:prstGeom>
          <a:noFill/>
          <a:ln w="9525">
            <a:noFill/>
          </a:ln>
        </p:spPr>
        <p:txBody>
          <a:bodyPr wrap="none" anchor="t">
            <a:spAutoFit/>
          </a:bodyPr>
          <a:lstStyle/>
          <a:p>
            <a:pPr eaLnBrk="0" hangingPunct="0"/>
            <a:r>
              <a:rPr lang="zh-CN" altLang="en-US" sz="2100" b="1">
                <a:solidFill>
                  <a:srgbClr val="FF0000"/>
                </a:solidFill>
                <a:latin typeface="宋体" panose="02010600030101010101" pitchFamily="2" charset="-122"/>
                <a:ea typeface="宋体" panose="02010600030101010101" pitchFamily="2" charset="-122"/>
              </a:rPr>
              <a:t>两个政权并存局面结束；和平夺权已不可能</a:t>
            </a:r>
            <a:endParaRPr lang="zh-CN" altLang="en-US" sz="1500">
              <a:solidFill>
                <a:srgbClr val="FF0000"/>
              </a:solidFill>
              <a:latin typeface="Calibri"/>
              <a:ea typeface="宋体" pitchFamily="2" charset="-122"/>
            </a:endParaRPr>
          </a:p>
        </p:txBody>
      </p:sp>
      <p:sp>
        <p:nvSpPr>
          <p:cNvPr id="16386" name="文本框 3"/>
          <p:cNvSpPr txBox="1"/>
          <p:nvPr/>
        </p:nvSpPr>
        <p:spPr>
          <a:xfrm>
            <a:off x="494030" y="231140"/>
            <a:ext cx="2992755" cy="521970"/>
          </a:xfrm>
          <a:prstGeom prst="rect">
            <a:avLst/>
          </a:prstGeom>
          <a:solidFill>
            <a:srgbClr val="C3F6F1"/>
          </a:solidFill>
          <a:ln w="9525">
            <a:noFill/>
          </a:ln>
        </p:spPr>
        <p:txBody>
          <a:bodyPr wrap="square" anchor="t">
            <a:spAutoFit/>
          </a:bodyPr>
          <a:lstStyle/>
          <a:p>
            <a:pPr eaLnBrk="0" hangingPunct="0"/>
            <a:r>
              <a:rPr lang="zh-CN" altLang="en-US" sz="2800" b="1">
                <a:solidFill>
                  <a:srgbClr val="FF0000"/>
                </a:solidFill>
                <a:latin typeface="楷体" panose="02010609060101010101" charset="-122"/>
                <a:ea typeface="楷体" panose="02010609060101010101" charset="-122"/>
                <a:sym typeface="+mn-ea"/>
              </a:rPr>
              <a:t>七月流血抛幻想</a:t>
            </a:r>
            <a:endParaRPr lang="zh-CN" altLang="en-US" sz="2800" b="1">
              <a:solidFill>
                <a:srgbClr val="FF0000"/>
              </a:solidFill>
              <a:latin typeface="楷体" panose="02010609060101010101" charset="-122"/>
              <a:ea typeface="楷体" panose="02010609060101010101" charset="-122"/>
            </a:endParaRPr>
          </a:p>
        </p:txBody>
      </p:sp>
    </p:spTree>
    <p:custDataLst>
      <p:tags r:id="rId3"/>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linds(horizontal)">
                                      <p:cBhvr>
                                        <p:cTn id="7" dur="500"/>
                                        <p:tgtEl>
                                          <p:spTgt spid="1433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7"/>
                                        </p:tgtEl>
                                        <p:attrNameLst>
                                          <p:attrName>style.visibility</p:attrName>
                                        </p:attrNameLst>
                                      </p:cBhvr>
                                      <p:to>
                                        <p:strVal val="visible"/>
                                      </p:to>
                                    </p:set>
                                    <p:animEffect transition="in" filter="blinds(horizontal)">
                                      <p:cBhvr>
                                        <p:cTn id="12" dur="500"/>
                                        <p:tgtEl>
                                          <p:spTgt spid="1331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487"/>
                                        </p:tgtEl>
                                        <p:attrNameLst>
                                          <p:attrName>style.visibility</p:attrName>
                                        </p:attrNameLst>
                                      </p:cBhvr>
                                      <p:to>
                                        <p:strVal val="visible"/>
                                      </p:to>
                                    </p:set>
                                    <p:animEffect transition="in" filter="blinds(horizontal)">
                                      <p:cBhvr>
                                        <p:cTn id="17" dur="500"/>
                                        <p:tgtEl>
                                          <p:spTgt spid="2048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4" grpId="0"/>
      <p:bldP spid="2048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15362" descr="SHIYUEQIYI"/>
          <p:cNvPicPr>
            <a:picLocks noChangeAspect="1"/>
          </p:cNvPicPr>
          <p:nvPr/>
        </p:nvPicPr>
        <p:blipFill>
          <a:blip r:embed="rId3"/>
          <a:srcRect l="1755" t="966" r="2846" b="1292"/>
          <a:stretch>
            <a:fillRect/>
          </a:stretch>
        </p:blipFill>
        <p:spPr>
          <a:xfrm>
            <a:off x="7142480" y="210820"/>
            <a:ext cx="4975860" cy="3878580"/>
          </a:xfrm>
          <a:prstGeom prst="rect">
            <a:avLst/>
          </a:prstGeom>
          <a:noFill/>
          <a:ln w="9525">
            <a:noFill/>
          </a:ln>
        </p:spPr>
      </p:pic>
      <p:sp>
        <p:nvSpPr>
          <p:cNvPr id="7" name="文本框 6"/>
          <p:cNvSpPr txBox="1"/>
          <p:nvPr/>
        </p:nvSpPr>
        <p:spPr>
          <a:xfrm>
            <a:off x="806450" y="829945"/>
            <a:ext cx="4477385" cy="829945"/>
          </a:xfrm>
          <a:prstGeom prst="rect">
            <a:avLst/>
          </a:prstGeom>
          <a:noFill/>
          <a:ln w="9525">
            <a:noFill/>
          </a:ln>
        </p:spPr>
        <p:txBody>
          <a:bodyPr wrap="square">
            <a:spAutoFit/>
          </a:bodyPr>
          <a:lstStyle/>
          <a:p>
            <a:pPr indent="0"/>
            <a:r>
              <a:rPr lang="zh-CN" sz="2400" b="0">
                <a:solidFill>
                  <a:srgbClr val="000000"/>
                </a:solidFill>
                <a:latin typeface="黑体" panose="02010609060101010101" charset="-122"/>
                <a:ea typeface="黑体" panose="02010609060101010101" charset="-122"/>
                <a:cs typeface="黑体" panose="02010609060101010101" charset="-122"/>
              </a:rPr>
              <a:t>11月7日，即俄历</a:t>
            </a:r>
            <a:r>
              <a:rPr lang="en-US" sz="2400" b="0">
                <a:solidFill>
                  <a:srgbClr val="0033CC"/>
                </a:solidFill>
                <a:latin typeface="黑体" panose="02010609060101010101" charset="-122"/>
                <a:ea typeface="黑体" panose="02010609060101010101" charset="-122"/>
                <a:cs typeface="黑体" panose="02010609060101010101" charset="-122"/>
              </a:rPr>
              <a:t>10</a:t>
            </a:r>
            <a:r>
              <a:rPr lang="zh-CN" altLang="en-US" sz="2400" b="0">
                <a:solidFill>
                  <a:srgbClr val="0033CC"/>
                </a:solidFill>
                <a:latin typeface="黑体" panose="02010609060101010101" charset="-122"/>
                <a:ea typeface="黑体" panose="02010609060101010101" charset="-122"/>
                <a:cs typeface="黑体" panose="02010609060101010101" charset="-122"/>
              </a:rPr>
              <a:t>月</a:t>
            </a:r>
            <a:r>
              <a:rPr lang="en-US" sz="2400" b="0">
                <a:solidFill>
                  <a:srgbClr val="0033CC"/>
                </a:solidFill>
                <a:latin typeface="黑体" panose="02010609060101010101" charset="-122"/>
                <a:ea typeface="黑体" panose="02010609060101010101" charset="-122"/>
                <a:cs typeface="黑体" panose="02010609060101010101" charset="-122"/>
              </a:rPr>
              <a:t>25</a:t>
            </a:r>
            <a:r>
              <a:rPr lang="zh-CN" sz="2400" b="0">
                <a:solidFill>
                  <a:srgbClr val="0033CC"/>
                </a:solidFill>
                <a:latin typeface="黑体" panose="02010609060101010101" charset="-122"/>
                <a:ea typeface="黑体" panose="02010609060101010101" charset="-122"/>
                <a:cs typeface="黑体" panose="02010609060101010101" charset="-122"/>
              </a:rPr>
              <a:t>日</a:t>
            </a:r>
            <a:r>
              <a:rPr lang="zh-CN" sz="2400" b="0">
                <a:solidFill>
                  <a:srgbClr val="000000"/>
                </a:solidFill>
                <a:latin typeface="黑体" panose="02010609060101010101" charset="-122"/>
                <a:ea typeface="黑体" panose="02010609060101010101" charset="-122"/>
                <a:cs typeface="黑体" panose="02010609060101010101" charset="-122"/>
              </a:rPr>
              <a:t>，革命武装占领临时政府所在地</a:t>
            </a:r>
            <a:r>
              <a:rPr lang="zh-CN" sz="2400" b="0">
                <a:solidFill>
                  <a:srgbClr val="0033CC"/>
                </a:solidFill>
                <a:latin typeface="黑体" panose="02010609060101010101" charset="-122"/>
                <a:ea typeface="黑体" panose="02010609060101010101" charset="-122"/>
                <a:cs typeface="黑体" panose="02010609060101010101" charset="-122"/>
              </a:rPr>
              <a:t>冬宫</a:t>
            </a:r>
            <a:endParaRPr lang="zh-CN" altLang="en-US" sz="2400" b="0">
              <a:solidFill>
                <a:srgbClr val="0033CC"/>
              </a:solidFill>
              <a:latin typeface="黑体" charset="-122"/>
              <a:ea typeface="黑体" charset="-122"/>
              <a:cs typeface="黑体" panose="02010609060101010101" charset="-122"/>
            </a:endParaRPr>
          </a:p>
        </p:txBody>
      </p:sp>
      <p:sp>
        <p:nvSpPr>
          <p:cNvPr id="8" name="文本占位符 19458"/>
          <p:cNvSpPr>
            <a:spLocks noGrp="1"/>
          </p:cNvSpPr>
          <p:nvPr/>
        </p:nvSpPr>
        <p:spPr>
          <a:xfrm>
            <a:off x="847725" y="1833562"/>
            <a:ext cx="2451100" cy="3454400"/>
          </a:xfrm>
          <a:prstGeom prst="rect">
            <a:avLst/>
          </a:prstGeom>
          <a:noFill/>
          <a:ln w="9525">
            <a:noFill/>
          </a:ln>
        </p:spPr>
        <p:txBody>
          <a:bodyPr anchor="t"/>
          <a:lstStyle>
            <a:lvl1pPr marL="342900" lvl="0" indent="-342900" algn="l" defTabSz="914400" eaLnBrk="1" fontAlgn="base" latinLnBrk="0" hangingPunct="1">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9pPr>
          </a:lstStyle>
          <a:p>
            <a:pPr marL="0" indent="0">
              <a:spcBef>
                <a:spcPts val="2400"/>
              </a:spcBef>
              <a:buNone/>
            </a:pPr>
            <a:r>
              <a:rPr lang="zh-CN" altLang="en-US" sz="2400" b="1">
                <a:solidFill>
                  <a:srgbClr val="0033CC"/>
                </a:solidFill>
                <a:latin typeface="黑体" panose="02010609060101010101" charset="-122"/>
                <a:ea typeface="黑体" panose="02010609060101010101" charset="-122"/>
              </a:rPr>
              <a:t>时间：</a:t>
            </a:r>
            <a:endParaRPr lang="zh-CN" altLang="en-US" sz="2400" b="1">
              <a:solidFill>
                <a:srgbClr val="0033CC"/>
              </a:solidFill>
              <a:latin typeface="黑体" charset="-122"/>
              <a:ea typeface="黑体" charset="-122"/>
            </a:endParaRPr>
          </a:p>
          <a:p>
            <a:pPr marL="0" indent="0">
              <a:buNone/>
            </a:pPr>
            <a:r>
              <a:rPr lang="zh-CN" altLang="en-US" sz="2400" b="1">
                <a:solidFill>
                  <a:srgbClr val="0033CC"/>
                </a:solidFill>
                <a:latin typeface="黑体" panose="02010609060101010101" charset="-122"/>
                <a:ea typeface="黑体" panose="02010609060101010101" charset="-122"/>
              </a:rPr>
              <a:t>领导者：</a:t>
            </a:r>
            <a:endParaRPr lang="zh-CN" altLang="en-US" sz="2400" b="1">
              <a:solidFill>
                <a:srgbClr val="0033CC"/>
              </a:solidFill>
              <a:latin typeface="黑体" panose="02010609060101010101" charset="-122"/>
              <a:ea typeface="黑体" panose="02010609060101010101" charset="-122"/>
            </a:endParaRPr>
          </a:p>
          <a:p>
            <a:pPr marL="0" indent="0">
              <a:buNone/>
            </a:pPr>
            <a:r>
              <a:rPr lang="zh-CN" altLang="en-US" sz="2400" b="1">
                <a:solidFill>
                  <a:srgbClr val="0033CC"/>
                </a:solidFill>
                <a:latin typeface="黑体" panose="02010609060101010101" charset="-122"/>
                <a:ea typeface="黑体" panose="02010609060101010101" charset="-122"/>
              </a:rPr>
              <a:t>政党：</a:t>
            </a:r>
            <a:endParaRPr lang="zh-CN" altLang="en-US" sz="2400" b="1">
              <a:solidFill>
                <a:srgbClr val="0033CC"/>
              </a:solidFill>
              <a:latin typeface="黑体" panose="02010609060101010101" charset="-122"/>
              <a:ea typeface="黑体" panose="02010609060101010101" charset="-122"/>
            </a:endParaRPr>
          </a:p>
          <a:p>
            <a:pPr marL="0" indent="0">
              <a:buNone/>
            </a:pPr>
            <a:r>
              <a:rPr lang="zh-CN" altLang="en-US" sz="2400" b="1">
                <a:solidFill>
                  <a:srgbClr val="0033CC"/>
                </a:solidFill>
                <a:latin typeface="黑体" panose="02010609060101010101" charset="-122"/>
                <a:ea typeface="黑体" panose="02010609060101010101" charset="-122"/>
              </a:rPr>
              <a:t>地点：</a:t>
            </a:r>
            <a:endParaRPr lang="zh-CN" altLang="en-US" sz="2400" b="1">
              <a:solidFill>
                <a:srgbClr val="0033CC"/>
              </a:solidFill>
              <a:latin typeface="黑体" panose="02010609060101010101" charset="-122"/>
              <a:ea typeface="黑体" panose="02010609060101010101" charset="-122"/>
            </a:endParaRPr>
          </a:p>
          <a:p>
            <a:pPr marL="0" indent="0">
              <a:buNone/>
            </a:pPr>
            <a:r>
              <a:rPr lang="zh-CN" altLang="en-US" sz="2400" b="1">
                <a:solidFill>
                  <a:srgbClr val="0033CC"/>
                </a:solidFill>
                <a:latin typeface="黑体" panose="02010609060101010101" charset="-122"/>
                <a:ea typeface="黑体" panose="02010609060101010101" charset="-122"/>
              </a:rPr>
              <a:t>结果：</a:t>
            </a:r>
            <a:endParaRPr lang="zh-CN" altLang="en-US" sz="2400" b="1">
              <a:solidFill>
                <a:srgbClr val="0033CC"/>
              </a:solidFill>
              <a:latin typeface="黑体" panose="02010609060101010101" charset="-122"/>
              <a:ea typeface="黑体" panose="02010609060101010101" charset="-122"/>
            </a:endParaRPr>
          </a:p>
        </p:txBody>
      </p:sp>
      <p:sp>
        <p:nvSpPr>
          <p:cNvPr id="9" name="文本框 8"/>
          <p:cNvSpPr txBox="1"/>
          <p:nvPr/>
        </p:nvSpPr>
        <p:spPr>
          <a:xfrm>
            <a:off x="2000007" y="1781977"/>
            <a:ext cx="4709160" cy="460375"/>
          </a:xfrm>
          <a:prstGeom prst="rect">
            <a:avLst/>
          </a:prstGeom>
          <a:noFill/>
          <a:ln w="9525">
            <a:noFill/>
          </a:ln>
        </p:spPr>
        <p:txBody>
          <a:bodyPr wrap="square" anchor="t">
            <a:spAutoFit/>
          </a:bodyPr>
          <a:lstStyle/>
          <a:p>
            <a:pPr>
              <a:spcBef>
                <a:spcPct val="20000"/>
              </a:spcBef>
            </a:pPr>
            <a:r>
              <a:rPr lang="en-US" altLang="zh-CN" sz="2400" b="1">
                <a:latin typeface="黑体" panose="02010609060101010101" charset="-122"/>
                <a:ea typeface="黑体" panose="02010609060101010101" charset="-122"/>
              </a:rPr>
              <a:t>1917</a:t>
            </a:r>
            <a:r>
              <a:rPr lang="zh-CN" altLang="en-US" sz="2400" b="1">
                <a:latin typeface="黑体" panose="02010609060101010101" charset="-122"/>
                <a:ea typeface="黑体" panose="02010609060101010101" charset="-122"/>
              </a:rPr>
              <a:t>年</a:t>
            </a:r>
            <a:r>
              <a:rPr lang="en-US" altLang="zh-CN" sz="2400" b="1">
                <a:latin typeface="黑体" panose="02010609060101010101" charset="-122"/>
                <a:ea typeface="黑体" panose="02010609060101010101" charset="-122"/>
              </a:rPr>
              <a:t>11</a:t>
            </a:r>
            <a:r>
              <a:rPr lang="zh-CN" altLang="en-US" sz="2400" b="1">
                <a:latin typeface="黑体" panose="02010609060101010101" charset="-122"/>
                <a:ea typeface="黑体" panose="02010609060101010101" charset="-122"/>
              </a:rPr>
              <a:t>月</a:t>
            </a:r>
            <a:r>
              <a:rPr lang="en-US" altLang="zh-CN" sz="2400" b="1">
                <a:latin typeface="黑体" panose="02010609060101010101" charset="-122"/>
                <a:ea typeface="黑体" panose="02010609060101010101" charset="-122"/>
              </a:rPr>
              <a:t>7</a:t>
            </a:r>
            <a:r>
              <a:rPr lang="zh-CN" altLang="en-US" sz="2400" b="1">
                <a:latin typeface="黑体" panose="02010609060101010101" charset="-122"/>
                <a:ea typeface="黑体" panose="02010609060101010101" charset="-122"/>
              </a:rPr>
              <a:t>日（俄历</a:t>
            </a:r>
            <a:r>
              <a:rPr lang="en-US" altLang="zh-CN" sz="2400" b="1">
                <a:latin typeface="黑体" panose="02010609060101010101" charset="-122"/>
                <a:ea typeface="黑体" panose="02010609060101010101" charset="-122"/>
              </a:rPr>
              <a:t>10</a:t>
            </a:r>
            <a:r>
              <a:rPr lang="zh-CN" altLang="en-US" sz="2400" b="1">
                <a:latin typeface="黑体" panose="02010609060101010101" charset="-122"/>
                <a:ea typeface="黑体" panose="02010609060101010101" charset="-122"/>
              </a:rPr>
              <a:t>月）</a:t>
            </a:r>
            <a:endParaRPr lang="zh-CN" altLang="en-US" sz="2400" b="1">
              <a:latin typeface="黑体" charset="-122"/>
              <a:ea typeface="黑体" charset="-122"/>
            </a:endParaRPr>
          </a:p>
        </p:txBody>
      </p:sp>
      <p:sp>
        <p:nvSpPr>
          <p:cNvPr id="19461" name="文本框 19460"/>
          <p:cNvSpPr txBox="1"/>
          <p:nvPr/>
        </p:nvSpPr>
        <p:spPr>
          <a:xfrm>
            <a:off x="2180271" y="2187415"/>
            <a:ext cx="1209675" cy="460375"/>
          </a:xfrm>
          <a:prstGeom prst="rect">
            <a:avLst/>
          </a:prstGeom>
          <a:noFill/>
          <a:ln w="9525">
            <a:noFill/>
          </a:ln>
        </p:spPr>
        <p:txBody>
          <a:bodyPr anchor="t">
            <a:spAutoFit/>
          </a:bodyPr>
          <a:lstStyle/>
          <a:p>
            <a:pPr>
              <a:spcBef>
                <a:spcPct val="20000"/>
              </a:spcBef>
            </a:pPr>
            <a:r>
              <a:rPr lang="zh-CN" altLang="en-US" sz="2400" b="1">
                <a:latin typeface="黑体" panose="02010609060101010101" charset="-122"/>
                <a:ea typeface="黑体" panose="02010609060101010101" charset="-122"/>
              </a:rPr>
              <a:t>列宁</a:t>
            </a:r>
            <a:endParaRPr lang="zh-CN" altLang="en-US" sz="2400" b="1">
              <a:latin typeface="黑体" panose="02010609060101010101" charset="-122"/>
              <a:ea typeface="黑体" panose="02010609060101010101" charset="-122"/>
            </a:endParaRPr>
          </a:p>
        </p:txBody>
      </p:sp>
      <p:sp>
        <p:nvSpPr>
          <p:cNvPr id="10" name="文本框 19462"/>
          <p:cNvSpPr txBox="1"/>
          <p:nvPr/>
        </p:nvSpPr>
        <p:spPr>
          <a:xfrm>
            <a:off x="1945154" y="2657904"/>
            <a:ext cx="2402205" cy="460375"/>
          </a:xfrm>
          <a:prstGeom prst="rect">
            <a:avLst/>
          </a:prstGeom>
          <a:noFill/>
          <a:ln w="9525">
            <a:noFill/>
          </a:ln>
        </p:spPr>
        <p:txBody>
          <a:bodyPr wrap="square" anchor="t">
            <a:spAutoFit/>
          </a:bodyPr>
          <a:lstStyle/>
          <a:p>
            <a:pPr>
              <a:spcBef>
                <a:spcPct val="50000"/>
              </a:spcBef>
            </a:pPr>
            <a:r>
              <a:rPr lang="zh-CN" altLang="en-US" sz="2400" b="1">
                <a:latin typeface="黑体" panose="02010609060101010101" charset="-122"/>
                <a:ea typeface="黑体" panose="02010609060101010101" charset="-122"/>
              </a:rPr>
              <a:t>布尔什维克党</a:t>
            </a:r>
            <a:endParaRPr lang="zh-CN" altLang="en-US" sz="2400" b="1">
              <a:latin typeface="黑体" panose="02010609060101010101" charset="-122"/>
              <a:ea typeface="黑体" panose="02010609060101010101" charset="-122"/>
            </a:endParaRPr>
          </a:p>
        </p:txBody>
      </p:sp>
      <p:sp>
        <p:nvSpPr>
          <p:cNvPr id="19464" name="文本框 19463"/>
          <p:cNvSpPr txBox="1"/>
          <p:nvPr/>
        </p:nvSpPr>
        <p:spPr>
          <a:xfrm>
            <a:off x="1851137" y="3110321"/>
            <a:ext cx="2260600" cy="460375"/>
          </a:xfrm>
          <a:prstGeom prst="rect">
            <a:avLst/>
          </a:prstGeom>
          <a:noFill/>
          <a:ln w="9525">
            <a:noFill/>
          </a:ln>
        </p:spPr>
        <p:txBody>
          <a:bodyPr wrap="square" anchor="t">
            <a:spAutoFit/>
          </a:bodyPr>
          <a:lstStyle/>
          <a:p>
            <a:pPr>
              <a:spcBef>
                <a:spcPct val="50000"/>
              </a:spcBef>
            </a:pPr>
            <a:r>
              <a:rPr lang="zh-CN" altLang="en-US" sz="2400" b="1">
                <a:latin typeface="黑体" panose="02010609060101010101" charset="-122"/>
                <a:ea typeface="黑体" panose="02010609060101010101" charset="-122"/>
              </a:rPr>
              <a:t>彼得格勒</a:t>
            </a:r>
            <a:endParaRPr lang="zh-CN" altLang="en-US" sz="2400" b="1">
              <a:latin typeface="黑体" panose="02010609060101010101" charset="-122"/>
              <a:ea typeface="黑体" panose="02010609060101010101" charset="-122"/>
            </a:endParaRPr>
          </a:p>
        </p:txBody>
      </p:sp>
      <p:sp>
        <p:nvSpPr>
          <p:cNvPr id="19462" name="文本框 19461"/>
          <p:cNvSpPr txBox="1"/>
          <p:nvPr/>
        </p:nvSpPr>
        <p:spPr>
          <a:xfrm>
            <a:off x="1786255" y="3506470"/>
            <a:ext cx="4942840" cy="829945"/>
          </a:xfrm>
          <a:prstGeom prst="rect">
            <a:avLst/>
          </a:prstGeom>
          <a:noFill/>
          <a:ln w="9525">
            <a:noFill/>
          </a:ln>
        </p:spPr>
        <p:txBody>
          <a:bodyPr wrap="square" anchor="t">
            <a:spAutoFit/>
          </a:bodyPr>
          <a:lstStyle/>
          <a:p>
            <a:pPr fontAlgn="auto">
              <a:lnSpc>
                <a:spcPct val="100000"/>
              </a:lnSpc>
              <a:spcBef>
                <a:spcPct val="0"/>
              </a:spcBef>
            </a:pPr>
            <a:r>
              <a:rPr lang="zh-CN" altLang="en-US" sz="2400" b="1">
                <a:latin typeface="黑体" panose="02010609060101010101" charset="-122"/>
                <a:ea typeface="黑体" panose="02010609060101010101" charset="-122"/>
              </a:rPr>
              <a:t>推翻了资产阶级临时政府，</a:t>
            </a:r>
            <a:endParaRPr lang="zh-CN" altLang="en-US" sz="2400" b="1">
              <a:latin typeface="黑体" panose="02010609060101010101" charset="-122"/>
              <a:ea typeface="黑体" panose="02010609060101010101" charset="-122"/>
            </a:endParaRPr>
          </a:p>
          <a:p>
            <a:pPr fontAlgn="auto">
              <a:lnSpc>
                <a:spcPct val="100000"/>
              </a:lnSpc>
              <a:spcBef>
                <a:spcPct val="0"/>
              </a:spcBef>
            </a:pPr>
            <a:r>
              <a:rPr lang="zh-CN" altLang="en-US" sz="2400" b="1">
                <a:latin typeface="黑体" panose="02010609060101010101" charset="-122"/>
                <a:ea typeface="黑体" panose="02010609060101010101" charset="-122"/>
              </a:rPr>
              <a:t>建立苏维埃政府</a:t>
            </a:r>
            <a:endParaRPr lang="zh-CN" altLang="en-US" sz="2400" b="1">
              <a:latin typeface="黑体" panose="02010609060101010101" charset="-122"/>
              <a:ea typeface="黑体" panose="02010609060101010101" charset="-122"/>
            </a:endParaRPr>
          </a:p>
        </p:txBody>
      </p:sp>
      <p:sp>
        <p:nvSpPr>
          <p:cNvPr id="11" name="文本框 10"/>
          <p:cNvSpPr txBox="1"/>
          <p:nvPr/>
        </p:nvSpPr>
        <p:spPr>
          <a:xfrm>
            <a:off x="273685" y="5192395"/>
            <a:ext cx="11710670" cy="645160"/>
          </a:xfrm>
          <a:prstGeom prst="rect">
            <a:avLst/>
          </a:prstGeom>
          <a:noFill/>
          <a:ln w="9525">
            <a:noFill/>
          </a:ln>
        </p:spPr>
        <p:txBody>
          <a:bodyPr wrap="square">
            <a:spAutoFit/>
          </a:bodyPr>
          <a:lstStyle/>
          <a:p>
            <a:pPr indent="520700">
              <a:lnSpc>
                <a:spcPct val="150000"/>
              </a:lnSpc>
              <a:spcBef>
                <a:spcPct val="0"/>
              </a:spcBef>
              <a:spcAft>
                <a:spcPct val="0"/>
              </a:spcAft>
            </a:pPr>
            <a:r>
              <a:rPr lang="zh-CN" sz="2400" b="0" u="sng">
                <a:solidFill>
                  <a:srgbClr val="0033CC"/>
                </a:solidFill>
                <a:latin typeface="黑体" panose="02010609060101010101" charset="-122"/>
                <a:ea typeface="黑体" panose="02010609060101010101" charset="-122"/>
                <a:cs typeface="黑体" panose="02010609060101010101" charset="-122"/>
              </a:rPr>
              <a:t>标志着苏维埃政权在俄国正式建立，</a:t>
            </a:r>
            <a:r>
              <a:rPr lang="zh-CN" sz="2400" b="0" u="sng">
                <a:solidFill>
                  <a:srgbClr val="FF0000"/>
                </a:solidFill>
                <a:latin typeface="黑体" panose="02010609060101010101" charset="-122"/>
                <a:ea typeface="黑体" panose="02010609060101010101" charset="-122"/>
                <a:cs typeface="黑体" panose="02010609060101010101" charset="-122"/>
              </a:rPr>
              <a:t>宣告了世界上第一个社会主义国家的诞生。</a:t>
            </a:r>
            <a:endParaRPr lang="zh-CN" altLang="en-US" sz="2400" b="0" u="sng">
              <a:solidFill>
                <a:srgbClr val="FF0000"/>
              </a:solidFill>
              <a:latin typeface="黑体" charset="-122"/>
              <a:ea typeface="黑体" charset="-122"/>
              <a:cs typeface="黑体" panose="02010609060101010101" charset="-122"/>
            </a:endParaRPr>
          </a:p>
        </p:txBody>
      </p:sp>
      <p:sp>
        <p:nvSpPr>
          <p:cNvPr id="12" name="椭圆 11"/>
          <p:cNvSpPr/>
          <p:nvPr/>
        </p:nvSpPr>
        <p:spPr>
          <a:xfrm>
            <a:off x="9348819" y="2606580"/>
            <a:ext cx="1175385" cy="689610"/>
          </a:xfrm>
          <a:prstGeom prst="ellipse">
            <a:avLst/>
          </a:prstGeom>
          <a:noFill/>
          <a:ln w="66675">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Rectangle 15"/>
          <p:cNvSpPr>
            <a:spLocks noChangeArrowheads="1"/>
          </p:cNvSpPr>
          <p:nvPr/>
        </p:nvSpPr>
        <p:spPr bwMode="auto">
          <a:xfrm>
            <a:off x="877607" y="4400410"/>
            <a:ext cx="4161790" cy="46037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solidFill>
                  <a:srgbClr val="FF0000"/>
                </a:solidFill>
                <a:latin typeface="黑体" panose="02010609060101010101" charset="-122"/>
                <a:ea typeface="黑体" panose="02010609060101010101" charset="-122"/>
              </a:rPr>
              <a:t>性质：无产阶级社会主义革命</a:t>
            </a:r>
            <a:endParaRPr lang="zh-CN" altLang="en-US" sz="2400" b="1">
              <a:solidFill>
                <a:srgbClr val="FF0000"/>
              </a:solidFill>
              <a:latin typeface="黑体" charset="-122"/>
              <a:ea typeface="黑体" charset="-122"/>
            </a:endParaRPr>
          </a:p>
        </p:txBody>
      </p:sp>
      <p:sp>
        <p:nvSpPr>
          <p:cNvPr id="21506" name="文本框 2"/>
          <p:cNvSpPr txBox="1"/>
          <p:nvPr>
            <p:custDataLst>
              <p:tags r:id="rId4"/>
            </p:custDataLst>
          </p:nvPr>
        </p:nvSpPr>
        <p:spPr>
          <a:xfrm>
            <a:off x="324485" y="167640"/>
            <a:ext cx="2730500" cy="439738"/>
          </a:xfrm>
          <a:prstGeom prst="rect">
            <a:avLst/>
          </a:prstGeom>
          <a:solidFill>
            <a:srgbClr val="C3F6F1"/>
          </a:solidFill>
          <a:ln w="9525">
            <a:noFill/>
          </a:ln>
        </p:spPr>
        <p:txBody>
          <a:bodyPr wrap="square" anchor="t"/>
          <a:lstStyle/>
          <a:p>
            <a:pPr eaLnBrk="0" hangingPunct="0"/>
            <a:r>
              <a:rPr lang="zh-CN" altLang="en-US" sz="2800" b="1">
                <a:solidFill>
                  <a:srgbClr val="FF0000"/>
                </a:solidFill>
                <a:latin typeface="楷体" panose="02010609060101010101" charset="-122"/>
                <a:ea typeface="楷体" panose="02010609060101010101" charset="-122"/>
                <a:sym typeface="Calibri"/>
              </a:rPr>
              <a:t>十月革命现曙光</a:t>
            </a:r>
            <a:endParaRPr lang="zh-CN" altLang="en-US" sz="2800" b="1">
              <a:solidFill>
                <a:srgbClr val="FF0000"/>
              </a:solidFill>
              <a:latin typeface="楷体" panose="02010609060101010101" charset="-122"/>
              <a:ea typeface="楷体" panose="02010609060101010101" charset="-122"/>
              <a:sym typeface="Calibri"/>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grpId="1"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blinds(horizontal)">
                                      <p:cBhvr>
                                        <p:cTn id="17" dur="500"/>
                                        <p:tgtEl>
                                          <p:spTgt spid="19461"/>
                                        </p:tgtEl>
                                      </p:cBhvr>
                                    </p:animEffect>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3" presetClass="entr" presetSubtype="10" fill="hold" grpId="1"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9464"/>
                                        </p:tgtEl>
                                        <p:attrNameLst>
                                          <p:attrName>style.visibility</p:attrName>
                                        </p:attrNameLst>
                                      </p:cBhvr>
                                      <p:to>
                                        <p:strVal val="visible"/>
                                      </p:to>
                                    </p:set>
                                    <p:animEffect transition="in" filter="blinds(horizontal)">
                                      <p:cBhvr>
                                        <p:cTn id="27" dur="500"/>
                                        <p:tgtEl>
                                          <p:spTgt spid="19464"/>
                                        </p:tgtEl>
                                      </p:cBhvr>
                                    </p:animEffect>
                                  </p:childTnLst>
                                </p:cTn>
                              </p:par>
                            </p:childTnLst>
                          </p:cTn>
                        </p:par>
                      </p:childTnLst>
                    </p:cTn>
                  </p:par>
                  <p:par>
                    <p:cTn id="28" fill="hold" nodeType="clickPar">
                      <p:stCondLst>
                        <p:cond delay="indefinite"/>
                        <p:cond evt="onBegin" delay="0">
                          <p:tn val="27"/>
                        </p:cond>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9462"/>
                                        </p:tgtEl>
                                        <p:attrNameLst>
                                          <p:attrName>style.visibility</p:attrName>
                                        </p:attrNameLst>
                                      </p:cBhvr>
                                      <p:to>
                                        <p:strVal val="visible"/>
                                      </p:to>
                                    </p:set>
                                    <p:animEffect transition="in" filter="blinds(horizontal)">
                                      <p:cBhvr>
                                        <p:cTn id="32" dur="500"/>
                                        <p:tgtEl>
                                          <p:spTgt spid="19462"/>
                                        </p:tgtEl>
                                      </p:cBhvr>
                                    </p:animEffect>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childTnLst>
                          </p:cTn>
                        </p:par>
                      </p:childTnLst>
                    </p:cTn>
                  </p:par>
                  <p:par>
                    <p:cTn id="38" fill="hold" nodeType="clickPar">
                      <p:stCondLst>
                        <p:cond delay="indefinite"/>
                        <p:cond evt="onBegin" delay="0">
                          <p:tn val="37"/>
                        </p:cond>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1"/>
      <p:bldP spid="9" grpId="0"/>
      <p:bldP spid="19461" grpId="0"/>
      <p:bldP spid="10" grpId="1"/>
      <p:bldP spid="19464" grpId="0"/>
      <p:bldP spid="19462" grpId="0"/>
      <p:bldP spid="18" grpId="0"/>
      <p:bldP spid="11"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3"/>
          <p:cNvSpPr txBox="1">
            <a:spLocks noChangeArrowheads="1"/>
          </p:cNvSpPr>
          <p:nvPr/>
        </p:nvSpPr>
        <p:spPr bwMode="auto">
          <a:xfrm>
            <a:off x="2263462" y="632019"/>
            <a:ext cx="2376488"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400" b="1">
                <a:solidFill>
                  <a:srgbClr val="0000FF"/>
                </a:solidFill>
                <a:latin typeface="Times New Roman" panose="02020603050405020304" charset="0"/>
                <a:ea typeface="黑体" panose="02010609060101010101" charset="-122"/>
              </a:rPr>
              <a:t>二月革命</a:t>
            </a:r>
            <a:r>
              <a:rPr kumimoji="1" lang="zh-CN" altLang="en-US" sz="2400" b="1">
                <a:solidFill>
                  <a:srgbClr val="FF0000"/>
                </a:solidFill>
                <a:latin typeface="Times New Roman" panose="02020603050405020304" charset="0"/>
                <a:ea typeface="黑体" panose="02010609060101010101" charset="-122"/>
              </a:rPr>
              <a:t>推沙皇</a:t>
            </a:r>
            <a:endParaRPr kumimoji="1" lang="zh-CN" altLang="en-US" sz="2400" b="1">
              <a:solidFill>
                <a:srgbClr val="FF0000"/>
              </a:solidFill>
              <a:latin typeface="Times New Roman" panose="02020603050405020304"/>
              <a:ea typeface="黑体" charset="-122"/>
            </a:endParaRPr>
          </a:p>
        </p:txBody>
      </p:sp>
      <p:sp>
        <p:nvSpPr>
          <p:cNvPr id="7" name="Text Box 4"/>
          <p:cNvSpPr txBox="1">
            <a:spLocks noChangeArrowheads="1"/>
          </p:cNvSpPr>
          <p:nvPr/>
        </p:nvSpPr>
        <p:spPr bwMode="auto">
          <a:xfrm>
            <a:off x="1909449" y="2157813"/>
            <a:ext cx="3505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en-US" altLang="zh-CN" sz="2400" b="1">
                <a:solidFill>
                  <a:srgbClr val="0000FF"/>
                </a:solidFill>
                <a:latin typeface="Times New Roman" panose="02020603050405020304" charset="0"/>
                <a:ea typeface="黑体" panose="02010609060101010101" charset="-122"/>
              </a:rPr>
              <a:t>《</a:t>
            </a:r>
            <a:r>
              <a:rPr kumimoji="1" lang="zh-CN" altLang="en-US" sz="2400" b="1">
                <a:solidFill>
                  <a:srgbClr val="0000FF"/>
                </a:solidFill>
                <a:latin typeface="Times New Roman" panose="02020603050405020304" charset="0"/>
                <a:ea typeface="黑体" panose="02010609060101010101" charset="-122"/>
              </a:rPr>
              <a:t>四月提纲</a:t>
            </a:r>
            <a:r>
              <a:rPr kumimoji="1" lang="en-US" altLang="zh-CN" sz="2400" b="1">
                <a:solidFill>
                  <a:srgbClr val="0000FF"/>
                </a:solidFill>
                <a:latin typeface="Times New Roman" panose="02020603050405020304" charset="0"/>
                <a:ea typeface="黑体" panose="02010609060101010101" charset="-122"/>
              </a:rPr>
              <a:t>》</a:t>
            </a:r>
            <a:r>
              <a:rPr kumimoji="1" lang="zh-CN" altLang="en-US" sz="2400" b="1">
                <a:solidFill>
                  <a:srgbClr val="FF0000"/>
                </a:solidFill>
                <a:latin typeface="Times New Roman" panose="02020603050405020304" charset="0"/>
                <a:ea typeface="黑体" panose="02010609060101010101" charset="-122"/>
              </a:rPr>
              <a:t>指方向</a:t>
            </a:r>
            <a:endParaRPr kumimoji="1" lang="zh-CN" altLang="en-US" sz="2400" b="1">
              <a:solidFill>
                <a:srgbClr val="FF0000"/>
              </a:solidFill>
              <a:latin typeface="Times New Roman" panose="02020603050405020304" charset="0"/>
              <a:ea typeface="黑体" panose="02010609060101010101" charset="-122"/>
            </a:endParaRPr>
          </a:p>
        </p:txBody>
      </p:sp>
      <p:sp>
        <p:nvSpPr>
          <p:cNvPr id="8" name="Text Box 5"/>
          <p:cNvSpPr txBox="1">
            <a:spLocks noChangeArrowheads="1"/>
          </p:cNvSpPr>
          <p:nvPr/>
        </p:nvSpPr>
        <p:spPr bwMode="auto">
          <a:xfrm>
            <a:off x="2263462" y="4163169"/>
            <a:ext cx="2376488"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400" b="1">
                <a:solidFill>
                  <a:srgbClr val="0000FF"/>
                </a:solidFill>
                <a:latin typeface="Times New Roman" panose="02020603050405020304" charset="0"/>
                <a:ea typeface="黑体" panose="02010609060101010101" charset="-122"/>
              </a:rPr>
              <a:t>七月流血</a:t>
            </a:r>
            <a:r>
              <a:rPr kumimoji="1" lang="zh-CN" altLang="en-US" sz="2400" b="1">
                <a:solidFill>
                  <a:srgbClr val="FF0000"/>
                </a:solidFill>
                <a:latin typeface="Times New Roman" panose="02020603050405020304" charset="0"/>
                <a:ea typeface="黑体" panose="02010609060101010101" charset="-122"/>
              </a:rPr>
              <a:t>抛幻想</a:t>
            </a:r>
            <a:endParaRPr kumimoji="1" lang="zh-CN" altLang="en-US" sz="2400" b="1">
              <a:solidFill>
                <a:srgbClr val="FF0000"/>
              </a:solidFill>
              <a:latin typeface="Times New Roman" panose="02020603050405020304" charset="0"/>
              <a:ea typeface="黑体" panose="02010609060101010101" charset="-122"/>
            </a:endParaRPr>
          </a:p>
        </p:txBody>
      </p:sp>
      <p:sp>
        <p:nvSpPr>
          <p:cNvPr id="9" name="Text Box 6"/>
          <p:cNvSpPr txBox="1">
            <a:spLocks noChangeArrowheads="1"/>
          </p:cNvSpPr>
          <p:nvPr/>
        </p:nvSpPr>
        <p:spPr bwMode="auto">
          <a:xfrm>
            <a:off x="2263823" y="5548952"/>
            <a:ext cx="23764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400" b="1">
                <a:solidFill>
                  <a:srgbClr val="0000FF"/>
                </a:solidFill>
                <a:latin typeface="Times New Roman" panose="02020603050405020304" charset="0"/>
                <a:ea typeface="黑体" panose="02010609060101010101" charset="-122"/>
              </a:rPr>
              <a:t>十月革命</a:t>
            </a:r>
            <a:r>
              <a:rPr kumimoji="1" lang="zh-CN" altLang="en-US" sz="2400" b="1">
                <a:solidFill>
                  <a:srgbClr val="FF0000"/>
                </a:solidFill>
                <a:latin typeface="Times New Roman" panose="02020603050405020304" charset="0"/>
                <a:ea typeface="黑体" panose="02010609060101010101" charset="-122"/>
              </a:rPr>
              <a:t>现曙光</a:t>
            </a:r>
            <a:endParaRPr kumimoji="1" lang="zh-CN" altLang="en-US" sz="2400" b="1">
              <a:solidFill>
                <a:srgbClr val="FF0000"/>
              </a:solidFill>
              <a:latin typeface="Times New Roman" panose="02020603050405020304" charset="0"/>
              <a:ea typeface="黑体" panose="02010609060101010101" charset="-122"/>
            </a:endParaRPr>
          </a:p>
        </p:txBody>
      </p:sp>
      <p:sp>
        <p:nvSpPr>
          <p:cNvPr id="10" name="Text Box 7"/>
          <p:cNvSpPr txBox="1">
            <a:spLocks noChangeArrowheads="1"/>
          </p:cNvSpPr>
          <p:nvPr/>
        </p:nvSpPr>
        <p:spPr bwMode="auto">
          <a:xfrm>
            <a:off x="3105178" y="961142"/>
            <a:ext cx="7194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时间：</a:t>
            </a:r>
            <a:r>
              <a:rPr lang="en-US" altLang="zh-CN" sz="2400" b="1">
                <a:latin typeface="宋体" panose="02010600030101010101" pitchFamily="2" charset="-122"/>
                <a:ea typeface="宋体" panose="02010600030101010101" pitchFamily="2" charset="-122"/>
              </a:rPr>
              <a:t>1917</a:t>
            </a:r>
            <a:r>
              <a:rPr lang="zh-CN" altLang="en-US" sz="2400" b="1">
                <a:latin typeface="宋体" panose="02010600030101010101" pitchFamily="2" charset="-122"/>
                <a:ea typeface="宋体" panose="02010600030101010101" pitchFamily="2" charset="-122"/>
              </a:rPr>
              <a:t>年</a:t>
            </a:r>
            <a:r>
              <a:rPr lang="en-US" altLang="zh-CN" sz="2400" b="1">
                <a:latin typeface="宋体" panose="02010600030101010101" pitchFamily="2" charset="-122"/>
                <a:ea typeface="宋体" panose="02010600030101010101" pitchFamily="2" charset="-122"/>
              </a:rPr>
              <a:t>3</a:t>
            </a:r>
            <a:r>
              <a:rPr lang="zh-CN" altLang="en-US" sz="2400" b="1">
                <a:latin typeface="宋体" panose="02010600030101010101" pitchFamily="2" charset="-122"/>
                <a:ea typeface="宋体" panose="02010600030101010101" pitchFamily="2" charset="-122"/>
              </a:rPr>
              <a:t>月</a:t>
            </a:r>
            <a:r>
              <a:rPr lang="en-US" altLang="zh-CN" sz="2400" b="1">
                <a:latin typeface="宋体" panose="02010600030101010101" pitchFamily="2" charset="-122"/>
                <a:ea typeface="宋体" panose="02010600030101010101" pitchFamily="2" charset="-122"/>
              </a:rPr>
              <a:t>8</a:t>
            </a:r>
            <a:r>
              <a:rPr lang="zh-CN" altLang="en-US" sz="2400" b="1">
                <a:latin typeface="宋体" panose="02010600030101010101" pitchFamily="2" charset="-122"/>
                <a:ea typeface="宋体" panose="02010600030101010101" pitchFamily="2" charset="-122"/>
              </a:rPr>
              <a:t>日（俄历</a:t>
            </a:r>
            <a:r>
              <a:rPr lang="en-US" altLang="zh-CN" sz="2400" b="1">
                <a:latin typeface="宋体" panose="02010600030101010101" pitchFamily="2" charset="-122"/>
                <a:ea typeface="宋体" panose="02010600030101010101" pitchFamily="2" charset="-122"/>
              </a:rPr>
              <a:t>2</a:t>
            </a:r>
            <a:r>
              <a:rPr lang="zh-CN" altLang="en-US" sz="2400" b="1">
                <a:latin typeface="宋体" panose="02010600030101010101" pitchFamily="2" charset="-122"/>
                <a:ea typeface="宋体" panose="02010600030101010101" pitchFamily="2" charset="-122"/>
              </a:rPr>
              <a:t>月），地点：彼得格勒</a:t>
            </a:r>
            <a:endParaRPr lang="zh-CN" altLang="en-US" sz="2400" b="1">
              <a:latin typeface="宋体" pitchFamily="2" charset="-122"/>
              <a:ea typeface="宋体" pitchFamily="2" charset="-122"/>
            </a:endParaRPr>
          </a:p>
        </p:txBody>
      </p:sp>
      <p:sp>
        <p:nvSpPr>
          <p:cNvPr id="11" name="Rectangle 8"/>
          <p:cNvSpPr>
            <a:spLocks noChangeArrowheads="1"/>
          </p:cNvSpPr>
          <p:nvPr/>
        </p:nvSpPr>
        <p:spPr bwMode="auto">
          <a:xfrm>
            <a:off x="3105178" y="173275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性质：</a:t>
            </a:r>
            <a:r>
              <a:rPr lang="zh-CN" altLang="en-US" sz="2400" b="1">
                <a:solidFill>
                  <a:srgbClr val="0033CC"/>
                </a:solidFill>
                <a:latin typeface="宋体" panose="02010600030101010101" pitchFamily="2" charset="-122"/>
                <a:ea typeface="宋体" panose="02010600030101010101" pitchFamily="2" charset="-122"/>
              </a:rPr>
              <a:t>资产阶级民主革命</a:t>
            </a:r>
            <a:r>
              <a:rPr lang="zh-CN" altLang="en-US" sz="2400" b="1">
                <a:latin typeface="宋体" panose="02010600030101010101" pitchFamily="2" charset="-122"/>
                <a:ea typeface="宋体" panose="02010600030101010101" pitchFamily="2" charset="-122"/>
              </a:rPr>
              <a:t>。</a:t>
            </a:r>
            <a:endParaRPr lang="zh-CN" altLang="en-US" sz="2400" b="1">
              <a:latin typeface="宋体" panose="02010600030101010101" pitchFamily="2" charset="-122"/>
              <a:ea typeface="宋体" panose="02010600030101010101" pitchFamily="2" charset="-122"/>
            </a:endParaRPr>
          </a:p>
        </p:txBody>
      </p:sp>
      <p:sp>
        <p:nvSpPr>
          <p:cNvPr id="12" name="Rectangle 9"/>
          <p:cNvSpPr>
            <a:spLocks noChangeArrowheads="1"/>
          </p:cNvSpPr>
          <p:nvPr/>
        </p:nvSpPr>
        <p:spPr bwMode="auto">
          <a:xfrm>
            <a:off x="3105178" y="1388179"/>
            <a:ext cx="7537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结果：推翻了；建立了；出现了两个政权并存的局面。</a:t>
            </a:r>
            <a:endParaRPr lang="zh-CN" altLang="en-US" sz="2400" b="1">
              <a:latin typeface="宋体" panose="02010600030101010101" pitchFamily="2" charset="-122"/>
              <a:ea typeface="宋体" panose="02010600030101010101" pitchFamily="2" charset="-122"/>
            </a:endParaRPr>
          </a:p>
        </p:txBody>
      </p:sp>
      <p:sp>
        <p:nvSpPr>
          <p:cNvPr id="15" name="Rectangle 12"/>
          <p:cNvSpPr>
            <a:spLocks noChangeArrowheads="1"/>
          </p:cNvSpPr>
          <p:nvPr/>
        </p:nvSpPr>
        <p:spPr bwMode="auto">
          <a:xfrm>
            <a:off x="3085502" y="3070929"/>
            <a:ext cx="853791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指方向：指明了从</a:t>
            </a:r>
            <a:r>
              <a:rPr lang="zh-CN" altLang="en-US" sz="2400" b="1">
                <a:solidFill>
                  <a:srgbClr val="0000FF"/>
                </a:solidFill>
                <a:latin typeface="宋体" panose="02010600030101010101" pitchFamily="2" charset="-122"/>
                <a:ea typeface="宋体" panose="02010600030101010101" pitchFamily="2" charset="-122"/>
              </a:rPr>
              <a:t>资级民主革命</a:t>
            </a:r>
            <a:r>
              <a:rPr lang="zh-CN" altLang="en-US" sz="2400" b="1">
                <a:latin typeface="宋体" panose="02010600030101010101" pitchFamily="2" charset="-122"/>
                <a:ea typeface="宋体" panose="02010600030101010101" pitchFamily="2" charset="-122"/>
              </a:rPr>
              <a:t>过渡到</a:t>
            </a:r>
            <a:r>
              <a:rPr lang="zh-CN" altLang="en-US" sz="2400" b="1">
                <a:solidFill>
                  <a:srgbClr val="0000FF"/>
                </a:solidFill>
                <a:latin typeface="宋体" panose="02010600030101010101" pitchFamily="2" charset="-122"/>
                <a:ea typeface="宋体" panose="02010600030101010101" pitchFamily="2" charset="-122"/>
              </a:rPr>
              <a:t>社会主义革命</a:t>
            </a:r>
            <a:r>
              <a:rPr lang="zh-CN" altLang="en-US" sz="2400" b="1">
                <a:latin typeface="宋体" panose="02010600030101010101" pitchFamily="2" charset="-122"/>
                <a:ea typeface="宋体" panose="02010600030101010101" pitchFamily="2" charset="-122"/>
              </a:rPr>
              <a:t>的方向。</a:t>
            </a:r>
            <a:endParaRPr lang="zh-CN" altLang="en-US" sz="2400" b="1">
              <a:latin typeface="宋体" panose="02010600030101010101" pitchFamily="2" charset="-122"/>
              <a:ea typeface="宋体" panose="02010600030101010101" pitchFamily="2" charset="-122"/>
            </a:endParaRPr>
          </a:p>
        </p:txBody>
      </p:sp>
      <p:sp>
        <p:nvSpPr>
          <p:cNvPr id="16" name="Text Box 13"/>
          <p:cNvSpPr txBox="1">
            <a:spLocks noChangeArrowheads="1"/>
          </p:cNvSpPr>
          <p:nvPr/>
        </p:nvSpPr>
        <p:spPr bwMode="auto">
          <a:xfrm>
            <a:off x="3516667" y="4620179"/>
            <a:ext cx="637225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两个政权并存局面结束；和平夺权已不可能。</a:t>
            </a:r>
            <a:endParaRPr lang="zh-CN" altLang="en-US" sz="2400" b="1">
              <a:latin typeface="宋体" panose="02010600030101010101" pitchFamily="2" charset="-122"/>
              <a:ea typeface="宋体" panose="02010600030101010101" pitchFamily="2" charset="-122"/>
            </a:endParaRPr>
          </a:p>
        </p:txBody>
      </p:sp>
      <p:sp>
        <p:nvSpPr>
          <p:cNvPr id="17" name="Rectangle 14"/>
          <p:cNvSpPr>
            <a:spLocks noChangeArrowheads="1"/>
          </p:cNvSpPr>
          <p:nvPr/>
        </p:nvSpPr>
        <p:spPr bwMode="auto">
          <a:xfrm>
            <a:off x="3469803" y="5031277"/>
            <a:ext cx="6618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抛幻想：布尔什维克党确定了武装起义的方针。</a:t>
            </a:r>
            <a:endParaRPr lang="zh-CN" altLang="en-US" sz="2400" b="1">
              <a:latin typeface="宋体" panose="02010600030101010101" pitchFamily="2" charset="-122"/>
              <a:ea typeface="宋体" panose="02010600030101010101" pitchFamily="2" charset="-122"/>
            </a:endParaRPr>
          </a:p>
        </p:txBody>
      </p:sp>
      <p:sp>
        <p:nvSpPr>
          <p:cNvPr id="18" name="Rectangle 15"/>
          <p:cNvSpPr>
            <a:spLocks noChangeArrowheads="1"/>
          </p:cNvSpPr>
          <p:nvPr/>
        </p:nvSpPr>
        <p:spPr bwMode="auto">
          <a:xfrm>
            <a:off x="3808767" y="5933300"/>
            <a:ext cx="4473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性质：</a:t>
            </a:r>
            <a:r>
              <a:rPr lang="zh-CN" altLang="en-US" sz="2400" b="1">
                <a:solidFill>
                  <a:srgbClr val="0033CC"/>
                </a:solidFill>
                <a:latin typeface="宋体" panose="02010600030101010101" pitchFamily="2" charset="-122"/>
                <a:ea typeface="宋体" panose="02010600030101010101" pitchFamily="2" charset="-122"/>
              </a:rPr>
              <a:t>无产阶级社会主义革命</a:t>
            </a:r>
            <a:r>
              <a:rPr lang="zh-CN" altLang="en-US" sz="2400" b="1">
                <a:latin typeface="宋体" panose="02010600030101010101" pitchFamily="2" charset="-122"/>
                <a:ea typeface="宋体" panose="02010600030101010101" pitchFamily="2" charset="-122"/>
              </a:rPr>
              <a:t>。</a:t>
            </a:r>
            <a:endParaRPr lang="zh-CN" altLang="en-US" sz="2400" b="1">
              <a:latin typeface="宋体" panose="02010600030101010101" pitchFamily="2" charset="-122"/>
              <a:ea typeface="宋体" panose="02010600030101010101" pitchFamily="2" charset="-122"/>
            </a:endParaRPr>
          </a:p>
        </p:txBody>
      </p:sp>
      <p:sp>
        <p:nvSpPr>
          <p:cNvPr id="21" name="AutoShape 18"/>
          <p:cNvSpPr>
            <a:spLocks noChangeArrowheads="1"/>
          </p:cNvSpPr>
          <p:nvPr/>
        </p:nvSpPr>
        <p:spPr bwMode="auto">
          <a:xfrm>
            <a:off x="2782607" y="1043983"/>
            <a:ext cx="152400" cy="990600"/>
          </a:xfrm>
          <a:prstGeom prst="downArrow">
            <a:avLst>
              <a:gd name="adj1" fmla="val 50000"/>
              <a:gd name="adj2" fmla="val 1625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2" name="AutoShape 19"/>
          <p:cNvSpPr>
            <a:spLocks noChangeArrowheads="1"/>
          </p:cNvSpPr>
          <p:nvPr/>
        </p:nvSpPr>
        <p:spPr bwMode="auto">
          <a:xfrm>
            <a:off x="2782607" y="2622461"/>
            <a:ext cx="152400" cy="1286470"/>
          </a:xfrm>
          <a:prstGeom prst="downArrow">
            <a:avLst>
              <a:gd name="adj1" fmla="val 50000"/>
              <a:gd name="adj2" fmla="val 2500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3" name="AutoShape 20"/>
          <p:cNvSpPr>
            <a:spLocks noChangeArrowheads="1"/>
          </p:cNvSpPr>
          <p:nvPr/>
        </p:nvSpPr>
        <p:spPr bwMode="auto">
          <a:xfrm>
            <a:off x="2782876" y="4765212"/>
            <a:ext cx="152400" cy="762000"/>
          </a:xfrm>
          <a:prstGeom prst="downArrow">
            <a:avLst>
              <a:gd name="adj1" fmla="val 50000"/>
              <a:gd name="adj2" fmla="val 1250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4" name="Text Box 21"/>
          <p:cNvSpPr txBox="1">
            <a:spLocks noChangeArrowheads="1"/>
          </p:cNvSpPr>
          <p:nvPr/>
        </p:nvSpPr>
        <p:spPr bwMode="auto">
          <a:xfrm>
            <a:off x="629812" y="879034"/>
            <a:ext cx="1062481" cy="4399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smtClean="0">
                <a:ea typeface="黑体" panose="02010609060101010101" charset="-122"/>
              </a:rPr>
              <a:t>革命</a:t>
            </a:r>
            <a:endParaRPr lang="en-US" altLang="zh-CN" sz="2800" b="1" smtClean="0">
              <a:ea typeface="黑体" charset="-122"/>
            </a:endParaRPr>
          </a:p>
          <a:p>
            <a:r>
              <a:rPr lang="zh-CN" altLang="en-US" sz="2800" b="1" smtClean="0">
                <a:ea typeface="黑体" panose="02010609060101010101" charset="-122"/>
              </a:rPr>
              <a:t>过程：</a:t>
            </a:r>
            <a:endParaRPr lang="en-US" altLang="zh-CN" sz="2800" b="1" smtClean="0">
              <a:ea typeface="黑体" panose="02010609060101010101" charset="-122"/>
            </a:endParaRPr>
          </a:p>
          <a:p>
            <a:endParaRPr lang="en-US" altLang="zh-CN" sz="2800" b="1" smtClean="0">
              <a:solidFill>
                <a:srgbClr val="0033CC"/>
              </a:solidFill>
              <a:ea typeface="黑体" charset="-122"/>
            </a:endParaRPr>
          </a:p>
          <a:p>
            <a:endParaRPr lang="zh-CN" altLang="en-US" sz="2800" b="1" smtClean="0">
              <a:solidFill>
                <a:srgbClr val="0033CC"/>
              </a:solidFill>
              <a:ea typeface="黑体" charset="-122"/>
            </a:endParaRPr>
          </a:p>
          <a:p>
            <a:r>
              <a:rPr lang="zh-CN" altLang="en-US" sz="2800" b="1" smtClean="0">
                <a:solidFill>
                  <a:srgbClr val="0033CC"/>
                </a:solidFill>
                <a:ea typeface="黑体" panose="02010609060101010101" charset="-122"/>
              </a:rPr>
              <a:t>社会</a:t>
            </a:r>
            <a:endParaRPr lang="en-US" altLang="zh-CN" sz="2800" b="1" smtClean="0">
              <a:solidFill>
                <a:srgbClr val="0033CC"/>
              </a:solidFill>
              <a:ea typeface="黑体" panose="02010609060101010101" charset="-122"/>
            </a:endParaRPr>
          </a:p>
          <a:p>
            <a:r>
              <a:rPr lang="zh-CN" altLang="en-US" sz="2800" b="1" smtClean="0">
                <a:solidFill>
                  <a:srgbClr val="0033CC"/>
                </a:solidFill>
                <a:ea typeface="黑体" panose="02010609060101010101" charset="-122"/>
              </a:rPr>
              <a:t>主义</a:t>
            </a:r>
            <a:endParaRPr lang="en-US" altLang="zh-CN" sz="2800" b="1" smtClean="0">
              <a:solidFill>
                <a:srgbClr val="0033CC"/>
              </a:solidFill>
              <a:ea typeface="黑体" panose="02010609060101010101" charset="-122"/>
            </a:endParaRPr>
          </a:p>
          <a:p>
            <a:r>
              <a:rPr lang="zh-CN" altLang="en-US" sz="2800" b="1" smtClean="0">
                <a:solidFill>
                  <a:srgbClr val="0033CC"/>
                </a:solidFill>
                <a:ea typeface="黑体" panose="02010609060101010101" charset="-122"/>
              </a:rPr>
              <a:t>  由</a:t>
            </a:r>
            <a:endParaRPr lang="en-US" altLang="zh-CN" sz="2800" b="1" smtClean="0">
              <a:solidFill>
                <a:srgbClr val="0033CC"/>
              </a:solidFill>
              <a:ea typeface="黑体" panose="02010609060101010101" charset="-122"/>
            </a:endParaRPr>
          </a:p>
          <a:p>
            <a:r>
              <a:rPr lang="zh-CN" altLang="en-US" sz="2800" b="1" smtClean="0">
                <a:solidFill>
                  <a:srgbClr val="FF0000"/>
                </a:solidFill>
                <a:ea typeface="黑体" panose="02010609060101010101" charset="-122"/>
              </a:rPr>
              <a:t>理想</a:t>
            </a:r>
            <a:endParaRPr lang="en-US" altLang="zh-CN" sz="2800" b="1" smtClean="0">
              <a:solidFill>
                <a:srgbClr val="0033CC"/>
              </a:solidFill>
              <a:ea typeface="黑体" panose="02010609060101010101" charset="-122"/>
            </a:endParaRPr>
          </a:p>
          <a:p>
            <a:r>
              <a:rPr lang="zh-CN" altLang="en-US" sz="2800" b="1" smtClean="0">
                <a:solidFill>
                  <a:srgbClr val="0033CC"/>
                </a:solidFill>
                <a:ea typeface="黑体" panose="02010609060101010101" charset="-122"/>
              </a:rPr>
              <a:t>变为</a:t>
            </a:r>
            <a:endParaRPr lang="en-US" altLang="zh-CN" sz="2800" b="1" smtClean="0">
              <a:solidFill>
                <a:srgbClr val="0033CC"/>
              </a:solidFill>
              <a:ea typeface="黑体" panose="02010609060101010101" charset="-122"/>
            </a:endParaRPr>
          </a:p>
          <a:p>
            <a:r>
              <a:rPr lang="zh-CN" altLang="en-US" sz="2800" b="1" smtClean="0">
                <a:solidFill>
                  <a:srgbClr val="FF0000"/>
                </a:solidFill>
                <a:ea typeface="黑体" panose="02010609060101010101" charset="-122"/>
              </a:rPr>
              <a:t>现</a:t>
            </a:r>
            <a:r>
              <a:rPr lang="zh-CN" altLang="en-US" sz="2800" b="1">
                <a:solidFill>
                  <a:srgbClr val="FF0000"/>
                </a:solidFill>
                <a:ea typeface="黑体" panose="02010609060101010101" charset="-122"/>
              </a:rPr>
              <a:t>实</a:t>
            </a:r>
            <a:endParaRPr lang="zh-CN" altLang="en-US" sz="2800" b="1">
              <a:solidFill>
                <a:srgbClr val="FF0000"/>
              </a:solidFill>
              <a:ea typeface="黑体" charset="-122"/>
            </a:endParaRPr>
          </a:p>
        </p:txBody>
      </p:sp>
      <p:sp>
        <p:nvSpPr>
          <p:cNvPr id="2" name="文本框 1"/>
          <p:cNvSpPr txBox="1"/>
          <p:nvPr/>
        </p:nvSpPr>
        <p:spPr>
          <a:xfrm>
            <a:off x="3091815" y="6240145"/>
            <a:ext cx="6974840" cy="645160"/>
          </a:xfrm>
          <a:prstGeom prst="rect">
            <a:avLst/>
          </a:prstGeom>
          <a:noFill/>
          <a:ln w="9525">
            <a:noFill/>
          </a:ln>
        </p:spPr>
        <p:txBody>
          <a:bodyPr wrap="square">
            <a:spAutoFit/>
          </a:bodyPr>
          <a:lstStyle/>
          <a:p>
            <a:pPr indent="520700">
              <a:lnSpc>
                <a:spcPct val="150000"/>
              </a:lnSpc>
              <a:spcBef>
                <a:spcPct val="0"/>
              </a:spcBef>
              <a:spcAft>
                <a:spcPct val="0"/>
              </a:spcAft>
            </a:pPr>
            <a:r>
              <a:rPr lang="zh-CN" sz="2400" b="0" u="sng">
                <a:solidFill>
                  <a:srgbClr val="FF0000"/>
                </a:solidFill>
                <a:latin typeface="黑体" panose="02010609060101010101" charset="-122"/>
                <a:ea typeface="黑体" panose="02010609060101010101" charset="-122"/>
                <a:cs typeface="黑体" panose="02010609060101010101" charset="-122"/>
              </a:rPr>
              <a:t>宣告了世界上第一个社会主义国家的诞生。</a:t>
            </a:r>
            <a:endParaRPr lang="zh-CN" altLang="en-US" sz="2400" b="0" u="sng">
              <a:solidFill>
                <a:srgbClr val="FF0000"/>
              </a:solidFill>
              <a:latin typeface="黑体" panose="02010609060101010101" charset="-122"/>
              <a:ea typeface="黑体" panose="02010609060101010101" charset="-122"/>
              <a:cs typeface="黑体" panose="020106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blinds(horizontal)">
                                      <p:cBhvr>
                                        <p:cTn id="23" dur="500"/>
                                        <p:tgtEl>
                                          <p:spTgt spid="18"/>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linds(horizontal)">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5" grpId="0"/>
      <p:bldP spid="16" grpId="0"/>
      <p:bldP spid="17" grpId="0"/>
      <p:bldP spid="2" grpId="0"/>
      <p:bldP spid="1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541020" y="639971"/>
            <a:ext cx="11110595" cy="1624484"/>
          </a:xfrm>
          <a:prstGeom prst="rect">
            <a:avLst/>
          </a:prstGeom>
          <a:noFill/>
          <a:ln w="9525">
            <a:noFill/>
          </a:ln>
        </p:spPr>
        <p:txBody>
          <a:bodyPr wrap="square" anchor="t">
            <a:spAutoFit/>
          </a:bodyPr>
          <a:lstStyle/>
          <a:p>
            <a:pPr fontAlgn="auto">
              <a:lnSpc>
                <a:spcPct val="150000"/>
              </a:lnSpc>
              <a:spcBef>
                <a:spcPct val="0"/>
              </a:spcBef>
            </a:pPr>
            <a:r>
              <a:rPr lang="zh-CN" altLang="zh-CN" sz="3600" b="1">
                <a:latin typeface="楷体" panose="02010609060101010101" charset="-122"/>
                <a:ea typeface="楷体" panose="02010609060101010101" charset="-122"/>
                <a:sym typeface="宋体" panose="02010600030101010101" pitchFamily="2" charset="-122"/>
              </a:rPr>
              <a:t> </a:t>
            </a:r>
            <a:r>
              <a:rPr lang="en-US" altLang="zh-CN" sz="3600" b="1">
                <a:latin typeface="楷体" panose="02010609060101010101" charset="-122"/>
                <a:ea typeface="楷体" panose="02010609060101010101" charset="-122"/>
                <a:sym typeface="宋体" panose="02010600030101010101" pitchFamily="2" charset="-122"/>
              </a:rPr>
              <a:t>   </a:t>
            </a:r>
            <a:r>
              <a:rPr lang="zh-CN" altLang="zh-CN" sz="3600" b="1">
                <a:latin typeface="楷体" panose="02010609060101010101" charset="-122"/>
                <a:ea typeface="楷体" panose="02010609060101010101" charset="-122"/>
                <a:sym typeface="宋体" panose="02010600030101010101" pitchFamily="2" charset="-122"/>
              </a:rPr>
              <a:t>“对俄国来说</a:t>
            </a:r>
            <a:r>
              <a:rPr lang="zh-CN" altLang="en-US" sz="3600" b="1">
                <a:latin typeface="楷体" panose="02010609060101010101" charset="-122"/>
                <a:ea typeface="楷体" panose="02010609060101010101" charset="-122"/>
                <a:sym typeface="宋体" panose="02010600030101010101" pitchFamily="2" charset="-122"/>
              </a:rPr>
              <a:t>，</a:t>
            </a:r>
            <a:r>
              <a:rPr lang="zh-CN" altLang="zh-CN" sz="3600" b="1">
                <a:latin typeface="楷体" panose="02010609060101010101" charset="-122"/>
                <a:ea typeface="楷体" panose="02010609060101010101" charset="-122"/>
                <a:sym typeface="宋体" panose="02010600030101010101" pitchFamily="2" charset="-122"/>
              </a:rPr>
              <a:t>十月革命是一个句号；对世界来说</a:t>
            </a:r>
            <a:r>
              <a:rPr lang="zh-CN" altLang="en-US" sz="3600" b="1">
                <a:latin typeface="楷体" panose="02010609060101010101" charset="-122"/>
                <a:ea typeface="楷体" panose="02010609060101010101" charset="-122"/>
                <a:sym typeface="宋体" panose="02010600030101010101" pitchFamily="2" charset="-122"/>
              </a:rPr>
              <a:t>，</a:t>
            </a:r>
            <a:r>
              <a:rPr lang="zh-CN" altLang="zh-CN" sz="3600" b="1">
                <a:latin typeface="楷体" panose="02010609060101010101" charset="-122"/>
                <a:ea typeface="楷体" panose="02010609060101010101" charset="-122"/>
                <a:sym typeface="宋体" panose="02010600030101010101" pitchFamily="2" charset="-122"/>
              </a:rPr>
              <a:t>十月革命是一个感叹号。”</a:t>
            </a:r>
            <a:endParaRPr lang="zh-CN" altLang="zh-CN" sz="3600" b="1">
              <a:latin typeface="楷体" panose="02010609060101010101" charset="-122"/>
              <a:ea typeface="楷体" panose="02010609060101010101" charset="-122"/>
              <a:sym typeface="宋体" pitchFamily="2" charset="-122"/>
            </a:endParaRPr>
          </a:p>
        </p:txBody>
      </p:sp>
      <p:graphicFrame>
        <p:nvGraphicFramePr>
          <p:cNvPr id="3" name="图示 2"/>
          <p:cNvGraphicFramePr/>
          <p:nvPr/>
        </p:nvGraphicFramePr>
        <p:xfrm>
          <a:off x="1331371" y="2795321"/>
          <a:ext cx="9241785" cy="3146611"/>
        </p:xfrm>
        <a:graphic>
          <a:graphicData uri="http://schemas.openxmlformats.org/drawingml/2006/diagram">
            <dgm:relIds xmlns:dgm="http://schemas.openxmlformats.org/drawingml/2006/diagram" r:dm="rId3" r:lo="rId4" r:qs="rId5" r:cs="rId6"/>
          </a:graphicData>
        </a:graphic>
      </p:graphicFrame>
    </p:spTree>
    <p:custDataLst>
      <p:tags r:id="rId7"/>
    </p:custDataLst>
  </p:cSld>
  <p:clrMapOvr>
    <a:masterClrMapping/>
  </p:clrMapOvr>
  <p:transition spd="slow"/>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3793" name="文本框 1"/>
          <p:cNvSpPr txBox="1"/>
          <p:nvPr/>
        </p:nvSpPr>
        <p:spPr>
          <a:xfrm>
            <a:off x="1425575" y="274587"/>
            <a:ext cx="7445375" cy="646331"/>
          </a:xfrm>
          <a:prstGeom prst="rect">
            <a:avLst/>
          </a:prstGeom>
          <a:noFill/>
          <a:ln w="9525">
            <a:noFill/>
          </a:ln>
          <a:extLst>
            <a:ext uri="{909E8E84-426E-40DD-AFC4-6F175D3DCCD1}">
              <a14:hiddenFill xmlns:a14="http://schemas.microsoft.com/office/drawing/2010/main">
                <a:gradFill rotWithShape="1">
                  <a:gsLst>
                    <a:gs pos="0">
                      <a:srgbClr val="E30000"/>
                    </a:gs>
                    <a:gs pos="100000">
                      <a:srgbClr val="760303"/>
                    </a:gs>
                  </a:gsLst>
                  <a:lin ang="5400000"/>
                  <a:tileRect/>
                </a:gradFill>
              </a14:hiddenFill>
            </a:ext>
          </a:extLst>
        </p:spPr>
        <p:txBody>
          <a:bodyPr wrap="square" anchor="t">
            <a:spAutoFit/>
          </a:bodyPr>
          <a:lstStyle/>
          <a:p>
            <a:r>
              <a:rPr lang="zh-CN" altLang="zh-CN" sz="3600">
                <a:solidFill>
                  <a:srgbClr val="FF0000"/>
                </a:solidFill>
                <a:latin typeface="黑体" panose="02010609060101010101" charset="-122"/>
                <a:ea typeface="黑体" panose="02010609060101010101" charset="-122"/>
                <a:sym typeface="宋体" panose="02010600030101010101" pitchFamily="2" charset="-122"/>
              </a:rPr>
              <a:t>对俄国来说</a:t>
            </a:r>
            <a:r>
              <a:rPr lang="zh-CN" altLang="en-US" sz="3600">
                <a:solidFill>
                  <a:srgbClr val="FF0000"/>
                </a:solidFill>
                <a:latin typeface="黑体" panose="02010609060101010101" charset="-122"/>
                <a:ea typeface="黑体" panose="02010609060101010101" charset="-122"/>
                <a:sym typeface="宋体" panose="02010600030101010101" pitchFamily="2" charset="-122"/>
              </a:rPr>
              <a:t>，</a:t>
            </a:r>
            <a:r>
              <a:rPr lang="zh-CN" altLang="zh-CN" sz="3600">
                <a:solidFill>
                  <a:srgbClr val="FF0000"/>
                </a:solidFill>
                <a:latin typeface="黑体" panose="02010609060101010101" charset="-122"/>
                <a:ea typeface="黑体" panose="02010609060101010101" charset="-122"/>
                <a:sym typeface="宋体" panose="02010600030101010101" pitchFamily="2" charset="-122"/>
              </a:rPr>
              <a:t>十月革命是一个句号</a:t>
            </a:r>
            <a:endParaRPr lang="zh-CN" altLang="zh-CN" sz="3600">
              <a:solidFill>
                <a:srgbClr val="FF0000"/>
              </a:solidFill>
              <a:latin typeface="黑体" charset="-122"/>
              <a:ea typeface="黑体" charset="-122"/>
              <a:sym typeface="宋体" pitchFamily="2" charset="-122"/>
            </a:endParaRPr>
          </a:p>
        </p:txBody>
      </p:sp>
      <p:sp>
        <p:nvSpPr>
          <p:cNvPr id="3" name="文本框 2"/>
          <p:cNvSpPr txBox="1"/>
          <p:nvPr/>
        </p:nvSpPr>
        <p:spPr>
          <a:xfrm>
            <a:off x="326073" y="1053107"/>
            <a:ext cx="11539537" cy="3637919"/>
          </a:xfrm>
          <a:prstGeom prst="rect">
            <a:avLst/>
          </a:prstGeom>
          <a:noFill/>
          <a:ln w="9525">
            <a:noFill/>
          </a:ln>
        </p:spPr>
        <p:txBody>
          <a:bodyPr wrap="square" anchor="t">
            <a:spAutoFit/>
          </a:bodyPr>
          <a:lstStyle/>
          <a:p>
            <a:pPr defTabSz="914400">
              <a:lnSpc>
                <a:spcPct val="120000"/>
              </a:lnSpc>
            </a:pPr>
            <a:r>
              <a:rPr lang="zh-CN" altLang="zh-CN" sz="2400">
                <a:latin typeface="楷体" panose="02010609060101010101" charset="-122"/>
                <a:ea typeface="楷体" panose="02010609060101010101" charset="-122"/>
                <a:sym typeface="宋体" panose="02010600030101010101" pitchFamily="2" charset="-122"/>
              </a:rPr>
              <a:t>材料一：十月革命使经济文化不发达的俄国</a:t>
            </a:r>
            <a:r>
              <a:rPr lang="zh-CN" altLang="en-US" sz="2400">
                <a:latin typeface="楷体" panose="02010609060101010101" charset="-122"/>
                <a:ea typeface="楷体" panose="02010609060101010101" charset="-122"/>
                <a:sym typeface="宋体" panose="02010600030101010101" pitchFamily="2" charset="-122"/>
              </a:rPr>
              <a:t>，</a:t>
            </a:r>
            <a:r>
              <a:rPr lang="zh-CN" altLang="zh-CN" sz="2400">
                <a:latin typeface="楷体" panose="02010609060101010101" charset="-122"/>
                <a:ea typeface="楷体" panose="02010609060101010101" charset="-122"/>
                <a:sym typeface="宋体" panose="02010600030101010101" pitchFamily="2" charset="-122"/>
              </a:rPr>
              <a:t>在短时间内摆脱了封建残余的束缚和剥削阶级的统治；建立了新型的无产阶级专政</a:t>
            </a:r>
            <a:r>
              <a:rPr lang="zh-CN" altLang="en-US" sz="2400">
                <a:latin typeface="楷体" panose="02010609060101010101" charset="-122"/>
                <a:ea typeface="楷体" panose="02010609060101010101" charset="-122"/>
                <a:sym typeface="宋体" panose="02010600030101010101" pitchFamily="2" charset="-122"/>
              </a:rPr>
              <a:t>，</a:t>
            </a:r>
            <a:r>
              <a:rPr lang="zh-CN" altLang="zh-CN" sz="2400">
                <a:latin typeface="楷体" panose="02010609060101010101" charset="-122"/>
                <a:ea typeface="楷体" panose="02010609060101010101" charset="-122"/>
                <a:sym typeface="宋体" panose="02010600030101010101" pitchFamily="2" charset="-122"/>
              </a:rPr>
              <a:t>开辟出社会主义发展的道路。        </a:t>
            </a:r>
            <a:endParaRPr lang="zh-CN" altLang="zh-CN" sz="2400">
              <a:latin typeface="楷体" panose="02010609060101010101" charset="-122"/>
              <a:ea typeface="楷体" panose="02010609060101010101" charset="-122"/>
              <a:sym typeface="宋体" pitchFamily="2" charset="-122"/>
            </a:endParaRPr>
          </a:p>
          <a:p>
            <a:pPr algn="r" defTabSz="914400">
              <a:lnSpc>
                <a:spcPct val="120000"/>
              </a:lnSpc>
            </a:pPr>
            <a:r>
              <a:rPr lang="zh-CN" altLang="zh-CN" sz="2400">
                <a:latin typeface="楷体" panose="02010609060101010101" charset="-122"/>
                <a:ea typeface="楷体" panose="02010609060101010101" charset="-122"/>
                <a:sym typeface="宋体" panose="02010600030101010101" pitchFamily="2" charset="-122"/>
              </a:rPr>
              <a:t>                                    </a:t>
            </a:r>
            <a:r>
              <a:rPr lang="en-US" altLang="zh-CN" sz="2400">
                <a:latin typeface="楷体" panose="02010609060101010101" charset="-122"/>
                <a:ea typeface="楷体" panose="02010609060101010101" charset="-122"/>
                <a:sym typeface="宋体" panose="02010600030101010101" pitchFamily="2" charset="-122"/>
              </a:rPr>
              <a:t>——</a:t>
            </a:r>
            <a:r>
              <a:rPr lang="zh-CN" altLang="en-US" sz="2400">
                <a:latin typeface="楷体" panose="02010609060101010101" charset="-122"/>
                <a:ea typeface="楷体" panose="02010609060101010101" charset="-122"/>
                <a:sym typeface="宋体" panose="02010600030101010101" pitchFamily="2" charset="-122"/>
              </a:rPr>
              <a:t>岳麓书社《俄国十月社会主义》</a:t>
            </a:r>
            <a:endParaRPr lang="zh-CN" altLang="en-US" sz="2400">
              <a:latin typeface="楷体" panose="02010609060101010101" charset="-122"/>
              <a:ea typeface="楷体" panose="02010609060101010101" charset="-122"/>
              <a:sym typeface="宋体" pitchFamily="2" charset="-122"/>
            </a:endParaRPr>
          </a:p>
          <a:p>
            <a:pPr defTabSz="914400">
              <a:lnSpc>
                <a:spcPct val="120000"/>
              </a:lnSpc>
            </a:pPr>
            <a:endParaRPr lang="zh-CN" altLang="zh-CN" sz="2400">
              <a:latin typeface="楷体" panose="02010609060101010101" charset="-122"/>
              <a:ea typeface="楷体" panose="02010609060101010101" charset="-122"/>
              <a:sym typeface="宋体" panose="02010600030101010101" pitchFamily="2" charset="-122"/>
            </a:endParaRPr>
          </a:p>
          <a:p>
            <a:pPr defTabSz="914400">
              <a:lnSpc>
                <a:spcPct val="120000"/>
              </a:lnSpc>
            </a:pPr>
            <a:r>
              <a:rPr lang="zh-CN" altLang="zh-CN" sz="2400">
                <a:latin typeface="楷体" panose="02010609060101010101" charset="-122"/>
                <a:ea typeface="楷体" panose="02010609060101010101" charset="-122"/>
                <a:sym typeface="宋体" panose="02010600030101010101" pitchFamily="2" charset="-122"/>
              </a:rPr>
              <a:t>材料二：1937年</a:t>
            </a:r>
            <a:r>
              <a:rPr lang="zh-CN" altLang="en-US" sz="2400">
                <a:latin typeface="楷体" panose="02010609060101010101" charset="-122"/>
                <a:ea typeface="楷体" panose="02010609060101010101" charset="-122"/>
                <a:sym typeface="宋体" panose="02010600030101010101" pitchFamily="2" charset="-122"/>
              </a:rPr>
              <a:t>，</a:t>
            </a:r>
            <a:r>
              <a:rPr lang="zh-CN" altLang="zh-CN" sz="2400">
                <a:latin typeface="楷体" panose="02010609060101010101" charset="-122"/>
                <a:ea typeface="楷体" panose="02010609060101010101" charset="-122"/>
                <a:sym typeface="宋体" panose="02010600030101010101" pitchFamily="2" charset="-122"/>
              </a:rPr>
              <a:t>苏联工业产量超过德、英、法</a:t>
            </a:r>
            <a:r>
              <a:rPr lang="zh-CN" altLang="en-US" sz="2400">
                <a:latin typeface="楷体" panose="02010609060101010101" charset="-122"/>
                <a:ea typeface="楷体" panose="02010609060101010101" charset="-122"/>
                <a:sym typeface="宋体" panose="02010600030101010101" pitchFamily="2" charset="-122"/>
              </a:rPr>
              <a:t>，</a:t>
            </a:r>
            <a:r>
              <a:rPr lang="zh-CN" altLang="zh-CN" sz="2400">
                <a:latin typeface="楷体" panose="02010609060101010101" charset="-122"/>
                <a:ea typeface="楷体" panose="02010609060101010101" charset="-122"/>
                <a:sym typeface="宋体" panose="02010600030101010101" pitchFamily="2" charset="-122"/>
              </a:rPr>
              <a:t>成为欧洲第一</a:t>
            </a:r>
            <a:r>
              <a:rPr lang="zh-CN" altLang="en-US" sz="2400">
                <a:latin typeface="楷体" panose="02010609060101010101" charset="-122"/>
                <a:ea typeface="楷体" panose="02010609060101010101" charset="-122"/>
                <a:sym typeface="宋体" panose="02010600030101010101" pitchFamily="2" charset="-122"/>
              </a:rPr>
              <a:t>，</a:t>
            </a:r>
            <a:r>
              <a:rPr lang="zh-CN" altLang="zh-CN" sz="2400">
                <a:latin typeface="楷体" panose="02010609060101010101" charset="-122"/>
                <a:ea typeface="楷体" panose="02010609060101010101" charset="-122"/>
                <a:sym typeface="宋体" panose="02010600030101010101" pitchFamily="2" charset="-122"/>
              </a:rPr>
              <a:t>世界第二。苏联仅用几十年时间走完了西方国家上百年才能走完的工业化过程</a:t>
            </a:r>
            <a:r>
              <a:rPr lang="zh-CN" altLang="en-US" sz="2400">
                <a:latin typeface="楷体" panose="02010609060101010101" charset="-122"/>
                <a:ea typeface="楷体" panose="02010609060101010101" charset="-122"/>
                <a:sym typeface="宋体" panose="02010600030101010101" pitchFamily="2" charset="-122"/>
              </a:rPr>
              <a:t>，</a:t>
            </a:r>
            <a:r>
              <a:rPr lang="zh-CN" altLang="zh-CN" sz="2400">
                <a:latin typeface="楷体" panose="02010609060101010101" charset="-122"/>
                <a:ea typeface="楷体" panose="02010609060101010101" charset="-122"/>
                <a:sym typeface="宋体" panose="02010600030101010101" pitchFamily="2" charset="-122"/>
              </a:rPr>
              <a:t>开创了一种不同于资本主义现代化的社会主义现代化新模式</a:t>
            </a:r>
            <a:r>
              <a:rPr lang="zh-CN" altLang="en-US" sz="2400">
                <a:latin typeface="楷体" panose="02010609060101010101" charset="-122"/>
                <a:ea typeface="楷体" panose="02010609060101010101" charset="-122"/>
                <a:sym typeface="宋体" panose="02010600030101010101" pitchFamily="2" charset="-122"/>
              </a:rPr>
              <a:t>，</a:t>
            </a:r>
            <a:r>
              <a:rPr lang="zh-CN" altLang="zh-CN" sz="2400">
                <a:latin typeface="楷体" panose="02010609060101010101" charset="-122"/>
                <a:ea typeface="楷体" panose="02010609060101010101" charset="-122"/>
                <a:sym typeface="宋体" panose="02010600030101010101" pitchFamily="2" charset="-122"/>
              </a:rPr>
              <a:t>开辟出一条社会主义发展的道路。</a:t>
            </a:r>
            <a:endParaRPr lang="en-US" altLang="zh-CN" sz="2400">
              <a:latin typeface="楷体" panose="02010609060101010101" charset="-122"/>
              <a:ea typeface="楷体" panose="02010609060101010101" charset="-122"/>
              <a:sym typeface="宋体" pitchFamily="2" charset="-122"/>
            </a:endParaRPr>
          </a:p>
          <a:p>
            <a:pPr defTabSz="914400">
              <a:lnSpc>
                <a:spcPct val="120000"/>
              </a:lnSpc>
            </a:pPr>
            <a:r>
              <a:rPr lang="en-US" altLang="zh-CN" sz="2400">
                <a:latin typeface="楷体" panose="02010609060101010101" charset="-122"/>
                <a:ea typeface="楷体" panose="02010609060101010101" charset="-122"/>
                <a:sym typeface="宋体" panose="02010600030101010101" pitchFamily="2" charset="-122"/>
              </a:rPr>
              <a:t>                                                           ——《</a:t>
            </a:r>
            <a:r>
              <a:rPr lang="zh-CN" altLang="en-US" sz="2400">
                <a:latin typeface="楷体" panose="02010609060101010101" charset="-122"/>
                <a:ea typeface="楷体" panose="02010609060101010101" charset="-122"/>
                <a:sym typeface="宋体" panose="02010600030101010101" pitchFamily="2" charset="-122"/>
              </a:rPr>
              <a:t>大国崛起</a:t>
            </a:r>
            <a:r>
              <a:rPr lang="en-US" altLang="zh-CN" sz="2400">
                <a:latin typeface="楷体" panose="02010609060101010101" charset="-122"/>
                <a:ea typeface="楷体" panose="02010609060101010101" charset="-122"/>
                <a:sym typeface="宋体" panose="02010600030101010101" pitchFamily="2" charset="-122"/>
              </a:rPr>
              <a:t>》</a:t>
            </a:r>
            <a:endParaRPr lang="zh-CN" altLang="zh-CN" sz="2800">
              <a:latin typeface="楷体" panose="02010609060101010101" charset="-122"/>
              <a:ea typeface="楷体" panose="02010609060101010101" charset="-122"/>
              <a:sym typeface="宋体" pitchFamily="2" charset="-122"/>
            </a:endParaRPr>
          </a:p>
        </p:txBody>
      </p:sp>
      <p:sp>
        <p:nvSpPr>
          <p:cNvPr id="7" name="文本框 6"/>
          <p:cNvSpPr txBox="1"/>
          <p:nvPr/>
        </p:nvSpPr>
        <p:spPr>
          <a:xfrm>
            <a:off x="568325" y="5119529"/>
            <a:ext cx="1714500" cy="706438"/>
          </a:xfrm>
          <a:prstGeom prst="rect">
            <a:avLst/>
          </a:prstGeom>
          <a:ln w="41275" cmpd="sng">
            <a:solidFill>
              <a:schemeClr val="accent1">
                <a:shade val="50000"/>
              </a:schemeClr>
            </a:solidFill>
            <a:prstDash val="solid"/>
          </a:ln>
        </p:spPr>
        <p:style>
          <a:lnRef idx="2">
            <a:schemeClr val="accent1"/>
          </a:lnRef>
          <a:fillRef idx="1">
            <a:schemeClr val="lt1"/>
          </a:fillRef>
          <a:effectRef idx="0">
            <a:schemeClr val="accent1"/>
          </a:effectRef>
          <a:fontRef idx="minor">
            <a:schemeClr val="dk1"/>
          </a:fontRef>
        </p:style>
        <p:txBody>
          <a:bodyPr wrap="none" rtlCol="0">
            <a:spAutoFit/>
          </a:bodyPr>
          <a:lstStyle/>
          <a:p>
            <a:pPr fontAlgn="auto"/>
            <a:r>
              <a:rPr lang="zh-CN" altLang="en-US" sz="4000" b="1" strike="noStrike" noProof="1">
                <a:solidFill>
                  <a:schemeClr val="accent2">
                    <a:lumMod val="75000"/>
                  </a:schemeClr>
                </a:solidFill>
                <a:uFillTx/>
                <a:latin typeface="黑体" panose="02010609060101010101" charset="-122"/>
                <a:ea typeface="黑体" panose="02010609060101010101" charset="-122"/>
              </a:rPr>
              <a:t>对俄国</a:t>
            </a:r>
            <a:endParaRPr lang="zh-CN" altLang="en-US" sz="4000" b="1" strike="noStrike" noProof="1">
              <a:solidFill>
                <a:schemeClr val="accent2">
                  <a:lumMod val="75000"/>
                </a:schemeClr>
              </a:solidFill>
              <a:uFillTx/>
              <a:latin typeface="黑体" charset="-122"/>
              <a:ea typeface="黑体" charset="-122"/>
            </a:endParaRPr>
          </a:p>
        </p:txBody>
      </p:sp>
      <p:sp>
        <p:nvSpPr>
          <p:cNvPr id="2" name="文本框 3"/>
          <p:cNvSpPr txBox="1"/>
          <p:nvPr/>
        </p:nvSpPr>
        <p:spPr>
          <a:xfrm>
            <a:off x="2746375" y="4180523"/>
            <a:ext cx="3127375" cy="2584450"/>
          </a:xfrm>
          <a:prstGeom prst="rect">
            <a:avLst/>
          </a:prstGeom>
          <a:noFill/>
          <a:ln w="9525">
            <a:noFill/>
          </a:ln>
        </p:spPr>
        <p:txBody>
          <a:bodyPr wrap="square" anchor="t">
            <a:spAutoFit/>
          </a:bodyPr>
          <a:lstStyle/>
          <a:p>
            <a:pPr fontAlgn="auto">
              <a:lnSpc>
                <a:spcPct val="150000"/>
              </a:lnSpc>
            </a:pPr>
            <a:r>
              <a:rPr lang="zh-CN" altLang="zh-CN" sz="3600" b="1">
                <a:solidFill>
                  <a:srgbClr val="FF0000"/>
                </a:solidFill>
                <a:latin typeface="Arial" panose="020b0604020202020204" pitchFamily="34" charset="0"/>
                <a:ea typeface="楷体" panose="02010609060101010101" charset="-122"/>
                <a:sym typeface="宋体" panose="02010600030101010101" pitchFamily="2" charset="-122"/>
              </a:rPr>
              <a:t>结束</a:t>
            </a:r>
            <a:endParaRPr lang="zh-CN" altLang="zh-CN" sz="3600" b="1">
              <a:solidFill>
                <a:srgbClr val="FF0000"/>
              </a:solidFill>
              <a:latin typeface="Arial" pitchFamily="34" charset="0"/>
              <a:ea typeface="楷体" panose="02010609060101010101" charset="-122"/>
              <a:sym typeface="宋体" pitchFamily="2" charset="-122"/>
            </a:endParaRPr>
          </a:p>
          <a:p>
            <a:pPr fontAlgn="auto">
              <a:lnSpc>
                <a:spcPct val="150000"/>
              </a:lnSpc>
            </a:pPr>
            <a:r>
              <a:rPr lang="zh-CN" altLang="zh-CN" sz="3600" b="1">
                <a:solidFill>
                  <a:srgbClr val="FF0000"/>
                </a:solidFill>
                <a:latin typeface="Arial" panose="020b0604020202020204" pitchFamily="34" charset="0"/>
                <a:ea typeface="楷体" panose="02010609060101010101" charset="-122"/>
              </a:rPr>
              <a:t>建立</a:t>
            </a:r>
            <a:endParaRPr lang="zh-CN" altLang="zh-CN" sz="3600" b="1">
              <a:solidFill>
                <a:srgbClr val="FF00FF"/>
              </a:solidFill>
              <a:latin typeface="Arial" pitchFamily="34" charset="0"/>
              <a:ea typeface="楷体" panose="02010609060101010101" charset="-122"/>
            </a:endParaRPr>
          </a:p>
          <a:p>
            <a:pPr fontAlgn="auto">
              <a:lnSpc>
                <a:spcPct val="150000"/>
              </a:lnSpc>
            </a:pPr>
            <a:r>
              <a:rPr lang="zh-CN" altLang="zh-CN" sz="3600" b="1">
                <a:solidFill>
                  <a:srgbClr val="FF0000"/>
                </a:solidFill>
                <a:latin typeface="Arial" panose="020b0604020202020204" pitchFamily="34" charset="0"/>
                <a:ea typeface="楷体" panose="02010609060101010101" charset="-122"/>
                <a:sym typeface="宋体" panose="02010600030101010101" pitchFamily="2" charset="-122"/>
              </a:rPr>
              <a:t>开启</a:t>
            </a:r>
            <a:endParaRPr lang="zh-CN" altLang="en-US" sz="3600" b="1">
              <a:solidFill>
                <a:srgbClr val="FF0000"/>
              </a:solidFill>
              <a:latin typeface="Arial" pitchFamily="34" charset="0"/>
              <a:ea typeface="楷体" panose="02010609060101010101" charset="-122"/>
              <a:sym typeface="宋体" pitchFamily="2" charset="-122"/>
            </a:endParaRPr>
          </a:p>
        </p:txBody>
      </p:sp>
      <p:sp>
        <p:nvSpPr>
          <p:cNvPr id="4" name="文本框 3"/>
          <p:cNvSpPr txBox="1"/>
          <p:nvPr/>
        </p:nvSpPr>
        <p:spPr>
          <a:xfrm>
            <a:off x="3777615" y="4510206"/>
            <a:ext cx="4353587" cy="521970"/>
          </a:xfrm>
          <a:prstGeom prst="rect">
            <a:avLst/>
          </a:prstGeom>
          <a:noFill/>
        </p:spPr>
        <p:txBody>
          <a:bodyPr wrap="square" rtlCol="0">
            <a:spAutoFit/>
          </a:bodyPr>
          <a:lstStyle/>
          <a:p>
            <a:r>
              <a:rPr lang="zh-CN" sz="2800">
                <a:ln w="22225">
                  <a:noFill/>
                  <a:prstDash val="solid"/>
                </a:ln>
                <a:solidFill>
                  <a:sysClr val="windowText" lastClr="000000"/>
                </a:solidFill>
                <a:latin typeface="黑体" panose="02010609060101010101" charset="-122"/>
                <a:ea typeface="黑体" panose="02010609060101010101" charset="-122"/>
                <a:sym typeface="+mn-ea"/>
              </a:rPr>
              <a:t>了剥削阶级在俄国的统治</a:t>
            </a:r>
            <a:r>
              <a:rPr lang="zh-CN" altLang="en-US" sz="2800">
                <a:ln w="22225">
                  <a:noFill/>
                  <a:prstDash val="solid"/>
                </a:ln>
                <a:solidFill>
                  <a:sysClr val="windowText" lastClr="000000"/>
                </a:solidFill>
                <a:latin typeface="黑体" panose="02010609060101010101" charset="-122"/>
                <a:ea typeface="黑体" panose="02010609060101010101" charset="-122"/>
                <a:sym typeface="+mn-ea"/>
              </a:rPr>
              <a:t>。</a:t>
            </a:r>
            <a:endParaRPr lang="zh-CN" sz="2800">
              <a:ln w="22225">
                <a:noFill/>
                <a:prstDash val="solid"/>
              </a:ln>
              <a:solidFill>
                <a:sysClr val="windowText" lastClr="000000"/>
              </a:solidFill>
              <a:latin typeface="黑体" charset="-122"/>
              <a:ea typeface="黑体" charset="-122"/>
            </a:endParaRPr>
          </a:p>
        </p:txBody>
      </p:sp>
      <p:sp>
        <p:nvSpPr>
          <p:cNvPr id="5" name="文本框 4"/>
          <p:cNvSpPr txBox="1"/>
          <p:nvPr/>
        </p:nvSpPr>
        <p:spPr>
          <a:xfrm>
            <a:off x="3837305" y="5346283"/>
            <a:ext cx="5960669" cy="521970"/>
          </a:xfrm>
          <a:prstGeom prst="rect">
            <a:avLst/>
          </a:prstGeom>
          <a:noFill/>
        </p:spPr>
        <p:txBody>
          <a:bodyPr wrap="square" rtlCol="0">
            <a:spAutoFit/>
          </a:bodyPr>
          <a:lstStyle/>
          <a:p>
            <a:pPr algn="l"/>
            <a:r>
              <a:rPr lang="zh-CN" altLang="zh-CN" sz="2800">
                <a:ln w="22225">
                  <a:noFill/>
                  <a:prstDash val="solid"/>
                </a:ln>
                <a:solidFill>
                  <a:sysClr val="windowText" lastClr="000000"/>
                </a:solidFill>
                <a:latin typeface="黑体" panose="02010609060101010101" charset="-122"/>
                <a:ea typeface="黑体" panose="02010609060101010101" charset="-122"/>
                <a:sym typeface="+mn-ea"/>
              </a:rPr>
              <a:t>了</a:t>
            </a:r>
            <a:r>
              <a:rPr lang="zh-CN" sz="2800">
                <a:ln w="22225">
                  <a:noFill/>
                  <a:prstDash val="solid"/>
                </a:ln>
                <a:solidFill>
                  <a:sysClr val="windowText" lastClr="000000"/>
                </a:solidFill>
                <a:latin typeface="黑体" panose="02010609060101010101" charset="-122"/>
                <a:ea typeface="黑体" panose="02010609060101010101" charset="-122"/>
                <a:sym typeface="+mn-ea"/>
              </a:rPr>
              <a:t>世界上第一个无产阶级专政国家</a:t>
            </a:r>
            <a:r>
              <a:rPr lang="zh-CN" altLang="en-US" sz="2800">
                <a:ln w="22225">
                  <a:noFill/>
                  <a:prstDash val="solid"/>
                </a:ln>
                <a:solidFill>
                  <a:sysClr val="windowText" lastClr="000000"/>
                </a:solidFill>
                <a:latin typeface="黑体" panose="02010609060101010101" charset="-122"/>
                <a:ea typeface="黑体" panose="02010609060101010101" charset="-122"/>
                <a:sym typeface="+mn-ea"/>
              </a:rPr>
              <a:t>。</a:t>
            </a:r>
            <a:endParaRPr lang="zh-CN" sz="2800">
              <a:ln w="22225">
                <a:noFill/>
                <a:prstDash val="solid"/>
              </a:ln>
              <a:solidFill>
                <a:sysClr val="windowText" lastClr="000000"/>
              </a:solidFill>
              <a:latin typeface="黑体" panose="02010609060101010101" charset="-122"/>
              <a:ea typeface="黑体" panose="02010609060101010101" charset="-122"/>
            </a:endParaRPr>
          </a:p>
        </p:txBody>
      </p:sp>
      <p:sp>
        <p:nvSpPr>
          <p:cNvPr id="35842" name="文本框 35841"/>
          <p:cNvSpPr txBox="1"/>
          <p:nvPr/>
        </p:nvSpPr>
        <p:spPr>
          <a:xfrm>
            <a:off x="3888106" y="6094727"/>
            <a:ext cx="4760976" cy="583565"/>
          </a:xfrm>
          <a:prstGeom prst="rect">
            <a:avLst/>
          </a:prstGeom>
          <a:noFill/>
          <a:ln w="9525">
            <a:noFill/>
          </a:ln>
        </p:spPr>
        <p:txBody>
          <a:bodyPr wrap="square">
            <a:spAutoFit/>
          </a:bodyPr>
          <a:lstStyle/>
          <a:p>
            <a:pPr fontAlgn="auto"/>
            <a:r>
              <a:rPr lang="zh-CN" sz="2800" noProof="1">
                <a:ln w="22225">
                  <a:noFill/>
                  <a:prstDash val="solid"/>
                </a:ln>
                <a:solidFill>
                  <a:sysClr val="windowText" lastClr="000000"/>
                </a:solidFill>
                <a:latin typeface="黑体" panose="02010609060101010101" charset="-122"/>
                <a:ea typeface="黑体" panose="02010609060101010101" charset="-122"/>
              </a:rPr>
              <a:t>了俄国的现代化强国进程。</a:t>
            </a:r>
            <a:endParaRPr lang="zh-CN" sz="2800" noProof="1">
              <a:ln w="22225">
                <a:noFill/>
                <a:prstDash val="solid"/>
              </a:ln>
              <a:solidFill>
                <a:sysClr val="windowText" lastClr="000000"/>
              </a:solidFill>
              <a:latin typeface="黑体" charset="-122"/>
              <a:ea typeface="黑体" charset="-122"/>
            </a:endParaRPr>
          </a:p>
        </p:txBody>
      </p:sp>
      <p:sp>
        <p:nvSpPr>
          <p:cNvPr id="8" name="椭圆 7"/>
          <p:cNvSpPr/>
          <p:nvPr/>
        </p:nvSpPr>
        <p:spPr>
          <a:xfrm>
            <a:off x="2516351" y="1463952"/>
            <a:ext cx="663420" cy="5537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4345560" y="3661967"/>
            <a:ext cx="1009167" cy="57848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8041667" y="1023564"/>
            <a:ext cx="663420" cy="57912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2"/>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500"/>
                                        <p:tgtEl>
                                          <p:spTgt spid="4"/>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1" nodeType="clickEffect">
                                  <p:stCondLst>
                                    <p:cond delay="0"/>
                                  </p:stCondLst>
                                  <p:childTnLst>
                                    <p:set>
                                      <p:cBhvr>
                                        <p:cTn id="32" dur="1" fill="hold">
                                          <p:stCondLst>
                                            <p:cond delay="0"/>
                                          </p:stCondLst>
                                        </p:cTn>
                                        <p:tgtEl>
                                          <p:spTgt spid="35842"/>
                                        </p:tgtEl>
                                        <p:attrNameLst>
                                          <p:attrName>style.visibility</p:attrName>
                                        </p:attrNameLst>
                                      </p:cBhvr>
                                      <p:to>
                                        <p:strVal val="visible"/>
                                      </p:to>
                                    </p:set>
                                    <p:anim calcmode="lin" valueType="num">
                                      <p:cBhvr additive="base">
                                        <p:cTn id="33" dur="500" fill="hold"/>
                                        <p:tgtEl>
                                          <p:spTgt spid="35842"/>
                                        </p:tgtEl>
                                        <p:attrNameLst>
                                          <p:attrName>ppt_x</p:attrName>
                                        </p:attrNameLst>
                                      </p:cBhvr>
                                      <p:tavLst>
                                        <p:tav tm="0">
                                          <p:val>
                                            <p:strVal val="#ppt_x"/>
                                          </p:val>
                                        </p:tav>
                                        <p:tav tm="100000">
                                          <p:val>
                                            <p:strVal val="#ppt_x"/>
                                          </p:val>
                                        </p:tav>
                                      </p:tavLst>
                                    </p:anim>
                                    <p:anim calcmode="lin" valueType="num">
                                      <p:cBhvr additive="base">
                                        <p:cTn id="34" dur="500" fill="hold"/>
                                        <p:tgtEl>
                                          <p:spTgt spid="358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35842" grpId="1"/>
      <p:bldP spid="8" grpId="0"/>
      <p:bldP spid="9" grpId="0"/>
      <p:bldP spid="1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7" name="文本框 1"/>
          <p:cNvSpPr txBox="1"/>
          <p:nvPr/>
        </p:nvSpPr>
        <p:spPr>
          <a:xfrm>
            <a:off x="1239500" y="214711"/>
            <a:ext cx="8144454" cy="646331"/>
          </a:xfrm>
          <a:prstGeom prst="rect">
            <a:avLst/>
          </a:prstGeom>
          <a:noFill/>
          <a:ln w="9525">
            <a:noFill/>
          </a:ln>
          <a:extLst>
            <a:ext uri="{909E8E84-426E-40DD-AFC4-6F175D3DCCD1}">
              <a14:hiddenFill xmlns:a14="http://schemas.microsoft.com/office/drawing/2010/main">
                <a:solidFill>
                  <a:srgbClr val="C00000"/>
                </a:solidFill>
              </a14:hiddenFill>
            </a:ext>
          </a:extLst>
        </p:spPr>
        <p:txBody>
          <a:bodyPr wrap="square" anchor="t">
            <a:spAutoFit/>
          </a:bodyPr>
          <a:lstStyle/>
          <a:p>
            <a:pPr>
              <a:spcBef>
                <a:spcPct val="50000"/>
              </a:spcBef>
            </a:pPr>
            <a:r>
              <a:rPr lang="zh-CN" altLang="zh-CN" sz="3600">
                <a:solidFill>
                  <a:srgbClr val="FF0000"/>
                </a:solidFill>
                <a:latin typeface="黑体" panose="02010609060101010101" charset="-122"/>
                <a:ea typeface="黑体" panose="02010609060101010101" charset="-122"/>
                <a:sym typeface="宋体" panose="02010600030101010101" pitchFamily="2" charset="-122"/>
              </a:rPr>
              <a:t>对世界来说</a:t>
            </a:r>
            <a:r>
              <a:rPr lang="zh-CN" altLang="en-US" sz="3600">
                <a:solidFill>
                  <a:srgbClr val="FF0000"/>
                </a:solidFill>
                <a:latin typeface="黑体" panose="02010609060101010101" charset="-122"/>
                <a:ea typeface="黑体" panose="02010609060101010101" charset="-122"/>
                <a:sym typeface="宋体" panose="02010600030101010101" pitchFamily="2" charset="-122"/>
              </a:rPr>
              <a:t>，</a:t>
            </a:r>
            <a:r>
              <a:rPr lang="zh-CN" altLang="zh-CN" sz="3600">
                <a:solidFill>
                  <a:srgbClr val="FF0000"/>
                </a:solidFill>
                <a:latin typeface="黑体" panose="02010609060101010101" charset="-122"/>
                <a:ea typeface="黑体" panose="02010609060101010101" charset="-122"/>
                <a:sym typeface="宋体" panose="02010600030101010101" pitchFamily="2" charset="-122"/>
              </a:rPr>
              <a:t>十月革命是一个感叹号。</a:t>
            </a:r>
            <a:endParaRPr lang="zh-CN" altLang="zh-CN" sz="3600">
              <a:solidFill>
                <a:srgbClr val="FF0000"/>
              </a:solidFill>
              <a:latin typeface="黑体" panose="02010609060101010101" charset="-122"/>
              <a:ea typeface="黑体" panose="02010609060101010101" charset="-122"/>
              <a:sym typeface="宋体" panose="02010600030101010101" pitchFamily="2" charset="-122"/>
            </a:endParaRPr>
          </a:p>
        </p:txBody>
      </p:sp>
      <p:sp>
        <p:nvSpPr>
          <p:cNvPr id="25601" name="文本占位符 28673"/>
          <p:cNvSpPr>
            <a:spLocks noGrp="1"/>
          </p:cNvSpPr>
          <p:nvPr/>
        </p:nvSpPr>
        <p:spPr>
          <a:xfrm>
            <a:off x="3666878" y="1021416"/>
            <a:ext cx="8103235" cy="2217420"/>
          </a:xfrm>
          <a:prstGeom prst="rect">
            <a:avLst/>
          </a:prstGeom>
          <a:noFill/>
          <a:ln w="9525">
            <a:solidFill>
              <a:schemeClr val="tx1"/>
            </a:solidFill>
          </a:ln>
        </p:spPr>
        <p:txBody>
          <a:bodyPr anchor="t"/>
          <a:lstStyle/>
          <a:p>
            <a:pPr>
              <a:lnSpc>
                <a:spcPts val="3200"/>
              </a:lnSpc>
            </a:pPr>
            <a:r>
              <a:rPr lang="zh-CN" altLang="en-US" sz="2400" baseline="0">
                <a:latin typeface="楷体" panose="02010609060101010101" charset="-122"/>
                <a:ea typeface="楷体" panose="02010609060101010101" charset="-122"/>
              </a:rPr>
              <a:t>    </a:t>
            </a:r>
            <a:r>
              <a:rPr lang="zh-CN" altLang="en-US" sz="2400" u="sng" baseline="0">
                <a:solidFill>
                  <a:srgbClr val="FF0000"/>
                </a:solidFill>
                <a:latin typeface="楷体" panose="02010609060101010101" charset="-122"/>
                <a:ea typeface="楷体" panose="02010609060101010101" charset="-122"/>
              </a:rPr>
              <a:t>“十月革命一声炮响，给我们送来了马克思列宁主义。</a:t>
            </a:r>
            <a:r>
              <a:rPr lang="zh-CN" altLang="en-US" sz="2400" baseline="0">
                <a:solidFill>
                  <a:schemeClr val="tx1"/>
                </a:solidFill>
                <a:latin typeface="楷体" panose="02010609060101010101" charset="-122"/>
                <a:ea typeface="楷体" panose="02010609060101010101" charset="-122"/>
              </a:rPr>
              <a:t>十月革命帮助了中国的也帮助了</a:t>
            </a:r>
            <a:r>
              <a:rPr lang="zh-CN" altLang="en-US" sz="2400">
                <a:latin typeface="楷体" panose="02010609060101010101" charset="-122"/>
                <a:ea typeface="楷体" panose="02010609060101010101" charset="-122"/>
              </a:rPr>
              <a:t>全世界</a:t>
            </a:r>
            <a:r>
              <a:rPr lang="zh-CN" altLang="en-US" sz="2400" baseline="0">
                <a:solidFill>
                  <a:schemeClr val="tx1"/>
                </a:solidFill>
                <a:latin typeface="楷体" panose="02010609060101010101" charset="-122"/>
                <a:ea typeface="楷体" panose="02010609060101010101" charset="-122"/>
              </a:rPr>
              <a:t>的先进分子，用无产阶级的宇宙观作为观察国家命运的工具，重新考虑自己的问题。走俄国人的路——这就是结论。</a:t>
            </a:r>
            <a:r>
              <a:rPr lang="zh-CN" altLang="en-US" sz="2400" baseline="0">
                <a:latin typeface="楷体" panose="02010609060101010101" charset="-122"/>
                <a:ea typeface="楷体" panose="02010609060101010101" charset="-122"/>
              </a:rPr>
              <a:t>”                  </a:t>
            </a:r>
            <a:endParaRPr lang="zh-CN" altLang="en-US" sz="2400" baseline="0">
              <a:latin typeface="楷体" panose="02010609060101010101" charset="-122"/>
              <a:ea typeface="楷体" panose="02010609060101010101" charset="-122"/>
            </a:endParaRPr>
          </a:p>
          <a:p>
            <a:pPr>
              <a:lnSpc>
                <a:spcPts val="3200"/>
              </a:lnSpc>
            </a:pPr>
            <a:r>
              <a:rPr lang="zh-CN" altLang="en-US" sz="2400" baseline="0">
                <a:latin typeface="楷体" panose="02010609060101010101" charset="-122"/>
                <a:ea typeface="楷体" panose="02010609060101010101" charset="-122"/>
              </a:rPr>
              <a:t>                        ——毛泽东</a:t>
            </a:r>
            <a:r>
              <a:rPr lang="en-US" altLang="zh-CN" sz="2400" baseline="0">
                <a:latin typeface="楷体" panose="02010609060101010101" charset="-122"/>
                <a:ea typeface="楷体" panose="02010609060101010101" charset="-122"/>
              </a:rPr>
              <a:t>《</a:t>
            </a:r>
            <a:r>
              <a:rPr lang="zh-CN" altLang="en-US" sz="2400" baseline="0">
                <a:latin typeface="楷体" panose="02010609060101010101" charset="-122"/>
                <a:ea typeface="楷体" panose="02010609060101010101" charset="-122"/>
              </a:rPr>
              <a:t>论人民民主专政</a:t>
            </a:r>
            <a:r>
              <a:rPr lang="en-US" altLang="zh-CN" sz="2400" baseline="0">
                <a:latin typeface="楷体" panose="02010609060101010101" charset="-122"/>
                <a:ea typeface="楷体" panose="02010609060101010101" charset="-122"/>
              </a:rPr>
              <a:t>》</a:t>
            </a:r>
            <a:endParaRPr lang="zh-CN" altLang="en-US" sz="2400" baseline="0">
              <a:latin typeface="楷体" panose="02010609060101010101" charset="-122"/>
              <a:ea typeface="楷体" panose="02010609060101010101" charset="-122"/>
            </a:endParaRPr>
          </a:p>
        </p:txBody>
      </p:sp>
      <p:sp>
        <p:nvSpPr>
          <p:cNvPr id="147465" name="Text Box 9"/>
          <p:cNvSpPr txBox="1"/>
          <p:nvPr/>
        </p:nvSpPr>
        <p:spPr>
          <a:xfrm>
            <a:off x="4379912" y="5145868"/>
            <a:ext cx="7421737" cy="1398905"/>
          </a:xfrm>
          <a:prstGeom prst="rect">
            <a:avLst/>
          </a:prstGeom>
          <a:noFill/>
          <a:ln w="9525">
            <a:noFill/>
          </a:ln>
        </p:spPr>
        <p:txBody>
          <a:bodyPr wrap="square" anchor="t">
            <a:spAutoFit/>
          </a:bodyPr>
          <a:lstStyle/>
          <a:p>
            <a:pPr>
              <a:lnSpc>
                <a:spcPts val="3400"/>
              </a:lnSpc>
            </a:pPr>
            <a:r>
              <a:rPr lang="zh-CN" altLang="en-US" sz="2400">
                <a:latin typeface="黑体" panose="02010609060101010101" charset="-122"/>
                <a:ea typeface="黑体" panose="02010609060101010101" charset="-122"/>
              </a:rPr>
              <a:t>了帝国主义的统治，</a:t>
            </a:r>
            <a:r>
              <a:rPr lang="zh-CN" altLang="en-US" sz="2400">
                <a:latin typeface="黑体" panose="02010609060101010101" charset="-122"/>
                <a:ea typeface="黑体" panose="02010609060101010101" charset="-122"/>
                <a:sym typeface="+mn-ea"/>
              </a:rPr>
              <a:t>开创了世界历史的新纪元，</a:t>
            </a:r>
            <a:r>
              <a:rPr lang="zh-CN" altLang="en-US" sz="2400">
                <a:latin typeface="黑体" panose="02010609060101010101" charset="-122"/>
                <a:ea typeface="黑体" panose="02010609060101010101" charset="-122"/>
              </a:rPr>
              <a:t>资本主义和社会主义两种社会制度并存和竞争的局面，成为世界历史的重要内容。</a:t>
            </a:r>
            <a:endParaRPr lang="zh-CN" altLang="en-US" sz="2400">
              <a:latin typeface="黑体" panose="02010609060101010101" charset="-122"/>
              <a:ea typeface="黑体" panose="02010609060101010101" charset="-122"/>
            </a:endParaRPr>
          </a:p>
        </p:txBody>
      </p:sp>
      <p:sp>
        <p:nvSpPr>
          <p:cNvPr id="4" name="文本框 3"/>
          <p:cNvSpPr txBox="1"/>
          <p:nvPr/>
        </p:nvSpPr>
        <p:spPr>
          <a:xfrm>
            <a:off x="4493053" y="4033187"/>
            <a:ext cx="7277060" cy="988695"/>
          </a:xfrm>
          <a:prstGeom prst="rect">
            <a:avLst/>
          </a:prstGeom>
          <a:noFill/>
          <a:ln w="9525">
            <a:noFill/>
          </a:ln>
        </p:spPr>
        <p:txBody>
          <a:bodyPr wrap="square" anchor="t">
            <a:spAutoFit/>
          </a:bodyPr>
          <a:lstStyle/>
          <a:p>
            <a:pPr>
              <a:lnSpc>
                <a:spcPts val="3500"/>
              </a:lnSpc>
              <a:spcBef>
                <a:spcPct val="50000"/>
              </a:spcBef>
            </a:pPr>
            <a:r>
              <a:rPr lang="zh-CN" altLang="en-US" sz="2400">
                <a:latin typeface="黑体" panose="02010609060101010101" charset="-122"/>
                <a:ea typeface="黑体" panose="02010609060101010101" charset="-122"/>
                <a:sym typeface="宋体" panose="02010600030101010101" pitchFamily="2" charset="-122"/>
              </a:rPr>
              <a:t>了国际无产阶级革命运动，鼓舞了殖民地半殖民地人民的解放斗争。</a:t>
            </a:r>
            <a:endParaRPr lang="zh-CN" altLang="en-US" sz="2400">
              <a:latin typeface="黑体" panose="02010609060101010101" charset="-122"/>
              <a:ea typeface="黑体" panose="02010609060101010101" charset="-122"/>
            </a:endParaRPr>
          </a:p>
        </p:txBody>
      </p:sp>
      <p:sp>
        <p:nvSpPr>
          <p:cNvPr id="6" name="文本框 5"/>
          <p:cNvSpPr txBox="1"/>
          <p:nvPr/>
        </p:nvSpPr>
        <p:spPr>
          <a:xfrm>
            <a:off x="899419" y="5319643"/>
            <a:ext cx="1728358" cy="707886"/>
          </a:xfrm>
          <a:prstGeom prst="rect">
            <a:avLst/>
          </a:prstGeom>
          <a:ln w="41275" cmpd="sng">
            <a:solidFill>
              <a:schemeClr val="accent1">
                <a:shade val="50000"/>
              </a:schemeClr>
            </a:solidFill>
            <a:prstDash val="solid"/>
          </a:ln>
        </p:spPr>
        <p:style>
          <a:lnRef idx="2">
            <a:schemeClr val="accent1"/>
          </a:lnRef>
          <a:fillRef idx="1">
            <a:schemeClr val="lt1"/>
          </a:fillRef>
          <a:effectRef idx="0">
            <a:schemeClr val="accent1"/>
          </a:effectRef>
          <a:fontRef idx="minor">
            <a:schemeClr val="dk1"/>
          </a:fontRef>
        </p:style>
        <p:txBody>
          <a:bodyPr vertOverflow="overflow" horzOverflow="overflow" vert="horz" wrap="none" numCol="1" spcCol="0" rtlCol="0" fromWordArt="0" anchor="ctr" anchorCtr="0" forceAA="0" compatLnSpc="1">
            <a:spAutoFit/>
          </a:bodyPr>
          <a:lstStyle/>
          <a:p>
            <a:pPr lvl="0" algn="l"/>
            <a:r>
              <a:rPr lang="zh-CN" altLang="en-US" sz="4000" b="1">
                <a:solidFill>
                  <a:schemeClr val="accent2">
                    <a:lumMod val="75000"/>
                  </a:schemeClr>
                </a:solidFill>
                <a:uFillTx/>
                <a:latin typeface="黑体" panose="02010609060101010101" charset="-122"/>
                <a:ea typeface="黑体" panose="02010609060101010101" charset="-122"/>
                <a:sym typeface="+mn-ea"/>
              </a:rPr>
              <a:t>对世界</a:t>
            </a:r>
            <a:endParaRPr lang="zh-CN" altLang="en-US" sz="4000" b="1">
              <a:solidFill>
                <a:schemeClr val="accent2">
                  <a:lumMod val="75000"/>
                </a:schemeClr>
              </a:solidFill>
              <a:uFillTx/>
              <a:latin typeface="黑体" charset="-122"/>
              <a:ea typeface="黑体" charset="-122"/>
              <a:sym typeface="+mn-ea"/>
            </a:endParaRPr>
          </a:p>
        </p:txBody>
      </p:sp>
      <p:sp>
        <p:nvSpPr>
          <p:cNvPr id="2" name="椭圆 1"/>
          <p:cNvSpPr/>
          <p:nvPr/>
        </p:nvSpPr>
        <p:spPr>
          <a:xfrm>
            <a:off x="5848051" y="1393762"/>
            <a:ext cx="706368" cy="51850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7967669" y="1386447"/>
            <a:ext cx="1015396" cy="51850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1443" name="Picture 4" descr="（ 图为在中国传播马克思主义的部分书刊。）"/>
          <p:cNvPicPr>
            <a:picLocks noChangeAspect="1"/>
          </p:cNvPicPr>
          <p:nvPr/>
        </p:nvPicPr>
        <p:blipFill>
          <a:blip r:embed="rId2"/>
          <a:stretch>
            <a:fillRect/>
          </a:stretch>
        </p:blipFill>
        <p:spPr>
          <a:xfrm>
            <a:off x="223875" y="1176480"/>
            <a:ext cx="3344545" cy="2916555"/>
          </a:xfrm>
          <a:prstGeom prst="rect">
            <a:avLst/>
          </a:prstGeom>
          <a:noFill/>
          <a:ln w="9525">
            <a:noFill/>
          </a:ln>
        </p:spPr>
      </p:pic>
      <p:sp>
        <p:nvSpPr>
          <p:cNvPr id="20487" name="Rectangle 9"/>
          <p:cNvSpPr/>
          <p:nvPr/>
        </p:nvSpPr>
        <p:spPr>
          <a:xfrm>
            <a:off x="223781" y="4120949"/>
            <a:ext cx="3250565" cy="830997"/>
          </a:xfrm>
          <a:prstGeom prst="rect">
            <a:avLst/>
          </a:prstGeom>
          <a:noFill/>
          <a:ln w="9525">
            <a:noFill/>
          </a:ln>
        </p:spPr>
        <p:txBody>
          <a:bodyPr wrap="square">
            <a:spAutoFit/>
          </a:bodyPr>
          <a:lstStyle/>
          <a:p>
            <a:pPr marL="0" marR="0" lvl="0" indent="0"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i="0" u="none" strike="noStrike" kern="1200" cap="none" spc="0" normalizeH="0" baseline="0" noProof="1">
                <a:ln>
                  <a:noFill/>
                </a:ln>
                <a:solidFill>
                  <a:schemeClr val="tx1"/>
                </a:solidFill>
                <a:uLnTx/>
                <a:uFillTx/>
                <a:latin typeface="楷体" panose="02010609060101010101" charset="-122"/>
                <a:ea typeface="楷体" panose="02010609060101010101" charset="-122"/>
              </a:rPr>
              <a:t>在中国传播马克思主义的部分书刊。</a:t>
            </a:r>
            <a:endParaRPr kumimoji="0" lang="zh-CN" altLang="en-US" sz="2400" i="0" u="none" strike="noStrike" kern="1200" cap="none" spc="0" normalizeH="0" baseline="0" noProof="1">
              <a:ln>
                <a:noFill/>
              </a:ln>
              <a:solidFill>
                <a:schemeClr val="tx1"/>
              </a:solidFill>
              <a:uLnTx/>
              <a:uFillTx/>
              <a:latin typeface="楷体" panose="02010609060101010101" charset="-122"/>
              <a:ea typeface="楷体" panose="02010609060101010101" charset="-122"/>
            </a:endParaRPr>
          </a:p>
        </p:txBody>
      </p:sp>
      <p:sp>
        <p:nvSpPr>
          <p:cNvPr id="3" name="TextBox 2"/>
          <p:cNvSpPr txBox="1"/>
          <p:nvPr/>
        </p:nvSpPr>
        <p:spPr>
          <a:xfrm>
            <a:off x="3541098" y="3862553"/>
            <a:ext cx="1283158" cy="735394"/>
          </a:xfrm>
          <a:prstGeom prst="rect">
            <a:avLst/>
          </a:prstGeom>
          <a:noFill/>
          <a:ln w="9525">
            <a:noFill/>
          </a:ln>
        </p:spPr>
        <p:txBody>
          <a:bodyPr wrap="square" anchor="t">
            <a:spAutoFit/>
          </a:bodyPr>
          <a:lstStyle>
            <a:defPPr>
              <a:defRPr lang="zh-CN"/>
            </a:defPPr>
            <a:lvl1pPr fontAlgn="auto">
              <a:lnSpc>
                <a:spcPct val="150000"/>
              </a:lnSpc>
              <a:defRPr sz="3600" b="1">
                <a:solidFill>
                  <a:srgbClr val="FF0000"/>
                </a:solidFill>
                <a:latin typeface="Arial" panose="020b0604020202020204" pitchFamily="34" charset="0"/>
                <a:ea typeface="楷体" panose="02010609060101010101" charset="-122"/>
              </a:defRPr>
            </a:lvl1pPr>
          </a:lstStyle>
          <a:p>
            <a:r>
              <a:rPr lang="zh-CN" altLang="en-US" sz="3200"/>
              <a:t>推动</a:t>
            </a:r>
            <a:endParaRPr lang="zh-CN" altLang="en-US" sz="3200"/>
          </a:p>
        </p:txBody>
      </p:sp>
      <p:sp>
        <p:nvSpPr>
          <p:cNvPr id="7" name="TextBox 6"/>
          <p:cNvSpPr txBox="1"/>
          <p:nvPr/>
        </p:nvSpPr>
        <p:spPr>
          <a:xfrm>
            <a:off x="3509565" y="4951946"/>
            <a:ext cx="1188446" cy="735394"/>
          </a:xfrm>
          <a:prstGeom prst="rect">
            <a:avLst/>
          </a:prstGeom>
          <a:noFill/>
          <a:ln w="9525">
            <a:noFill/>
          </a:ln>
        </p:spPr>
        <p:txBody>
          <a:bodyPr wrap="square" anchor="t">
            <a:spAutoFit/>
          </a:bodyPr>
          <a:lstStyle>
            <a:defPPr>
              <a:defRPr lang="zh-CN"/>
            </a:defPPr>
            <a:lvl1pPr fontAlgn="auto">
              <a:lnSpc>
                <a:spcPct val="150000"/>
              </a:lnSpc>
              <a:defRPr sz="3600" b="1">
                <a:solidFill>
                  <a:srgbClr val="FF0000"/>
                </a:solidFill>
                <a:latin typeface="Arial" panose="020b0604020202020204" pitchFamily="34" charset="0"/>
                <a:ea typeface="楷体" panose="02010609060101010101" charset="-122"/>
              </a:defRPr>
            </a:lvl1pPr>
          </a:lstStyle>
          <a:p>
            <a:r>
              <a:rPr lang="zh-CN" altLang="en-US" sz="3200"/>
              <a:t>打击</a:t>
            </a:r>
            <a:endParaRPr lang="zh-CN" altLang="en-US" sz="3200"/>
          </a:p>
        </p:txBody>
      </p:sp>
    </p:spTree>
    <p:custDataLst>
      <p:tags r:id="rId3"/>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500"/>
                                        <p:tgtEl>
                                          <p:spTgt spid="4"/>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grpId="0" nodeType="clickEffect">
                                  <p:stCondLst>
                                    <p:cond delay="0"/>
                                  </p:stCondLst>
                                  <p:childTnLst>
                                    <p:set>
                                      <p:cBhvr>
                                        <p:cTn id="23" dur="500" fill="hold">
                                          <p:stCondLst>
                                            <p:cond delay="0"/>
                                          </p:stCondLst>
                                        </p:cTn>
                                        <p:tgtEl>
                                          <p:spTgt spid="147465"/>
                                        </p:tgtEl>
                                        <p:attrNameLst>
                                          <p:attrName>style.visibility</p:attrName>
                                        </p:attrNameLst>
                                      </p:cBhvr>
                                      <p:to>
                                        <p:strVal val="visible"/>
                                      </p:to>
                                    </p:set>
                                    <p:animEffect transition="in" filter="blinds(horizontal)">
                                      <p:cBhvr>
                                        <p:cTn id="24" dur="500"/>
                                        <p:tgtEl>
                                          <p:spTgt spid="1474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5" grpId="0"/>
      <p:bldP spid="4" grpId="0"/>
      <p:bldP spid="2" grpId="0"/>
      <p:bldP spid="5" grpId="0"/>
      <p:bldP spid="3" grpId="0"/>
      <p:bldP spid="7"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7346" name="Rectangle 2"/>
          <p:cNvSpPr/>
          <p:nvPr/>
        </p:nvSpPr>
        <p:spPr>
          <a:xfrm>
            <a:off x="272733" y="726758"/>
            <a:ext cx="9107487" cy="537210"/>
          </a:xfrm>
          <a:prstGeom prst="rect">
            <a:avLst/>
          </a:prstGeom>
          <a:noFill/>
          <a:ln w="9525">
            <a:noFill/>
          </a:ln>
        </p:spPr>
        <p:txBody>
          <a:bodyPr anchor="t">
            <a:spAutoFit/>
          </a:bodyPr>
          <a:lstStyle/>
          <a:p>
            <a:pPr eaLnBrk="0" hangingPunct="0"/>
            <a:r>
              <a:rPr lang="zh-CN" altLang="en-US" sz="2900" b="1">
                <a:solidFill>
                  <a:srgbClr val="FF3300"/>
                </a:solidFill>
                <a:latin typeface="黑体" panose="02010609060101010101" charset="-122"/>
                <a:ea typeface="黑体" panose="02010609060101010101" charset="-122"/>
              </a:rPr>
              <a:t>（</a:t>
            </a:r>
            <a:r>
              <a:rPr lang="en-US" altLang="zh-CN" sz="2900" b="1">
                <a:solidFill>
                  <a:srgbClr val="FF3300"/>
                </a:solidFill>
                <a:latin typeface="黑体" panose="02010609060101010101" charset="-122"/>
                <a:ea typeface="黑体" panose="02010609060101010101" charset="-122"/>
              </a:rPr>
              <a:t>1</a:t>
            </a:r>
            <a:r>
              <a:rPr lang="zh-CN" altLang="en-US" sz="2900" b="1">
                <a:solidFill>
                  <a:srgbClr val="FF3300"/>
                </a:solidFill>
                <a:latin typeface="黑体" panose="02010609060101010101" charset="-122"/>
                <a:ea typeface="黑体" panose="02010609060101010101" charset="-122"/>
              </a:rPr>
              <a:t>）地位：</a:t>
            </a:r>
            <a:r>
              <a:rPr lang="zh-CN" altLang="en-US" sz="2800" b="1" u="sng">
                <a:solidFill>
                  <a:schemeClr val="tx1"/>
                </a:solidFill>
                <a:latin typeface="黑体" panose="02010609060101010101" charset="-122"/>
                <a:ea typeface="黑体" panose="02010609060101010101" charset="-122"/>
              </a:rPr>
              <a:t>是俄国与世界历史进程中的</a:t>
            </a:r>
            <a:r>
              <a:rPr lang="zh-CN" altLang="en-US" sz="2800" b="1" u="sng">
                <a:solidFill>
                  <a:srgbClr val="FF0000"/>
                </a:solidFill>
                <a:latin typeface="黑体" panose="02010609060101010101" charset="-122"/>
                <a:ea typeface="黑体" panose="02010609060101010101" charset="-122"/>
              </a:rPr>
              <a:t>划时代事件。</a:t>
            </a:r>
            <a:endParaRPr lang="zh-CN" altLang="en-US" sz="2800" b="1" u="sng">
              <a:solidFill>
                <a:srgbClr val="FF0000"/>
              </a:solidFill>
              <a:latin typeface="黑体" charset="-122"/>
              <a:ea typeface="黑体" charset="-122"/>
            </a:endParaRPr>
          </a:p>
        </p:txBody>
      </p:sp>
      <p:sp>
        <p:nvSpPr>
          <p:cNvPr id="57348" name="Text Box 4"/>
          <p:cNvSpPr txBox="1"/>
          <p:nvPr/>
        </p:nvSpPr>
        <p:spPr>
          <a:xfrm>
            <a:off x="725170" y="2003425"/>
            <a:ext cx="11378565" cy="1568450"/>
          </a:xfrm>
          <a:prstGeom prst="rect">
            <a:avLst/>
          </a:prstGeom>
          <a:noFill/>
          <a:ln w="9525">
            <a:noFill/>
          </a:ln>
        </p:spPr>
        <p:txBody>
          <a:bodyPr wrap="square" anchor="t">
            <a:spAutoFit/>
          </a:bodyPr>
          <a:lstStyle/>
          <a:p>
            <a:pPr eaLnBrk="0" fontAlgn="auto" hangingPunct="0">
              <a:lnSpc>
                <a:spcPct val="100000"/>
              </a:lnSpc>
              <a:spcBef>
                <a:spcPct val="0"/>
              </a:spcBef>
            </a:pPr>
            <a:r>
              <a:rPr lang="zh-CN" altLang="en-US" sz="2400" b="1">
                <a:latin typeface="Arial" panose="020b0604020202020204" pitchFamily="34" charset="0"/>
                <a:ea typeface="黑体" panose="02010609060101010101" charset="-122"/>
                <a:sym typeface="+mn-ea"/>
              </a:rPr>
              <a:t>①</a:t>
            </a:r>
            <a:r>
              <a:rPr lang="zh-CN" altLang="en-US" sz="2400" b="1">
                <a:solidFill>
                  <a:srgbClr val="0000FF"/>
                </a:solidFill>
                <a:latin typeface="Arial" panose="020b0604020202020204" pitchFamily="34" charset="0"/>
                <a:ea typeface="黑体" panose="02010609060101010101" charset="-122"/>
              </a:rPr>
              <a:t>结束了剥削阶级在俄国的统治；</a:t>
            </a:r>
            <a:endParaRPr lang="zh-CN" altLang="en-US" sz="2400" b="1">
              <a:solidFill>
                <a:srgbClr val="0000FF"/>
              </a:solidFill>
              <a:latin typeface="Arial" pitchFamily="34" charset="0"/>
              <a:ea typeface="黑体" charset="-122"/>
            </a:endParaRPr>
          </a:p>
          <a:p>
            <a:pPr eaLnBrk="0" fontAlgn="auto" hangingPunct="0">
              <a:lnSpc>
                <a:spcPct val="100000"/>
              </a:lnSpc>
              <a:spcBef>
                <a:spcPct val="0"/>
              </a:spcBef>
            </a:pPr>
            <a:endParaRPr lang="zh-CN" altLang="en-US" sz="2400" b="1">
              <a:latin typeface="Arial" pitchFamily="34" charset="0"/>
              <a:ea typeface="黑体" charset="-122"/>
              <a:sym typeface="+mn-ea"/>
            </a:endParaRPr>
          </a:p>
          <a:p>
            <a:pPr eaLnBrk="0" fontAlgn="auto" hangingPunct="0">
              <a:lnSpc>
                <a:spcPct val="100000"/>
              </a:lnSpc>
              <a:spcBef>
                <a:spcPct val="0"/>
              </a:spcBef>
            </a:pPr>
            <a:r>
              <a:rPr lang="zh-CN" altLang="en-US" sz="2400" b="1">
                <a:latin typeface="Arial" panose="020b0604020202020204" pitchFamily="34" charset="0"/>
                <a:ea typeface="黑体" panose="02010609060101010101" charset="-122"/>
                <a:sym typeface="+mn-ea"/>
              </a:rPr>
              <a:t>②</a:t>
            </a:r>
            <a:r>
              <a:rPr lang="zh-CN" altLang="en-US" sz="2400" b="1">
                <a:solidFill>
                  <a:schemeClr val="tx1"/>
                </a:solidFill>
                <a:latin typeface="Arial" panose="020b0604020202020204" pitchFamily="34" charset="0"/>
                <a:ea typeface="黑体" panose="02010609060101010101" charset="-122"/>
              </a:rPr>
              <a:t>建立了第一个</a:t>
            </a:r>
            <a:r>
              <a:rPr lang="zh-CN" altLang="en-US" sz="2400" b="1">
                <a:solidFill>
                  <a:srgbClr val="FF0000"/>
                </a:solidFill>
                <a:latin typeface="Arial" panose="020b0604020202020204" pitchFamily="34" charset="0"/>
                <a:ea typeface="黑体" panose="02010609060101010101" charset="-122"/>
              </a:rPr>
              <a:t>无产阶级</a:t>
            </a:r>
            <a:r>
              <a:rPr lang="zh-CN" altLang="en-US" sz="2400" b="1">
                <a:solidFill>
                  <a:schemeClr val="tx1"/>
                </a:solidFill>
                <a:latin typeface="Arial" panose="020b0604020202020204" pitchFamily="34" charset="0"/>
                <a:ea typeface="黑体" panose="02010609060101010101" charset="-122"/>
              </a:rPr>
              <a:t>领导的国家，实现了社会主义从</a:t>
            </a:r>
            <a:r>
              <a:rPr lang="zh-CN" altLang="en-US" sz="2400" b="1">
                <a:solidFill>
                  <a:srgbClr val="FF0000"/>
                </a:solidFill>
                <a:latin typeface="Arial" panose="020b0604020202020204" pitchFamily="34" charset="0"/>
                <a:ea typeface="黑体" panose="02010609060101010101" charset="-122"/>
              </a:rPr>
              <a:t>理想到现实</a:t>
            </a:r>
            <a:r>
              <a:rPr lang="zh-CN" altLang="en-US" sz="2400" b="1">
                <a:solidFill>
                  <a:schemeClr val="tx1"/>
                </a:solidFill>
                <a:latin typeface="Arial" panose="020b0604020202020204" pitchFamily="34" charset="0"/>
                <a:ea typeface="黑体" panose="02010609060101010101" charset="-122"/>
              </a:rPr>
              <a:t>的伟大飞跃，</a:t>
            </a:r>
            <a:endParaRPr lang="zh-CN" altLang="en-US" sz="2400" b="1">
              <a:solidFill>
                <a:schemeClr val="tx1"/>
              </a:solidFill>
              <a:latin typeface="Arial" pitchFamily="34" charset="0"/>
              <a:ea typeface="黑体" charset="-122"/>
            </a:endParaRPr>
          </a:p>
          <a:p>
            <a:pPr eaLnBrk="0" fontAlgn="auto" hangingPunct="0">
              <a:lnSpc>
                <a:spcPct val="100000"/>
              </a:lnSpc>
              <a:spcBef>
                <a:spcPct val="0"/>
              </a:spcBef>
            </a:pPr>
            <a:r>
              <a:rPr lang="zh-CN" altLang="en-US" sz="2400" b="1">
                <a:solidFill>
                  <a:schemeClr val="tx1"/>
                </a:solidFill>
                <a:latin typeface="Arial" panose="020b0604020202020204" pitchFamily="34" charset="0"/>
                <a:ea typeface="黑体" panose="02010609060101010101" charset="-122"/>
              </a:rPr>
              <a:t>开辟了人类探索社会主义道路的</a:t>
            </a:r>
            <a:r>
              <a:rPr lang="zh-CN" altLang="en-US" sz="2400" b="1">
                <a:solidFill>
                  <a:srgbClr val="FF0000"/>
                </a:solidFill>
                <a:latin typeface="Arial" panose="020b0604020202020204" pitchFamily="34" charset="0"/>
                <a:ea typeface="黑体" panose="02010609060101010101" charset="-122"/>
              </a:rPr>
              <a:t>新纪元。</a:t>
            </a:r>
            <a:endParaRPr lang="zh-CN" altLang="en-US" sz="2400" b="1">
              <a:solidFill>
                <a:schemeClr val="tx1"/>
              </a:solidFill>
              <a:latin typeface="Arial" panose="020b0604020202020204" pitchFamily="34" charset="0"/>
              <a:ea typeface="黑体" panose="02010609060101010101" charset="-122"/>
            </a:endParaRPr>
          </a:p>
        </p:txBody>
      </p:sp>
      <p:sp>
        <p:nvSpPr>
          <p:cNvPr id="57349" name="Text Box 5"/>
          <p:cNvSpPr txBox="1"/>
          <p:nvPr/>
        </p:nvSpPr>
        <p:spPr>
          <a:xfrm>
            <a:off x="791845" y="4266565"/>
            <a:ext cx="11004550" cy="1568450"/>
          </a:xfrm>
          <a:prstGeom prst="rect">
            <a:avLst/>
          </a:prstGeom>
          <a:noFill/>
          <a:ln w="9525">
            <a:noFill/>
          </a:ln>
        </p:spPr>
        <p:txBody>
          <a:bodyPr wrap="square" anchor="t">
            <a:spAutoFit/>
          </a:bodyPr>
          <a:lstStyle/>
          <a:p>
            <a:pPr eaLnBrk="0" hangingPunct="0">
              <a:spcBef>
                <a:spcPct val="50000"/>
              </a:spcBef>
            </a:pPr>
            <a:r>
              <a:rPr lang="zh-CN" altLang="en-US" sz="2400" b="1">
                <a:latin typeface="Arial" panose="020b0604020202020204" pitchFamily="34" charset="0"/>
                <a:ea typeface="黑体" panose="02010609060101010101" charset="-122"/>
              </a:rPr>
              <a:t>①沉重地打击了帝国主义对世界的统治，极大地鼓舞</a:t>
            </a:r>
            <a:r>
              <a:rPr lang="zh-CN" altLang="en-US" sz="2400" b="1">
                <a:solidFill>
                  <a:srgbClr val="FF0000"/>
                </a:solidFill>
                <a:latin typeface="Arial" panose="020b0604020202020204" pitchFamily="34" charset="0"/>
                <a:ea typeface="黑体" panose="02010609060101010101" charset="-122"/>
              </a:rPr>
              <a:t>了殖民地半殖民地人民的解</a:t>
            </a:r>
            <a:endParaRPr lang="zh-CN" altLang="en-US" sz="2400" b="1">
              <a:solidFill>
                <a:srgbClr val="FF0000"/>
              </a:solidFill>
              <a:latin typeface="Arial" pitchFamily="34" charset="0"/>
              <a:ea typeface="黑体" charset="-122"/>
            </a:endParaRPr>
          </a:p>
          <a:p>
            <a:pPr eaLnBrk="0" hangingPunct="0">
              <a:spcBef>
                <a:spcPct val="50000"/>
              </a:spcBef>
            </a:pPr>
            <a:r>
              <a:rPr lang="zh-CN" altLang="en-US" sz="2400" b="1">
                <a:solidFill>
                  <a:srgbClr val="FF0000"/>
                </a:solidFill>
                <a:latin typeface="Arial" panose="020b0604020202020204" pitchFamily="34" charset="0"/>
                <a:ea typeface="黑体" panose="02010609060101010101" charset="-122"/>
              </a:rPr>
              <a:t>放斗争</a:t>
            </a:r>
            <a:r>
              <a:rPr lang="zh-CN" altLang="en-US" sz="2400" b="1">
                <a:latin typeface="Arial" panose="020b0604020202020204" pitchFamily="34" charset="0"/>
                <a:ea typeface="黑体" panose="02010609060101010101" charset="-122"/>
              </a:rPr>
              <a:t>，改变了20世纪的</a:t>
            </a:r>
            <a:r>
              <a:rPr lang="zh-CN" altLang="en-US" sz="2400" b="1">
                <a:solidFill>
                  <a:srgbClr val="FF0000"/>
                </a:solidFill>
                <a:latin typeface="Arial" panose="020b0604020202020204" pitchFamily="34" charset="0"/>
                <a:ea typeface="黑体" panose="02010609060101010101" charset="-122"/>
              </a:rPr>
              <a:t>世界格局</a:t>
            </a:r>
            <a:r>
              <a:rPr lang="zh-CN" altLang="en-US" sz="2400" b="1">
                <a:latin typeface="Arial" panose="020b0604020202020204" pitchFamily="34" charset="0"/>
                <a:ea typeface="黑体" panose="02010609060101010101" charset="-122"/>
              </a:rPr>
              <a:t>。</a:t>
            </a:r>
            <a:endParaRPr lang="zh-CN" altLang="en-US" sz="2400" b="1">
              <a:latin typeface="Arial" pitchFamily="34" charset="0"/>
              <a:ea typeface="黑体" charset="-122"/>
            </a:endParaRPr>
          </a:p>
          <a:p>
            <a:pPr eaLnBrk="0" hangingPunct="0">
              <a:spcBef>
                <a:spcPct val="50000"/>
              </a:spcBef>
            </a:pPr>
            <a:r>
              <a:rPr lang="zh-CN" altLang="en-US" sz="2400" b="1">
                <a:latin typeface="Arial" panose="020b0604020202020204" pitchFamily="34" charset="0"/>
                <a:ea typeface="黑体" panose="02010609060101010101" charset="-122"/>
                <a:sym typeface="+mn-ea"/>
              </a:rPr>
              <a:t>②</a:t>
            </a:r>
            <a:r>
              <a:rPr lang="zh-CN" altLang="en-US" sz="2400" b="1">
                <a:latin typeface="Arial" panose="020b0604020202020204" pitchFamily="34" charset="0"/>
                <a:ea typeface="黑体" panose="02010609060101010101" charset="-122"/>
              </a:rPr>
              <a:t>资本主义和</a:t>
            </a:r>
            <a:r>
              <a:rPr lang="zh-CN" altLang="en-US" sz="2400" b="1">
                <a:solidFill>
                  <a:srgbClr val="FF0000"/>
                </a:solidFill>
                <a:latin typeface="Arial" panose="020b0604020202020204" pitchFamily="34" charset="0"/>
                <a:ea typeface="黑体" panose="02010609060101010101" charset="-122"/>
              </a:rPr>
              <a:t>社会主义</a:t>
            </a:r>
            <a:r>
              <a:rPr lang="zh-CN" altLang="en-US" sz="2400" b="1">
                <a:latin typeface="Arial" panose="020b0604020202020204" pitchFamily="34" charset="0"/>
                <a:ea typeface="黑体" panose="02010609060101010101" charset="-122"/>
              </a:rPr>
              <a:t>两种社会制度的</a:t>
            </a:r>
            <a:r>
              <a:rPr lang="zh-CN" altLang="en-US" sz="2400" b="1">
                <a:solidFill>
                  <a:srgbClr val="FF0000"/>
                </a:solidFill>
                <a:latin typeface="Arial" panose="020b0604020202020204" pitchFamily="34" charset="0"/>
                <a:ea typeface="黑体" panose="02010609060101010101" charset="-122"/>
              </a:rPr>
              <a:t>并存与竞争</a:t>
            </a:r>
            <a:r>
              <a:rPr lang="zh-CN" altLang="en-US" sz="2400" b="1">
                <a:latin typeface="Arial" panose="020b0604020202020204" pitchFamily="34" charset="0"/>
                <a:ea typeface="黑体" panose="02010609060101010101" charset="-122"/>
              </a:rPr>
              <a:t>，成为世界历史的重要内容。</a:t>
            </a:r>
            <a:endParaRPr lang="zh-CN" altLang="en-US" sz="2400" b="1">
              <a:latin typeface="Arial" panose="020b0604020202020204" pitchFamily="34" charset="0"/>
              <a:ea typeface="黑体" panose="02010609060101010101" charset="-122"/>
            </a:endParaRPr>
          </a:p>
        </p:txBody>
      </p:sp>
      <p:sp>
        <p:nvSpPr>
          <p:cNvPr id="2" name="文本框 1"/>
          <p:cNvSpPr txBox="1"/>
          <p:nvPr/>
        </p:nvSpPr>
        <p:spPr>
          <a:xfrm>
            <a:off x="273685" y="139065"/>
            <a:ext cx="4197350" cy="491490"/>
          </a:xfrm>
          <a:prstGeom prst="rect">
            <a:avLst/>
          </a:prstGeom>
          <a:solidFill>
            <a:srgbClr val="FDD036"/>
          </a:solidFill>
        </p:spPr>
        <p:txBody>
          <a:bodyPr wrap="square" rtlCol="0" anchor="t">
            <a:spAutoFit/>
          </a:bodyPr>
          <a:lstStyle/>
          <a:p>
            <a:r>
              <a:rPr lang="zh-CN" altLang="en-US" sz="2600">
                <a:latin typeface="黑体" panose="02010609060101010101" charset="-122"/>
                <a:ea typeface="黑体" panose="02010609060101010101" charset="-122"/>
                <a:sym typeface="微软雅黑" panose="020b0503020204020204" pitchFamily="34" charset="-122"/>
              </a:rPr>
              <a:t>（三）十月革命的历史意义</a:t>
            </a:r>
            <a:endParaRPr lang="zh-CN" altLang="en-US" sz="2600">
              <a:latin typeface="黑体" panose="02010609060101010101" charset="-122"/>
              <a:ea typeface="黑体" panose="02010609060101010101" charset="-122"/>
            </a:endParaRPr>
          </a:p>
        </p:txBody>
      </p:sp>
      <p:sp>
        <p:nvSpPr>
          <p:cNvPr id="3" name="文本框 2"/>
          <p:cNvSpPr txBox="1"/>
          <p:nvPr/>
        </p:nvSpPr>
        <p:spPr>
          <a:xfrm>
            <a:off x="252730" y="1492885"/>
            <a:ext cx="2590165" cy="537210"/>
          </a:xfrm>
          <a:prstGeom prst="rect">
            <a:avLst/>
          </a:prstGeom>
          <a:noFill/>
        </p:spPr>
        <p:txBody>
          <a:bodyPr wrap="none" rtlCol="0" anchor="t">
            <a:spAutoFit/>
          </a:bodyPr>
          <a:lstStyle/>
          <a:p>
            <a:r>
              <a:rPr lang="zh-CN" altLang="en-US" sz="2900" b="1">
                <a:solidFill>
                  <a:srgbClr val="FF3300"/>
                </a:solidFill>
                <a:latin typeface="黑体" panose="02010609060101010101" charset="-122"/>
                <a:ea typeface="黑体" panose="02010609060101010101" charset="-122"/>
                <a:sym typeface="+mn-ea"/>
              </a:rPr>
              <a:t>（</a:t>
            </a:r>
            <a:r>
              <a:rPr lang="en-US" altLang="zh-CN" sz="2900" b="1">
                <a:solidFill>
                  <a:srgbClr val="FF3300"/>
                </a:solidFill>
                <a:latin typeface="黑体" panose="02010609060101010101" charset="-122"/>
                <a:ea typeface="黑体" panose="02010609060101010101" charset="-122"/>
                <a:sym typeface="+mn-ea"/>
              </a:rPr>
              <a:t>2</a:t>
            </a:r>
            <a:r>
              <a:rPr lang="zh-CN" altLang="en-US" sz="2900" b="1">
                <a:solidFill>
                  <a:srgbClr val="FF3300"/>
                </a:solidFill>
                <a:latin typeface="黑体" panose="02010609060101010101" charset="-122"/>
                <a:ea typeface="黑体" panose="02010609060101010101" charset="-122"/>
                <a:sym typeface="+mn-ea"/>
              </a:rPr>
              <a:t>）对俄国：</a:t>
            </a:r>
            <a:endParaRPr lang="zh-CN" altLang="en-US"/>
          </a:p>
        </p:txBody>
      </p:sp>
      <p:sp>
        <p:nvSpPr>
          <p:cNvPr id="4" name="文本框 3"/>
          <p:cNvSpPr txBox="1"/>
          <p:nvPr/>
        </p:nvSpPr>
        <p:spPr>
          <a:xfrm>
            <a:off x="330200" y="3604895"/>
            <a:ext cx="2590165" cy="537210"/>
          </a:xfrm>
          <a:prstGeom prst="rect">
            <a:avLst/>
          </a:prstGeom>
          <a:noFill/>
        </p:spPr>
        <p:txBody>
          <a:bodyPr wrap="none" rtlCol="0" anchor="t">
            <a:spAutoFit/>
          </a:bodyPr>
          <a:lstStyle/>
          <a:p>
            <a:r>
              <a:rPr lang="zh-CN" altLang="en-US" sz="2900" b="1">
                <a:solidFill>
                  <a:srgbClr val="FF3300"/>
                </a:solidFill>
                <a:latin typeface="黑体" panose="02010609060101010101" charset="-122"/>
                <a:ea typeface="黑体" panose="02010609060101010101" charset="-122"/>
                <a:sym typeface="+mn-ea"/>
              </a:rPr>
              <a:t>（</a:t>
            </a:r>
            <a:r>
              <a:rPr lang="en-US" altLang="zh-CN" sz="2900" b="1">
                <a:solidFill>
                  <a:srgbClr val="FF3300"/>
                </a:solidFill>
                <a:latin typeface="黑体" panose="02010609060101010101" charset="-122"/>
                <a:ea typeface="黑体" panose="02010609060101010101" charset="-122"/>
                <a:sym typeface="+mn-ea"/>
              </a:rPr>
              <a:t>3</a:t>
            </a:r>
            <a:r>
              <a:rPr lang="zh-CN" altLang="en-US" sz="2900" b="1">
                <a:solidFill>
                  <a:srgbClr val="FF3300"/>
                </a:solidFill>
                <a:latin typeface="黑体" panose="02010609060101010101" charset="-122"/>
                <a:ea typeface="黑体" panose="02010609060101010101" charset="-122"/>
                <a:sym typeface="+mn-ea"/>
              </a:rPr>
              <a:t>）对世界：</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 calcmode="lin" valueType="num">
                                      <p:cBhvr>
                                        <p:cTn id="7" dur="500" fill="hold"/>
                                        <p:tgtEl>
                                          <p:spTgt spid="57346"/>
                                        </p:tgtEl>
                                        <p:attrNameLst>
                                          <p:attrName>ppt_x</p:attrName>
                                        </p:attrNameLst>
                                      </p:cBhvr>
                                      <p:tavLst>
                                        <p:tav tm="0">
                                          <p:val>
                                            <p:strVal val="#ppt_x"/>
                                          </p:val>
                                        </p:tav>
                                        <p:tav tm="100000">
                                          <p:val>
                                            <p:strVal val="#ppt_x"/>
                                          </p:val>
                                        </p:tav>
                                      </p:tavLst>
                                    </p:anim>
                                    <p:anim calcmode="lin" valueType="num">
                                      <p:cBhvr>
                                        <p:cTn id="8" dur="500" fill="hold"/>
                                        <p:tgtEl>
                                          <p:spTgt spid="5734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7348"/>
                                        </p:tgtEl>
                                        <p:attrNameLst>
                                          <p:attrName>style.visibility</p:attrName>
                                        </p:attrNameLst>
                                      </p:cBhvr>
                                      <p:to>
                                        <p:strVal val="visible"/>
                                      </p:to>
                                    </p:set>
                                    <p:anim calcmode="lin" valueType="num">
                                      <p:cBhvr>
                                        <p:cTn id="13" dur="500" fill="hold"/>
                                        <p:tgtEl>
                                          <p:spTgt spid="57348"/>
                                        </p:tgtEl>
                                        <p:attrNameLst>
                                          <p:attrName>ppt_x</p:attrName>
                                        </p:attrNameLst>
                                      </p:cBhvr>
                                      <p:tavLst>
                                        <p:tav tm="0">
                                          <p:val>
                                            <p:strVal val="#ppt_x"/>
                                          </p:val>
                                        </p:tav>
                                        <p:tav tm="100000">
                                          <p:val>
                                            <p:strVal val="#ppt_x"/>
                                          </p:val>
                                        </p:tav>
                                      </p:tavLst>
                                    </p:anim>
                                    <p:anim calcmode="lin" valueType="num">
                                      <p:cBhvr>
                                        <p:cTn id="14" dur="500" fill="hold"/>
                                        <p:tgtEl>
                                          <p:spTgt spid="5734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7349"/>
                                        </p:tgtEl>
                                        <p:attrNameLst>
                                          <p:attrName>style.visibility</p:attrName>
                                        </p:attrNameLst>
                                      </p:cBhvr>
                                      <p:to>
                                        <p:strVal val="visible"/>
                                      </p:to>
                                    </p:set>
                                    <p:anim calcmode="lin" valueType="num">
                                      <p:cBhvr>
                                        <p:cTn id="19" dur="500" fill="hold"/>
                                        <p:tgtEl>
                                          <p:spTgt spid="57349"/>
                                        </p:tgtEl>
                                        <p:attrNameLst>
                                          <p:attrName>ppt_x</p:attrName>
                                        </p:attrNameLst>
                                      </p:cBhvr>
                                      <p:tavLst>
                                        <p:tav tm="0">
                                          <p:val>
                                            <p:strVal val="#ppt_x"/>
                                          </p:val>
                                        </p:tav>
                                        <p:tav tm="100000">
                                          <p:val>
                                            <p:strVal val="#ppt_x"/>
                                          </p:val>
                                        </p:tav>
                                      </p:tavLst>
                                    </p:anim>
                                    <p:anim calcmode="lin" valueType="num">
                                      <p:cBhvr>
                                        <p:cTn id="20" dur="500" fill="hold"/>
                                        <p:tgtEl>
                                          <p:spTgt spid="573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8" grpId="0"/>
      <p:bldP spid="57349"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577" name="文本框 2"/>
          <p:cNvSpPr txBox="1"/>
          <p:nvPr>
            <p:custDataLst>
              <p:tags r:id="rId3"/>
            </p:custDataLst>
          </p:nvPr>
        </p:nvSpPr>
        <p:spPr>
          <a:xfrm>
            <a:off x="513080" y="58738"/>
            <a:ext cx="7689850" cy="521970"/>
          </a:xfrm>
          <a:prstGeom prst="rect">
            <a:avLst/>
          </a:prstGeom>
          <a:noFill/>
          <a:ln w="9525">
            <a:noFill/>
          </a:ln>
        </p:spPr>
        <p:txBody>
          <a:bodyPr wrap="square" anchor="t">
            <a:spAutoFit/>
          </a:bodyPr>
          <a:lstStyle/>
          <a:p>
            <a:pPr defTabSz="914400"/>
            <a:r>
              <a:rPr lang="en-US" altLang="zh-CN" sz="2800" b="1">
                <a:solidFill>
                  <a:srgbClr val="000000"/>
                </a:solidFill>
                <a:latin typeface="黑体" panose="02010609060101010101" charset="-122"/>
                <a:ea typeface="黑体" panose="02010609060101010101" charset="-122"/>
                <a:sym typeface="宋体" panose="02010600030101010101" pitchFamily="2" charset="-122"/>
              </a:rPr>
              <a:t>【</a:t>
            </a:r>
            <a:r>
              <a:rPr lang="zh-CN" altLang="en-US" sz="2800" b="1">
                <a:solidFill>
                  <a:srgbClr val="000000"/>
                </a:solidFill>
                <a:latin typeface="黑体" panose="02010609060101010101" charset="-122"/>
                <a:ea typeface="黑体" panose="02010609060101010101" charset="-122"/>
                <a:sym typeface="宋体" panose="02010600030101010101" pitchFamily="2" charset="-122"/>
              </a:rPr>
              <a:t>课堂探究</a:t>
            </a:r>
            <a:r>
              <a:rPr lang="en-US" altLang="zh-CN" sz="2800" b="1">
                <a:solidFill>
                  <a:srgbClr val="000000"/>
                </a:solidFill>
                <a:latin typeface="黑体" panose="02010609060101010101" charset="-122"/>
                <a:ea typeface="黑体" panose="02010609060101010101" charset="-122"/>
                <a:sym typeface="宋体" panose="02010600030101010101" pitchFamily="2" charset="-122"/>
              </a:rPr>
              <a:t>】</a:t>
            </a:r>
            <a:r>
              <a:rPr lang="zh-CN" altLang="en-US" sz="2800" b="1">
                <a:solidFill>
                  <a:srgbClr val="000000"/>
                </a:solidFill>
                <a:latin typeface="黑体" panose="02010609060101010101" charset="-122"/>
                <a:ea typeface="黑体" panose="02010609060101010101" charset="-122"/>
                <a:sym typeface="宋体" panose="02010600030101010101" pitchFamily="2" charset="-122"/>
              </a:rPr>
              <a:t>比较二月革命和十月革命</a:t>
            </a:r>
            <a:endParaRPr lang="zh-CN" altLang="en-US" sz="2800" b="1">
              <a:solidFill>
                <a:srgbClr val="000000"/>
              </a:solidFill>
              <a:latin typeface="黑体" charset="-122"/>
              <a:ea typeface="黑体" charset="-122"/>
              <a:sym typeface="宋体" pitchFamily="2" charset="-122"/>
            </a:endParaRPr>
          </a:p>
        </p:txBody>
      </p:sp>
      <p:graphicFrame>
        <p:nvGraphicFramePr>
          <p:cNvPr id="8" name="表格 7"/>
          <p:cNvGraphicFramePr>
            <a:graphicFrameLocks noGrp="1"/>
          </p:cNvGraphicFramePr>
          <p:nvPr>
            <p:custDataLst>
              <p:tags r:id="rId4"/>
            </p:custDataLst>
          </p:nvPr>
        </p:nvGraphicFramePr>
        <p:xfrm>
          <a:off x="281305" y="779145"/>
          <a:ext cx="11553825" cy="5993765"/>
        </p:xfrm>
        <a:graphic>
          <a:graphicData uri="http://schemas.openxmlformats.org/drawingml/2006/table">
            <a:tbl>
              <a:tblPr firstRow="1" bandRow="1">
                <a:tableStyleId>{5C22544A-7EE6-4342-B048-85BDC9FD1C3A}</a:tableStyleId>
              </a:tblPr>
              <a:tblGrid>
                <a:gridCol w="1361440"/>
                <a:gridCol w="5242560"/>
                <a:gridCol w="4949825"/>
              </a:tblGrid>
              <a:tr h="662305">
                <a:tc>
                  <a:txBody>
                    <a:bodyPr vert="horz" wrap="square"/>
                    <a:lstStyle/>
                    <a:p>
                      <a:pPr>
                        <a:buNone/>
                      </a:pPr>
                      <a:endParaRPr lang="zh-CN" altLang="en-US" sz="2400" b="1">
                        <a:solidFill>
                          <a:srgbClr val="848587"/>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c>
                  <a:txBody>
                    <a:bodyPr vert="horz" wrap="square"/>
                    <a:lstStyle/>
                    <a:p>
                      <a:pPr algn="ctr">
                        <a:buNone/>
                      </a:pPr>
                      <a:r>
                        <a:rPr lang="zh-CN" altLang="en-US" sz="2400" b="1">
                          <a:solidFill>
                            <a:srgbClr val="848587"/>
                          </a:solidFill>
                          <a:latin typeface="黑体" panose="02010609060101010101" charset="-122"/>
                          <a:ea typeface="黑体" panose="02010609060101010101" charset="-122"/>
                        </a:rPr>
                        <a:t>二月革命</a:t>
                      </a:r>
                      <a:endParaRPr lang="zh-CN" altLang="en-US" sz="2400" b="1">
                        <a:solidFill>
                          <a:srgbClr val="848587"/>
                        </a:solidFill>
                        <a:latin typeface="黑体" panose="02010609060101010101" charset="-122"/>
                        <a:ea typeface="黑体" panose="02010609060101010101" charset="-122"/>
                      </a:endParaRPr>
                    </a:p>
                  </a:txBody>
                  <a:tcPr marL="68580" marR="68580" marT="34290" marB="3429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c>
                  <a:txBody>
                    <a:bodyPr vert="horz" wrap="square"/>
                    <a:lstStyle/>
                    <a:p>
                      <a:pPr algn="ctr">
                        <a:buNone/>
                      </a:pPr>
                      <a:r>
                        <a:rPr lang="zh-CN" altLang="en-US" sz="2400" b="1">
                          <a:solidFill>
                            <a:srgbClr val="848587"/>
                          </a:solidFill>
                          <a:latin typeface="黑体" panose="02010609060101010101" charset="-122"/>
                          <a:ea typeface="黑体" panose="02010609060101010101" charset="-122"/>
                        </a:rPr>
                        <a:t>十月革命</a:t>
                      </a:r>
                      <a:endParaRPr lang="zh-CN" altLang="en-US" sz="2400" b="1">
                        <a:solidFill>
                          <a:srgbClr val="848587"/>
                        </a:solidFill>
                        <a:latin typeface="黑体" charset="-122"/>
                        <a:ea typeface="黑体" charset="-122"/>
                      </a:endParaRPr>
                    </a:p>
                  </a:txBody>
                  <a:tcPr marL="68580" marR="68580" marT="34290" marB="34290" anchor="ctr">
                    <a:lnL w="9525">
                      <a:solidFill>
                        <a:srgbClr val="848587"/>
                      </a:solidFill>
                      <a:prstDash val="sysDash"/>
                    </a:lnL>
                    <a:lnR w="9525">
                      <a:solidFill>
                        <a:srgbClr val="848587"/>
                      </a:solidFill>
                      <a:prstDash val="sysDash"/>
                    </a:lnR>
                    <a:lnT w="28575">
                      <a:solidFill>
                        <a:srgbClr val="848587"/>
                      </a:solidFill>
                      <a:prstDash val="solid"/>
                    </a:lnT>
                    <a:lnB w="28575">
                      <a:solidFill>
                        <a:srgbClr val="848587"/>
                      </a:solidFill>
                      <a:prstDash val="solid"/>
                    </a:lnB>
                    <a:solidFill>
                      <a:srgbClr val="FFFFFF"/>
                    </a:solidFill>
                  </a:tcPr>
                </a:tc>
              </a:tr>
              <a:tr h="846455">
                <a:tc>
                  <a:txBody>
                    <a:bodyPr vert="horz" wrap="square"/>
                    <a:lstStyle/>
                    <a:p>
                      <a:pPr algn="ctr">
                        <a:buNone/>
                      </a:pPr>
                      <a:r>
                        <a:rPr lang="zh-CN" altLang="en-US" sz="2400" b="1">
                          <a:solidFill>
                            <a:srgbClr val="404040"/>
                          </a:solidFill>
                          <a:latin typeface="黑体" panose="02010609060101010101" charset="-122"/>
                          <a:ea typeface="黑体" panose="02010609060101010101" charset="-122"/>
                        </a:rPr>
                        <a:t>革命性质</a:t>
                      </a:r>
                      <a:endParaRPr lang="zh-CN" altLang="en-US" sz="2400" b="1">
                        <a:solidFill>
                          <a:srgbClr val="404040"/>
                        </a:solidFill>
                        <a:latin typeface="黑体" panose="02010609060101010101" charset="-122"/>
                        <a:ea typeface="黑体" panose="02010609060101010101" charset="-122"/>
                      </a:endParaRPr>
                    </a:p>
                  </a:txBody>
                  <a:tcPr marL="68580" marR="68580" marT="34290" marB="34290" anchor="ctr">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c>
                  <a:txBody>
                    <a:bodyPr vert="horz" wrap="square"/>
                    <a:lstStyle/>
                    <a:p>
                      <a:pPr>
                        <a:lnSpc>
                          <a:spcPct val="150000"/>
                        </a:lnSpc>
                        <a:buNone/>
                      </a:pPr>
                      <a:endParaRPr lang="zh-CN" altLang="en-US" sz="2400" b="1">
                        <a:solidFill>
                          <a:srgbClr val="404040"/>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c>
                  <a:txBody>
                    <a:bodyPr vert="horz" wrap="square"/>
                    <a:lstStyle/>
                    <a:p>
                      <a:pPr>
                        <a:lnSpc>
                          <a:spcPct val="150000"/>
                        </a:lnSpc>
                        <a:buNone/>
                      </a:pPr>
                      <a:endParaRPr lang="zh-CN" altLang="en-US" sz="2400" b="1">
                        <a:solidFill>
                          <a:srgbClr val="404040"/>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28575">
                      <a:solidFill>
                        <a:srgbClr val="848587"/>
                      </a:solidFill>
                      <a:prstDash val="solid"/>
                    </a:lnT>
                    <a:lnB w="9525">
                      <a:solidFill>
                        <a:srgbClr val="848587"/>
                      </a:solidFill>
                      <a:prstDash val="sysDash"/>
                    </a:lnB>
                    <a:solidFill>
                      <a:srgbClr val="FFFFFF"/>
                    </a:solidFill>
                  </a:tcPr>
                </a:tc>
              </a:tr>
              <a:tr h="845820">
                <a:tc>
                  <a:txBody>
                    <a:bodyPr vert="horz" wrap="square"/>
                    <a:lstStyle/>
                    <a:p>
                      <a:pPr algn="ctr">
                        <a:buNone/>
                      </a:pPr>
                      <a:r>
                        <a:rPr lang="zh-CN" altLang="en-US" sz="2400" b="1">
                          <a:solidFill>
                            <a:srgbClr val="404040"/>
                          </a:solidFill>
                          <a:latin typeface="黑体" panose="02010609060101010101" charset="-122"/>
                          <a:ea typeface="黑体" panose="02010609060101010101" charset="-122"/>
                        </a:rPr>
                        <a:t>打击对象</a:t>
                      </a:r>
                      <a:endParaRPr lang="zh-CN" altLang="en-US" sz="2400" b="1">
                        <a:solidFill>
                          <a:srgbClr val="404040"/>
                        </a:solidFill>
                        <a:latin typeface="黑体" panose="02010609060101010101" charset="-122"/>
                        <a:ea typeface="黑体" panose="02010609060101010101" charset="-122"/>
                      </a:endParaRPr>
                    </a:p>
                  </a:txBody>
                  <a:tcPr marL="68580" marR="68580" marT="34290" marB="34290"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p>
                      <a:pPr>
                        <a:lnSpc>
                          <a:spcPct val="150000"/>
                        </a:lnSpc>
                        <a:buNone/>
                      </a:pPr>
                      <a:endParaRPr lang="zh-CN" altLang="en-US" sz="2400" b="1">
                        <a:solidFill>
                          <a:srgbClr val="404040"/>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p>
                      <a:pPr>
                        <a:lnSpc>
                          <a:spcPct val="150000"/>
                        </a:lnSpc>
                        <a:buNone/>
                      </a:pPr>
                      <a:endParaRPr lang="zh-CN" altLang="en-US" sz="2400" b="1">
                        <a:solidFill>
                          <a:srgbClr val="404040"/>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846455">
                <a:tc>
                  <a:txBody>
                    <a:bodyPr vert="horz" wrap="square"/>
                    <a:lstStyle/>
                    <a:p>
                      <a:pPr algn="ctr">
                        <a:buNone/>
                      </a:pPr>
                      <a:r>
                        <a:rPr lang="zh-CN" altLang="en-US" sz="2400" b="1">
                          <a:solidFill>
                            <a:srgbClr val="404040"/>
                          </a:solidFill>
                          <a:latin typeface="黑体" panose="02010609060101010101" charset="-122"/>
                          <a:ea typeface="黑体" panose="02010609060101010101" charset="-122"/>
                        </a:rPr>
                        <a:t>革命力量</a:t>
                      </a:r>
                      <a:endParaRPr lang="zh-CN" altLang="en-US" sz="2400" b="1">
                        <a:solidFill>
                          <a:srgbClr val="404040"/>
                        </a:solidFill>
                        <a:latin typeface="黑体" panose="02010609060101010101" charset="-122"/>
                        <a:ea typeface="黑体" panose="02010609060101010101" charset="-122"/>
                      </a:endParaRPr>
                    </a:p>
                  </a:txBody>
                  <a:tcPr marL="68580" marR="68580" marT="34290" marB="34290"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p>
                      <a:pPr>
                        <a:lnSpc>
                          <a:spcPct val="150000"/>
                        </a:lnSpc>
                        <a:buNone/>
                      </a:pPr>
                      <a:endParaRPr lang="zh-CN" altLang="en-US" sz="2400" b="1">
                        <a:solidFill>
                          <a:srgbClr val="404040"/>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p>
                      <a:pPr>
                        <a:lnSpc>
                          <a:spcPct val="150000"/>
                        </a:lnSpc>
                        <a:buNone/>
                      </a:pPr>
                      <a:endParaRPr lang="zh-CN" altLang="en-US" sz="2400" b="1">
                        <a:solidFill>
                          <a:srgbClr val="404040"/>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1232535">
                <a:tc>
                  <a:txBody>
                    <a:bodyPr vert="horz" wrap="square"/>
                    <a:lstStyle/>
                    <a:p>
                      <a:pPr algn="ctr">
                        <a:buNone/>
                      </a:pPr>
                      <a:r>
                        <a:rPr lang="zh-CN" altLang="en-US" sz="2400" b="1">
                          <a:solidFill>
                            <a:srgbClr val="404040"/>
                          </a:solidFill>
                          <a:latin typeface="黑体" panose="02010609060101010101" charset="-122"/>
                          <a:ea typeface="黑体" panose="02010609060101010101" charset="-122"/>
                        </a:rPr>
                        <a:t>结   果</a:t>
                      </a:r>
                      <a:endParaRPr lang="zh-CN" altLang="en-US" sz="2400" b="1">
                        <a:solidFill>
                          <a:srgbClr val="404040"/>
                        </a:solidFill>
                        <a:latin typeface="黑体" panose="02010609060101010101" charset="-122"/>
                        <a:ea typeface="黑体" panose="02010609060101010101" charset="-122"/>
                      </a:endParaRPr>
                    </a:p>
                  </a:txBody>
                  <a:tcPr marL="68580" marR="68580" marT="34290" marB="34290" anchor="ctr">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p>
                      <a:pPr>
                        <a:lnSpc>
                          <a:spcPct val="150000"/>
                        </a:lnSpc>
                        <a:buNone/>
                      </a:pPr>
                      <a:endParaRPr lang="zh-CN" altLang="en-US" sz="2400" b="1">
                        <a:solidFill>
                          <a:srgbClr val="404040"/>
                        </a:solidFill>
                        <a:latin typeface="黑体" panose="02010609060101010101" charset="-122"/>
                        <a:ea typeface="黑体" panose="02010609060101010101" charset="-122"/>
                      </a:endParaRPr>
                    </a:p>
                    <a:p>
                      <a:pPr>
                        <a:lnSpc>
                          <a:spcPct val="150000"/>
                        </a:lnSpc>
                        <a:buNone/>
                      </a:pPr>
                      <a:endParaRPr lang="zh-CN" altLang="en-US" sz="2400" b="1">
                        <a:solidFill>
                          <a:srgbClr val="404040"/>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c>
                  <a:txBody>
                    <a:bodyPr vert="horz" wrap="square"/>
                    <a:lstStyle/>
                    <a:p>
                      <a:pPr>
                        <a:lnSpc>
                          <a:spcPct val="150000"/>
                        </a:lnSpc>
                        <a:buNone/>
                      </a:pPr>
                      <a:endParaRPr lang="zh-CN" altLang="en-US" sz="2400" b="1">
                        <a:solidFill>
                          <a:srgbClr val="404040"/>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9525">
                      <a:solidFill>
                        <a:srgbClr val="848587"/>
                      </a:solidFill>
                      <a:prstDash val="sysDash"/>
                    </a:lnB>
                    <a:solidFill>
                      <a:srgbClr val="FFFFFF"/>
                    </a:solidFill>
                  </a:tcPr>
                </a:tc>
              </a:tr>
              <a:tr h="1560195">
                <a:tc>
                  <a:txBody>
                    <a:bodyPr vert="horz" wrap="square"/>
                    <a:lstStyle/>
                    <a:p>
                      <a:pPr algn="ctr">
                        <a:buNone/>
                      </a:pPr>
                      <a:r>
                        <a:rPr lang="zh-CN" altLang="en-US" sz="2400" b="1">
                          <a:solidFill>
                            <a:srgbClr val="404040"/>
                          </a:solidFill>
                          <a:latin typeface="黑体" panose="02010609060101010101" charset="-122"/>
                          <a:ea typeface="黑体" panose="02010609060101010101" charset="-122"/>
                        </a:rPr>
                        <a:t>两者联系</a:t>
                      </a:r>
                      <a:endParaRPr lang="zh-CN" altLang="en-US" sz="2400" b="1">
                        <a:solidFill>
                          <a:srgbClr val="404040"/>
                        </a:solidFill>
                        <a:latin typeface="黑体" panose="02010609060101010101" charset="-122"/>
                        <a:ea typeface="黑体" panose="02010609060101010101" charset="-122"/>
                      </a:endParaRPr>
                    </a:p>
                  </a:txBody>
                  <a:tcPr marL="68580" marR="68580" marT="34290" marB="34290" anchor="ctr">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FFFFF"/>
                    </a:solidFill>
                  </a:tcPr>
                </a:tc>
                <a:tc gridSpan="2">
                  <a:txBody>
                    <a:bodyPr vert="horz" wrap="square"/>
                    <a:lstStyle/>
                    <a:p>
                      <a:pPr>
                        <a:lnSpc>
                          <a:spcPct val="150000"/>
                        </a:lnSpc>
                        <a:buNone/>
                      </a:pPr>
                      <a:endParaRPr lang="zh-CN" altLang="en-US" sz="2400" b="1">
                        <a:solidFill>
                          <a:srgbClr val="404040"/>
                        </a:solidFill>
                        <a:latin typeface="黑体" charset="-122"/>
                        <a:ea typeface="黑体" charset="-122"/>
                      </a:endParaRPr>
                    </a:p>
                    <a:p>
                      <a:pPr>
                        <a:lnSpc>
                          <a:spcPct val="150000"/>
                        </a:lnSpc>
                        <a:buNone/>
                      </a:pPr>
                      <a:endParaRPr lang="zh-CN" altLang="en-US" sz="2400" b="1">
                        <a:solidFill>
                          <a:srgbClr val="404040"/>
                        </a:solidFill>
                        <a:latin typeface="黑体" panose="02010609060101010101" charset="-122"/>
                        <a:ea typeface="黑体" panose="02010609060101010101" charset="-122"/>
                      </a:endParaRPr>
                    </a:p>
                  </a:txBody>
                  <a:tcPr marL="68580" marR="68580" marT="34290" marB="34290">
                    <a:lnL w="9525">
                      <a:solidFill>
                        <a:srgbClr val="848587"/>
                      </a:solidFill>
                      <a:prstDash val="sysDash"/>
                    </a:lnL>
                    <a:lnR w="9525">
                      <a:solidFill>
                        <a:srgbClr val="848587"/>
                      </a:solidFill>
                      <a:prstDash val="sysDash"/>
                    </a:lnR>
                    <a:lnT w="9525">
                      <a:solidFill>
                        <a:srgbClr val="848587"/>
                      </a:solidFill>
                      <a:prstDash val="sysDash"/>
                    </a:lnT>
                    <a:lnB w="28575">
                      <a:solidFill>
                        <a:srgbClr val="848587"/>
                      </a:solidFill>
                      <a:prstDash val="solid"/>
                    </a:lnB>
                    <a:solidFill>
                      <a:srgbClr val="FFFFFF"/>
                    </a:solidFill>
                  </a:tcPr>
                </a:tc>
                <a:tc hMerge="1">
                  <a:txBody>
                    <a:bodyPr vert="horz" wrap="square"/>
                    <a:lstStyle/>
                    <a:p/>
                  </a:txBody>
                  <a:tcPr>
                    <a:lnR w="9525">
                      <a:solidFill>
                        <a:srgbClr val="848587"/>
                      </a:solidFill>
                      <a:prstDash val="sysDash"/>
                    </a:lnR>
                    <a:lnT w="9525">
                      <a:solidFill>
                        <a:srgbClr val="848587"/>
                      </a:solidFill>
                      <a:prstDash val="sysDash"/>
                    </a:lnT>
                    <a:lnB w="28575">
                      <a:solidFill>
                        <a:srgbClr val="848587"/>
                      </a:solidFill>
                      <a:prstDash val="solid"/>
                    </a:lnB>
                  </a:tcPr>
                </a:tc>
              </a:tr>
            </a:tbl>
          </a:graphicData>
        </a:graphic>
      </p:graphicFrame>
      <p:sp>
        <p:nvSpPr>
          <p:cNvPr id="9" name="文本框 8"/>
          <p:cNvSpPr txBox="1"/>
          <p:nvPr/>
        </p:nvSpPr>
        <p:spPr>
          <a:xfrm>
            <a:off x="2784793" y="1730058"/>
            <a:ext cx="3375025" cy="460375"/>
          </a:xfrm>
          <a:prstGeom prst="rect">
            <a:avLst/>
          </a:prstGeom>
          <a:noFill/>
          <a:ln w="9525">
            <a:noFill/>
          </a:ln>
        </p:spPr>
        <p:txBody>
          <a:bodyPr wrap="square" anchor="t">
            <a:spAutoFit/>
          </a:bodyPr>
          <a:lstStyle/>
          <a:p>
            <a:pPr algn="ctr" defTabSz="914400"/>
            <a:r>
              <a:rPr lang="zh-CN" altLang="en-US" sz="2400" b="1">
                <a:solidFill>
                  <a:srgbClr val="FF0000"/>
                </a:solidFill>
                <a:latin typeface="黑体" panose="02010609060101010101" charset="-122"/>
                <a:ea typeface="黑体" panose="02010609060101010101" charset="-122"/>
                <a:sym typeface="宋体" panose="02010600030101010101" pitchFamily="2" charset="-122"/>
              </a:rPr>
              <a:t>资产阶级民主革命</a:t>
            </a:r>
            <a:endParaRPr lang="zh-CN" altLang="en-US" sz="2400" b="1">
              <a:solidFill>
                <a:srgbClr val="FF0000"/>
              </a:solidFill>
              <a:latin typeface="黑体" charset="-122"/>
              <a:ea typeface="黑体" charset="-122"/>
              <a:sym typeface="宋体" pitchFamily="2" charset="-122"/>
            </a:endParaRPr>
          </a:p>
        </p:txBody>
      </p:sp>
      <p:sp>
        <p:nvSpPr>
          <p:cNvPr id="13" name="文本框 12"/>
          <p:cNvSpPr txBox="1"/>
          <p:nvPr/>
        </p:nvSpPr>
        <p:spPr>
          <a:xfrm>
            <a:off x="7225348" y="1641158"/>
            <a:ext cx="3352800" cy="460375"/>
          </a:xfrm>
          <a:prstGeom prst="rect">
            <a:avLst/>
          </a:prstGeom>
          <a:noFill/>
          <a:ln w="9525">
            <a:noFill/>
          </a:ln>
        </p:spPr>
        <p:txBody>
          <a:bodyPr wrap="square" anchor="t">
            <a:spAutoFit/>
          </a:bodyPr>
          <a:lstStyle/>
          <a:p>
            <a:pPr algn="ctr" defTabSz="914400"/>
            <a:r>
              <a:rPr lang="zh-CN" altLang="en-US" sz="2400" b="1">
                <a:solidFill>
                  <a:srgbClr val="FF0000"/>
                </a:solidFill>
                <a:latin typeface="黑体" panose="02010609060101010101" charset="-122"/>
                <a:ea typeface="黑体" panose="02010609060101010101" charset="-122"/>
                <a:sym typeface="宋体" panose="02010600030101010101" pitchFamily="2" charset="-122"/>
              </a:rPr>
              <a:t>无产阶级社会主义革命</a:t>
            </a:r>
            <a:endParaRPr lang="zh-CN" altLang="en-US" sz="2400" b="1">
              <a:solidFill>
                <a:srgbClr val="FF0000"/>
              </a:solidFill>
              <a:latin typeface="黑体" panose="02010609060101010101" charset="-122"/>
              <a:ea typeface="黑体" panose="02010609060101010101" charset="-122"/>
              <a:sym typeface="宋体" panose="02010600030101010101" pitchFamily="2" charset="-122"/>
            </a:endParaRPr>
          </a:p>
        </p:txBody>
      </p:sp>
      <p:sp>
        <p:nvSpPr>
          <p:cNvPr id="14" name="文本框 13"/>
          <p:cNvSpPr txBox="1"/>
          <p:nvPr/>
        </p:nvSpPr>
        <p:spPr>
          <a:xfrm>
            <a:off x="3329940" y="2483485"/>
            <a:ext cx="2466975" cy="460375"/>
          </a:xfrm>
          <a:prstGeom prst="rect">
            <a:avLst/>
          </a:prstGeom>
          <a:noFill/>
          <a:ln w="9525">
            <a:noFill/>
          </a:ln>
        </p:spPr>
        <p:txBody>
          <a:bodyPr wrap="square" anchor="t">
            <a:spAutoFit/>
          </a:bodyPr>
          <a:lstStyle/>
          <a:p>
            <a:pPr algn="ctr" defTabSz="914400"/>
            <a:r>
              <a:rPr lang="zh-CN" altLang="en-US" sz="2400" b="1">
                <a:solidFill>
                  <a:srgbClr val="FF0000"/>
                </a:solidFill>
                <a:latin typeface="黑体" panose="02010609060101010101" charset="-122"/>
                <a:ea typeface="黑体" panose="02010609060101010101" charset="-122"/>
                <a:sym typeface="宋体" panose="02010600030101010101" pitchFamily="2" charset="-122"/>
              </a:rPr>
              <a:t>沙皇专制统治</a:t>
            </a:r>
            <a:endParaRPr lang="zh-CN" altLang="en-US" sz="2400" b="1">
              <a:solidFill>
                <a:srgbClr val="FF0000"/>
              </a:solidFill>
              <a:latin typeface="黑体" panose="02010609060101010101" charset="-122"/>
              <a:ea typeface="黑体" panose="02010609060101010101" charset="-122"/>
              <a:sym typeface="宋体" panose="02010600030101010101" pitchFamily="2" charset="-122"/>
            </a:endParaRPr>
          </a:p>
        </p:txBody>
      </p:sp>
      <p:sp>
        <p:nvSpPr>
          <p:cNvPr id="15" name="文本框 14"/>
          <p:cNvSpPr txBox="1"/>
          <p:nvPr/>
        </p:nvSpPr>
        <p:spPr>
          <a:xfrm>
            <a:off x="7717790" y="2463800"/>
            <a:ext cx="2909888" cy="460375"/>
          </a:xfrm>
          <a:prstGeom prst="rect">
            <a:avLst/>
          </a:prstGeom>
          <a:noFill/>
          <a:ln w="9525">
            <a:noFill/>
          </a:ln>
        </p:spPr>
        <p:txBody>
          <a:bodyPr wrap="square" anchor="t">
            <a:spAutoFit/>
          </a:bodyPr>
          <a:lstStyle/>
          <a:p>
            <a:pPr algn="ctr" defTabSz="914400"/>
            <a:r>
              <a:rPr lang="zh-CN" altLang="en-US" sz="2400" b="1">
                <a:solidFill>
                  <a:srgbClr val="FF0000"/>
                </a:solidFill>
                <a:latin typeface="黑体" panose="02010609060101010101" charset="-122"/>
                <a:ea typeface="黑体" panose="02010609060101010101" charset="-122"/>
                <a:sym typeface="宋体" panose="02010600030101010101" pitchFamily="2" charset="-122"/>
              </a:rPr>
              <a:t>资产阶级临时政府</a:t>
            </a:r>
            <a:endParaRPr lang="zh-CN" altLang="en-US" sz="2400" b="1">
              <a:solidFill>
                <a:srgbClr val="FF0000"/>
              </a:solidFill>
              <a:latin typeface="黑体" panose="02010609060101010101" charset="-122"/>
              <a:ea typeface="黑体" panose="02010609060101010101" charset="-122"/>
              <a:sym typeface="宋体" panose="02010600030101010101" pitchFamily="2" charset="-122"/>
            </a:endParaRPr>
          </a:p>
        </p:txBody>
      </p:sp>
      <p:sp>
        <p:nvSpPr>
          <p:cNvPr id="16" name="文本框 15"/>
          <p:cNvSpPr txBox="1"/>
          <p:nvPr/>
        </p:nvSpPr>
        <p:spPr>
          <a:xfrm>
            <a:off x="2896553" y="3146425"/>
            <a:ext cx="3352800" cy="829945"/>
          </a:xfrm>
          <a:prstGeom prst="rect">
            <a:avLst/>
          </a:prstGeom>
          <a:noFill/>
          <a:ln w="9525">
            <a:noFill/>
          </a:ln>
        </p:spPr>
        <p:txBody>
          <a:bodyPr wrap="square" anchor="t">
            <a:spAutoFit/>
          </a:bodyPr>
          <a:lstStyle/>
          <a:p>
            <a:pPr algn="ctr" defTabSz="914400"/>
            <a:r>
              <a:rPr lang="zh-CN" altLang="en-US" sz="2400" b="1">
                <a:solidFill>
                  <a:srgbClr val="FF0000"/>
                </a:solidFill>
                <a:latin typeface="黑体" panose="02010609060101010101" charset="-122"/>
                <a:ea typeface="黑体" panose="02010609060101010101" charset="-122"/>
                <a:sym typeface="宋体" panose="02010600030101010101" pitchFamily="2" charset="-122"/>
              </a:rPr>
              <a:t>资产阶级参加，并起到积极作用</a:t>
            </a:r>
            <a:endParaRPr lang="zh-CN" altLang="en-US" sz="2400" b="1">
              <a:solidFill>
                <a:srgbClr val="FF0000"/>
              </a:solidFill>
              <a:latin typeface="黑体" panose="02010609060101010101" charset="-122"/>
              <a:ea typeface="黑体" panose="02010609060101010101" charset="-122"/>
              <a:sym typeface="宋体" panose="02010600030101010101" pitchFamily="2" charset="-122"/>
            </a:endParaRPr>
          </a:p>
        </p:txBody>
      </p:sp>
      <p:sp>
        <p:nvSpPr>
          <p:cNvPr id="17" name="文本框 16"/>
          <p:cNvSpPr txBox="1"/>
          <p:nvPr/>
        </p:nvSpPr>
        <p:spPr>
          <a:xfrm>
            <a:off x="7292340" y="3136265"/>
            <a:ext cx="3352800" cy="829945"/>
          </a:xfrm>
          <a:prstGeom prst="rect">
            <a:avLst/>
          </a:prstGeom>
          <a:noFill/>
          <a:ln w="9525">
            <a:noFill/>
          </a:ln>
        </p:spPr>
        <p:txBody>
          <a:bodyPr wrap="square" anchor="t">
            <a:spAutoFit/>
          </a:bodyPr>
          <a:lstStyle/>
          <a:p>
            <a:pPr algn="ctr" defTabSz="914400"/>
            <a:r>
              <a:rPr lang="zh-CN" altLang="en-US" sz="2400" b="1">
                <a:solidFill>
                  <a:srgbClr val="FF0000"/>
                </a:solidFill>
                <a:latin typeface="黑体" panose="02010609060101010101" charset="-122"/>
                <a:ea typeface="黑体" panose="02010609060101010101" charset="-122"/>
                <a:sym typeface="宋体" panose="02010600030101010101" pitchFamily="2" charset="-122"/>
              </a:rPr>
              <a:t>无产阶级和广大人民群众参与</a:t>
            </a:r>
            <a:endParaRPr lang="zh-CN" altLang="en-US" sz="2400" b="1">
              <a:solidFill>
                <a:srgbClr val="FF0000"/>
              </a:solidFill>
              <a:latin typeface="黑体" panose="02010609060101010101" charset="-122"/>
              <a:ea typeface="黑体" panose="02010609060101010101" charset="-122"/>
              <a:sym typeface="宋体" panose="02010600030101010101" pitchFamily="2" charset="-122"/>
            </a:endParaRPr>
          </a:p>
        </p:txBody>
      </p:sp>
      <p:sp>
        <p:nvSpPr>
          <p:cNvPr id="18" name="文本框 17"/>
          <p:cNvSpPr txBox="1"/>
          <p:nvPr/>
        </p:nvSpPr>
        <p:spPr>
          <a:xfrm>
            <a:off x="2717483" y="4115435"/>
            <a:ext cx="3667125" cy="902970"/>
          </a:xfrm>
          <a:prstGeom prst="rect">
            <a:avLst/>
          </a:prstGeom>
          <a:noFill/>
          <a:ln w="9525">
            <a:noFill/>
          </a:ln>
        </p:spPr>
        <p:txBody>
          <a:bodyPr wrap="square" anchor="t">
            <a:spAutoFit/>
          </a:bodyPr>
          <a:lstStyle/>
          <a:p>
            <a:pPr algn="just" defTabSz="914400">
              <a:lnSpc>
                <a:spcPct val="110000"/>
              </a:lnSpc>
            </a:pPr>
            <a:r>
              <a:rPr lang="zh-CN" altLang="en-US" sz="2400" b="1">
                <a:solidFill>
                  <a:srgbClr val="FF0000"/>
                </a:solidFill>
                <a:latin typeface="黑体" panose="02010609060101010101" charset="-122"/>
                <a:ea typeface="黑体" panose="02010609060101010101" charset="-122"/>
                <a:sym typeface="宋体" panose="02010600030101010101" pitchFamily="2" charset="-122"/>
              </a:rPr>
              <a:t>推翻了沙皇专制统治，形成了两个政权并存的局面</a:t>
            </a:r>
            <a:endParaRPr lang="zh-CN" altLang="en-US" sz="2400" b="1">
              <a:solidFill>
                <a:srgbClr val="FF0000"/>
              </a:solidFill>
              <a:latin typeface="黑体" panose="02010609060101010101" charset="-122"/>
              <a:ea typeface="黑体" panose="02010609060101010101" charset="-122"/>
              <a:sym typeface="宋体" panose="02010600030101010101" pitchFamily="2" charset="-122"/>
            </a:endParaRPr>
          </a:p>
        </p:txBody>
      </p:sp>
      <p:sp>
        <p:nvSpPr>
          <p:cNvPr id="19" name="文本框 18"/>
          <p:cNvSpPr txBox="1"/>
          <p:nvPr/>
        </p:nvSpPr>
        <p:spPr>
          <a:xfrm>
            <a:off x="7105015" y="4060190"/>
            <a:ext cx="4714875" cy="902970"/>
          </a:xfrm>
          <a:prstGeom prst="rect">
            <a:avLst/>
          </a:prstGeom>
          <a:noFill/>
          <a:ln w="9525">
            <a:noFill/>
          </a:ln>
        </p:spPr>
        <p:txBody>
          <a:bodyPr wrap="square" anchor="t">
            <a:spAutoFit/>
          </a:bodyPr>
          <a:lstStyle/>
          <a:p>
            <a:pPr algn="just" defTabSz="914400">
              <a:lnSpc>
                <a:spcPct val="110000"/>
              </a:lnSpc>
            </a:pPr>
            <a:r>
              <a:rPr lang="zh-CN" altLang="en-US" sz="2400" b="1">
                <a:solidFill>
                  <a:srgbClr val="FF0000"/>
                </a:solidFill>
                <a:latin typeface="黑体" panose="02010609060101010101" charset="-122"/>
                <a:ea typeface="黑体" panose="02010609060101010101" charset="-122"/>
                <a:sym typeface="宋体" panose="02010600030101010101" pitchFamily="2" charset="-122"/>
              </a:rPr>
              <a:t>推翻了资产阶级临时政府，建立了世界上第一个社会主义国家</a:t>
            </a:r>
            <a:endParaRPr lang="zh-CN" altLang="en-US" sz="2400" b="1">
              <a:solidFill>
                <a:srgbClr val="FF0000"/>
              </a:solidFill>
              <a:latin typeface="黑体" panose="02010609060101010101" charset="-122"/>
              <a:ea typeface="黑体" panose="02010609060101010101" charset="-122"/>
              <a:sym typeface="宋体" panose="02010600030101010101" pitchFamily="2" charset="-122"/>
            </a:endParaRPr>
          </a:p>
        </p:txBody>
      </p:sp>
      <p:sp>
        <p:nvSpPr>
          <p:cNvPr id="20" name="文本框 19"/>
          <p:cNvSpPr txBox="1"/>
          <p:nvPr/>
        </p:nvSpPr>
        <p:spPr>
          <a:xfrm>
            <a:off x="2860358" y="5564505"/>
            <a:ext cx="7285037" cy="902970"/>
          </a:xfrm>
          <a:prstGeom prst="rect">
            <a:avLst/>
          </a:prstGeom>
          <a:noFill/>
          <a:ln w="9525">
            <a:noFill/>
          </a:ln>
        </p:spPr>
        <p:txBody>
          <a:bodyPr wrap="square" anchor="t">
            <a:spAutoFit/>
          </a:bodyPr>
          <a:lstStyle/>
          <a:p>
            <a:pPr algn="just" defTabSz="914400">
              <a:lnSpc>
                <a:spcPct val="110000"/>
              </a:lnSpc>
            </a:pPr>
            <a:r>
              <a:rPr lang="zh-CN" altLang="en-US" sz="2400" b="1">
                <a:solidFill>
                  <a:srgbClr val="FF0000"/>
                </a:solidFill>
                <a:latin typeface="黑体" panose="02010609060101010101" charset="-122"/>
                <a:ea typeface="黑体" panose="02010609060101010101" charset="-122"/>
                <a:sym typeface="宋体" panose="02010600030101010101" pitchFamily="2" charset="-122"/>
              </a:rPr>
              <a:t>二月革命和十月革命紧密相连，形成了资产阶级民主革命和社会主义革命两个不同的发展阶段</a:t>
            </a:r>
            <a:endParaRPr lang="zh-CN" altLang="en-US" sz="2400" b="1">
              <a:solidFill>
                <a:srgbClr val="FF0000"/>
              </a:solidFill>
              <a:latin typeface="黑体" panose="02010609060101010101" charset="-122"/>
              <a:ea typeface="黑体" panose="02010609060101010101" charset="-122"/>
              <a:sym typeface="宋体" panose="02010600030101010101" pitchFamily="2" charset="-122"/>
            </a:endParaRPr>
          </a:p>
        </p:txBody>
      </p:sp>
    </p:spTree>
    <p:custDataLst>
      <p:tags r:id="rId5"/>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linds(horizontal)">
                                      <p:cBhvr>
                                        <p:cTn id="37" dur="500"/>
                                        <p:tgtEl>
                                          <p:spTgt spid="18"/>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blinds(horizontal)">
                                      <p:cBhvr>
                                        <p:cTn id="42" dur="500"/>
                                        <p:tgtEl>
                                          <p:spTgt spid="19"/>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blinds(horizontal)">
                                      <p:cBhvr>
                                        <p:cTn id="4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4" grpId="0"/>
      <p:bldP spid="15" grpId="0"/>
      <p:bldP spid="16" grpId="0"/>
      <p:bldP spid="17" grpId="0"/>
      <p:bldP spid="18" grpId="0"/>
      <p:bldP spid="19" grpId="0"/>
      <p:bldP spid="20"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2"/>
          <p:cNvSpPr txBox="1"/>
          <p:nvPr/>
        </p:nvSpPr>
        <p:spPr>
          <a:xfrm>
            <a:off x="446329" y="1098027"/>
            <a:ext cx="5096436" cy="3416320"/>
          </a:xfrm>
          <a:prstGeom prst="rect">
            <a:avLst/>
          </a:prstGeom>
          <a:noFill/>
          <a:ln>
            <a:solidFill>
              <a:schemeClr val="tx1"/>
            </a:solidFill>
          </a:ln>
        </p:spPr>
        <p:txBody>
          <a:bodyPr wrap="square" rtlCol="0">
            <a:spAutoFit/>
          </a:bodyPr>
          <a:lstStyle/>
          <a:p>
            <a:pPr>
              <a:lnSpc>
                <a:spcPct val="150000"/>
              </a:lnSpc>
            </a:pPr>
            <a:r>
              <a:rPr lang="zh-CN" altLang="en-US" sz="2400">
                <a:latin typeface="楷体" panose="02010609060101010101" charset="-122"/>
                <a:ea typeface="楷体" panose="02010609060101010101" charset="-122"/>
              </a:rPr>
              <a:t>材料一：同志们，炮火包围着我们，</a:t>
            </a:r>
            <a:endParaRPr lang="en-US" altLang="zh-CN" sz="2400">
              <a:latin typeface="楷体" panose="02010609060101010101" charset="-122"/>
              <a:ea typeface="楷体" panose="02010609060101010101" charset="-122"/>
            </a:endParaRPr>
          </a:p>
          <a:p>
            <a:pPr>
              <a:lnSpc>
                <a:spcPct val="150000"/>
              </a:lnSpc>
            </a:pPr>
            <a:r>
              <a:rPr lang="zh-CN" altLang="en-US" sz="2400">
                <a:latin typeface="楷体" panose="02010609060101010101" charset="-122"/>
                <a:ea typeface="楷体" panose="02010609060101010101" charset="-122"/>
              </a:rPr>
              <a:t>凶猛的</a:t>
            </a:r>
            <a:r>
              <a:rPr lang="zh-CN" altLang="en-US" sz="2400">
                <a:solidFill>
                  <a:srgbClr val="FF0000"/>
                </a:solidFill>
                <a:latin typeface="楷体" panose="02010609060101010101" charset="-122"/>
                <a:ea typeface="楷体" panose="02010609060101010101" charset="-122"/>
              </a:rPr>
              <a:t>野兽</a:t>
            </a:r>
            <a:r>
              <a:rPr lang="zh-CN" altLang="en-US" sz="2400">
                <a:latin typeface="楷体" panose="02010609060101010101" charset="-122"/>
                <a:ea typeface="楷体" panose="02010609060101010101" charset="-122"/>
              </a:rPr>
              <a:t>齐向我们猛扑。</a:t>
            </a:r>
            <a:endParaRPr lang="en-US" altLang="zh-CN" sz="2400">
              <a:latin typeface="楷体" panose="02010609060101010101" charset="-122"/>
              <a:ea typeface="楷体" panose="02010609060101010101" charset="-122"/>
            </a:endParaRPr>
          </a:p>
          <a:p>
            <a:pPr>
              <a:lnSpc>
                <a:spcPct val="150000"/>
              </a:lnSpc>
            </a:pPr>
            <a:r>
              <a:rPr lang="zh-CN" altLang="en-US" sz="2400">
                <a:latin typeface="楷体" panose="02010609060101010101" charset="-122"/>
                <a:ea typeface="楷体" panose="02010609060101010101" charset="-122"/>
              </a:rPr>
              <a:t>祖国的土地上盘踞着</a:t>
            </a:r>
            <a:r>
              <a:rPr lang="zh-CN" altLang="en-US" sz="2400">
                <a:solidFill>
                  <a:srgbClr val="FF0000"/>
                </a:solidFill>
                <a:latin typeface="楷体" panose="02010609060101010101" charset="-122"/>
                <a:ea typeface="楷体" panose="02010609060101010101" charset="-122"/>
              </a:rPr>
              <a:t>暴徒</a:t>
            </a:r>
            <a:r>
              <a:rPr lang="zh-CN" altLang="en-US" sz="2400">
                <a:latin typeface="楷体" panose="02010609060101010101" charset="-122"/>
                <a:ea typeface="楷体" panose="02010609060101010101" charset="-122"/>
              </a:rPr>
              <a:t>，</a:t>
            </a:r>
            <a:endParaRPr lang="en-US" altLang="zh-CN" sz="2400">
              <a:latin typeface="楷体" panose="02010609060101010101" charset="-122"/>
              <a:ea typeface="楷体" panose="02010609060101010101" charset="-122"/>
            </a:endParaRPr>
          </a:p>
          <a:p>
            <a:pPr>
              <a:lnSpc>
                <a:spcPct val="150000"/>
              </a:lnSpc>
            </a:pPr>
            <a:r>
              <a:rPr lang="zh-CN" altLang="en-US" sz="2400">
                <a:latin typeface="楷体" panose="02010609060101010101" charset="-122"/>
                <a:ea typeface="楷体" panose="02010609060101010101" charset="-122"/>
              </a:rPr>
              <a:t>我们的命运注定只有两种，</a:t>
            </a:r>
            <a:endParaRPr lang="en-US" altLang="zh-CN" sz="2400">
              <a:latin typeface="楷体" panose="02010609060101010101" charset="-122"/>
              <a:ea typeface="楷体" panose="02010609060101010101" charset="-122"/>
            </a:endParaRPr>
          </a:p>
          <a:p>
            <a:pPr>
              <a:lnSpc>
                <a:spcPct val="150000"/>
              </a:lnSpc>
            </a:pPr>
            <a:r>
              <a:rPr lang="zh-CN" altLang="en-US" sz="2400">
                <a:latin typeface="楷体" panose="02010609060101010101" charset="-122"/>
                <a:ea typeface="楷体" panose="02010609060101010101" charset="-122"/>
              </a:rPr>
              <a:t>不战胜，就在战斗中光荣牺牲。</a:t>
            </a:r>
            <a:endParaRPr lang="en-US" altLang="zh-CN" sz="2400">
              <a:latin typeface="楷体" panose="02010609060101010101" charset="-122"/>
              <a:ea typeface="楷体" panose="02010609060101010101" charset="-122"/>
            </a:endParaRPr>
          </a:p>
          <a:p>
            <a:pPr>
              <a:lnSpc>
                <a:spcPct val="150000"/>
              </a:lnSpc>
            </a:pPr>
            <a:r>
              <a:rPr lang="en-US" altLang="zh-CN" sz="2400">
                <a:latin typeface="楷体" panose="02010609060101010101" charset="-122"/>
                <a:ea typeface="楷体" panose="02010609060101010101" charset="-122"/>
              </a:rPr>
              <a:t>    ——</a:t>
            </a:r>
            <a:r>
              <a:rPr lang="zh-CN" altLang="en-US" sz="2400">
                <a:latin typeface="楷体" panose="02010609060101010101" charset="-122"/>
                <a:ea typeface="楷体" panose="02010609060101010101" charset="-122"/>
              </a:rPr>
              <a:t>革命诗人杰米扬</a:t>
            </a:r>
            <a:r>
              <a:rPr lang="en-US" altLang="zh-CN" sz="2400">
                <a:latin typeface="楷体" panose="02010609060101010101" charset="-122"/>
                <a:ea typeface="楷体" panose="02010609060101010101" charset="-122"/>
              </a:rPr>
              <a:t>·</a:t>
            </a:r>
            <a:r>
              <a:rPr lang="zh-CN" altLang="en-US" sz="2400">
                <a:latin typeface="楷体" panose="02010609060101010101" charset="-122"/>
                <a:ea typeface="楷体" panose="02010609060101010101" charset="-122"/>
              </a:rPr>
              <a:t>别德内依</a:t>
            </a:r>
            <a:endParaRPr lang="zh-CN" altLang="en-US" sz="2400">
              <a:latin typeface="楷体" panose="02010609060101010101" charset="-122"/>
              <a:ea typeface="楷体" panose="02010609060101010101" charset="-122"/>
            </a:endParaRPr>
          </a:p>
        </p:txBody>
      </p:sp>
      <p:sp>
        <p:nvSpPr>
          <p:cNvPr id="4" name="矩形标注 3"/>
          <p:cNvSpPr/>
          <p:nvPr/>
        </p:nvSpPr>
        <p:spPr>
          <a:xfrm>
            <a:off x="1527398" y="1024412"/>
            <a:ext cx="3240088" cy="576262"/>
          </a:xfrm>
          <a:prstGeom prst="wedgeRectCallout">
            <a:avLst>
              <a:gd name="adj1" fmla="val -36671"/>
              <a:gd name="adj2" fmla="val 98486"/>
            </a:avLst>
          </a:prstGeom>
          <a:solidFill>
            <a:srgbClr val="FF0000"/>
          </a:solidFill>
          <a:ln w="38100" cap="flat" cmpd="sng">
            <a:solidFill>
              <a:schemeClr val="tx1"/>
            </a:solidFill>
            <a:prstDash val="solid"/>
            <a:miter/>
            <a:headEnd type="none" w="med" len="med"/>
            <a:tailEnd type="none" w="med" len="med"/>
          </a:ln>
        </p:spPr>
        <p: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9pPr>
          </a:lstStyle>
          <a:p>
            <a:pPr algn="ctr"/>
            <a:r>
              <a:rPr lang="zh-CN" altLang="en-US" sz="2800">
                <a:latin typeface="黑体" panose="02010609060101010101" charset="-122"/>
                <a:ea typeface="黑体" panose="02010609060101010101" charset="-122"/>
              </a:rPr>
              <a:t>国外武装干涉</a:t>
            </a:r>
            <a:endParaRPr lang="zh-CN" altLang="en-US" sz="2800">
              <a:latin typeface="黑体" charset="-122"/>
              <a:ea typeface="黑体" charset="-122"/>
            </a:endParaRPr>
          </a:p>
        </p:txBody>
      </p:sp>
      <p:sp>
        <p:nvSpPr>
          <p:cNvPr id="5" name="矩形标注 4"/>
          <p:cNvSpPr/>
          <p:nvPr/>
        </p:nvSpPr>
        <p:spPr>
          <a:xfrm>
            <a:off x="2017596" y="3319603"/>
            <a:ext cx="2749890" cy="594671"/>
          </a:xfrm>
          <a:prstGeom prst="wedgeRectCallout">
            <a:avLst>
              <a:gd name="adj1" fmla="val 8454"/>
              <a:gd name="adj2" fmla="val -130718"/>
            </a:avLst>
          </a:prstGeom>
          <a:solidFill>
            <a:srgbClr val="FF0000"/>
          </a:solidFill>
          <a:ln w="38100" cap="flat" cmpd="sng">
            <a:solidFill>
              <a:schemeClr val="tx1"/>
            </a:solidFill>
            <a:prstDash val="solid"/>
            <a:miter/>
            <a:headEnd type="none" w="med" len="med"/>
            <a:tailEnd type="none" w="med" len="med"/>
          </a:ln>
        </p:spPr>
        <p:txBody>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9pPr>
          </a:lstStyle>
          <a:p>
            <a:pPr algn="ctr"/>
            <a:r>
              <a:rPr lang="zh-CN" altLang="en-US" sz="2800">
                <a:latin typeface="黑体" panose="02010609060101010101" charset="-122"/>
                <a:ea typeface="黑体" panose="02010609060101010101" charset="-122"/>
              </a:rPr>
              <a:t>国内反革命叛乱</a:t>
            </a:r>
            <a:endParaRPr lang="zh-CN" altLang="en-US" sz="2800">
              <a:latin typeface="黑体" panose="02010609060101010101" charset="-122"/>
              <a:ea typeface="黑体" panose="02010609060101010101" charset="-122"/>
            </a:endParaRPr>
          </a:p>
        </p:txBody>
      </p:sp>
      <p:sp>
        <p:nvSpPr>
          <p:cNvPr id="6" name="文本框 9223"/>
          <p:cNvSpPr txBox="1"/>
          <p:nvPr/>
        </p:nvSpPr>
        <p:spPr>
          <a:xfrm>
            <a:off x="5736701" y="1108187"/>
            <a:ext cx="5658689" cy="3415030"/>
          </a:xfrm>
          <a:prstGeom prst="rect">
            <a:avLst/>
          </a:prstGeom>
          <a:noFill/>
          <a:ln w="9525">
            <a:solidFill>
              <a:schemeClr val="tx1"/>
            </a:solidFill>
          </a:ln>
        </p:spPr>
        <p:txBody>
          <a:bodyPr wrap="square" anchor="t">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9pPr>
          </a:lstStyle>
          <a:p>
            <a:pPr>
              <a:lnSpc>
                <a:spcPct val="150000"/>
              </a:lnSpc>
            </a:pPr>
            <a:r>
              <a:rPr lang="zh-CN" altLang="en-US" sz="2400">
                <a:latin typeface="楷体" panose="02010609060101010101" charset="-122"/>
                <a:ea typeface="楷体" panose="02010609060101010101" charset="-122"/>
              </a:rPr>
              <a:t>材料二：</a:t>
            </a:r>
            <a:endParaRPr lang="zh-CN" altLang="en-US" sz="2400">
              <a:latin typeface="楷体" panose="02010609060101010101" charset="-122"/>
              <a:ea typeface="楷体" panose="02010609060101010101" charset="-122"/>
            </a:endParaRPr>
          </a:p>
          <a:p>
            <a:pPr>
              <a:lnSpc>
                <a:spcPct val="150000"/>
              </a:lnSpc>
            </a:pPr>
            <a:r>
              <a:rPr lang="zh-CN" altLang="en-US" sz="2400">
                <a:latin typeface="楷体" panose="02010609060101010101" charset="-122"/>
                <a:ea typeface="楷体" panose="02010609060101010101" charset="-122"/>
              </a:rPr>
              <a:t>苏维埃政权管辖的地区燃料、原料和粮食供应极其困难，</a:t>
            </a:r>
            <a:r>
              <a:rPr lang="en-US" altLang="zh-CN" sz="2400">
                <a:latin typeface="楷体" panose="02010609060101010101" charset="-122"/>
                <a:ea typeface="楷体" panose="02010609060101010101" charset="-122"/>
              </a:rPr>
              <a:t>40%</a:t>
            </a:r>
            <a:r>
              <a:rPr lang="zh-CN" altLang="en-US" sz="2400">
                <a:latin typeface="楷体" panose="02010609060101010101" charset="-122"/>
                <a:ea typeface="楷体" panose="02010609060101010101" charset="-122"/>
              </a:rPr>
              <a:t>的工厂停产，红军战士和城市居民也面临着</a:t>
            </a:r>
            <a:r>
              <a:rPr lang="zh-CN" altLang="en-US" sz="2400">
                <a:solidFill>
                  <a:srgbClr val="FF0000"/>
                </a:solidFill>
                <a:latin typeface="楷体" panose="02010609060101010101" charset="-122"/>
                <a:ea typeface="楷体" panose="02010609060101010101" charset="-122"/>
              </a:rPr>
              <a:t>断粮</a:t>
            </a:r>
            <a:r>
              <a:rPr lang="zh-CN" altLang="en-US" sz="2400">
                <a:latin typeface="楷体" panose="02010609060101010101" charset="-122"/>
                <a:ea typeface="楷体" panose="02010609060101010101" charset="-122"/>
              </a:rPr>
              <a:t>的危险。苏维埃政权经受着严峻考验。</a:t>
            </a:r>
            <a:endParaRPr lang="en-US" altLang="zh-CN" sz="2400">
              <a:latin typeface="楷体" panose="02010609060101010101" charset="-122"/>
              <a:ea typeface="楷体" panose="02010609060101010101" charset="-122"/>
            </a:endParaRPr>
          </a:p>
          <a:p>
            <a:pPr>
              <a:lnSpc>
                <a:spcPct val="150000"/>
              </a:lnSpc>
            </a:pPr>
            <a:r>
              <a:rPr lang="en-US" altLang="zh-CN" sz="2400">
                <a:latin typeface="楷体" panose="02010609060101010101" charset="-122"/>
                <a:ea typeface="楷体" panose="02010609060101010101" charset="-122"/>
              </a:rPr>
              <a:t>                     ——《</a:t>
            </a:r>
            <a:r>
              <a:rPr lang="zh-CN" altLang="en-US" sz="2400">
                <a:latin typeface="楷体" panose="02010609060101010101" charset="-122"/>
                <a:ea typeface="楷体" panose="02010609060101010101" charset="-122"/>
              </a:rPr>
              <a:t>大国崛起</a:t>
            </a:r>
            <a:r>
              <a:rPr lang="en-US" altLang="zh-CN" sz="2400">
                <a:latin typeface="楷体" panose="02010609060101010101" charset="-122"/>
                <a:ea typeface="楷体" panose="02010609060101010101" charset="-122"/>
              </a:rPr>
              <a:t>》</a:t>
            </a:r>
            <a:endParaRPr lang="zh-CN" altLang="en-US" sz="2400">
              <a:latin typeface="楷体" panose="02010609060101010101" charset="-122"/>
              <a:ea typeface="楷体" panose="02010609060101010101" charset="-122"/>
            </a:endParaRPr>
          </a:p>
        </p:txBody>
      </p:sp>
      <p:sp>
        <p:nvSpPr>
          <p:cNvPr id="7" name="文本框 9222"/>
          <p:cNvSpPr txBox="1"/>
          <p:nvPr/>
        </p:nvSpPr>
        <p:spPr>
          <a:xfrm>
            <a:off x="783590" y="5234305"/>
            <a:ext cx="9439910" cy="865505"/>
          </a:xfrm>
          <a:prstGeom prst="rect">
            <a:avLst/>
          </a:prstGeom>
          <a:solidFill>
            <a:srgbClr val="FFFF00"/>
          </a:solidFill>
          <a:ln w="38100" cap="flat" cmpd="sng">
            <a:noFill/>
            <a:prstDash val="solid"/>
            <a:miter/>
            <a:headEnd type="none" w="med" len="med"/>
            <a:tailEnd type="none" w="med" len="med"/>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2pPr>
            <a:lvl3pPr marL="914400" lvl="2"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3pPr>
            <a:lvl4pPr marL="1371600" lvl="3"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4pPr>
            <a:lvl5pPr marL="1828800" lvl="4"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5pPr>
            <a:lvl6pPr marL="2286000" lvl="5"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6pPr>
            <a:lvl7pPr marL="2743200" lvl="6"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7pPr>
            <a:lvl8pPr marL="3200400" lvl="7"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8pPr>
            <a:lvl9pPr marL="3657600" lvl="8" indent="0" algn="l" defTabSz="914400" rtl="0" eaLnBrk="1" fontAlgn="base" latinLnBrk="0" hangingPunct="1">
              <a:lnSpc>
                <a:spcPct val="100000"/>
              </a:lnSpc>
              <a:spcBef>
                <a:spcPct val="0"/>
              </a:spcBef>
              <a:spcAft>
                <a:spcPct val="0"/>
              </a:spcAft>
              <a:buNone/>
              <a:defRPr sz="2800" b="1" i="0" u="none" kern="1200" baseline="0">
                <a:solidFill>
                  <a:schemeClr val="tx1"/>
                </a:solidFill>
                <a:latin typeface="Arial" panose="020b0604020202020204" pitchFamily="34" charset="0"/>
                <a:ea typeface="黑体" panose="02010609060101010101" charset="-122"/>
                <a:cs typeface="+mn-cs"/>
              </a:defRPr>
            </a:lvl9pPr>
          </a:lstStyle>
          <a:p>
            <a:pPr>
              <a:lnSpc>
                <a:spcPct val="90000"/>
              </a:lnSpc>
            </a:pPr>
            <a:r>
              <a:rPr sz="2800">
                <a:solidFill>
                  <a:srgbClr val="FF0000"/>
                </a:solidFill>
                <a:latin typeface="黑体" panose="02010609060101010101" charset="-122"/>
                <a:ea typeface="黑体" panose="02010609060101010101" charset="-122"/>
              </a:rPr>
              <a:t>1</a:t>
            </a:r>
            <a:r>
              <a:rPr lang="en-US" sz="2800">
                <a:solidFill>
                  <a:srgbClr val="FF0000"/>
                </a:solidFill>
                <a:latin typeface="黑体" panose="02010609060101010101" charset="-122"/>
                <a:ea typeface="黑体" panose="02010609060101010101" charset="-122"/>
              </a:rPr>
              <a:t>.</a:t>
            </a:r>
            <a:r>
              <a:rPr sz="2800">
                <a:solidFill>
                  <a:srgbClr val="FF0000"/>
                </a:solidFill>
                <a:latin typeface="黑体" panose="02010609060101010101" charset="-122"/>
                <a:ea typeface="黑体" panose="02010609060101010101" charset="-122"/>
              </a:rPr>
              <a:t>国内外敌对势力联合起来，企图扼杀新生的苏维埃政权</a:t>
            </a:r>
            <a:endParaRPr sz="2800">
              <a:solidFill>
                <a:srgbClr val="FF0000"/>
              </a:solidFill>
              <a:latin typeface="黑体" charset="-122"/>
              <a:ea typeface="黑体" charset="-122"/>
            </a:endParaRPr>
          </a:p>
          <a:p>
            <a:pPr>
              <a:lnSpc>
                <a:spcPct val="90000"/>
              </a:lnSpc>
            </a:pPr>
            <a:r>
              <a:rPr sz="2800">
                <a:solidFill>
                  <a:srgbClr val="FF0000"/>
                </a:solidFill>
                <a:latin typeface="黑体" panose="02010609060101010101" charset="-122"/>
                <a:ea typeface="黑体" panose="02010609060101010101" charset="-122"/>
              </a:rPr>
              <a:t>2</a:t>
            </a:r>
            <a:r>
              <a:rPr lang="en-US" sz="2800">
                <a:solidFill>
                  <a:srgbClr val="FF0000"/>
                </a:solidFill>
                <a:latin typeface="黑体" panose="02010609060101010101" charset="-122"/>
                <a:ea typeface="黑体" panose="02010609060101010101" charset="-122"/>
              </a:rPr>
              <a:t>.</a:t>
            </a:r>
            <a:r>
              <a:rPr sz="2800">
                <a:solidFill>
                  <a:srgbClr val="FF0000"/>
                </a:solidFill>
                <a:latin typeface="黑体" panose="02010609060101010101" charset="-122"/>
                <a:ea typeface="黑体" panose="02010609060101010101" charset="-122"/>
              </a:rPr>
              <a:t>粮食严重缺乏，经济极端贫困。</a:t>
            </a:r>
            <a:endParaRPr sz="2800">
              <a:solidFill>
                <a:srgbClr val="FF0000"/>
              </a:solidFill>
              <a:latin typeface="黑体" panose="02010609060101010101" charset="-122"/>
              <a:ea typeface="黑体" panose="02010609060101010101" charset="-122"/>
            </a:endParaRPr>
          </a:p>
        </p:txBody>
      </p:sp>
      <p:sp>
        <p:nvSpPr>
          <p:cNvPr id="11" name="文本框 10"/>
          <p:cNvSpPr txBox="1"/>
          <p:nvPr/>
        </p:nvSpPr>
        <p:spPr>
          <a:xfrm>
            <a:off x="0" y="-9525"/>
            <a:ext cx="503999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三、苏联建设社会主义的实践</a:t>
            </a:r>
            <a:endParaRPr lang="zh-CN" altLang="en-US" sz="2800" b="1">
              <a:solidFill>
                <a:srgbClr val="FF0000"/>
              </a:solidFill>
              <a:latin typeface="楷体" panose="02010609060101010101" charset="-122"/>
              <a:ea typeface="楷体" panose="02010609060101010101" charset="-122"/>
            </a:endParaRPr>
          </a:p>
        </p:txBody>
      </p:sp>
      <p:pic>
        <p:nvPicPr>
          <p:cNvPr id="2" name="图片 1"/>
          <p:cNvPicPr>
            <a:picLocks noChangeAspect="1"/>
          </p:cNvPicPr>
          <p:nvPr>
            <p:custDataLst>
              <p:tags r:id="rId3"/>
            </p:custDataLst>
          </p:nvPr>
        </p:nvPicPr>
        <p:blipFill>
          <a:blip r:embed="rId2"/>
          <a:stretch>
            <a:fillRect/>
          </a:stretch>
        </p:blipFill>
        <p:spPr>
          <a:xfrm>
            <a:off x="1707515" y="811530"/>
            <a:ext cx="8475345" cy="5114925"/>
          </a:xfrm>
          <a:prstGeom prst="rect">
            <a:avLst/>
          </a:prstGeom>
        </p:spPr>
      </p:pic>
    </p:spTree>
    <p:custDataLst>
      <p:tags r:id="rId4"/>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xit" presetSubtype="10" fill="hold" nodeType="clickEffect">
                                  <p:stCondLst>
                                    <p:cond delay="0"/>
                                  </p:stCondLst>
                                  <p:childTnLst>
                                    <p:animEffect transition="out" filter="blinds(horizontal)">
                                      <p:cBhvr>
                                        <p:cTn id="21" dur="500"/>
                                        <p:tgtEl>
                                          <p:spTgt spid="2"/>
                                        </p:tgtEl>
                                      </p:cBhvr>
                                    </p:animEffect>
                                    <p:set>
                                      <p:cBhvr>
                                        <p:cTn id="22" dur="1" fill="hold">
                                          <p:stCondLst>
                                            <p:cond delay="499"/>
                                          </p:stCondLst>
                                        </p:cTn>
                                        <p:tgtEl>
                                          <p:spTgt spid="2"/>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500"/>
                                        <p:tgtEl>
                                          <p:spTgt spid="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0" y="-9525"/>
            <a:ext cx="503999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a:t>
            </a:r>
            <a:r>
              <a:rPr lang="zh-CN" altLang="en-US" sz="2800" b="1">
                <a:solidFill>
                  <a:srgbClr val="FF0000"/>
                </a:solidFill>
                <a:latin typeface="楷体" panose="02010609060101010101" charset="-122"/>
                <a:ea typeface="楷体" panose="02010609060101010101" charset="-122"/>
                <a:sym typeface="+mn-ea"/>
              </a:rPr>
              <a:t>一</a:t>
            </a:r>
            <a:r>
              <a:rPr lang="zh-CN" altLang="en-US" sz="2800" b="1">
                <a:solidFill>
                  <a:srgbClr val="FF0000"/>
                </a:solidFill>
                <a:latin typeface="楷体" panose="02010609060101010101" charset="-122"/>
                <a:ea typeface="楷体" panose="02010609060101010101" charset="-122"/>
              </a:rPr>
              <a:t>）战时共产主义政策</a:t>
            </a:r>
            <a:endParaRPr lang="zh-CN" altLang="en-US" sz="2800" b="1">
              <a:solidFill>
                <a:srgbClr val="FF0000"/>
              </a:solidFill>
              <a:latin typeface="楷体" panose="02010609060101010101" charset="-122"/>
              <a:ea typeface="楷体" panose="02010609060101010101" charset="-122"/>
            </a:endParaRPr>
          </a:p>
        </p:txBody>
      </p:sp>
      <p:sp>
        <p:nvSpPr>
          <p:cNvPr id="31746" name="Rectangle 8"/>
          <p:cNvSpPr/>
          <p:nvPr/>
        </p:nvSpPr>
        <p:spPr>
          <a:xfrm>
            <a:off x="2751455" y="1068388"/>
            <a:ext cx="5653088" cy="534987"/>
          </a:xfrm>
          <a:prstGeom prst="rect">
            <a:avLst/>
          </a:prstGeom>
          <a:noFill/>
          <a:ln w="9525">
            <a:noFill/>
          </a:ln>
        </p:spPr>
        <p:txBody>
          <a:bodyPr lIns="108000" tIns="81000" rIns="27000" bIns="81000" anchor="ctr"/>
          <a:lstStyle/>
          <a:p>
            <a:pPr eaLnBrk="0" hangingPunct="0">
              <a:lnSpc>
                <a:spcPct val="95000"/>
              </a:lnSpc>
              <a:spcBef>
                <a:spcPct val="20000"/>
              </a:spcBef>
            </a:pPr>
            <a:r>
              <a:rPr lang="en-US" altLang="zh-CN" sz="2800" b="1">
                <a:solidFill>
                  <a:srgbClr val="000000"/>
                </a:solidFill>
                <a:latin typeface="黑体" panose="02010609060101010101" charset="-122"/>
                <a:ea typeface="黑体" panose="02010609060101010101" charset="-122"/>
              </a:rPr>
              <a:t>1918</a:t>
            </a:r>
            <a:r>
              <a:rPr lang="zh-CN" altLang="en-US" sz="2800" b="1">
                <a:solidFill>
                  <a:srgbClr val="000000"/>
                </a:solidFill>
                <a:latin typeface="黑体" panose="02010609060101010101" charset="-122"/>
                <a:ea typeface="黑体" panose="02010609060101010101" charset="-122"/>
              </a:rPr>
              <a:t>～</a:t>
            </a:r>
            <a:r>
              <a:rPr lang="en-US" altLang="zh-CN" sz="2800" b="1">
                <a:solidFill>
                  <a:srgbClr val="000000"/>
                </a:solidFill>
                <a:latin typeface="黑体" panose="02010609060101010101" charset="-122"/>
                <a:ea typeface="黑体" panose="02010609060101010101" charset="-122"/>
              </a:rPr>
              <a:t>1920</a:t>
            </a:r>
            <a:r>
              <a:rPr lang="zh-CN" altLang="en-US" sz="2800" b="1">
                <a:solidFill>
                  <a:srgbClr val="000000"/>
                </a:solidFill>
                <a:latin typeface="黑体" panose="02010609060101010101" charset="-122"/>
                <a:ea typeface="黑体" panose="02010609060101010101" charset="-122"/>
              </a:rPr>
              <a:t>年（三年卫国战争）</a:t>
            </a:r>
            <a:endParaRPr lang="zh-CN" altLang="en-US" sz="2800" b="1">
              <a:solidFill>
                <a:srgbClr val="000000"/>
              </a:solidFill>
              <a:latin typeface="黑体" charset="-122"/>
              <a:ea typeface="黑体" charset="-122"/>
            </a:endParaRPr>
          </a:p>
        </p:txBody>
      </p:sp>
      <p:sp>
        <p:nvSpPr>
          <p:cNvPr id="31747" name="Rectangle 6"/>
          <p:cNvSpPr/>
          <p:nvPr/>
        </p:nvSpPr>
        <p:spPr>
          <a:xfrm>
            <a:off x="2715895" y="1810385"/>
            <a:ext cx="8296275" cy="861695"/>
          </a:xfrm>
          <a:prstGeom prst="rect">
            <a:avLst/>
          </a:prstGeom>
          <a:noFill/>
          <a:ln w="9525">
            <a:noFill/>
          </a:ln>
        </p:spPr>
        <p:txBody>
          <a:bodyPr lIns="108000" tIns="81000" rIns="27000" bIns="81000" anchor="ctr"/>
          <a:lstStyle/>
          <a:p>
            <a:pPr eaLnBrk="0" hangingPunct="0">
              <a:lnSpc>
                <a:spcPct val="95000"/>
              </a:lnSpc>
              <a:spcBef>
                <a:spcPct val="20000"/>
              </a:spcBef>
            </a:pPr>
            <a:r>
              <a:rPr lang="zh-CN" altLang="en-US" sz="2800" b="1">
                <a:solidFill>
                  <a:srgbClr val="000000"/>
                </a:solidFill>
                <a:latin typeface="黑体" panose="02010609060101010101" charset="-122"/>
                <a:ea typeface="黑体" panose="02010609060101010101" charset="-122"/>
              </a:rPr>
              <a:t>为了把有限的力量集中起来，保证战争的胜利。</a:t>
            </a:r>
            <a:endParaRPr lang="zh-CN" altLang="en-US" sz="2800" b="1">
              <a:solidFill>
                <a:srgbClr val="000000"/>
              </a:solidFill>
              <a:latin typeface="黑体" panose="02010609060101010101" charset="-122"/>
              <a:ea typeface="黑体" panose="02010609060101010101" charset="-122"/>
            </a:endParaRPr>
          </a:p>
        </p:txBody>
      </p:sp>
      <p:sp>
        <p:nvSpPr>
          <p:cNvPr id="31748" name="Rectangle 4"/>
          <p:cNvSpPr/>
          <p:nvPr/>
        </p:nvSpPr>
        <p:spPr>
          <a:xfrm>
            <a:off x="3605530" y="2696210"/>
            <a:ext cx="6670675" cy="1860550"/>
          </a:xfrm>
          <a:prstGeom prst="rect">
            <a:avLst/>
          </a:prstGeom>
          <a:noFill/>
          <a:ln w="9525">
            <a:noFill/>
          </a:ln>
        </p:spPr>
        <p:txBody>
          <a:bodyPr lIns="108000" tIns="81000" rIns="27000" bIns="81000" anchor="ctr"/>
          <a:lstStyle/>
          <a:p>
            <a:pPr eaLnBrk="0" hangingPunct="0">
              <a:lnSpc>
                <a:spcPct val="95000"/>
              </a:lnSpc>
              <a:spcBef>
                <a:spcPct val="20000"/>
              </a:spcBef>
            </a:pPr>
            <a:r>
              <a:rPr lang="zh-CN" altLang="en-US" sz="2800" b="1">
                <a:solidFill>
                  <a:srgbClr val="000000"/>
                </a:solidFill>
                <a:latin typeface="黑体" panose="02010609060101010101" charset="-122"/>
                <a:ea typeface="黑体" panose="02010609060101010101" charset="-122"/>
              </a:rPr>
              <a:t>农业：实行</a:t>
            </a:r>
            <a:r>
              <a:rPr lang="zh-CN" altLang="en-US" sz="2800" b="1" u="sng">
                <a:solidFill>
                  <a:srgbClr val="FF0000"/>
                </a:solidFill>
                <a:latin typeface="黑体" panose="02010609060101010101" charset="-122"/>
                <a:ea typeface="黑体" panose="02010609060101010101" charset="-122"/>
              </a:rPr>
              <a:t>余粮收集制（最重要）</a:t>
            </a:r>
            <a:endParaRPr lang="zh-CN" altLang="en-US" sz="2800" b="1" u="sng">
              <a:solidFill>
                <a:srgbClr val="FF0000"/>
              </a:solidFill>
              <a:latin typeface="黑体" panose="02010609060101010101" charset="-122"/>
              <a:ea typeface="黑体" panose="02010609060101010101" charset="-122"/>
            </a:endParaRPr>
          </a:p>
          <a:p>
            <a:pPr eaLnBrk="0" hangingPunct="0">
              <a:lnSpc>
                <a:spcPct val="95000"/>
              </a:lnSpc>
              <a:spcBef>
                <a:spcPct val="20000"/>
              </a:spcBef>
            </a:pPr>
            <a:r>
              <a:rPr lang="zh-CN" altLang="en-US" sz="2800" b="1">
                <a:solidFill>
                  <a:srgbClr val="000000"/>
                </a:solidFill>
                <a:latin typeface="黑体" panose="02010609060101010101" charset="-122"/>
                <a:ea typeface="黑体" panose="02010609060101010101" charset="-122"/>
              </a:rPr>
              <a:t>工业：普遍实行工业</a:t>
            </a:r>
            <a:r>
              <a:rPr lang="zh-CN" altLang="en-US" sz="2800" b="1" u="sng">
                <a:latin typeface="黑体" panose="02010609060101010101" charset="-122"/>
                <a:ea typeface="黑体" panose="02010609060101010101" charset="-122"/>
              </a:rPr>
              <a:t>国有化</a:t>
            </a:r>
            <a:endParaRPr lang="zh-CN" altLang="en-US" sz="2800" b="1" u="sng">
              <a:latin typeface="黑体" charset="-122"/>
              <a:ea typeface="黑体" charset="-122"/>
            </a:endParaRPr>
          </a:p>
          <a:p>
            <a:pPr eaLnBrk="0" hangingPunct="0">
              <a:lnSpc>
                <a:spcPct val="95000"/>
              </a:lnSpc>
              <a:spcBef>
                <a:spcPct val="20000"/>
              </a:spcBef>
            </a:pPr>
            <a:r>
              <a:rPr lang="zh-CN" altLang="en-US" sz="2800" b="1">
                <a:solidFill>
                  <a:srgbClr val="000000"/>
                </a:solidFill>
                <a:latin typeface="黑体" panose="02010609060101010101" charset="-122"/>
                <a:ea typeface="黑体" panose="02010609060101010101" charset="-122"/>
              </a:rPr>
              <a:t>商业：</a:t>
            </a:r>
            <a:r>
              <a:rPr lang="zh-CN" altLang="en-US" sz="2800" b="1" u="sng">
                <a:latin typeface="黑体" panose="02010609060101010101" charset="-122"/>
                <a:ea typeface="黑体" panose="02010609060101010101" charset="-122"/>
              </a:rPr>
              <a:t>取消自由贸易</a:t>
            </a:r>
            <a:endParaRPr lang="zh-CN" altLang="en-US" sz="2800" b="1" u="sng">
              <a:latin typeface="黑体" panose="02010609060101010101" charset="-122"/>
              <a:ea typeface="黑体" panose="02010609060101010101" charset="-122"/>
            </a:endParaRPr>
          </a:p>
          <a:p>
            <a:pPr eaLnBrk="0" hangingPunct="0">
              <a:lnSpc>
                <a:spcPct val="95000"/>
              </a:lnSpc>
              <a:spcBef>
                <a:spcPct val="20000"/>
              </a:spcBef>
            </a:pPr>
            <a:r>
              <a:rPr lang="zh-CN" altLang="en-US" sz="2800" b="1">
                <a:solidFill>
                  <a:srgbClr val="000000"/>
                </a:solidFill>
                <a:latin typeface="黑体" panose="02010609060101010101" charset="-122"/>
                <a:ea typeface="黑体" panose="02010609060101010101" charset="-122"/>
              </a:rPr>
              <a:t>分配：强制劳动，实行实物配给制</a:t>
            </a:r>
            <a:endParaRPr lang="zh-CN" altLang="en-US" sz="2800" b="1">
              <a:solidFill>
                <a:srgbClr val="000000"/>
              </a:solidFill>
              <a:latin typeface="黑体" panose="02010609060101010101" charset="-122"/>
              <a:ea typeface="黑体" panose="02010609060101010101" charset="-122"/>
            </a:endParaRPr>
          </a:p>
        </p:txBody>
      </p:sp>
      <p:sp>
        <p:nvSpPr>
          <p:cNvPr id="31749" name="文本框 1"/>
          <p:cNvSpPr txBox="1"/>
          <p:nvPr/>
        </p:nvSpPr>
        <p:spPr>
          <a:xfrm>
            <a:off x="883285" y="1049655"/>
            <a:ext cx="2540000" cy="4399915"/>
          </a:xfrm>
          <a:prstGeom prst="rect">
            <a:avLst/>
          </a:prstGeom>
          <a:noFill/>
          <a:ln w="9525">
            <a:noFill/>
          </a:ln>
        </p:spPr>
        <p:txBody>
          <a:bodyPr wrap="square" anchor="t">
            <a:spAutoFit/>
          </a:bodyPr>
          <a:lstStyle/>
          <a:p>
            <a:pPr eaLnBrk="0" hangingPunct="0"/>
            <a:r>
              <a:rPr lang="zh-CN" altLang="zh-CN" sz="2800" b="1">
                <a:latin typeface="Calibri"/>
                <a:ea typeface="宋体" panose="02010600030101010101" pitchFamily="2" charset="-122"/>
              </a:rPr>
              <a:t>时间</a:t>
            </a:r>
            <a:endParaRPr lang="zh-CN" altLang="zh-CN" sz="2800" b="1">
              <a:latin typeface="Calibri"/>
              <a:ea typeface="宋体" pitchFamily="2" charset="-122"/>
            </a:endParaRPr>
          </a:p>
          <a:p>
            <a:pPr eaLnBrk="0" hangingPunct="0"/>
            <a:endParaRPr lang="zh-CN" altLang="zh-CN" sz="2800" b="1">
              <a:latin typeface="Calibri"/>
              <a:ea typeface="宋体" panose="02010600030101010101" pitchFamily="2" charset="-122"/>
            </a:endParaRPr>
          </a:p>
          <a:p>
            <a:pPr eaLnBrk="0" hangingPunct="0"/>
            <a:r>
              <a:rPr lang="zh-CN" altLang="zh-CN" sz="2800" b="1">
                <a:latin typeface="Calibri"/>
                <a:ea typeface="宋体" panose="02010600030101010101" pitchFamily="2" charset="-122"/>
              </a:rPr>
              <a:t>目的</a:t>
            </a:r>
            <a:endParaRPr lang="zh-CN" altLang="zh-CN" sz="2800" b="1">
              <a:latin typeface="Calibri"/>
              <a:ea typeface="宋体" panose="02010600030101010101" pitchFamily="2" charset="-122"/>
            </a:endParaRPr>
          </a:p>
          <a:p>
            <a:pPr eaLnBrk="0" fontAlgn="t" hangingPunct="0"/>
            <a:endParaRPr lang="zh-CN" altLang="zh-CN" sz="2800" b="1">
              <a:latin typeface="Calibri"/>
              <a:ea typeface="宋体" panose="02010600030101010101" pitchFamily="2" charset="-122"/>
            </a:endParaRPr>
          </a:p>
          <a:p>
            <a:pPr eaLnBrk="0" hangingPunct="0"/>
            <a:r>
              <a:rPr lang="zh-CN" altLang="zh-CN" sz="2800" b="1">
                <a:latin typeface="Calibri"/>
                <a:ea typeface="宋体" panose="02010600030101010101" pitchFamily="2" charset="-122"/>
              </a:rPr>
              <a:t>内容</a:t>
            </a:r>
            <a:endParaRPr lang="zh-CN" altLang="zh-CN" sz="2800" b="1">
              <a:latin typeface="Calibri"/>
              <a:ea typeface="宋体" panose="02010600030101010101" pitchFamily="2" charset="-122"/>
            </a:endParaRPr>
          </a:p>
          <a:p>
            <a:pPr eaLnBrk="0" fontAlgn="t" hangingPunct="0"/>
            <a:endParaRPr lang="zh-CN" altLang="zh-CN" sz="2800" b="1">
              <a:latin typeface="Calibri"/>
              <a:ea typeface="宋体" panose="02010600030101010101" pitchFamily="2" charset="-122"/>
            </a:endParaRPr>
          </a:p>
          <a:p>
            <a:pPr eaLnBrk="0" hangingPunct="0"/>
            <a:endParaRPr lang="en-US" altLang="zh-CN" sz="2800" b="1">
              <a:latin typeface="Calibri"/>
              <a:ea typeface="宋体" pitchFamily="2" charset="-122"/>
            </a:endParaRPr>
          </a:p>
          <a:p>
            <a:pPr eaLnBrk="0" hangingPunct="0"/>
            <a:endParaRPr lang="zh-CN" altLang="zh-CN" sz="2800" b="1">
              <a:latin typeface="Calibri"/>
              <a:ea typeface="宋体" panose="02010600030101010101" pitchFamily="2" charset="-122"/>
            </a:endParaRPr>
          </a:p>
          <a:p>
            <a:pPr eaLnBrk="0" hangingPunct="0"/>
            <a:endParaRPr lang="zh-CN" altLang="zh-CN" sz="2800" b="1">
              <a:latin typeface="Calibri"/>
              <a:ea typeface="宋体" panose="02010600030101010101" pitchFamily="2" charset="-122"/>
            </a:endParaRPr>
          </a:p>
          <a:p>
            <a:pPr eaLnBrk="0" hangingPunct="0"/>
            <a:r>
              <a:rPr lang="zh-CN" altLang="zh-CN" sz="2800" b="1">
                <a:latin typeface="Calibri"/>
                <a:ea typeface="宋体" panose="02010600030101010101" pitchFamily="2" charset="-122"/>
              </a:rPr>
              <a:t>影响</a:t>
            </a:r>
            <a:r>
              <a:rPr lang="zh-CN" altLang="en-US" sz="2800" b="1">
                <a:latin typeface="Calibri"/>
                <a:ea typeface="宋体" panose="02010600030101010101" pitchFamily="2" charset="-122"/>
              </a:rPr>
              <a:t>：</a:t>
            </a:r>
            <a:endParaRPr lang="zh-CN" altLang="en-US" sz="2800" b="1">
              <a:latin typeface="Calibri"/>
              <a:ea typeface="宋体" pitchFamily="2" charset="-122"/>
            </a:endParaRPr>
          </a:p>
        </p:txBody>
      </p:sp>
      <p:sp>
        <p:nvSpPr>
          <p:cNvPr id="31750" name="文本框 9"/>
          <p:cNvSpPr txBox="1"/>
          <p:nvPr/>
        </p:nvSpPr>
        <p:spPr>
          <a:xfrm>
            <a:off x="2551430" y="4873625"/>
            <a:ext cx="8244205" cy="953135"/>
          </a:xfrm>
          <a:prstGeom prst="rect">
            <a:avLst/>
          </a:prstGeom>
          <a:noFill/>
          <a:ln w="9525">
            <a:noFill/>
          </a:ln>
        </p:spPr>
        <p:txBody>
          <a:bodyPr wrap="square" anchor="t">
            <a:spAutoFit/>
          </a:bodyPr>
          <a:lstStyle/>
          <a:p>
            <a:pPr eaLnBrk="0" hangingPunct="0"/>
            <a:r>
              <a:rPr lang="zh-CN" altLang="zh-CN" sz="2800" b="1">
                <a:latin typeface="Calibri"/>
                <a:ea typeface="宋体" panose="02010600030101010101" pitchFamily="2" charset="-122"/>
              </a:rPr>
              <a:t>保证了前线的粮食供应，缓解了城市饥荒，但严重损害了农民的利益，导致战后的经济和政治危机。</a:t>
            </a:r>
            <a:endParaRPr lang="zh-CN" altLang="en-US" sz="2800" b="1">
              <a:latin typeface="Calibri"/>
              <a:ea typeface="宋体" panose="02010600030101010101" pitchFamily="2" charset="-122"/>
            </a:endParaRPr>
          </a:p>
        </p:txBody>
      </p:sp>
      <p:graphicFrame>
        <p:nvGraphicFramePr>
          <p:cNvPr id="267314" name="Group 50"/>
          <p:cNvGraphicFramePr>
            <a:graphicFrameLocks noGrp="1"/>
          </p:cNvGraphicFramePr>
          <p:nvPr>
            <p:custDataLst>
              <p:tags r:id="rId3"/>
            </p:custDataLst>
          </p:nvPr>
        </p:nvGraphicFramePr>
        <p:xfrm>
          <a:off x="806787" y="2084312"/>
          <a:ext cx="8053070" cy="2428240"/>
        </p:xfrm>
        <a:graphic>
          <a:graphicData uri="http://schemas.openxmlformats.org/drawingml/2006/table">
            <a:tbl>
              <a:tblPr/>
              <a:tblGrid>
                <a:gridCol w="4024630"/>
                <a:gridCol w="4028440"/>
              </a:tblGrid>
              <a:tr h="866140">
                <a:tc gridSpan="2">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FFFFFF"/>
                          </a:solidFill>
                          <a:effectLst/>
                          <a:latin typeface="楷体" panose="02010609060101010101" charset="-122"/>
                          <a:ea typeface="楷体" panose="02010609060101010101" charset="-122"/>
                        </a:rPr>
                        <a:t>1919年俄国1普特（16.38kg）粮食的价格</a:t>
                      </a:r>
                      <a:endParaRPr kumimoji="0" lang="zh-CN" altLang="en-US" sz="2800" b="0" i="0" u="none" strike="noStrike" cap="none" normalizeH="0" baseline="0">
                        <a:ln>
                          <a:noFill/>
                        </a:ln>
                        <a:solidFill>
                          <a:srgbClr val="FFFFFF"/>
                        </a:solidFill>
                        <a:effectLst/>
                        <a:latin typeface="楷体" panose="02010609060101010101" charset="-122"/>
                        <a:ea typeface="楷体" panose="02010609060101010101" charset="-122"/>
                      </a:endParaRPr>
                    </a:p>
                  </a:txBody>
                  <a:tcPr marL="90170" marR="90170" marT="46990" marB="46990" anchor="ctr" horzOverflow="overflow">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4F81BD"/>
                    </a:solidFill>
                  </a:tcPr>
                </a:tc>
                <a:tc hMerge="1">
                  <a:txBody>
                    <a:bodyPr vert="horz" wrap="square"/>
                    <a:lstStyle/>
                    <a:p/>
                  </a:txBody>
                  <a:tcPr/>
                </a:tc>
              </a:tr>
              <a:tr h="485424">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rPr>
                        <a:t>国家征购价</a:t>
                      </a:r>
                      <a:endPar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endParaRPr>
                    </a:p>
                  </a:txBody>
                  <a:tcPr marL="90170" marR="90170" marT="46990" marB="46990"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rPr>
                        <a:t>6卢布</a:t>
                      </a:r>
                      <a:endPar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endParaRPr>
                    </a:p>
                  </a:txBody>
                  <a:tcPr marL="90170" marR="90170" marT="46990" marB="46990"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r h="485535">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rPr>
                        <a:t>国家零售价</a:t>
                      </a:r>
                      <a:endPar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endParaRPr>
                    </a:p>
                  </a:txBody>
                  <a:tcPr marL="90170" marR="90170" marT="46990" marB="46990"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rPr>
                        <a:t>30卢布</a:t>
                      </a:r>
                      <a:endPar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endParaRPr>
                    </a:p>
                  </a:txBody>
                  <a:tcPr marL="90170" marR="90170" marT="46990" marB="46990"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E9EDF4"/>
                    </a:solidFill>
                  </a:tcPr>
                </a:tc>
              </a:tr>
              <a:tr h="485535">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rPr>
                        <a:t>黑市价格</a:t>
                      </a:r>
                      <a:endPar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endParaRPr>
                    </a:p>
                  </a:txBody>
                  <a:tcPr marL="90170" marR="90170" marT="46990" marB="46990" anchor="ctr" horzOverflow="overflow">
                    <a:lnL w="12700" cap="flat" cmpd="sng" algn="ctr">
                      <a:solidFill>
                        <a:srgbClr val="FFFFFF"/>
                      </a:solidFill>
                      <a:prstDash val="solid"/>
                      <a:round/>
                      <a:headEnd type="none" w="med" len="med"/>
                      <a:tailEnd type="none" w="med" len="med"/>
                    </a:lnL>
                    <a:lnR w="38100" cap="flat" cmpd="sng" algn="ctr">
                      <a:solidFill>
                        <a:schemeClr val="bg1"/>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c>
                  <a:txBody>
                    <a:bodyPr vert="horz" wrap="square"/>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rPr>
                        <a:t>200卢布</a:t>
                      </a:r>
                      <a:endParaRPr kumimoji="0" lang="zh-CN" altLang="en-US" sz="2800" b="0" i="0" u="none" strike="noStrike" cap="none" normalizeH="0" baseline="0">
                        <a:ln>
                          <a:noFill/>
                        </a:ln>
                        <a:solidFill>
                          <a:srgbClr val="000000"/>
                        </a:solidFill>
                        <a:effectLst/>
                        <a:latin typeface="楷体" panose="02010609060101010101" charset="-122"/>
                        <a:ea typeface="楷体" panose="02010609060101010101" charset="-122"/>
                      </a:endParaRPr>
                    </a:p>
                  </a:txBody>
                  <a:tcPr marL="90170" marR="90170" marT="46990" marB="46990" anchor="ctr" horzOverflow="overflow">
                    <a:lnL w="381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D0D8E8"/>
                    </a:solidFill>
                  </a:tcPr>
                </a:tc>
              </a:tr>
            </a:tbl>
          </a:graphicData>
        </a:graphic>
      </p:graphicFrame>
      <p:graphicFrame>
        <p:nvGraphicFramePr>
          <p:cNvPr id="16" name="图表 15"/>
          <p:cNvGraphicFramePr/>
          <p:nvPr/>
        </p:nvGraphicFramePr>
        <p:xfrm>
          <a:off x="6457950" y="2159635"/>
          <a:ext cx="5147310" cy="2652395"/>
        </p:xfrm>
        <a:graphic>
          <a:graphicData uri="http://schemas.openxmlformats.org/drawingml/2006/chart">
            <c:chart xmlns:c="http://schemas.openxmlformats.org/drawingml/2006/chart" r:id="rId4"/>
          </a:graphicData>
        </a:graphic>
      </p:graphicFrame>
    </p:spTree>
    <p:custDataLst>
      <p:tags r:id="rId5"/>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linds(horizontal)">
                                      <p:cBhvr>
                                        <p:cTn id="7" dur="500"/>
                                        <p:tgtEl>
                                          <p:spTgt spid="3174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747"/>
                                        </p:tgtEl>
                                        <p:attrNameLst>
                                          <p:attrName>style.visibility</p:attrName>
                                        </p:attrNameLst>
                                      </p:cBhvr>
                                      <p:to>
                                        <p:strVal val="visible"/>
                                      </p:to>
                                    </p:set>
                                    <p:animEffect transition="in" filter="blinds(horizontal)">
                                      <p:cBhvr>
                                        <p:cTn id="12" dur="500"/>
                                        <p:tgtEl>
                                          <p:spTgt spid="3174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748"/>
                                        </p:tgtEl>
                                        <p:attrNameLst>
                                          <p:attrName>style.visibility</p:attrName>
                                        </p:attrNameLst>
                                      </p:cBhvr>
                                      <p:to>
                                        <p:strVal val="visible"/>
                                      </p:to>
                                    </p:set>
                                    <p:animEffect transition="in" filter="blinds(horizontal)">
                                      <p:cBhvr>
                                        <p:cTn id="17" dur="500"/>
                                        <p:tgtEl>
                                          <p:spTgt spid="3174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xit" presetSubtype="10" fill="hold" nodeType="clickEffect">
                                  <p:stCondLst>
                                    <p:cond delay="0"/>
                                  </p:stCondLst>
                                  <p:childTnLst>
                                    <p:animEffect transition="out" filter="blinds(horizontal)">
                                      <p:cBhvr>
                                        <p:cTn id="26" dur="500"/>
                                        <p:tgtEl>
                                          <p:spTgt spid="16"/>
                                        </p:tgtEl>
                                      </p:cBhvr>
                                    </p:animEffect>
                                    <p:set>
                                      <p:cBhvr>
                                        <p:cTn id="27" dur="1" fill="hold">
                                          <p:stCondLst>
                                            <p:cond delay="499"/>
                                          </p:stCondLst>
                                        </p:cTn>
                                        <p:tgtEl>
                                          <p:spTgt spid="16"/>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67314"/>
                                        </p:tgtEl>
                                        <p:attrNameLst>
                                          <p:attrName>style.visibility</p:attrName>
                                        </p:attrNameLst>
                                      </p:cBhvr>
                                      <p:to>
                                        <p:strVal val="visible"/>
                                      </p:to>
                                    </p:set>
                                    <p:animEffect transition="in" filter="blinds(horizontal)">
                                      <p:cBhvr>
                                        <p:cTn id="32" dur="500"/>
                                        <p:tgtEl>
                                          <p:spTgt spid="26731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xit" presetSubtype="10" fill="hold" nodeType="clickEffect">
                                  <p:stCondLst>
                                    <p:cond delay="0"/>
                                  </p:stCondLst>
                                  <p:childTnLst>
                                    <p:animEffect transition="out" filter="blinds(horizontal)">
                                      <p:cBhvr>
                                        <p:cTn id="36" dur="500"/>
                                        <p:tgtEl>
                                          <p:spTgt spid="267314"/>
                                        </p:tgtEl>
                                      </p:cBhvr>
                                    </p:animEffect>
                                    <p:set>
                                      <p:cBhvr>
                                        <p:cTn id="37" dur="1" fill="hold">
                                          <p:stCondLst>
                                            <p:cond delay="499"/>
                                          </p:stCondLst>
                                        </p:cTn>
                                        <p:tgtEl>
                                          <p:spTgt spid="267314"/>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1750"/>
                                        </p:tgtEl>
                                        <p:attrNameLst>
                                          <p:attrName>style.visibility</p:attrName>
                                        </p:attrNameLst>
                                      </p:cBhvr>
                                      <p:to>
                                        <p:strVal val="visible"/>
                                      </p:to>
                                    </p:set>
                                    <p:animEffect transition="in" filter="blinds(horizontal)">
                                      <p:cBhvr>
                                        <p:cTn id="42" dur="500"/>
                                        <p:tgtEl>
                                          <p:spTgt spid="31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7" grpId="0"/>
      <p:bldP spid="31748" grpId="0"/>
      <p:bldP spid="31750"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2769" name="文本框 97281"/>
          <p:cNvSpPr txBox="1"/>
          <p:nvPr/>
        </p:nvSpPr>
        <p:spPr>
          <a:xfrm>
            <a:off x="7376160" y="384810"/>
            <a:ext cx="4378325" cy="2027555"/>
          </a:xfrm>
          <a:prstGeom prst="rect">
            <a:avLst/>
          </a:prstGeom>
          <a:noFill/>
          <a:ln w="12700" cap="flat" cmpd="sng">
            <a:solidFill>
              <a:schemeClr val="accent2"/>
            </a:solidFill>
            <a:prstDash val="solid"/>
            <a:miter/>
            <a:headEnd type="none" w="med" len="med"/>
            <a:tailEnd type="none" w="med" len="med"/>
          </a:ln>
        </p:spPr>
        <p:txBody>
          <a:bodyPr wrap="square" anchor="t">
            <a:spAutoFit/>
          </a:bodyPr>
          <a:lstStyle/>
          <a:p>
            <a:pPr eaLnBrk="0" hangingPunct="0">
              <a:lnSpc>
                <a:spcPct val="120000"/>
              </a:lnSpc>
            </a:pPr>
            <a:r>
              <a:rPr lang="zh-CN" altLang="en-US" sz="2100" b="1">
                <a:solidFill>
                  <a:srgbClr val="CC0000"/>
                </a:solidFill>
                <a:latin typeface="黑体" panose="02010609060101010101" charset="-122"/>
                <a:ea typeface="黑体" panose="02010609060101010101" charset="-122"/>
              </a:rPr>
              <a:t>战时共产主义政策</a:t>
            </a:r>
            <a:endParaRPr lang="zh-CN" altLang="en-US" sz="2100" b="1">
              <a:solidFill>
                <a:srgbClr val="CC0000"/>
              </a:solidFill>
              <a:latin typeface="黑体" charset="-122"/>
              <a:ea typeface="黑体" charset="-122"/>
            </a:endParaRPr>
          </a:p>
          <a:p>
            <a:pPr eaLnBrk="0" hangingPunct="0">
              <a:lnSpc>
                <a:spcPct val="120000"/>
              </a:lnSpc>
            </a:pPr>
            <a:r>
              <a:rPr lang="zh-CN" altLang="en-US" sz="2100" b="1">
                <a:latin typeface="楷体_GB2312" panose="02010609030101010101" charset="-122"/>
                <a:ea typeface="楷体_GB2312" panose="02010609030101010101" charset="-122"/>
              </a:rPr>
              <a:t>农业：余粮征集制</a:t>
            </a:r>
            <a:endParaRPr lang="zh-CN" altLang="en-US" sz="2100" b="1">
              <a:latin typeface="楷体_GB2312"/>
              <a:ea typeface="楷体_GB2312"/>
            </a:endParaRPr>
          </a:p>
          <a:p>
            <a:pPr eaLnBrk="0" hangingPunct="0">
              <a:lnSpc>
                <a:spcPct val="120000"/>
              </a:lnSpc>
            </a:pPr>
            <a:r>
              <a:rPr lang="zh-CN" altLang="en-US" sz="2100" b="1">
                <a:latin typeface="楷体_GB2312" panose="02010609030101010101" charset="-122"/>
                <a:ea typeface="楷体_GB2312" panose="02010609030101010101" charset="-122"/>
              </a:rPr>
              <a:t>工业：工业国有化</a:t>
            </a:r>
            <a:endParaRPr lang="zh-CN" altLang="en-US" sz="2100" b="1">
              <a:latin typeface="楷体_GB2312" panose="02010609030101010101" charset="-122"/>
              <a:ea typeface="楷体_GB2312" panose="02010609030101010101" charset="-122"/>
            </a:endParaRPr>
          </a:p>
          <a:p>
            <a:pPr eaLnBrk="0" hangingPunct="0">
              <a:lnSpc>
                <a:spcPct val="120000"/>
              </a:lnSpc>
            </a:pPr>
            <a:r>
              <a:rPr lang="zh-CN" altLang="en-US" sz="2100" b="1">
                <a:latin typeface="楷体_GB2312" panose="02010609030101010101" charset="-122"/>
                <a:ea typeface="楷体_GB2312" panose="02010609030101010101" charset="-122"/>
              </a:rPr>
              <a:t>商业：取消商品贸易</a:t>
            </a:r>
            <a:endParaRPr lang="zh-CN" altLang="en-US" sz="2100" b="1">
              <a:latin typeface="楷体_GB2312" panose="02010609030101010101" charset="-122"/>
              <a:ea typeface="楷体_GB2312" panose="02010609030101010101" charset="-122"/>
            </a:endParaRPr>
          </a:p>
          <a:p>
            <a:pPr eaLnBrk="0" hangingPunct="0">
              <a:lnSpc>
                <a:spcPct val="120000"/>
              </a:lnSpc>
            </a:pPr>
            <a:r>
              <a:rPr lang="zh-CN" altLang="en-US" sz="2100" b="1">
                <a:latin typeface="楷体_GB2312" panose="02010609030101010101" charset="-122"/>
                <a:ea typeface="楷体_GB2312" panose="02010609030101010101" charset="-122"/>
              </a:rPr>
              <a:t>分配：国家集中分配、强制劳动</a:t>
            </a:r>
            <a:endParaRPr lang="zh-CN" altLang="en-US" sz="2100" b="1">
              <a:latin typeface="楷体_GB2312" panose="02010609030101010101" charset="-122"/>
              <a:ea typeface="楷体_GB2312" panose="02010609030101010101" charset="-122"/>
            </a:endParaRPr>
          </a:p>
        </p:txBody>
      </p:sp>
      <p:sp>
        <p:nvSpPr>
          <p:cNvPr id="97283" name="矩形 97282"/>
          <p:cNvSpPr/>
          <p:nvPr/>
        </p:nvSpPr>
        <p:spPr>
          <a:xfrm>
            <a:off x="731520" y="347980"/>
            <a:ext cx="5398770" cy="2148205"/>
          </a:xfrm>
          <a:prstGeom prst="rect">
            <a:avLst/>
          </a:prstGeom>
          <a:noFill/>
          <a:ln w="57150" cap="flat" cmpd="thinThick">
            <a:solidFill>
              <a:srgbClr val="000080"/>
            </a:solidFill>
            <a:prstDash val="solid"/>
            <a:miter/>
            <a:headEnd type="none" w="med" len="med"/>
            <a:tailEnd type="none" w="med" len="med"/>
          </a:ln>
        </p:spPr>
        <p:txBody>
          <a:bodyPr anchor="t"/>
          <a:lstStyle/>
          <a:p>
            <a:pPr marL="342900" indent="-342900" eaLnBrk="0" hangingPunct="0">
              <a:spcBef>
                <a:spcPct val="20000"/>
              </a:spcBef>
            </a:pPr>
            <a:r>
              <a:rPr lang="en-US" altLang="zh-CN" sz="2400">
                <a:latin typeface="Calibri"/>
                <a:ea typeface="楷体_GB2312" panose="02010609030101010101" charset="-122"/>
              </a:rPr>
              <a:t>   </a:t>
            </a:r>
            <a:r>
              <a:rPr lang="zh-CN" altLang="en-US" sz="2400" b="1">
                <a:solidFill>
                  <a:srgbClr val="CC0000"/>
                </a:solidFill>
                <a:latin typeface="Calibri"/>
                <a:ea typeface="黑体" panose="02010609060101010101" charset="-122"/>
              </a:rPr>
              <a:t>马克思关于社会主义的设想</a:t>
            </a:r>
            <a:endParaRPr lang="zh-CN" altLang="en-US" sz="2400" b="1">
              <a:solidFill>
                <a:srgbClr val="CC0000"/>
              </a:solidFill>
              <a:latin typeface="Calibri"/>
              <a:ea typeface="黑体" charset="-122"/>
            </a:endParaRPr>
          </a:p>
          <a:p>
            <a:pPr marL="342900" indent="-342900" eaLnBrk="0" hangingPunct="0">
              <a:spcBef>
                <a:spcPct val="20000"/>
              </a:spcBef>
            </a:pPr>
            <a:r>
              <a:rPr lang="zh-CN" altLang="en-US" sz="2400" b="1">
                <a:latin typeface="Calibri"/>
                <a:ea typeface="楷体_GB2312" panose="02010609030101010101" charset="-122"/>
              </a:rPr>
              <a:t>      </a:t>
            </a:r>
            <a:r>
              <a:rPr lang="zh-CN" altLang="en-US" sz="2400" b="1">
                <a:latin typeface="黑体" panose="02010609060101010101" charset="-122"/>
                <a:ea typeface="黑体" panose="02010609060101010101" charset="-122"/>
                <a:cs typeface="黑体" panose="02010609060101010101" charset="-122"/>
              </a:rPr>
              <a:t>     在生产力高度发达的资本主义基础上建立社会主义，实行公有制、计划经济和按劳分配，取消商品生产和货币。</a:t>
            </a:r>
            <a:endParaRPr lang="zh-CN" altLang="en-US" sz="2400" b="1">
              <a:latin typeface="黑体" panose="02010609060101010101" charset="-122"/>
              <a:ea typeface="黑体" panose="02010609060101010101" charset="-122"/>
              <a:cs typeface="黑体" panose="02010609060101010101" charset="-122"/>
            </a:endParaRPr>
          </a:p>
        </p:txBody>
      </p:sp>
      <p:sp>
        <p:nvSpPr>
          <p:cNvPr id="97284" name="椭圆 97283"/>
          <p:cNvSpPr/>
          <p:nvPr/>
        </p:nvSpPr>
        <p:spPr>
          <a:xfrm>
            <a:off x="1435735" y="802005"/>
            <a:ext cx="2895600" cy="342900"/>
          </a:xfrm>
          <a:prstGeom prst="ellipse">
            <a:avLst/>
          </a:prstGeom>
          <a:noFill/>
          <a:ln w="38100" cap="flat" cmpd="sng">
            <a:solidFill>
              <a:srgbClr val="CC0000"/>
            </a:solidFill>
            <a:prstDash val="solid"/>
            <a:round/>
            <a:headEnd type="none" w="med" len="med"/>
            <a:tailEnd type="none" w="med" len="med"/>
          </a:ln>
        </p:spPr>
        <p:txBody>
          <a:bodyPr anchor="t"/>
          <a:lstStyle/>
          <a:p>
            <a:pPr eaLnBrk="0" hangingPunct="0"/>
            <a:endParaRPr lang="zh-CN" altLang="en-US" sz="100">
              <a:latin typeface="Calibri"/>
              <a:ea typeface="宋体" pitchFamily="2" charset="-122"/>
            </a:endParaRPr>
          </a:p>
        </p:txBody>
      </p:sp>
      <p:sp>
        <p:nvSpPr>
          <p:cNvPr id="97288" name="矩形 97287"/>
          <p:cNvSpPr>
            <a:spLocks noTextEdit="1"/>
          </p:cNvSpPr>
          <p:nvPr/>
        </p:nvSpPr>
        <p:spPr>
          <a:xfrm>
            <a:off x="901700" y="3321685"/>
            <a:ext cx="2743200" cy="771525"/>
          </a:xfrm>
          <a:prstGeom prst="rect">
            <a:avLst/>
          </a:prstGeom>
        </p:spPr>
        <p:txBody>
          <a:bodyPr wrap="none" fromWordArt="1">
            <a:prstTxWarp prst="textSlantUp">
              <a:avLst>
                <a:gd name="adj" fmla="val 32056"/>
              </a:avLst>
            </a:prstTxWarp>
            <a:normAutofit/>
          </a:bodyPr>
          <a:lstStyle/>
          <a:p>
            <a:pPr algn="ctr"/>
            <a:r>
              <a:rPr lang="zh-CN" altLang="en-US" sz="2700">
                <a:ln w="9525" cap="flat" cmpd="sng">
                  <a:solidFill>
                    <a:srgbClr val="CC99FF"/>
                  </a:solidFill>
                  <a:prstDash val="solid"/>
                  <a:round/>
                  <a:headEnd type="none" w="med" len="med"/>
                  <a:tailEnd type="none" w="med" len="med"/>
                </a:ln>
                <a:solidFill>
                  <a:srgbClr val="000099"/>
                </a:solidFill>
                <a:effectLst>
                  <a:outerShdw dist="53882" dir="2699999" algn="ctr" rotWithShape="0">
                    <a:srgbClr val="9999FF">
                      <a:alpha val="79999"/>
                    </a:srgbClr>
                  </a:outerShdw>
                </a:effectLst>
                <a:latin typeface="宋体" panose="02010600030101010101" pitchFamily="2" charset="-122"/>
                <a:ea typeface="宋体" panose="02010600030101010101" pitchFamily="2" charset="-122"/>
              </a:rPr>
              <a:t>小农占优势</a:t>
            </a:r>
            <a:endParaRPr lang="zh-CN" altLang="en-US" sz="2700">
              <a:ln w="9525" cap="flat" cmpd="sng">
                <a:solidFill>
                  <a:srgbClr val="CC99FF"/>
                </a:solidFill>
                <a:prstDash val="solid"/>
                <a:round/>
                <a:headEnd type="none" w="med" len="med"/>
                <a:tailEnd type="none" w="med" len="med"/>
              </a:ln>
              <a:solidFill>
                <a:srgbClr val="000099"/>
              </a:solidFill>
              <a:effectLst>
                <a:outerShdw dist="53882" dir="2699999" algn="ctr" rotWithShape="0">
                  <a:srgbClr val="9999FF">
                    <a:alpha val="79999"/>
                  </a:srgbClr>
                </a:outerShdw>
              </a:effectLst>
              <a:latin typeface="宋体" pitchFamily="2" charset="-122"/>
              <a:ea typeface="宋体" pitchFamily="2" charset="-122"/>
            </a:endParaRPr>
          </a:p>
        </p:txBody>
      </p:sp>
      <p:sp>
        <p:nvSpPr>
          <p:cNvPr id="97290" name="上下箭头 97289"/>
          <p:cNvSpPr/>
          <p:nvPr/>
        </p:nvSpPr>
        <p:spPr>
          <a:xfrm>
            <a:off x="2065020" y="1184275"/>
            <a:ext cx="685800" cy="1885950"/>
          </a:xfrm>
          <a:prstGeom prst="upDownArrow">
            <a:avLst>
              <a:gd name="adj1" fmla="val 50000"/>
              <a:gd name="adj2" fmla="val 73116"/>
            </a:avLst>
          </a:prstGeom>
          <a:solidFill>
            <a:srgbClr val="FF0000"/>
          </a:solidFill>
          <a:ln w="9525">
            <a:noFill/>
          </a:ln>
        </p:spPr>
        <p:txBody>
          <a:bodyPr anchor="t"/>
          <a:lstStyle/>
          <a:p>
            <a:pPr eaLnBrk="0" hangingPunct="0"/>
            <a:endParaRPr lang="zh-CN" altLang="en-US" sz="100">
              <a:latin typeface="Calibri"/>
              <a:ea typeface="宋体" panose="02010600030101010101" pitchFamily="2" charset="-122"/>
            </a:endParaRPr>
          </a:p>
        </p:txBody>
      </p:sp>
      <p:sp>
        <p:nvSpPr>
          <p:cNvPr id="97291" name="文本框 97290"/>
          <p:cNvSpPr txBox="1"/>
          <p:nvPr/>
        </p:nvSpPr>
        <p:spPr>
          <a:xfrm>
            <a:off x="5312410" y="3293745"/>
            <a:ext cx="6798310" cy="2122805"/>
          </a:xfrm>
          <a:prstGeom prst="rect">
            <a:avLst/>
          </a:prstGeom>
          <a:noFill/>
          <a:ln w="9525">
            <a:noFill/>
          </a:ln>
        </p:spPr>
        <p:txBody>
          <a:bodyPr wrap="square" anchor="t">
            <a:spAutoFit/>
          </a:bodyPr>
          <a:lstStyle/>
          <a:p>
            <a:pPr eaLnBrk="0" hangingPunct="0"/>
            <a:r>
              <a:rPr lang="en-US" altLang="zh-CN" sz="2100" b="1">
                <a:latin typeface="楷体_GB2312" panose="02010609030101010101" charset="-122"/>
                <a:ea typeface="楷体_GB2312" panose="02010609030101010101" charset="-122"/>
              </a:rPr>
              <a:t>   </a:t>
            </a:r>
            <a:r>
              <a:rPr lang="zh-CN" altLang="en-US" sz="2400" b="1">
                <a:latin typeface="楷体" panose="02010609060101010101" charset="-122"/>
                <a:ea typeface="楷体" panose="02010609060101010101" charset="-122"/>
                <a:cs typeface="楷体" panose="02010609060101010101" charset="-122"/>
              </a:rPr>
              <a:t>我们原来打算</a:t>
            </a:r>
            <a:r>
              <a:rPr lang="zh-CN" altLang="en-US" sz="2400" b="1">
                <a:solidFill>
                  <a:srgbClr val="FF0000"/>
                </a:solidFill>
                <a:latin typeface="楷体" panose="02010609060101010101" charset="-122"/>
                <a:ea typeface="楷体" panose="02010609060101010101" charset="-122"/>
                <a:cs typeface="楷体" panose="02010609060101010101" charset="-122"/>
              </a:rPr>
              <a:t>直接</a:t>
            </a:r>
            <a:r>
              <a:rPr lang="zh-CN" altLang="en-US" sz="2400" b="1">
                <a:latin typeface="楷体" panose="02010609060101010101" charset="-122"/>
                <a:ea typeface="楷体" panose="02010609060101010101" charset="-122"/>
                <a:cs typeface="楷体" panose="02010609060101010101" charset="-122"/>
              </a:rPr>
              <a:t>用无产阶级国家的法令，在一个</a:t>
            </a:r>
            <a:r>
              <a:rPr lang="zh-CN" altLang="en-US" sz="2400" b="1">
                <a:solidFill>
                  <a:srgbClr val="95B3D7"/>
                </a:solidFill>
                <a:latin typeface="楷体" panose="02010609060101010101" charset="-122"/>
                <a:ea typeface="楷体" panose="02010609060101010101" charset="-122"/>
                <a:cs typeface="楷体" panose="02010609060101010101" charset="-122"/>
              </a:rPr>
              <a:t>小农国家里</a:t>
            </a:r>
            <a:r>
              <a:rPr lang="zh-CN" altLang="en-US" sz="2400" b="1">
                <a:latin typeface="楷体" panose="02010609060101010101" charset="-122"/>
                <a:ea typeface="楷体" panose="02010609060101010101" charset="-122"/>
                <a:cs typeface="楷体" panose="02010609060101010101" charset="-122"/>
              </a:rPr>
              <a:t>按</a:t>
            </a:r>
            <a:r>
              <a:rPr lang="zh-CN" altLang="en-US" sz="2400" b="1">
                <a:solidFill>
                  <a:srgbClr val="95B3D7"/>
                </a:solidFill>
                <a:latin typeface="楷体" panose="02010609060101010101" charset="-122"/>
                <a:ea typeface="楷体" panose="02010609060101010101" charset="-122"/>
                <a:cs typeface="楷体" panose="02010609060101010101" charset="-122"/>
              </a:rPr>
              <a:t>共产主义原则</a:t>
            </a:r>
            <a:r>
              <a:rPr lang="zh-CN" altLang="en-US" sz="2400" b="1">
                <a:latin typeface="楷体" panose="02010609060101010101" charset="-122"/>
                <a:ea typeface="楷体" panose="02010609060101010101" charset="-122"/>
                <a:cs typeface="楷体" panose="02010609060101010101" charset="-122"/>
              </a:rPr>
              <a:t>来调整国家的生产和产品分配。</a:t>
            </a:r>
            <a:r>
              <a:rPr lang="zh-CN" altLang="en-US" sz="2400" b="1">
                <a:solidFill>
                  <a:srgbClr val="CC0000"/>
                </a:solidFill>
                <a:latin typeface="楷体" panose="02010609060101010101" charset="-122"/>
                <a:ea typeface="楷体" panose="02010609060101010101" charset="-122"/>
                <a:cs typeface="楷体" panose="02010609060101010101" charset="-122"/>
              </a:rPr>
              <a:t>现实生活证明我们犯了错误。</a:t>
            </a:r>
            <a:endParaRPr lang="zh-CN" altLang="en-US" sz="2400" b="1">
              <a:solidFill>
                <a:srgbClr val="CC0000"/>
              </a:solidFill>
              <a:latin typeface="楷体" panose="02010609060101010101" charset="-122"/>
              <a:ea typeface="楷体" panose="02010609060101010101" charset="-122"/>
              <a:cs typeface="楷体" panose="02010609060101010101" charset="-122"/>
            </a:endParaRPr>
          </a:p>
          <a:p>
            <a:pPr eaLnBrk="0" hangingPunct="0"/>
            <a:r>
              <a:rPr lang="zh-CN" altLang="en-US" sz="2400" b="1">
                <a:solidFill>
                  <a:srgbClr val="CC0000"/>
                </a:solidFill>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sym typeface="+mn-ea"/>
              </a:rPr>
              <a:t>——《</a:t>
            </a:r>
            <a:r>
              <a:rPr lang="zh-CN" altLang="en-US" sz="2400" b="1">
                <a:latin typeface="楷体" panose="02010609060101010101" charset="-122"/>
                <a:ea typeface="楷体" panose="02010609060101010101" charset="-122"/>
                <a:cs typeface="楷体" panose="02010609060101010101" charset="-122"/>
                <a:sym typeface="+mn-ea"/>
              </a:rPr>
              <a:t>列宁选集</a:t>
            </a:r>
            <a:r>
              <a:rPr lang="en-US" altLang="zh-CN" sz="2400" b="1">
                <a:latin typeface="楷体" panose="02010609060101010101" charset="-122"/>
                <a:ea typeface="楷体" panose="02010609060101010101" charset="-122"/>
                <a:cs typeface="楷体" panose="02010609060101010101" charset="-122"/>
                <a:sym typeface="+mn-ea"/>
              </a:rPr>
              <a:t>》</a:t>
            </a:r>
            <a:r>
              <a:rPr lang="zh-CN" altLang="en-US" sz="2400" b="1">
                <a:latin typeface="楷体" panose="02010609060101010101" charset="-122"/>
                <a:ea typeface="楷体" panose="02010609060101010101" charset="-122"/>
                <a:cs typeface="楷体" panose="02010609060101010101" charset="-122"/>
              </a:rPr>
              <a:t>                             </a:t>
            </a:r>
            <a:endParaRPr lang="en-US" altLang="zh-CN" sz="2400" b="1">
              <a:latin typeface="楷体" panose="02010609060101010101" charset="-122"/>
              <a:ea typeface="楷体" panose="02010609060101010101" charset="-122"/>
              <a:cs typeface="楷体" panose="02010609060101010101" charset="-122"/>
            </a:endParaRPr>
          </a:p>
          <a:p>
            <a:pPr eaLnBrk="0" hangingPunct="0"/>
            <a:endParaRPr lang="zh-CN" altLang="en-US" b="1">
              <a:solidFill>
                <a:srgbClr val="FF0000"/>
              </a:solidFill>
              <a:latin typeface="黑体" charset="-122"/>
              <a:ea typeface="黑体" charset="-122"/>
            </a:endParaRPr>
          </a:p>
          <a:p>
            <a:pPr eaLnBrk="0" hangingPunct="0"/>
            <a:r>
              <a:rPr lang="zh-CN" altLang="en-US" b="1">
                <a:solidFill>
                  <a:srgbClr val="FF0000"/>
                </a:solidFill>
                <a:latin typeface="黑体" panose="02010609060101010101" charset="-122"/>
                <a:ea typeface="黑体" panose="02010609060101010101" charset="-122"/>
              </a:rPr>
              <a:t>材料中列宁说犯了错误，你认为错在哪里？</a:t>
            </a:r>
            <a:endParaRPr lang="zh-CN" altLang="en-US" b="1">
              <a:solidFill>
                <a:srgbClr val="FF0000"/>
              </a:solidFill>
              <a:latin typeface="黑体" panose="02010609060101010101" charset="-122"/>
              <a:ea typeface="黑体" panose="02010609060101010101" charset="-122"/>
            </a:endParaRPr>
          </a:p>
        </p:txBody>
      </p:sp>
      <p:sp>
        <p:nvSpPr>
          <p:cNvPr id="97292" name="文本框 97291"/>
          <p:cNvSpPr txBox="1"/>
          <p:nvPr/>
        </p:nvSpPr>
        <p:spPr>
          <a:xfrm>
            <a:off x="3354705" y="5948045"/>
            <a:ext cx="4653915" cy="598805"/>
          </a:xfrm>
          <a:prstGeom prst="rect">
            <a:avLst/>
          </a:prstGeom>
          <a:solidFill>
            <a:srgbClr val="FFFF00"/>
          </a:solidFill>
          <a:ln w="9525">
            <a:noFill/>
          </a:ln>
        </p:spPr>
        <p:txBody>
          <a:bodyPr wrap="square" anchor="t">
            <a:spAutoFit/>
          </a:bodyPr>
          <a:lstStyle/>
          <a:p>
            <a:pPr eaLnBrk="0" hangingPunct="0"/>
            <a:r>
              <a:rPr lang="zh-CN" altLang="en-US" sz="3300" b="1">
                <a:solidFill>
                  <a:srgbClr val="FF0000"/>
                </a:solidFill>
                <a:latin typeface="Calibri"/>
                <a:ea typeface="黑体" panose="02010609060101010101" charset="-122"/>
              </a:rPr>
              <a:t>超越了生产力发展水平</a:t>
            </a:r>
            <a:endParaRPr lang="zh-CN" altLang="en-US" sz="3300" b="1">
              <a:solidFill>
                <a:srgbClr val="FF0000"/>
              </a:solidFill>
              <a:latin typeface="Calibri"/>
              <a:ea typeface="黑体" charset="-122"/>
            </a:endParaRPr>
          </a:p>
        </p:txBody>
      </p:sp>
      <p:grpSp>
        <p:nvGrpSpPr>
          <p:cNvPr id="5" name="组合 4"/>
          <p:cNvGrpSpPr/>
          <p:nvPr/>
        </p:nvGrpSpPr>
        <p:grpSpPr>
          <a:xfrm>
            <a:off x="2035175" y="2558415"/>
            <a:ext cx="9140190" cy="2254250"/>
            <a:chOff x="2627" y="3657"/>
            <a:chExt cx="14394" cy="3550"/>
          </a:xfrm>
        </p:grpSpPr>
        <p:sp>
          <p:nvSpPr>
            <p:cNvPr id="7" name="文本框 6"/>
            <p:cNvSpPr txBox="1"/>
            <p:nvPr/>
          </p:nvSpPr>
          <p:spPr>
            <a:xfrm>
              <a:off x="2627" y="5609"/>
              <a:ext cx="2599" cy="1598"/>
            </a:xfrm>
            <a:prstGeom prst="rect">
              <a:avLst/>
            </a:prstGeom>
            <a:solidFill>
              <a:srgbClr val="FFFF00"/>
            </a:solidFill>
          </p:spPr>
          <p:txBody>
            <a:bodyPr wrap="square" rtlCol="0" anchor="t">
              <a:spAutoFit/>
            </a:bodyPr>
            <a:lstStyle/>
            <a:p>
              <a:pPr algn="ctr"/>
              <a:r>
                <a:rPr lang="zh-CN" altLang="en-US" sz="2000" b="1">
                  <a:solidFill>
                    <a:srgbClr val="FF0000"/>
                  </a:solidFill>
                  <a:latin typeface="楷体" panose="02010609060101010101" charset="-122"/>
                  <a:ea typeface="楷体" panose="02010609060101010101" charset="-122"/>
                  <a:sym typeface="+mn-ea"/>
                </a:rPr>
                <a:t>国情</a:t>
              </a:r>
              <a:endParaRPr lang="zh-CN" altLang="en-US" sz="2000" b="1">
                <a:solidFill>
                  <a:srgbClr val="FF0000"/>
                </a:solidFill>
                <a:latin typeface="楷体" panose="02010609060101010101" charset="-122"/>
                <a:ea typeface="楷体" panose="02010609060101010101" charset="-122"/>
                <a:sym typeface="+mn-ea"/>
              </a:endParaRPr>
            </a:p>
            <a:p>
              <a:pPr algn="ctr"/>
              <a:r>
                <a:rPr lang="zh-CN" altLang="en-US" sz="2000" b="1">
                  <a:solidFill>
                    <a:srgbClr val="FF0000"/>
                  </a:solidFill>
                  <a:latin typeface="楷体" panose="02010609060101010101" charset="-122"/>
                  <a:ea typeface="楷体" panose="02010609060101010101" charset="-122"/>
                  <a:sym typeface="+mn-ea"/>
                </a:rPr>
                <a:t>经济残破</a:t>
              </a:r>
              <a:endParaRPr lang="zh-CN" altLang="en-US" sz="2000" b="1">
                <a:solidFill>
                  <a:srgbClr val="FF0000"/>
                </a:solidFill>
                <a:latin typeface="楷体" panose="02010609060101010101" charset="-122"/>
                <a:ea typeface="楷体" panose="02010609060101010101" charset="-122"/>
                <a:sym typeface="+mn-ea"/>
              </a:endParaRPr>
            </a:p>
            <a:p>
              <a:pPr algn="ctr"/>
              <a:r>
                <a:rPr lang="zh-CN" altLang="en-US" sz="2000" b="1">
                  <a:solidFill>
                    <a:srgbClr val="FF0000"/>
                  </a:solidFill>
                  <a:latin typeface="楷体" panose="02010609060101010101" charset="-122"/>
                  <a:ea typeface="楷体" panose="02010609060101010101" charset="-122"/>
                  <a:sym typeface="+mn-ea"/>
                </a:rPr>
                <a:t>小农生产</a:t>
              </a:r>
              <a:endParaRPr lang="zh-CN" altLang="en-US" sz="2000" b="1">
                <a:solidFill>
                  <a:srgbClr val="FF0000"/>
                </a:solidFill>
                <a:latin typeface="楷体" panose="02010609060101010101" charset="-122"/>
                <a:ea typeface="楷体" panose="02010609060101010101" charset="-122"/>
                <a:sym typeface="+mn-ea"/>
              </a:endParaRPr>
            </a:p>
          </p:txBody>
        </p:sp>
        <p:sp>
          <p:nvSpPr>
            <p:cNvPr id="6" name="文本框 5"/>
            <p:cNvSpPr txBox="1"/>
            <p:nvPr/>
          </p:nvSpPr>
          <p:spPr>
            <a:xfrm>
              <a:off x="14396" y="5609"/>
              <a:ext cx="2625" cy="1113"/>
            </a:xfrm>
            <a:prstGeom prst="rect">
              <a:avLst/>
            </a:prstGeom>
            <a:solidFill>
              <a:srgbClr val="FFFF00"/>
            </a:solidFill>
          </p:spPr>
          <p:txBody>
            <a:bodyPr wrap="square" rtlCol="0" anchor="t">
              <a:spAutoFit/>
            </a:bodyPr>
            <a:lstStyle/>
            <a:p>
              <a:pPr algn="ctr"/>
              <a:r>
                <a:rPr lang="zh-CN" altLang="en-US" sz="2000" b="1">
                  <a:solidFill>
                    <a:srgbClr val="FF0000"/>
                  </a:solidFill>
                  <a:latin typeface="楷体" panose="02010609060101010101" charset="-122"/>
                  <a:ea typeface="楷体" panose="02010609060101010101" charset="-122"/>
                  <a:sym typeface="+mn-ea"/>
                </a:rPr>
                <a:t>社会主义</a:t>
              </a:r>
              <a:endParaRPr lang="zh-CN" altLang="en-US" sz="2000" b="1">
                <a:solidFill>
                  <a:srgbClr val="FF0000"/>
                </a:solidFill>
                <a:latin typeface="楷体" panose="02010609060101010101" charset="-122"/>
                <a:ea typeface="楷体" panose="02010609060101010101" charset="-122"/>
                <a:sym typeface="+mn-ea"/>
              </a:endParaRPr>
            </a:p>
            <a:p>
              <a:pPr algn="ctr"/>
              <a:r>
                <a:rPr lang="zh-CN" altLang="en-US" sz="2000" b="1">
                  <a:solidFill>
                    <a:srgbClr val="FF0000"/>
                  </a:solidFill>
                  <a:latin typeface="楷体" panose="02010609060101010101" charset="-122"/>
                  <a:ea typeface="楷体" panose="02010609060101010101" charset="-122"/>
                  <a:sym typeface="+mn-ea"/>
                </a:rPr>
                <a:t>公有计划</a:t>
              </a:r>
              <a:endParaRPr lang="zh-CN" altLang="en-US" sz="2000" b="1">
                <a:solidFill>
                  <a:srgbClr val="FF0000"/>
                </a:solidFill>
                <a:latin typeface="楷体" panose="02010609060101010101" charset="-122"/>
                <a:ea typeface="楷体" panose="02010609060101010101" charset="-122"/>
                <a:sym typeface="+mn-ea"/>
              </a:endParaRPr>
            </a:p>
          </p:txBody>
        </p:sp>
        <p:sp>
          <p:nvSpPr>
            <p:cNvPr id="8" name="右弧形箭头 7"/>
            <p:cNvSpPr/>
            <p:nvPr/>
          </p:nvSpPr>
          <p:spPr>
            <a:xfrm rot="16200000">
              <a:off x="9578" y="-198"/>
              <a:ext cx="748" cy="10449"/>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文本框 8"/>
            <p:cNvSpPr txBox="1"/>
            <p:nvPr/>
          </p:nvSpPr>
          <p:spPr>
            <a:xfrm>
              <a:off x="7767" y="6288"/>
              <a:ext cx="3666" cy="822"/>
            </a:xfrm>
            <a:prstGeom prst="rect">
              <a:avLst/>
            </a:prstGeom>
            <a:noFill/>
          </p:spPr>
          <p:txBody>
            <a:bodyPr wrap="none" rtlCol="0" anchor="t">
              <a:spAutoFit/>
            </a:bodyPr>
            <a:lstStyle/>
            <a:p>
              <a:r>
                <a:rPr lang="en-US" altLang="zh-CN" sz="2800" b="1">
                  <a:solidFill>
                    <a:srgbClr val="FF0000"/>
                  </a:solidFill>
                  <a:latin typeface="楷体" panose="02010609060101010101" charset="-122"/>
                  <a:ea typeface="楷体" panose="02010609060101010101" charset="-122"/>
                  <a:sym typeface="+mn-ea"/>
                </a:rPr>
                <a:t>“</a:t>
              </a:r>
              <a:r>
                <a:rPr lang="zh-CN" altLang="en-US" sz="2800" b="1">
                  <a:solidFill>
                    <a:srgbClr val="FF0000"/>
                  </a:solidFill>
                  <a:latin typeface="楷体" panose="02010609060101010101" charset="-122"/>
                  <a:ea typeface="楷体" panose="02010609060101010101" charset="-122"/>
                  <a:sym typeface="+mn-ea"/>
                </a:rPr>
                <a:t>直接过渡</a:t>
              </a:r>
              <a:r>
                <a:rPr lang="en-US" altLang="zh-CN" sz="2800" b="1">
                  <a:solidFill>
                    <a:srgbClr val="FF0000"/>
                  </a:solidFill>
                  <a:latin typeface="楷体" panose="02010609060101010101" charset="-122"/>
                  <a:ea typeface="楷体" panose="02010609060101010101" charset="-122"/>
                  <a:sym typeface="+mn-ea"/>
                </a:rPr>
                <a:t>”</a:t>
              </a:r>
              <a:endParaRPr lang="zh-CN" altLang="en-US" sz="2800"/>
            </a:p>
          </p:txBody>
        </p:sp>
        <p:sp>
          <p:nvSpPr>
            <p:cNvPr id="10" name="文本框 9"/>
            <p:cNvSpPr txBox="1"/>
            <p:nvPr/>
          </p:nvSpPr>
          <p:spPr>
            <a:xfrm>
              <a:off x="6360" y="3657"/>
              <a:ext cx="6893" cy="628"/>
            </a:xfrm>
            <a:prstGeom prst="rect">
              <a:avLst/>
            </a:prstGeom>
            <a:solidFill>
              <a:srgbClr val="FFFF00"/>
            </a:solidFill>
          </p:spPr>
          <p:txBody>
            <a:bodyPr wrap="square" rtlCol="0" anchor="t">
              <a:spAutoFit/>
            </a:bodyPr>
            <a:lstStyle/>
            <a:p>
              <a:pPr algn="ctr"/>
              <a:r>
                <a:rPr lang="zh-CN" altLang="en-US" sz="2000" b="1">
                  <a:solidFill>
                    <a:schemeClr val="tx1"/>
                  </a:solidFill>
                  <a:latin typeface="楷体" panose="02010609060101010101" charset="-122"/>
                  <a:ea typeface="楷体" panose="02010609060101010101" charset="-122"/>
                  <a:sym typeface="+mn-ea"/>
                </a:rPr>
                <a:t>不顾国情，不顾经济规律</a:t>
              </a:r>
              <a:endParaRPr lang="zh-CN" altLang="en-US" sz="2000" b="1">
                <a:solidFill>
                  <a:schemeClr val="tx1"/>
                </a:solidFill>
                <a:latin typeface="楷体" panose="02010609060101010101" charset="-122"/>
                <a:ea typeface="楷体" panose="02010609060101010101" charset="-122"/>
                <a:sym typeface="+mn-ea"/>
              </a:endParaRPr>
            </a:p>
          </p:txBody>
        </p:sp>
      </p:grpSp>
    </p:spTree>
    <p:custDataLst>
      <p:tags r:id="rId2"/>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7283"/>
                                        </p:tgtEl>
                                        <p:attrNameLst>
                                          <p:attrName>style.visibility</p:attrName>
                                        </p:attrNameLst>
                                      </p:cBhvr>
                                      <p:to>
                                        <p:strVal val="visible"/>
                                      </p:to>
                                    </p:set>
                                    <p:animEffect transition="in" filter="box(in)">
                                      <p:cBhvr>
                                        <p:cTn id="7" dur="500"/>
                                        <p:tgtEl>
                                          <p:spTgt spid="9728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32" fill="hold" nodeType="clickEffect">
                                  <p:stCondLst>
                                    <p:cond delay="0"/>
                                  </p:stCondLst>
                                  <p:childTnLst>
                                    <p:set>
                                      <p:cBhvr>
                                        <p:cTn id="11" dur="1" fill="hold">
                                          <p:stCondLst>
                                            <p:cond delay="0"/>
                                          </p:stCondLst>
                                        </p:cTn>
                                        <p:tgtEl>
                                          <p:spTgt spid="97284"/>
                                        </p:tgtEl>
                                        <p:attrNameLst>
                                          <p:attrName>style.visibility</p:attrName>
                                        </p:attrNameLst>
                                      </p:cBhvr>
                                      <p:to>
                                        <p:strVal val="visible"/>
                                      </p:to>
                                    </p:set>
                                    <p:animEffect transition="in" filter="circle(out)">
                                      <p:cBhvr>
                                        <p:cTn id="12" dur="1000"/>
                                        <p:tgtEl>
                                          <p:spTgt spid="9728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97288"/>
                                        </p:tgtEl>
                                        <p:attrNameLst>
                                          <p:attrName>style.visibility</p:attrName>
                                        </p:attrNameLst>
                                      </p:cBhvr>
                                      <p:to>
                                        <p:strVal val="visible"/>
                                      </p:to>
                                    </p:set>
                                    <p:animEffect transition="in" filter="slide(fromBottom)">
                                      <p:cBhvr>
                                        <p:cTn id="17" dur="500"/>
                                        <p:tgtEl>
                                          <p:spTgt spid="9728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5" presetClass="entr" presetSubtype="0" fill="hold" nodeType="clickEffect">
                                  <p:stCondLst>
                                    <p:cond delay="0"/>
                                  </p:stCondLst>
                                  <p:childTnLst>
                                    <p:set>
                                      <p:cBhvr>
                                        <p:cTn id="21" dur="1" fill="hold">
                                          <p:stCondLst>
                                            <p:cond delay="0"/>
                                          </p:stCondLst>
                                        </p:cTn>
                                        <p:tgtEl>
                                          <p:spTgt spid="97290"/>
                                        </p:tgtEl>
                                        <p:attrNameLst>
                                          <p:attrName>style.visibility</p:attrName>
                                        </p:attrNameLst>
                                      </p:cBhvr>
                                      <p:to>
                                        <p:strVal val="visible"/>
                                      </p:to>
                                    </p:set>
                                    <p:anim calcmode="lin" valueType="num">
                                      <p:cBhvr>
                                        <p:cTn id="22" dur="1000" fill="hold"/>
                                        <p:tgtEl>
                                          <p:spTgt spid="97290"/>
                                        </p:tgtEl>
                                        <p:attrNameLst>
                                          <p:attrName>ppt_w</p:attrName>
                                        </p:attrNameLst>
                                      </p:cBhvr>
                                      <p:tavLst>
                                        <p:tav tm="0">
                                          <p:val>
                                            <p:strVal val="#ppt_w*0.70"/>
                                          </p:val>
                                        </p:tav>
                                        <p:tav tm="100000">
                                          <p:val>
                                            <p:strVal val="#ppt_w"/>
                                          </p:val>
                                        </p:tav>
                                      </p:tavLst>
                                    </p:anim>
                                    <p:anim calcmode="lin" valueType="num">
                                      <p:cBhvr>
                                        <p:cTn id="23" dur="1000" fill="hold"/>
                                        <p:tgtEl>
                                          <p:spTgt spid="97290"/>
                                        </p:tgtEl>
                                        <p:attrNameLst>
                                          <p:attrName>ppt_h</p:attrName>
                                        </p:attrNameLst>
                                      </p:cBhvr>
                                      <p:tavLst>
                                        <p:tav tm="0">
                                          <p:val>
                                            <p:strVal val="#ppt_h"/>
                                          </p:val>
                                        </p:tav>
                                        <p:tav tm="100000">
                                          <p:val>
                                            <p:strVal val="#ppt_h"/>
                                          </p:val>
                                        </p:tav>
                                      </p:tavLst>
                                    </p:anim>
                                    <p:animEffect transition="in" filter="fade">
                                      <p:cBhvr>
                                        <p:cTn id="24" dur="1000"/>
                                        <p:tgtEl>
                                          <p:spTgt spid="97290"/>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97291"/>
                                        </p:tgtEl>
                                        <p:attrNameLst>
                                          <p:attrName>style.visibility</p:attrName>
                                        </p:attrNameLst>
                                      </p:cBhvr>
                                      <p:to>
                                        <p:strVal val="visible"/>
                                      </p:to>
                                    </p:set>
                                    <p:animEffect transition="in" filter="blinds(horizontal)">
                                      <p:cBhvr>
                                        <p:cTn id="29" dur="500"/>
                                        <p:tgtEl>
                                          <p:spTgt spid="97291"/>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xit" presetSubtype="10" fill="hold" grpId="1" nodeType="clickEffect">
                                  <p:stCondLst>
                                    <p:cond delay="0"/>
                                  </p:stCondLst>
                                  <p:childTnLst>
                                    <p:animEffect transition="out" filter="blinds(horizontal)">
                                      <p:cBhvr>
                                        <p:cTn id="33" dur="500"/>
                                        <p:tgtEl>
                                          <p:spTgt spid="97291"/>
                                        </p:tgtEl>
                                      </p:cBhvr>
                                    </p:animEffect>
                                    <p:set>
                                      <p:cBhvr>
                                        <p:cTn id="34" dur="1" fill="hold">
                                          <p:stCondLst>
                                            <p:cond delay="499"/>
                                          </p:stCondLst>
                                        </p:cTn>
                                        <p:tgtEl>
                                          <p:spTgt spid="97291"/>
                                        </p:tgtEl>
                                        <p:attrNameLst>
                                          <p:attrName>style.visibility</p:attrName>
                                        </p:attrNameLst>
                                      </p:cBhvr>
                                      <p:to>
                                        <p:strVal val="hidden"/>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linds(horizontal)">
                                      <p:cBhvr>
                                        <p:cTn id="39" dur="500"/>
                                        <p:tgtEl>
                                          <p:spTgt spid="5"/>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97292"/>
                                        </p:tgtEl>
                                        <p:attrNameLst>
                                          <p:attrName>style.visibility</p:attrName>
                                        </p:attrNameLst>
                                      </p:cBhvr>
                                      <p:to>
                                        <p:strVal val="visible"/>
                                      </p:to>
                                    </p:set>
                                    <p:anim calcmode="lin" valueType="num">
                                      <p:cBhvr>
                                        <p:cTn id="44" dur="500" fill="hold"/>
                                        <p:tgtEl>
                                          <p:spTgt spid="97292"/>
                                        </p:tgtEl>
                                        <p:attrNameLst>
                                          <p:attrName>ppt_x</p:attrName>
                                        </p:attrNameLst>
                                      </p:cBhvr>
                                      <p:tavLst>
                                        <p:tav tm="0">
                                          <p:val>
                                            <p:strVal val="#ppt_x"/>
                                          </p:val>
                                        </p:tav>
                                        <p:tav tm="100000">
                                          <p:val>
                                            <p:strVal val="#ppt_x"/>
                                          </p:val>
                                        </p:tav>
                                      </p:tavLst>
                                    </p:anim>
                                    <p:anim calcmode="lin" valueType="num">
                                      <p:cBhvr>
                                        <p:cTn id="45" dur="500" fill="hold"/>
                                        <p:tgtEl>
                                          <p:spTgt spid="972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p:bldP spid="97288" grpId="0"/>
      <p:bldP spid="97291" grpId="0"/>
      <p:bldP spid="97292" grpId="0"/>
      <p:bldP spid="97291" grpId="1"/>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10160" y="29845"/>
            <a:ext cx="3537585" cy="706755"/>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（二）</a:t>
            </a:r>
            <a:r>
              <a:rPr lang="zh-CN" altLang="en-US" sz="4000" b="1" u="sng">
                <a:solidFill>
                  <a:srgbClr val="FF0000"/>
                </a:solidFill>
                <a:latin typeface="楷体" panose="02010609060101010101" charset="-122"/>
                <a:ea typeface="楷体" panose="02010609060101010101" charset="-122"/>
              </a:rPr>
              <a:t>新</a:t>
            </a:r>
            <a:r>
              <a:rPr lang="zh-CN" altLang="en-US" sz="2800" b="1">
                <a:solidFill>
                  <a:srgbClr val="FF0000"/>
                </a:solidFill>
                <a:latin typeface="楷体" panose="02010609060101010101" charset="-122"/>
                <a:ea typeface="楷体" panose="02010609060101010101" charset="-122"/>
              </a:rPr>
              <a:t>经济政策</a:t>
            </a:r>
            <a:endParaRPr lang="zh-CN" altLang="en-US" sz="2800" b="1">
              <a:solidFill>
                <a:srgbClr val="FF0000"/>
              </a:solidFill>
              <a:latin typeface="楷体" panose="02010609060101010101" charset="-122"/>
              <a:ea typeface="楷体" panose="02010609060101010101" charset="-122"/>
            </a:endParaRPr>
          </a:p>
        </p:txBody>
      </p:sp>
      <p:sp>
        <p:nvSpPr>
          <p:cNvPr id="2" name="矩形 1"/>
          <p:cNvSpPr/>
          <p:nvPr/>
        </p:nvSpPr>
        <p:spPr>
          <a:xfrm>
            <a:off x="2822575" y="5639594"/>
            <a:ext cx="6481763" cy="1229995"/>
          </a:xfrm>
          <a:prstGeom prst="rect">
            <a:avLst/>
          </a:prstGeom>
          <a:noFill/>
          <a:ln w="9525">
            <a:noFill/>
          </a:ln>
        </p:spPr>
        <p:txBody>
          <a:bodyPr anchor="ctr">
            <a:spAutoFit/>
          </a:bodyPr>
          <a:lstStyle/>
          <a:p>
            <a:pPr indent="304800" algn="ctr" eaLnBrk="0" hangingPunct="0"/>
            <a:r>
              <a:rPr lang="en-US" altLang="zh-CN" sz="3000" b="1">
                <a:solidFill>
                  <a:srgbClr val="FF0000"/>
                </a:solidFill>
                <a:latin typeface="黑体" panose="02010609060101010101" charset="-122"/>
                <a:ea typeface="黑体" panose="02010609060101010101" charset="-122"/>
              </a:rPr>
              <a:t>1921</a:t>
            </a:r>
            <a:r>
              <a:rPr lang="zh-CN" altLang="en-US" sz="3000" b="1">
                <a:solidFill>
                  <a:srgbClr val="FF0000"/>
                </a:solidFill>
                <a:latin typeface="黑体" panose="02010609060101010101" charset="-122"/>
                <a:ea typeface="黑体" panose="02010609060101010101" charset="-122"/>
              </a:rPr>
              <a:t>年春</a:t>
            </a:r>
            <a:r>
              <a:rPr lang="zh-CN" altLang="en-US" sz="3000" b="1">
                <a:solidFill>
                  <a:srgbClr val="000000"/>
                </a:solidFill>
                <a:latin typeface="黑体" panose="02010609060101010101" charset="-122"/>
                <a:ea typeface="黑体" panose="02010609060101010101" charset="-122"/>
              </a:rPr>
              <a:t>，开始实施</a:t>
            </a:r>
            <a:r>
              <a:rPr lang="zh-CN" altLang="en-US" sz="4400" b="1" u="sng">
                <a:solidFill>
                  <a:srgbClr val="FF0000"/>
                </a:solidFill>
                <a:latin typeface="黑体" panose="02010609060101010101" charset="-122"/>
                <a:ea typeface="黑体" panose="02010609060101010101" charset="-122"/>
              </a:rPr>
              <a:t>新</a:t>
            </a:r>
            <a:r>
              <a:rPr lang="zh-CN" altLang="en-US" sz="3300" b="1">
                <a:solidFill>
                  <a:srgbClr val="FF0000"/>
                </a:solidFill>
                <a:latin typeface="黑体" panose="02010609060101010101" charset="-122"/>
                <a:ea typeface="黑体" panose="02010609060101010101" charset="-122"/>
              </a:rPr>
              <a:t>经济政策</a:t>
            </a:r>
            <a:r>
              <a:rPr lang="zh-CN" altLang="en-US" sz="3000" b="1">
                <a:solidFill>
                  <a:srgbClr val="DEDEE0"/>
                </a:solidFill>
                <a:latin typeface="黑体" panose="02010609060101010101" charset="-122"/>
                <a:ea typeface="黑体" panose="02010609060101010101" charset="-122"/>
              </a:rPr>
              <a:t>。</a:t>
            </a:r>
            <a:endParaRPr lang="zh-CN" altLang="en-US" sz="3000" b="1">
              <a:solidFill>
                <a:srgbClr val="DEDEE0"/>
              </a:solidFill>
              <a:latin typeface="黑体" charset="-122"/>
              <a:ea typeface="黑体" charset="-122"/>
            </a:endParaRPr>
          </a:p>
        </p:txBody>
      </p:sp>
      <p:pic>
        <p:nvPicPr>
          <p:cNvPr id="7173" name="Picture 9" descr="https://ss1.bdstatic.com/70cFuXSh_Q1YnxGkpoWK1HF6hhy/it/u=2591319048,3186586041&amp;fm=26&amp;gp=0.jpg"/>
          <p:cNvPicPr>
            <a:picLocks noChangeAspect="1"/>
          </p:cNvPicPr>
          <p:nvPr/>
        </p:nvPicPr>
        <p:blipFill>
          <a:blip r:embed="rId2"/>
          <a:stretch>
            <a:fillRect/>
          </a:stretch>
        </p:blipFill>
        <p:spPr>
          <a:xfrm>
            <a:off x="856615" y="2902585"/>
            <a:ext cx="3837305" cy="2183765"/>
          </a:xfrm>
          <a:prstGeom prst="rect">
            <a:avLst/>
          </a:prstGeom>
          <a:noFill/>
          <a:ln w="9525">
            <a:noFill/>
          </a:ln>
        </p:spPr>
      </p:pic>
      <p:sp>
        <p:nvSpPr>
          <p:cNvPr id="3" name="文本框 2"/>
          <p:cNvSpPr txBox="1"/>
          <p:nvPr/>
        </p:nvSpPr>
        <p:spPr>
          <a:xfrm>
            <a:off x="1087120" y="5226685"/>
            <a:ext cx="3128963" cy="414338"/>
          </a:xfrm>
          <a:prstGeom prst="rect">
            <a:avLst/>
          </a:prstGeom>
          <a:noFill/>
          <a:ln w="9525">
            <a:noFill/>
          </a:ln>
        </p:spPr>
        <p:txBody>
          <a:bodyPr wrap="square" anchor="t">
            <a:spAutoFit/>
          </a:bodyPr>
          <a:lstStyle/>
          <a:p>
            <a:pPr eaLnBrk="0" hangingPunct="0"/>
            <a:r>
              <a:rPr lang="zh-CN" altLang="en-US" sz="2100" b="1">
                <a:solidFill>
                  <a:srgbClr val="000000"/>
                </a:solidFill>
                <a:latin typeface="楷体" panose="02010609060101010101" charset="-122"/>
                <a:ea typeface="楷体" panose="02010609060101010101" charset="-122"/>
              </a:rPr>
              <a:t>列宁亲切与农民交谈</a:t>
            </a:r>
            <a:endParaRPr lang="zh-CN" altLang="en-US" sz="2100" b="1">
              <a:solidFill>
                <a:srgbClr val="000000"/>
              </a:solidFill>
              <a:latin typeface="楷体" panose="02010609060101010101" charset="-122"/>
              <a:ea typeface="楷体" panose="02010609060101010101" charset="-122"/>
            </a:endParaRPr>
          </a:p>
        </p:txBody>
      </p:sp>
      <p:sp>
        <p:nvSpPr>
          <p:cNvPr id="4" name="TextBox 3"/>
          <p:cNvSpPr txBox="1"/>
          <p:nvPr/>
        </p:nvSpPr>
        <p:spPr>
          <a:xfrm>
            <a:off x="5045075" y="2696845"/>
            <a:ext cx="6733540" cy="2515235"/>
          </a:xfrm>
          <a:prstGeom prst="rect">
            <a:avLst/>
          </a:prstGeom>
          <a:noFill/>
          <a:ln w="9525" cap="flat" cmpd="sng">
            <a:solidFill>
              <a:schemeClr val="tx1"/>
            </a:solidFill>
            <a:prstDash val="solid"/>
            <a:round/>
            <a:headEnd type="none" w="med" len="med"/>
            <a:tailEnd type="none" w="med" len="med"/>
          </a:ln>
        </p:spPr>
        <p:txBody>
          <a:bodyPr wrap="square" anchor="t">
            <a:spAutoFit/>
          </a:bodyPr>
          <a:lstStyle/>
          <a:p>
            <a:pPr eaLnBrk="0" hangingPunct="0">
              <a:lnSpc>
                <a:spcPct val="150000"/>
              </a:lnSpc>
            </a:pPr>
            <a:r>
              <a:rPr lang="en-US" sz="2100" b="1">
                <a:solidFill>
                  <a:srgbClr val="000000"/>
                </a:solidFill>
                <a:latin typeface="楷体" panose="02010609060101010101" charset="-122"/>
                <a:ea typeface="楷体" panose="02010609060101010101" charset="-122"/>
              </a:rPr>
              <a:t>    </a:t>
            </a:r>
            <a:r>
              <a:rPr sz="2100" b="1">
                <a:solidFill>
                  <a:srgbClr val="000000"/>
                </a:solidFill>
                <a:latin typeface="楷体" panose="02010609060101010101" charset="-122"/>
                <a:ea typeface="楷体" panose="02010609060101010101" charset="-122"/>
              </a:rPr>
              <a:t>三四年来我们稍稍学会了实行急剧的转变，现在我们开始勤奋、细心、刻苦地(虽然还不够勤奋，不够细心，不够刻苦)学习实行一种新的转变，学习实行</a:t>
            </a:r>
            <a:r>
              <a:rPr sz="2100" b="1">
                <a:solidFill>
                  <a:srgbClr val="FF0000"/>
                </a:solidFill>
                <a:latin typeface="楷体" panose="02010609060101010101" charset="-122"/>
                <a:ea typeface="楷体" panose="02010609060101010101" charset="-122"/>
              </a:rPr>
              <a:t>“新经济政策”</a:t>
            </a:r>
            <a:r>
              <a:rPr sz="2100" b="1">
                <a:solidFill>
                  <a:srgbClr val="000000"/>
                </a:solidFill>
                <a:latin typeface="楷体" panose="02010609060101010101" charset="-122"/>
                <a:ea typeface="楷体" panose="02010609060101010101" charset="-122"/>
              </a:rPr>
              <a:t>。</a:t>
            </a:r>
            <a:endParaRPr lang="en-US" altLang="zh-CN" sz="2100" b="1">
              <a:solidFill>
                <a:srgbClr val="000000"/>
              </a:solidFill>
              <a:latin typeface="楷体" panose="02010609060101010101" charset="-122"/>
              <a:ea typeface="楷体" panose="02010609060101010101" charset="-122"/>
            </a:endParaRPr>
          </a:p>
          <a:p>
            <a:pPr eaLnBrk="0" hangingPunct="0">
              <a:lnSpc>
                <a:spcPct val="150000"/>
              </a:lnSpc>
            </a:pPr>
            <a:r>
              <a:rPr lang="en-US" altLang="zh-CN" sz="2100" b="1">
                <a:solidFill>
                  <a:srgbClr val="000000"/>
                </a:solidFill>
                <a:latin typeface="楷体" panose="02010609060101010101" charset="-122"/>
                <a:ea typeface="楷体" panose="02010609060101010101" charset="-122"/>
              </a:rPr>
              <a:t>                     ——</a:t>
            </a:r>
            <a:r>
              <a:rPr lang="zh-CN" altLang="en-US" sz="2100" b="1">
                <a:solidFill>
                  <a:srgbClr val="000000"/>
                </a:solidFill>
                <a:latin typeface="楷体" panose="02010609060101010101" charset="-122"/>
                <a:ea typeface="楷体" panose="02010609060101010101" charset="-122"/>
              </a:rPr>
              <a:t>列宁</a:t>
            </a:r>
            <a:r>
              <a:rPr lang="en-US" altLang="zh-CN" sz="2100" b="1">
                <a:solidFill>
                  <a:srgbClr val="000000"/>
                </a:solidFill>
                <a:latin typeface="楷体" panose="02010609060101010101" charset="-122"/>
                <a:ea typeface="楷体" panose="02010609060101010101" charset="-122"/>
              </a:rPr>
              <a:t>《</a:t>
            </a:r>
            <a:r>
              <a:rPr lang="zh-CN" altLang="en-US" sz="2100" b="1">
                <a:solidFill>
                  <a:srgbClr val="000000"/>
                </a:solidFill>
                <a:latin typeface="楷体" panose="02010609060101010101" charset="-122"/>
                <a:ea typeface="楷体" panose="02010609060101010101" charset="-122"/>
              </a:rPr>
              <a:t>十月革命四周年</a:t>
            </a:r>
            <a:r>
              <a:rPr lang="en-US" altLang="zh-CN" sz="2100" b="1">
                <a:solidFill>
                  <a:srgbClr val="000000"/>
                </a:solidFill>
                <a:latin typeface="楷体" panose="02010609060101010101" charset="-122"/>
                <a:ea typeface="楷体" panose="02010609060101010101" charset="-122"/>
              </a:rPr>
              <a:t>》</a:t>
            </a:r>
            <a:endParaRPr lang="zh-CN" altLang="en-US" sz="2100" b="1">
              <a:solidFill>
                <a:srgbClr val="000000"/>
              </a:solidFill>
              <a:latin typeface="楷体" panose="02010609060101010101" charset="-122"/>
              <a:ea typeface="楷体" panose="02010609060101010101" charset="-122"/>
            </a:endParaRPr>
          </a:p>
        </p:txBody>
      </p:sp>
      <p:sp>
        <p:nvSpPr>
          <p:cNvPr id="13" name="文本框 12"/>
          <p:cNvSpPr txBox="1"/>
          <p:nvPr/>
        </p:nvSpPr>
        <p:spPr>
          <a:xfrm>
            <a:off x="377825" y="867410"/>
            <a:ext cx="1356995" cy="491490"/>
          </a:xfrm>
          <a:prstGeom prst="rect">
            <a:avLst/>
          </a:prstGeom>
          <a:solidFill>
            <a:srgbClr val="FDD036"/>
          </a:solidFill>
        </p:spPr>
        <p:txBody>
          <a:bodyPr wrap="square" rtlCol="0" anchor="t">
            <a:spAutoFit/>
          </a:bodyPr>
          <a:lstStyle/>
          <a:p>
            <a:r>
              <a:rPr lang="en-US" altLang="zh-CN" sz="2600">
                <a:latin typeface="黑体" panose="02010609060101010101" charset="-122"/>
                <a:ea typeface="黑体" panose="02010609060101010101" charset="-122"/>
                <a:sym typeface="微软雅黑" panose="020b0503020204020204" pitchFamily="34" charset="-122"/>
              </a:rPr>
              <a:t>1.</a:t>
            </a:r>
            <a:r>
              <a:rPr lang="zh-CN" altLang="en-US" sz="2600">
                <a:latin typeface="黑体" panose="02010609060101010101" charset="-122"/>
                <a:ea typeface="黑体" panose="02010609060101010101" charset="-122"/>
                <a:sym typeface="微软雅黑" panose="020b0503020204020204" pitchFamily="34" charset="-122"/>
              </a:rPr>
              <a:t>背景</a:t>
            </a:r>
            <a:endParaRPr lang="zh-CN" altLang="en-US" sz="2600">
              <a:latin typeface="黑体" charset="-122"/>
              <a:ea typeface="黑体" charset="-122"/>
              <a:sym typeface="微软雅黑" pitchFamily="34" charset="-122"/>
            </a:endParaRPr>
          </a:p>
        </p:txBody>
      </p:sp>
      <p:sp>
        <p:nvSpPr>
          <p:cNvPr id="5" name="文本框 4"/>
          <p:cNvSpPr txBox="1"/>
          <p:nvPr/>
        </p:nvSpPr>
        <p:spPr>
          <a:xfrm>
            <a:off x="273050" y="1466215"/>
            <a:ext cx="11651615" cy="1198880"/>
          </a:xfrm>
          <a:prstGeom prst="rect">
            <a:avLst/>
          </a:prstGeom>
          <a:noFill/>
          <a:ln w="19050">
            <a:noFill/>
            <a:prstDash val="sysDash"/>
          </a:ln>
        </p:spPr>
        <p:txBody>
          <a:bodyPr wrap="square">
            <a:spAutoFit/>
          </a:bodyPr>
          <a:lstStyle/>
          <a:p>
            <a:pPr indent="131445"/>
            <a:r>
              <a:rPr lang="zh-CN" sz="2400" b="1">
                <a:latin typeface="楷体" panose="02010609060101010101" charset="-122"/>
                <a:ea typeface="楷体" panose="02010609060101010101" charset="-122"/>
                <a:cs typeface="楷体" panose="02010609060101010101" charset="-122"/>
              </a:rPr>
              <a:t>经济困难</a:t>
            </a:r>
            <a:r>
              <a:rPr lang="zh-CN" sz="2400" b="0">
                <a:latin typeface="楷体" panose="02010609060101010101" charset="-122"/>
                <a:ea typeface="楷体" panose="02010609060101010101" charset="-122"/>
                <a:cs typeface="楷体" panose="02010609060101010101" charset="-122"/>
              </a:rPr>
              <a:t>：①国内战争结束后，苏维埃亟待恢复遭到战争严重破坏的经济。</a:t>
            </a:r>
            <a:r>
              <a:rPr lang="zh-CN" sz="2400" b="0">
                <a:latin typeface="楷体" panose="02010609060101010101" charset="-122"/>
                <a:ea typeface="楷体" panose="02010609060101010101" charset="-122"/>
                <a:cs typeface="楷体" panose="02010609060101010101" charset="-122"/>
              </a:rPr>
              <a:t>           ②国家也没能力直接领导和组织所有企业的生产。</a:t>
            </a:r>
            <a:r>
              <a:rPr lang="zh-CN" sz="2400" b="1">
                <a:latin typeface="楷体" panose="02010609060101010101" charset="-122"/>
                <a:ea typeface="楷体" panose="02010609060101010101" charset="-122"/>
                <a:cs typeface="楷体" panose="02010609060101010101" charset="-122"/>
              </a:rPr>
              <a:t> 政治危机</a:t>
            </a:r>
            <a:r>
              <a:rPr lang="zh-CN" sz="2400" b="0">
                <a:latin typeface="楷体" panose="02010609060101010101" charset="-122"/>
                <a:ea typeface="楷体" panose="02010609060101010101" charset="-122"/>
                <a:cs typeface="楷体" panose="02010609060101010101" charset="-122"/>
              </a:rPr>
              <a:t>：</a:t>
            </a:r>
            <a:r>
              <a:rPr lang="zh-CN" sz="2400" b="0" u="sng">
                <a:latin typeface="楷体" panose="02010609060101010101" charset="-122"/>
                <a:ea typeface="楷体" panose="02010609060101010101" charset="-122"/>
                <a:cs typeface="楷体" panose="02010609060101010101" charset="-122"/>
              </a:rPr>
              <a:t>农民</a:t>
            </a:r>
            <a:r>
              <a:rPr lang="zh-CN" sz="2400" b="0">
                <a:latin typeface="楷体" panose="02010609060101010101" charset="-122"/>
                <a:ea typeface="楷体" panose="02010609060101010101" charset="-122"/>
                <a:cs typeface="楷体" panose="02010609060101010101" charset="-122"/>
              </a:rPr>
              <a:t>对余粮征集制的不满与日俱增，</a:t>
            </a:r>
            <a:r>
              <a:rPr lang="zh-CN" sz="2400" b="1" u="sng">
                <a:latin typeface="楷体" panose="02010609060101010101" charset="-122"/>
                <a:ea typeface="楷体" panose="02010609060101010101" charset="-122"/>
                <a:cs typeface="楷体" panose="02010609060101010101" charset="-122"/>
              </a:rPr>
              <a:t>频繁发生暴动</a:t>
            </a:r>
            <a:r>
              <a:rPr lang="zh-CN" sz="2400" b="1">
                <a:latin typeface="楷体" panose="02010609060101010101" charset="-122"/>
                <a:ea typeface="楷体" panose="02010609060101010101" charset="-122"/>
                <a:cs typeface="楷体" panose="02010609060101010101" charset="-122"/>
              </a:rPr>
              <a:t>（工农联盟破裂）。</a:t>
            </a:r>
            <a:r>
              <a:rPr lang="zh-CN" sz="2400" b="1">
                <a:latin typeface="楷体" panose="02010609060101010101" charset="-122"/>
                <a:ea typeface="楷体" panose="02010609060101010101" charset="-122"/>
                <a:cs typeface="楷体" panose="02010609060101010101" charset="-122"/>
              </a:rPr>
              <a:t>
</a:t>
            </a:r>
            <a:endParaRPr lang="zh-CN" altLang="en-US" sz="2400">
              <a:latin typeface="楷体" panose="02010609060101010101" charset="-122"/>
              <a:ea typeface="楷体" panose="02010609060101010101" charset="-122"/>
              <a:cs typeface="楷体" panose="02010609060101010101" charset="-122"/>
            </a:endParaRPr>
          </a:p>
        </p:txBody>
      </p:sp>
      <p:sp>
        <p:nvSpPr>
          <p:cNvPr id="8" name="文本框 7"/>
          <p:cNvSpPr txBox="1"/>
          <p:nvPr/>
        </p:nvSpPr>
        <p:spPr>
          <a:xfrm>
            <a:off x="543560" y="1526540"/>
            <a:ext cx="11651615" cy="1198880"/>
          </a:xfrm>
          <a:prstGeom prst="rect">
            <a:avLst/>
          </a:prstGeom>
          <a:solidFill>
            <a:srgbClr val="FFFFFF"/>
          </a:solidFill>
          <a:ln w="19050">
            <a:noFill/>
            <a:prstDash val="sysDash"/>
          </a:ln>
        </p:spPr>
        <p:txBody>
          <a:bodyPr wrap="square">
            <a:spAutoFit/>
          </a:bodyPr>
          <a:lstStyle/>
          <a:p>
            <a:pPr indent="131445"/>
            <a:r>
              <a:rPr lang="en-US" altLang="zh-CN" sz="2400">
                <a:latin typeface="楷体" panose="02010609060101010101" charset="-122"/>
                <a:ea typeface="楷体" panose="02010609060101010101" charset="-122"/>
                <a:cs typeface="楷体" panose="02010609060101010101" charset="-122"/>
              </a:rPr>
              <a:t>1920</a:t>
            </a:r>
            <a:r>
              <a:rPr lang="zh-CN" altLang="en-US" sz="2400">
                <a:latin typeface="楷体" panose="02010609060101010101" charset="-122"/>
                <a:ea typeface="楷体" panose="02010609060101010101" charset="-122"/>
                <a:cs typeface="楷体" panose="02010609060101010101" charset="-122"/>
              </a:rPr>
              <a:t>年工业产值为</a:t>
            </a:r>
            <a:r>
              <a:rPr lang="en-US" altLang="zh-CN" sz="2400">
                <a:latin typeface="楷体" panose="02010609060101010101" charset="-122"/>
                <a:ea typeface="楷体" panose="02010609060101010101" charset="-122"/>
                <a:cs typeface="楷体" panose="02010609060101010101" charset="-122"/>
              </a:rPr>
              <a:t>14</a:t>
            </a:r>
            <a:r>
              <a:rPr lang="zh-CN" altLang="en-US" sz="2400">
                <a:latin typeface="楷体" panose="02010609060101010101" charset="-122"/>
                <a:ea typeface="楷体" panose="02010609060101010101" charset="-122"/>
                <a:cs typeface="楷体" panose="02010609060101010101" charset="-122"/>
              </a:rPr>
              <a:t>亿卢布，只及战前的</a:t>
            </a:r>
            <a:r>
              <a:rPr lang="en-US" altLang="zh-CN" sz="2400">
                <a:latin typeface="楷体" panose="02010609060101010101" charset="-122"/>
                <a:ea typeface="楷体" panose="02010609060101010101" charset="-122"/>
                <a:cs typeface="楷体" panose="02010609060101010101" charset="-122"/>
              </a:rPr>
              <a:t>13.8%</a:t>
            </a:r>
            <a:r>
              <a:rPr lang="zh-CN" altLang="en-US" sz="2400">
                <a:latin typeface="楷体" panose="02010609060101010101" charset="-122"/>
                <a:ea typeface="楷体" panose="02010609060101010101" charset="-122"/>
                <a:cs typeface="楷体" panose="02010609060101010101" charset="-122"/>
              </a:rPr>
              <a:t>。同年的煤和铁的产量分别是</a:t>
            </a:r>
            <a:r>
              <a:rPr lang="en-US" altLang="zh-CN" sz="2400">
                <a:latin typeface="楷体" panose="02010609060101010101" charset="-122"/>
                <a:ea typeface="楷体" panose="02010609060101010101" charset="-122"/>
                <a:cs typeface="楷体" panose="02010609060101010101" charset="-122"/>
              </a:rPr>
              <a:t>870</a:t>
            </a:r>
            <a:r>
              <a:rPr lang="zh-CN" altLang="en-US" sz="2400">
                <a:latin typeface="楷体" panose="02010609060101010101" charset="-122"/>
                <a:ea typeface="楷体" panose="02010609060101010101" charset="-122"/>
                <a:cs typeface="楷体" panose="02010609060101010101" charset="-122"/>
              </a:rPr>
              <a:t>万吨和</a:t>
            </a:r>
            <a:r>
              <a:rPr lang="en-US" altLang="zh-CN" sz="2400">
                <a:latin typeface="楷体" panose="02010609060101010101" charset="-122"/>
                <a:ea typeface="楷体" panose="02010609060101010101" charset="-122"/>
                <a:cs typeface="楷体" panose="02010609060101010101" charset="-122"/>
              </a:rPr>
              <a:t>12</a:t>
            </a:r>
            <a:r>
              <a:rPr lang="zh-CN" altLang="en-US" sz="2400">
                <a:latin typeface="楷体" panose="02010609060101010101" charset="-122"/>
                <a:ea typeface="楷体" panose="02010609060101010101" charset="-122"/>
                <a:cs typeface="楷体" panose="02010609060101010101" charset="-122"/>
              </a:rPr>
              <a:t>万吨，为</a:t>
            </a:r>
            <a:r>
              <a:rPr lang="en-US" altLang="zh-CN" sz="2400">
                <a:latin typeface="楷体" panose="02010609060101010101" charset="-122"/>
                <a:ea typeface="楷体" panose="02010609060101010101" charset="-122"/>
                <a:cs typeface="楷体" panose="02010609060101010101" charset="-122"/>
              </a:rPr>
              <a:t>1917</a:t>
            </a:r>
            <a:r>
              <a:rPr lang="zh-CN" altLang="en-US" sz="2400">
                <a:latin typeface="楷体" panose="02010609060101010101" charset="-122"/>
                <a:ea typeface="楷体" panose="02010609060101010101" charset="-122"/>
                <a:cs typeface="楷体" panose="02010609060101010101" charset="-122"/>
              </a:rPr>
              <a:t>年的</a:t>
            </a:r>
            <a:r>
              <a:rPr lang="en-US" altLang="zh-CN" sz="2400">
                <a:latin typeface="楷体" panose="02010609060101010101" charset="-122"/>
                <a:ea typeface="楷体" panose="02010609060101010101" charset="-122"/>
                <a:cs typeface="楷体" panose="02010609060101010101" charset="-122"/>
              </a:rPr>
              <a:t>28%</a:t>
            </a:r>
            <a:r>
              <a:rPr lang="zh-CN" altLang="en-US" sz="2400">
                <a:latin typeface="楷体" panose="02010609060101010101" charset="-122"/>
                <a:ea typeface="楷体" panose="02010609060101010101" charset="-122"/>
                <a:cs typeface="楷体" panose="02010609060101010101" charset="-122"/>
              </a:rPr>
              <a:t>和</a:t>
            </a:r>
            <a:r>
              <a:rPr lang="en-US" altLang="zh-CN" sz="2400">
                <a:latin typeface="楷体" panose="02010609060101010101" charset="-122"/>
                <a:ea typeface="楷体" panose="02010609060101010101" charset="-122"/>
                <a:cs typeface="楷体" panose="02010609060101010101" charset="-122"/>
              </a:rPr>
              <a:t>4%</a:t>
            </a:r>
            <a:r>
              <a:rPr lang="zh-CN" altLang="en-US" sz="2400">
                <a:latin typeface="楷体" panose="02010609060101010101" charset="-122"/>
                <a:ea typeface="楷体" panose="02010609060101010101" charset="-122"/>
                <a:cs typeface="楷体" panose="02010609060101010101" charset="-122"/>
              </a:rPr>
              <a:t>。棉纺织的产量降到战前</a:t>
            </a:r>
            <a:r>
              <a:rPr lang="en-US" altLang="zh-CN" sz="2400">
                <a:latin typeface="楷体" panose="02010609060101010101" charset="-122"/>
                <a:ea typeface="楷体" panose="02010609060101010101" charset="-122"/>
                <a:cs typeface="楷体" panose="02010609060101010101" charset="-122"/>
              </a:rPr>
              <a:t>5%</a:t>
            </a:r>
            <a:r>
              <a:rPr lang="zh-CN" altLang="en-US" sz="2400">
                <a:latin typeface="楷体" panose="02010609060101010101" charset="-122"/>
                <a:ea typeface="楷体" panose="02010609060101010101" charset="-122"/>
                <a:cs typeface="楷体" panose="02010609060101010101" charset="-122"/>
              </a:rPr>
              <a:t>，人民生活困苦不堪，连面包、肥皂等最起码物品都十分缺乏。</a:t>
            </a:r>
            <a:endParaRPr lang="zh-CN" altLang="en-US" sz="2400">
              <a:latin typeface="楷体" panose="02010609060101010101" charset="-122"/>
              <a:ea typeface="楷体" panose="02010609060101010101" charset="-122"/>
              <a:cs typeface="楷体" panose="02010609060101010101" charset="-122"/>
            </a:endParaRPr>
          </a:p>
        </p:txBody>
      </p:sp>
    </p:spTree>
    <p:custDataLst>
      <p:tags r:id="rId3"/>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grpId="1" nodeType="clickEffect">
                                  <p:stCondLst>
                                    <p:cond delay="0"/>
                                  </p:stCondLst>
                                  <p:childTnLst>
                                    <p:animEffect transition="out" filter="blinds(horizontal)">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717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 fill="hold"/>
                                        <p:tgtEl>
                                          <p:spTgt spid="2"/>
                                        </p:tgtEl>
                                        <p:attrNameLst>
                                          <p:attrName>ppt_x</p:attrName>
                                        </p:attrNameLst>
                                      </p:cBhvr>
                                      <p:tavLst>
                                        <p:tav tm="0">
                                          <p:val>
                                            <p:strVal val="#ppt_x"/>
                                          </p:val>
                                        </p:tav>
                                        <p:tav tm="100000">
                                          <p:val>
                                            <p:strVal val="#ppt_x"/>
                                          </p:val>
                                        </p:tav>
                                      </p:tavLst>
                                    </p:anim>
                                    <p:anim calcmode="lin" valueType="num">
                                      <p:cBhvr>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8" grpId="1"/>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2" name="表格 11"/>
          <p:cNvGraphicFramePr>
            <a:graphicFrameLocks noGrp="1"/>
          </p:cNvGraphicFramePr>
          <p:nvPr>
            <p:custDataLst>
              <p:tags r:id="rId2"/>
            </p:custDataLst>
          </p:nvPr>
        </p:nvGraphicFramePr>
        <p:xfrm>
          <a:off x="2018030" y="377190"/>
          <a:ext cx="7496175" cy="4331335"/>
        </p:xfrm>
        <a:graphic>
          <a:graphicData uri="http://schemas.openxmlformats.org/drawingml/2006/table">
            <a:tbl>
              <a:tblPr firstRow="1">
                <a:effectLst/>
                <a:tableStyleId>{5940675A-B579-460E-94D1-54222C63F5DA}</a:tableStyleId>
              </a:tblPr>
              <a:tblGrid>
                <a:gridCol w="1591945"/>
                <a:gridCol w="2478405"/>
                <a:gridCol w="3425825"/>
              </a:tblGrid>
              <a:tr h="1205865">
                <a:tc>
                  <a:txBody>
                    <a:bodyPr vert="horz" wrap="square"/>
                    <a:lstStyle/>
                    <a:p>
                      <a:pPr algn="ctr">
                        <a:buNone/>
                      </a:pPr>
                      <a:endParaRPr lang="zh-CN" altLang="en-US" sz="1800" b="1">
                        <a:solidFill>
                          <a:sysClr val="window" lastClr="FFFFFF"/>
                        </a:solidFill>
                        <a:latin typeface="宋体" pitchFamily="2" charset="-122"/>
                        <a:ea typeface="宋体" pitchFamily="2"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9BBB59">
                        <a:lumMod val="40000"/>
                        <a:lumOff val="60000"/>
                      </a:srgbClr>
                    </a:solidFill>
                  </a:tcPr>
                </a:tc>
                <a:tc>
                  <a:txBody>
                    <a:bodyPr vert="horz" wrap="square"/>
                    <a:lstStyle/>
                    <a:p>
                      <a:pPr algn="ctr">
                        <a:buNone/>
                      </a:pPr>
                      <a:r>
                        <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rPr>
                        <a:t>战时共产主义政策</a:t>
                      </a:r>
                      <a:endPar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endParaRPr>
                    </a:p>
                    <a:p>
                      <a:pPr algn="ctr">
                        <a:buNone/>
                      </a:pPr>
                      <a:r>
                        <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rPr>
                        <a:t>（</a:t>
                      </a:r>
                      <a:r>
                        <a:rPr lang="en-US" altLang="zh-CN" sz="2100" b="1">
                          <a:solidFill>
                            <a:sysClr val="windowText" lastClr="000000"/>
                          </a:solidFill>
                          <a:latin typeface="楷体" panose="02010609060101010101" charset="-122"/>
                          <a:ea typeface="楷体" panose="02010609060101010101" charset="-122"/>
                          <a:cs typeface="宋体" panose="02010600030101010101" pitchFamily="2" charset="-122"/>
                        </a:rPr>
                        <a:t>1918</a:t>
                      </a:r>
                      <a:r>
                        <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rPr>
                        <a:t>年</a:t>
                      </a:r>
                      <a:r>
                        <a:rPr lang="en-US" altLang="zh-CN" sz="2100" b="1">
                          <a:solidFill>
                            <a:sysClr val="windowText" lastClr="000000"/>
                          </a:solidFill>
                          <a:latin typeface="楷体" panose="02010609060101010101" charset="-122"/>
                          <a:ea typeface="楷体" panose="02010609060101010101" charset="-122"/>
                          <a:cs typeface="宋体" panose="02010600030101010101" pitchFamily="2" charset="-122"/>
                        </a:rPr>
                        <a:t>—1920</a:t>
                      </a:r>
                      <a:r>
                        <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rPr>
                        <a:t>年）</a:t>
                      </a:r>
                      <a:endPar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9BBB59">
                        <a:lumMod val="40000"/>
                        <a:lumOff val="60000"/>
                      </a:srgbClr>
                    </a:solidFill>
                  </a:tcPr>
                </a:tc>
                <a:tc>
                  <a:txBody>
                    <a:bodyPr vert="horz" wrap="square"/>
                    <a:lstStyle/>
                    <a:p>
                      <a:pPr algn="ctr">
                        <a:buNone/>
                      </a:pPr>
                      <a:r>
                        <a:rPr lang="zh-CN" altLang="en-US" sz="4050" b="1">
                          <a:solidFill>
                            <a:srgbClr val="FF0000"/>
                          </a:solidFill>
                          <a:latin typeface="楷体" panose="02010609060101010101" charset="-122"/>
                          <a:ea typeface="楷体" panose="02010609060101010101" charset="-122"/>
                          <a:cs typeface="宋体" panose="02010600030101010101" pitchFamily="2" charset="-122"/>
                        </a:rPr>
                        <a:t>新</a:t>
                      </a:r>
                      <a:r>
                        <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rPr>
                        <a:t>经济政策</a:t>
                      </a:r>
                      <a:endPar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endParaRPr>
                    </a:p>
                    <a:p>
                      <a:pPr algn="ctr">
                        <a:buNone/>
                      </a:pPr>
                      <a:r>
                        <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rPr>
                        <a:t>（</a:t>
                      </a:r>
                      <a:r>
                        <a:rPr lang="en-US" altLang="zh-CN" sz="2100" b="1">
                          <a:solidFill>
                            <a:sysClr val="windowText" lastClr="000000"/>
                          </a:solidFill>
                          <a:latin typeface="楷体" panose="02010609060101010101" charset="-122"/>
                          <a:ea typeface="楷体" panose="02010609060101010101" charset="-122"/>
                          <a:cs typeface="宋体" panose="02010600030101010101" pitchFamily="2" charset="-122"/>
                        </a:rPr>
                        <a:t>1921</a:t>
                      </a:r>
                      <a:r>
                        <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rPr>
                        <a:t>年春）</a:t>
                      </a:r>
                      <a:endParaRPr lang="zh-CN" altLang="en-US" sz="2100" b="1">
                        <a:solidFill>
                          <a:sysClr val="windowText" lastClr="000000"/>
                        </a:solidFill>
                        <a:latin typeface="楷体" panose="02010609060101010101" charset="-122"/>
                        <a:ea typeface="楷体" panose="02010609060101010101" charset="-122"/>
                        <a:cs typeface="宋体" panose="02010600030101010101" pitchFamily="2"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solidFill>
                      <a:srgbClr val="9BBB59">
                        <a:lumMod val="40000"/>
                        <a:lumOff val="60000"/>
                      </a:srgbClr>
                    </a:solidFill>
                  </a:tcPr>
                </a:tc>
              </a:tr>
              <a:tr h="1041400">
                <a:tc>
                  <a:txBody>
                    <a:bodyPr vert="horz" wrap="square"/>
                    <a:lstStyle/>
                    <a:p>
                      <a:pPr algn="ctr">
                        <a:buNone/>
                      </a:pPr>
                      <a:r>
                        <a:rPr lang="zh-CN" altLang="en-US" sz="2400" b="1">
                          <a:solidFill>
                            <a:sysClr val="windowText" lastClr="000000"/>
                          </a:solidFill>
                          <a:latin typeface="楷体" panose="02010609060101010101" charset="-122"/>
                          <a:ea typeface="楷体" panose="02010609060101010101" charset="-122"/>
                        </a:rPr>
                        <a:t>农业</a:t>
                      </a:r>
                      <a:endParaRPr lang="zh-CN" altLang="en-US" sz="2400" b="1">
                        <a:solidFill>
                          <a:sysClr val="windowText" lastClr="000000"/>
                        </a:solidFill>
                        <a:latin typeface="楷体" panose="02010609060101010101" charset="-122"/>
                        <a:ea typeface="楷体" panose="02010609060101010101"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8064A2">
                        <a:tint val="20000"/>
                      </a:srgbClr>
                    </a:solidFill>
                  </a:tcPr>
                </a:tc>
                <a:tc>
                  <a:txBody>
                    <a:bodyPr vert="horz" wrap="square"/>
                    <a:lstStyle/>
                    <a:p>
                      <a:pPr algn="ctr">
                        <a:buNone/>
                      </a:pPr>
                      <a:endParaRPr lang="zh-CN" altLang="en-US" sz="1800" b="1">
                        <a:solidFill>
                          <a:sysClr val="windowText" lastClr="000000"/>
                        </a:solidFill>
                        <a:latin typeface="宋体" panose="02010600030101010101" pitchFamily="2" charset="-122"/>
                        <a:ea typeface="宋体" panose="02010600030101010101" pitchFamily="2"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8064A2">
                        <a:tint val="20000"/>
                      </a:srgbClr>
                    </a:solidFill>
                  </a:tcPr>
                </a:tc>
                <a:tc>
                  <a:txBody>
                    <a:bodyPr vert="horz" wrap="square"/>
                    <a:lstStyle/>
                    <a:p>
                      <a:pPr algn="ctr">
                        <a:buNone/>
                      </a:pPr>
                      <a:endParaRPr lang="zh-CN" altLang="en-US" sz="1800" b="1">
                        <a:solidFill>
                          <a:sysClr val="windowText" lastClr="000000"/>
                        </a:solidFill>
                        <a:latin typeface="宋体" panose="02010600030101010101" pitchFamily="2" charset="-122"/>
                        <a:ea typeface="宋体" panose="02010600030101010101" pitchFamily="2"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8064A2">
                        <a:tint val="20000"/>
                      </a:srgbClr>
                    </a:solidFill>
                  </a:tcPr>
                </a:tc>
              </a:tr>
              <a:tr h="1042670">
                <a:tc>
                  <a:txBody>
                    <a:bodyPr vert="horz" wrap="square"/>
                    <a:lstStyle/>
                    <a:p>
                      <a:pPr algn="ctr">
                        <a:buNone/>
                      </a:pPr>
                      <a:r>
                        <a:rPr lang="zh-CN" altLang="en-US" sz="2400" b="1">
                          <a:solidFill>
                            <a:sysClr val="windowText" lastClr="000000"/>
                          </a:solidFill>
                          <a:latin typeface="楷体" panose="02010609060101010101" charset="-122"/>
                          <a:ea typeface="楷体" panose="02010609060101010101" charset="-122"/>
                        </a:rPr>
                        <a:t>工业</a:t>
                      </a:r>
                      <a:endParaRPr lang="zh-CN" altLang="en-US" sz="2400" b="1">
                        <a:solidFill>
                          <a:sysClr val="windowText" lastClr="000000"/>
                        </a:solidFill>
                        <a:latin typeface="楷体" panose="02010609060101010101" charset="-122"/>
                        <a:ea typeface="楷体" panose="02010609060101010101"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8064A2">
                        <a:tint val="20000"/>
                      </a:srgbClr>
                    </a:solidFill>
                  </a:tcPr>
                </a:tc>
                <a:tc>
                  <a:txBody>
                    <a:bodyPr vert="horz" wrap="square"/>
                    <a:lstStyle/>
                    <a:p>
                      <a:pPr algn="ctr">
                        <a:buNone/>
                      </a:pPr>
                      <a:endParaRPr lang="zh-CN" altLang="en-US" sz="1800" b="1">
                        <a:solidFill>
                          <a:sysClr val="windowText" lastClr="000000"/>
                        </a:solidFill>
                        <a:latin typeface="宋体" panose="02010600030101010101" pitchFamily="2" charset="-122"/>
                        <a:ea typeface="宋体" panose="02010600030101010101" pitchFamily="2"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8064A2">
                        <a:tint val="20000"/>
                      </a:srgbClr>
                    </a:solidFill>
                  </a:tcPr>
                </a:tc>
                <a:tc>
                  <a:txBody>
                    <a:bodyPr vert="horz" wrap="square"/>
                    <a:lstStyle/>
                    <a:p>
                      <a:pPr algn="ctr">
                        <a:buNone/>
                      </a:pPr>
                      <a:endParaRPr lang="zh-CN" altLang="en-US" sz="1800" b="1">
                        <a:solidFill>
                          <a:sysClr val="windowText" lastClr="000000"/>
                        </a:solidFill>
                        <a:latin typeface="宋体" panose="02010600030101010101" pitchFamily="2" charset="-122"/>
                        <a:ea typeface="宋体" panose="02010600030101010101" pitchFamily="2"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8064A2">
                        <a:tint val="20000"/>
                      </a:srgbClr>
                    </a:solidFill>
                  </a:tcPr>
                </a:tc>
              </a:tr>
              <a:tr h="1041400">
                <a:tc>
                  <a:txBody>
                    <a:bodyPr vert="horz" wrap="square"/>
                    <a:lstStyle/>
                    <a:p>
                      <a:pPr algn="ctr">
                        <a:buNone/>
                      </a:pPr>
                      <a:r>
                        <a:rPr lang="zh-CN" altLang="en-US" sz="2400" b="1">
                          <a:solidFill>
                            <a:sysClr val="windowText" lastClr="000000"/>
                          </a:solidFill>
                          <a:latin typeface="楷体" panose="02010609060101010101" charset="-122"/>
                          <a:ea typeface="楷体" panose="02010609060101010101" charset="-122"/>
                        </a:rPr>
                        <a:t>商业</a:t>
                      </a:r>
                      <a:endParaRPr lang="zh-CN" altLang="en-US" sz="2400" b="1">
                        <a:solidFill>
                          <a:sysClr val="windowText" lastClr="000000"/>
                        </a:solidFill>
                        <a:latin typeface="楷体" panose="02010609060101010101" charset="-122"/>
                        <a:ea typeface="楷体" panose="02010609060101010101"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8064A2">
                        <a:tint val="20000"/>
                      </a:srgbClr>
                    </a:solidFill>
                  </a:tcPr>
                </a:tc>
                <a:tc>
                  <a:txBody>
                    <a:bodyPr vert="horz" wrap="square"/>
                    <a:lstStyle/>
                    <a:p>
                      <a:pPr algn="ctr">
                        <a:buNone/>
                      </a:pPr>
                      <a:endParaRPr lang="zh-CN" altLang="en-US" sz="1800" b="1">
                        <a:solidFill>
                          <a:sysClr val="windowText" lastClr="000000"/>
                        </a:solidFill>
                        <a:latin typeface="宋体" panose="02010600030101010101" pitchFamily="2" charset="-122"/>
                        <a:ea typeface="宋体" panose="02010600030101010101" pitchFamily="2"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8064A2">
                        <a:tint val="20000"/>
                      </a:srgbClr>
                    </a:solidFill>
                  </a:tcPr>
                </a:tc>
                <a:tc>
                  <a:txBody>
                    <a:bodyPr vert="horz" wrap="square"/>
                    <a:lstStyle/>
                    <a:p>
                      <a:pPr algn="ctr">
                        <a:buNone/>
                      </a:pPr>
                      <a:endParaRPr lang="zh-CN" altLang="en-US" sz="1800" b="1">
                        <a:solidFill>
                          <a:sysClr val="windowText" lastClr="000000"/>
                        </a:solidFill>
                        <a:latin typeface="宋体" pitchFamily="2" charset="-122"/>
                        <a:ea typeface="宋体" pitchFamily="2" charset="-122"/>
                      </a:endParaRPr>
                    </a:p>
                  </a:txBody>
                  <a:tcPr marL="68580" marR="68580" marT="34290" marB="3429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solidFill>
                      <a:srgbClr val="8064A2">
                        <a:tint val="20000"/>
                      </a:srgbClr>
                    </a:solidFill>
                  </a:tcPr>
                </a:tc>
              </a:tr>
            </a:tbl>
          </a:graphicData>
        </a:graphic>
      </p:graphicFrame>
      <p:sp>
        <p:nvSpPr>
          <p:cNvPr id="14" name="文本框 2"/>
          <p:cNvSpPr txBox="1"/>
          <p:nvPr/>
        </p:nvSpPr>
        <p:spPr>
          <a:xfrm>
            <a:off x="3738245" y="1730375"/>
            <a:ext cx="2020888" cy="460375"/>
          </a:xfrm>
          <a:prstGeom prst="rect">
            <a:avLst/>
          </a:prstGeom>
          <a:noFill/>
          <a:ln w="9525">
            <a:noFill/>
          </a:ln>
        </p:spPr>
        <p:txBody>
          <a:bodyPr wrap="square" anchor="t">
            <a:spAutoFit/>
          </a:bodyPr>
          <a:lstStyle/>
          <a:p>
            <a:pPr algn="ctr" eaLnBrk="0" hangingPunct="0"/>
            <a:r>
              <a:rPr lang="zh-CN" altLang="en-US" sz="2400" b="1">
                <a:solidFill>
                  <a:srgbClr val="000000"/>
                </a:solidFill>
                <a:latin typeface="楷体" panose="02010609060101010101" charset="-122"/>
                <a:ea typeface="楷体" panose="02010609060101010101" charset="-122"/>
                <a:sym typeface="宋体" panose="02010600030101010101" pitchFamily="2" charset="-122"/>
              </a:rPr>
              <a:t>余粮收集制</a:t>
            </a:r>
            <a:endParaRPr lang="zh-CN" altLang="en-US" sz="2400" b="1">
              <a:solidFill>
                <a:srgbClr val="000000"/>
              </a:solidFill>
              <a:latin typeface="楷体" panose="02010609060101010101" charset="-122"/>
              <a:ea typeface="楷体" panose="02010609060101010101" charset="-122"/>
              <a:sym typeface="宋体" panose="02010600030101010101" pitchFamily="2" charset="-122"/>
            </a:endParaRPr>
          </a:p>
        </p:txBody>
      </p:sp>
      <p:sp>
        <p:nvSpPr>
          <p:cNvPr id="15" name="文本框 4"/>
          <p:cNvSpPr txBox="1"/>
          <p:nvPr/>
        </p:nvSpPr>
        <p:spPr>
          <a:xfrm>
            <a:off x="3648075" y="2908935"/>
            <a:ext cx="2362835" cy="460375"/>
          </a:xfrm>
          <a:prstGeom prst="rect">
            <a:avLst/>
          </a:prstGeom>
          <a:noFill/>
          <a:ln w="9525">
            <a:noFill/>
          </a:ln>
        </p:spPr>
        <p:txBody>
          <a:bodyPr wrap="square" anchor="t">
            <a:spAutoFit/>
          </a:bodyPr>
          <a:lstStyle/>
          <a:p>
            <a:pPr algn="ctr" eaLnBrk="0" hangingPunct="0"/>
            <a:r>
              <a:rPr lang="zh-CN" altLang="en-US" sz="2400" b="1">
                <a:solidFill>
                  <a:srgbClr val="000000"/>
                </a:solidFill>
                <a:latin typeface="楷体" panose="02010609060101010101" charset="-122"/>
                <a:ea typeface="楷体" panose="02010609060101010101" charset="-122"/>
              </a:rPr>
              <a:t>大中收归国有</a:t>
            </a:r>
            <a:endParaRPr lang="zh-CN" altLang="en-US" sz="2400" b="1">
              <a:solidFill>
                <a:srgbClr val="000000"/>
              </a:solidFill>
              <a:latin typeface="楷体" panose="02010609060101010101" charset="-122"/>
              <a:ea typeface="楷体" panose="02010609060101010101" charset="-122"/>
            </a:endParaRPr>
          </a:p>
        </p:txBody>
      </p:sp>
      <p:sp>
        <p:nvSpPr>
          <p:cNvPr id="17" name="文本框 5"/>
          <p:cNvSpPr txBox="1"/>
          <p:nvPr/>
        </p:nvSpPr>
        <p:spPr>
          <a:xfrm>
            <a:off x="3792220" y="3935413"/>
            <a:ext cx="2022475" cy="460375"/>
          </a:xfrm>
          <a:prstGeom prst="rect">
            <a:avLst/>
          </a:prstGeom>
          <a:noFill/>
          <a:ln w="9525">
            <a:noFill/>
          </a:ln>
        </p:spPr>
        <p:txBody>
          <a:bodyPr wrap="square" anchor="t">
            <a:spAutoFit/>
          </a:bodyPr>
          <a:lstStyle/>
          <a:p>
            <a:pPr algn="ctr" eaLnBrk="0" hangingPunct="0"/>
            <a:r>
              <a:rPr lang="zh-CN" altLang="en-US" sz="2400" b="1">
                <a:solidFill>
                  <a:srgbClr val="000000"/>
                </a:solidFill>
                <a:latin typeface="楷体" panose="02010609060101010101" charset="-122"/>
                <a:ea typeface="楷体" panose="02010609060101010101" charset="-122"/>
              </a:rPr>
              <a:t>取消自由贸易</a:t>
            </a:r>
            <a:endParaRPr lang="zh-CN" altLang="en-US" sz="2400" b="1">
              <a:solidFill>
                <a:srgbClr val="000000"/>
              </a:solidFill>
              <a:latin typeface="楷体" panose="02010609060101010101" charset="-122"/>
              <a:ea typeface="楷体" panose="02010609060101010101" charset="-122"/>
            </a:endParaRPr>
          </a:p>
        </p:txBody>
      </p:sp>
      <p:sp>
        <p:nvSpPr>
          <p:cNvPr id="18" name="文本框 6"/>
          <p:cNvSpPr txBox="1"/>
          <p:nvPr/>
        </p:nvSpPr>
        <p:spPr>
          <a:xfrm>
            <a:off x="6565265" y="1796098"/>
            <a:ext cx="2244725" cy="460375"/>
          </a:xfrm>
          <a:prstGeom prst="rect">
            <a:avLst/>
          </a:prstGeom>
          <a:noFill/>
          <a:ln w="9525">
            <a:noFill/>
          </a:ln>
        </p:spPr>
        <p:txBody>
          <a:bodyPr wrap="square" anchor="t">
            <a:spAutoFit/>
          </a:bodyPr>
          <a:lstStyle/>
          <a:p>
            <a:pPr algn="ctr" eaLnBrk="0" hangingPunct="0"/>
            <a:r>
              <a:rPr lang="zh-CN" altLang="en-US" sz="2400" b="1">
                <a:solidFill>
                  <a:srgbClr val="000000"/>
                </a:solidFill>
                <a:latin typeface="楷体" panose="02010609060101010101" charset="-122"/>
                <a:ea typeface="楷体" panose="02010609060101010101" charset="-122"/>
              </a:rPr>
              <a:t>固定粮食税</a:t>
            </a:r>
            <a:endParaRPr lang="zh-CN" altLang="en-US" sz="2400" b="1">
              <a:solidFill>
                <a:srgbClr val="000000"/>
              </a:solidFill>
              <a:latin typeface="楷体" panose="02010609060101010101" charset="-122"/>
              <a:ea typeface="楷体" panose="02010609060101010101" charset="-122"/>
            </a:endParaRPr>
          </a:p>
        </p:txBody>
      </p:sp>
      <p:sp>
        <p:nvSpPr>
          <p:cNvPr id="19" name="文本框 7"/>
          <p:cNvSpPr txBox="1"/>
          <p:nvPr/>
        </p:nvSpPr>
        <p:spPr>
          <a:xfrm>
            <a:off x="6516688" y="2638743"/>
            <a:ext cx="2351087" cy="1198880"/>
          </a:xfrm>
          <a:prstGeom prst="rect">
            <a:avLst/>
          </a:prstGeom>
          <a:noFill/>
          <a:ln w="9525">
            <a:noFill/>
          </a:ln>
        </p:spPr>
        <p:txBody>
          <a:bodyPr wrap="square" anchor="t">
            <a:spAutoFit/>
          </a:bodyPr>
          <a:lstStyle/>
          <a:p>
            <a:pPr algn="ctr" eaLnBrk="0" hangingPunct="0"/>
            <a:r>
              <a:rPr lang="zh-CN" altLang="en-US" sz="2400" b="1">
                <a:solidFill>
                  <a:srgbClr val="000000"/>
                </a:solidFill>
                <a:latin typeface="楷体" panose="02010609060101010101" charset="-122"/>
                <a:ea typeface="楷体" panose="02010609060101010101" charset="-122"/>
              </a:rPr>
              <a:t>大企业国有，中小企业可以私营（租让制）</a:t>
            </a:r>
            <a:endParaRPr lang="zh-CN" altLang="en-US" sz="2400" b="1">
              <a:solidFill>
                <a:srgbClr val="000000"/>
              </a:solidFill>
              <a:latin typeface="楷体" panose="02010609060101010101" charset="-122"/>
              <a:ea typeface="楷体" panose="02010609060101010101" charset="-122"/>
            </a:endParaRPr>
          </a:p>
        </p:txBody>
      </p:sp>
      <p:sp>
        <p:nvSpPr>
          <p:cNvPr id="20" name="文本框 9"/>
          <p:cNvSpPr txBox="1"/>
          <p:nvPr/>
        </p:nvSpPr>
        <p:spPr>
          <a:xfrm>
            <a:off x="6703695" y="3963988"/>
            <a:ext cx="2349500" cy="460375"/>
          </a:xfrm>
          <a:prstGeom prst="rect">
            <a:avLst/>
          </a:prstGeom>
          <a:noFill/>
          <a:ln w="9525">
            <a:noFill/>
          </a:ln>
        </p:spPr>
        <p:txBody>
          <a:bodyPr wrap="square" anchor="t">
            <a:spAutoFit/>
          </a:bodyPr>
          <a:lstStyle/>
          <a:p>
            <a:pPr algn="ctr" eaLnBrk="0" hangingPunct="0"/>
            <a:r>
              <a:rPr lang="zh-CN" altLang="en-US" sz="2400" b="1">
                <a:solidFill>
                  <a:srgbClr val="000000"/>
                </a:solidFill>
                <a:latin typeface="楷体" panose="02010609060101010101" charset="-122"/>
                <a:ea typeface="楷体" panose="02010609060101010101" charset="-122"/>
              </a:rPr>
              <a:t>实行自由贸易</a:t>
            </a:r>
            <a:endParaRPr lang="zh-CN" altLang="en-US" sz="2400" b="1">
              <a:solidFill>
                <a:srgbClr val="000000"/>
              </a:solidFill>
              <a:latin typeface="楷体" panose="02010609060101010101" charset="-122"/>
              <a:ea typeface="楷体" panose="02010609060101010101" charset="-122"/>
            </a:endParaRPr>
          </a:p>
        </p:txBody>
      </p:sp>
      <p:sp>
        <p:nvSpPr>
          <p:cNvPr id="21" name="Text Box 128"/>
          <p:cNvSpPr txBox="1"/>
          <p:nvPr/>
        </p:nvSpPr>
        <p:spPr>
          <a:xfrm>
            <a:off x="9904413" y="599123"/>
            <a:ext cx="1881187" cy="4476750"/>
          </a:xfrm>
          <a:prstGeom prst="rect">
            <a:avLst/>
          </a:prstGeom>
          <a:solidFill>
            <a:srgbClr val="FFFF00"/>
          </a:solidFill>
          <a:ln w="19050" cap="flat" cmpd="sng">
            <a:solidFill>
              <a:srgbClr val="FF0000"/>
            </a:solidFill>
            <a:prstDash val="solid"/>
            <a:miter/>
            <a:headEnd type="none" w="med" len="med"/>
            <a:tailEnd type="none" w="med" len="med"/>
          </a:ln>
        </p:spPr>
        <p:txBody>
          <a:bodyPr wrap="square" anchor="t">
            <a:spAutoFit/>
          </a:bodyPr>
          <a:lstStyle/>
          <a:p>
            <a:pPr eaLnBrk="0" hangingPunct="0"/>
            <a:r>
              <a:rPr lang="zh-CN" altLang="en-US" sz="3300" b="1">
                <a:solidFill>
                  <a:srgbClr val="3333FF"/>
                </a:solidFill>
                <a:latin typeface="宋体" panose="02010600030101010101" pitchFamily="2" charset="-122"/>
                <a:ea typeface="宋体" panose="02010600030101010101" pitchFamily="2" charset="-122"/>
              </a:rPr>
              <a:t>“新” </a:t>
            </a:r>
            <a:r>
              <a:rPr lang="zh-CN" altLang="en-US" sz="1200" b="1">
                <a:latin typeface="Calibri"/>
                <a:ea typeface="宋体" panose="02010600030101010101" pitchFamily="2" charset="-122"/>
              </a:rPr>
              <a:t>　</a:t>
            </a:r>
            <a:endParaRPr lang="en-US" altLang="zh-CN" sz="1200" b="1">
              <a:latin typeface="Calibri"/>
              <a:ea typeface="宋体" pitchFamily="2" charset="-122"/>
            </a:endParaRPr>
          </a:p>
          <a:p>
            <a:pPr eaLnBrk="0" hangingPunct="0"/>
            <a:r>
              <a:rPr lang="en-US" altLang="zh-CN" sz="1200" b="1">
                <a:latin typeface="Calibri"/>
                <a:ea typeface="宋体" panose="02010600030101010101" pitchFamily="2" charset="-122"/>
              </a:rPr>
              <a:t>   </a:t>
            </a:r>
            <a:r>
              <a:rPr lang="zh-CN" altLang="en-US" sz="2100" b="1">
                <a:latin typeface="Calibri"/>
                <a:ea typeface="宋体" panose="02010600030101010101" pitchFamily="2" charset="-122"/>
              </a:rPr>
              <a:t>在无产阶级掌握国民经济命脉的</a:t>
            </a:r>
            <a:r>
              <a:rPr lang="zh-CN" altLang="en-US" sz="2100" b="1">
                <a:solidFill>
                  <a:srgbClr val="FF0000"/>
                </a:solidFill>
                <a:latin typeface="Calibri"/>
                <a:ea typeface="宋体" panose="02010600030101010101" pitchFamily="2" charset="-122"/>
              </a:rPr>
              <a:t>前提</a:t>
            </a:r>
            <a:r>
              <a:rPr lang="zh-CN" altLang="en-US" sz="2100" b="1">
                <a:latin typeface="Calibri"/>
                <a:ea typeface="宋体" panose="02010600030101010101" pitchFamily="2" charset="-122"/>
              </a:rPr>
              <a:t>下，通过一定程度内发展资本主义，</a:t>
            </a:r>
            <a:r>
              <a:rPr lang="zh-CN" altLang="en-US" sz="2100" b="1">
                <a:solidFill>
                  <a:srgbClr val="FF0000"/>
                </a:solidFill>
                <a:latin typeface="Calibri"/>
                <a:ea typeface="宋体" panose="02010600030101010101" pitchFamily="2" charset="-122"/>
              </a:rPr>
              <a:t>利用市场和商品货币关系</a:t>
            </a:r>
            <a:r>
              <a:rPr lang="zh-CN" altLang="en-US" sz="2100" b="1">
                <a:latin typeface="Calibri"/>
                <a:ea typeface="宋体" panose="02010600030101010101" pitchFamily="2" charset="-122"/>
              </a:rPr>
              <a:t>，来发展生产力，从而</a:t>
            </a:r>
            <a:r>
              <a:rPr lang="zh-CN" altLang="en-US" sz="2100" b="1">
                <a:solidFill>
                  <a:srgbClr val="FF0000"/>
                </a:solidFill>
                <a:latin typeface="Calibri"/>
                <a:ea typeface="宋体" panose="02010600030101010101" pitchFamily="2" charset="-122"/>
              </a:rPr>
              <a:t>逐步</a:t>
            </a:r>
            <a:r>
              <a:rPr lang="zh-CN" altLang="en-US" sz="2100" b="1">
                <a:latin typeface="Calibri"/>
                <a:ea typeface="宋体" panose="02010600030101010101" pitchFamily="2" charset="-122"/>
              </a:rPr>
              <a:t>建立社会主义经济体制。</a:t>
            </a:r>
            <a:endParaRPr lang="zh-CN" altLang="en-US" sz="2100" b="1">
              <a:latin typeface="Calibri"/>
              <a:ea typeface="宋体" pitchFamily="2" charset="-122"/>
            </a:endParaRPr>
          </a:p>
        </p:txBody>
      </p:sp>
      <p:sp>
        <p:nvSpPr>
          <p:cNvPr id="22" name="矩形 21"/>
          <p:cNvSpPr/>
          <p:nvPr/>
        </p:nvSpPr>
        <p:spPr>
          <a:xfrm>
            <a:off x="248285" y="867410"/>
            <a:ext cx="1409700" cy="2999740"/>
          </a:xfrm>
          <a:prstGeom prst="rect">
            <a:avLst/>
          </a:prstGeom>
          <a:solidFill>
            <a:srgbClr val="FFFF00"/>
          </a:solidFill>
          <a:ln w="19050">
            <a:solidFill>
              <a:srgbClr val="FF0000"/>
            </a:solidFill>
          </a:ln>
        </p:spPr>
        <p:txBody>
          <a:bodyPr wrap="square">
            <a:spAutoFit/>
          </a:bodyPr>
          <a:lstStyle/>
          <a:p>
            <a:pPr marL="0" marR="0" lvl="0" indent="0" algn="l" defTabSz="914400" rtl="0" eaLnBrk="0" fontAlgn="base" latinLnBrk="0" hangingPunct="0">
              <a:lnSpc>
                <a:spcPct val="100000"/>
              </a:lnSpc>
              <a:spcBef>
                <a:spcPct val="0"/>
              </a:spcBef>
              <a:spcAft>
                <a:spcPct val="0"/>
              </a:spcAft>
              <a:buNone/>
            </a:pPr>
            <a:r>
              <a:rPr kumimoji="0" lang="zh-CN" altLang="en-US" sz="2100" b="1" i="0" u="none" strike="noStrike" kern="1200" cap="none" spc="0" normalizeH="0" baseline="0" noProof="1">
                <a:solidFill>
                  <a:srgbClr val="FF0000"/>
                </a:solidFill>
                <a:uFill>
                  <a:solidFill>
                    <a:prstClr val="white"/>
                  </a:solidFill>
                </a:uFill>
                <a:latin typeface="宋体" panose="02010600030101010101" pitchFamily="2" charset="-122"/>
                <a:ea typeface="宋体" panose="02010600030101010101" pitchFamily="2" charset="-122"/>
                <a:cs typeface="宋体" panose="02010600030101010101" pitchFamily="2" charset="-122"/>
                <a:sym typeface="+mn-ea"/>
              </a:rPr>
              <a:t>战</a:t>
            </a:r>
            <a:r>
              <a:rPr kumimoji="0" lang="zh-CN" altLang="en-US" sz="2100" b="1" i="0" u="none" strike="noStrike" kern="1200" cap="none" spc="0" normalizeH="0" baseline="0" noProof="1" smtClean="0">
                <a:solidFill>
                  <a:srgbClr val="FF0000"/>
                </a:solidFill>
                <a:uFill>
                  <a:solidFill>
                    <a:prstClr val="white"/>
                  </a:solidFill>
                </a:uFill>
                <a:latin typeface="宋体" panose="02010600030101010101" pitchFamily="2" charset="-122"/>
                <a:ea typeface="宋体" panose="02010600030101010101" pitchFamily="2" charset="-122"/>
                <a:cs typeface="宋体" panose="02010600030101010101" pitchFamily="2" charset="-122"/>
                <a:sym typeface="+mn-ea"/>
              </a:rPr>
              <a:t>：</a:t>
            </a:r>
            <a:endParaRPr kumimoji="0" lang="en-US" altLang="zh-CN" sz="2100" b="1" i="0" u="none" strike="noStrike" kern="1200" cap="none" spc="0" normalizeH="0" baseline="0" noProof="1" smtClean="0">
              <a:solidFill>
                <a:srgbClr val="FF0000"/>
              </a:solidFill>
              <a:uFill>
                <a:solidFill>
                  <a:prstClr val="white"/>
                </a:solidFill>
              </a:uFill>
              <a:latin typeface="宋体" pitchFamily="2" charset="-122"/>
              <a:ea typeface="宋体" pitchFamily="2" charset="-122"/>
              <a:cs typeface="宋体" panose="02010600030101010101" pitchFamily="2" charset="-122"/>
              <a:sym typeface="+mn-ea"/>
            </a:endParaRPr>
          </a:p>
          <a:p>
            <a:pPr marL="0" marR="0" lvl="0" indent="0" algn="l" defTabSz="914400" rtl="0" eaLnBrk="0" fontAlgn="base" latinLnBrk="0" hangingPunct="0">
              <a:lnSpc>
                <a:spcPct val="100000"/>
              </a:lnSpc>
              <a:spcBef>
                <a:spcPct val="0"/>
              </a:spcBef>
              <a:spcAft>
                <a:spcPct val="0"/>
              </a:spcAft>
              <a:buNone/>
            </a:pPr>
            <a:r>
              <a:rPr kumimoji="0" lang="en-US" altLang="zh-CN" sz="2100" b="1" i="0" u="none" strike="noStrike" kern="1200" cap="none" spc="0" normalizeH="0" baseline="0" noProof="1" smtClean="0">
                <a:solidFill>
                  <a:srgbClr val="FF0000"/>
                </a:solidFill>
                <a:uFill>
                  <a:solidFill>
                    <a:prstClr val="white"/>
                  </a:solidFill>
                </a:uFill>
                <a:latin typeface="宋体" panose="02010600030101010101" pitchFamily="2" charset="-122"/>
                <a:ea typeface="宋体" panose="02010600030101010101" pitchFamily="2" charset="-122"/>
                <a:cs typeface="宋体" panose="02010600030101010101" pitchFamily="2" charset="-122"/>
                <a:sym typeface="+mn-ea"/>
              </a:rPr>
              <a:t>实行国家对国民经济的高度集中计划管理</a:t>
            </a:r>
            <a:r>
              <a:rPr kumimoji="0" lang="en-US" altLang="zh-CN" sz="2100" b="1" i="0" u="none" strike="noStrike" kern="1200" cap="none" spc="0" normalizeH="0" baseline="0" noProof="1">
                <a:solidFill>
                  <a:srgbClr val="FF0000"/>
                </a:solidFill>
                <a:uFill>
                  <a:solidFill>
                    <a:prstClr val="white"/>
                  </a:solidFill>
                </a:uFill>
                <a:latin typeface="宋体" panose="02010600030101010101" pitchFamily="2" charset="-122"/>
                <a:ea typeface="宋体" panose="02010600030101010101" pitchFamily="2" charset="-122"/>
                <a:cs typeface="宋体" panose="02010600030101010101" pitchFamily="2" charset="-122"/>
                <a:sym typeface="+mn-ea"/>
              </a:rPr>
              <a:t>，排斥商品市场和资本主义</a:t>
            </a:r>
            <a:endParaRPr kumimoji="0" lang="en-US" altLang="en-US" sz="2100" b="1" i="0" u="none" strike="noStrike" kern="1200" cap="none" spc="0" normalizeH="0" baseline="0" noProof="1">
              <a:solidFill>
                <a:srgbClr val="FF0000"/>
              </a:solidFill>
              <a:uFill>
                <a:solidFill>
                  <a:prstClr val="white"/>
                </a:solidFill>
              </a:uFill>
              <a:latin typeface="宋体" pitchFamily="2" charset="-122"/>
              <a:ea typeface="宋体" pitchFamily="2" charset="-122"/>
              <a:cs typeface="宋体" panose="02010600030101010101" pitchFamily="2" charset="-122"/>
              <a:sym typeface="+mn-ea"/>
            </a:endParaRPr>
          </a:p>
        </p:txBody>
      </p:sp>
      <p:grpSp>
        <p:nvGrpSpPr>
          <p:cNvPr id="29" name="组合 28"/>
          <p:cNvGrpSpPr/>
          <p:nvPr/>
        </p:nvGrpSpPr>
        <p:grpSpPr>
          <a:xfrm>
            <a:off x="1616075" y="4648200"/>
            <a:ext cx="9156065" cy="2026994"/>
            <a:chOff x="2627" y="1799"/>
            <a:chExt cx="14419" cy="5228"/>
          </a:xfrm>
        </p:grpSpPr>
        <p:sp>
          <p:nvSpPr>
            <p:cNvPr id="30" name="文本框 29"/>
            <p:cNvSpPr txBox="1"/>
            <p:nvPr/>
          </p:nvSpPr>
          <p:spPr>
            <a:xfrm>
              <a:off x="2627" y="4649"/>
              <a:ext cx="2599" cy="2378"/>
            </a:xfrm>
            <a:prstGeom prst="rect">
              <a:avLst/>
            </a:prstGeom>
            <a:solidFill>
              <a:srgbClr val="FFFF00"/>
            </a:solidFill>
          </p:spPr>
          <p:txBody>
            <a:bodyPr wrap="square" rtlCol="0" anchor="t">
              <a:spAutoFit/>
            </a:bodyPr>
            <a:lstStyle/>
            <a:p>
              <a:pPr algn="ctr"/>
              <a:r>
                <a:rPr lang="zh-CN" altLang="en-US" b="1">
                  <a:solidFill>
                    <a:srgbClr val="FF0000"/>
                  </a:solidFill>
                  <a:latin typeface="楷体" panose="02010609060101010101" charset="-122"/>
                  <a:ea typeface="楷体" panose="02010609060101010101" charset="-122"/>
                  <a:sym typeface="+mn-ea"/>
                </a:rPr>
                <a:t>国情</a:t>
              </a:r>
              <a:endParaRPr lang="zh-CN" altLang="en-US" b="1">
                <a:solidFill>
                  <a:srgbClr val="FF0000"/>
                </a:solidFill>
                <a:latin typeface="楷体" panose="02010609060101010101" charset="-122"/>
                <a:ea typeface="楷体" panose="02010609060101010101" charset="-122"/>
                <a:sym typeface="+mn-ea"/>
              </a:endParaRPr>
            </a:p>
            <a:p>
              <a:pPr algn="ctr"/>
              <a:r>
                <a:rPr lang="zh-CN" altLang="en-US" b="1">
                  <a:solidFill>
                    <a:srgbClr val="FF0000"/>
                  </a:solidFill>
                  <a:latin typeface="楷体" panose="02010609060101010101" charset="-122"/>
                  <a:ea typeface="楷体" panose="02010609060101010101" charset="-122"/>
                  <a:sym typeface="+mn-ea"/>
                </a:rPr>
                <a:t>经济残破</a:t>
              </a:r>
              <a:endParaRPr lang="zh-CN" altLang="en-US" b="1">
                <a:solidFill>
                  <a:srgbClr val="FF0000"/>
                </a:solidFill>
                <a:latin typeface="楷体" panose="02010609060101010101" charset="-122"/>
                <a:ea typeface="楷体" panose="02010609060101010101" charset="-122"/>
                <a:sym typeface="+mn-ea"/>
              </a:endParaRPr>
            </a:p>
            <a:p>
              <a:pPr algn="ctr"/>
              <a:r>
                <a:rPr lang="zh-CN" altLang="en-US" b="1">
                  <a:solidFill>
                    <a:srgbClr val="FF0000"/>
                  </a:solidFill>
                  <a:latin typeface="楷体" panose="02010609060101010101" charset="-122"/>
                  <a:ea typeface="楷体" panose="02010609060101010101" charset="-122"/>
                  <a:sym typeface="+mn-ea"/>
                </a:rPr>
                <a:t>小农生产</a:t>
              </a:r>
              <a:endParaRPr lang="zh-CN" altLang="en-US" b="1">
                <a:solidFill>
                  <a:srgbClr val="FF0000"/>
                </a:solidFill>
                <a:latin typeface="楷体" panose="02010609060101010101" charset="-122"/>
                <a:ea typeface="楷体" panose="02010609060101010101" charset="-122"/>
                <a:sym typeface="+mn-ea"/>
              </a:endParaRPr>
            </a:p>
          </p:txBody>
        </p:sp>
        <p:sp>
          <p:nvSpPr>
            <p:cNvPr id="31" name="文本框 30"/>
            <p:cNvSpPr txBox="1"/>
            <p:nvPr/>
          </p:nvSpPr>
          <p:spPr>
            <a:xfrm>
              <a:off x="6193" y="1799"/>
              <a:ext cx="2420" cy="1664"/>
            </a:xfrm>
            <a:prstGeom prst="rect">
              <a:avLst/>
            </a:prstGeom>
            <a:solidFill>
              <a:srgbClr val="FFFF00"/>
            </a:solidFill>
          </p:spPr>
          <p:txBody>
            <a:bodyPr wrap="square" rtlCol="0" anchor="t">
              <a:spAutoFit/>
            </a:bodyPr>
            <a:lstStyle/>
            <a:p>
              <a:pPr algn="ctr"/>
              <a:r>
                <a:rPr lang="zh-CN" altLang="en-US" b="1">
                  <a:solidFill>
                    <a:schemeClr val="tx1"/>
                  </a:solidFill>
                  <a:latin typeface="楷体" panose="02010609060101010101" charset="-122"/>
                  <a:ea typeface="楷体" panose="02010609060101010101" charset="-122"/>
                  <a:sym typeface="+mn-ea"/>
                </a:rPr>
                <a:t>依据国情</a:t>
              </a:r>
              <a:endParaRPr lang="zh-CN" altLang="en-US" b="1">
                <a:solidFill>
                  <a:schemeClr val="tx1"/>
                </a:solidFill>
                <a:latin typeface="楷体" panose="02010609060101010101" charset="-122"/>
                <a:ea typeface="楷体" panose="02010609060101010101" charset="-122"/>
                <a:sym typeface="+mn-ea"/>
              </a:endParaRPr>
            </a:p>
            <a:p>
              <a:pPr algn="ctr"/>
              <a:r>
                <a:rPr lang="zh-CN" altLang="en-US" b="1">
                  <a:solidFill>
                    <a:schemeClr val="tx1"/>
                  </a:solidFill>
                  <a:latin typeface="楷体" panose="02010609060101010101" charset="-122"/>
                  <a:ea typeface="楷体" panose="02010609060101010101" charset="-122"/>
                  <a:sym typeface="+mn-ea"/>
                </a:rPr>
                <a:t>遵循规律</a:t>
              </a:r>
              <a:endParaRPr lang="zh-CN" altLang="en-US" b="1">
                <a:solidFill>
                  <a:schemeClr val="tx1"/>
                </a:solidFill>
                <a:latin typeface="楷体" panose="02010609060101010101" charset="-122"/>
                <a:ea typeface="楷体" panose="02010609060101010101" charset="-122"/>
                <a:sym typeface="+mn-ea"/>
              </a:endParaRPr>
            </a:p>
          </p:txBody>
        </p:sp>
        <p:sp>
          <p:nvSpPr>
            <p:cNvPr id="32" name="文本框 31"/>
            <p:cNvSpPr txBox="1"/>
            <p:nvPr/>
          </p:nvSpPr>
          <p:spPr>
            <a:xfrm>
              <a:off x="14421" y="4649"/>
              <a:ext cx="2625" cy="1664"/>
            </a:xfrm>
            <a:prstGeom prst="rect">
              <a:avLst/>
            </a:prstGeom>
            <a:solidFill>
              <a:srgbClr val="FFFF00"/>
            </a:solidFill>
          </p:spPr>
          <p:txBody>
            <a:bodyPr wrap="square" rtlCol="0" anchor="t">
              <a:spAutoFit/>
            </a:bodyPr>
            <a:lstStyle/>
            <a:p>
              <a:pPr algn="ctr"/>
              <a:r>
                <a:rPr lang="zh-CN" altLang="en-US" b="1">
                  <a:solidFill>
                    <a:srgbClr val="FF0000"/>
                  </a:solidFill>
                  <a:latin typeface="楷体" panose="02010609060101010101" charset="-122"/>
                  <a:ea typeface="楷体" panose="02010609060101010101" charset="-122"/>
                  <a:sym typeface="+mn-ea"/>
                </a:rPr>
                <a:t>社会主义</a:t>
              </a:r>
              <a:endParaRPr lang="zh-CN" altLang="en-US" b="1">
                <a:solidFill>
                  <a:srgbClr val="FF0000"/>
                </a:solidFill>
                <a:latin typeface="楷体" panose="02010609060101010101" charset="-122"/>
                <a:ea typeface="楷体" panose="02010609060101010101" charset="-122"/>
                <a:sym typeface="+mn-ea"/>
              </a:endParaRPr>
            </a:p>
            <a:p>
              <a:pPr algn="ctr"/>
              <a:r>
                <a:rPr lang="zh-CN" altLang="en-US" b="1">
                  <a:solidFill>
                    <a:srgbClr val="FF0000"/>
                  </a:solidFill>
                  <a:latin typeface="楷体" panose="02010609060101010101" charset="-122"/>
                  <a:ea typeface="楷体" panose="02010609060101010101" charset="-122"/>
                  <a:sym typeface="+mn-ea"/>
                </a:rPr>
                <a:t>公有计划</a:t>
              </a:r>
              <a:endParaRPr lang="zh-CN" altLang="en-US" b="1">
                <a:solidFill>
                  <a:srgbClr val="FF0000"/>
                </a:solidFill>
                <a:latin typeface="楷体" panose="02010609060101010101" charset="-122"/>
                <a:ea typeface="楷体" panose="02010609060101010101" charset="-122"/>
                <a:sym typeface="+mn-ea"/>
              </a:endParaRPr>
            </a:p>
          </p:txBody>
        </p:sp>
        <p:sp>
          <p:nvSpPr>
            <p:cNvPr id="33" name="右弧形箭头 32"/>
            <p:cNvSpPr/>
            <p:nvPr/>
          </p:nvSpPr>
          <p:spPr>
            <a:xfrm rot="16200000">
              <a:off x="6661" y="1759"/>
              <a:ext cx="748" cy="4615"/>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文本框 33"/>
            <p:cNvSpPr txBox="1"/>
            <p:nvPr/>
          </p:nvSpPr>
          <p:spPr>
            <a:xfrm>
              <a:off x="8301" y="4649"/>
              <a:ext cx="2599" cy="1664"/>
            </a:xfrm>
            <a:prstGeom prst="rect">
              <a:avLst/>
            </a:prstGeom>
            <a:solidFill>
              <a:srgbClr val="FFFF00"/>
            </a:solidFill>
          </p:spPr>
          <p:txBody>
            <a:bodyPr wrap="square" rtlCol="0" anchor="t">
              <a:spAutoFit/>
            </a:bodyPr>
            <a:lstStyle/>
            <a:p>
              <a:pPr algn="ctr"/>
              <a:r>
                <a:rPr lang="zh-CN" altLang="en-US" b="1">
                  <a:solidFill>
                    <a:srgbClr val="FF0000"/>
                  </a:solidFill>
                  <a:latin typeface="楷体" panose="02010609060101010101" charset="-122"/>
                  <a:ea typeface="楷体" panose="02010609060101010101" charset="-122"/>
                  <a:sym typeface="+mn-ea"/>
                </a:rPr>
                <a:t>发展经济</a:t>
              </a:r>
              <a:endParaRPr lang="zh-CN" altLang="en-US" b="1">
                <a:solidFill>
                  <a:srgbClr val="FF0000"/>
                </a:solidFill>
                <a:latin typeface="楷体" panose="02010609060101010101" charset="-122"/>
                <a:ea typeface="楷体" panose="02010609060101010101" charset="-122"/>
                <a:sym typeface="+mn-ea"/>
              </a:endParaRPr>
            </a:p>
            <a:p>
              <a:pPr algn="ctr"/>
              <a:r>
                <a:rPr lang="zh-CN" altLang="en-US" b="1">
                  <a:solidFill>
                    <a:srgbClr val="FF0000"/>
                  </a:solidFill>
                  <a:latin typeface="楷体" panose="02010609060101010101" charset="-122"/>
                  <a:ea typeface="楷体" panose="02010609060101010101" charset="-122"/>
                  <a:sym typeface="+mn-ea"/>
                </a:rPr>
                <a:t>巩固政权</a:t>
              </a:r>
              <a:endParaRPr lang="zh-CN" altLang="en-US" b="1">
                <a:solidFill>
                  <a:srgbClr val="FF0000"/>
                </a:solidFill>
                <a:latin typeface="楷体" panose="02010609060101010101" charset="-122"/>
                <a:ea typeface="楷体" panose="02010609060101010101" charset="-122"/>
                <a:sym typeface="+mn-ea"/>
              </a:endParaRPr>
            </a:p>
          </p:txBody>
        </p:sp>
        <p:sp>
          <p:nvSpPr>
            <p:cNvPr id="35" name="右弧形箭头 34"/>
            <p:cNvSpPr/>
            <p:nvPr/>
          </p:nvSpPr>
          <p:spPr>
            <a:xfrm rot="16200000">
              <a:off x="12197" y="1759"/>
              <a:ext cx="748" cy="4615"/>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6" name="文本框 35"/>
          <p:cNvSpPr txBox="1"/>
          <p:nvPr/>
        </p:nvSpPr>
        <p:spPr>
          <a:xfrm>
            <a:off x="273685" y="72390"/>
            <a:ext cx="1356995" cy="491490"/>
          </a:xfrm>
          <a:prstGeom prst="rect">
            <a:avLst/>
          </a:prstGeom>
          <a:solidFill>
            <a:srgbClr val="FDD036"/>
          </a:solidFill>
        </p:spPr>
        <p:txBody>
          <a:bodyPr wrap="square" rtlCol="0" anchor="t">
            <a:spAutoFit/>
          </a:bodyPr>
          <a:lstStyle/>
          <a:p>
            <a:r>
              <a:rPr lang="en-US" altLang="zh-CN" sz="2600">
                <a:latin typeface="黑体" panose="02010609060101010101" charset="-122"/>
                <a:ea typeface="黑体" panose="02010609060101010101" charset="-122"/>
                <a:sym typeface="微软雅黑" panose="020b0503020204020204" pitchFamily="34" charset="-122"/>
              </a:rPr>
              <a:t>2.</a:t>
            </a:r>
            <a:r>
              <a:rPr lang="zh-CN" altLang="en-US" sz="2600">
                <a:latin typeface="黑体" panose="02010609060101010101" charset="-122"/>
                <a:ea typeface="黑体" panose="02010609060101010101" charset="-122"/>
                <a:sym typeface="微软雅黑" panose="020b0503020204020204" pitchFamily="34" charset="-122"/>
              </a:rPr>
              <a:t>内容</a:t>
            </a:r>
            <a:endParaRPr lang="zh-CN" altLang="en-US" sz="2600">
              <a:latin typeface="黑体" panose="02010609060101010101" charset="-122"/>
              <a:ea typeface="黑体" panose="02010609060101010101" charset="-122"/>
              <a:sym typeface="微软雅黑" panose="020b0503020204020204" pitchFamily="34" charset="-122"/>
            </a:endParaRPr>
          </a:p>
        </p:txBody>
      </p:sp>
    </p:spTree>
    <p:custDataLst>
      <p:tags r:id="rId3"/>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linds(horizontal)">
                                      <p:cBhvr>
                                        <p:cTn id="7" dur="500"/>
                                        <p:tgtEl>
                                          <p:spTgt spid="2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linds(horizontal)">
                                      <p:cBhvr>
                                        <p:cTn id="12" dur="500"/>
                                        <p:tgtEl>
                                          <p:spTgt spid="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blinds(horizontal)">
                                      <p:cBhvr>
                                        <p:cTn id="1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1"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1816735" y="5389245"/>
            <a:ext cx="8856345" cy="1076325"/>
          </a:xfrm>
          <a:prstGeom prst="rect">
            <a:avLst/>
          </a:prstGeom>
          <a:solidFill>
            <a:schemeClr val="bg1"/>
          </a:solidFill>
          <a:ln w="9525">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200">
                <a:solidFill>
                  <a:srgbClr val="0000FF"/>
                </a:solidFill>
                <a:latin typeface="黑体" panose="02010609060101010101" charset="-122"/>
                <a:ea typeface="黑体" panose="02010609060101010101" charset="-122"/>
              </a:rPr>
              <a:t>    新经济政策促进了国民经济的恢复和发展；新经济政策巩固了政权。</a:t>
            </a:r>
            <a:endParaRPr lang="zh-CN" altLang="en-US" sz="3200">
              <a:solidFill>
                <a:srgbClr val="0000FF"/>
              </a:solidFill>
              <a:latin typeface="黑体" charset="-122"/>
              <a:ea typeface="黑体" charset="-122"/>
            </a:endParaRPr>
          </a:p>
        </p:txBody>
      </p:sp>
      <p:grpSp>
        <p:nvGrpSpPr>
          <p:cNvPr id="35842" name="组合 3090"/>
          <p:cNvGrpSpPr/>
          <p:nvPr/>
        </p:nvGrpSpPr>
        <p:grpSpPr>
          <a:xfrm>
            <a:off x="857742" y="488467"/>
            <a:ext cx="9639729" cy="3206115"/>
            <a:chOff x="690" y="1217"/>
            <a:chExt cx="6101" cy="2764"/>
          </a:xfrm>
        </p:grpSpPr>
        <p:graphicFrame>
          <p:nvGraphicFramePr>
            <p:cNvPr id="35843" name="Object 7"/>
            <p:cNvGraphicFramePr>
              <a:graphicFrameLocks noChangeAspect="1"/>
            </p:cNvGraphicFramePr>
            <p:nvPr/>
          </p:nvGraphicFramePr>
          <p:xfrm>
            <a:off x="3855" y="1217"/>
            <a:ext cx="2936" cy="2764"/>
          </p:xfrm>
          <a:graphic>
            <a:graphicData uri="http://schemas.openxmlformats.org/presentationml/2006/ole">
              <mc:AlternateContent>
                <mc:Choice xmlns:v="urn:schemas-microsoft-com:vml" Requires="v">
                  <p:oleObj spid="_x0000_s1038" r:id="rId2" imgW="5746115" imgH="3845560" progId="MSGraph.Chart.8">
                    <p:embed/>
                  </p:oleObj>
                </mc:Choice>
                <mc:Fallback>
                  <p:oleObj r:id="rId2" imgW="5746115" imgH="3845560" progId="MSGraph.Chart.8">
                    <p:embed/>
                    <p:pic>
                      <p:nvPicPr>
                        <p:cNvPr id="0" name="OLE substitute image"/>
                        <p:cNvPicPr/>
                        <p:nvPr/>
                      </p:nvPicPr>
                      <p:blipFill>
                        <a:blip r:embed="rId3"/>
                        <a:stretch>
                          <a:fillRect/>
                        </a:stretch>
                      </p:blipFill>
                      <p:spPr>
                        <a:xfrm>
                          <a:off x="3855" y="1217"/>
                          <a:ext cx="2936" cy="2764"/>
                        </a:xfrm>
                        <a:prstGeom prst="rect">
                          <a:avLst/>
                        </a:prstGeom>
                        <a:noFill/>
                        <a:ln w="38100">
                          <a:noFill/>
                          <a:miter/>
                        </a:ln>
                      </p:spPr>
                    </p:pic>
                  </p:oleObj>
                </mc:Fallback>
              </mc:AlternateContent>
            </a:graphicData>
          </a:graphic>
        </p:graphicFrame>
        <p:pic>
          <p:nvPicPr>
            <p:cNvPr id="35844" name="Picture 10" descr="粮食变化曲线图"/>
            <p:cNvPicPr>
              <a:picLocks noChangeAspect="1"/>
            </p:cNvPicPr>
            <p:nvPr/>
          </p:nvPicPr>
          <p:blipFill>
            <a:blip r:embed="rId4"/>
            <a:stretch>
              <a:fillRect/>
            </a:stretch>
          </p:blipFill>
          <p:spPr>
            <a:xfrm>
              <a:off x="690" y="1371"/>
              <a:ext cx="2276" cy="2373"/>
            </a:xfrm>
            <a:prstGeom prst="rect">
              <a:avLst/>
            </a:prstGeom>
            <a:solidFill>
              <a:schemeClr val="tx2"/>
            </a:solidFill>
            <a:ln w="25400" cap="sq" cmpd="sng">
              <a:solidFill>
                <a:srgbClr val="262673"/>
              </a:solidFill>
              <a:prstDash val="solid"/>
              <a:miter/>
              <a:headEnd type="none" w="med" len="med"/>
              <a:tailEnd type="none" w="med" len="med"/>
            </a:ln>
          </p:spPr>
        </p:pic>
      </p:grpSp>
      <p:sp>
        <p:nvSpPr>
          <p:cNvPr id="36" name="文本框 35"/>
          <p:cNvSpPr txBox="1"/>
          <p:nvPr/>
        </p:nvSpPr>
        <p:spPr>
          <a:xfrm>
            <a:off x="273685" y="72390"/>
            <a:ext cx="1356995" cy="491490"/>
          </a:xfrm>
          <a:prstGeom prst="rect">
            <a:avLst/>
          </a:prstGeom>
          <a:solidFill>
            <a:srgbClr val="FDD036"/>
          </a:solidFill>
        </p:spPr>
        <p:txBody>
          <a:bodyPr wrap="square" rtlCol="0" anchor="t">
            <a:spAutoFit/>
          </a:bodyPr>
          <a:lstStyle/>
          <a:p>
            <a:r>
              <a:rPr lang="en-US" altLang="zh-CN" sz="2600">
                <a:latin typeface="黑体" panose="02010609060101010101" charset="-122"/>
                <a:ea typeface="黑体" panose="02010609060101010101" charset="-122"/>
                <a:sym typeface="微软雅黑" panose="020b0503020204020204" pitchFamily="34" charset="-122"/>
              </a:rPr>
              <a:t>3.</a:t>
            </a:r>
            <a:r>
              <a:rPr lang="zh-CN" altLang="en-US" sz="2600">
                <a:latin typeface="黑体" panose="02010609060101010101" charset="-122"/>
                <a:ea typeface="黑体" panose="02010609060101010101" charset="-122"/>
                <a:sym typeface="微软雅黑" panose="020b0503020204020204" pitchFamily="34" charset="-122"/>
              </a:rPr>
              <a:t>影响</a:t>
            </a:r>
            <a:endParaRPr lang="zh-CN" altLang="en-US" sz="2600">
              <a:latin typeface="黑体" panose="02010609060101010101" charset="-122"/>
              <a:ea typeface="黑体" panose="02010609060101010101" charset="-122"/>
              <a:sym typeface="微软雅黑" panose="020b0503020204020204" pitchFamily="34" charset="-122"/>
            </a:endParaRPr>
          </a:p>
        </p:txBody>
      </p:sp>
      <p:sp>
        <p:nvSpPr>
          <p:cNvPr id="5" name="矩形 4"/>
          <p:cNvSpPr/>
          <p:nvPr/>
        </p:nvSpPr>
        <p:spPr>
          <a:xfrm>
            <a:off x="1094740" y="3741420"/>
            <a:ext cx="9232900" cy="1198880"/>
          </a:xfrm>
          <a:prstGeom prst="rect">
            <a:avLst/>
          </a:prstGeom>
          <a:ln w="19050">
            <a:solidFill>
              <a:srgbClr val="0070C0"/>
            </a:solidFill>
            <a:prstDash val="sysDash"/>
          </a:ln>
        </p:spPr>
        <p:txBody>
          <a:bodyPr wrap="square">
            <a:spAutoFit/>
          </a:bodyPr>
          <a:lstStyle/>
          <a:p>
            <a:pPr>
              <a:lnSpc>
                <a:spcPct val="100000"/>
              </a:lnSpc>
              <a:spcBef>
                <a:spcPct val="0"/>
              </a:spcBef>
              <a:spcAft>
                <a:spcPct val="0"/>
              </a:spcAft>
            </a:pPr>
            <a:r>
              <a:rPr lang="zh-CN" altLang="en-US" sz="2400">
                <a:solidFill>
                  <a:schemeClr val="tx1">
                    <a:lumMod val="75000"/>
                    <a:lumOff val="25000"/>
                  </a:schemeClr>
                </a:solidFill>
                <a:latin typeface="楷体" panose="02010609060101010101" charset="-122"/>
                <a:ea typeface="楷体" panose="02010609060101010101" charset="-122"/>
                <a:cs typeface="楷体" panose="02010609060101010101" charset="-122"/>
              </a:rPr>
              <a:t>在战争结束的时候，俄国就像一个被打得半死的人，而现在，谢天谢地，他居然能拄着拐杖走动了！</a:t>
            </a:r>
            <a:endParaRPr lang="en-US" altLang="zh-CN" sz="2400">
              <a:solidFill>
                <a:schemeClr val="tx1">
                  <a:lumMod val="75000"/>
                  <a:lumOff val="25000"/>
                </a:schemeClr>
              </a:solidFill>
              <a:latin typeface="楷体" panose="02010609060101010101" charset="-122"/>
              <a:ea typeface="楷体" panose="02010609060101010101" charset="-122"/>
              <a:cs typeface="楷体" panose="02010609060101010101" charset="-122"/>
            </a:endParaRPr>
          </a:p>
          <a:p>
            <a:pPr algn="r">
              <a:lnSpc>
                <a:spcPct val="100000"/>
              </a:lnSpc>
              <a:spcBef>
                <a:spcPct val="0"/>
              </a:spcBef>
              <a:spcAft>
                <a:spcPct val="0"/>
              </a:spcAft>
            </a:pPr>
            <a:r>
              <a:rPr lang="en-US" altLang="zh-CN" sz="240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sz="2400">
                <a:solidFill>
                  <a:schemeClr val="tx1">
                    <a:lumMod val="75000"/>
                    <a:lumOff val="25000"/>
                  </a:schemeClr>
                </a:solidFill>
                <a:latin typeface="楷体" panose="02010609060101010101" charset="-122"/>
                <a:ea typeface="楷体" panose="02010609060101010101" charset="-122"/>
                <a:cs typeface="楷体" panose="02010609060101010101" charset="-122"/>
              </a:rPr>
              <a:t>列宁</a:t>
            </a:r>
            <a:endParaRPr lang="zh-CN" altLang="en-US" sz="2400">
              <a:solidFill>
                <a:schemeClr val="tx1">
                  <a:lumMod val="75000"/>
                  <a:lumOff val="25000"/>
                </a:schemeClr>
              </a:solidFill>
              <a:latin typeface="楷体" panose="02010609060101010101" charset="-122"/>
              <a:ea typeface="楷体" panose="02010609060101010101" charset="-122"/>
              <a:cs typeface="楷体" panose="02010609060101010101" charset="-122"/>
            </a:endParaRPr>
          </a:p>
        </p:txBody>
      </p:sp>
    </p:spTree>
    <p:custDataLst>
      <p:tags r:id="rId5"/>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Tree>
  </p:cSld>
  <p:clrMapOvr>
    <a:masterClrMapping/>
  </p:clrMapOvr>
  <p:transition spd="slow"/>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Tree>
  </p:cSld>
  <p:clrMapOvr>
    <a:masterClrMapping/>
  </p:clrMapOvr>
  <p:transition spd="slow"/>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3"/>
          <p:cNvSpPr txBox="1">
            <a:spLocks noChangeArrowheads="1"/>
          </p:cNvSpPr>
          <p:nvPr/>
        </p:nvSpPr>
        <p:spPr bwMode="auto">
          <a:xfrm>
            <a:off x="2263462" y="632019"/>
            <a:ext cx="2376488"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400" b="1">
                <a:solidFill>
                  <a:srgbClr val="0000FF"/>
                </a:solidFill>
                <a:latin typeface="Times New Roman" panose="02020603050405020304" charset="0"/>
                <a:ea typeface="黑体" panose="02010609060101010101" charset="-122"/>
              </a:rPr>
              <a:t>二月革命</a:t>
            </a:r>
            <a:r>
              <a:rPr kumimoji="1" lang="zh-CN" altLang="en-US" sz="2400" b="1">
                <a:solidFill>
                  <a:srgbClr val="FF0000"/>
                </a:solidFill>
                <a:latin typeface="Times New Roman" panose="02020603050405020304" charset="0"/>
                <a:ea typeface="黑体" panose="02010609060101010101" charset="-122"/>
              </a:rPr>
              <a:t>推沙皇</a:t>
            </a:r>
            <a:endParaRPr kumimoji="1" lang="zh-CN" altLang="en-US" sz="2400" b="1">
              <a:solidFill>
                <a:srgbClr val="FF0000"/>
              </a:solidFill>
              <a:latin typeface="Times New Roman" panose="02020603050405020304" charset="0"/>
              <a:ea typeface="黑体" panose="02010609060101010101" charset="-122"/>
            </a:endParaRPr>
          </a:p>
        </p:txBody>
      </p:sp>
      <p:sp>
        <p:nvSpPr>
          <p:cNvPr id="7" name="Text Box 4"/>
          <p:cNvSpPr txBox="1">
            <a:spLocks noChangeArrowheads="1"/>
          </p:cNvSpPr>
          <p:nvPr/>
        </p:nvSpPr>
        <p:spPr bwMode="auto">
          <a:xfrm>
            <a:off x="1909449" y="2157813"/>
            <a:ext cx="3505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en-US" altLang="zh-CN" sz="2400" b="1">
                <a:solidFill>
                  <a:srgbClr val="0000FF"/>
                </a:solidFill>
                <a:latin typeface="Times New Roman" panose="02020603050405020304" charset="0"/>
                <a:ea typeface="黑体" panose="02010609060101010101" charset="-122"/>
              </a:rPr>
              <a:t>《</a:t>
            </a:r>
            <a:r>
              <a:rPr kumimoji="1" lang="zh-CN" altLang="en-US" sz="2400" b="1">
                <a:solidFill>
                  <a:srgbClr val="0000FF"/>
                </a:solidFill>
                <a:latin typeface="Times New Roman" panose="02020603050405020304" charset="0"/>
                <a:ea typeface="黑体" panose="02010609060101010101" charset="-122"/>
              </a:rPr>
              <a:t>四月提纲</a:t>
            </a:r>
            <a:r>
              <a:rPr kumimoji="1" lang="en-US" altLang="zh-CN" sz="2400" b="1">
                <a:solidFill>
                  <a:srgbClr val="0000FF"/>
                </a:solidFill>
                <a:latin typeface="Times New Roman" panose="02020603050405020304" charset="0"/>
                <a:ea typeface="黑体" panose="02010609060101010101" charset="-122"/>
              </a:rPr>
              <a:t>》</a:t>
            </a:r>
            <a:r>
              <a:rPr kumimoji="1" lang="zh-CN" altLang="en-US" sz="2400" b="1">
                <a:solidFill>
                  <a:srgbClr val="FF0000"/>
                </a:solidFill>
                <a:latin typeface="Times New Roman" panose="02020603050405020304" charset="0"/>
                <a:ea typeface="黑体" panose="02010609060101010101" charset="-122"/>
              </a:rPr>
              <a:t>指方向</a:t>
            </a:r>
            <a:endParaRPr kumimoji="1" lang="zh-CN" altLang="en-US" sz="2400" b="1">
              <a:solidFill>
                <a:srgbClr val="FF0000"/>
              </a:solidFill>
              <a:latin typeface="Times New Roman" panose="02020603050405020304" charset="0"/>
              <a:ea typeface="黑体" panose="02010609060101010101" charset="-122"/>
            </a:endParaRPr>
          </a:p>
        </p:txBody>
      </p:sp>
      <p:sp>
        <p:nvSpPr>
          <p:cNvPr id="8" name="Text Box 5"/>
          <p:cNvSpPr txBox="1">
            <a:spLocks noChangeArrowheads="1"/>
          </p:cNvSpPr>
          <p:nvPr/>
        </p:nvSpPr>
        <p:spPr bwMode="auto">
          <a:xfrm>
            <a:off x="2263462" y="4163169"/>
            <a:ext cx="2376488"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400" b="1">
                <a:solidFill>
                  <a:srgbClr val="0000FF"/>
                </a:solidFill>
                <a:latin typeface="Times New Roman" panose="02020603050405020304" charset="0"/>
                <a:ea typeface="黑体" panose="02010609060101010101" charset="-122"/>
              </a:rPr>
              <a:t>七月流血</a:t>
            </a:r>
            <a:r>
              <a:rPr kumimoji="1" lang="zh-CN" altLang="en-US" sz="2400" b="1">
                <a:solidFill>
                  <a:srgbClr val="FF0000"/>
                </a:solidFill>
                <a:latin typeface="Times New Roman" panose="02020603050405020304" charset="0"/>
                <a:ea typeface="黑体" panose="02010609060101010101" charset="-122"/>
              </a:rPr>
              <a:t>抛幻想</a:t>
            </a:r>
            <a:endParaRPr kumimoji="1" lang="zh-CN" altLang="en-US" sz="2400" b="1">
              <a:solidFill>
                <a:srgbClr val="FF0000"/>
              </a:solidFill>
              <a:latin typeface="Times New Roman" panose="02020603050405020304" charset="0"/>
              <a:ea typeface="黑体" panose="02010609060101010101" charset="-122"/>
            </a:endParaRPr>
          </a:p>
        </p:txBody>
      </p:sp>
      <p:sp>
        <p:nvSpPr>
          <p:cNvPr id="9" name="Text Box 6"/>
          <p:cNvSpPr txBox="1">
            <a:spLocks noChangeArrowheads="1"/>
          </p:cNvSpPr>
          <p:nvPr/>
        </p:nvSpPr>
        <p:spPr bwMode="auto">
          <a:xfrm>
            <a:off x="2263823" y="5548952"/>
            <a:ext cx="23764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kumimoji="1" lang="zh-CN" altLang="en-US" sz="2400" b="1">
                <a:solidFill>
                  <a:srgbClr val="0000FF"/>
                </a:solidFill>
                <a:latin typeface="Times New Roman" panose="02020603050405020304" charset="0"/>
                <a:ea typeface="黑体" panose="02010609060101010101" charset="-122"/>
              </a:rPr>
              <a:t>十月革命</a:t>
            </a:r>
            <a:r>
              <a:rPr kumimoji="1" lang="zh-CN" altLang="en-US" sz="2400" b="1">
                <a:solidFill>
                  <a:srgbClr val="FF0000"/>
                </a:solidFill>
                <a:latin typeface="Times New Roman" panose="02020603050405020304" charset="0"/>
                <a:ea typeface="黑体" panose="02010609060101010101" charset="-122"/>
              </a:rPr>
              <a:t>现曙光</a:t>
            </a:r>
            <a:endParaRPr kumimoji="1" lang="zh-CN" altLang="en-US" sz="2400" b="1">
              <a:solidFill>
                <a:srgbClr val="FF0000"/>
              </a:solidFill>
              <a:latin typeface="Times New Roman" panose="02020603050405020304" charset="0"/>
              <a:ea typeface="黑体" panose="02010609060101010101" charset="-122"/>
            </a:endParaRPr>
          </a:p>
        </p:txBody>
      </p:sp>
      <p:sp>
        <p:nvSpPr>
          <p:cNvPr id="10" name="Text Box 7"/>
          <p:cNvSpPr txBox="1">
            <a:spLocks noChangeArrowheads="1"/>
          </p:cNvSpPr>
          <p:nvPr/>
        </p:nvSpPr>
        <p:spPr bwMode="auto">
          <a:xfrm>
            <a:off x="3105178" y="961142"/>
            <a:ext cx="7194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时间：</a:t>
            </a:r>
            <a:r>
              <a:rPr lang="en-US" altLang="zh-CN" sz="2400" b="1">
                <a:latin typeface="宋体" panose="02010600030101010101" pitchFamily="2" charset="-122"/>
                <a:ea typeface="宋体" panose="02010600030101010101" pitchFamily="2" charset="-122"/>
              </a:rPr>
              <a:t>1917</a:t>
            </a:r>
            <a:r>
              <a:rPr lang="zh-CN" altLang="en-US" sz="2400" b="1">
                <a:latin typeface="宋体" panose="02010600030101010101" pitchFamily="2" charset="-122"/>
                <a:ea typeface="宋体" panose="02010600030101010101" pitchFamily="2" charset="-122"/>
              </a:rPr>
              <a:t>年</a:t>
            </a:r>
            <a:r>
              <a:rPr lang="en-US" altLang="zh-CN" sz="2400" b="1">
                <a:latin typeface="宋体" panose="02010600030101010101" pitchFamily="2" charset="-122"/>
                <a:ea typeface="宋体" panose="02010600030101010101" pitchFamily="2" charset="-122"/>
              </a:rPr>
              <a:t>3</a:t>
            </a:r>
            <a:r>
              <a:rPr lang="zh-CN" altLang="en-US" sz="2400" b="1">
                <a:latin typeface="宋体" panose="02010600030101010101" pitchFamily="2" charset="-122"/>
                <a:ea typeface="宋体" panose="02010600030101010101" pitchFamily="2" charset="-122"/>
              </a:rPr>
              <a:t>月</a:t>
            </a:r>
            <a:r>
              <a:rPr lang="en-US" altLang="zh-CN" sz="2400" b="1">
                <a:latin typeface="宋体" panose="02010600030101010101" pitchFamily="2" charset="-122"/>
                <a:ea typeface="宋体" panose="02010600030101010101" pitchFamily="2" charset="-122"/>
              </a:rPr>
              <a:t>8</a:t>
            </a:r>
            <a:r>
              <a:rPr lang="zh-CN" altLang="en-US" sz="2400" b="1">
                <a:latin typeface="宋体" panose="02010600030101010101" pitchFamily="2" charset="-122"/>
                <a:ea typeface="宋体" panose="02010600030101010101" pitchFamily="2" charset="-122"/>
              </a:rPr>
              <a:t>日（俄历</a:t>
            </a:r>
            <a:r>
              <a:rPr lang="en-US" altLang="zh-CN" sz="2400" b="1">
                <a:latin typeface="宋体" panose="02010600030101010101" pitchFamily="2" charset="-122"/>
                <a:ea typeface="宋体" panose="02010600030101010101" pitchFamily="2" charset="-122"/>
              </a:rPr>
              <a:t>2</a:t>
            </a:r>
            <a:r>
              <a:rPr lang="zh-CN" altLang="en-US" sz="2400" b="1">
                <a:latin typeface="宋体" panose="02010600030101010101" pitchFamily="2" charset="-122"/>
                <a:ea typeface="宋体" panose="02010600030101010101" pitchFamily="2" charset="-122"/>
              </a:rPr>
              <a:t>月），地点：彼得格勒</a:t>
            </a:r>
            <a:endParaRPr lang="zh-CN" altLang="en-US" sz="2400" b="1">
              <a:latin typeface="宋体" panose="02010600030101010101" pitchFamily="2" charset="-122"/>
              <a:ea typeface="宋体" panose="02010600030101010101" pitchFamily="2" charset="-122"/>
            </a:endParaRPr>
          </a:p>
        </p:txBody>
      </p:sp>
      <p:sp>
        <p:nvSpPr>
          <p:cNvPr id="11" name="Rectangle 8"/>
          <p:cNvSpPr>
            <a:spLocks noChangeArrowheads="1"/>
          </p:cNvSpPr>
          <p:nvPr/>
        </p:nvSpPr>
        <p:spPr bwMode="auto">
          <a:xfrm>
            <a:off x="3105178" y="173275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性质：</a:t>
            </a:r>
            <a:r>
              <a:rPr lang="zh-CN" altLang="en-US" sz="2400" b="1">
                <a:solidFill>
                  <a:srgbClr val="0033CC"/>
                </a:solidFill>
                <a:latin typeface="宋体" panose="02010600030101010101" pitchFamily="2" charset="-122"/>
                <a:ea typeface="宋体" panose="02010600030101010101" pitchFamily="2" charset="-122"/>
              </a:rPr>
              <a:t>资产阶级民主革命</a:t>
            </a:r>
            <a:r>
              <a:rPr lang="zh-CN" altLang="en-US" sz="2400" b="1">
                <a:latin typeface="宋体" panose="02010600030101010101" pitchFamily="2" charset="-122"/>
                <a:ea typeface="宋体" panose="02010600030101010101" pitchFamily="2" charset="-122"/>
              </a:rPr>
              <a:t>。</a:t>
            </a:r>
            <a:endParaRPr lang="zh-CN" altLang="en-US" sz="2400" b="1">
              <a:latin typeface="宋体" panose="02010600030101010101" pitchFamily="2" charset="-122"/>
              <a:ea typeface="宋体" panose="02010600030101010101" pitchFamily="2" charset="-122"/>
            </a:endParaRPr>
          </a:p>
        </p:txBody>
      </p:sp>
      <p:sp>
        <p:nvSpPr>
          <p:cNvPr id="12" name="Rectangle 9"/>
          <p:cNvSpPr>
            <a:spLocks noChangeArrowheads="1"/>
          </p:cNvSpPr>
          <p:nvPr/>
        </p:nvSpPr>
        <p:spPr bwMode="auto">
          <a:xfrm>
            <a:off x="3105178" y="1388179"/>
            <a:ext cx="7537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结果：推翻了；建立了；出现了两个政权并存的局面。</a:t>
            </a:r>
            <a:endParaRPr lang="zh-CN" altLang="en-US" sz="2400" b="1">
              <a:latin typeface="宋体" panose="02010600030101010101" pitchFamily="2" charset="-122"/>
              <a:ea typeface="宋体" panose="02010600030101010101" pitchFamily="2" charset="-122"/>
            </a:endParaRPr>
          </a:p>
        </p:txBody>
      </p:sp>
      <p:sp>
        <p:nvSpPr>
          <p:cNvPr id="15" name="Rectangle 12"/>
          <p:cNvSpPr>
            <a:spLocks noChangeArrowheads="1"/>
          </p:cNvSpPr>
          <p:nvPr/>
        </p:nvSpPr>
        <p:spPr bwMode="auto">
          <a:xfrm>
            <a:off x="3085502" y="3070929"/>
            <a:ext cx="853791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指方向：指明了从</a:t>
            </a:r>
            <a:r>
              <a:rPr lang="zh-CN" altLang="en-US" sz="2400" b="1">
                <a:solidFill>
                  <a:srgbClr val="0000FF"/>
                </a:solidFill>
                <a:latin typeface="宋体" panose="02010600030101010101" pitchFamily="2" charset="-122"/>
                <a:ea typeface="宋体" panose="02010600030101010101" pitchFamily="2" charset="-122"/>
              </a:rPr>
              <a:t>资级民主革命</a:t>
            </a:r>
            <a:r>
              <a:rPr lang="zh-CN" altLang="en-US" sz="2400" b="1">
                <a:latin typeface="宋体" panose="02010600030101010101" pitchFamily="2" charset="-122"/>
                <a:ea typeface="宋体" panose="02010600030101010101" pitchFamily="2" charset="-122"/>
              </a:rPr>
              <a:t>过渡到</a:t>
            </a:r>
            <a:r>
              <a:rPr lang="zh-CN" altLang="en-US" sz="2400" b="1">
                <a:solidFill>
                  <a:srgbClr val="0000FF"/>
                </a:solidFill>
                <a:latin typeface="宋体" panose="02010600030101010101" pitchFamily="2" charset="-122"/>
                <a:ea typeface="宋体" panose="02010600030101010101" pitchFamily="2" charset="-122"/>
              </a:rPr>
              <a:t>社会主义革命</a:t>
            </a:r>
            <a:r>
              <a:rPr lang="zh-CN" altLang="en-US" sz="2400" b="1">
                <a:latin typeface="宋体" panose="02010600030101010101" pitchFamily="2" charset="-122"/>
                <a:ea typeface="宋体" panose="02010600030101010101" pitchFamily="2" charset="-122"/>
              </a:rPr>
              <a:t>的方向。</a:t>
            </a:r>
            <a:endParaRPr lang="zh-CN" altLang="en-US" sz="2400" b="1">
              <a:latin typeface="宋体" panose="02010600030101010101" pitchFamily="2" charset="-122"/>
              <a:ea typeface="宋体" panose="02010600030101010101" pitchFamily="2" charset="-122"/>
            </a:endParaRPr>
          </a:p>
        </p:txBody>
      </p:sp>
      <p:sp>
        <p:nvSpPr>
          <p:cNvPr id="16" name="Text Box 13"/>
          <p:cNvSpPr txBox="1">
            <a:spLocks noChangeArrowheads="1"/>
          </p:cNvSpPr>
          <p:nvPr/>
        </p:nvSpPr>
        <p:spPr bwMode="auto">
          <a:xfrm>
            <a:off x="3516667" y="4620179"/>
            <a:ext cx="637225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两个政权并存局面结束；和平夺权已不可能。</a:t>
            </a:r>
            <a:endParaRPr lang="zh-CN" altLang="en-US" sz="2400" b="1">
              <a:latin typeface="宋体" panose="02010600030101010101" pitchFamily="2" charset="-122"/>
              <a:ea typeface="宋体" panose="02010600030101010101" pitchFamily="2" charset="-122"/>
            </a:endParaRPr>
          </a:p>
        </p:txBody>
      </p:sp>
      <p:sp>
        <p:nvSpPr>
          <p:cNvPr id="17" name="Rectangle 14"/>
          <p:cNvSpPr>
            <a:spLocks noChangeArrowheads="1"/>
          </p:cNvSpPr>
          <p:nvPr/>
        </p:nvSpPr>
        <p:spPr bwMode="auto">
          <a:xfrm>
            <a:off x="3469803" y="5031277"/>
            <a:ext cx="6618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抛幻想：布尔什维克党确定了武装起义的方针。</a:t>
            </a:r>
            <a:endParaRPr lang="zh-CN" altLang="en-US" sz="2400" b="1">
              <a:latin typeface="宋体" panose="02010600030101010101" pitchFamily="2" charset="-122"/>
              <a:ea typeface="宋体" panose="02010600030101010101" pitchFamily="2" charset="-122"/>
            </a:endParaRPr>
          </a:p>
        </p:txBody>
      </p:sp>
      <p:sp>
        <p:nvSpPr>
          <p:cNvPr id="18" name="Rectangle 15"/>
          <p:cNvSpPr>
            <a:spLocks noChangeArrowheads="1"/>
          </p:cNvSpPr>
          <p:nvPr/>
        </p:nvSpPr>
        <p:spPr bwMode="auto">
          <a:xfrm>
            <a:off x="3808767" y="5933300"/>
            <a:ext cx="44735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2400" b="1">
                <a:latin typeface="宋体" panose="02010600030101010101" pitchFamily="2" charset="-122"/>
                <a:ea typeface="宋体" panose="02010600030101010101" pitchFamily="2" charset="-122"/>
              </a:rPr>
              <a:t>性质：</a:t>
            </a:r>
            <a:r>
              <a:rPr lang="zh-CN" altLang="en-US" sz="2400" b="1">
                <a:solidFill>
                  <a:srgbClr val="0033CC"/>
                </a:solidFill>
                <a:latin typeface="宋体" panose="02010600030101010101" pitchFamily="2" charset="-122"/>
                <a:ea typeface="宋体" panose="02010600030101010101" pitchFamily="2" charset="-122"/>
              </a:rPr>
              <a:t>无产阶级社会主义革命</a:t>
            </a:r>
            <a:r>
              <a:rPr lang="zh-CN" altLang="en-US" sz="2400" b="1">
                <a:latin typeface="宋体" panose="02010600030101010101" pitchFamily="2" charset="-122"/>
                <a:ea typeface="宋体" panose="02010600030101010101" pitchFamily="2" charset="-122"/>
              </a:rPr>
              <a:t>。</a:t>
            </a:r>
            <a:endParaRPr lang="zh-CN" altLang="en-US" sz="2400" b="1">
              <a:latin typeface="宋体" panose="02010600030101010101" pitchFamily="2" charset="-122"/>
              <a:ea typeface="宋体" panose="02010600030101010101" pitchFamily="2" charset="-122"/>
            </a:endParaRPr>
          </a:p>
        </p:txBody>
      </p:sp>
      <p:sp>
        <p:nvSpPr>
          <p:cNvPr id="21" name="AutoShape 18"/>
          <p:cNvSpPr>
            <a:spLocks noChangeArrowheads="1"/>
          </p:cNvSpPr>
          <p:nvPr/>
        </p:nvSpPr>
        <p:spPr bwMode="auto">
          <a:xfrm>
            <a:off x="2782607" y="1043983"/>
            <a:ext cx="152400" cy="990600"/>
          </a:xfrm>
          <a:prstGeom prst="downArrow">
            <a:avLst>
              <a:gd name="adj1" fmla="val 50000"/>
              <a:gd name="adj2" fmla="val 1625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2" name="AutoShape 19"/>
          <p:cNvSpPr>
            <a:spLocks noChangeArrowheads="1"/>
          </p:cNvSpPr>
          <p:nvPr/>
        </p:nvSpPr>
        <p:spPr bwMode="auto">
          <a:xfrm>
            <a:off x="2782607" y="2622461"/>
            <a:ext cx="152400" cy="1286470"/>
          </a:xfrm>
          <a:prstGeom prst="downArrow">
            <a:avLst>
              <a:gd name="adj1" fmla="val 50000"/>
              <a:gd name="adj2" fmla="val 2500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3" name="AutoShape 20"/>
          <p:cNvSpPr>
            <a:spLocks noChangeArrowheads="1"/>
          </p:cNvSpPr>
          <p:nvPr/>
        </p:nvSpPr>
        <p:spPr bwMode="auto">
          <a:xfrm>
            <a:off x="2782876" y="4765212"/>
            <a:ext cx="152400" cy="762000"/>
          </a:xfrm>
          <a:prstGeom prst="downArrow">
            <a:avLst>
              <a:gd name="adj1" fmla="val 50000"/>
              <a:gd name="adj2" fmla="val 12500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zh-CN" altLang="en-US"/>
          </a:p>
        </p:txBody>
      </p:sp>
      <p:sp>
        <p:nvSpPr>
          <p:cNvPr id="24" name="Text Box 21"/>
          <p:cNvSpPr txBox="1">
            <a:spLocks noChangeArrowheads="1"/>
          </p:cNvSpPr>
          <p:nvPr/>
        </p:nvSpPr>
        <p:spPr bwMode="auto">
          <a:xfrm>
            <a:off x="629812" y="879034"/>
            <a:ext cx="1062481" cy="4399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altLang="en-US" sz="2800" b="1" smtClean="0">
                <a:ea typeface="黑体" panose="02010609060101010101" charset="-122"/>
              </a:rPr>
              <a:t>革命</a:t>
            </a:r>
            <a:endParaRPr lang="en-US" altLang="zh-CN" sz="2800" b="1" smtClean="0">
              <a:ea typeface="黑体" panose="02010609060101010101" charset="-122"/>
            </a:endParaRPr>
          </a:p>
          <a:p>
            <a:r>
              <a:rPr lang="zh-CN" altLang="en-US" sz="2800" b="1" smtClean="0">
                <a:ea typeface="黑体" panose="02010609060101010101" charset="-122"/>
              </a:rPr>
              <a:t>过程：</a:t>
            </a:r>
            <a:endParaRPr lang="en-US" altLang="zh-CN" sz="2800" b="1" smtClean="0">
              <a:ea typeface="黑体" panose="02010609060101010101" charset="-122"/>
            </a:endParaRPr>
          </a:p>
          <a:p>
            <a:endParaRPr lang="en-US" altLang="zh-CN" sz="2800" b="1" smtClean="0">
              <a:solidFill>
                <a:srgbClr val="0033CC"/>
              </a:solidFill>
              <a:ea typeface="黑体" panose="02010609060101010101" charset="-122"/>
            </a:endParaRPr>
          </a:p>
          <a:p>
            <a:endParaRPr lang="zh-CN" altLang="en-US" sz="2800" b="1" smtClean="0">
              <a:solidFill>
                <a:srgbClr val="0033CC"/>
              </a:solidFill>
              <a:ea typeface="黑体" panose="02010609060101010101" charset="-122"/>
            </a:endParaRPr>
          </a:p>
          <a:p>
            <a:r>
              <a:rPr lang="zh-CN" altLang="en-US" sz="2800" b="1" smtClean="0">
                <a:solidFill>
                  <a:srgbClr val="0033CC"/>
                </a:solidFill>
                <a:ea typeface="黑体" panose="02010609060101010101" charset="-122"/>
              </a:rPr>
              <a:t>社会</a:t>
            </a:r>
            <a:endParaRPr lang="en-US" altLang="zh-CN" sz="2800" b="1" smtClean="0">
              <a:solidFill>
                <a:srgbClr val="0033CC"/>
              </a:solidFill>
              <a:ea typeface="黑体" panose="02010609060101010101" charset="-122"/>
            </a:endParaRPr>
          </a:p>
          <a:p>
            <a:r>
              <a:rPr lang="zh-CN" altLang="en-US" sz="2800" b="1" smtClean="0">
                <a:solidFill>
                  <a:srgbClr val="0033CC"/>
                </a:solidFill>
                <a:ea typeface="黑体" panose="02010609060101010101" charset="-122"/>
              </a:rPr>
              <a:t>主义</a:t>
            </a:r>
            <a:endParaRPr lang="en-US" altLang="zh-CN" sz="2800" b="1" smtClean="0">
              <a:solidFill>
                <a:srgbClr val="0033CC"/>
              </a:solidFill>
              <a:ea typeface="黑体" panose="02010609060101010101" charset="-122"/>
            </a:endParaRPr>
          </a:p>
          <a:p>
            <a:r>
              <a:rPr lang="zh-CN" altLang="en-US" sz="2800" b="1" smtClean="0">
                <a:solidFill>
                  <a:srgbClr val="0033CC"/>
                </a:solidFill>
                <a:ea typeface="黑体" panose="02010609060101010101" charset="-122"/>
              </a:rPr>
              <a:t>  由</a:t>
            </a:r>
            <a:endParaRPr lang="en-US" altLang="zh-CN" sz="2800" b="1" smtClean="0">
              <a:solidFill>
                <a:srgbClr val="0033CC"/>
              </a:solidFill>
              <a:ea typeface="黑体" panose="02010609060101010101" charset="-122"/>
            </a:endParaRPr>
          </a:p>
          <a:p>
            <a:r>
              <a:rPr lang="zh-CN" altLang="en-US" sz="2800" b="1" smtClean="0">
                <a:solidFill>
                  <a:srgbClr val="FF0000"/>
                </a:solidFill>
                <a:ea typeface="黑体" panose="02010609060101010101" charset="-122"/>
              </a:rPr>
              <a:t>理想</a:t>
            </a:r>
            <a:endParaRPr lang="en-US" altLang="zh-CN" sz="2800" b="1" smtClean="0">
              <a:solidFill>
                <a:srgbClr val="0033CC"/>
              </a:solidFill>
              <a:ea typeface="黑体" panose="02010609060101010101" charset="-122"/>
            </a:endParaRPr>
          </a:p>
          <a:p>
            <a:r>
              <a:rPr lang="zh-CN" altLang="en-US" sz="2800" b="1" smtClean="0">
                <a:solidFill>
                  <a:srgbClr val="0033CC"/>
                </a:solidFill>
                <a:ea typeface="黑体" panose="02010609060101010101" charset="-122"/>
              </a:rPr>
              <a:t>变为</a:t>
            </a:r>
            <a:endParaRPr lang="en-US" altLang="zh-CN" sz="2800" b="1" smtClean="0">
              <a:solidFill>
                <a:srgbClr val="0033CC"/>
              </a:solidFill>
              <a:ea typeface="黑体" panose="02010609060101010101" charset="-122"/>
            </a:endParaRPr>
          </a:p>
          <a:p>
            <a:r>
              <a:rPr lang="zh-CN" altLang="en-US" sz="2800" b="1" smtClean="0">
                <a:solidFill>
                  <a:srgbClr val="FF0000"/>
                </a:solidFill>
                <a:ea typeface="黑体" panose="02010609060101010101" charset="-122"/>
              </a:rPr>
              <a:t>现</a:t>
            </a:r>
            <a:r>
              <a:rPr lang="zh-CN" altLang="en-US" sz="2800" b="1">
                <a:solidFill>
                  <a:srgbClr val="FF0000"/>
                </a:solidFill>
                <a:ea typeface="黑体" panose="02010609060101010101" charset="-122"/>
              </a:rPr>
              <a:t>实</a:t>
            </a:r>
            <a:endParaRPr lang="zh-CN" altLang="en-US" sz="2800" b="1">
              <a:solidFill>
                <a:srgbClr val="FF0000"/>
              </a:solidFill>
              <a:ea typeface="黑体" panose="02010609060101010101" charset="-122"/>
            </a:endParaRPr>
          </a:p>
        </p:txBody>
      </p:sp>
      <p:sp>
        <p:nvSpPr>
          <p:cNvPr id="2" name="文本框 1"/>
          <p:cNvSpPr txBox="1"/>
          <p:nvPr/>
        </p:nvSpPr>
        <p:spPr>
          <a:xfrm>
            <a:off x="3091815" y="6240145"/>
            <a:ext cx="6974840" cy="645160"/>
          </a:xfrm>
          <a:prstGeom prst="rect">
            <a:avLst/>
          </a:prstGeom>
          <a:noFill/>
          <a:ln w="9525">
            <a:noFill/>
          </a:ln>
        </p:spPr>
        <p:txBody>
          <a:bodyPr wrap="square">
            <a:spAutoFit/>
          </a:bodyPr>
          <a:lstStyle/>
          <a:p>
            <a:pPr indent="520700">
              <a:lnSpc>
                <a:spcPct val="150000"/>
              </a:lnSpc>
              <a:spcBef>
                <a:spcPct val="0"/>
              </a:spcBef>
              <a:spcAft>
                <a:spcPct val="0"/>
              </a:spcAft>
            </a:pPr>
            <a:r>
              <a:rPr lang="zh-CN" sz="2400" b="0" u="sng">
                <a:solidFill>
                  <a:srgbClr val="FF0000"/>
                </a:solidFill>
                <a:latin typeface="黑体" panose="02010609060101010101" charset="-122"/>
                <a:ea typeface="黑体" panose="02010609060101010101" charset="-122"/>
                <a:cs typeface="黑体" panose="02010609060101010101" charset="-122"/>
              </a:rPr>
              <a:t>宣告了世界上第一个社会主义国家的诞生。</a:t>
            </a:r>
            <a:endParaRPr lang="zh-CN" altLang="en-US" sz="2400" b="0" u="sng">
              <a:solidFill>
                <a:srgbClr val="FF0000"/>
              </a:solidFill>
              <a:latin typeface="黑体" panose="02010609060101010101" charset="-122"/>
              <a:ea typeface="黑体" panose="02010609060101010101" charset="-122"/>
              <a:cs typeface="黑体" panose="020106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blinds(horizontal)">
                                      <p:cBhvr>
                                        <p:cTn id="23" dur="500"/>
                                        <p:tgtEl>
                                          <p:spTgt spid="18"/>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linds(horizontal)">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5" grpId="0"/>
      <p:bldP spid="16" grpId="0"/>
      <p:bldP spid="17" grpId="0"/>
      <p:bldP spid="2" grpId="0"/>
      <p:bldP spid="18"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7346" name="Rectangle 2"/>
          <p:cNvSpPr/>
          <p:nvPr/>
        </p:nvSpPr>
        <p:spPr>
          <a:xfrm>
            <a:off x="272733" y="726758"/>
            <a:ext cx="9107487" cy="537210"/>
          </a:xfrm>
          <a:prstGeom prst="rect">
            <a:avLst/>
          </a:prstGeom>
          <a:noFill/>
          <a:ln w="9525">
            <a:noFill/>
          </a:ln>
        </p:spPr>
        <p:txBody>
          <a:bodyPr anchor="t">
            <a:spAutoFit/>
          </a:bodyPr>
          <a:lstStyle/>
          <a:p>
            <a:pPr eaLnBrk="0" hangingPunct="0"/>
            <a:r>
              <a:rPr lang="zh-CN" altLang="en-US" sz="2900" b="1">
                <a:solidFill>
                  <a:srgbClr val="FF3300"/>
                </a:solidFill>
                <a:latin typeface="黑体" panose="02010609060101010101" charset="-122"/>
                <a:ea typeface="黑体" panose="02010609060101010101" charset="-122"/>
              </a:rPr>
              <a:t>（</a:t>
            </a:r>
            <a:r>
              <a:rPr lang="en-US" altLang="zh-CN" sz="2900" b="1">
                <a:solidFill>
                  <a:srgbClr val="FF3300"/>
                </a:solidFill>
                <a:latin typeface="黑体" panose="02010609060101010101" charset="-122"/>
                <a:ea typeface="黑体" panose="02010609060101010101" charset="-122"/>
              </a:rPr>
              <a:t>1</a:t>
            </a:r>
            <a:r>
              <a:rPr lang="zh-CN" altLang="en-US" sz="2900" b="1">
                <a:solidFill>
                  <a:srgbClr val="FF3300"/>
                </a:solidFill>
                <a:latin typeface="黑体" panose="02010609060101010101" charset="-122"/>
                <a:ea typeface="黑体" panose="02010609060101010101" charset="-122"/>
              </a:rPr>
              <a:t>）地位：</a:t>
            </a:r>
            <a:r>
              <a:rPr lang="zh-CN" altLang="en-US" sz="2800" b="1" u="sng">
                <a:solidFill>
                  <a:schemeClr val="tx1"/>
                </a:solidFill>
                <a:latin typeface="黑体" panose="02010609060101010101" charset="-122"/>
                <a:ea typeface="黑体" panose="02010609060101010101" charset="-122"/>
              </a:rPr>
              <a:t>是俄国与世界历史进程中的</a:t>
            </a:r>
            <a:r>
              <a:rPr lang="zh-CN" altLang="en-US" sz="2800" b="1" u="sng">
                <a:solidFill>
                  <a:srgbClr val="FF0000"/>
                </a:solidFill>
                <a:latin typeface="黑体" panose="02010609060101010101" charset="-122"/>
                <a:ea typeface="黑体" panose="02010609060101010101" charset="-122"/>
              </a:rPr>
              <a:t>划时代事件。</a:t>
            </a:r>
            <a:endParaRPr lang="zh-CN" altLang="en-US" sz="2800" b="1" u="sng">
              <a:solidFill>
                <a:srgbClr val="FF0000"/>
              </a:solidFill>
              <a:latin typeface="黑体" panose="02010609060101010101" charset="-122"/>
              <a:ea typeface="黑体" panose="02010609060101010101" charset="-122"/>
            </a:endParaRPr>
          </a:p>
        </p:txBody>
      </p:sp>
      <p:sp>
        <p:nvSpPr>
          <p:cNvPr id="57348" name="Text Box 4"/>
          <p:cNvSpPr txBox="1"/>
          <p:nvPr/>
        </p:nvSpPr>
        <p:spPr>
          <a:xfrm>
            <a:off x="725170" y="2003425"/>
            <a:ext cx="11378565" cy="1568450"/>
          </a:xfrm>
          <a:prstGeom prst="rect">
            <a:avLst/>
          </a:prstGeom>
          <a:noFill/>
          <a:ln w="9525">
            <a:noFill/>
          </a:ln>
        </p:spPr>
        <p:txBody>
          <a:bodyPr wrap="square" anchor="t">
            <a:spAutoFit/>
          </a:bodyPr>
          <a:lstStyle/>
          <a:p>
            <a:pPr eaLnBrk="0" fontAlgn="auto" hangingPunct="0">
              <a:lnSpc>
                <a:spcPct val="100000"/>
              </a:lnSpc>
              <a:spcBef>
                <a:spcPct val="0"/>
              </a:spcBef>
            </a:pPr>
            <a:r>
              <a:rPr lang="zh-CN" altLang="en-US" sz="2400" b="1">
                <a:latin typeface="Arial" panose="020b0604020202020204" pitchFamily="34" charset="0"/>
                <a:ea typeface="黑体" panose="02010609060101010101" charset="-122"/>
                <a:sym typeface="+mn-ea"/>
              </a:rPr>
              <a:t>①</a:t>
            </a:r>
            <a:r>
              <a:rPr lang="zh-CN" altLang="en-US" sz="2400" b="1">
                <a:solidFill>
                  <a:srgbClr val="0000FF"/>
                </a:solidFill>
                <a:latin typeface="Arial" panose="020b0604020202020204" pitchFamily="34" charset="0"/>
                <a:ea typeface="黑体" panose="02010609060101010101" charset="-122"/>
              </a:rPr>
              <a:t>结束了剥削阶级在俄国的统治；</a:t>
            </a:r>
            <a:endParaRPr lang="zh-CN" altLang="en-US" sz="2400" b="1">
              <a:solidFill>
                <a:srgbClr val="0000FF"/>
              </a:solidFill>
              <a:latin typeface="Arial" panose="020b0604020202020204" pitchFamily="34" charset="0"/>
              <a:ea typeface="黑体" panose="02010609060101010101" charset="-122"/>
            </a:endParaRPr>
          </a:p>
          <a:p>
            <a:pPr eaLnBrk="0" fontAlgn="auto" hangingPunct="0">
              <a:lnSpc>
                <a:spcPct val="100000"/>
              </a:lnSpc>
              <a:spcBef>
                <a:spcPct val="0"/>
              </a:spcBef>
            </a:pPr>
            <a:endParaRPr lang="zh-CN" altLang="en-US" sz="2400" b="1">
              <a:latin typeface="Arial" panose="020b0604020202020204" pitchFamily="34" charset="0"/>
              <a:ea typeface="黑体" panose="02010609060101010101" charset="-122"/>
              <a:sym typeface="+mn-ea"/>
            </a:endParaRPr>
          </a:p>
          <a:p>
            <a:pPr eaLnBrk="0" fontAlgn="auto" hangingPunct="0">
              <a:lnSpc>
                <a:spcPct val="100000"/>
              </a:lnSpc>
              <a:spcBef>
                <a:spcPct val="0"/>
              </a:spcBef>
            </a:pPr>
            <a:r>
              <a:rPr lang="zh-CN" altLang="en-US" sz="2400" b="1">
                <a:latin typeface="Arial" panose="020b0604020202020204" pitchFamily="34" charset="0"/>
                <a:ea typeface="黑体" panose="02010609060101010101" charset="-122"/>
                <a:sym typeface="+mn-ea"/>
              </a:rPr>
              <a:t>②</a:t>
            </a:r>
            <a:r>
              <a:rPr lang="zh-CN" altLang="en-US" sz="2400" b="1">
                <a:solidFill>
                  <a:schemeClr val="tx1"/>
                </a:solidFill>
                <a:latin typeface="Arial" panose="020b0604020202020204" pitchFamily="34" charset="0"/>
                <a:ea typeface="黑体" panose="02010609060101010101" charset="-122"/>
              </a:rPr>
              <a:t>建立了第一个</a:t>
            </a:r>
            <a:r>
              <a:rPr lang="zh-CN" altLang="en-US" sz="2400" b="1">
                <a:solidFill>
                  <a:srgbClr val="FF0000"/>
                </a:solidFill>
                <a:latin typeface="Arial" panose="020b0604020202020204" pitchFamily="34" charset="0"/>
                <a:ea typeface="黑体" panose="02010609060101010101" charset="-122"/>
              </a:rPr>
              <a:t>无产阶级</a:t>
            </a:r>
            <a:r>
              <a:rPr lang="zh-CN" altLang="en-US" sz="2400" b="1">
                <a:solidFill>
                  <a:schemeClr val="tx1"/>
                </a:solidFill>
                <a:latin typeface="Arial" panose="020b0604020202020204" pitchFamily="34" charset="0"/>
                <a:ea typeface="黑体" panose="02010609060101010101" charset="-122"/>
              </a:rPr>
              <a:t>领导的国家，实现了社会主义从</a:t>
            </a:r>
            <a:r>
              <a:rPr lang="zh-CN" altLang="en-US" sz="2400" b="1">
                <a:solidFill>
                  <a:srgbClr val="FF0000"/>
                </a:solidFill>
                <a:latin typeface="Arial" panose="020b0604020202020204" pitchFamily="34" charset="0"/>
                <a:ea typeface="黑体" panose="02010609060101010101" charset="-122"/>
              </a:rPr>
              <a:t>理想到现实</a:t>
            </a:r>
            <a:r>
              <a:rPr lang="zh-CN" altLang="en-US" sz="2400" b="1">
                <a:solidFill>
                  <a:schemeClr val="tx1"/>
                </a:solidFill>
                <a:latin typeface="Arial" panose="020b0604020202020204" pitchFamily="34" charset="0"/>
                <a:ea typeface="黑体" panose="02010609060101010101" charset="-122"/>
              </a:rPr>
              <a:t>的伟大飞跃，</a:t>
            </a:r>
            <a:endParaRPr lang="zh-CN" altLang="en-US" sz="2400" b="1">
              <a:solidFill>
                <a:schemeClr val="tx1"/>
              </a:solidFill>
              <a:latin typeface="Arial" panose="020b0604020202020204" pitchFamily="34" charset="0"/>
              <a:ea typeface="黑体" panose="02010609060101010101" charset="-122"/>
            </a:endParaRPr>
          </a:p>
          <a:p>
            <a:pPr eaLnBrk="0" fontAlgn="auto" hangingPunct="0">
              <a:lnSpc>
                <a:spcPct val="100000"/>
              </a:lnSpc>
              <a:spcBef>
                <a:spcPct val="0"/>
              </a:spcBef>
            </a:pPr>
            <a:r>
              <a:rPr lang="zh-CN" altLang="en-US" sz="2400" b="1">
                <a:solidFill>
                  <a:schemeClr val="tx1"/>
                </a:solidFill>
                <a:latin typeface="Arial" panose="020b0604020202020204" pitchFamily="34" charset="0"/>
                <a:ea typeface="黑体" panose="02010609060101010101" charset="-122"/>
              </a:rPr>
              <a:t>开辟了人类探索社会主义道路的</a:t>
            </a:r>
            <a:r>
              <a:rPr lang="zh-CN" altLang="en-US" sz="2400" b="1">
                <a:solidFill>
                  <a:srgbClr val="FF0000"/>
                </a:solidFill>
                <a:latin typeface="Arial" panose="020b0604020202020204" pitchFamily="34" charset="0"/>
                <a:ea typeface="黑体" panose="02010609060101010101" charset="-122"/>
              </a:rPr>
              <a:t>新纪元。</a:t>
            </a:r>
            <a:endParaRPr lang="zh-CN" altLang="en-US" sz="2400" b="1">
              <a:solidFill>
                <a:schemeClr val="tx1"/>
              </a:solidFill>
              <a:latin typeface="Arial" panose="020b0604020202020204" pitchFamily="34" charset="0"/>
              <a:ea typeface="黑体" panose="02010609060101010101" charset="-122"/>
            </a:endParaRPr>
          </a:p>
        </p:txBody>
      </p:sp>
      <p:sp>
        <p:nvSpPr>
          <p:cNvPr id="57349" name="Text Box 5"/>
          <p:cNvSpPr txBox="1"/>
          <p:nvPr/>
        </p:nvSpPr>
        <p:spPr>
          <a:xfrm>
            <a:off x="791845" y="4266565"/>
            <a:ext cx="11004550" cy="1568450"/>
          </a:xfrm>
          <a:prstGeom prst="rect">
            <a:avLst/>
          </a:prstGeom>
          <a:noFill/>
          <a:ln w="9525">
            <a:noFill/>
          </a:ln>
        </p:spPr>
        <p:txBody>
          <a:bodyPr wrap="square" anchor="t">
            <a:spAutoFit/>
          </a:bodyPr>
          <a:lstStyle/>
          <a:p>
            <a:pPr eaLnBrk="0" hangingPunct="0">
              <a:spcBef>
                <a:spcPct val="50000"/>
              </a:spcBef>
            </a:pPr>
            <a:r>
              <a:rPr lang="zh-CN" altLang="en-US" sz="2400" b="1">
                <a:latin typeface="Arial" panose="020b0604020202020204" pitchFamily="34" charset="0"/>
                <a:ea typeface="黑体" panose="02010609060101010101" charset="-122"/>
              </a:rPr>
              <a:t>①沉重地打击了帝国主义对世界的统治，极大地鼓舞</a:t>
            </a:r>
            <a:r>
              <a:rPr lang="zh-CN" altLang="en-US" sz="2400" b="1">
                <a:solidFill>
                  <a:srgbClr val="FF0000"/>
                </a:solidFill>
                <a:latin typeface="Arial" panose="020b0604020202020204" pitchFamily="34" charset="0"/>
                <a:ea typeface="黑体" panose="02010609060101010101" charset="-122"/>
              </a:rPr>
              <a:t>了殖民地半殖民地人民的解</a:t>
            </a:r>
            <a:endParaRPr lang="zh-CN" altLang="en-US" sz="2400" b="1">
              <a:solidFill>
                <a:srgbClr val="FF0000"/>
              </a:solidFill>
              <a:latin typeface="Arial" panose="020b0604020202020204" pitchFamily="34" charset="0"/>
              <a:ea typeface="黑体" panose="02010609060101010101" charset="-122"/>
            </a:endParaRPr>
          </a:p>
          <a:p>
            <a:pPr eaLnBrk="0" hangingPunct="0">
              <a:spcBef>
                <a:spcPct val="50000"/>
              </a:spcBef>
            </a:pPr>
            <a:r>
              <a:rPr lang="zh-CN" altLang="en-US" sz="2400" b="1">
                <a:solidFill>
                  <a:srgbClr val="FF0000"/>
                </a:solidFill>
                <a:latin typeface="Arial" panose="020b0604020202020204" pitchFamily="34" charset="0"/>
                <a:ea typeface="黑体" panose="02010609060101010101" charset="-122"/>
              </a:rPr>
              <a:t>放斗争</a:t>
            </a:r>
            <a:r>
              <a:rPr lang="zh-CN" altLang="en-US" sz="2400" b="1">
                <a:latin typeface="Arial" panose="020b0604020202020204" pitchFamily="34" charset="0"/>
                <a:ea typeface="黑体" panose="02010609060101010101" charset="-122"/>
              </a:rPr>
              <a:t>，改变了20世纪的</a:t>
            </a:r>
            <a:r>
              <a:rPr lang="zh-CN" altLang="en-US" sz="2400" b="1">
                <a:solidFill>
                  <a:srgbClr val="FF0000"/>
                </a:solidFill>
                <a:latin typeface="Arial" panose="020b0604020202020204" pitchFamily="34" charset="0"/>
                <a:ea typeface="黑体" panose="02010609060101010101" charset="-122"/>
              </a:rPr>
              <a:t>世界格局</a:t>
            </a:r>
            <a:r>
              <a:rPr lang="zh-CN" altLang="en-US" sz="2400" b="1">
                <a:latin typeface="Arial" panose="020b0604020202020204" pitchFamily="34" charset="0"/>
                <a:ea typeface="黑体" panose="02010609060101010101" charset="-122"/>
              </a:rPr>
              <a:t>。</a:t>
            </a:r>
            <a:endParaRPr lang="zh-CN" altLang="en-US" sz="2400" b="1">
              <a:latin typeface="Arial" panose="020b0604020202020204" pitchFamily="34" charset="0"/>
              <a:ea typeface="黑体" panose="02010609060101010101" charset="-122"/>
            </a:endParaRPr>
          </a:p>
          <a:p>
            <a:pPr eaLnBrk="0" hangingPunct="0">
              <a:spcBef>
                <a:spcPct val="50000"/>
              </a:spcBef>
            </a:pPr>
            <a:r>
              <a:rPr lang="zh-CN" altLang="en-US" sz="2400" b="1">
                <a:latin typeface="Arial" panose="020b0604020202020204" pitchFamily="34" charset="0"/>
                <a:ea typeface="黑体" panose="02010609060101010101" charset="-122"/>
                <a:sym typeface="+mn-ea"/>
              </a:rPr>
              <a:t>②</a:t>
            </a:r>
            <a:r>
              <a:rPr lang="zh-CN" altLang="en-US" sz="2400" b="1">
                <a:latin typeface="Arial" panose="020b0604020202020204" pitchFamily="34" charset="0"/>
                <a:ea typeface="黑体" panose="02010609060101010101" charset="-122"/>
              </a:rPr>
              <a:t>资本主义和</a:t>
            </a:r>
            <a:r>
              <a:rPr lang="zh-CN" altLang="en-US" sz="2400" b="1">
                <a:solidFill>
                  <a:srgbClr val="FF0000"/>
                </a:solidFill>
                <a:latin typeface="Arial" panose="020b0604020202020204" pitchFamily="34" charset="0"/>
                <a:ea typeface="黑体" panose="02010609060101010101" charset="-122"/>
              </a:rPr>
              <a:t>社会主义</a:t>
            </a:r>
            <a:r>
              <a:rPr lang="zh-CN" altLang="en-US" sz="2400" b="1">
                <a:latin typeface="Arial" panose="020b0604020202020204" pitchFamily="34" charset="0"/>
                <a:ea typeface="黑体" panose="02010609060101010101" charset="-122"/>
              </a:rPr>
              <a:t>两种社会制度的</a:t>
            </a:r>
            <a:r>
              <a:rPr lang="zh-CN" altLang="en-US" sz="2400" b="1">
                <a:solidFill>
                  <a:srgbClr val="FF0000"/>
                </a:solidFill>
                <a:latin typeface="Arial" panose="020b0604020202020204" pitchFamily="34" charset="0"/>
                <a:ea typeface="黑体" panose="02010609060101010101" charset="-122"/>
              </a:rPr>
              <a:t>并存与竞争</a:t>
            </a:r>
            <a:r>
              <a:rPr lang="zh-CN" altLang="en-US" sz="2400" b="1">
                <a:latin typeface="Arial" panose="020b0604020202020204" pitchFamily="34" charset="0"/>
                <a:ea typeface="黑体" panose="02010609060101010101" charset="-122"/>
              </a:rPr>
              <a:t>，成为世界历史的重要内容。</a:t>
            </a:r>
            <a:endParaRPr lang="zh-CN" altLang="en-US" sz="2400" b="1">
              <a:latin typeface="Arial" panose="020b0604020202020204" pitchFamily="34" charset="0"/>
              <a:ea typeface="黑体" panose="02010609060101010101" charset="-122"/>
            </a:endParaRPr>
          </a:p>
        </p:txBody>
      </p:sp>
      <p:sp>
        <p:nvSpPr>
          <p:cNvPr id="2" name="文本框 1"/>
          <p:cNvSpPr txBox="1"/>
          <p:nvPr/>
        </p:nvSpPr>
        <p:spPr>
          <a:xfrm>
            <a:off x="273685" y="139065"/>
            <a:ext cx="3333115" cy="491490"/>
          </a:xfrm>
          <a:prstGeom prst="rect">
            <a:avLst/>
          </a:prstGeom>
          <a:solidFill>
            <a:srgbClr val="FDD036"/>
          </a:solidFill>
        </p:spPr>
        <p:txBody>
          <a:bodyPr wrap="square" rtlCol="0" anchor="t">
            <a:spAutoFit/>
          </a:bodyPr>
          <a:lstStyle/>
          <a:p>
            <a:r>
              <a:rPr lang="zh-CN" altLang="en-US" sz="2600">
                <a:latin typeface="黑体" panose="02010609060101010101" charset="-122"/>
                <a:ea typeface="黑体" panose="02010609060101010101" charset="-122"/>
                <a:sym typeface="微软雅黑" panose="020b0503020204020204" pitchFamily="34" charset="-122"/>
              </a:rPr>
              <a:t>十月革命的历史意义</a:t>
            </a:r>
            <a:endParaRPr lang="zh-CN" altLang="en-US" sz="2600">
              <a:latin typeface="黑体" panose="02010609060101010101" charset="-122"/>
              <a:ea typeface="黑体" panose="02010609060101010101" charset="-122"/>
            </a:endParaRPr>
          </a:p>
        </p:txBody>
      </p:sp>
      <p:sp>
        <p:nvSpPr>
          <p:cNvPr id="3" name="文本框 2"/>
          <p:cNvSpPr txBox="1"/>
          <p:nvPr/>
        </p:nvSpPr>
        <p:spPr>
          <a:xfrm>
            <a:off x="252730" y="1492885"/>
            <a:ext cx="2590165" cy="537210"/>
          </a:xfrm>
          <a:prstGeom prst="rect">
            <a:avLst/>
          </a:prstGeom>
          <a:noFill/>
        </p:spPr>
        <p:txBody>
          <a:bodyPr wrap="none" rtlCol="0" anchor="t">
            <a:spAutoFit/>
          </a:bodyPr>
          <a:lstStyle/>
          <a:p>
            <a:r>
              <a:rPr lang="zh-CN" altLang="en-US" sz="2900" b="1">
                <a:solidFill>
                  <a:srgbClr val="FF3300"/>
                </a:solidFill>
                <a:latin typeface="黑体" panose="02010609060101010101" charset="-122"/>
                <a:ea typeface="黑体" panose="02010609060101010101" charset="-122"/>
                <a:sym typeface="+mn-ea"/>
              </a:rPr>
              <a:t>（</a:t>
            </a:r>
            <a:r>
              <a:rPr lang="en-US" altLang="zh-CN" sz="2900" b="1">
                <a:solidFill>
                  <a:srgbClr val="FF3300"/>
                </a:solidFill>
                <a:latin typeface="黑体" panose="02010609060101010101" charset="-122"/>
                <a:ea typeface="黑体" panose="02010609060101010101" charset="-122"/>
                <a:sym typeface="+mn-ea"/>
              </a:rPr>
              <a:t>2</a:t>
            </a:r>
            <a:r>
              <a:rPr lang="zh-CN" altLang="en-US" sz="2900" b="1">
                <a:solidFill>
                  <a:srgbClr val="FF3300"/>
                </a:solidFill>
                <a:latin typeface="黑体" panose="02010609060101010101" charset="-122"/>
                <a:ea typeface="黑体" panose="02010609060101010101" charset="-122"/>
                <a:sym typeface="+mn-ea"/>
              </a:rPr>
              <a:t>）对俄国：</a:t>
            </a:r>
            <a:endParaRPr lang="zh-CN" altLang="en-US"/>
          </a:p>
        </p:txBody>
      </p:sp>
      <p:sp>
        <p:nvSpPr>
          <p:cNvPr id="4" name="文本框 3"/>
          <p:cNvSpPr txBox="1"/>
          <p:nvPr/>
        </p:nvSpPr>
        <p:spPr>
          <a:xfrm>
            <a:off x="330200" y="3604895"/>
            <a:ext cx="2590165" cy="537210"/>
          </a:xfrm>
          <a:prstGeom prst="rect">
            <a:avLst/>
          </a:prstGeom>
          <a:noFill/>
        </p:spPr>
        <p:txBody>
          <a:bodyPr wrap="none" rtlCol="0" anchor="t">
            <a:spAutoFit/>
          </a:bodyPr>
          <a:lstStyle/>
          <a:p>
            <a:r>
              <a:rPr lang="zh-CN" altLang="en-US" sz="2900" b="1">
                <a:solidFill>
                  <a:srgbClr val="FF3300"/>
                </a:solidFill>
                <a:latin typeface="黑体" panose="02010609060101010101" charset="-122"/>
                <a:ea typeface="黑体" panose="02010609060101010101" charset="-122"/>
                <a:sym typeface="+mn-ea"/>
              </a:rPr>
              <a:t>（</a:t>
            </a:r>
            <a:r>
              <a:rPr lang="en-US" altLang="zh-CN" sz="2900" b="1">
                <a:solidFill>
                  <a:srgbClr val="FF3300"/>
                </a:solidFill>
                <a:latin typeface="黑体" panose="02010609060101010101" charset="-122"/>
                <a:ea typeface="黑体" panose="02010609060101010101" charset="-122"/>
                <a:sym typeface="+mn-ea"/>
              </a:rPr>
              <a:t>3</a:t>
            </a:r>
            <a:r>
              <a:rPr lang="zh-CN" altLang="en-US" sz="2900" b="1">
                <a:solidFill>
                  <a:srgbClr val="FF3300"/>
                </a:solidFill>
                <a:latin typeface="黑体" panose="02010609060101010101" charset="-122"/>
                <a:ea typeface="黑体" panose="02010609060101010101" charset="-122"/>
                <a:sym typeface="+mn-ea"/>
              </a:rPr>
              <a:t>）对世界：</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7346"/>
                                        </p:tgtEl>
                                        <p:attrNameLst>
                                          <p:attrName>style.visibility</p:attrName>
                                        </p:attrNameLst>
                                      </p:cBhvr>
                                      <p:to>
                                        <p:strVal val="visible"/>
                                      </p:to>
                                    </p:set>
                                    <p:anim calcmode="lin" valueType="num">
                                      <p:cBhvr>
                                        <p:cTn id="7" dur="500" fill="hold"/>
                                        <p:tgtEl>
                                          <p:spTgt spid="57346"/>
                                        </p:tgtEl>
                                        <p:attrNameLst>
                                          <p:attrName>ppt_x</p:attrName>
                                        </p:attrNameLst>
                                      </p:cBhvr>
                                      <p:tavLst>
                                        <p:tav tm="0">
                                          <p:val>
                                            <p:strVal val="#ppt_x"/>
                                          </p:val>
                                        </p:tav>
                                        <p:tav tm="100000">
                                          <p:val>
                                            <p:strVal val="#ppt_x"/>
                                          </p:val>
                                        </p:tav>
                                      </p:tavLst>
                                    </p:anim>
                                    <p:anim calcmode="lin" valueType="num">
                                      <p:cBhvr>
                                        <p:cTn id="8" dur="500" fill="hold"/>
                                        <p:tgtEl>
                                          <p:spTgt spid="5734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7348"/>
                                        </p:tgtEl>
                                        <p:attrNameLst>
                                          <p:attrName>style.visibility</p:attrName>
                                        </p:attrNameLst>
                                      </p:cBhvr>
                                      <p:to>
                                        <p:strVal val="visible"/>
                                      </p:to>
                                    </p:set>
                                    <p:anim calcmode="lin" valueType="num">
                                      <p:cBhvr>
                                        <p:cTn id="13" dur="500" fill="hold"/>
                                        <p:tgtEl>
                                          <p:spTgt spid="57348"/>
                                        </p:tgtEl>
                                        <p:attrNameLst>
                                          <p:attrName>ppt_x</p:attrName>
                                        </p:attrNameLst>
                                      </p:cBhvr>
                                      <p:tavLst>
                                        <p:tav tm="0">
                                          <p:val>
                                            <p:strVal val="#ppt_x"/>
                                          </p:val>
                                        </p:tav>
                                        <p:tav tm="100000">
                                          <p:val>
                                            <p:strVal val="#ppt_x"/>
                                          </p:val>
                                        </p:tav>
                                      </p:tavLst>
                                    </p:anim>
                                    <p:anim calcmode="lin" valueType="num">
                                      <p:cBhvr>
                                        <p:cTn id="14" dur="500" fill="hold"/>
                                        <p:tgtEl>
                                          <p:spTgt spid="5734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7349"/>
                                        </p:tgtEl>
                                        <p:attrNameLst>
                                          <p:attrName>style.visibility</p:attrName>
                                        </p:attrNameLst>
                                      </p:cBhvr>
                                      <p:to>
                                        <p:strVal val="visible"/>
                                      </p:to>
                                    </p:set>
                                    <p:anim calcmode="lin" valueType="num">
                                      <p:cBhvr>
                                        <p:cTn id="19" dur="500" fill="hold"/>
                                        <p:tgtEl>
                                          <p:spTgt spid="57349"/>
                                        </p:tgtEl>
                                        <p:attrNameLst>
                                          <p:attrName>ppt_x</p:attrName>
                                        </p:attrNameLst>
                                      </p:cBhvr>
                                      <p:tavLst>
                                        <p:tav tm="0">
                                          <p:val>
                                            <p:strVal val="#ppt_x"/>
                                          </p:val>
                                        </p:tav>
                                        <p:tav tm="100000">
                                          <p:val>
                                            <p:strVal val="#ppt_x"/>
                                          </p:val>
                                        </p:tav>
                                      </p:tavLst>
                                    </p:anim>
                                    <p:anim calcmode="lin" valueType="num">
                                      <p:cBhvr>
                                        <p:cTn id="20" dur="500" fill="hold"/>
                                        <p:tgtEl>
                                          <p:spTgt spid="573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8" grpId="0"/>
      <p:bldP spid="57349"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1294765" y="97155"/>
            <a:ext cx="9088755" cy="6649085"/>
          </a:xfrm>
          <a:prstGeom prst="rect">
            <a:avLst/>
          </a:prstGeom>
        </p:spPr>
      </p:pic>
    </p:spTree>
  </p:cSld>
  <p:clrMapOvr>
    <a:masterClrMapping/>
  </p:clrMapOvr>
  <p:transition spd="slow"/>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8133" name="Picture 5" descr="2015c5b04ee41748082302bb"/>
          <p:cNvPicPr>
            <a:picLocks noChangeAspect="1"/>
          </p:cNvPicPr>
          <p:nvPr/>
        </p:nvPicPr>
        <p:blipFill>
          <a:blip r:embed="rId2"/>
          <a:stretch>
            <a:fillRect/>
          </a:stretch>
        </p:blipFill>
        <p:spPr>
          <a:xfrm>
            <a:off x="8736965" y="1370331"/>
            <a:ext cx="2520950" cy="2447925"/>
          </a:xfrm>
          <a:prstGeom prst="rect">
            <a:avLst/>
          </a:prstGeom>
          <a:noFill/>
          <a:ln w="9525">
            <a:noFill/>
          </a:ln>
        </p:spPr>
      </p:pic>
      <p:sp>
        <p:nvSpPr>
          <p:cNvPr id="12290" name="Rectangle 4"/>
          <p:cNvSpPr/>
          <p:nvPr/>
        </p:nvSpPr>
        <p:spPr>
          <a:xfrm>
            <a:off x="7966074" y="3470408"/>
            <a:ext cx="4106545" cy="2092561"/>
          </a:xfrm>
          <a:prstGeom prst="rect">
            <a:avLst/>
          </a:prstGeom>
          <a:noFill/>
          <a:ln w="9525">
            <a:noFill/>
          </a:ln>
        </p:spPr>
        <p:txBody>
          <a:bodyPr wrap="square" anchor="ctr">
            <a:spAutoFit/>
          </a:bodyPr>
          <a:lstStyle/>
          <a:p>
            <a:pPr>
              <a:lnSpc>
                <a:spcPts val="5500"/>
              </a:lnSpc>
            </a:pPr>
            <a:r>
              <a:rPr lang="en-US" altLang="zh-CN" sz="3200" b="1">
                <a:solidFill>
                  <a:srgbClr val="303030"/>
                </a:solidFill>
                <a:latin typeface="宋体" panose="02010600030101010101" pitchFamily="2" charset="-122"/>
                <a:ea typeface="宋体" panose="02010600030101010101" pitchFamily="2" charset="-122"/>
              </a:rPr>
              <a:t>  </a:t>
            </a:r>
            <a:r>
              <a:rPr lang="en-US" altLang="en-US" sz="2800">
                <a:latin typeface="黑体" panose="02010609060101010101" charset="-122"/>
                <a:ea typeface="黑体" panose="02010609060101010101" charset="-122"/>
              </a:rPr>
              <a:t> </a:t>
            </a:r>
            <a:r>
              <a:rPr lang="en-US" altLang="en-US" sz="2800">
                <a:solidFill>
                  <a:srgbClr val="FF0000"/>
                </a:solidFill>
                <a:latin typeface="黑体" panose="02010609060101010101" charset="-122"/>
                <a:ea typeface="黑体" panose="02010609060101010101" charset="-122"/>
              </a:rPr>
              <a:t>1922</a:t>
            </a:r>
            <a:r>
              <a:rPr lang="en-US" altLang="en-US" sz="2800">
                <a:latin typeface="黑体" panose="02010609060101010101" charset="-122"/>
                <a:ea typeface="黑体" panose="02010609060101010101" charset="-122"/>
              </a:rPr>
              <a:t>年底，</a:t>
            </a:r>
            <a:r>
              <a:rPr lang="en-US" altLang="en-US" sz="2800">
                <a:solidFill>
                  <a:schemeClr val="tx1"/>
                </a:solidFill>
                <a:latin typeface="黑体" panose="02010609060101010101" charset="-122"/>
                <a:ea typeface="黑体" panose="02010609060101010101" charset="-122"/>
              </a:rPr>
              <a:t>苏维埃社会主义</a:t>
            </a:r>
            <a:r>
              <a:rPr lang="en-US" altLang="en-US" sz="2800">
                <a:latin typeface="黑体" panose="02010609060101010101" charset="-122"/>
                <a:ea typeface="黑体" panose="02010609060101010101" charset="-122"/>
              </a:rPr>
              <a:t>共和国联盟成立。简称“</a:t>
            </a:r>
            <a:r>
              <a:rPr lang="en-US" altLang="en-US" sz="2800">
                <a:solidFill>
                  <a:srgbClr val="FF0000"/>
                </a:solidFill>
                <a:latin typeface="黑体" panose="02010609060101010101" charset="-122"/>
                <a:ea typeface="黑体" panose="02010609060101010101" charset="-122"/>
              </a:rPr>
              <a:t>苏联</a:t>
            </a:r>
            <a:r>
              <a:rPr lang="en-US" altLang="en-US" sz="2800">
                <a:latin typeface="黑体" panose="02010609060101010101" charset="-122"/>
                <a:ea typeface="黑体" panose="02010609060101010101" charset="-122"/>
              </a:rPr>
              <a:t>”</a:t>
            </a:r>
            <a:r>
              <a:rPr lang="zh-CN" altLang="en-US" sz="2800">
                <a:latin typeface="黑体" panose="02010609060101010101" charset="-122"/>
                <a:ea typeface="黑体" panose="02010609060101010101" charset="-122"/>
              </a:rPr>
              <a:t>。</a:t>
            </a:r>
            <a:endParaRPr lang="en-US" altLang="en-US" sz="2800">
              <a:latin typeface="黑体" charset="-122"/>
              <a:ea typeface="黑体" charset="-122"/>
            </a:endParaRPr>
          </a:p>
        </p:txBody>
      </p:sp>
      <p:pic>
        <p:nvPicPr>
          <p:cNvPr id="119" name="Picture 17" descr="sun"/>
          <p:cNvPicPr>
            <a:picLocks noChangeAspect="1"/>
          </p:cNvPicPr>
          <p:nvPr/>
        </p:nvPicPr>
        <p:blipFill>
          <a:blip r:embed="rId3"/>
          <a:stretch>
            <a:fillRect/>
          </a:stretch>
        </p:blipFill>
        <p:spPr>
          <a:xfrm>
            <a:off x="8795385" y="56403"/>
            <a:ext cx="2270760" cy="1188766"/>
          </a:xfrm>
          <a:prstGeom prst="rect">
            <a:avLst/>
          </a:prstGeom>
          <a:noFill/>
          <a:ln w="9525">
            <a:noFill/>
          </a:ln>
        </p:spPr>
      </p:pic>
      <p:pic>
        <p:nvPicPr>
          <p:cNvPr id="13314" name="图片 43011" descr="苏联的成立与发展"/>
          <p:cNvPicPr>
            <a:picLocks noChangeAspect="1"/>
          </p:cNvPicPr>
          <p:nvPr/>
        </p:nvPicPr>
        <p:blipFill>
          <a:blip r:embed="rId4"/>
          <a:stretch>
            <a:fillRect/>
          </a:stretch>
        </p:blipFill>
        <p:spPr>
          <a:xfrm>
            <a:off x="22860" y="986769"/>
            <a:ext cx="7973060" cy="4825365"/>
          </a:xfrm>
          <a:prstGeom prst="rect">
            <a:avLst/>
          </a:prstGeom>
          <a:noFill/>
          <a:ln w="9525">
            <a:noFill/>
          </a:ln>
        </p:spPr>
      </p:pic>
      <p:sp>
        <p:nvSpPr>
          <p:cNvPr id="3" name="TextBox 2"/>
          <p:cNvSpPr txBox="1"/>
          <p:nvPr/>
        </p:nvSpPr>
        <p:spPr>
          <a:xfrm>
            <a:off x="2105559" y="6090264"/>
            <a:ext cx="3515710" cy="523220"/>
          </a:xfrm>
          <a:prstGeom prst="rect">
            <a:avLst/>
          </a:prstGeom>
          <a:noFill/>
        </p:spPr>
        <p:txBody>
          <a:bodyPr wrap="square" rtlCol="0">
            <a:spAutoFit/>
          </a:bodyPr>
          <a:lstStyle/>
          <a:p>
            <a:r>
              <a:rPr lang="zh-CN" altLang="en-US" sz="2800">
                <a:latin typeface="楷体" panose="02010609060101010101" charset="-122"/>
                <a:ea typeface="楷体" panose="02010609060101010101" charset="-122"/>
              </a:rPr>
              <a:t>苏联地图（</a:t>
            </a:r>
            <a:r>
              <a:rPr lang="en-US" altLang="zh-CN" sz="2800">
                <a:latin typeface="楷体" panose="02010609060101010101" charset="-122"/>
                <a:ea typeface="楷体" panose="02010609060101010101" charset="-122"/>
              </a:rPr>
              <a:t>1940</a:t>
            </a:r>
            <a:r>
              <a:rPr lang="zh-CN" altLang="en-US" sz="2800">
                <a:latin typeface="楷体" panose="02010609060101010101" charset="-122"/>
                <a:ea typeface="楷体" panose="02010609060101010101" charset="-122"/>
              </a:rPr>
              <a:t>年）</a:t>
            </a:r>
            <a:endParaRPr lang="zh-CN" altLang="en-US" sz="2800">
              <a:latin typeface="楷体" panose="02010609060101010101" charset="-122"/>
              <a:ea typeface="楷体" panose="02010609060101010101" charset="-122"/>
            </a:endParaRPr>
          </a:p>
        </p:txBody>
      </p:sp>
      <p:graphicFrame>
        <p:nvGraphicFramePr>
          <p:cNvPr id="5" name="表格 4"/>
          <p:cNvGraphicFramePr>
            <a:graphicFrameLocks noGrp="1"/>
          </p:cNvGraphicFramePr>
          <p:nvPr>
            <p:custDataLst>
              <p:tags r:id="rId5"/>
            </p:custDataLst>
          </p:nvPr>
        </p:nvGraphicFramePr>
        <p:xfrm>
          <a:off x="7950835" y="212725"/>
          <a:ext cx="4064000" cy="6263641"/>
        </p:xfrm>
        <a:graphic>
          <a:graphicData uri="http://schemas.openxmlformats.org/drawingml/2006/table">
            <a:tbl>
              <a:tblPr firstRow="1" bandRow="1">
                <a:tableStyleId>{5C22544A-7EE6-4342-B048-85BDC9FD1C3A}</a:tableStyleId>
              </a:tblPr>
              <a:tblGrid>
                <a:gridCol w="1016000"/>
                <a:gridCol w="1016000"/>
                <a:gridCol w="1016000"/>
                <a:gridCol w="1016000"/>
              </a:tblGrid>
              <a:tr h="480060">
                <a:tc gridSpan="4">
                  <a:txBody>
                    <a:bodyPr vert="horz" wrap="square"/>
                    <a:lstStyle/>
                    <a:p>
                      <a:pPr indent="0" algn="ctr">
                        <a:lnSpc>
                          <a:spcPct val="120000"/>
                        </a:lnSpc>
                        <a:spcBef>
                          <a:spcPct val="0"/>
                        </a:spcBef>
                        <a:spcAft>
                          <a:spcPct val="0"/>
                        </a:spcAft>
                        <a:buNone/>
                      </a:pPr>
                      <a:r>
                        <a:rPr lang="zh-CN" altLang="en-US" sz="2000" b="1" spc="120">
                          <a:solidFill>
                            <a:schemeClr val="tx1"/>
                          </a:solidFill>
                          <a:latin typeface="黑体" panose="02010609060101010101" charset="-122"/>
                          <a:ea typeface="黑体" panose="02010609060101010101" charset="-122"/>
                        </a:rPr>
                        <a:t>苏联的加盟共和国</a:t>
                      </a:r>
                      <a:endParaRPr lang="zh-CN" altLang="en-US" sz="2000" b="1" spc="120">
                        <a:solidFill>
                          <a:schemeClr val="tx1"/>
                        </a:solidFill>
                        <a:latin typeface="黑体" charset="-122"/>
                        <a:ea typeface="黑体"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hMerge="1">
                  <a:txBody>
                    <a:bodyPr vert="horz" wrap="square"/>
                    <a:lstStyle/>
                    <a:p/>
                  </a:txBody>
                  <a:tcPr>
                    <a:lnT w="9525">
                      <a:solidFill>
                        <a:srgbClr val="646464"/>
                      </a:solidFill>
                      <a:prstDash val="sysDash"/>
                    </a:lnT>
                    <a:lnB w="28575">
                      <a:solidFill>
                        <a:srgbClr val="646464"/>
                      </a:solidFill>
                      <a:prstDash val="solid"/>
                    </a:lnB>
                  </a:tcPr>
                </a:tc>
                <a:tc hMerge="1">
                  <a:txBody>
                    <a:bodyPr vert="horz" wrap="square"/>
                    <a:lstStyle/>
                    <a:p/>
                  </a:txBody>
                  <a:tcPr>
                    <a:lnT w="9525">
                      <a:solidFill>
                        <a:srgbClr val="646464"/>
                      </a:solidFill>
                      <a:prstDash val="sysDash"/>
                    </a:lnT>
                    <a:lnB w="28575">
                      <a:solidFill>
                        <a:srgbClr val="646464"/>
                      </a:solidFill>
                      <a:prstDash val="solid"/>
                    </a:lnB>
                  </a:tcPr>
                </a:tc>
                <a:tc hMerge="1">
                  <a:txBody>
                    <a:bodyPr vert="horz" wrap="square"/>
                    <a:lstStyle/>
                    <a:p/>
                  </a:txBody>
                  <a:tcPr>
                    <a:lnR w="9525">
                      <a:solidFill>
                        <a:srgbClr val="646464"/>
                      </a:solidFill>
                      <a:prstDash val="sysDash"/>
                    </a:lnR>
                    <a:lnT w="9525">
                      <a:solidFill>
                        <a:srgbClr val="646464"/>
                      </a:solidFill>
                      <a:prstDash val="sysDash"/>
                    </a:lnT>
                    <a:lnB w="28575">
                      <a:solidFill>
                        <a:srgbClr val="646464"/>
                      </a:solidFill>
                      <a:prstDash val="solid"/>
                    </a:lnB>
                  </a:tcPr>
                </a:tc>
              </a:tr>
              <a:tr h="772160">
                <a:tc>
                  <a:txBody>
                    <a:bodyPr vert="horz" wrap="square"/>
                    <a:lstStyle/>
                    <a:p>
                      <a:pPr indent="0" algn="ctr">
                        <a:lnSpc>
                          <a:spcPct val="120000"/>
                        </a:lnSpc>
                        <a:spcBef>
                          <a:spcPct val="0"/>
                        </a:spcBef>
                        <a:spcAft>
                          <a:spcPct val="0"/>
                        </a:spcAft>
                        <a:buNone/>
                      </a:pPr>
                      <a:r>
                        <a:rPr lang="zh-CN" altLang="en-US" sz="1800" b="1" spc="120">
                          <a:solidFill>
                            <a:schemeClr val="tx1"/>
                          </a:solidFill>
                          <a:latin typeface="黑体" panose="02010609060101010101" charset="-122"/>
                          <a:ea typeface="黑体" panose="02010609060101010101" charset="-122"/>
                        </a:rPr>
                        <a:t>共和国</a:t>
                      </a:r>
                      <a:endParaRPr lang="zh-CN" altLang="en-US" sz="1800" b="1" spc="120">
                        <a:solidFill>
                          <a:schemeClr val="tx1"/>
                        </a:solidFill>
                        <a:latin typeface="黑体" panose="02010609060101010101" charset="-122"/>
                        <a:ea typeface="黑体" panose="02010609060101010101"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800" b="1" spc="120">
                          <a:solidFill>
                            <a:schemeClr val="tx1"/>
                          </a:solidFill>
                          <a:latin typeface="黑体" panose="02010609060101010101" charset="-122"/>
                          <a:ea typeface="黑体" panose="02010609060101010101" charset="-122"/>
                        </a:rPr>
                        <a:t>加盟时间</a:t>
                      </a:r>
                      <a:endParaRPr lang="zh-CN" altLang="en-US" sz="1800" b="1" spc="120">
                        <a:solidFill>
                          <a:schemeClr val="tx1"/>
                        </a:solidFill>
                        <a:latin typeface="黑体" panose="02010609060101010101" charset="-122"/>
                        <a:ea typeface="黑体" panose="02010609060101010101"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800" b="1" spc="120">
                          <a:solidFill>
                            <a:schemeClr val="tx1"/>
                          </a:solidFill>
                          <a:latin typeface="黑体" panose="02010609060101010101" charset="-122"/>
                          <a:ea typeface="黑体" panose="02010609060101010101" charset="-122"/>
                        </a:rPr>
                        <a:t>共和国</a:t>
                      </a:r>
                      <a:endParaRPr lang="zh-CN" altLang="en-US" sz="1800" b="1" spc="120">
                        <a:solidFill>
                          <a:schemeClr val="tx1"/>
                        </a:solidFill>
                        <a:latin typeface="黑体" panose="02010609060101010101" charset="-122"/>
                        <a:ea typeface="黑体" panose="02010609060101010101"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800" b="1" spc="120">
                          <a:solidFill>
                            <a:schemeClr val="tx1"/>
                          </a:solidFill>
                          <a:latin typeface="黑体" panose="02010609060101010101" charset="-122"/>
                          <a:ea typeface="黑体" panose="02010609060101010101" charset="-122"/>
                        </a:rPr>
                        <a:t>加盟时间</a:t>
                      </a:r>
                      <a:endParaRPr lang="zh-CN" altLang="en-US" sz="1800" b="1" spc="120">
                        <a:solidFill>
                          <a:schemeClr val="tx1"/>
                        </a:solidFill>
                        <a:latin typeface="黑体" charset="-122"/>
                        <a:ea typeface="黑体"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俄罗斯联邦</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b="0" spc="120">
                          <a:solidFill>
                            <a:schemeClr val="tx1"/>
                          </a:solidFill>
                          <a:latin typeface="微软雅黑" panose="020b0503020204020204" pitchFamily="34" charset="-122"/>
                          <a:ea typeface="微软雅黑" panose="020b0503020204020204" pitchFamily="34" charset="-122"/>
                        </a:rPr>
                        <a:t>1922.12.30</a:t>
                      </a:r>
                      <a:endParaRPr lang="en-US" altLang="zh-CN" sz="1400" b="0" spc="120">
                        <a:solidFill>
                          <a:schemeClr val="tx1"/>
                        </a:solidFill>
                        <a:latin typeface="微软雅黑" pitchFamily="34" charset="-122"/>
                        <a:ea typeface="微软雅黑" pitchFamily="34"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阿塞拜疆</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乌克兰</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1922.12.30</a:t>
                      </a:r>
                      <a:endParaRPr lang="en-US" altLang="zh-CN"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亚美尼亚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白俄罗斯</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1922.12.30</a:t>
                      </a:r>
                      <a:endParaRPr lang="en-US" altLang="zh-CN"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哈萨克</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爱沙尼亚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1940.08.</a:t>
                      </a:r>
                      <a:r>
                        <a:rPr lang="en-US" sz="1400" spc="120">
                          <a:solidFill>
                            <a:schemeClr val="tx1"/>
                          </a:solidFill>
                          <a:latin typeface="微软雅黑" panose="020b0503020204020204" pitchFamily="34" charset="-122"/>
                          <a:ea typeface="微软雅黑" panose="020b0503020204020204" pitchFamily="34" charset="-122"/>
                          <a:sym typeface="+mn-ea"/>
                        </a:rPr>
                        <a:t>06</a:t>
                      </a:r>
                      <a:endParaRPr lang="en-US" sz="1400" b="0" spc="120">
                        <a:solidFill>
                          <a:schemeClr val="tx1"/>
                        </a:solidFill>
                        <a:latin typeface="微软雅黑" pitchFamily="34" charset="-122"/>
                        <a:ea typeface="微软雅黑"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乌兹别克</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1924.10.27</a:t>
                      </a:r>
                      <a:endParaRPr lang="en-US" altLang="zh-CN"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拉脱维亚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1940.08.</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土库曼</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1924.10.27</a:t>
                      </a:r>
                      <a:endParaRPr lang="en-US" altLang="zh-CN" sz="1400" b="0" spc="120">
                        <a:solidFill>
                          <a:schemeClr val="tx1"/>
                        </a:solidFill>
                        <a:latin typeface="微软雅黑" pitchFamily="34" charset="-122"/>
                        <a:ea typeface="微软雅黑"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立陶宛</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1940.08.</a:t>
                      </a:r>
                      <a:r>
                        <a:rPr lang="en-US" sz="1400" spc="120">
                          <a:solidFill>
                            <a:schemeClr val="tx1"/>
                          </a:solidFill>
                          <a:latin typeface="微软雅黑" panose="020b0503020204020204" pitchFamily="34" charset="-122"/>
                          <a:ea typeface="微软雅黑" panose="020b0503020204020204" pitchFamily="34" charset="-122"/>
                          <a:sym typeface="+mn-ea"/>
                        </a:rPr>
                        <a:t>03</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吉尔吉斯</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摩尔达维亚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1940.08.</a:t>
                      </a:r>
                      <a:r>
                        <a:rPr lang="en-US" sz="1400" spc="120">
                          <a:solidFill>
                            <a:schemeClr val="tx1"/>
                          </a:solidFill>
                          <a:latin typeface="微软雅黑" panose="020b0503020204020204" pitchFamily="34" charset="-122"/>
                          <a:ea typeface="微软雅黑" panose="020b0503020204020204" pitchFamily="34" charset="-122"/>
                          <a:sym typeface="+mn-ea"/>
                        </a:rPr>
                        <a:t>02</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塔吉克</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1929.10.</a:t>
                      </a:r>
                      <a:r>
                        <a:rPr lang="en-US" sz="1400" spc="120">
                          <a:solidFill>
                            <a:schemeClr val="tx1"/>
                          </a:solidFill>
                          <a:latin typeface="微软雅黑" panose="020b0503020204020204" pitchFamily="34" charset="-122"/>
                          <a:ea typeface="微软雅黑" panose="020b0503020204020204" pitchFamily="34" charset="-122"/>
                          <a:sym typeface="+mn-ea"/>
                        </a:rPr>
                        <a:t>16</a:t>
                      </a:r>
                      <a:endParaRPr lang="en-US" altLang="en-US" sz="1400" b="0" spc="120">
                        <a:solidFill>
                          <a:schemeClr val="tx1"/>
                        </a:solidFill>
                        <a:latin typeface="微软雅黑" panose="020b0503020204020204" pitchFamily="34" charset="-122"/>
                        <a:ea typeface="微软雅黑" panose="020b0503020204020204"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626110">
                <a:tc>
                  <a:txBody>
                    <a:bodyPr vert="horz" wrap="square"/>
                    <a:lstStyle/>
                    <a:p>
                      <a:pPr indent="0" algn="ctr">
                        <a:lnSpc>
                          <a:spcPct val="120000"/>
                        </a:lnSpc>
                        <a:spcBef>
                          <a:spcPct val="0"/>
                        </a:spcBef>
                        <a:spcAft>
                          <a:spcPct val="0"/>
                        </a:spcAft>
                        <a:buNone/>
                      </a:pPr>
                      <a:r>
                        <a:rPr lang="zh-CN" altLang="en-US" sz="1400" b="0" spc="120">
                          <a:solidFill>
                            <a:schemeClr val="tx1"/>
                          </a:solidFill>
                          <a:latin typeface="微软雅黑" panose="020b0503020204020204" pitchFamily="34" charset="-122"/>
                          <a:ea typeface="微软雅黑" panose="020b0503020204020204" pitchFamily="34" charset="-122"/>
                        </a:rPr>
                        <a:t>格鲁吉亚</a:t>
                      </a: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400" spc="120">
                          <a:solidFill>
                            <a:schemeClr val="tx1"/>
                          </a:solidFill>
                          <a:latin typeface="微软雅黑" panose="020b0503020204020204" pitchFamily="34" charset="-122"/>
                          <a:ea typeface="微软雅黑" panose="020b0503020204020204" pitchFamily="34" charset="-122"/>
                          <a:sym typeface="+mn-ea"/>
                        </a:rPr>
                        <a:t>1936.12.</a:t>
                      </a:r>
                      <a:r>
                        <a:rPr lang="en-US" sz="1400" spc="120">
                          <a:solidFill>
                            <a:schemeClr val="tx1"/>
                          </a:solidFill>
                          <a:latin typeface="微软雅黑" panose="020b0503020204020204" pitchFamily="34" charset="-122"/>
                          <a:ea typeface="微软雅黑" panose="020b0503020204020204" pitchFamily="34" charset="-122"/>
                          <a:sym typeface="+mn-ea"/>
                        </a:rPr>
                        <a:t>05</a:t>
                      </a:r>
                      <a:endParaRPr lang="en-US" altLang="en-US" sz="1400" b="0" spc="120">
                        <a:solidFill>
                          <a:schemeClr val="tx1"/>
                        </a:solidFill>
                        <a:latin typeface="微软雅黑" pitchFamily="34" charset="-122"/>
                        <a:ea typeface="微软雅黑" pitchFamily="34" charset="-122"/>
                        <a:sym typeface="+mn-ea"/>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endParaRPr lang="zh-CN" altLang="en-US" sz="1400" b="0" spc="120">
                        <a:solidFill>
                          <a:schemeClr val="tx1"/>
                        </a:solidFill>
                        <a:latin typeface="微软雅黑" panose="020b0503020204020204" pitchFamily="34" charset="-122"/>
                        <a:ea typeface="微软雅黑" panose="020b0503020204020204"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endParaRPr lang="zh-CN" altLang="en-US" sz="1400" b="0" spc="120">
                        <a:solidFill>
                          <a:schemeClr val="tx1"/>
                        </a:solidFill>
                        <a:latin typeface="微软雅黑" pitchFamily="34" charset="-122"/>
                        <a:ea typeface="微软雅黑" pitchFamily="34" charset="-122"/>
                      </a:endParaRPr>
                    </a:p>
                  </a:txBody>
                  <a:tcPr marL="177800" marR="177800" marT="57150" marB="571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r>
            </a:tbl>
          </a:graphicData>
        </a:graphic>
      </p:graphicFrame>
      <p:sp>
        <p:nvSpPr>
          <p:cNvPr id="6" name="文本框 5"/>
          <p:cNvSpPr txBox="1"/>
          <p:nvPr/>
        </p:nvSpPr>
        <p:spPr>
          <a:xfrm>
            <a:off x="0" y="-9525"/>
            <a:ext cx="320865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苏联的成立与发展</a:t>
            </a:r>
            <a:endParaRPr lang="zh-CN" altLang="en-US" sz="2800" b="1">
              <a:solidFill>
                <a:srgbClr val="FF0000"/>
              </a:solidFill>
              <a:latin typeface="楷体" panose="02010609060101010101" charset="-122"/>
              <a:ea typeface="楷体" panose="02010609060101010101" charset="-122"/>
            </a:endParaRPr>
          </a:p>
        </p:txBody>
      </p:sp>
    </p:spTree>
    <p:custDataLst>
      <p:tags r:id="rId6"/>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9"/>
                                        </p:tgtEl>
                                        <p:attrNameLst>
                                          <p:attrName>style.visibility</p:attrName>
                                        </p:attrNameLst>
                                      </p:cBhvr>
                                      <p:to>
                                        <p:strVal val="visible"/>
                                      </p:to>
                                    </p:set>
                                    <p:animEffect transition="in" filter="blinds(horizontal)">
                                      <p:cBhvr>
                                        <p:cTn id="7" dur="500"/>
                                        <p:tgtEl>
                                          <p:spTgt spid="1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8133"/>
                                        </p:tgtEl>
                                        <p:attrNameLst>
                                          <p:attrName>style.visibility</p:attrName>
                                        </p:attrNameLst>
                                      </p:cBhvr>
                                      <p:to>
                                        <p:strVal val="visible"/>
                                      </p:to>
                                    </p:set>
                                    <p:animEffect transition="in" filter="blinds(horizontal)">
                                      <p:cBhvr>
                                        <p:cTn id="12" dur="500"/>
                                        <p:tgtEl>
                                          <p:spTgt spid="4813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7" presetClass="entr" presetSubtype="2" fill="hold" nodeType="clickEffect">
                                  <p:stCondLst>
                                    <p:cond delay="0"/>
                                  </p:stCondLst>
                                  <p:childTnLst>
                                    <p:set>
                                      <p:cBhvr>
                                        <p:cTn id="16" dur="500"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7" presetClass="exit" presetSubtype="8" fill="hold" nodeType="clickEffect">
                                  <p:stCondLst>
                                    <p:cond delay="0"/>
                                  </p:stCondLst>
                                  <p:childTnLst>
                                    <p:anim calcmode="lin" valueType="num">
                                      <p:cBhvr additive="base">
                                        <p:cTn id="22" dur="500"/>
                                        <p:tgtEl>
                                          <p:spTgt spid="5"/>
                                        </p:tgtEl>
                                        <p:attrNameLst>
                                          <p:attrName>ppt_x</p:attrName>
                                        </p:attrNameLst>
                                      </p:cBhvr>
                                      <p:tavLst>
                                        <p:tav tm="0">
                                          <p:val>
                                            <p:strVal val="ppt_x"/>
                                          </p:val>
                                        </p:tav>
                                        <p:tav tm="100000">
                                          <p:val>
                                            <p:strVal val="0-ppt_w/2"/>
                                          </p:val>
                                        </p:tav>
                                      </p:tavLst>
                                    </p:anim>
                                    <p:anim calcmode="lin" valueType="num">
                                      <p:cBhvr additive="base">
                                        <p:cTn id="23" dur="500"/>
                                        <p:tgtEl>
                                          <p:spTgt spid="5"/>
                                        </p:tgtEl>
                                        <p:attrNameLst>
                                          <p:attrName>ppt_y</p:attrName>
                                        </p:attrNameLst>
                                      </p:cBhvr>
                                      <p:tavLst>
                                        <p:tav tm="0">
                                          <p:val>
                                            <p:strVal val="ppt_y"/>
                                          </p:val>
                                        </p:tav>
                                        <p:tav tm="100000">
                                          <p:val>
                                            <p:strVal val="ppt_y"/>
                                          </p:val>
                                        </p:tav>
                                      </p:tavLst>
                                    </p:anim>
                                    <p:set>
                                      <p:cBhvr>
                                        <p:cTn id="24" dur="1" fill="hold">
                                          <p:stCondLst>
                                            <p:cond delay="50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组合 12"/>
          <p:cNvGrpSpPr/>
          <p:nvPr/>
        </p:nvGrpSpPr>
        <p:grpSpPr>
          <a:xfrm>
            <a:off x="461645" y="1400175"/>
            <a:ext cx="11031855" cy="4730750"/>
            <a:chOff x="179512" y="2118707"/>
            <a:chExt cx="8712968" cy="2966477"/>
          </a:xfrm>
        </p:grpSpPr>
        <p:pic>
          <p:nvPicPr>
            <p:cNvPr id="14343" name="Picture 15" descr="u=2952019589,1892443617&amp;fm=23&amp;gp=0"/>
            <p:cNvPicPr>
              <a:picLocks noChangeAspect="1"/>
            </p:cNvPicPr>
            <p:nvPr/>
          </p:nvPicPr>
          <p:blipFill>
            <a:blip r:embed="rId2"/>
            <a:srcRect b="3960"/>
            <a:stretch>
              <a:fillRect/>
            </a:stretch>
          </p:blipFill>
          <p:spPr>
            <a:xfrm>
              <a:off x="2775500" y="2118709"/>
              <a:ext cx="3671830" cy="2966475"/>
            </a:xfrm>
            <a:prstGeom prst="rect">
              <a:avLst/>
            </a:prstGeom>
            <a:noFill/>
            <a:ln w="9525">
              <a:noFill/>
            </a:ln>
          </p:spPr>
        </p:pic>
        <p:pic>
          <p:nvPicPr>
            <p:cNvPr id="14344" name="Picture 17" descr="dbb44aed2e738bd40ec5d3cba18b87d6267ff960"/>
            <p:cNvPicPr>
              <a:picLocks noChangeAspect="1"/>
            </p:cNvPicPr>
            <p:nvPr/>
          </p:nvPicPr>
          <p:blipFill>
            <a:blip r:embed="rId3"/>
            <a:stretch>
              <a:fillRect/>
            </a:stretch>
          </p:blipFill>
          <p:spPr>
            <a:xfrm>
              <a:off x="6447908" y="2118707"/>
              <a:ext cx="2444572" cy="2966476"/>
            </a:xfrm>
            <a:prstGeom prst="rect">
              <a:avLst/>
            </a:prstGeom>
            <a:noFill/>
            <a:ln w="9525">
              <a:noFill/>
            </a:ln>
          </p:spPr>
        </p:pic>
        <p:pic>
          <p:nvPicPr>
            <p:cNvPr id="14345" name="Picture 19" descr="u=2348359713,1135131374&amp;fm=23&amp;gp=0"/>
            <p:cNvPicPr>
              <a:picLocks noChangeAspect="1"/>
            </p:cNvPicPr>
            <p:nvPr/>
          </p:nvPicPr>
          <p:blipFill>
            <a:blip r:embed="rId4"/>
            <a:stretch>
              <a:fillRect/>
            </a:stretch>
          </p:blipFill>
          <p:spPr>
            <a:xfrm>
              <a:off x="179512" y="2118708"/>
              <a:ext cx="2636545" cy="2966476"/>
            </a:xfrm>
            <a:prstGeom prst="rect">
              <a:avLst/>
            </a:prstGeom>
            <a:noFill/>
            <a:ln w="9525">
              <a:noFill/>
            </a:ln>
          </p:spPr>
        </p:pic>
      </p:grpSp>
      <p:sp>
        <p:nvSpPr>
          <p:cNvPr id="3" name="Text Box 5"/>
          <p:cNvSpPr txBox="1"/>
          <p:nvPr/>
        </p:nvSpPr>
        <p:spPr>
          <a:xfrm>
            <a:off x="233680" y="274320"/>
            <a:ext cx="11407775" cy="1076325"/>
          </a:xfrm>
          <a:prstGeom prst="rect">
            <a:avLst/>
          </a:prstGeom>
          <a:solidFill>
            <a:schemeClr val="bg1"/>
          </a:solidFill>
          <a:ln w="63500">
            <a:noFill/>
          </a:ln>
        </p:spPr>
        <p:txBody>
          <a:bodyPr wrap="square">
            <a:spAutoFit/>
          </a:bodyPr>
          <a:lstStyle/>
          <a:p>
            <a:r>
              <a:rPr lang="en-US" altLang="zh-CN" sz="3200" b="1">
                <a:solidFill>
                  <a:srgbClr val="C00000"/>
                </a:solidFill>
                <a:latin typeface="黑体" panose="02010609060101010101" charset="-122"/>
                <a:ea typeface="黑体" panose="02010609060101010101" charset="-122"/>
              </a:rPr>
              <a:t>    1924</a:t>
            </a:r>
            <a:r>
              <a:rPr lang="zh-CN" altLang="en-US" sz="3200" b="1">
                <a:solidFill>
                  <a:srgbClr val="C00000"/>
                </a:solidFill>
                <a:latin typeface="黑体" panose="02010609060101010101" charset="-122"/>
                <a:ea typeface="黑体" panose="02010609060101010101" charset="-122"/>
              </a:rPr>
              <a:t>年列宁逝世，苏联社会主义建设的接力棒交到了斯大林手中。</a:t>
            </a:r>
            <a:endParaRPr lang="zh-CN" altLang="en-US" sz="3200" b="1">
              <a:solidFill>
                <a:srgbClr val="C00000"/>
              </a:solidFill>
              <a:latin typeface="黑体" charset="-122"/>
              <a:ea typeface="黑体" charset="-122"/>
            </a:endParaRPr>
          </a:p>
        </p:txBody>
      </p:sp>
      <p:sp>
        <p:nvSpPr>
          <p:cNvPr id="69638" name="Text Box 6"/>
          <p:cNvSpPr txBox="1"/>
          <p:nvPr/>
        </p:nvSpPr>
        <p:spPr>
          <a:xfrm>
            <a:off x="6405880" y="5202555"/>
            <a:ext cx="5499735" cy="1568450"/>
          </a:xfrm>
          <a:prstGeom prst="rect">
            <a:avLst/>
          </a:prstGeom>
          <a:solidFill>
            <a:srgbClr val="FFFF66"/>
          </a:solidFill>
          <a:ln w="9525">
            <a:noFill/>
          </a:ln>
        </p:spPr>
        <p:txBody>
          <a:bodyPr wrap="square" anchor="t">
            <a:spAutoFit/>
          </a:bodyPr>
          <a:lstStyle/>
          <a:p>
            <a:pPr eaLnBrk="0" hangingPunct="0">
              <a:spcBef>
                <a:spcPct val="50000"/>
              </a:spcBef>
            </a:pPr>
            <a:r>
              <a:rPr lang="en-US" altLang="zh-CN" sz="3200" b="1">
                <a:solidFill>
                  <a:srgbClr val="FF0000"/>
                </a:solidFill>
                <a:latin typeface="黑体" panose="02010609060101010101" charset="-122"/>
                <a:ea typeface="黑体" panose="02010609060101010101" charset="-122"/>
              </a:rPr>
              <a:t>    </a:t>
            </a:r>
            <a:r>
              <a:rPr lang="zh-CN" altLang="en-US" sz="3200" b="1">
                <a:solidFill>
                  <a:srgbClr val="FF0000"/>
                </a:solidFill>
                <a:latin typeface="黑体" panose="02010609060101010101" charset="-122"/>
                <a:ea typeface="黑体" panose="02010609060101010101" charset="-122"/>
              </a:rPr>
              <a:t>他接过的是一个扶木犁的穷国，他留下的却是一个拥有核武器的强国。</a:t>
            </a:r>
            <a:r>
              <a:rPr lang="en-US" altLang="zh-CN" sz="3200" b="1">
                <a:solidFill>
                  <a:srgbClr val="FF0000"/>
                </a:solidFill>
                <a:latin typeface="黑体" panose="02010609060101010101" charset="-122"/>
                <a:ea typeface="黑体" panose="02010609060101010101" charset="-122"/>
                <a:sym typeface="+mn-ea"/>
              </a:rPr>
              <a:t>——</a:t>
            </a:r>
            <a:r>
              <a:rPr lang="zh-CN" altLang="en-US" sz="3200" b="1">
                <a:solidFill>
                  <a:srgbClr val="FF0000"/>
                </a:solidFill>
                <a:latin typeface="黑体" panose="02010609060101010101" charset="-122"/>
                <a:ea typeface="黑体" panose="02010609060101010101" charset="-122"/>
                <a:sym typeface="+mn-ea"/>
              </a:rPr>
              <a:t>丘吉尔</a:t>
            </a:r>
            <a:r>
              <a:rPr lang="zh-CN" altLang="en-US" sz="3200" b="1">
                <a:solidFill>
                  <a:srgbClr val="FF0000"/>
                </a:solidFill>
                <a:latin typeface="黑体" panose="02010609060101010101" charset="-122"/>
                <a:ea typeface="黑体" panose="02010609060101010101" charset="-122"/>
              </a:rPr>
              <a:t>                          </a:t>
            </a:r>
            <a:endParaRPr lang="zh-CN" altLang="en-US" sz="3200" b="1">
              <a:solidFill>
                <a:srgbClr val="FF0000"/>
              </a:solidFill>
              <a:latin typeface="黑体" charset="-122"/>
              <a:ea typeface="黑体" charset="-122"/>
            </a:endParaRPr>
          </a:p>
        </p:txBody>
      </p:sp>
      <p:pic>
        <p:nvPicPr>
          <p:cNvPr id="69636" name="Picture 4" descr="20110725130500-13986457"/>
          <p:cNvPicPr>
            <a:picLocks noChangeAspect="1"/>
          </p:cNvPicPr>
          <p:nvPr/>
        </p:nvPicPr>
        <p:blipFill>
          <a:blip r:embed="rId5"/>
          <a:stretch>
            <a:fillRect/>
          </a:stretch>
        </p:blipFill>
        <p:spPr>
          <a:xfrm>
            <a:off x="2299970" y="1350010"/>
            <a:ext cx="4366260" cy="4939665"/>
          </a:xfrm>
          <a:prstGeom prst="rect">
            <a:avLst/>
          </a:prstGeom>
          <a:noFill/>
          <a:ln w="9525">
            <a:noFill/>
          </a:ln>
        </p:spPr>
      </p:pic>
    </p:spTree>
    <p:custDataLst>
      <p:tags r:id="rId6"/>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38"/>
                                        </p:tgtEl>
                                        <p:attrNameLst>
                                          <p:attrName>style.visibility</p:attrName>
                                        </p:attrNameLst>
                                      </p:cBhvr>
                                      <p:to>
                                        <p:strVal val="visible"/>
                                      </p:to>
                                    </p:set>
                                    <p:animEffect transition="in" filter="blinds(horizontal)">
                                      <p:cBhvr>
                                        <p:cTn id="17" dur="500"/>
                                        <p:tgtEl>
                                          <p:spTgt spid="6963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9636"/>
                                        </p:tgtEl>
                                        <p:attrNameLst>
                                          <p:attrName>style.visibility</p:attrName>
                                        </p:attrNameLst>
                                      </p:cBhvr>
                                      <p:to>
                                        <p:strVal val="visible"/>
                                      </p:to>
                                    </p:set>
                                    <p:animEffect transition="in" filter="blinds(horizontal)">
                                      <p:cBhvr>
                                        <p:cTn id="22" dur="500"/>
                                        <p:tgtEl>
                                          <p:spTgt spid="69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9638"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4273" name="Text Box 4"/>
          <p:cNvSpPr txBox="1"/>
          <p:nvPr/>
        </p:nvSpPr>
        <p:spPr>
          <a:xfrm>
            <a:off x="221933" y="5926138"/>
            <a:ext cx="3735387" cy="831850"/>
          </a:xfrm>
          <a:prstGeom prst="rect">
            <a:avLst/>
          </a:prstGeom>
          <a:noFill/>
          <a:ln w="9525">
            <a:noFill/>
          </a:ln>
        </p:spPr>
        <p:txBody>
          <a:bodyPr wrap="square" anchor="t">
            <a:spAutoFit/>
          </a:bodyPr>
          <a:lstStyle/>
          <a:p>
            <a:pPr algn="ctr"/>
            <a:r>
              <a:rPr lang="zh-CN" altLang="en-US" sz="2400">
                <a:solidFill>
                  <a:srgbClr val="FF0000"/>
                </a:solidFill>
                <a:latin typeface="Arial" panose="020b0604020202020204" pitchFamily="34" charset="0"/>
                <a:ea typeface="微软雅黑" panose="020b0503020204020204" pitchFamily="34" charset="-122"/>
              </a:rPr>
              <a:t>工业化</a:t>
            </a:r>
            <a:r>
              <a:rPr lang="en-US" altLang="zh-CN" sz="2400">
                <a:solidFill>
                  <a:srgbClr val="FF0000"/>
                </a:solidFill>
                <a:latin typeface="Arial" panose="020b0604020202020204" pitchFamily="34" charset="0"/>
                <a:ea typeface="微软雅黑" panose="020b0503020204020204" pitchFamily="34" charset="-122"/>
              </a:rPr>
              <a:t>——</a:t>
            </a:r>
            <a:r>
              <a:rPr lang="zh-CN" altLang="en-US" sz="2400">
                <a:solidFill>
                  <a:srgbClr val="FF0000"/>
                </a:solidFill>
                <a:latin typeface="Arial" panose="020b0604020202020204" pitchFamily="34" charset="0"/>
                <a:ea typeface="微软雅黑" panose="020b0503020204020204" pitchFamily="34" charset="-122"/>
              </a:rPr>
              <a:t>核心目标，</a:t>
            </a:r>
            <a:endParaRPr lang="en-US" altLang="zh-CN" sz="2400">
              <a:solidFill>
                <a:srgbClr val="FF0000"/>
              </a:solidFill>
              <a:latin typeface="Arial" pitchFamily="34" charset="0"/>
              <a:ea typeface="微软雅黑" pitchFamily="34" charset="-122"/>
            </a:endParaRPr>
          </a:p>
          <a:p>
            <a:pPr algn="ctr"/>
            <a:r>
              <a:rPr lang="en-US" altLang="zh-CN" sz="2400">
                <a:solidFill>
                  <a:srgbClr val="FF0000"/>
                </a:solidFill>
                <a:latin typeface="Arial" panose="020b0604020202020204" pitchFamily="34" charset="0"/>
                <a:ea typeface="微软雅黑" panose="020b0503020204020204" pitchFamily="34" charset="-122"/>
              </a:rPr>
              <a:t>1925</a:t>
            </a:r>
            <a:r>
              <a:rPr lang="zh-CN" altLang="en-US" sz="2400">
                <a:solidFill>
                  <a:srgbClr val="FF0000"/>
                </a:solidFill>
                <a:latin typeface="Arial" panose="020b0604020202020204" pitchFamily="34" charset="0"/>
                <a:ea typeface="微软雅黑" panose="020b0503020204020204" pitchFamily="34" charset="-122"/>
              </a:rPr>
              <a:t>年开始</a:t>
            </a:r>
            <a:endParaRPr lang="zh-CN" altLang="en-US" sz="2400">
              <a:solidFill>
                <a:srgbClr val="FF0000"/>
              </a:solidFill>
              <a:latin typeface="Arial" pitchFamily="34" charset="0"/>
              <a:ea typeface="微软雅黑" pitchFamily="34" charset="-122"/>
            </a:endParaRPr>
          </a:p>
        </p:txBody>
      </p:sp>
      <p:pic>
        <p:nvPicPr>
          <p:cNvPr id="54274" name="Picture 12" descr="ironsu"/>
          <p:cNvPicPr>
            <a:picLocks noChangeAspect="1"/>
          </p:cNvPicPr>
          <p:nvPr>
            <p:custDataLst>
              <p:tags r:id="rId3"/>
            </p:custDataLst>
          </p:nvPr>
        </p:nvPicPr>
        <p:blipFill>
          <a:blip r:embed="rId2"/>
          <a:stretch>
            <a:fillRect/>
          </a:stretch>
        </p:blipFill>
        <p:spPr>
          <a:xfrm>
            <a:off x="242253" y="1238250"/>
            <a:ext cx="3565525" cy="4333875"/>
          </a:xfrm>
          <a:prstGeom prst="rect">
            <a:avLst/>
          </a:prstGeom>
          <a:noFill/>
          <a:ln w="9525">
            <a:noFill/>
          </a:ln>
        </p:spPr>
      </p:pic>
      <p:pic>
        <p:nvPicPr>
          <p:cNvPr id="14" name="Picture 7" descr="010504.jpg (54737 bytes)"/>
          <p:cNvPicPr>
            <a:picLocks noChangeAspect="1"/>
          </p:cNvPicPr>
          <p:nvPr>
            <p:custDataLst>
              <p:tags r:id="rId5"/>
            </p:custDataLst>
          </p:nvPr>
        </p:nvPicPr>
        <p:blipFill>
          <a:blip r:embed="rId4"/>
          <a:stretch>
            <a:fillRect/>
          </a:stretch>
        </p:blipFill>
        <p:spPr>
          <a:xfrm>
            <a:off x="4360228" y="1068070"/>
            <a:ext cx="4208462" cy="4308475"/>
          </a:xfrm>
          <a:prstGeom prst="rect">
            <a:avLst/>
          </a:prstGeom>
          <a:noFill/>
          <a:ln w="9525">
            <a:noFill/>
          </a:ln>
        </p:spPr>
      </p:pic>
      <p:sp>
        <p:nvSpPr>
          <p:cNvPr id="15" name="Rectangle 9"/>
          <p:cNvSpPr/>
          <p:nvPr/>
        </p:nvSpPr>
        <p:spPr>
          <a:xfrm>
            <a:off x="4232910" y="5668645"/>
            <a:ext cx="4286885" cy="460375"/>
          </a:xfrm>
          <a:prstGeom prst="rect">
            <a:avLst/>
          </a:prstGeom>
          <a:noFill/>
          <a:ln w="9525">
            <a:noFill/>
          </a:ln>
        </p:spPr>
        <p:txBody>
          <a:bodyPr wrap="square" anchor="t">
            <a:spAutoFit/>
          </a:bodyPr>
          <a:lstStyle/>
          <a:p>
            <a:r>
              <a:rPr lang="zh-CN" altLang="en-US" sz="2400">
                <a:solidFill>
                  <a:srgbClr val="FF0000"/>
                </a:solidFill>
                <a:latin typeface="Arial" panose="020b0604020202020204" pitchFamily="34" charset="0"/>
                <a:ea typeface="微软雅黑" panose="020b0503020204020204" pitchFamily="34" charset="-122"/>
              </a:rPr>
              <a:t>农业集体化，</a:t>
            </a:r>
            <a:r>
              <a:rPr lang="en-US" altLang="zh-CN" sz="2400">
                <a:solidFill>
                  <a:srgbClr val="FF0000"/>
                </a:solidFill>
                <a:latin typeface="Arial" panose="020b0604020202020204" pitchFamily="34" charset="0"/>
                <a:ea typeface="微软雅黑" panose="020b0503020204020204" pitchFamily="34" charset="-122"/>
              </a:rPr>
              <a:t>1930</a:t>
            </a:r>
            <a:r>
              <a:rPr lang="zh-CN" altLang="en-US" sz="2400">
                <a:solidFill>
                  <a:srgbClr val="FF0000"/>
                </a:solidFill>
                <a:latin typeface="Arial" panose="020b0604020202020204" pitchFamily="34" charset="0"/>
                <a:ea typeface="微软雅黑" panose="020b0503020204020204" pitchFamily="34" charset="-122"/>
              </a:rPr>
              <a:t>年左右开始</a:t>
            </a:r>
            <a:endParaRPr lang="zh-CN" altLang="en-US" sz="2400">
              <a:solidFill>
                <a:srgbClr val="FF0000"/>
              </a:solidFill>
              <a:latin typeface="Arial" panose="020b0604020202020204" pitchFamily="34" charset="0"/>
              <a:ea typeface="微软雅黑" panose="020b0503020204020204" pitchFamily="34" charset="-122"/>
            </a:endParaRPr>
          </a:p>
        </p:txBody>
      </p:sp>
      <p:sp>
        <p:nvSpPr>
          <p:cNvPr id="16" name="Text Box 6">
            <a:hlinkClick r:id="rId6" action="ppaction://hlinkfile"/>
          </p:cNvPr>
          <p:cNvSpPr txBox="1"/>
          <p:nvPr/>
        </p:nvSpPr>
        <p:spPr>
          <a:xfrm>
            <a:off x="8568690" y="5668645"/>
            <a:ext cx="3889375" cy="831850"/>
          </a:xfrm>
          <a:prstGeom prst="rect">
            <a:avLst/>
          </a:prstGeom>
          <a:noFill/>
          <a:ln w="9525">
            <a:noFill/>
          </a:ln>
        </p:spPr>
        <p:txBody>
          <a:bodyPr wrap="square" anchor="t">
            <a:spAutoFit/>
          </a:bodyPr>
          <a:lstStyle/>
          <a:p>
            <a:pPr algn="ctr"/>
            <a:r>
              <a:rPr lang="zh-CN" altLang="en-US" sz="2400">
                <a:solidFill>
                  <a:srgbClr val="FF0000"/>
                </a:solidFill>
                <a:latin typeface="Arial" panose="020b0604020202020204" pitchFamily="34" charset="0"/>
                <a:ea typeface="微软雅黑" panose="020b0503020204020204" pitchFamily="34" charset="-122"/>
              </a:rPr>
              <a:t>五年计划，与此同时西</a:t>
            </a:r>
            <a:endParaRPr lang="en-US" altLang="zh-CN" sz="2400">
              <a:solidFill>
                <a:srgbClr val="FF0000"/>
              </a:solidFill>
              <a:latin typeface="Arial" panose="020b0604020202020204" pitchFamily="34" charset="0"/>
              <a:ea typeface="微软雅黑" panose="020b0503020204020204" pitchFamily="34" charset="-122"/>
            </a:endParaRPr>
          </a:p>
          <a:p>
            <a:pPr algn="ctr"/>
            <a:r>
              <a:rPr lang="zh-CN" altLang="en-US" sz="2400">
                <a:solidFill>
                  <a:srgbClr val="FF0000"/>
                </a:solidFill>
                <a:latin typeface="Arial" panose="020b0604020202020204" pitchFamily="34" charset="0"/>
                <a:ea typeface="微软雅黑" panose="020b0503020204020204" pitchFamily="34" charset="-122"/>
              </a:rPr>
              <a:t>方处于经济大危机时期</a:t>
            </a:r>
            <a:endParaRPr lang="zh-CN" altLang="en-US" sz="2400">
              <a:solidFill>
                <a:srgbClr val="FF0000"/>
              </a:solidFill>
              <a:latin typeface="Arial" panose="020b0604020202020204" pitchFamily="34" charset="0"/>
              <a:ea typeface="微软雅黑" panose="020b0503020204020204" pitchFamily="34" charset="-122"/>
            </a:endParaRPr>
          </a:p>
        </p:txBody>
      </p:sp>
      <p:pic>
        <p:nvPicPr>
          <p:cNvPr id="17" name="Picture 8" descr="rm-195 海报：《完成五年计划》（苏联在20世纪30年代为宣传国民经济发展的五年计划而绘制）"/>
          <p:cNvPicPr>
            <a:picLocks noChangeAspect="1"/>
          </p:cNvPicPr>
          <p:nvPr>
            <p:custDataLst>
              <p:tags r:id="rId8"/>
            </p:custDataLst>
          </p:nvPr>
        </p:nvPicPr>
        <p:blipFill>
          <a:blip r:embed="rId7"/>
          <a:srcRect l="1526" t="1996" r="3120" b="17317"/>
          <a:stretch>
            <a:fillRect/>
          </a:stretch>
        </p:blipFill>
        <p:spPr>
          <a:xfrm>
            <a:off x="8951278" y="1068070"/>
            <a:ext cx="3125787" cy="4340225"/>
          </a:xfrm>
          <a:prstGeom prst="rect">
            <a:avLst/>
          </a:prstGeom>
          <a:noFill/>
          <a:ln w="9525">
            <a:noFill/>
          </a:ln>
        </p:spPr>
      </p:pic>
      <p:sp>
        <p:nvSpPr>
          <p:cNvPr id="6" name="文本框 5"/>
          <p:cNvSpPr txBox="1"/>
          <p:nvPr/>
        </p:nvSpPr>
        <p:spPr>
          <a:xfrm>
            <a:off x="0" y="-9525"/>
            <a:ext cx="320865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（三）斯大林模式</a:t>
            </a:r>
            <a:endParaRPr lang="zh-CN" altLang="en-US" sz="2800" b="1">
              <a:solidFill>
                <a:srgbClr val="FF0000"/>
              </a:solidFill>
              <a:latin typeface="楷体" panose="02010609060101010101" charset="-122"/>
              <a:ea typeface="楷体" panose="02010609060101010101" charset="-122"/>
            </a:endParaRPr>
          </a:p>
        </p:txBody>
      </p:sp>
      <p:pic>
        <p:nvPicPr>
          <p:cNvPr id="4" name="图片 3"/>
          <p:cNvPicPr>
            <a:picLocks noChangeAspect="1"/>
          </p:cNvPicPr>
          <p:nvPr/>
        </p:nvPicPr>
        <p:blipFill>
          <a:blip r:embed="rId9"/>
          <a:stretch>
            <a:fillRect/>
          </a:stretch>
        </p:blipFill>
        <p:spPr>
          <a:xfrm>
            <a:off x="2905125" y="690245"/>
            <a:ext cx="7486650" cy="5476875"/>
          </a:xfrm>
          <a:prstGeom prst="rect">
            <a:avLst/>
          </a:prstGeom>
        </p:spPr>
      </p:pic>
      <p:pic>
        <p:nvPicPr>
          <p:cNvPr id="12" name="图片 11" descr="C:/Users/ADMINI~1/AppData/Local/Temp/kaimatting/20200318091244/output_aiMatting_20200318091251.pngoutput_aiMatting_20200318091251"/>
          <p:cNvPicPr>
            <a:picLocks noChangeAspect="1"/>
          </p:cNvPicPr>
          <p:nvPr>
            <p:custDataLst>
              <p:tags r:id="rId11"/>
            </p:custDataLst>
          </p:nvPr>
        </p:nvPicPr>
        <p:blipFill>
          <a:blip r:embed="rId10"/>
          <a:stretch>
            <a:fillRect/>
          </a:stretch>
        </p:blipFill>
        <p:spPr>
          <a:xfrm>
            <a:off x="2609850" y="268605"/>
            <a:ext cx="9349105" cy="5898515"/>
          </a:xfrm>
          <a:prstGeom prst="rect">
            <a:avLst/>
          </a:prstGeom>
        </p:spPr>
      </p:pic>
      <p:pic>
        <p:nvPicPr>
          <p:cNvPr id="3" name="图片 2"/>
          <p:cNvPicPr>
            <a:picLocks noChangeAspect="1"/>
          </p:cNvPicPr>
          <p:nvPr>
            <p:custDataLst>
              <p:tags r:id="rId13"/>
            </p:custDataLst>
          </p:nvPr>
        </p:nvPicPr>
        <p:blipFill>
          <a:blip r:embed="rId12"/>
          <a:stretch>
            <a:fillRect/>
          </a:stretch>
        </p:blipFill>
        <p:spPr>
          <a:xfrm>
            <a:off x="594995" y="993140"/>
            <a:ext cx="7477125" cy="4457700"/>
          </a:xfrm>
          <a:prstGeom prst="rect">
            <a:avLst/>
          </a:prstGeom>
        </p:spPr>
      </p:pic>
      <p:pic>
        <p:nvPicPr>
          <p:cNvPr id="5" name="图片 4"/>
          <p:cNvPicPr>
            <a:picLocks noChangeAspect="1"/>
          </p:cNvPicPr>
          <p:nvPr/>
        </p:nvPicPr>
        <p:blipFill>
          <a:blip r:embed="rId14"/>
          <a:stretch>
            <a:fillRect/>
          </a:stretch>
        </p:blipFill>
        <p:spPr>
          <a:xfrm>
            <a:off x="3409950" y="1068070"/>
            <a:ext cx="6981825" cy="4152265"/>
          </a:xfrm>
          <a:prstGeom prst="rect">
            <a:avLst/>
          </a:prstGeom>
        </p:spPr>
      </p:pic>
      <p:sp>
        <p:nvSpPr>
          <p:cNvPr id="2" name="文本框 1"/>
          <p:cNvSpPr txBox="1"/>
          <p:nvPr/>
        </p:nvSpPr>
        <p:spPr>
          <a:xfrm>
            <a:off x="3808095" y="6390005"/>
            <a:ext cx="4983480" cy="368300"/>
          </a:xfrm>
          <a:prstGeom prst="rect">
            <a:avLst/>
          </a:prstGeom>
          <a:noFill/>
        </p:spPr>
        <p:txBody>
          <a:bodyPr wrap="none" rtlCol="0" anchor="t">
            <a:spAutoFit/>
          </a:bodyPr>
          <a:lstStyle/>
          <a:p>
            <a:r>
              <a:rPr lang="en-US" altLang="zh-CN">
                <a:solidFill>
                  <a:srgbClr val="FF0000"/>
                </a:solidFill>
                <a:latin typeface="Arial" panose="020b0604020202020204" pitchFamily="34" charset="0"/>
                <a:ea typeface="微软雅黑" panose="020b0503020204020204" pitchFamily="34" charset="-122"/>
                <a:sym typeface="+mn-ea"/>
              </a:rPr>
              <a:t>——</a:t>
            </a:r>
            <a:r>
              <a:rPr lang="zh-CN" altLang="en-US">
                <a:solidFill>
                  <a:srgbClr val="FF0000"/>
                </a:solidFill>
                <a:latin typeface="Arial" panose="020b0604020202020204" pitchFamily="34" charset="0"/>
                <a:ea typeface="微软雅黑" panose="020b0503020204020204" pitchFamily="34" charset="-122"/>
                <a:sym typeface="+mn-ea"/>
              </a:rPr>
              <a:t>满足了工业化需要，但损害了农民的利益。</a:t>
            </a:r>
            <a:endParaRPr lang="zh-CN" altLang="en-US"/>
          </a:p>
        </p:txBody>
      </p:sp>
    </p:spTree>
    <p:custDataLst>
      <p:tags r:id="rId15"/>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500"/>
                                        <p:tgtEl>
                                          <p:spTgt spid="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500"/>
                                        <p:tgtEl>
                                          <p:spTgt spid="4"/>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xit" presetSubtype="10" fill="hold" nodeType="clickEffect">
                                  <p:stCondLst>
                                    <p:cond delay="0"/>
                                  </p:stCondLst>
                                  <p:childTnLst>
                                    <p:animEffect transition="out" filter="blinds(horizontal)">
                                      <p:cBhvr>
                                        <p:cTn id="22" dur="500"/>
                                        <p:tgtEl>
                                          <p:spTgt spid="4"/>
                                        </p:tgtEl>
                                      </p:cBhvr>
                                    </p:animEffect>
                                    <p:set>
                                      <p:cBhvr>
                                        <p:cTn id="23" dur="1" fill="hold">
                                          <p:stCondLst>
                                            <p:cond delay="499"/>
                                          </p:stCondLst>
                                        </p:cTn>
                                        <p:tgtEl>
                                          <p:spTgt spid="4"/>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500"/>
                                        <p:tgtEl>
                                          <p:spTgt spid="12"/>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blinds(horizontal)">
                                      <p:cBhvr>
                                        <p:cTn id="39" dur="500"/>
                                        <p:tgtEl>
                                          <p:spTgt spid="3"/>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blinds(horizontal)">
                                      <p:cBhvr>
                                        <p:cTn id="4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2"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6" name="文本框 35"/>
          <p:cNvSpPr txBox="1"/>
          <p:nvPr/>
        </p:nvSpPr>
        <p:spPr>
          <a:xfrm>
            <a:off x="273685" y="72390"/>
            <a:ext cx="2540000" cy="491490"/>
          </a:xfrm>
          <a:prstGeom prst="rect">
            <a:avLst/>
          </a:prstGeom>
          <a:solidFill>
            <a:srgbClr val="FDD036"/>
          </a:solidFill>
        </p:spPr>
        <p:txBody>
          <a:bodyPr wrap="square" rtlCol="0" anchor="t">
            <a:spAutoFit/>
          </a:bodyPr>
          <a:lstStyle/>
          <a:p>
            <a:r>
              <a:rPr lang="zh-CN" altLang="en-US" sz="2600">
                <a:solidFill>
                  <a:srgbClr val="FF0000"/>
                </a:solidFill>
                <a:latin typeface="黑体" panose="02010609060101010101" charset="-122"/>
                <a:ea typeface="黑体" panose="02010609060101010101" charset="-122"/>
                <a:sym typeface="微软雅黑" panose="020b0503020204020204" pitchFamily="34" charset="-122"/>
              </a:rPr>
              <a:t>斯大林模式特点</a:t>
            </a:r>
            <a:endParaRPr lang="zh-CN" altLang="en-US" sz="2600">
              <a:solidFill>
                <a:srgbClr val="FF0000"/>
              </a:solidFill>
              <a:latin typeface="黑体" charset="-122"/>
              <a:ea typeface="黑体" charset="-122"/>
              <a:sym typeface="微软雅黑" pitchFamily="34" charset="-122"/>
            </a:endParaRPr>
          </a:p>
        </p:txBody>
      </p:sp>
      <p:sp>
        <p:nvSpPr>
          <p:cNvPr id="4" name="文本框 3"/>
          <p:cNvSpPr txBox="1"/>
          <p:nvPr/>
        </p:nvSpPr>
        <p:spPr>
          <a:xfrm>
            <a:off x="230505" y="668655"/>
            <a:ext cx="12229465" cy="1014730"/>
          </a:xfrm>
          <a:prstGeom prst="rect">
            <a:avLst/>
          </a:prstGeom>
          <a:noFill/>
          <a:ln w="9525">
            <a:noFill/>
          </a:ln>
        </p:spPr>
        <p:txBody>
          <a:bodyPr wrap="square" anchor="t">
            <a:spAutoFit/>
          </a:bodyPr>
          <a:lstStyle/>
          <a:p>
            <a:pPr algn="just" eaLnBrk="0" hangingPunct="0">
              <a:lnSpc>
                <a:spcPct val="125000"/>
              </a:lnSpc>
            </a:pPr>
            <a:r>
              <a:rPr lang="zh-CN" altLang="zh-CN" sz="2400" b="1">
                <a:latin typeface="黑体" panose="02010609060101010101" charset="-122"/>
                <a:ea typeface="黑体" panose="02010609060101010101" charset="-122"/>
              </a:rPr>
              <a:t>①经济：</a:t>
            </a:r>
            <a:r>
              <a:rPr lang="zh-CN" altLang="en-US" sz="2400" b="1">
                <a:latin typeface="黑体" panose="02010609060101010101" charset="-122"/>
                <a:ea typeface="黑体" panose="02010609060101010101" charset="-122"/>
              </a:rPr>
              <a:t>优先发展</a:t>
            </a:r>
            <a:r>
              <a:rPr lang="zh-CN" altLang="en-US" sz="2400" b="1">
                <a:solidFill>
                  <a:srgbClr val="FF0000"/>
                </a:solidFill>
                <a:latin typeface="黑体" panose="02010609060101010101" charset="-122"/>
                <a:ea typeface="黑体" panose="02010609060101010101" charset="-122"/>
              </a:rPr>
              <a:t>重工业</a:t>
            </a:r>
            <a:r>
              <a:rPr lang="zh-CN" altLang="en-US" sz="2400" b="1">
                <a:latin typeface="黑体" panose="02010609060101010101" charset="-122"/>
                <a:ea typeface="黑体" panose="02010609060101010101" charset="-122"/>
              </a:rPr>
              <a:t>；</a:t>
            </a:r>
            <a:r>
              <a:rPr lang="zh-CN" altLang="zh-CN" sz="2400" b="1">
                <a:latin typeface="黑体" panose="02010609060101010101" charset="-122"/>
                <a:ea typeface="黑体" panose="02010609060101010101" charset="-122"/>
              </a:rPr>
              <a:t>生产资料</a:t>
            </a:r>
            <a:r>
              <a:rPr lang="zh-CN" altLang="zh-CN" sz="2400" b="1">
                <a:solidFill>
                  <a:srgbClr val="FF0000"/>
                </a:solidFill>
                <a:latin typeface="黑体" panose="02010609060101010101" charset="-122"/>
                <a:ea typeface="黑体" panose="02010609060101010101" charset="-122"/>
              </a:rPr>
              <a:t>公有制</a:t>
            </a:r>
            <a:r>
              <a:rPr lang="zh-CN" altLang="en-US" sz="2400" b="1">
                <a:latin typeface="黑体" panose="02010609060101010101" charset="-122"/>
                <a:ea typeface="黑体" panose="02010609060101010101" charset="-122"/>
              </a:rPr>
              <a:t>；高度集中的</a:t>
            </a:r>
            <a:r>
              <a:rPr lang="zh-CN" altLang="zh-CN" sz="2400" b="1">
                <a:latin typeface="黑体" panose="02010609060101010101" charset="-122"/>
                <a:ea typeface="黑体" panose="02010609060101010101" charset="-122"/>
              </a:rPr>
              <a:t>指令性</a:t>
            </a:r>
            <a:r>
              <a:rPr lang="zh-CN" altLang="zh-CN" sz="2400" b="1">
                <a:solidFill>
                  <a:srgbClr val="FF0000"/>
                </a:solidFill>
                <a:latin typeface="黑体" panose="02010609060101010101" charset="-122"/>
                <a:ea typeface="黑体" panose="02010609060101010101" charset="-122"/>
              </a:rPr>
              <a:t>计划经济</a:t>
            </a:r>
            <a:r>
              <a:rPr lang="zh-CN" altLang="zh-CN" sz="2400" b="1">
                <a:latin typeface="黑体" panose="02010609060101010101" charset="-122"/>
                <a:ea typeface="黑体" panose="02010609060101010101" charset="-122"/>
              </a:rPr>
              <a:t>；</a:t>
            </a:r>
            <a:endParaRPr lang="zh-CN" altLang="zh-CN" sz="2400" b="1">
              <a:latin typeface="黑体" charset="-122"/>
              <a:ea typeface="黑体" charset="-122"/>
            </a:endParaRPr>
          </a:p>
          <a:p>
            <a:pPr algn="just" eaLnBrk="0" hangingPunct="0">
              <a:lnSpc>
                <a:spcPct val="125000"/>
              </a:lnSpc>
            </a:pPr>
            <a:r>
              <a:rPr lang="zh-CN" altLang="zh-CN" sz="2400" b="1">
                <a:latin typeface="黑体" panose="02010609060101010101" charset="-122"/>
                <a:ea typeface="黑体" panose="02010609060101010101" charset="-122"/>
              </a:rPr>
              <a:t>②政治：权力高度集中。</a:t>
            </a:r>
            <a:endParaRPr lang="zh-CN" altLang="zh-CN" sz="2400" b="1">
              <a:latin typeface="黑体" panose="02010609060101010101" charset="-122"/>
              <a:ea typeface="黑体" panose="02010609060101010101" charset="-122"/>
            </a:endParaRPr>
          </a:p>
        </p:txBody>
      </p:sp>
      <p:sp>
        <p:nvSpPr>
          <p:cNvPr id="7" name="Text Box 10"/>
          <p:cNvSpPr txBox="1"/>
          <p:nvPr/>
        </p:nvSpPr>
        <p:spPr>
          <a:xfrm>
            <a:off x="52070" y="1695450"/>
            <a:ext cx="12303760" cy="460375"/>
          </a:xfrm>
          <a:prstGeom prst="rect">
            <a:avLst/>
          </a:prstGeom>
          <a:solidFill>
            <a:srgbClr val="FFFFFF"/>
          </a:solidFill>
          <a:ln w="22225" cap="flat" cmpd="sng">
            <a:noFill/>
            <a:prstDash val="solid"/>
            <a:miter/>
            <a:headEnd type="none" w="med" len="med"/>
            <a:tailEnd type="none" w="med" len="med"/>
          </a:ln>
        </p:spPr>
        <p:txBody>
          <a:bodyPr wrap="square" anchor="t">
            <a:spAutoFit/>
          </a:bodyPr>
          <a:lstStyle/>
          <a:p>
            <a:r>
              <a:rPr lang="zh-CN" altLang="en-US" sz="2400" b="1">
                <a:solidFill>
                  <a:srgbClr val="000000"/>
                </a:solidFill>
                <a:latin typeface="楷体" panose="02010609060101010101" charset="-122"/>
                <a:ea typeface="楷体" panose="02010609060101010101" charset="-122"/>
                <a:sym typeface="宋体" panose="02010600030101010101" pitchFamily="2" charset="-122"/>
              </a:rPr>
              <a:t>斯大林说：没有</a:t>
            </a:r>
            <a:r>
              <a:rPr lang="zh-CN" altLang="en-US" sz="2400" b="1">
                <a:solidFill>
                  <a:srgbClr val="FF0000"/>
                </a:solidFill>
                <a:latin typeface="楷体" panose="02010609060101010101" charset="-122"/>
                <a:ea typeface="楷体" panose="02010609060101010101" charset="-122"/>
                <a:sym typeface="宋体" panose="02010600030101010101" pitchFamily="2" charset="-122"/>
              </a:rPr>
              <a:t>重工业</a:t>
            </a:r>
            <a:r>
              <a:rPr lang="zh-CN" altLang="en-US" sz="2400" b="1">
                <a:solidFill>
                  <a:srgbClr val="000000"/>
                </a:solidFill>
                <a:latin typeface="楷体" panose="02010609060101010101" charset="-122"/>
                <a:ea typeface="楷体" panose="02010609060101010101" charset="-122"/>
                <a:sym typeface="宋体" panose="02010600030101010101" pitchFamily="2" charset="-122"/>
              </a:rPr>
              <a:t>，就不会有一切现代化国防武器，只要谁高兴，谁就可以蹂躏我们。         </a:t>
            </a:r>
            <a:endParaRPr lang="zh-CN" altLang="en-US" sz="2400" b="1">
              <a:solidFill>
                <a:srgbClr val="000000"/>
              </a:solidFill>
              <a:latin typeface="楷体" panose="02010609060101010101" charset="-122"/>
              <a:ea typeface="楷体" panose="02010609060101010101" charset="-122"/>
              <a:sym typeface="宋体" panose="02010600030101010101" pitchFamily="2" charset="-122"/>
            </a:endParaRPr>
          </a:p>
        </p:txBody>
      </p:sp>
      <p:sp>
        <p:nvSpPr>
          <p:cNvPr id="8" name="Rectangle 2"/>
          <p:cNvSpPr/>
          <p:nvPr/>
        </p:nvSpPr>
        <p:spPr>
          <a:xfrm>
            <a:off x="29210" y="2515870"/>
            <a:ext cx="11917045" cy="929005"/>
          </a:xfrm>
          <a:prstGeom prst="rect">
            <a:avLst/>
          </a:prstGeom>
          <a:solidFill>
            <a:sysClr val="window" lastClr="FFFFFF"/>
          </a:solidFill>
          <a:ln w="3175" cap="flat" cmpd="sng">
            <a:noFill/>
            <a:prstDash val="solid"/>
            <a:miter/>
            <a:headEnd type="none" w="med" len="med"/>
            <a:tailEnd type="none" w="med" len="med"/>
          </a:ln>
        </p:spPr>
        <p:txBody>
          <a:bodyPr anchor="t"/>
          <a:lstStyle/>
          <a:p>
            <a:pPr marL="0" marR="0" lvl="0" indent="0" algn="just" defTabSz="914400" rtl="0" eaLnBrk="0" fontAlgn="auto" latinLnBrk="0" hangingPunct="0">
              <a:lnSpc>
                <a:spcPct val="100000"/>
              </a:lnSpc>
              <a:spcBef>
                <a:spcPct val="0"/>
              </a:spcBef>
              <a:spcAft>
                <a:spcPct val="0"/>
              </a:spcAft>
              <a:buClrTx/>
              <a:buSzTx/>
              <a:buFontTx/>
              <a:buNone/>
              <a:defRPr/>
            </a:pPr>
            <a:r>
              <a:rPr kumimoji="0" lang="zh-CN" altLang="en-US" sz="2400" b="1" i="0" u="none" strike="noStrike" kern="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斯大林认为：个体农民不能生产出更多的粮食，新经济政策时期产生了富农囤积粮食、投机倒把的问题，因此，必须实行</a:t>
            </a:r>
            <a:r>
              <a:rPr kumimoji="0" lang="zh-CN" altLang="en-US" sz="2400" b="1" i="0" u="none" strike="noStrike" kern="0" cap="none" spc="0" normalizeH="0" baseline="0" noProof="0">
                <a:ln>
                  <a:noFill/>
                </a:ln>
                <a:solidFill>
                  <a:srgbClr val="FF0000"/>
                </a:solidFill>
                <a:effectLst/>
                <a:uLnTx/>
                <a:uFillTx/>
                <a:latin typeface="楷体" panose="02010609060101010101" charset="-122"/>
                <a:ea typeface="楷体" panose="02010609060101010101" charset="-122"/>
                <a:cs typeface="宋体" panose="02010600030101010101" pitchFamily="2" charset="-122"/>
                <a:sym typeface="+mn-ea"/>
              </a:rPr>
              <a:t>农业集体化</a:t>
            </a:r>
            <a:r>
              <a:rPr kumimoji="0" lang="zh-CN" altLang="en-US" sz="2400" b="1" i="0" u="none" strike="noStrike" kern="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，改变农村所有制形式。</a:t>
            </a:r>
            <a:r>
              <a:rPr kumimoji="0" lang="en-US" altLang="zh-CN" sz="2400" b="1" i="0" u="none" strike="noStrike" kern="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                      </a:t>
            </a:r>
            <a:endParaRPr kumimoji="0" lang="zh-CN" altLang="en-US" sz="2400" b="1" i="0" u="none" strike="noStrike" kern="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endParaRPr>
          </a:p>
          <a:p>
            <a:pPr marL="0" marR="0" lvl="0" indent="0" algn="just" defTabSz="914400" rtl="0" eaLnBrk="0" fontAlgn="auto" latinLnBrk="0" hangingPunct="0">
              <a:lnSpc>
                <a:spcPct val="100000"/>
              </a:lnSpc>
              <a:spcBef>
                <a:spcPct val="0"/>
              </a:spcBef>
              <a:spcAft>
                <a:spcPct val="0"/>
              </a:spcAft>
              <a:buClrTx/>
              <a:buSzTx/>
              <a:buFontTx/>
              <a:buNone/>
              <a:defRPr/>
            </a:pPr>
            <a:r>
              <a:rPr kumimoji="0" lang="zh-CN" altLang="en-US" sz="2400" b="0" i="0" u="none" strike="noStrike" kern="0" cap="none" spc="0" normalizeH="0" baseline="0" noProof="0">
                <a:ln>
                  <a:noFill/>
                </a:ln>
                <a:solidFill>
                  <a:prstClr val="black"/>
                </a:solidFill>
                <a:effectLst/>
                <a:uLnTx/>
                <a:uFillTx/>
                <a:latin typeface="宋体" panose="02010600030101010101" pitchFamily="2" charset="-122"/>
                <a:ea typeface="宋体" panose="02010600030101010101" pitchFamily="2" charset="-122"/>
                <a:cs typeface="宋体" panose="02010600030101010101" pitchFamily="2" charset="-122"/>
                <a:sym typeface="+mn-ea"/>
              </a:rPr>
              <a:t> </a:t>
            </a:r>
            <a:endParaRPr kumimoji="0" lang="zh-CN" altLang="en-US" sz="2400" b="0" i="0" u="none" strike="noStrike" kern="0" cap="none" spc="0" normalizeH="0" baseline="0" noProof="0">
              <a:ln>
                <a:noFill/>
              </a:ln>
              <a:solidFill>
                <a:prstClr val="black"/>
              </a:solidFill>
              <a:effectLst/>
              <a:uLnTx/>
              <a:uFillTx/>
              <a:latin typeface="宋体" pitchFamily="2" charset="-122"/>
              <a:ea typeface="宋体" pitchFamily="2" charset="-122"/>
              <a:cs typeface="宋体" panose="02010600030101010101" pitchFamily="2" charset="-122"/>
              <a:sym typeface="+mn-ea"/>
            </a:endParaRPr>
          </a:p>
        </p:txBody>
      </p:sp>
      <p:sp>
        <p:nvSpPr>
          <p:cNvPr id="9" name="矩形 8"/>
          <p:cNvSpPr/>
          <p:nvPr/>
        </p:nvSpPr>
        <p:spPr>
          <a:xfrm>
            <a:off x="43815" y="3681095"/>
            <a:ext cx="11747500" cy="1198880"/>
          </a:xfrm>
          <a:prstGeom prst="rect">
            <a:avLst/>
          </a:prstGeom>
          <a:solidFill>
            <a:sysClr val="window" lastClr="FFFFFF"/>
          </a:solidFill>
          <a:ln w="9525" cap="flat" cmpd="sng">
            <a:noFill/>
            <a:prstDash val="solid"/>
            <a:miter/>
            <a:headEnd type="none" w="med" len="med"/>
            <a:tailEnd type="none" w="med" len="med"/>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marL="0" marR="0" lvl="0" indent="0" algn="l" defTabSz="914400" rtl="0" eaLnBrk="0" fontAlgn="auto" latinLnBrk="0" hangingPunct="0">
              <a:lnSpc>
                <a:spcPct val="150000"/>
              </a:lnSpc>
              <a:spcBef>
                <a:spcPct val="0"/>
              </a:spcBef>
              <a:spcAft>
                <a:spcPct val="0"/>
              </a:spcAft>
              <a:buClrTx/>
              <a:buSzTx/>
              <a:buFontTx/>
              <a:buNone/>
              <a:defRPr/>
            </a:pPr>
            <a:r>
              <a:rPr kumimoji="0" lang="zh-CN" altLang="en-US" sz="24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斯大林认为：社会主义只能实行</a:t>
            </a:r>
            <a:r>
              <a:rPr kumimoji="0" lang="zh-CN" altLang="en-US" sz="2400" b="1" i="0" u="none" strike="noStrike" kern="1200" cap="none" spc="0" normalizeH="0" baseline="0" noProof="0">
                <a:ln>
                  <a:noFill/>
                </a:ln>
                <a:solidFill>
                  <a:srgbClr val="FF0000"/>
                </a:solidFill>
                <a:effectLst/>
                <a:uLnTx/>
                <a:uFillTx/>
                <a:latin typeface="楷体" panose="02010609060101010101" charset="-122"/>
                <a:ea typeface="楷体" panose="02010609060101010101" charset="-122"/>
                <a:cs typeface="宋体" panose="02010600030101010101" pitchFamily="2" charset="-122"/>
                <a:sym typeface="+mn-ea"/>
              </a:rPr>
              <a:t>计划经济</a:t>
            </a:r>
            <a:r>
              <a:rPr kumimoji="0" lang="zh-CN" altLang="en-US" sz="24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，社会主义所有制越</a:t>
            </a:r>
            <a:r>
              <a:rPr kumimoji="0" lang="zh-CN" altLang="en-US" sz="2400" b="1" i="0" u="none" strike="noStrike" kern="1200" cap="none" spc="0" normalizeH="0" baseline="0" noProof="0">
                <a:ln>
                  <a:noFill/>
                </a:ln>
                <a:solidFill>
                  <a:srgbClr val="FF0000"/>
                </a:solidFill>
                <a:effectLst/>
                <a:uLnTx/>
                <a:uFillTx/>
                <a:latin typeface="楷体" panose="02010609060101010101" charset="-122"/>
                <a:ea typeface="楷体" panose="02010609060101010101" charset="-122"/>
                <a:cs typeface="宋体" panose="02010600030101010101" pitchFamily="2" charset="-122"/>
                <a:sym typeface="+mn-ea"/>
              </a:rPr>
              <a:t>公</a:t>
            </a:r>
            <a:r>
              <a:rPr kumimoji="0" lang="zh-CN" altLang="en-US" sz="24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就越优越。</a:t>
            </a:r>
            <a:r>
              <a:rPr kumimoji="0" lang="en-US" altLang="zh-CN" sz="24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      </a:t>
            </a:r>
            <a:endParaRPr kumimoji="0" lang="en-US" altLang="zh-CN" sz="24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endParaRPr>
          </a:p>
          <a:p>
            <a:pPr marL="0" marR="0" lvl="0" indent="0" algn="l" defTabSz="914400" rtl="0" eaLnBrk="0" fontAlgn="auto" latinLnBrk="0" hangingPunct="0">
              <a:lnSpc>
                <a:spcPct val="150000"/>
              </a:lnSpc>
              <a:spcBef>
                <a:spcPct val="0"/>
              </a:spcBef>
              <a:spcAft>
                <a:spcPct val="0"/>
              </a:spcAft>
              <a:buClrTx/>
              <a:buSzTx/>
              <a:buFontTx/>
              <a:buNone/>
              <a:defRPr/>
            </a:pPr>
            <a:r>
              <a:rPr kumimoji="0" lang="en-US" altLang="zh-CN" sz="24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                                                         ——《</a:t>
            </a:r>
            <a:r>
              <a:rPr kumimoji="0" lang="zh-CN" altLang="en-US" sz="24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世界历史</a:t>
            </a:r>
            <a:r>
              <a:rPr kumimoji="0" lang="en-US" altLang="zh-CN" sz="24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rPr>
              <a:t>》</a:t>
            </a:r>
            <a:endParaRPr kumimoji="0" lang="en-US" altLang="zh-CN" sz="2400" b="1" i="0" u="none" strike="noStrike" kern="1200" cap="none" spc="0" normalizeH="0" baseline="0" noProof="0">
              <a:ln>
                <a:noFill/>
              </a:ln>
              <a:solidFill>
                <a:prstClr val="black"/>
              </a:solidFill>
              <a:effectLst/>
              <a:uLnTx/>
              <a:uFillTx/>
              <a:latin typeface="楷体" panose="02010609060101010101" charset="-122"/>
              <a:ea typeface="楷体" panose="02010609060101010101" charset="-122"/>
              <a:cs typeface="宋体" panose="02010600030101010101" pitchFamily="2" charset="-122"/>
              <a:sym typeface="+mn-ea"/>
            </a:endParaRPr>
          </a:p>
        </p:txBody>
      </p:sp>
      <p:sp>
        <p:nvSpPr>
          <p:cNvPr id="5" name="矩形 4"/>
          <p:cNvSpPr/>
          <p:nvPr/>
        </p:nvSpPr>
        <p:spPr>
          <a:xfrm>
            <a:off x="99695" y="5031740"/>
            <a:ext cx="12024995" cy="521970"/>
          </a:xfrm>
          <a:prstGeom prst="rect">
            <a:avLst/>
          </a:prstGeom>
          <a:solidFill>
            <a:srgbClr val="FFFF00"/>
          </a:solidFill>
          <a:ln w="28575" cap="flat" cmpd="sng">
            <a:noFill/>
            <a:prstDash val="solid"/>
            <a:miter/>
            <a:headEnd type="none" w="med" len="med"/>
            <a:tailEnd type="none" w="med" len="med"/>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00000"/>
              </a:lnSpc>
            </a:pPr>
            <a:r>
              <a:rPr lang="zh-CN" altLang="en-US" sz="2800" b="1">
                <a:solidFill>
                  <a:srgbClr val="FF0000"/>
                </a:solidFill>
                <a:latin typeface="楷体" panose="02010609060101010101" charset="-122"/>
                <a:ea typeface="楷体" panose="02010609060101010101" charset="-122"/>
                <a:cs typeface="楷体" panose="02010609060101010101" charset="-122"/>
              </a:rPr>
              <a:t>斯大林模式</a:t>
            </a:r>
            <a:r>
              <a:rPr lang="en-US" altLang="zh-CN" sz="2800" b="1">
                <a:solidFill>
                  <a:srgbClr val="FF0000"/>
                </a:solidFill>
                <a:latin typeface="楷体" panose="02010609060101010101" charset="-122"/>
                <a:ea typeface="楷体" panose="02010609060101010101" charset="-122"/>
                <a:cs typeface="楷体" panose="02010609060101010101" charset="-122"/>
              </a:rPr>
              <a:t>=</a:t>
            </a:r>
            <a:r>
              <a:rPr lang="zh-CN" altLang="en-US" sz="2800" b="1">
                <a:solidFill>
                  <a:srgbClr val="FF0000"/>
                </a:solidFill>
                <a:latin typeface="楷体" panose="02010609060101010101" charset="-122"/>
                <a:ea typeface="楷体" panose="02010609060101010101" charset="-122"/>
                <a:cs typeface="楷体" panose="02010609060101010101" charset="-122"/>
              </a:rPr>
              <a:t>优先发展重工业</a:t>
            </a:r>
            <a:r>
              <a:rPr lang="en-US" altLang="zh-CN" sz="2800" b="1">
                <a:solidFill>
                  <a:srgbClr val="FF0000"/>
                </a:solidFill>
                <a:latin typeface="楷体" panose="02010609060101010101" charset="-122"/>
                <a:ea typeface="楷体" panose="02010609060101010101" charset="-122"/>
                <a:cs typeface="楷体" panose="02010609060101010101" charset="-122"/>
              </a:rPr>
              <a:t>+</a:t>
            </a:r>
            <a:r>
              <a:rPr lang="zh-CN" altLang="en-US" sz="2800" b="1">
                <a:solidFill>
                  <a:srgbClr val="FF0000"/>
                </a:solidFill>
                <a:latin typeface="楷体" panose="02010609060101010101" charset="-122"/>
                <a:ea typeface="楷体" panose="02010609060101010101" charset="-122"/>
                <a:cs typeface="楷体" panose="02010609060101010101" charset="-122"/>
              </a:rPr>
              <a:t>农业集体化</a:t>
            </a:r>
            <a:r>
              <a:rPr lang="en-US" altLang="zh-CN" sz="2800" b="1">
                <a:solidFill>
                  <a:srgbClr val="FF0000"/>
                </a:solidFill>
                <a:latin typeface="楷体" panose="02010609060101010101" charset="-122"/>
                <a:ea typeface="楷体" panose="02010609060101010101" charset="-122"/>
                <a:cs typeface="楷体" panose="02010609060101010101" charset="-122"/>
              </a:rPr>
              <a:t>+</a:t>
            </a:r>
            <a:r>
              <a:rPr lang="zh-CN" altLang="en-US" sz="2800" b="1">
                <a:solidFill>
                  <a:srgbClr val="FF0000"/>
                </a:solidFill>
                <a:latin typeface="楷体" panose="02010609060101010101" charset="-122"/>
                <a:ea typeface="楷体" panose="02010609060101010101" charset="-122"/>
                <a:cs typeface="楷体" panose="02010609060101010101" charset="-122"/>
              </a:rPr>
              <a:t>单一公有制</a:t>
            </a:r>
            <a:r>
              <a:rPr lang="en-US" altLang="zh-CN" sz="2800" b="1">
                <a:solidFill>
                  <a:srgbClr val="FF0000"/>
                </a:solidFill>
                <a:latin typeface="楷体" panose="02010609060101010101" charset="-122"/>
                <a:ea typeface="楷体" panose="02010609060101010101" charset="-122"/>
                <a:cs typeface="楷体" panose="02010609060101010101" charset="-122"/>
              </a:rPr>
              <a:t>+</a:t>
            </a:r>
            <a:r>
              <a:rPr lang="zh-CN" altLang="en-US" sz="2800" b="1">
                <a:solidFill>
                  <a:srgbClr val="FF0000"/>
                </a:solidFill>
                <a:latin typeface="楷体" panose="02010609060101010101" charset="-122"/>
                <a:ea typeface="楷体" panose="02010609060101010101" charset="-122"/>
                <a:cs typeface="楷体" panose="02010609060101010101" charset="-122"/>
              </a:rPr>
              <a:t>高度集中的政治体制</a:t>
            </a:r>
            <a:endParaRPr lang="zh-CN" altLang="en-US" sz="2800" b="1">
              <a:solidFill>
                <a:srgbClr val="FF0000"/>
              </a:solidFill>
              <a:latin typeface="楷体" panose="02010609060101010101" charset="-122"/>
              <a:ea typeface="楷体" panose="02010609060101010101" charset="-122"/>
              <a:cs typeface="楷体" panose="02010609060101010101" charset="-122"/>
            </a:endParaRPr>
          </a:p>
        </p:txBody>
      </p:sp>
      <p:sp>
        <p:nvSpPr>
          <p:cNvPr id="2" name="文本框 1"/>
          <p:cNvSpPr txBox="1"/>
          <p:nvPr/>
        </p:nvSpPr>
        <p:spPr>
          <a:xfrm>
            <a:off x="3446145" y="72390"/>
            <a:ext cx="4999990" cy="521970"/>
          </a:xfrm>
          <a:prstGeom prst="rect">
            <a:avLst/>
          </a:prstGeom>
          <a:solidFill>
            <a:srgbClr val="C3F6F1"/>
          </a:solidFill>
        </p:spPr>
        <p:txBody>
          <a:bodyPr wrap="square" rtlCol="0">
            <a:spAutoFit/>
          </a:bodyPr>
          <a:lstStyle/>
          <a:p>
            <a:r>
              <a:rPr lang="en-US" altLang="zh-CN" sz="2800" b="1">
                <a:solidFill>
                  <a:srgbClr val="FF0000"/>
                </a:solidFill>
                <a:latin typeface="楷体" panose="02010609060101010101" charset="-122"/>
                <a:ea typeface="楷体" panose="02010609060101010101" charset="-122"/>
              </a:rPr>
              <a:t>——</a:t>
            </a:r>
            <a:r>
              <a:rPr lang="zh-CN" altLang="en-US" sz="2800" b="1">
                <a:solidFill>
                  <a:srgbClr val="FF0000"/>
                </a:solidFill>
                <a:latin typeface="楷体" panose="02010609060101010101" charset="-122"/>
                <a:ea typeface="楷体" panose="02010609060101010101" charset="-122"/>
              </a:rPr>
              <a:t>高度集中的政治经济体制</a:t>
            </a:r>
            <a:endParaRPr lang="zh-CN" altLang="en-US" sz="2800" b="1">
              <a:solidFill>
                <a:srgbClr val="FF0000"/>
              </a:solidFill>
              <a:latin typeface="楷体" panose="02010609060101010101" charset="-122"/>
              <a:ea typeface="楷体" panose="02010609060101010101"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arn(inVertical)">
                                      <p:cBhvr>
                                        <p:cTn id="11" dur="500"/>
                                        <p:tgtEl>
                                          <p:spTgt spid="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nodeType="clickEffect">
                                  <p:stCondLst>
                                    <p:cond delay="0"/>
                                  </p:stCondLst>
                                  <p:childTnLst>
                                    <p:set>
                                      <p:cBhvr>
                                        <p:cTn id="19" dur="1" fill="hold">
                                          <p:stCondLst>
                                            <p:cond delay="0"/>
                                          </p:stCondLst>
                                        </p:cTn>
                                        <p:tgtEl>
                                          <p:spTgt spid="4">
                                            <p:txEl>
                                              <p:charRg st="0" end="35"/>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ntr" presetSubtype="0" fill="hold" nodeType="clickEffect">
                                  <p:stCondLst>
                                    <p:cond delay="0"/>
                                  </p:stCondLst>
                                  <p:childTnLst>
                                    <p:set>
                                      <p:cBhvr>
                                        <p:cTn id="23" dur="1" fill="hold">
                                          <p:stCondLst>
                                            <p:cond delay="0"/>
                                          </p:stCondLst>
                                        </p:cTn>
                                        <p:tgtEl>
                                          <p:spTgt spid="4">
                                            <p:txEl>
                                              <p:charRg st="35" end="51"/>
                                            </p:txEl>
                                          </p:spTgt>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blinds(horizontal)">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5" grpId="0"/>
      <p:bldP spid="2"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238760" y="686435"/>
            <a:ext cx="11420475" cy="1938020"/>
          </a:xfrm>
          <a:prstGeom prst="rect">
            <a:avLst/>
          </a:prstGeom>
          <a:noFill/>
        </p:spPr>
        <p:txBody>
          <a:bodyPr wrap="square" rtlCol="0" anchor="t">
            <a:spAutoFit/>
          </a:bodyPr>
          <a:lstStyle/>
          <a:p>
            <a:pPr algn="just">
              <a:lnSpc>
                <a:spcPct val="125000"/>
              </a:lnSpc>
              <a:spcBef>
                <a:spcPct val="0"/>
              </a:spcBef>
              <a:spcAft>
                <a:spcPct val="0"/>
              </a:spcAft>
            </a:pPr>
            <a:r>
              <a:rPr lang="en-US" altLang="zh-CN">
                <a:latin typeface="楷体" panose="02010609060101010101" charset="-122"/>
                <a:ea typeface="楷体" panose="02010609060101010101" charset="-122"/>
                <a:cs typeface="楷体" panose="02010609060101010101" charset="-122"/>
                <a:sym typeface="+mn-ea"/>
              </a:rPr>
              <a:t>   </a:t>
            </a:r>
            <a:r>
              <a:rPr lang="zh-CN" altLang="en-US" sz="2400">
                <a:latin typeface="黑体" panose="02010609060101010101" charset="-122"/>
                <a:ea typeface="黑体" panose="02010609060101010101" charset="-122"/>
                <a:cs typeface="黑体" panose="02010609060101010101" charset="-122"/>
                <a:sym typeface="+mn-ea"/>
              </a:rPr>
              <a:t>  斯大林模式的形成与当时的国际环境有着直接联系。苏联进行一国社会主义建设时，处于世界资本主义包围之中，不得不用特殊的方式发展自己、壮大自己。</a:t>
            </a:r>
            <a:endParaRPr lang="zh-CN" altLang="en-US" sz="2400">
              <a:latin typeface="黑体" charset="-122"/>
              <a:ea typeface="黑体" charset="-122"/>
              <a:cs typeface="黑体" panose="02010609060101010101" charset="-122"/>
              <a:sym typeface="+mn-ea"/>
            </a:endParaRPr>
          </a:p>
          <a:p>
            <a:pPr algn="just">
              <a:lnSpc>
                <a:spcPct val="125000"/>
              </a:lnSpc>
              <a:spcBef>
                <a:spcPct val="0"/>
              </a:spcBef>
              <a:spcAft>
                <a:spcPct val="0"/>
              </a:spcAft>
            </a:pPr>
            <a:r>
              <a:rPr lang="zh-CN" altLang="en-US" sz="2400">
                <a:latin typeface="黑体" panose="02010609060101010101" charset="-122"/>
                <a:ea typeface="黑体" panose="02010609060101010101" charset="-122"/>
                <a:cs typeface="黑体" panose="02010609060101010101" charset="-122"/>
                <a:sym typeface="+mn-ea"/>
              </a:rPr>
              <a:t>              ——孙立国《新世纪以来中国对“斯大林模式”研究综述   </a:t>
            </a:r>
            <a:endParaRPr lang="zh-CN" altLang="en-US" sz="2400">
              <a:latin typeface="黑体" panose="02010609060101010101" charset="-122"/>
              <a:ea typeface="黑体" panose="02010609060101010101" charset="-122"/>
              <a:cs typeface="黑体" panose="02010609060101010101" charset="-122"/>
              <a:sym typeface="+mn-ea"/>
            </a:endParaRPr>
          </a:p>
          <a:p>
            <a:pPr algn="just">
              <a:lnSpc>
                <a:spcPct val="125000"/>
              </a:lnSpc>
              <a:spcBef>
                <a:spcPct val="0"/>
              </a:spcBef>
              <a:spcAft>
                <a:spcPct val="0"/>
              </a:spcAft>
            </a:pPr>
            <a:endParaRPr lang="zh-CN" altLang="en-US" sz="2400">
              <a:latin typeface="黑体" charset="-122"/>
              <a:ea typeface="黑体" charset="-122"/>
              <a:cs typeface="黑体" panose="02010609060101010101" charset="-122"/>
            </a:endParaRPr>
          </a:p>
        </p:txBody>
      </p:sp>
      <p:sp>
        <p:nvSpPr>
          <p:cNvPr id="6" name="文本框 5"/>
          <p:cNvSpPr txBox="1"/>
          <p:nvPr/>
        </p:nvSpPr>
        <p:spPr>
          <a:xfrm>
            <a:off x="0" y="-9525"/>
            <a:ext cx="3208655"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（三）斯大林模式</a:t>
            </a:r>
            <a:endParaRPr lang="zh-CN" altLang="en-US" sz="2800" b="1">
              <a:solidFill>
                <a:srgbClr val="FF0000"/>
              </a:solidFill>
              <a:latin typeface="楷体" panose="02010609060101010101" charset="-122"/>
              <a:ea typeface="楷体" panose="02010609060101010101" charset="-122"/>
            </a:endParaRPr>
          </a:p>
        </p:txBody>
      </p:sp>
      <p:sp>
        <p:nvSpPr>
          <p:cNvPr id="4" name="文本框 3"/>
          <p:cNvSpPr txBox="1"/>
          <p:nvPr/>
        </p:nvSpPr>
        <p:spPr>
          <a:xfrm>
            <a:off x="3509010" y="0"/>
            <a:ext cx="1656080" cy="521970"/>
          </a:xfrm>
          <a:prstGeom prst="rect">
            <a:avLst/>
          </a:prstGeom>
          <a:solidFill>
            <a:srgbClr val="FFFF00"/>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苏联模式</a:t>
            </a:r>
            <a:endParaRPr lang="zh-CN" altLang="en-US" sz="2800" b="1">
              <a:solidFill>
                <a:srgbClr val="FF0000"/>
              </a:solidFill>
              <a:latin typeface="楷体" panose="02010609060101010101" charset="-122"/>
              <a:ea typeface="楷体" panose="02010609060101010101" charset="-122"/>
            </a:endParaRPr>
          </a:p>
        </p:txBody>
      </p:sp>
      <p:sp>
        <p:nvSpPr>
          <p:cNvPr id="5" name="文本框 4"/>
          <p:cNvSpPr txBox="1"/>
          <p:nvPr/>
        </p:nvSpPr>
        <p:spPr>
          <a:xfrm>
            <a:off x="161290" y="2329815"/>
            <a:ext cx="11576050" cy="1938020"/>
          </a:xfrm>
          <a:prstGeom prst="rect">
            <a:avLst/>
          </a:prstGeom>
          <a:noFill/>
        </p:spPr>
        <p:txBody>
          <a:bodyPr wrap="square" rtlCol="0" anchor="t">
            <a:spAutoFit/>
          </a:bodyPr>
          <a:lstStyle/>
          <a:p>
            <a:pPr algn="just">
              <a:lnSpc>
                <a:spcPct val="125000"/>
              </a:lnSpc>
              <a:spcBef>
                <a:spcPct val="0"/>
              </a:spcBef>
              <a:spcAft>
                <a:spcPct val="0"/>
              </a:spcAft>
            </a:pPr>
            <a:r>
              <a:rPr lang="en-US" altLang="zh-CN" sz="2400">
                <a:latin typeface="黑体" panose="02010609060101010101" charset="-122"/>
                <a:ea typeface="黑体" panose="02010609060101010101" charset="-122"/>
                <a:cs typeface="黑体" panose="02010609060101010101" charset="-122"/>
                <a:sym typeface="+mn-ea"/>
              </a:rPr>
              <a:t>    </a:t>
            </a:r>
            <a:r>
              <a:rPr lang="zh-CN" sz="2400">
                <a:latin typeface="黑体" panose="02010609060101010101" charset="-122"/>
                <a:ea typeface="黑体" panose="02010609060101010101" charset="-122"/>
                <a:cs typeface="黑体" panose="02010609060101010101" charset="-122"/>
                <a:sym typeface="+mn-ea"/>
              </a:rPr>
              <a:t>不少学者认为，坚毅、刚强和政治敏感反映了斯大林个人品性的一个方面；而粗暴任性、</a:t>
            </a:r>
            <a:r>
              <a:rPr lang="zh-CN" sz="2400" u="sng">
                <a:solidFill>
                  <a:srgbClr val="FF0000"/>
                </a:solidFill>
                <a:latin typeface="黑体" panose="02010609060101010101" charset="-122"/>
                <a:ea typeface="黑体" panose="02010609060101010101" charset="-122"/>
                <a:cs typeface="黑体" panose="02010609060101010101" charset="-122"/>
                <a:sym typeface="+mn-ea"/>
              </a:rPr>
              <a:t>强烈的权力欲</a:t>
            </a:r>
            <a:r>
              <a:rPr lang="zh-CN" sz="2400">
                <a:latin typeface="黑体" panose="02010609060101010101" charset="-122"/>
                <a:ea typeface="黑体" panose="02010609060101010101" charset="-122"/>
                <a:cs typeface="黑体" panose="02010609060101010101" charset="-122"/>
                <a:sym typeface="+mn-ea"/>
              </a:rPr>
              <a:t>，</a:t>
            </a:r>
            <a:r>
              <a:rPr lang="zh-CN" sz="2400">
                <a:solidFill>
                  <a:srgbClr val="FF0000"/>
                </a:solidFill>
                <a:latin typeface="黑体" panose="02010609060101010101" charset="-122"/>
                <a:ea typeface="黑体" panose="02010609060101010101" charset="-122"/>
                <a:cs typeface="黑体" panose="02010609060101010101" charset="-122"/>
                <a:sym typeface="+mn-ea"/>
              </a:rPr>
              <a:t>冷酷无情、崇尚暴力</a:t>
            </a:r>
            <a:r>
              <a:rPr lang="zh-CN" sz="2400">
                <a:latin typeface="黑体" panose="02010609060101010101" charset="-122"/>
                <a:ea typeface="黑体" panose="02010609060101010101" charset="-122"/>
                <a:cs typeface="黑体" panose="02010609060101010101" charset="-122"/>
                <a:sym typeface="+mn-ea"/>
              </a:rPr>
              <a:t>，主观片面、妒贤嫉能和孤僻，是反映斯大林个人品性的另一个方面。</a:t>
            </a:r>
            <a:endParaRPr sz="2400">
              <a:latin typeface="黑体" charset="-122"/>
              <a:ea typeface="黑体" charset="-122"/>
              <a:cs typeface="黑体" panose="02010609060101010101" charset="-122"/>
            </a:endParaRPr>
          </a:p>
          <a:p>
            <a:pPr algn="r">
              <a:lnSpc>
                <a:spcPct val="125000"/>
              </a:lnSpc>
              <a:spcBef>
                <a:spcPct val="0"/>
              </a:spcBef>
              <a:spcAft>
                <a:spcPct val="0"/>
              </a:spcAft>
            </a:pPr>
            <a:r>
              <a:rPr lang="en-US" sz="2400">
                <a:latin typeface="黑体" panose="02010609060101010101" charset="-122"/>
                <a:ea typeface="黑体" panose="02010609060101010101" charset="-122"/>
                <a:cs typeface="黑体" panose="02010609060101010101" charset="-122"/>
                <a:sym typeface="+mn-ea"/>
              </a:rPr>
              <a:t>——</a:t>
            </a:r>
            <a:r>
              <a:rPr lang="zh-CN" altLang="en-US" sz="2400">
                <a:latin typeface="黑体" panose="02010609060101010101" charset="-122"/>
                <a:ea typeface="黑体" panose="02010609060101010101" charset="-122"/>
                <a:cs typeface="黑体" panose="02010609060101010101" charset="-122"/>
                <a:sym typeface="+mn-ea"/>
              </a:rPr>
              <a:t>陆南泉</a:t>
            </a:r>
            <a:r>
              <a:rPr sz="2400">
                <a:latin typeface="黑体" panose="02010609060101010101" charset="-122"/>
                <a:ea typeface="黑体" panose="02010609060101010101" charset="-122"/>
                <a:cs typeface="黑体" panose="02010609060101010101" charset="-122"/>
                <a:sym typeface="+mn-ea"/>
              </a:rPr>
              <a:t>《</a:t>
            </a:r>
            <a:r>
              <a:rPr lang="zh-CN" sz="2400">
                <a:latin typeface="黑体" panose="02010609060101010101" charset="-122"/>
                <a:ea typeface="黑体" panose="02010609060101010101" charset="-122"/>
                <a:cs typeface="黑体" panose="02010609060101010101" charset="-122"/>
                <a:sym typeface="+mn-ea"/>
              </a:rPr>
              <a:t>斯大林模式究竟是怎样形成的</a:t>
            </a:r>
            <a:r>
              <a:rPr sz="2400">
                <a:latin typeface="黑体" panose="02010609060101010101" charset="-122"/>
                <a:ea typeface="黑体" panose="02010609060101010101" charset="-122"/>
                <a:cs typeface="黑体" panose="02010609060101010101" charset="-122"/>
                <a:sym typeface="+mn-ea"/>
              </a:rPr>
              <a:t>》</a:t>
            </a:r>
            <a:endParaRPr lang="zh-CN" altLang="en-US" sz="2400">
              <a:latin typeface="黑体" panose="02010609060101010101" charset="-122"/>
              <a:ea typeface="黑体" panose="02010609060101010101" charset="-122"/>
              <a:cs typeface="黑体" panose="02010609060101010101" charset="-122"/>
            </a:endParaRPr>
          </a:p>
        </p:txBody>
      </p:sp>
      <p:sp>
        <p:nvSpPr>
          <p:cNvPr id="2" name="文本框 1"/>
          <p:cNvSpPr txBox="1"/>
          <p:nvPr/>
        </p:nvSpPr>
        <p:spPr>
          <a:xfrm>
            <a:off x="5979160" y="144145"/>
            <a:ext cx="4150995" cy="368300"/>
          </a:xfrm>
          <a:prstGeom prst="rect">
            <a:avLst/>
          </a:prstGeom>
          <a:solidFill>
            <a:schemeClr val="tx1"/>
          </a:solidFill>
        </p:spPr>
        <p:txBody>
          <a:bodyPr wrap="square" rtlCol="0">
            <a:spAutoFit/>
          </a:bodyPr>
          <a:lstStyle/>
          <a:p>
            <a:r>
              <a:rPr lang="zh-CN" altLang="en-US" b="1">
                <a:solidFill>
                  <a:schemeClr val="bg1"/>
                </a:solidFill>
                <a:latin typeface="黑体" panose="02010609060101010101" charset="-122"/>
                <a:ea typeface="黑体" panose="02010609060101010101" charset="-122"/>
              </a:rPr>
              <a:t>依据材料思考斯大林模式出现的背景？</a:t>
            </a:r>
            <a:endParaRPr lang="zh-CN" altLang="en-US" b="1">
              <a:solidFill>
                <a:schemeClr val="bg1"/>
              </a:solidFill>
              <a:latin typeface="黑体" charset="-122"/>
              <a:ea typeface="黑体" charset="-122"/>
            </a:endParaRPr>
          </a:p>
        </p:txBody>
      </p:sp>
      <p:sp>
        <p:nvSpPr>
          <p:cNvPr id="7" name="文本框 6"/>
          <p:cNvSpPr txBox="1"/>
          <p:nvPr/>
        </p:nvSpPr>
        <p:spPr>
          <a:xfrm>
            <a:off x="238760" y="4533900"/>
            <a:ext cx="11497945" cy="1568450"/>
          </a:xfrm>
          <a:prstGeom prst="rect">
            <a:avLst/>
          </a:prstGeom>
          <a:noFill/>
        </p:spPr>
        <p:txBody>
          <a:bodyPr wrap="square" rtlCol="0" anchor="t">
            <a:spAutoFit/>
          </a:bodyPr>
          <a:lstStyle/>
          <a:p>
            <a:r>
              <a:rPr lang="en-US" altLang="zh-CN" sz="2400">
                <a:latin typeface="黑体" panose="02010609060101010101" charset="-122"/>
                <a:ea typeface="黑体" panose="02010609060101010101" charset="-122"/>
                <a:cs typeface="黑体" panose="02010609060101010101" charset="-122"/>
                <a:sym typeface="+mn-ea"/>
              </a:rPr>
              <a:t>    </a:t>
            </a:r>
            <a:r>
              <a:rPr lang="zh-CN" altLang="en-US" sz="2400">
                <a:latin typeface="黑体" panose="02010609060101010101" charset="-122"/>
                <a:ea typeface="黑体" panose="02010609060101010101" charset="-122"/>
                <a:cs typeface="黑体" panose="02010609060101010101" charset="-122"/>
                <a:sym typeface="+mn-ea"/>
              </a:rPr>
              <a:t>俄国是一个有370年沙皇专制统治传统的国家，没有建立起资产阶级议会制度，没有民主共和国的传统。文盲占总人数的80%，群众中有一种十分浓厚的、落后的小农思想，骨子里有着很深厚的尊君意识，这股庞大的力量足以营造一个高度集权的政治体制。</a:t>
            </a:r>
            <a:endParaRPr lang="zh-CN" altLang="en-US"/>
          </a:p>
        </p:txBody>
      </p:sp>
    </p:spTree>
    <p:custDataLst>
      <p:tags r:id="rId3"/>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3" grpId="0"/>
      <p:bldP spid="5" grpId="0"/>
      <p:bldP spid="7"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2"/>
          <p:cNvSpPr txBox="1"/>
          <p:nvPr/>
        </p:nvSpPr>
        <p:spPr>
          <a:xfrm>
            <a:off x="527685" y="104775"/>
            <a:ext cx="1208405" cy="645160"/>
          </a:xfrm>
          <a:prstGeom prst="rect">
            <a:avLst/>
          </a:prstGeom>
          <a:solidFill>
            <a:srgbClr val="FFFF00"/>
          </a:solidFill>
        </p:spPr>
        <p:txBody>
          <a:bodyPr wrap="square" rtlCol="0">
            <a:spAutoFit/>
          </a:bodyPr>
          <a:lstStyle/>
          <a:p>
            <a:r>
              <a:rPr lang="zh-CN" altLang="en-US" sz="3600" b="1">
                <a:solidFill>
                  <a:srgbClr val="FF0000"/>
                </a:solidFill>
                <a:latin typeface="楷体" panose="02010609060101010101" charset="-122"/>
                <a:ea typeface="楷体" panose="02010609060101010101" charset="-122"/>
              </a:rPr>
              <a:t>评价</a:t>
            </a:r>
            <a:endParaRPr lang="zh-CN" altLang="en-US" sz="3600" b="1">
              <a:solidFill>
                <a:srgbClr val="FF0000"/>
              </a:solidFill>
              <a:latin typeface="楷体" panose="02010609060101010101" charset="-122"/>
              <a:ea typeface="楷体" panose="02010609060101010101" charset="-122"/>
            </a:endParaRPr>
          </a:p>
        </p:txBody>
      </p:sp>
      <p:pic>
        <p:nvPicPr>
          <p:cNvPr id="5" name="Picture 5" descr="工业化数字"/>
          <p:cNvPicPr>
            <a:picLocks noChangeAspect="1"/>
          </p:cNvPicPr>
          <p:nvPr/>
        </p:nvPicPr>
        <p:blipFill>
          <a:blip r:embed="rId2"/>
          <a:stretch>
            <a:fillRect/>
          </a:stretch>
        </p:blipFill>
        <p:spPr>
          <a:xfrm>
            <a:off x="462641" y="2693493"/>
            <a:ext cx="7722191" cy="3130283"/>
          </a:xfrm>
          <a:prstGeom prst="rect">
            <a:avLst/>
          </a:prstGeom>
          <a:noFill/>
          <a:ln w="9525">
            <a:noFill/>
          </a:ln>
        </p:spPr>
      </p:pic>
      <p:sp>
        <p:nvSpPr>
          <p:cNvPr id="6" name="Text Box 11"/>
          <p:cNvSpPr txBox="1"/>
          <p:nvPr/>
        </p:nvSpPr>
        <p:spPr>
          <a:xfrm>
            <a:off x="524508" y="1156257"/>
            <a:ext cx="11297885" cy="1383665"/>
          </a:xfrm>
          <a:prstGeom prst="rect">
            <a:avLst/>
          </a:prstGeom>
          <a:solidFill>
            <a:srgbClr val="FDD036"/>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zh-CN" altLang="en-US" sz="2800" b="1">
                <a:solidFill>
                  <a:srgbClr val="FF0000"/>
                </a:solidFill>
                <a:latin typeface="黑体" panose="02010609060101010101" charset="-122"/>
                <a:ea typeface="黑体" panose="02010609060101010101" charset="-122"/>
              </a:rPr>
              <a:t>积极作用：</a:t>
            </a:r>
            <a:endParaRPr lang="en-US" altLang="zh-CN" sz="2800" b="1">
              <a:solidFill>
                <a:srgbClr val="FF0000"/>
              </a:solidFill>
              <a:latin typeface="黑体" charset="-122"/>
              <a:ea typeface="黑体" charset="-122"/>
            </a:endParaRPr>
          </a:p>
          <a:p>
            <a:r>
              <a:rPr lang="en-US" altLang="zh-CN" sz="2800" b="1">
                <a:solidFill>
                  <a:srgbClr val="FF0000"/>
                </a:solidFill>
                <a:latin typeface="黑体" panose="02010609060101010101" charset="-122"/>
                <a:ea typeface="黑体" panose="02010609060101010101" charset="-122"/>
              </a:rPr>
              <a:t>1.</a:t>
            </a:r>
            <a:r>
              <a:rPr lang="zh-CN" altLang="en-US" sz="2800" b="1">
                <a:solidFill>
                  <a:srgbClr val="FF0000"/>
                </a:solidFill>
                <a:latin typeface="黑体" panose="02010609060101010101" charset="-122"/>
                <a:ea typeface="黑体" panose="02010609060101010101" charset="-122"/>
              </a:rPr>
              <a:t>苏联在短时间内发展为世界工业强国，与西方国家的经济危机频发形成鲜明对照；　　　　　　　　</a:t>
            </a:r>
            <a:endParaRPr lang="zh-CN" altLang="en-US" sz="2800" b="1">
              <a:solidFill>
                <a:srgbClr val="FF0000"/>
              </a:solidFill>
              <a:latin typeface="黑体" charset="-122"/>
              <a:ea typeface="黑体" charset="-122"/>
            </a:endParaRPr>
          </a:p>
        </p:txBody>
      </p:sp>
      <p:pic>
        <p:nvPicPr>
          <p:cNvPr id="7" name="图片 6"/>
          <p:cNvPicPr>
            <a:picLocks noChangeAspect="1"/>
          </p:cNvPicPr>
          <p:nvPr/>
        </p:nvPicPr>
        <p:blipFill>
          <a:blip r:embed="rId3"/>
          <a:stretch>
            <a:fillRect/>
          </a:stretch>
        </p:blipFill>
        <p:spPr>
          <a:xfrm>
            <a:off x="8221980" y="2670175"/>
            <a:ext cx="3779520" cy="3314700"/>
          </a:xfrm>
          <a:prstGeom prst="rect">
            <a:avLst/>
          </a:prstGeom>
        </p:spPr>
      </p:pic>
      <p:sp>
        <p:nvSpPr>
          <p:cNvPr id="8" name="文本框 315401"/>
          <p:cNvSpPr txBox="1"/>
          <p:nvPr/>
        </p:nvSpPr>
        <p:spPr>
          <a:xfrm>
            <a:off x="380999" y="3476269"/>
            <a:ext cx="11354611" cy="2677656"/>
          </a:xfrm>
          <a:prstGeom prst="rect">
            <a:avLst/>
          </a:prstGeom>
          <a:solidFill>
            <a:schemeClr val="bg1"/>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0"/>
              </a:spcBef>
            </a:pPr>
            <a:r>
              <a:rPr lang="en-US" altLang="zh-CN" sz="2800">
                <a:latin typeface="楷体" panose="02010609060101010101" charset="-122"/>
                <a:ea typeface="楷体" panose="02010609060101010101" charset="-122"/>
              </a:rPr>
              <a:t>    </a:t>
            </a:r>
            <a:r>
              <a:rPr lang="zh-CN" altLang="en-US" sz="2800">
                <a:latin typeface="楷体" panose="02010609060101010101" charset="-122"/>
                <a:ea typeface="楷体" panose="02010609060101010101" charset="-122"/>
              </a:rPr>
              <a:t>人类社会自此有了</a:t>
            </a:r>
            <a:r>
              <a:rPr lang="zh-CN" altLang="en-US" sz="2800">
                <a:solidFill>
                  <a:srgbClr val="FF0000"/>
                </a:solidFill>
                <a:latin typeface="楷体" panose="02010609060101010101" charset="-122"/>
                <a:ea typeface="楷体" panose="02010609060101010101" charset="-122"/>
              </a:rPr>
              <a:t>两种现代化途径</a:t>
            </a:r>
            <a:r>
              <a:rPr lang="zh-CN" altLang="en-US" sz="2800">
                <a:latin typeface="楷体" panose="02010609060101010101" charset="-122"/>
                <a:ea typeface="楷体" panose="02010609060101010101" charset="-122"/>
              </a:rPr>
              <a:t>，即以英国为代表的</a:t>
            </a:r>
            <a:r>
              <a:rPr lang="zh-CN" altLang="en-US" sz="2800">
                <a:solidFill>
                  <a:srgbClr val="FF0000"/>
                </a:solidFill>
                <a:latin typeface="楷体" panose="02010609060101010101" charset="-122"/>
                <a:ea typeface="楷体" panose="02010609060101010101" charset="-122"/>
              </a:rPr>
              <a:t>资本主义现代化途径</a:t>
            </a:r>
            <a:r>
              <a:rPr lang="zh-CN" altLang="en-US" sz="2800">
                <a:latin typeface="楷体" panose="02010609060101010101" charset="-122"/>
                <a:ea typeface="楷体" panose="02010609060101010101" charset="-122"/>
              </a:rPr>
              <a:t>和以斯大林模式为代表的</a:t>
            </a:r>
            <a:r>
              <a:rPr lang="zh-CN" altLang="en-US" sz="2800">
                <a:solidFill>
                  <a:srgbClr val="FF0000"/>
                </a:solidFill>
                <a:latin typeface="楷体" panose="02010609060101010101" charset="-122"/>
                <a:ea typeface="楷体" panose="02010609060101010101" charset="-122"/>
              </a:rPr>
              <a:t>社会主义现代化途径</a:t>
            </a:r>
            <a:r>
              <a:rPr lang="zh-CN" altLang="en-US" sz="2800">
                <a:latin typeface="楷体" panose="02010609060101010101" charset="-122"/>
                <a:ea typeface="楷体" panose="02010609060101010101" charset="-122"/>
              </a:rPr>
              <a:t>。前者走的是轻工业先行，通过市场调节经济生活的道路，</a:t>
            </a:r>
            <a:r>
              <a:rPr lang="en-US" altLang="zh-CN" sz="2800">
                <a:latin typeface="楷体" panose="02010609060101010101" charset="-122"/>
                <a:ea typeface="楷体" panose="02010609060101010101" charset="-122"/>
              </a:rPr>
              <a:t>……</a:t>
            </a:r>
            <a:r>
              <a:rPr lang="zh-CN" altLang="en-US" sz="2800">
                <a:latin typeface="楷体" panose="02010609060101010101" charset="-122"/>
                <a:ea typeface="楷体" panose="02010609060101010101" charset="-122"/>
              </a:rPr>
              <a:t>后者走的是重工业先行的道路，中央政府通过强有力的计划手段对包括经济活动在内的全部社会生活进行全面干预。</a:t>
            </a:r>
            <a:endParaRPr lang="zh-CN" altLang="en-US" sz="2800">
              <a:latin typeface="楷体" panose="02010609060101010101" charset="-122"/>
              <a:ea typeface="楷体" panose="02010609060101010101" charset="-122"/>
            </a:endParaRPr>
          </a:p>
          <a:p>
            <a:pPr>
              <a:spcBef>
                <a:spcPct val="0"/>
              </a:spcBef>
            </a:pPr>
            <a:r>
              <a:rPr lang="zh-CN" altLang="en-US" sz="2800">
                <a:latin typeface="楷体" panose="02010609060101010101" charset="-122"/>
                <a:ea typeface="楷体" panose="02010609060101010101" charset="-122"/>
              </a:rPr>
              <a:t>                        </a:t>
            </a:r>
            <a:r>
              <a:rPr lang="en-US" altLang="zh-CN" sz="2800">
                <a:latin typeface="楷体" panose="02010609060101010101" charset="-122"/>
                <a:ea typeface="楷体" panose="02010609060101010101" charset="-122"/>
              </a:rPr>
              <a:t>——</a:t>
            </a:r>
            <a:r>
              <a:rPr lang="zh-CN" altLang="en-US" sz="2800">
                <a:latin typeface="楷体" panose="02010609060101010101" charset="-122"/>
                <a:ea typeface="楷体" panose="02010609060101010101" charset="-122"/>
              </a:rPr>
              <a:t>沈宗武所著</a:t>
            </a:r>
            <a:r>
              <a:rPr lang="en-US" altLang="zh-CN" sz="2800">
                <a:latin typeface="楷体" panose="02010609060101010101" charset="-122"/>
                <a:ea typeface="楷体" panose="02010609060101010101" charset="-122"/>
              </a:rPr>
              <a:t>《</a:t>
            </a:r>
            <a:r>
              <a:rPr lang="zh-CN" altLang="en-US" sz="2800">
                <a:latin typeface="楷体" panose="02010609060101010101" charset="-122"/>
                <a:ea typeface="楷体" panose="02010609060101010101" charset="-122"/>
              </a:rPr>
              <a:t>斯大林模式的现代省思 </a:t>
            </a:r>
            <a:r>
              <a:rPr lang="en-US" altLang="zh-CN" sz="2800">
                <a:latin typeface="楷体" panose="02010609060101010101" charset="-122"/>
                <a:ea typeface="楷体" panose="02010609060101010101" charset="-122"/>
              </a:rPr>
              <a:t>》</a:t>
            </a:r>
            <a:endParaRPr lang="en-US" altLang="zh-CN" sz="2800">
              <a:latin typeface="楷体" panose="02010609060101010101" charset="-122"/>
              <a:ea typeface="楷体" panose="02010609060101010101" charset="-122"/>
            </a:endParaRPr>
          </a:p>
        </p:txBody>
      </p:sp>
      <p:sp>
        <p:nvSpPr>
          <p:cNvPr id="9" name="Text Box 11"/>
          <p:cNvSpPr txBox="1"/>
          <p:nvPr/>
        </p:nvSpPr>
        <p:spPr>
          <a:xfrm>
            <a:off x="558801" y="2914650"/>
            <a:ext cx="11297882" cy="521970"/>
          </a:xfrm>
          <a:prstGeom prst="rect">
            <a:avLst/>
          </a:prstGeom>
          <a:solidFill>
            <a:srgbClr val="FDD036"/>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en-US" altLang="zh-CN" sz="2800" b="1">
                <a:solidFill>
                  <a:srgbClr val="FF0000"/>
                </a:solidFill>
                <a:latin typeface="黑体" panose="02010609060101010101" charset="-122"/>
                <a:ea typeface="黑体" panose="02010609060101010101" charset="-122"/>
              </a:rPr>
              <a:t>2.</a:t>
            </a:r>
            <a:r>
              <a:rPr lang="zh-CN" altLang="en-US" sz="2800" b="1">
                <a:solidFill>
                  <a:srgbClr val="FF0000"/>
                </a:solidFill>
                <a:latin typeface="黑体" panose="02010609060101010101" charset="-122"/>
                <a:ea typeface="黑体" panose="02010609060101010101" charset="-122"/>
              </a:rPr>
              <a:t>开创了计划经济体制和新型工业化模式；</a:t>
            </a:r>
            <a:endParaRPr lang="zh-CN" altLang="en-US" sz="2800" b="1">
              <a:solidFill>
                <a:srgbClr val="FF0000"/>
              </a:solidFill>
              <a:latin typeface="黑体" panose="02010609060101010101" charset="-122"/>
              <a:ea typeface="黑体" panose="02010609060101010101" charset="-122"/>
            </a:endParaRPr>
          </a:p>
        </p:txBody>
      </p:sp>
      <p:sp>
        <p:nvSpPr>
          <p:cNvPr id="10" name="文本占位符 358402"/>
          <p:cNvSpPr>
            <a:spLocks noGrp="1"/>
          </p:cNvSpPr>
          <p:nvPr/>
        </p:nvSpPr>
        <p:spPr>
          <a:xfrm>
            <a:off x="380995" y="3432485"/>
            <a:ext cx="11310992" cy="2690566"/>
          </a:xfrm>
          <a:prstGeom prst="rect">
            <a:avLst/>
          </a:prstGeom>
          <a:solidFill>
            <a:schemeClr val="bg1"/>
          </a:solid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marL="0" indent="0">
              <a:lnSpc>
                <a:spcPts val="4500"/>
              </a:lnSpc>
              <a:spcBef>
                <a:spcPct val="0"/>
              </a:spcBef>
              <a:buNone/>
            </a:pPr>
            <a:r>
              <a:rPr lang="en-US" altLang="zh-CN" sz="2800">
                <a:solidFill>
                  <a:srgbClr val="FF0000"/>
                </a:solidFill>
                <a:latin typeface="楷体" panose="02010609060101010101" charset="-122"/>
                <a:ea typeface="楷体" panose="02010609060101010101" charset="-122"/>
              </a:rPr>
              <a:t>    1941</a:t>
            </a:r>
            <a:r>
              <a:rPr lang="zh-CN" altLang="en-US" sz="2800">
                <a:solidFill>
                  <a:srgbClr val="FF0000"/>
                </a:solidFill>
                <a:latin typeface="楷体" panose="02010609060101010101" charset="-122"/>
                <a:ea typeface="楷体" panose="02010609060101010101" charset="-122"/>
              </a:rPr>
              <a:t>年</a:t>
            </a:r>
            <a:r>
              <a:rPr lang="zh-CN" altLang="en-US" sz="2800">
                <a:latin typeface="楷体" panose="02010609060101010101" charset="-122"/>
                <a:ea typeface="楷体" panose="02010609060101010101" charset="-122"/>
              </a:rPr>
              <a:t>，希特勒发动袭击后，苏联只用了</a:t>
            </a:r>
            <a:r>
              <a:rPr lang="en-US" altLang="zh-CN" sz="2800">
                <a:solidFill>
                  <a:srgbClr val="FF0000"/>
                </a:solidFill>
                <a:latin typeface="楷体" panose="02010609060101010101" charset="-122"/>
                <a:ea typeface="楷体" panose="02010609060101010101" charset="-122"/>
              </a:rPr>
              <a:t>8</a:t>
            </a:r>
            <a:r>
              <a:rPr lang="zh-CN" altLang="en-US" sz="2800">
                <a:solidFill>
                  <a:srgbClr val="FF0000"/>
                </a:solidFill>
                <a:latin typeface="楷体" panose="02010609060101010101" charset="-122"/>
                <a:ea typeface="楷体" panose="02010609060101010101" charset="-122"/>
              </a:rPr>
              <a:t>天</a:t>
            </a:r>
            <a:r>
              <a:rPr lang="zh-CN" altLang="en-US" sz="2800">
                <a:latin typeface="楷体" panose="02010609060101010101" charset="-122"/>
                <a:ea typeface="楷体" panose="02010609060101010101" charset="-122"/>
              </a:rPr>
              <a:t>时间就征集了</a:t>
            </a:r>
            <a:r>
              <a:rPr lang="en-US" altLang="zh-CN" sz="2800">
                <a:latin typeface="楷体" panose="02010609060101010101" charset="-122"/>
                <a:ea typeface="楷体" panose="02010609060101010101" charset="-122"/>
              </a:rPr>
              <a:t>530</a:t>
            </a:r>
            <a:r>
              <a:rPr lang="zh-CN" altLang="en-US" sz="2800">
                <a:latin typeface="楷体" panose="02010609060101010101" charset="-122"/>
                <a:ea typeface="楷体" panose="02010609060101010101" charset="-122"/>
              </a:rPr>
              <a:t>万人入伍，仅用</a:t>
            </a:r>
            <a:r>
              <a:rPr lang="en-US" altLang="zh-CN" sz="2800">
                <a:solidFill>
                  <a:srgbClr val="FF0000"/>
                </a:solidFill>
                <a:latin typeface="楷体" panose="02010609060101010101" charset="-122"/>
                <a:ea typeface="楷体" panose="02010609060101010101" charset="-122"/>
              </a:rPr>
              <a:t>4</a:t>
            </a:r>
            <a:r>
              <a:rPr lang="zh-CN" altLang="en-US" sz="2800">
                <a:solidFill>
                  <a:srgbClr val="FF0000"/>
                </a:solidFill>
                <a:latin typeface="楷体" panose="02010609060101010101" charset="-122"/>
                <a:ea typeface="楷体" panose="02010609060101010101" charset="-122"/>
              </a:rPr>
              <a:t>个月</a:t>
            </a:r>
            <a:r>
              <a:rPr lang="zh-CN" altLang="en-US" sz="2800">
                <a:latin typeface="楷体" panose="02010609060101010101" charset="-122"/>
                <a:ea typeface="楷体" panose="02010609060101010101" charset="-122"/>
              </a:rPr>
              <a:t>就建立了强大的军事工业基地。</a:t>
            </a:r>
            <a:endParaRPr lang="en-US" altLang="zh-CN" sz="2800">
              <a:latin typeface="楷体" panose="02010609060101010101" charset="-122"/>
              <a:ea typeface="楷体" panose="02010609060101010101" charset="-122"/>
            </a:endParaRPr>
          </a:p>
          <a:p>
            <a:pPr marL="0" lvl="0" indent="0">
              <a:lnSpc>
                <a:spcPts val="4500"/>
              </a:lnSpc>
              <a:spcBef>
                <a:spcPct val="0"/>
              </a:spcBef>
              <a:buNone/>
            </a:pPr>
            <a:r>
              <a:rPr lang="en-US" altLang="zh-CN" sz="2800">
                <a:latin typeface="楷体" panose="02010609060101010101" charset="-122"/>
                <a:ea typeface="楷体" panose="02010609060101010101" charset="-122"/>
              </a:rPr>
              <a:t>                      ——</a:t>
            </a:r>
            <a:r>
              <a:rPr lang="zh-CN" altLang="en-US" sz="2800">
                <a:solidFill>
                  <a:srgbClr val="000000"/>
                </a:solidFill>
                <a:latin typeface="楷体" panose="02010609060101010101" charset="-122"/>
                <a:ea typeface="楷体" panose="02010609060101010101" charset="-122"/>
              </a:rPr>
              <a:t>摘编自</a:t>
            </a:r>
            <a:r>
              <a:rPr lang="en-US" altLang="zh-CN" sz="2800">
                <a:solidFill>
                  <a:srgbClr val="000000"/>
                </a:solidFill>
                <a:latin typeface="楷体" panose="02010609060101010101" charset="-122"/>
                <a:ea typeface="楷体" panose="02010609060101010101" charset="-122"/>
              </a:rPr>
              <a:t>[</a:t>
            </a:r>
            <a:r>
              <a:rPr lang="zh-CN" altLang="en-US" sz="2800">
                <a:solidFill>
                  <a:srgbClr val="000000"/>
                </a:solidFill>
                <a:latin typeface="楷体" panose="02010609060101010101" charset="-122"/>
                <a:ea typeface="楷体" panose="02010609060101010101" charset="-122"/>
              </a:rPr>
              <a:t>美</a:t>
            </a:r>
            <a:r>
              <a:rPr lang="en-US" altLang="zh-CN" sz="2800">
                <a:solidFill>
                  <a:srgbClr val="000000"/>
                </a:solidFill>
                <a:latin typeface="楷体" panose="02010609060101010101" charset="-122"/>
                <a:ea typeface="楷体" panose="02010609060101010101" charset="-122"/>
              </a:rPr>
              <a:t>]</a:t>
            </a:r>
            <a:r>
              <a:rPr lang="zh-CN" altLang="en-US" sz="2800">
                <a:solidFill>
                  <a:srgbClr val="000000"/>
                </a:solidFill>
                <a:latin typeface="楷体" panose="02010609060101010101" charset="-122"/>
                <a:ea typeface="楷体" panose="02010609060101010101" charset="-122"/>
              </a:rPr>
              <a:t>斯塔夫里阿诺斯：</a:t>
            </a:r>
            <a:r>
              <a:rPr lang="en-US" altLang="zh-CN" sz="2800">
                <a:solidFill>
                  <a:srgbClr val="000000"/>
                </a:solidFill>
                <a:latin typeface="楷体" panose="02010609060101010101" charset="-122"/>
                <a:ea typeface="楷体" panose="02010609060101010101" charset="-122"/>
              </a:rPr>
              <a:t>《</a:t>
            </a:r>
            <a:r>
              <a:rPr lang="zh-CN" altLang="en-US" sz="2800">
                <a:solidFill>
                  <a:srgbClr val="000000"/>
                </a:solidFill>
                <a:latin typeface="楷体" panose="02010609060101010101" charset="-122"/>
                <a:ea typeface="楷体" panose="02010609060101010101" charset="-122"/>
              </a:rPr>
              <a:t>全球通史</a:t>
            </a:r>
            <a:r>
              <a:rPr lang="en-US" altLang="zh-CN" sz="2800">
                <a:solidFill>
                  <a:srgbClr val="000000"/>
                </a:solidFill>
                <a:latin typeface="楷体" panose="02010609060101010101" charset="-122"/>
                <a:ea typeface="楷体" panose="02010609060101010101" charset="-122"/>
              </a:rPr>
              <a:t>》</a:t>
            </a:r>
            <a:endParaRPr lang="en-US" altLang="zh-CN" sz="2800">
              <a:solidFill>
                <a:srgbClr val="000000"/>
              </a:solidFill>
              <a:latin typeface="楷体" panose="02010609060101010101" charset="-122"/>
              <a:ea typeface="楷体" panose="02010609060101010101" charset="-122"/>
            </a:endParaRPr>
          </a:p>
          <a:p>
            <a:pPr marL="0" indent="0">
              <a:lnSpc>
                <a:spcPts val="4500"/>
              </a:lnSpc>
              <a:spcBef>
                <a:spcPct val="0"/>
              </a:spcBef>
              <a:buNone/>
            </a:pPr>
            <a:endParaRPr lang="zh-CN" altLang="en-US" sz="2800">
              <a:latin typeface="楷体" panose="02010609060101010101" charset="-122"/>
              <a:ea typeface="楷体" panose="02010609060101010101" charset="-122"/>
            </a:endParaRPr>
          </a:p>
        </p:txBody>
      </p:sp>
      <p:sp>
        <p:nvSpPr>
          <p:cNvPr id="11" name="文本框 358403"/>
          <p:cNvSpPr txBox="1"/>
          <p:nvPr/>
        </p:nvSpPr>
        <p:spPr>
          <a:xfrm>
            <a:off x="528320" y="3924599"/>
            <a:ext cx="11297017" cy="953135"/>
          </a:xfrm>
          <a:prstGeom prst="rect">
            <a:avLst/>
          </a:prstGeom>
          <a:solidFill>
            <a:srgbClr val="FDD036"/>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2800" b="1">
                <a:solidFill>
                  <a:srgbClr val="FF0000"/>
                </a:solidFill>
                <a:latin typeface="黑体" panose="02010609060101010101" charset="-122"/>
                <a:ea typeface="黑体" panose="02010609060101010101" charset="-122"/>
              </a:rPr>
              <a:t>3.</a:t>
            </a:r>
            <a:r>
              <a:rPr lang="zh-CN" altLang="en-US" sz="2800" b="1">
                <a:solidFill>
                  <a:srgbClr val="FF0000"/>
                </a:solidFill>
                <a:latin typeface="黑体" panose="02010609060101010101" charset="-122"/>
                <a:ea typeface="黑体" panose="02010609060101010101" charset="-122"/>
              </a:rPr>
              <a:t>为后来的反法西斯战争的胜利奠定了物质基础</a:t>
            </a:r>
            <a:r>
              <a:rPr lang="en-US" altLang="zh-CN" sz="2800" b="1">
                <a:solidFill>
                  <a:srgbClr val="FF0000"/>
                </a:solidFill>
                <a:latin typeface="黑体" panose="02010609060101010101" charset="-122"/>
                <a:ea typeface="黑体" panose="02010609060101010101" charset="-122"/>
              </a:rPr>
              <a:t>,为苏联赢得了巨大的国际声誉。　　　　　　　</a:t>
            </a:r>
            <a:endParaRPr lang="en-US" altLang="zh-CN" sz="2800" b="1">
              <a:solidFill>
                <a:srgbClr val="FF0000"/>
              </a:solidFill>
              <a:latin typeface="黑体" panose="02010609060101010101" charset="-122"/>
              <a:ea typeface="黑体" panose="02010609060101010101" charset="-122"/>
            </a:endParaRPr>
          </a:p>
        </p:txBody>
      </p:sp>
    </p:spTree>
    <p:custDataLst>
      <p:tags r:id="rId4"/>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xit" presetSubtype="0" fill="hold" nodeType="clickEffect">
                                  <p:stCondLst>
                                    <p:cond delay="0"/>
                                  </p:stCondLst>
                                  <p:childTnLst>
                                    <p:set>
                                      <p:cBhvr>
                                        <p:cTn id="21" dur="1" fill="hold">
                                          <p:stCondLst>
                                            <p:cond delay="0"/>
                                          </p:stCondLst>
                                        </p:cTn>
                                        <p:tgtEl>
                                          <p:spTgt spid="5"/>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7"/>
                                        </p:tgtEl>
                                        <p:attrNameLst>
                                          <p:attrName>style.visibility</p:attrName>
                                        </p:attrNameLst>
                                      </p:cBhvr>
                                      <p:to>
                                        <p:strVal val="hidden"/>
                                      </p:to>
                                    </p:set>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xit" presetSubtype="0" fill="hold" grpId="1" nodeType="clickEffect">
                                  <p:stCondLst>
                                    <p:cond delay="0"/>
                                  </p:stCondLst>
                                  <p:childTnLst>
                                    <p:set>
                                      <p:cBhvr>
                                        <p:cTn id="36" dur="1" fill="hold">
                                          <p:stCondLst>
                                            <p:cond delay="0"/>
                                          </p:stCondLst>
                                        </p:cTn>
                                        <p:tgtEl>
                                          <p:spTgt spid="8"/>
                                        </p:tgtEl>
                                        <p:attrNameLst>
                                          <p:attrName>style.visibility</p:attrName>
                                        </p:attrNameLst>
                                      </p:cBhvr>
                                      <p:to>
                                        <p:strVal val="hidden"/>
                                      </p:to>
                                    </p:set>
                                  </p:childTnLst>
                                </p:cTn>
                              </p:par>
                              <p:par>
                                <p:cTn id="37" presetID="10"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14" presetClass="entr" presetSubtype="1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randombar(horizontal)">
                                      <p:cBhvr>
                                        <p:cTn id="4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8" grpId="1"/>
      <p:bldP spid="9" grpId="0"/>
      <p:bldP spid="10" grpId="0"/>
      <p:bldP spid="11"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文本框 11"/>
          <p:cNvSpPr txBox="1"/>
          <p:nvPr/>
        </p:nvSpPr>
        <p:spPr>
          <a:xfrm>
            <a:off x="8718286" y="5598196"/>
            <a:ext cx="2229485" cy="523220"/>
          </a:xfrm>
          <a:prstGeom prst="rect">
            <a:avLst/>
          </a:prstGeom>
          <a:noFill/>
        </p:spPr>
        <p:txBody>
          <a:bodyPr wrap="square" rtlCol="0">
            <a:spAutoFit/>
          </a:bodyPr>
          <a:lstStyle/>
          <a:p>
            <a:pPr algn="ctr"/>
            <a:r>
              <a:rPr lang="zh-CN" altLang="en-US" sz="2800">
                <a:latin typeface="楷体" panose="02010609060101010101" charset="-122"/>
                <a:ea typeface="楷体" panose="02010609060101010101" charset="-122"/>
              </a:rPr>
              <a:t>坡脚的巨人</a:t>
            </a:r>
            <a:endParaRPr lang="zh-CN" altLang="en-US" sz="2800">
              <a:latin typeface="楷体" panose="02010609060101010101" charset="-122"/>
              <a:ea typeface="楷体" panose="02010609060101010101" charset="-122"/>
            </a:endParaRPr>
          </a:p>
        </p:txBody>
      </p:sp>
      <p:graphicFrame>
        <p:nvGraphicFramePr>
          <p:cNvPr id="5" name="表格 4"/>
          <p:cNvGraphicFramePr>
            <a:graphicFrameLocks noGrp="1"/>
          </p:cNvGraphicFramePr>
          <p:nvPr>
            <p:custDataLst>
              <p:tags r:id="rId2"/>
            </p:custDataLst>
          </p:nvPr>
        </p:nvGraphicFramePr>
        <p:xfrm>
          <a:off x="674757" y="2548404"/>
          <a:ext cx="6976318" cy="3049792"/>
        </p:xfrm>
        <a:graphic>
          <a:graphicData uri="http://schemas.openxmlformats.org/drawingml/2006/table">
            <a:tbl>
              <a:tblPr/>
              <a:tblGrid>
                <a:gridCol w="1820983"/>
                <a:gridCol w="2596816"/>
                <a:gridCol w="2558519"/>
              </a:tblGrid>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charset="-122"/>
                          <a:ea typeface="楷体" panose="02010609060101010101" charset="-122"/>
                          <a:cs typeface="Times New Roman" panose="02020603050405020304" charset="0"/>
                        </a:rPr>
                        <a:t> </a:t>
                      </a:r>
                      <a:r>
                        <a:rPr lang="zh-CN" altLang="en-US" sz="2400" b="0">
                          <a:solidFill>
                            <a:srgbClr val="000099"/>
                          </a:solidFill>
                          <a:latin typeface="楷体" panose="02010609060101010101" charset="-122"/>
                          <a:ea typeface="楷体" panose="02010609060101010101" charset="-122"/>
                          <a:cs typeface="Times New Roman" panose="02020603050405020304" charset="0"/>
                        </a:rPr>
                        <a:t>时  间</a:t>
                      </a:r>
                      <a:endParaRPr lang="zh-CN" altLang="en-US" sz="2400" b="0">
                        <a:solidFill>
                          <a:srgbClr val="000099"/>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0">
                          <a:solidFill>
                            <a:srgbClr val="000099"/>
                          </a:solidFill>
                          <a:latin typeface="楷体" panose="02010609060101010101" charset="-122"/>
                          <a:ea typeface="楷体" panose="02010609060101010101" charset="-122"/>
                          <a:cs typeface="Times New Roman" panose="02020603050405020304" charset="0"/>
                        </a:rPr>
                        <a:t>粮食人均产量（公斤）</a:t>
                      </a:r>
                      <a:endParaRPr lang="zh-CN" altLang="en-US" sz="2400" b="0">
                        <a:solidFill>
                          <a:srgbClr val="000099"/>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400" b="0">
                          <a:solidFill>
                            <a:srgbClr val="000099"/>
                          </a:solidFill>
                          <a:latin typeface="楷体" panose="02010609060101010101" charset="-122"/>
                          <a:ea typeface="楷体" panose="02010609060101010101" charset="-122"/>
                          <a:cs typeface="Times New Roman" panose="02020603050405020304" charset="0"/>
                        </a:rPr>
                        <a:t>肉类人均产量（公斤）</a:t>
                      </a:r>
                      <a:endParaRPr lang="zh-CN" altLang="en-US" sz="2400" b="0">
                        <a:solidFill>
                          <a:srgbClr val="000099"/>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charset="-122"/>
                          <a:ea typeface="楷体" panose="02010609060101010101" charset="-122"/>
                          <a:cs typeface="Times New Roman" panose="02020603050405020304" charset="0"/>
                        </a:rPr>
                        <a:t>1928</a:t>
                      </a:r>
                      <a:r>
                        <a:rPr lang="en-US" altLang="zh-CN" sz="2400" b="0">
                          <a:solidFill>
                            <a:srgbClr val="FF0000"/>
                          </a:solidFill>
                          <a:latin typeface="楷体" panose="02010609060101010101" charset="-122"/>
                          <a:ea typeface="楷体" panose="02010609060101010101" charset="-122"/>
                        </a:rPr>
                        <a:t>—</a:t>
                      </a:r>
                      <a:r>
                        <a:rPr lang="en-US" altLang="zh-CN" sz="2400" b="0">
                          <a:solidFill>
                            <a:srgbClr val="FF0000"/>
                          </a:solidFill>
                          <a:latin typeface="楷体" panose="02010609060101010101" charset="-122"/>
                          <a:ea typeface="楷体" panose="02010609060101010101" charset="-122"/>
                          <a:cs typeface="Times New Roman" panose="02020603050405020304" charset="0"/>
                        </a:rPr>
                        <a:t>1929</a:t>
                      </a:r>
                      <a:endParaRPr lang="zh-CN" altLang="en-US" sz="2400" b="0">
                        <a:solidFill>
                          <a:srgbClr val="FF0000"/>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charset="-122"/>
                          <a:ea typeface="楷体" panose="02010609060101010101" charset="-122"/>
                          <a:cs typeface="Times New Roman" panose="02020603050405020304" charset="0"/>
                        </a:rPr>
                        <a:t>470</a:t>
                      </a:r>
                      <a:endParaRPr lang="zh-CN" altLang="en-US" sz="2400" b="0">
                        <a:solidFill>
                          <a:srgbClr val="FF0000"/>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charset="-122"/>
                          <a:ea typeface="楷体" panose="02010609060101010101" charset="-122"/>
                          <a:cs typeface="Times New Roman" panose="02020603050405020304" charset="0"/>
                        </a:rPr>
                        <a:t>35</a:t>
                      </a:r>
                      <a:endParaRPr lang="zh-CN" altLang="en-US" sz="2400" b="0">
                        <a:solidFill>
                          <a:srgbClr val="FF0000"/>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charset="-122"/>
                          <a:ea typeface="楷体" panose="02010609060101010101" charset="-122"/>
                          <a:cs typeface="Times New Roman" panose="02020603050405020304" charset="0"/>
                        </a:rPr>
                        <a:t>1930</a:t>
                      </a:r>
                      <a:r>
                        <a:rPr lang="en-US" altLang="zh-CN" sz="2400" b="0">
                          <a:solidFill>
                            <a:srgbClr val="000099"/>
                          </a:solidFill>
                          <a:latin typeface="楷体" panose="02010609060101010101" charset="-122"/>
                          <a:ea typeface="楷体" panose="02010609060101010101" charset="-122"/>
                        </a:rPr>
                        <a:t>—</a:t>
                      </a:r>
                      <a:r>
                        <a:rPr lang="en-US" altLang="zh-CN" sz="2400" b="0">
                          <a:solidFill>
                            <a:srgbClr val="000099"/>
                          </a:solidFill>
                          <a:latin typeface="楷体" panose="02010609060101010101" charset="-122"/>
                          <a:ea typeface="楷体" panose="02010609060101010101" charset="-122"/>
                          <a:cs typeface="Times New Roman" panose="02020603050405020304" charset="0"/>
                        </a:rPr>
                        <a:t>1932</a:t>
                      </a:r>
                      <a:endParaRPr lang="zh-CN" altLang="en-US" sz="2400" b="0">
                        <a:solidFill>
                          <a:srgbClr val="000099"/>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charset="-122"/>
                          <a:ea typeface="楷体" panose="02010609060101010101" charset="-122"/>
                          <a:cs typeface="Times New Roman" panose="02020603050405020304" charset="0"/>
                        </a:rPr>
                        <a:t>460</a:t>
                      </a:r>
                      <a:endParaRPr lang="zh-CN" altLang="en-US" sz="2400" b="0">
                        <a:solidFill>
                          <a:srgbClr val="000099"/>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charset="-122"/>
                          <a:ea typeface="楷体" panose="02010609060101010101" charset="-122"/>
                          <a:cs typeface="Times New Roman" panose="02020603050405020304" charset="0"/>
                        </a:rPr>
                        <a:t>20--25</a:t>
                      </a:r>
                      <a:endParaRPr lang="zh-CN" altLang="en-US" sz="2400" b="0">
                        <a:solidFill>
                          <a:srgbClr val="000099"/>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charset="-122"/>
                          <a:ea typeface="楷体" panose="02010609060101010101" charset="-122"/>
                          <a:cs typeface="Times New Roman" panose="02020603050405020304" charset="0"/>
                        </a:rPr>
                        <a:t>1933</a:t>
                      </a:r>
                      <a:r>
                        <a:rPr lang="en-US" altLang="zh-CN" sz="2400" b="0">
                          <a:solidFill>
                            <a:srgbClr val="000099"/>
                          </a:solidFill>
                          <a:latin typeface="楷体" panose="02010609060101010101" charset="-122"/>
                          <a:ea typeface="楷体" panose="02010609060101010101" charset="-122"/>
                        </a:rPr>
                        <a:t>—</a:t>
                      </a:r>
                      <a:r>
                        <a:rPr lang="en-US" altLang="zh-CN" sz="2400" b="0">
                          <a:solidFill>
                            <a:srgbClr val="000099"/>
                          </a:solidFill>
                          <a:latin typeface="楷体" panose="02010609060101010101" charset="-122"/>
                          <a:ea typeface="楷体" panose="02010609060101010101" charset="-122"/>
                          <a:cs typeface="Times New Roman" panose="02020603050405020304" charset="0"/>
                        </a:rPr>
                        <a:t>1937</a:t>
                      </a:r>
                      <a:endParaRPr lang="zh-CN" altLang="en-US" sz="2400" b="0">
                        <a:solidFill>
                          <a:srgbClr val="000099"/>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charset="-122"/>
                          <a:ea typeface="楷体" panose="02010609060101010101" charset="-122"/>
                          <a:cs typeface="Times New Roman" panose="02020603050405020304" charset="0"/>
                        </a:rPr>
                        <a:t> 440 -- 450</a:t>
                      </a:r>
                      <a:endParaRPr lang="zh-CN" altLang="en-US" sz="2400" b="0">
                        <a:solidFill>
                          <a:srgbClr val="000099"/>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000099"/>
                          </a:solidFill>
                          <a:latin typeface="楷体" panose="02010609060101010101" charset="-122"/>
                          <a:ea typeface="楷体" panose="02010609060101010101" charset="-122"/>
                          <a:cs typeface="Times New Roman" panose="02020603050405020304" charset="0"/>
                        </a:rPr>
                        <a:t>15--20</a:t>
                      </a:r>
                      <a:endParaRPr lang="zh-CN" altLang="en-US" sz="2400" b="0">
                        <a:solidFill>
                          <a:srgbClr val="000099"/>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56708">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charset="-122"/>
                          <a:ea typeface="楷体" panose="02010609060101010101" charset="-122"/>
                          <a:cs typeface="Times New Roman" panose="02020603050405020304" charset="0"/>
                        </a:rPr>
                        <a:t>1938</a:t>
                      </a:r>
                      <a:r>
                        <a:rPr lang="en-US" altLang="zh-CN" sz="2400" b="0">
                          <a:solidFill>
                            <a:srgbClr val="FF0000"/>
                          </a:solidFill>
                          <a:latin typeface="楷体" panose="02010609060101010101" charset="-122"/>
                          <a:ea typeface="楷体" panose="02010609060101010101" charset="-122"/>
                        </a:rPr>
                        <a:t>—</a:t>
                      </a:r>
                      <a:r>
                        <a:rPr lang="en-US" altLang="zh-CN" sz="2400" b="0">
                          <a:solidFill>
                            <a:srgbClr val="FF0000"/>
                          </a:solidFill>
                          <a:latin typeface="楷体" panose="02010609060101010101" charset="-122"/>
                          <a:ea typeface="楷体" panose="02010609060101010101" charset="-122"/>
                          <a:cs typeface="Times New Roman" panose="02020603050405020304" charset="0"/>
                        </a:rPr>
                        <a:t>1940</a:t>
                      </a:r>
                      <a:endParaRPr lang="zh-CN" altLang="en-US" sz="2400" b="0">
                        <a:solidFill>
                          <a:srgbClr val="FF0000"/>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charset="-122"/>
                          <a:ea typeface="楷体" panose="02010609060101010101" charset="-122"/>
                          <a:cs typeface="Times New Roman" panose="02020603050405020304" charset="0"/>
                        </a:rPr>
                        <a:t> 420 -- 430</a:t>
                      </a:r>
                      <a:endParaRPr lang="zh-CN" altLang="en-US" sz="2400" b="0">
                        <a:solidFill>
                          <a:srgbClr val="FF0000"/>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400" b="0">
                          <a:solidFill>
                            <a:srgbClr val="FF0000"/>
                          </a:solidFill>
                          <a:latin typeface="楷体" panose="02010609060101010101" charset="-122"/>
                          <a:ea typeface="楷体" panose="02010609060101010101" charset="-122"/>
                          <a:cs typeface="Times New Roman" panose="02020603050405020304" charset="0"/>
                        </a:rPr>
                        <a:t>25</a:t>
                      </a:r>
                      <a:endParaRPr lang="zh-CN" altLang="en-US" sz="2400" b="0">
                        <a:solidFill>
                          <a:srgbClr val="FF0000"/>
                        </a:solidFill>
                        <a:latin typeface="楷体" panose="02010609060101010101" charset="-122"/>
                        <a:ea typeface="楷体" panose="02010609060101010101" charset="-122"/>
                      </a:endParaRPr>
                    </a:p>
                  </a:txBody>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pic>
        <p:nvPicPr>
          <p:cNvPr id="6" name="图片 5" descr="勃列日涅夫发展军事工业"/>
          <p:cNvPicPr>
            <a:picLocks noChangeAspect="1"/>
          </p:cNvPicPr>
          <p:nvPr/>
        </p:nvPicPr>
        <p:blipFill>
          <a:blip r:embed="rId3">
            <a:lum bright="-12000" contrast="30000"/>
          </a:blip>
          <a:stretch>
            <a:fillRect/>
          </a:stretch>
        </p:blipFill>
        <p:spPr>
          <a:xfrm>
            <a:off x="7841504" y="2518599"/>
            <a:ext cx="3540948" cy="3109402"/>
          </a:xfrm>
          <a:prstGeom prst="rect">
            <a:avLst/>
          </a:prstGeom>
          <a:noFill/>
          <a:ln w="9525">
            <a:noFill/>
          </a:ln>
        </p:spPr>
      </p:pic>
      <p:sp>
        <p:nvSpPr>
          <p:cNvPr id="8" name="矩形 7"/>
          <p:cNvSpPr/>
          <p:nvPr/>
        </p:nvSpPr>
        <p:spPr>
          <a:xfrm>
            <a:off x="370351" y="4572300"/>
            <a:ext cx="11265355" cy="2031325"/>
          </a:xfrm>
          <a:prstGeom prst="rect">
            <a:avLst/>
          </a:prstGeom>
          <a:solidFill>
            <a:schemeClr val="bg1"/>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indent="647700">
              <a:lnSpc>
                <a:spcPct val="150000"/>
              </a:lnSpc>
              <a:spcBef>
                <a:spcPct val="0"/>
              </a:spcBef>
            </a:pPr>
            <a:r>
              <a:rPr lang="en-US" altLang="zh-CN" sz="2800">
                <a:latin typeface="楷体" panose="02010609060101010101" charset="-122"/>
                <a:ea typeface="楷体" panose="02010609060101010101" charset="-122"/>
              </a:rPr>
              <a:t>    1936</a:t>
            </a:r>
            <a:r>
              <a:rPr lang="zh-CN" altLang="en-US" sz="2800">
                <a:latin typeface="楷体" panose="02010609060101010101" charset="-122"/>
                <a:ea typeface="楷体" panose="02010609060101010101" charset="-122"/>
              </a:rPr>
              <a:t>年苏联政府从一个地区收购稞麦，每千克</a:t>
            </a:r>
            <a:r>
              <a:rPr lang="zh-CN" altLang="en-US" sz="2800">
                <a:solidFill>
                  <a:srgbClr val="FF0000"/>
                </a:solidFill>
                <a:latin typeface="楷体" panose="02010609060101010101" charset="-122"/>
                <a:ea typeface="楷体" panose="02010609060101010101" charset="-122"/>
              </a:rPr>
              <a:t>付给农民</a:t>
            </a:r>
            <a:r>
              <a:rPr lang="en-US" altLang="zh-CN" sz="2800">
                <a:solidFill>
                  <a:srgbClr val="FF0000"/>
                </a:solidFill>
                <a:latin typeface="楷体" panose="02010609060101010101" charset="-122"/>
                <a:ea typeface="楷体" panose="02010609060101010101" charset="-122"/>
              </a:rPr>
              <a:t>13</a:t>
            </a:r>
            <a:r>
              <a:rPr lang="zh-CN" altLang="en-US" sz="2800">
                <a:solidFill>
                  <a:srgbClr val="FF0000"/>
                </a:solidFill>
                <a:latin typeface="楷体" panose="02010609060101010101" charset="-122"/>
                <a:ea typeface="楷体" panose="02010609060101010101" charset="-122"/>
              </a:rPr>
              <a:t>卢布</a:t>
            </a:r>
            <a:r>
              <a:rPr lang="zh-CN" altLang="en-US" sz="2800" smtClean="0">
                <a:solidFill>
                  <a:srgbClr val="FF0000"/>
                </a:solidFill>
                <a:latin typeface="楷体" panose="02010609060101010101" charset="-122"/>
                <a:ea typeface="楷体" panose="02010609060101010101" charset="-122"/>
              </a:rPr>
              <a:t>，</a:t>
            </a:r>
            <a:r>
              <a:rPr lang="zh-CN" altLang="en-US" sz="2800" smtClean="0">
                <a:latin typeface="楷体" panose="02010609060101010101" charset="-122"/>
                <a:ea typeface="楷体" panose="02010609060101010101" charset="-122"/>
              </a:rPr>
              <a:t> </a:t>
            </a:r>
            <a:endParaRPr lang="en-US" altLang="zh-CN" sz="2800" smtClean="0">
              <a:latin typeface="楷体" panose="02010609060101010101" charset="-122"/>
              <a:ea typeface="楷体" panose="02010609060101010101" charset="-122"/>
            </a:endParaRPr>
          </a:p>
          <a:p>
            <a:pPr indent="647700">
              <a:lnSpc>
                <a:spcPct val="150000"/>
              </a:lnSpc>
              <a:spcBef>
                <a:spcPct val="0"/>
              </a:spcBef>
            </a:pPr>
            <a:r>
              <a:rPr lang="zh-CN" altLang="en-US" sz="2800" smtClean="0">
                <a:solidFill>
                  <a:srgbClr val="FF0000"/>
                </a:solidFill>
                <a:latin typeface="楷体" panose="02010609060101010101" charset="-122"/>
                <a:ea typeface="楷体" panose="02010609060101010101" charset="-122"/>
              </a:rPr>
              <a:t>政府</a:t>
            </a:r>
            <a:r>
              <a:rPr lang="zh-CN" altLang="en-US" sz="2800">
                <a:solidFill>
                  <a:srgbClr val="FF0000"/>
                </a:solidFill>
                <a:latin typeface="楷体" panose="02010609060101010101" charset="-122"/>
                <a:ea typeface="楷体" panose="02010609060101010101" charset="-122"/>
              </a:rPr>
              <a:t>出售</a:t>
            </a:r>
            <a:r>
              <a:rPr lang="zh-CN" altLang="en-US" sz="2800">
                <a:latin typeface="楷体" panose="02010609060101010101" charset="-122"/>
                <a:ea typeface="楷体" panose="02010609060101010101" charset="-122"/>
              </a:rPr>
              <a:t>给面粉厂时，则</a:t>
            </a:r>
            <a:r>
              <a:rPr lang="zh-CN" altLang="en-US" sz="2800">
                <a:solidFill>
                  <a:srgbClr val="FF0000"/>
                </a:solidFill>
                <a:latin typeface="楷体" panose="02010609060101010101" charset="-122"/>
                <a:ea typeface="楷体" panose="02010609060101010101" charset="-122"/>
              </a:rPr>
              <a:t>作价</a:t>
            </a:r>
            <a:r>
              <a:rPr lang="en-US" altLang="zh-CN" sz="2800">
                <a:solidFill>
                  <a:srgbClr val="FF0000"/>
                </a:solidFill>
                <a:latin typeface="楷体" panose="02010609060101010101" charset="-122"/>
                <a:ea typeface="楷体" panose="02010609060101010101" charset="-122"/>
              </a:rPr>
              <a:t>93</a:t>
            </a:r>
            <a:r>
              <a:rPr lang="zh-CN" altLang="en-US" sz="2800">
                <a:solidFill>
                  <a:srgbClr val="FF0000"/>
                </a:solidFill>
                <a:latin typeface="楷体" panose="02010609060101010101" charset="-122"/>
                <a:ea typeface="楷体" panose="02010609060101010101" charset="-122"/>
              </a:rPr>
              <a:t>卢布</a:t>
            </a:r>
            <a:r>
              <a:rPr lang="zh-CN" altLang="en-US" sz="2800">
                <a:latin typeface="楷体" panose="02010609060101010101" charset="-122"/>
                <a:ea typeface="楷体" panose="02010609060101010101" charset="-122"/>
              </a:rPr>
              <a:t>。</a:t>
            </a:r>
            <a:endParaRPr lang="en-US" altLang="zh-CN" sz="2800">
              <a:latin typeface="楷体" panose="02010609060101010101" charset="-122"/>
              <a:ea typeface="楷体" panose="02010609060101010101" charset="-122"/>
            </a:endParaRPr>
          </a:p>
          <a:p>
            <a:pPr>
              <a:lnSpc>
                <a:spcPct val="150000"/>
              </a:lnSpc>
              <a:spcBef>
                <a:spcPct val="0"/>
              </a:spcBef>
            </a:pPr>
            <a:r>
              <a:rPr lang="en-US" altLang="zh-CN" sz="2800">
                <a:solidFill>
                  <a:schemeClr val="dk1"/>
                </a:solidFill>
                <a:latin typeface="楷体" panose="02010609060101010101" charset="-122"/>
                <a:ea typeface="楷体" panose="02010609060101010101" charset="-122"/>
              </a:rPr>
              <a:t>                    </a:t>
            </a:r>
            <a:r>
              <a:rPr lang="zh-CN" altLang="en-US" sz="2800">
                <a:latin typeface="楷体" panose="02010609060101010101" charset="-122"/>
                <a:ea typeface="楷体" panose="02010609060101010101" charset="-122"/>
              </a:rPr>
              <a:t>——徐天新《平等、强国的理想与苏联的实践 </a:t>
            </a:r>
            <a:r>
              <a:rPr lang="en-US" altLang="zh-CN" sz="2800">
                <a:latin typeface="楷体" panose="02010609060101010101" charset="-122"/>
                <a:ea typeface="楷体" panose="02010609060101010101" charset="-122"/>
              </a:rPr>
              <a:t>》</a:t>
            </a:r>
            <a:r>
              <a:rPr lang="zh-CN" altLang="en-US" sz="2800">
                <a:latin typeface="楷体" panose="02010609060101010101" charset="-122"/>
                <a:ea typeface="楷体" panose="02010609060101010101" charset="-122"/>
              </a:rPr>
              <a:t>  </a:t>
            </a:r>
            <a:endParaRPr lang="zh-CN" altLang="en-US" sz="2800">
              <a:latin typeface="楷体" panose="02010609060101010101" charset="-122"/>
              <a:ea typeface="楷体" panose="02010609060101010101" charset="-122"/>
            </a:endParaRPr>
          </a:p>
        </p:txBody>
      </p:sp>
      <p:sp>
        <p:nvSpPr>
          <p:cNvPr id="10" name="Text Box 5"/>
          <p:cNvSpPr txBox="1"/>
          <p:nvPr/>
        </p:nvSpPr>
        <p:spPr>
          <a:xfrm>
            <a:off x="370092" y="3393235"/>
            <a:ext cx="11274798" cy="1930337"/>
          </a:xfrm>
          <a:prstGeom prst="rect">
            <a:avLst/>
          </a:prstGeom>
          <a:solidFill>
            <a:schemeClr val="bg1"/>
          </a:solidFill>
          <a:ln w="9525">
            <a:noFill/>
          </a:ln>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150000"/>
              </a:lnSpc>
            </a:pPr>
            <a:r>
              <a:rPr lang="zh-CN" altLang="en-US" sz="2800">
                <a:latin typeface="楷体" panose="02010609060101010101" charset="-122"/>
                <a:ea typeface="楷体" panose="02010609060101010101" charset="-122"/>
              </a:rPr>
              <a:t>    在</a:t>
            </a:r>
            <a:r>
              <a:rPr lang="zh-CN" altLang="en-US" sz="2800">
                <a:solidFill>
                  <a:srgbClr val="FF0000"/>
                </a:solidFill>
                <a:latin typeface="楷体" panose="02010609060101010101" charset="-122"/>
                <a:ea typeface="楷体" panose="02010609060101010101" charset="-122"/>
              </a:rPr>
              <a:t>列宁格勒</a:t>
            </a:r>
            <a:r>
              <a:rPr lang="zh-CN" altLang="en-US" sz="2800">
                <a:latin typeface="楷体" panose="02010609060101010101" charset="-122"/>
                <a:ea typeface="楷体" panose="02010609060101010101" charset="-122"/>
              </a:rPr>
              <a:t>生产一粒纽扣售价</a:t>
            </a:r>
            <a:r>
              <a:rPr lang="en-US" altLang="zh-CN" sz="2800">
                <a:latin typeface="楷体" panose="02010609060101010101" charset="-122"/>
                <a:ea typeface="楷体" panose="02010609060101010101" charset="-122"/>
              </a:rPr>
              <a:t>1</a:t>
            </a:r>
            <a:r>
              <a:rPr lang="zh-CN" altLang="en-US" sz="2800">
                <a:latin typeface="楷体" panose="02010609060101010101" charset="-122"/>
                <a:ea typeface="楷体" panose="02010609060101010101" charset="-122"/>
              </a:rPr>
              <a:t>卢布，那么</a:t>
            </a:r>
            <a:r>
              <a:rPr lang="en-US" altLang="zh-CN" sz="2800">
                <a:solidFill>
                  <a:srgbClr val="FF0000"/>
                </a:solidFill>
                <a:latin typeface="楷体" panose="02010609060101010101" charset="-122"/>
                <a:ea typeface="楷体" panose="02010609060101010101" charset="-122"/>
              </a:rPr>
              <a:t>700</a:t>
            </a:r>
            <a:r>
              <a:rPr lang="zh-CN" altLang="en-US" sz="2800">
                <a:solidFill>
                  <a:srgbClr val="FF0000"/>
                </a:solidFill>
                <a:latin typeface="楷体" panose="02010609060101010101" charset="-122"/>
                <a:ea typeface="楷体" panose="02010609060101010101" charset="-122"/>
              </a:rPr>
              <a:t>公里外莫斯科</a:t>
            </a:r>
            <a:r>
              <a:rPr lang="zh-CN" altLang="en-US" sz="2800">
                <a:latin typeface="楷体" panose="02010609060101010101" charset="-122"/>
                <a:ea typeface="楷体" panose="02010609060101010101" charset="-122"/>
              </a:rPr>
              <a:t>的价格也是</a:t>
            </a:r>
            <a:r>
              <a:rPr lang="en-US" altLang="zh-CN" sz="2800">
                <a:latin typeface="楷体" panose="02010609060101010101" charset="-122"/>
                <a:ea typeface="楷体" panose="02010609060101010101" charset="-122"/>
              </a:rPr>
              <a:t>1</a:t>
            </a:r>
            <a:r>
              <a:rPr lang="zh-CN" altLang="en-US" sz="2800">
                <a:latin typeface="楷体" panose="02010609060101010101" charset="-122"/>
                <a:ea typeface="楷体" panose="02010609060101010101" charset="-122"/>
              </a:rPr>
              <a:t>卢布，而</a:t>
            </a:r>
            <a:r>
              <a:rPr lang="zh-CN" altLang="en-US" sz="2800">
                <a:solidFill>
                  <a:srgbClr val="FF0000"/>
                </a:solidFill>
                <a:latin typeface="楷体" panose="02010609060101010101" charset="-122"/>
                <a:ea typeface="楷体" panose="02010609060101010101" charset="-122"/>
              </a:rPr>
              <a:t>万里之外的海参崴</a:t>
            </a:r>
            <a:r>
              <a:rPr lang="zh-CN" altLang="en-US" sz="2800">
                <a:latin typeface="楷体" panose="02010609060101010101" charset="-122"/>
                <a:ea typeface="楷体" panose="02010609060101010101" charset="-122"/>
              </a:rPr>
              <a:t>仍然是</a:t>
            </a:r>
            <a:r>
              <a:rPr lang="en-US" altLang="zh-CN" sz="2800">
                <a:latin typeface="楷体" panose="02010609060101010101" charset="-122"/>
                <a:ea typeface="楷体" panose="02010609060101010101" charset="-122"/>
              </a:rPr>
              <a:t>1</a:t>
            </a:r>
            <a:r>
              <a:rPr lang="zh-CN" altLang="en-US" sz="2800">
                <a:latin typeface="楷体" panose="02010609060101010101" charset="-122"/>
                <a:ea typeface="楷体" panose="02010609060101010101" charset="-122"/>
              </a:rPr>
              <a:t>卢布。</a:t>
            </a:r>
            <a:endParaRPr lang="zh-CN" altLang="en-US" sz="2800">
              <a:latin typeface="楷体" panose="02010609060101010101" charset="-122"/>
              <a:ea typeface="楷体" panose="02010609060101010101" charset="-122"/>
            </a:endParaRPr>
          </a:p>
          <a:p>
            <a:pPr lvl="0">
              <a:lnSpc>
                <a:spcPct val="150000"/>
              </a:lnSpc>
            </a:pPr>
            <a:r>
              <a:rPr lang="zh-CN" altLang="en-US" sz="2800">
                <a:latin typeface="楷体" panose="02010609060101010101" charset="-122"/>
                <a:ea typeface="楷体" panose="02010609060101010101" charset="-122"/>
              </a:rPr>
              <a:t>                     </a:t>
            </a:r>
            <a:r>
              <a:rPr lang="en-US" altLang="zh-CN" sz="2800">
                <a:latin typeface="楷体" panose="02010609060101010101" charset="-122"/>
                <a:ea typeface="楷体" panose="02010609060101010101" charset="-122"/>
              </a:rPr>
              <a:t>──</a:t>
            </a:r>
            <a:r>
              <a:rPr lang="zh-CN" altLang="en-US" sz="2800">
                <a:solidFill>
                  <a:srgbClr val="000000"/>
                </a:solidFill>
                <a:latin typeface="楷体" panose="02010609060101010101" charset="-122"/>
                <a:ea typeface="楷体" panose="02010609060101010101" charset="-122"/>
              </a:rPr>
              <a:t>摘编自</a:t>
            </a:r>
            <a:r>
              <a:rPr lang="en-US" altLang="zh-CN" sz="2800">
                <a:solidFill>
                  <a:srgbClr val="000000"/>
                </a:solidFill>
                <a:latin typeface="楷体" panose="02010609060101010101" charset="-122"/>
                <a:ea typeface="楷体" panose="02010609060101010101" charset="-122"/>
              </a:rPr>
              <a:t>[</a:t>
            </a:r>
            <a:r>
              <a:rPr lang="zh-CN" altLang="en-US" sz="2800">
                <a:solidFill>
                  <a:srgbClr val="000000"/>
                </a:solidFill>
                <a:latin typeface="楷体" panose="02010609060101010101" charset="-122"/>
                <a:ea typeface="楷体" panose="02010609060101010101" charset="-122"/>
              </a:rPr>
              <a:t>美</a:t>
            </a:r>
            <a:r>
              <a:rPr lang="en-US" altLang="zh-CN" sz="2800">
                <a:solidFill>
                  <a:srgbClr val="000000"/>
                </a:solidFill>
                <a:latin typeface="楷体" panose="02010609060101010101" charset="-122"/>
                <a:ea typeface="楷体" panose="02010609060101010101" charset="-122"/>
              </a:rPr>
              <a:t>]</a:t>
            </a:r>
            <a:r>
              <a:rPr lang="zh-CN" altLang="en-US" sz="2800">
                <a:solidFill>
                  <a:srgbClr val="000000"/>
                </a:solidFill>
                <a:latin typeface="楷体" panose="02010609060101010101" charset="-122"/>
                <a:ea typeface="楷体" panose="02010609060101010101" charset="-122"/>
              </a:rPr>
              <a:t>斯塔夫里阿诺斯：</a:t>
            </a:r>
            <a:r>
              <a:rPr lang="en-US" altLang="zh-CN" sz="2800">
                <a:solidFill>
                  <a:srgbClr val="000000"/>
                </a:solidFill>
                <a:latin typeface="楷体" panose="02010609060101010101" charset="-122"/>
                <a:ea typeface="楷体" panose="02010609060101010101" charset="-122"/>
              </a:rPr>
              <a:t>《</a:t>
            </a:r>
            <a:r>
              <a:rPr lang="zh-CN" altLang="en-US" sz="2800">
                <a:solidFill>
                  <a:srgbClr val="000000"/>
                </a:solidFill>
                <a:latin typeface="楷体" panose="02010609060101010101" charset="-122"/>
                <a:ea typeface="楷体" panose="02010609060101010101" charset="-122"/>
              </a:rPr>
              <a:t>全球通史</a:t>
            </a:r>
            <a:r>
              <a:rPr lang="en-US" altLang="zh-CN" sz="2800">
                <a:solidFill>
                  <a:srgbClr val="000000"/>
                </a:solidFill>
                <a:latin typeface="楷体" panose="02010609060101010101" charset="-122"/>
                <a:ea typeface="楷体" panose="02010609060101010101" charset="-122"/>
              </a:rPr>
              <a:t>》</a:t>
            </a:r>
            <a:r>
              <a:rPr lang="zh-CN" altLang="en-US" sz="2400" b="1">
                <a:latin typeface="楷体_GB2312" panose="02010609030101010101" charset="-122"/>
                <a:ea typeface="楷体_GB2312" panose="02010609030101010101" charset="-122"/>
              </a:rPr>
              <a:t>　　　　</a:t>
            </a:r>
            <a:endParaRPr lang="zh-CN" altLang="en-US" sz="2400" b="1">
              <a:latin typeface="楷体_GB2312"/>
              <a:ea typeface="楷体_GB2312"/>
            </a:endParaRPr>
          </a:p>
        </p:txBody>
      </p:sp>
      <p:sp>
        <p:nvSpPr>
          <p:cNvPr id="13" name="Text Box 11"/>
          <p:cNvSpPr txBox="1"/>
          <p:nvPr/>
        </p:nvSpPr>
        <p:spPr>
          <a:xfrm>
            <a:off x="360829" y="968508"/>
            <a:ext cx="11274798" cy="1383665"/>
          </a:xfrm>
          <a:prstGeom prst="rect">
            <a:avLst/>
          </a:prstGeom>
          <a:solidFill>
            <a:srgbClr val="FDD036"/>
          </a:solidFill>
          <a:ln w="9525">
            <a:noFill/>
          </a:ln>
        </p:spPr>
        <p:txBody>
          <a:bodyPr wrap="square">
            <a:spAutoFit/>
          </a:bodyPr>
          <a:lstStyle>
            <a:defPPr>
              <a:defRPr lang="zh-CN"/>
            </a:defPPr>
            <a:lvl1pPr lvl="0" indent="0" fontAlgn="base">
              <a:lnSpc>
                <a:spcPct val="100000"/>
              </a:lnSpc>
              <a:spcBef>
                <a:spcPct val="0"/>
              </a:spcBef>
              <a:spcAft>
                <a:spcPct val="0"/>
              </a:spcAft>
              <a:buNone/>
              <a:defRPr sz="2800" b="1" i="0" u="none" baseline="0">
                <a:solidFill>
                  <a:schemeClr val="bg1"/>
                </a:solidFill>
                <a:latin typeface="黑体" panose="02010609060101010101" charset="-122"/>
                <a:ea typeface="黑体" panose="02010609060101010101" charset="-122"/>
              </a:defRPr>
            </a:lvl1pPr>
            <a:lvl2pPr lvl="1"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2pPr>
            <a:lvl3pPr lvl="2"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3pPr>
            <a:lvl4pPr lvl="3"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4pPr>
            <a:lvl5pPr lvl="4"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5pPr>
            <a:lvl6pPr lvl="5"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6pPr>
            <a:lvl7pPr lvl="6"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7pPr>
            <a:lvl8pPr lvl="7"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8pPr>
            <a:lvl9pPr lvl="8"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9pPr>
          </a:lstStyle>
          <a:p>
            <a:r>
              <a:rPr lang="zh-CN" altLang="en-US">
                <a:solidFill>
                  <a:srgbClr val="FF0000"/>
                </a:solidFill>
              </a:rPr>
              <a:t>消极作用：</a:t>
            </a:r>
            <a:endParaRPr lang="en-US" altLang="zh-CN">
              <a:solidFill>
                <a:srgbClr val="FF0000"/>
              </a:solidFill>
            </a:endParaRPr>
          </a:p>
          <a:p>
            <a:r>
              <a:rPr lang="en-US" altLang="zh-CN">
                <a:solidFill>
                  <a:srgbClr val="FF0000"/>
                </a:solidFill>
              </a:rPr>
              <a:t>1.</a:t>
            </a:r>
            <a:r>
              <a:rPr lang="zh-CN" altLang="en-US">
                <a:solidFill>
                  <a:srgbClr val="FF0000"/>
                </a:solidFill>
              </a:rPr>
              <a:t>片面发展重工业，农业和轻工业长期落后，国民经济比例，人民生活水平提高缓慢；</a:t>
            </a:r>
            <a:r>
              <a:rPr lang="zh-CN" altLang="en-US"/>
              <a:t>　　　　　　　　　</a:t>
            </a:r>
            <a:endParaRPr lang="zh-CN" altLang="en-US"/>
          </a:p>
        </p:txBody>
      </p:sp>
      <p:sp>
        <p:nvSpPr>
          <p:cNvPr id="14" name="Text Box 11"/>
          <p:cNvSpPr txBox="1"/>
          <p:nvPr/>
        </p:nvSpPr>
        <p:spPr>
          <a:xfrm>
            <a:off x="370092" y="2352014"/>
            <a:ext cx="11275060" cy="521970"/>
          </a:xfrm>
          <a:prstGeom prst="rect">
            <a:avLst/>
          </a:prstGeom>
          <a:solidFill>
            <a:srgbClr val="FDD036"/>
          </a:solidFill>
          <a:ln w="9525">
            <a:noFill/>
          </a:ln>
        </p:spPr>
        <p:txBody>
          <a:bodyPr wrap="square">
            <a:spAutoFit/>
          </a:bodyPr>
          <a:lstStyle>
            <a:defPPr>
              <a:defRPr lang="zh-CN"/>
            </a:defPPr>
            <a:lvl1pPr lvl="0" indent="0" fontAlgn="base">
              <a:lnSpc>
                <a:spcPct val="100000"/>
              </a:lnSpc>
              <a:spcBef>
                <a:spcPct val="0"/>
              </a:spcBef>
              <a:spcAft>
                <a:spcPct val="0"/>
              </a:spcAft>
              <a:buNone/>
              <a:defRPr sz="2800" b="1" i="0" u="none" baseline="0">
                <a:solidFill>
                  <a:schemeClr val="bg1"/>
                </a:solidFill>
                <a:latin typeface="黑体" panose="02010609060101010101" charset="-122"/>
                <a:ea typeface="黑体" panose="02010609060101010101" charset="-122"/>
              </a:defRPr>
            </a:lvl1pPr>
            <a:lvl2pPr lvl="1"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2pPr>
            <a:lvl3pPr lvl="2"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3pPr>
            <a:lvl4pPr lvl="3"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4pPr>
            <a:lvl5pPr lvl="4"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5pPr>
            <a:lvl6pPr lvl="5"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6pPr>
            <a:lvl7pPr lvl="6"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7pPr>
            <a:lvl8pPr lvl="7"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8pPr>
            <a:lvl9pPr lvl="8"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9pPr>
          </a:lstStyle>
          <a:p>
            <a:r>
              <a:rPr lang="en-US" altLang="zh-CN">
                <a:solidFill>
                  <a:srgbClr val="FF0000"/>
                </a:solidFill>
              </a:rPr>
              <a:t>2.</a:t>
            </a:r>
            <a:r>
              <a:rPr lang="zh-CN" altLang="en-US">
                <a:solidFill>
                  <a:srgbClr val="FF0000"/>
                </a:solidFill>
              </a:rPr>
              <a:t>农业集体化中采取强制手段，农民生产积极性不高；</a:t>
            </a:r>
            <a:r>
              <a:rPr lang="zh-CN" altLang="en-US"/>
              <a:t>            　　　　　　　　　</a:t>
            </a:r>
            <a:endParaRPr lang="zh-CN" altLang="en-US"/>
          </a:p>
        </p:txBody>
      </p:sp>
      <p:sp>
        <p:nvSpPr>
          <p:cNvPr id="15" name="Text Box 11"/>
          <p:cNvSpPr txBox="1"/>
          <p:nvPr/>
        </p:nvSpPr>
        <p:spPr>
          <a:xfrm>
            <a:off x="360680" y="2952750"/>
            <a:ext cx="11388725" cy="953135"/>
          </a:xfrm>
          <a:prstGeom prst="rect">
            <a:avLst/>
          </a:prstGeom>
          <a:solidFill>
            <a:srgbClr val="FDD036"/>
          </a:solidFill>
          <a:ln w="9525">
            <a:noFill/>
          </a:ln>
        </p:spPr>
        <p:txBody>
          <a:bodyPr wrap="square">
            <a:spAutoFit/>
          </a:bodyPr>
          <a:lstStyle>
            <a:defPPr>
              <a:defRPr lang="zh-CN"/>
            </a:defPPr>
            <a:lvl1pPr lvl="0" indent="0" fontAlgn="base">
              <a:lnSpc>
                <a:spcPct val="100000"/>
              </a:lnSpc>
              <a:spcBef>
                <a:spcPct val="0"/>
              </a:spcBef>
              <a:spcAft>
                <a:spcPct val="0"/>
              </a:spcAft>
              <a:buNone/>
              <a:defRPr sz="2800" b="1" i="0" u="none" baseline="0">
                <a:solidFill>
                  <a:schemeClr val="bg1"/>
                </a:solidFill>
                <a:latin typeface="黑体" panose="02010609060101010101" charset="-122"/>
                <a:ea typeface="黑体" panose="02010609060101010101" charset="-122"/>
              </a:defRPr>
            </a:lvl1pPr>
            <a:lvl2pPr lvl="1"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2pPr>
            <a:lvl3pPr lvl="2"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3pPr>
            <a:lvl4pPr lvl="3"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4pPr>
            <a:lvl5pPr lvl="4"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5pPr>
            <a:lvl6pPr lvl="5"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6pPr>
            <a:lvl7pPr lvl="6"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7pPr>
            <a:lvl8pPr lvl="7"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8pPr>
            <a:lvl9pPr lvl="8"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9pPr>
          </a:lstStyle>
          <a:p>
            <a:r>
              <a:rPr lang="en-US" altLang="zh-CN">
                <a:solidFill>
                  <a:srgbClr val="FF0000"/>
                </a:solidFill>
              </a:rPr>
              <a:t>3.</a:t>
            </a:r>
            <a:r>
              <a:rPr lang="zh-CN" altLang="en-US">
                <a:solidFill>
                  <a:srgbClr val="FF0000"/>
                </a:solidFill>
              </a:rPr>
              <a:t>排斥市场指令性计划经济，企业缺乏自主性和积极性，阻碍了经济的可持续发展。</a:t>
            </a:r>
            <a:endParaRPr lang="zh-CN" altLang="en-US">
              <a:solidFill>
                <a:srgbClr val="FF0000"/>
              </a:solidFill>
            </a:endParaRPr>
          </a:p>
        </p:txBody>
      </p:sp>
      <p:sp>
        <p:nvSpPr>
          <p:cNvPr id="3" name="文本框 2"/>
          <p:cNvSpPr txBox="1"/>
          <p:nvPr/>
        </p:nvSpPr>
        <p:spPr>
          <a:xfrm>
            <a:off x="506730" y="275590"/>
            <a:ext cx="7144385" cy="521970"/>
          </a:xfrm>
          <a:prstGeom prst="rect">
            <a:avLst/>
          </a:prstGeom>
          <a:solidFill>
            <a:srgbClr val="C3F6F1"/>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高度集中的政治经济体制影响了苏联的发展</a:t>
            </a:r>
            <a:endParaRPr lang="zh-CN" altLang="en-US" sz="2800" b="1">
              <a:solidFill>
                <a:srgbClr val="FF0000"/>
              </a:solidFill>
              <a:latin typeface="楷体" panose="02010609060101010101" charset="-122"/>
              <a:ea typeface="楷体" panose="02010609060101010101" charset="-122"/>
            </a:endParaRPr>
          </a:p>
        </p:txBody>
      </p:sp>
    </p:spTree>
    <p:custDataLst>
      <p:tags r:id="rId4"/>
    </p:custData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circle(in)">
                                      <p:cBhvr>
                                        <p:cTn id="24" dur="500"/>
                                        <p:tgtEl>
                                          <p:spTgt spid="14"/>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xit" presetSubtype="0" fill="hold" nodeType="clickEffect">
                                  <p:stCondLst>
                                    <p:cond delay="0"/>
                                  </p:stCondLst>
                                  <p:childTnLst>
                                    <p:set>
                                      <p:cBhvr>
                                        <p:cTn id="28" dur="1" fill="hold">
                                          <p:stCondLst>
                                            <p:cond delay="0"/>
                                          </p:stCondLst>
                                        </p:cTn>
                                        <p:tgtEl>
                                          <p:spTgt spid="5"/>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12"/>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6"/>
                                        </p:tgtEl>
                                        <p:attrNameLst>
                                          <p:attrName>style.visibility</p:attrName>
                                        </p:attrNameLst>
                                      </p:cBhvr>
                                      <p:to>
                                        <p:strVal val="hidden"/>
                                      </p:to>
                                    </p:set>
                                  </p:childTnLst>
                                </p:cTn>
                              </p:par>
                              <p:par>
                                <p:cTn id="33" presetID="22" presetClass="entr" presetSubtype="4"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500"/>
                                        <p:tgtEl>
                                          <p:spTgt spid="8"/>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 presetClass="exit" presetSubtype="0" fill="hold" grpId="1" nodeType="clickEffect">
                                  <p:stCondLst>
                                    <p:cond delay="0"/>
                                  </p:stCondLst>
                                  <p:childTnLst>
                                    <p:set>
                                      <p:cBhvr>
                                        <p:cTn id="39" dur="1" fill="hold">
                                          <p:stCondLst>
                                            <p:cond delay="0"/>
                                          </p:stCondLst>
                                        </p:cTn>
                                        <p:tgtEl>
                                          <p:spTgt spid="8"/>
                                        </p:tgtEl>
                                        <p:attrNameLst>
                                          <p:attrName>style.visibility</p:attrName>
                                        </p:attrNameLst>
                                      </p:cBhvr>
                                      <p:to>
                                        <p:strVal val="hidden"/>
                                      </p:to>
                                    </p:set>
                                  </p:childTnLst>
                                </p:cTn>
                              </p:par>
                              <p:par>
                                <p:cTn id="40" presetID="16" presetClass="entr" presetSubtype="21"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afterGroup">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blinds(horizontal)">
                                      <p:cBhvr>
                                        <p:cTn id="5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2" grpId="1"/>
      <p:bldP spid="8" grpId="0"/>
      <p:bldP spid="8" grpId="1"/>
      <p:bldP spid="10" grpId="0"/>
      <p:bldP spid="13" grpId="0"/>
      <p:bldP spid="14" grpId="0"/>
      <p:bldP spid="15" grpId="0"/>
      <p:bldP spid="3"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2"/>
          <p:cNvSpPr txBox="1"/>
          <p:nvPr/>
        </p:nvSpPr>
        <p:spPr>
          <a:xfrm>
            <a:off x="264795" y="0"/>
            <a:ext cx="2779395" cy="521970"/>
          </a:xfrm>
          <a:prstGeom prst="rect">
            <a:avLst/>
          </a:prstGeom>
          <a:solidFill>
            <a:srgbClr val="FFFF00"/>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评价斯大林体制</a:t>
            </a:r>
            <a:endParaRPr lang="zh-CN" altLang="en-US" sz="2800" b="1">
              <a:solidFill>
                <a:srgbClr val="FF0000"/>
              </a:solidFill>
              <a:latin typeface="楷体" panose="02010609060101010101" charset="-122"/>
              <a:ea typeface="楷体" panose="02010609060101010101" charset="-122"/>
            </a:endParaRPr>
          </a:p>
        </p:txBody>
      </p:sp>
      <p:sp>
        <p:nvSpPr>
          <p:cNvPr id="6" name="Text Box 11"/>
          <p:cNvSpPr txBox="1"/>
          <p:nvPr/>
        </p:nvSpPr>
        <p:spPr>
          <a:xfrm>
            <a:off x="446403" y="1403907"/>
            <a:ext cx="11297885" cy="478155"/>
          </a:xfrm>
          <a:prstGeom prst="rect">
            <a:avLst/>
          </a:prstGeom>
          <a:noFill/>
          <a:ln w="9525">
            <a:noFill/>
          </a:ln>
          <a:extLst>
            <a:ext uri="{909E8E84-426E-40DD-AFC4-6F175D3DCCD1}">
              <a14:hiddenFill xmlns:a14="http://schemas.microsoft.com/office/drawing/2010/main">
                <a:solidFill>
                  <a:srgbClr val="FDD036"/>
                </a:solidFill>
              </a14:hiddenFill>
            </a:ext>
          </a:extLst>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lnSpc>
                <a:spcPct val="90000"/>
              </a:lnSpc>
            </a:pPr>
            <a:r>
              <a:rPr lang="en-US" altLang="zh-CN" sz="2000" b="1">
                <a:solidFill>
                  <a:schemeClr val="tx1"/>
                </a:solidFill>
                <a:latin typeface="黑体" panose="02010609060101010101" charset="-122"/>
                <a:ea typeface="黑体" panose="02010609060101010101" charset="-122"/>
              </a:rPr>
              <a:t>1.</a:t>
            </a:r>
            <a:r>
              <a:rPr lang="zh-CN" altLang="en-US" sz="2000" b="1">
                <a:solidFill>
                  <a:schemeClr val="tx1"/>
                </a:solidFill>
                <a:latin typeface="黑体" panose="02010609060101010101" charset="-122"/>
                <a:ea typeface="黑体" panose="02010609060101010101" charset="-122"/>
              </a:rPr>
              <a:t>苏联在短时间内发展为</a:t>
            </a:r>
            <a:r>
              <a:rPr lang="zh-CN" altLang="en-US" sz="2000" b="1">
                <a:solidFill>
                  <a:srgbClr val="FF0000"/>
                </a:solidFill>
                <a:latin typeface="黑体" panose="02010609060101010101" charset="-122"/>
                <a:ea typeface="黑体" panose="02010609060101010101" charset="-122"/>
              </a:rPr>
              <a:t>世界工业强国</a:t>
            </a:r>
            <a:r>
              <a:rPr lang="zh-CN" altLang="en-US" sz="2000" b="1">
                <a:solidFill>
                  <a:schemeClr val="tx1"/>
                </a:solidFill>
                <a:latin typeface="黑体" panose="02010609060101010101" charset="-122"/>
                <a:ea typeface="黑体" panose="02010609060101010101" charset="-122"/>
              </a:rPr>
              <a:t>，与西方国家的</a:t>
            </a:r>
            <a:r>
              <a:rPr lang="zh-CN" altLang="en-US" sz="2000" b="1">
                <a:solidFill>
                  <a:srgbClr val="FF0000"/>
                </a:solidFill>
                <a:latin typeface="黑体" panose="02010609060101010101" charset="-122"/>
                <a:ea typeface="黑体" panose="02010609060101010101" charset="-122"/>
              </a:rPr>
              <a:t>经济危机</a:t>
            </a:r>
            <a:r>
              <a:rPr lang="zh-CN" altLang="en-US" sz="2000" b="1">
                <a:solidFill>
                  <a:schemeClr val="tx1"/>
                </a:solidFill>
                <a:latin typeface="黑体" panose="02010609060101010101" charset="-122"/>
                <a:ea typeface="黑体" panose="02010609060101010101" charset="-122"/>
              </a:rPr>
              <a:t>频发形成鲜明对照；</a:t>
            </a:r>
            <a:r>
              <a:rPr lang="zh-CN" altLang="en-US" sz="2800" b="1">
                <a:solidFill>
                  <a:srgbClr val="FF0000"/>
                </a:solidFill>
                <a:latin typeface="黑体" panose="02010609060101010101" charset="-122"/>
                <a:ea typeface="黑体" panose="02010609060101010101" charset="-122"/>
              </a:rPr>
              <a:t>　　　　　　　　</a:t>
            </a:r>
            <a:endParaRPr lang="zh-CN" altLang="en-US" sz="2800" b="1">
              <a:solidFill>
                <a:srgbClr val="FF0000"/>
              </a:solidFill>
              <a:latin typeface="黑体" panose="02010609060101010101" charset="-122"/>
              <a:ea typeface="黑体" panose="02010609060101010101" charset="-122"/>
            </a:endParaRPr>
          </a:p>
        </p:txBody>
      </p:sp>
      <p:sp>
        <p:nvSpPr>
          <p:cNvPr id="9" name="Text Box 11"/>
          <p:cNvSpPr txBox="1"/>
          <p:nvPr/>
        </p:nvSpPr>
        <p:spPr>
          <a:xfrm>
            <a:off x="447041" y="1998345"/>
            <a:ext cx="11297882" cy="398780"/>
          </a:xfrm>
          <a:prstGeom prst="rect">
            <a:avLst/>
          </a:prstGeom>
          <a:noFill/>
          <a:ln w="9525">
            <a:noFill/>
          </a:ln>
          <a:extLst>
            <a:ext uri="{909E8E84-426E-40DD-AFC4-6F175D3DCCD1}">
              <a14:hiddenFill xmlns:a14="http://schemas.microsoft.com/office/drawing/2010/main">
                <a:solidFill>
                  <a:srgbClr val="FDD036"/>
                </a:solidFill>
              </a14:hiddenFill>
            </a:ext>
          </a:extLst>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r>
              <a:rPr lang="en-US" altLang="zh-CN" sz="2000" b="1">
                <a:solidFill>
                  <a:srgbClr val="FF0000"/>
                </a:solidFill>
                <a:latin typeface="黑体" panose="02010609060101010101" charset="-122"/>
                <a:ea typeface="黑体" panose="02010609060101010101" charset="-122"/>
              </a:rPr>
              <a:t>2.</a:t>
            </a:r>
            <a:r>
              <a:rPr lang="zh-CN" altLang="en-US" sz="2000" b="1">
                <a:solidFill>
                  <a:srgbClr val="FF0000"/>
                </a:solidFill>
                <a:latin typeface="黑体" panose="02010609060101010101" charset="-122"/>
                <a:ea typeface="黑体" panose="02010609060101010101" charset="-122"/>
              </a:rPr>
              <a:t>开创了计划经济体制和新型工业化模式；</a:t>
            </a:r>
            <a:endParaRPr lang="zh-CN" altLang="en-US" sz="2000" b="1">
              <a:solidFill>
                <a:srgbClr val="FF0000"/>
              </a:solidFill>
              <a:latin typeface="黑体" charset="-122"/>
              <a:ea typeface="黑体" charset="-122"/>
            </a:endParaRPr>
          </a:p>
        </p:txBody>
      </p:sp>
      <p:sp>
        <p:nvSpPr>
          <p:cNvPr id="11" name="文本框 358403"/>
          <p:cNvSpPr txBox="1"/>
          <p:nvPr/>
        </p:nvSpPr>
        <p:spPr>
          <a:xfrm>
            <a:off x="446405" y="2570779"/>
            <a:ext cx="11297017" cy="398780"/>
          </a:xfrm>
          <a:prstGeom prst="rect">
            <a:avLst/>
          </a:prstGeom>
          <a:noFill/>
          <a:ln w="9525">
            <a:noFill/>
          </a:ln>
          <a:extLst>
            <a:ext uri="{909E8E84-426E-40DD-AFC4-6F175D3DCCD1}">
              <a14:hiddenFill xmlns:a14="http://schemas.microsoft.com/office/drawing/2010/main">
                <a:solidFill>
                  <a:srgbClr val="FDD036"/>
                </a:solidFill>
              </a14:hiddenFill>
            </a:ext>
          </a:extLst>
        </p:spPr>
        <p:txBody>
          <a:bodyPr wrap="square">
            <a:spAutoFit/>
          </a:bodyP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en-US" altLang="zh-CN" sz="2000" b="1">
                <a:solidFill>
                  <a:schemeClr val="tx1"/>
                </a:solidFill>
                <a:latin typeface="黑体" panose="02010609060101010101" charset="-122"/>
                <a:ea typeface="黑体" panose="02010609060101010101" charset="-122"/>
              </a:rPr>
              <a:t>3.</a:t>
            </a:r>
            <a:r>
              <a:rPr lang="zh-CN" altLang="en-US" sz="2000" b="1">
                <a:solidFill>
                  <a:schemeClr val="tx1"/>
                </a:solidFill>
                <a:latin typeface="黑体" panose="02010609060101010101" charset="-122"/>
                <a:ea typeface="黑体" panose="02010609060101010101" charset="-122"/>
              </a:rPr>
              <a:t>为后来的</a:t>
            </a:r>
            <a:r>
              <a:rPr lang="zh-CN" altLang="en-US" sz="2000" b="1">
                <a:solidFill>
                  <a:schemeClr val="accent1"/>
                </a:solidFill>
                <a:latin typeface="黑体" panose="02010609060101010101" charset="-122"/>
                <a:ea typeface="黑体" panose="02010609060101010101" charset="-122"/>
              </a:rPr>
              <a:t>反法西斯战争的胜利奠定了物质基础</a:t>
            </a:r>
            <a:r>
              <a:rPr lang="en-US" altLang="zh-CN" sz="2000" b="1">
                <a:solidFill>
                  <a:schemeClr val="tx1"/>
                </a:solidFill>
                <a:latin typeface="黑体" panose="02010609060101010101" charset="-122"/>
                <a:ea typeface="黑体" panose="02010609060101010101" charset="-122"/>
              </a:rPr>
              <a:t>,为苏联赢得了巨大的</a:t>
            </a:r>
            <a:r>
              <a:rPr lang="en-US" altLang="zh-CN" sz="2000" b="1">
                <a:solidFill>
                  <a:schemeClr val="accent1"/>
                </a:solidFill>
                <a:latin typeface="黑体" panose="02010609060101010101" charset="-122"/>
                <a:ea typeface="黑体" panose="02010609060101010101" charset="-122"/>
              </a:rPr>
              <a:t>国际声誉</a:t>
            </a:r>
            <a:r>
              <a:rPr lang="en-US" altLang="zh-CN" sz="2000" b="1">
                <a:solidFill>
                  <a:schemeClr val="tx1"/>
                </a:solidFill>
                <a:latin typeface="黑体" panose="02010609060101010101" charset="-122"/>
                <a:ea typeface="黑体" panose="02010609060101010101" charset="-122"/>
              </a:rPr>
              <a:t>。</a:t>
            </a:r>
            <a:r>
              <a:rPr lang="en-US" altLang="zh-CN" sz="2000" b="1">
                <a:solidFill>
                  <a:srgbClr val="FF0000"/>
                </a:solidFill>
                <a:latin typeface="黑体" panose="02010609060101010101" charset="-122"/>
                <a:ea typeface="黑体" panose="02010609060101010101" charset="-122"/>
              </a:rPr>
              <a:t>　　　　　　　</a:t>
            </a:r>
            <a:endParaRPr lang="en-US" altLang="zh-CN" sz="2000" b="1">
              <a:solidFill>
                <a:srgbClr val="FF0000"/>
              </a:solidFill>
              <a:latin typeface="黑体" charset="-122"/>
              <a:ea typeface="黑体" charset="-122"/>
            </a:endParaRPr>
          </a:p>
        </p:txBody>
      </p:sp>
      <p:sp>
        <p:nvSpPr>
          <p:cNvPr id="13" name="Text Box 11"/>
          <p:cNvSpPr txBox="1"/>
          <p:nvPr/>
        </p:nvSpPr>
        <p:spPr>
          <a:xfrm>
            <a:off x="474345" y="3337560"/>
            <a:ext cx="1246505" cy="435610"/>
          </a:xfrm>
          <a:prstGeom prst="rect">
            <a:avLst/>
          </a:prstGeom>
          <a:solidFill>
            <a:srgbClr val="FDD036"/>
          </a:solidFill>
          <a:ln w="9525">
            <a:noFill/>
          </a:ln>
        </p:spPr>
        <p:txBody>
          <a:bodyPr wrap="square">
            <a:spAutoFit/>
          </a:bodyPr>
          <a:lstStyle>
            <a:defPPr>
              <a:defRPr lang="zh-CN"/>
            </a:defPPr>
            <a:lvl1pPr lvl="0" indent="0" fontAlgn="base">
              <a:lnSpc>
                <a:spcPct val="100000"/>
              </a:lnSpc>
              <a:spcBef>
                <a:spcPct val="0"/>
              </a:spcBef>
              <a:spcAft>
                <a:spcPct val="0"/>
              </a:spcAft>
              <a:buNone/>
              <a:defRPr sz="2800" b="1" i="0" u="none" baseline="0">
                <a:solidFill>
                  <a:schemeClr val="bg1"/>
                </a:solidFill>
                <a:latin typeface="黑体" panose="02010609060101010101" charset="-122"/>
                <a:ea typeface="黑体" panose="02010609060101010101" charset="-122"/>
              </a:defRPr>
            </a:lvl1pPr>
            <a:lvl2pPr lvl="1"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2pPr>
            <a:lvl3pPr lvl="2"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3pPr>
            <a:lvl4pPr lvl="3"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4pPr>
            <a:lvl5pPr lvl="4"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5pPr>
            <a:lvl6pPr lvl="5"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6pPr>
            <a:lvl7pPr lvl="6"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7pPr>
            <a:lvl8pPr lvl="7"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8pPr>
            <a:lvl9pPr lvl="8"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9pPr>
          </a:lstStyle>
          <a:p>
            <a:pPr algn="l">
              <a:lnSpc>
                <a:spcPct val="80000"/>
              </a:lnSpc>
            </a:pPr>
            <a:r>
              <a:rPr lang="zh-CN" altLang="en-US" sz="2000">
                <a:solidFill>
                  <a:srgbClr val="FF0000"/>
                </a:solidFill>
              </a:rPr>
              <a:t>消极作用：</a:t>
            </a:r>
            <a:r>
              <a:rPr lang="zh-CN" altLang="en-US"/>
              <a:t>　　　　　　　　　</a:t>
            </a:r>
            <a:endParaRPr lang="zh-CN" altLang="en-US"/>
          </a:p>
        </p:txBody>
      </p:sp>
      <p:sp>
        <p:nvSpPr>
          <p:cNvPr id="14" name="Text Box 11"/>
          <p:cNvSpPr txBox="1"/>
          <p:nvPr/>
        </p:nvSpPr>
        <p:spPr>
          <a:xfrm>
            <a:off x="469152" y="5038064"/>
            <a:ext cx="11275060" cy="521970"/>
          </a:xfrm>
          <a:prstGeom prst="rect">
            <a:avLst/>
          </a:prstGeom>
          <a:noFill/>
          <a:ln w="9525">
            <a:noFill/>
          </a:ln>
          <a:extLst>
            <a:ext uri="{909E8E84-426E-40DD-AFC4-6F175D3DCCD1}">
              <a14:hiddenFill xmlns:a14="http://schemas.microsoft.com/office/drawing/2010/main">
                <a:solidFill>
                  <a:srgbClr val="FDD036"/>
                </a:solidFill>
              </a14:hiddenFill>
            </a:ext>
          </a:extLst>
        </p:spPr>
        <p:txBody>
          <a:bodyPr wrap="square">
            <a:spAutoFit/>
          </a:bodyPr>
          <a:lstStyle>
            <a:defPPr>
              <a:defRPr lang="zh-CN"/>
            </a:defPPr>
            <a:lvl1pPr lvl="0" indent="0" fontAlgn="base">
              <a:lnSpc>
                <a:spcPct val="100000"/>
              </a:lnSpc>
              <a:spcBef>
                <a:spcPct val="0"/>
              </a:spcBef>
              <a:spcAft>
                <a:spcPct val="0"/>
              </a:spcAft>
              <a:buNone/>
              <a:defRPr sz="2800" b="1" i="0" u="none" baseline="0">
                <a:solidFill>
                  <a:schemeClr val="bg1"/>
                </a:solidFill>
                <a:latin typeface="黑体" panose="02010609060101010101" charset="-122"/>
                <a:ea typeface="黑体" panose="02010609060101010101" charset="-122"/>
              </a:defRPr>
            </a:lvl1pPr>
            <a:lvl2pPr lvl="1"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2pPr>
            <a:lvl3pPr lvl="2"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3pPr>
            <a:lvl4pPr lvl="3"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4pPr>
            <a:lvl5pPr lvl="4"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5pPr>
            <a:lvl6pPr lvl="5"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6pPr>
            <a:lvl7pPr lvl="6"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7pPr>
            <a:lvl8pPr lvl="7"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8pPr>
            <a:lvl9pPr lvl="8"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9pPr>
          </a:lstStyle>
          <a:p>
            <a:r>
              <a:rPr lang="en-US" altLang="zh-CN" sz="2000">
                <a:solidFill>
                  <a:schemeClr val="tx1"/>
                </a:solidFill>
              </a:rPr>
              <a:t>2.农业集体化中采取</a:t>
            </a:r>
            <a:r>
              <a:rPr lang="en-US" altLang="zh-CN" sz="2000">
                <a:solidFill>
                  <a:srgbClr val="FF0000"/>
                </a:solidFill>
              </a:rPr>
              <a:t>强制手段</a:t>
            </a:r>
            <a:r>
              <a:rPr lang="en-US" altLang="zh-CN" sz="2000">
                <a:solidFill>
                  <a:schemeClr val="tx1"/>
                </a:solidFill>
              </a:rPr>
              <a:t>，农民生产</a:t>
            </a:r>
            <a:r>
              <a:rPr lang="en-US" altLang="zh-CN" sz="2000">
                <a:solidFill>
                  <a:srgbClr val="00B0F0"/>
                </a:solidFill>
              </a:rPr>
              <a:t>积极性不高</a:t>
            </a:r>
            <a:r>
              <a:rPr lang="en-US" altLang="zh-CN" sz="2000">
                <a:solidFill>
                  <a:schemeClr val="tx1"/>
                </a:solidFill>
              </a:rPr>
              <a:t>；</a:t>
            </a:r>
            <a:r>
              <a:rPr lang="zh-CN" altLang="en-US"/>
              <a:t>            　　　　　　　　　</a:t>
            </a:r>
            <a:endParaRPr lang="zh-CN" altLang="en-US"/>
          </a:p>
        </p:txBody>
      </p:sp>
      <p:sp>
        <p:nvSpPr>
          <p:cNvPr id="15" name="Text Box 11"/>
          <p:cNvSpPr txBox="1"/>
          <p:nvPr/>
        </p:nvSpPr>
        <p:spPr>
          <a:xfrm>
            <a:off x="474345" y="5617210"/>
            <a:ext cx="11388725" cy="398780"/>
          </a:xfrm>
          <a:prstGeom prst="rect">
            <a:avLst/>
          </a:prstGeom>
          <a:noFill/>
          <a:ln w="9525">
            <a:noFill/>
          </a:ln>
          <a:extLst>
            <a:ext uri="{909E8E84-426E-40DD-AFC4-6F175D3DCCD1}">
              <a14:hiddenFill xmlns:a14="http://schemas.microsoft.com/office/drawing/2010/main">
                <a:solidFill>
                  <a:srgbClr val="FDD036"/>
                </a:solidFill>
              </a14:hiddenFill>
            </a:ext>
          </a:extLst>
        </p:spPr>
        <p:txBody>
          <a:bodyPr wrap="square">
            <a:spAutoFit/>
          </a:bodyPr>
          <a:lstStyle>
            <a:defPPr>
              <a:defRPr lang="zh-CN"/>
            </a:defPPr>
            <a:lvl1pPr lvl="0" indent="0" fontAlgn="base">
              <a:lnSpc>
                <a:spcPct val="100000"/>
              </a:lnSpc>
              <a:spcBef>
                <a:spcPct val="0"/>
              </a:spcBef>
              <a:spcAft>
                <a:spcPct val="0"/>
              </a:spcAft>
              <a:buNone/>
              <a:defRPr sz="2800" b="1" i="0" u="none" baseline="0">
                <a:solidFill>
                  <a:schemeClr val="bg1"/>
                </a:solidFill>
                <a:latin typeface="黑体" panose="02010609060101010101" charset="-122"/>
                <a:ea typeface="黑体" panose="02010609060101010101" charset="-122"/>
              </a:defRPr>
            </a:lvl1pPr>
            <a:lvl2pPr lvl="1"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2pPr>
            <a:lvl3pPr lvl="2"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3pPr>
            <a:lvl4pPr lvl="3"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4pPr>
            <a:lvl5pPr lvl="4"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5pPr>
            <a:lvl6pPr lvl="5"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6pPr>
            <a:lvl7pPr lvl="6"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7pPr>
            <a:lvl8pPr lvl="7"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8pPr>
            <a:lvl9pPr lvl="8"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9pPr>
          </a:lstStyle>
          <a:p>
            <a:r>
              <a:rPr lang="zh-CN" altLang="en-US" sz="2000">
                <a:solidFill>
                  <a:schemeClr val="tx1"/>
                </a:solidFill>
              </a:rPr>
              <a:t>3.</a:t>
            </a:r>
            <a:r>
              <a:rPr lang="zh-CN" altLang="en-US" sz="2000">
                <a:solidFill>
                  <a:srgbClr val="FF0000"/>
                </a:solidFill>
              </a:rPr>
              <a:t>排斥市场指令性计划经济</a:t>
            </a:r>
            <a:r>
              <a:rPr lang="zh-CN" altLang="en-US" sz="2000">
                <a:solidFill>
                  <a:schemeClr val="tx1"/>
                </a:solidFill>
              </a:rPr>
              <a:t>，企业缺乏自主性和积极性，</a:t>
            </a:r>
            <a:r>
              <a:rPr lang="zh-CN" altLang="en-US" sz="2000">
                <a:solidFill>
                  <a:srgbClr val="FF0000"/>
                </a:solidFill>
              </a:rPr>
              <a:t>阻碍</a:t>
            </a:r>
            <a:r>
              <a:rPr lang="zh-CN" altLang="en-US" sz="2000">
                <a:solidFill>
                  <a:schemeClr val="tx1"/>
                </a:solidFill>
              </a:rPr>
              <a:t>了经济的可持续发展。</a:t>
            </a:r>
            <a:endParaRPr lang="zh-CN" altLang="en-US" sz="2000">
              <a:solidFill>
                <a:schemeClr val="tx1"/>
              </a:solidFill>
            </a:endParaRPr>
          </a:p>
        </p:txBody>
      </p:sp>
      <p:sp>
        <p:nvSpPr>
          <p:cNvPr id="2" name="文本框 1"/>
          <p:cNvSpPr txBox="1"/>
          <p:nvPr/>
        </p:nvSpPr>
        <p:spPr>
          <a:xfrm>
            <a:off x="474345" y="4038600"/>
            <a:ext cx="5248910" cy="398780"/>
          </a:xfrm>
          <a:prstGeom prst="rect">
            <a:avLst/>
          </a:prstGeom>
          <a:solidFill>
            <a:srgbClr val="C3F6F1"/>
          </a:solidFill>
        </p:spPr>
        <p:txBody>
          <a:bodyPr wrap="square" rtlCol="0">
            <a:spAutoFit/>
          </a:bodyPr>
          <a:lstStyle/>
          <a:p>
            <a:r>
              <a:rPr lang="zh-CN" altLang="en-US" sz="2000" b="1" u="sng">
                <a:solidFill>
                  <a:srgbClr val="FF0000"/>
                </a:solidFill>
                <a:latin typeface="黑体" panose="02010609060101010101" charset="-122"/>
                <a:ea typeface="黑体" panose="02010609060101010101" charset="-122"/>
              </a:rPr>
              <a:t>高度集中的政治经济体制影响了苏联的发展</a:t>
            </a:r>
            <a:endParaRPr lang="zh-CN" altLang="en-US" sz="2800" b="1" u="sng">
              <a:solidFill>
                <a:srgbClr val="FF0000"/>
              </a:solidFill>
              <a:latin typeface="楷体" panose="02010609060101010101" charset="-122"/>
              <a:ea typeface="楷体" panose="02010609060101010101" charset="-122"/>
            </a:endParaRPr>
          </a:p>
        </p:txBody>
      </p:sp>
      <p:sp>
        <p:nvSpPr>
          <p:cNvPr id="4" name="文本框 3"/>
          <p:cNvSpPr txBox="1"/>
          <p:nvPr/>
        </p:nvSpPr>
        <p:spPr>
          <a:xfrm>
            <a:off x="447040" y="4639310"/>
            <a:ext cx="12522835" cy="398780"/>
          </a:xfrm>
          <a:prstGeom prst="rect">
            <a:avLst/>
          </a:prstGeom>
          <a:noFill/>
          <a:extLst>
            <a:ext uri="{909E8E84-426E-40DD-AFC4-6F175D3DCCD1}">
              <a14:hiddenFill xmlns:a14="http://schemas.microsoft.com/office/drawing/2010/main">
                <a:solidFill>
                  <a:srgbClr val="FDD036"/>
                </a:solidFill>
              </a14:hiddenFill>
            </a:ext>
          </a:extLst>
        </p:spPr>
        <p:txBody>
          <a:bodyPr wrap="square" rtlCol="0" anchor="t">
            <a:spAutoFit/>
          </a:bodyPr>
          <a:lstStyle/>
          <a:p>
            <a:r>
              <a:rPr lang="zh-CN" altLang="en-US" sz="2000" b="1">
                <a:solidFill>
                  <a:schemeClr val="tx1"/>
                </a:solidFill>
                <a:latin typeface="黑体" panose="02010609060101010101" charset="-122"/>
                <a:ea typeface="黑体" panose="02010609060101010101" charset="-122"/>
                <a:sym typeface="+mn-ea"/>
              </a:rPr>
              <a:t>1.</a:t>
            </a:r>
            <a:r>
              <a:rPr lang="zh-CN" altLang="en-US" sz="2000" b="1">
                <a:solidFill>
                  <a:srgbClr val="FF0000"/>
                </a:solidFill>
                <a:latin typeface="黑体" panose="02010609060101010101" charset="-122"/>
                <a:ea typeface="黑体" panose="02010609060101010101" charset="-122"/>
                <a:sym typeface="+mn-ea"/>
              </a:rPr>
              <a:t>片面发展重工业</a:t>
            </a:r>
            <a:r>
              <a:rPr lang="zh-CN" altLang="en-US" sz="2000" b="1">
                <a:solidFill>
                  <a:schemeClr val="tx1"/>
                </a:solidFill>
                <a:latin typeface="黑体" panose="02010609060101010101" charset="-122"/>
                <a:ea typeface="黑体" panose="02010609060101010101" charset="-122"/>
                <a:sym typeface="+mn-ea"/>
              </a:rPr>
              <a:t>，农业和轻工业长期落后，</a:t>
            </a:r>
            <a:r>
              <a:rPr lang="zh-CN" altLang="en-US" sz="2000" b="1">
                <a:solidFill>
                  <a:srgbClr val="FF0000"/>
                </a:solidFill>
                <a:latin typeface="黑体" panose="02010609060101010101" charset="-122"/>
                <a:ea typeface="黑体" panose="02010609060101010101" charset="-122"/>
                <a:sym typeface="+mn-ea"/>
              </a:rPr>
              <a:t>国民经济比例</a:t>
            </a:r>
            <a:r>
              <a:rPr lang="zh-CN" altLang="en-US" sz="2000" b="1">
                <a:solidFill>
                  <a:schemeClr val="tx1"/>
                </a:solidFill>
                <a:latin typeface="黑体" panose="02010609060101010101" charset="-122"/>
                <a:ea typeface="黑体" panose="02010609060101010101" charset="-122"/>
                <a:sym typeface="+mn-ea"/>
              </a:rPr>
              <a:t>，人民生活水平提高缓慢；</a:t>
            </a:r>
            <a:endParaRPr lang="zh-CN" altLang="en-US" sz="2000" b="1">
              <a:solidFill>
                <a:schemeClr val="tx1"/>
              </a:solidFill>
              <a:latin typeface="黑体" charset="-122"/>
              <a:ea typeface="黑体" charset="-122"/>
              <a:sym typeface="+mn-ea"/>
            </a:endParaRPr>
          </a:p>
        </p:txBody>
      </p:sp>
      <p:sp>
        <p:nvSpPr>
          <p:cNvPr id="7" name="Text Box 11"/>
          <p:cNvSpPr txBox="1"/>
          <p:nvPr/>
        </p:nvSpPr>
        <p:spPr>
          <a:xfrm>
            <a:off x="469265" y="745490"/>
            <a:ext cx="1246505" cy="435610"/>
          </a:xfrm>
          <a:prstGeom prst="rect">
            <a:avLst/>
          </a:prstGeom>
          <a:solidFill>
            <a:srgbClr val="FDD036"/>
          </a:solidFill>
          <a:ln w="9525">
            <a:noFill/>
          </a:ln>
        </p:spPr>
        <p:txBody>
          <a:bodyPr wrap="square">
            <a:spAutoFit/>
          </a:bodyPr>
          <a:lstStyle>
            <a:defPPr>
              <a:defRPr lang="zh-CN"/>
            </a:defPPr>
            <a:lvl1pPr lvl="0" indent="0" fontAlgn="base">
              <a:lnSpc>
                <a:spcPct val="100000"/>
              </a:lnSpc>
              <a:spcBef>
                <a:spcPct val="0"/>
              </a:spcBef>
              <a:spcAft>
                <a:spcPct val="0"/>
              </a:spcAft>
              <a:buNone/>
              <a:defRPr sz="2800" b="1" i="0" u="none" baseline="0">
                <a:solidFill>
                  <a:schemeClr val="bg1"/>
                </a:solidFill>
                <a:latin typeface="黑体" panose="02010609060101010101" charset="-122"/>
                <a:ea typeface="黑体" panose="02010609060101010101" charset="-122"/>
              </a:defRPr>
            </a:lvl1pPr>
            <a:lvl2pPr lvl="1"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2pPr>
            <a:lvl3pPr lvl="2"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3pPr>
            <a:lvl4pPr lvl="3"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4pPr>
            <a:lvl5pPr lvl="4"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5pPr>
            <a:lvl6pPr lvl="5"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6pPr>
            <a:lvl7pPr lvl="6"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7pPr>
            <a:lvl8pPr lvl="7"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8pPr>
            <a:lvl9pPr lvl="8" indent="0" fontAlgn="base">
              <a:lnSpc>
                <a:spcPct val="100000"/>
              </a:lnSpc>
              <a:spcBef>
                <a:spcPct val="0"/>
              </a:spcBef>
              <a:spcAft>
                <a:spcPct val="0"/>
              </a:spcAft>
              <a:buNone/>
              <a:defRPr b="0" i="0" u="none" baseline="0">
                <a:latin typeface="Arial" panose="020b0604020202020204" pitchFamily="34" charset="0"/>
                <a:ea typeface="宋体" panose="02010600030101010101" pitchFamily="2" charset="-122"/>
              </a:defRPr>
            </a:lvl9pPr>
          </a:lstStyle>
          <a:p>
            <a:pPr algn="l">
              <a:lnSpc>
                <a:spcPct val="80000"/>
              </a:lnSpc>
            </a:pPr>
            <a:r>
              <a:rPr lang="zh-CN" altLang="en-US" sz="2000">
                <a:solidFill>
                  <a:srgbClr val="FF0000"/>
                </a:solidFill>
              </a:rPr>
              <a:t>积极作用：</a:t>
            </a:r>
            <a:r>
              <a:rPr lang="zh-CN" altLang="en-US"/>
              <a:t>　　　　　　　　　</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linds(horizontal)">
                                      <p:cBhvr>
                                        <p:cTn id="13" dur="500"/>
                                        <p:tgtEl>
                                          <p:spTgt spid="1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linds(horizontal)">
                                      <p:cBhvr>
                                        <p:cTn id="18" dur="500"/>
                                        <p:tgtEl>
                                          <p:spTgt spid="2"/>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500"/>
                                        <p:tgtEl>
                                          <p:spTgt spid="4"/>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blinds(horizontal)">
                                      <p:cBhvr>
                                        <p:cTn id="26" dur="500"/>
                                        <p:tgtEl>
                                          <p:spTgt spid="14"/>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linds(horizontal)">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1" grpId="0"/>
      <p:bldP spid="2" grpId="0"/>
      <p:bldP spid="4" grpId="0"/>
      <p:bldP spid="14" grpId="0"/>
      <p:bldP spid="15"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custDataLst>
              <p:tags r:id="rId2"/>
            </p:custDataLst>
          </p:nvPr>
        </p:nvSpPr>
        <p:spPr>
          <a:xfrm>
            <a:off x="80645" y="253365"/>
            <a:ext cx="12018645" cy="460375"/>
          </a:xfrm>
          <a:prstGeom prst="rect">
            <a:avLst/>
          </a:prstGeom>
          <a:noFill/>
        </p:spPr>
        <p:txBody>
          <a:bodyPr wrap="square" rtlCol="0">
            <a:spAutoFit/>
          </a:bodyPr>
          <a:lstStyle/>
          <a:p>
            <a:r>
              <a:rPr lang="zh-CN" sz="2400" b="1">
                <a:solidFill>
                  <a:schemeClr val="tx1"/>
                </a:solidFill>
                <a:latin typeface="黑体" panose="02010609060101010101" charset="-122"/>
                <a:ea typeface="黑体" panose="02010609060101010101" charset="-122"/>
                <a:cs typeface="黑体" panose="02010609060101010101" charset="-122"/>
              </a:rPr>
              <a:t>【知识梳理】</a:t>
            </a:r>
            <a:r>
              <a:rPr lang="zh-CN" sz="2400">
                <a:solidFill>
                  <a:schemeClr val="tx1"/>
                </a:solidFill>
                <a:latin typeface="黑体" panose="02010609060101010101" charset="-122"/>
                <a:ea typeface="黑体" panose="02010609060101010101" charset="-122"/>
                <a:cs typeface="黑体" panose="02010609060101010101" charset="-122"/>
              </a:rPr>
              <a:t>比较</a:t>
            </a:r>
            <a:r>
              <a:rPr lang="en-US" altLang="zh-CN" sz="2400">
                <a:solidFill>
                  <a:schemeClr val="tx1"/>
                </a:solidFill>
                <a:latin typeface="黑体" panose="02010609060101010101" charset="-122"/>
                <a:ea typeface="黑体" panose="02010609060101010101" charset="-122"/>
                <a:cs typeface="黑体" panose="02010609060101010101" charset="-122"/>
              </a:rPr>
              <a:t>“</a:t>
            </a:r>
            <a:r>
              <a:rPr lang="zh-CN" altLang="en-US" sz="2400">
                <a:solidFill>
                  <a:schemeClr val="tx1"/>
                </a:solidFill>
                <a:latin typeface="黑体" panose="02010609060101010101" charset="-122"/>
                <a:ea typeface="黑体" panose="02010609060101010101" charset="-122"/>
                <a:cs typeface="黑体" panose="02010609060101010101" charset="-122"/>
              </a:rPr>
              <a:t>战时共产主义政策</a:t>
            </a:r>
            <a:r>
              <a:rPr lang="en-US" altLang="zh-CN" sz="2400">
                <a:solidFill>
                  <a:schemeClr val="tx1"/>
                </a:solidFill>
                <a:latin typeface="黑体" panose="02010609060101010101" charset="-122"/>
                <a:ea typeface="黑体" panose="02010609060101010101" charset="-122"/>
                <a:cs typeface="黑体" panose="02010609060101010101" charset="-122"/>
              </a:rPr>
              <a:t>”</a:t>
            </a:r>
            <a:r>
              <a:rPr lang="zh-CN" altLang="en-US" sz="2400">
                <a:solidFill>
                  <a:schemeClr val="tx1"/>
                </a:solidFill>
                <a:latin typeface="黑体" panose="02010609060101010101" charset="-122"/>
                <a:ea typeface="黑体" panose="02010609060101010101" charset="-122"/>
                <a:cs typeface="黑体" panose="02010609060101010101" charset="-122"/>
              </a:rPr>
              <a:t>、</a:t>
            </a:r>
            <a:r>
              <a:rPr lang="en-US" altLang="zh-CN" sz="2400">
                <a:solidFill>
                  <a:schemeClr val="tx1"/>
                </a:solidFill>
                <a:latin typeface="黑体" panose="02010609060101010101" charset="-122"/>
                <a:ea typeface="黑体" panose="02010609060101010101" charset="-122"/>
                <a:cs typeface="黑体" panose="02010609060101010101" charset="-122"/>
              </a:rPr>
              <a:t>“</a:t>
            </a:r>
            <a:r>
              <a:rPr lang="zh-CN" altLang="en-US" sz="2400">
                <a:solidFill>
                  <a:schemeClr val="tx1"/>
                </a:solidFill>
                <a:latin typeface="黑体" panose="02010609060101010101" charset="-122"/>
                <a:ea typeface="黑体" panose="02010609060101010101" charset="-122"/>
                <a:cs typeface="黑体" panose="02010609060101010101" charset="-122"/>
              </a:rPr>
              <a:t>新经济政策</a:t>
            </a:r>
            <a:r>
              <a:rPr lang="en-US" altLang="zh-CN" sz="2400">
                <a:solidFill>
                  <a:schemeClr val="tx1"/>
                </a:solidFill>
                <a:latin typeface="黑体" panose="02010609060101010101" charset="-122"/>
                <a:ea typeface="黑体" panose="02010609060101010101" charset="-122"/>
                <a:cs typeface="黑体" panose="02010609060101010101" charset="-122"/>
              </a:rPr>
              <a:t>”</a:t>
            </a:r>
            <a:r>
              <a:rPr lang="zh-CN" altLang="en-US" sz="2400">
                <a:solidFill>
                  <a:schemeClr val="tx1"/>
                </a:solidFill>
                <a:latin typeface="黑体" panose="02010609060101010101" charset="-122"/>
                <a:ea typeface="黑体" panose="02010609060101010101" charset="-122"/>
                <a:cs typeface="黑体" panose="02010609060101010101" charset="-122"/>
              </a:rPr>
              <a:t>和</a:t>
            </a:r>
            <a:r>
              <a:rPr lang="en-US" altLang="zh-CN" sz="2400">
                <a:solidFill>
                  <a:schemeClr val="tx1"/>
                </a:solidFill>
                <a:latin typeface="黑体" panose="02010609060101010101" charset="-122"/>
                <a:ea typeface="黑体" panose="02010609060101010101" charset="-122"/>
                <a:cs typeface="黑体" panose="02010609060101010101" charset="-122"/>
              </a:rPr>
              <a:t>“</a:t>
            </a:r>
            <a:r>
              <a:rPr lang="zh-CN" altLang="en-US" sz="2400">
                <a:solidFill>
                  <a:schemeClr val="tx1"/>
                </a:solidFill>
                <a:latin typeface="黑体" panose="02010609060101010101" charset="-122"/>
                <a:ea typeface="黑体" panose="02010609060101010101" charset="-122"/>
                <a:cs typeface="黑体" panose="02010609060101010101" charset="-122"/>
              </a:rPr>
              <a:t>苏联模式</a:t>
            </a:r>
            <a:r>
              <a:rPr lang="en-US" altLang="zh-CN" sz="2400">
                <a:solidFill>
                  <a:schemeClr val="tx1"/>
                </a:solidFill>
                <a:latin typeface="黑体" panose="02010609060101010101" charset="-122"/>
                <a:ea typeface="黑体" panose="02010609060101010101" charset="-122"/>
                <a:cs typeface="黑体" panose="02010609060101010101" charset="-122"/>
              </a:rPr>
              <a:t>”</a:t>
            </a:r>
            <a:endParaRPr lang="en-US" altLang="zh-CN" sz="2400">
              <a:solidFill>
                <a:schemeClr val="tx1"/>
              </a:solidFill>
              <a:latin typeface="黑体" charset="-122"/>
              <a:ea typeface="黑体" charset="-122"/>
              <a:cs typeface="黑体" panose="02010609060101010101" charset="-122"/>
            </a:endParaRPr>
          </a:p>
        </p:txBody>
      </p:sp>
      <p:graphicFrame>
        <p:nvGraphicFramePr>
          <p:cNvPr id="9" name="表格 8"/>
          <p:cNvGraphicFramePr>
            <a:graphicFrameLocks noGrp="1"/>
          </p:cNvGraphicFramePr>
          <p:nvPr>
            <p:custDataLst>
              <p:tags r:id="rId3"/>
            </p:custDataLst>
          </p:nvPr>
        </p:nvGraphicFramePr>
        <p:xfrm>
          <a:off x="290830" y="775335"/>
          <a:ext cx="11687175" cy="6152515"/>
        </p:xfrm>
        <a:graphic>
          <a:graphicData uri="http://schemas.openxmlformats.org/drawingml/2006/table">
            <a:tbl>
              <a:tblPr firstRow="1" bandRow="1">
                <a:tableStyleId>{5C22544A-7EE6-4342-B048-85BDC9FD1C3A}</a:tableStyleId>
              </a:tblPr>
              <a:tblGrid>
                <a:gridCol w="740410"/>
                <a:gridCol w="3153410"/>
                <a:gridCol w="3305175"/>
                <a:gridCol w="4488180"/>
              </a:tblGrid>
              <a:tr h="843280">
                <a:tc>
                  <a:txBody>
                    <a:bodyPr vert="horz" wrap="square"/>
                    <a:lstStyle/>
                    <a:p>
                      <a:pPr algn="ctr">
                        <a:buNone/>
                      </a:pPr>
                      <a:endParaRPr lang="zh-CN" altLang="en-US" sz="2000">
                        <a:solidFill>
                          <a:srgbClr val="FFFFFF"/>
                        </a:solidFill>
                        <a:latin typeface="黑体" panose="02010609060101010101" charset="-122"/>
                        <a:ea typeface="黑体" panose="02010609060101010101" charset="-122"/>
                      </a:endParaRPr>
                    </a:p>
                  </a:txBody>
                  <a:tcPr anchor="ctr">
                    <a:lnL>
                      <a:noFill/>
                    </a:lnL>
                    <a:lnR>
                      <a:noFill/>
                    </a:lnR>
                    <a:lnT>
                      <a:noFill/>
                    </a:lnT>
                    <a:lnB>
                      <a:noFill/>
                    </a:lnB>
                    <a:solidFill>
                      <a:srgbClr val="595959"/>
                    </a:solidFill>
                  </a:tcPr>
                </a:tc>
                <a:tc>
                  <a:txBody>
                    <a:bodyPr vert="horz" wrap="square"/>
                    <a:lstStyle/>
                    <a:p>
                      <a:pPr algn="ctr">
                        <a:buNone/>
                      </a:pPr>
                      <a:r>
                        <a:rPr lang="zh-CN" altLang="en-US" sz="2000">
                          <a:solidFill>
                            <a:srgbClr val="FFFFFF"/>
                          </a:solidFill>
                          <a:latin typeface="黑体" panose="02010609060101010101" charset="-122"/>
                          <a:ea typeface="黑体" panose="02010609060101010101" charset="-122"/>
                        </a:rPr>
                        <a:t>战时共产主义政策</a:t>
                      </a:r>
                      <a:endParaRPr lang="zh-CN" altLang="en-US" sz="2000">
                        <a:solidFill>
                          <a:srgbClr val="FFFFFF"/>
                        </a:solidFill>
                        <a:latin typeface="黑体" panose="02010609060101010101" charset="-122"/>
                        <a:ea typeface="黑体" panose="02010609060101010101" charset="-122"/>
                      </a:endParaRPr>
                    </a:p>
                  </a:txBody>
                  <a:tcPr anchor="ctr">
                    <a:lnL>
                      <a:noFill/>
                    </a:lnL>
                    <a:lnR>
                      <a:noFill/>
                    </a:lnR>
                    <a:lnT>
                      <a:noFill/>
                    </a:lnT>
                    <a:lnB>
                      <a:noFill/>
                    </a:lnB>
                    <a:solidFill>
                      <a:srgbClr val="F58F33"/>
                    </a:solidFill>
                  </a:tcPr>
                </a:tc>
                <a:tc>
                  <a:txBody>
                    <a:bodyPr vert="horz" wrap="square"/>
                    <a:lstStyle/>
                    <a:p>
                      <a:pPr algn="ctr">
                        <a:buNone/>
                      </a:pPr>
                      <a:r>
                        <a:rPr lang="zh-CN" altLang="en-US" sz="2000">
                          <a:solidFill>
                            <a:srgbClr val="FFFFFF"/>
                          </a:solidFill>
                          <a:latin typeface="黑体" panose="02010609060101010101" charset="-122"/>
                          <a:ea typeface="黑体" panose="02010609060101010101" charset="-122"/>
                        </a:rPr>
                        <a:t>新经济政策</a:t>
                      </a:r>
                      <a:endParaRPr lang="zh-CN" altLang="en-US" sz="2000">
                        <a:solidFill>
                          <a:srgbClr val="FFFFFF"/>
                        </a:solidFill>
                        <a:latin typeface="黑体" charset="-122"/>
                        <a:ea typeface="黑体" charset="-122"/>
                      </a:endParaRPr>
                    </a:p>
                  </a:txBody>
                  <a:tcPr anchor="ctr">
                    <a:lnL>
                      <a:noFill/>
                    </a:lnL>
                    <a:lnR>
                      <a:noFill/>
                    </a:lnR>
                    <a:lnT>
                      <a:noFill/>
                    </a:lnT>
                    <a:lnB>
                      <a:noFill/>
                    </a:lnB>
                    <a:solidFill>
                      <a:srgbClr val="EAB42E"/>
                    </a:solidFill>
                  </a:tcPr>
                </a:tc>
                <a:tc>
                  <a:txBody>
                    <a:bodyPr vert="horz" wrap="square"/>
                    <a:lstStyle/>
                    <a:p>
                      <a:pPr algn="ctr">
                        <a:buNone/>
                      </a:pPr>
                      <a:r>
                        <a:rPr lang="zh-CN" altLang="en-US" sz="2000">
                          <a:solidFill>
                            <a:srgbClr val="FFFFFF"/>
                          </a:solidFill>
                          <a:latin typeface="黑体" panose="02010609060101010101" charset="-122"/>
                          <a:ea typeface="黑体" panose="02010609060101010101" charset="-122"/>
                        </a:rPr>
                        <a:t>苏联模式</a:t>
                      </a:r>
                      <a:r>
                        <a:rPr lang="en-US" altLang="zh-CN" sz="2000">
                          <a:solidFill>
                            <a:srgbClr val="FFFFFF"/>
                          </a:solidFill>
                          <a:latin typeface="黑体" panose="02010609060101010101" charset="-122"/>
                          <a:ea typeface="黑体" panose="02010609060101010101" charset="-122"/>
                          <a:sym typeface="+mn-ea"/>
                        </a:rPr>
                        <a:t>/</a:t>
                      </a:r>
                      <a:r>
                        <a:rPr lang="zh-CN" altLang="en-US" sz="2000">
                          <a:solidFill>
                            <a:srgbClr val="FFFFFF"/>
                          </a:solidFill>
                          <a:latin typeface="黑体" panose="02010609060101010101" charset="-122"/>
                          <a:ea typeface="黑体" panose="02010609060101010101" charset="-122"/>
                          <a:sym typeface="+mn-ea"/>
                        </a:rPr>
                        <a:t>斯大林模式</a:t>
                      </a:r>
                      <a:endParaRPr lang="zh-CN" altLang="en-US" sz="2000">
                        <a:solidFill>
                          <a:srgbClr val="FFFFFF"/>
                        </a:solidFill>
                        <a:latin typeface="黑体" charset="-122"/>
                        <a:ea typeface="黑体" charset="-122"/>
                        <a:sym typeface="+mn-ea"/>
                      </a:endParaRPr>
                    </a:p>
                  </a:txBody>
                  <a:tcPr anchor="ctr">
                    <a:lnL>
                      <a:noFill/>
                    </a:lnL>
                    <a:lnR>
                      <a:noFill/>
                    </a:lnR>
                    <a:lnT>
                      <a:noFill/>
                    </a:lnT>
                    <a:lnB>
                      <a:noFill/>
                    </a:lnB>
                    <a:solidFill>
                      <a:srgbClr val="D9D01D"/>
                    </a:solidFill>
                  </a:tcPr>
                </a:tc>
              </a:tr>
              <a:tr h="833120">
                <a:tc>
                  <a:txBody>
                    <a:bodyPr vert="horz" wrap="square"/>
                    <a:lstStyle/>
                    <a:p>
                      <a:pPr algn="ctr">
                        <a:buNone/>
                      </a:pPr>
                      <a:r>
                        <a:rPr lang="zh-CN" altLang="en-US" sz="2000">
                          <a:solidFill>
                            <a:schemeClr val="tx1"/>
                          </a:solidFill>
                          <a:latin typeface="黑体" panose="02010609060101010101" charset="-122"/>
                          <a:ea typeface="黑体" panose="02010609060101010101" charset="-122"/>
                        </a:rPr>
                        <a:t>背景</a:t>
                      </a:r>
                      <a:endParaRPr lang="zh-CN" altLang="en-US" sz="2000">
                        <a:solidFill>
                          <a:schemeClr val="tx1"/>
                        </a:solidFill>
                        <a:latin typeface="黑体" panose="02010609060101010101" charset="-122"/>
                        <a:ea typeface="黑体" panose="02010609060101010101"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a:buNone/>
                      </a:pPr>
                      <a:r>
                        <a:rPr lang="zh-CN" altLang="en-US" sz="2000">
                          <a:solidFill>
                            <a:schemeClr val="tx1"/>
                          </a:solidFill>
                          <a:latin typeface="黑体" panose="02010609060101010101" charset="-122"/>
                          <a:ea typeface="黑体" panose="02010609060101010101" charset="-122"/>
                        </a:rPr>
                        <a:t>苏维埃政权遭到国内外敌人联合进攻，形势危急</a:t>
                      </a:r>
                      <a:endParaRPr lang="zh-CN" altLang="en-US" sz="2000">
                        <a:solidFill>
                          <a:schemeClr val="tx1"/>
                        </a:solidFill>
                        <a:latin typeface="黑体" panose="02010609060101010101" charset="-122"/>
                        <a:ea typeface="黑体" panose="02010609060101010101" charset="-122"/>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altLang="en-US" sz="2000">
                          <a:solidFill>
                            <a:schemeClr val="tx1"/>
                          </a:solidFill>
                          <a:latin typeface="黑体" panose="02010609060101010101" charset="-122"/>
                          <a:ea typeface="黑体" panose="02010609060101010101" charset="-122"/>
                        </a:rPr>
                        <a:t>内战结束，战时共产主义政策已不符合俄国当时的国情</a:t>
                      </a:r>
                      <a:endParaRPr lang="zh-CN" altLang="en-US" sz="2000">
                        <a:solidFill>
                          <a:schemeClr val="tx1"/>
                        </a:solidFill>
                        <a:latin typeface="黑体" panose="02010609060101010101" charset="-122"/>
                        <a:ea typeface="黑体" panose="02010609060101010101" charset="-122"/>
                      </a:endParaRPr>
                    </a:p>
                  </a:txBody>
                  <a:tcPr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altLang="en-US" sz="2000">
                          <a:solidFill>
                            <a:schemeClr val="tx1"/>
                          </a:solidFill>
                          <a:latin typeface="黑体" panose="02010609060101010101" charset="-122"/>
                          <a:ea typeface="黑体" panose="02010609060101010101" charset="-122"/>
                        </a:rPr>
                        <a:t>国内复杂的社会危机，国际战争阴影的笼罩</a:t>
                      </a:r>
                      <a:endParaRPr lang="zh-CN" altLang="en-US" sz="2000">
                        <a:solidFill>
                          <a:schemeClr val="tx1"/>
                        </a:solidFill>
                        <a:latin typeface="黑体" panose="02010609060101010101" charset="-122"/>
                        <a:ea typeface="黑体" panose="02010609060101010101" charset="-122"/>
                      </a:endParaRPr>
                    </a:p>
                  </a:txBody>
                  <a:tcPr anchor="ctr">
                    <a:lnL w="6350">
                      <a:solidFill>
                        <a:srgbClr val="D9D9D9"/>
                      </a:solidFill>
                      <a:prstDash val="solid"/>
                    </a:lnL>
                    <a:lnR>
                      <a:noFill/>
                    </a:lnR>
                    <a:lnT>
                      <a:noFill/>
                    </a:lnT>
                    <a:lnB>
                      <a:noFill/>
                    </a:lnB>
                    <a:solidFill>
                      <a:srgbClr val="FFFFFF"/>
                    </a:solidFill>
                  </a:tcPr>
                </a:tc>
              </a:tr>
              <a:tr h="471170">
                <a:tc>
                  <a:txBody>
                    <a:bodyPr vert="horz" wrap="square"/>
                    <a:lstStyle/>
                    <a:p>
                      <a:pPr algn="ctr">
                        <a:buNone/>
                      </a:pPr>
                      <a:r>
                        <a:rPr lang="zh-CN" altLang="en-US" sz="2000">
                          <a:solidFill>
                            <a:schemeClr val="tx1"/>
                          </a:solidFill>
                          <a:latin typeface="黑体" panose="02010609060101010101" charset="-122"/>
                          <a:ea typeface="黑体" panose="02010609060101010101" charset="-122"/>
                        </a:rPr>
                        <a:t>时间</a:t>
                      </a:r>
                      <a:endParaRPr lang="zh-CN" altLang="en-US" sz="2000">
                        <a:solidFill>
                          <a:schemeClr val="tx1"/>
                        </a:solidFill>
                        <a:latin typeface="黑体" panose="02010609060101010101" charset="-122"/>
                        <a:ea typeface="黑体" panose="02010609060101010101" charset="-122"/>
                      </a:endParaRPr>
                    </a:p>
                  </a:txBody>
                  <a:tcPr anchor="ctr">
                    <a:lnL>
                      <a:noFill/>
                    </a:lnL>
                    <a:lnR w="12700">
                      <a:solidFill>
                        <a:srgbClr val="D9D9D9"/>
                      </a:solidFill>
                      <a:prstDash val="solid"/>
                    </a:lnR>
                    <a:lnT>
                      <a:noFill/>
                    </a:lnT>
                    <a:lnB>
                      <a:noFill/>
                    </a:lnB>
                    <a:solidFill>
                      <a:srgbClr val="F2F2F2"/>
                    </a:solidFill>
                  </a:tcPr>
                </a:tc>
                <a:tc>
                  <a:txBody>
                    <a:bodyPr vert="horz" wrap="square"/>
                    <a:lstStyle/>
                    <a:p>
                      <a:pPr algn="ctr">
                        <a:buNone/>
                      </a:pPr>
                      <a:r>
                        <a:rPr lang="en-US" altLang="zh-CN" sz="2000">
                          <a:solidFill>
                            <a:srgbClr val="FF0000"/>
                          </a:solidFill>
                          <a:latin typeface="黑体" panose="02010609060101010101" charset="-122"/>
                          <a:ea typeface="黑体" panose="02010609060101010101" charset="-122"/>
                        </a:rPr>
                        <a:t>1918-1921</a:t>
                      </a:r>
                      <a:endParaRPr lang="en-US" altLang="zh-CN" sz="2000">
                        <a:solidFill>
                          <a:srgbClr val="FF0000"/>
                        </a:solidFill>
                        <a:latin typeface="黑体" panose="02010609060101010101" charset="-122"/>
                        <a:ea typeface="黑体" panose="02010609060101010101" charset="-122"/>
                      </a:endParaRPr>
                    </a:p>
                  </a:txBody>
                  <a:tcPr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ctr">
                        <a:buNone/>
                      </a:pPr>
                      <a:r>
                        <a:rPr lang="en-US" altLang="zh-CN" sz="2000">
                          <a:solidFill>
                            <a:srgbClr val="FF0000"/>
                          </a:solidFill>
                          <a:latin typeface="黑体" panose="02010609060101010101" charset="-122"/>
                          <a:ea typeface="黑体" panose="02010609060101010101" charset="-122"/>
                        </a:rPr>
                        <a:t>1921-1927</a:t>
                      </a:r>
                      <a:endParaRPr lang="en-US" altLang="zh-CN" sz="2000">
                        <a:solidFill>
                          <a:srgbClr val="FF0000"/>
                        </a:solidFill>
                        <a:latin typeface="黑体" panose="02010609060101010101" charset="-122"/>
                        <a:ea typeface="黑体" panose="02010609060101010101" charset="-122"/>
                      </a:endParaRPr>
                    </a:p>
                  </a:txBody>
                  <a:tcPr anchor="ctr">
                    <a:lnL w="635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ctr">
                        <a:buNone/>
                      </a:pPr>
                      <a:r>
                        <a:rPr lang="en-US" altLang="zh-CN" sz="2000">
                          <a:solidFill>
                            <a:srgbClr val="FF0000"/>
                          </a:solidFill>
                          <a:latin typeface="黑体" panose="02010609060101010101" charset="-122"/>
                          <a:ea typeface="黑体" panose="02010609060101010101" charset="-122"/>
                        </a:rPr>
                        <a:t>1928-1937</a:t>
                      </a:r>
                      <a:endParaRPr lang="en-US" altLang="zh-CN" sz="2000">
                        <a:solidFill>
                          <a:srgbClr val="FF0000"/>
                        </a:solidFill>
                        <a:latin typeface="黑体" charset="-122"/>
                        <a:ea typeface="黑体" charset="-122"/>
                      </a:endParaRPr>
                    </a:p>
                  </a:txBody>
                  <a:tcPr anchor="ctr">
                    <a:lnL w="6350">
                      <a:solidFill>
                        <a:srgbClr val="D9D9D9"/>
                      </a:solidFill>
                      <a:prstDash val="solid"/>
                    </a:lnL>
                    <a:lnR>
                      <a:noFill/>
                    </a:lnR>
                    <a:lnT>
                      <a:noFill/>
                    </a:lnT>
                    <a:lnB>
                      <a:noFill/>
                    </a:lnB>
                    <a:solidFill>
                      <a:srgbClr val="F2F2F2"/>
                    </a:solidFill>
                  </a:tcPr>
                </a:tc>
              </a:tr>
              <a:tr h="833120">
                <a:tc>
                  <a:txBody>
                    <a:bodyPr vert="horz" wrap="square"/>
                    <a:lstStyle/>
                    <a:p>
                      <a:pPr algn="ctr">
                        <a:buNone/>
                      </a:pPr>
                      <a:r>
                        <a:rPr lang="zh-CN" altLang="en-US" sz="2000">
                          <a:solidFill>
                            <a:schemeClr val="tx1"/>
                          </a:solidFill>
                          <a:latin typeface="黑体" panose="02010609060101010101" charset="-122"/>
                          <a:ea typeface="黑体" panose="02010609060101010101" charset="-122"/>
                        </a:rPr>
                        <a:t>目的</a:t>
                      </a:r>
                      <a:endParaRPr lang="zh-CN" altLang="en-US" sz="2000">
                        <a:solidFill>
                          <a:schemeClr val="tx1"/>
                        </a:solidFill>
                        <a:latin typeface="黑体" panose="02010609060101010101" charset="-122"/>
                        <a:ea typeface="黑体" panose="02010609060101010101"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a:buNone/>
                      </a:pPr>
                      <a:r>
                        <a:rPr lang="zh-CN" altLang="en-US" sz="2000">
                          <a:solidFill>
                            <a:srgbClr val="FF0000"/>
                          </a:solidFill>
                          <a:latin typeface="黑体" panose="02010609060101010101" charset="-122"/>
                          <a:ea typeface="黑体" panose="02010609060101010101" charset="-122"/>
                        </a:rPr>
                        <a:t>把有限的力量集中起来保证内战的胜利</a:t>
                      </a:r>
                      <a:endParaRPr lang="zh-CN" altLang="en-US" sz="2000">
                        <a:solidFill>
                          <a:srgbClr val="FF0000"/>
                        </a:solidFill>
                        <a:latin typeface="黑体" panose="02010609060101010101" charset="-122"/>
                        <a:ea typeface="黑体" panose="02010609060101010101" charset="-122"/>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altLang="en-US" sz="2000">
                          <a:solidFill>
                            <a:schemeClr val="tx1"/>
                          </a:solidFill>
                          <a:latin typeface="黑体" panose="02010609060101010101" charset="-122"/>
                          <a:ea typeface="黑体" panose="02010609060101010101" charset="-122"/>
                        </a:rPr>
                        <a:t>解决国内危机，过渡到社会主义</a:t>
                      </a:r>
                      <a:endParaRPr lang="zh-CN" altLang="en-US" sz="2000">
                        <a:solidFill>
                          <a:schemeClr val="tx1"/>
                        </a:solidFill>
                        <a:latin typeface="黑体" panose="02010609060101010101" charset="-122"/>
                        <a:ea typeface="黑体" panose="02010609060101010101" charset="-122"/>
                      </a:endParaRPr>
                    </a:p>
                  </a:txBody>
                  <a:tcPr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a:buNone/>
                      </a:pPr>
                      <a:r>
                        <a:rPr lang="zh-CN" altLang="en-US" sz="2000">
                          <a:solidFill>
                            <a:schemeClr val="tx1"/>
                          </a:solidFill>
                          <a:latin typeface="黑体" panose="02010609060101010101" charset="-122"/>
                          <a:ea typeface="黑体" panose="02010609060101010101" charset="-122"/>
                        </a:rPr>
                        <a:t>实现社会主义工业化，提高国际地位</a:t>
                      </a:r>
                      <a:endParaRPr lang="zh-CN" altLang="en-US" sz="2000">
                        <a:solidFill>
                          <a:schemeClr val="tx1"/>
                        </a:solidFill>
                        <a:latin typeface="黑体" panose="02010609060101010101" charset="-122"/>
                        <a:ea typeface="黑体" panose="02010609060101010101" charset="-122"/>
                      </a:endParaRPr>
                    </a:p>
                  </a:txBody>
                  <a:tcPr anchor="ctr">
                    <a:lnL w="6350">
                      <a:solidFill>
                        <a:srgbClr val="D9D9D9"/>
                      </a:solidFill>
                      <a:prstDash val="solid"/>
                    </a:lnL>
                    <a:lnR>
                      <a:noFill/>
                    </a:lnR>
                    <a:lnT>
                      <a:noFill/>
                    </a:lnT>
                    <a:lnB>
                      <a:noFill/>
                    </a:lnB>
                    <a:solidFill>
                      <a:srgbClr val="FFFFFF"/>
                    </a:solidFill>
                  </a:tcPr>
                </a:tc>
              </a:tr>
              <a:tr h="1556385">
                <a:tc>
                  <a:txBody>
                    <a:bodyPr vert="horz" wrap="square"/>
                    <a:lstStyle/>
                    <a:p>
                      <a:pPr algn="ctr">
                        <a:buNone/>
                      </a:pPr>
                      <a:r>
                        <a:rPr lang="zh-CN" altLang="en-US" sz="2000">
                          <a:solidFill>
                            <a:schemeClr val="tx1"/>
                          </a:solidFill>
                          <a:latin typeface="黑体" panose="02010609060101010101" charset="-122"/>
                          <a:ea typeface="黑体" panose="02010609060101010101" charset="-122"/>
                        </a:rPr>
                        <a:t>措施</a:t>
                      </a:r>
                      <a:endParaRPr lang="zh-CN" altLang="en-US" sz="2000">
                        <a:solidFill>
                          <a:schemeClr val="tx1"/>
                        </a:solidFill>
                        <a:latin typeface="黑体" panose="02010609060101010101" charset="-122"/>
                        <a:ea typeface="黑体" panose="02010609060101010101" charset="-122"/>
                      </a:endParaRPr>
                    </a:p>
                  </a:txBody>
                  <a:tcPr anchor="ctr">
                    <a:lnL>
                      <a:noFill/>
                    </a:lnL>
                    <a:lnR w="12700">
                      <a:solidFill>
                        <a:srgbClr val="D9D9D9"/>
                      </a:solidFill>
                      <a:prstDash val="solid"/>
                    </a:lnR>
                    <a:lnT>
                      <a:noFill/>
                    </a:lnT>
                    <a:lnB>
                      <a:noFill/>
                    </a:lnB>
                    <a:solidFill>
                      <a:srgbClr val="F2F2F2"/>
                    </a:solidFill>
                  </a:tcPr>
                </a:tc>
                <a:tc>
                  <a:txBody>
                    <a:bodyPr vert="horz" wrap="square"/>
                    <a:lstStyle/>
                    <a:p>
                      <a:pPr algn="ctr">
                        <a:buNone/>
                      </a:pPr>
                      <a:r>
                        <a:rPr lang="zh-CN" altLang="en-US" sz="2000">
                          <a:solidFill>
                            <a:srgbClr val="FF0000"/>
                          </a:solidFill>
                          <a:latin typeface="黑体" panose="02010609060101010101" charset="-122"/>
                          <a:ea typeface="黑体" panose="02010609060101010101" charset="-122"/>
                        </a:rPr>
                        <a:t>余粮征集制；</a:t>
                      </a:r>
                      <a:r>
                        <a:rPr lang="zh-CN" altLang="en-US" sz="2000">
                          <a:solidFill>
                            <a:schemeClr val="tx1"/>
                          </a:solidFill>
                          <a:latin typeface="黑体" panose="02010609060101010101" charset="-122"/>
                          <a:ea typeface="黑体" panose="02010609060101010101" charset="-122"/>
                        </a:rPr>
                        <a:t>工业全部国有；取消商品贸易；强制劳动</a:t>
                      </a:r>
                      <a:endParaRPr lang="zh-CN" altLang="en-US" sz="2000">
                        <a:solidFill>
                          <a:schemeClr val="tx1"/>
                        </a:solidFill>
                        <a:latin typeface="黑体" panose="02010609060101010101" charset="-122"/>
                        <a:ea typeface="黑体" panose="02010609060101010101" charset="-122"/>
                      </a:endParaRPr>
                    </a:p>
                  </a:txBody>
                  <a:tcPr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a:buNone/>
                      </a:pPr>
                      <a:r>
                        <a:rPr lang="zh-CN" altLang="en-US" sz="2000">
                          <a:solidFill>
                            <a:srgbClr val="FF0000"/>
                          </a:solidFill>
                          <a:latin typeface="黑体" panose="02010609060101010101" charset="-122"/>
                          <a:ea typeface="黑体" panose="02010609060101010101" charset="-122"/>
                        </a:rPr>
                        <a:t>粮食税</a:t>
                      </a:r>
                      <a:r>
                        <a:rPr lang="zh-CN" altLang="en-US" sz="2000">
                          <a:solidFill>
                            <a:schemeClr val="tx1"/>
                          </a:solidFill>
                          <a:latin typeface="黑体" panose="02010609060101010101" charset="-122"/>
                          <a:ea typeface="黑体" panose="02010609060101010101" charset="-122"/>
                        </a:rPr>
                        <a:t>；允许私营企业有一定程度的发展；以租让制等形式在一些经济部门引入外资；</a:t>
                      </a:r>
                      <a:r>
                        <a:rPr lang="zh-CN" altLang="en-US" sz="2000">
                          <a:solidFill>
                            <a:srgbClr val="FF0000"/>
                          </a:solidFill>
                          <a:latin typeface="黑体" panose="02010609060101010101" charset="-122"/>
                          <a:ea typeface="黑体" panose="02010609060101010101" charset="-122"/>
                        </a:rPr>
                        <a:t>自由贸易</a:t>
                      </a:r>
                      <a:endParaRPr lang="zh-CN" altLang="en-US" sz="2000">
                        <a:solidFill>
                          <a:srgbClr val="FF0000"/>
                        </a:solidFill>
                        <a:latin typeface="黑体" charset="-122"/>
                        <a:ea typeface="黑体" charset="-122"/>
                      </a:endParaRPr>
                    </a:p>
                  </a:txBody>
                  <a:tcPr anchor="ctr">
                    <a:lnL w="635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a:buNone/>
                      </a:pPr>
                      <a:r>
                        <a:rPr lang="zh-CN" altLang="en-US" sz="2000">
                          <a:solidFill>
                            <a:schemeClr val="tx1"/>
                          </a:solidFill>
                          <a:latin typeface="黑体" panose="02010609060101010101" charset="-122"/>
                          <a:ea typeface="黑体" panose="02010609060101010101" charset="-122"/>
                          <a:cs typeface="黑体" panose="02010609060101010101" charset="-122"/>
                        </a:rPr>
                        <a:t>实施“社会主义工业化”和“农业集体化”；实行自上而下的指令性计划经济</a:t>
                      </a:r>
                      <a:endParaRPr lang="zh-CN" altLang="en-US" sz="2000">
                        <a:solidFill>
                          <a:schemeClr val="tx1"/>
                        </a:solidFill>
                        <a:latin typeface="黑体" charset="-122"/>
                        <a:ea typeface="黑体" charset="-122"/>
                        <a:cs typeface="黑体" panose="02010609060101010101" charset="-122"/>
                      </a:endParaRPr>
                    </a:p>
                  </a:txBody>
                  <a:tcPr anchor="ctr">
                    <a:lnL w="6350">
                      <a:solidFill>
                        <a:srgbClr val="D9D9D9"/>
                      </a:solidFill>
                      <a:prstDash val="solid"/>
                    </a:lnL>
                    <a:lnR>
                      <a:noFill/>
                    </a:lnR>
                    <a:lnT>
                      <a:noFill/>
                    </a:lnT>
                    <a:lnB>
                      <a:noFill/>
                    </a:lnB>
                    <a:solidFill>
                      <a:srgbClr val="F2F2F2"/>
                    </a:solidFill>
                  </a:tcPr>
                </a:tc>
              </a:tr>
              <a:tr h="1615440">
                <a:tc>
                  <a:txBody>
                    <a:bodyPr vert="horz" wrap="square"/>
                    <a:lstStyle/>
                    <a:p>
                      <a:pPr algn="ctr">
                        <a:buNone/>
                      </a:pPr>
                      <a:r>
                        <a:rPr lang="zh-CN" altLang="en-US" sz="2000">
                          <a:solidFill>
                            <a:schemeClr val="tx1"/>
                          </a:solidFill>
                          <a:latin typeface="黑体" panose="02010609060101010101" charset="-122"/>
                          <a:ea typeface="黑体" panose="02010609060101010101" charset="-122"/>
                        </a:rPr>
                        <a:t>评价</a:t>
                      </a:r>
                      <a:endParaRPr lang="zh-CN" altLang="en-US" sz="2000">
                        <a:solidFill>
                          <a:schemeClr val="tx1"/>
                        </a:solidFill>
                        <a:latin typeface="黑体" panose="02010609060101010101" charset="-122"/>
                        <a:ea typeface="黑体" panose="02010609060101010101" charset="-122"/>
                      </a:endParaRPr>
                    </a:p>
                  </a:txBody>
                  <a:tcPr anchor="ctr">
                    <a:lnL>
                      <a:noFill/>
                    </a:lnL>
                    <a:lnR w="12700">
                      <a:solidFill>
                        <a:srgbClr val="D9D9D9"/>
                      </a:solidFill>
                      <a:prstDash val="solid"/>
                    </a:lnR>
                    <a:lnT>
                      <a:noFill/>
                    </a:lnT>
                    <a:lnB w="19050">
                      <a:solidFill>
                        <a:srgbClr val="595959"/>
                      </a:solidFill>
                      <a:prstDash val="solid"/>
                    </a:lnB>
                    <a:solidFill>
                      <a:srgbClr val="FFFFFF"/>
                    </a:solidFill>
                  </a:tcPr>
                </a:tc>
                <a:tc>
                  <a:txBody>
                    <a:bodyPr vert="horz" wrap="square"/>
                    <a:lstStyle/>
                    <a:p>
                      <a:pPr algn="just">
                        <a:buNone/>
                      </a:pPr>
                      <a:r>
                        <a:rPr lang="zh-CN" altLang="en-US" sz="2000">
                          <a:solidFill>
                            <a:schemeClr val="tx1"/>
                          </a:solidFill>
                          <a:latin typeface="黑体" panose="02010609060101010101" charset="-122"/>
                          <a:ea typeface="黑体" panose="02010609060101010101" charset="-122"/>
                        </a:rPr>
                        <a:t>保证了前线的粮食供应，缓解了城市饥荒，但严重损害了农民的利益，导致战后的经济和政治危机</a:t>
                      </a:r>
                      <a:endParaRPr lang="zh-CN" altLang="en-US" sz="2000">
                        <a:solidFill>
                          <a:schemeClr val="tx1"/>
                        </a:solidFill>
                        <a:latin typeface="黑体" panose="02010609060101010101" charset="-122"/>
                        <a:ea typeface="黑体" panose="02010609060101010101" charset="-122"/>
                      </a:endParaRPr>
                    </a:p>
                  </a:txBody>
                  <a:tcPr anchor="ctr">
                    <a:lnL w="12700">
                      <a:solidFill>
                        <a:srgbClr val="D9D9D9"/>
                      </a:solidFill>
                      <a:prstDash val="solid"/>
                    </a:lnL>
                    <a:lnR w="6350">
                      <a:solidFill>
                        <a:srgbClr val="D9D9D9"/>
                      </a:solidFill>
                      <a:prstDash val="solid"/>
                    </a:lnR>
                    <a:lnT>
                      <a:noFill/>
                    </a:lnT>
                    <a:lnB w="19050">
                      <a:solidFill>
                        <a:srgbClr val="595959"/>
                      </a:solidFill>
                      <a:prstDash val="solid"/>
                    </a:lnB>
                    <a:solidFill>
                      <a:srgbClr val="FFFFFF"/>
                    </a:solidFill>
                  </a:tcPr>
                </a:tc>
                <a:tc>
                  <a:txBody>
                    <a:bodyPr vert="horz" wrap="square"/>
                    <a:lstStyle/>
                    <a:p>
                      <a:pPr algn="just">
                        <a:buNone/>
                      </a:pPr>
                      <a:r>
                        <a:rPr lang="zh-CN" altLang="en-US" sz="2000">
                          <a:solidFill>
                            <a:schemeClr val="tx1"/>
                          </a:solidFill>
                          <a:latin typeface="黑体" panose="02010609060101010101" charset="-122"/>
                          <a:ea typeface="黑体" panose="02010609060101010101" charset="-122"/>
                        </a:rPr>
                        <a:t>稳定和恢复了国民经济，巩固了苏维埃政权</a:t>
                      </a:r>
                      <a:endParaRPr lang="zh-CN" altLang="en-US" sz="2000">
                        <a:solidFill>
                          <a:schemeClr val="tx1"/>
                        </a:solidFill>
                        <a:latin typeface="黑体" panose="02010609060101010101" charset="-122"/>
                        <a:ea typeface="黑体" panose="02010609060101010101" charset="-122"/>
                      </a:endParaRPr>
                    </a:p>
                  </a:txBody>
                  <a:tcPr anchor="ctr">
                    <a:lnL w="6350">
                      <a:solidFill>
                        <a:srgbClr val="D9D9D9"/>
                      </a:solidFill>
                      <a:prstDash val="solid"/>
                    </a:lnL>
                    <a:lnR w="6350">
                      <a:solidFill>
                        <a:srgbClr val="D9D9D9"/>
                      </a:solidFill>
                      <a:prstDash val="solid"/>
                    </a:lnR>
                    <a:lnT>
                      <a:noFill/>
                    </a:lnT>
                    <a:lnB w="19050">
                      <a:solidFill>
                        <a:srgbClr val="595959"/>
                      </a:solidFill>
                      <a:prstDash val="solid"/>
                    </a:lnB>
                    <a:solidFill>
                      <a:srgbClr val="FFFFFF"/>
                    </a:solidFill>
                  </a:tcPr>
                </a:tc>
                <a:tc>
                  <a:txBody>
                    <a:bodyPr vert="horz" wrap="square"/>
                    <a:lstStyle/>
                    <a:p>
                      <a:pPr algn="just">
                        <a:buNone/>
                      </a:pPr>
                      <a:r>
                        <a:rPr lang="zh-CN" altLang="en-US" sz="2000">
                          <a:solidFill>
                            <a:schemeClr val="tx1"/>
                          </a:solidFill>
                          <a:latin typeface="黑体" panose="02010609060101010101" charset="-122"/>
                          <a:ea typeface="黑体" panose="02010609060101010101" charset="-122"/>
                        </a:rPr>
                        <a:t>实现了工业化，奠定了强大国家的基础，赢得了巨大的国际声誉。但也造成了国</a:t>
                      </a:r>
                      <a:r>
                        <a:rPr lang="zh-CN" altLang="en-US" sz="2000">
                          <a:solidFill>
                            <a:srgbClr val="FF0000"/>
                          </a:solidFill>
                          <a:latin typeface="黑体" panose="02010609060101010101" charset="-122"/>
                          <a:ea typeface="黑体" panose="02010609060101010101" charset="-122"/>
                        </a:rPr>
                        <a:t>民经济比例失调</a:t>
                      </a:r>
                      <a:r>
                        <a:rPr lang="zh-CN" altLang="en-US" sz="2000">
                          <a:solidFill>
                            <a:schemeClr val="tx1"/>
                          </a:solidFill>
                          <a:latin typeface="黑体" panose="02010609060101010101" charset="-122"/>
                          <a:ea typeface="黑体" panose="02010609060101010101" charset="-122"/>
                        </a:rPr>
                        <a:t>，农业和轻工业长期落后，消费水平相对较低等问题</a:t>
                      </a:r>
                      <a:endParaRPr lang="zh-CN" altLang="en-US" sz="2000">
                        <a:solidFill>
                          <a:schemeClr val="tx1"/>
                        </a:solidFill>
                        <a:latin typeface="黑体" charset="-122"/>
                        <a:ea typeface="黑体" charset="-122"/>
                      </a:endParaRPr>
                    </a:p>
                  </a:txBody>
                  <a:tcPr anchor="ctr">
                    <a:lnL w="6350">
                      <a:solidFill>
                        <a:srgbClr val="D9D9D9"/>
                      </a:solidFill>
                      <a:prstDash val="solid"/>
                    </a:lnL>
                    <a:lnR>
                      <a:noFill/>
                    </a:lnR>
                    <a:lnT>
                      <a:noFill/>
                    </a:lnT>
                    <a:lnB w="19050">
                      <a:solidFill>
                        <a:srgbClr val="595959"/>
                      </a:solidFill>
                      <a:prstDash val="solid"/>
                    </a:lnB>
                    <a:solidFill>
                      <a:srgbClr val="FFFFFF"/>
                    </a:solidFill>
                  </a:tcPr>
                </a:tc>
              </a:tr>
            </a:tbl>
          </a:graphicData>
        </a:graphic>
      </p:graphicFrame>
    </p:spTree>
  </p:cSld>
  <p:clrMapOvr>
    <a:masterClrMapping/>
  </p:clrMapOvr>
  <p:transition spd="slow"/>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平行四边形 4" descr="e7d195523061f1c02e66e4f24090f95771f2a25398b4c6a397210DEF3B34B42E7CAE3753A3E55670C5C5B393DCCD8D49F265F3A29442F2D10D421F974AABEA3384308323DA72972389F1817D14B0E600B08268C7BC7E4A35D45CCB88A1BF82425FF0930F309BDF92E2DE48D2D4103D64B064A34FF7BE536862ADE2479076FA1EDB68F7FB5A6497CC"/>
          <p:cNvSpPr/>
          <p:nvPr/>
        </p:nvSpPr>
        <p:spPr>
          <a:xfrm>
            <a:off x="137160" y="127000"/>
            <a:ext cx="2450465" cy="508635"/>
          </a:xfrm>
          <a:prstGeom prst="parallelogram">
            <a:avLst>
              <a:gd name="adj" fmla="val 95618"/>
            </a:avLst>
          </a:prstGeom>
          <a:solidFill>
            <a:srgbClr val="CD28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91465" y="120650"/>
            <a:ext cx="2141855" cy="521970"/>
          </a:xfrm>
          <a:prstGeom prst="rect">
            <a:avLst/>
          </a:prstGeom>
          <a:noFill/>
        </p:spPr>
        <p:txBody>
          <a:bodyPr wrap="square" rtlCol="0">
            <a:spAutoFit/>
          </a:bodyPr>
          <a:lstStyle/>
          <a:p>
            <a:pPr algn="ctr"/>
            <a:r>
              <a:rPr lang="zh-CN" altLang="en-US" sz="2800" b="1">
                <a:solidFill>
                  <a:schemeClr val="bg1"/>
                </a:solidFill>
                <a:latin typeface="黑体" panose="02010609060101010101" charset="-122"/>
                <a:ea typeface="黑体" panose="02010609060101010101" charset="-122"/>
              </a:rPr>
              <a:t>课堂总结</a:t>
            </a:r>
            <a:endParaRPr lang="zh-CN" altLang="en-US" sz="2800" b="1">
              <a:solidFill>
                <a:schemeClr val="bg1"/>
              </a:solidFill>
              <a:latin typeface="黑体" charset="-122"/>
              <a:ea typeface="黑体" charset="-122"/>
            </a:endParaRPr>
          </a:p>
        </p:txBody>
      </p:sp>
      <p:pic>
        <p:nvPicPr>
          <p:cNvPr id="4" name="图片 3" descr="C:/Users/ADMINI~1/AppData/Local/Temp/kaimatting/20200317154104/output_aiMatting_20200317154125.pngoutput_aiMatting_20200317154125"/>
          <p:cNvPicPr>
            <a:picLocks noChangeAspect="1"/>
          </p:cNvPicPr>
          <p:nvPr/>
        </p:nvPicPr>
        <p:blipFill>
          <a:blip r:embed="rId2"/>
          <a:stretch>
            <a:fillRect/>
          </a:stretch>
        </p:blipFill>
        <p:spPr>
          <a:xfrm>
            <a:off x="8366760" y="4519930"/>
            <a:ext cx="3825240" cy="2338070"/>
          </a:xfrm>
          <a:prstGeom prst="rect">
            <a:avLst/>
          </a:prstGeom>
        </p:spPr>
      </p:pic>
      <p:sp>
        <p:nvSpPr>
          <p:cNvPr id="7" name="文本框 6"/>
          <p:cNvSpPr txBox="1"/>
          <p:nvPr/>
        </p:nvSpPr>
        <p:spPr>
          <a:xfrm>
            <a:off x="137160" y="982345"/>
            <a:ext cx="417830" cy="5737860"/>
          </a:xfrm>
          <a:prstGeom prst="rect">
            <a:avLst/>
          </a:prstGeom>
          <a:noFill/>
        </p:spPr>
        <p:txBody>
          <a:bodyPr wrap="square" rtlCol="0" anchor="t">
            <a:spAutoFit/>
          </a:bodyPr>
          <a:lstStyle/>
          <a:p>
            <a:pPr>
              <a:lnSpc>
                <a:spcPct val="90000"/>
              </a:lnSpc>
            </a:pPr>
            <a:r>
              <a:rPr lang="zh-CN" altLang="en-US" sz="2400" b="1">
                <a:latin typeface="黑体" panose="02010609060101010101" charset="-122"/>
                <a:ea typeface="黑体" panose="02010609060101010101" charset="-122"/>
              </a:rPr>
              <a:t>十月革命的胜利与苏联的社会主义实践</a:t>
            </a:r>
            <a:endParaRPr lang="zh-CN" altLang="en-US" sz="2400" b="1">
              <a:latin typeface="黑体" panose="02010609060101010101" charset="-122"/>
              <a:ea typeface="黑体" panose="02010609060101010101" charset="-122"/>
            </a:endParaRPr>
          </a:p>
        </p:txBody>
      </p:sp>
      <p:sp>
        <p:nvSpPr>
          <p:cNvPr id="30" name="文本框 29"/>
          <p:cNvSpPr txBox="1"/>
          <p:nvPr/>
        </p:nvSpPr>
        <p:spPr>
          <a:xfrm>
            <a:off x="960755" y="1306830"/>
            <a:ext cx="2038985" cy="398780"/>
          </a:xfrm>
          <a:prstGeom prst="rect">
            <a:avLst/>
          </a:prstGeom>
          <a:noFill/>
        </p:spPr>
        <p:txBody>
          <a:bodyPr wrap="square" rtlCol="0">
            <a:spAutoFit/>
          </a:bodyPr>
          <a:lstStyle/>
          <a:p>
            <a:r>
              <a:rPr lang="zh-CN" altLang="en-US" sz="2000">
                <a:solidFill>
                  <a:schemeClr val="tx1">
                    <a:lumMod val="95000"/>
                    <a:lumOff val="5000"/>
                  </a:schemeClr>
                </a:solidFill>
                <a:latin typeface="黑体" panose="02010609060101010101" charset="-122"/>
                <a:ea typeface="黑体" panose="02010609060101010101" charset="-122"/>
              </a:rPr>
              <a:t>列宁主义的形成</a:t>
            </a:r>
            <a:endParaRPr lang="zh-CN" altLang="en-US" sz="2000">
              <a:solidFill>
                <a:schemeClr val="tx1">
                  <a:lumMod val="95000"/>
                  <a:lumOff val="5000"/>
                </a:schemeClr>
              </a:solidFill>
              <a:latin typeface="黑体" charset="-122"/>
              <a:ea typeface="黑体" charset="-122"/>
            </a:endParaRPr>
          </a:p>
        </p:txBody>
      </p:sp>
      <p:sp>
        <p:nvSpPr>
          <p:cNvPr id="24" name="文本框 23"/>
          <p:cNvSpPr txBox="1"/>
          <p:nvPr/>
        </p:nvSpPr>
        <p:spPr>
          <a:xfrm>
            <a:off x="960755" y="2751455"/>
            <a:ext cx="2038985" cy="398780"/>
          </a:xfrm>
          <a:prstGeom prst="rect">
            <a:avLst/>
          </a:prstGeom>
          <a:noFill/>
        </p:spPr>
        <p:txBody>
          <a:bodyPr wrap="square" rtlCol="0">
            <a:spAutoFit/>
          </a:bodyPr>
          <a:lstStyle/>
          <a:p>
            <a:r>
              <a:rPr lang="zh-CN" altLang="en-US" sz="2000">
                <a:solidFill>
                  <a:schemeClr val="tx1">
                    <a:lumMod val="95000"/>
                    <a:lumOff val="5000"/>
                  </a:schemeClr>
                </a:solidFill>
                <a:latin typeface="黑体" panose="02010609060101010101" charset="-122"/>
                <a:ea typeface="黑体" panose="02010609060101010101" charset="-122"/>
              </a:rPr>
              <a:t>十月革命的胜利</a:t>
            </a:r>
            <a:endParaRPr lang="zh-CN" altLang="en-US" sz="2000">
              <a:solidFill>
                <a:schemeClr val="tx1">
                  <a:lumMod val="95000"/>
                  <a:lumOff val="5000"/>
                </a:schemeClr>
              </a:solidFill>
              <a:latin typeface="黑体" panose="02010609060101010101" charset="-122"/>
              <a:ea typeface="黑体" panose="02010609060101010101" charset="-122"/>
            </a:endParaRPr>
          </a:p>
        </p:txBody>
      </p:sp>
      <p:sp>
        <p:nvSpPr>
          <p:cNvPr id="18" name="文本框 17"/>
          <p:cNvSpPr txBox="1"/>
          <p:nvPr/>
        </p:nvSpPr>
        <p:spPr>
          <a:xfrm>
            <a:off x="960755" y="4606290"/>
            <a:ext cx="1804670" cy="706755"/>
          </a:xfrm>
          <a:prstGeom prst="rect">
            <a:avLst/>
          </a:prstGeom>
          <a:noFill/>
        </p:spPr>
        <p:txBody>
          <a:bodyPr wrap="square" rtlCol="0">
            <a:spAutoFit/>
          </a:bodyPr>
          <a:lstStyle/>
          <a:p>
            <a:r>
              <a:rPr lang="zh-CN" altLang="en-US" sz="2000">
                <a:solidFill>
                  <a:schemeClr val="tx1">
                    <a:lumMod val="95000"/>
                    <a:lumOff val="5000"/>
                  </a:schemeClr>
                </a:solidFill>
                <a:latin typeface="黑体" panose="02010609060101010101" charset="-122"/>
                <a:ea typeface="黑体" panose="02010609060101010101" charset="-122"/>
              </a:rPr>
              <a:t>苏联建设社会主义的实践</a:t>
            </a:r>
            <a:endParaRPr lang="zh-CN" altLang="en-US" sz="2000">
              <a:solidFill>
                <a:schemeClr val="tx1">
                  <a:lumMod val="95000"/>
                  <a:lumOff val="5000"/>
                </a:schemeClr>
              </a:solidFill>
              <a:latin typeface="黑体" panose="02010609060101010101" charset="-122"/>
              <a:ea typeface="黑体" panose="02010609060101010101" charset="-122"/>
            </a:endParaRPr>
          </a:p>
        </p:txBody>
      </p:sp>
      <p:sp>
        <p:nvSpPr>
          <p:cNvPr id="8" name="文本框 7"/>
          <p:cNvSpPr txBox="1"/>
          <p:nvPr/>
        </p:nvSpPr>
        <p:spPr>
          <a:xfrm>
            <a:off x="3247390" y="783590"/>
            <a:ext cx="5508625" cy="1445260"/>
          </a:xfrm>
          <a:prstGeom prst="rect">
            <a:avLst/>
          </a:prstGeom>
          <a:noFill/>
        </p:spPr>
        <p:txBody>
          <a:bodyPr wrap="square" rtlCol="0">
            <a:spAutoFit/>
          </a:bodyPr>
          <a:lstStyle/>
          <a:p>
            <a:pPr>
              <a:lnSpc>
                <a:spcPct val="110000"/>
              </a:lnSpc>
            </a:pPr>
            <a:r>
              <a:rPr lang="zh-CN" altLang="en-US" sz="2000">
                <a:solidFill>
                  <a:schemeClr val="tx1">
                    <a:lumMod val="95000"/>
                    <a:lumOff val="5000"/>
                  </a:schemeClr>
                </a:solidFill>
                <a:latin typeface="黑体" panose="02010609060101010101" charset="-122"/>
                <a:ea typeface="黑体" panose="02010609060101010101" charset="-122"/>
              </a:rPr>
              <a:t>背景</a:t>
            </a:r>
            <a:endParaRPr lang="zh-CN" altLang="en-US" sz="2000">
              <a:solidFill>
                <a:schemeClr val="tx1">
                  <a:lumMod val="95000"/>
                  <a:lumOff val="5000"/>
                </a:schemeClr>
              </a:solidFill>
              <a:latin typeface="黑体" panose="02010609060101010101" charset="-122"/>
              <a:ea typeface="黑体" panose="02010609060101010101" charset="-122"/>
            </a:endParaRPr>
          </a:p>
          <a:p>
            <a:pPr>
              <a:lnSpc>
                <a:spcPct val="110000"/>
              </a:lnSpc>
            </a:pPr>
            <a:r>
              <a:rPr lang="zh-CN" altLang="en-US" sz="2000">
                <a:solidFill>
                  <a:schemeClr val="tx1">
                    <a:lumMod val="95000"/>
                    <a:lumOff val="5000"/>
                  </a:schemeClr>
                </a:solidFill>
                <a:latin typeface="黑体" panose="02010609060101010101" charset="-122"/>
                <a:ea typeface="黑体" panose="02010609060101010101" charset="-122"/>
              </a:rPr>
              <a:t>过程：创办《火星报》、</a:t>
            </a:r>
            <a:r>
              <a:rPr lang="zh-CN" sz="2000">
                <a:latin typeface="黑体" panose="02010609060101010101" charset="-122"/>
                <a:ea typeface="黑体" panose="02010609060101010101" charset="-122"/>
                <a:cs typeface="黑体" panose="02010609060101010101" charset="-122"/>
                <a:sym typeface="+mn-ea"/>
              </a:rPr>
              <a:t>布尔什维克党的建立</a:t>
            </a:r>
            <a:endParaRPr lang="zh-CN" sz="2000">
              <a:latin typeface="黑体" charset="-122"/>
              <a:ea typeface="黑体" charset="-122"/>
              <a:cs typeface="黑体" panose="02010609060101010101" charset="-122"/>
              <a:sym typeface="+mn-ea"/>
            </a:endParaRPr>
          </a:p>
          <a:p>
            <a:pPr>
              <a:lnSpc>
                <a:spcPct val="110000"/>
              </a:lnSpc>
            </a:pPr>
            <a:r>
              <a:rPr lang="zh-CN" altLang="en-US" sz="2000">
                <a:solidFill>
                  <a:schemeClr val="tx1">
                    <a:lumMod val="95000"/>
                    <a:lumOff val="5000"/>
                  </a:schemeClr>
                </a:solidFill>
                <a:latin typeface="黑体" panose="02010609060101010101" charset="-122"/>
                <a:ea typeface="黑体" panose="02010609060101010101" charset="-122"/>
              </a:rPr>
              <a:t>主要内容</a:t>
            </a:r>
            <a:endParaRPr lang="zh-CN" altLang="en-US" sz="2000">
              <a:solidFill>
                <a:schemeClr val="tx1">
                  <a:lumMod val="95000"/>
                  <a:lumOff val="5000"/>
                </a:schemeClr>
              </a:solidFill>
              <a:latin typeface="黑体" panose="02010609060101010101" charset="-122"/>
              <a:ea typeface="黑体" panose="02010609060101010101" charset="-122"/>
            </a:endParaRPr>
          </a:p>
          <a:p>
            <a:pPr>
              <a:lnSpc>
                <a:spcPct val="110000"/>
              </a:lnSpc>
            </a:pPr>
            <a:r>
              <a:rPr lang="zh-CN" altLang="en-US" sz="2000">
                <a:solidFill>
                  <a:schemeClr val="tx1">
                    <a:lumMod val="95000"/>
                    <a:lumOff val="5000"/>
                  </a:schemeClr>
                </a:solidFill>
                <a:latin typeface="黑体" panose="02010609060101010101" charset="-122"/>
                <a:ea typeface="黑体" panose="02010609060101010101" charset="-122"/>
              </a:rPr>
              <a:t>评价</a:t>
            </a:r>
            <a:endParaRPr lang="zh-CN" altLang="en-US" sz="2000">
              <a:solidFill>
                <a:schemeClr val="tx1">
                  <a:lumMod val="95000"/>
                  <a:lumOff val="5000"/>
                </a:schemeClr>
              </a:solidFill>
              <a:latin typeface="黑体" panose="02010609060101010101" charset="-122"/>
              <a:ea typeface="黑体" panose="02010609060101010101" charset="-122"/>
            </a:endParaRPr>
          </a:p>
        </p:txBody>
      </p:sp>
      <p:sp>
        <p:nvSpPr>
          <p:cNvPr id="12" name="文本框 11"/>
          <p:cNvSpPr txBox="1"/>
          <p:nvPr/>
        </p:nvSpPr>
        <p:spPr>
          <a:xfrm>
            <a:off x="3247390" y="2228850"/>
            <a:ext cx="5508625" cy="1445260"/>
          </a:xfrm>
          <a:prstGeom prst="rect">
            <a:avLst/>
          </a:prstGeom>
          <a:noFill/>
        </p:spPr>
        <p:txBody>
          <a:bodyPr wrap="square" rtlCol="0">
            <a:spAutoFit/>
          </a:bodyPr>
          <a:lstStyle/>
          <a:p>
            <a:pPr>
              <a:lnSpc>
                <a:spcPct val="110000"/>
              </a:lnSpc>
            </a:pPr>
            <a:r>
              <a:rPr lang="zh-CN" altLang="en-US" sz="2000">
                <a:solidFill>
                  <a:schemeClr val="tx1"/>
                </a:solidFill>
                <a:latin typeface="黑体" panose="02010609060101010101" charset="-122"/>
                <a:ea typeface="黑体" panose="02010609060101010101" charset="-122"/>
                <a:cs typeface="黑体" panose="02010609060101010101" charset="-122"/>
                <a:sym typeface="+mn-ea"/>
              </a:rPr>
              <a:t>背景：</a:t>
            </a:r>
            <a:r>
              <a:rPr lang="en-US" altLang="zh-CN" sz="2000">
                <a:solidFill>
                  <a:schemeClr val="tx1"/>
                </a:solidFill>
                <a:latin typeface="黑体" panose="02010609060101010101" charset="-122"/>
                <a:ea typeface="黑体" panose="02010609060101010101" charset="-122"/>
                <a:cs typeface="黑体" panose="02010609060101010101" charset="-122"/>
                <a:sym typeface="+mn-ea"/>
              </a:rPr>
              <a:t>1917</a:t>
            </a:r>
            <a:r>
              <a:rPr lang="zh-CN" altLang="en-US" sz="2000">
                <a:solidFill>
                  <a:schemeClr val="tx1"/>
                </a:solidFill>
                <a:latin typeface="黑体" panose="02010609060101010101" charset="-122"/>
                <a:ea typeface="黑体" panose="02010609060101010101" charset="-122"/>
                <a:cs typeface="黑体" panose="02010609060101010101" charset="-122"/>
                <a:sym typeface="+mn-ea"/>
              </a:rPr>
              <a:t>年俄国重要革命事件</a:t>
            </a:r>
            <a:endParaRPr lang="zh-CN" altLang="en-US" sz="2000">
              <a:solidFill>
                <a:schemeClr val="tx1"/>
              </a:solidFill>
              <a:latin typeface="黑体" panose="02010609060101010101" charset="-122"/>
              <a:ea typeface="黑体" panose="02010609060101010101" charset="-122"/>
            </a:endParaRPr>
          </a:p>
          <a:p>
            <a:pPr>
              <a:lnSpc>
                <a:spcPct val="110000"/>
              </a:lnSpc>
            </a:pPr>
            <a:r>
              <a:rPr lang="zh-CN" altLang="en-US" sz="2000">
                <a:solidFill>
                  <a:schemeClr val="tx1"/>
                </a:solidFill>
                <a:latin typeface="黑体" panose="02010609060101010101" charset="-122"/>
                <a:ea typeface="黑体" panose="02010609060101010101" charset="-122"/>
              </a:rPr>
              <a:t>进程：占领冬宫、建立政权</a:t>
            </a:r>
            <a:endParaRPr lang="zh-CN" altLang="en-US" sz="2000">
              <a:solidFill>
                <a:schemeClr val="tx1"/>
              </a:solidFill>
              <a:latin typeface="黑体" panose="02010609060101010101" charset="-122"/>
              <a:ea typeface="黑体" panose="02010609060101010101" charset="-122"/>
            </a:endParaRPr>
          </a:p>
          <a:p>
            <a:pPr>
              <a:lnSpc>
                <a:spcPct val="110000"/>
              </a:lnSpc>
            </a:pPr>
            <a:r>
              <a:rPr lang="zh-CN" altLang="en-US" sz="2000">
                <a:solidFill>
                  <a:schemeClr val="tx1"/>
                </a:solidFill>
                <a:latin typeface="黑体" panose="02010609060101010101" charset="-122"/>
                <a:ea typeface="黑体" panose="02010609060101010101" charset="-122"/>
              </a:rPr>
              <a:t>历史意义</a:t>
            </a:r>
            <a:endParaRPr lang="zh-CN" altLang="en-US" sz="2000">
              <a:solidFill>
                <a:schemeClr val="tx1"/>
              </a:solidFill>
              <a:latin typeface="黑体" panose="02010609060101010101" charset="-122"/>
              <a:ea typeface="黑体" panose="02010609060101010101" charset="-122"/>
            </a:endParaRPr>
          </a:p>
          <a:p>
            <a:pPr>
              <a:lnSpc>
                <a:spcPct val="110000"/>
              </a:lnSpc>
            </a:pPr>
            <a:r>
              <a:rPr lang="zh-CN" altLang="en-US" sz="2000">
                <a:solidFill>
                  <a:schemeClr val="tx1"/>
                </a:solidFill>
                <a:latin typeface="黑体" panose="02010609060101010101" charset="-122"/>
                <a:ea typeface="黑体" panose="02010609060101010101" charset="-122"/>
              </a:rPr>
              <a:t>【比较二月革命和十月革命】</a:t>
            </a:r>
            <a:endParaRPr lang="zh-CN" altLang="en-US" sz="2000">
              <a:solidFill>
                <a:schemeClr val="tx1"/>
              </a:solidFill>
              <a:latin typeface="黑体" panose="02010609060101010101" charset="-122"/>
              <a:ea typeface="黑体" panose="02010609060101010101" charset="-122"/>
            </a:endParaRPr>
          </a:p>
        </p:txBody>
      </p:sp>
      <p:sp>
        <p:nvSpPr>
          <p:cNvPr id="13" name="文本框 12"/>
          <p:cNvSpPr txBox="1"/>
          <p:nvPr/>
        </p:nvSpPr>
        <p:spPr>
          <a:xfrm>
            <a:off x="2923540" y="3738880"/>
            <a:ext cx="1993900" cy="1014730"/>
          </a:xfrm>
          <a:prstGeom prst="rect">
            <a:avLst/>
          </a:prstGeom>
          <a:noFill/>
        </p:spPr>
        <p:txBody>
          <a:bodyPr wrap="square" rtlCol="0">
            <a:spAutoFit/>
          </a:bodyPr>
          <a:lstStyle/>
          <a:p>
            <a:pPr>
              <a:lnSpc>
                <a:spcPct val="100000"/>
              </a:lnSpc>
            </a:pPr>
            <a:r>
              <a:rPr sz="2000">
                <a:solidFill>
                  <a:schemeClr val="tx1"/>
                </a:solidFill>
                <a:latin typeface="黑体" panose="02010609060101010101" charset="-122"/>
                <a:ea typeface="黑体" panose="02010609060101010101" charset="-122"/>
                <a:cs typeface="黑体" panose="02010609060101010101" charset="-122"/>
                <a:sym typeface="+mn-ea"/>
              </a:rPr>
              <a:t>列宁对社会主义建设道路的探索</a:t>
            </a:r>
            <a:endParaRPr sz="2000">
              <a:solidFill>
                <a:schemeClr val="tx1"/>
              </a:solidFill>
              <a:latin typeface="黑体" charset="-122"/>
              <a:ea typeface="黑体" charset="-122"/>
              <a:cs typeface="黑体" panose="02010609060101010101" charset="-122"/>
              <a:sym typeface="+mn-ea"/>
            </a:endParaRPr>
          </a:p>
          <a:p>
            <a:pPr algn="ctr">
              <a:lnSpc>
                <a:spcPct val="100000"/>
              </a:lnSpc>
            </a:pPr>
            <a:r>
              <a:rPr sz="2000">
                <a:solidFill>
                  <a:schemeClr val="tx1"/>
                </a:solidFill>
                <a:latin typeface="黑体" panose="02010609060101010101" charset="-122"/>
                <a:ea typeface="黑体" panose="02010609060101010101" charset="-122"/>
                <a:cs typeface="黑体" panose="02010609060101010101" charset="-122"/>
                <a:sym typeface="+mn-ea"/>
              </a:rPr>
              <a:t>（1918-1924）</a:t>
            </a:r>
            <a:endParaRPr sz="2000">
              <a:solidFill>
                <a:schemeClr val="tx1"/>
              </a:solidFill>
              <a:latin typeface="黑体" panose="02010609060101010101" charset="-122"/>
              <a:ea typeface="黑体" panose="02010609060101010101" charset="-122"/>
              <a:cs typeface="黑体" panose="02010609060101010101" charset="-122"/>
              <a:sym typeface="+mn-ea"/>
            </a:endParaRPr>
          </a:p>
        </p:txBody>
      </p:sp>
      <p:sp>
        <p:nvSpPr>
          <p:cNvPr id="14" name="文本框 13"/>
          <p:cNvSpPr txBox="1"/>
          <p:nvPr/>
        </p:nvSpPr>
        <p:spPr>
          <a:xfrm>
            <a:off x="5019040" y="3693160"/>
            <a:ext cx="6036310" cy="1106805"/>
          </a:xfrm>
          <a:prstGeom prst="rect">
            <a:avLst/>
          </a:prstGeom>
          <a:noFill/>
        </p:spPr>
        <p:txBody>
          <a:bodyPr wrap="square" rtlCol="0">
            <a:spAutoFit/>
          </a:bodyPr>
          <a:lstStyle/>
          <a:p>
            <a:pPr>
              <a:lnSpc>
                <a:spcPct val="110000"/>
              </a:lnSpc>
            </a:pPr>
            <a:r>
              <a:rPr sz="2000">
                <a:solidFill>
                  <a:schemeClr val="tx1"/>
                </a:solidFill>
                <a:latin typeface="黑体" panose="02010609060101010101" charset="-122"/>
                <a:ea typeface="黑体" panose="02010609060101010101" charset="-122"/>
                <a:cs typeface="黑体" panose="02010609060101010101" charset="-122"/>
                <a:sym typeface="+mn-ea"/>
              </a:rPr>
              <a:t>战时共产主义政策</a:t>
            </a:r>
            <a:r>
              <a:rPr lang="zh-CN" sz="2000">
                <a:solidFill>
                  <a:schemeClr val="tx1"/>
                </a:solidFill>
                <a:latin typeface="黑体" panose="02010609060101010101" charset="-122"/>
                <a:ea typeface="黑体" panose="02010609060101010101" charset="-122"/>
                <a:cs typeface="黑体" panose="02010609060101010101" charset="-122"/>
                <a:sym typeface="+mn-ea"/>
              </a:rPr>
              <a:t>：背景、目的、重要措施、评价</a:t>
            </a:r>
            <a:endParaRPr lang="zh-CN" sz="2000">
              <a:solidFill>
                <a:schemeClr val="tx1"/>
              </a:solidFill>
              <a:latin typeface="黑体" charset="-122"/>
              <a:ea typeface="黑体" charset="-122"/>
              <a:cs typeface="黑体" panose="02010609060101010101" charset="-122"/>
              <a:sym typeface="+mn-ea"/>
            </a:endParaRPr>
          </a:p>
          <a:p>
            <a:pPr>
              <a:lnSpc>
                <a:spcPct val="110000"/>
              </a:lnSpc>
            </a:pPr>
            <a:r>
              <a:rPr lang="zh-CN" sz="2000">
                <a:solidFill>
                  <a:schemeClr val="tx1"/>
                </a:solidFill>
                <a:latin typeface="黑体" panose="02010609060101010101" charset="-122"/>
                <a:ea typeface="黑体" panose="02010609060101010101" charset="-122"/>
                <a:cs typeface="黑体" panose="02010609060101010101" charset="-122"/>
                <a:sym typeface="+mn-ea"/>
              </a:rPr>
              <a:t>新经济政策：背景、主要措施、评价</a:t>
            </a:r>
            <a:endParaRPr lang="zh-CN" sz="2000">
              <a:solidFill>
                <a:schemeClr val="tx1"/>
              </a:solidFill>
              <a:latin typeface="黑体" panose="02010609060101010101" charset="-122"/>
              <a:ea typeface="黑体" panose="02010609060101010101" charset="-122"/>
              <a:cs typeface="黑体" panose="02010609060101010101" charset="-122"/>
              <a:sym typeface="+mn-ea"/>
            </a:endParaRPr>
          </a:p>
          <a:p>
            <a:pPr>
              <a:lnSpc>
                <a:spcPct val="110000"/>
              </a:lnSpc>
            </a:pPr>
            <a:r>
              <a:rPr lang="zh-CN" sz="2000">
                <a:latin typeface="黑体" panose="02010609060101010101" charset="-122"/>
                <a:ea typeface="黑体" panose="02010609060101010101" charset="-122"/>
                <a:cs typeface="黑体" panose="02010609060101010101" charset="-122"/>
                <a:sym typeface="+mn-ea"/>
              </a:rPr>
              <a:t>苏联的成立</a:t>
            </a:r>
            <a:endParaRPr lang="zh-CN" sz="2000">
              <a:solidFill>
                <a:schemeClr val="tx1"/>
              </a:solidFill>
              <a:latin typeface="黑体" panose="02010609060101010101" charset="-122"/>
              <a:ea typeface="黑体" panose="02010609060101010101" charset="-122"/>
              <a:cs typeface="黑体" panose="02010609060101010101" charset="-122"/>
              <a:sym typeface="+mn-ea"/>
            </a:endParaRPr>
          </a:p>
        </p:txBody>
      </p:sp>
      <p:sp>
        <p:nvSpPr>
          <p:cNvPr id="15" name="文本框 14"/>
          <p:cNvSpPr txBox="1"/>
          <p:nvPr/>
        </p:nvSpPr>
        <p:spPr>
          <a:xfrm>
            <a:off x="2923540" y="5013960"/>
            <a:ext cx="1784350" cy="1014730"/>
          </a:xfrm>
          <a:prstGeom prst="rect">
            <a:avLst/>
          </a:prstGeom>
          <a:noFill/>
        </p:spPr>
        <p:txBody>
          <a:bodyPr wrap="square" rtlCol="0">
            <a:spAutoFit/>
          </a:bodyPr>
          <a:lstStyle/>
          <a:p>
            <a:pPr>
              <a:lnSpc>
                <a:spcPct val="100000"/>
              </a:lnSpc>
            </a:pPr>
            <a:r>
              <a:rPr sz="2000">
                <a:solidFill>
                  <a:schemeClr val="tx1"/>
                </a:solidFill>
                <a:latin typeface="黑体" panose="02010609060101010101" charset="-122"/>
                <a:ea typeface="黑体" panose="02010609060101010101" charset="-122"/>
                <a:cs typeface="黑体" panose="02010609060101010101" charset="-122"/>
                <a:sym typeface="+mn-ea"/>
              </a:rPr>
              <a:t>斯大林时期的社会主义建设</a:t>
            </a:r>
            <a:endParaRPr sz="2000">
              <a:solidFill>
                <a:schemeClr val="tx1"/>
              </a:solidFill>
              <a:latin typeface="黑体" panose="02010609060101010101" charset="-122"/>
              <a:ea typeface="黑体" panose="02010609060101010101" charset="-122"/>
              <a:cs typeface="黑体" panose="02010609060101010101" charset="-122"/>
              <a:sym typeface="+mn-ea"/>
            </a:endParaRPr>
          </a:p>
          <a:p>
            <a:pPr algn="ctr">
              <a:lnSpc>
                <a:spcPct val="100000"/>
              </a:lnSpc>
            </a:pPr>
            <a:r>
              <a:rPr sz="2000">
                <a:solidFill>
                  <a:schemeClr val="tx1"/>
                </a:solidFill>
                <a:latin typeface="黑体" panose="02010609060101010101" charset="-122"/>
                <a:ea typeface="黑体" panose="02010609060101010101" charset="-122"/>
                <a:cs typeface="黑体" panose="02010609060101010101" charset="-122"/>
                <a:sym typeface="+mn-ea"/>
              </a:rPr>
              <a:t>（19</a:t>
            </a:r>
            <a:r>
              <a:rPr lang="en-US" sz="2000">
                <a:solidFill>
                  <a:schemeClr val="tx1"/>
                </a:solidFill>
                <a:latin typeface="黑体" panose="02010609060101010101" charset="-122"/>
                <a:ea typeface="黑体" panose="02010609060101010101" charset="-122"/>
                <a:cs typeface="黑体" panose="02010609060101010101" charset="-122"/>
                <a:sym typeface="+mn-ea"/>
              </a:rPr>
              <a:t>2</a:t>
            </a:r>
            <a:r>
              <a:rPr sz="2000">
                <a:solidFill>
                  <a:schemeClr val="tx1"/>
                </a:solidFill>
                <a:latin typeface="黑体" panose="02010609060101010101" charset="-122"/>
                <a:ea typeface="黑体" panose="02010609060101010101" charset="-122"/>
                <a:cs typeface="黑体" panose="02010609060101010101" charset="-122"/>
                <a:sym typeface="+mn-ea"/>
              </a:rPr>
              <a:t>8-19</a:t>
            </a:r>
            <a:r>
              <a:rPr lang="en-US" sz="2000">
                <a:solidFill>
                  <a:schemeClr val="tx1"/>
                </a:solidFill>
                <a:latin typeface="黑体" panose="02010609060101010101" charset="-122"/>
                <a:ea typeface="黑体" panose="02010609060101010101" charset="-122"/>
                <a:cs typeface="黑体" panose="02010609060101010101" charset="-122"/>
                <a:sym typeface="+mn-ea"/>
              </a:rPr>
              <a:t>37</a:t>
            </a:r>
            <a:r>
              <a:rPr sz="2000">
                <a:solidFill>
                  <a:schemeClr val="tx1"/>
                </a:solidFill>
                <a:latin typeface="黑体" panose="02010609060101010101" charset="-122"/>
                <a:ea typeface="黑体" panose="02010609060101010101" charset="-122"/>
                <a:cs typeface="黑体" panose="02010609060101010101" charset="-122"/>
                <a:sym typeface="+mn-ea"/>
              </a:rPr>
              <a:t>）</a:t>
            </a:r>
            <a:endParaRPr sz="2000">
              <a:solidFill>
                <a:schemeClr val="tx1"/>
              </a:solidFill>
              <a:latin typeface="黑体" panose="02010609060101010101" charset="-122"/>
              <a:ea typeface="黑体" panose="02010609060101010101" charset="-122"/>
              <a:cs typeface="黑体" panose="02010609060101010101" charset="-122"/>
              <a:sym typeface="+mn-ea"/>
            </a:endParaRPr>
          </a:p>
        </p:txBody>
      </p:sp>
      <p:sp>
        <p:nvSpPr>
          <p:cNvPr id="16" name="文本框 15"/>
          <p:cNvSpPr txBox="1"/>
          <p:nvPr/>
        </p:nvSpPr>
        <p:spPr>
          <a:xfrm>
            <a:off x="4917440" y="4967605"/>
            <a:ext cx="3724275" cy="1106805"/>
          </a:xfrm>
          <a:prstGeom prst="rect">
            <a:avLst/>
          </a:prstGeom>
          <a:noFill/>
        </p:spPr>
        <p:txBody>
          <a:bodyPr wrap="square" rtlCol="0">
            <a:spAutoFit/>
          </a:bodyPr>
          <a:lstStyle/>
          <a:p>
            <a:pPr>
              <a:lnSpc>
                <a:spcPct val="110000"/>
              </a:lnSpc>
            </a:pPr>
            <a:r>
              <a:rPr lang="zh-CN" sz="2000">
                <a:solidFill>
                  <a:schemeClr val="tx1"/>
                </a:solidFill>
                <a:latin typeface="黑体" panose="02010609060101010101" charset="-122"/>
                <a:ea typeface="黑体" panose="02010609060101010101" charset="-122"/>
                <a:cs typeface="黑体" panose="02010609060101010101" charset="-122"/>
                <a:sym typeface="+mn-ea"/>
              </a:rPr>
              <a:t>斯大林时期的建设成就</a:t>
            </a:r>
            <a:endParaRPr lang="zh-CN" sz="2000">
              <a:solidFill>
                <a:schemeClr val="tx1"/>
              </a:solidFill>
              <a:latin typeface="黑体" panose="02010609060101010101" charset="-122"/>
              <a:ea typeface="黑体" panose="02010609060101010101" charset="-122"/>
              <a:cs typeface="黑体" panose="02010609060101010101" charset="-122"/>
              <a:sym typeface="+mn-ea"/>
            </a:endParaRPr>
          </a:p>
          <a:p>
            <a:pPr>
              <a:lnSpc>
                <a:spcPct val="110000"/>
              </a:lnSpc>
            </a:pPr>
            <a:r>
              <a:rPr lang="zh-CN" sz="2000">
                <a:solidFill>
                  <a:schemeClr val="tx1"/>
                </a:solidFill>
                <a:latin typeface="黑体" panose="02010609060101010101" charset="-122"/>
                <a:ea typeface="黑体" panose="02010609060101010101" charset="-122"/>
                <a:cs typeface="黑体" panose="02010609060101010101" charset="-122"/>
                <a:sym typeface="+mn-ea"/>
              </a:rPr>
              <a:t>苏联模式的形成：政治、经济</a:t>
            </a:r>
            <a:endParaRPr lang="zh-CN" sz="2000">
              <a:solidFill>
                <a:schemeClr val="tx1"/>
              </a:solidFill>
              <a:latin typeface="黑体" panose="02010609060101010101" charset="-122"/>
              <a:ea typeface="黑体" panose="02010609060101010101" charset="-122"/>
              <a:cs typeface="黑体" panose="02010609060101010101" charset="-122"/>
              <a:sym typeface="+mn-ea"/>
            </a:endParaRPr>
          </a:p>
          <a:p>
            <a:pPr>
              <a:lnSpc>
                <a:spcPct val="110000"/>
              </a:lnSpc>
            </a:pPr>
            <a:r>
              <a:rPr lang="zh-CN" sz="2000">
                <a:solidFill>
                  <a:schemeClr val="tx1"/>
                </a:solidFill>
                <a:latin typeface="黑体" panose="02010609060101010101" charset="-122"/>
                <a:ea typeface="黑体" panose="02010609060101010101" charset="-122"/>
                <a:cs typeface="黑体" panose="02010609060101010101" charset="-122"/>
                <a:sym typeface="+mn-ea"/>
              </a:rPr>
              <a:t>苏联模式的评价：积极、消极</a:t>
            </a:r>
            <a:endParaRPr lang="zh-CN" sz="2000">
              <a:solidFill>
                <a:schemeClr val="tx1"/>
              </a:solidFill>
              <a:latin typeface="黑体" panose="02010609060101010101" charset="-122"/>
              <a:ea typeface="黑体" panose="02010609060101010101" charset="-122"/>
              <a:cs typeface="黑体" panose="02010609060101010101" charset="-122"/>
              <a:sym typeface="+mn-ea"/>
            </a:endParaRPr>
          </a:p>
        </p:txBody>
      </p:sp>
      <p:sp>
        <p:nvSpPr>
          <p:cNvPr id="17" name="左大括号 16"/>
          <p:cNvSpPr/>
          <p:nvPr/>
        </p:nvSpPr>
        <p:spPr>
          <a:xfrm>
            <a:off x="2999740" y="2407920"/>
            <a:ext cx="247650" cy="1086485"/>
          </a:xfrm>
          <a:prstGeom prst="leftBrace">
            <a:avLst>
              <a:gd name="adj1" fmla="val 4270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左大括号 18"/>
          <p:cNvSpPr/>
          <p:nvPr/>
        </p:nvSpPr>
        <p:spPr>
          <a:xfrm>
            <a:off x="2999740" y="982345"/>
            <a:ext cx="247650" cy="1047750"/>
          </a:xfrm>
          <a:prstGeom prst="leftBrace">
            <a:avLst>
              <a:gd name="adj1" fmla="val 4270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左大括号 19"/>
          <p:cNvSpPr/>
          <p:nvPr/>
        </p:nvSpPr>
        <p:spPr>
          <a:xfrm>
            <a:off x="4860290" y="3905250"/>
            <a:ext cx="217170" cy="720090"/>
          </a:xfrm>
          <a:prstGeom prst="leftBrace">
            <a:avLst>
              <a:gd name="adj1" fmla="val 4270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左大括号 20"/>
          <p:cNvSpPr/>
          <p:nvPr/>
        </p:nvSpPr>
        <p:spPr>
          <a:xfrm>
            <a:off x="4688840" y="5024755"/>
            <a:ext cx="217170" cy="993140"/>
          </a:xfrm>
          <a:prstGeom prst="leftBrace">
            <a:avLst>
              <a:gd name="adj1" fmla="val 4270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3" name="左大括号 22"/>
          <p:cNvSpPr/>
          <p:nvPr/>
        </p:nvSpPr>
        <p:spPr>
          <a:xfrm>
            <a:off x="2675890" y="4014470"/>
            <a:ext cx="247650" cy="1837055"/>
          </a:xfrm>
          <a:prstGeom prst="leftBrace">
            <a:avLst>
              <a:gd name="adj1" fmla="val 4270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左大括号 24"/>
          <p:cNvSpPr/>
          <p:nvPr/>
        </p:nvSpPr>
        <p:spPr>
          <a:xfrm>
            <a:off x="713105" y="1520825"/>
            <a:ext cx="247650" cy="3503930"/>
          </a:xfrm>
          <a:prstGeom prst="leftBrace">
            <a:avLst>
              <a:gd name="adj1" fmla="val 4270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31" name="New picture" hidden="1"/>
          <p:cNvPicPr/>
          <p:nvPr/>
        </p:nvPicPr>
        <p:blipFill>
          <a:blip r:embed="rId3"/>
          <a:stretch>
            <a:fillRect/>
          </a:stretch>
        </p:blipFill>
        <p:spPr>
          <a:xfrm>
            <a:off x="10426700" y="12598400"/>
            <a:ext cx="254000" cy="355600"/>
          </a:xfrm>
          <a:prstGeom prst="cube">
            <a:avLst/>
          </a:prstGeom>
        </p:spPr>
      </p:pic>
    </p:spTree>
  </p:cSld>
  <p:clrMapOvr>
    <a:masterClrMapping/>
  </p:clrMapOvr>
  <p:transition spd="slow"/>
  <p:timing/>
</p:sld>
</file>

<file path=ppt/tags/tag1.xml><?xml version="1.0" encoding="utf-8"?>
<p:tagLst xmlns:p="http://schemas.openxmlformats.org/presentationml/2006/main">
  <p:tag name="PA" val="v3.2.0"/>
</p:tagLst>
</file>

<file path=ppt/tags/tag2.xml><?xml version="1.0" encoding="utf-8"?>
<p:tagLst xmlns:p="http://schemas.openxmlformats.org/presentationml/2006/main">
  <p:tag name="KSO_WM_UNIT_PLACING_PICTURE_USER_VIEWPORT" val="{&quot;height&quot;:3214,&quot;width&quot;:19201}"/>
  <p:tag name="REFSHAPE" val="743299708"/>
</p:tagLst>
</file>

<file path=ppt/tags/tag3.xml><?xml version="1.0" encoding="utf-8"?>
<p:tagLst xmlns:p="http://schemas.openxmlformats.org/presentationml/2006/main">
  <p:tag name="TIMING" val="|33|11.9|9.2"/>
</p:tagLst>
</file>

<file path=ppt/tags/tag4.xml><?xml version="1.0" encoding="utf-8"?>
<p:tagLst xmlns:p="http://schemas.openxmlformats.org/presentationml/2006/main">
  <p:tag name="KSO_WM_UNIT_PLACING_PICTURE_USER_VIEWPORT" val="{&quot;height&quot;:7112.4992125984254,&quot;width&quot;:4850}"/>
</p:tagLst>
</file>

<file path=ppt/tags/tag5.xml><?xml version="1.0" encoding="utf-8"?>
<p:tagLst xmlns:p="http://schemas.openxmlformats.org/presentationml/2006/main">
  <p:tag name="KSO_WM_UNIT_PLACING_PICTURE_USER_VIEWPORT" val="{&quot;height&quot;:8769.8818897637793,&quot;width&quot;:4380.8803149606301}"/>
  <p:tag name="REFSHAPE" val="850632276"/>
</p:tagLst>
</file>

<file path=ppt/tags/tag6.xml><?xml version="1.0" encoding="utf-8"?>
<p:tagLst xmlns:p="http://schemas.openxmlformats.org/presentationml/2006/main">
  <p:tag name="KSO_WM_UNIT_TABLE_BEAUTIFY" val="smartTable{0d01ba4c-56f2-4f6e-a8fc-1e44f729787e}"/>
</p:tagLst>
</file>

<file path=ppt/tags/tag7.xml><?xml version="1.0" encoding="utf-8"?>
<p:tagLst xmlns:p="http://schemas.openxmlformats.org/presentationml/2006/main">
  <p:tag name="TIMING" val="|44.8|7.1|23|34.3|17.2"/>
</p:tagLst>
</file>

<file path=ppt/tags/tag8.xml><?xml version="1.0" encoding="utf-8"?>
<p:tagLst xmlns:p="http://schemas.openxmlformats.org/presentationml/2006/main">
  <p:tag name="KSO_WM_BEAUTIFY_FLAG" val="#wm#"/>
  <p:tag name="KSO_WM_TEMPLATE_CATEGORY" val="custom"/>
  <p:tag name="KSO_WM_TEMPLATE_INDEX" val="20184553"/>
  <p:tag name="TIMING" val="|16.8|8.4|3.7"/>
</p:tagLst>
</file>

<file path=ppt/tags/tag9.xml><?xml version="1.0" encoding="utf-8"?>
<p:tagLst xmlns:p="http://schemas.openxmlformats.org/presentationml/2006/main">
  <p:tag name="KSO_WM_BEAUTIFY_FLAG" val="#wm#"/>
  <p:tag name="KSO_WM_TEMPLATE_CATEGORY" val="custom"/>
  <p:tag name="KSO_WM_TEMPLATE_INDEX" val="20184553"/>
</p:tagLst>
</file>

<file path=ppt/tags/tag10.xml><?xml version="1.0" encoding="utf-8"?>
<p:tagLst xmlns:p="http://schemas.openxmlformats.org/presentationml/2006/main">
  <p:tag name="KSO_WM_BEAUTIFY_FLAG" val="#wm#"/>
  <p:tag name="KSO_WM_TEMPLATE_CATEGORY" val="custom"/>
  <p:tag name="KSO_WM_TEMPLATE_INDEX" val="20184553"/>
</p:tagLst>
</file>

<file path=ppt/tags/tag11.xml><?xml version="1.0" encoding="utf-8"?>
<p:tagLst xmlns:p="http://schemas.openxmlformats.org/presentationml/2006/main">
  <p:tag name="KSO_WM_BEAUTIFY_FLAG" val="#wm#"/>
  <p:tag name="KSO_WM_TEMPLATE_CATEGORY" val="custom"/>
  <p:tag name="KSO_WM_TEMPLATE_INDEX" val="20184553"/>
</p:tagLst>
</file>

<file path=ppt/tags/tag12.xml><?xml version="1.0" encoding="utf-8"?>
<p:tagLst xmlns:p="http://schemas.openxmlformats.org/presentationml/2006/main">
  <p:tag name="KSO_WM_BEAUTIFY_FLAG" val="#wm#"/>
  <p:tag name="KSO_WM_TAG_VERSION" val="1.0"/>
  <p:tag name="KSO_WM_TEMPLATE_CATEGORY" val="custom"/>
  <p:tag name="KSO_WM_TEMPLATE_INDEX" val="20187315"/>
  <p:tag name="KSO_WM_UNIT_CLEAR" val="0"/>
  <p:tag name="KSO_WM_UNIT_COMPATIBLE" val="0"/>
  <p:tag name="KSO_WM_UNIT_HIGHLIGHT" val="0"/>
  <p:tag name="KSO_WM_UNIT_ID" val="custom20187315_13*a*1"/>
  <p:tag name="KSO_WM_UNIT_INDEX" val="1"/>
  <p:tag name="KSO_WM_UNIT_ISCONTENTSTITLE" val="0"/>
  <p:tag name="KSO_WM_UNIT_LAYERLEVEL" val="1"/>
  <p:tag name="KSO_WM_UNIT_PRESET_TEXT" val="修改相关主题"/>
  <p:tag name="KSO_WM_UNIT_TYPE" val="a"/>
  <p:tag name="KSO_WM_UNIT_VALUE" val="8"/>
</p:tagLst>
</file>

<file path=ppt/tags/tag13.xml><?xml version="1.0" encoding="utf-8"?>
<p:tagLst xmlns:p="http://schemas.openxmlformats.org/presentationml/2006/main">
  <p:tag name="KSO_WM_BEAUTIFY_FLAG" val="#wm#"/>
  <p:tag name="KSO_WM_SLIDE_ITEM_CNT" val="2"/>
  <p:tag name="KSO_WM_TEMPLATE_CATEGORY" val="custom"/>
  <p:tag name="KSO_WM_TEMPLATE_INDEX" val="20184553"/>
</p:tagLst>
</file>

<file path=ppt/tags/tag14.xml><?xml version="1.0" encoding="utf-8"?>
<p:tagLst xmlns:p="http://schemas.openxmlformats.org/presentationml/2006/main">
  <p:tag name="KSO_WM_BEAUTIFY_FLAG" val="#wm#"/>
  <p:tag name="KSO_WM_TEMPLATE_CATEGORY" val="custom"/>
  <p:tag name="KSO_WM_TEMPLATE_INDEX" val="20184553"/>
  <p:tag name="TIMING" val="|5.1|1|4.7|1.2|1.1|1.4|4.5"/>
</p:tagLst>
</file>

<file path=ppt/tags/tag15.xml><?xml version="1.0" encoding="utf-8"?>
<p:tagLst xmlns:p="http://schemas.openxmlformats.org/presentationml/2006/main">
  <p:tag name="KSO_WM_BEAUTIFY_FLAG" val="#wm#"/>
  <p:tag name="KSO_WM_TEMPLATE_CATEGORY" val="custom"/>
  <p:tag name="KSO_WM_TEMPLATE_INDEX" val="20184553"/>
  <p:tag name="TIMING" val="|1.5|0|0|1.1"/>
</p:tagLst>
</file>

<file path=ppt/tags/tag16.xml><?xml version="1.0" encoding="utf-8"?>
<p:tagLst xmlns:p="http://schemas.openxmlformats.org/presentationml/2006/main">
  <p:tag name="REFSHAPE" val="542669460"/>
</p:tagLst>
</file>

<file path=ppt/tags/tag17.xml><?xml version="1.0" encoding="utf-8"?>
<p:tagLst xmlns:p="http://schemas.openxmlformats.org/presentationml/2006/main">
  <p:tag name="KSO_WM_UNIT_TABLE_BEAUTIFY" val="smartTable{9f9a5c1c-f287-44c2-9fb9-f40dc05a087e}"/>
  <p:tag name="TABLE_COLORIDX" val="l"/>
  <p:tag name="TABLE_EMPHASIZE_COLOR" val="8684935"/>
  <p:tag name="TABLE_SKINIDX" val="-1"/>
</p:tagLst>
</file>

<file path=ppt/tags/tag18.xml><?xml version="1.0" encoding="utf-8"?>
<p:tagLst xmlns:p="http://schemas.openxmlformats.org/presentationml/2006/main">
  <p:tag name="KSO_WM_SLIDE_ITEM_CNT" val="4"/>
</p:tagLst>
</file>

<file path=ppt/tags/tag19.xml><?xml version="1.0" encoding="utf-8"?>
<p:tagLst xmlns:p="http://schemas.openxmlformats.org/presentationml/2006/main">
  <p:tag name="KSO_WM_UNIT_PLACING_PICTURE_USER_VIEWPORT" val="{&quot;height&quot;:8055,&quot;width&quot;:11865}"/>
  <p:tag name="REFSHAPE" val="938313556"/>
</p:tagLst>
</file>

<file path=ppt/tags/tag20.xml><?xml version="1.0" encoding="utf-8"?>
<p:tagLst xmlns:p="http://schemas.openxmlformats.org/presentationml/2006/main">
  <p:tag name="TIMING" val="|0.4|0.8|0.4|0.2|0.1"/>
</p:tagLst>
</file>

<file path=ppt/tags/tag21.xml><?xml version="1.0" encoding="utf-8"?>
<p:tagLst xmlns:p="http://schemas.openxmlformats.org/presentationml/2006/main">
  <p:tag name="KSO_WM_UNIT_TABLE_BEAUTIFY" val="smartTable{6b046b66-a3b4-48b6-a3e4-354b59878942}"/>
</p:tagLst>
</file>

<file path=ppt/tags/tag22.xml><?xml version="1.0" encoding="utf-8"?>
<p:tagLst xmlns:p="http://schemas.openxmlformats.org/presentationml/2006/main">
  <p:tag name="KSO_WM_BEAUTIFY_FLAG" val="#wm#"/>
  <p:tag name="KSO_WM_TEMPLATE_CATEGORY" val="custom"/>
  <p:tag name="KSO_WM_TEMPLATE_INDEX" val="20184553"/>
  <p:tag name="TIMING" val="|0.1|0.1|0.3|0.4|0.2"/>
</p:tagLst>
</file>

<file path=ppt/tags/tag23.xml><?xml version="1.0" encoding="utf-8"?>
<p:tagLst xmlns:p="http://schemas.openxmlformats.org/presentationml/2006/main">
  <p:tag name="KSO_WM_BEAUTIFY_FLAG" val="#wm#"/>
  <p:tag name="KSO_WM_TEMPLATE_CATEGORY" val="custom"/>
  <p:tag name="KSO_WM_TEMPLATE_INDEX" val="20184553"/>
  <p:tag name="TIMING" val="|1.8|1.4"/>
</p:tagLst>
</file>

<file path=ppt/tags/tag24.xml><?xml version="1.0" encoding="utf-8"?>
<p:tagLst xmlns:p="http://schemas.openxmlformats.org/presentationml/2006/main">
  <p:tag name="KSO_WM_BEAUTIFY_FLAG" val="#wm#"/>
  <p:tag name="KSO_WM_TEMPLATE_CATEGORY" val="custom"/>
  <p:tag name="KSO_WM_TEMPLATE_INDEX" val="20184553"/>
  <p:tag name="TIMING" val="|1.8|1.4"/>
</p:tagLst>
</file>

<file path=ppt/tags/tag25.xml><?xml version="1.0" encoding="utf-8"?>
<p:tagLst xmlns:p="http://schemas.openxmlformats.org/presentationml/2006/main">
  <p:tag name="KSO_WM_UNIT_TABLE_BEAUTIFY" val="smartTable{4a1021f8-b50f-47da-b7f0-7851058b3649}"/>
</p:tagLst>
</file>

<file path=ppt/tags/tag26.xml><?xml version="1.0" encoding="utf-8"?>
<p:tagLst xmlns:p="http://schemas.openxmlformats.org/presentationml/2006/main">
  <p:tag name="TIMING" val="|2.5|2|0.9"/>
</p:tagLst>
</file>

<file path=ppt/tags/tag27.xml><?xml version="1.0" encoding="utf-8"?>
<p:tagLst xmlns:p="http://schemas.openxmlformats.org/presentationml/2006/main">
  <p:tag name="TIMING" val="|0.2|0.8"/>
</p:tagLst>
</file>

<file path=ppt/tags/tag28.xml><?xml version="1.0" encoding="utf-8"?>
<p:tagLst xmlns:p="http://schemas.openxmlformats.org/presentationml/2006/main">
  <p:tag name="KSO_WM_UNIT_TABLE_BEAUTIFY" val="smartTable{a66de1a5-2973-481c-88d6-e3d948602efb}"/>
</p:tagLst>
</file>

<file path=ppt/tags/tag29.xml><?xml version="1.0" encoding="utf-8"?>
<p:tagLst xmlns:p="http://schemas.openxmlformats.org/presentationml/2006/main">
  <p:tag name="KSO_WM_BEAUTIFY_FLAG" val="#wm#"/>
  <p:tag name="KSO_WM_SLIDE_ITEM_CNT" val="3"/>
  <p:tag name="KSO_WM_TEMPLATE_CATEGORY" val="custom"/>
  <p:tag name="KSO_WM_TEMPLATE_INDEX" val="20184553"/>
  <p:tag name="TIMING" val="|1.8"/>
</p:tagLst>
</file>

<file path=ppt/tags/tag30.xml><?xml version="1.0" encoding="utf-8"?>
<p:tagLst xmlns:p="http://schemas.openxmlformats.org/presentationml/2006/main">
  <p:tag name="KSO_WM_BEAUTIFY_FLAG" val="#wm#"/>
  <p:tag name="KSO_WM_TEMPLATE_CATEGORY" val="custom"/>
  <p:tag name="KSO_WM_TEMPLATE_INDEX" val="20184553"/>
</p:tagLst>
</file>

<file path=ppt/tags/tag31.xml><?xml version="1.0" encoding="utf-8"?>
<p:tagLst xmlns:p="http://schemas.openxmlformats.org/presentationml/2006/main">
  <p:tag name="KSO_WM_UNIT_PLACING_PICTURE_USER_VIEWPORT" val="{&quot;height&quot;:6825,&quot;width&quot;:5615}"/>
</p:tagLst>
</file>

<file path=ppt/tags/tag32.xml><?xml version="1.0" encoding="utf-8"?>
<p:tagLst xmlns:p="http://schemas.openxmlformats.org/presentationml/2006/main">
  <p:tag name="KSO_WM_UNIT_PLACING_PICTURE_USER_VIEWPORT" val="{&quot;height&quot;:6785,&quot;width&quot;:6627.4992125984254}"/>
</p:tagLst>
</file>

<file path=ppt/tags/tag33.xml><?xml version="1.0" encoding="utf-8"?>
<p:tagLst xmlns:p="http://schemas.openxmlformats.org/presentationml/2006/main">
  <p:tag name="KSO_WM_UNIT_PLACING_PICTURE_USER_VIEWPORT" val="{&quot;height&quot;:6835,&quot;width&quot;:4922.4992125984254}"/>
</p:tagLst>
</file>

<file path=ppt/tags/tag34.xml><?xml version="1.0" encoding="utf-8"?>
<p:tagLst xmlns:p="http://schemas.openxmlformats.org/presentationml/2006/main">
  <p:tag name="KSO_WM_UNIT_PLACING_PICTURE_USER_VIEWPORT" val="{&quot;height&quot;:9289,&quot;width&quot;:14723}"/>
</p:tagLst>
</file>

<file path=ppt/tags/tag35.xml><?xml version="1.0" encoding="utf-8"?>
<p:tagLst xmlns:p="http://schemas.openxmlformats.org/presentationml/2006/main">
  <p:tag name="KSO_WM_UNIT_PLACING_PICTURE_USER_VIEWPORT" val="{&quot;height&quot;:7020,&quot;width&quot;:11775}"/>
  <p:tag name="REFSHAPE" val="447024420"/>
</p:tagLst>
</file>

<file path=ppt/tags/tag36.xml><?xml version="1.0" encoding="utf-8"?>
<p:tagLst xmlns:p="http://schemas.openxmlformats.org/presentationml/2006/main">
  <p:tag name="KSO_WM_BEAUTIFY_FLAG" val="#wm#"/>
  <p:tag name="KSO_WM_TEMPLATE_CATEGORY" val="custom"/>
  <p:tag name="KSO_WM_TEMPLATE_INDEX" val="20184553"/>
</p:tagLst>
</file>

<file path=ppt/tags/tag37.xml><?xml version="1.0" encoding="utf-8"?>
<p:tagLst xmlns:p="http://schemas.openxmlformats.org/presentationml/2006/main">
  <p:tag name="KSO_WM_BEAUTIFY_FLAG" val="#wm#"/>
  <p:tag name="KSO_WM_TEMPLATE_CATEGORY" val="custom"/>
  <p:tag name="KSO_WM_TEMPLATE_INDEX" val="20184553"/>
</p:tagLst>
</file>

<file path=ppt/tags/tag38.xml><?xml version="1.0" encoding="utf-8"?>
<p:tagLst xmlns:p="http://schemas.openxmlformats.org/presentationml/2006/main">
  <p:tag name="TIMING" val="|3|95.4|0.2|47.5|54.4|34.2|34.1"/>
</p:tagLst>
</file>

<file path=ppt/tags/tag39.xml><?xml version="1.0" encoding="utf-8"?>
<p:tagLst xmlns:p="http://schemas.openxmlformats.org/presentationml/2006/main">
  <p:tag name="KSO_WM_UNIT_TABLE_BEAUTIFY" val="smartTable{2619945b-1c1c-4acf-bea1-08a183230736}"/>
</p:tagLst>
</file>

<file path=ppt/tags/tag40.xml><?xml version="1.0" encoding="utf-8"?>
<p:tagLst xmlns:p="http://schemas.openxmlformats.org/presentationml/2006/main">
  <p:tag name="TIMING" val="|6.9|76|17.1|36.1|19.7|42"/>
</p:tagLst>
</file>

<file path=ppt/tags/tag41.xml><?xml version="1.0" encoding="utf-8"?>
<p:tagLst xmlns:p="http://schemas.openxmlformats.org/presentationml/2006/main">
  <p:tag name="REFSHAPE" val="542669460"/>
</p:tagLst>
</file>

<file path=ppt/tags/tag42.xml><?xml version="1.0" encoding="utf-8"?>
<p:tagLst xmlns:p="http://schemas.openxmlformats.org/presentationml/2006/main">
  <p:tag name="KSO_WM_UNIT_TABLE_BEAUTIFY" val="smartTable{215531b4-6211-480e-9caa-da0736e4aa96}"/>
  <p:tag name="TABLE_COLORIDX" val="b"/>
  <p:tag name="TABLE_EMPHASIZE_COLOR" val="16092979"/>
  <p:tag name="TABLE_SKINIDX" val="3"/>
</p:tagLst>
</file>

<file path=ppt/tags/tag43.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Override1.xml.rels>&#65279;<?xml version="1.0" encoding="utf-8" standalone="yes"?><Relationships xmlns="http://schemas.openxmlformats.org/package/2006/relationships"><Relationship Id="rId1" Type="http://schemas.openxmlformats.org/officeDocument/2006/relationships/image" Target="../media/image27.jpeg" /></Relationships>
</file>

<file path=ppt/theme/theme1.xml><?xml version="1.0" encoding="utf-8"?>
<a:theme xmlns:r="http://schemas.openxmlformats.org/officeDocument/2006/relationships" xmlns:a="http://schemas.openxmlformats.org/drawingml/2006/main" name="1_默认设计模板">
  <a:themeElements>
    <a:clrScheme name="自定义 16">
      <a:dk1>
        <a:srgbClr val="3F3F3F"/>
      </a:dk1>
      <a:lt1>
        <a:srgbClr val="DD3B44"/>
      </a:lt1>
      <a:dk2>
        <a:srgbClr val="3F3F3F"/>
      </a:dk2>
      <a:lt2>
        <a:srgbClr val="BD2531"/>
      </a:lt2>
      <a:accent1>
        <a:srgbClr val="484849"/>
      </a:accent1>
      <a:accent2>
        <a:srgbClr val="FFFFFF"/>
      </a:accent2>
      <a:accent3>
        <a:srgbClr val="969696"/>
      </a:accent3>
      <a:accent4>
        <a:srgbClr val="3F3F3F"/>
      </a:accent4>
      <a:accent5>
        <a:srgbClr val="FE0102"/>
      </a:accent5>
      <a:accent6>
        <a:srgbClr val="3F3F3F"/>
      </a:accent6>
      <a:hlink>
        <a:srgbClr val="FE0102"/>
      </a:hlink>
      <a:folHlink>
        <a:srgbClr val="3F3F3F"/>
      </a:folHlink>
    </a:clrScheme>
    <a:fontScheme name="Temp">
      <a:majorFont>
        <a:latin typeface="微软雅黑 Light"/>
        <a:ea typeface="微软雅黑 Light"/>
        <a:cs typeface="Arial"/>
      </a:majorFont>
      <a:minorFont>
        <a:latin typeface="微软雅黑 Light"/>
        <a:ea typeface="微软雅黑 Light"/>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1_高中历史202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r="http://schemas.openxmlformats.org/officeDocument/2006/relationships"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mbria"/>
      <a:ea typeface="Arial"/>
      <a:cs typeface="Arial"/>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r:embed="rId1">
          <a:duotone>
            <a:schemeClr val="phClr">
              <a:tint val="97000"/>
            </a:schemeClr>
            <a:schemeClr val="phClr">
              <a:shade val="96000"/>
            </a:schemeClr>
          </a:duotone>
        </a:blip>
        <a:tile tx="0" ty="0" sx="32000" sy="32000" flip="none" algn="tl"/>
      </a:blipFill>
    </a:bgFillStyleLst>
  </a:fmtScheme>
</a:themeOverride>
</file>

<file path=docProps/app.xml><?xml version="1.0" encoding="utf-8"?>
<Properties xmlns:vt="http://schemas.openxmlformats.org/officeDocument/2006/docPropsVTypes" xmlns="http://schemas.openxmlformats.org/officeDocument/2006/extended-properties">
  <Company/>
  <PresentationFormat>宽屏</PresentationFormat>
  <Paragraphs>376</Paragraphs>
  <Slides>41</Slides>
  <Notes>11</Notes>
  <TotalTime>0</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41</vt:i4>
      </vt:variant>
    </vt:vector>
  </HeadingPairs>
  <TitlesOfParts>
    <vt:vector baseType="lpstr" size="60">
      <vt:lpstr>Arial</vt:lpstr>
      <vt:lpstr>微软雅黑 Light</vt:lpstr>
      <vt:lpstr>微软雅黑</vt:lpstr>
      <vt:lpstr>仿宋_GB2312</vt:lpstr>
      <vt:lpstr>宋体</vt:lpstr>
      <vt:lpstr>Calibri</vt:lpstr>
      <vt:lpstr>Calibri Light</vt:lpstr>
      <vt:lpstr>Verdana</vt:lpstr>
      <vt:lpstr>黑体</vt:lpstr>
      <vt:lpstr>方正粗黑宋简体</vt:lpstr>
      <vt:lpstr>悦然行楷_YS</vt:lpstr>
      <vt:lpstr>Times New Roman</vt:lpstr>
      <vt:lpstr>米开软笔行楷</vt:lpstr>
      <vt:lpstr>楷体</vt:lpstr>
      <vt:lpstr>华文新魏</vt:lpstr>
      <vt:lpstr>Wingdings</vt:lpstr>
      <vt:lpstr>Cambria</vt:lpstr>
      <vt:lpstr>楷体_GB2312</vt:lpstr>
      <vt:lpstr>1_默认设计模板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空白演示</dc:title>
  <cp:lastModifiedBy>___付瑞</cp:lastModifiedBy>
  <cp:revision>298</cp:revision>
  <dcterms:created xsi:type="dcterms:W3CDTF">2019-06-19T02:08:00Z</dcterms:created>
  <dcterms:modified xsi:type="dcterms:W3CDTF">2020-07-21T01:50:44Z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