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2" r:id="rId19"/>
    <p:sldId id="273" r:id="rId20"/>
    <p:sldId id="275" r:id="rId21"/>
    <p:sldId id="281" r:id="rId22"/>
    <p:sldId id="274" r:id="rId23"/>
    <p:sldId id="276" r:id="rId24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tags" Target="tags/tag1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第</a:t>
            </a:r>
            <a:r>
              <a:rPr lang="en-US" altLang="zh-CN" b="1" i="1" smtClean="0">
                <a:latin typeface="仿宋" pitchFamily="49" charset="-122"/>
                <a:ea typeface="仿宋" pitchFamily="49" charset="-122"/>
              </a:rPr>
              <a:t>14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课 第一次世界大战</a:t>
            </a:r>
            <a:r>
              <a:rPr lang="zh-CN" altLang="en-US" b="1" i="1">
                <a:latin typeface="仿宋" pitchFamily="49" charset="-122"/>
                <a:ea typeface="仿宋" pitchFamily="49" charset="-122"/>
              </a:rPr>
              <a:t>与战后国际秩序</a:t>
            </a: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mtClean="0"/>
              <a:t>帝国主义的战争与分赃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461758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内容占位符 1"/>
          <p:cNvSpPr txBox="1"/>
          <p:nvPr/>
        </p:nvSpPr>
        <p:spPr>
          <a:xfrm>
            <a:off x="107504" y="1628798"/>
            <a:ext cx="2201863" cy="2414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400" smtClean="0"/>
              <a:t>教学目标</a:t>
            </a:r>
            <a:endParaRPr lang="zh-CN" altLang="en-US" sz="5400"/>
          </a:p>
        </p:txBody>
      </p:sp>
      <p:sp>
        <p:nvSpPr>
          <p:cNvPr id="5" name="TextBox 4"/>
          <p:cNvSpPr txBox="1"/>
          <p:nvPr/>
        </p:nvSpPr>
        <p:spPr>
          <a:xfrm>
            <a:off x="2411760" y="1251043"/>
            <a:ext cx="61926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smtClean="0"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4000" b="1" smtClean="0">
                <a:latin typeface="仿宋" pitchFamily="49" charset="-122"/>
                <a:ea typeface="仿宋" pitchFamily="49" charset="-122"/>
              </a:rPr>
              <a:t>、了解第一次世界大战的起因和性质</a:t>
            </a:r>
            <a:endParaRPr lang="en-US" altLang="zh-CN" sz="4000" b="1" smtClean="0"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4000" b="1" smtClean="0"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4000" b="1" smtClean="0">
                <a:latin typeface="仿宋" pitchFamily="49" charset="-122"/>
                <a:ea typeface="仿宋" pitchFamily="49" charset="-122"/>
              </a:rPr>
              <a:t>、熟悉一战中的重要战役</a:t>
            </a:r>
            <a:endParaRPr lang="en-US" altLang="zh-CN" sz="4000" b="1" smtClean="0"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4000" b="1" smtClean="0"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4000" b="1" smtClean="0">
                <a:latin typeface="仿宋" pitchFamily="49" charset="-122"/>
                <a:ea typeface="仿宋" pitchFamily="49" charset="-122"/>
              </a:rPr>
              <a:t>、分析凡尔赛</a:t>
            </a:r>
            <a:r>
              <a:rPr lang="en-US" altLang="zh-CN" sz="4000" b="1" smtClean="0">
                <a:latin typeface="仿宋" pitchFamily="49" charset="-122"/>
                <a:ea typeface="仿宋" pitchFamily="49" charset="-122"/>
              </a:rPr>
              <a:t>-</a:t>
            </a:r>
            <a:r>
              <a:rPr lang="zh-CN" altLang="en-US" sz="4000" b="1" smtClean="0">
                <a:latin typeface="仿宋" pitchFamily="49" charset="-122"/>
                <a:ea typeface="仿宋" pitchFamily="49" charset="-122"/>
              </a:rPr>
              <a:t>华盛顿体系的意义</a:t>
            </a:r>
            <a:endParaRPr lang="zh-CN" altLang="en-US" sz="4000" b="1"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278905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764704"/>
            <a:ext cx="4010818" cy="2817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90641" y="3861048"/>
            <a:ext cx="7704856" cy="193899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000">
                <a:latin typeface="仿宋" pitchFamily="49" charset="-122"/>
                <a:ea typeface="仿宋" pitchFamily="49" charset="-122"/>
              </a:rPr>
              <a:t>1898</a:t>
            </a:r>
            <a:r>
              <a:rPr lang="zh-CN" altLang="en-US" sz="2000">
                <a:latin typeface="仿宋" pitchFamily="49" charset="-122"/>
                <a:ea typeface="仿宋" pitchFamily="49" charset="-122"/>
              </a:rPr>
              <a:t>年，美国为夺取西班牙属地古巴、波多黎各和</a:t>
            </a:r>
            <a:r>
              <a:rPr lang="zh-CN" altLang="en-US" sz="2000" smtClean="0">
                <a:latin typeface="仿宋" pitchFamily="49" charset="-122"/>
                <a:ea typeface="仿宋" pitchFamily="49" charset="-122"/>
              </a:rPr>
              <a:t>菲律宾</a:t>
            </a:r>
            <a:r>
              <a:rPr lang="zh-CN" altLang="en-US" sz="2000">
                <a:latin typeface="仿宋" pitchFamily="49" charset="-122"/>
                <a:ea typeface="仿宋" pitchFamily="49" charset="-122"/>
              </a:rPr>
              <a:t>，发动了对西班牙的战争，美国胜利。根据和约，</a:t>
            </a:r>
            <a:r>
              <a:rPr lang="zh-CN" altLang="en-US" sz="2000" smtClean="0">
                <a:latin typeface="仿宋" pitchFamily="49" charset="-122"/>
                <a:ea typeface="仿宋" pitchFamily="49" charset="-122"/>
              </a:rPr>
              <a:t>西班牙</a:t>
            </a:r>
            <a:r>
              <a:rPr lang="zh-CN" altLang="en-US" sz="2000">
                <a:latin typeface="仿宋" pitchFamily="49" charset="-122"/>
                <a:ea typeface="仿宋" pitchFamily="49" charset="-122"/>
              </a:rPr>
              <a:t>放弃古巴，将波多黎各和关岛等殖民地割让给美国</a:t>
            </a:r>
            <a:r>
              <a:rPr lang="zh-CN" altLang="en-US" sz="2000" smtClean="0">
                <a:latin typeface="仿宋" pitchFamily="49" charset="-122"/>
                <a:ea typeface="仿宋" pitchFamily="49" charset="-122"/>
              </a:rPr>
              <a:t>，将</a:t>
            </a:r>
            <a:r>
              <a:rPr lang="zh-CN" altLang="en-US" sz="2000">
                <a:latin typeface="仿宋" pitchFamily="49" charset="-122"/>
                <a:ea typeface="仿宋" pitchFamily="49" charset="-122"/>
              </a:rPr>
              <a:t>菲律宾的主权以</a:t>
            </a:r>
            <a:r>
              <a:rPr lang="en-US" altLang="zh-CN" sz="2000">
                <a:latin typeface="仿宋" pitchFamily="49" charset="-122"/>
                <a:ea typeface="仿宋" pitchFamily="49" charset="-122"/>
              </a:rPr>
              <a:t>2000</a:t>
            </a:r>
            <a:r>
              <a:rPr lang="zh-CN" altLang="en-US" sz="2000">
                <a:latin typeface="仿宋" pitchFamily="49" charset="-122"/>
                <a:ea typeface="仿宋" pitchFamily="49" charset="-122"/>
              </a:rPr>
              <a:t>万美元转让给美国。</a:t>
            </a:r>
            <a:r>
              <a:rPr lang="zh-CN" altLang="en-US" sz="200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美西战争</a:t>
            </a:r>
            <a:r>
              <a:rPr lang="zh-CN" altLang="en-US" sz="200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是列强</a:t>
            </a:r>
            <a:r>
              <a:rPr lang="zh-CN" altLang="en-US" sz="200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重新瓜分殖民地的第一次帝国主义战争，拉开了</a:t>
            </a:r>
            <a:r>
              <a:rPr lang="zh-CN" altLang="en-US" sz="200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帝国主义</a:t>
            </a:r>
            <a:r>
              <a:rPr lang="zh-CN" altLang="en-US" sz="200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时代更大规模战争的序幕</a:t>
            </a:r>
            <a:r>
              <a:rPr lang="zh-CN" altLang="en-US" sz="2000">
                <a:latin typeface="仿宋" pitchFamily="49" charset="-122"/>
                <a:ea typeface="仿宋" pitchFamily="49" charset="-122"/>
              </a:rPr>
              <a:t>。这幅画所表现的就是这</a:t>
            </a:r>
            <a:r>
              <a:rPr lang="zh-CN" altLang="en-US" sz="2000" smtClean="0">
                <a:latin typeface="仿宋" pitchFamily="49" charset="-122"/>
                <a:ea typeface="仿宋" pitchFamily="49" charset="-122"/>
              </a:rPr>
              <a:t>场战争</a:t>
            </a:r>
            <a:r>
              <a:rPr lang="zh-CN" altLang="en-US" sz="2000">
                <a:latin typeface="仿宋" pitchFamily="49" charset="-122"/>
                <a:ea typeface="仿宋" pitchFamily="49" charset="-122"/>
              </a:rPr>
              <a:t>中海战的情景</a:t>
            </a:r>
            <a:r>
              <a:rPr lang="zh-CN" altLang="en-US"/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4644008" y="1142508"/>
            <a:ext cx="421374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i="1" cap="none" spc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帝国主义战争的特点？</a:t>
            </a:r>
            <a:endParaRPr lang="zh-CN" altLang="en-US" sz="5400" b="1" i="1" cap="none" spc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97742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219127" y="476672"/>
            <a:ext cx="6453717" cy="200054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/>
              <a:t>帝国主义国家为瓜分或重新瓜分世界而进行的</a:t>
            </a:r>
            <a:r>
              <a:rPr lang="zh-CN" altLang="en-US" sz="2800">
                <a:solidFill>
                  <a:srgbClr val="FF0000"/>
                </a:solidFill>
              </a:rPr>
              <a:t>非正义战争</a:t>
            </a:r>
            <a:r>
              <a:rPr lang="zh-CN" altLang="en-US" sz="2800"/>
              <a:t>，包括</a:t>
            </a:r>
            <a:r>
              <a:rPr lang="zh-CN" altLang="en-US" sz="3200" b="1" i="1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帝国主义国家之间的战争和帝国主义国家与（半）殖民地国家</a:t>
            </a:r>
            <a:r>
              <a:rPr lang="zh-CN" altLang="en-US" sz="2800"/>
              <a:t>进行的战争</a:t>
            </a:r>
          </a:p>
        </p:txBody>
      </p:sp>
      <p:sp>
        <p:nvSpPr>
          <p:cNvPr id="5" name="下箭头 4"/>
          <p:cNvSpPr/>
          <p:nvPr/>
        </p:nvSpPr>
        <p:spPr>
          <a:xfrm>
            <a:off x="4382979" y="2610754"/>
            <a:ext cx="126014" cy="720080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15816" y="3330834"/>
            <a:ext cx="133214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战争性质</a:t>
            </a:r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572000" y="3330834"/>
            <a:ext cx="1584176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战争对象</a:t>
            </a:r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3851" y="4433664"/>
            <a:ext cx="255270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2119" y="4478957"/>
            <a:ext cx="2529627" cy="1766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623323" y="5825094"/>
            <a:ext cx="151216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美西战争</a:t>
            </a:r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012970" y="5816624"/>
            <a:ext cx="1161474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mtClean="0"/>
              <a:t>日俄战争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7658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7" grpId="2"/>
      <p:bldP spid="8" grpId="3"/>
      <p:bldP spid="9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243" y="733831"/>
            <a:ext cx="3514725" cy="246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395312"/>
            <a:ext cx="2217356" cy="3144012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2286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椭圆 6"/>
          <p:cNvSpPr/>
          <p:nvPr/>
        </p:nvSpPr>
        <p:spPr>
          <a:xfrm>
            <a:off x="0" y="4365104"/>
            <a:ext cx="7236296" cy="2304256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31155" y="3236548"/>
            <a:ext cx="3312368" cy="923330"/>
          </a:xfrm>
          <a:prstGeom prst="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二次工业革命后，</a:t>
            </a:r>
            <a:r>
              <a:rPr lang="zh-CN" altLang="en-US" b="1" i="1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垄断组织</a:t>
            </a:r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出现，各列强进入帝国主义阶段，瓜分世界是他们共同的追求</a:t>
            </a:r>
            <a:endParaRPr lang="zh-CN" altLang="en-US" b="1" i="1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78913" y="581540"/>
            <a:ext cx="800219" cy="259228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r>
              <a:rPr lang="zh-CN" altLang="en-US" sz="2000" b="1" smtClean="0">
                <a:latin typeface="仿宋" pitchFamily="49" charset="-122"/>
                <a:ea typeface="仿宋" pitchFamily="49" charset="-122"/>
              </a:rPr>
              <a:t>各列强冲突不断加剧</a:t>
            </a:r>
            <a:r>
              <a:rPr lang="en-US" altLang="zh-CN" sz="2000" b="1" smtClean="0">
                <a:latin typeface="仿宋" pitchFamily="49" charset="-122"/>
                <a:ea typeface="仿宋" pitchFamily="49" charset="-122"/>
              </a:rPr>
              <a:t>-</a:t>
            </a:r>
            <a:r>
              <a:rPr lang="zh-CN" altLang="en-US" sz="2000" b="1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巴尔干火药桶</a:t>
            </a:r>
            <a:endParaRPr lang="zh-CN" altLang="en-US" sz="2000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75409" y="4509120"/>
            <a:ext cx="3888432" cy="200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5069" y="5189590"/>
            <a:ext cx="2808312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2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资本主义国家经济政治发展不平衡</a:t>
            </a:r>
            <a:endParaRPr lang="zh-CN" altLang="en-US" sz="2000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60440" y="4212136"/>
            <a:ext cx="738664" cy="230425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b="1" i="1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根本原因</a:t>
            </a:r>
            <a:endParaRPr lang="zh-CN" altLang="en-US" sz="3600" b="1" i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52790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1"/>
      <p:bldP spid="5" grpId="2"/>
      <p:bldP spid="8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11560" y="548680"/>
            <a:ext cx="4524131" cy="5632311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000" b="1" i="1">
                <a:solidFill>
                  <a:srgbClr val="FF0000"/>
                </a:solidFill>
              </a:rPr>
              <a:t>垄断组织</a:t>
            </a:r>
            <a:r>
              <a:rPr lang="en-US" altLang="zh-CN" sz="4000" b="1" i="1"/>
              <a:t>——</a:t>
            </a:r>
            <a:r>
              <a:rPr lang="zh-CN" altLang="en-US" sz="4000" b="1" i="1"/>
              <a:t>大企业之间为控制生产与</a:t>
            </a:r>
            <a:r>
              <a:rPr lang="zh-CN" altLang="en-US" sz="4000" b="1" i="1" smtClean="0"/>
              <a:t>市场以</a:t>
            </a:r>
            <a:r>
              <a:rPr lang="zh-CN" altLang="en-US" sz="4000" b="1" i="1"/>
              <a:t>获取更大利润而结成的经济联合体。</a:t>
            </a:r>
            <a:r>
              <a:rPr lang="zh-CN" altLang="en-US" sz="4000" b="1" i="1" smtClean="0"/>
              <a:t>这种控制</a:t>
            </a:r>
            <a:r>
              <a:rPr lang="zh-CN" altLang="en-US" sz="4000" b="1" i="1"/>
              <a:t>是通过订立各种协议规定价格、划分</a:t>
            </a:r>
            <a:r>
              <a:rPr lang="zh-CN" altLang="en-US" sz="4000" b="1" i="1" smtClean="0"/>
              <a:t>市场</a:t>
            </a:r>
            <a:r>
              <a:rPr lang="zh-CN" altLang="en-US" sz="4000" b="1" i="1"/>
              <a:t>、分配产量来实现的。</a:t>
            </a:r>
          </a:p>
        </p:txBody>
      </p:sp>
      <p:sp>
        <p:nvSpPr>
          <p:cNvPr id="5" name="矩形 4"/>
          <p:cNvSpPr/>
          <p:nvPr/>
        </p:nvSpPr>
        <p:spPr>
          <a:xfrm>
            <a:off x="5652120" y="548680"/>
            <a:ext cx="3312368" cy="2123658"/>
          </a:xfrm>
          <a:prstGeom prst="rect">
            <a:avLst/>
          </a:prstGeom>
        </p:spPr>
        <p:txBody>
          <a:bodyPr wrap="square">
            <a:spAutoFit/>
            <a:scene3d>
              <a:camera prst="perspectiveRelaxedModerately"/>
              <a:lightRig rig="threePt" dir="t"/>
            </a:scene3d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ea typeface="宋体" pitchFamily="2" charset="-122"/>
              </a:rPr>
              <a:t>垄断的方式，表现和目的都是什么</a:t>
            </a:r>
            <a:r>
              <a:rPr lang="en-US" altLang="zh-CN" sz="4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ea typeface="宋体" pitchFamily="2" charset="-122"/>
              </a:rPr>
              <a:t>?</a:t>
            </a:r>
            <a:endParaRPr lang="zh-CN" altLang="en-US" sz="44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7394" y="2639884"/>
            <a:ext cx="2898448" cy="3499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3861048"/>
            <a:ext cx="3183012" cy="1855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4476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9028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/>
          <p:cNvGrpSpPr/>
          <p:nvPr/>
        </p:nvGrpSpPr>
        <p:grpSpPr>
          <a:xfrm>
            <a:off x="381000" y="1600200"/>
            <a:ext cx="611188" cy="3810000"/>
            <a:chOff x="0" y="816"/>
            <a:chExt cx="385" cy="2400"/>
          </a:xfrm>
        </p:grpSpPr>
        <p:sp>
          <p:nvSpPr>
            <p:cNvPr id="107558" name="Rectangle 3"/>
            <p:cNvSpPr>
              <a:spLocks noChangeArrowheads="1"/>
            </p:cNvSpPr>
            <p:nvPr/>
          </p:nvSpPr>
          <p:spPr bwMode="auto">
            <a:xfrm>
              <a:off x="0" y="816"/>
              <a:ext cx="384" cy="2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 b="0">
                <a:solidFill>
                  <a:srgbClr val="000000"/>
                </a:solidFill>
              </a:endParaRPr>
            </a:p>
          </p:txBody>
        </p:sp>
        <p:sp>
          <p:nvSpPr>
            <p:cNvPr id="107559" name="Text Box 4"/>
            <p:cNvSpPr txBox="1">
              <a:spLocks noChangeArrowheads="1"/>
            </p:cNvSpPr>
            <p:nvPr/>
          </p:nvSpPr>
          <p:spPr bwMode="auto">
            <a:xfrm>
              <a:off x="0" y="864"/>
              <a:ext cx="385" cy="2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itchFamily="18" charset="0"/>
                </a:rPr>
                <a:t>第二次工业革命的推动</a:t>
              </a: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3733800" y="1600200"/>
            <a:ext cx="611188" cy="3803650"/>
            <a:chOff x="672" y="816"/>
            <a:chExt cx="385" cy="2304"/>
          </a:xfrm>
        </p:grpSpPr>
        <p:sp>
          <p:nvSpPr>
            <p:cNvPr id="107556" name="Rectangle 6"/>
            <p:cNvSpPr>
              <a:spLocks noChangeArrowheads="1"/>
            </p:cNvSpPr>
            <p:nvPr/>
          </p:nvSpPr>
          <p:spPr bwMode="auto">
            <a:xfrm>
              <a:off x="672" y="816"/>
              <a:ext cx="336" cy="230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 b="0">
                <a:solidFill>
                  <a:srgbClr val="000000"/>
                </a:solidFill>
              </a:endParaRPr>
            </a:p>
          </p:txBody>
        </p:sp>
        <p:sp>
          <p:nvSpPr>
            <p:cNvPr id="107557" name="Text Box 7"/>
            <p:cNvSpPr txBox="1">
              <a:spLocks noChangeArrowheads="1"/>
            </p:cNvSpPr>
            <p:nvPr/>
          </p:nvSpPr>
          <p:spPr bwMode="auto">
            <a:xfrm>
              <a:off x="672" y="816"/>
              <a:ext cx="385" cy="2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itchFamily="18" charset="0"/>
                </a:rPr>
                <a:t>生产和资本的高度集中</a:t>
              </a:r>
            </a:p>
          </p:txBody>
        </p:sp>
      </p:grpSp>
      <p:sp>
        <p:nvSpPr>
          <p:cNvPr id="62472" name="Line 8"/>
          <p:cNvSpPr>
            <a:spLocks noChangeShapeType="1"/>
          </p:cNvSpPr>
          <p:nvPr/>
        </p:nvSpPr>
        <p:spPr bwMode="auto">
          <a:xfrm>
            <a:off x="1066800" y="3429000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2473" name="Line 9"/>
          <p:cNvSpPr>
            <a:spLocks noChangeShapeType="1"/>
          </p:cNvSpPr>
          <p:nvPr/>
        </p:nvSpPr>
        <p:spPr bwMode="auto">
          <a:xfrm>
            <a:off x="2133600" y="34290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" name="Group 10"/>
          <p:cNvGrpSpPr/>
          <p:nvPr/>
        </p:nvGrpSpPr>
        <p:grpSpPr>
          <a:xfrm>
            <a:off x="1524000" y="1600200"/>
            <a:ext cx="611188" cy="3810000"/>
            <a:chOff x="0" y="816"/>
            <a:chExt cx="385" cy="2400"/>
          </a:xfrm>
        </p:grpSpPr>
        <p:sp>
          <p:nvSpPr>
            <p:cNvPr id="107554" name="Rectangle 11"/>
            <p:cNvSpPr>
              <a:spLocks noChangeArrowheads="1"/>
            </p:cNvSpPr>
            <p:nvPr/>
          </p:nvSpPr>
          <p:spPr bwMode="auto">
            <a:xfrm>
              <a:off x="0" y="816"/>
              <a:ext cx="384" cy="2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 b="0">
                <a:solidFill>
                  <a:srgbClr val="000000"/>
                </a:solidFill>
              </a:endParaRPr>
            </a:p>
          </p:txBody>
        </p:sp>
        <p:sp>
          <p:nvSpPr>
            <p:cNvPr id="107555" name="Text Box 12"/>
            <p:cNvSpPr txBox="1">
              <a:spLocks noChangeArrowheads="1"/>
            </p:cNvSpPr>
            <p:nvPr/>
          </p:nvSpPr>
          <p:spPr bwMode="auto">
            <a:xfrm>
              <a:off x="0" y="864"/>
              <a:ext cx="385" cy="2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itchFamily="18" charset="0"/>
                </a:rPr>
                <a:t>　生产社会化趋势加强</a:t>
              </a: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2667000" y="1600200"/>
            <a:ext cx="611188" cy="3810000"/>
            <a:chOff x="672" y="816"/>
            <a:chExt cx="385" cy="2304"/>
          </a:xfrm>
        </p:grpSpPr>
        <p:sp>
          <p:nvSpPr>
            <p:cNvPr id="107552" name="Rectangle 14"/>
            <p:cNvSpPr>
              <a:spLocks noChangeArrowheads="1"/>
            </p:cNvSpPr>
            <p:nvPr/>
          </p:nvSpPr>
          <p:spPr bwMode="auto">
            <a:xfrm>
              <a:off x="672" y="816"/>
              <a:ext cx="336" cy="230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 b="0">
                <a:solidFill>
                  <a:srgbClr val="000000"/>
                </a:solidFill>
              </a:endParaRPr>
            </a:p>
          </p:txBody>
        </p:sp>
        <p:sp>
          <p:nvSpPr>
            <p:cNvPr id="107553" name="Text Box 15"/>
            <p:cNvSpPr txBox="1">
              <a:spLocks noChangeArrowheads="1"/>
            </p:cNvSpPr>
            <p:nvPr/>
          </p:nvSpPr>
          <p:spPr bwMode="auto">
            <a:xfrm>
              <a:off x="672" y="816"/>
              <a:ext cx="385" cy="1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itchFamily="18" charset="0"/>
                </a:rPr>
                <a:t>　　企业间竞争加剧</a:t>
              </a:r>
            </a:p>
          </p:txBody>
        </p:sp>
      </p:grpSp>
      <p:sp>
        <p:nvSpPr>
          <p:cNvPr id="62480" name="Line 16"/>
          <p:cNvSpPr>
            <a:spLocks noChangeShapeType="1"/>
          </p:cNvSpPr>
          <p:nvPr/>
        </p:nvSpPr>
        <p:spPr bwMode="auto">
          <a:xfrm>
            <a:off x="3200400" y="34290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2481" name="Text Box 17"/>
          <p:cNvSpPr txBox="1">
            <a:spLocks noChangeArrowheads="1"/>
          </p:cNvSpPr>
          <p:nvPr/>
        </p:nvSpPr>
        <p:spPr bwMode="auto">
          <a:xfrm>
            <a:off x="4284663" y="2997200"/>
            <a:ext cx="1381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zh-CN" altLang="en-US" sz="1800">
                <a:solidFill>
                  <a:srgbClr val="FF0000"/>
                </a:solidFill>
                <a:latin typeface="Times New Roman" pitchFamily="18" charset="0"/>
              </a:rPr>
              <a:t>到一定程度</a:t>
            </a:r>
          </a:p>
        </p:txBody>
      </p:sp>
      <p:grpSp>
        <p:nvGrpSpPr>
          <p:cNvPr id="6" name="Group 18"/>
          <p:cNvGrpSpPr/>
          <p:nvPr/>
        </p:nvGrpSpPr>
        <p:grpSpPr>
          <a:xfrm>
            <a:off x="5638800" y="1676400"/>
            <a:ext cx="611188" cy="3810000"/>
            <a:chOff x="0" y="816"/>
            <a:chExt cx="385" cy="2400"/>
          </a:xfrm>
        </p:grpSpPr>
        <p:sp>
          <p:nvSpPr>
            <p:cNvPr id="107550" name="Rectangle 19"/>
            <p:cNvSpPr>
              <a:spLocks noChangeArrowheads="1"/>
            </p:cNvSpPr>
            <p:nvPr/>
          </p:nvSpPr>
          <p:spPr bwMode="auto">
            <a:xfrm>
              <a:off x="0" y="816"/>
              <a:ext cx="384" cy="2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 b="0">
                <a:solidFill>
                  <a:srgbClr val="000000"/>
                </a:solidFill>
              </a:endParaRPr>
            </a:p>
          </p:txBody>
        </p:sp>
        <p:sp>
          <p:nvSpPr>
            <p:cNvPr id="107551" name="Text Box 20"/>
            <p:cNvSpPr txBox="1">
              <a:spLocks noChangeArrowheads="1"/>
            </p:cNvSpPr>
            <p:nvPr/>
          </p:nvSpPr>
          <p:spPr bwMode="auto">
            <a:xfrm>
              <a:off x="0" y="864"/>
              <a:ext cx="385" cy="20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itchFamily="18" charset="0"/>
                </a:rPr>
                <a:t>　　　垄断组织产生</a:t>
              </a:r>
            </a:p>
          </p:txBody>
        </p:sp>
      </p:grpSp>
      <p:grpSp>
        <p:nvGrpSpPr>
          <p:cNvPr id="7" name="Group 21"/>
          <p:cNvGrpSpPr/>
          <p:nvPr/>
        </p:nvGrpSpPr>
        <p:grpSpPr>
          <a:xfrm>
            <a:off x="7315200" y="1752600"/>
            <a:ext cx="1039813" cy="3733800"/>
            <a:chOff x="-28" y="816"/>
            <a:chExt cx="413" cy="2400"/>
          </a:xfrm>
        </p:grpSpPr>
        <p:sp>
          <p:nvSpPr>
            <p:cNvPr id="107548" name="Rectangle 22"/>
            <p:cNvSpPr>
              <a:spLocks noChangeArrowheads="1"/>
            </p:cNvSpPr>
            <p:nvPr/>
          </p:nvSpPr>
          <p:spPr bwMode="auto">
            <a:xfrm>
              <a:off x="0" y="816"/>
              <a:ext cx="384" cy="2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 b="0">
                <a:solidFill>
                  <a:srgbClr val="000000"/>
                </a:solidFill>
              </a:endParaRPr>
            </a:p>
          </p:txBody>
        </p:sp>
        <p:sp>
          <p:nvSpPr>
            <p:cNvPr id="107549" name="Text Box 23"/>
            <p:cNvSpPr txBox="1">
              <a:spLocks noChangeArrowheads="1"/>
            </p:cNvSpPr>
            <p:nvPr/>
          </p:nvSpPr>
          <p:spPr bwMode="auto">
            <a:xfrm>
              <a:off x="-28" y="864"/>
              <a:ext cx="413" cy="2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itchFamily="18" charset="0"/>
                </a:rPr>
                <a:t>　（</a:t>
              </a:r>
              <a:r>
                <a:rPr kumimoji="1" lang="en-US" altLang="zh-CN" sz="2000">
                  <a:solidFill>
                    <a:srgbClr val="FF0000"/>
                  </a:solidFill>
                  <a:latin typeface="Times New Roman" pitchFamily="18" charset="0"/>
                </a:rPr>
                <a:t>19</a:t>
              </a:r>
              <a:r>
                <a:rPr kumimoji="1" lang="zh-CN" altLang="en-US" sz="2000">
                  <a:solidFill>
                    <a:srgbClr val="FF0000"/>
                  </a:solidFill>
                  <a:latin typeface="Times New Roman" pitchFamily="18" charset="0"/>
                </a:rPr>
                <a:t>世纪末</a:t>
              </a:r>
              <a:r>
                <a:rPr kumimoji="1" lang="en-US" altLang="zh-CN" sz="2000">
                  <a:solidFill>
                    <a:srgbClr val="FF0000"/>
                  </a:solidFill>
                  <a:latin typeface="Times New Roman" pitchFamily="18" charset="0"/>
                </a:rPr>
                <a:t>20</a:t>
              </a:r>
              <a:r>
                <a:rPr kumimoji="1" lang="zh-CN" altLang="en-US" sz="2000">
                  <a:solidFill>
                    <a:srgbClr val="FF0000"/>
                  </a:solidFill>
                  <a:latin typeface="Times New Roman" pitchFamily="18" charset="0"/>
                </a:rPr>
                <a:t>世纪初）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1" lang="zh-CN" altLang="en-US">
                  <a:solidFill>
                    <a:srgbClr val="FF0000"/>
                  </a:solidFill>
                  <a:latin typeface="Times New Roman" pitchFamily="18" charset="0"/>
                </a:rPr>
                <a:t>   垄断资本主义产生</a:t>
              </a:r>
            </a:p>
          </p:txBody>
        </p:sp>
      </p:grpSp>
      <p:sp>
        <p:nvSpPr>
          <p:cNvPr id="62488" name="Line 24"/>
          <p:cNvSpPr>
            <a:spLocks noChangeShapeType="1"/>
          </p:cNvSpPr>
          <p:nvPr/>
        </p:nvSpPr>
        <p:spPr bwMode="auto">
          <a:xfrm>
            <a:off x="6248400" y="3429000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" name="Group 25"/>
          <p:cNvGrpSpPr/>
          <p:nvPr/>
        </p:nvGrpSpPr>
        <p:grpSpPr>
          <a:xfrm>
            <a:off x="4800600" y="5486400"/>
            <a:ext cx="2362200" cy="1235075"/>
            <a:chOff x="3024" y="3456"/>
            <a:chExt cx="1488" cy="778"/>
          </a:xfrm>
        </p:grpSpPr>
        <p:sp>
          <p:nvSpPr>
            <p:cNvPr id="107546" name="Text Box 26"/>
            <p:cNvSpPr txBox="1">
              <a:spLocks noChangeArrowheads="1"/>
            </p:cNvSpPr>
            <p:nvPr/>
          </p:nvSpPr>
          <p:spPr bwMode="auto">
            <a:xfrm>
              <a:off x="3024" y="3792"/>
              <a:ext cx="1488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zh-CN" altLang="en-US" sz="2000">
                  <a:solidFill>
                    <a:srgbClr val="000000"/>
                  </a:solidFill>
                  <a:latin typeface="Tahoma" pitchFamily="34" charset="0"/>
                  <a:ea typeface="黑体" pitchFamily="49" charset="-122"/>
                </a:rPr>
                <a:t>形式：卡特尔、辛迪加；托拉斯</a:t>
              </a:r>
            </a:p>
          </p:txBody>
        </p:sp>
        <p:sp>
          <p:nvSpPr>
            <p:cNvPr id="107547" name="Line 27"/>
            <p:cNvSpPr>
              <a:spLocks noChangeShapeType="1"/>
            </p:cNvSpPr>
            <p:nvPr/>
          </p:nvSpPr>
          <p:spPr bwMode="auto">
            <a:xfrm flipH="1" flipV="1">
              <a:off x="3744" y="3456"/>
              <a:ext cx="0" cy="3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9" name="Group 28"/>
          <p:cNvGrpSpPr/>
          <p:nvPr/>
        </p:nvGrpSpPr>
        <p:grpSpPr>
          <a:xfrm>
            <a:off x="3200400" y="5410200"/>
            <a:ext cx="1447800" cy="990600"/>
            <a:chOff x="2016" y="3408"/>
            <a:chExt cx="912" cy="624"/>
          </a:xfrm>
        </p:grpSpPr>
        <p:sp>
          <p:nvSpPr>
            <p:cNvPr id="107544" name="Text Box 29"/>
            <p:cNvSpPr txBox="1">
              <a:spLocks noChangeArrowheads="1"/>
            </p:cNvSpPr>
            <p:nvPr/>
          </p:nvSpPr>
          <p:spPr bwMode="auto">
            <a:xfrm>
              <a:off x="2016" y="3744"/>
              <a:ext cx="9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zh-CN" altLang="en-US" sz="2400">
                  <a:solidFill>
                    <a:srgbClr val="000000"/>
                  </a:solidFill>
                  <a:latin typeface="Tahoma" pitchFamily="34" charset="0"/>
                  <a:ea typeface="黑体" pitchFamily="49" charset="-122"/>
                </a:rPr>
                <a:t>直接原因</a:t>
              </a:r>
            </a:p>
          </p:txBody>
        </p:sp>
        <p:sp>
          <p:nvSpPr>
            <p:cNvPr id="107545" name="Line 30"/>
            <p:cNvSpPr>
              <a:spLocks noChangeShapeType="1"/>
            </p:cNvSpPr>
            <p:nvPr/>
          </p:nvSpPr>
          <p:spPr bwMode="auto">
            <a:xfrm flipH="1" flipV="1">
              <a:off x="2496" y="3408"/>
              <a:ext cx="0" cy="3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10" name="Group 31"/>
          <p:cNvGrpSpPr/>
          <p:nvPr/>
        </p:nvGrpSpPr>
        <p:grpSpPr>
          <a:xfrm>
            <a:off x="3581400" y="914400"/>
            <a:ext cx="5562600" cy="762000"/>
            <a:chOff x="2256" y="576"/>
            <a:chExt cx="3504" cy="480"/>
          </a:xfrm>
        </p:grpSpPr>
        <p:sp>
          <p:nvSpPr>
            <p:cNvPr id="107542" name="Text Box 32"/>
            <p:cNvSpPr txBox="1">
              <a:spLocks noChangeArrowheads="1"/>
            </p:cNvSpPr>
            <p:nvPr/>
          </p:nvSpPr>
          <p:spPr bwMode="auto">
            <a:xfrm>
              <a:off x="2256" y="576"/>
              <a:ext cx="35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zh-CN" altLang="en-US" sz="2400">
                  <a:solidFill>
                    <a:srgbClr val="000000"/>
                  </a:solidFill>
                  <a:latin typeface="Tahoma" pitchFamily="34" charset="0"/>
                  <a:ea typeface="黑体" pitchFamily="49" charset="-122"/>
                </a:rPr>
                <a:t>实质：资本主义生产关系的局部调整</a:t>
              </a:r>
            </a:p>
          </p:txBody>
        </p:sp>
        <p:sp>
          <p:nvSpPr>
            <p:cNvPr id="107543" name="Line 33"/>
            <p:cNvSpPr>
              <a:spLocks noChangeShapeType="1"/>
            </p:cNvSpPr>
            <p:nvPr/>
          </p:nvSpPr>
          <p:spPr bwMode="auto">
            <a:xfrm flipH="1">
              <a:off x="3744" y="864"/>
              <a:ext cx="0" cy="19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62498" name="Line 34"/>
          <p:cNvSpPr>
            <a:spLocks noChangeShapeType="1"/>
          </p:cNvSpPr>
          <p:nvPr/>
        </p:nvSpPr>
        <p:spPr bwMode="auto">
          <a:xfrm>
            <a:off x="4267200" y="3429000"/>
            <a:ext cx="1371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1" name="Group 35"/>
          <p:cNvGrpSpPr/>
          <p:nvPr/>
        </p:nvGrpSpPr>
        <p:grpSpPr>
          <a:xfrm>
            <a:off x="0" y="685800"/>
            <a:ext cx="1447800" cy="838200"/>
            <a:chOff x="0" y="480"/>
            <a:chExt cx="912" cy="528"/>
          </a:xfrm>
        </p:grpSpPr>
        <p:sp>
          <p:nvSpPr>
            <p:cNvPr id="107540" name="Text Box 36"/>
            <p:cNvSpPr txBox="1">
              <a:spLocks noChangeArrowheads="1"/>
            </p:cNvSpPr>
            <p:nvPr/>
          </p:nvSpPr>
          <p:spPr bwMode="auto">
            <a:xfrm>
              <a:off x="0" y="480"/>
              <a:ext cx="9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itchFamily="34" charset="0"/>
                <a:defRPr sz="2800" b="1">
                  <a:solidFill>
                    <a:srgbClr val="0000CC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Tx/>
                <a:buNone/>
              </a:pPr>
              <a:r>
                <a:rPr kumimoji="1" lang="zh-CN" altLang="en-US" sz="2400">
                  <a:solidFill>
                    <a:srgbClr val="FF0000"/>
                  </a:solidFill>
                  <a:latin typeface="Tahoma" pitchFamily="34" charset="0"/>
                  <a:ea typeface="黑体" pitchFamily="49" charset="-122"/>
                </a:rPr>
                <a:t>根本原因</a:t>
              </a:r>
            </a:p>
          </p:txBody>
        </p:sp>
        <p:sp>
          <p:nvSpPr>
            <p:cNvPr id="107541" name="Line 37"/>
            <p:cNvSpPr>
              <a:spLocks noChangeShapeType="1"/>
            </p:cNvSpPr>
            <p:nvPr/>
          </p:nvSpPr>
          <p:spPr bwMode="auto">
            <a:xfrm flipH="1">
              <a:off x="432" y="768"/>
              <a:ext cx="0" cy="2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62502" name="Text Box 38"/>
          <p:cNvSpPr txBox="1">
            <a:spLocks noChangeArrowheads="1"/>
          </p:cNvSpPr>
          <p:nvPr/>
        </p:nvSpPr>
        <p:spPr bwMode="auto">
          <a:xfrm>
            <a:off x="7391400" y="5546725"/>
            <a:ext cx="13700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2000">
                <a:solidFill>
                  <a:srgbClr val="000000"/>
                </a:solidFill>
                <a:ea typeface="黑体" pitchFamily="49" charset="-122"/>
              </a:rPr>
              <a:t>首先产生于新兴工业和钢铁工业</a:t>
            </a:r>
          </a:p>
        </p:txBody>
      </p:sp>
      <p:sp>
        <p:nvSpPr>
          <p:cNvPr id="107539" name="Text Box 39"/>
          <p:cNvSpPr txBox="1">
            <a:spLocks noChangeArrowheads="1"/>
          </p:cNvSpPr>
          <p:nvPr/>
        </p:nvSpPr>
        <p:spPr bwMode="auto">
          <a:xfrm>
            <a:off x="1295400" y="-29817"/>
            <a:ext cx="67056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defRPr sz="2800" b="1">
                <a:solidFill>
                  <a:srgbClr val="0000CC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zh-CN" altLang="en-US" sz="4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垄断组织的形成过程</a:t>
            </a:r>
          </a:p>
        </p:txBody>
      </p:sp>
    </p:spTree>
    <p:extLst>
      <p:ext uri="{BB962C8B-B14F-4D97-AF65-F5344CB8AC3E}">
        <p14:creationId xmlns:p14="http://schemas.microsoft.com/office/powerpoint/2010/main" val="24016206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2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62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2" grpId="0"/>
      <p:bldP spid="62473" grpId="1"/>
      <p:bldP spid="62480" grpId="2"/>
      <p:bldP spid="62481" grpId="3"/>
      <p:bldP spid="62488" grpId="4"/>
      <p:bldP spid="62498" grpId="5"/>
      <p:bldP spid="62502" grpId="6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1358" y="692696"/>
            <a:ext cx="4248472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7382" y="4653136"/>
            <a:ext cx="3816424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2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地缘政治的无奈者</a:t>
            </a:r>
            <a:endParaRPr lang="en-US" altLang="zh-CN" sz="2000" b="1" i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马其顿与波斯的战场</a:t>
            </a:r>
            <a:endParaRPr lang="en-US" altLang="zh-CN" sz="2000" b="1" i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罗马防卫蛮族的哨所</a:t>
            </a:r>
            <a:endParaRPr lang="en-US" altLang="zh-CN" sz="2000" b="1" i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伊斯兰与天主教“圣战”</a:t>
            </a:r>
            <a:endParaRPr lang="en-US" altLang="zh-CN" sz="2000" b="1" i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60032" y="476672"/>
            <a:ext cx="3672408" cy="59309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b="1" i="1">
                <a:latin typeface="楷体" pitchFamily="49" charset="-122"/>
                <a:ea typeface="楷体" pitchFamily="49" charset="-122"/>
              </a:rPr>
              <a:t>世所公知，亚欧大陆是人类文明的中心板块，除了人类文明早期的埃及，以及现在的美国，几乎所有的大型先进文明势力，都扎根于亚欧大陆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。而纵观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亚欧大陆，除了偏居东亚大陆的中国，和南亚次大陆的印度，可</a:t>
            </a:r>
            <a:r>
              <a:rPr lang="zh-CN" altLang="en-US" b="1" i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孕育强势地缘势力的板块主要有三个，欧洲（西欧、南欧）、西亚以及东欧。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西亚势力自小亚细亚半岛和东地中海，从东、南两面通向巴尔干，欧洲则是借亚得里亚海和多瑙河平原，从西、北方向压至，至于，东欧则主要以黑海及其沿岸为战略通道，自东北方向而来。</a:t>
            </a:r>
          </a:p>
          <a:p>
            <a:pPr>
              <a:lnSpc>
                <a:spcPts val="2700"/>
              </a:lnSpc>
            </a:pPr>
            <a:r>
              <a:rPr lang="zh-CN" altLang="en-US" b="1" i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三大地缘势力，通过不同的方向，同时对巴尔干施加影响。这就要了巴尔干的命</a:t>
            </a:r>
            <a:r>
              <a:rPr lang="zh-CN" altLang="en-US" b="1" i="1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zh-CN" altLang="en-US" b="1" i="1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5715582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4139952" y="594928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i="1" smtClean="0">
                <a:latin typeface="楷体" pitchFamily="49" charset="-122"/>
                <a:ea typeface="楷体" pitchFamily="49" charset="-122"/>
              </a:rPr>
              <a:t>列强冲突的其他表现</a:t>
            </a:r>
            <a:endParaRPr lang="zh-CN" altLang="en-US" sz="3200" b="1" i="1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260648"/>
            <a:ext cx="8208912" cy="3072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下箭头 4"/>
          <p:cNvSpPr/>
          <p:nvPr/>
        </p:nvSpPr>
        <p:spPr>
          <a:xfrm flipH="1">
            <a:off x="4139952" y="3212976"/>
            <a:ext cx="144016" cy="648072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7784" y="3974053"/>
            <a:ext cx="6588351" cy="1952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20778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11560" y="1844824"/>
            <a:ext cx="4572000" cy="3139321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altLang="zh-CN" smtClean="0"/>
              <a:t>(</a:t>
            </a:r>
            <a:r>
              <a:rPr lang="en-US" altLang="zh-CN"/>
              <a:t>1</a:t>
            </a:r>
            <a:r>
              <a:rPr lang="zh-CN" altLang="en-US"/>
              <a:t>导火线</a:t>
            </a:r>
            <a:r>
              <a:rPr lang="en-US" altLang="zh-CN"/>
              <a:t>:1914</a:t>
            </a:r>
            <a:r>
              <a:rPr lang="zh-CN" altLang="en-US"/>
              <a:t>年</a:t>
            </a:r>
            <a:r>
              <a:rPr lang="en-US" altLang="zh-CN"/>
              <a:t>6</a:t>
            </a:r>
            <a:r>
              <a:rPr lang="zh-CN" altLang="en-US"/>
              <a:t>月</a:t>
            </a:r>
            <a:r>
              <a:rPr lang="en-US" altLang="zh-CN"/>
              <a:t>28</a:t>
            </a:r>
            <a:r>
              <a:rPr lang="zh-CN" altLang="en-US"/>
              <a:t>日，</a:t>
            </a:r>
            <a:r>
              <a:rPr lang="zh-CN" altLang="en-US" b="1" i="1">
                <a:solidFill>
                  <a:srgbClr val="C00000"/>
                </a:solidFill>
              </a:rPr>
              <a:t>奥匈帝国皇储斐迪南大公及夫人</a:t>
            </a:r>
            <a:r>
              <a:rPr lang="zh-CN" altLang="en-US" b="1" i="1" smtClean="0">
                <a:solidFill>
                  <a:srgbClr val="C00000"/>
                </a:solidFill>
              </a:rPr>
              <a:t>在萨拉热窝被塞尔维亚</a:t>
            </a:r>
            <a:r>
              <a:rPr lang="zh-CN" altLang="en-US" b="1" i="1">
                <a:solidFill>
                  <a:srgbClr val="C00000"/>
                </a:solidFill>
              </a:rPr>
              <a:t>青年普林西普枪杀</a:t>
            </a:r>
            <a:r>
              <a:rPr lang="zh-CN" altLang="en-US" smtClean="0"/>
              <a:t>。为了</a:t>
            </a:r>
            <a:r>
              <a:rPr lang="zh-CN" altLang="en-US"/>
              <a:t>挽救民族危机，却成为列强发动战争的借口</a:t>
            </a:r>
          </a:p>
          <a:p>
            <a:endParaRPr lang="en-US" altLang="zh-CN" smtClean="0"/>
          </a:p>
          <a:p>
            <a:r>
              <a:rPr lang="en-US" altLang="zh-CN" smtClean="0"/>
              <a:t>(</a:t>
            </a:r>
            <a:r>
              <a:rPr lang="en-US" altLang="zh-CN"/>
              <a:t>2)</a:t>
            </a:r>
            <a:r>
              <a:rPr lang="zh-CN" altLang="en-US"/>
              <a:t>全面爆发</a:t>
            </a:r>
            <a:r>
              <a:rPr lang="en-US" altLang="zh-CN"/>
              <a:t>:1914</a:t>
            </a:r>
            <a:r>
              <a:rPr lang="zh-CN" altLang="en-US"/>
              <a:t>年</a:t>
            </a:r>
            <a:r>
              <a:rPr lang="en-US" altLang="zh-CN"/>
              <a:t>7</a:t>
            </a:r>
            <a:r>
              <a:rPr lang="zh-CN" altLang="en-US"/>
              <a:t>月</a:t>
            </a:r>
            <a:r>
              <a:rPr lang="en-US" altLang="zh-CN"/>
              <a:t>28</a:t>
            </a:r>
            <a:r>
              <a:rPr lang="zh-CN" altLang="en-US"/>
              <a:t>日，德国支持奥匈帝国对塞尔维亚宣战。此后，德</a:t>
            </a:r>
            <a:r>
              <a:rPr lang="zh-CN" altLang="en-US" smtClean="0"/>
              <a:t>、俄</a:t>
            </a:r>
            <a:r>
              <a:rPr lang="zh-CN" altLang="en-US"/>
              <a:t>、法、英相继参战。第一次世界大战全面爆发。</a:t>
            </a:r>
          </a:p>
          <a:p>
            <a:endParaRPr lang="en-US" altLang="zh-CN" smtClean="0"/>
          </a:p>
          <a:p>
            <a:r>
              <a:rPr lang="en-US" altLang="zh-CN" smtClean="0"/>
              <a:t>(</a:t>
            </a:r>
            <a:r>
              <a:rPr lang="en-US" altLang="zh-CN"/>
              <a:t>3</a:t>
            </a:r>
            <a:r>
              <a:rPr lang="zh-CN" altLang="en-US"/>
              <a:t>性质</a:t>
            </a:r>
            <a:r>
              <a:rPr lang="en-US" altLang="zh-CN"/>
              <a:t>﹔</a:t>
            </a:r>
            <a:r>
              <a:rPr lang="zh-CN" altLang="en-US"/>
              <a:t>这场战争是列强重新瓜分世界、争夺</a:t>
            </a:r>
            <a:r>
              <a:rPr lang="zh-CN" altLang="en-US" b="1" i="1">
                <a:solidFill>
                  <a:srgbClr val="C00000"/>
                </a:solidFill>
              </a:rPr>
              <a:t>世界霸权</a:t>
            </a:r>
            <a:r>
              <a:rPr lang="zh-CN" altLang="en-US" b="1" i="1" smtClean="0">
                <a:solidFill>
                  <a:srgbClr val="C00000"/>
                </a:solidFill>
              </a:rPr>
              <a:t>的帝国主义之</a:t>
            </a:r>
            <a:r>
              <a:rPr lang="zh-CN" altLang="en-US" b="1" i="1">
                <a:solidFill>
                  <a:srgbClr val="C00000"/>
                </a:solidFill>
              </a:rPr>
              <a:t>战</a:t>
            </a:r>
            <a:r>
              <a:rPr lang="zh-CN" altLang="en-US"/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683568" y="980728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仿宋" pitchFamily="49" charset="-122"/>
                <a:ea typeface="仿宋" pitchFamily="49" charset="-122"/>
              </a:rPr>
              <a:t>一战的爆发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6096" y="1197361"/>
            <a:ext cx="3334242" cy="4034433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1778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724938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539552" y="548679"/>
            <a:ext cx="3611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仿宋" pitchFamily="49" charset="-122"/>
                <a:ea typeface="仿宋" pitchFamily="49" charset="-122"/>
              </a:rPr>
              <a:t>一战</a:t>
            </a:r>
            <a:r>
              <a:rPr lang="zh-CN" altLang="en-US" sz="2800" b="1" smtClean="0">
                <a:latin typeface="仿宋" pitchFamily="49" charset="-122"/>
                <a:ea typeface="仿宋" pitchFamily="49" charset="-122"/>
              </a:rPr>
              <a:t>的概况</a:t>
            </a:r>
            <a:r>
              <a:rPr lang="en-US" altLang="zh-CN" sz="2800" b="1" smtClean="0">
                <a:latin typeface="仿宋" pitchFamily="49" charset="-122"/>
                <a:ea typeface="仿宋" pitchFamily="49" charset="-122"/>
              </a:rPr>
              <a:t>-</a:t>
            </a:r>
            <a:r>
              <a:rPr lang="zh-CN" altLang="en-US" sz="2800" b="1" smtClean="0">
                <a:latin typeface="仿宋" pitchFamily="49" charset="-122"/>
                <a:ea typeface="仿宋" pitchFamily="49" charset="-122"/>
              </a:rPr>
              <a:t>三条战线</a:t>
            </a:r>
            <a:endParaRPr lang="zh-CN" altLang="en-US" sz="2800" b="1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4271" y="1171760"/>
            <a:ext cx="4282447" cy="32118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877" y="4439596"/>
            <a:ext cx="4464496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18066" y="425568"/>
            <a:ext cx="3586382" cy="646331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mtClean="0"/>
              <a:t>1914</a:t>
            </a:r>
            <a:r>
              <a:rPr lang="zh-CN" altLang="en-US" smtClean="0"/>
              <a:t>年</a:t>
            </a:r>
            <a:r>
              <a:rPr lang="en-US" altLang="zh-CN" smtClean="0"/>
              <a:t>8</a:t>
            </a:r>
            <a:r>
              <a:rPr lang="zh-CN" altLang="en-US" smtClean="0"/>
              <a:t>月，</a:t>
            </a:r>
            <a:r>
              <a:rPr lang="zh-CN" altLang="en-US"/>
              <a:t>德军根据“施里芬计划</a:t>
            </a:r>
            <a:r>
              <a:rPr lang="zh-CN" altLang="en-US" smtClean="0"/>
              <a:t>” 进攻</a:t>
            </a:r>
            <a:r>
              <a:rPr lang="zh-CN" altLang="en-US"/>
              <a:t>法国</a:t>
            </a:r>
          </a:p>
        </p:txBody>
      </p:sp>
      <p:sp>
        <p:nvSpPr>
          <p:cNvPr id="6" name="矩形 5"/>
          <p:cNvSpPr/>
          <p:nvPr/>
        </p:nvSpPr>
        <p:spPr>
          <a:xfrm>
            <a:off x="4709843" y="1430402"/>
            <a:ext cx="2094113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mtClean="0"/>
              <a:t>9</a:t>
            </a:r>
            <a:r>
              <a:rPr lang="zh-CN" altLang="en-US" smtClean="0"/>
              <a:t>月双方</a:t>
            </a:r>
            <a:r>
              <a:rPr lang="zh-CN" altLang="en-US"/>
              <a:t>以</a:t>
            </a:r>
            <a:r>
              <a:rPr lang="en-US" altLang="zh-CN"/>
              <a:t>150</a:t>
            </a:r>
            <a:r>
              <a:rPr lang="zh-CN" altLang="en-US"/>
              <a:t>多万兵力在马恩河激战，德军失败，标志</a:t>
            </a:r>
            <a:r>
              <a:rPr lang="zh-CN" altLang="en-US" smtClean="0"/>
              <a:t>其“速决战”</a:t>
            </a:r>
            <a:r>
              <a:rPr lang="zh-CN" altLang="en-US"/>
              <a:t>破产。</a:t>
            </a:r>
          </a:p>
        </p:txBody>
      </p:sp>
      <p:sp>
        <p:nvSpPr>
          <p:cNvPr id="7" name="矩形 6"/>
          <p:cNvSpPr/>
          <p:nvPr/>
        </p:nvSpPr>
        <p:spPr>
          <a:xfrm>
            <a:off x="7071707" y="1438849"/>
            <a:ext cx="1865438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/>
              <a:t>同年，对德国宣战的日本占领了德国在</a:t>
            </a:r>
            <a:r>
              <a:rPr lang="zh-CN" altLang="en-US" smtClean="0"/>
              <a:t>中国</a:t>
            </a:r>
            <a:r>
              <a:rPr lang="zh-CN" altLang="en-US"/>
              <a:t>的租借地山东半岛</a:t>
            </a:r>
          </a:p>
        </p:txBody>
      </p:sp>
      <p:sp>
        <p:nvSpPr>
          <p:cNvPr id="8" name="矩形 7"/>
          <p:cNvSpPr/>
          <p:nvPr/>
        </p:nvSpPr>
        <p:spPr>
          <a:xfrm>
            <a:off x="4903105" y="2996952"/>
            <a:ext cx="390170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mtClean="0"/>
              <a:t>1915</a:t>
            </a:r>
            <a:r>
              <a:rPr lang="zh-CN" altLang="en-US" smtClean="0"/>
              <a:t>年日本提出</a:t>
            </a:r>
            <a:r>
              <a:rPr lang="en-US" altLang="zh-CN" smtClean="0"/>
              <a:t>21</a:t>
            </a:r>
            <a:r>
              <a:rPr lang="zh-CN" altLang="en-US" smtClean="0"/>
              <a:t>条，企图灭亡中国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018065" y="3645024"/>
            <a:ext cx="367178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/>
              <a:t>1916</a:t>
            </a:r>
            <a:r>
              <a:rPr lang="zh-CN" altLang="en-US"/>
              <a:t>年，西线相继发生凡尔登战役和索姆河战役大战役分别被称为</a:t>
            </a:r>
            <a:r>
              <a:rPr lang="zh-CN" altLang="en-US" smtClean="0"/>
              <a:t>“绞肉机”和</a:t>
            </a:r>
            <a:r>
              <a:rPr lang="zh-CN" altLang="en-US"/>
              <a:t>“地狱”。</a:t>
            </a:r>
          </a:p>
        </p:txBody>
      </p:sp>
      <p:sp>
        <p:nvSpPr>
          <p:cNvPr id="10" name="矩形 9"/>
          <p:cNvSpPr/>
          <p:nvPr/>
        </p:nvSpPr>
        <p:spPr>
          <a:xfrm>
            <a:off x="4517956" y="4797152"/>
            <a:ext cx="457200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altLang="zh-CN"/>
              <a:t>1917</a:t>
            </a:r>
            <a:r>
              <a:rPr lang="zh-CN" altLang="en-US"/>
              <a:t>年，美国和中国参加</a:t>
            </a:r>
            <a:r>
              <a:rPr lang="zh-CN" altLang="en-US" smtClean="0"/>
              <a:t>协约国一方</a:t>
            </a:r>
            <a:r>
              <a:rPr lang="zh-CN" altLang="en-US"/>
              <a:t>作战，俄国在十月革命胜利后退出了战争</a:t>
            </a:r>
          </a:p>
        </p:txBody>
      </p:sp>
      <p:sp>
        <p:nvSpPr>
          <p:cNvPr id="11" name="矩形 10"/>
          <p:cNvSpPr/>
          <p:nvPr/>
        </p:nvSpPr>
        <p:spPr>
          <a:xfrm>
            <a:off x="4525257" y="5805264"/>
            <a:ext cx="457200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altLang="zh-CN"/>
              <a:t>1918</a:t>
            </a:r>
            <a:r>
              <a:rPr lang="zh-CN" altLang="en-US"/>
              <a:t>年</a:t>
            </a:r>
            <a:r>
              <a:rPr lang="en-US" altLang="zh-CN" smtClean="0"/>
              <a:t>11</a:t>
            </a:r>
            <a:r>
              <a:rPr lang="zh-CN" altLang="en-US" smtClean="0"/>
              <a:t>月</a:t>
            </a:r>
            <a:r>
              <a:rPr lang="en-US" altLang="zh-CN"/>
              <a:t>11</a:t>
            </a:r>
            <a:r>
              <a:rPr lang="zh-CN" altLang="en-US"/>
              <a:t>日，大战以同盟国的失败而结束</a:t>
            </a:r>
          </a:p>
        </p:txBody>
      </p:sp>
    </p:spTree>
    <p:extLst>
      <p:ext uri="{BB962C8B-B14F-4D97-AF65-F5344CB8AC3E}">
        <p14:creationId xmlns:p14="http://schemas.microsoft.com/office/powerpoint/2010/main" val="12158144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  <p:bldP spid="10" grpId="5"/>
      <p:bldP spid="11" grpId="6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96144" y="476672"/>
            <a:ext cx="3571800" cy="255454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/>
              <a:t>凡尔登战役是第一次世界大战中破坏性最大，时间最长的战役。战事从</a:t>
            </a:r>
            <a:r>
              <a:rPr lang="en-US" altLang="zh-CN" sz="2000"/>
              <a:t>1916</a:t>
            </a:r>
            <a:r>
              <a:rPr lang="zh-CN" altLang="en-US" sz="2000"/>
              <a:t>年</a:t>
            </a:r>
            <a:r>
              <a:rPr lang="en-US" altLang="zh-CN" sz="2000"/>
              <a:t>2</a:t>
            </a:r>
            <a:r>
              <a:rPr lang="zh-CN" altLang="en-US" sz="2000"/>
              <a:t>月</a:t>
            </a:r>
            <a:r>
              <a:rPr lang="en-US" altLang="zh-CN" sz="2000"/>
              <a:t>21</a:t>
            </a:r>
            <a:r>
              <a:rPr lang="zh-CN" altLang="en-US" sz="2000"/>
              <a:t>日延续到</a:t>
            </a:r>
            <a:r>
              <a:rPr lang="en-US" altLang="zh-CN" sz="2000"/>
              <a:t>12</a:t>
            </a:r>
            <a:r>
              <a:rPr lang="zh-CN" altLang="en-US" sz="2000"/>
              <a:t>月</a:t>
            </a:r>
            <a:r>
              <a:rPr lang="en-US" altLang="zh-CN" sz="2000"/>
              <a:t>19</a:t>
            </a:r>
            <a:r>
              <a:rPr lang="zh-CN" altLang="en-US" sz="2000"/>
              <a:t>日，德、法两国投入</a:t>
            </a:r>
            <a:r>
              <a:rPr lang="en-US" altLang="zh-CN" sz="2000"/>
              <a:t>100</a:t>
            </a:r>
            <a:r>
              <a:rPr lang="zh-CN" altLang="en-US" sz="2000"/>
              <a:t>多个师兵力，军队死亡超过</a:t>
            </a:r>
            <a:r>
              <a:rPr lang="en-US" altLang="zh-CN" sz="2000"/>
              <a:t>25</a:t>
            </a:r>
            <a:r>
              <a:rPr lang="zh-CN" altLang="en-US" sz="2000"/>
              <a:t>万人，</a:t>
            </a:r>
            <a:r>
              <a:rPr lang="en-US" altLang="zh-CN" sz="2000"/>
              <a:t>50</a:t>
            </a:r>
            <a:r>
              <a:rPr lang="zh-CN" altLang="en-US" sz="2000"/>
              <a:t>多万人受伤。伤亡人数仅次于索姆河战役，被称为</a:t>
            </a:r>
            <a:r>
              <a:rPr lang="zh-CN" altLang="en-US" sz="2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“凡尔登绞肉机”</a:t>
            </a:r>
            <a:r>
              <a:rPr lang="zh-CN" altLang="en-US" sz="2000"/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4716016" y="208684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mtClean="0"/>
              <a:t>。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943399" y="3933056"/>
            <a:ext cx="3295734" cy="224676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 smtClean="0">
                <a:latin typeface="仿宋" pitchFamily="49" charset="-122"/>
                <a:ea typeface="仿宋" pitchFamily="49" charset="-122"/>
              </a:rPr>
              <a:t>索姆河战役，双方</a:t>
            </a: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伤亡共计</a:t>
            </a:r>
            <a:r>
              <a:rPr lang="en-US" altLang="zh-CN" sz="2000" b="1">
                <a:latin typeface="仿宋" pitchFamily="49" charset="-122"/>
                <a:ea typeface="仿宋" pitchFamily="49" charset="-122"/>
              </a:rPr>
              <a:t>130</a:t>
            </a: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万人，是一战中最惨烈的阵地战，也是人类历史上第一次把</a:t>
            </a:r>
            <a:r>
              <a:rPr lang="zh-CN" altLang="en-US" sz="2000" b="1">
                <a:solidFill>
                  <a:srgbClr val="C00000"/>
                </a:solidFill>
                <a:latin typeface="仿宋" pitchFamily="49" charset="-122"/>
                <a:ea typeface="仿宋" pitchFamily="49" charset="-122"/>
              </a:rPr>
              <a:t>坦克</a:t>
            </a: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投入实战中。英国采用的是“马克</a:t>
            </a:r>
            <a:r>
              <a:rPr lang="en-US" altLang="zh-CN" sz="2000" b="1">
                <a:latin typeface="仿宋" pitchFamily="49" charset="-122"/>
                <a:ea typeface="仿宋" pitchFamily="49" charset="-122"/>
              </a:rPr>
              <a:t>I</a:t>
            </a: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型坦克”。 因其残酷性被称之为“</a:t>
            </a:r>
            <a:r>
              <a:rPr lang="zh-CN" altLang="en-US" sz="2000" b="1">
                <a:solidFill>
                  <a:srgbClr val="C00000"/>
                </a:solidFill>
                <a:latin typeface="仿宋" pitchFamily="49" charset="-122"/>
                <a:ea typeface="仿宋" pitchFamily="49" charset="-122"/>
              </a:rPr>
              <a:t>索姆河地狱”</a:t>
            </a:r>
            <a:r>
              <a:rPr lang="zh-CN" altLang="en-US" sz="2000" b="1">
                <a:latin typeface="仿宋" pitchFamily="49" charset="-122"/>
                <a:ea typeface="仿宋" pitchFamily="49" charset="-122"/>
              </a:rPr>
              <a:t>。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1641" y="3861380"/>
            <a:ext cx="3536303" cy="244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74846" y="563782"/>
            <a:ext cx="4345625" cy="246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416593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187624" y="2564904"/>
            <a:ext cx="6912768" cy="76944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zh-CN" altLang="en-US" sz="44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仿宋" pitchFamily="49" charset="-122"/>
                <a:ea typeface="仿宋" pitchFamily="49" charset="-122"/>
              </a:rPr>
              <a:t>帝国主义的分赃开始啦</a:t>
            </a:r>
            <a:endParaRPr lang="zh-CN" altLang="en-US" sz="44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4013251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124744"/>
            <a:ext cx="8597755" cy="280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4654759"/>
            <a:ext cx="7326560" cy="147732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 i="1">
                <a:latin typeface="楷体" pitchFamily="49" charset="-122"/>
                <a:ea typeface="楷体" pitchFamily="49" charset="-122"/>
              </a:rPr>
              <a:t>法国凡尔赛宫位于法国巴黎西南郊伊夫林省省会凡尔赛镇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，作为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法兰西宫廷长达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107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车（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1682—1789)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1682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月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日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，路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易十四宣布将法兰西宫廷从巴黎迁往凡尔赛。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1789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月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日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，路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易十六被法国大革命中的巴黎民众挟至巴黎城内，后被推上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断头台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斩首。凡尔赛宫作为法兰西宫廷的历史至此终结。</a:t>
            </a:r>
          </a:p>
        </p:txBody>
      </p:sp>
    </p:spTree>
    <p:extLst>
      <p:ext uri="{BB962C8B-B14F-4D97-AF65-F5344CB8AC3E}">
        <p14:creationId xmlns:p14="http://schemas.microsoft.com/office/powerpoint/2010/main" val="1340019853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763688" y="476266"/>
            <a:ext cx="559480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2800" b="1" i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帝国主义国家重新分割世界的意图</a:t>
            </a:r>
          </a:p>
        </p:txBody>
      </p:sp>
      <p:sp>
        <p:nvSpPr>
          <p:cNvPr id="5" name="矩形 4"/>
          <p:cNvSpPr/>
          <p:nvPr/>
        </p:nvSpPr>
        <p:spPr>
          <a:xfrm>
            <a:off x="899592" y="1436569"/>
            <a:ext cx="6840760" cy="4247317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、美国</a:t>
            </a:r>
            <a:r>
              <a:rPr lang="en-US" altLang="zh-CN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攫取战后世界霸权</a:t>
            </a:r>
          </a:p>
          <a:p>
            <a:endParaRPr lang="en-US" altLang="zh-CN" b="1" i="1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altLang="zh-CN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、英国</a:t>
            </a:r>
            <a:r>
              <a:rPr lang="en-US" altLang="zh-CN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要求削弱德国的海军，剥夺他的殖民地以保持自己的</a:t>
            </a:r>
          </a:p>
          <a:p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海上霸权和继续扩大殖民地。为制止法国称霸欧洲</a:t>
            </a:r>
            <a:r>
              <a:rPr lang="zh-CN" altLang="en-US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大陆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而反对过分削弱德国。</a:t>
            </a:r>
          </a:p>
          <a:p>
            <a:endParaRPr lang="en-US" altLang="zh-CN" b="1" i="1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altLang="zh-CN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、法国</a:t>
            </a:r>
            <a:r>
              <a:rPr lang="en-US" altLang="zh-CN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最大限度地削弱德国，重建法国在欧洲大陆的霸权</a:t>
            </a:r>
            <a:r>
              <a:rPr lang="zh-CN" altLang="en-US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。除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收回失地外还要索取尽可能多的战争赔款。</a:t>
            </a:r>
          </a:p>
          <a:p>
            <a:endParaRPr lang="en-US" altLang="zh-CN" b="1" i="1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altLang="zh-CN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zh-CN" altLang="en-US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、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意大利</a:t>
            </a:r>
            <a:r>
              <a:rPr lang="en-US" altLang="zh-CN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扩大领土</a:t>
            </a:r>
          </a:p>
          <a:p>
            <a:endParaRPr lang="en-US" altLang="zh-CN" b="1" i="1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altLang="zh-CN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、日本</a:t>
            </a:r>
            <a:r>
              <a:rPr lang="en-US" altLang="zh-CN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要求把占领德国在中国山东的权利合法化，巩固在</a:t>
            </a:r>
            <a:r>
              <a:rPr lang="zh-CN" altLang="en-US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东亚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和太平洋地区的霸权。</a:t>
            </a:r>
          </a:p>
          <a:p>
            <a:endParaRPr lang="en-US" altLang="zh-CN" b="1" i="1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altLang="zh-CN" b="1" i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r>
              <a:rPr lang="zh-CN" altLang="en-US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、中国有什么要求呢</a:t>
            </a:r>
            <a:r>
              <a:rPr lang="en-US" altLang="zh-CN" b="1" i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zh-CN" altLang="en-US" b="1" i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615303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88640"/>
            <a:ext cx="4139952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3501008"/>
            <a:ext cx="4572000" cy="295465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C00000"/>
                </a:solidFill>
              </a:rPr>
              <a:t>巴黎和会</a:t>
            </a:r>
            <a:r>
              <a:rPr lang="zh-CN" altLang="en-US" smtClean="0"/>
              <a:t>与会</a:t>
            </a:r>
            <a:r>
              <a:rPr lang="zh-CN" altLang="en-US"/>
              <a:t>国达</a:t>
            </a:r>
            <a:r>
              <a:rPr lang="en-US" altLang="zh-CN"/>
              <a:t>27</a:t>
            </a:r>
            <a:r>
              <a:rPr lang="zh-CN" altLang="en-US"/>
              <a:t>个，</a:t>
            </a:r>
            <a:r>
              <a:rPr lang="zh-CN" altLang="en-US" smtClean="0">
                <a:solidFill>
                  <a:srgbClr val="C00000"/>
                </a:solidFill>
              </a:rPr>
              <a:t>战败国</a:t>
            </a:r>
            <a:r>
              <a:rPr lang="zh-CN" altLang="en-US">
                <a:solidFill>
                  <a:srgbClr val="C00000"/>
                </a:solidFill>
              </a:rPr>
              <a:t>禁止</a:t>
            </a:r>
            <a:r>
              <a:rPr lang="zh-CN" altLang="en-US" smtClean="0">
                <a:solidFill>
                  <a:srgbClr val="C00000"/>
                </a:solidFill>
              </a:rPr>
              <a:t>与会苏俄</a:t>
            </a:r>
            <a:r>
              <a:rPr lang="zh-CN" altLang="en-US">
                <a:solidFill>
                  <a:srgbClr val="C00000"/>
                </a:solidFill>
              </a:rPr>
              <a:t>被排除在外</a:t>
            </a:r>
            <a:r>
              <a:rPr lang="zh-CN" altLang="en-US" smtClean="0"/>
              <a:t>。参加</a:t>
            </a:r>
            <a:r>
              <a:rPr lang="zh-CN" altLang="en-US"/>
              <a:t>巴黎和会</a:t>
            </a:r>
            <a:r>
              <a:rPr lang="zh-CN" altLang="en-US" smtClean="0"/>
              <a:t>的各国</a:t>
            </a:r>
            <a:r>
              <a:rPr lang="zh-CN" altLang="en-US"/>
              <a:t>代表</a:t>
            </a:r>
            <a:r>
              <a:rPr lang="en-US" altLang="zh-CN"/>
              <a:t>1000</a:t>
            </a:r>
            <a:r>
              <a:rPr lang="zh-CN" altLang="en-US" smtClean="0"/>
              <a:t>多人</a:t>
            </a:r>
            <a:r>
              <a:rPr lang="zh-CN" altLang="en-US"/>
              <a:t>，其中全权代表</a:t>
            </a:r>
            <a:r>
              <a:rPr lang="en-US" altLang="zh-CN"/>
              <a:t>70</a:t>
            </a:r>
            <a:r>
              <a:rPr lang="zh-CN" altLang="en-US"/>
              <a:t>人。鉴于中国曾派</a:t>
            </a:r>
            <a:r>
              <a:rPr lang="en-US" altLang="zh-CN"/>
              <a:t>20</a:t>
            </a:r>
            <a:r>
              <a:rPr lang="zh-CN" altLang="en-US"/>
              <a:t>万华工</a:t>
            </a:r>
            <a:r>
              <a:rPr lang="zh-CN" altLang="en-US" smtClean="0"/>
              <a:t>参加协约国</a:t>
            </a:r>
            <a:r>
              <a:rPr lang="zh-CN" altLang="en-US"/>
              <a:t>方面对德的战争勤务，也参加了会议。然而，</a:t>
            </a:r>
            <a:r>
              <a:rPr lang="zh-CN" altLang="en-US" smtClean="0">
                <a:solidFill>
                  <a:srgbClr val="C00000"/>
                </a:solidFill>
              </a:rPr>
              <a:t>与会</a:t>
            </a:r>
            <a:r>
              <a:rPr lang="zh-CN" altLang="en-US">
                <a:solidFill>
                  <a:srgbClr val="C00000"/>
                </a:solidFill>
              </a:rPr>
              <a:t>国代表权极不平等</a:t>
            </a:r>
            <a:r>
              <a:rPr lang="zh-CN" altLang="en-US"/>
              <a:t>，英、法、美、意、日各</a:t>
            </a:r>
            <a:r>
              <a:rPr lang="en-US" altLang="zh-CN"/>
              <a:t>5</a:t>
            </a:r>
            <a:r>
              <a:rPr lang="zh-CN" altLang="en-US"/>
              <a:t>名</a:t>
            </a:r>
            <a:r>
              <a:rPr lang="zh-CN" altLang="en-US" smtClean="0"/>
              <a:t>全权代表</a:t>
            </a:r>
            <a:r>
              <a:rPr lang="zh-CN" altLang="en-US"/>
              <a:t>，可以出席一切会议</a:t>
            </a:r>
            <a:r>
              <a:rPr lang="en-US" altLang="zh-CN">
                <a:solidFill>
                  <a:srgbClr val="C00000"/>
                </a:solidFill>
              </a:rPr>
              <a:t>;</a:t>
            </a:r>
            <a:r>
              <a:rPr lang="zh-CN" altLang="en-US">
                <a:solidFill>
                  <a:srgbClr val="C00000"/>
                </a:solidFill>
              </a:rPr>
              <a:t>其他国家只</a:t>
            </a:r>
            <a:r>
              <a:rPr lang="en-US" altLang="zh-CN">
                <a:solidFill>
                  <a:srgbClr val="C00000"/>
                </a:solidFill>
              </a:rPr>
              <a:t>1</a:t>
            </a:r>
            <a:r>
              <a:rPr lang="zh-CN" altLang="en-US">
                <a:solidFill>
                  <a:srgbClr val="C00000"/>
                </a:solidFill>
              </a:rPr>
              <a:t>至</a:t>
            </a:r>
            <a:r>
              <a:rPr lang="en-US" altLang="zh-CN">
                <a:solidFill>
                  <a:srgbClr val="C00000"/>
                </a:solidFill>
              </a:rPr>
              <a:t>3</a:t>
            </a:r>
            <a:r>
              <a:rPr lang="zh-CN" altLang="en-US">
                <a:solidFill>
                  <a:srgbClr val="C00000"/>
                </a:solidFill>
              </a:rPr>
              <a:t>名全权代表</a:t>
            </a:r>
            <a:r>
              <a:rPr lang="zh-CN" altLang="en-US" smtClean="0">
                <a:solidFill>
                  <a:srgbClr val="C00000"/>
                </a:solidFill>
              </a:rPr>
              <a:t>，只</a:t>
            </a:r>
            <a:r>
              <a:rPr lang="zh-CN" altLang="en-US">
                <a:solidFill>
                  <a:srgbClr val="C00000"/>
                </a:solidFill>
              </a:rPr>
              <a:t>在讨论与本国有直接关系的问题时，才被叫去</a:t>
            </a:r>
            <a:r>
              <a:rPr lang="zh-CN" altLang="en-US" smtClean="0">
                <a:solidFill>
                  <a:srgbClr val="C00000"/>
                </a:solidFill>
              </a:rPr>
              <a:t>“旁听”</a:t>
            </a:r>
            <a:r>
              <a:rPr lang="zh-CN" altLang="en-US">
                <a:solidFill>
                  <a:srgbClr val="C00000"/>
                </a:solidFill>
              </a:rPr>
              <a:t>，发表意见也无人理会。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4088" y="2636912"/>
            <a:ext cx="3024336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5004048" y="620688"/>
            <a:ext cx="3959424" cy="150810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/>
              <a:t>“巴黎和会三巨头”是指巴黎和会中参与会议的克里孟梭、劳合</a:t>
            </a:r>
            <a:r>
              <a:rPr lang="en-US" altLang="zh-CN" b="1"/>
              <a:t>·</a:t>
            </a:r>
            <a:r>
              <a:rPr lang="zh-CN" altLang="en-US" b="1"/>
              <a:t>乔治和威尔逊三位</a:t>
            </a:r>
            <a:r>
              <a:rPr lang="zh-CN" altLang="en-US" b="1" smtClean="0"/>
              <a:t>风云人物。</a:t>
            </a:r>
            <a:r>
              <a:rPr lang="zh-CN" altLang="en-US" sz="2800" b="1" i="1" smtClean="0">
                <a:solidFill>
                  <a:srgbClr val="C00000"/>
                </a:solidFill>
              </a:rPr>
              <a:t>完全被英法美操作</a:t>
            </a:r>
            <a:endParaRPr lang="zh-CN" altLang="en-US" sz="2800" b="1" i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019135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548680"/>
            <a:ext cx="1879230" cy="250279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321297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顾维钧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31840" y="141041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b="1" i="1"/>
              <a:t>1919</a:t>
            </a:r>
            <a:r>
              <a:rPr lang="zh-CN" altLang="en-US" b="1" i="1"/>
              <a:t>年　</a:t>
            </a:r>
            <a:r>
              <a:rPr lang="en-US" altLang="zh-CN" b="1" i="1"/>
              <a:t>1</a:t>
            </a:r>
            <a:r>
              <a:rPr lang="zh-CN" altLang="en-US" b="1" i="1"/>
              <a:t>月</a:t>
            </a:r>
            <a:r>
              <a:rPr lang="en-US" altLang="zh-CN" b="1" i="1"/>
              <a:t>28</a:t>
            </a:r>
            <a:r>
              <a:rPr lang="zh-CN" altLang="en-US" b="1" i="1"/>
              <a:t>日，代表中国就山东问题在巴黎和会上发言，驳斥日本要求。</a:t>
            </a:r>
            <a:r>
              <a:rPr lang="en-US" altLang="zh-CN" b="1" i="1"/>
              <a:t>6</a:t>
            </a:r>
            <a:r>
              <a:rPr lang="zh-CN" altLang="en-US" b="1" i="1"/>
              <a:t>月</a:t>
            </a:r>
            <a:r>
              <a:rPr lang="en-US" altLang="zh-CN" b="1" i="1"/>
              <a:t>28</a:t>
            </a:r>
            <a:r>
              <a:rPr lang="zh-CN" altLang="en-US" b="1" i="1"/>
              <a:t>日，拒签对德和约。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109" y="3717032"/>
            <a:ext cx="2839239" cy="2281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487109" y="6169646"/>
            <a:ext cx="2839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mtClean="0"/>
              <a:t>叙利亚代表巴沙尔</a:t>
            </a:r>
            <a:r>
              <a:rPr lang="en-US" altLang="zh-CN"/>
              <a:t>•</a:t>
            </a:r>
            <a:r>
              <a:rPr lang="zh-CN" altLang="en-US"/>
              <a:t>贾法里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3888" y="4725144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i="1" smtClean="0">
                <a:latin typeface="仿宋" pitchFamily="49" charset="-122"/>
                <a:ea typeface="仿宋" pitchFamily="49" charset="-122"/>
              </a:rPr>
              <a:t>在联合国与英美等列强据理力争，舌战群鬼，依然没有阻止其对大马士革的轰炸</a:t>
            </a:r>
            <a:endParaRPr lang="zh-CN" altLang="en-US" b="1" i="1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8" name="爆炸形 1 7"/>
          <p:cNvSpPr/>
          <p:nvPr/>
        </p:nvSpPr>
        <p:spPr>
          <a:xfrm>
            <a:off x="3923928" y="2333749"/>
            <a:ext cx="3528392" cy="2247379"/>
          </a:xfrm>
          <a:prstGeom prst="irregularSeal1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788024" y="3021453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世界如故</a:t>
            </a:r>
            <a:endParaRPr lang="en-US" altLang="zh-CN" b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zh-CN" altLang="en-US" b="1" i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变</a:t>
            </a:r>
            <a:r>
              <a:rPr lang="zh-CN" altLang="en-US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了的</a:t>
            </a:r>
            <a:endParaRPr lang="en-US" altLang="zh-CN" b="1" i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zh-CN" altLang="en-US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是我们自己</a:t>
            </a:r>
            <a:endParaRPr lang="zh-CN" altLang="en-US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9278453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5220072" y="343285"/>
            <a:ext cx="3456384" cy="52322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一战后的国际秩序</a:t>
            </a:r>
            <a:endParaRPr lang="zh-CN" altLang="en-US" sz="2800" b="1" i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1360373"/>
            <a:ext cx="8424936" cy="2062103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b="1" i="1" smtClean="0"/>
              <a:t>1.</a:t>
            </a:r>
            <a:r>
              <a:rPr lang="zh-CN" altLang="en-US" b="1" i="1" smtClean="0"/>
              <a:t>体系建立</a:t>
            </a:r>
            <a:endParaRPr lang="en-US" altLang="zh-CN" b="1" i="1" smtClean="0"/>
          </a:p>
          <a:p>
            <a:r>
              <a:rPr lang="en-US" altLang="zh-CN" b="1" i="1" smtClean="0"/>
              <a:t>(</a:t>
            </a:r>
            <a:r>
              <a:rPr lang="en-US" altLang="zh-CN" b="1" i="1"/>
              <a:t>1)</a:t>
            </a:r>
            <a:r>
              <a:rPr lang="zh-CN" altLang="en-US" b="1" i="1"/>
              <a:t>主要会议</a:t>
            </a:r>
            <a:r>
              <a:rPr lang="en-US" altLang="zh-CN" b="1" i="1"/>
              <a:t>:1919</a:t>
            </a:r>
            <a:r>
              <a:rPr lang="zh-CN" altLang="en-US" b="1" i="1"/>
              <a:t>年和</a:t>
            </a:r>
            <a:r>
              <a:rPr lang="en-US" altLang="zh-CN" b="1" i="1"/>
              <a:t>1921—1922</a:t>
            </a:r>
            <a:r>
              <a:rPr lang="zh-CN" altLang="en-US" b="1" i="1"/>
              <a:t>年分别召开巴黎和会和华盛顿会议。</a:t>
            </a:r>
          </a:p>
          <a:p>
            <a:pPr algn="r"/>
            <a:r>
              <a:rPr lang="zh-CN" altLang="en-US" sz="2000" b="1" i="1">
                <a:solidFill>
                  <a:srgbClr val="C00000"/>
                </a:solidFill>
              </a:rPr>
              <a:t>实质是帝国主义的分赃会议</a:t>
            </a:r>
          </a:p>
          <a:p>
            <a:endParaRPr lang="en-US" altLang="zh-CN" b="1" i="1"/>
          </a:p>
          <a:p>
            <a:r>
              <a:rPr lang="en-US" altLang="zh-CN" b="1" i="1" smtClean="0"/>
              <a:t>(</a:t>
            </a:r>
            <a:r>
              <a:rPr lang="en-US" altLang="zh-CN" b="1" i="1"/>
              <a:t>2</a:t>
            </a:r>
            <a:r>
              <a:rPr lang="zh-CN" altLang="en-US" b="1" i="1"/>
              <a:t>缔结条约</a:t>
            </a:r>
            <a:r>
              <a:rPr lang="en-US" altLang="zh-CN" b="1" i="1"/>
              <a:t>:《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凡尔赛条约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》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和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《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九国公约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》</a:t>
            </a:r>
            <a:r>
              <a:rPr lang="zh-CN" altLang="en-US" b="1" i="1"/>
              <a:t>为代表的一系列国际条约。</a:t>
            </a:r>
          </a:p>
          <a:p>
            <a:endParaRPr lang="en-US" altLang="zh-CN" b="1" i="1" smtClean="0"/>
          </a:p>
          <a:p>
            <a:r>
              <a:rPr lang="en-US" altLang="zh-CN" b="1" i="1" smtClean="0"/>
              <a:t>(</a:t>
            </a:r>
            <a:r>
              <a:rPr lang="en-US" altLang="zh-CN" b="1" i="1"/>
              <a:t>3</a:t>
            </a:r>
            <a:r>
              <a:rPr lang="zh-CN" altLang="en-US" b="1" i="1"/>
              <a:t>性质</a:t>
            </a:r>
            <a:r>
              <a:rPr lang="en-US" altLang="zh-CN" b="1" i="1"/>
              <a:t>:</a:t>
            </a:r>
            <a:r>
              <a:rPr lang="zh-CN" altLang="en-US" b="1" i="1"/>
              <a:t>帝国主义的国际新秩序</a:t>
            </a:r>
            <a:r>
              <a:rPr lang="en-US" altLang="zh-CN" b="1" i="1"/>
              <a:t>——</a:t>
            </a:r>
            <a:r>
              <a:rPr lang="zh-CN" altLang="en-US" b="1" i="1"/>
              <a:t>凡尔赛</a:t>
            </a:r>
            <a:r>
              <a:rPr lang="en-US" altLang="zh-CN" b="1" i="1"/>
              <a:t>—</a:t>
            </a:r>
            <a:r>
              <a:rPr lang="zh-CN" altLang="en-US" b="1" i="1"/>
              <a:t>华盛顿体系。</a:t>
            </a:r>
          </a:p>
        </p:txBody>
      </p:sp>
      <p:sp>
        <p:nvSpPr>
          <p:cNvPr id="6" name="矩形 5"/>
          <p:cNvSpPr/>
          <p:nvPr/>
        </p:nvSpPr>
        <p:spPr>
          <a:xfrm>
            <a:off x="391885" y="3573016"/>
            <a:ext cx="8352928" cy="2585323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b="1" i="1"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主要内容</a:t>
            </a:r>
          </a:p>
          <a:p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）德国及其盟国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承担战争罪责，战败国向战胜国割地赔款，裁减军备，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德国的海外殖民地被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战胜国瓜分。</a:t>
            </a:r>
          </a:p>
          <a:p>
            <a:r>
              <a:rPr lang="en-US" altLang="zh-CN" b="1" i="1"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承认波兰复国，承认捷克斯洛伐克和南斯拉夫等国家独立。</a:t>
            </a:r>
          </a:p>
          <a:p>
            <a:pPr algn="r"/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—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定程度上体现了民族自决的原则</a:t>
            </a:r>
          </a:p>
          <a:p>
            <a:r>
              <a:rPr lang="en-US" altLang="zh-CN" b="1" i="1">
                <a:latin typeface="楷体" pitchFamily="49" charset="-122"/>
                <a:ea typeface="楷体" pitchFamily="49" charset="-122"/>
              </a:rPr>
              <a:t>(3③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限制美国、英国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、日本等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国的海军军备。</a:t>
            </a:r>
          </a:p>
          <a:p>
            <a:r>
              <a:rPr lang="en-US" altLang="zh-CN" b="1" i="1">
                <a:latin typeface="楷体" pitchFamily="49" charset="-122"/>
                <a:ea typeface="楷体" pitchFamily="49" charset="-122"/>
              </a:rPr>
              <a:t>(4)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中国收回山东主权，但日本保留了诸多特权。</a:t>
            </a:r>
          </a:p>
          <a:p>
            <a:r>
              <a:rPr lang="en-US" altLang="zh-CN" b="1" i="1">
                <a:latin typeface="楷体" pitchFamily="49" charset="-122"/>
                <a:ea typeface="楷体" pitchFamily="49" charset="-122"/>
              </a:rPr>
              <a:t>(5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列强同意将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“门户开放”“机会均等”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作为侵略中国的共同原则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。使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中国再次成为列强共同宰割的对象</a:t>
            </a:r>
          </a:p>
        </p:txBody>
      </p:sp>
    </p:spTree>
    <p:extLst>
      <p:ext uri="{BB962C8B-B14F-4D97-AF65-F5344CB8AC3E}">
        <p14:creationId xmlns:p14="http://schemas.microsoft.com/office/powerpoint/2010/main" val="11429066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8011" y="1196752"/>
            <a:ext cx="8663531" cy="425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116632"/>
            <a:ext cx="348138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3456012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302025" y="548680"/>
            <a:ext cx="6048672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i="1">
                <a:solidFill>
                  <a:srgbClr val="FF0000"/>
                </a:solidFill>
              </a:rPr>
              <a:t>各方对</a:t>
            </a:r>
            <a:r>
              <a:rPr lang="en-US" altLang="zh-CN" b="1" i="1">
                <a:solidFill>
                  <a:srgbClr val="FF0000"/>
                </a:solidFill>
              </a:rPr>
              <a:t>《</a:t>
            </a:r>
            <a:r>
              <a:rPr lang="zh-CN" altLang="en-US" b="1" i="1">
                <a:solidFill>
                  <a:srgbClr val="FF0000"/>
                </a:solidFill>
              </a:rPr>
              <a:t>凡尔赛和约</a:t>
            </a:r>
            <a:r>
              <a:rPr lang="en-US" altLang="zh-CN" b="1" i="1">
                <a:solidFill>
                  <a:srgbClr val="FF0000"/>
                </a:solidFill>
              </a:rPr>
              <a:t>》</a:t>
            </a:r>
            <a:r>
              <a:rPr lang="zh-CN" altLang="en-US" b="1" i="1">
                <a:solidFill>
                  <a:srgbClr val="FF0000"/>
                </a:solidFill>
              </a:rPr>
              <a:t>的看法</a:t>
            </a:r>
          </a:p>
          <a:p>
            <a:pPr>
              <a:lnSpc>
                <a:spcPct val="150000"/>
              </a:lnSpc>
            </a:pPr>
            <a:endParaRPr lang="en-US" altLang="zh-CN" b="1" i="1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lnSpc>
                <a:spcPct val="150000"/>
              </a:lnSpc>
            </a:pPr>
            <a:r>
              <a:rPr lang="zh-CN" altLang="en-US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德国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魏玛共和国首任总理谢尔曼</a:t>
            </a:r>
            <a:r>
              <a:rPr lang="en-US" altLang="zh-CN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谁要是签署</a:t>
            </a:r>
            <a:r>
              <a:rPr lang="zh-CN" altLang="en-US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这样的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条约，他的手就会烂掉</a:t>
            </a:r>
            <a:r>
              <a:rPr lang="en-US" altLang="zh-CN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英国经济学家凯恩斯</a:t>
            </a:r>
            <a:r>
              <a:rPr lang="en-US" altLang="zh-CN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它是一个残忍的胜利者</a:t>
            </a:r>
            <a:r>
              <a:rPr lang="zh-CN" altLang="en-US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在文明史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上所干出最凶暴的行为之一。</a:t>
            </a:r>
          </a:p>
          <a:p>
            <a:pPr>
              <a:lnSpc>
                <a:spcPct val="150000"/>
              </a:lnSpc>
            </a:pP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协约国联军总司令福煦</a:t>
            </a:r>
            <a:r>
              <a:rPr lang="en-US" altLang="zh-CN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这不是和平，这</a:t>
            </a:r>
            <a:r>
              <a:rPr lang="zh-CN" altLang="en-US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不过是</a:t>
            </a:r>
            <a:r>
              <a:rPr lang="en-US" altLang="zh-CN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20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年的休战。</a:t>
            </a:r>
          </a:p>
          <a:p>
            <a:pPr>
              <a:lnSpc>
                <a:spcPct val="150000"/>
              </a:lnSpc>
            </a:pP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列宁认为</a:t>
            </a:r>
            <a:r>
              <a:rPr lang="en-US" altLang="zh-CN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:.“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靠凡尔赛和约来维系的整个国际</a:t>
            </a:r>
            <a:r>
              <a:rPr lang="zh-CN" altLang="en-US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体系国际</a:t>
            </a:r>
            <a:r>
              <a:rPr lang="zh-CN" altLang="en-US" b="1" i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秩序是建立在火山上”</a:t>
            </a:r>
            <a:r>
              <a:rPr lang="zh-CN" altLang="en-US" b="1" i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。</a:t>
            </a:r>
            <a:endParaRPr lang="en-US" altLang="zh-CN" b="1" i="1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lnSpc>
                <a:spcPct val="150000"/>
              </a:lnSpc>
            </a:pPr>
            <a:endParaRPr lang="en-US" altLang="zh-CN"/>
          </a:p>
          <a:p>
            <a:pPr>
              <a:lnSpc>
                <a:spcPct val="150000"/>
              </a:lnSpc>
            </a:pPr>
            <a:r>
              <a:rPr lang="zh-CN" altLang="en-US" sz="4400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你怎么看？</a:t>
            </a:r>
            <a:endParaRPr lang="zh-CN" altLang="en-US" sz="4400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4954188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763688" y="1700808"/>
            <a:ext cx="5904656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它只是暂时缓和了帝国主义国家之间的矛盾</a:t>
            </a:r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凡尔赛和约</a:t>
            </a:r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激起了德国与他国的矛盾</a:t>
            </a:r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隐含着各种矛盾，埋下了新世界大战的祸根</a:t>
            </a:r>
            <a:r>
              <a:rPr lang="zh-CN" altLang="en-US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550151323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67544" y="1340768"/>
            <a:ext cx="7848872" cy="2308324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i="1"/>
              <a:t>⑴削弱了</a:t>
            </a:r>
            <a:r>
              <a:rPr lang="zh-CN" altLang="en-US" sz="2400" b="1" i="1">
                <a:solidFill>
                  <a:srgbClr val="C00000"/>
                </a:solidFill>
              </a:rPr>
              <a:t>帝国主义</a:t>
            </a:r>
            <a:r>
              <a:rPr lang="zh-CN" altLang="en-US" sz="2400" b="1" i="1" smtClean="0">
                <a:solidFill>
                  <a:srgbClr val="C00000"/>
                </a:solidFill>
              </a:rPr>
              <a:t>和殖民主义</a:t>
            </a:r>
            <a:r>
              <a:rPr lang="zh-CN" altLang="en-US" sz="2400" b="1" i="1" smtClean="0"/>
              <a:t>力量</a:t>
            </a:r>
            <a:r>
              <a:rPr lang="zh-CN" altLang="en-US" sz="2400" b="1" i="1"/>
              <a:t>，动摇</a:t>
            </a:r>
            <a:r>
              <a:rPr lang="zh-CN" altLang="en-US" sz="2400" b="1" i="1" smtClean="0"/>
              <a:t>了欧洲的</a:t>
            </a:r>
            <a:r>
              <a:rPr lang="zh-CN" altLang="en-US" sz="2400" b="1" i="1"/>
              <a:t>世界优势地位，</a:t>
            </a:r>
            <a:r>
              <a:rPr lang="zh-CN" altLang="en-US" sz="2400" b="1" i="1" smtClean="0"/>
              <a:t>促进了</a:t>
            </a:r>
            <a:r>
              <a:rPr lang="zh-CN" altLang="en-US" sz="2400" b="1" i="1"/>
              <a:t>殖民地半殖民地国家的民族觉醒。</a:t>
            </a:r>
          </a:p>
          <a:p>
            <a:r>
              <a:rPr lang="en-US" altLang="zh-CN" sz="2400" b="1" i="1"/>
              <a:t>(2)</a:t>
            </a:r>
            <a:r>
              <a:rPr lang="zh-CN" altLang="en-US" sz="2400" b="1" i="1" smtClean="0"/>
              <a:t>美国的</a:t>
            </a:r>
            <a:r>
              <a:rPr lang="zh-CN" altLang="en-US" sz="2400" b="1" i="1"/>
              <a:t>参战和俄国十月革命的胜利，开始改变以</a:t>
            </a:r>
            <a:r>
              <a:rPr lang="zh-CN" altLang="en-US" sz="2400" b="1" i="1">
                <a:solidFill>
                  <a:srgbClr val="C00000"/>
                </a:solidFill>
              </a:rPr>
              <a:t>欧洲为中心</a:t>
            </a:r>
            <a:r>
              <a:rPr lang="zh-CN" altLang="en-US" sz="2400" b="1" i="1"/>
              <a:t>的国际格局</a:t>
            </a:r>
            <a:r>
              <a:rPr lang="zh-CN" altLang="en-US" sz="2400" b="1" i="1" smtClean="0"/>
              <a:t>。             </a:t>
            </a:r>
            <a:r>
              <a:rPr lang="zh-CN" altLang="en-US" sz="2400" b="1" i="1" smtClean="0">
                <a:solidFill>
                  <a:srgbClr val="C00000"/>
                </a:solidFill>
              </a:rPr>
              <a:t>美国</a:t>
            </a:r>
            <a:r>
              <a:rPr lang="zh-CN" altLang="en-US" sz="2400" b="1" i="1">
                <a:solidFill>
                  <a:srgbClr val="C00000"/>
                </a:solidFill>
              </a:rPr>
              <a:t>和苏联的势力开始崛起</a:t>
            </a:r>
          </a:p>
          <a:p>
            <a:r>
              <a:rPr lang="en-US" altLang="zh-CN" sz="2400" b="1" i="1"/>
              <a:t>3)</a:t>
            </a:r>
            <a:r>
              <a:rPr lang="zh-CN" altLang="en-US" sz="2400" b="1" i="1"/>
              <a:t>这场空前惨烈的战争改变了人们的观念</a:t>
            </a:r>
            <a:r>
              <a:rPr lang="zh-CN" altLang="en-US" sz="2400" b="1" i="1">
                <a:solidFill>
                  <a:srgbClr val="C00000"/>
                </a:solidFill>
              </a:rPr>
              <a:t>，反对战争、要求</a:t>
            </a:r>
            <a:r>
              <a:rPr lang="zh-CN" altLang="en-US" sz="2400" b="1" i="1" smtClean="0">
                <a:solidFill>
                  <a:srgbClr val="C00000"/>
                </a:solidFill>
              </a:rPr>
              <a:t>和平的</a:t>
            </a:r>
            <a:r>
              <a:rPr lang="zh-CN" altLang="en-US" sz="2400" b="1" i="1">
                <a:solidFill>
                  <a:srgbClr val="C00000"/>
                </a:solidFill>
              </a:rPr>
              <a:t>运动</a:t>
            </a:r>
            <a:r>
              <a:rPr lang="zh-CN" altLang="en-US" sz="2400" b="1" i="1" smtClean="0">
                <a:solidFill>
                  <a:srgbClr val="C00000"/>
                </a:solidFill>
              </a:rPr>
              <a:t>日益高涨。</a:t>
            </a:r>
            <a:endParaRPr lang="zh-CN" altLang="en-US" sz="2400" b="1" i="1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7944" y="548680"/>
            <a:ext cx="3924436" cy="52322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第一次世界大战的影响</a:t>
            </a:r>
            <a:endParaRPr lang="zh-CN" altLang="en-US" sz="2800" b="1" i="1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4005064"/>
            <a:ext cx="3586270" cy="2495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88636" y="4005064"/>
            <a:ext cx="3869777" cy="219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300192" y="5834469"/>
            <a:ext cx="187220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包围冬宫</a:t>
            </a:r>
            <a:endParaRPr lang="zh-CN" altLang="en-US" b="1" i="1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5675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72006" y="1916832"/>
            <a:ext cx="156966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smtClean="0">
                <a:latin typeface="微软雅黑" pitchFamily="34" charset="-122"/>
                <a:ea typeface="微软雅黑" pitchFamily="34" charset="-122"/>
              </a:rPr>
              <a:t>课后</a:t>
            </a:r>
            <a:endParaRPr lang="en-US" altLang="zh-CN" sz="540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5400" smtClean="0">
                <a:latin typeface="微软雅黑" pitchFamily="34" charset="-122"/>
                <a:ea typeface="微软雅黑" pitchFamily="34" charset="-122"/>
              </a:rPr>
              <a:t>作业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67744" y="2101497"/>
            <a:ext cx="6418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smtClean="0"/>
              <a:t>1</a:t>
            </a:r>
            <a:r>
              <a:rPr lang="zh-CN" altLang="en-US" sz="3200" b="1" smtClean="0"/>
              <a:t>、了解一战爆发的背景</a:t>
            </a:r>
            <a:endParaRPr lang="en-US" altLang="zh-CN" sz="3200" b="1" smtClean="0"/>
          </a:p>
          <a:p>
            <a:pPr algn="ctr"/>
            <a:r>
              <a:rPr lang="en-US" altLang="zh-CN" sz="3200" b="1" smtClean="0"/>
              <a:t>2</a:t>
            </a:r>
            <a:r>
              <a:rPr lang="zh-CN" altLang="en-US" sz="3200" b="1" smtClean="0"/>
              <a:t>、熟悉一战的重点战役和特点</a:t>
            </a:r>
            <a:endParaRPr lang="en-US" altLang="zh-CN" sz="3200" b="1" smtClean="0"/>
          </a:p>
          <a:p>
            <a:pPr algn="ctr"/>
            <a:r>
              <a:rPr lang="en-US" altLang="zh-CN" sz="3200" b="1" smtClean="0"/>
              <a:t>3</a:t>
            </a:r>
            <a:r>
              <a:rPr lang="zh-CN" altLang="en-US" sz="3200" b="1" smtClean="0"/>
              <a:t>、理解一战的影响和结果</a:t>
            </a:r>
            <a:endParaRPr lang="zh-CN" altLang="en-US" sz="3200" b="1"/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382500" y="10439400"/>
            <a:ext cx="330200" cy="2540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906529861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104</Paragraphs>
  <Slides>23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24">
      <vt:lpstr>Office 主题</vt:lpstr>
      <vt:lpstr>第14课 第一次世界大战与战后国际秩序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2020-09-24T16:14:59.695</cp:lastPrinted>
  <dcterms:created xsi:type="dcterms:W3CDTF">2020-09-24T16:14:59Z</dcterms:created>
  <dcterms:modified xsi:type="dcterms:W3CDTF">2020-09-24T08:15:07Z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