
<file path=[Content_Types].xml><?xml version="1.0" encoding="utf-8"?>
<Types xmlns="http://schemas.openxmlformats.org/package/2006/content-types">
  <Default Extension="png" ContentType="image/png"/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3"/>
    <p:sldId id="334" r:id="rId4"/>
    <p:sldId id="414" r:id="rId5"/>
    <p:sldId id="415" r:id="rId6"/>
    <p:sldId id="393" r:id="rId7"/>
    <p:sldId id="389" r:id="rId8"/>
    <p:sldId id="390" r:id="rId9"/>
    <p:sldId id="391" r:id="rId10"/>
    <p:sldId id="394" r:id="rId11"/>
    <p:sldId id="395" r:id="rId12"/>
    <p:sldId id="397" r:id="rId13"/>
    <p:sldId id="369" r:id="rId14"/>
    <p:sldId id="398" r:id="rId15"/>
    <p:sldId id="396" r:id="rId16"/>
    <p:sldId id="368" r:id="rId17"/>
    <p:sldId id="370" r:id="rId18"/>
    <p:sldId id="371" r:id="rId19"/>
    <p:sldId id="372" r:id="rId20"/>
    <p:sldId id="373" r:id="rId21"/>
    <p:sldId id="374" r:id="rId22"/>
    <p:sldId id="375" r:id="rId23"/>
    <p:sldId id="376" r:id="rId24"/>
    <p:sldId id="377" r:id="rId25"/>
    <p:sldId id="378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2C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6" d="100"/>
          <a:sy n="76" d="100"/>
        </p:scale>
        <p:origin x="-342" y="-84"/>
      </p:cViewPr>
      <p:guideLst>
        <p:guide orient="horz" pos="2247"/>
        <p:guide pos="30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GIF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9.jpeg"/><Relationship Id="rId3" Type="http://schemas.openxmlformats.org/officeDocument/2006/relationships/image" Target="../media/image18.png"/><Relationship Id="rId2" Type="http://schemas.openxmlformats.org/officeDocument/2006/relationships/slide" Target="slide18.xml"/><Relationship Id="rId1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4085906" y="2127249"/>
            <a:ext cx="4402454" cy="175323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en-US" altLang="zh-CN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</a:t>
            </a:r>
            <a:r>
              <a:rPr lang="zh-CN" altLang="en-US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第</a:t>
            </a:r>
            <a:r>
              <a:rPr lang="en-US" altLang="zh-CN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7</a:t>
            </a:r>
            <a:r>
              <a:rPr lang="zh-CN" altLang="en-US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课   </a:t>
            </a:r>
            <a:endParaRPr lang="zh-CN" altLang="en-US" sz="6000" b="1" strike="noStrike" noProof="1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黑体" panose="02010600030101010101" pitchFamily="2" charset="-122"/>
              <a:ea typeface="黑体" panose="02010600030101010101" pitchFamily="2" charset="-122"/>
              <a:cs typeface="+mn-ea"/>
            </a:endParaRPr>
          </a:p>
          <a:p>
            <a:pPr algn="ctr" fontAlgn="base"/>
            <a:r>
              <a:rPr lang="zh-CN" altLang="en-US" sz="48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抗击八国联军</a:t>
            </a:r>
            <a:endParaRPr lang="zh-CN" altLang="en-US" sz="4800" b="1" strike="noStrike" noProof="1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黑体" panose="02010600030101010101" pitchFamily="2" charset="-122"/>
              <a:ea typeface="黑体" panose="02010600030101010101" pitchFamily="2" charset="-122"/>
              <a:cs typeface="+mn-ea"/>
            </a:endParaRPr>
          </a:p>
        </p:txBody>
      </p:sp>
      <p:pic>
        <p:nvPicPr>
          <p:cNvPr id="3074" name="图片 1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613" y="2593975"/>
            <a:ext cx="2967037" cy="16684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5" name="图片 2" descr="b969fece5a5e7688b0d593a56e3e46d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" y="2081213"/>
            <a:ext cx="3749675" cy="2695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4" descr="584146fbffba527352cbedaf95de70f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085" y="229235"/>
            <a:ext cx="5718175" cy="713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7" name="文本框 5"/>
          <p:cNvSpPr txBox="1"/>
          <p:nvPr/>
        </p:nvSpPr>
        <p:spPr>
          <a:xfrm>
            <a:off x="1542415" y="339725"/>
            <a:ext cx="5262880" cy="49149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000" dirty="0">
                <a:solidFill>
                  <a:srgbClr val="FFFF00"/>
                </a:solidFill>
                <a:latin typeface="汉真广标" panose="02010609000101010101" pitchFamily="49" charset="-122"/>
                <a:ea typeface="汉真广标" panose="02010609000101010101" pitchFamily="49" charset="-122"/>
              </a:rPr>
              <a:t>第二单元近代化的早期探索与民族危机的加剧</a:t>
            </a:r>
            <a:endParaRPr lang="zh-CN" altLang="en-US" sz="2000" dirty="0">
              <a:solidFill>
                <a:srgbClr val="FFFF00"/>
              </a:solidFill>
              <a:latin typeface="汉真广标" panose="02010609000101010101" pitchFamily="49" charset="-122"/>
              <a:ea typeface="汉真广标" panose="0201060900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8" name="Text Box 5"/>
          <p:cNvSpPr txBox="1"/>
          <p:nvPr/>
        </p:nvSpPr>
        <p:spPr>
          <a:xfrm>
            <a:off x="50800" y="2030413"/>
            <a:ext cx="9040813" cy="230822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 marL="457200" indent="-457200"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1.了解义和团运动的兴起和八国联军侵华的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罪行。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2.理解义和团运动中的口号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3.理解《辛丑条约》签订的内容和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对中国的影响。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70405" y="816610"/>
            <a:ext cx="20256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200" b="1">
                <a:solidFill>
                  <a:srgbClr val="FF0000"/>
                </a:solidFill>
              </a:rPr>
              <a:t>学习目标</a:t>
            </a:r>
            <a:endParaRPr lang="zh-CN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0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0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0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0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charRg st="24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51208">
                                            <p:txEl>
                                              <p:charRg st="24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1208">
                                            <p:txEl>
                                              <p:charRg st="24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51208">
                                            <p:txEl>
                                              <p:charRg st="24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1208">
                                            <p:txEl>
                                              <p:charRg st="24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charRg st="24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charRg st="24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charRg st="4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51208">
                                            <p:txEl>
                                              <p:charRg st="47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1208">
                                            <p:txEl>
                                              <p:charRg st="4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1208">
                                            <p:txEl>
                                              <p:charRg st="4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1208">
                                            <p:txEl>
                                              <p:charRg st="4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charRg st="4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charRg st="4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8" name="文本框 38917"/>
          <p:cNvSpPr txBox="1"/>
          <p:nvPr/>
        </p:nvSpPr>
        <p:spPr>
          <a:xfrm>
            <a:off x="0" y="2944813"/>
            <a:ext cx="1752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0030101010101" pitchFamily="2" charset="-122"/>
              </a:rPr>
              <a:t>地点：</a:t>
            </a:r>
            <a:endParaRPr lang="zh-CN" altLang="en-US" sz="3600"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8919" name="文本框 38918"/>
          <p:cNvSpPr txBox="1"/>
          <p:nvPr/>
        </p:nvSpPr>
        <p:spPr>
          <a:xfrm>
            <a:off x="1293813" y="2998788"/>
            <a:ext cx="3397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0030101010101" pitchFamily="2" charset="-122"/>
              </a:rPr>
              <a:t>山东、直隶等地</a:t>
            </a:r>
            <a:endParaRPr lang="zh-CN" altLang="en-US" sz="3600"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8920" name="文本框 38919"/>
          <p:cNvSpPr txBox="1"/>
          <p:nvPr/>
        </p:nvSpPr>
        <p:spPr>
          <a:xfrm>
            <a:off x="0" y="3865563"/>
            <a:ext cx="1752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0030101010101" pitchFamily="2" charset="-122"/>
              </a:rPr>
              <a:t>成员：</a:t>
            </a:r>
            <a:endParaRPr lang="zh-CN" altLang="en-US" sz="3600"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8921" name="文本框 38920"/>
          <p:cNvSpPr txBox="1"/>
          <p:nvPr/>
        </p:nvSpPr>
        <p:spPr>
          <a:xfrm>
            <a:off x="1357313" y="3871913"/>
            <a:ext cx="34686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0030101010101" pitchFamily="2" charset="-122"/>
              </a:rPr>
              <a:t>农民和手工业者</a:t>
            </a:r>
            <a:endParaRPr lang="zh-CN" altLang="en-US" sz="3600"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8922" name="文本框 38921"/>
          <p:cNvSpPr txBox="1"/>
          <p:nvPr/>
        </p:nvSpPr>
        <p:spPr>
          <a:xfrm>
            <a:off x="0" y="4705350"/>
            <a:ext cx="1676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0030101010101" pitchFamily="2" charset="-122"/>
              </a:rPr>
              <a:t>口号：</a:t>
            </a:r>
            <a:endParaRPr lang="zh-CN" altLang="en-US" sz="3600"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8923" name="文本框 38922"/>
          <p:cNvSpPr txBox="1"/>
          <p:nvPr/>
        </p:nvSpPr>
        <p:spPr>
          <a:xfrm>
            <a:off x="1392238" y="4741863"/>
            <a:ext cx="2667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>
                <a:latin typeface="Times New Roman" panose="02020603050405020304" pitchFamily="18" charset="0"/>
                <a:ea typeface="黑体" panose="02010600030101010101" pitchFamily="2" charset="-122"/>
              </a:rPr>
              <a:t>扶清灭洋</a:t>
            </a:r>
            <a:endParaRPr lang="zh-CN" altLang="en-US" sz="3600"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8925" name="Text Box 6">
            <a:hlinkClick r:id="rId1" action="ppaction://hlinksldjump"/>
          </p:cNvPr>
          <p:cNvSpPr txBox="1"/>
          <p:nvPr/>
        </p:nvSpPr>
        <p:spPr>
          <a:xfrm>
            <a:off x="0" y="915988"/>
            <a:ext cx="88995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、义和团运动的兴起与发展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26" name="矩形 38925"/>
          <p:cNvSpPr/>
          <p:nvPr/>
        </p:nvSpPr>
        <p:spPr>
          <a:xfrm>
            <a:off x="1258888" y="1744663"/>
            <a:ext cx="6618287" cy="1300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19</a:t>
            </a:r>
            <a:r>
              <a:rPr lang="zh-CN" altLang="en-US" sz="3600" b="1" dirty="0">
                <a:latin typeface="Times New Roman" panose="02020603050405020304" pitchFamily="18" charset="0"/>
              </a:rPr>
              <a:t>世纪末，西方列强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</a:rPr>
              <a:t>掀起瓜分中    国的狂潮。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38930" name="矩形 38929"/>
          <p:cNvSpPr/>
          <p:nvPr/>
        </p:nvSpPr>
        <p:spPr>
          <a:xfrm>
            <a:off x="1290638" y="547528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一场反帝斗争风暴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38933" name="矩形 38932"/>
          <p:cNvSpPr/>
          <p:nvPr/>
        </p:nvSpPr>
        <p:spPr>
          <a:xfrm>
            <a:off x="0" y="1730375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背景：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38934" name="矩形 38933"/>
          <p:cNvSpPr/>
          <p:nvPr/>
        </p:nvSpPr>
        <p:spPr>
          <a:xfrm>
            <a:off x="0" y="5495925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性质：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8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38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0" dur="5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38919" grpId="0"/>
      <p:bldP spid="38920" grpId="0"/>
      <p:bldP spid="38921" grpId="0"/>
      <p:bldP spid="38922" grpId="0"/>
      <p:bldP spid="38923" grpId="0"/>
      <p:bldP spid="38926" grpId="0"/>
      <p:bldP spid="38930" grpId="0"/>
      <p:bldP spid="38933" grpId="0"/>
      <p:bldP spid="389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2"/>
          <p:cNvSpPr txBox="1"/>
          <p:nvPr/>
        </p:nvSpPr>
        <p:spPr>
          <a:xfrm>
            <a:off x="533400" y="990600"/>
            <a:ext cx="7964488" cy="822325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>
            <a:spAutoFit/>
          </a:bodyPr>
          <a:p>
            <a:r>
              <a:rPr lang="en-US" altLang="zh-CN" b="1">
                <a:latin typeface="宋体" panose="02010600030101010101" pitchFamily="2" charset="-122"/>
              </a:rPr>
              <a:t>1</a:t>
            </a:r>
            <a:r>
              <a:rPr lang="zh-CN" altLang="en-US" b="1" dirty="0">
                <a:latin typeface="宋体" panose="02010600030101010101" pitchFamily="2" charset="-122"/>
              </a:rPr>
              <a:t>、“神助拳，义和团，只因</a:t>
            </a:r>
            <a:r>
              <a:rPr lang="zh-CN" altLang="en-US" b="1" i="1" dirty="0">
                <a:solidFill>
                  <a:srgbClr val="FF3300"/>
                </a:solidFill>
                <a:latin typeface="宋体" panose="02010600030101010101" pitchFamily="2" charset="-122"/>
              </a:rPr>
              <a:t>鬼子</a:t>
            </a:r>
            <a:r>
              <a:rPr lang="zh-CN" altLang="en-US" b="1" dirty="0">
                <a:latin typeface="宋体" panose="02010600030101010101" pitchFamily="2" charset="-122"/>
              </a:rPr>
              <a:t>闹中原</a:t>
            </a:r>
            <a:r>
              <a:rPr lang="en-US" altLang="zh-CN" b="1">
                <a:latin typeface="宋体" panose="02010600030101010101" pitchFamily="2" charset="-122"/>
                <a:ea typeface="Times New Roman" panose="02020603050405020304" pitchFamily="18" charset="0"/>
              </a:rPr>
              <a:t>······</a:t>
            </a:r>
            <a:r>
              <a:rPr lang="en-US" altLang="zh-CN" b="1">
                <a:latin typeface="宋体" panose="02010600030101010101" pitchFamily="2" charset="-122"/>
              </a:rPr>
              <a:t>”</a:t>
            </a:r>
            <a:endParaRPr lang="en-US" altLang="zh-CN" b="1">
              <a:latin typeface="宋体" panose="02010600030101010101" pitchFamily="2" charset="-122"/>
            </a:endParaRPr>
          </a:p>
          <a:p>
            <a:r>
              <a:rPr lang="en-US" altLang="zh-CN" b="1">
                <a:latin typeface="宋体" panose="02010600030101010101" pitchFamily="2" charset="-122"/>
              </a:rPr>
              <a:t>2</a:t>
            </a:r>
            <a:r>
              <a:rPr lang="zh-CN" altLang="en-US" b="1" dirty="0">
                <a:latin typeface="宋体" panose="02010600030101010101" pitchFamily="2" charset="-122"/>
              </a:rPr>
              <a:t>、“最恨</a:t>
            </a:r>
            <a:r>
              <a:rPr lang="zh-CN" altLang="en-US" b="1" i="1" dirty="0">
                <a:solidFill>
                  <a:srgbClr val="FF3300"/>
                </a:solidFill>
                <a:latin typeface="宋体" panose="02010600030101010101" pitchFamily="2" charset="-122"/>
              </a:rPr>
              <a:t>和约</a:t>
            </a:r>
            <a:r>
              <a:rPr lang="zh-CN" altLang="en-US" b="1" dirty="0">
                <a:latin typeface="宋体" panose="02010600030101010101" pitchFamily="2" charset="-122"/>
              </a:rPr>
              <a:t>，误国殃民。上行下效，</a:t>
            </a:r>
            <a:r>
              <a:rPr lang="zh-CN" altLang="en-US" b="1" i="1" dirty="0">
                <a:latin typeface="宋体" panose="02010600030101010101" pitchFamily="2" charset="-122"/>
              </a:rPr>
              <a:t>民怨不伸</a:t>
            </a:r>
            <a:r>
              <a:rPr lang="zh-CN" altLang="en-US" b="1" dirty="0">
                <a:latin typeface="宋体" panose="02010600030101010101" pitchFamily="2" charset="-122"/>
              </a:rPr>
              <a:t>。”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9219" name="Text Box 3"/>
          <p:cNvSpPr txBox="1"/>
          <p:nvPr/>
        </p:nvSpPr>
        <p:spPr>
          <a:xfrm>
            <a:off x="519430" y="2550160"/>
            <a:ext cx="7978775" cy="2282825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>
            <a:spAutoFit/>
          </a:bodyPr>
          <a:p>
            <a:pPr>
              <a:buFont typeface="Wingdings" panose="05000000000000000000" pitchFamily="2" charset="2"/>
              <a:buChar char="v"/>
            </a:pPr>
            <a:endParaRPr lang="en-US" altLang="zh-CN" b="1">
              <a:solidFill>
                <a:srgbClr val="CC0066"/>
              </a:solidFill>
              <a:latin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根据材料</a:t>
            </a:r>
            <a:r>
              <a:rPr lang="en-US" altLang="zh-CN" b="1">
                <a:latin typeface="Times New Roman" panose="02020603050405020304" pitchFamily="18" charset="0"/>
              </a:rPr>
              <a:t>1</a:t>
            </a:r>
            <a:r>
              <a:rPr lang="zh-CN" altLang="en-US" b="1" dirty="0">
                <a:latin typeface="Times New Roman" panose="02020603050405020304" pitchFamily="18" charset="0"/>
              </a:rPr>
              <a:t>指出“鬼子”指什么？义和团运动爆发的根本原因是什么？</a:t>
            </a:r>
            <a:endParaRPr lang="zh-CN" altLang="en-US" b="1" dirty="0">
              <a:latin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None/>
            </a:pPr>
            <a:endParaRPr lang="zh-CN" altLang="en-US" b="1" dirty="0">
              <a:latin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根据材料</a:t>
            </a:r>
            <a:r>
              <a:rPr lang="en-US" altLang="zh-CN" b="1"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latin typeface="Times New Roman" panose="02020603050405020304" pitchFamily="18" charset="0"/>
              </a:rPr>
              <a:t>和所学知识指出“和约”、“民怨不伸”各指什么？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19812" name="AutoShape 4"/>
          <p:cNvSpPr/>
          <p:nvPr/>
        </p:nvSpPr>
        <p:spPr>
          <a:xfrm>
            <a:off x="3708400" y="404813"/>
            <a:ext cx="4319588" cy="2376487"/>
          </a:xfrm>
          <a:prstGeom prst="wedgeRoundRectCallout">
            <a:avLst>
              <a:gd name="adj1" fmla="val -57167"/>
              <a:gd name="adj2" fmla="val 6476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en-US" altLang="zh-CN" b="1">
                <a:latin typeface="Arial" panose="020B0604020202020204" pitchFamily="34" charset="0"/>
              </a:rPr>
              <a:t>“</a:t>
            </a:r>
            <a:r>
              <a:rPr lang="zh-CN" altLang="en-US" b="1" dirty="0">
                <a:latin typeface="Garamond" pitchFamily="18" charset="0"/>
              </a:rPr>
              <a:t>鬼子</a:t>
            </a:r>
            <a:r>
              <a:rPr lang="zh-CN" altLang="en-US" b="1" dirty="0">
                <a:latin typeface="Arial" panose="020B0604020202020204" pitchFamily="34" charset="0"/>
              </a:rPr>
              <a:t>”</a:t>
            </a:r>
            <a:r>
              <a:rPr lang="zh-CN" altLang="en-US" b="1" dirty="0">
                <a:latin typeface="Garamond" pitchFamily="18" charset="0"/>
              </a:rPr>
              <a:t>指帝国主义侵略者。</a:t>
            </a:r>
            <a:endParaRPr lang="zh-CN" altLang="en-US" b="1" dirty="0">
              <a:latin typeface="Garamond" pitchFamily="18" charset="0"/>
            </a:endParaRPr>
          </a:p>
          <a:p>
            <a:r>
              <a:rPr lang="zh-CN" altLang="en-US" b="1" dirty="0">
                <a:latin typeface="Garamond" pitchFamily="18" charset="0"/>
              </a:rPr>
              <a:t>义和团运动爆发的根本原因是帝国主义对中国的侵略。（民族矛盾激化的产物）</a:t>
            </a:r>
            <a:endParaRPr lang="zh-CN" altLang="en-US" b="1" dirty="0">
              <a:latin typeface="Garamond" pitchFamily="18" charset="0"/>
            </a:endParaRPr>
          </a:p>
          <a:p>
            <a:pPr algn="ctr"/>
            <a:endParaRPr lang="en-US" altLang="zh-CN">
              <a:latin typeface="Garamond" pitchFamily="18" charset="0"/>
            </a:endParaRPr>
          </a:p>
        </p:txBody>
      </p:sp>
      <p:sp>
        <p:nvSpPr>
          <p:cNvPr id="119813" name="AutoShape 5"/>
          <p:cNvSpPr/>
          <p:nvPr/>
        </p:nvSpPr>
        <p:spPr>
          <a:xfrm>
            <a:off x="4211638" y="3789363"/>
            <a:ext cx="4932362" cy="2519362"/>
          </a:xfrm>
          <a:prstGeom prst="wedgeRoundRectCallout">
            <a:avLst>
              <a:gd name="adj1" fmla="val -67704"/>
              <a:gd name="adj2" fmla="val -715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en-US" altLang="zh-CN" b="1">
                <a:latin typeface="Arial" panose="020B0604020202020204" pitchFamily="34" charset="0"/>
              </a:rPr>
              <a:t>“</a:t>
            </a:r>
            <a:r>
              <a:rPr lang="zh-CN" altLang="en-US" b="1" dirty="0">
                <a:latin typeface="Garamond" pitchFamily="18" charset="0"/>
              </a:rPr>
              <a:t>和约</a:t>
            </a:r>
            <a:r>
              <a:rPr lang="zh-CN" altLang="en-US" b="1" dirty="0">
                <a:latin typeface="Arial" panose="020B0604020202020204" pitchFamily="34" charset="0"/>
              </a:rPr>
              <a:t>”</a:t>
            </a:r>
            <a:r>
              <a:rPr lang="zh-CN" altLang="en-US" b="1" dirty="0">
                <a:latin typeface="Garamond" pitchFamily="18" charset="0"/>
              </a:rPr>
              <a:t>指帝国主义国家与中国</a:t>
            </a:r>
            <a:endParaRPr lang="zh-CN" altLang="en-US" b="1" dirty="0">
              <a:latin typeface="Garamond" pitchFamily="18" charset="0"/>
            </a:endParaRPr>
          </a:p>
          <a:p>
            <a:r>
              <a:rPr lang="zh-CN" altLang="en-US" b="1" dirty="0">
                <a:latin typeface="Garamond" pitchFamily="18" charset="0"/>
              </a:rPr>
              <a:t>签定的一系列不平等条约。</a:t>
            </a:r>
            <a:endParaRPr lang="zh-CN" altLang="en-US" b="1" dirty="0">
              <a:latin typeface="Garamond" pitchFamily="18" charset="0"/>
            </a:endParaRPr>
          </a:p>
          <a:p>
            <a:r>
              <a:rPr lang="zh-CN" altLang="en-US" b="1" dirty="0">
                <a:latin typeface="Arial" panose="020B0604020202020204" pitchFamily="34" charset="0"/>
              </a:rPr>
              <a:t>“</a:t>
            </a:r>
            <a:r>
              <a:rPr lang="zh-CN" altLang="en-US" b="1" dirty="0">
                <a:latin typeface="Garamond" pitchFamily="18" charset="0"/>
              </a:rPr>
              <a:t>民怨不伸</a:t>
            </a:r>
            <a:r>
              <a:rPr lang="zh-CN" altLang="en-US" b="1" dirty="0">
                <a:latin typeface="Arial" panose="020B0604020202020204" pitchFamily="34" charset="0"/>
              </a:rPr>
              <a:t>”</a:t>
            </a:r>
            <a:r>
              <a:rPr lang="zh-CN" altLang="en-US" b="1" dirty="0">
                <a:latin typeface="Garamond" pitchFamily="18" charset="0"/>
              </a:rPr>
              <a:t>指侵略者欺压百姓，</a:t>
            </a:r>
            <a:endParaRPr lang="zh-CN" altLang="en-US" b="1" dirty="0">
              <a:latin typeface="Garamond" pitchFamily="18" charset="0"/>
            </a:endParaRPr>
          </a:p>
          <a:p>
            <a:r>
              <a:rPr lang="zh-CN" altLang="en-US" b="1" dirty="0">
                <a:latin typeface="Garamond" pitchFamily="18" charset="0"/>
              </a:rPr>
              <a:t>而中国人民却无处申冤</a:t>
            </a:r>
            <a:endParaRPr lang="zh-CN" altLang="en-US" b="1" dirty="0"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9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9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2" grpId="0" bldLvl="0" animBg="1"/>
      <p:bldP spid="119813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23553" descr="义和团的主要成员是贫苦农民，也有手工业者和城市贫民。义和团战士多头裹红巾、腰扎红带，手执大刀长矛。本图中展示的，就是义和团战士的形象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0" y="485775"/>
            <a:ext cx="3078163" cy="422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0" name="图片 8194" descr="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9913" y="501650"/>
            <a:ext cx="3200400" cy="4210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图片 8193" descr="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1725" y="488950"/>
            <a:ext cx="2925763" cy="4203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2" name="文本框 23554"/>
          <p:cNvSpPr txBox="1"/>
          <p:nvPr/>
        </p:nvSpPr>
        <p:spPr>
          <a:xfrm>
            <a:off x="-12700" y="3814445"/>
            <a:ext cx="9120188" cy="1568450"/>
          </a:xfrm>
          <a:prstGeom prst="rect">
            <a:avLst/>
          </a:prstGeom>
          <a:solidFill>
            <a:schemeClr val="accent6">
              <a:lumMod val="20000"/>
              <a:lumOff val="80000"/>
              <a:alpha val="56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3200" b="1" dirty="0">
                <a:latin typeface="文鼎中楷简" charset="0"/>
                <a:ea typeface="宋体" panose="02010600030101010101" pitchFamily="2" charset="-122"/>
              </a:rPr>
              <a:t>义和团的主要成员是贫苦农民，也有手工业者和城市贫民。义和团战士多头裹红巾、腰扎红带，手执大刀长矛。</a:t>
            </a:r>
            <a:endParaRPr lang="zh-CN" altLang="en-US" sz="3200" b="1" dirty="0">
              <a:latin typeface="文鼎中楷简" charset="0"/>
              <a:ea typeface="文鼎中楷简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5" name="矩形 7174"/>
          <p:cNvSpPr/>
          <p:nvPr/>
        </p:nvSpPr>
        <p:spPr>
          <a:xfrm>
            <a:off x="1639888" y="604520"/>
            <a:ext cx="1419225" cy="534988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>
                <a:latin typeface="文鼎CS大黑" charset="0"/>
                <a:ea typeface="宋体" panose="02010600030101010101" pitchFamily="2" charset="-122"/>
              </a:rPr>
              <a:t>2.</a:t>
            </a:r>
            <a:r>
              <a:rPr lang="zh-CN" altLang="en-US" sz="3200">
                <a:latin typeface="文鼎CS大黑" charset="0"/>
                <a:ea typeface="宋体" panose="02010600030101010101" pitchFamily="2" charset="-122"/>
              </a:rPr>
              <a:t>发展</a:t>
            </a:r>
            <a:endParaRPr lang="zh-CN" altLang="en-US" sz="3200">
              <a:latin typeface="文鼎CS大黑" charset="0"/>
              <a:ea typeface="文鼎CS大黑" charset="0"/>
            </a:endParaRPr>
          </a:p>
        </p:txBody>
      </p:sp>
      <p:sp>
        <p:nvSpPr>
          <p:cNvPr id="8194" name="Text Box 21"/>
          <p:cNvSpPr txBox="1"/>
          <p:nvPr/>
        </p:nvSpPr>
        <p:spPr>
          <a:xfrm>
            <a:off x="3059113" y="2133600"/>
            <a:ext cx="158432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5" name="圆角矩形 27"/>
          <p:cNvSpPr/>
          <p:nvPr/>
        </p:nvSpPr>
        <p:spPr>
          <a:xfrm>
            <a:off x="919163" y="1610995"/>
            <a:ext cx="1008062" cy="4524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292989"/>
            </a:solidFill>
            <a:prstDash val="solid"/>
            <a:round/>
            <a:headEnd type="none" w="med" len="med"/>
            <a:tailEnd type="none" w="med" len="med"/>
          </a:ln>
          <a:effectLst>
            <a:outerShdw dist="23000" dir="5400000" algn="ctr" rotWithShape="0">
              <a:srgbClr val="000000">
                <a:alpha val="32999"/>
              </a:srgbClr>
            </a:outerShdw>
          </a:effectLst>
        </p:spPr>
        <p:txBody>
          <a:bodyPr anchor="ctr"/>
          <a:p>
            <a:pPr algn="ctr"/>
            <a:r>
              <a:rPr lang="zh-CN" altLang="en-US" sz="2800" dirty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政策</a:t>
            </a:r>
            <a:endParaRPr lang="zh-CN" altLang="en-US" sz="2800" dirty="0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196" name="圆角矩形 27"/>
          <p:cNvSpPr/>
          <p:nvPr/>
        </p:nvSpPr>
        <p:spPr>
          <a:xfrm>
            <a:off x="919163" y="2581275"/>
            <a:ext cx="1008062" cy="4524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292989"/>
            </a:solidFill>
            <a:prstDash val="solid"/>
            <a:round/>
            <a:headEnd type="none" w="med" len="med"/>
            <a:tailEnd type="none" w="med" len="med"/>
          </a:ln>
          <a:effectLst>
            <a:outerShdw dist="23000" dir="5400000" algn="ctr" rotWithShape="0">
              <a:srgbClr val="000000">
                <a:alpha val="32999"/>
              </a:srgbClr>
            </a:outerShdw>
          </a:effectLst>
        </p:spPr>
        <p:txBody>
          <a:bodyPr anchor="ctr"/>
          <a:p>
            <a:pPr algn="ctr"/>
            <a:r>
              <a:rPr lang="zh-CN" altLang="en-US" sz="2800" dirty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斗争</a:t>
            </a:r>
            <a:endParaRPr lang="zh-CN" altLang="en-US" sz="2800" dirty="0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197" name="圆角矩形 27"/>
          <p:cNvSpPr/>
          <p:nvPr/>
        </p:nvSpPr>
        <p:spPr>
          <a:xfrm>
            <a:off x="893763" y="3986213"/>
            <a:ext cx="1008062" cy="452437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292989"/>
            </a:solidFill>
            <a:prstDash val="solid"/>
            <a:round/>
            <a:headEnd type="none" w="med" len="med"/>
            <a:tailEnd type="none" w="med" len="med"/>
          </a:ln>
          <a:effectLst>
            <a:outerShdw dist="23000" dir="5400000" algn="ctr" rotWithShape="0">
              <a:srgbClr val="000000">
                <a:alpha val="32999"/>
              </a:srgbClr>
            </a:outerShdw>
          </a:effectLst>
        </p:spPr>
        <p:txBody>
          <a:bodyPr anchor="ctr"/>
          <a:p>
            <a:pPr algn="ctr"/>
            <a:r>
              <a:rPr lang="zh-CN" altLang="en-US" sz="2800" dirty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成就</a:t>
            </a:r>
            <a:endParaRPr lang="zh-CN" altLang="en-US" sz="2800" dirty="0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8440" name="Text Box 29"/>
          <p:cNvSpPr txBox="1"/>
          <p:nvPr/>
        </p:nvSpPr>
        <p:spPr>
          <a:xfrm>
            <a:off x="2152333" y="1610995"/>
            <a:ext cx="6256337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清政府招抚义和团，并承认其合法地位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8441" name="Rectangle 30"/>
          <p:cNvSpPr/>
          <p:nvPr/>
        </p:nvSpPr>
        <p:spPr>
          <a:xfrm>
            <a:off x="2262188" y="2212975"/>
            <a:ext cx="5913437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粘贴文告，揭露帝国主义的侵略罪行 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" name="Rectangle 30"/>
          <p:cNvSpPr/>
          <p:nvPr/>
        </p:nvSpPr>
        <p:spPr>
          <a:xfrm>
            <a:off x="2297113" y="2946400"/>
            <a:ext cx="6307137" cy="952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捣毁教堂、拆毁铁路、砍断电线，表达对外国侵略者的愤怒。 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2063750" y="2203450"/>
            <a:ext cx="334963" cy="1374775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7" name="Text Box 29"/>
          <p:cNvSpPr txBox="1"/>
          <p:nvPr/>
        </p:nvSpPr>
        <p:spPr>
          <a:xfrm>
            <a:off x="2152650" y="3975100"/>
            <a:ext cx="625475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到</a:t>
            </a:r>
            <a:r>
              <a:rPr lang="en-US" altLang="zh-CN" sz="2800" dirty="0">
                <a:latin typeface="华文新魏" pitchFamily="2" charset="-122"/>
                <a:ea typeface="华文新魏" pitchFamily="2" charset="-122"/>
              </a:rPr>
              <a:t>1900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年，义和团控制了京津地区。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203" name="上箭头 7"/>
          <p:cNvSpPr/>
          <p:nvPr/>
        </p:nvSpPr>
        <p:spPr>
          <a:xfrm rot="10800000">
            <a:off x="5256213" y="4400550"/>
            <a:ext cx="503237" cy="739775"/>
          </a:xfrm>
          <a:prstGeom prst="upArrow">
            <a:avLst>
              <a:gd name="adj1" fmla="val 50000"/>
              <a:gd name="adj2" fmla="val 53683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11200" y="5303838"/>
            <a:ext cx="8116888" cy="830263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4800" b="1" i="1" u="sng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文鼎CS大黑" charset="0"/>
                <a:ea typeface="宋体" panose="02010600030101010101" pitchFamily="2" charset="-122"/>
                <a:cs typeface="文鼎CS大黑" charset="0"/>
              </a:rPr>
              <a:t>引发帝国主义不满，联合侵华</a:t>
            </a:r>
            <a:endParaRPr lang="zh-CN" altLang="en-US" sz="4800" b="1" i="1" u="sng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文鼎CS大黑" charset="0"/>
              <a:ea typeface="文鼎CS大黑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ldLvl="0" animBg="1"/>
      <p:bldP spid="18440" grpId="0"/>
      <p:bldP spid="18441" grpId="0"/>
      <p:bldP spid="5" grpId="0"/>
      <p:bldP spid="7" grpId="0"/>
      <p:bldP spid="8195" grpId="0" bldLvl="0" animBg="1"/>
      <p:bldP spid="8196" grpId="0" animBg="1"/>
      <p:bldP spid="6" grpId="0" animBg="1"/>
      <p:bldP spid="8197" grpId="0" animBg="1"/>
      <p:bldP spid="8203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5" name="矩形 7174"/>
          <p:cNvSpPr/>
          <p:nvPr/>
        </p:nvSpPr>
        <p:spPr>
          <a:xfrm>
            <a:off x="474663" y="577850"/>
            <a:ext cx="1419225" cy="534988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>
                <a:latin typeface="文鼎CS大黑" charset="0"/>
                <a:ea typeface="宋体" panose="02010600030101010101" pitchFamily="2" charset="-122"/>
              </a:rPr>
              <a:t>3.</a:t>
            </a:r>
            <a:r>
              <a:rPr lang="zh-CN" altLang="en-US" sz="3200">
                <a:latin typeface="文鼎CS大黑" charset="0"/>
                <a:ea typeface="宋体" panose="02010600030101010101" pitchFamily="2" charset="-122"/>
              </a:rPr>
              <a:t>口号</a:t>
            </a:r>
            <a:endParaRPr lang="zh-CN" altLang="en-US" sz="3200">
              <a:latin typeface="文鼎CS大黑" charset="0"/>
              <a:ea typeface="文鼎CS大黑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964180" y="1856101"/>
            <a:ext cx="2217420" cy="255333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 anchor="t">
            <a:spAutoFit/>
          </a:bodyPr>
          <a:p>
            <a:pPr algn="ctr" fontAlgn="base"/>
            <a:r>
              <a:rPr lang="zh-CN" altLang="en-US" sz="8000" b="1" strike="noStrike" noProof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简粗黑" charset="0"/>
                <a:ea typeface="微软简粗黑" charset="0"/>
              </a:rPr>
              <a:t>扶清</a:t>
            </a:r>
            <a:endParaRPr lang="zh-CN" altLang="en-US" sz="8000" b="1" strike="noStrike" noProof="1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微软简粗黑" charset="0"/>
              <a:ea typeface="微软简粗黑" charset="0"/>
            </a:endParaRPr>
          </a:p>
          <a:p>
            <a:pPr algn="ctr" fontAlgn="base"/>
            <a:r>
              <a:rPr lang="zh-CN" altLang="en-US" sz="8000" b="1" strike="noStrike" noProof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简粗黑" charset="0"/>
                <a:ea typeface="微软简粗黑" charset="0"/>
              </a:rPr>
              <a:t>灭洋</a:t>
            </a:r>
            <a:endParaRPr lang="zh-CN" altLang="en-US" sz="8000" b="1" strike="noStrike" noProof="1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简粗黑" charset="0"/>
              <a:ea typeface="微软简粗黑" charset="0"/>
            </a:endParaRPr>
          </a:p>
        </p:txBody>
      </p:sp>
      <p:sp>
        <p:nvSpPr>
          <p:cNvPr id="9246" name="矩形标注 9245"/>
          <p:cNvSpPr/>
          <p:nvPr/>
        </p:nvSpPr>
        <p:spPr>
          <a:xfrm>
            <a:off x="19050" y="4505325"/>
            <a:ext cx="3317875" cy="2003425"/>
          </a:xfrm>
          <a:prstGeom prst="wedgeRectCallout">
            <a:avLst>
              <a:gd name="adj1" fmla="val 39454"/>
              <a:gd name="adj2" fmla="val -80190"/>
            </a:avLst>
          </a:pr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         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标注 3"/>
          <p:cNvSpPr/>
          <p:nvPr/>
        </p:nvSpPr>
        <p:spPr>
          <a:xfrm>
            <a:off x="5532438" y="525463"/>
            <a:ext cx="3595687" cy="1911350"/>
          </a:xfrm>
          <a:prstGeom prst="wedgeRectCallout">
            <a:avLst>
              <a:gd name="adj1" fmla="val -64148"/>
              <a:gd name="adj2" fmla="val 34787"/>
            </a:avLst>
          </a:pr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         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1" name="文本框 4"/>
          <p:cNvSpPr txBox="1"/>
          <p:nvPr/>
        </p:nvSpPr>
        <p:spPr>
          <a:xfrm>
            <a:off x="5518150" y="650875"/>
            <a:ext cx="3608388" cy="16303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dirty="0">
                <a:latin typeface="文鼎CS中黑" charset="0"/>
                <a:ea typeface="宋体" panose="02010600030101010101" pitchFamily="2" charset="-122"/>
              </a:rPr>
              <a:t>这反映了义和团是爱国性，但是也说明了义和团对清政府的本质认识不清，对它抱有幻想</a:t>
            </a:r>
            <a:r>
              <a:rPr lang="zh-CN" altLang="en-US" sz="2800" dirty="0">
                <a:latin typeface="文鼎CS中黑" charset="0"/>
                <a:ea typeface="宋体" panose="02010600030101010101" pitchFamily="2" charset="-122"/>
              </a:rPr>
              <a:t>。</a:t>
            </a:r>
            <a:endParaRPr lang="zh-CN" altLang="en-US" sz="2800">
              <a:latin typeface="文鼎CS中黑" charset="0"/>
              <a:ea typeface="文鼎CS中黑" charset="0"/>
            </a:endParaRPr>
          </a:p>
        </p:txBody>
      </p:sp>
      <p:sp>
        <p:nvSpPr>
          <p:cNvPr id="9222" name="文本框 5"/>
          <p:cNvSpPr txBox="1"/>
          <p:nvPr/>
        </p:nvSpPr>
        <p:spPr>
          <a:xfrm>
            <a:off x="49213" y="4622800"/>
            <a:ext cx="3252787" cy="18145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>
                <a:latin typeface="文鼎CS中黑" charset="0"/>
                <a:ea typeface="宋体" panose="02010600030101010101" pitchFamily="2" charset="-122"/>
              </a:rPr>
              <a:t>具有盲目的排外性，鲜明的表达了中国人民反抗帝国主义的斗争意志</a:t>
            </a:r>
            <a:endParaRPr lang="zh-CN" altLang="en-US" sz="2800">
              <a:latin typeface="文鼎CS中黑" charset="0"/>
              <a:ea typeface="文鼎CS中黑" charset="0"/>
            </a:endParaRPr>
          </a:p>
        </p:txBody>
      </p:sp>
      <p:pic>
        <p:nvPicPr>
          <p:cNvPr id="9223" name="Picture 11" descr="扶清灭洋旗帜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409700"/>
            <a:ext cx="2147887" cy="2432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5" name="Picture 3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2975" y="3460750"/>
            <a:ext cx="2984500" cy="29829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ldLvl="0" animBg="1"/>
      <p:bldP spid="2" grpId="0" animBg="1"/>
      <p:bldP spid="9221" grpId="0"/>
      <p:bldP spid="4" grpId="0" animBg="1"/>
      <p:bldP spid="9222" grpId="0"/>
      <p:bldP spid="92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7197"/>
          <p:cNvSpPr/>
          <p:nvPr/>
        </p:nvSpPr>
        <p:spPr>
          <a:xfrm>
            <a:off x="87313" y="576263"/>
            <a:ext cx="3627437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二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抗击八国联军</a:t>
            </a: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0" name="文本框 12289"/>
          <p:cNvSpPr txBox="1"/>
          <p:nvPr/>
        </p:nvSpPr>
        <p:spPr>
          <a:xfrm>
            <a:off x="846138" y="1200150"/>
            <a:ext cx="1092200" cy="584200"/>
          </a:xfrm>
          <a:prstGeom prst="rect">
            <a:avLst/>
          </a:prstGeom>
          <a:noFill/>
          <a:ln w="38100" cap="flat" cmpd="sng">
            <a:solidFill>
              <a:srgbClr val="66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文鼎CS中黑" charset="0"/>
                <a:ea typeface="宋体" panose="02010600030101010101" pitchFamily="2" charset="-122"/>
                <a:cs typeface="文鼎CS中黑" charset="0"/>
              </a:rPr>
              <a:t>原因</a:t>
            </a:r>
            <a:endParaRPr lang="zh-CN" altLang="en-US" sz="3200" noProof="1">
              <a:effectLst>
                <a:outerShdw blurRad="38100" dist="38100" dir="2700000">
                  <a:srgbClr val="FFFFFF"/>
                </a:outerShdw>
              </a:effectLst>
              <a:latin typeface="文鼎CS中黑" charset="0"/>
              <a:ea typeface="文鼎CS中黑" charset="0"/>
            </a:endParaRPr>
          </a:p>
        </p:txBody>
      </p:sp>
      <p:sp>
        <p:nvSpPr>
          <p:cNvPr id="12291" name="文本框 12290"/>
          <p:cNvSpPr txBox="1"/>
          <p:nvPr/>
        </p:nvSpPr>
        <p:spPr>
          <a:xfrm>
            <a:off x="2579688" y="4287838"/>
            <a:ext cx="56165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  <a:cs typeface="+mn-ea"/>
              </a:rPr>
              <a:t>英、法、美、德、意、奥、日、俄</a:t>
            </a:r>
            <a:endParaRPr lang="zh-CN" altLang="en-US" sz="28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12292" name="直接连接符 12291"/>
          <p:cNvSpPr/>
          <p:nvPr/>
        </p:nvSpPr>
        <p:spPr>
          <a:xfrm>
            <a:off x="2108200" y="4254500"/>
            <a:ext cx="1928813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293" name="文本框 12292"/>
          <p:cNvSpPr txBox="1"/>
          <p:nvPr/>
        </p:nvSpPr>
        <p:spPr>
          <a:xfrm>
            <a:off x="2244725" y="1241425"/>
            <a:ext cx="4238625" cy="5222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>
                    <a:srgbClr val="FFFFFF"/>
                  </a:outerShdw>
                </a:effectLst>
                <a:latin typeface="文鼎中楷简" charset="0"/>
                <a:ea typeface="宋体" panose="02010600030101010101" pitchFamily="2" charset="-122"/>
              </a:rPr>
              <a:t>帝国主义镇压义和团运动</a:t>
            </a:r>
            <a:endParaRPr lang="zh-CN" altLang="en-US" sz="2800" b="1">
              <a:effectLst>
                <a:outerShdw blurRad="38100" dist="38100" dir="2700000">
                  <a:srgbClr val="FFFFFF"/>
                </a:outerShdw>
              </a:effectLst>
              <a:latin typeface="文鼎中楷简" charset="0"/>
              <a:ea typeface="文鼎中楷简" charset="0"/>
            </a:endParaRPr>
          </a:p>
        </p:txBody>
      </p:sp>
      <p:sp>
        <p:nvSpPr>
          <p:cNvPr id="10246" name="矩形 12294"/>
          <p:cNvSpPr/>
          <p:nvPr/>
        </p:nvSpPr>
        <p:spPr>
          <a:xfrm>
            <a:off x="4540250" y="43148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852488" y="5740400"/>
            <a:ext cx="1031875" cy="584200"/>
          </a:xfrm>
          <a:prstGeom prst="rect">
            <a:avLst/>
          </a:prstGeom>
          <a:noFill/>
          <a:ln w="38100" cap="flat" cmpd="sng">
            <a:solidFill>
              <a:srgbClr val="66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文鼎CS中黑" charset="0"/>
                <a:ea typeface="宋体" panose="02010600030101010101" pitchFamily="2" charset="-122"/>
                <a:cs typeface="文鼎CS中黑" charset="0"/>
              </a:rPr>
              <a:t>结果</a:t>
            </a:r>
            <a:endParaRPr lang="zh-CN" altLang="en-US" sz="3200" noProof="1">
              <a:effectLst>
                <a:outerShdw blurRad="38100" dist="38100" dir="2700000">
                  <a:srgbClr val="FFFFFF"/>
                </a:outerShdw>
              </a:effectLst>
              <a:latin typeface="文鼎CS中黑" charset="0"/>
              <a:ea typeface="文鼎CS中黑" charset="0"/>
            </a:endParaRPr>
          </a:p>
        </p:txBody>
      </p:sp>
      <p:sp>
        <p:nvSpPr>
          <p:cNvPr id="11271" name="左大括号 12297"/>
          <p:cNvSpPr/>
          <p:nvPr/>
        </p:nvSpPr>
        <p:spPr>
          <a:xfrm>
            <a:off x="569913" y="1443038"/>
            <a:ext cx="306387" cy="4643437"/>
          </a:xfrm>
          <a:prstGeom prst="leftBrace">
            <a:avLst>
              <a:gd name="adj1" fmla="val 158500"/>
              <a:gd name="adj2" fmla="val 50000"/>
            </a:avLst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2" name="左大括号 12298"/>
          <p:cNvSpPr/>
          <p:nvPr/>
        </p:nvSpPr>
        <p:spPr>
          <a:xfrm>
            <a:off x="1427163" y="4038600"/>
            <a:ext cx="288925" cy="1223963"/>
          </a:xfrm>
          <a:prstGeom prst="leftBrace">
            <a:avLst>
              <a:gd name="adj1" fmla="val 35184"/>
              <a:gd name="adj2" fmla="val 50000"/>
            </a:avLst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1" name="文本框 12300"/>
          <p:cNvSpPr txBox="1"/>
          <p:nvPr/>
        </p:nvSpPr>
        <p:spPr>
          <a:xfrm>
            <a:off x="2279650" y="5732463"/>
            <a:ext cx="3571875" cy="584200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文鼎中楷简" charset="0"/>
                <a:ea typeface="宋体" panose="02010600030101010101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文鼎中楷简" charset="0"/>
                <a:ea typeface="宋体" panose="02010600030101010101" pitchFamily="2" charset="-122"/>
              </a:rPr>
              <a:t>辛丑条约</a:t>
            </a:r>
            <a:r>
              <a:rPr lang="en-US" altLang="zh-CN" sz="3200" b="1">
                <a:solidFill>
                  <a:srgbClr val="FF0000"/>
                </a:solidFill>
                <a:latin typeface="文鼎中楷简" charset="0"/>
                <a:ea typeface="宋体" panose="02010600030101010101" pitchFamily="2" charset="-122"/>
              </a:rPr>
              <a:t>》</a:t>
            </a:r>
            <a:r>
              <a:rPr lang="zh-CN" altLang="en-US" sz="3200" b="1">
                <a:solidFill>
                  <a:srgbClr val="FF0000"/>
                </a:solidFill>
                <a:latin typeface="文鼎中楷简" charset="0"/>
                <a:ea typeface="宋体" panose="02010600030101010101" pitchFamily="2" charset="-122"/>
              </a:rPr>
              <a:t>签订</a:t>
            </a:r>
            <a:endParaRPr lang="zh-CN" altLang="en-US" sz="3200" b="1">
              <a:solidFill>
                <a:srgbClr val="FF0000"/>
              </a:solidFill>
              <a:latin typeface="文鼎中楷简" charset="0"/>
              <a:ea typeface="文鼎中楷简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4388" y="2103438"/>
            <a:ext cx="1092200" cy="584200"/>
          </a:xfrm>
          <a:prstGeom prst="rect">
            <a:avLst/>
          </a:prstGeom>
          <a:noFill/>
          <a:ln w="38100" cap="flat" cmpd="sng">
            <a:solidFill>
              <a:srgbClr val="66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文鼎CS中黑" charset="0"/>
                <a:ea typeface="宋体" panose="02010600030101010101" pitchFamily="2" charset="-122"/>
                <a:cs typeface="文鼎CS中黑" charset="0"/>
              </a:rPr>
              <a:t>时间</a:t>
            </a:r>
            <a:endParaRPr lang="en-US" altLang="zh-CN" sz="3200" noProof="1">
              <a:effectLst>
                <a:outerShdw blurRad="38100" dist="38100" dir="2700000">
                  <a:srgbClr val="FFFFFF"/>
                </a:outerShdw>
              </a:effectLst>
              <a:latin typeface="文鼎CS中黑" charset="0"/>
              <a:ea typeface="文鼎CS中黑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32038" y="2159000"/>
            <a:ext cx="2132013" cy="5222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effectLst>
                  <a:outerShdw blurRad="38100" dist="38100" dir="2700000">
                    <a:srgbClr val="FFFFFF"/>
                  </a:outerShdw>
                </a:effectLst>
                <a:latin typeface="文鼎中楷简" charset="0"/>
                <a:ea typeface="宋体" panose="02010600030101010101" pitchFamily="2" charset="-122"/>
              </a:rPr>
              <a:t>1900</a:t>
            </a:r>
            <a:r>
              <a:rPr lang="zh-CN" altLang="en-US" sz="2800" b="1">
                <a:effectLst>
                  <a:outerShdw blurRad="38100" dist="38100" dir="2700000">
                    <a:srgbClr val="FFFFFF"/>
                  </a:outerShdw>
                </a:effectLst>
                <a:latin typeface="文鼎中楷简" charset="0"/>
                <a:ea typeface="宋体" panose="02010600030101010101" pitchFamily="2" charset="-122"/>
              </a:rPr>
              <a:t>年</a:t>
            </a:r>
            <a:r>
              <a:rPr lang="en-US" altLang="zh-CN" sz="2800" b="1">
                <a:effectLst>
                  <a:outerShdw blurRad="38100" dist="38100" dir="2700000">
                    <a:srgbClr val="FFFFFF"/>
                  </a:outerShdw>
                </a:effectLst>
                <a:latin typeface="文鼎中楷简" charset="0"/>
                <a:ea typeface="宋体" panose="02010600030101010101" pitchFamily="2" charset="-122"/>
              </a:rPr>
              <a:t>6</a:t>
            </a:r>
            <a:r>
              <a:rPr lang="zh-CN" altLang="en-US" sz="2800" b="1">
                <a:effectLst>
                  <a:outerShdw blurRad="38100" dist="38100" dir="2700000">
                    <a:srgbClr val="FFFFFF"/>
                  </a:outerShdw>
                </a:effectLst>
                <a:latin typeface="文鼎中楷简" charset="0"/>
                <a:ea typeface="宋体" panose="02010600030101010101" pitchFamily="2" charset="-122"/>
              </a:rPr>
              <a:t>月</a:t>
            </a:r>
            <a:endParaRPr lang="zh-CN" altLang="en-US" sz="2800" b="1">
              <a:effectLst>
                <a:outerShdw blurRad="38100" dist="38100" dir="2700000">
                  <a:srgbClr val="FFFFFF"/>
                </a:outerShdw>
              </a:effectLst>
              <a:latin typeface="文鼎中楷简" charset="0"/>
              <a:ea typeface="文鼎中楷简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09625" y="3100388"/>
            <a:ext cx="1092200" cy="582613"/>
          </a:xfrm>
          <a:prstGeom prst="rect">
            <a:avLst/>
          </a:prstGeom>
          <a:noFill/>
          <a:ln w="38100" cap="flat" cmpd="sng">
            <a:solidFill>
              <a:srgbClr val="66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文鼎CS中黑" charset="0"/>
                <a:ea typeface="宋体" panose="02010600030101010101" pitchFamily="2" charset="-122"/>
                <a:cs typeface="文鼎CS中黑" charset="0"/>
              </a:rPr>
              <a:t>过程</a:t>
            </a:r>
            <a:endParaRPr lang="zh-CN" altLang="en-US" sz="3200" noProof="1">
              <a:effectLst>
                <a:outerShdw blurRad="38100" dist="38100" dir="2700000">
                  <a:srgbClr val="FFFFFF"/>
                </a:outerShdw>
              </a:effectLst>
              <a:latin typeface="文鼎CS中黑" charset="0"/>
              <a:ea typeface="文鼎CS中黑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24013" y="3797300"/>
            <a:ext cx="7345363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effectLst>
                  <a:outerShdw blurRad="38100" dist="38100" dir="2700000">
                    <a:srgbClr val="FFFFFF"/>
                  </a:outerShdw>
                </a:effectLst>
                <a:latin typeface="文鼎中楷简" charset="0"/>
                <a:ea typeface="宋体" panose="02010600030101010101" pitchFamily="2" charset="-122"/>
              </a:rPr>
              <a:t>①</a:t>
            </a:r>
            <a:r>
              <a:rPr lang="zh-CN" altLang="en-US" sz="2800" b="1">
                <a:effectLst>
                  <a:outerShdw blurRad="38100" dist="38100" dir="2700000">
                    <a:srgbClr val="FFFFFF"/>
                  </a:outerShdw>
                </a:effectLst>
                <a:latin typeface="文鼎中楷简" charset="0"/>
                <a:ea typeface="宋体" panose="02010600030101010101" pitchFamily="2" charset="-122"/>
              </a:rPr>
              <a:t>八国联军侵华和义和团廊坊大捷</a:t>
            </a:r>
            <a:endParaRPr lang="zh-CN" altLang="en-US" sz="2800" b="1">
              <a:effectLst>
                <a:outerShdw blurRad="38100" dist="38100" dir="2700000">
                  <a:srgbClr val="FFFFFF"/>
                </a:outerShdw>
              </a:effectLst>
              <a:latin typeface="文鼎中楷简" charset="0"/>
              <a:ea typeface="文鼎中楷简" charset="0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1563688" y="4975225"/>
            <a:ext cx="6132513" cy="5207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文鼎中楷简" charset="0"/>
                <a:ea typeface="宋体" panose="02010600030101010101" pitchFamily="2" charset="-122"/>
                <a:cs typeface="文鼎中楷简" charset="0"/>
              </a:rPr>
              <a:t> ②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文鼎中楷简" charset="0"/>
                <a:ea typeface="宋体" panose="02010600030101010101" pitchFamily="2" charset="-122"/>
                <a:cs typeface="文鼎中楷简" charset="0"/>
              </a:rPr>
              <a:t>天津的失陷和八国联军侵占北京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ldLvl="0" animBg="1"/>
      <p:bldP spid="12291" grpId="0"/>
      <p:bldP spid="12297" grpId="0" bldLvl="0" animBg="1"/>
      <p:bldP spid="12301" grpId="0" bldLvl="0" animBg="1"/>
      <p:bldP spid="12293" grpId="0" bldLvl="0"/>
      <p:bldP spid="2" grpId="0" bldLvl="0" animBg="1"/>
      <p:bldP spid="3" grpId="0" bldLvl="0"/>
      <p:bldP spid="4" grpId="0" bldLvl="0" animBg="1"/>
      <p:bldP spid="5" grpId="0" bldLvl="0"/>
      <p:bldP spid="12294" grpId="0" bldLvl="0"/>
      <p:bldP spid="11271" grpId="0" animBg="1"/>
      <p:bldP spid="1127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762" y="481013"/>
            <a:ext cx="6091237" cy="4616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0" name="Rectangle 12"/>
          <p:cNvSpPr/>
          <p:nvPr/>
        </p:nvSpPr>
        <p:spPr>
          <a:xfrm>
            <a:off x="1179513" y="5548313"/>
            <a:ext cx="1808162" cy="554037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ctr">
            <a:spAutoFit/>
          </a:bodyPr>
          <a:p>
            <a:r>
              <a:rPr lang="zh-CN" altLang="en-US" sz="3000" dirty="0">
                <a:solidFill>
                  <a:srgbClr val="660066"/>
                </a:solidFill>
                <a:latin typeface="文鼎CS大黑" charset="0"/>
                <a:ea typeface="宋体" panose="02010600030101010101" pitchFamily="2" charset="-122"/>
              </a:rPr>
              <a:t>攻陷天津</a:t>
            </a:r>
            <a:r>
              <a:rPr lang="zh-CN" altLang="en-US" sz="30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30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2" name="Rectangle 16"/>
          <p:cNvSpPr/>
          <p:nvPr/>
        </p:nvSpPr>
        <p:spPr>
          <a:xfrm>
            <a:off x="3279775" y="5510213"/>
            <a:ext cx="1706563" cy="5540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dirty="0">
                <a:solidFill>
                  <a:srgbClr val="660066"/>
                </a:solidFill>
                <a:latin typeface="文鼎CS大黑" charset="0"/>
                <a:ea typeface="宋体" panose="02010600030101010101" pitchFamily="2" charset="-122"/>
              </a:rPr>
              <a:t>侵占北京</a:t>
            </a:r>
            <a:endParaRPr lang="zh-CN" altLang="en-US" sz="3000" dirty="0">
              <a:solidFill>
                <a:srgbClr val="660066"/>
              </a:solidFill>
              <a:latin typeface="文鼎CS大黑" charset="0"/>
              <a:ea typeface="文鼎CS大黑" charset="0"/>
            </a:endParaRPr>
          </a:p>
        </p:txBody>
      </p:sp>
      <p:sp>
        <p:nvSpPr>
          <p:cNvPr id="38924" name="Text Box 20"/>
          <p:cNvSpPr txBox="1"/>
          <p:nvPr/>
        </p:nvSpPr>
        <p:spPr>
          <a:xfrm>
            <a:off x="5356225" y="5510213"/>
            <a:ext cx="1825625" cy="5540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dirty="0">
                <a:solidFill>
                  <a:srgbClr val="660066"/>
                </a:solidFill>
                <a:latin typeface="文鼎CS大黑" charset="0"/>
                <a:ea typeface="宋体" panose="02010600030101010101" pitchFamily="2" charset="-122"/>
              </a:rPr>
              <a:t>慈禧西逃</a:t>
            </a:r>
            <a:endParaRPr lang="zh-CN" altLang="en-US" sz="3000" dirty="0">
              <a:solidFill>
                <a:srgbClr val="660066"/>
              </a:solidFill>
              <a:latin typeface="文鼎CS大黑" charset="0"/>
              <a:ea typeface="文鼎CS大黑" charset="0"/>
            </a:endParaRPr>
          </a:p>
        </p:txBody>
      </p:sp>
      <p:sp>
        <p:nvSpPr>
          <p:cNvPr id="38926" name="Text Box 22"/>
          <p:cNvSpPr txBox="1"/>
          <p:nvPr/>
        </p:nvSpPr>
        <p:spPr>
          <a:xfrm>
            <a:off x="5832475" y="4230688"/>
            <a:ext cx="3152775" cy="952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文鼎中楷简" charset="0"/>
                <a:ea typeface="宋体" panose="02010600030101010101" pitchFamily="2" charset="-122"/>
              </a:rPr>
              <a:t>下令剿杀义和团，请八国联军</a:t>
            </a:r>
            <a:r>
              <a:rPr lang="en-US" altLang="zh-CN" sz="2800" b="1" dirty="0">
                <a:latin typeface="文鼎中楷简" charset="0"/>
                <a:ea typeface="宋体" panose="02010600030101010101" pitchFamily="2" charset="-122"/>
              </a:rPr>
              <a:t>“</a:t>
            </a:r>
            <a:r>
              <a:rPr lang="zh-CN" altLang="en-US" sz="2800" b="1" dirty="0">
                <a:latin typeface="文鼎中楷简" charset="0"/>
                <a:ea typeface="宋体" panose="02010600030101010101" pitchFamily="2" charset="-122"/>
              </a:rPr>
              <a:t>助剿</a:t>
            </a:r>
            <a:r>
              <a:rPr lang="en-US" altLang="zh-CN" sz="2800" b="1" dirty="0">
                <a:latin typeface="文鼎中楷简" charset="0"/>
                <a:ea typeface="宋体" panose="02010600030101010101" pitchFamily="2" charset="-122"/>
              </a:rPr>
              <a:t>”</a:t>
            </a:r>
            <a:endParaRPr lang="en-US" altLang="zh-CN" sz="2800" b="1" dirty="0">
              <a:latin typeface="文鼎中楷简" charset="0"/>
              <a:ea typeface="文鼎中楷简" charset="0"/>
            </a:endParaRPr>
          </a:p>
        </p:txBody>
      </p:sp>
      <p:sp>
        <p:nvSpPr>
          <p:cNvPr id="11270" name="Text Box 23"/>
          <p:cNvSpPr txBox="1"/>
          <p:nvPr/>
        </p:nvSpPr>
        <p:spPr>
          <a:xfrm>
            <a:off x="2195513" y="551815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9" name="Text Box 27"/>
          <p:cNvSpPr txBox="1"/>
          <p:nvPr/>
        </p:nvSpPr>
        <p:spPr>
          <a:xfrm>
            <a:off x="146050" y="5110163"/>
            <a:ext cx="554038" cy="1384300"/>
          </a:xfrm>
          <a:prstGeom prst="rect">
            <a:avLst/>
          </a:prstGeom>
          <a:noFill/>
          <a:ln w="9525" cap="flat" cmpd="sng">
            <a:solidFill>
              <a:srgbClr val="4F342B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简粗黑" charset="0"/>
                <a:ea typeface="宋体" panose="02010600030101010101" pitchFamily="2" charset="-122"/>
              </a:rPr>
              <a:t>大沽口</a:t>
            </a:r>
            <a:endParaRPr lang="zh-CN" altLang="en-US" sz="2800" b="1" dirty="0">
              <a:latin typeface="微软简粗黑" charset="0"/>
              <a:ea typeface="微软简粗黑" charset="0"/>
            </a:endParaRPr>
          </a:p>
        </p:txBody>
      </p:sp>
      <p:sp>
        <p:nvSpPr>
          <p:cNvPr id="38931" name="Line 29"/>
          <p:cNvSpPr/>
          <p:nvPr/>
        </p:nvSpPr>
        <p:spPr>
          <a:xfrm>
            <a:off x="728663" y="5826125"/>
            <a:ext cx="576262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" name="Line 29"/>
          <p:cNvSpPr/>
          <p:nvPr/>
        </p:nvSpPr>
        <p:spPr>
          <a:xfrm>
            <a:off x="2817813" y="5794375"/>
            <a:ext cx="576262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" name="Line 29"/>
          <p:cNvSpPr/>
          <p:nvPr/>
        </p:nvSpPr>
        <p:spPr>
          <a:xfrm>
            <a:off x="4878388" y="5803900"/>
            <a:ext cx="576262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" name="直角上箭头 4"/>
          <p:cNvSpPr/>
          <p:nvPr/>
        </p:nvSpPr>
        <p:spPr>
          <a:xfrm>
            <a:off x="7051675" y="5227638"/>
            <a:ext cx="792163" cy="622300"/>
          </a:xfrm>
          <a:prstGeom prst="bentUpArrow">
            <a:avLst>
              <a:gd name="adj1" fmla="val 25000"/>
              <a:gd name="adj2" fmla="val 28486"/>
              <a:gd name="adj3" fmla="val 25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6" name="矩形 5"/>
          <p:cNvSpPr/>
          <p:nvPr/>
        </p:nvSpPr>
        <p:spPr>
          <a:xfrm>
            <a:off x="6043613" y="1012825"/>
            <a:ext cx="3032125" cy="17526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 fontAlgn="base"/>
            <a:r>
              <a:rPr lang="zh-CN" altLang="en-US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文鼎CS中黑" charset="0"/>
                <a:ea typeface="宋体" panose="02010600030101010101" pitchFamily="2" charset="-122"/>
                <a:cs typeface="文鼎CS中黑" charset="0"/>
              </a:rPr>
              <a:t>义和团的中外反动势力的镇压下失败</a:t>
            </a:r>
            <a:endParaRPr lang="zh-CN" altLang="en-US" sz="3600" b="1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文鼎CS中黑" charset="0"/>
              <a:ea typeface="文鼎CS中黑" charset="0"/>
            </a:endParaRPr>
          </a:p>
        </p:txBody>
      </p:sp>
      <p:sp>
        <p:nvSpPr>
          <p:cNvPr id="7" name="上箭头 6"/>
          <p:cNvSpPr/>
          <p:nvPr/>
        </p:nvSpPr>
        <p:spPr>
          <a:xfrm>
            <a:off x="7264400" y="2668588"/>
            <a:ext cx="746125" cy="1455738"/>
          </a:xfrm>
          <a:prstGeom prst="up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/>
      <p:bldP spid="38922" grpId="0"/>
      <p:bldP spid="38924" grpId="0"/>
      <p:bldP spid="38926" grpId="0"/>
      <p:bldP spid="38929" grpId="0" bldLvl="0" animBg="1"/>
      <p:bldP spid="5" grpId="0" animBg="1"/>
      <p:bldP spid="7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850" y="1444625"/>
            <a:ext cx="3932238" cy="4705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矩形 13314"/>
          <p:cNvSpPr/>
          <p:nvPr/>
        </p:nvSpPr>
        <p:spPr>
          <a:xfrm>
            <a:off x="223838" y="652463"/>
            <a:ext cx="87487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 fontAlgn="base"/>
            <a:r>
              <a:rPr lang="zh-CN" altLang="en-US" sz="28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八国联军司令、英国海军中将西摩尔（</a:t>
            </a:r>
            <a:r>
              <a:rPr lang="en-US" altLang="x-none" sz="28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1840</a:t>
            </a:r>
            <a:r>
              <a:rPr lang="zh-CN" altLang="en-US" sz="28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－</a:t>
            </a:r>
            <a:r>
              <a:rPr lang="en-US" altLang="x-none" sz="28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1929</a:t>
            </a:r>
            <a:r>
              <a:rPr lang="zh-CN" altLang="en-US" sz="28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）</a:t>
            </a:r>
            <a:endParaRPr lang="zh-CN" altLang="en-US" sz="2800" b="1" strike="noStrike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3316" name="矩形 13315"/>
          <p:cNvSpPr/>
          <p:nvPr/>
        </p:nvSpPr>
        <p:spPr>
          <a:xfrm>
            <a:off x="4475163" y="1481138"/>
            <a:ext cx="4276725" cy="4572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fontAlgn="base">
              <a:lnSpc>
                <a:spcPct val="150000"/>
              </a:lnSpc>
            </a:pPr>
            <a:r>
              <a:rPr lang="zh-CN" altLang="en-US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 英国远东舰队司令，海军中将。经八国联军及列强驻天津领事授权，西摩尔于</a:t>
            </a:r>
            <a:r>
              <a:rPr lang="en-US" altLang="x-none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1900</a:t>
            </a:r>
            <a:r>
              <a:rPr lang="zh-CN" altLang="en-US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年</a:t>
            </a:r>
            <a:r>
              <a:rPr lang="en-US" altLang="x-none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6</a:t>
            </a:r>
            <a:r>
              <a:rPr lang="zh-CN" altLang="en-US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月</a:t>
            </a:r>
            <a:r>
              <a:rPr lang="en-US" altLang="x-none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10</a:t>
            </a:r>
            <a:r>
              <a:rPr lang="zh-CN" altLang="en-US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日凌晨，率</a:t>
            </a:r>
            <a:r>
              <a:rPr lang="en-US" altLang="x-none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2000</a:t>
            </a:r>
            <a:r>
              <a:rPr lang="zh-CN" altLang="en-US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兵力自塘沽下舰，兵锋直指北京，对中国不宣而战。</a:t>
            </a:r>
            <a:endParaRPr lang="zh-CN" altLang="en-US" sz="800" b="1" strike="noStrike" noProof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Picture 2" descr="4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7" y="501650"/>
            <a:ext cx="9144000" cy="5457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Text Box 3"/>
          <p:cNvSpPr txBox="1"/>
          <p:nvPr/>
        </p:nvSpPr>
        <p:spPr>
          <a:xfrm>
            <a:off x="0" y="5341938"/>
            <a:ext cx="9144000" cy="94615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x-none" sz="28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en-US" altLang="x-none" sz="2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1900</a:t>
            </a:r>
            <a:r>
              <a:rPr lang="zh-CN" altLang="en-US" sz="2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年</a:t>
            </a:r>
            <a:r>
              <a:rPr lang="en-US" altLang="x-none" sz="2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6</a:t>
            </a:r>
            <a:r>
              <a:rPr lang="zh-CN" altLang="en-US" sz="2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月</a:t>
            </a:r>
            <a:r>
              <a:rPr lang="zh-CN" altLang="en-US" sz="28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，八国联军在英国海军中将</a:t>
            </a:r>
            <a:r>
              <a:rPr lang="zh-CN" altLang="en-US" sz="2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西摩尔</a:t>
            </a:r>
            <a:r>
              <a:rPr lang="zh-CN" altLang="en-US" sz="28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的率领下，从</a:t>
            </a:r>
            <a:r>
              <a:rPr lang="zh-CN" altLang="en-US" sz="2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大沽</a:t>
            </a:r>
            <a:r>
              <a:rPr lang="zh-CN" altLang="en-US" sz="28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登陆，挑起大规模的侵华战争</a:t>
            </a:r>
            <a:r>
              <a:rPr lang="en-US" altLang="x-none" sz="28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.</a:t>
            </a:r>
            <a:endParaRPr lang="en-US" altLang="x-none" sz="2800" b="1" dirty="0">
              <a:solidFill>
                <a:schemeClr val="bg1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Picture 2" descr="八国联军进入大清门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75" y="523875"/>
            <a:ext cx="6296025" cy="49863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2" name="Picture 2" descr="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313" y="2043113"/>
            <a:ext cx="7113587" cy="44307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图片 13321" descr="00030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0" y="474663"/>
            <a:ext cx="5429250" cy="4037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文本框 13322"/>
          <p:cNvSpPr txBox="1"/>
          <p:nvPr/>
        </p:nvSpPr>
        <p:spPr>
          <a:xfrm>
            <a:off x="-12700" y="4511675"/>
            <a:ext cx="51562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楷体_GB2312" panose="02010609030101010101" pitchFamily="49" charset="-122"/>
              </a:rPr>
              <a:t>被八国联军炮火轰毁的北京正阳门</a:t>
            </a:r>
            <a:endParaRPr lang="zh-CN" altLang="en-US" sz="2400" b="1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pic>
        <p:nvPicPr>
          <p:cNvPr id="15363" name="图片 13323" descr="00020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700" y="479425"/>
            <a:ext cx="4178300" cy="5930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4" name="文本框 13324"/>
          <p:cNvSpPr txBox="1"/>
          <p:nvPr/>
        </p:nvSpPr>
        <p:spPr>
          <a:xfrm>
            <a:off x="2027238" y="5340350"/>
            <a:ext cx="2589212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Arial" panose="020B0604020202020204" pitchFamily="34" charset="0"/>
                <a:ea typeface="楷体_GB2312" panose="02010609030101010101" pitchFamily="49" charset="-122"/>
              </a:rPr>
              <a:t>八国联军为炫耀武力，在紫禁城举行阅兵式。</a:t>
            </a:r>
            <a:endParaRPr lang="zh-CN" altLang="en-US" sz="2000" b="1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92" name="图片 37891" descr="八国联军在紫禁城的乾清宫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6463" y="558800"/>
            <a:ext cx="7086600" cy="510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4" name="文本框 37893"/>
          <p:cNvSpPr txBox="1"/>
          <p:nvPr/>
        </p:nvSpPr>
        <p:spPr>
          <a:xfrm>
            <a:off x="1135063" y="5816600"/>
            <a:ext cx="6477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楷体_GB2312" panose="02010609030101010101" pitchFamily="49" charset="-122"/>
              </a:rPr>
              <a:t>八国联军在紫禁城的乾清宫。</a:t>
            </a:r>
            <a:endParaRPr lang="zh-CN" altLang="en-US" sz="2400" b="1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789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789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矩形 7197"/>
          <p:cNvSpPr/>
          <p:nvPr/>
        </p:nvSpPr>
        <p:spPr>
          <a:xfrm>
            <a:off x="87313" y="576263"/>
            <a:ext cx="5003800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《辛丑条约》的签订</a:t>
            </a: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1" name="文本框 32770">
            <a:hlinkClick r:id="rId1" action="ppaction://hlinksldjump"/>
          </p:cNvPr>
          <p:cNvSpPr txBox="1"/>
          <p:nvPr/>
        </p:nvSpPr>
        <p:spPr>
          <a:xfrm>
            <a:off x="1187450" y="1773238"/>
            <a:ext cx="24479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、时间：</a:t>
            </a: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2" name="文本框 32771">
            <a:hlinkClick r:id="rId2" action="ppaction://hlinksldjump"/>
          </p:cNvPr>
          <p:cNvSpPr txBox="1"/>
          <p:nvPr/>
        </p:nvSpPr>
        <p:spPr>
          <a:xfrm>
            <a:off x="1187450" y="2638425"/>
            <a:ext cx="3744913" cy="517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2、内容、危害、影响：</a:t>
            </a:r>
            <a:endParaRPr lang="zh-CN" altLang="en-US" sz="2800" b="1" noProof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2773" name="图片 32772" descr="xinchou"/>
          <p:cNvPicPr>
            <a:picLocks noChangeAspect="1"/>
          </p:cNvPicPr>
          <p:nvPr/>
        </p:nvPicPr>
        <p:blipFill>
          <a:blip r:embed="rId3"/>
          <a:srcRect t="10268" b="5814"/>
          <a:stretch>
            <a:fillRect/>
          </a:stretch>
        </p:blipFill>
        <p:spPr>
          <a:xfrm>
            <a:off x="2176463" y="3276600"/>
            <a:ext cx="4397375" cy="295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5" name="矩形 32774"/>
          <p:cNvSpPr/>
          <p:nvPr/>
        </p:nvSpPr>
        <p:spPr>
          <a:xfrm>
            <a:off x="3059113" y="1712913"/>
            <a:ext cx="139700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base"/>
            <a:r>
              <a:rPr lang="en-US" altLang="zh-CN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1901</a:t>
            </a:r>
            <a:r>
              <a:rPr lang="zh-CN" altLang="en-US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年</a:t>
            </a:r>
            <a:endParaRPr lang="zh-CN" altLang="en-US" sz="2800" b="1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17414" name="图片 1" descr="图片4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0425" y="723900"/>
            <a:ext cx="1652588" cy="2066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327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7" name="图片 34817" descr="13"/>
          <p:cNvPicPr>
            <a:picLocks noChangeAspect="1"/>
          </p:cNvPicPr>
          <p:nvPr/>
        </p:nvPicPr>
        <p:blipFill>
          <a:blip r:embed="rId1"/>
          <a:srcRect b="6396"/>
          <a:stretch>
            <a:fillRect/>
          </a:stretch>
        </p:blipFill>
        <p:spPr>
          <a:xfrm>
            <a:off x="311150" y="631825"/>
            <a:ext cx="8785225" cy="4167188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4819" name="矩形 34818"/>
          <p:cNvSpPr/>
          <p:nvPr/>
        </p:nvSpPr>
        <p:spPr>
          <a:xfrm>
            <a:off x="517525" y="4803775"/>
            <a:ext cx="8553450" cy="132238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000" b="1">
                <a:latin typeface="黑体" panose="02010600030101010101" pitchFamily="2" charset="-122"/>
                <a:ea typeface="黑体" panose="02010600030101010101" pitchFamily="2" charset="-122"/>
              </a:rPr>
              <a:t>　　　　　　　　   </a:t>
            </a:r>
            <a:r>
              <a:rPr lang="en-US" altLang="zh-CN" sz="2000" b="1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2000" b="1">
                <a:latin typeface="黑体" panose="02010600030101010101" pitchFamily="2" charset="-122"/>
                <a:ea typeface="黑体" panose="02010600030101010101" pitchFamily="2" charset="-122"/>
              </a:rPr>
              <a:t>辛丑条约</a:t>
            </a:r>
            <a:r>
              <a:rPr lang="en-US" altLang="zh-CN" sz="2000" b="1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2000" b="1">
                <a:latin typeface="黑体" panose="02010600030101010101" pitchFamily="2" charset="-122"/>
                <a:ea typeface="黑体" panose="02010600030101010101" pitchFamily="2" charset="-122"/>
              </a:rPr>
              <a:t>签订图</a:t>
            </a:r>
            <a:endParaRPr lang="zh-CN" altLang="en-US" sz="200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2000">
                <a:latin typeface="黑体" panose="02010600030101010101" pitchFamily="2" charset="-122"/>
                <a:ea typeface="黑体" panose="02010600030101010101" pitchFamily="2" charset="-122"/>
              </a:rPr>
              <a:t>　　</a:t>
            </a:r>
            <a:r>
              <a:rPr lang="en-US" altLang="zh-CN" sz="2000">
                <a:latin typeface="黑体" panose="02010600030101010101" pitchFamily="2" charset="-122"/>
                <a:ea typeface="黑体" panose="02010600030101010101" pitchFamily="2" charset="-122"/>
              </a:rPr>
              <a:t>1901</a:t>
            </a:r>
            <a:r>
              <a:rPr lang="zh-CN" altLang="en-US" sz="2000"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altLang="zh-CN" sz="2000">
                <a:latin typeface="黑体" panose="02010600030101010101" pitchFamily="2" charset="-122"/>
                <a:ea typeface="黑体" panose="02010600030101010101" pitchFamily="2" charset="-122"/>
              </a:rPr>
              <a:t>9</a:t>
            </a:r>
            <a:r>
              <a:rPr lang="zh-CN" altLang="en-US" sz="2000">
                <a:latin typeface="黑体" panose="02010600030101010101" pitchFamily="2" charset="-122"/>
                <a:ea typeface="黑体" panose="02010600030101010101" pitchFamily="2" charset="-122"/>
              </a:rPr>
              <a:t>月</a:t>
            </a:r>
            <a:r>
              <a:rPr lang="en-US" altLang="zh-CN" sz="2000">
                <a:latin typeface="黑体" panose="02010600030101010101" pitchFamily="2" charset="-122"/>
                <a:ea typeface="黑体" panose="02010600030101010101" pitchFamily="2" charset="-122"/>
              </a:rPr>
              <a:t>7</a:t>
            </a:r>
            <a:r>
              <a:rPr lang="zh-CN" altLang="en-US" sz="2000">
                <a:latin typeface="黑体" panose="02010600030101010101" pitchFamily="2" charset="-122"/>
                <a:ea typeface="黑体" panose="02010600030101010101" pitchFamily="2" charset="-122"/>
              </a:rPr>
              <a:t>日清政府与德、俄、英、法等十一个帝国主义国家签订了空前丧权辱国的</a:t>
            </a:r>
            <a:r>
              <a:rPr lang="en-US" altLang="zh-CN" sz="200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2000">
                <a:latin typeface="黑体" panose="02010600030101010101" pitchFamily="2" charset="-122"/>
                <a:ea typeface="黑体" panose="02010600030101010101" pitchFamily="2" charset="-122"/>
              </a:rPr>
              <a:t>辛丑条约</a:t>
            </a:r>
            <a:r>
              <a:rPr lang="en-US" altLang="zh-CN" sz="200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2000">
                <a:latin typeface="黑体" panose="02010600030101010101" pitchFamily="2" charset="-122"/>
                <a:ea typeface="黑体" panose="02010600030101010101" pitchFamily="2" charset="-122"/>
              </a:rPr>
              <a:t>。这就是李鸿章和庆亲王奕劻代表清政府与各国列强签约时的情景。</a:t>
            </a:r>
            <a:endParaRPr lang="zh-CN" altLang="en-US" sz="200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8130" name="表格 48129"/>
          <p:cNvGraphicFramePr/>
          <p:nvPr/>
        </p:nvGraphicFramePr>
        <p:xfrm>
          <a:off x="468313" y="1430338"/>
          <a:ext cx="8135938" cy="4681538"/>
        </p:xfrm>
        <a:graphic>
          <a:graphicData uri="http://schemas.openxmlformats.org/drawingml/2006/table">
            <a:tbl>
              <a:tblPr/>
              <a:tblGrid>
                <a:gridCol w="1222375"/>
                <a:gridCol w="3201988"/>
                <a:gridCol w="2135187"/>
                <a:gridCol w="1576388"/>
              </a:tblGrid>
              <a:tr h="585788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/>
                        <a:t>内容</a:t>
                      </a: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/>
                        <a:t>影响</a:t>
                      </a: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958850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5212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1089025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982663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509" name="Text Box 31"/>
          <p:cNvSpPr txBox="1"/>
          <p:nvPr/>
        </p:nvSpPr>
        <p:spPr>
          <a:xfrm>
            <a:off x="1704975" y="1981200"/>
            <a:ext cx="3097213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文鼎CS大黑" charset="0"/>
                <a:ea typeface="宋体" panose="02010600030101010101" pitchFamily="2" charset="-122"/>
              </a:rPr>
              <a:t>赔</a:t>
            </a:r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白银</a:t>
            </a:r>
            <a:r>
              <a:rPr lang="en-US" altLang="x-none" sz="2800" b="1" dirty="0">
                <a:latin typeface="Garamond" pitchFamily="18" charset="0"/>
                <a:ea typeface="宋体" panose="02010600030101010101" pitchFamily="2" charset="-122"/>
              </a:rPr>
              <a:t>4.5</a:t>
            </a:r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亿两，分39年还清。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0510" name="Text Box 33"/>
          <p:cNvSpPr txBox="1"/>
          <p:nvPr/>
        </p:nvSpPr>
        <p:spPr>
          <a:xfrm>
            <a:off x="1679575" y="4078288"/>
            <a:ext cx="3201988" cy="10144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文鼎CS大黑" charset="0"/>
                <a:ea typeface="宋体" panose="02010600030101010101" pitchFamily="2" charset="-122"/>
              </a:rPr>
              <a:t>划</a:t>
            </a:r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定使馆界；改设外务部，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0511" name="Text Box 35"/>
          <p:cNvSpPr txBox="1"/>
          <p:nvPr/>
        </p:nvSpPr>
        <p:spPr>
          <a:xfrm>
            <a:off x="1736725" y="3127375"/>
            <a:ext cx="3124200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严</a:t>
            </a:r>
            <a:r>
              <a:rPr lang="zh-CN" altLang="en-US" sz="3200" b="1" dirty="0">
                <a:solidFill>
                  <a:srgbClr val="FF0000"/>
                </a:solidFill>
                <a:latin typeface="文鼎CS大黑" charset="0"/>
                <a:ea typeface="宋体" panose="02010600030101010101" pitchFamily="2" charset="-122"/>
              </a:rPr>
              <a:t>禁</a:t>
            </a:r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人民反帝活动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0512" name="Text Box 37"/>
          <p:cNvSpPr txBox="1"/>
          <p:nvPr/>
        </p:nvSpPr>
        <p:spPr>
          <a:xfrm>
            <a:off x="1671638" y="5159375"/>
            <a:ext cx="3228975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文鼎CS大黑" charset="0"/>
                <a:ea typeface="宋体" panose="02010600030101010101" pitchFamily="2" charset="-122"/>
              </a:rPr>
              <a:t>拆</a:t>
            </a:r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毁炮台，不得设防，允许各国驻兵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48162" name="Text Box 40"/>
          <p:cNvSpPr txBox="1"/>
          <p:nvPr/>
        </p:nvSpPr>
        <p:spPr>
          <a:xfrm>
            <a:off x="539750" y="2157413"/>
            <a:ext cx="122396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solidFill>
                  <a:srgbClr val="000099"/>
                </a:solidFill>
                <a:latin typeface="Garamond" pitchFamily="18" charset="0"/>
                <a:ea typeface="宋体" panose="02010600030101010101" pitchFamily="2" charset="-122"/>
              </a:rPr>
              <a:t>经济</a:t>
            </a:r>
            <a:endParaRPr lang="zh-CN" altLang="en-US" sz="2800" b="1" dirty="0">
              <a:solidFill>
                <a:srgbClr val="000099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48163" name="Text Box 41"/>
          <p:cNvSpPr txBox="1"/>
          <p:nvPr/>
        </p:nvSpPr>
        <p:spPr>
          <a:xfrm>
            <a:off x="539750" y="4294188"/>
            <a:ext cx="136525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solidFill>
                  <a:srgbClr val="000099"/>
                </a:solidFill>
                <a:latin typeface="Garamond" pitchFamily="18" charset="0"/>
                <a:ea typeface="宋体" panose="02010600030101010101" pitchFamily="2" charset="-122"/>
              </a:rPr>
              <a:t>外交</a:t>
            </a:r>
            <a:endParaRPr lang="zh-CN" altLang="en-US" sz="2800" b="1" dirty="0">
              <a:solidFill>
                <a:srgbClr val="000099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48164" name="Text Box 42"/>
          <p:cNvSpPr txBox="1"/>
          <p:nvPr/>
        </p:nvSpPr>
        <p:spPr>
          <a:xfrm>
            <a:off x="612775" y="3213100"/>
            <a:ext cx="1295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solidFill>
                  <a:srgbClr val="000099"/>
                </a:solidFill>
                <a:latin typeface="Garamond" pitchFamily="18" charset="0"/>
                <a:ea typeface="宋体" panose="02010600030101010101" pitchFamily="2" charset="-122"/>
              </a:rPr>
              <a:t>政治</a:t>
            </a:r>
            <a:endParaRPr lang="zh-CN" altLang="en-US" sz="2800" b="1" dirty="0">
              <a:solidFill>
                <a:srgbClr val="000099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48165" name="Text Box 43"/>
          <p:cNvSpPr txBox="1"/>
          <p:nvPr/>
        </p:nvSpPr>
        <p:spPr>
          <a:xfrm>
            <a:off x="539750" y="5321300"/>
            <a:ext cx="1038225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000099"/>
                </a:solidFill>
                <a:latin typeface="Garamond" pitchFamily="18" charset="0"/>
                <a:ea typeface="宋体" panose="02010600030101010101" pitchFamily="2" charset="-122"/>
              </a:rPr>
              <a:t>军事</a:t>
            </a:r>
            <a:endParaRPr lang="zh-CN" altLang="en-US" sz="2800" b="1" dirty="0">
              <a:solidFill>
                <a:srgbClr val="000099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19493" name="Text Box 44"/>
          <p:cNvSpPr txBox="1"/>
          <p:nvPr/>
        </p:nvSpPr>
        <p:spPr>
          <a:xfrm>
            <a:off x="550863" y="1482725"/>
            <a:ext cx="89376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项目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32772" name="文本框 32771">
            <a:hlinkClick r:id="rId1" action="ppaction://hlinksldjump"/>
          </p:cNvPr>
          <p:cNvSpPr txBox="1"/>
          <p:nvPr/>
        </p:nvSpPr>
        <p:spPr>
          <a:xfrm>
            <a:off x="384175" y="650875"/>
            <a:ext cx="3744913" cy="517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2、内容、危害、影响：</a:t>
            </a:r>
            <a:endParaRPr lang="zh-CN" altLang="en-US" sz="2800" b="1" noProof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20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62" grpId="0"/>
      <p:bldP spid="48163" grpId="0"/>
      <p:bldP spid="48164" grpId="0"/>
      <p:bldP spid="48165" grpId="0"/>
      <p:bldP spid="20509" grpId="0"/>
      <p:bldP spid="20511" grpId="0"/>
      <p:bldP spid="20510" grpId="0"/>
      <p:bldP spid="205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3"/>
          <p:cNvSpPr txBox="1"/>
          <p:nvPr/>
        </p:nvSpPr>
        <p:spPr>
          <a:xfrm>
            <a:off x="1401763" y="760413"/>
            <a:ext cx="6821487" cy="522287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加重了中国人民的负担，税收受列强控制。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Text Box 4"/>
          <p:cNvSpPr txBox="1"/>
          <p:nvPr/>
        </p:nvSpPr>
        <p:spPr>
          <a:xfrm>
            <a:off x="1487488" y="5191125"/>
            <a:ext cx="6711950" cy="5207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国中之国”，成为列强侵华大本营。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Text Box 5"/>
          <p:cNvSpPr txBox="1"/>
          <p:nvPr/>
        </p:nvSpPr>
        <p:spPr>
          <a:xfrm>
            <a:off x="1422400" y="3548063"/>
            <a:ext cx="7639050" cy="522287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清朝的都城置于帝国主义列强的武装控制之下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 。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Text Box 6"/>
          <p:cNvSpPr txBox="1"/>
          <p:nvPr/>
        </p:nvSpPr>
        <p:spPr>
          <a:xfrm>
            <a:off x="1481138" y="2060575"/>
            <a:ext cx="6704012" cy="522288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清政府成为帝国主义统治中国的工具 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5" name="Text Box 8"/>
          <p:cNvSpPr txBox="1"/>
          <p:nvPr/>
        </p:nvSpPr>
        <p:spPr>
          <a:xfrm>
            <a:off x="539750" y="692150"/>
            <a:ext cx="720725" cy="641350"/>
          </a:xfrm>
          <a:prstGeom prst="rect">
            <a:avLst/>
          </a:prstGeom>
          <a:solidFill>
            <a:srgbClr val="CC99FF"/>
          </a:solidFill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赔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6" name="Text Box 9"/>
          <p:cNvSpPr txBox="1"/>
          <p:nvPr/>
        </p:nvSpPr>
        <p:spPr>
          <a:xfrm>
            <a:off x="611188" y="5157788"/>
            <a:ext cx="720725" cy="641350"/>
          </a:xfrm>
          <a:prstGeom prst="rect">
            <a:avLst/>
          </a:prstGeom>
          <a:solidFill>
            <a:srgbClr val="CC99FF"/>
          </a:solidFill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划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7" name="Text Box 10"/>
          <p:cNvSpPr txBox="1"/>
          <p:nvPr/>
        </p:nvSpPr>
        <p:spPr>
          <a:xfrm>
            <a:off x="611188" y="3500438"/>
            <a:ext cx="720725" cy="641350"/>
          </a:xfrm>
          <a:prstGeom prst="rect">
            <a:avLst/>
          </a:prstGeom>
          <a:solidFill>
            <a:srgbClr val="CC99FF"/>
          </a:solidFill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拆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8" name="Text Box 11"/>
          <p:cNvSpPr txBox="1"/>
          <p:nvPr/>
        </p:nvSpPr>
        <p:spPr>
          <a:xfrm>
            <a:off x="539750" y="1989138"/>
            <a:ext cx="720725" cy="641350"/>
          </a:xfrm>
          <a:prstGeom prst="rect">
            <a:avLst/>
          </a:prstGeom>
          <a:solidFill>
            <a:srgbClr val="CC99FF"/>
          </a:solidFill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禁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 bldLvl="0" animBg="1"/>
      <p:bldP spid="5" grpId="0" bldLvl="0" animBg="1"/>
      <p:bldP spid="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03" name="表格 51202"/>
          <p:cNvGraphicFramePr/>
          <p:nvPr/>
        </p:nvGraphicFramePr>
        <p:xfrm>
          <a:off x="468313" y="1216025"/>
          <a:ext cx="8135938" cy="4948238"/>
        </p:xfrm>
        <a:graphic>
          <a:graphicData uri="http://schemas.openxmlformats.org/drawingml/2006/table">
            <a:tbl>
              <a:tblPr/>
              <a:tblGrid>
                <a:gridCol w="1222375"/>
                <a:gridCol w="3201988"/>
                <a:gridCol w="2166937"/>
                <a:gridCol w="1544638"/>
              </a:tblGrid>
              <a:tr h="622300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200" b="1"/>
                        <a:t>内容</a:t>
                      </a:r>
                      <a:endParaRPr lang="zh-CN" altLang="en-US" sz="3200" b="1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200" b="1" dirty="0"/>
                        <a:t>危害及影响</a:t>
                      </a:r>
                      <a:endParaRPr lang="zh-CN" altLang="en-US" sz="3200" b="1" dirty="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1103313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4575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1047750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1130300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/>
                    </a:p>
                  </a:txBody>
                  <a:tcPr vert="horz" anchor="t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33" name="Text Box 31"/>
          <p:cNvSpPr txBox="1"/>
          <p:nvPr/>
        </p:nvSpPr>
        <p:spPr>
          <a:xfrm>
            <a:off x="1908175" y="1917700"/>
            <a:ext cx="3044825" cy="944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赔白银</a:t>
            </a:r>
            <a:r>
              <a:rPr lang="en-US" altLang="x-none" sz="2800" b="1" dirty="0">
                <a:latin typeface="Garamond" pitchFamily="18" charset="0"/>
                <a:ea typeface="宋体" panose="02010600030101010101" pitchFamily="2" charset="-122"/>
              </a:rPr>
              <a:t>4.5</a:t>
            </a:r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亿两，分39年还清。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32" name="Text Box 32"/>
          <p:cNvSpPr txBox="1"/>
          <p:nvPr/>
        </p:nvSpPr>
        <p:spPr>
          <a:xfrm>
            <a:off x="5148263" y="2133600"/>
            <a:ext cx="18002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经济受制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1535" name="Text Box 33"/>
          <p:cNvSpPr txBox="1"/>
          <p:nvPr/>
        </p:nvSpPr>
        <p:spPr>
          <a:xfrm>
            <a:off x="1836738" y="4006850"/>
            <a:ext cx="3044825" cy="9525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划定使馆界，改设外务部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34" name="Text Box 34"/>
          <p:cNvSpPr txBox="1"/>
          <p:nvPr/>
        </p:nvSpPr>
        <p:spPr>
          <a:xfrm>
            <a:off x="5003800" y="4076700"/>
            <a:ext cx="1822450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内政外交被控制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1537" name="Text Box 35"/>
          <p:cNvSpPr txBox="1"/>
          <p:nvPr/>
        </p:nvSpPr>
        <p:spPr>
          <a:xfrm>
            <a:off x="1692275" y="3141663"/>
            <a:ext cx="30448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严禁人民反帝活动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36" name="Text Box 36"/>
          <p:cNvSpPr txBox="1"/>
          <p:nvPr/>
        </p:nvSpPr>
        <p:spPr>
          <a:xfrm>
            <a:off x="4860925" y="3070225"/>
            <a:ext cx="2085975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Garamond" pitchFamily="18" charset="0"/>
                <a:ea typeface="宋体" panose="02010600030101010101" pitchFamily="2" charset="-122"/>
              </a:rPr>
              <a:t>清政府成为洋人统治的工具</a:t>
            </a:r>
            <a:endParaRPr lang="zh-CN" altLang="en-US" sz="24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1539" name="Text Box 37"/>
          <p:cNvSpPr txBox="1"/>
          <p:nvPr/>
        </p:nvSpPr>
        <p:spPr>
          <a:xfrm>
            <a:off x="1671638" y="5159375"/>
            <a:ext cx="3044825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拆毁炮台，不得设防，允许各国驻兵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38" name="Text Box 38"/>
          <p:cNvSpPr txBox="1"/>
          <p:nvPr/>
        </p:nvSpPr>
        <p:spPr>
          <a:xfrm>
            <a:off x="5127625" y="5148263"/>
            <a:ext cx="1820863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latin typeface="Garamond" pitchFamily="18" charset="0"/>
                <a:ea typeface="宋体" panose="02010600030101010101" pitchFamily="2" charset="-122"/>
              </a:rPr>
              <a:t>军事失去自主权</a:t>
            </a:r>
            <a:endParaRPr lang="zh-CN" altLang="en-US" sz="28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39" name="Text Box 39"/>
          <p:cNvSpPr txBox="1"/>
          <p:nvPr/>
        </p:nvSpPr>
        <p:spPr>
          <a:xfrm>
            <a:off x="7094538" y="1844675"/>
            <a:ext cx="1654175" cy="4681538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p>
            <a:pPr>
              <a:lnSpc>
                <a:spcPct val="115000"/>
              </a:lnSpc>
            </a:pPr>
            <a:r>
              <a:rPr lang="zh-CN" altLang="en-US" sz="2800" b="1" dirty="0">
                <a:latin typeface="Garamond" pitchFamily="18" charset="0"/>
                <a:ea typeface="黑体" panose="02010600030101010101" pitchFamily="2" charset="-122"/>
              </a:rPr>
              <a:t>清政府完全沦为帝国主义的侵华工具</a:t>
            </a:r>
            <a:r>
              <a:rPr lang="zh-CN" altLang="en-US" sz="2800" b="1" dirty="0">
                <a:solidFill>
                  <a:srgbClr val="FF0000"/>
                </a:solidFill>
                <a:latin typeface="Garamond" pitchFamily="18" charset="0"/>
                <a:ea typeface="黑体" panose="02010600030101010101" pitchFamily="2" charset="-122"/>
              </a:rPr>
              <a:t>中国完全沦为半殖民地半封建社会</a:t>
            </a:r>
            <a:endParaRPr lang="en-US" altLang="x-none" sz="2800" b="1" dirty="0">
              <a:solidFill>
                <a:srgbClr val="FF0000"/>
              </a:solidFill>
              <a:latin typeface="Garamond" pitchFamily="18" charset="0"/>
              <a:ea typeface="黑体" panose="02010600030101010101" pitchFamily="2" charset="-122"/>
            </a:endParaRPr>
          </a:p>
        </p:txBody>
      </p:sp>
      <p:sp>
        <p:nvSpPr>
          <p:cNvPr id="21542" name="Text Box 40"/>
          <p:cNvSpPr txBox="1"/>
          <p:nvPr/>
        </p:nvSpPr>
        <p:spPr>
          <a:xfrm>
            <a:off x="539750" y="2085975"/>
            <a:ext cx="12239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000099"/>
                </a:solidFill>
                <a:latin typeface="Garamond" pitchFamily="18" charset="0"/>
                <a:ea typeface="宋体" panose="02010600030101010101" pitchFamily="2" charset="-122"/>
              </a:rPr>
              <a:t>经济</a:t>
            </a:r>
            <a:endParaRPr lang="zh-CN" altLang="en-US" sz="3600" b="1" dirty="0">
              <a:solidFill>
                <a:srgbClr val="000099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1543" name="Text Box 41"/>
          <p:cNvSpPr txBox="1"/>
          <p:nvPr/>
        </p:nvSpPr>
        <p:spPr>
          <a:xfrm>
            <a:off x="468313" y="4149725"/>
            <a:ext cx="13652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000099"/>
                </a:solidFill>
                <a:latin typeface="Garamond" pitchFamily="18" charset="0"/>
                <a:ea typeface="宋体" panose="02010600030101010101" pitchFamily="2" charset="-122"/>
              </a:rPr>
              <a:t>外交</a:t>
            </a:r>
            <a:endParaRPr lang="zh-CN" altLang="en-US" sz="3600" b="1" dirty="0">
              <a:solidFill>
                <a:srgbClr val="000099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1544" name="Text Box 42"/>
          <p:cNvSpPr txBox="1"/>
          <p:nvPr/>
        </p:nvSpPr>
        <p:spPr>
          <a:xfrm>
            <a:off x="468313" y="3070225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000099"/>
                </a:solidFill>
                <a:latin typeface="Garamond" pitchFamily="18" charset="0"/>
                <a:ea typeface="宋体" panose="02010600030101010101" pitchFamily="2" charset="-122"/>
              </a:rPr>
              <a:t>政治</a:t>
            </a:r>
            <a:endParaRPr lang="zh-CN" altLang="en-US" sz="3600" b="1" dirty="0">
              <a:solidFill>
                <a:srgbClr val="000099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1545" name="Text Box 43"/>
          <p:cNvSpPr txBox="1"/>
          <p:nvPr/>
        </p:nvSpPr>
        <p:spPr>
          <a:xfrm>
            <a:off x="468313" y="5302250"/>
            <a:ext cx="136683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000099"/>
                </a:solidFill>
                <a:latin typeface="Garamond" pitchFamily="18" charset="0"/>
                <a:ea typeface="宋体" panose="02010600030101010101" pitchFamily="2" charset="-122"/>
              </a:rPr>
              <a:t>军事</a:t>
            </a:r>
            <a:endParaRPr lang="zh-CN" altLang="en-US" sz="3600" b="1" dirty="0">
              <a:solidFill>
                <a:srgbClr val="000099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1546" name="Text Box 44"/>
          <p:cNvSpPr txBox="1"/>
          <p:nvPr/>
        </p:nvSpPr>
        <p:spPr>
          <a:xfrm>
            <a:off x="550863" y="1268413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Garamond" pitchFamily="18" charset="0"/>
                <a:ea typeface="宋体" panose="02010600030101010101" pitchFamily="2" charset="-122"/>
              </a:rPr>
              <a:t>项目</a:t>
            </a:r>
            <a:endParaRPr lang="zh-CN" altLang="en-US" sz="3200" b="1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1547" name="Rectangle 2"/>
          <p:cNvSpPr>
            <a:spLocks noGrp="1" noRot="1"/>
          </p:cNvSpPr>
          <p:nvPr/>
        </p:nvSpPr>
        <p:spPr>
          <a:xfrm>
            <a:off x="2700338" y="265113"/>
            <a:ext cx="3530600" cy="11334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/>
          <a:p>
            <a:pPr algn="ctr"/>
            <a:r>
              <a:rPr lang="zh-CN" altLang="en-US" sz="4000">
                <a:solidFill>
                  <a:srgbClr val="FF0000"/>
                </a:solidFill>
                <a:latin typeface="文鼎CS大黑" charset="0"/>
                <a:ea typeface="宋体" panose="02010600030101010101" pitchFamily="2" charset="-122"/>
              </a:rPr>
              <a:t>《辛丑条约》</a:t>
            </a:r>
            <a:endParaRPr lang="zh-CN" altLang="en-US" sz="4000">
              <a:solidFill>
                <a:srgbClr val="FF0000"/>
              </a:solidFill>
              <a:latin typeface="文鼎CS大黑" charset="0"/>
              <a:ea typeface="文鼎CS大黑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51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2" grpId="0"/>
      <p:bldP spid="51234" grpId="0"/>
      <p:bldP spid="51236" grpId="0"/>
      <p:bldP spid="51238" grpId="0"/>
      <p:bldP spid="512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8608" name="表格 18607"/>
          <p:cNvGraphicFramePr/>
          <p:nvPr/>
        </p:nvGraphicFramePr>
        <p:xfrm>
          <a:off x="609600" y="1371600"/>
          <a:ext cx="8229600" cy="5060950"/>
        </p:xfrm>
        <a:graphic>
          <a:graphicData uri="http://schemas.openxmlformats.org/drawingml/2006/table">
            <a:tbl>
              <a:tblPr/>
              <a:tblGrid>
                <a:gridCol w="838200"/>
                <a:gridCol w="2209800"/>
                <a:gridCol w="2209800"/>
                <a:gridCol w="2971800"/>
              </a:tblGrid>
              <a:tr h="517525"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77875"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77875"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74700"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146175"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066800"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2566" name="文本框 18544"/>
          <p:cNvSpPr txBox="1"/>
          <p:nvPr/>
        </p:nvSpPr>
        <p:spPr>
          <a:xfrm>
            <a:off x="1371600" y="1371600"/>
            <a:ext cx="2362200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南京条约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67" name="文本框 18545"/>
          <p:cNvSpPr txBox="1"/>
          <p:nvPr/>
        </p:nvSpPr>
        <p:spPr>
          <a:xfrm>
            <a:off x="3581400" y="1371600"/>
            <a:ext cx="2547938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马关条约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68" name="文本框 18546"/>
          <p:cNvSpPr txBox="1"/>
          <p:nvPr/>
        </p:nvSpPr>
        <p:spPr>
          <a:xfrm>
            <a:off x="6324600" y="1371600"/>
            <a:ext cx="2514600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辛丑条约</a:t>
            </a:r>
            <a:r>
              <a:rPr lang="en-US" altLang="zh-CN" sz="2800" b="1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2800" b="1">
              <a:solidFill>
                <a:srgbClr val="99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69" name="矩形 18547"/>
          <p:cNvSpPr/>
          <p:nvPr/>
        </p:nvSpPr>
        <p:spPr>
          <a:xfrm>
            <a:off x="3981450" y="3597275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400" i="1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70" name="文本框 18548"/>
          <p:cNvSpPr txBox="1"/>
          <p:nvPr/>
        </p:nvSpPr>
        <p:spPr>
          <a:xfrm>
            <a:off x="609600" y="1828800"/>
            <a:ext cx="914400" cy="8223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签订国家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71" name="文本框 18550"/>
          <p:cNvSpPr txBox="1"/>
          <p:nvPr/>
        </p:nvSpPr>
        <p:spPr>
          <a:xfrm>
            <a:off x="609600" y="2803525"/>
            <a:ext cx="866775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赔款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72" name="文本框 18551"/>
          <p:cNvSpPr txBox="1"/>
          <p:nvPr/>
        </p:nvSpPr>
        <p:spPr>
          <a:xfrm>
            <a:off x="581025" y="3505200"/>
            <a:ext cx="866775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土地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73" name="文本框 18552"/>
          <p:cNvSpPr txBox="1"/>
          <p:nvPr/>
        </p:nvSpPr>
        <p:spPr>
          <a:xfrm>
            <a:off x="584200" y="4495800"/>
            <a:ext cx="939800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其它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74" name="文本框 18553"/>
          <p:cNvSpPr txBox="1"/>
          <p:nvPr/>
        </p:nvSpPr>
        <p:spPr>
          <a:xfrm>
            <a:off x="609600" y="5562600"/>
            <a:ext cx="866775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影响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55" name="文本框 18554"/>
          <p:cNvSpPr txBox="1"/>
          <p:nvPr/>
        </p:nvSpPr>
        <p:spPr>
          <a:xfrm>
            <a:off x="2038350" y="2057400"/>
            <a:ext cx="1187450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中英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56" name="文本框 18555"/>
          <p:cNvSpPr txBox="1"/>
          <p:nvPr/>
        </p:nvSpPr>
        <p:spPr>
          <a:xfrm>
            <a:off x="4392613" y="2057400"/>
            <a:ext cx="1017587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中日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57" name="文本框 18556"/>
          <p:cNvSpPr txBox="1"/>
          <p:nvPr/>
        </p:nvSpPr>
        <p:spPr>
          <a:xfrm>
            <a:off x="5943600" y="1844675"/>
            <a:ext cx="2819400" cy="7016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中与英俄德法美日意奥等国</a:t>
            </a:r>
            <a:endParaRPr lang="zh-CN" altLang="en-US" sz="2000" b="1" dirty="0">
              <a:solidFill>
                <a:srgbClr val="99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59" name="文本框 18558"/>
          <p:cNvSpPr txBox="1"/>
          <p:nvPr/>
        </p:nvSpPr>
        <p:spPr>
          <a:xfrm>
            <a:off x="1600200" y="2819400"/>
            <a:ext cx="1981200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2100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万银元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60" name="文本框 18559"/>
          <p:cNvSpPr txBox="1"/>
          <p:nvPr/>
        </p:nvSpPr>
        <p:spPr>
          <a:xfrm>
            <a:off x="3886200" y="2803525"/>
            <a:ext cx="2022475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亿两白银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61" name="文本框 18560"/>
          <p:cNvSpPr txBox="1"/>
          <p:nvPr/>
        </p:nvSpPr>
        <p:spPr>
          <a:xfrm>
            <a:off x="5943600" y="2606675"/>
            <a:ext cx="2895600" cy="7016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4.5</a:t>
            </a:r>
            <a:r>
              <a:rPr lang="zh-CN" altLang="en-US" sz="20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亿两白银，本息共计</a:t>
            </a:r>
            <a:r>
              <a:rPr lang="en-US" altLang="zh-CN" sz="20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9.8</a:t>
            </a:r>
            <a:r>
              <a:rPr lang="zh-CN" altLang="en-US" sz="20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亿两</a:t>
            </a:r>
            <a:endParaRPr lang="zh-CN" altLang="en-US" sz="2000" b="1" dirty="0">
              <a:solidFill>
                <a:srgbClr val="99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63" name="文本框 18562"/>
          <p:cNvSpPr txBox="1"/>
          <p:nvPr/>
        </p:nvSpPr>
        <p:spPr>
          <a:xfrm>
            <a:off x="1752600" y="3505200"/>
            <a:ext cx="1676400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割香港岛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64" name="文本框 18563"/>
          <p:cNvSpPr txBox="1"/>
          <p:nvPr/>
        </p:nvSpPr>
        <p:spPr>
          <a:xfrm>
            <a:off x="3581400" y="3519488"/>
            <a:ext cx="2438400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割台、澎、辽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75" name="文本框 18574"/>
          <p:cNvSpPr txBox="1"/>
          <p:nvPr/>
        </p:nvSpPr>
        <p:spPr>
          <a:xfrm>
            <a:off x="5867400" y="3352800"/>
            <a:ext cx="2819400" cy="7016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r>
              <a:rPr lang="zh-CN" altLang="en-US" sz="20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划北京东郊民巷为使馆区</a:t>
            </a:r>
            <a:endParaRPr lang="zh-CN" altLang="en-US" sz="2000" b="1" dirty="0">
              <a:solidFill>
                <a:srgbClr val="99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77" name="文本框 18576"/>
          <p:cNvSpPr txBox="1"/>
          <p:nvPr/>
        </p:nvSpPr>
        <p:spPr>
          <a:xfrm>
            <a:off x="1752600" y="4495800"/>
            <a:ext cx="1676400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五口通商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78" name="文本框 18577"/>
          <p:cNvSpPr txBox="1"/>
          <p:nvPr/>
        </p:nvSpPr>
        <p:spPr>
          <a:xfrm>
            <a:off x="3810000" y="4495800"/>
            <a:ext cx="2098675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通商；设厂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79" name="文本框 18578"/>
          <p:cNvSpPr txBox="1"/>
          <p:nvPr/>
        </p:nvSpPr>
        <p:spPr>
          <a:xfrm>
            <a:off x="5867400" y="4146550"/>
            <a:ext cx="3048000" cy="10064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严禁反帝活动；拆毁军事防线，允许列强派兵进驻沿线要地</a:t>
            </a:r>
            <a:endParaRPr lang="zh-CN" altLang="en-US" sz="2000" b="1" dirty="0">
              <a:solidFill>
                <a:srgbClr val="99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83" name="文本框 18582"/>
          <p:cNvSpPr txBox="1"/>
          <p:nvPr/>
        </p:nvSpPr>
        <p:spPr>
          <a:xfrm>
            <a:off x="1371600" y="5410200"/>
            <a:ext cx="2362200" cy="7016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使中国开始沦为半殖民地半封建社会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85" name="文本框 18584"/>
          <p:cNvSpPr txBox="1"/>
          <p:nvPr/>
        </p:nvSpPr>
        <p:spPr>
          <a:xfrm>
            <a:off x="3657600" y="5486400"/>
            <a:ext cx="2362200" cy="7016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大大加深了半殖民地半封建社会程度</a:t>
            </a:r>
            <a:endParaRPr lang="zh-CN" altLang="en-US" sz="20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586" name="文本框 18585"/>
          <p:cNvSpPr txBox="1"/>
          <p:nvPr/>
        </p:nvSpPr>
        <p:spPr>
          <a:xfrm>
            <a:off x="5867400" y="5486400"/>
            <a:ext cx="2743200" cy="7016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使中国完全沦为半殖民地半封建社会</a:t>
            </a:r>
            <a:endParaRPr lang="zh-CN" altLang="en-US" sz="2000" b="1" dirty="0">
              <a:solidFill>
                <a:srgbClr val="99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90" name="文本框 18586"/>
          <p:cNvSpPr txBox="1"/>
          <p:nvPr/>
        </p:nvSpPr>
        <p:spPr>
          <a:xfrm>
            <a:off x="1981200" y="609600"/>
            <a:ext cx="4876800" cy="579438"/>
          </a:xfrm>
          <a:prstGeom prst="rect">
            <a:avLst/>
          </a:prstGeom>
          <a:solidFill>
            <a:srgbClr val="EFFFEF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  <a:ea typeface="华文中宋" pitchFamily="2" charset="-122"/>
              </a:rPr>
              <a:t>三大不平等条约对比简表</a:t>
            </a:r>
            <a:endParaRPr lang="zh-CN" altLang="en-US" sz="3200" b="1" dirty="0">
              <a:solidFill>
                <a:srgbClr val="CC0066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8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8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8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8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8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55" grpId="0"/>
      <p:bldP spid="18556" grpId="0"/>
      <p:bldP spid="18557" grpId="0"/>
      <p:bldP spid="18559" grpId="0"/>
      <p:bldP spid="18560" grpId="0"/>
      <p:bldP spid="18561" grpId="0"/>
      <p:bldP spid="18563" grpId="0"/>
      <p:bldP spid="18564" grpId="0"/>
      <p:bldP spid="18575" grpId="0"/>
      <p:bldP spid="18577" grpId="0"/>
      <p:bldP spid="18578" grpId="0"/>
      <p:bldP spid="18579" grpId="0"/>
      <p:bldP spid="18583" grpId="0"/>
      <p:bldP spid="18585" grpId="0"/>
      <p:bldP spid="1858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3553" name="组合 2"/>
          <p:cNvGrpSpPr/>
          <p:nvPr/>
        </p:nvGrpSpPr>
        <p:grpSpPr>
          <a:xfrm>
            <a:off x="141288" y="571500"/>
            <a:ext cx="2092325" cy="549275"/>
            <a:chOff x="242" y="858"/>
            <a:chExt cx="3296" cy="865"/>
          </a:xfrm>
        </p:grpSpPr>
        <p:pic>
          <p:nvPicPr>
            <p:cNvPr id="23554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55" name="文本框 2"/>
            <p:cNvSpPr txBox="1"/>
            <p:nvPr/>
          </p:nvSpPr>
          <p:spPr>
            <a:xfrm>
              <a:off x="242" y="858"/>
              <a:ext cx="2700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800" b="1" dirty="0">
                  <a:solidFill>
                    <a:srgbClr val="0070C0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课堂小结</a:t>
              </a:r>
              <a:endParaRPr lang="zh-CN" altLang="en-US" sz="2800" b="1" dirty="0">
                <a:solidFill>
                  <a:srgbClr val="0070C0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24580" name="Rectangle 2"/>
          <p:cNvSpPr/>
          <p:nvPr/>
        </p:nvSpPr>
        <p:spPr>
          <a:xfrm>
            <a:off x="2627313" y="1504950"/>
            <a:ext cx="1255712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直因：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根因：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24581" name="Rectangle 3"/>
          <p:cNvSpPr/>
          <p:nvPr/>
        </p:nvSpPr>
        <p:spPr>
          <a:xfrm>
            <a:off x="2987675" y="2636838"/>
            <a:ext cx="5475288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八国：英法德意奥俄美日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24582" name="Rectangle 4"/>
          <p:cNvSpPr/>
          <p:nvPr/>
        </p:nvSpPr>
        <p:spPr>
          <a:xfrm>
            <a:off x="2771775" y="4005263"/>
            <a:ext cx="44973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  <a:ea typeface="黑体" panose="02010600030101010101" pitchFamily="2" charset="-122"/>
              </a:rPr>
              <a:t>1901</a:t>
            </a:r>
            <a:r>
              <a:rPr lang="zh-CN" altLang="en-US" sz="2800" b="1" dirty="0">
                <a:latin typeface="Arial" panose="020B0604020202020204" pitchFamily="34" charset="0"/>
                <a:ea typeface="黑体" panose="02010600030101010101" pitchFamily="2" charset="-122"/>
              </a:rPr>
              <a:t>年签定</a:t>
            </a:r>
            <a:r>
              <a:rPr lang="en-US" altLang="zh-CN" sz="3200" b="1" dirty="0">
                <a:latin typeface="Arial" panose="020B0604020202020204" pitchFamily="34" charset="0"/>
                <a:ea typeface="黑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辛丑条约</a:t>
            </a:r>
            <a:r>
              <a:rPr lang="en-US" altLang="zh-CN" sz="3200" b="1" dirty="0">
                <a:latin typeface="Arial" panose="020B0604020202020204" pitchFamily="34" charset="0"/>
                <a:ea typeface="黑体" panose="02010600030101010101" pitchFamily="2" charset="-122"/>
              </a:rPr>
              <a:t>》</a:t>
            </a:r>
            <a:endParaRPr lang="en-US" altLang="zh-CN" sz="3200" b="1" dirty="0"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24583" name="AutoShape 5"/>
          <p:cNvSpPr/>
          <p:nvPr/>
        </p:nvSpPr>
        <p:spPr>
          <a:xfrm>
            <a:off x="2843213" y="2781300"/>
            <a:ext cx="288925" cy="1008063"/>
          </a:xfrm>
          <a:prstGeom prst="leftBrace">
            <a:avLst>
              <a:gd name="adj1" fmla="val 28978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sz="4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4" name="Text Box 6"/>
          <p:cNvSpPr txBox="1"/>
          <p:nvPr/>
        </p:nvSpPr>
        <p:spPr>
          <a:xfrm>
            <a:off x="3059113" y="3429000"/>
            <a:ext cx="608488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0030101010101" pitchFamily="2" charset="-122"/>
                <a:ea typeface="黑体" panose="02010600030101010101" pitchFamily="2" charset="-122"/>
              </a:rPr>
              <a:t>天津</a:t>
            </a:r>
            <a:r>
              <a:rPr lang="en-US" altLang="zh-CN" sz="2800" b="1" dirty="0">
                <a:latin typeface="黑体" panose="02010600030101010101" pitchFamily="2" charset="-122"/>
                <a:ea typeface="黑体" panose="02010600030101010101" pitchFamily="2" charset="-122"/>
              </a:rPr>
              <a:t>----</a:t>
            </a:r>
            <a:r>
              <a:rPr lang="zh-CN" altLang="en-US" sz="2800" b="1" dirty="0">
                <a:latin typeface="黑体" panose="02010600030101010101" pitchFamily="2" charset="-122"/>
                <a:ea typeface="黑体" panose="02010600030101010101" pitchFamily="2" charset="-122"/>
              </a:rPr>
              <a:t>北京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英法联军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也曾攻克北京）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585" name="Text Box 8"/>
          <p:cNvSpPr txBox="1"/>
          <p:nvPr/>
        </p:nvSpPr>
        <p:spPr>
          <a:xfrm>
            <a:off x="69850" y="2395538"/>
            <a:ext cx="1258888" cy="244633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0030101010101" pitchFamily="2" charset="-122"/>
              </a:rPr>
              <a:t>抗击八国联军</a:t>
            </a:r>
            <a:endParaRPr lang="zh-CN" altLang="en-US" sz="2800" b="1" dirty="0">
              <a:latin typeface="Arial" panose="020B0604020202020204" pitchFamily="34" charset="0"/>
              <a:ea typeface="黑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0030101010101" pitchFamily="2" charset="-122"/>
                <a:ea typeface="黑体" panose="02010600030101010101" pitchFamily="2" charset="-122"/>
              </a:rPr>
              <a:t>（</a:t>
            </a:r>
            <a:r>
              <a:rPr lang="en-US" altLang="zh-CN" sz="2800" b="1" dirty="0">
                <a:latin typeface="黑体" panose="02010600030101010101" pitchFamily="2" charset="-122"/>
                <a:ea typeface="黑体" panose="02010600030101010101" pitchFamily="2" charset="-122"/>
              </a:rPr>
              <a:t>1900-1901</a:t>
            </a:r>
            <a:r>
              <a:rPr lang="zh-CN" altLang="en-US" sz="2800" b="1" dirty="0">
                <a:latin typeface="黑体" panose="02010600030101010101" pitchFamily="2" charset="-122"/>
                <a:ea typeface="黑体" panose="02010600030101010101" pitchFamily="2" charset="-122"/>
              </a:rPr>
              <a:t>）</a:t>
            </a:r>
            <a:endParaRPr lang="zh-CN" altLang="en-US" sz="28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4586" name="Text Box 9"/>
          <p:cNvSpPr txBox="1"/>
          <p:nvPr/>
        </p:nvSpPr>
        <p:spPr>
          <a:xfrm>
            <a:off x="3492500" y="1484313"/>
            <a:ext cx="375761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外国传教士活动的猖獗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24587" name="Text Box 10"/>
          <p:cNvSpPr txBox="1"/>
          <p:nvPr/>
        </p:nvSpPr>
        <p:spPr>
          <a:xfrm>
            <a:off x="3492500" y="1916113"/>
            <a:ext cx="4398963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帝国主义侵略中国加剧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24588" name="WordArt 11"/>
          <p:cNvSpPr>
            <a:spLocks noTextEdit="1"/>
          </p:cNvSpPr>
          <p:nvPr/>
        </p:nvSpPr>
        <p:spPr>
          <a:xfrm>
            <a:off x="2916238" y="4941888"/>
            <a:ext cx="5113337" cy="6619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1954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中国完全沦为半殖民地半封建社会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grpSp>
        <p:nvGrpSpPr>
          <p:cNvPr id="24589" name="Group 12"/>
          <p:cNvGrpSpPr/>
          <p:nvPr/>
        </p:nvGrpSpPr>
        <p:grpSpPr>
          <a:xfrm>
            <a:off x="1252538" y="1570038"/>
            <a:ext cx="2014537" cy="3975100"/>
            <a:chOff x="839" y="981"/>
            <a:chExt cx="1269" cy="2504"/>
          </a:xfrm>
        </p:grpSpPr>
        <p:sp>
          <p:nvSpPr>
            <p:cNvPr id="23566" name="Text Box 13"/>
            <p:cNvSpPr txBox="1"/>
            <p:nvPr/>
          </p:nvSpPr>
          <p:spPr>
            <a:xfrm>
              <a:off x="1066" y="981"/>
              <a:ext cx="9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0030101010101" pitchFamily="2" charset="-122"/>
                </a:rPr>
                <a:t>原因：</a:t>
              </a:r>
              <a:endPara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0030101010101" pitchFamily="2" charset="-122"/>
              </a:endParaRPr>
            </a:p>
          </p:txBody>
        </p:sp>
        <p:sp>
          <p:nvSpPr>
            <p:cNvPr id="23567" name="AutoShape 14"/>
            <p:cNvSpPr/>
            <p:nvPr/>
          </p:nvSpPr>
          <p:spPr>
            <a:xfrm>
              <a:off x="839" y="1162"/>
              <a:ext cx="272" cy="2223"/>
            </a:xfrm>
            <a:prstGeom prst="leftBrace">
              <a:avLst>
                <a:gd name="adj1" fmla="val 67879"/>
                <a:gd name="adj2" fmla="val 50000"/>
              </a:avLst>
            </a:pr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8" name="Text Box 15"/>
            <p:cNvSpPr txBox="1"/>
            <p:nvPr/>
          </p:nvSpPr>
          <p:spPr>
            <a:xfrm>
              <a:off x="1111" y="1842"/>
              <a:ext cx="8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经过</a:t>
              </a:r>
              <a:r>
                <a:rPr lang="en-US" altLang="zh-CN" sz="2800" b="1" dirty="0">
                  <a:solidFill>
                    <a:srgbClr val="0000FF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:</a:t>
              </a:r>
              <a:endParaRPr lang="en-US" altLang="zh-CN" sz="2800" b="1" dirty="0">
                <a:solidFill>
                  <a:srgbClr val="0000FF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  <p:sp>
          <p:nvSpPr>
            <p:cNvPr id="23569" name="Text Box 16"/>
            <p:cNvSpPr txBox="1"/>
            <p:nvPr/>
          </p:nvSpPr>
          <p:spPr>
            <a:xfrm>
              <a:off x="1111" y="2568"/>
              <a:ext cx="95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0030101010101" pitchFamily="2" charset="-122"/>
                </a:rPr>
                <a:t>结果：</a:t>
              </a:r>
              <a:endPara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0030101010101" pitchFamily="2" charset="-122"/>
              </a:endParaRPr>
            </a:p>
          </p:txBody>
        </p:sp>
        <p:sp>
          <p:nvSpPr>
            <p:cNvPr id="23570" name="Text Box 17"/>
            <p:cNvSpPr txBox="1"/>
            <p:nvPr/>
          </p:nvSpPr>
          <p:spPr>
            <a:xfrm>
              <a:off x="1156" y="3158"/>
              <a:ext cx="95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0030101010101" pitchFamily="2" charset="-122"/>
                </a:rPr>
                <a:t>影响：</a:t>
              </a:r>
              <a:endPara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 animBg="1"/>
      <p:bldP spid="24580" grpId="0"/>
      <p:bldP spid="24586" grpId="0"/>
      <p:bldP spid="24587" grpId="0"/>
      <p:bldP spid="24583" grpId="0" animBg="1"/>
      <p:bldP spid="24581" grpId="0"/>
      <p:bldP spid="24584" grpId="0"/>
      <p:bldP spid="24582" grpId="0"/>
      <p:bldP spid="2458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4577" name="组合 2"/>
          <p:cNvGrpSpPr/>
          <p:nvPr/>
        </p:nvGrpSpPr>
        <p:grpSpPr>
          <a:xfrm>
            <a:off x="180975" y="557213"/>
            <a:ext cx="2065338" cy="536575"/>
            <a:chOff x="284" y="878"/>
            <a:chExt cx="3254" cy="845"/>
          </a:xfrm>
        </p:grpSpPr>
        <p:pic>
          <p:nvPicPr>
            <p:cNvPr id="24578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4579" name="文本框 2"/>
            <p:cNvSpPr txBox="1"/>
            <p:nvPr/>
          </p:nvSpPr>
          <p:spPr>
            <a:xfrm>
              <a:off x="284" y="878"/>
              <a:ext cx="2700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800" b="1" dirty="0">
                  <a:solidFill>
                    <a:srgbClr val="0070C0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随堂演练</a:t>
              </a:r>
              <a:endParaRPr lang="zh-CN" altLang="en-US" sz="2800" b="1" dirty="0">
                <a:solidFill>
                  <a:srgbClr val="0070C0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24580" name="文本框 41985"/>
          <p:cNvSpPr txBox="1"/>
          <p:nvPr/>
        </p:nvSpPr>
        <p:spPr>
          <a:xfrm>
            <a:off x="481013" y="1195388"/>
            <a:ext cx="8640762" cy="4867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1.义和团运动兴起的根本原因是(     )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A.外国传教士的活动十分猖獗    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B.帝国主义的侵略加深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C.清政府承认义和团的合法地位  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D.地主阶级与农民阶级的矛盾加深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2.八国联军的侵华时间是(     )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A.1899年              B.1900年 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C.1901年              D.1902年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988" name="文本框 41987"/>
          <p:cNvSpPr txBox="1"/>
          <p:nvPr/>
        </p:nvSpPr>
        <p:spPr>
          <a:xfrm>
            <a:off x="5872163" y="1255713"/>
            <a:ext cx="819150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B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41989" name="文本框 41988"/>
          <p:cNvSpPr txBox="1"/>
          <p:nvPr/>
        </p:nvSpPr>
        <p:spPr>
          <a:xfrm>
            <a:off x="4829175" y="4262438"/>
            <a:ext cx="820738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B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bldLvl="0"/>
      <p:bldP spid="41989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文本框 43009"/>
          <p:cNvSpPr txBox="1"/>
          <p:nvPr/>
        </p:nvSpPr>
        <p:spPr>
          <a:xfrm>
            <a:off x="287338" y="746125"/>
            <a:ext cx="8640762" cy="5213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3.邓小平说：“中国是带着首都被敌人攻占的耻辱进入到20世纪的。”这次战争指的是（    ）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A.鸦片战争           B.第二次鸦片战争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C.甲午中日战争       D.八国联军侵华战争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4.近代史上列强强迫中国签订了一系列丧权辱国的条约。其中赔款最多的条约是(     )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A.《马关条约》       B.《辛丑条约》 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C.《南京条约》       D.《天津条约》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3011" name="文本框 43010"/>
          <p:cNvSpPr txBox="1"/>
          <p:nvPr/>
        </p:nvSpPr>
        <p:spPr>
          <a:xfrm>
            <a:off x="6180138" y="1452563"/>
            <a:ext cx="819150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D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2" name="文本框 43011"/>
          <p:cNvSpPr txBox="1"/>
          <p:nvPr/>
        </p:nvSpPr>
        <p:spPr>
          <a:xfrm>
            <a:off x="4994275" y="4100513"/>
            <a:ext cx="820738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B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ldLvl="0"/>
      <p:bldP spid="43012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文本框 44033"/>
          <p:cNvSpPr txBox="1"/>
          <p:nvPr/>
        </p:nvSpPr>
        <p:spPr>
          <a:xfrm>
            <a:off x="287338" y="603250"/>
            <a:ext cx="8640762" cy="5638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5.《辛丑条约》签订时，慈禧太后曾说：“……量中华之物力，结与国之欢心。”对这句话理解准确的是(   　)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A.符合当时国际外交形势       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B.说明中国综合国力、物力强大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C.中国必须与世界各国友好交往 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D.反映了满清王朝腐败无能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6.中国完全陷入半殖民地半封建社会的深渊，这主要是指(　 　)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A.中国的自给自足的自然经济完全解体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B.帝国主义直接控制清政府的内政外交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C.赔款数额巨大，清朝经济被帝国主义完全控制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D.清政府完全成为列强的侵华工具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4035" name="文本框 44034"/>
          <p:cNvSpPr txBox="1"/>
          <p:nvPr/>
        </p:nvSpPr>
        <p:spPr>
          <a:xfrm>
            <a:off x="727075" y="1381125"/>
            <a:ext cx="819150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D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6" name="文本框 44035"/>
          <p:cNvSpPr txBox="1"/>
          <p:nvPr/>
        </p:nvSpPr>
        <p:spPr>
          <a:xfrm>
            <a:off x="1406525" y="3957638"/>
            <a:ext cx="820738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D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ldLvl="0"/>
      <p:bldP spid="44036" grpId="0" bldLvl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2326</Words>
  <Application>WPS 演示</Application>
  <PresentationFormat>在屏幕上显示</PresentationFormat>
  <Paragraphs>335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Arial</vt:lpstr>
      <vt:lpstr>宋体</vt:lpstr>
      <vt:lpstr>Wingdings</vt:lpstr>
      <vt:lpstr>黑体</vt:lpstr>
      <vt:lpstr>汉真广标</vt:lpstr>
      <vt:lpstr>Times New Roman</vt:lpstr>
      <vt:lpstr>Garamond</vt:lpstr>
      <vt:lpstr>文鼎中楷简</vt:lpstr>
      <vt:lpstr>文鼎CS大黑</vt:lpstr>
      <vt:lpstr>华文新魏</vt:lpstr>
      <vt:lpstr>微软简粗黑</vt:lpstr>
      <vt:lpstr>文鼎CS中黑</vt:lpstr>
      <vt:lpstr>微软雅黑</vt:lpstr>
      <vt:lpstr>Arial Unicode MS</vt:lpstr>
      <vt:lpstr>Calibri</vt:lpstr>
      <vt:lpstr>楷体_GB2312</vt:lpstr>
      <vt:lpstr>华文中宋</vt:lpstr>
      <vt:lpstr>Courier New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35</cp:revision>
  <dcterms:created xsi:type="dcterms:W3CDTF">2017-05-23T06:00:00Z</dcterms:created>
  <dcterms:modified xsi:type="dcterms:W3CDTF">2017-09-23T14:45:00Z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