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62" r:id="rId4"/>
    <p:sldId id="258" r:id="rId5"/>
    <p:sldId id="259" r:id="rId6"/>
    <p:sldId id="279" r:id="rId7"/>
    <p:sldId id="281" r:id="rId8"/>
    <p:sldId id="280" r:id="rId9"/>
    <p:sldId id="260" r:id="rId10"/>
    <p:sldId id="263" r:id="rId11"/>
    <p:sldId id="282" r:id="rId12"/>
    <p:sldId id="283" r:id="rId13"/>
    <p:sldId id="264" r:id="rId14"/>
    <p:sldId id="284" r:id="rId15"/>
    <p:sldId id="265" r:id="rId16"/>
    <p:sldId id="277" r:id="rId17"/>
    <p:sldId id="278" r:id="rId18"/>
    <p:sldId id="266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6" r:id="rId27"/>
    <p:sldId id="275" r:id="rId28"/>
    <p:sldId id="267" r:id="rId29"/>
    <p:sldId id="257" r:id="rId3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浅色样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圆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2020/3/26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圆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圆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圆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2020/3/26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965" t="23618" r="5988" b="9347"/>
          <a:stretch>
            <a:fillRect/>
          </a:stretch>
        </p:blipFill>
        <p:spPr>
          <a:xfrm>
            <a:off x="0" y="1196752"/>
            <a:ext cx="9178834" cy="452185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251520" y="476672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新课导入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 smtClean="0"/>
              <a:t>1.1 </a:t>
            </a:r>
            <a:r>
              <a:rPr lang="zh-CN" altLang="en-US" dirty="0" smtClean="0"/>
              <a:t>文明的产生与早期发展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908720"/>
            <a:ext cx="8424936" cy="2984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/>
              <a:t>课标要求：</a:t>
            </a:r>
            <a:endParaRPr lang="en-US" altLang="zh-CN" sz="3200" b="1" dirty="0" smtClean="0"/>
          </a:p>
          <a:p>
            <a:pPr>
              <a:lnSpc>
                <a:spcPct val="150000"/>
              </a:lnSpc>
            </a:pPr>
            <a:r>
              <a:rPr lang="zh-CN" altLang="en-US" sz="3200" b="1" dirty="0" smtClean="0"/>
              <a:t>知道早期人类文明的产生；了解各文明古国发展的不同特点，并分析、认识这些特点形成的不同时空条件。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5536" y="476672"/>
            <a:ext cx="8424936" cy="388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dirty="0" smtClean="0">
                <a:latin typeface="方正兰亭超细黑简体" pitchFamily="2" charset="-122"/>
                <a:ea typeface="方正兰亭超细黑简体" pitchFamily="2" charset="-122"/>
              </a:rPr>
              <a:t>对于最初人类文明出现的判定标准，主要是</a:t>
            </a:r>
            <a:r>
              <a:rPr lang="zh-CN" altLang="en-US" sz="2800" b="1" dirty="0" smtClean="0">
                <a:solidFill>
                  <a:srgbClr val="FF0000"/>
                </a:solidFill>
                <a:latin typeface="方正兰亭超细黑简体" pitchFamily="2" charset="-122"/>
                <a:ea typeface="方正兰亭超细黑简体" pitchFamily="2" charset="-122"/>
              </a:rPr>
              <a:t>国家制度的确立</a:t>
            </a:r>
            <a:r>
              <a:rPr lang="zh-CN" altLang="en-US" sz="2800" dirty="0" smtClean="0">
                <a:latin typeface="方正兰亭超细黑简体" pitchFamily="2" charset="-122"/>
                <a:ea typeface="方正兰亭超细黑简体" pitchFamily="2" charset="-122"/>
              </a:rPr>
              <a:t>，</a:t>
            </a:r>
            <a:r>
              <a:rPr lang="zh-CN" altLang="en-US" sz="2800" b="1" dirty="0" smtClean="0">
                <a:solidFill>
                  <a:srgbClr val="FF0000"/>
                </a:solidFill>
                <a:latin typeface="方正兰亭超细黑简体" pitchFamily="2" charset="-122"/>
                <a:ea typeface="方正兰亭超细黑简体" pitchFamily="2" charset="-122"/>
              </a:rPr>
              <a:t>文字</a:t>
            </a:r>
            <a:r>
              <a:rPr lang="zh-CN" altLang="en-US" sz="2800" dirty="0" smtClean="0">
                <a:latin typeface="方正兰亭超细黑简体" pitchFamily="2" charset="-122"/>
                <a:ea typeface="方正兰亭超细黑简体" pitchFamily="2" charset="-122"/>
              </a:rPr>
              <a:t>、</a:t>
            </a:r>
            <a:r>
              <a:rPr lang="zh-CN" altLang="en-US" sz="2800" b="1" dirty="0" smtClean="0">
                <a:solidFill>
                  <a:srgbClr val="FF0000"/>
                </a:solidFill>
                <a:latin typeface="方正兰亭超细黑简体" pitchFamily="2" charset="-122"/>
                <a:ea typeface="方正兰亭超细黑简体" pitchFamily="2" charset="-122"/>
              </a:rPr>
              <a:t>文献的形成</a:t>
            </a:r>
            <a:r>
              <a:rPr lang="zh-CN" altLang="en-US" sz="2800" dirty="0" smtClean="0">
                <a:latin typeface="方正兰亭超细黑简体" pitchFamily="2" charset="-122"/>
                <a:ea typeface="方正兰亭超细黑简体" pitchFamily="2" charset="-122"/>
              </a:rPr>
              <a:t>，</a:t>
            </a:r>
            <a:r>
              <a:rPr lang="zh-CN" altLang="en-US" sz="2800" b="1" dirty="0" smtClean="0">
                <a:solidFill>
                  <a:srgbClr val="FF0000"/>
                </a:solidFill>
                <a:latin typeface="方正兰亭超细黑简体" pitchFamily="2" charset="-122"/>
                <a:ea typeface="方正兰亭超细黑简体" pitchFamily="2" charset="-122"/>
              </a:rPr>
              <a:t>冶金业及制作金属工具的普及</a:t>
            </a:r>
            <a:r>
              <a:rPr lang="zh-CN" altLang="en-US" sz="2800" dirty="0" smtClean="0">
                <a:latin typeface="方正兰亭超细黑简体" pitchFamily="2" charset="-122"/>
                <a:ea typeface="方正兰亭超细黑简体" pitchFamily="2" charset="-122"/>
              </a:rPr>
              <a:t>，</a:t>
            </a:r>
            <a:r>
              <a:rPr lang="zh-CN" altLang="en-US" sz="2800" b="1" dirty="0" smtClean="0">
                <a:solidFill>
                  <a:srgbClr val="FF0000"/>
                </a:solidFill>
                <a:latin typeface="方正兰亭超细黑简体" pitchFamily="2" charset="-122"/>
                <a:ea typeface="方正兰亭超细黑简体" pitchFamily="2" charset="-122"/>
              </a:rPr>
              <a:t>城市建筑的设置</a:t>
            </a:r>
            <a:r>
              <a:rPr lang="zh-CN" altLang="en-US" sz="2800" dirty="0" smtClean="0">
                <a:latin typeface="方正兰亭超细黑简体" pitchFamily="2" charset="-122"/>
                <a:ea typeface="方正兰亭超细黑简体" pitchFamily="2" charset="-122"/>
              </a:rPr>
              <a:t>等四个方面。其中最重要的前提条件是城市的建设和文字、文献的形成。城市建设代表主要的物质财富，属于硬件；文字、文献代表主要的精神财富，属于软件。只有两者同时出现，才能说明文明已经产生。</a:t>
            </a:r>
            <a:endParaRPr lang="en-US" altLang="zh-CN" sz="2800" dirty="0" smtClean="0">
              <a:latin typeface="方正兰亭超细黑简体" pitchFamily="2" charset="-122"/>
              <a:ea typeface="方正兰亭超细黑简体" pitchFamily="2" charset="-122"/>
            </a:endParaRPr>
          </a:p>
          <a:p>
            <a:pPr algn="r">
              <a:lnSpc>
                <a:spcPct val="110000"/>
              </a:lnSpc>
            </a:pPr>
            <a:r>
              <a:rPr lang="en-US" altLang="zh-CN" sz="2800" dirty="0" smtClean="0">
                <a:latin typeface="方正兰亭超细黑简体" pitchFamily="2" charset="-122"/>
                <a:ea typeface="方正兰亭超细黑简体" pitchFamily="2" charset="-122"/>
              </a:rPr>
              <a:t>——</a:t>
            </a:r>
            <a:r>
              <a:rPr lang="zh-CN" altLang="en-US" sz="2800" dirty="0" smtClean="0">
                <a:latin typeface="方正兰亭超细黑简体" pitchFamily="2" charset="-122"/>
                <a:ea typeface="方正兰亭超细黑简体" pitchFamily="2" charset="-122"/>
              </a:rPr>
              <a:t>陈明远</a:t>
            </a:r>
            <a:r>
              <a:rPr lang="en-US" altLang="zh-CN" sz="2800" dirty="0" smtClean="0">
                <a:latin typeface="方正兰亭超细黑简体" pitchFamily="2" charset="-122"/>
                <a:ea typeface="方正兰亭超细黑简体" pitchFamily="2" charset="-122"/>
              </a:rPr>
              <a:t>《</a:t>
            </a:r>
            <a:r>
              <a:rPr lang="zh-CN" altLang="en-US" sz="2800" dirty="0" smtClean="0">
                <a:latin typeface="方正兰亭超细黑简体" pitchFamily="2" charset="-122"/>
                <a:ea typeface="方正兰亭超细黑简体" pitchFamily="2" charset="-122"/>
              </a:rPr>
              <a:t>质疑四大文明古国</a:t>
            </a:r>
            <a:r>
              <a:rPr lang="en-US" altLang="zh-CN" sz="2800" dirty="0" smtClean="0">
                <a:latin typeface="方正兰亭超细黑简体" pitchFamily="2" charset="-122"/>
                <a:ea typeface="方正兰亭超细黑简体" pitchFamily="2" charset="-122"/>
              </a:rPr>
              <a:t>》</a:t>
            </a:r>
            <a:endParaRPr lang="zh-CN" altLang="en-US" sz="2800" dirty="0"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3" name="矩形标注 2"/>
          <p:cNvSpPr/>
          <p:nvPr/>
        </p:nvSpPr>
        <p:spPr>
          <a:xfrm>
            <a:off x="2411760" y="5013176"/>
            <a:ext cx="5472608" cy="1152128"/>
          </a:xfrm>
          <a:prstGeom prst="wedgeRectCallout">
            <a:avLst>
              <a:gd name="adj1" fmla="val -59640"/>
              <a:gd name="adj2" fmla="val -1371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什么是文明？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7128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一、人类文明的产生</a:t>
            </a:r>
            <a:endParaRPr lang="zh-CN" altLang="en-US" sz="2800" b="1" dirty="0"/>
          </a:p>
        </p:txBody>
      </p:sp>
      <p:sp>
        <p:nvSpPr>
          <p:cNvPr id="3" name="矩形 2"/>
          <p:cNvSpPr/>
          <p:nvPr/>
        </p:nvSpPr>
        <p:spPr>
          <a:xfrm>
            <a:off x="395536" y="1052736"/>
            <a:ext cx="835292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未有火化，食草木之食，鸟兽之肉，饮其血，茹其毛，未有麻丝，衣其羽皮。</a:t>
            </a:r>
            <a:endParaRPr lang="en-US" altLang="zh-CN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——《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礼记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礼运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椭圆形标注 3"/>
          <p:cNvSpPr/>
          <p:nvPr/>
        </p:nvSpPr>
        <p:spPr>
          <a:xfrm>
            <a:off x="467544" y="3212976"/>
            <a:ext cx="3384376" cy="1440160"/>
          </a:xfrm>
          <a:prstGeom prst="wedgeEllipseCallout">
            <a:avLst>
              <a:gd name="adj1" fmla="val 101871"/>
              <a:gd name="adj2" fmla="val -1208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思考：什么是“茹毛饮血”？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/>
          <a:srcRect t="21467" r="50000"/>
          <a:stretch>
            <a:fillRect/>
          </a:stretch>
        </p:blipFill>
        <p:spPr>
          <a:xfrm>
            <a:off x="838200" y="764704"/>
            <a:ext cx="3905633" cy="56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右箭头 2"/>
          <p:cNvSpPr/>
          <p:nvPr/>
        </p:nvSpPr>
        <p:spPr>
          <a:xfrm>
            <a:off x="4860032" y="1988840"/>
            <a:ext cx="172819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右箭头 3"/>
          <p:cNvSpPr/>
          <p:nvPr/>
        </p:nvSpPr>
        <p:spPr>
          <a:xfrm>
            <a:off x="4716016" y="4581128"/>
            <a:ext cx="172819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6732240" y="1988840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放牧</a:t>
            </a:r>
            <a:endParaRPr lang="zh-CN" alt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6660232" y="4509120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收割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420888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农业、畜牧业</a:t>
            </a:r>
            <a:endParaRPr lang="zh-CN" alt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764704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采集、狩猎</a:t>
            </a:r>
            <a:endParaRPr lang="zh-CN" alt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4365104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手工业和商品经济</a:t>
            </a:r>
            <a:endParaRPr lang="zh-CN" altLang="en-US" sz="2800" dirty="0"/>
          </a:p>
        </p:txBody>
      </p:sp>
      <p:sp>
        <p:nvSpPr>
          <p:cNvPr id="5" name="下箭头 4"/>
          <p:cNvSpPr/>
          <p:nvPr/>
        </p:nvSpPr>
        <p:spPr>
          <a:xfrm>
            <a:off x="1115616" y="1340768"/>
            <a:ext cx="504056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下箭头 5"/>
          <p:cNvSpPr/>
          <p:nvPr/>
        </p:nvSpPr>
        <p:spPr>
          <a:xfrm>
            <a:off x="1115616" y="3140968"/>
            <a:ext cx="504056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467544" y="5229200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（社会经济分工，私有制产生）</a:t>
            </a:r>
            <a:endParaRPr lang="zh-CN" altLang="en-US" dirty="0"/>
          </a:p>
        </p:txBody>
      </p:sp>
      <p:sp>
        <p:nvSpPr>
          <p:cNvPr id="8" name="右箭头 7"/>
          <p:cNvSpPr/>
          <p:nvPr/>
        </p:nvSpPr>
        <p:spPr>
          <a:xfrm>
            <a:off x="3131840" y="2492896"/>
            <a:ext cx="1656184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932040" y="2420888"/>
            <a:ext cx="3096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定居，居住点，早期城市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520" y="1196752"/>
            <a:ext cx="2154036" cy="2097240"/>
            <a:chOff x="408553" y="2652637"/>
            <a:chExt cx="2154036" cy="2097240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2" cstate="print"/>
            <a:srcRect l="1" r="327" b="12986"/>
            <a:stretch>
              <a:fillRect/>
            </a:stretch>
          </p:blipFill>
          <p:spPr>
            <a:xfrm>
              <a:off x="408553" y="2652637"/>
              <a:ext cx="2154036" cy="1704987"/>
            </a:xfrm>
            <a:prstGeom prst="rect">
              <a:avLst/>
            </a:prstGeom>
          </p:spPr>
        </p:pic>
        <p:sp>
          <p:nvSpPr>
            <p:cNvPr id="4" name="文本框 6"/>
            <p:cNvSpPr txBox="1"/>
            <p:nvPr/>
          </p:nvSpPr>
          <p:spPr>
            <a:xfrm>
              <a:off x="692893" y="4380545"/>
              <a:ext cx="16807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latin typeface="黑体" panose="02010609060101010101" pitchFamily="49" charset="-122"/>
                  <a:ea typeface="黑体" panose="02010609060101010101" pitchFamily="49" charset="-122"/>
                </a:rPr>
                <a:t>埃及象形文字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699792" y="1196752"/>
            <a:ext cx="2552700" cy="2138138"/>
            <a:chOff x="3209141" y="2654891"/>
            <a:chExt cx="2552700" cy="2138138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09141" y="2654891"/>
              <a:ext cx="2552700" cy="1704975"/>
            </a:xfrm>
            <a:prstGeom prst="rect">
              <a:avLst/>
            </a:prstGeom>
          </p:spPr>
        </p:pic>
        <p:sp>
          <p:nvSpPr>
            <p:cNvPr id="7" name="文本框 19"/>
            <p:cNvSpPr txBox="1"/>
            <p:nvPr/>
          </p:nvSpPr>
          <p:spPr>
            <a:xfrm>
              <a:off x="3407004" y="4423697"/>
              <a:ext cx="23548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latin typeface="黑体" panose="02010609060101010101" pitchFamily="49" charset="-122"/>
                  <a:ea typeface="黑体" panose="02010609060101010101" pitchFamily="49" charset="-122"/>
                </a:rPr>
                <a:t>两河流域楔形文字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40152" y="980728"/>
            <a:ext cx="2046069" cy="2233822"/>
            <a:chOff x="3385731" y="4690975"/>
            <a:chExt cx="2046069" cy="2233822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85731" y="4690975"/>
              <a:ext cx="1871891" cy="1774106"/>
            </a:xfrm>
            <a:prstGeom prst="rect">
              <a:avLst/>
            </a:prstGeom>
          </p:spPr>
        </p:pic>
        <p:sp>
          <p:nvSpPr>
            <p:cNvPr id="10" name="文本框 24"/>
            <p:cNvSpPr txBox="1"/>
            <p:nvPr/>
          </p:nvSpPr>
          <p:spPr>
            <a:xfrm>
              <a:off x="3385731" y="6555465"/>
              <a:ext cx="20460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latin typeface="黑体" panose="02010609060101010101" pitchFamily="49" charset="-122"/>
                  <a:ea typeface="黑体" panose="02010609060101010101" pitchFamily="49" charset="-122"/>
                </a:rPr>
                <a:t>印度河印章文字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395536" y="40466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文字</a:t>
            </a:r>
            <a:endParaRPr lang="zh-CN" altLang="en-US" sz="2800" dirty="0"/>
          </a:p>
        </p:txBody>
      </p:sp>
      <p:grpSp>
        <p:nvGrpSpPr>
          <p:cNvPr id="12" name="组合 11"/>
          <p:cNvGrpSpPr/>
          <p:nvPr/>
        </p:nvGrpSpPr>
        <p:grpSpPr>
          <a:xfrm>
            <a:off x="323528" y="4365104"/>
            <a:ext cx="6256759" cy="3528392"/>
            <a:chOff x="228771" y="2900205"/>
            <a:chExt cx="6256759" cy="2943064"/>
          </a:xfrm>
        </p:grpSpPr>
        <p:grpSp>
          <p:nvGrpSpPr>
            <p:cNvPr id="13" name="组合 7"/>
            <p:cNvGrpSpPr/>
            <p:nvPr/>
          </p:nvGrpSpPr>
          <p:grpSpPr>
            <a:xfrm>
              <a:off x="228771" y="2900205"/>
              <a:ext cx="6256759" cy="2002509"/>
              <a:chOff x="336112" y="2900203"/>
              <a:chExt cx="6256759" cy="2002509"/>
            </a:xfrm>
          </p:grpSpPr>
          <p:pic>
            <p:nvPicPr>
              <p:cNvPr id="15" name="图片 2"/>
              <p:cNvPicPr>
                <a:picLocks noChangeAspect="1"/>
              </p:cNvPicPr>
              <p:nvPr/>
            </p:nvPicPr>
            <p:blipFill rotWithShape="1">
              <a:blip r:embed="rId5" cstate="print"/>
              <a:srcRect b="13793"/>
              <a:stretch>
                <a:fillRect/>
              </a:stretch>
            </p:blipFill>
            <p:spPr>
              <a:xfrm>
                <a:off x="336112" y="2900203"/>
                <a:ext cx="3099419" cy="2002509"/>
              </a:xfrm>
              <a:prstGeom prst="rect">
                <a:avLst/>
              </a:prstGeom>
            </p:spPr>
          </p:pic>
          <p:pic>
            <p:nvPicPr>
              <p:cNvPr id="16" name="图片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3583576" y="2900203"/>
                <a:ext cx="3009295" cy="2002509"/>
              </a:xfrm>
              <a:prstGeom prst="rect">
                <a:avLst/>
              </a:prstGeom>
            </p:spPr>
          </p:pic>
        </p:grpSp>
        <p:sp>
          <p:nvSpPr>
            <p:cNvPr id="14" name="文本框 6"/>
            <p:cNvSpPr txBox="1"/>
            <p:nvPr/>
          </p:nvSpPr>
          <p:spPr>
            <a:xfrm>
              <a:off x="1523998" y="5381604"/>
              <a:ext cx="39798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467544" y="350100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阶级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二、古代文明的多元特点</a:t>
            </a:r>
            <a:endParaRPr lang="zh-CN" altLang="en-US" sz="2800" b="1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965" t="23618" r="5988" b="9347"/>
          <a:stretch>
            <a:fillRect/>
          </a:stretch>
        </p:blipFill>
        <p:spPr>
          <a:xfrm>
            <a:off x="0" y="1268760"/>
            <a:ext cx="9178834" cy="452185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巴比伦文明</a:t>
            </a:r>
            <a:endParaRPr lang="zh-CN" alt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1124744"/>
            <a:ext cx="8208912" cy="2623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2800" dirty="0" smtClean="0"/>
              <a:t>两河流域大部分地区干旱少雨，但是幼发拉底河和底格里斯河提供了充足的水源。公元前</a:t>
            </a:r>
            <a:r>
              <a:rPr lang="en-US" altLang="zh-CN" sz="2800" dirty="0" smtClean="0"/>
              <a:t>3500</a:t>
            </a:r>
            <a:r>
              <a:rPr lang="zh-CN" altLang="en-US" sz="2800" dirty="0" smtClean="0"/>
              <a:t>年左右，这里产生了最初的文明。约公元前</a:t>
            </a:r>
            <a:r>
              <a:rPr lang="en-US" altLang="zh-CN" sz="2800" dirty="0" smtClean="0"/>
              <a:t>2900</a:t>
            </a:r>
            <a:r>
              <a:rPr lang="zh-CN" altLang="en-US" sz="2800" dirty="0" smtClean="0"/>
              <a:t>年，两河流域下游的苏美尔地区出现了一系列的城市国家。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汉谟拉比法典石柱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946" t="1761"/>
          <a:stretch>
            <a:fillRect/>
          </a:stretch>
        </p:blipFill>
        <p:spPr bwMode="auto">
          <a:xfrm>
            <a:off x="539552" y="476672"/>
            <a:ext cx="4629194" cy="5890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80112" y="692696"/>
            <a:ext cx="3024336" cy="4562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/>
              <a:t>公元前</a:t>
            </a:r>
            <a:r>
              <a:rPr lang="en-US" altLang="zh-CN" sz="2800" dirty="0" smtClean="0"/>
              <a:t>18</a:t>
            </a:r>
            <a:r>
              <a:rPr lang="zh-CN" altLang="en-US" sz="2800" dirty="0" smtClean="0"/>
              <a:t>世纪，古巴比伦王国国王汉谟拉比基本统一两河流域，建立起君主专制制度，颁布了</a:t>
            </a:r>
            <a:r>
              <a:rPr lang="en-US" altLang="zh-CN" sz="2800" dirty="0" smtClean="0"/>
              <a:t>《</a:t>
            </a:r>
            <a:r>
              <a:rPr lang="zh-CN" altLang="en-US" sz="2800" dirty="0" smtClean="0"/>
              <a:t>汉谟拉比法典</a:t>
            </a:r>
            <a:r>
              <a:rPr lang="en-US" altLang="zh-CN" sz="2800" dirty="0" smtClean="0"/>
              <a:t>》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520" y="260648"/>
            <a:ext cx="4176464" cy="3600400"/>
            <a:chOff x="8909527" y="2953489"/>
            <a:chExt cx="3185457" cy="187738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17354" y="2953489"/>
              <a:ext cx="2977630" cy="1615786"/>
            </a:xfrm>
            <a:prstGeom prst="rect">
              <a:avLst/>
            </a:prstGeom>
          </p:spPr>
        </p:pic>
        <p:sp>
          <p:nvSpPr>
            <p:cNvPr id="4" name="文本框 14"/>
            <p:cNvSpPr txBox="1"/>
            <p:nvPr/>
          </p:nvSpPr>
          <p:spPr>
            <a:xfrm>
              <a:off x="8909527" y="4498553"/>
              <a:ext cx="3154317" cy="332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64" b="2460"/>
          <a:stretch>
            <a:fillRect/>
          </a:stretch>
        </p:blipFill>
        <p:spPr>
          <a:xfrm>
            <a:off x="4716016" y="260648"/>
            <a:ext cx="4248472" cy="2926980"/>
          </a:xfrm>
          <a:prstGeom prst="rect">
            <a:avLst/>
          </a:prstGeom>
        </p:spPr>
      </p:pic>
      <p:pic>
        <p:nvPicPr>
          <p:cNvPr id="9" name="image15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645024"/>
            <a:ext cx="9144000" cy="3212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2.</a:t>
            </a:r>
            <a:r>
              <a:rPr lang="zh-CN" altLang="en-US" sz="2800" b="1" dirty="0" smtClean="0"/>
              <a:t>古埃及文明</a:t>
            </a:r>
            <a:endParaRPr lang="zh-CN" alt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1196752"/>
            <a:ext cx="835292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公元前</a:t>
            </a:r>
            <a:r>
              <a:rPr lang="en-US" altLang="zh-CN" sz="2800" dirty="0" smtClean="0"/>
              <a:t>3500</a:t>
            </a:r>
            <a:r>
              <a:rPr lang="zh-CN" altLang="en-US" sz="2800" dirty="0" smtClean="0"/>
              <a:t>年左右，古埃及文明兴起于尼罗河流域。公元前</a:t>
            </a:r>
            <a:r>
              <a:rPr lang="en-US" altLang="zh-CN" sz="2800" dirty="0" smtClean="0"/>
              <a:t>3100</a:t>
            </a:r>
            <a:r>
              <a:rPr lang="zh-CN" altLang="en-US" sz="2800" dirty="0" smtClean="0"/>
              <a:t>年左右，古埃及初步实现统一，建立起比较完善的官僚系统。法老被视为神在人间的代表，拥有至高无上的权力。法老之下，设置了官员管理政务和地方事务。</a:t>
            </a:r>
            <a:endParaRPr lang="en-US" altLang="zh-CN" sz="2800" dirty="0" smtClean="0"/>
          </a:p>
          <a:p>
            <a:r>
              <a:rPr lang="zh-CN" altLang="en-US" sz="2800" dirty="0" smtClean="0"/>
              <a:t>古埃及拥有丰富多彩的神话和文学故事，创造了无比灿烂的文明。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27"/>
          <a:stretch>
            <a:fillRect/>
          </a:stretch>
        </p:blipFill>
        <p:spPr>
          <a:xfrm>
            <a:off x="67710" y="0"/>
            <a:ext cx="4000234" cy="668048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0"/>
            <a:ext cx="5148064" cy="299695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3928" y="3068960"/>
            <a:ext cx="5220072" cy="35283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4392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3.</a:t>
            </a:r>
            <a:r>
              <a:rPr lang="zh-CN" altLang="en-US" sz="2400" b="1" dirty="0" smtClean="0"/>
              <a:t>古印度文明</a:t>
            </a:r>
            <a:endParaRPr lang="zh-CN" alt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1052736"/>
            <a:ext cx="8208912" cy="2623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/>
              <a:t>公元前</a:t>
            </a:r>
            <a:r>
              <a:rPr lang="en-US" altLang="zh-CN" sz="2800" dirty="0" smtClean="0"/>
              <a:t>3</a:t>
            </a:r>
            <a:r>
              <a:rPr lang="zh-CN" altLang="en-US" sz="2800" dirty="0" smtClean="0"/>
              <a:t>千纪，古代印度文明诞生于印度河流域大平原上。随着铁器时代的到临，生产工具的进步，恒河流域逐步得到开发，并成为印度历史的中心舞台。到公元前</a:t>
            </a:r>
            <a:r>
              <a:rPr lang="en-US" altLang="zh-CN" sz="2800" dirty="0" smtClean="0"/>
              <a:t>6</a:t>
            </a:r>
            <a:r>
              <a:rPr lang="zh-CN" altLang="en-US" sz="2800" dirty="0" smtClean="0"/>
              <a:t>世纪，恒河流域形成一系列国家。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梵天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2079625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右箭头 2"/>
          <p:cNvSpPr/>
          <p:nvPr/>
        </p:nvSpPr>
        <p:spPr>
          <a:xfrm>
            <a:off x="1763688" y="2636912"/>
            <a:ext cx="165618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右箭头 3"/>
          <p:cNvSpPr/>
          <p:nvPr/>
        </p:nvSpPr>
        <p:spPr>
          <a:xfrm>
            <a:off x="1979712" y="4005064"/>
            <a:ext cx="165618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右箭头 4"/>
          <p:cNvSpPr/>
          <p:nvPr/>
        </p:nvSpPr>
        <p:spPr>
          <a:xfrm>
            <a:off x="1547664" y="4653136"/>
            <a:ext cx="165618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右箭头 5"/>
          <p:cNvSpPr/>
          <p:nvPr/>
        </p:nvSpPr>
        <p:spPr>
          <a:xfrm>
            <a:off x="1475656" y="5229200"/>
            <a:ext cx="165618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3563888" y="242088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婆罗门</a:t>
            </a:r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635896" y="594928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贱民</a:t>
            </a:r>
            <a:endParaRPr lang="zh-CN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563888" y="450912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779912" y="378904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刹帝利</a:t>
            </a:r>
            <a:endParaRPr lang="zh-CN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563888" y="51571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首陀罗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3779912" y="4509120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吠  舍 </a:t>
            </a:r>
          </a:p>
        </p:txBody>
      </p:sp>
      <p:sp>
        <p:nvSpPr>
          <p:cNvPr id="13" name="右中括号 12"/>
          <p:cNvSpPr/>
          <p:nvPr/>
        </p:nvSpPr>
        <p:spPr>
          <a:xfrm>
            <a:off x="4572000" y="2564904"/>
            <a:ext cx="1008112" cy="1368152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右中括号 13"/>
          <p:cNvSpPr/>
          <p:nvPr/>
        </p:nvSpPr>
        <p:spPr>
          <a:xfrm>
            <a:off x="4644008" y="4581128"/>
            <a:ext cx="1008112" cy="864096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5796136" y="299695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统治阶级</a:t>
            </a:r>
            <a:endParaRPr lang="zh-CN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940152" y="472514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被统治阶级</a:t>
            </a:r>
            <a:endParaRPr lang="zh-CN" altLang="en-US" dirty="0"/>
          </a:p>
        </p:txBody>
      </p:sp>
      <p:cxnSp>
        <p:nvCxnSpPr>
          <p:cNvPr id="18" name="直接连接符 17"/>
          <p:cNvCxnSpPr/>
          <p:nvPr/>
        </p:nvCxnSpPr>
        <p:spPr>
          <a:xfrm>
            <a:off x="4283968" y="6093296"/>
            <a:ext cx="18722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228184" y="594928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不可接触者</a:t>
            </a:r>
            <a:endParaRPr lang="zh-CN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1835696" y="548680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/>
              <a:t>种姓制度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284984"/>
            <a:ext cx="4845131" cy="27513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552" y="404664"/>
            <a:ext cx="7992888" cy="2623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/>
              <a:t>古代印度创造了灿烂的文化</a:t>
            </a:r>
            <a:endParaRPr lang="en-US" altLang="zh-CN" sz="2800" dirty="0" smtClean="0"/>
          </a:p>
          <a:p>
            <a:pPr>
              <a:lnSpc>
                <a:spcPct val="150000"/>
              </a:lnSpc>
            </a:pPr>
            <a:r>
              <a:rPr lang="zh-CN" altLang="en-US" sz="2800" dirty="0" smtClean="0"/>
              <a:t>佛教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/>
              <a:t>在一定程度上冲击了种姓制度</a:t>
            </a:r>
            <a:endParaRPr lang="en-US" altLang="zh-CN" sz="2800" dirty="0" smtClean="0"/>
          </a:p>
          <a:p>
            <a:pPr>
              <a:lnSpc>
                <a:spcPct val="150000"/>
              </a:lnSpc>
            </a:pPr>
            <a:r>
              <a:rPr lang="zh-CN" altLang="en-US" sz="2800" dirty="0" smtClean="0"/>
              <a:t>著名史诗</a:t>
            </a:r>
            <a:r>
              <a:rPr lang="en-US" altLang="zh-CN" sz="2800" dirty="0" smtClean="0"/>
              <a:t>——《</a:t>
            </a:r>
            <a:r>
              <a:rPr lang="zh-CN" altLang="en-US" sz="2800" dirty="0" smtClean="0"/>
              <a:t>摩柯婆罗多</a:t>
            </a:r>
            <a:r>
              <a:rPr lang="en-US" altLang="zh-CN" sz="2800" dirty="0" smtClean="0"/>
              <a:t>》</a:t>
            </a:r>
            <a:r>
              <a:rPr lang="zh-CN" altLang="en-US" sz="2800" dirty="0" smtClean="0"/>
              <a:t>和</a:t>
            </a:r>
            <a:r>
              <a:rPr lang="en-US" altLang="zh-CN" sz="2800" dirty="0" smtClean="0"/>
              <a:t>《</a:t>
            </a:r>
            <a:r>
              <a:rPr lang="zh-CN" altLang="en-US" sz="2800" dirty="0" smtClean="0"/>
              <a:t>罗摩衍那</a:t>
            </a:r>
            <a:r>
              <a:rPr lang="en-US" altLang="zh-CN" sz="2800" dirty="0" smtClean="0"/>
              <a:t>》</a:t>
            </a:r>
          </a:p>
          <a:p>
            <a:pPr>
              <a:lnSpc>
                <a:spcPct val="150000"/>
              </a:lnSpc>
            </a:pPr>
            <a:r>
              <a:rPr lang="zh-CN" altLang="en-US" sz="2800" dirty="0" smtClean="0"/>
              <a:t>创造了从</a:t>
            </a:r>
            <a:r>
              <a:rPr lang="en-US" altLang="zh-CN" sz="2800" dirty="0" smtClean="0"/>
              <a:t>1</a:t>
            </a:r>
            <a:r>
              <a:rPr lang="zh-CN" altLang="en-US" sz="2800" dirty="0" smtClean="0"/>
              <a:t>到</a:t>
            </a:r>
            <a:r>
              <a:rPr lang="en-US" altLang="zh-CN" sz="2800" dirty="0" smtClean="0"/>
              <a:t>9</a:t>
            </a:r>
            <a:r>
              <a:rPr lang="zh-CN" altLang="en-US" sz="2800" dirty="0" smtClean="0"/>
              <a:t>的数字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4.</a:t>
            </a:r>
            <a:r>
              <a:rPr lang="zh-CN" altLang="en-US" sz="2800" b="1" dirty="0" smtClean="0"/>
              <a:t>古希腊文明</a:t>
            </a:r>
            <a:endParaRPr lang="zh-CN" alt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1052736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pic>
        <p:nvPicPr>
          <p:cNvPr id="4" name="图片 3" descr="古希腊地形图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196752"/>
            <a:ext cx="4762500" cy="44005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48064" y="1340768"/>
            <a:ext cx="35283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/>
              <a:t>古代希腊的中心区域是巴尔干半岛南部和爱琴海中的部分岛屿，该地区多山少平原，路上交通不便，海上贸易发达。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67944" y="1124744"/>
            <a:ext cx="4572000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25000"/>
              </a:lnSpc>
            </a:pPr>
            <a:r>
              <a:rPr lang="zh-CN" altLang="en-US" sz="28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克里特岛</a:t>
            </a:r>
            <a:r>
              <a:rPr lang="en-US" altLang="zh-CN" sz="28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迈锡尼文明</a:t>
            </a:r>
            <a:endParaRPr lang="en-US" altLang="zh-CN" sz="2800" dirty="0" smtClean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25000"/>
              </a:lnSpc>
            </a:pPr>
            <a:r>
              <a:rPr lang="en-US" altLang="zh-CN" sz="28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公元前</a:t>
            </a:r>
            <a:r>
              <a:rPr lang="en-US" altLang="zh-CN" sz="28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3000</a:t>
            </a:r>
            <a:r>
              <a:rPr lang="zh-CN" altLang="en-US" sz="28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8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——2000</a:t>
            </a:r>
            <a:r>
              <a:rPr lang="zh-CN" altLang="en-US" sz="28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年出现，约公元前</a:t>
            </a:r>
            <a:r>
              <a:rPr lang="en-US" altLang="zh-CN" sz="28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1400</a:t>
            </a:r>
            <a:r>
              <a:rPr lang="zh-CN" altLang="en-US" sz="28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年，克里特王宫突遭毁灭，取而代之的是迈锡尼文明。前</a:t>
            </a:r>
            <a:r>
              <a:rPr lang="en-US" altLang="zh-CN" sz="28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zh-CN" altLang="en-US" sz="28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世纪，迈锡尼文明灭亡。</a:t>
            </a:r>
            <a:endParaRPr lang="zh-CN" altLang="en-US" sz="28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83568" y="1484784"/>
            <a:ext cx="2758440" cy="3071141"/>
            <a:chOff x="777240" y="3004456"/>
            <a:chExt cx="2758440" cy="3071141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7849" y="3004456"/>
              <a:ext cx="2114261" cy="2567840"/>
            </a:xfrm>
            <a:prstGeom prst="rect">
              <a:avLst/>
            </a:prstGeom>
          </p:spPr>
        </p:pic>
        <p:sp>
          <p:nvSpPr>
            <p:cNvPr id="5" name="文本框 21"/>
            <p:cNvSpPr txBox="1"/>
            <p:nvPr/>
          </p:nvSpPr>
          <p:spPr>
            <a:xfrm>
              <a:off x="777240" y="5675487"/>
              <a:ext cx="27584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黑体" panose="02010609060101010101" pitchFamily="49" charset="-122"/>
                  <a:ea typeface="黑体" panose="02010609060101010101" pitchFamily="49" charset="-122"/>
                </a:rPr>
                <a:t>克里特岛上的王宫遗址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27003"/>
            <a:ext cx="88924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公元前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8—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前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世纪，城邦逐渐在这里发展起来。斯巴达和雅典是其中最为著名的两个城邦。</a:t>
            </a:r>
            <a:endParaRPr lang="zh-CN" altLang="en-US" sz="2400" dirty="0"/>
          </a:p>
        </p:txBody>
      </p:sp>
      <p:pic>
        <p:nvPicPr>
          <p:cNvPr id="3" name="图片 2" descr="古代希腊城邦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0812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404664"/>
            <a:ext cx="8424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“我们的制度之所以称为民主政治，因为政权是在全体公民手中，而不是在少数人手中”。           </a:t>
            </a:r>
            <a:endParaRPr lang="en-US" altLang="zh-CN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r"/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伯利克里</a:t>
            </a:r>
            <a:endParaRPr lang="zh-CN" altLang="en-US" sz="2800" dirty="0"/>
          </a:p>
        </p:txBody>
      </p:sp>
      <p:sp>
        <p:nvSpPr>
          <p:cNvPr id="3" name="矩形标注 2"/>
          <p:cNvSpPr/>
          <p:nvPr/>
        </p:nvSpPr>
        <p:spPr>
          <a:xfrm>
            <a:off x="467544" y="3501008"/>
            <a:ext cx="6984776" cy="2376264"/>
          </a:xfrm>
          <a:prstGeom prst="wedgeRectCallout">
            <a:avLst>
              <a:gd name="adj1" fmla="val 37917"/>
              <a:gd name="adj2" fmla="val -1330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/>
              <a:t>雅典民主政治是古希腊文明城邦时代的代表，创造了灿烂的文化，对后世产生了深远影响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520" y="260648"/>
            <a:ext cx="2032558" cy="4035424"/>
            <a:chOff x="6408866" y="2662974"/>
            <a:chExt cx="2032558" cy="4035424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8866" y="2662974"/>
              <a:ext cx="2032558" cy="3263707"/>
            </a:xfrm>
            <a:prstGeom prst="rect">
              <a:avLst/>
            </a:prstGeom>
          </p:spPr>
        </p:pic>
        <p:sp>
          <p:nvSpPr>
            <p:cNvPr id="4" name="矩形 3"/>
            <p:cNvSpPr/>
            <p:nvPr/>
          </p:nvSpPr>
          <p:spPr>
            <a:xfrm>
              <a:off x="6484620" y="5990512"/>
              <a:ext cx="188105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>
                  <a:latin typeface="黑体" panose="02010609060101010101" pitchFamily="49" charset="-122"/>
                  <a:ea typeface="黑体" panose="02010609060101010101" pitchFamily="49" charset="-122"/>
                </a:rPr>
                <a:t>埃斯库罗斯</a:t>
              </a:r>
            </a:p>
            <a:p>
              <a:pPr algn="ctr"/>
              <a:r>
                <a:rPr lang="zh-CN" altLang="en-US" sz="2000" dirty="0">
                  <a:latin typeface="黑体" panose="02010609060101010101" pitchFamily="49" charset="-122"/>
                  <a:ea typeface="黑体" panose="02010609060101010101" pitchFamily="49" charset="-122"/>
                </a:rPr>
                <a:t>（悲剧之父）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55776" y="1412776"/>
            <a:ext cx="1796047" cy="4028018"/>
            <a:chOff x="9578039" y="2641741"/>
            <a:chExt cx="1796047" cy="4028018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9594" t="-1" r="17836" b="-3517"/>
            <a:stretch>
              <a:fillRect/>
            </a:stretch>
          </p:blipFill>
          <p:spPr>
            <a:xfrm>
              <a:off x="9578039" y="2641741"/>
              <a:ext cx="1796047" cy="3438523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9624751" y="5961873"/>
              <a:ext cx="1749335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zh-CN" sz="2000" dirty="0">
                  <a:latin typeface="黑体" panose="02010609060101010101" pitchFamily="49" charset="-122"/>
                  <a:ea typeface="黑体" panose="02010609060101010101" pitchFamily="49" charset="-122"/>
                </a:rPr>
                <a:t>阿里斯托芬</a:t>
              </a:r>
            </a:p>
            <a:p>
              <a:pPr algn="ctr"/>
              <a:r>
                <a:rPr lang="zh-CN" altLang="zh-CN" sz="2000" dirty="0">
                  <a:latin typeface="黑体" panose="02010609060101010101" pitchFamily="49" charset="-122"/>
                  <a:ea typeface="黑体" panose="02010609060101010101" pitchFamily="49" charset="-122"/>
                </a:rPr>
                <a:t>（</a:t>
              </a:r>
              <a:r>
                <a:rPr lang="zh-CN" altLang="en-US" sz="2000" dirty="0">
                  <a:latin typeface="黑体" panose="02010609060101010101" pitchFamily="49" charset="-122"/>
                  <a:ea typeface="黑体" panose="02010609060101010101" pitchFamily="49" charset="-122"/>
                </a:rPr>
                <a:t>喜剧之父</a:t>
              </a:r>
              <a:r>
                <a:rPr lang="zh-CN" altLang="zh-CN" sz="2000" dirty="0">
                  <a:latin typeface="黑体" panose="02010609060101010101" pitchFamily="49" charset="-122"/>
                  <a:ea typeface="黑体" panose="02010609060101010101" pitchFamily="49" charset="-122"/>
                </a:rPr>
                <a:t>）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139952" y="2348880"/>
            <a:ext cx="2403566" cy="3706427"/>
            <a:chOff x="213858" y="3076321"/>
            <a:chExt cx="2403566" cy="3706427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738" y="3076321"/>
              <a:ext cx="1877786" cy="3060096"/>
            </a:xfrm>
            <a:prstGeom prst="rect">
              <a:avLst/>
            </a:prstGeom>
          </p:spPr>
        </p:pic>
        <p:sp>
          <p:nvSpPr>
            <p:cNvPr id="10" name="矩形 9"/>
            <p:cNvSpPr/>
            <p:nvPr/>
          </p:nvSpPr>
          <p:spPr>
            <a:xfrm>
              <a:off x="213858" y="6136417"/>
              <a:ext cx="24035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dirty="0">
                  <a:latin typeface="黑体" panose="02010609060101010101" pitchFamily="49" charset="-122"/>
                  <a:ea typeface="黑体" panose="02010609060101010101" pitchFamily="49" charset="-122"/>
                </a:rPr>
                <a:t>希罗多德</a:t>
              </a:r>
            </a:p>
            <a:p>
              <a:r>
                <a:rPr lang="zh-CN" altLang="en-US" dirty="0">
                  <a:latin typeface="黑体" panose="02010609060101010101" pitchFamily="49" charset="-122"/>
                  <a:ea typeface="黑体" panose="02010609060101010101" pitchFamily="49" charset="-122"/>
                </a:rPr>
                <a:t>（西方“历史之父”）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557554" y="2946564"/>
            <a:ext cx="2586446" cy="3911436"/>
            <a:chOff x="6531428" y="2735642"/>
            <a:chExt cx="2586446" cy="3911436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690365" y="2735642"/>
              <a:ext cx="1877786" cy="3265105"/>
            </a:xfrm>
            <a:prstGeom prst="rect">
              <a:avLst/>
            </a:prstGeom>
          </p:spPr>
        </p:pic>
        <p:sp>
          <p:nvSpPr>
            <p:cNvPr id="13" name="矩形 12"/>
            <p:cNvSpPr/>
            <p:nvPr/>
          </p:nvSpPr>
          <p:spPr>
            <a:xfrm>
              <a:off x="6531428" y="6000747"/>
              <a:ext cx="258644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dirty="0">
                  <a:latin typeface="黑体" panose="02010609060101010101" pitchFamily="49" charset="-122"/>
                  <a:ea typeface="黑体" panose="02010609060101010101" pitchFamily="49" charset="-122"/>
                </a:rPr>
                <a:t>修昔底德</a:t>
              </a:r>
            </a:p>
            <a:p>
              <a:r>
                <a:rPr lang="zh-CN" altLang="en-US" dirty="0">
                  <a:latin typeface="黑体" panose="02010609060101010101" pitchFamily="49" charset="-122"/>
                  <a:ea typeface="黑体" panose="02010609060101010101" pitchFamily="49" charset="-122"/>
                </a:rPr>
                <a:t>（政治史传统的奠基人）</a:t>
              </a:r>
            </a:p>
          </p:txBody>
        </p:sp>
      </p:grpSp>
      <p:sp>
        <p:nvSpPr>
          <p:cNvPr id="14" name="矩形 13"/>
          <p:cNvSpPr/>
          <p:nvPr/>
        </p:nvSpPr>
        <p:spPr>
          <a:xfrm>
            <a:off x="467544" y="5229200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文学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300192" y="908720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历史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83568" y="764704"/>
            <a:ext cx="2148089" cy="3590777"/>
            <a:chOff x="1157159" y="2712521"/>
            <a:chExt cx="2148089" cy="3590777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57159" y="2712521"/>
              <a:ext cx="2148089" cy="295763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矩形 3"/>
            <p:cNvSpPr/>
            <p:nvPr/>
          </p:nvSpPr>
          <p:spPr>
            <a:xfrm>
              <a:off x="1597304" y="5841633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苏格拉底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63888" y="692696"/>
            <a:ext cx="2006454" cy="3657616"/>
            <a:chOff x="7033043" y="2606479"/>
            <a:chExt cx="2006454" cy="3657616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33043" y="2606479"/>
              <a:ext cx="2006454" cy="299470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" name="矩形 6"/>
            <p:cNvSpPr/>
            <p:nvPr/>
          </p:nvSpPr>
          <p:spPr>
            <a:xfrm>
              <a:off x="7482272" y="5802430"/>
              <a:ext cx="110799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柏拉图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300192" y="692696"/>
            <a:ext cx="2213393" cy="3668172"/>
            <a:chOff x="9667827" y="2606479"/>
            <a:chExt cx="2213393" cy="3668172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67827" y="2606479"/>
              <a:ext cx="2213393" cy="296495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0" name="矩形 9"/>
            <p:cNvSpPr/>
            <p:nvPr/>
          </p:nvSpPr>
          <p:spPr>
            <a:xfrm>
              <a:off x="10008543" y="5812986"/>
              <a:ext cx="17235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zh-CN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亚里士多德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51520" y="4869160"/>
            <a:ext cx="8640960" cy="10772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200" dirty="0" smtClean="0"/>
              <a:t>苏格拉底、柏拉图、亚里士多德奠定了西方哲学的基础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拉斐尔名画《雅典学院》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86250" cy="3171825"/>
          </a:xfrm>
          <a:prstGeom prst="rect">
            <a:avLst/>
          </a:prstGeom>
        </p:spPr>
      </p:pic>
      <p:pic>
        <p:nvPicPr>
          <p:cNvPr id="3" name="图片 2" descr="掷铁饼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4" name="图片 3" descr="雅典卫城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212976"/>
            <a:ext cx="4355976" cy="3645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断臂的维纳斯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0"/>
            <a:ext cx="2726055" cy="6858000"/>
          </a:xfrm>
          <a:prstGeom prst="rect">
            <a:avLst/>
          </a:prstGeom>
        </p:spPr>
      </p:pic>
      <p:pic>
        <p:nvPicPr>
          <p:cNvPr id="3" name="图片 2" descr="胜利女神.jpg"/>
          <p:cNvPicPr>
            <a:picLocks noChangeAspect="1"/>
          </p:cNvPicPr>
          <p:nvPr/>
        </p:nvPicPr>
        <p:blipFill>
          <a:blip r:embed="rId3" cstate="print"/>
          <a:srcRect b="2751"/>
          <a:stretch>
            <a:fillRect/>
          </a:stretch>
        </p:blipFill>
        <p:spPr>
          <a:xfrm>
            <a:off x="5508104" y="0"/>
            <a:ext cx="3635896" cy="6858000"/>
          </a:xfrm>
          <a:prstGeom prst="rect">
            <a:avLst/>
          </a:prstGeom>
        </p:spPr>
      </p:pic>
      <p:pic>
        <p:nvPicPr>
          <p:cNvPr id="4" name="图片 3" descr="雅典娜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752725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260648"/>
            <a:ext cx="87129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大海给了我们茫茫无定、浩浩无际和渺渺无限的观念；人类在大海的无限里感到他自己的无限的时候，他们就被激起了勇气，要去超越那有限的一切。大海邀请人类从事征服，从事掠夺，但是同时也鼓励人类追求利润，从事商业。平凡的土地、平凡的平原流域把人类束缚在土壤上，把他卷入无穷的依赖性里边，但是大海却挟着人类超越了那些思想和行动的有限的圈子</a:t>
            </a:r>
            <a:r>
              <a:rPr lang="zh-CN" altLang="en-US" sz="3200" dirty="0" smtClean="0"/>
              <a:t>。</a:t>
            </a:r>
            <a:endParaRPr lang="en-US" altLang="zh-CN" sz="3200" dirty="0" smtClean="0"/>
          </a:p>
          <a:p>
            <a:pPr algn="r"/>
            <a:r>
              <a:rPr lang="zh-CN" altLang="en-US" sz="3200" dirty="0" smtClean="0"/>
              <a:t> </a:t>
            </a:r>
            <a:r>
              <a:rPr lang="en-US" altLang="zh-CN" sz="3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黑格尔</a:t>
            </a:r>
            <a:r>
              <a:rPr lang="en-US" altLang="zh-CN" sz="3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历史哲学</a:t>
            </a:r>
            <a:r>
              <a:rPr lang="en-US" altLang="zh-CN" sz="3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 </a:t>
            </a:r>
            <a:endParaRPr lang="zh-CN" altLang="en-US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5373216"/>
            <a:ext cx="8352928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600" dirty="0" smtClean="0"/>
              <a:t>思考：什么是海洋文明？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323527" y="1196752"/>
          <a:ext cx="8640960" cy="32474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7909"/>
                <a:gridCol w="3352731"/>
                <a:gridCol w="2880320"/>
              </a:tblGrid>
              <a:tr h="68708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古代文明</a:t>
                      </a:r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地域</a:t>
                      </a:r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时间</a:t>
                      </a:r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古埃及</a:t>
                      </a:r>
                      <a:r>
                        <a:rPr lang="zh-CN" altLang="en-US" sz="2400" dirty="0"/>
                        <a:t>文明</a:t>
                      </a: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尼罗河流域</a:t>
                      </a: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前</a:t>
                      </a:r>
                      <a:r>
                        <a:rPr lang="en-US" altLang="zh-CN" sz="2400" dirty="0"/>
                        <a:t>3100</a:t>
                      </a:r>
                      <a:r>
                        <a:rPr lang="zh-CN" altLang="en-US" sz="2400" dirty="0"/>
                        <a:t>年左右</a:t>
                      </a: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</a:tr>
              <a:tr h="53461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古巴</a:t>
                      </a:r>
                      <a:r>
                        <a:rPr lang="zh-CN" altLang="en-US" sz="2400" dirty="0"/>
                        <a:t>比伦文明</a:t>
                      </a: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西亚两河流域</a:t>
                      </a: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前</a:t>
                      </a:r>
                      <a:r>
                        <a:rPr lang="en-US" altLang="zh-CN" sz="2400" dirty="0"/>
                        <a:t>2900</a:t>
                      </a:r>
                      <a:r>
                        <a:rPr lang="zh-CN" altLang="en-US" sz="2400" dirty="0"/>
                        <a:t>年至前 </a:t>
                      </a:r>
                      <a:r>
                        <a:rPr lang="en-US" altLang="zh-CN" sz="2400" dirty="0"/>
                        <a:t>18</a:t>
                      </a:r>
                      <a:r>
                        <a:rPr lang="zh-CN" altLang="en-US" sz="2400" dirty="0"/>
                        <a:t>世纪</a:t>
                      </a: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古印度</a:t>
                      </a:r>
                      <a:r>
                        <a:rPr lang="zh-CN" altLang="en-US" sz="2400" dirty="0"/>
                        <a:t>文明</a:t>
                      </a: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400" dirty="0"/>
                        <a:t>印度河、恒河流域</a:t>
                      </a: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前</a:t>
                      </a:r>
                      <a:r>
                        <a:rPr lang="en-US" altLang="zh-CN" sz="2400" dirty="0"/>
                        <a:t>6</a:t>
                      </a:r>
                      <a:r>
                        <a:rPr lang="zh-CN" altLang="en-US" sz="2400" dirty="0"/>
                        <a:t>世纪至前</a:t>
                      </a:r>
                      <a:r>
                        <a:rPr lang="en-US" altLang="zh-CN" sz="2400" dirty="0"/>
                        <a:t>4 </a:t>
                      </a:r>
                      <a:r>
                        <a:rPr lang="zh-CN" altLang="en-US" sz="2400" dirty="0"/>
                        <a:t>世纪</a:t>
                      </a: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古希腊</a:t>
                      </a:r>
                      <a:r>
                        <a:rPr lang="zh-CN" altLang="en-US" sz="2400" dirty="0"/>
                        <a:t>文明</a:t>
                      </a: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400" dirty="0"/>
                        <a:t>巴尔干半岛南部和爱琴海岛</a:t>
                      </a: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前</a:t>
                      </a:r>
                      <a:r>
                        <a:rPr lang="en-US" altLang="zh-CN" sz="2400" dirty="0"/>
                        <a:t>8</a:t>
                      </a:r>
                      <a:r>
                        <a:rPr lang="zh-CN" altLang="en-US" sz="2400" dirty="0"/>
                        <a:t>世纪至前</a:t>
                      </a:r>
                      <a:r>
                        <a:rPr lang="en-US" altLang="zh-CN" sz="2400" dirty="0"/>
                        <a:t>5</a:t>
                      </a:r>
                      <a:r>
                        <a:rPr lang="zh-CN" altLang="en-US" sz="2400" dirty="0"/>
                        <a:t>世纪</a:t>
                      </a: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0648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课堂小结</a:t>
            </a:r>
            <a:endParaRPr lang="zh-CN" alt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2420888"/>
            <a:ext cx="461665" cy="31683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 smtClean="0"/>
              <a:t>文明的产生与早期发展</a:t>
            </a:r>
            <a:endParaRPr lang="zh-CN" altLang="en-US" dirty="0"/>
          </a:p>
        </p:txBody>
      </p:sp>
      <p:sp>
        <p:nvSpPr>
          <p:cNvPr id="4" name="左大括号 3"/>
          <p:cNvSpPr/>
          <p:nvPr/>
        </p:nvSpPr>
        <p:spPr>
          <a:xfrm>
            <a:off x="1043608" y="1268760"/>
            <a:ext cx="720080" cy="504056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051720" y="404664"/>
            <a:ext cx="461665" cy="23762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 smtClean="0"/>
              <a:t>人类文明的产生</a:t>
            </a:r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339752" y="4365104"/>
            <a:ext cx="461665" cy="21602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 smtClean="0"/>
              <a:t>古代文明的多元特点</a:t>
            </a:r>
            <a:endParaRPr lang="zh-CN" altLang="en-US" dirty="0"/>
          </a:p>
        </p:txBody>
      </p:sp>
      <p:sp>
        <p:nvSpPr>
          <p:cNvPr id="7" name="左大括号 6"/>
          <p:cNvSpPr/>
          <p:nvPr/>
        </p:nvSpPr>
        <p:spPr>
          <a:xfrm>
            <a:off x="3059832" y="3717032"/>
            <a:ext cx="504056" cy="273630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779912" y="342900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古巴比伦文明</a:t>
            </a:r>
            <a:endParaRPr lang="zh-CN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779912" y="429309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古埃及文明</a:t>
            </a:r>
            <a:endParaRPr lang="zh-CN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851920" y="515719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印度文明</a:t>
            </a:r>
            <a:endParaRPr lang="zh-CN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851920" y="609329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古希腊文明</a:t>
            </a:r>
            <a:endParaRPr lang="zh-CN" altLang="en-US" dirty="0"/>
          </a:p>
        </p:txBody>
      </p:sp>
      <p:sp>
        <p:nvSpPr>
          <p:cNvPr id="12" name="左大括号 11"/>
          <p:cNvSpPr/>
          <p:nvPr/>
        </p:nvSpPr>
        <p:spPr>
          <a:xfrm>
            <a:off x="2699792" y="620688"/>
            <a:ext cx="1080120" cy="18002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923928" y="476672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从采集、狩猎到畜牧、农耕</a:t>
            </a:r>
            <a:endParaRPr lang="zh-CN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211960" y="2060848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国家、文字、城市</a:t>
            </a:r>
            <a:endParaRPr lang="zh-CN" altLang="en-US" dirty="0"/>
          </a:p>
        </p:txBody>
      </p:sp>
      <p:sp>
        <p:nvSpPr>
          <p:cNvPr id="15" name="右大括号 14"/>
          <p:cNvSpPr/>
          <p:nvPr/>
        </p:nvSpPr>
        <p:spPr>
          <a:xfrm>
            <a:off x="6948264" y="980728"/>
            <a:ext cx="576064" cy="532859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7740352" y="2420888"/>
            <a:ext cx="461665" cy="280831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 smtClean="0"/>
              <a:t>分散发展，自成体系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89726" y="2967335"/>
            <a:ext cx="39645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谢  谢  大  家</a:t>
            </a:r>
            <a:endParaRPr lang="zh-CN" alt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平衡">
  <a:themeElements>
    <a:clrScheme name="平衡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平衡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平衡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114</TotalTime>
  <Words>937</Words>
  <Application>Microsoft Office PowerPoint</Application>
  <PresentationFormat>全屏显示(4:3)</PresentationFormat>
  <Paragraphs>98</Paragraphs>
  <Slides>29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0" baseType="lpstr">
      <vt:lpstr>平衡</vt:lpstr>
      <vt:lpstr>幻灯片 1</vt:lpstr>
      <vt:lpstr>1.1 文明的产生与早期发展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文明的产生与早期发展</dc:title>
  <dc:creator>Administrator</dc:creator>
  <cp:lastModifiedBy>Shark</cp:lastModifiedBy>
  <cp:revision>34</cp:revision>
  <dcterms:created xsi:type="dcterms:W3CDTF">2020-03-25T21:18:19Z</dcterms:created>
  <dcterms:modified xsi:type="dcterms:W3CDTF">2020-03-25T23:16:35Z</dcterms:modified>
</cp:coreProperties>
</file>