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743" r:id="rId3"/>
    <p:sldId id="744" r:id="rId4"/>
    <p:sldId id="745" r:id="rId5"/>
    <p:sldId id="749" r:id="rId6"/>
    <p:sldId id="750" r:id="rId7"/>
    <p:sldId id="751" r:id="rId8"/>
    <p:sldId id="752" r:id="rId9"/>
    <p:sldId id="753" r:id="rId10"/>
    <p:sldId id="755" r:id="rId11"/>
    <p:sldId id="757" r:id="rId12"/>
    <p:sldId id="758" r:id="rId13"/>
    <p:sldId id="759" r:id="rId14"/>
    <p:sldId id="760" r:id="rId15"/>
    <p:sldId id="769" r:id="rId16"/>
    <p:sldId id="766" r:id="rId17"/>
    <p:sldId id="771" r:id="rId18"/>
    <p:sldId id="768" r:id="rId19"/>
    <p:sldId id="774" r:id="rId20"/>
    <p:sldId id="773" r:id="rId21"/>
    <p:sldId id="764" r:id="rId22"/>
    <p:sldId id="778" r:id="rId23"/>
    <p:sldId id="779" r:id="rId24"/>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FFFFFF"/>
    <a:srgbClr val="ED7D31"/>
    <a:srgbClr val="E7E6E6"/>
    <a:srgbClr val="F5F0E7"/>
    <a:srgbClr val="FFC000"/>
    <a:srgbClr val="99B4C0"/>
    <a:srgbClr val="F4B183"/>
    <a:srgbClr val="9865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4"/>
    <p:restoredTop sz="94660"/>
  </p:normalViewPr>
  <p:slideViewPr>
    <p:cSldViewPr snapToGrid="0" showGuides="1">
      <p:cViewPr varScale="1">
        <p:scale>
          <a:sx n="64" d="100"/>
          <a:sy n="64" d="100"/>
        </p:scale>
        <p:origin x="-108" y="-438"/>
      </p:cViewPr>
      <p:guideLst>
        <p:guide orient="horz" pos="2070"/>
        <p:guide pos="390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notesMaster" Target="notesMasters/notesMaster1.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E31AEB5B-1BCA-45B1-9AB4-ABD2D2B14EC8}" type="slidenum">
              <a:rPr kumimoji="0" lang="zh-CN" altLang="en-US" sz="1200" b="0" i="0" u="none" strike="noStrike" kern="1200" cap="none" spc="0" normalizeH="0" baseline="0" noProof="0">
                <a:ln>
                  <a:noFill/>
                </a:ln>
                <a:solidFill>
                  <a:schemeClr val="tx1"/>
                </a:solidFill>
                <a:effectLst/>
                <a:uLnTx/>
                <a:uFillTx/>
                <a:latin typeface="+mn-lt"/>
                <a:ea typeface="+mn-ea"/>
                <a:cs typeface="+mn-cs"/>
              </a:rPr>
            </a:fld>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p>
        </p:txBody>
      </p:sp>
      <p:sp>
        <p:nvSpPr>
          <p:cNvPr id="5" name="页脚占位符 4"/>
          <p:cNvSpPr>
            <a:spLocks noGrp="1"/>
          </p:cNvSpPr>
          <p:nvPr>
            <p:ph type="ftr" sz="quarter" idx="11"/>
          </p:nvPr>
        </p:nvSpPr>
        <p:spPr/>
        <p:txBody>
          <a:bodyPr/>
          <a:p>
            <a:pPr lvl="0" fontAlgn="base"/>
            <a:endParaRPr lang="zh-CN" strike="noStrike" noProof="1"/>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p>
        </p:txBody>
      </p:sp>
      <p:sp>
        <p:nvSpPr>
          <p:cNvPr id="5" name="页脚占位符 4"/>
          <p:cNvSpPr>
            <a:spLocks noGrp="1"/>
          </p:cNvSpPr>
          <p:nvPr>
            <p:ph type="ftr" sz="quarter" idx="11"/>
          </p:nvPr>
        </p:nvSpPr>
        <p:spPr/>
        <p:txBody>
          <a:bodyPr/>
          <a:p>
            <a:pPr lvl="0" fontAlgn="base"/>
            <a:endParaRPr lang="zh-CN" strike="noStrike" noProof="1"/>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a:p>
        </p:txBody>
      </p:sp>
      <p:sp>
        <p:nvSpPr>
          <p:cNvPr id="5" name="页脚占位符 4"/>
          <p:cNvSpPr>
            <a:spLocks noGrp="1"/>
          </p:cNvSpPr>
          <p:nvPr>
            <p:ph type="ftr" sz="quarter" idx="11"/>
          </p:nvPr>
        </p:nvSpPr>
        <p:spPr/>
        <p:txBody>
          <a:bodyPr/>
          <a:p>
            <a:pPr lvl="0" fontAlgn="base"/>
            <a:endParaRPr lang="zh-CN" strike="noStrike" noProof="1"/>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76672"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5728" y="1600200"/>
            <a:ext cx="5376672"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a:p>
        </p:txBody>
      </p:sp>
      <p:sp>
        <p:nvSpPr>
          <p:cNvPr id="6" name="页脚占位符 5"/>
          <p:cNvSpPr>
            <a:spLocks noGrp="1"/>
          </p:cNvSpPr>
          <p:nvPr>
            <p:ph type="ftr" sz="quarter" idx="11"/>
          </p:nvPr>
        </p:nvSpPr>
        <p:spPr/>
        <p:txBody>
          <a:bodyPr/>
          <a:p>
            <a:pPr lvl="0" fontAlgn="base"/>
            <a:endParaRPr lang="zh-CN" strike="noStrike" noProof="1"/>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5" y="1778438"/>
            <a:ext cx="4873575"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775" y="2665379"/>
            <a:ext cx="4873575"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939" y="2665379"/>
            <a:ext cx="4897576"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a:p>
        </p:txBody>
      </p:sp>
      <p:sp>
        <p:nvSpPr>
          <p:cNvPr id="8" name="页脚占位符 7"/>
          <p:cNvSpPr>
            <a:spLocks noGrp="1"/>
          </p:cNvSpPr>
          <p:nvPr>
            <p:ph type="ftr" sz="quarter" idx="11"/>
          </p:nvPr>
        </p:nvSpPr>
        <p:spPr/>
        <p:txBody>
          <a:bodyPr/>
          <a:p>
            <a:pPr lvl="0" fontAlgn="base"/>
            <a:endParaRPr lang="zh-CN" strike="noStrike" noProof="1"/>
          </a:p>
        </p:txBody>
      </p:sp>
      <p:sp>
        <p:nvSpPr>
          <p:cNvPr id="9" name="灯片编号占位符 8"/>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a:p>
        </p:txBody>
      </p:sp>
      <p:sp>
        <p:nvSpPr>
          <p:cNvPr id="4" name="页脚占位符 3"/>
          <p:cNvSpPr>
            <a:spLocks noGrp="1"/>
          </p:cNvSpPr>
          <p:nvPr>
            <p:ph type="ftr" sz="quarter" idx="11"/>
          </p:nvPr>
        </p:nvSpPr>
        <p:spPr/>
        <p:txBody>
          <a:bodyPr/>
          <a:p>
            <a:pPr lvl="0" fontAlgn="base"/>
            <a:endParaRPr lang="zh-CN" strike="noStrike" noProof="1"/>
          </a:p>
        </p:txBody>
      </p:sp>
      <p:sp>
        <p:nvSpPr>
          <p:cNvPr id="5" name="灯片编号占位符 4"/>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a:p>
        </p:txBody>
      </p:sp>
      <p:sp>
        <p:nvSpPr>
          <p:cNvPr id="3" name="页脚占位符 2"/>
          <p:cNvSpPr>
            <a:spLocks noGrp="1"/>
          </p:cNvSpPr>
          <p:nvPr>
            <p:ph type="ftr" sz="quarter" idx="11"/>
          </p:nvPr>
        </p:nvSpPr>
        <p:spPr/>
        <p:txBody>
          <a:bodyPr/>
          <a:p>
            <a:pPr lvl="0" fontAlgn="base"/>
            <a:endParaRPr lang="zh-CN" strike="noStrike" noProof="1"/>
          </a:p>
        </p:txBody>
      </p:sp>
      <p:sp>
        <p:nvSpPr>
          <p:cNvPr id="4" name="灯片编号占位符 3"/>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a:p>
        </p:txBody>
      </p:sp>
      <p:sp>
        <p:nvSpPr>
          <p:cNvPr id="6" name="页脚占位符 5"/>
          <p:cNvSpPr>
            <a:spLocks noGrp="1"/>
          </p:cNvSpPr>
          <p:nvPr>
            <p:ph type="ftr" sz="quarter" idx="11"/>
          </p:nvPr>
        </p:nvSpPr>
        <p:spPr/>
        <p:txBody>
          <a:bodyPr/>
          <a:p>
            <a:pPr lvl="0" fontAlgn="base"/>
            <a:endParaRPr lang="zh-CN" strike="noStrike" noProof="1"/>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a:p>
        </p:txBody>
      </p:sp>
      <p:sp>
        <p:nvSpPr>
          <p:cNvPr id="6" name="页脚占位符 5"/>
          <p:cNvSpPr>
            <a:spLocks noGrp="1"/>
          </p:cNvSpPr>
          <p:nvPr>
            <p:ph type="ftr" sz="quarter" idx="11"/>
          </p:nvPr>
        </p:nvSpPr>
        <p:spPr/>
        <p:txBody>
          <a:bodyPr/>
          <a:p>
            <a:pPr lvl="0" fontAlgn="base"/>
            <a:endParaRPr lang="zh-CN" strike="noStrike" noProof="1"/>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p>
        </p:txBody>
      </p:sp>
      <p:sp>
        <p:nvSpPr>
          <p:cNvPr id="5" name="页脚占位符 4"/>
          <p:cNvSpPr>
            <a:spLocks noGrp="1"/>
          </p:cNvSpPr>
          <p:nvPr>
            <p:ph type="ftr" sz="quarter" idx="11"/>
          </p:nvPr>
        </p:nvSpPr>
        <p:spPr/>
        <p:txBody>
          <a:bodyPr/>
          <a:p>
            <a:pPr lvl="0" fontAlgn="base"/>
            <a:endParaRPr lang="zh-CN" strike="noStrike" noProof="1"/>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4638"/>
            <a:ext cx="8070573"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p>
        </p:txBody>
      </p:sp>
      <p:sp>
        <p:nvSpPr>
          <p:cNvPr id="5" name="页脚占位符 4"/>
          <p:cNvSpPr>
            <a:spLocks noGrp="1"/>
          </p:cNvSpPr>
          <p:nvPr>
            <p:ph type="ftr" sz="quarter" idx="11"/>
          </p:nvPr>
        </p:nvSpPr>
        <p:spPr/>
        <p:txBody>
          <a:bodyPr/>
          <a:p>
            <a:pPr lvl="0" fontAlgn="base"/>
            <a:endParaRPr lang="zh-CN" strike="noStrike" noProof="1"/>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026" name="标题 1025"/>
          <p:cNvSpPr>
            <a:spLocks noGrp="1"/>
          </p:cNvSpPr>
          <p:nvPr>
            <p:ph type="title"/>
          </p:nvPr>
        </p:nvSpPr>
        <p:spPr>
          <a:xfrm>
            <a:off x="609600" y="274638"/>
            <a:ext cx="10972800" cy="1143000"/>
          </a:xfrm>
          <a:prstGeom prst="rect">
            <a:avLst/>
          </a:prstGeom>
          <a:noFill/>
          <a:ln w="9525">
            <a:noFill/>
          </a:ln>
        </p:spPr>
        <p:txBody>
          <a:bodyPr anchor="ctr"/>
          <a:p>
            <a:pPr lvl="0" indent="0"/>
            <a:r>
              <a:rPr lang="zh-CN" altLang="en-US"/>
              <a:t>单击此处编辑母版标题样式</a:t>
            </a:r>
            <a:endParaRPr lang="zh-CN" altLang="en-US"/>
          </a:p>
        </p:txBody>
      </p:sp>
      <p:sp>
        <p:nvSpPr>
          <p:cNvPr id="1027" name="文本占位符 1026"/>
          <p:cNvSpPr>
            <a:spLocks noGrp="1"/>
          </p:cNvSpPr>
          <p:nvPr>
            <p:ph type="body"/>
          </p:nvPr>
        </p:nvSpPr>
        <p:spPr>
          <a:xfrm>
            <a:off x="609600" y="1600200"/>
            <a:ext cx="10972800" cy="4525963"/>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a:defRPr sz="1400"/>
            </a:lvl1pPr>
          </a:lstStyle>
          <a:p>
            <a:pPr lvl="0" fontAlgn="base"/>
            <a:endParaRPr lang="zh-CN" altLang="en-US" strike="noStrike" noProof="1"/>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a:defRPr sz="1400"/>
            </a:lvl1pPr>
          </a:lstStyle>
          <a:p>
            <a:pPr lvl="0" fontAlgn="base"/>
            <a:endParaRPr lang="zh-CN" strike="noStrike" noProof="1"/>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a:defRPr sz="1400"/>
            </a:lvl1pPr>
          </a:lstStyle>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png"/><Relationship Id="rId1" Type="http://schemas.openxmlformats.org/officeDocument/2006/relationships/image" Target="../media/image10.png"/></Relationships>
</file>

<file path=ppt/slides/_rels/slide8.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jpeg"/><Relationship Id="rId1" Type="http://schemas.openxmlformats.org/officeDocument/2006/relationships/image" Target="../media/image17.pn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6.png"/><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23.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9.png"/><Relationship Id="rId3" Type="http://schemas.openxmlformats.org/officeDocument/2006/relationships/image" Target="../media/image28.png"/><Relationship Id="rId2" Type="http://schemas.openxmlformats.org/officeDocument/2006/relationships/image" Target="../media/image25.jpeg"/><Relationship Id="rId1" Type="http://schemas.openxmlformats.org/officeDocument/2006/relationships/image" Target="../media/image27.jpe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image" Target="../media/image30.jpe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6.jpeg"/><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矩形 2"/>
          <p:cNvSpPr/>
          <p:nvPr/>
        </p:nvSpPr>
        <p:spPr>
          <a:xfrm>
            <a:off x="2107565" y="1028700"/>
            <a:ext cx="4316730" cy="1198880"/>
          </a:xfrm>
          <a:prstGeom prst="rect">
            <a:avLst/>
          </a:prstGeom>
          <a:noFill/>
          <a:ln>
            <a:noFill/>
          </a:ln>
        </p:spPr>
        <p:txBody>
          <a:bodyPr wrap="none" rtlCol="0" anchor="t">
            <a:spAutoFit/>
            <a:scene3d>
              <a:camera prst="obliqueBottomLeft"/>
              <a:lightRig rig="threePt" dir="t"/>
            </a:scene3d>
            <a:sp3d extrusionH="387350">
              <a:extrusionClr>
                <a:srgbClr val="175BCB"/>
              </a:extrusionClr>
            </a:sp3d>
          </a:bodyPr>
          <a:p>
            <a:pPr algn="l" fontAlgn="base"/>
            <a:r>
              <a:rPr lang="zh-CN" altLang="en-US" sz="7200" b="1" strike="noStrike" noProof="1" dirty="0">
                <a:solidFill>
                  <a:srgbClr val="FFFF00"/>
                </a:solidFill>
                <a:effectLst>
                  <a:outerShdw blurRad="60007" dist="310007" dir="7680000" sy="30000" kx="1300200" algn="ctr" rotWithShape="0">
                    <a:srgbClr val="0D1E55">
                      <a:alpha val="32000"/>
                    </a:srgbClr>
                  </a:outerShdw>
                </a:effectLst>
                <a:latin typeface="黑体" panose="02010609060101010101" pitchFamily="2" charset="-122"/>
                <a:ea typeface="黑体" panose="02010609060101010101" pitchFamily="2" charset="-122"/>
                <a:cs typeface="+mn-cs"/>
                <a:sym typeface="+mn-ea"/>
              </a:rPr>
              <a:t>第八单元</a:t>
            </a:r>
            <a:r>
              <a:rPr lang="zh-CN" altLang="en-US" sz="7200" b="1" strike="noStrike" noProof="1" dirty="0">
                <a:blipFill>
                  <a:blip r:embed="rId1"/>
                  <a:tile tx="0" ty="0" sx="82000" sy="63000" flip="none" algn="br"/>
                </a:blipFill>
                <a:effectLst>
                  <a:outerShdw blurRad="60007" dist="310007" dir="7680000" sy="30000" kx="1300200" algn="ctr" rotWithShape="0">
                    <a:srgbClr val="0D1E55">
                      <a:alpha val="32000"/>
                    </a:srgbClr>
                  </a:outerShdw>
                </a:effectLst>
                <a:latin typeface="黑体" panose="02010609060101010101" pitchFamily="2" charset="-122"/>
                <a:ea typeface="黑体" panose="02010609060101010101" pitchFamily="2" charset="-122"/>
                <a:cs typeface="+mn-cs"/>
                <a:sym typeface="+mn-ea"/>
              </a:rPr>
              <a:t> </a:t>
            </a:r>
            <a:endParaRPr lang="zh-CN" altLang="en-US" sz="7200" b="1" strike="noStrike" noProof="1" dirty="0">
              <a:blipFill>
                <a:blip r:embed="rId1"/>
                <a:tile tx="0" ty="0" sx="82000" sy="63000" flip="none" algn="br"/>
              </a:blipFill>
              <a:effectLst>
                <a:outerShdw blurRad="60007" dist="310007" dir="7680000" sy="30000" kx="1300200" algn="ctr" rotWithShape="0">
                  <a:srgbClr val="0D1E55">
                    <a:alpha val="32000"/>
                  </a:srgbClr>
                </a:outerShdw>
              </a:effectLst>
              <a:latin typeface="黑体" panose="02010609060101010101" pitchFamily="2" charset="-122"/>
              <a:ea typeface="黑体" panose="02010609060101010101" pitchFamily="2" charset="-122"/>
              <a:sym typeface="+mn-ea"/>
            </a:endParaRPr>
          </a:p>
        </p:txBody>
      </p:sp>
      <p:sp>
        <p:nvSpPr>
          <p:cNvPr id="2051" name="Text Box 4"/>
          <p:cNvSpPr txBox="1"/>
          <p:nvPr/>
        </p:nvSpPr>
        <p:spPr>
          <a:xfrm>
            <a:off x="1882775" y="2227263"/>
            <a:ext cx="8424863" cy="952500"/>
          </a:xfrm>
          <a:prstGeom prst="rect">
            <a:avLst/>
          </a:prstGeom>
          <a:noFill/>
          <a:ln w="9525">
            <a:noFill/>
          </a:ln>
        </p:spPr>
        <p:txBody>
          <a:bodyPr anchor="t">
            <a:spAutoFit/>
          </a:bodyPr>
          <a:p>
            <a:pPr algn="ctr">
              <a:lnSpc>
                <a:spcPct val="70000"/>
              </a:lnSpc>
            </a:pPr>
            <a:r>
              <a:rPr lang="zh-CN" altLang="en-US" sz="4800" b="1" dirty="0">
                <a:solidFill>
                  <a:srgbClr val="070707"/>
                </a:solidFill>
                <a:latin typeface="黑体" panose="02010609060101010101" pitchFamily="2" charset="-122"/>
                <a:ea typeface="黑体" panose="02010609060101010101" pitchFamily="2" charset="-122"/>
              </a:rPr>
              <a:t> </a:t>
            </a:r>
            <a:endParaRPr lang="zh-CN" altLang="en-US" sz="4800" b="1" dirty="0">
              <a:solidFill>
                <a:srgbClr val="070707"/>
              </a:solidFill>
              <a:latin typeface="黑体" panose="02010609060101010101" pitchFamily="2" charset="-122"/>
              <a:ea typeface="黑体" panose="02010609060101010101" pitchFamily="2" charset="-122"/>
            </a:endParaRPr>
          </a:p>
          <a:p>
            <a:pPr algn="ctr">
              <a:lnSpc>
                <a:spcPct val="70000"/>
              </a:lnSpc>
            </a:pPr>
            <a:r>
              <a:rPr lang="zh-CN" altLang="en-US" sz="3200" b="1" dirty="0">
                <a:solidFill>
                  <a:srgbClr val="070707"/>
                </a:solidFill>
                <a:latin typeface="黑体" panose="02010609060101010101" pitchFamily="2" charset="-122"/>
                <a:ea typeface="黑体" panose="02010609060101010101" pitchFamily="2" charset="-122"/>
              </a:rPr>
              <a:t>近代经济、社会生活与教育文化事业的发展</a:t>
            </a:r>
            <a:endParaRPr lang="zh-CN" altLang="en-US" sz="3200" b="1" dirty="0">
              <a:solidFill>
                <a:srgbClr val="070707"/>
              </a:solidFill>
              <a:latin typeface="黑体" panose="02010609060101010101" pitchFamily="2" charset="-122"/>
              <a:ea typeface="黑体" panose="02010609060101010101" pitchFamily="2" charset="-122"/>
            </a:endParaRPr>
          </a:p>
        </p:txBody>
      </p:sp>
      <p:sp>
        <p:nvSpPr>
          <p:cNvPr id="2" name="Rectangle 5"/>
          <p:cNvSpPr/>
          <p:nvPr/>
        </p:nvSpPr>
        <p:spPr>
          <a:xfrm>
            <a:off x="1516063" y="3877628"/>
            <a:ext cx="9131300" cy="829945"/>
          </a:xfrm>
          <a:prstGeom prst="rect">
            <a:avLst/>
          </a:prstGeom>
          <a:noFill/>
          <a:ln w="9525">
            <a:noFill/>
          </a:ln>
        </p:spPr>
        <p:txBody>
          <a:bodyPr wrap="square" anchor="ctr">
            <a:spAutoFit/>
          </a:bodyPr>
          <a:p>
            <a:pPr algn="ctr"/>
            <a:r>
              <a:rPr lang="zh-CN" altLang="en-US" sz="4800" b="1" dirty="0">
                <a:solidFill>
                  <a:srgbClr val="FF0000"/>
                </a:solidFill>
                <a:latin typeface="黑体" panose="02010609060101010101" pitchFamily="2" charset="-122"/>
                <a:ea typeface="黑体" panose="02010609060101010101" pitchFamily="2" charset="-122"/>
              </a:rPr>
              <a:t>第</a:t>
            </a:r>
            <a:r>
              <a:rPr lang="en-US" altLang="zh-CN" sz="4800" b="1" dirty="0">
                <a:solidFill>
                  <a:srgbClr val="FF0000"/>
                </a:solidFill>
                <a:latin typeface="黑体" panose="02010609060101010101" pitchFamily="2" charset="-122"/>
                <a:ea typeface="黑体" panose="02010609060101010101" pitchFamily="2" charset="-122"/>
              </a:rPr>
              <a:t>26</a:t>
            </a:r>
            <a:r>
              <a:rPr lang="zh-CN" altLang="en-US" sz="4800" b="1" dirty="0">
                <a:solidFill>
                  <a:srgbClr val="FF0000"/>
                </a:solidFill>
                <a:latin typeface="黑体" panose="02010609060101010101" pitchFamily="2" charset="-122"/>
                <a:ea typeface="黑体" panose="02010609060101010101" pitchFamily="2" charset="-122"/>
              </a:rPr>
              <a:t>课  教育文化事业的发展</a:t>
            </a:r>
            <a:endParaRPr lang="en-US" altLang="zh-CN" sz="4800" b="1" dirty="0">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171" name="Text Box 1030"/>
          <p:cNvSpPr txBox="1"/>
          <p:nvPr/>
        </p:nvSpPr>
        <p:spPr>
          <a:xfrm>
            <a:off x="1661160" y="5378450"/>
            <a:ext cx="8378190" cy="1198880"/>
          </a:xfrm>
          <a:prstGeom prst="rect">
            <a:avLst/>
          </a:prstGeom>
          <a:noFill/>
          <a:ln w="9525">
            <a:noFill/>
          </a:ln>
        </p:spPr>
        <p:txBody>
          <a:bodyPr wrap="square">
            <a:spAutoFit/>
          </a:bodyPr>
          <a:p>
            <a:pPr>
              <a:buFont typeface="Arial" panose="020B0604020202020204" pitchFamily="34" charset="0"/>
              <a:buNone/>
            </a:pPr>
            <a:r>
              <a:rPr lang="zh-CN" altLang="en-US" sz="2800" b="1" dirty="0">
                <a:latin typeface="Times New Roman" panose="02020603050405020304" pitchFamily="18" charset="0"/>
                <a:ea typeface="楷体_GB2312" pitchFamily="1" charset="-122"/>
              </a:rPr>
              <a:t>　　</a:t>
            </a:r>
            <a:r>
              <a:rPr lang="zh-CN" altLang="en-US" sz="3600" b="1" dirty="0">
                <a:latin typeface="Times New Roman" panose="02020603050405020304" pitchFamily="18" charset="0"/>
                <a:ea typeface="楷体_GB2312" pitchFamily="1" charset="-122"/>
              </a:rPr>
              <a:t>北京大学前身是什么</a:t>
            </a:r>
            <a:r>
              <a:rPr lang="en-US" altLang="zh-CN" sz="3600" b="1" dirty="0">
                <a:latin typeface="Times New Roman" panose="02020603050405020304" pitchFamily="18" charset="0"/>
                <a:ea typeface="楷体_GB2312" pitchFamily="1" charset="-122"/>
              </a:rPr>
              <a:t>,</a:t>
            </a:r>
            <a:r>
              <a:rPr lang="zh-CN" altLang="en-US" sz="3600" b="1" dirty="0">
                <a:latin typeface="Times New Roman" panose="02020603050405020304" pitchFamily="18" charset="0"/>
                <a:ea typeface="楷体_GB2312" pitchFamily="1" charset="-122"/>
              </a:rPr>
              <a:t>它是在什么时候，什么背景下创办的？</a:t>
            </a:r>
            <a:endParaRPr lang="zh-CN" altLang="en-US" sz="3600" b="1" dirty="0">
              <a:latin typeface="Times New Roman" panose="02020603050405020304" pitchFamily="18" charset="0"/>
              <a:ea typeface="楷体_GB2312" pitchFamily="1" charset="-122"/>
            </a:endParaRPr>
          </a:p>
        </p:txBody>
      </p:sp>
      <p:pic>
        <p:nvPicPr>
          <p:cNvPr id="7172" name="Picture 1031"/>
          <p:cNvPicPr>
            <a:picLocks noChangeAspect="1"/>
          </p:cNvPicPr>
          <p:nvPr/>
        </p:nvPicPr>
        <p:blipFill>
          <a:blip r:embed="rId1"/>
          <a:stretch>
            <a:fillRect/>
          </a:stretch>
        </p:blipFill>
        <p:spPr>
          <a:xfrm>
            <a:off x="1493520" y="228600"/>
            <a:ext cx="8545195" cy="4892040"/>
          </a:xfrm>
          <a:prstGeom prst="rect">
            <a:avLst/>
          </a:prstGeom>
          <a:noFill/>
          <a:ln w="9525">
            <a:noFill/>
          </a:ln>
        </p:spPr>
      </p:pic>
      <p:sp>
        <p:nvSpPr>
          <p:cNvPr id="2" name="Text Box 1034"/>
          <p:cNvSpPr txBox="1"/>
          <p:nvPr/>
        </p:nvSpPr>
        <p:spPr>
          <a:xfrm>
            <a:off x="10434320" y="2529840"/>
            <a:ext cx="736600" cy="2057400"/>
          </a:xfrm>
          <a:prstGeom prst="rect">
            <a:avLst/>
          </a:prstGeom>
          <a:noFill/>
          <a:ln w="9525">
            <a:noFill/>
          </a:ln>
        </p:spPr>
        <p:txBody>
          <a:bodyPr vert="eaVert">
            <a:spAutoFit/>
          </a:bodyPr>
          <a:p>
            <a:pPr>
              <a:buFont typeface="Arial" panose="020B0604020202020204" pitchFamily="34" charset="0"/>
              <a:buNone/>
            </a:pPr>
            <a:r>
              <a:rPr lang="zh-CN" altLang="en-US" sz="3600" b="1" dirty="0">
                <a:latin typeface="Times New Roman" panose="02020603050405020304" pitchFamily="18" charset="0"/>
                <a:ea typeface="楷体_GB2312" pitchFamily="1" charset="-122"/>
              </a:rPr>
              <a:t>北京大学</a:t>
            </a:r>
            <a:endParaRPr lang="zh-CN" altLang="en-US" sz="3600" dirty="0">
              <a:latin typeface="Times New Roman" panose="02020603050405020304" pitchFamily="18" charset="0"/>
            </a:endParaRPr>
          </a:p>
        </p:txBody>
      </p:sp>
      <p:pic>
        <p:nvPicPr>
          <p:cNvPr id="3" name="图片 2"/>
          <p:cNvPicPr>
            <a:picLocks noChangeAspect="1"/>
          </p:cNvPicPr>
          <p:nvPr/>
        </p:nvPicPr>
        <p:blipFill>
          <a:blip r:embed="rId2"/>
          <a:stretch>
            <a:fillRect/>
          </a:stretch>
        </p:blipFill>
        <p:spPr>
          <a:xfrm>
            <a:off x="1494155" y="228600"/>
            <a:ext cx="8544560" cy="4983480"/>
          </a:xfrm>
          <a:prstGeom prst="rect">
            <a:avLst/>
          </a:prstGeom>
        </p:spPr>
      </p:pic>
      <p:pic>
        <p:nvPicPr>
          <p:cNvPr id="4" name="图片 3"/>
          <p:cNvPicPr>
            <a:picLocks noChangeAspect="1"/>
          </p:cNvPicPr>
          <p:nvPr/>
        </p:nvPicPr>
        <p:blipFill>
          <a:blip r:embed="rId3"/>
          <a:stretch>
            <a:fillRect/>
          </a:stretch>
        </p:blipFill>
        <p:spPr>
          <a:xfrm>
            <a:off x="1493520" y="228600"/>
            <a:ext cx="8545195" cy="4984115"/>
          </a:xfrm>
          <a:prstGeom prst="rect">
            <a:avLst/>
          </a:prstGeom>
        </p:spPr>
      </p:pic>
      <p:pic>
        <p:nvPicPr>
          <p:cNvPr id="5" name="图片 4"/>
          <p:cNvPicPr>
            <a:picLocks noChangeAspect="1"/>
          </p:cNvPicPr>
          <p:nvPr/>
        </p:nvPicPr>
        <p:blipFill>
          <a:blip r:embed="rId4"/>
          <a:stretch>
            <a:fillRect/>
          </a:stretch>
        </p:blipFill>
        <p:spPr>
          <a:xfrm>
            <a:off x="1494155" y="228600"/>
            <a:ext cx="8544560" cy="4942840"/>
          </a:xfrm>
          <a:prstGeom prst="rect">
            <a:avLst/>
          </a:prstGeom>
        </p:spPr>
      </p:pic>
      <p:pic>
        <p:nvPicPr>
          <p:cNvPr id="6146" name="Picture 2"/>
          <p:cNvPicPr>
            <a:picLocks noChangeAspect="1"/>
          </p:cNvPicPr>
          <p:nvPr/>
        </p:nvPicPr>
        <p:blipFill>
          <a:blip r:embed="rId5"/>
          <a:stretch>
            <a:fillRect/>
          </a:stretch>
        </p:blipFill>
        <p:spPr>
          <a:xfrm>
            <a:off x="1344295" y="227965"/>
            <a:ext cx="8694420" cy="498475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dissolve">
                                      <p:cBhvr>
                                        <p:cTn id="7" dur="500"/>
                                        <p:tgtEl>
                                          <p:spTgt spid="717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171"/>
                                        </p:tgtEl>
                                        <p:attrNameLst>
                                          <p:attrName>style.visibility</p:attrName>
                                        </p:attrNameLst>
                                      </p:cBhvr>
                                      <p:to>
                                        <p:strVal val="visible"/>
                                      </p:to>
                                    </p:set>
                                    <p:animEffect transition="in" filter="wipe(up)">
                                      <p:cBhvr>
                                        <p:cTn id="12" dur="500"/>
                                        <p:tgtEl>
                                          <p:spTgt spid="7171"/>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plus(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up)">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4"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p:tgtEl>
                                          <p:spTgt spid="5"/>
                                        </p:tgtEl>
                                        <p:attrNameLst>
                                          <p:attrName>ppt_y</p:attrName>
                                        </p:attrNameLst>
                                      </p:cBhvr>
                                      <p:tavLst>
                                        <p:tav tm="0">
                                          <p:val>
                                            <p:strVal val="#ppt_y+#ppt_h*1.125000"/>
                                          </p:val>
                                        </p:tav>
                                        <p:tav tm="100000">
                                          <p:val>
                                            <p:strVal val="#ppt_y"/>
                                          </p:val>
                                        </p:tav>
                                      </p:tavLst>
                                    </p:anim>
                                    <p:animEffect transition="in" filter="wipe(up)">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6146"/>
                                        </p:tgtEl>
                                        <p:attrNameLst>
                                          <p:attrName>style.visibility</p:attrName>
                                        </p:attrNameLst>
                                      </p:cBhvr>
                                      <p:to>
                                        <p:strVal val="visible"/>
                                      </p:to>
                                    </p:set>
                                    <p:animEffect transition="in" filter="wheel(1)">
                                      <p:cBhvr>
                                        <p:cTn id="34"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4097" name="组合 2"/>
          <p:cNvGrpSpPr/>
          <p:nvPr/>
        </p:nvGrpSpPr>
        <p:grpSpPr>
          <a:xfrm>
            <a:off x="1704975" y="569913"/>
            <a:ext cx="2065338" cy="536575"/>
            <a:chOff x="284" y="878"/>
            <a:chExt cx="3254" cy="845"/>
          </a:xfrm>
        </p:grpSpPr>
        <p:pic>
          <p:nvPicPr>
            <p:cNvPr id="4098" name="图片 1"/>
            <p:cNvPicPr>
              <a:picLocks noChangeAspect="1"/>
            </p:cNvPicPr>
            <p:nvPr/>
          </p:nvPicPr>
          <p:blipFill>
            <a:blip r:embed="rId1">
              <a:clrChange>
                <a:clrFrom>
                  <a:srgbClr val="FFFEFD"/>
                </a:clrFrom>
                <a:clrTo>
                  <a:srgbClr val="FFFEFD">
                    <a:alpha val="0"/>
                  </a:srgbClr>
                </a:clrTo>
              </a:clrChange>
            </a:blip>
            <a:stretch>
              <a:fillRect/>
            </a:stretch>
          </p:blipFill>
          <p:spPr>
            <a:xfrm>
              <a:off x="405" y="878"/>
              <a:ext cx="3133" cy="845"/>
            </a:xfrm>
            <a:prstGeom prst="rect">
              <a:avLst/>
            </a:prstGeom>
            <a:noFill/>
            <a:ln w="9525">
              <a:noFill/>
            </a:ln>
          </p:spPr>
        </p:pic>
        <p:sp>
          <p:nvSpPr>
            <p:cNvPr id="4099" name="文本框 2"/>
            <p:cNvSpPr txBox="1"/>
            <p:nvPr/>
          </p:nvSpPr>
          <p:spPr>
            <a:xfrm>
              <a:off x="284" y="878"/>
              <a:ext cx="2700" cy="822"/>
            </a:xfrm>
            <a:prstGeom prst="rect">
              <a:avLst/>
            </a:prstGeom>
            <a:noFill/>
            <a:ln w="9525">
              <a:noFill/>
            </a:ln>
          </p:spPr>
          <p:txBody>
            <a:bodyPr anchor="t">
              <a:spAutoFit/>
            </a:bodyPr>
            <a:p>
              <a:pPr algn="ctr"/>
              <a:r>
                <a:rPr lang="zh-CN" altLang="zh-CN" sz="2800" b="1" dirty="0">
                  <a:solidFill>
                    <a:srgbClr val="0070C0"/>
                  </a:solidFill>
                  <a:latin typeface="黑体" panose="02010609060101010101" pitchFamily="2" charset="-122"/>
                  <a:ea typeface="黑体" panose="02010609060101010101" pitchFamily="2" charset="-122"/>
                </a:rPr>
                <a:t>学习目标</a:t>
              </a:r>
              <a:endParaRPr lang="zh-CN" altLang="zh-CN" sz="2800" b="1" dirty="0">
                <a:solidFill>
                  <a:srgbClr val="0070C0"/>
                </a:solidFill>
                <a:latin typeface="黑体" panose="02010609060101010101" pitchFamily="2" charset="-122"/>
                <a:ea typeface="黑体" panose="02010609060101010101" pitchFamily="2" charset="-122"/>
              </a:endParaRPr>
            </a:p>
          </p:txBody>
        </p:sp>
      </p:grpSp>
      <p:sp>
        <p:nvSpPr>
          <p:cNvPr id="2" name="Text Box 5"/>
          <p:cNvSpPr txBox="1"/>
          <p:nvPr/>
        </p:nvSpPr>
        <p:spPr>
          <a:xfrm>
            <a:off x="1741488" y="1344613"/>
            <a:ext cx="8923337" cy="3416300"/>
          </a:xfrm>
          <a:prstGeom prst="rect">
            <a:avLst/>
          </a:prstGeom>
          <a:noFill/>
          <a:ln w="9525">
            <a:noFill/>
          </a:ln>
        </p:spPr>
        <p:txBody>
          <a:bodyPr wrap="square" lIns="90000" tIns="46800" rIns="90000" bIns="46800" anchor="t">
            <a:spAutoFit/>
          </a:bodyPr>
          <a:p>
            <a:pPr marL="457200" indent="-457200">
              <a:lnSpc>
                <a:spcPct val="150000"/>
              </a:lnSpc>
            </a:pPr>
            <a:r>
              <a:rPr lang="en-US" altLang="zh-CN" sz="3600" b="1" dirty="0">
                <a:latin typeface="宋体" panose="02010600030101010101" pitchFamily="2" charset="-122"/>
                <a:ea typeface="宋体" panose="02010600030101010101" pitchFamily="2" charset="-122"/>
                <a:sym typeface="宋体" panose="02010600030101010101" pitchFamily="2" charset="-122"/>
              </a:rPr>
              <a:t>1.了解新式学堂的出现、科举制废除、新闻报纸和书馆出现的史实；</a:t>
            </a:r>
            <a:endParaRPr lang="en-US" altLang="zh-CN" sz="3600" b="1" dirty="0">
              <a:latin typeface="宋体" panose="02010600030101010101" pitchFamily="2" charset="-122"/>
              <a:ea typeface="宋体" panose="02010600030101010101" pitchFamily="2" charset="-122"/>
              <a:sym typeface="宋体" panose="02010600030101010101" pitchFamily="2" charset="-122"/>
            </a:endParaRPr>
          </a:p>
          <a:p>
            <a:pPr marL="457200" indent="-457200">
              <a:lnSpc>
                <a:spcPct val="150000"/>
              </a:lnSpc>
            </a:pPr>
            <a:r>
              <a:rPr lang="en-US" altLang="zh-CN" sz="3600" b="1" dirty="0">
                <a:latin typeface="宋体" panose="02010600030101010101" pitchFamily="2" charset="-122"/>
                <a:ea typeface="宋体" panose="02010600030101010101" pitchFamily="2" charset="-122"/>
                <a:sym typeface="宋体" panose="02010600030101010101" pitchFamily="2" charset="-122"/>
              </a:rPr>
              <a:t>2.知道鲁迅、齐白石、聂耳、洗星海等文学艺术家的主要成就。</a:t>
            </a:r>
            <a:endParaRPr lang="zh-CN" altLang="en-US" sz="3600" b="1" dirty="0">
              <a:latin typeface="宋体" panose="02010600030101010101" pitchFamily="2" charset="-122"/>
              <a:ea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xEl>
                                              <p:charRg st="0" end="32"/>
                                            </p:txEl>
                                          </p:spTgt>
                                        </p:tgtEl>
                                        <p:attrNameLst>
                                          <p:attrName>style.visibility</p:attrName>
                                        </p:attrNameLst>
                                      </p:cBhvr>
                                      <p:to>
                                        <p:strVal val="visible"/>
                                      </p:to>
                                    </p:set>
                                    <p:animEffect transition="in" filter="fade">
                                      <p:cBhvr>
                                        <p:cTn id="7" dur="800" decel="100000"/>
                                        <p:tgtEl>
                                          <p:spTgt spid="2">
                                            <p:txEl>
                                              <p:charRg st="0" end="32"/>
                                            </p:txEl>
                                          </p:spTgt>
                                        </p:tgtEl>
                                      </p:cBhvr>
                                    </p:animEffect>
                                    <p:anim calcmode="lin" valueType="num">
                                      <p:cBhvr>
                                        <p:cTn id="8" dur="800" decel="100000" fill="hold"/>
                                        <p:tgtEl>
                                          <p:spTgt spid="2">
                                            <p:txEl>
                                              <p:charRg st="0" end="32"/>
                                            </p:txEl>
                                          </p:spTgt>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2">
                                            <p:txEl>
                                              <p:charRg st="0" end="32"/>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2">
                                            <p:txEl>
                                              <p:charRg st="0" end="32"/>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xEl>
                                              <p:charRg st="0" end="32"/>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xEl>
                                              <p:charRg st="0" end="32"/>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
                                            <p:txEl>
                                              <p:charRg st="32" end="62"/>
                                            </p:txEl>
                                          </p:spTgt>
                                        </p:tgtEl>
                                        <p:attrNameLst>
                                          <p:attrName>style.visibility</p:attrName>
                                        </p:attrNameLst>
                                      </p:cBhvr>
                                      <p:to>
                                        <p:strVal val="visible"/>
                                      </p:to>
                                    </p:set>
                                    <p:animEffect transition="in" filter="fade">
                                      <p:cBhvr>
                                        <p:cTn id="17" dur="800" decel="100000"/>
                                        <p:tgtEl>
                                          <p:spTgt spid="2">
                                            <p:txEl>
                                              <p:charRg st="32" end="62"/>
                                            </p:txEl>
                                          </p:spTgt>
                                        </p:tgtEl>
                                      </p:cBhvr>
                                    </p:animEffect>
                                    <p:anim calcmode="lin" valueType="num">
                                      <p:cBhvr>
                                        <p:cTn id="18" dur="800" decel="100000" fill="hold"/>
                                        <p:tgtEl>
                                          <p:spTgt spid="2">
                                            <p:txEl>
                                              <p:charRg st="32" end="62"/>
                                            </p:txEl>
                                          </p:spTgt>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2">
                                            <p:txEl>
                                              <p:charRg st="32" end="62"/>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2">
                                            <p:txEl>
                                              <p:charRg st="32" end="62"/>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
                                            <p:txEl>
                                              <p:charRg st="32" end="62"/>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
                                            <p:txEl>
                                              <p:charRg st="32" end="6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3975" name="文本框 83974"/>
          <p:cNvSpPr txBox="1"/>
          <p:nvPr/>
        </p:nvSpPr>
        <p:spPr>
          <a:xfrm>
            <a:off x="4699318" y="2568575"/>
            <a:ext cx="2438400" cy="583565"/>
          </a:xfrm>
          <a:prstGeom prst="rect">
            <a:avLst/>
          </a:prstGeom>
          <a:noFill/>
          <a:ln w="9525">
            <a:noFill/>
          </a:ln>
        </p:spPr>
        <p:txBody>
          <a:bodyPr>
            <a:spAutoFit/>
          </a:bodyPr>
          <a:p>
            <a:pPr>
              <a:spcBef>
                <a:spcPct val="50000"/>
              </a:spcBef>
            </a:pPr>
            <a:r>
              <a:rPr lang="zh-CN" altLang="en-US" sz="3200" b="1" dirty="0">
                <a:latin typeface="Arial" panose="020B0604020202020204" pitchFamily="34" charset="0"/>
              </a:rPr>
              <a:t>京师同文馆</a:t>
            </a:r>
            <a:endParaRPr lang="zh-CN" altLang="en-US" sz="3200" b="1">
              <a:latin typeface="Arial" panose="020B0604020202020204" pitchFamily="34" charset="0"/>
            </a:endParaRPr>
          </a:p>
        </p:txBody>
      </p:sp>
      <p:sp>
        <p:nvSpPr>
          <p:cNvPr id="83979" name="文本框 83978"/>
          <p:cNvSpPr txBox="1"/>
          <p:nvPr/>
        </p:nvSpPr>
        <p:spPr>
          <a:xfrm>
            <a:off x="4699635" y="3673158"/>
            <a:ext cx="2819400" cy="583565"/>
          </a:xfrm>
          <a:prstGeom prst="rect">
            <a:avLst/>
          </a:prstGeom>
          <a:noFill/>
          <a:ln w="9525">
            <a:noFill/>
          </a:ln>
        </p:spPr>
        <p:txBody>
          <a:bodyPr>
            <a:spAutoFit/>
          </a:bodyPr>
          <a:p>
            <a:r>
              <a:rPr lang="zh-CN" altLang="en-US" sz="3200" b="1" dirty="0">
                <a:latin typeface="Arial" panose="020B0604020202020204" pitchFamily="34" charset="0"/>
              </a:rPr>
              <a:t>京师大学堂</a:t>
            </a:r>
            <a:endParaRPr lang="zh-CN" altLang="en-US" sz="3200" b="1">
              <a:latin typeface="Arial" panose="020B0604020202020204" pitchFamily="34" charset="0"/>
            </a:endParaRPr>
          </a:p>
        </p:txBody>
      </p:sp>
      <p:grpSp>
        <p:nvGrpSpPr>
          <p:cNvPr id="83984" name="组合 83983"/>
          <p:cNvGrpSpPr/>
          <p:nvPr/>
        </p:nvGrpSpPr>
        <p:grpSpPr>
          <a:xfrm>
            <a:off x="1102360" y="2568258"/>
            <a:ext cx="3597275" cy="1722438"/>
            <a:chOff x="1776" y="960"/>
            <a:chExt cx="2266" cy="1085"/>
          </a:xfrm>
        </p:grpSpPr>
        <p:sp>
          <p:nvSpPr>
            <p:cNvPr id="83973" name="文本框 83972"/>
            <p:cNvSpPr txBox="1"/>
            <p:nvPr/>
          </p:nvSpPr>
          <p:spPr>
            <a:xfrm>
              <a:off x="1776" y="960"/>
              <a:ext cx="1658" cy="368"/>
            </a:xfrm>
            <a:prstGeom prst="rect">
              <a:avLst/>
            </a:prstGeom>
            <a:noFill/>
            <a:ln w="9525">
              <a:noFill/>
            </a:ln>
          </p:spPr>
          <p:txBody>
            <a:bodyPr wrap="none" anchor="t">
              <a:spAutoFit/>
            </a:bodyPr>
            <a:p>
              <a:r>
                <a:rPr lang="zh-CN" altLang="en-US" sz="3200" b="1" dirty="0">
                  <a:solidFill>
                    <a:srgbClr val="FF0000"/>
                  </a:solidFill>
                  <a:latin typeface="Arial" panose="020B0604020202020204" pitchFamily="34" charset="0"/>
                </a:rPr>
                <a:t>洋务运动时期</a:t>
              </a:r>
              <a:endParaRPr lang="zh-CN" altLang="en-US" sz="3200" b="1" dirty="0">
                <a:solidFill>
                  <a:srgbClr val="FF0000"/>
                </a:solidFill>
                <a:latin typeface="Arial" panose="020B0604020202020204" pitchFamily="34" charset="0"/>
              </a:endParaRPr>
            </a:p>
          </p:txBody>
        </p:sp>
        <p:sp>
          <p:nvSpPr>
            <p:cNvPr id="83974" name="直接连接符 83973"/>
            <p:cNvSpPr/>
            <p:nvPr/>
          </p:nvSpPr>
          <p:spPr>
            <a:xfrm>
              <a:off x="3434" y="1144"/>
              <a:ext cx="336" cy="0"/>
            </a:xfrm>
            <a:prstGeom prst="line">
              <a:avLst/>
            </a:prstGeom>
            <a:ln w="9525" cap="flat" cmpd="sng">
              <a:solidFill>
                <a:schemeClr val="tx1"/>
              </a:solidFill>
              <a:prstDash val="solid"/>
              <a:headEnd type="none" w="med" len="med"/>
              <a:tailEnd type="triangle" w="med" len="med"/>
            </a:ln>
          </p:spPr>
        </p:sp>
        <p:sp>
          <p:nvSpPr>
            <p:cNvPr id="83976" name="文本框 83975"/>
            <p:cNvSpPr txBox="1"/>
            <p:nvPr/>
          </p:nvSpPr>
          <p:spPr>
            <a:xfrm>
              <a:off x="1776" y="1677"/>
              <a:ext cx="2266" cy="368"/>
            </a:xfrm>
            <a:prstGeom prst="rect">
              <a:avLst/>
            </a:prstGeom>
            <a:noFill/>
            <a:ln w="9525">
              <a:noFill/>
            </a:ln>
          </p:spPr>
          <p:txBody>
            <a:bodyPr>
              <a:spAutoFit/>
            </a:bodyPr>
            <a:p>
              <a:r>
                <a:rPr lang="zh-CN" altLang="en-US" sz="3200" b="1" dirty="0">
                  <a:solidFill>
                    <a:srgbClr val="FF0000"/>
                  </a:solidFill>
                  <a:latin typeface="Arial" panose="020B0604020202020204" pitchFamily="34" charset="0"/>
                </a:rPr>
                <a:t>维新变法时期</a:t>
              </a:r>
              <a:endParaRPr lang="zh-CN" altLang="en-US" sz="3200" b="1" dirty="0">
                <a:solidFill>
                  <a:srgbClr val="FF0000"/>
                </a:solidFill>
                <a:latin typeface="Arial" panose="020B0604020202020204" pitchFamily="34" charset="0"/>
              </a:endParaRPr>
            </a:p>
          </p:txBody>
        </p:sp>
        <p:sp>
          <p:nvSpPr>
            <p:cNvPr id="83981" name="直接连接符 83980"/>
            <p:cNvSpPr/>
            <p:nvPr/>
          </p:nvSpPr>
          <p:spPr>
            <a:xfrm flipV="1">
              <a:off x="3504" y="1840"/>
              <a:ext cx="336" cy="0"/>
            </a:xfrm>
            <a:prstGeom prst="line">
              <a:avLst/>
            </a:prstGeom>
            <a:ln w="9525" cap="flat" cmpd="sng">
              <a:solidFill>
                <a:schemeClr val="tx1"/>
              </a:solidFill>
              <a:prstDash val="solid"/>
              <a:headEnd type="none" w="med" len="med"/>
              <a:tailEnd type="triangle" w="med" len="med"/>
            </a:ln>
          </p:spPr>
        </p:sp>
      </p:grpSp>
      <p:sp>
        <p:nvSpPr>
          <p:cNvPr id="5125" name="矩形 7174"/>
          <p:cNvSpPr/>
          <p:nvPr/>
        </p:nvSpPr>
        <p:spPr>
          <a:xfrm>
            <a:off x="760730" y="1591945"/>
            <a:ext cx="3938905" cy="589280"/>
          </a:xfrm>
          <a:prstGeom prst="rect">
            <a:avLst/>
          </a:prstGeom>
          <a:noFill/>
          <a:ln w="38100" cap="flat" cmpd="sng">
            <a:solidFill>
              <a:srgbClr val="00CC00"/>
            </a:solidFill>
            <a:prstDash val="solid"/>
            <a:bevel/>
            <a:headEnd type="none" w="med" len="med"/>
            <a:tailEnd type="none" w="med" len="med"/>
          </a:ln>
        </p:spPr>
        <p:txBody>
          <a:bodyPr wrap="square" anchor="t">
            <a:spAutoFit/>
          </a:bodyPr>
          <a:p>
            <a:pPr>
              <a:lnSpc>
                <a:spcPct val="90000"/>
              </a:lnSpc>
              <a:spcBef>
                <a:spcPct val="20000"/>
              </a:spcBef>
            </a:pPr>
            <a:r>
              <a:rPr lang="en-US" altLang="zh-CN" sz="3600" b="1">
                <a:latin typeface="黑体" panose="02010609060101010101" pitchFamily="2" charset="-122"/>
                <a:ea typeface="黑体" panose="02010609060101010101" pitchFamily="2" charset="-122"/>
              </a:rPr>
              <a:t>1.</a:t>
            </a:r>
            <a:r>
              <a:rPr lang="zh-CN" altLang="zh-CN" sz="3600" b="1">
                <a:latin typeface="黑体" panose="02010609060101010101" pitchFamily="2" charset="-122"/>
                <a:ea typeface="黑体" panose="02010609060101010101" pitchFamily="2" charset="-122"/>
              </a:rPr>
              <a:t>新式学堂的创办</a:t>
            </a:r>
            <a:endParaRPr lang="zh-CN" altLang="zh-CN" sz="3600" b="1">
              <a:latin typeface="黑体" panose="02010609060101010101" pitchFamily="2" charset="-122"/>
              <a:ea typeface="黑体" panose="02010609060101010101" pitchFamily="2" charset="-122"/>
            </a:endParaRPr>
          </a:p>
        </p:txBody>
      </p:sp>
      <p:sp>
        <p:nvSpPr>
          <p:cNvPr id="5124" name="矩形 7197"/>
          <p:cNvSpPr/>
          <p:nvPr/>
        </p:nvSpPr>
        <p:spPr>
          <a:xfrm>
            <a:off x="1392238" y="403225"/>
            <a:ext cx="4523740" cy="706755"/>
          </a:xfrm>
          <a:prstGeom prst="rect">
            <a:avLst/>
          </a:prstGeom>
          <a:noFill/>
          <a:ln w="9525">
            <a:noFill/>
          </a:ln>
        </p:spPr>
        <p:txBody>
          <a:bodyPr wrap="none" anchor="t">
            <a:spAutoFit/>
          </a:bodyPr>
          <a:p>
            <a:r>
              <a:rPr lang="zh-CN" altLang="en-US" sz="4000" b="1" dirty="0">
                <a:solidFill>
                  <a:srgbClr val="FF0000"/>
                </a:solidFill>
                <a:latin typeface="黑体" panose="02010609060101010101" pitchFamily="2" charset="-122"/>
                <a:ea typeface="黑体" panose="02010609060101010101" pitchFamily="2" charset="-122"/>
                <a:sym typeface="宋体" panose="02010600030101010101" pitchFamily="2" charset="-122"/>
              </a:rPr>
              <a:t>一</a:t>
            </a:r>
            <a:r>
              <a:rPr lang="en-US" altLang="zh-CN" sz="4000"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en-US" sz="4000" b="1" dirty="0">
                <a:solidFill>
                  <a:srgbClr val="FF0000"/>
                </a:solidFill>
                <a:latin typeface="黑体" panose="02010609060101010101" pitchFamily="2" charset="-122"/>
                <a:ea typeface="黑体" panose="02010609060101010101" pitchFamily="2" charset="-122"/>
                <a:sym typeface="宋体" panose="02010600030101010101" pitchFamily="2" charset="-122"/>
              </a:rPr>
              <a:t>新式教育的发展</a:t>
            </a:r>
            <a:endParaRPr lang="zh-CN" altLang="en-US" sz="4000"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p:txBody>
      </p:sp>
      <p:sp>
        <p:nvSpPr>
          <p:cNvPr id="3" name="矩形 7174"/>
          <p:cNvSpPr/>
          <p:nvPr/>
        </p:nvSpPr>
        <p:spPr>
          <a:xfrm>
            <a:off x="1056005" y="5894705"/>
            <a:ext cx="9942830" cy="589280"/>
          </a:xfrm>
          <a:prstGeom prst="rect">
            <a:avLst/>
          </a:prstGeom>
          <a:noFill/>
          <a:ln w="38100" cap="flat" cmpd="sng">
            <a:solidFill>
              <a:srgbClr val="7030A0"/>
            </a:solidFill>
            <a:prstDash val="solid"/>
            <a:bevel/>
            <a:headEnd type="none" w="med" len="med"/>
            <a:tailEnd type="none" w="med" len="med"/>
          </a:ln>
        </p:spPr>
        <p:txBody>
          <a:bodyPr wrap="square" anchor="t">
            <a:spAutoFit/>
          </a:bodyPr>
          <a:p>
            <a:pPr>
              <a:lnSpc>
                <a:spcPct val="90000"/>
              </a:lnSpc>
              <a:spcBef>
                <a:spcPct val="20000"/>
              </a:spcBef>
            </a:pPr>
            <a:r>
              <a:rPr lang="zh-CN" altLang="zh-CN" sz="3600" b="1">
                <a:latin typeface="黑体" panose="02010609060101010101" pitchFamily="2" charset="-122"/>
                <a:ea typeface="黑体" panose="02010609060101010101" pitchFamily="2" charset="-122"/>
              </a:rPr>
              <a:t>新式学堂的创办，标志着中国近代教育的开端。</a:t>
            </a:r>
            <a:endParaRPr lang="zh-CN" altLang="zh-CN" sz="3600" b="1">
              <a:latin typeface="黑体" panose="02010609060101010101" pitchFamily="2" charset="-122"/>
              <a:ea typeface="黑体" panose="02010609060101010101" pitchFamily="2" charset="-122"/>
            </a:endParaRPr>
          </a:p>
        </p:txBody>
      </p:sp>
      <p:sp>
        <p:nvSpPr>
          <p:cNvPr id="5143" name="文本框 99"/>
          <p:cNvSpPr txBox="1"/>
          <p:nvPr/>
        </p:nvSpPr>
        <p:spPr>
          <a:xfrm>
            <a:off x="1165225" y="4495165"/>
            <a:ext cx="9888220" cy="1014730"/>
          </a:xfrm>
          <a:prstGeom prst="rect">
            <a:avLst/>
          </a:prstGeom>
          <a:noFill/>
          <a:ln w="9525">
            <a:noFill/>
          </a:ln>
        </p:spPr>
        <p:txBody>
          <a:bodyPr wrap="square" anchor="t">
            <a:spAutoFit/>
          </a:bodyPr>
          <a:p>
            <a:pPr indent="266700"/>
            <a:r>
              <a:rPr lang="en-US" altLang="zh-CN" sz="3200">
                <a:latin typeface="宋体" panose="02010600030101010101" pitchFamily="2" charset="-122"/>
                <a:ea typeface="宋体" panose="02010600030101010101" pitchFamily="2" charset="-122"/>
              </a:rPr>
              <a:t> </a:t>
            </a:r>
            <a:r>
              <a:rPr lang="en-US" altLang="zh-CN" sz="2800">
                <a:latin typeface="宋体" panose="02010600030101010101" pitchFamily="2" charset="-122"/>
                <a:ea typeface="宋体" panose="02010600030101010101" pitchFamily="2" charset="-122"/>
              </a:rPr>
              <a:t> </a:t>
            </a:r>
            <a:r>
              <a:rPr lang="zh-CN" altLang="en-US" sz="2800" b="1" dirty="0">
                <a:latin typeface="Arial" panose="020B0604020202020204" pitchFamily="34" charset="0"/>
                <a:ea typeface="楷体" panose="02010609060101010101" charset="-122"/>
              </a:rPr>
              <a:t>新式学堂的创办，传播了西方先进的文化知识，培养了一些近代人才，为中国近代教育做出了重要贡献。</a:t>
            </a:r>
            <a:endParaRPr lang="zh-CN" altLang="en-US" sz="2800" b="1" dirty="0">
              <a:latin typeface="Arial" panose="020B0604020202020204" pitchFamily="34" charset="0"/>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3975"/>
                                        </p:tgtEl>
                                        <p:attrNameLst>
                                          <p:attrName>style.visibility</p:attrName>
                                        </p:attrNameLst>
                                      </p:cBhvr>
                                      <p:to>
                                        <p:strVal val="visible"/>
                                      </p:to>
                                    </p:set>
                                    <p:anim calcmode="lin" valueType="num">
                                      <p:cBhvr additive="base">
                                        <p:cTn id="7" dur="500" fill="hold"/>
                                        <p:tgtEl>
                                          <p:spTgt spid="83975"/>
                                        </p:tgtEl>
                                        <p:attrNameLst>
                                          <p:attrName>ppt_x</p:attrName>
                                        </p:attrNameLst>
                                      </p:cBhvr>
                                      <p:tavLst>
                                        <p:tav tm="0">
                                          <p:val>
                                            <p:strVal val="0-#ppt_w/2"/>
                                          </p:val>
                                        </p:tav>
                                        <p:tav tm="100000">
                                          <p:val>
                                            <p:strVal val="#ppt_x"/>
                                          </p:val>
                                        </p:tav>
                                      </p:tavLst>
                                    </p:anim>
                                    <p:anim calcmode="lin" valueType="num">
                                      <p:cBhvr additive="base">
                                        <p:cTn id="8" dur="500" fill="hold"/>
                                        <p:tgtEl>
                                          <p:spTgt spid="8397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3979"/>
                                        </p:tgtEl>
                                        <p:attrNameLst>
                                          <p:attrName>style.visibility</p:attrName>
                                        </p:attrNameLst>
                                      </p:cBhvr>
                                      <p:to>
                                        <p:strVal val="visible"/>
                                      </p:to>
                                    </p:set>
                                    <p:anim calcmode="lin" valueType="num">
                                      <p:cBhvr additive="base">
                                        <p:cTn id="13" dur="500" fill="hold"/>
                                        <p:tgtEl>
                                          <p:spTgt spid="83979"/>
                                        </p:tgtEl>
                                        <p:attrNameLst>
                                          <p:attrName>ppt_x</p:attrName>
                                        </p:attrNameLst>
                                      </p:cBhvr>
                                      <p:tavLst>
                                        <p:tav tm="0">
                                          <p:val>
                                            <p:strVal val="0-#ppt_w/2"/>
                                          </p:val>
                                        </p:tav>
                                        <p:tav tm="100000">
                                          <p:val>
                                            <p:strVal val="#ppt_x"/>
                                          </p:val>
                                        </p:tav>
                                      </p:tavLst>
                                    </p:anim>
                                    <p:anim calcmode="lin" valueType="num">
                                      <p:cBhvr additive="base">
                                        <p:cTn id="14" dur="500" fill="hold"/>
                                        <p:tgtEl>
                                          <p:spTgt spid="8397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0" presetClass="entr" presetSubtype="0" fill="hold" grpId="0" nodeType="clickEffect">
                                  <p:stCondLst>
                                    <p:cond delay="0"/>
                                  </p:stCondLst>
                                  <p:childTnLst>
                                    <p:set>
                                      <p:cBhvr>
                                        <p:cTn id="18" dur="1" fill="hold">
                                          <p:stCondLst>
                                            <p:cond delay="0"/>
                                          </p:stCondLst>
                                        </p:cTn>
                                        <p:tgtEl>
                                          <p:spTgt spid="5125"/>
                                        </p:tgtEl>
                                        <p:attrNameLst>
                                          <p:attrName>style.visibility</p:attrName>
                                        </p:attrNameLst>
                                      </p:cBhvr>
                                      <p:to>
                                        <p:strVal val="visible"/>
                                      </p:to>
                                    </p:set>
                                    <p:animEffect transition="in" filter="fade">
                                      <p:cBhvr>
                                        <p:cTn id="19" dur="800" decel="100000"/>
                                        <p:tgtEl>
                                          <p:spTgt spid="5125"/>
                                        </p:tgtEl>
                                      </p:cBhvr>
                                    </p:animEffect>
                                    <p:anim calcmode="lin" valueType="num">
                                      <p:cBhvr>
                                        <p:cTn id="20" dur="800" decel="100000" fill="hold"/>
                                        <p:tgtEl>
                                          <p:spTgt spid="5125"/>
                                        </p:tgtEl>
                                        <p:attrNameLst>
                                          <p:attrName>style.rotation</p:attrName>
                                        </p:attrNameLst>
                                      </p:cBhvr>
                                      <p:tavLst>
                                        <p:tav tm="0">
                                          <p:val>
                                            <p:fltVal val="-90.000000"/>
                                          </p:val>
                                        </p:tav>
                                        <p:tav tm="100000">
                                          <p:val>
                                            <p:fltVal val="0.000000"/>
                                          </p:val>
                                        </p:tav>
                                      </p:tavLst>
                                    </p:anim>
                                    <p:anim calcmode="lin" valueType="num">
                                      <p:cBhvr>
                                        <p:cTn id="21" dur="800" decel="100000" fill="hold"/>
                                        <p:tgtEl>
                                          <p:spTgt spid="5125"/>
                                        </p:tgtEl>
                                        <p:attrNameLst>
                                          <p:attrName>ppt_x</p:attrName>
                                        </p:attrNameLst>
                                      </p:cBhvr>
                                      <p:tavLst>
                                        <p:tav tm="0">
                                          <p:val>
                                            <p:strVal val="#ppt_x+0.4"/>
                                          </p:val>
                                        </p:tav>
                                        <p:tav tm="100000">
                                          <p:val>
                                            <p:strVal val="#ppt_x-0.05"/>
                                          </p:val>
                                        </p:tav>
                                      </p:tavLst>
                                    </p:anim>
                                    <p:anim calcmode="lin" valueType="num">
                                      <p:cBhvr>
                                        <p:cTn id="22" dur="800" decel="100000" fill="hold"/>
                                        <p:tgtEl>
                                          <p:spTgt spid="5125"/>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5125"/>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5125"/>
                                        </p:tgtEl>
                                        <p:attrNameLst>
                                          <p:attrName>ppt_y</p:attrName>
                                        </p:attrNameLst>
                                      </p:cBhvr>
                                      <p:tavLst>
                                        <p:tav tm="0">
                                          <p:val>
                                            <p:strVal val="#ppt_y+0.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800" decel="100000"/>
                                        <p:tgtEl>
                                          <p:spTgt spid="3"/>
                                        </p:tgtEl>
                                      </p:cBhvr>
                                    </p:animEffect>
                                    <p:anim calcmode="lin" valueType="num">
                                      <p:cBhvr>
                                        <p:cTn id="30" dur="800" decel="100000" fill="hold"/>
                                        <p:tgtEl>
                                          <p:spTgt spid="3"/>
                                        </p:tgtEl>
                                        <p:attrNameLst>
                                          <p:attrName>style.rotation</p:attrName>
                                        </p:attrNameLst>
                                      </p:cBhvr>
                                      <p:tavLst>
                                        <p:tav tm="0">
                                          <p:val>
                                            <p:fltVal val="-90.000000"/>
                                          </p:val>
                                        </p:tav>
                                        <p:tav tm="100000">
                                          <p:val>
                                            <p:fltVal val="0.000000"/>
                                          </p:val>
                                        </p:tav>
                                      </p:tavLst>
                                    </p:anim>
                                    <p:anim calcmode="lin" valueType="num">
                                      <p:cBhvr>
                                        <p:cTn id="31" dur="800" decel="100000" fill="hold"/>
                                        <p:tgtEl>
                                          <p:spTgt spid="3"/>
                                        </p:tgtEl>
                                        <p:attrNameLst>
                                          <p:attrName>ppt_x</p:attrName>
                                        </p:attrNameLst>
                                      </p:cBhvr>
                                      <p:tavLst>
                                        <p:tav tm="0">
                                          <p:val>
                                            <p:strVal val="#ppt_x+0.4"/>
                                          </p:val>
                                        </p:tav>
                                        <p:tav tm="100000">
                                          <p:val>
                                            <p:strVal val="#ppt_x-0.05"/>
                                          </p:val>
                                        </p:tav>
                                      </p:tavLst>
                                    </p:anim>
                                    <p:anim calcmode="lin" valueType="num">
                                      <p:cBhvr>
                                        <p:cTn id="32" dur="800" decel="100000" fill="hold"/>
                                        <p:tgtEl>
                                          <p:spTgt spid="3"/>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5143"/>
                                        </p:tgtEl>
                                        <p:attrNameLst>
                                          <p:attrName>style.visibility</p:attrName>
                                        </p:attrNameLst>
                                      </p:cBhvr>
                                      <p:to>
                                        <p:strVal val="visible"/>
                                      </p:to>
                                    </p:set>
                                    <p:anim calcmode="lin" valueType="num">
                                      <p:cBhvr>
                                        <p:cTn id="39" dur="500"/>
                                        <p:tgtEl>
                                          <p:spTgt spid="5143"/>
                                        </p:tgtEl>
                                        <p:attrNameLst>
                                          <p:attrName>ppt_y</p:attrName>
                                        </p:attrNameLst>
                                      </p:cBhvr>
                                      <p:tavLst>
                                        <p:tav tm="0">
                                          <p:val>
                                            <p:strVal val="#ppt_y+#ppt_h*1.125000"/>
                                          </p:val>
                                        </p:tav>
                                        <p:tav tm="100000">
                                          <p:val>
                                            <p:strVal val="#ppt_y"/>
                                          </p:val>
                                        </p:tav>
                                      </p:tavLst>
                                    </p:anim>
                                    <p:animEffect transition="in" filter="wipe(up)">
                                      <p:cBhvr>
                                        <p:cTn id="40" dur="500"/>
                                        <p:tgtEl>
                                          <p:spTgt spid="5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5" grpId="0"/>
      <p:bldP spid="83979" grpId="0"/>
      <p:bldP spid="5125" grpId="0" bldLvl="0" animBg="1"/>
      <p:bldP spid="3" grpId="0" bldLvl="0" animBg="1"/>
      <p:bldP spid="5143"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4995" name="矩形 84994"/>
          <p:cNvSpPr/>
          <p:nvPr/>
        </p:nvSpPr>
        <p:spPr>
          <a:xfrm>
            <a:off x="1938020" y="5867400"/>
            <a:ext cx="3124200" cy="583565"/>
          </a:xfrm>
          <a:prstGeom prst="rect">
            <a:avLst/>
          </a:prstGeom>
          <a:noFill/>
          <a:ln w="9525">
            <a:noFill/>
          </a:ln>
        </p:spPr>
        <p:txBody>
          <a:bodyPr>
            <a:spAutoFit/>
          </a:bodyPr>
          <a:p>
            <a:pPr>
              <a:spcBef>
                <a:spcPct val="50000"/>
              </a:spcBef>
            </a:pPr>
            <a:r>
              <a:rPr lang="zh-CN" altLang="en-US" sz="3200" b="1" dirty="0">
                <a:solidFill>
                  <a:srgbClr val="FF00FF"/>
                </a:solidFill>
                <a:latin typeface="Arial" panose="020B0604020202020204" pitchFamily="34" charset="0"/>
              </a:rPr>
              <a:t>京师同文馆</a:t>
            </a:r>
            <a:endParaRPr lang="zh-CN" altLang="en-US" sz="3200" b="1" dirty="0">
              <a:solidFill>
                <a:srgbClr val="FF00FF"/>
              </a:solidFill>
              <a:latin typeface="Arial" panose="020B0604020202020204" pitchFamily="34" charset="0"/>
            </a:endParaRPr>
          </a:p>
        </p:txBody>
      </p:sp>
      <p:sp>
        <p:nvSpPr>
          <p:cNvPr id="84996" name="文本框 84995"/>
          <p:cNvSpPr txBox="1"/>
          <p:nvPr/>
        </p:nvSpPr>
        <p:spPr>
          <a:xfrm>
            <a:off x="7769860" y="671195"/>
            <a:ext cx="2029460" cy="5882005"/>
          </a:xfrm>
          <a:prstGeom prst="rect">
            <a:avLst/>
          </a:prstGeom>
          <a:noFill/>
          <a:ln w="9525">
            <a:noFill/>
          </a:ln>
        </p:spPr>
        <p:txBody>
          <a:bodyPr vert="eaVert" wrap="square">
            <a:spAutoFit/>
          </a:bodyPr>
          <a:p>
            <a:pPr>
              <a:spcBef>
                <a:spcPct val="50000"/>
              </a:spcBef>
            </a:pPr>
            <a:r>
              <a:rPr lang="zh-CN" altLang="en-US" sz="4000" b="1" dirty="0">
                <a:latin typeface="Arial" panose="020B0604020202020204" pitchFamily="34" charset="0"/>
              </a:rPr>
              <a:t>近代中国创办</a:t>
            </a:r>
            <a:r>
              <a:rPr lang="zh-CN" altLang="en-US" sz="4000" b="1" dirty="0">
                <a:solidFill>
                  <a:srgbClr val="FF00FF"/>
                </a:solidFill>
                <a:latin typeface="Arial" panose="020B0604020202020204" pitchFamily="34" charset="0"/>
              </a:rPr>
              <a:t>最早</a:t>
            </a:r>
            <a:r>
              <a:rPr lang="zh-CN" altLang="en-US" sz="4000" b="1" dirty="0">
                <a:latin typeface="Arial" panose="020B0604020202020204" pitchFamily="34" charset="0"/>
              </a:rPr>
              <a:t>的一所新式学校</a:t>
            </a:r>
            <a:endParaRPr lang="zh-CN" altLang="en-US" sz="4000" b="1" dirty="0">
              <a:latin typeface="Arial" panose="020B0604020202020204" pitchFamily="34" charset="0"/>
            </a:endParaRPr>
          </a:p>
          <a:p>
            <a:endParaRPr lang="zh-CN" altLang="en-US" sz="4000" b="1" dirty="0">
              <a:latin typeface="Arial" panose="020B0604020202020204" pitchFamily="34" charset="0"/>
            </a:endParaRPr>
          </a:p>
        </p:txBody>
      </p:sp>
      <p:pic>
        <p:nvPicPr>
          <p:cNvPr id="6145" name="图片 7173" descr="北京同文馆旧址"/>
          <p:cNvPicPr>
            <a:picLocks noChangeAspect="1"/>
          </p:cNvPicPr>
          <p:nvPr/>
        </p:nvPicPr>
        <p:blipFill>
          <a:blip r:embed="rId1"/>
          <a:stretch>
            <a:fillRect/>
          </a:stretch>
        </p:blipFill>
        <p:spPr>
          <a:xfrm>
            <a:off x="797560" y="91440"/>
            <a:ext cx="5770880" cy="54705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800" decel="100000"/>
                                        <p:tgtEl>
                                          <p:spTgt spid="6145"/>
                                        </p:tgtEl>
                                      </p:cBhvr>
                                    </p:animEffect>
                                    <p:anim calcmode="lin" valueType="num">
                                      <p:cBhvr>
                                        <p:cTn id="8" dur="800" decel="100000" fill="hold"/>
                                        <p:tgtEl>
                                          <p:spTgt spid="6145"/>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6145"/>
                                        </p:tgtEl>
                                        <p:attrNameLst>
                                          <p:attrName>ppt_x</p:attrName>
                                        </p:attrNameLst>
                                      </p:cBhvr>
                                      <p:tavLst>
                                        <p:tav tm="0">
                                          <p:val>
                                            <p:strVal val="#ppt_x+0.4"/>
                                          </p:val>
                                        </p:tav>
                                        <p:tav tm="100000">
                                          <p:val>
                                            <p:strVal val="#ppt_x-0.05"/>
                                          </p:val>
                                        </p:tav>
                                      </p:tavLst>
                                    </p:anim>
                                    <p:anim calcmode="lin" valueType="num">
                                      <p:cBhvr>
                                        <p:cTn id="10" dur="800" decel="100000" fill="hold"/>
                                        <p:tgtEl>
                                          <p:spTgt spid="614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14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14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2" name="Group 2"/>
          <p:cNvGrpSpPr/>
          <p:nvPr/>
        </p:nvGrpSpPr>
        <p:grpSpPr>
          <a:xfrm>
            <a:off x="665480" y="1344930"/>
            <a:ext cx="5897245" cy="5217179"/>
            <a:chOff x="0" y="0"/>
            <a:chExt cx="3072" cy="3124"/>
          </a:xfrm>
        </p:grpSpPr>
        <p:pic>
          <p:nvPicPr>
            <p:cNvPr id="10243" name="Picture 3" descr="京师大学堂"/>
            <p:cNvPicPr>
              <a:picLocks noChangeAspect="1"/>
            </p:cNvPicPr>
            <p:nvPr/>
          </p:nvPicPr>
          <p:blipFill>
            <a:blip r:embed="rId1"/>
            <a:stretch>
              <a:fillRect/>
            </a:stretch>
          </p:blipFill>
          <p:spPr>
            <a:xfrm>
              <a:off x="0" y="0"/>
              <a:ext cx="3072" cy="3072"/>
            </a:xfrm>
            <a:prstGeom prst="rect">
              <a:avLst/>
            </a:prstGeom>
            <a:noFill/>
            <a:ln w="9525">
              <a:noFill/>
            </a:ln>
          </p:spPr>
        </p:pic>
        <p:sp>
          <p:nvSpPr>
            <p:cNvPr id="10244" name="Text Box 4"/>
            <p:cNvSpPr txBox="1"/>
            <p:nvPr/>
          </p:nvSpPr>
          <p:spPr>
            <a:xfrm>
              <a:off x="672" y="2775"/>
              <a:ext cx="1916" cy="349"/>
            </a:xfrm>
            <a:prstGeom prst="rect">
              <a:avLst/>
            </a:prstGeom>
            <a:noFill/>
            <a:ln w="9525">
              <a:noFill/>
            </a:ln>
          </p:spPr>
          <p:txBody>
            <a:bodyPr wrap="square">
              <a:spAutoFit/>
            </a:bodyPr>
            <a:p>
              <a:pPr>
                <a:buFont typeface="Arial" panose="020B0604020202020204" pitchFamily="34" charset="0"/>
                <a:buNone/>
              </a:pPr>
              <a:r>
                <a:rPr lang="zh-CN" altLang="en-US" sz="3200" b="1" dirty="0">
                  <a:solidFill>
                    <a:srgbClr val="000066"/>
                  </a:solidFill>
                  <a:latin typeface="Times New Roman" panose="02020603050405020304" pitchFamily="18" charset="0"/>
                  <a:ea typeface="楷体_GB2312" pitchFamily="1" charset="-122"/>
                </a:rPr>
                <a:t>京师大学堂原址</a:t>
              </a:r>
              <a:endParaRPr lang="zh-CN" altLang="en-US" sz="3200" b="1" dirty="0">
                <a:solidFill>
                  <a:srgbClr val="000066"/>
                </a:solidFill>
                <a:latin typeface="Times New Roman" panose="02020603050405020304" pitchFamily="18" charset="0"/>
                <a:ea typeface="楷体_GB2312" pitchFamily="1" charset="-122"/>
              </a:endParaRPr>
            </a:p>
          </p:txBody>
        </p:sp>
      </p:grpSp>
      <p:sp>
        <p:nvSpPr>
          <p:cNvPr id="10245" name="Rectangle 5"/>
          <p:cNvSpPr/>
          <p:nvPr/>
        </p:nvSpPr>
        <p:spPr>
          <a:xfrm>
            <a:off x="6863080" y="2191385"/>
            <a:ext cx="4739640" cy="2861310"/>
          </a:xfrm>
          <a:prstGeom prst="rect">
            <a:avLst/>
          </a:prstGeom>
          <a:noFill/>
          <a:ln w="9525">
            <a:noFill/>
          </a:ln>
        </p:spPr>
        <p:txBody>
          <a:bodyPr wrap="square">
            <a:spAutoFit/>
          </a:bodyPr>
          <a:p>
            <a:pPr>
              <a:spcBef>
                <a:spcPct val="50000"/>
              </a:spcBef>
              <a:buFont typeface="Arial" panose="020B0604020202020204" pitchFamily="34" charset="0"/>
              <a:buNone/>
            </a:pPr>
            <a:r>
              <a:rPr lang="en-US" altLang="zh-CN" sz="2800" b="1" dirty="0">
                <a:solidFill>
                  <a:srgbClr val="000066"/>
                </a:solidFill>
                <a:latin typeface="Times New Roman" panose="02020603050405020304" pitchFamily="18" charset="0"/>
                <a:ea typeface="楷体_GB2312" pitchFamily="1" charset="-122"/>
              </a:rPr>
              <a:t>       </a:t>
            </a:r>
            <a:r>
              <a:rPr lang="zh-CN" altLang="en-US" sz="3600" b="1" dirty="0">
                <a:solidFill>
                  <a:schemeClr val="hlink"/>
                </a:solidFill>
                <a:latin typeface="Times New Roman" panose="02020603050405020304" pitchFamily="18" charset="0"/>
                <a:ea typeface="楷体_GB2312" pitchFamily="1" charset="-122"/>
              </a:rPr>
              <a:t>京师大学堂</a:t>
            </a:r>
            <a:r>
              <a:rPr lang="zh-CN" altLang="en-US" sz="3600" b="1" dirty="0">
                <a:solidFill>
                  <a:srgbClr val="FF0000"/>
                </a:solidFill>
                <a:latin typeface="Times New Roman" panose="02020603050405020304" pitchFamily="18" charset="0"/>
                <a:ea typeface="楷体_GB2312" pitchFamily="1" charset="-122"/>
              </a:rPr>
              <a:t>是中国近代第一所国家建立的</a:t>
            </a:r>
            <a:r>
              <a:rPr lang="zh-CN" altLang="en-US" sz="3600" b="1" u="sng" dirty="0">
                <a:solidFill>
                  <a:srgbClr val="FF0000"/>
                </a:solidFill>
                <a:latin typeface="Times New Roman" panose="02020603050405020304" pitchFamily="18" charset="0"/>
                <a:ea typeface="楷体_GB2312" pitchFamily="1" charset="-122"/>
              </a:rPr>
              <a:t>最高学府</a:t>
            </a:r>
            <a:r>
              <a:rPr lang="zh-CN" altLang="en-US" sz="3600" b="1" dirty="0">
                <a:solidFill>
                  <a:srgbClr val="000066"/>
                </a:solidFill>
                <a:latin typeface="Times New Roman" panose="02020603050405020304" pitchFamily="18" charset="0"/>
                <a:ea typeface="楷体_GB2312" pitchFamily="1" charset="-122"/>
              </a:rPr>
              <a:t>，</a:t>
            </a:r>
            <a:r>
              <a:rPr lang="zh-CN" altLang="en-US" sz="3600" b="1" dirty="0">
                <a:solidFill>
                  <a:schemeClr val="hlink"/>
                </a:solidFill>
                <a:latin typeface="Times New Roman" panose="02020603050405020304" pitchFamily="18" charset="0"/>
                <a:ea typeface="楷体_GB2312" pitchFamily="1" charset="-122"/>
              </a:rPr>
              <a:t>它的建立使近代中国教育改革迈出了</a:t>
            </a:r>
            <a:r>
              <a:rPr lang="zh-CN" altLang="en-US" sz="3600" b="1" dirty="0">
                <a:solidFill>
                  <a:srgbClr val="FF0000"/>
                </a:solidFill>
                <a:latin typeface="Times New Roman" panose="02020603050405020304" pitchFamily="18" charset="0"/>
                <a:ea typeface="楷体_GB2312" pitchFamily="1" charset="-122"/>
              </a:rPr>
              <a:t>重要的一步</a:t>
            </a:r>
            <a:r>
              <a:rPr lang="zh-CN" altLang="en-US" sz="3600" b="1" dirty="0">
                <a:solidFill>
                  <a:srgbClr val="AC2900"/>
                </a:solidFill>
                <a:latin typeface="Times New Roman" panose="02020603050405020304" pitchFamily="18" charset="0"/>
                <a:ea typeface="楷体_GB2312" pitchFamily="1" charset="-122"/>
              </a:rPr>
              <a:t>。</a:t>
            </a:r>
            <a:endParaRPr lang="zh-CN" altLang="en-US" sz="3600" b="1" dirty="0">
              <a:solidFill>
                <a:srgbClr val="AC2900"/>
              </a:solidFill>
              <a:latin typeface="Times New Roman" panose="02020603050405020304" pitchFamily="18" charset="0"/>
              <a:ea typeface="楷体_GB2312" pitchFamily="1" charset="-122"/>
            </a:endParaRPr>
          </a:p>
        </p:txBody>
      </p:sp>
      <p:pic>
        <p:nvPicPr>
          <p:cNvPr id="10246" name="Picture 6" descr="01"/>
          <p:cNvPicPr>
            <a:picLocks noChangeAspect="1"/>
          </p:cNvPicPr>
          <p:nvPr/>
        </p:nvPicPr>
        <p:blipFill>
          <a:blip r:embed="rId2"/>
          <a:stretch>
            <a:fillRect/>
          </a:stretch>
        </p:blipFill>
        <p:spPr>
          <a:xfrm>
            <a:off x="289560" y="38100"/>
            <a:ext cx="2573655" cy="94234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1266" name="Picture 2" descr="01"/>
          <p:cNvPicPr>
            <a:picLocks noChangeAspect="1"/>
          </p:cNvPicPr>
          <p:nvPr/>
        </p:nvPicPr>
        <p:blipFill>
          <a:blip r:embed="rId1"/>
          <a:stretch>
            <a:fillRect/>
          </a:stretch>
        </p:blipFill>
        <p:spPr>
          <a:xfrm>
            <a:off x="167640" y="288925"/>
            <a:ext cx="2228850" cy="777875"/>
          </a:xfrm>
          <a:prstGeom prst="rect">
            <a:avLst/>
          </a:prstGeom>
          <a:noFill/>
          <a:ln w="9525">
            <a:noFill/>
          </a:ln>
        </p:spPr>
      </p:pic>
      <p:pic>
        <p:nvPicPr>
          <p:cNvPr id="11267" name="Picture 3"/>
          <p:cNvPicPr>
            <a:picLocks noChangeAspect="1"/>
          </p:cNvPicPr>
          <p:nvPr/>
        </p:nvPicPr>
        <p:blipFill>
          <a:blip r:embed="rId2"/>
          <a:stretch>
            <a:fillRect/>
          </a:stretch>
        </p:blipFill>
        <p:spPr>
          <a:xfrm>
            <a:off x="379730" y="1414780"/>
            <a:ext cx="6859905" cy="5012055"/>
          </a:xfrm>
          <a:prstGeom prst="rect">
            <a:avLst/>
          </a:prstGeom>
          <a:noFill/>
          <a:ln w="9525">
            <a:noFill/>
          </a:ln>
        </p:spPr>
      </p:pic>
      <p:sp>
        <p:nvSpPr>
          <p:cNvPr id="11268" name="Text Box 4"/>
          <p:cNvSpPr txBox="1"/>
          <p:nvPr/>
        </p:nvSpPr>
        <p:spPr>
          <a:xfrm rot="16200000">
            <a:off x="8952865" y="1000760"/>
            <a:ext cx="1844675" cy="4857115"/>
          </a:xfrm>
          <a:prstGeom prst="rect">
            <a:avLst/>
          </a:prstGeom>
          <a:noFill/>
          <a:ln w="9525">
            <a:noFill/>
          </a:ln>
        </p:spPr>
        <p:txBody>
          <a:bodyPr vert="eaVert" wrap="square">
            <a:spAutoFit/>
          </a:bodyPr>
          <a:p>
            <a:pPr>
              <a:buFont typeface="Arial" panose="020B0604020202020204" pitchFamily="34" charset="0"/>
              <a:buNone/>
            </a:pPr>
            <a:r>
              <a:rPr lang="en-US" altLang="zh-CN" sz="3200" b="1" dirty="0">
                <a:latin typeface="Times New Roman" panose="02020603050405020304" pitchFamily="18" charset="0"/>
                <a:ea typeface="楷体_GB2312" pitchFamily="1" charset="-122"/>
              </a:rPr>
              <a:t>      </a:t>
            </a:r>
            <a:r>
              <a:rPr lang="zh-CN" altLang="en-US" sz="3600" b="1" dirty="0">
                <a:latin typeface="Times New Roman" panose="02020603050405020304" pitchFamily="18" charset="0"/>
                <a:ea typeface="楷体_GB2312" pitchFamily="1" charset="-122"/>
              </a:rPr>
              <a:t>辛亥革命后（</a:t>
            </a:r>
            <a:r>
              <a:rPr lang="en-US" altLang="zh-CN" sz="3600" b="1" dirty="0">
                <a:latin typeface="Times New Roman" panose="02020603050405020304" pitchFamily="18" charset="0"/>
                <a:ea typeface="楷体_GB2312" pitchFamily="1" charset="-122"/>
              </a:rPr>
              <a:t>1912</a:t>
            </a:r>
            <a:r>
              <a:rPr lang="zh-CN" altLang="en-US" sz="3600" b="1" dirty="0">
                <a:latin typeface="Times New Roman" panose="02020603050405020304" pitchFamily="18" charset="0"/>
                <a:ea typeface="楷体_GB2312" pitchFamily="1" charset="-122"/>
              </a:rPr>
              <a:t>年），京师大学堂，改名为北京大学。</a:t>
            </a:r>
            <a:endParaRPr lang="zh-CN" altLang="en-US" sz="3600" b="1" dirty="0">
              <a:latin typeface="Times New Roman" panose="02020603050405020304" pitchFamily="18" charset="0"/>
              <a:ea typeface="楷体_GB2312" pitchFamily="1" charset="-122"/>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9090" name="文本框 89089"/>
          <p:cNvSpPr txBox="1"/>
          <p:nvPr/>
        </p:nvSpPr>
        <p:spPr>
          <a:xfrm>
            <a:off x="502920" y="396240"/>
            <a:ext cx="7284720" cy="6369685"/>
          </a:xfrm>
          <a:prstGeom prst="rect">
            <a:avLst/>
          </a:prstGeom>
          <a:noFill/>
          <a:ln w="9525">
            <a:noFill/>
          </a:ln>
        </p:spPr>
        <p:txBody>
          <a:bodyPr wrap="square">
            <a:spAutoFit/>
          </a:bodyPr>
          <a:p>
            <a:pPr algn="ctr">
              <a:spcBef>
                <a:spcPct val="50000"/>
              </a:spcBef>
              <a:buClr>
                <a:schemeClr val="bg1"/>
              </a:buClr>
            </a:pPr>
            <a:r>
              <a:rPr lang="zh-CN" altLang="en-US" sz="4000" b="1" dirty="0">
                <a:solidFill>
                  <a:srgbClr val="FF0000"/>
                </a:solidFill>
                <a:latin typeface="Times New Roman" panose="02020603050405020304" pitchFamily="18" charset="0"/>
              </a:rPr>
              <a:t>北大名人：</a:t>
            </a:r>
            <a:endParaRPr lang="zh-CN" altLang="en-US" sz="4000" b="1" dirty="0">
              <a:solidFill>
                <a:srgbClr val="FF0000"/>
              </a:solidFill>
              <a:latin typeface="Times New Roman" panose="02020603050405020304" pitchFamily="18" charset="0"/>
            </a:endParaRPr>
          </a:p>
          <a:p>
            <a:pPr>
              <a:spcBef>
                <a:spcPct val="50000"/>
              </a:spcBef>
              <a:buClr>
                <a:schemeClr val="bg1"/>
              </a:buClr>
            </a:pPr>
            <a:r>
              <a:rPr lang="zh-CN" altLang="en-US" sz="3200" b="1" dirty="0">
                <a:solidFill>
                  <a:schemeClr val="accent2"/>
                </a:solidFill>
                <a:latin typeface="Times New Roman" panose="02020603050405020304" pitchFamily="18" charset="0"/>
              </a:rPr>
              <a:t>陈独秀：</a:t>
            </a:r>
            <a:r>
              <a:rPr lang="en-US" altLang="zh-CN" sz="3200" b="1" dirty="0">
                <a:solidFill>
                  <a:schemeClr val="accent2"/>
                </a:solidFill>
                <a:latin typeface="Times New Roman" panose="02020603050405020304" pitchFamily="18" charset="0"/>
              </a:rPr>
              <a:t>1916</a:t>
            </a:r>
            <a:r>
              <a:rPr lang="zh-CN" altLang="en-US" sz="3200" b="1" dirty="0">
                <a:solidFill>
                  <a:schemeClr val="accent2"/>
                </a:solidFill>
                <a:latin typeface="Times New Roman" panose="02020603050405020304" pitchFamily="18" charset="0"/>
              </a:rPr>
              <a:t>年任北京大学教授</a:t>
            </a:r>
            <a:endParaRPr lang="zh-CN" altLang="en-US" sz="3200" b="1" dirty="0">
              <a:solidFill>
                <a:schemeClr val="accent2"/>
              </a:solidFill>
              <a:latin typeface="Times New Roman" panose="02020603050405020304" pitchFamily="18" charset="0"/>
            </a:endParaRPr>
          </a:p>
          <a:p>
            <a:pPr>
              <a:spcBef>
                <a:spcPct val="50000"/>
              </a:spcBef>
              <a:buClr>
                <a:schemeClr val="bg1"/>
              </a:buClr>
            </a:pPr>
            <a:r>
              <a:rPr lang="zh-CN" altLang="en-US" sz="3200" b="1" dirty="0">
                <a:solidFill>
                  <a:schemeClr val="accent2"/>
                </a:solidFill>
                <a:latin typeface="Times New Roman" panose="02020603050405020304" pitchFamily="18" charset="0"/>
              </a:rPr>
              <a:t>蔡元培：</a:t>
            </a:r>
            <a:r>
              <a:rPr lang="en-US" altLang="zh-CN" sz="3200" b="1" dirty="0">
                <a:solidFill>
                  <a:schemeClr val="accent2"/>
                </a:solidFill>
                <a:latin typeface="Times New Roman" panose="02020603050405020304" pitchFamily="18" charset="0"/>
              </a:rPr>
              <a:t>1917</a:t>
            </a:r>
            <a:r>
              <a:rPr lang="zh-CN" altLang="en-US" sz="3200" b="1" dirty="0">
                <a:solidFill>
                  <a:schemeClr val="accent2"/>
                </a:solidFill>
                <a:latin typeface="Times New Roman" panose="02020603050405020304" pitchFamily="18" charset="0"/>
              </a:rPr>
              <a:t>年任北京大学校长</a:t>
            </a:r>
            <a:endParaRPr lang="zh-CN" altLang="en-US" sz="3200" b="1" dirty="0">
              <a:solidFill>
                <a:schemeClr val="accent2"/>
              </a:solidFill>
              <a:latin typeface="Times New Roman" panose="02020603050405020304" pitchFamily="18" charset="0"/>
            </a:endParaRPr>
          </a:p>
          <a:p>
            <a:pPr>
              <a:spcBef>
                <a:spcPct val="50000"/>
              </a:spcBef>
              <a:buClr>
                <a:schemeClr val="bg1"/>
              </a:buClr>
            </a:pPr>
            <a:r>
              <a:rPr lang="zh-CN" altLang="en-US" sz="3200" b="1" dirty="0">
                <a:solidFill>
                  <a:schemeClr val="accent2"/>
                </a:solidFill>
                <a:latin typeface="Times New Roman" panose="02020603050405020304" pitchFamily="18" charset="0"/>
              </a:rPr>
              <a:t>胡适：</a:t>
            </a:r>
            <a:r>
              <a:rPr lang="en-US" altLang="zh-CN" sz="3200" b="1" dirty="0">
                <a:solidFill>
                  <a:schemeClr val="accent2"/>
                </a:solidFill>
                <a:latin typeface="Times New Roman" panose="02020603050405020304" pitchFamily="18" charset="0"/>
              </a:rPr>
              <a:t>1917</a:t>
            </a:r>
            <a:r>
              <a:rPr lang="zh-CN" altLang="en-US" sz="3200" b="1" dirty="0">
                <a:solidFill>
                  <a:schemeClr val="accent2"/>
                </a:solidFill>
                <a:latin typeface="Times New Roman" panose="02020603050405020304" pitchFamily="18" charset="0"/>
              </a:rPr>
              <a:t>年任北京大学教授，</a:t>
            </a:r>
            <a:endParaRPr lang="zh-CN" altLang="en-US" sz="3200" b="1" dirty="0">
              <a:solidFill>
                <a:schemeClr val="accent2"/>
              </a:solidFill>
              <a:latin typeface="Times New Roman" panose="02020603050405020304" pitchFamily="18" charset="0"/>
            </a:endParaRPr>
          </a:p>
          <a:p>
            <a:pPr>
              <a:spcBef>
                <a:spcPct val="50000"/>
              </a:spcBef>
              <a:buClr>
                <a:schemeClr val="bg1"/>
              </a:buClr>
            </a:pPr>
            <a:r>
              <a:rPr lang="zh-CN" altLang="en-US" sz="3200" b="1" dirty="0">
                <a:solidFill>
                  <a:schemeClr val="accent2"/>
                </a:solidFill>
                <a:latin typeface="Times New Roman" panose="02020603050405020304" pitchFamily="18" charset="0"/>
              </a:rPr>
              <a:t>李大钊：</a:t>
            </a:r>
            <a:r>
              <a:rPr lang="en-US" altLang="zh-CN" sz="3200" b="1" dirty="0">
                <a:solidFill>
                  <a:schemeClr val="accent2"/>
                </a:solidFill>
                <a:latin typeface="Times New Roman" panose="02020603050405020304" pitchFamily="18" charset="0"/>
              </a:rPr>
              <a:t>1918</a:t>
            </a:r>
            <a:r>
              <a:rPr lang="zh-CN" altLang="en-US" sz="3200" b="1" dirty="0">
                <a:solidFill>
                  <a:schemeClr val="accent2"/>
                </a:solidFill>
                <a:latin typeface="Times New Roman" panose="02020603050405020304" pitchFamily="18" charset="0"/>
              </a:rPr>
              <a:t>年任北京大学图书馆主任</a:t>
            </a:r>
            <a:endParaRPr lang="zh-CN" altLang="en-US" sz="3200" b="1" dirty="0">
              <a:solidFill>
                <a:schemeClr val="accent2"/>
              </a:solidFill>
              <a:latin typeface="Times New Roman" panose="02020603050405020304" pitchFamily="18" charset="0"/>
            </a:endParaRPr>
          </a:p>
          <a:p>
            <a:pPr>
              <a:spcBef>
                <a:spcPct val="50000"/>
              </a:spcBef>
              <a:buClr>
                <a:schemeClr val="bg1"/>
              </a:buClr>
            </a:pPr>
            <a:r>
              <a:rPr lang="zh-CN" altLang="en-US" sz="3200" b="1" dirty="0">
                <a:solidFill>
                  <a:schemeClr val="accent2"/>
                </a:solidFill>
                <a:latin typeface="Times New Roman" panose="02020603050405020304" pitchFamily="18" charset="0"/>
              </a:rPr>
              <a:t>茅盾：</a:t>
            </a:r>
            <a:r>
              <a:rPr lang="en-US" altLang="zh-CN" sz="3200" b="1" dirty="0">
                <a:solidFill>
                  <a:schemeClr val="accent2"/>
                </a:solidFill>
                <a:latin typeface="Times New Roman" panose="02020603050405020304" pitchFamily="18" charset="0"/>
              </a:rPr>
              <a:t>1913</a:t>
            </a:r>
            <a:r>
              <a:rPr lang="zh-CN" altLang="en-US" sz="3200" b="1" dirty="0">
                <a:solidFill>
                  <a:schemeClr val="accent2"/>
                </a:solidFill>
                <a:latin typeface="Times New Roman" panose="02020603050405020304" pitchFamily="18" charset="0"/>
              </a:rPr>
              <a:t>年考入北大预科班</a:t>
            </a:r>
            <a:r>
              <a:rPr lang="en-US" altLang="zh-CN" sz="3200" b="1" dirty="0">
                <a:solidFill>
                  <a:schemeClr val="accent2"/>
                </a:solidFill>
                <a:latin typeface="Times New Roman" panose="02020603050405020304" pitchFamily="18" charset="0"/>
              </a:rPr>
              <a:t>,</a:t>
            </a:r>
            <a:r>
              <a:rPr lang="zh-CN" altLang="en-US" sz="3200" b="1" dirty="0">
                <a:solidFill>
                  <a:schemeClr val="accent2"/>
                </a:solidFill>
                <a:latin typeface="Times New Roman" panose="02020603050405020304" pitchFamily="18" charset="0"/>
              </a:rPr>
              <a:t>由于贫困</a:t>
            </a:r>
            <a:endParaRPr lang="zh-CN" altLang="en-US" sz="3200" b="1" dirty="0">
              <a:solidFill>
                <a:schemeClr val="accent2"/>
              </a:solidFill>
              <a:latin typeface="Times New Roman" panose="02020603050405020304" pitchFamily="18" charset="0"/>
            </a:endParaRPr>
          </a:p>
          <a:p>
            <a:pPr>
              <a:spcBef>
                <a:spcPct val="50000"/>
              </a:spcBef>
              <a:buClr>
                <a:schemeClr val="bg1"/>
              </a:buClr>
            </a:pPr>
            <a:r>
              <a:rPr lang="zh-CN" altLang="en-US" sz="3200" b="1" dirty="0">
                <a:solidFill>
                  <a:schemeClr val="accent2"/>
                </a:solidFill>
                <a:latin typeface="Times New Roman" panose="02020603050405020304" pitchFamily="18" charset="0"/>
              </a:rPr>
              <a:t>没再继续读。</a:t>
            </a:r>
            <a:endParaRPr lang="zh-CN" altLang="en-US" sz="3200" b="1" dirty="0">
              <a:solidFill>
                <a:schemeClr val="accent2"/>
              </a:solidFill>
              <a:latin typeface="Times New Roman" panose="02020603050405020304" pitchFamily="18" charset="0"/>
            </a:endParaRPr>
          </a:p>
          <a:p>
            <a:pPr>
              <a:spcBef>
                <a:spcPct val="50000"/>
              </a:spcBef>
              <a:buClr>
                <a:schemeClr val="bg1"/>
              </a:buClr>
            </a:pPr>
            <a:r>
              <a:rPr lang="zh-CN" altLang="en-US" sz="3200" b="1" dirty="0">
                <a:solidFill>
                  <a:schemeClr val="accent2"/>
                </a:solidFill>
                <a:latin typeface="Times New Roman" panose="02020603050405020304" pitchFamily="18" charset="0"/>
              </a:rPr>
              <a:t>马寅初：</a:t>
            </a:r>
            <a:r>
              <a:rPr lang="en-US" altLang="zh-CN" sz="3200" b="1" dirty="0">
                <a:solidFill>
                  <a:schemeClr val="accent2"/>
                </a:solidFill>
                <a:latin typeface="Times New Roman" panose="02020603050405020304" pitchFamily="18" charset="0"/>
              </a:rPr>
              <a:t>1915</a:t>
            </a:r>
            <a:r>
              <a:rPr lang="zh-CN" altLang="en-US" sz="3200" b="1" dirty="0">
                <a:solidFill>
                  <a:schemeClr val="accent2"/>
                </a:solidFill>
                <a:latin typeface="Times New Roman" panose="02020603050405020304" pitchFamily="18" charset="0"/>
              </a:rPr>
              <a:t>年在北京大学担任经济学教授。</a:t>
            </a:r>
            <a:endParaRPr lang="zh-CN" altLang="en-US" sz="3200" b="1">
              <a:solidFill>
                <a:schemeClr val="accent2"/>
              </a:solidFill>
              <a:latin typeface="Times New Roman" panose="02020603050405020304" pitchFamily="18" charset="0"/>
            </a:endParaRPr>
          </a:p>
        </p:txBody>
      </p:sp>
      <p:pic>
        <p:nvPicPr>
          <p:cNvPr id="90122" name="图片 90121" descr="陈独秀"/>
          <p:cNvPicPr>
            <a:picLocks noChangeAspect="1"/>
          </p:cNvPicPr>
          <p:nvPr/>
        </p:nvPicPr>
        <p:blipFill>
          <a:blip r:embed="rId1"/>
          <a:stretch>
            <a:fillRect/>
          </a:stretch>
        </p:blipFill>
        <p:spPr>
          <a:xfrm>
            <a:off x="7223760" y="182880"/>
            <a:ext cx="2133600" cy="2849563"/>
          </a:xfrm>
          <a:prstGeom prst="rect">
            <a:avLst/>
          </a:prstGeom>
          <a:noFill/>
          <a:ln w="9525">
            <a:noFill/>
          </a:ln>
        </p:spPr>
      </p:pic>
      <p:pic>
        <p:nvPicPr>
          <p:cNvPr id="90114" name="图片 90113" descr="蔡元培2"/>
          <p:cNvPicPr>
            <a:picLocks noChangeAspect="1"/>
          </p:cNvPicPr>
          <p:nvPr/>
        </p:nvPicPr>
        <p:blipFill>
          <a:blip r:embed="rId2"/>
          <a:stretch>
            <a:fillRect/>
          </a:stretch>
        </p:blipFill>
        <p:spPr>
          <a:xfrm>
            <a:off x="9601200" y="184785"/>
            <a:ext cx="2209800" cy="2847975"/>
          </a:xfrm>
          <a:prstGeom prst="rect">
            <a:avLst/>
          </a:prstGeom>
          <a:noFill/>
          <a:ln w="9525">
            <a:noFill/>
          </a:ln>
        </p:spPr>
      </p:pic>
      <p:pic>
        <p:nvPicPr>
          <p:cNvPr id="90118" name="图片 90117" descr="胡适"/>
          <p:cNvPicPr>
            <a:picLocks noChangeAspect="1"/>
          </p:cNvPicPr>
          <p:nvPr/>
        </p:nvPicPr>
        <p:blipFill>
          <a:blip r:embed="rId3"/>
          <a:stretch>
            <a:fillRect/>
          </a:stretch>
        </p:blipFill>
        <p:spPr>
          <a:xfrm>
            <a:off x="7906385" y="3688080"/>
            <a:ext cx="1985963" cy="2743200"/>
          </a:xfrm>
          <a:prstGeom prst="rect">
            <a:avLst/>
          </a:prstGeom>
          <a:noFill/>
          <a:ln w="9525">
            <a:noFill/>
          </a:ln>
        </p:spPr>
      </p:pic>
      <p:pic>
        <p:nvPicPr>
          <p:cNvPr id="90120" name="图片 90119" descr="李大钊"/>
          <p:cNvPicPr>
            <a:picLocks noChangeAspect="1"/>
          </p:cNvPicPr>
          <p:nvPr/>
        </p:nvPicPr>
        <p:blipFill>
          <a:blip r:embed="rId4"/>
          <a:stretch>
            <a:fillRect/>
          </a:stretch>
        </p:blipFill>
        <p:spPr>
          <a:xfrm>
            <a:off x="10200640" y="3726180"/>
            <a:ext cx="1966913" cy="2667000"/>
          </a:xfrm>
          <a:prstGeom prst="rect">
            <a:avLst/>
          </a:prstGeom>
          <a:noFill/>
          <a:ln w="9525">
            <a:noFill/>
          </a:ln>
        </p:spPr>
      </p:pic>
      <p:pic>
        <p:nvPicPr>
          <p:cNvPr id="90116" name="图片 90115" descr="茅盾"/>
          <p:cNvPicPr>
            <a:picLocks noChangeAspect="1"/>
          </p:cNvPicPr>
          <p:nvPr/>
        </p:nvPicPr>
        <p:blipFill>
          <a:blip r:embed="rId5"/>
          <a:stretch>
            <a:fillRect/>
          </a:stretch>
        </p:blipFill>
        <p:spPr>
          <a:xfrm>
            <a:off x="7906385" y="1859280"/>
            <a:ext cx="2035175" cy="2667000"/>
          </a:xfrm>
          <a:prstGeom prst="rect">
            <a:avLst/>
          </a:prstGeom>
          <a:noFill/>
          <a:ln w="9525">
            <a:noFill/>
          </a:ln>
        </p:spPr>
      </p:pic>
      <p:pic>
        <p:nvPicPr>
          <p:cNvPr id="90124" name="图片 90123" descr="马寅初"/>
          <p:cNvPicPr>
            <a:picLocks noChangeAspect="1"/>
          </p:cNvPicPr>
          <p:nvPr/>
        </p:nvPicPr>
        <p:blipFill>
          <a:blip r:embed="rId6"/>
          <a:stretch>
            <a:fillRect/>
          </a:stretch>
        </p:blipFill>
        <p:spPr>
          <a:xfrm>
            <a:off x="10215245" y="1935480"/>
            <a:ext cx="1952625" cy="2590800"/>
          </a:xfrm>
          <a:prstGeom prst="rect">
            <a:avLst/>
          </a:prstGeom>
          <a:noFill/>
          <a:ln w="9525">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13671" name="文本框 113670"/>
          <p:cNvSpPr txBox="1"/>
          <p:nvPr/>
        </p:nvSpPr>
        <p:spPr>
          <a:xfrm>
            <a:off x="1212692" y="4211003"/>
            <a:ext cx="7332980" cy="583565"/>
          </a:xfrm>
          <a:prstGeom prst="rect">
            <a:avLst/>
          </a:prstGeom>
          <a:noFill/>
          <a:ln w="12700">
            <a:noFill/>
          </a:ln>
        </p:spPr>
        <p:txBody>
          <a:bodyPr wrap="none" anchor="t">
            <a:spAutoFit/>
          </a:bodyPr>
          <a:p>
            <a:pPr algn="ctr"/>
            <a:r>
              <a:rPr lang="zh-CN" altLang="en-US" sz="3200" b="1" dirty="0">
                <a:solidFill>
                  <a:srgbClr val="0000FF"/>
                </a:solidFill>
                <a:latin typeface="华文新魏" panose="02010800040101010101" pitchFamily="2" charset="-122"/>
                <a:ea typeface="华文新魏" panose="02010800040101010101" pitchFamily="2" charset="-122"/>
              </a:rPr>
              <a:t>（</a:t>
            </a:r>
            <a:r>
              <a:rPr lang="en-US" altLang="zh-CN" sz="3200" b="1" dirty="0">
                <a:solidFill>
                  <a:srgbClr val="0000FF"/>
                </a:solidFill>
                <a:latin typeface="华文新魏" panose="02010800040101010101" pitchFamily="2" charset="-122"/>
                <a:ea typeface="华文新魏" panose="02010800040101010101" pitchFamily="2" charset="-122"/>
              </a:rPr>
              <a:t>2</a:t>
            </a:r>
            <a:r>
              <a:rPr lang="zh-CN" altLang="en-US" sz="3200" b="1" dirty="0">
                <a:solidFill>
                  <a:srgbClr val="0000FF"/>
                </a:solidFill>
                <a:latin typeface="华文新魏" panose="02010800040101010101" pitchFamily="2" charset="-122"/>
                <a:ea typeface="华文新魏" panose="02010800040101010101" pitchFamily="2" charset="-122"/>
              </a:rPr>
              <a:t>）</a:t>
            </a:r>
            <a:r>
              <a:rPr lang="en-US" altLang="zh-CN" sz="3200" b="1" dirty="0">
                <a:solidFill>
                  <a:srgbClr val="0000FF"/>
                </a:solidFill>
                <a:latin typeface="华文新魏" panose="02010800040101010101" pitchFamily="2" charset="-122"/>
                <a:ea typeface="华文新魏" panose="02010800040101010101" pitchFamily="2" charset="-122"/>
              </a:rPr>
              <a:t>1905</a:t>
            </a:r>
            <a:r>
              <a:rPr lang="zh-CN" altLang="en-US" sz="3200" b="1" dirty="0">
                <a:solidFill>
                  <a:srgbClr val="0000FF"/>
                </a:solidFill>
                <a:latin typeface="华文新魏" panose="02010800040101010101" pitchFamily="2" charset="-122"/>
                <a:ea typeface="华文新魏" panose="02010800040101010101" pitchFamily="2" charset="-122"/>
              </a:rPr>
              <a:t>年，清政府正式废除科举制度</a:t>
            </a:r>
            <a:endParaRPr lang="zh-CN" altLang="en-US" sz="3200" b="1" dirty="0">
              <a:solidFill>
                <a:srgbClr val="0000FF"/>
              </a:solidFill>
              <a:latin typeface="华文新魏" panose="02010800040101010101" pitchFamily="2" charset="-122"/>
              <a:ea typeface="华文新魏" panose="02010800040101010101" pitchFamily="2" charset="-122"/>
            </a:endParaRPr>
          </a:p>
        </p:txBody>
      </p:sp>
      <p:sp>
        <p:nvSpPr>
          <p:cNvPr id="5125" name="矩形 7174"/>
          <p:cNvSpPr/>
          <p:nvPr/>
        </p:nvSpPr>
        <p:spPr>
          <a:xfrm>
            <a:off x="745490" y="448945"/>
            <a:ext cx="3938905" cy="589280"/>
          </a:xfrm>
          <a:prstGeom prst="rect">
            <a:avLst/>
          </a:prstGeom>
          <a:noFill/>
          <a:ln w="38100" cap="flat" cmpd="sng">
            <a:solidFill>
              <a:srgbClr val="00CC00"/>
            </a:solidFill>
            <a:prstDash val="solid"/>
            <a:bevel/>
            <a:headEnd type="none" w="med" len="med"/>
            <a:tailEnd type="none" w="med" len="med"/>
          </a:ln>
        </p:spPr>
        <p:txBody>
          <a:bodyPr wrap="square" anchor="t">
            <a:spAutoFit/>
          </a:bodyPr>
          <a:p>
            <a:pPr>
              <a:lnSpc>
                <a:spcPct val="90000"/>
              </a:lnSpc>
              <a:spcBef>
                <a:spcPct val="20000"/>
              </a:spcBef>
            </a:pPr>
            <a:r>
              <a:rPr lang="en-US" altLang="zh-CN" sz="3600" b="1">
                <a:latin typeface="黑体" panose="02010609060101010101" pitchFamily="2" charset="-122"/>
                <a:ea typeface="黑体" panose="02010609060101010101" pitchFamily="2" charset="-122"/>
              </a:rPr>
              <a:t>2.</a:t>
            </a:r>
            <a:r>
              <a:rPr lang="zh-CN" altLang="en-US" sz="3600" b="1">
                <a:latin typeface="黑体" panose="02010609060101010101" pitchFamily="2" charset="-122"/>
                <a:ea typeface="黑体" panose="02010609060101010101" pitchFamily="2" charset="-122"/>
              </a:rPr>
              <a:t>建学制，废科举</a:t>
            </a:r>
            <a:endParaRPr lang="zh-CN" altLang="en-US" sz="3600" b="1">
              <a:latin typeface="黑体" panose="02010609060101010101" pitchFamily="2" charset="-122"/>
              <a:ea typeface="黑体" panose="02010609060101010101" pitchFamily="2" charset="-122"/>
            </a:endParaRPr>
          </a:p>
        </p:txBody>
      </p:sp>
      <p:sp>
        <p:nvSpPr>
          <p:cNvPr id="3" name="文本框 2"/>
          <p:cNvSpPr txBox="1"/>
          <p:nvPr/>
        </p:nvSpPr>
        <p:spPr>
          <a:xfrm>
            <a:off x="745490" y="1583690"/>
            <a:ext cx="10262870" cy="2011045"/>
          </a:xfrm>
          <a:prstGeom prst="rect">
            <a:avLst/>
          </a:prstGeom>
          <a:noFill/>
        </p:spPr>
        <p:txBody>
          <a:bodyPr wrap="square" rtlCol="0" anchor="t">
            <a:spAutoFit/>
          </a:bodyPr>
          <a:p>
            <a:pPr marL="0" marR="0" lvl="0" indent="0" algn="l" defTabSz="914400" rtl="0" fontAlgn="auto">
              <a:lnSpc>
                <a:spcPct val="130000"/>
              </a:lnSpc>
              <a:spcBef>
                <a:spcPts val="0"/>
              </a:spcBef>
              <a:spcAft>
                <a:spcPts val="0"/>
              </a:spcAft>
              <a:buClrTx/>
              <a:buSzTx/>
              <a:buFontTx/>
              <a:buNone/>
              <a:defRPr/>
            </a:pPr>
            <a:r>
              <a:rPr lang="zh-CN" altLang="en-US" sz="3200" b="1" noProof="0" dirty="0">
                <a:ln>
                  <a:noFill/>
                </a:ln>
                <a:effectLst/>
                <a:uLnTx/>
                <a:uFillTx/>
                <a:latin typeface="Arial" panose="020B0604020202020204" pitchFamily="34" charset="0"/>
                <a:sym typeface="+mn-ea"/>
              </a:rPr>
              <a:t>（</a:t>
            </a:r>
            <a:r>
              <a:rPr lang="en-US" altLang="zh-CN" sz="3200" b="1" noProof="0" dirty="0">
                <a:ln>
                  <a:noFill/>
                </a:ln>
                <a:effectLst/>
                <a:uLnTx/>
                <a:uFillTx/>
                <a:latin typeface="Arial" panose="020B0604020202020204" pitchFamily="34" charset="0"/>
                <a:sym typeface="+mn-ea"/>
              </a:rPr>
              <a:t>1</a:t>
            </a:r>
            <a:r>
              <a:rPr lang="zh-CN" altLang="en-US" sz="3200" b="1" noProof="0" dirty="0">
                <a:ln>
                  <a:noFill/>
                </a:ln>
                <a:effectLst/>
                <a:uLnTx/>
                <a:uFillTx/>
                <a:latin typeface="Arial" panose="020B0604020202020204" pitchFamily="34" charset="0"/>
                <a:sym typeface="+mn-ea"/>
              </a:rPr>
              <a:t>）</a:t>
            </a:r>
            <a:r>
              <a:rPr lang="en-US" altLang="zh-CN" sz="3200" b="1" noProof="0" dirty="0">
                <a:ln>
                  <a:noFill/>
                </a:ln>
                <a:effectLst/>
                <a:uLnTx/>
                <a:uFillTx/>
                <a:latin typeface="Arial" panose="020B0604020202020204" pitchFamily="34" charset="0"/>
                <a:sym typeface="+mn-ea"/>
              </a:rPr>
              <a:t>.1904</a:t>
            </a:r>
            <a:r>
              <a:rPr lang="zh-CN" altLang="zh-CN" sz="3200" b="1" noProof="0" dirty="0">
                <a:ln>
                  <a:noFill/>
                </a:ln>
                <a:effectLst/>
                <a:uLnTx/>
                <a:uFillTx/>
                <a:latin typeface="Arial" panose="020B0604020202020204" pitchFamily="34" charset="0"/>
                <a:sym typeface="+mn-ea"/>
              </a:rPr>
              <a:t>年，清政府颁布了《</a:t>
            </a:r>
            <a:r>
              <a:rPr lang="en-US" altLang="zh-CN" sz="3200" b="1" u="sng" noProof="0" dirty="0">
                <a:ln>
                  <a:noFill/>
                </a:ln>
                <a:effectLst/>
                <a:uLnTx/>
                <a:uFillTx/>
                <a:latin typeface="Arial" panose="020B0604020202020204" pitchFamily="34" charset="0"/>
                <a:sym typeface="+mn-ea"/>
              </a:rPr>
              <a:t>                      </a:t>
            </a:r>
            <a:r>
              <a:rPr lang="zh-CN" altLang="zh-CN" sz="3200" b="1" noProof="0" dirty="0">
                <a:ln>
                  <a:noFill/>
                </a:ln>
                <a:effectLst/>
                <a:uLnTx/>
                <a:uFillTx/>
                <a:latin typeface="Arial" panose="020B0604020202020204" pitchFamily="34" charset="0"/>
                <a:sym typeface="+mn-ea"/>
              </a:rPr>
              <a:t>》，</a:t>
            </a:r>
            <a:endParaRPr lang="zh-CN" altLang="zh-CN" sz="3200" b="1" noProof="0" dirty="0">
              <a:ln>
                <a:noFill/>
              </a:ln>
              <a:effectLst/>
              <a:uLnTx/>
              <a:uFillTx/>
              <a:latin typeface="Arial" panose="020B0604020202020204" pitchFamily="34" charset="0"/>
              <a:sym typeface="+mn-ea"/>
            </a:endParaRPr>
          </a:p>
          <a:p>
            <a:pPr marL="0" marR="0" lvl="0" indent="0" algn="l" defTabSz="914400" rtl="0" fontAlgn="auto">
              <a:lnSpc>
                <a:spcPct val="130000"/>
              </a:lnSpc>
              <a:spcBef>
                <a:spcPts val="0"/>
              </a:spcBef>
              <a:spcAft>
                <a:spcPts val="0"/>
              </a:spcAft>
              <a:buClrTx/>
              <a:buSzTx/>
              <a:buFontTx/>
              <a:buNone/>
              <a:defRPr/>
            </a:pPr>
            <a:r>
              <a:rPr lang="zh-CN" altLang="zh-CN" sz="3200" b="1" noProof="0" dirty="0">
                <a:ln>
                  <a:noFill/>
                </a:ln>
                <a:effectLst/>
                <a:uLnTx/>
                <a:uFillTx/>
                <a:latin typeface="Arial" panose="020B0604020202020204" pitchFamily="34" charset="0"/>
                <a:sym typeface="+mn-ea"/>
              </a:rPr>
              <a:t>      这是中国历史</a:t>
            </a:r>
            <a:r>
              <a:rPr lang="zh-CN" altLang="zh-CN" sz="3200" b="1" u="sng" noProof="0" dirty="0">
                <a:ln>
                  <a:noFill/>
                </a:ln>
                <a:solidFill>
                  <a:srgbClr val="FF0000"/>
                </a:solidFill>
                <a:effectLst/>
                <a:uLnTx/>
                <a:uFillTx/>
                <a:latin typeface="Arial" panose="020B0604020202020204" pitchFamily="34" charset="0"/>
                <a:sym typeface="+mn-ea"/>
              </a:rPr>
              <a:t>第一个</a:t>
            </a:r>
            <a:r>
              <a:rPr lang="zh-CN" altLang="zh-CN" sz="3200" b="1" noProof="0" dirty="0">
                <a:ln>
                  <a:noFill/>
                </a:ln>
                <a:effectLst/>
                <a:uLnTx/>
                <a:uFillTx/>
                <a:latin typeface="Arial" panose="020B0604020202020204" pitchFamily="34" charset="0"/>
                <a:sym typeface="+mn-ea"/>
              </a:rPr>
              <a:t>正式颁布并在全国范围内普遍实行的学制，</a:t>
            </a:r>
            <a:r>
              <a:rPr lang="zh-CN" altLang="zh-CN" sz="3200" b="1" u="sng" noProof="0" dirty="0">
                <a:ln>
                  <a:noFill/>
                </a:ln>
                <a:solidFill>
                  <a:srgbClr val="FF0000"/>
                </a:solidFill>
                <a:effectLst/>
                <a:uLnTx/>
                <a:uFillTx/>
                <a:latin typeface="Arial" panose="020B0604020202020204" pitchFamily="34" charset="0"/>
                <a:sym typeface="+mn-ea"/>
              </a:rPr>
              <a:t>标志着我国新型学校制度正式确立。</a:t>
            </a:r>
            <a:endParaRPr lang="zh-CN" altLang="zh-CN" sz="3200" b="1" u="sng" noProof="0" dirty="0">
              <a:ln>
                <a:noFill/>
              </a:ln>
              <a:solidFill>
                <a:srgbClr val="FF0000"/>
              </a:solidFill>
              <a:effectLst/>
              <a:uLnTx/>
              <a:uFillTx/>
              <a:latin typeface="Arial" panose="020B0604020202020204" pitchFamily="34" charset="0"/>
              <a:sym typeface="+mn-ea"/>
            </a:endParaRPr>
          </a:p>
        </p:txBody>
      </p:sp>
      <p:sp>
        <p:nvSpPr>
          <p:cNvPr id="10" name="矩形 9"/>
          <p:cNvSpPr/>
          <p:nvPr/>
        </p:nvSpPr>
        <p:spPr>
          <a:xfrm>
            <a:off x="6921500" y="1675130"/>
            <a:ext cx="2632710" cy="583565"/>
          </a:xfrm>
          <a:prstGeom prst="rect">
            <a:avLst/>
          </a:prstGeom>
        </p:spPr>
        <p:txBody>
          <a:bodyPr wrap="none">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FF0000"/>
                </a:solidFill>
                <a:effectLst/>
                <a:uLnTx/>
                <a:uFillTx/>
                <a:latin typeface="+mn-ea"/>
                <a:ea typeface="+mn-ea"/>
                <a:cs typeface="+mn-cs"/>
              </a:rPr>
              <a:t>奏定学堂章程</a:t>
            </a:r>
            <a:endParaRPr kumimoji="0" lang="zh-CN" altLang="en-US" sz="3200" b="1" i="0" u="none" strike="noStrike" kern="1200" cap="none" spc="0" normalizeH="0" baseline="0" noProof="0" dirty="0">
              <a:ln>
                <a:noFill/>
              </a:ln>
              <a:solidFill>
                <a:srgbClr val="FF0000"/>
              </a:solidFill>
              <a:effectLst/>
              <a:uLnTx/>
              <a:uFillTx/>
              <a:latin typeface="+mn-ea"/>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13671"/>
                                        </p:tgtEl>
                                        <p:attrNameLst>
                                          <p:attrName>style.visibility</p:attrName>
                                        </p:attrNameLst>
                                      </p:cBhvr>
                                      <p:to>
                                        <p:strVal val="visible"/>
                                      </p:to>
                                    </p:set>
                                    <p:animEffect transition="in" filter="strips(downLeft)">
                                      <p:cBhvr>
                                        <p:cTn id="7" dur="500"/>
                                        <p:tgtEl>
                                          <p:spTgt spid="113671"/>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5125"/>
                                        </p:tgtEl>
                                        <p:attrNameLst>
                                          <p:attrName>style.visibility</p:attrName>
                                        </p:attrNameLst>
                                      </p:cBhvr>
                                      <p:to>
                                        <p:strVal val="visible"/>
                                      </p:to>
                                    </p:set>
                                    <p:animEffect transition="in" filter="fade">
                                      <p:cBhvr>
                                        <p:cTn id="12" dur="800" decel="100000"/>
                                        <p:tgtEl>
                                          <p:spTgt spid="5125"/>
                                        </p:tgtEl>
                                      </p:cBhvr>
                                    </p:animEffect>
                                    <p:anim calcmode="lin" valueType="num">
                                      <p:cBhvr>
                                        <p:cTn id="13" dur="800" decel="100000" fill="hold"/>
                                        <p:tgtEl>
                                          <p:spTgt spid="5125"/>
                                        </p:tgtEl>
                                        <p:attrNameLst>
                                          <p:attrName>style.rotation</p:attrName>
                                        </p:attrNameLst>
                                      </p:cBhvr>
                                      <p:tavLst>
                                        <p:tav tm="0">
                                          <p:val>
                                            <p:fltVal val="-90.000000"/>
                                          </p:val>
                                        </p:tav>
                                        <p:tav tm="100000">
                                          <p:val>
                                            <p:fltVal val="0.000000"/>
                                          </p:val>
                                        </p:tav>
                                      </p:tavLst>
                                    </p:anim>
                                    <p:anim calcmode="lin" valueType="num">
                                      <p:cBhvr>
                                        <p:cTn id="14" dur="800" decel="100000" fill="hold"/>
                                        <p:tgtEl>
                                          <p:spTgt spid="5125"/>
                                        </p:tgtEl>
                                        <p:attrNameLst>
                                          <p:attrName>ppt_x</p:attrName>
                                        </p:attrNameLst>
                                      </p:cBhvr>
                                      <p:tavLst>
                                        <p:tav tm="0">
                                          <p:val>
                                            <p:strVal val="#ppt_x+0.4"/>
                                          </p:val>
                                        </p:tav>
                                        <p:tav tm="100000">
                                          <p:val>
                                            <p:strVal val="#ppt_x-0.05"/>
                                          </p:val>
                                        </p:tav>
                                      </p:tavLst>
                                    </p:anim>
                                    <p:anim calcmode="lin" valueType="num">
                                      <p:cBhvr>
                                        <p:cTn id="15" dur="800" decel="100000" fill="hold"/>
                                        <p:tgtEl>
                                          <p:spTgt spid="5125"/>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5125"/>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5125"/>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1" grpId="0"/>
      <p:bldP spid="5125" grpId="0" bldLvl="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13666" name="标题 113665"/>
          <p:cNvSpPr>
            <a:spLocks noGrp="1"/>
          </p:cNvSpPr>
          <p:nvPr>
            <p:ph type="title"/>
          </p:nvPr>
        </p:nvSpPr>
        <p:spPr>
          <a:xfrm>
            <a:off x="192088" y="0"/>
            <a:ext cx="8229600" cy="1371600"/>
          </a:xfrm>
        </p:spPr>
        <p:txBody>
          <a:bodyPr anchor="ctr"/>
          <a:p>
            <a:r>
              <a:rPr lang="zh-CN" altLang="en-US" sz="3600" dirty="0">
                <a:solidFill>
                  <a:srgbClr val="060C12"/>
                </a:solidFill>
                <a:ea typeface="华文新魏" panose="02010800040101010101" pitchFamily="2" charset="-122"/>
              </a:rPr>
              <a:t>废科举，开学堂</a:t>
            </a:r>
            <a:endParaRPr lang="zh-CN" altLang="en-US" sz="3600">
              <a:solidFill>
                <a:srgbClr val="060C12"/>
              </a:solidFill>
              <a:ea typeface="华文新魏" panose="02010800040101010101" pitchFamily="2" charset="-122"/>
            </a:endParaRPr>
          </a:p>
        </p:txBody>
      </p:sp>
      <p:sp>
        <p:nvSpPr>
          <p:cNvPr id="113667" name="文本占位符 113666"/>
          <p:cNvSpPr>
            <a:spLocks noGrp="1"/>
          </p:cNvSpPr>
          <p:nvPr>
            <p:ph type="body" idx="1"/>
          </p:nvPr>
        </p:nvSpPr>
        <p:spPr>
          <a:xfrm>
            <a:off x="2782888" y="1196975"/>
            <a:ext cx="8229600" cy="792163"/>
          </a:xfrm>
        </p:spPr>
        <p:txBody>
          <a:bodyPr/>
          <a:p>
            <a:pPr>
              <a:spcBef>
                <a:spcPct val="0"/>
              </a:spcBef>
              <a:buClr>
                <a:schemeClr val="bg1"/>
              </a:buClr>
              <a:buNone/>
            </a:pPr>
            <a:r>
              <a:rPr lang="en-US" altLang="zh-CN" b="1" dirty="0">
                <a:solidFill>
                  <a:srgbClr val="0000FF"/>
                </a:solidFill>
                <a:latin typeface="华文新魏" panose="02010800040101010101" pitchFamily="2" charset="-122"/>
                <a:ea typeface="华文新魏" panose="02010800040101010101" pitchFamily="2" charset="-122"/>
              </a:rPr>
              <a:t>1904</a:t>
            </a:r>
            <a:r>
              <a:rPr lang="zh-CN" altLang="en-US" b="1" dirty="0">
                <a:solidFill>
                  <a:srgbClr val="0000FF"/>
                </a:solidFill>
                <a:latin typeface="华文新魏" panose="02010800040101010101" pitchFamily="2" charset="-122"/>
                <a:ea typeface="华文新魏" panose="02010800040101010101" pitchFamily="2" charset="-122"/>
              </a:rPr>
              <a:t>年，清政府颁布</a:t>
            </a:r>
            <a:r>
              <a:rPr lang="en-US" altLang="zh-CN" b="1" dirty="0">
                <a:solidFill>
                  <a:srgbClr val="0000FF"/>
                </a:solidFill>
                <a:latin typeface="华文新魏" panose="02010800040101010101" pitchFamily="2" charset="-122"/>
                <a:ea typeface="华文新魏" panose="02010800040101010101" pitchFamily="2" charset="-122"/>
              </a:rPr>
              <a:t>《</a:t>
            </a:r>
            <a:r>
              <a:rPr lang="zh-CN" altLang="en-US" b="1" dirty="0">
                <a:solidFill>
                  <a:srgbClr val="0000FF"/>
                </a:solidFill>
                <a:latin typeface="华文新魏" panose="02010800040101010101" pitchFamily="2" charset="-122"/>
                <a:ea typeface="华文新魏" panose="02010800040101010101" pitchFamily="2" charset="-122"/>
              </a:rPr>
              <a:t>奏定学堂章程</a:t>
            </a:r>
            <a:r>
              <a:rPr lang="en-US" altLang="zh-CN" b="1" dirty="0">
                <a:solidFill>
                  <a:srgbClr val="0000FF"/>
                </a:solidFill>
                <a:latin typeface="华文新魏" panose="02010800040101010101" pitchFamily="2" charset="-122"/>
                <a:ea typeface="华文新魏" panose="02010800040101010101" pitchFamily="2" charset="-122"/>
              </a:rPr>
              <a:t>》</a:t>
            </a:r>
            <a:endParaRPr lang="en-US" altLang="zh-CN" dirty="0">
              <a:latin typeface="华文新魏" panose="02010800040101010101" pitchFamily="2" charset="-122"/>
              <a:ea typeface="华文新魏" panose="02010800040101010101" pitchFamily="2" charset="-122"/>
            </a:endParaRPr>
          </a:p>
        </p:txBody>
      </p:sp>
      <p:sp>
        <p:nvSpPr>
          <p:cNvPr id="113668" name="左大括号 113667"/>
          <p:cNvSpPr/>
          <p:nvPr/>
        </p:nvSpPr>
        <p:spPr>
          <a:xfrm>
            <a:off x="3143250" y="2349500"/>
            <a:ext cx="73025" cy="1295400"/>
          </a:xfrm>
          <a:prstGeom prst="leftBrace">
            <a:avLst>
              <a:gd name="adj1" fmla="val 147826"/>
              <a:gd name="adj2" fmla="val 49514"/>
            </a:avLst>
          </a:prstGeom>
          <a:noFill/>
          <a:ln w="41275" cap="sq" cmpd="sng">
            <a:solidFill>
              <a:schemeClr val="bg2"/>
            </a:solidFill>
            <a:prstDash val="solid"/>
            <a:headEnd type="none" w="sm" len="sm"/>
            <a:tailEnd type="none" w="sm" len="sm"/>
          </a:ln>
        </p:spPr>
        <p:txBody>
          <a:bodyPr/>
          <a:p>
            <a:endParaRPr lang="zh-CN" altLang="en-US"/>
          </a:p>
        </p:txBody>
      </p:sp>
      <p:sp>
        <p:nvSpPr>
          <p:cNvPr id="113669" name="文本框 113668"/>
          <p:cNvSpPr txBox="1"/>
          <p:nvPr/>
        </p:nvSpPr>
        <p:spPr>
          <a:xfrm>
            <a:off x="3432810" y="1989138"/>
            <a:ext cx="5872480" cy="583565"/>
          </a:xfrm>
          <a:prstGeom prst="rect">
            <a:avLst/>
          </a:prstGeom>
          <a:noFill/>
          <a:ln w="12700">
            <a:noFill/>
          </a:ln>
        </p:spPr>
        <p:txBody>
          <a:bodyPr wrap="none" anchor="t">
            <a:spAutoFit/>
          </a:bodyPr>
          <a:p>
            <a:pPr algn="ctr"/>
            <a:r>
              <a:rPr lang="zh-CN" altLang="en-US" sz="3200" dirty="0">
                <a:solidFill>
                  <a:srgbClr val="060C12"/>
                </a:solidFill>
                <a:latin typeface="Tahoma" panose="020B0604030504040204" pitchFamily="34" charset="0"/>
                <a:ea typeface="华文新魏" panose="02010800040101010101" pitchFamily="2" charset="-122"/>
              </a:rPr>
              <a:t>初等阶段、中等阶段、高等阶段</a:t>
            </a:r>
            <a:endParaRPr lang="zh-CN" altLang="en-US" sz="3200" dirty="0">
              <a:solidFill>
                <a:srgbClr val="060C12"/>
              </a:solidFill>
              <a:latin typeface="Tahoma" panose="020B0604030504040204" pitchFamily="34" charset="0"/>
              <a:ea typeface="华文新魏" panose="02010800040101010101" pitchFamily="2" charset="-122"/>
            </a:endParaRPr>
          </a:p>
        </p:txBody>
      </p:sp>
      <p:sp>
        <p:nvSpPr>
          <p:cNvPr id="113670" name="文本框 113669"/>
          <p:cNvSpPr txBox="1"/>
          <p:nvPr/>
        </p:nvSpPr>
        <p:spPr>
          <a:xfrm>
            <a:off x="3432810" y="3429000"/>
            <a:ext cx="3027680" cy="583565"/>
          </a:xfrm>
          <a:prstGeom prst="rect">
            <a:avLst/>
          </a:prstGeom>
          <a:noFill/>
          <a:ln w="12700">
            <a:noFill/>
          </a:ln>
        </p:spPr>
        <p:txBody>
          <a:bodyPr wrap="none" anchor="t">
            <a:spAutoFit/>
          </a:bodyPr>
          <a:p>
            <a:pPr algn="ctr"/>
            <a:r>
              <a:rPr lang="zh-CN" altLang="en-US" sz="3200" dirty="0">
                <a:solidFill>
                  <a:srgbClr val="060C12"/>
                </a:solidFill>
                <a:latin typeface="Tahoma" panose="020B0604030504040204" pitchFamily="34" charset="0"/>
                <a:ea typeface="华文新魏" panose="02010800040101010101" pitchFamily="2" charset="-122"/>
              </a:rPr>
              <a:t>学校课程设置等</a:t>
            </a:r>
            <a:endParaRPr lang="zh-CN" altLang="en-US" sz="3200" dirty="0">
              <a:solidFill>
                <a:srgbClr val="060C12"/>
              </a:solidFill>
              <a:latin typeface="Tahoma" panose="020B0604030504040204" pitchFamily="34" charset="0"/>
              <a:ea typeface="华文新魏" panose="02010800040101010101" pitchFamily="2" charset="-122"/>
            </a:endParaRPr>
          </a:p>
        </p:txBody>
      </p:sp>
      <p:sp>
        <p:nvSpPr>
          <p:cNvPr id="113671" name="文本框 113670"/>
          <p:cNvSpPr txBox="1"/>
          <p:nvPr/>
        </p:nvSpPr>
        <p:spPr>
          <a:xfrm>
            <a:off x="2869407" y="4652963"/>
            <a:ext cx="5086350" cy="583565"/>
          </a:xfrm>
          <a:prstGeom prst="rect">
            <a:avLst/>
          </a:prstGeom>
          <a:noFill/>
          <a:ln w="12700">
            <a:noFill/>
          </a:ln>
        </p:spPr>
        <p:txBody>
          <a:bodyPr wrap="none" anchor="t">
            <a:spAutoFit/>
          </a:bodyPr>
          <a:p>
            <a:pPr algn="ctr"/>
            <a:r>
              <a:rPr lang="en-US" altLang="zh-CN" sz="3200" b="1" dirty="0">
                <a:solidFill>
                  <a:srgbClr val="0000FF"/>
                </a:solidFill>
                <a:latin typeface="华文新魏" panose="02010800040101010101" pitchFamily="2" charset="-122"/>
                <a:ea typeface="华文新魏" panose="02010800040101010101" pitchFamily="2" charset="-122"/>
              </a:rPr>
              <a:t>1905</a:t>
            </a:r>
            <a:r>
              <a:rPr lang="zh-CN" altLang="en-US" sz="3200" b="1" dirty="0">
                <a:solidFill>
                  <a:srgbClr val="0000FF"/>
                </a:solidFill>
                <a:latin typeface="华文新魏" panose="02010800040101010101" pitchFamily="2" charset="-122"/>
                <a:ea typeface="华文新魏" panose="02010800040101010101" pitchFamily="2" charset="-122"/>
              </a:rPr>
              <a:t>年，正式废除科举制度</a:t>
            </a:r>
            <a:endParaRPr lang="zh-CN" altLang="en-US" sz="3200" b="1" dirty="0">
              <a:solidFill>
                <a:srgbClr val="0000FF"/>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3666"/>
                                        </p:tgtEl>
                                        <p:attrNameLst>
                                          <p:attrName>style.visibility</p:attrName>
                                        </p:attrNameLst>
                                      </p:cBhvr>
                                      <p:to>
                                        <p:strVal val="visible"/>
                                      </p:to>
                                    </p:set>
                                    <p:animEffect transition="in" filter="blinds(horizontal)">
                                      <p:cBhvr>
                                        <p:cTn id="7" dur="500"/>
                                        <p:tgtEl>
                                          <p:spTgt spid="11366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13667">
                                            <p:txEl>
                                              <p:charRg st="0" end="20"/>
                                            </p:txEl>
                                          </p:spTgt>
                                        </p:tgtEl>
                                        <p:attrNameLst>
                                          <p:attrName>style.visibility</p:attrName>
                                        </p:attrNameLst>
                                      </p:cBhvr>
                                      <p:to>
                                        <p:strVal val="visible"/>
                                      </p:to>
                                    </p:set>
                                    <p:animEffect transition="in" filter="strips(downLeft)">
                                      <p:cBhvr>
                                        <p:cTn id="12" dur="500"/>
                                        <p:tgtEl>
                                          <p:spTgt spid="113667">
                                            <p:txEl>
                                              <p:charRg st="0" end="2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113668"/>
                                        </p:tgtEl>
                                        <p:attrNameLst>
                                          <p:attrName>style.visibility</p:attrName>
                                        </p:attrNameLst>
                                      </p:cBhvr>
                                      <p:to>
                                        <p:strVal val="visible"/>
                                      </p:to>
                                    </p:set>
                                    <p:animEffect transition="in" filter="slide(fromBottom)">
                                      <p:cBhvr>
                                        <p:cTn id="17" dur="500"/>
                                        <p:tgtEl>
                                          <p:spTgt spid="11366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113669"/>
                                        </p:tgtEl>
                                        <p:attrNameLst>
                                          <p:attrName>style.visibility</p:attrName>
                                        </p:attrNameLst>
                                      </p:cBhvr>
                                      <p:to>
                                        <p:strVal val="visible"/>
                                      </p:to>
                                    </p:set>
                                    <p:animEffect transition="in" filter="barn(inHorizontal)">
                                      <p:cBhvr>
                                        <p:cTn id="22" dur="500"/>
                                        <p:tgtEl>
                                          <p:spTgt spid="11366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113670"/>
                                        </p:tgtEl>
                                        <p:attrNameLst>
                                          <p:attrName>style.visibility</p:attrName>
                                        </p:attrNameLst>
                                      </p:cBhvr>
                                      <p:to>
                                        <p:strVal val="visible"/>
                                      </p:to>
                                    </p:set>
                                    <p:animEffect transition="in" filter="barn(inHorizontal)">
                                      <p:cBhvr>
                                        <p:cTn id="27" dur="500"/>
                                        <p:tgtEl>
                                          <p:spTgt spid="113670"/>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113671"/>
                                        </p:tgtEl>
                                        <p:attrNameLst>
                                          <p:attrName>style.visibility</p:attrName>
                                        </p:attrNameLst>
                                      </p:cBhvr>
                                      <p:to>
                                        <p:strVal val="visible"/>
                                      </p:to>
                                    </p:set>
                                    <p:animEffect transition="in" filter="strips(downLeft)">
                                      <p:cBhvr>
                                        <p:cTn id="32" dur="500"/>
                                        <p:tgtEl>
                                          <p:spTgt spid="1136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6" grpId="0"/>
      <p:bldP spid="113667" grpId="0" build="p"/>
      <p:bldP spid="113669" grpId="0"/>
      <p:bldP spid="113670" grpId="0"/>
      <p:bldP spid="113671"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5361" name="矩形 7197"/>
          <p:cNvSpPr/>
          <p:nvPr/>
        </p:nvSpPr>
        <p:spPr>
          <a:xfrm>
            <a:off x="1520825" y="405448"/>
            <a:ext cx="4955540" cy="768350"/>
          </a:xfrm>
          <a:prstGeom prst="rect">
            <a:avLst/>
          </a:prstGeom>
          <a:noFill/>
          <a:ln w="9525">
            <a:noFill/>
          </a:ln>
        </p:spPr>
        <p:txBody>
          <a:bodyPr wrap="none" anchor="t">
            <a:spAutoFit/>
          </a:bodyPr>
          <a:p>
            <a:r>
              <a:rPr lang="zh-CN" altLang="en-US" sz="4400" b="1" dirty="0">
                <a:solidFill>
                  <a:srgbClr val="FF0000"/>
                </a:solidFill>
                <a:latin typeface="黑体" panose="02010609060101010101" pitchFamily="2" charset="-122"/>
                <a:ea typeface="黑体" panose="02010609060101010101" pitchFamily="2" charset="-122"/>
                <a:sym typeface="宋体" panose="02010600030101010101" pitchFamily="2" charset="-122"/>
              </a:rPr>
              <a:t>二</a:t>
            </a:r>
            <a:r>
              <a:rPr lang="en-US" altLang="zh-CN" sz="4400"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en-US" sz="4400" b="1" dirty="0">
                <a:solidFill>
                  <a:srgbClr val="FF0000"/>
                </a:solidFill>
                <a:latin typeface="黑体" panose="02010609060101010101" pitchFamily="2" charset="-122"/>
                <a:ea typeface="黑体" panose="02010609060101010101" pitchFamily="2" charset="-122"/>
                <a:sym typeface="宋体" panose="02010600030101010101" pitchFamily="2" charset="-122"/>
              </a:rPr>
              <a:t>社会生活的变化</a:t>
            </a:r>
            <a:endParaRPr lang="zh-CN" altLang="en-US" sz="4400" b="1" dirty="0">
              <a:solidFill>
                <a:srgbClr val="FF0000"/>
              </a:solidFill>
              <a:latin typeface="黑体" panose="02010609060101010101" pitchFamily="2" charset="-122"/>
              <a:ea typeface="黑体" panose="02010609060101010101" pitchFamily="2" charset="-122"/>
              <a:sym typeface="宋体" panose="02010600030101010101" pitchFamily="2" charset="-122"/>
            </a:endParaRPr>
          </a:p>
        </p:txBody>
      </p:sp>
      <p:sp>
        <p:nvSpPr>
          <p:cNvPr id="15362" name="矩形 7174"/>
          <p:cNvSpPr/>
          <p:nvPr/>
        </p:nvSpPr>
        <p:spPr>
          <a:xfrm>
            <a:off x="1840865" y="1480185"/>
            <a:ext cx="2105660" cy="645160"/>
          </a:xfrm>
          <a:prstGeom prst="rect">
            <a:avLst/>
          </a:prstGeom>
          <a:noFill/>
          <a:ln w="38100" cap="flat" cmpd="sng">
            <a:solidFill>
              <a:srgbClr val="00CC00"/>
            </a:solidFill>
            <a:prstDash val="solid"/>
            <a:bevel/>
            <a:headEnd type="none" w="med" len="med"/>
            <a:tailEnd type="none" w="med" len="med"/>
          </a:ln>
        </p:spPr>
        <p:txBody>
          <a:bodyPr wrap="square" anchor="t">
            <a:spAutoFit/>
          </a:bodyPr>
          <a:p>
            <a:pPr>
              <a:lnSpc>
                <a:spcPct val="90000"/>
              </a:lnSpc>
              <a:spcBef>
                <a:spcPct val="20000"/>
              </a:spcBef>
            </a:pPr>
            <a:r>
              <a:rPr lang="en-US" altLang="zh-CN" sz="4000" b="1">
                <a:latin typeface="黑体" panose="02010609060101010101" pitchFamily="2" charset="-122"/>
                <a:ea typeface="黑体" panose="02010609060101010101" pitchFamily="2" charset="-122"/>
              </a:rPr>
              <a:t>1.</a:t>
            </a:r>
            <a:r>
              <a:rPr lang="zh-CN" altLang="en-US" sz="4000" b="1">
                <a:latin typeface="黑体" panose="02010609060101010101" pitchFamily="2" charset="-122"/>
                <a:ea typeface="黑体" panose="02010609060101010101" pitchFamily="2" charset="-122"/>
              </a:rPr>
              <a:t>背景</a:t>
            </a:r>
            <a:endParaRPr lang="zh-CN" altLang="en-US" sz="4000" b="1">
              <a:latin typeface="黑体" panose="02010609060101010101" pitchFamily="2" charset="-122"/>
              <a:ea typeface="黑体" panose="02010609060101010101" pitchFamily="2" charset="-122"/>
            </a:endParaRPr>
          </a:p>
        </p:txBody>
      </p:sp>
      <p:sp>
        <p:nvSpPr>
          <p:cNvPr id="2" name="文本框 1"/>
          <p:cNvSpPr txBox="1"/>
          <p:nvPr/>
        </p:nvSpPr>
        <p:spPr>
          <a:xfrm>
            <a:off x="1120140" y="2644775"/>
            <a:ext cx="9951720" cy="2011045"/>
          </a:xfrm>
          <a:prstGeom prst="rect">
            <a:avLst/>
          </a:prstGeom>
          <a:noFill/>
        </p:spPr>
        <p:txBody>
          <a:bodyPr wrap="square" rtlCol="0">
            <a:spAutoFit/>
          </a:bodyPr>
          <a:p>
            <a:pPr>
              <a:lnSpc>
                <a:spcPct val="130000"/>
              </a:lnSpc>
            </a:pPr>
            <a:r>
              <a:rPr lang="en-US" altLang="zh-CN" sz="3200" b="1"/>
              <a:t>          </a:t>
            </a:r>
            <a:r>
              <a:rPr lang="zh-CN" altLang="en-US" sz="3200" b="1"/>
              <a:t>鸦片战争后，</a:t>
            </a:r>
            <a:r>
              <a:rPr lang="zh-CN" altLang="en-US" sz="3200" b="1">
                <a:solidFill>
                  <a:srgbClr val="FF0000"/>
                </a:solidFill>
              </a:rPr>
              <a:t>西方近代文明和生活方式传入中国</a:t>
            </a:r>
            <a:r>
              <a:rPr lang="zh-CN" altLang="en-US" sz="3200" b="1"/>
              <a:t>，猛烈地冲击着中国的传统习俗，改变着中国人的生活方式和价值观念。</a:t>
            </a:r>
            <a:endParaRPr lang="zh-CN" altLang="en-US" sz="3200" b="1"/>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0481" name="矩形 7174"/>
          <p:cNvSpPr/>
          <p:nvPr/>
        </p:nvSpPr>
        <p:spPr>
          <a:xfrm>
            <a:off x="1579245" y="382270"/>
            <a:ext cx="6428740" cy="589280"/>
          </a:xfrm>
          <a:prstGeom prst="rect">
            <a:avLst/>
          </a:prstGeom>
          <a:noFill/>
          <a:ln w="38100" cap="flat" cmpd="sng">
            <a:solidFill>
              <a:srgbClr val="00CC00"/>
            </a:solidFill>
            <a:prstDash val="solid"/>
            <a:bevel/>
            <a:headEnd type="none" w="med" len="med"/>
            <a:tailEnd type="none" w="med" len="med"/>
          </a:ln>
        </p:spPr>
        <p:txBody>
          <a:bodyPr wrap="square" anchor="t">
            <a:spAutoFit/>
          </a:bodyPr>
          <a:p>
            <a:pPr>
              <a:lnSpc>
                <a:spcPct val="90000"/>
              </a:lnSpc>
              <a:spcBef>
                <a:spcPct val="20000"/>
              </a:spcBef>
            </a:pPr>
            <a:r>
              <a:rPr lang="en-US" altLang="zh-CN" sz="3600" b="1">
                <a:latin typeface="黑体" panose="02010609060101010101" pitchFamily="2" charset="-122"/>
                <a:ea typeface="黑体" panose="02010609060101010101" pitchFamily="2" charset="-122"/>
              </a:rPr>
              <a:t>2.</a:t>
            </a:r>
            <a:r>
              <a:rPr lang="zh-CN" altLang="en-US" sz="3600" b="1">
                <a:latin typeface="黑体" panose="02010609060101010101" pitchFamily="2" charset="-122"/>
                <a:ea typeface="黑体" panose="02010609060101010101" pitchFamily="2" charset="-122"/>
              </a:rPr>
              <a:t>生活方式和风俗习惯的变化</a:t>
            </a:r>
            <a:endParaRPr lang="zh-CN" altLang="en-US" sz="3600" b="1">
              <a:latin typeface="黑体" panose="02010609060101010101" pitchFamily="2" charset="-122"/>
              <a:ea typeface="黑体" panose="02010609060101010101" pitchFamily="2" charset="-122"/>
            </a:endParaRPr>
          </a:p>
        </p:txBody>
      </p:sp>
      <p:sp>
        <p:nvSpPr>
          <p:cNvPr id="7" name="文本框 26650"/>
          <p:cNvSpPr txBox="1"/>
          <p:nvPr/>
        </p:nvSpPr>
        <p:spPr>
          <a:xfrm>
            <a:off x="1858010" y="1122045"/>
            <a:ext cx="6462395" cy="645160"/>
          </a:xfrm>
          <a:prstGeom prst="rect">
            <a:avLst/>
          </a:prstGeom>
          <a:solidFill>
            <a:schemeClr val="accent3">
              <a:lumMod val="95000"/>
            </a:schemeClr>
          </a:solidFill>
          <a:ln w="9525">
            <a:noFill/>
          </a:ln>
        </p:spPr>
        <p:txBody>
          <a:bodyPr wrap="square" anchor="t">
            <a:spAutoFit/>
          </a:bodyPr>
          <a:p>
            <a:pPr>
              <a:spcBef>
                <a:spcPct val="50000"/>
              </a:spcBef>
            </a:pPr>
            <a:r>
              <a:rPr lang="zh-CN" altLang="en-US" sz="3600" b="1" dirty="0">
                <a:latin typeface="Arial" panose="020B0604020202020204" pitchFamily="34" charset="0"/>
                <a:ea typeface="楷体" panose="02010609060101010101" charset="-122"/>
              </a:rPr>
              <a:t>①剪发辫：强令男子剪掉辫子</a:t>
            </a:r>
            <a:endParaRPr lang="zh-CN" altLang="en-US" sz="3600" b="1" dirty="0">
              <a:latin typeface="Arial" panose="020B0604020202020204" pitchFamily="34" charset="0"/>
              <a:ea typeface="楷体" panose="02010609060101010101" charset="-122"/>
            </a:endParaRPr>
          </a:p>
        </p:txBody>
      </p:sp>
      <p:pic>
        <p:nvPicPr>
          <p:cNvPr id="35843" name="Picture 6"/>
          <p:cNvPicPr>
            <a:picLocks noChangeAspect="1"/>
          </p:cNvPicPr>
          <p:nvPr/>
        </p:nvPicPr>
        <p:blipFill>
          <a:blip r:embed="rId1"/>
          <a:stretch>
            <a:fillRect/>
          </a:stretch>
        </p:blipFill>
        <p:spPr>
          <a:xfrm>
            <a:off x="1578610" y="1917700"/>
            <a:ext cx="3920490" cy="3456305"/>
          </a:xfrm>
          <a:prstGeom prst="rect">
            <a:avLst/>
          </a:prstGeom>
          <a:noFill/>
          <a:ln w="9525">
            <a:noFill/>
          </a:ln>
        </p:spPr>
      </p:pic>
      <p:pic>
        <p:nvPicPr>
          <p:cNvPr id="20484" name="Picture 7" descr="25030"/>
          <p:cNvPicPr>
            <a:picLocks noChangeAspect="1"/>
          </p:cNvPicPr>
          <p:nvPr/>
        </p:nvPicPr>
        <p:blipFill>
          <a:blip r:embed="rId2"/>
          <a:stretch>
            <a:fillRect/>
          </a:stretch>
        </p:blipFill>
        <p:spPr>
          <a:xfrm>
            <a:off x="6283325" y="2178685"/>
            <a:ext cx="3505200" cy="2966085"/>
          </a:xfrm>
          <a:prstGeom prst="rect">
            <a:avLst/>
          </a:prstGeom>
          <a:noFill/>
          <a:ln w="9525">
            <a:noFill/>
          </a:ln>
        </p:spPr>
      </p:pic>
      <p:sp>
        <p:nvSpPr>
          <p:cNvPr id="20485" name="Text Box 10"/>
          <p:cNvSpPr txBox="1"/>
          <p:nvPr/>
        </p:nvSpPr>
        <p:spPr>
          <a:xfrm>
            <a:off x="9788525" y="3658870"/>
            <a:ext cx="2362200" cy="521970"/>
          </a:xfrm>
          <a:prstGeom prst="rect">
            <a:avLst/>
          </a:prstGeom>
          <a:noFill/>
          <a:ln w="9525">
            <a:noFill/>
          </a:ln>
        </p:spPr>
        <p:txBody>
          <a:bodyPr anchor="t">
            <a:spAutoFit/>
          </a:bodyPr>
          <a:p>
            <a:pPr>
              <a:spcBef>
                <a:spcPct val="50000"/>
              </a:spcBef>
            </a:pPr>
            <a:r>
              <a:rPr lang="zh-CN" altLang="en-US" sz="2800" b="1" dirty="0">
                <a:latin typeface="宋体" panose="02010600030101010101" pitchFamily="2" charset="-122"/>
                <a:ea typeface="宋体" panose="02010600030101010101" pitchFamily="2" charset="-122"/>
              </a:rPr>
              <a:t>溥仪剪辫装</a:t>
            </a:r>
            <a:endParaRPr lang="zh-CN" altLang="en-US" sz="2800" b="1" dirty="0">
              <a:latin typeface="宋体" panose="02010600030101010101" pitchFamily="2" charset="-122"/>
              <a:ea typeface="宋体" panose="02010600030101010101" pitchFamily="2" charset="-122"/>
            </a:endParaRPr>
          </a:p>
        </p:txBody>
      </p:sp>
      <p:sp>
        <p:nvSpPr>
          <p:cNvPr id="20486" name="Text Box 6"/>
          <p:cNvSpPr txBox="1"/>
          <p:nvPr/>
        </p:nvSpPr>
        <p:spPr>
          <a:xfrm>
            <a:off x="810260" y="5556885"/>
            <a:ext cx="10572115" cy="1076325"/>
          </a:xfrm>
          <a:prstGeom prst="rect">
            <a:avLst/>
          </a:prstGeom>
          <a:noFill/>
          <a:ln w="9525">
            <a:noFill/>
          </a:ln>
        </p:spPr>
        <p:txBody>
          <a:bodyPr wrap="square" anchor="t">
            <a:spAutoFit/>
          </a:bodyPr>
          <a:p>
            <a:pPr>
              <a:spcBef>
                <a:spcPct val="50000"/>
              </a:spcBef>
            </a:pPr>
            <a:r>
              <a:rPr lang="en-US" altLang="zh-CN" sz="3600" b="1" dirty="0">
                <a:solidFill>
                  <a:srgbClr val="000000"/>
                </a:solidFill>
                <a:latin typeface="Times New Roman" panose="02020603050405020304" pitchFamily="18" charset="0"/>
                <a:ea typeface="华文行楷" panose="02010800040101010101" pitchFamily="2" charset="-122"/>
              </a:rPr>
              <a:t>     </a:t>
            </a:r>
            <a:r>
              <a:rPr lang="en-US" altLang="zh-CN" sz="3600" b="1" dirty="0">
                <a:solidFill>
                  <a:srgbClr val="FF0000"/>
                </a:solidFill>
                <a:latin typeface="Times New Roman" panose="02020603050405020304" pitchFamily="18" charset="0"/>
                <a:ea typeface="华文行楷" panose="02010800040101010101" pitchFamily="2" charset="-122"/>
              </a:rPr>
              <a:t> </a:t>
            </a:r>
            <a:r>
              <a:rPr lang="zh-CN" altLang="en-US" sz="2800" b="1" dirty="0">
                <a:solidFill>
                  <a:srgbClr val="FF0000"/>
                </a:solidFill>
                <a:latin typeface="Times New Roman" panose="02020603050405020304" pitchFamily="18" charset="0"/>
                <a:ea typeface="华文行楷" panose="02010800040101010101" pitchFamily="2" charset="-122"/>
              </a:rPr>
              <a:t>辛亥革命爆发后，剪辫子成为推翻清朝统治进行革命的标志。</a:t>
            </a:r>
            <a:r>
              <a:rPr lang="zh-CN" altLang="en-US" sz="2800" b="1" dirty="0">
                <a:solidFill>
                  <a:srgbClr val="000000"/>
                </a:solidFill>
                <a:latin typeface="Times New Roman" panose="02020603050405020304" pitchFamily="18" charset="0"/>
                <a:ea typeface="华文行楷" panose="02010800040101010101" pitchFamily="2" charset="-122"/>
              </a:rPr>
              <a:t>南京临时政府成立以后，孙中山通令全国各地男子掀起剪辫子</a:t>
            </a:r>
            <a:endParaRPr lang="zh-CN" altLang="en-US" sz="2800" b="1" dirty="0">
              <a:solidFill>
                <a:srgbClr val="000000"/>
              </a:solidFill>
              <a:latin typeface="Times New Roman" panose="02020603050405020304" pitchFamily="18" charset="0"/>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5843"/>
                                        </p:tgtEl>
                                        <p:attrNameLst>
                                          <p:attrName>style.visibility</p:attrName>
                                        </p:attrNameLst>
                                      </p:cBhvr>
                                      <p:to>
                                        <p:strVal val="visible"/>
                                      </p:to>
                                    </p:set>
                                    <p:anim calcmode="lin" valueType="num">
                                      <p:cBhvr>
                                        <p:cTn id="17" dur="500" fill="hold"/>
                                        <p:tgtEl>
                                          <p:spTgt spid="35843"/>
                                        </p:tgtEl>
                                        <p:attrNameLst>
                                          <p:attrName>ppt_x</p:attrName>
                                        </p:attrNameLst>
                                      </p:cBhvr>
                                      <p:tavLst>
                                        <p:tav tm="0">
                                          <p:val>
                                            <p:strVal val="#ppt_x"/>
                                          </p:val>
                                        </p:tav>
                                        <p:tav tm="100000">
                                          <p:val>
                                            <p:strVal val="#ppt_x"/>
                                          </p:val>
                                        </p:tav>
                                      </p:tavLst>
                                    </p:anim>
                                    <p:anim calcmode="lin" valueType="num">
                                      <p:cBhvr>
                                        <p:cTn id="18" dur="500" fill="hold"/>
                                        <p:tgtEl>
                                          <p:spTgt spid="3584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20485"/>
                                        </p:tgtEl>
                                        <p:attrNameLst>
                                          <p:attrName>style.visibility</p:attrName>
                                        </p:attrNameLst>
                                      </p:cBhvr>
                                      <p:to>
                                        <p:strVal val="visible"/>
                                      </p:to>
                                    </p:set>
                                    <p:animEffect transition="in" filter="fade">
                                      <p:cBhvr>
                                        <p:cTn id="23" dur="800" decel="100000"/>
                                        <p:tgtEl>
                                          <p:spTgt spid="20485"/>
                                        </p:tgtEl>
                                      </p:cBhvr>
                                    </p:animEffect>
                                    <p:anim calcmode="lin" valueType="num">
                                      <p:cBhvr>
                                        <p:cTn id="24" dur="800" decel="100000" fill="hold"/>
                                        <p:tgtEl>
                                          <p:spTgt spid="20485"/>
                                        </p:tgtEl>
                                        <p:attrNameLst>
                                          <p:attrName>style.rotation</p:attrName>
                                        </p:attrNameLst>
                                      </p:cBhvr>
                                      <p:tavLst>
                                        <p:tav tm="0">
                                          <p:val>
                                            <p:fltVal val="-90.000000"/>
                                          </p:val>
                                        </p:tav>
                                        <p:tav tm="100000">
                                          <p:val>
                                            <p:fltVal val="0.000000"/>
                                          </p:val>
                                        </p:tav>
                                      </p:tavLst>
                                    </p:anim>
                                    <p:anim calcmode="lin" valueType="num">
                                      <p:cBhvr>
                                        <p:cTn id="25" dur="800" decel="100000" fill="hold"/>
                                        <p:tgtEl>
                                          <p:spTgt spid="20485"/>
                                        </p:tgtEl>
                                        <p:attrNameLst>
                                          <p:attrName>ppt_x</p:attrName>
                                        </p:attrNameLst>
                                      </p:cBhvr>
                                      <p:tavLst>
                                        <p:tav tm="0">
                                          <p:val>
                                            <p:strVal val="#ppt_x+0.4"/>
                                          </p:val>
                                        </p:tav>
                                        <p:tav tm="100000">
                                          <p:val>
                                            <p:strVal val="#ppt_x-0.05"/>
                                          </p:val>
                                        </p:tav>
                                      </p:tavLst>
                                    </p:anim>
                                    <p:anim calcmode="lin" valueType="num">
                                      <p:cBhvr>
                                        <p:cTn id="26" dur="800" decel="100000" fill="hold"/>
                                        <p:tgtEl>
                                          <p:spTgt spid="20485"/>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20485"/>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20485"/>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0"/>
                                  </p:stCondLst>
                                  <p:childTnLst>
                                    <p:set>
                                      <p:cBhvr>
                                        <p:cTn id="30" dur="1" fill="hold">
                                          <p:stCondLst>
                                            <p:cond delay="0"/>
                                          </p:stCondLst>
                                        </p:cTn>
                                        <p:tgtEl>
                                          <p:spTgt spid="20484"/>
                                        </p:tgtEl>
                                        <p:attrNameLst>
                                          <p:attrName>style.visibility</p:attrName>
                                        </p:attrNameLst>
                                      </p:cBhvr>
                                      <p:to>
                                        <p:strVal val="visible"/>
                                      </p:to>
                                    </p:set>
                                    <p:animEffect transition="in" filter="fade">
                                      <p:cBhvr>
                                        <p:cTn id="31" dur="800" decel="100000"/>
                                        <p:tgtEl>
                                          <p:spTgt spid="20484"/>
                                        </p:tgtEl>
                                      </p:cBhvr>
                                    </p:animEffect>
                                    <p:anim calcmode="lin" valueType="num">
                                      <p:cBhvr>
                                        <p:cTn id="32" dur="800" decel="100000" fill="hold"/>
                                        <p:tgtEl>
                                          <p:spTgt spid="20484"/>
                                        </p:tgtEl>
                                        <p:attrNameLst>
                                          <p:attrName>style.rotation</p:attrName>
                                        </p:attrNameLst>
                                      </p:cBhvr>
                                      <p:tavLst>
                                        <p:tav tm="0">
                                          <p:val>
                                            <p:fltVal val="-90.000000"/>
                                          </p:val>
                                        </p:tav>
                                        <p:tav tm="100000">
                                          <p:val>
                                            <p:fltVal val="0.000000"/>
                                          </p:val>
                                        </p:tav>
                                      </p:tavLst>
                                    </p:anim>
                                    <p:anim calcmode="lin" valueType="num">
                                      <p:cBhvr>
                                        <p:cTn id="33" dur="800" decel="100000" fill="hold"/>
                                        <p:tgtEl>
                                          <p:spTgt spid="20484"/>
                                        </p:tgtEl>
                                        <p:attrNameLst>
                                          <p:attrName>ppt_x</p:attrName>
                                        </p:attrNameLst>
                                      </p:cBhvr>
                                      <p:tavLst>
                                        <p:tav tm="0">
                                          <p:val>
                                            <p:strVal val="#ppt_x+0.4"/>
                                          </p:val>
                                        </p:tav>
                                        <p:tav tm="100000">
                                          <p:val>
                                            <p:strVal val="#ppt_x-0.05"/>
                                          </p:val>
                                        </p:tav>
                                      </p:tavLst>
                                    </p:anim>
                                    <p:anim calcmode="lin" valueType="num">
                                      <p:cBhvr>
                                        <p:cTn id="34" dur="800" decel="100000" fill="hold"/>
                                        <p:tgtEl>
                                          <p:spTgt spid="20484"/>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20484"/>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20484"/>
                                        </p:tgtEl>
                                        <p:attrNameLst>
                                          <p:attrName>ppt_y</p:attrName>
                                        </p:attrNameLst>
                                      </p:cBhvr>
                                      <p:tavLst>
                                        <p:tav tm="0">
                                          <p:val>
                                            <p:strVal val="#ppt_y+0.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0" presetClass="entr" presetSubtype="0" fill="hold" grpId="0" nodeType="clickEffect">
                                  <p:stCondLst>
                                    <p:cond delay="0"/>
                                  </p:stCondLst>
                                  <p:childTnLst>
                                    <p:set>
                                      <p:cBhvr>
                                        <p:cTn id="40" dur="1" fill="hold">
                                          <p:stCondLst>
                                            <p:cond delay="0"/>
                                          </p:stCondLst>
                                        </p:cTn>
                                        <p:tgtEl>
                                          <p:spTgt spid="20486"/>
                                        </p:tgtEl>
                                        <p:attrNameLst>
                                          <p:attrName>style.visibility</p:attrName>
                                        </p:attrNameLst>
                                      </p:cBhvr>
                                      <p:to>
                                        <p:strVal val="visible"/>
                                      </p:to>
                                    </p:set>
                                    <p:animEffect transition="in" filter="fade">
                                      <p:cBhvr>
                                        <p:cTn id="41" dur="800" decel="100000"/>
                                        <p:tgtEl>
                                          <p:spTgt spid="20486"/>
                                        </p:tgtEl>
                                      </p:cBhvr>
                                    </p:animEffect>
                                    <p:anim calcmode="lin" valueType="num">
                                      <p:cBhvr>
                                        <p:cTn id="42" dur="800" decel="100000" fill="hold"/>
                                        <p:tgtEl>
                                          <p:spTgt spid="20486"/>
                                        </p:tgtEl>
                                        <p:attrNameLst>
                                          <p:attrName>style.rotation</p:attrName>
                                        </p:attrNameLst>
                                      </p:cBhvr>
                                      <p:tavLst>
                                        <p:tav tm="0">
                                          <p:val>
                                            <p:fltVal val="-90.000000"/>
                                          </p:val>
                                        </p:tav>
                                        <p:tav tm="100000">
                                          <p:val>
                                            <p:fltVal val="0.000000"/>
                                          </p:val>
                                        </p:tav>
                                      </p:tavLst>
                                    </p:anim>
                                    <p:anim calcmode="lin" valueType="num">
                                      <p:cBhvr>
                                        <p:cTn id="43" dur="800" decel="100000" fill="hold"/>
                                        <p:tgtEl>
                                          <p:spTgt spid="20486"/>
                                        </p:tgtEl>
                                        <p:attrNameLst>
                                          <p:attrName>ppt_x</p:attrName>
                                        </p:attrNameLst>
                                      </p:cBhvr>
                                      <p:tavLst>
                                        <p:tav tm="0">
                                          <p:val>
                                            <p:strVal val="#ppt_x+0.4"/>
                                          </p:val>
                                        </p:tav>
                                        <p:tav tm="100000">
                                          <p:val>
                                            <p:strVal val="#ppt_x-0.05"/>
                                          </p:val>
                                        </p:tav>
                                      </p:tavLst>
                                    </p:anim>
                                    <p:anim calcmode="lin" valueType="num">
                                      <p:cBhvr>
                                        <p:cTn id="44" dur="800" decel="100000" fill="hold"/>
                                        <p:tgtEl>
                                          <p:spTgt spid="20486"/>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20486"/>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2048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20485" grpId="0"/>
      <p:bldP spid="2048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 name="文本框 26650"/>
          <p:cNvSpPr txBox="1"/>
          <p:nvPr/>
        </p:nvSpPr>
        <p:spPr>
          <a:xfrm>
            <a:off x="758190" y="487045"/>
            <a:ext cx="11017250" cy="645160"/>
          </a:xfrm>
          <a:prstGeom prst="rect">
            <a:avLst/>
          </a:prstGeom>
          <a:solidFill>
            <a:schemeClr val="accent1"/>
          </a:solidFill>
          <a:ln w="9525">
            <a:noFill/>
          </a:ln>
        </p:spPr>
        <p:txBody>
          <a:bodyPr wrap="square" anchor="t">
            <a:spAutoFit/>
          </a:bodyPr>
          <a:p>
            <a:pPr>
              <a:spcBef>
                <a:spcPct val="50000"/>
              </a:spcBef>
            </a:pPr>
            <a:r>
              <a:rPr lang="zh-CN" altLang="en-US" sz="3600" b="1" dirty="0">
                <a:latin typeface="Arial" panose="020B0604020202020204" pitchFamily="34" charset="0"/>
                <a:ea typeface="楷体" panose="02010609060101010101" charset="-122"/>
              </a:rPr>
              <a:t>②易服饰：</a:t>
            </a:r>
            <a:r>
              <a:rPr lang="zh-CN" altLang="en-US" sz="3600" b="1" dirty="0">
                <a:solidFill>
                  <a:srgbClr val="FF0000"/>
                </a:solidFill>
                <a:latin typeface="Arial" panose="020B0604020202020204" pitchFamily="34" charset="0"/>
                <a:ea typeface="楷体" panose="02010609060101010101" charset="-122"/>
              </a:rPr>
              <a:t>西服，中山装，旗袍</a:t>
            </a:r>
            <a:r>
              <a:rPr lang="zh-CN" altLang="en-US" sz="3600" b="1" dirty="0">
                <a:latin typeface="Arial" panose="020B0604020202020204" pitchFamily="34" charset="0"/>
                <a:ea typeface="楷体" panose="02010609060101010101" charset="-122"/>
              </a:rPr>
              <a:t>等新式服装流行起来</a:t>
            </a:r>
            <a:endParaRPr lang="zh-CN" altLang="en-US" sz="3600" b="1" dirty="0">
              <a:latin typeface="Arial" panose="020B0604020202020204" pitchFamily="34" charset="0"/>
              <a:ea typeface="楷体" panose="02010609060101010101" charset="-122"/>
            </a:endParaRPr>
          </a:p>
        </p:txBody>
      </p:sp>
      <p:sp>
        <p:nvSpPr>
          <p:cNvPr id="36868" name="AutoShape 6"/>
          <p:cNvSpPr/>
          <p:nvPr/>
        </p:nvSpPr>
        <p:spPr>
          <a:xfrm>
            <a:off x="5662613" y="3083878"/>
            <a:ext cx="992187" cy="688974"/>
          </a:xfrm>
          <a:prstGeom prst="rightArrow">
            <a:avLst>
              <a:gd name="adj1" fmla="val 50000"/>
              <a:gd name="adj2" fmla="val 38639"/>
            </a:avLst>
          </a:prstGeom>
          <a:solidFill>
            <a:schemeClr val="tx1"/>
          </a:solidFill>
          <a:ln w="9525">
            <a:noFill/>
          </a:ln>
        </p:spPr>
        <p:txBody>
          <a:bodyPr anchor="ctr">
            <a:spAutoFit/>
          </a:bodyPr>
          <a:p>
            <a:pPr algn="ctr"/>
            <a:endParaRPr lang="zh-CN" altLang="en-US" dirty="0">
              <a:latin typeface="Calibri" panose="020F0502020204030204" pitchFamily="34" charset="0"/>
              <a:ea typeface="宋体" panose="02010600030101010101" pitchFamily="2" charset="-122"/>
            </a:endParaRPr>
          </a:p>
        </p:txBody>
      </p:sp>
      <p:pic>
        <p:nvPicPr>
          <p:cNvPr id="36869" name="Picture 8"/>
          <p:cNvPicPr>
            <a:picLocks noChangeAspect="1"/>
          </p:cNvPicPr>
          <p:nvPr/>
        </p:nvPicPr>
        <p:blipFill>
          <a:blip r:embed="rId1"/>
          <a:stretch>
            <a:fillRect/>
          </a:stretch>
        </p:blipFill>
        <p:spPr>
          <a:xfrm>
            <a:off x="6654800" y="1727200"/>
            <a:ext cx="2407920" cy="4281805"/>
          </a:xfrm>
          <a:prstGeom prst="rect">
            <a:avLst/>
          </a:prstGeom>
          <a:noFill/>
          <a:ln w="9525">
            <a:noFill/>
          </a:ln>
        </p:spPr>
      </p:pic>
      <p:pic>
        <p:nvPicPr>
          <p:cNvPr id="36870" name="Picture 9"/>
          <p:cNvPicPr>
            <a:picLocks noChangeAspect="1"/>
          </p:cNvPicPr>
          <p:nvPr/>
        </p:nvPicPr>
        <p:blipFill>
          <a:blip r:embed="rId2"/>
          <a:stretch>
            <a:fillRect/>
          </a:stretch>
        </p:blipFill>
        <p:spPr>
          <a:xfrm>
            <a:off x="9499600" y="1445260"/>
            <a:ext cx="2417445" cy="4532630"/>
          </a:xfrm>
          <a:prstGeom prst="rect">
            <a:avLst/>
          </a:prstGeom>
          <a:noFill/>
          <a:ln w="9525">
            <a:noFill/>
          </a:ln>
        </p:spPr>
      </p:pic>
      <p:sp>
        <p:nvSpPr>
          <p:cNvPr id="36873" name="Text Box 12"/>
          <p:cNvSpPr txBox="1"/>
          <p:nvPr/>
        </p:nvSpPr>
        <p:spPr>
          <a:xfrm>
            <a:off x="1686560" y="6039485"/>
            <a:ext cx="3108960" cy="521970"/>
          </a:xfrm>
          <a:prstGeom prst="rect">
            <a:avLst/>
          </a:prstGeom>
          <a:noFill/>
          <a:ln w="9525">
            <a:noFill/>
          </a:ln>
        </p:spPr>
        <p:txBody>
          <a:bodyPr wrap="square" anchor="t">
            <a:spAutoFit/>
          </a:bodyPr>
          <a:p>
            <a:pPr>
              <a:spcBef>
                <a:spcPct val="50000"/>
              </a:spcBef>
            </a:pPr>
            <a:r>
              <a:rPr lang="zh-CN" altLang="en-US" sz="2800" dirty="0">
                <a:latin typeface="黑体" panose="02010609060101010101" pitchFamily="2" charset="-122"/>
                <a:ea typeface="黑体" panose="02010609060101010101" pitchFamily="2" charset="-122"/>
                <a:sym typeface="+mn-ea"/>
              </a:rPr>
              <a:t>清代男子服装</a:t>
            </a:r>
            <a:endParaRPr lang="zh-CN" altLang="en-US" sz="2800" b="1" dirty="0">
              <a:latin typeface="Calibri" panose="020F0502020204030204" pitchFamily="34" charset="0"/>
              <a:ea typeface="宋体" panose="02010600030101010101" pitchFamily="2" charset="-122"/>
            </a:endParaRPr>
          </a:p>
        </p:txBody>
      </p:sp>
      <p:sp>
        <p:nvSpPr>
          <p:cNvPr id="36874" name="Text Box 13"/>
          <p:cNvSpPr txBox="1"/>
          <p:nvPr/>
        </p:nvSpPr>
        <p:spPr>
          <a:xfrm>
            <a:off x="6921500" y="5977890"/>
            <a:ext cx="1219200" cy="583565"/>
          </a:xfrm>
          <a:prstGeom prst="rect">
            <a:avLst/>
          </a:prstGeom>
          <a:noFill/>
          <a:ln w="9525">
            <a:noFill/>
          </a:ln>
        </p:spPr>
        <p:txBody>
          <a:bodyPr anchor="t">
            <a:spAutoFit/>
          </a:bodyPr>
          <a:p>
            <a:pPr>
              <a:spcBef>
                <a:spcPct val="50000"/>
              </a:spcBef>
            </a:pPr>
            <a:r>
              <a:rPr lang="zh-CN" altLang="en-US" sz="3200" b="1" dirty="0">
                <a:latin typeface="Calibri" panose="020F0502020204030204" pitchFamily="34" charset="0"/>
                <a:ea typeface="宋体" panose="02010600030101010101" pitchFamily="2" charset="-122"/>
              </a:rPr>
              <a:t>西装</a:t>
            </a:r>
            <a:endParaRPr lang="zh-CN" altLang="en-US" sz="3200" b="1" dirty="0">
              <a:latin typeface="Calibri" panose="020F0502020204030204" pitchFamily="34" charset="0"/>
              <a:ea typeface="宋体" panose="02010600030101010101" pitchFamily="2" charset="-122"/>
            </a:endParaRPr>
          </a:p>
        </p:txBody>
      </p:sp>
      <p:sp>
        <p:nvSpPr>
          <p:cNvPr id="36875" name="Text Box 14"/>
          <p:cNvSpPr txBox="1"/>
          <p:nvPr/>
        </p:nvSpPr>
        <p:spPr>
          <a:xfrm>
            <a:off x="9855200" y="6162675"/>
            <a:ext cx="1920875" cy="583565"/>
          </a:xfrm>
          <a:prstGeom prst="rect">
            <a:avLst/>
          </a:prstGeom>
          <a:noFill/>
          <a:ln w="9525">
            <a:noFill/>
          </a:ln>
        </p:spPr>
        <p:txBody>
          <a:bodyPr wrap="square" anchor="t">
            <a:spAutoFit/>
          </a:bodyPr>
          <a:p>
            <a:pPr>
              <a:spcBef>
                <a:spcPct val="50000"/>
              </a:spcBef>
            </a:pPr>
            <a:r>
              <a:rPr lang="zh-CN" altLang="en-US" sz="3200" b="1" dirty="0">
                <a:latin typeface="Calibri" panose="020F0502020204030204" pitchFamily="34" charset="0"/>
                <a:ea typeface="宋体" panose="02010600030101010101" pitchFamily="2" charset="-122"/>
                <a:hlinkClick r:id="" action="ppaction://noaction"/>
              </a:rPr>
              <a:t>中山装</a:t>
            </a:r>
            <a:endParaRPr lang="zh-CN" altLang="en-US" sz="3200" b="1" dirty="0">
              <a:latin typeface="Calibri" panose="020F0502020204030204" pitchFamily="34" charset="0"/>
              <a:ea typeface="宋体" panose="02010600030101010101" pitchFamily="2" charset="-122"/>
            </a:endParaRPr>
          </a:p>
        </p:txBody>
      </p:sp>
      <p:pic>
        <p:nvPicPr>
          <p:cNvPr id="61441" name="Picture 2" descr="清末男子服饰"/>
          <p:cNvPicPr>
            <a:picLocks noChangeAspect="1"/>
          </p:cNvPicPr>
          <p:nvPr/>
        </p:nvPicPr>
        <p:blipFill>
          <a:blip r:embed="rId3"/>
          <a:stretch>
            <a:fillRect/>
          </a:stretch>
        </p:blipFill>
        <p:spPr>
          <a:xfrm>
            <a:off x="83185" y="1607185"/>
            <a:ext cx="5579745" cy="420878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6873"/>
                                        </p:tgtEl>
                                        <p:attrNameLst>
                                          <p:attrName>style.visibility</p:attrName>
                                        </p:attrNameLst>
                                      </p:cBhvr>
                                      <p:to>
                                        <p:strVal val="visible"/>
                                      </p:to>
                                    </p:set>
                                    <p:anim calcmode="lin" valueType="num">
                                      <p:cBhvr>
                                        <p:cTn id="15" dur="500" fill="hold"/>
                                        <p:tgtEl>
                                          <p:spTgt spid="36873"/>
                                        </p:tgtEl>
                                        <p:attrNameLst>
                                          <p:attrName>ppt_x</p:attrName>
                                        </p:attrNameLst>
                                      </p:cBhvr>
                                      <p:tavLst>
                                        <p:tav tm="0">
                                          <p:val>
                                            <p:strVal val="#ppt_x"/>
                                          </p:val>
                                        </p:tav>
                                        <p:tav tm="100000">
                                          <p:val>
                                            <p:strVal val="#ppt_x"/>
                                          </p:val>
                                        </p:tav>
                                      </p:tavLst>
                                    </p:anim>
                                    <p:anim calcmode="lin" valueType="num">
                                      <p:cBhvr>
                                        <p:cTn id="16" dur="500" fill="hold"/>
                                        <p:tgtEl>
                                          <p:spTgt spid="3687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4" presetClass="entr" presetSubtype="5" fill="hold" grpId="0" nodeType="clickEffect">
                                  <p:stCondLst>
                                    <p:cond delay="0"/>
                                  </p:stCondLst>
                                  <p:childTnLst>
                                    <p:set>
                                      <p:cBhvr>
                                        <p:cTn id="20" dur="1" fill="hold">
                                          <p:stCondLst>
                                            <p:cond delay="0"/>
                                          </p:stCondLst>
                                        </p:cTn>
                                        <p:tgtEl>
                                          <p:spTgt spid="36868"/>
                                        </p:tgtEl>
                                        <p:attrNameLst>
                                          <p:attrName>style.visibility</p:attrName>
                                        </p:attrNameLst>
                                      </p:cBhvr>
                                      <p:to>
                                        <p:strVal val="visible"/>
                                      </p:to>
                                    </p:set>
                                    <p:animEffect transition="in" filter="randombar(vertical)">
                                      <p:cBhvr>
                                        <p:cTn id="21" dur="1000"/>
                                        <p:tgtEl>
                                          <p:spTgt spid="36868"/>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6869"/>
                                        </p:tgtEl>
                                        <p:attrNameLst>
                                          <p:attrName>style.visibility</p:attrName>
                                        </p:attrNameLst>
                                      </p:cBhvr>
                                      <p:to>
                                        <p:strVal val="visible"/>
                                      </p:to>
                                    </p:set>
                                    <p:anim calcmode="lin" valueType="num">
                                      <p:cBhvr>
                                        <p:cTn id="26" dur="500" fill="hold"/>
                                        <p:tgtEl>
                                          <p:spTgt spid="36869"/>
                                        </p:tgtEl>
                                        <p:attrNameLst>
                                          <p:attrName>ppt_x</p:attrName>
                                        </p:attrNameLst>
                                      </p:cBhvr>
                                      <p:tavLst>
                                        <p:tav tm="0">
                                          <p:val>
                                            <p:strVal val="#ppt_x"/>
                                          </p:val>
                                        </p:tav>
                                        <p:tav tm="100000">
                                          <p:val>
                                            <p:strVal val="#ppt_x"/>
                                          </p:val>
                                        </p:tav>
                                      </p:tavLst>
                                    </p:anim>
                                    <p:anim calcmode="lin" valueType="num">
                                      <p:cBhvr>
                                        <p:cTn id="27" dur="500" fill="hold"/>
                                        <p:tgtEl>
                                          <p:spTgt spid="3686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6874"/>
                                        </p:tgtEl>
                                        <p:attrNameLst>
                                          <p:attrName>style.visibility</p:attrName>
                                        </p:attrNameLst>
                                      </p:cBhvr>
                                      <p:to>
                                        <p:strVal val="visible"/>
                                      </p:to>
                                    </p:set>
                                    <p:anim calcmode="lin" valueType="num">
                                      <p:cBhvr>
                                        <p:cTn id="30" dur="500" fill="hold"/>
                                        <p:tgtEl>
                                          <p:spTgt spid="36874"/>
                                        </p:tgtEl>
                                        <p:attrNameLst>
                                          <p:attrName>ppt_x</p:attrName>
                                        </p:attrNameLst>
                                      </p:cBhvr>
                                      <p:tavLst>
                                        <p:tav tm="0">
                                          <p:val>
                                            <p:strVal val="#ppt_x"/>
                                          </p:val>
                                        </p:tav>
                                        <p:tav tm="100000">
                                          <p:val>
                                            <p:strVal val="#ppt_x"/>
                                          </p:val>
                                        </p:tav>
                                      </p:tavLst>
                                    </p:anim>
                                    <p:anim calcmode="lin" valueType="num">
                                      <p:cBhvr>
                                        <p:cTn id="31" dur="500" fill="hold"/>
                                        <p:tgtEl>
                                          <p:spTgt spid="36874"/>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6870"/>
                                        </p:tgtEl>
                                        <p:attrNameLst>
                                          <p:attrName>style.visibility</p:attrName>
                                        </p:attrNameLst>
                                      </p:cBhvr>
                                      <p:to>
                                        <p:strVal val="visible"/>
                                      </p:to>
                                    </p:set>
                                    <p:anim calcmode="lin" valueType="num">
                                      <p:cBhvr>
                                        <p:cTn id="36" dur="500" fill="hold"/>
                                        <p:tgtEl>
                                          <p:spTgt spid="36870"/>
                                        </p:tgtEl>
                                        <p:attrNameLst>
                                          <p:attrName>ppt_x</p:attrName>
                                        </p:attrNameLst>
                                      </p:cBhvr>
                                      <p:tavLst>
                                        <p:tav tm="0">
                                          <p:val>
                                            <p:strVal val="#ppt_x"/>
                                          </p:val>
                                        </p:tav>
                                        <p:tav tm="100000">
                                          <p:val>
                                            <p:strVal val="#ppt_x"/>
                                          </p:val>
                                        </p:tav>
                                      </p:tavLst>
                                    </p:anim>
                                    <p:anim calcmode="lin" valueType="num">
                                      <p:cBhvr>
                                        <p:cTn id="37" dur="500" fill="hold"/>
                                        <p:tgtEl>
                                          <p:spTgt spid="36870"/>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36875"/>
                                        </p:tgtEl>
                                        <p:attrNameLst>
                                          <p:attrName>style.visibility</p:attrName>
                                        </p:attrNameLst>
                                      </p:cBhvr>
                                      <p:to>
                                        <p:strVal val="visible"/>
                                      </p:to>
                                    </p:set>
                                    <p:anim calcmode="lin" valueType="num">
                                      <p:cBhvr>
                                        <p:cTn id="40" dur="500" fill="hold"/>
                                        <p:tgtEl>
                                          <p:spTgt spid="36875"/>
                                        </p:tgtEl>
                                        <p:attrNameLst>
                                          <p:attrName>ppt_x</p:attrName>
                                        </p:attrNameLst>
                                      </p:cBhvr>
                                      <p:tavLst>
                                        <p:tav tm="0">
                                          <p:val>
                                            <p:strVal val="#ppt_x"/>
                                          </p:val>
                                        </p:tav>
                                        <p:tav tm="100000">
                                          <p:val>
                                            <p:strVal val="#ppt_x"/>
                                          </p:val>
                                        </p:tav>
                                      </p:tavLst>
                                    </p:anim>
                                    <p:anim calcmode="lin" valueType="num">
                                      <p:cBhvr>
                                        <p:cTn id="41" dur="500" fill="hold"/>
                                        <p:tgtEl>
                                          <p:spTgt spid="368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36868" grpId="0" bldLvl="0" animBg="1"/>
      <p:bldP spid="36873" grpId="0"/>
      <p:bldP spid="36874" grpId="0"/>
      <p:bldP spid="3687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2467" name="Rectangle 3"/>
          <p:cNvSpPr>
            <a:spLocks noGrp="1"/>
          </p:cNvSpPr>
          <p:nvPr>
            <p:ph idx="1"/>
          </p:nvPr>
        </p:nvSpPr>
        <p:spPr>
          <a:xfrm>
            <a:off x="7447915" y="411480"/>
            <a:ext cx="4843145" cy="4456430"/>
          </a:xfrm>
        </p:spPr>
        <p:txBody>
          <a:bodyPr wrap="square" lIns="91440" tIns="45720" rIns="91440" bIns="45720" anchor="t"/>
          <a:p>
            <a:pPr algn="l"/>
            <a:r>
              <a:rPr lang="en-US" altLang="zh-CN" dirty="0">
                <a:latin typeface="黑体" panose="02010609060101010101" pitchFamily="2" charset="-122"/>
              </a:rPr>
              <a:t>20</a:t>
            </a:r>
            <a:r>
              <a:rPr lang="zh-CN" altLang="en-US" dirty="0">
                <a:latin typeface="黑体" panose="02010609060101010101" pitchFamily="2" charset="-122"/>
              </a:rPr>
              <a:t>世纪</a:t>
            </a:r>
            <a:r>
              <a:rPr lang="en-US" altLang="zh-CN" dirty="0">
                <a:latin typeface="黑体" panose="02010609060101010101" pitchFamily="2" charset="-122"/>
              </a:rPr>
              <a:t>30</a:t>
            </a:r>
            <a:r>
              <a:rPr lang="zh-CN" altLang="en-US" dirty="0">
                <a:latin typeface="黑体" panose="02010609060101010101" pitchFamily="2" charset="-122"/>
              </a:rPr>
              <a:t>年代，中山装的造型被赋予了革命及建国的含义：前襟的四个口袋代表礼，义，廉，耻；袋盖为倒笔架形，寓意以文治国；前襟的扣子改为五个，寓意国民党五权分立这有别于西方国家的三权分立；袖口的三个扣子代表三民主义；衣领为封闭竖领。表示“三省吾身”严谨治身的理念。</a:t>
            </a:r>
            <a:endParaRPr lang="zh-CN" altLang="en-US" dirty="0">
              <a:latin typeface="黑体" panose="02010609060101010101" pitchFamily="2" charset="-122"/>
            </a:endParaRPr>
          </a:p>
        </p:txBody>
      </p:sp>
      <p:sp>
        <p:nvSpPr>
          <p:cNvPr id="64515" name="文本框 2"/>
          <p:cNvSpPr txBox="1"/>
          <p:nvPr/>
        </p:nvSpPr>
        <p:spPr>
          <a:xfrm>
            <a:off x="1207135" y="290513"/>
            <a:ext cx="1511300" cy="460375"/>
          </a:xfrm>
          <a:prstGeom prst="rect">
            <a:avLst/>
          </a:prstGeom>
          <a:noFill/>
          <a:ln w="9525">
            <a:noFill/>
          </a:ln>
        </p:spPr>
        <p:txBody>
          <a:bodyPr anchor="t">
            <a:spAutoFit/>
          </a:bodyPr>
          <a:p>
            <a:pPr eaLnBrk="0" hangingPunct="0"/>
            <a:r>
              <a:rPr lang="zh-CN" altLang="en-US" sz="2400" dirty="0">
                <a:latin typeface="黑体" panose="02010609060101010101" pitchFamily="2" charset="-122"/>
                <a:ea typeface="黑体" panose="02010609060101010101" pitchFamily="2" charset="-122"/>
              </a:rPr>
              <a:t>历史百科</a:t>
            </a:r>
            <a:endParaRPr lang="zh-CN" altLang="en-US" sz="2400" dirty="0">
              <a:latin typeface="黑体" panose="02010609060101010101" pitchFamily="2" charset="-122"/>
              <a:ea typeface="黑体" panose="02010609060101010101" pitchFamily="2" charset="-122"/>
            </a:endParaRPr>
          </a:p>
        </p:txBody>
      </p:sp>
      <p:sp>
        <p:nvSpPr>
          <p:cNvPr id="4" name="图文框 3"/>
          <p:cNvSpPr/>
          <p:nvPr/>
        </p:nvSpPr>
        <p:spPr>
          <a:xfrm>
            <a:off x="975360" y="174308"/>
            <a:ext cx="1743075" cy="576263"/>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pic>
        <p:nvPicPr>
          <p:cNvPr id="3" name="图片 2"/>
          <p:cNvPicPr>
            <a:picLocks noChangeAspect="1"/>
          </p:cNvPicPr>
          <p:nvPr/>
        </p:nvPicPr>
        <p:blipFill>
          <a:blip r:embed="rId1"/>
          <a:stretch>
            <a:fillRect/>
          </a:stretch>
        </p:blipFill>
        <p:spPr>
          <a:xfrm>
            <a:off x="46355" y="751205"/>
            <a:ext cx="7705725" cy="5895975"/>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2467">
                                            <p:txEl>
                                              <p:charRg st="0" end="132"/>
                                            </p:txEl>
                                          </p:spTgt>
                                        </p:tgtEl>
                                        <p:attrNameLst>
                                          <p:attrName>style.visibility</p:attrName>
                                        </p:attrNameLst>
                                      </p:cBhvr>
                                      <p:to>
                                        <p:strVal val="visible"/>
                                      </p:to>
                                    </p:set>
                                    <p:animEffect transition="in" filter="dissolve">
                                      <p:cBhvr>
                                        <p:cTn id="7" dur="500"/>
                                        <p:tgtEl>
                                          <p:spTgt spid="62467">
                                            <p:txEl>
                                              <p:charRg st="0" end="13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37890" name="Picture 2" descr="pa_303486"/>
          <p:cNvPicPr>
            <a:picLocks noChangeAspect="1"/>
          </p:cNvPicPr>
          <p:nvPr/>
        </p:nvPicPr>
        <p:blipFill>
          <a:blip r:embed="rId1">
            <a:clrChange>
              <a:clrFrom>
                <a:srgbClr val="CCCCCC"/>
              </a:clrFrom>
              <a:clrTo>
                <a:srgbClr val="CCCCCC">
                  <a:alpha val="0"/>
                </a:srgbClr>
              </a:clrTo>
            </a:clrChange>
          </a:blip>
          <a:stretch>
            <a:fillRect/>
          </a:stretch>
        </p:blipFill>
        <p:spPr>
          <a:xfrm>
            <a:off x="1992313" y="1773238"/>
            <a:ext cx="2973387" cy="2122487"/>
          </a:xfrm>
          <a:prstGeom prst="rect">
            <a:avLst/>
          </a:prstGeom>
          <a:noFill/>
          <a:ln w="9525">
            <a:noFill/>
          </a:ln>
        </p:spPr>
      </p:pic>
      <p:pic>
        <p:nvPicPr>
          <p:cNvPr id="37891" name="Picture 3" descr="xf"/>
          <p:cNvPicPr>
            <a:picLocks noChangeAspect="1"/>
          </p:cNvPicPr>
          <p:nvPr/>
        </p:nvPicPr>
        <p:blipFill>
          <a:blip r:embed="rId2"/>
          <a:stretch>
            <a:fillRect/>
          </a:stretch>
        </p:blipFill>
        <p:spPr>
          <a:xfrm>
            <a:off x="2495550" y="3860800"/>
            <a:ext cx="1836738" cy="2376488"/>
          </a:xfrm>
          <a:prstGeom prst="rect">
            <a:avLst/>
          </a:prstGeom>
          <a:noFill/>
          <a:ln w="9525">
            <a:noFill/>
          </a:ln>
        </p:spPr>
      </p:pic>
      <p:pic>
        <p:nvPicPr>
          <p:cNvPr id="37892" name="Picture 4" descr="013"/>
          <p:cNvPicPr>
            <a:picLocks noChangeAspect="1"/>
          </p:cNvPicPr>
          <p:nvPr/>
        </p:nvPicPr>
        <p:blipFill>
          <a:blip r:embed="rId3">
            <a:clrChange>
              <a:clrFrom>
                <a:srgbClr val="AC0606"/>
              </a:clrFrom>
              <a:clrTo>
                <a:srgbClr val="AC0606">
                  <a:alpha val="0"/>
                </a:srgbClr>
              </a:clrTo>
            </a:clrChange>
          </a:blip>
          <a:srcRect l="30508" r="20338"/>
          <a:stretch>
            <a:fillRect/>
          </a:stretch>
        </p:blipFill>
        <p:spPr>
          <a:xfrm>
            <a:off x="5880100" y="1958975"/>
            <a:ext cx="1631315" cy="4608195"/>
          </a:xfrm>
          <a:prstGeom prst="rect">
            <a:avLst/>
          </a:prstGeom>
          <a:noFill/>
          <a:ln w="9525">
            <a:noFill/>
          </a:ln>
        </p:spPr>
      </p:pic>
      <p:sp>
        <p:nvSpPr>
          <p:cNvPr id="37894" name="Text Box 6"/>
          <p:cNvSpPr txBox="1"/>
          <p:nvPr/>
        </p:nvSpPr>
        <p:spPr>
          <a:xfrm>
            <a:off x="1699895" y="3429000"/>
            <a:ext cx="675005" cy="1724660"/>
          </a:xfrm>
          <a:prstGeom prst="rect">
            <a:avLst/>
          </a:prstGeom>
          <a:noFill/>
          <a:ln w="9525">
            <a:noFill/>
          </a:ln>
        </p:spPr>
        <p:txBody>
          <a:bodyPr vert="eaVert" wrap="none">
            <a:spAutoFit/>
          </a:bodyPr>
          <a:p>
            <a:pPr>
              <a:buFont typeface="Arial" panose="020B0604020202020204" pitchFamily="34" charset="0"/>
              <a:buNone/>
            </a:pPr>
            <a:r>
              <a:rPr lang="zh-CN" altLang="en-US" sz="3200" b="1" dirty="0">
                <a:solidFill>
                  <a:schemeClr val="bg1"/>
                </a:solidFill>
                <a:latin typeface="Times New Roman" panose="02020603050405020304" pitchFamily="18" charset="0"/>
                <a:ea typeface="楷体_GB2312" pitchFamily="1" charset="-122"/>
              </a:rPr>
              <a:t>清朝旗袍</a:t>
            </a:r>
            <a:endParaRPr lang="zh-CN" altLang="en-US" sz="3200" b="1" dirty="0">
              <a:solidFill>
                <a:schemeClr val="bg1"/>
              </a:solidFill>
              <a:latin typeface="Times New Roman" panose="02020603050405020304" pitchFamily="18" charset="0"/>
              <a:ea typeface="楷体_GB2312" pitchFamily="1" charset="-122"/>
            </a:endParaRPr>
          </a:p>
        </p:txBody>
      </p:sp>
      <p:sp>
        <p:nvSpPr>
          <p:cNvPr id="37895" name="Text Box 7"/>
          <p:cNvSpPr txBox="1"/>
          <p:nvPr/>
        </p:nvSpPr>
        <p:spPr>
          <a:xfrm>
            <a:off x="5444808" y="3286125"/>
            <a:ext cx="675005" cy="1724660"/>
          </a:xfrm>
          <a:prstGeom prst="rect">
            <a:avLst/>
          </a:prstGeom>
          <a:noFill/>
          <a:ln w="9525">
            <a:noFill/>
          </a:ln>
        </p:spPr>
        <p:txBody>
          <a:bodyPr vert="eaVert" wrap="none">
            <a:spAutoFit/>
          </a:bodyPr>
          <a:p>
            <a:pPr>
              <a:buFont typeface="Arial" panose="020B0604020202020204" pitchFamily="34" charset="0"/>
              <a:buNone/>
            </a:pPr>
            <a:r>
              <a:rPr lang="zh-CN" altLang="en-US" sz="3200" b="1" dirty="0">
                <a:solidFill>
                  <a:schemeClr val="bg1"/>
                </a:solidFill>
                <a:latin typeface="Times New Roman" panose="02020603050405020304" pitchFamily="18" charset="0"/>
                <a:ea typeface="楷体_GB2312" pitchFamily="1" charset="-122"/>
              </a:rPr>
              <a:t>民国旗袍</a:t>
            </a:r>
            <a:endParaRPr lang="zh-CN" altLang="en-US" sz="3200" b="1" dirty="0">
              <a:solidFill>
                <a:schemeClr val="bg1"/>
              </a:solidFill>
              <a:latin typeface="Times New Roman" panose="02020603050405020304" pitchFamily="18" charset="0"/>
              <a:ea typeface="楷体_GB2312" pitchFamily="1" charset="-122"/>
            </a:endParaRPr>
          </a:p>
        </p:txBody>
      </p:sp>
      <p:sp>
        <p:nvSpPr>
          <p:cNvPr id="38920" name="AutoShape 9"/>
          <p:cNvSpPr/>
          <p:nvPr/>
        </p:nvSpPr>
        <p:spPr>
          <a:xfrm>
            <a:off x="4727575" y="3517901"/>
            <a:ext cx="685800" cy="482599"/>
          </a:xfrm>
          <a:prstGeom prst="rightArrow">
            <a:avLst>
              <a:gd name="adj1" fmla="val 50000"/>
              <a:gd name="adj2" fmla="val 75000"/>
            </a:avLst>
          </a:prstGeom>
          <a:noFill/>
          <a:ln w="9525">
            <a:noFill/>
          </a:ln>
        </p:spPr>
        <p:txBody>
          <a:bodyPr anchor="ctr">
            <a:spAutoFit/>
          </a:bodyPr>
          <a:p>
            <a:pPr>
              <a:buFont typeface="Arial" panose="020B0604020202020204" pitchFamily="34" charset="0"/>
              <a:buNone/>
            </a:pPr>
            <a:endParaRPr b="1" dirty="0">
              <a:latin typeface="Calibri" panose="020F0502020204030204" pitchFamily="34" charset="0"/>
            </a:endParaRPr>
          </a:p>
        </p:txBody>
      </p:sp>
      <p:sp>
        <p:nvSpPr>
          <p:cNvPr id="38921" name="WordArt 10"/>
          <p:cNvSpPr>
            <a:spLocks noTextEdit="1"/>
          </p:cNvSpPr>
          <p:nvPr/>
        </p:nvSpPr>
        <p:spPr>
          <a:xfrm>
            <a:off x="1699895" y="379095"/>
            <a:ext cx="7969885" cy="911225"/>
          </a:xfrm>
          <a:prstGeom prst="rect">
            <a:avLst/>
          </a:prstGeom>
          <a:noFill/>
        </p:spPr>
        <p:txBody>
          <a:bodyPr wrap="none" fromWordArt="1">
            <a:prstTxWarp prst="textFadeUp">
              <a:avLst>
                <a:gd name="adj" fmla="val 9991"/>
              </a:avLst>
            </a:prstTxWarp>
            <a:normAutofit fontScale="60000"/>
          </a:bodyPr>
          <a:p>
            <a:pPr algn="ctr"/>
            <a:r>
              <a:rPr lang="zh-CN" altLang="en-US" sz="8000" b="1">
                <a:ln w="12700" cap="flat" cmpd="sng">
                  <a:solidFill>
                    <a:srgbClr val="B2B2B2"/>
                  </a:solidFill>
                  <a:prstDash val="solid"/>
                  <a:headEnd type="none" w="med" len="med"/>
                  <a:tailEnd type="none" w="med" len="med"/>
                </a:ln>
                <a:gradFill rotWithShape="1">
                  <a:gsLst>
                    <a:gs pos="0">
                      <a:srgbClr val="FF6600"/>
                    </a:gs>
                    <a:gs pos="100000">
                      <a:srgbClr val="FFFF00"/>
                    </a:gs>
                  </a:gsLst>
                  <a:lin ang="5400000" scaled="1"/>
                  <a:tileRect/>
                </a:gradFill>
                <a:effectLst>
                  <a:outerShdw dist="35921" dir="2699999" sy="50000" rotWithShape="0">
                    <a:srgbClr val="875B0D">
                      <a:alpha val="67000"/>
                    </a:srgbClr>
                  </a:outerShdw>
                </a:effectLst>
                <a:latin typeface="宋体" panose="02010600030101010101" pitchFamily="2" charset="-122"/>
                <a:ea typeface="宋体" panose="02010600030101010101" pitchFamily="2" charset="-122"/>
              </a:rPr>
              <a:t>清末民初女装的演变</a:t>
            </a:r>
            <a:endParaRPr lang="zh-CN" altLang="en-US" sz="8000" b="1">
              <a:ln w="12700" cap="flat" cmpd="sng">
                <a:solidFill>
                  <a:srgbClr val="B2B2B2"/>
                </a:solidFill>
                <a:prstDash val="solid"/>
                <a:headEnd type="none" w="med" len="med"/>
                <a:tailEnd type="none" w="med" len="med"/>
              </a:ln>
              <a:gradFill rotWithShape="1">
                <a:gsLst>
                  <a:gs pos="0">
                    <a:srgbClr val="FF6600"/>
                  </a:gs>
                  <a:gs pos="100000">
                    <a:srgbClr val="FFFF00"/>
                  </a:gs>
                </a:gsLst>
                <a:lin ang="5400000" scaled="1"/>
                <a:tileRect/>
              </a:gradFill>
              <a:effectLst>
                <a:outerShdw dist="35921" dir="2699999" sy="50000" rotWithShape="0">
                  <a:srgbClr val="875B0D">
                    <a:alpha val="67000"/>
                  </a:srgbClr>
                </a:outerShdw>
              </a:effectLst>
              <a:latin typeface="宋体" panose="02010600030101010101" pitchFamily="2" charset="-122"/>
              <a:ea typeface="宋体" panose="02010600030101010101" pitchFamily="2" charset="-122"/>
            </a:endParaRPr>
          </a:p>
        </p:txBody>
      </p:sp>
      <p:sp>
        <p:nvSpPr>
          <p:cNvPr id="37896" name="AutoShape 9"/>
          <p:cNvSpPr/>
          <p:nvPr/>
        </p:nvSpPr>
        <p:spPr>
          <a:xfrm>
            <a:off x="5193983" y="3731896"/>
            <a:ext cx="685800" cy="482599"/>
          </a:xfrm>
          <a:prstGeom prst="rightArrow">
            <a:avLst>
              <a:gd name="adj1" fmla="val 50000"/>
              <a:gd name="adj2" fmla="val 75000"/>
            </a:avLst>
          </a:prstGeom>
          <a:solidFill>
            <a:srgbClr val="FF00FF"/>
          </a:solidFill>
          <a:ln w="9525">
            <a:noFill/>
          </a:ln>
        </p:spPr>
        <p:txBody>
          <a:bodyPr anchor="ctr">
            <a:spAutoFit/>
          </a:bodyPr>
          <a:p>
            <a:endParaRPr lang="zh-CN" altLang="en-US" dirty="0">
              <a:latin typeface="Calibri" panose="020F0502020204030204" pitchFamily="34" charset="0"/>
              <a:ea typeface="宋体" panose="02010600030101010101" pitchFamily="2" charset="-122"/>
            </a:endParaRPr>
          </a:p>
        </p:txBody>
      </p:sp>
      <p:sp>
        <p:nvSpPr>
          <p:cNvPr id="24584" name="Text Box 4"/>
          <p:cNvSpPr txBox="1"/>
          <p:nvPr/>
        </p:nvSpPr>
        <p:spPr>
          <a:xfrm>
            <a:off x="10656253" y="1958023"/>
            <a:ext cx="798195" cy="1752600"/>
          </a:xfrm>
          <a:prstGeom prst="rect">
            <a:avLst/>
          </a:prstGeom>
          <a:noFill/>
          <a:ln w="9525">
            <a:noFill/>
          </a:ln>
        </p:spPr>
        <p:txBody>
          <a:bodyPr vert="eaVert" anchor="t">
            <a:spAutoFit/>
          </a:bodyPr>
          <a:p>
            <a:pPr>
              <a:spcBef>
                <a:spcPct val="50000"/>
              </a:spcBef>
            </a:pPr>
            <a:r>
              <a:rPr lang="zh-CN" altLang="en-US" sz="4000" b="1" dirty="0">
                <a:solidFill>
                  <a:srgbClr val="FD0505"/>
                </a:solidFill>
                <a:latin typeface="Times New Roman" panose="02020603050405020304" pitchFamily="18" charset="0"/>
                <a:ea typeface="隶书" panose="02010509060101010101" pitchFamily="1" charset="-122"/>
              </a:rPr>
              <a:t>旗袍</a:t>
            </a:r>
            <a:endParaRPr lang="zh-CN" altLang="en-US" sz="4000" b="1" dirty="0">
              <a:solidFill>
                <a:srgbClr val="FD0505"/>
              </a:solidFill>
              <a:latin typeface="Times New Roman" panose="02020603050405020304" pitchFamily="18" charset="0"/>
              <a:ea typeface="隶书" panose="02010509060101010101" pitchFamily="1" charset="-122"/>
            </a:endParaRPr>
          </a:p>
        </p:txBody>
      </p:sp>
      <p:pic>
        <p:nvPicPr>
          <p:cNvPr id="4" name="图片 3"/>
          <p:cNvPicPr>
            <a:picLocks noChangeAspect="1"/>
          </p:cNvPicPr>
          <p:nvPr/>
        </p:nvPicPr>
        <p:blipFill>
          <a:blip r:embed="rId4"/>
          <a:srcRect l="35457" r="24350"/>
          <a:stretch>
            <a:fillRect/>
          </a:stretch>
        </p:blipFill>
        <p:spPr>
          <a:xfrm>
            <a:off x="7706360" y="1459865"/>
            <a:ext cx="2270760" cy="53771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randombar(vertical)">
                                      <p:cBhvr>
                                        <p:cTn id="7" dur="1000"/>
                                        <p:tgtEl>
                                          <p:spTgt spid="37890"/>
                                        </p:tgtEl>
                                      </p:cBhvr>
                                    </p:animEffect>
                                  </p:childTnLst>
                                </p:cTn>
                              </p:par>
                              <p:par>
                                <p:cTn id="8" presetID="14" presetClass="entr" presetSubtype="5" fill="hold" nodeType="withEffect">
                                  <p:stCondLst>
                                    <p:cond delay="0"/>
                                  </p:stCondLst>
                                  <p:childTnLst>
                                    <p:set>
                                      <p:cBhvr>
                                        <p:cTn id="9" dur="1" fill="hold">
                                          <p:stCondLst>
                                            <p:cond delay="0"/>
                                          </p:stCondLst>
                                        </p:cTn>
                                        <p:tgtEl>
                                          <p:spTgt spid="37891"/>
                                        </p:tgtEl>
                                        <p:attrNameLst>
                                          <p:attrName>style.visibility</p:attrName>
                                        </p:attrNameLst>
                                      </p:cBhvr>
                                      <p:to>
                                        <p:strVal val="visible"/>
                                      </p:to>
                                    </p:set>
                                    <p:animEffect transition="in" filter="randombar(vertical)">
                                      <p:cBhvr>
                                        <p:cTn id="10" dur="1000"/>
                                        <p:tgtEl>
                                          <p:spTgt spid="37891"/>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37894"/>
                                        </p:tgtEl>
                                        <p:attrNameLst>
                                          <p:attrName>style.visibility</p:attrName>
                                        </p:attrNameLst>
                                      </p:cBhvr>
                                      <p:to>
                                        <p:strVal val="visible"/>
                                      </p:to>
                                    </p:set>
                                    <p:animEffect transition="in" filter="randombar(vertical)">
                                      <p:cBhvr>
                                        <p:cTn id="13" dur="1000"/>
                                        <p:tgtEl>
                                          <p:spTgt spid="3789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5" fill="hold" grpId="0" nodeType="clickEffect" nodePh="1">
                                  <p:stCondLst>
                                    <p:cond delay="0"/>
                                  </p:stCondLst>
                                  <p:endCondLst>
                                    <p:cond evt="begin" delay="0">
                                      <p:tn val="16"/>
                                    </p:cond>
                                  </p:endCondLst>
                                  <p:childTnLst>
                                    <p:set>
                                      <p:cBhvr>
                                        <p:cTn id="17" dur="1" fill="hold">
                                          <p:stCondLst>
                                            <p:cond delay="0"/>
                                          </p:stCondLst>
                                        </p:cTn>
                                        <p:tgtEl>
                                          <p:spTgt spid="38920"/>
                                        </p:tgtEl>
                                        <p:attrNameLst>
                                          <p:attrName>style.visibility</p:attrName>
                                        </p:attrNameLst>
                                      </p:cBhvr>
                                      <p:to>
                                        <p:strVal val="visible"/>
                                      </p:to>
                                    </p:set>
                                    <p:animEffect transition="in" filter="randombar(vertical)">
                                      <p:cBhvr>
                                        <p:cTn id="18" dur="1000"/>
                                        <p:tgtEl>
                                          <p:spTgt spid="38920"/>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7895"/>
                                        </p:tgtEl>
                                        <p:attrNameLst>
                                          <p:attrName>style.visibility</p:attrName>
                                        </p:attrNameLst>
                                      </p:cBhvr>
                                      <p:to>
                                        <p:strVal val="visible"/>
                                      </p:to>
                                    </p:set>
                                    <p:animEffect transition="in" filter="randombar(vertical)">
                                      <p:cBhvr>
                                        <p:cTn id="21" dur="1000"/>
                                        <p:tgtEl>
                                          <p:spTgt spid="37895"/>
                                        </p:tgtEl>
                                      </p:cBhvr>
                                    </p:animEffect>
                                  </p:childTnLst>
                                </p:cTn>
                              </p:par>
                              <p:par>
                                <p:cTn id="22" presetID="14" presetClass="entr" presetSubtype="5" fill="hold" nodeType="withEffect">
                                  <p:stCondLst>
                                    <p:cond delay="0"/>
                                  </p:stCondLst>
                                  <p:childTnLst>
                                    <p:set>
                                      <p:cBhvr>
                                        <p:cTn id="23" dur="1" fill="hold">
                                          <p:stCondLst>
                                            <p:cond delay="0"/>
                                          </p:stCondLst>
                                        </p:cTn>
                                        <p:tgtEl>
                                          <p:spTgt spid="37892"/>
                                        </p:tgtEl>
                                        <p:attrNameLst>
                                          <p:attrName>style.visibility</p:attrName>
                                        </p:attrNameLst>
                                      </p:cBhvr>
                                      <p:to>
                                        <p:strVal val="visible"/>
                                      </p:to>
                                    </p:set>
                                    <p:animEffect transition="in" filter="randombar(vertical)">
                                      <p:cBhvr>
                                        <p:cTn id="24" dur="1000"/>
                                        <p:tgtEl>
                                          <p:spTgt spid="37892"/>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5" fill="hold" grpId="0" nodeType="clickEffect">
                                  <p:stCondLst>
                                    <p:cond delay="0"/>
                                  </p:stCondLst>
                                  <p:childTnLst>
                                    <p:set>
                                      <p:cBhvr>
                                        <p:cTn id="28" dur="1" fill="hold">
                                          <p:stCondLst>
                                            <p:cond delay="0"/>
                                          </p:stCondLst>
                                        </p:cTn>
                                        <p:tgtEl>
                                          <p:spTgt spid="37896"/>
                                        </p:tgtEl>
                                        <p:attrNameLst>
                                          <p:attrName>style.visibility</p:attrName>
                                        </p:attrNameLst>
                                      </p:cBhvr>
                                      <p:to>
                                        <p:strVal val="visible"/>
                                      </p:to>
                                    </p:set>
                                    <p:animEffect transition="in" filter="randombar(vertical)">
                                      <p:cBhvr>
                                        <p:cTn id="29" dur="1000"/>
                                        <p:tgtEl>
                                          <p:spTgt spid="378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p:bldP spid="37895" grpId="0"/>
      <p:bldP spid="38920" grpId="0" bldLvl="0"/>
      <p:bldP spid="3789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39938" name="Picture 2" descr="cp0512"/>
          <p:cNvPicPr>
            <a:picLocks noChangeAspect="1"/>
          </p:cNvPicPr>
          <p:nvPr/>
        </p:nvPicPr>
        <p:blipFill>
          <a:blip r:embed="rId1"/>
          <a:srcRect l="20866" r="21907"/>
          <a:stretch>
            <a:fillRect/>
          </a:stretch>
        </p:blipFill>
        <p:spPr>
          <a:xfrm>
            <a:off x="5568315" y="1019175"/>
            <a:ext cx="1831340" cy="5413375"/>
          </a:xfrm>
          <a:prstGeom prst="rect">
            <a:avLst/>
          </a:prstGeom>
          <a:noFill/>
          <a:ln w="9525">
            <a:noFill/>
          </a:ln>
        </p:spPr>
      </p:pic>
      <p:pic>
        <p:nvPicPr>
          <p:cNvPr id="39939" name="Picture 3" descr="013"/>
          <p:cNvPicPr>
            <a:picLocks noChangeAspect="1"/>
          </p:cNvPicPr>
          <p:nvPr/>
        </p:nvPicPr>
        <p:blipFill>
          <a:blip r:embed="rId2">
            <a:clrChange>
              <a:clrFrom>
                <a:srgbClr val="AC0606"/>
              </a:clrFrom>
              <a:clrTo>
                <a:srgbClr val="AC0606">
                  <a:alpha val="0"/>
                </a:srgbClr>
              </a:clrTo>
            </a:clrChange>
          </a:blip>
          <a:srcRect l="30508" r="20338" b="1306"/>
          <a:stretch>
            <a:fillRect/>
          </a:stretch>
        </p:blipFill>
        <p:spPr>
          <a:xfrm>
            <a:off x="8392160" y="1019175"/>
            <a:ext cx="1774825" cy="5073650"/>
          </a:xfrm>
          <a:prstGeom prst="rect">
            <a:avLst/>
          </a:prstGeom>
          <a:noFill/>
          <a:ln w="9525">
            <a:noFill/>
          </a:ln>
        </p:spPr>
      </p:pic>
      <p:sp>
        <p:nvSpPr>
          <p:cNvPr id="39941" name="Text Box 5"/>
          <p:cNvSpPr txBox="1"/>
          <p:nvPr/>
        </p:nvSpPr>
        <p:spPr>
          <a:xfrm>
            <a:off x="389255" y="1573848"/>
            <a:ext cx="736600" cy="2281237"/>
          </a:xfrm>
          <a:prstGeom prst="rect">
            <a:avLst/>
          </a:prstGeom>
          <a:noFill/>
          <a:ln w="38100">
            <a:noFill/>
          </a:ln>
        </p:spPr>
        <p:txBody>
          <a:bodyPr vert="eaVert">
            <a:spAutoFit/>
          </a:bodyPr>
          <a:p>
            <a:pPr algn="ctr" eaLnBrk="0" hangingPunct="0">
              <a:spcBef>
                <a:spcPct val="50000"/>
              </a:spcBef>
            </a:pPr>
            <a:r>
              <a:rPr lang="zh-CN" altLang="en-US" sz="3600" b="1" dirty="0">
                <a:solidFill>
                  <a:srgbClr val="FF0000"/>
                </a:solidFill>
                <a:latin typeface="Arial" panose="020B0604020202020204" pitchFamily="34" charset="0"/>
                <a:ea typeface="宋体" panose="02010600030101010101" pitchFamily="2" charset="-122"/>
              </a:rPr>
              <a:t>现代旗袍</a:t>
            </a:r>
            <a:endParaRPr lang="zh-CN" altLang="en-US" sz="3600" b="1" dirty="0">
              <a:solidFill>
                <a:srgbClr val="FF0000"/>
              </a:solidFill>
              <a:latin typeface="Arial" panose="020B0604020202020204" pitchFamily="34" charset="0"/>
              <a:ea typeface="宋体" panose="02010600030101010101" pitchFamily="2" charset="-122"/>
            </a:endParaRPr>
          </a:p>
        </p:txBody>
      </p:sp>
      <p:pic>
        <p:nvPicPr>
          <p:cNvPr id="2" name="图片 1"/>
          <p:cNvPicPr>
            <a:picLocks noChangeAspect="1"/>
          </p:cNvPicPr>
          <p:nvPr/>
        </p:nvPicPr>
        <p:blipFill>
          <a:blip r:embed="rId3"/>
          <a:srcRect l="21010" r="31164"/>
          <a:stretch>
            <a:fillRect/>
          </a:stretch>
        </p:blipFill>
        <p:spPr>
          <a:xfrm>
            <a:off x="2182495" y="900430"/>
            <a:ext cx="2462530" cy="5651500"/>
          </a:xfrm>
          <a:prstGeom prst="rect">
            <a:avLst/>
          </a:prstGeom>
        </p:spPr>
      </p:pic>
      <p:pic>
        <p:nvPicPr>
          <p:cNvPr id="3" name="图片 2"/>
          <p:cNvPicPr>
            <a:picLocks noChangeAspect="1"/>
          </p:cNvPicPr>
          <p:nvPr/>
        </p:nvPicPr>
        <p:blipFill>
          <a:blip r:embed="rId4"/>
          <a:stretch>
            <a:fillRect/>
          </a:stretch>
        </p:blipFill>
        <p:spPr>
          <a:xfrm>
            <a:off x="1775460" y="315595"/>
            <a:ext cx="8899525" cy="622681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9938" name="Text Box 11"/>
          <p:cNvSpPr txBox="1"/>
          <p:nvPr/>
        </p:nvSpPr>
        <p:spPr>
          <a:xfrm>
            <a:off x="966470" y="460693"/>
            <a:ext cx="2747963" cy="647700"/>
          </a:xfrm>
          <a:prstGeom prst="rect">
            <a:avLst/>
          </a:prstGeom>
          <a:solidFill>
            <a:schemeClr val="accent1"/>
          </a:solidFill>
          <a:ln w="9525">
            <a:noFill/>
          </a:ln>
        </p:spPr>
        <p:txBody>
          <a:bodyPr lIns="90170" tIns="46990" rIns="90170" bIns="46990">
            <a:spAutoFit/>
          </a:bodyPr>
          <a:p>
            <a:pPr>
              <a:buFont typeface="Arial" panose="020B0604020202020204" pitchFamily="34" charset="0"/>
              <a:buNone/>
            </a:pPr>
            <a:r>
              <a:rPr sz="3600" b="1" dirty="0">
                <a:solidFill>
                  <a:srgbClr val="000000"/>
                </a:solidFill>
                <a:latin typeface="Tahoma" panose="020B0604030504040204" pitchFamily="34" charset="0"/>
              </a:rPr>
              <a:t>③</a:t>
            </a:r>
            <a:r>
              <a:rPr lang="zh-CN" sz="3600" b="1" dirty="0">
                <a:solidFill>
                  <a:srgbClr val="000000"/>
                </a:solidFill>
                <a:latin typeface="Tahoma" panose="020B0604030504040204" pitchFamily="34" charset="0"/>
              </a:rPr>
              <a:t>改称呼</a:t>
            </a:r>
            <a:r>
              <a:rPr lang="zh-CN" altLang="en-US" sz="3600" b="1" dirty="0">
                <a:solidFill>
                  <a:srgbClr val="000000"/>
                </a:solidFill>
                <a:latin typeface="Tahoma" panose="020B0604030504040204" pitchFamily="34" charset="0"/>
              </a:rPr>
              <a:t>：</a:t>
            </a:r>
            <a:endParaRPr lang="zh-CN" altLang="en-US" sz="3600" b="1" dirty="0">
              <a:solidFill>
                <a:srgbClr val="000000"/>
              </a:solidFill>
              <a:latin typeface="Tahoma" panose="020B0604030504040204" pitchFamily="34" charset="0"/>
            </a:endParaRPr>
          </a:p>
        </p:txBody>
      </p:sp>
      <p:pic>
        <p:nvPicPr>
          <p:cNvPr id="38915" name="Picture 12" descr="跪拜"/>
          <p:cNvPicPr>
            <a:picLocks noChangeAspect="1"/>
          </p:cNvPicPr>
          <p:nvPr/>
        </p:nvPicPr>
        <p:blipFill>
          <a:blip r:embed="rId1"/>
          <a:stretch>
            <a:fillRect/>
          </a:stretch>
        </p:blipFill>
        <p:spPr>
          <a:xfrm>
            <a:off x="1530985" y="1549400"/>
            <a:ext cx="3390265" cy="2377440"/>
          </a:xfrm>
          <a:prstGeom prst="rect">
            <a:avLst/>
          </a:prstGeom>
          <a:noFill/>
          <a:ln w="9525">
            <a:noFill/>
          </a:ln>
        </p:spPr>
      </p:pic>
      <p:pic>
        <p:nvPicPr>
          <p:cNvPr id="38916" name="Picture 14" descr="跪拜２"/>
          <p:cNvPicPr>
            <a:picLocks noChangeAspect="1"/>
          </p:cNvPicPr>
          <p:nvPr/>
        </p:nvPicPr>
        <p:blipFill>
          <a:blip r:embed="rId2"/>
          <a:stretch>
            <a:fillRect/>
          </a:stretch>
        </p:blipFill>
        <p:spPr>
          <a:xfrm>
            <a:off x="1626870" y="4167505"/>
            <a:ext cx="3174365" cy="2652395"/>
          </a:xfrm>
          <a:prstGeom prst="rect">
            <a:avLst/>
          </a:prstGeom>
          <a:noFill/>
          <a:ln w="9525">
            <a:noFill/>
          </a:ln>
        </p:spPr>
      </p:pic>
      <p:sp>
        <p:nvSpPr>
          <p:cNvPr id="38917" name="Text Box 6"/>
          <p:cNvSpPr txBox="1"/>
          <p:nvPr/>
        </p:nvSpPr>
        <p:spPr>
          <a:xfrm>
            <a:off x="-564515" y="2044700"/>
            <a:ext cx="1844675" cy="1524000"/>
          </a:xfrm>
          <a:prstGeom prst="rect">
            <a:avLst/>
          </a:prstGeom>
          <a:noFill/>
          <a:ln w="9525">
            <a:noFill/>
          </a:ln>
        </p:spPr>
        <p:txBody>
          <a:bodyPr vert="eaVert" wrap="square">
            <a:spAutoFit/>
          </a:bodyPr>
          <a:p>
            <a:pPr>
              <a:buFont typeface="Arial" panose="020B0604020202020204" pitchFamily="34" charset="0"/>
              <a:buNone/>
            </a:pPr>
            <a:r>
              <a:rPr lang="zh-CN" altLang="en-US" sz="3600" b="1" dirty="0">
                <a:solidFill>
                  <a:srgbClr val="FF3300"/>
                </a:solidFill>
                <a:latin typeface="Times New Roman" panose="02020603050405020304" pitchFamily="18" charset="0"/>
              </a:rPr>
              <a:t>跪</a:t>
            </a:r>
            <a:endParaRPr lang="zh-CN" altLang="en-US" sz="3600" b="1" dirty="0">
              <a:solidFill>
                <a:srgbClr val="FF3300"/>
              </a:solidFill>
              <a:latin typeface="Times New Roman" panose="02020603050405020304" pitchFamily="18" charset="0"/>
            </a:endParaRPr>
          </a:p>
          <a:p>
            <a:pPr>
              <a:buFont typeface="Arial" panose="020B0604020202020204" pitchFamily="34" charset="0"/>
              <a:buNone/>
            </a:pPr>
            <a:endParaRPr lang="zh-CN" altLang="en-US" sz="3600" b="1" dirty="0">
              <a:solidFill>
                <a:srgbClr val="FF3300"/>
              </a:solidFill>
              <a:latin typeface="Times New Roman" panose="02020603050405020304" pitchFamily="18" charset="0"/>
            </a:endParaRPr>
          </a:p>
          <a:p>
            <a:pPr>
              <a:buFont typeface="Arial" panose="020B0604020202020204" pitchFamily="34" charset="0"/>
              <a:buNone/>
            </a:pPr>
            <a:endParaRPr lang="zh-CN" altLang="en-US" sz="3600" b="1" dirty="0">
              <a:solidFill>
                <a:srgbClr val="FF3300"/>
              </a:solidFill>
              <a:latin typeface="Times New Roman" panose="02020603050405020304" pitchFamily="18" charset="0"/>
            </a:endParaRPr>
          </a:p>
        </p:txBody>
      </p:sp>
      <p:sp>
        <p:nvSpPr>
          <p:cNvPr id="39942" name="Text Box 7"/>
          <p:cNvSpPr txBox="1"/>
          <p:nvPr/>
        </p:nvSpPr>
        <p:spPr>
          <a:xfrm>
            <a:off x="2014538" y="4859338"/>
            <a:ext cx="309880" cy="398780"/>
          </a:xfrm>
          <a:prstGeom prst="rect">
            <a:avLst/>
          </a:prstGeom>
          <a:noFill/>
          <a:ln w="9525">
            <a:noFill/>
          </a:ln>
        </p:spPr>
        <p:txBody>
          <a:bodyPr wrap="none">
            <a:spAutoFit/>
          </a:bodyPr>
          <a:p>
            <a:pPr>
              <a:buFont typeface="Arial" panose="020B0604020202020204" pitchFamily="34" charset="0"/>
              <a:buNone/>
            </a:pPr>
            <a:endParaRPr sz="2000" b="1" dirty="0">
              <a:latin typeface="Times New Roman" panose="02020603050405020304" pitchFamily="18" charset="0"/>
            </a:endParaRPr>
          </a:p>
        </p:txBody>
      </p:sp>
      <p:sp>
        <p:nvSpPr>
          <p:cNvPr id="39943" name="Text Box 8"/>
          <p:cNvSpPr txBox="1"/>
          <p:nvPr/>
        </p:nvSpPr>
        <p:spPr>
          <a:xfrm>
            <a:off x="6347143" y="5024438"/>
            <a:ext cx="490220" cy="218440"/>
          </a:xfrm>
          <a:prstGeom prst="rect">
            <a:avLst/>
          </a:prstGeom>
          <a:noFill/>
          <a:ln w="9525">
            <a:noFill/>
          </a:ln>
        </p:spPr>
        <p:txBody>
          <a:bodyPr vert="eaVert" wrap="none">
            <a:spAutoFit/>
          </a:bodyPr>
          <a:p>
            <a:pPr>
              <a:buFont typeface="Arial" panose="020B0604020202020204" pitchFamily="34" charset="0"/>
              <a:buNone/>
            </a:pPr>
            <a:endParaRPr sz="2000" b="1" dirty="0">
              <a:latin typeface="Times New Roman" panose="02020603050405020304" pitchFamily="18" charset="0"/>
            </a:endParaRPr>
          </a:p>
        </p:txBody>
      </p:sp>
      <p:sp>
        <p:nvSpPr>
          <p:cNvPr id="39944" name="Text Box 9"/>
          <p:cNvSpPr txBox="1"/>
          <p:nvPr/>
        </p:nvSpPr>
        <p:spPr>
          <a:xfrm>
            <a:off x="6754813" y="4983163"/>
            <a:ext cx="309880" cy="398780"/>
          </a:xfrm>
          <a:prstGeom prst="rect">
            <a:avLst/>
          </a:prstGeom>
          <a:noFill/>
          <a:ln w="9525">
            <a:noFill/>
          </a:ln>
        </p:spPr>
        <p:txBody>
          <a:bodyPr wrap="none">
            <a:spAutoFit/>
          </a:bodyPr>
          <a:p>
            <a:pPr>
              <a:buFont typeface="Arial" panose="020B0604020202020204" pitchFamily="34" charset="0"/>
              <a:buNone/>
            </a:pPr>
            <a:endParaRPr sz="2000" b="1" dirty="0">
              <a:latin typeface="Times New Roman" panose="02020603050405020304" pitchFamily="18" charset="0"/>
            </a:endParaRPr>
          </a:p>
        </p:txBody>
      </p:sp>
      <p:sp>
        <p:nvSpPr>
          <p:cNvPr id="38922" name="Text Box 13"/>
          <p:cNvSpPr txBox="1"/>
          <p:nvPr/>
        </p:nvSpPr>
        <p:spPr>
          <a:xfrm>
            <a:off x="670560" y="4860290"/>
            <a:ext cx="609600" cy="645160"/>
          </a:xfrm>
          <a:prstGeom prst="rect">
            <a:avLst/>
          </a:prstGeom>
          <a:noFill/>
          <a:ln w="9525">
            <a:noFill/>
          </a:ln>
        </p:spPr>
        <p:txBody>
          <a:bodyPr>
            <a:spAutoFit/>
          </a:bodyPr>
          <a:p>
            <a:pPr>
              <a:spcBef>
                <a:spcPct val="50000"/>
              </a:spcBef>
              <a:buFont typeface="Arial" panose="020B0604020202020204" pitchFamily="34" charset="0"/>
              <a:buNone/>
            </a:pPr>
            <a:r>
              <a:rPr lang="zh-CN" altLang="en-US" sz="3600" b="1" dirty="0">
                <a:solidFill>
                  <a:srgbClr val="FF3300"/>
                </a:solidFill>
                <a:latin typeface="Times New Roman" panose="02020603050405020304" pitchFamily="18" charset="0"/>
              </a:rPr>
              <a:t>拜</a:t>
            </a:r>
            <a:endParaRPr lang="zh-CN" altLang="en-US" sz="3600" b="1" dirty="0">
              <a:solidFill>
                <a:srgbClr val="FF3300"/>
              </a:solidFill>
              <a:latin typeface="Times New Roman" panose="02020603050405020304" pitchFamily="18" charset="0"/>
            </a:endParaRPr>
          </a:p>
        </p:txBody>
      </p:sp>
      <p:pic>
        <p:nvPicPr>
          <p:cNvPr id="38924" name="Picture 19"/>
          <p:cNvPicPr>
            <a:picLocks noChangeAspect="1"/>
          </p:cNvPicPr>
          <p:nvPr/>
        </p:nvPicPr>
        <p:blipFill>
          <a:blip r:embed="rId3"/>
          <a:stretch>
            <a:fillRect/>
          </a:stretch>
        </p:blipFill>
        <p:spPr>
          <a:xfrm>
            <a:off x="7065010" y="1656080"/>
            <a:ext cx="4091940" cy="4951730"/>
          </a:xfrm>
          <a:prstGeom prst="rect">
            <a:avLst/>
          </a:prstGeom>
          <a:noFill/>
          <a:ln w="9525">
            <a:noFill/>
          </a:ln>
        </p:spPr>
      </p:pic>
      <p:sp>
        <p:nvSpPr>
          <p:cNvPr id="39949" name="Text Box 20"/>
          <p:cNvSpPr txBox="1"/>
          <p:nvPr/>
        </p:nvSpPr>
        <p:spPr>
          <a:xfrm>
            <a:off x="4921250" y="584200"/>
            <a:ext cx="4413250" cy="524510"/>
          </a:xfrm>
          <a:prstGeom prst="rect">
            <a:avLst/>
          </a:prstGeom>
          <a:noFill/>
          <a:ln w="9525">
            <a:noFill/>
          </a:ln>
        </p:spPr>
        <p:txBody>
          <a:bodyPr lIns="90170" tIns="46990" rIns="90170" bIns="46990">
            <a:spAutoFit/>
          </a:bodyPr>
          <a:p>
            <a:pPr>
              <a:spcBef>
                <a:spcPct val="50000"/>
              </a:spcBef>
              <a:buFont typeface="Arial" panose="020B0604020202020204" pitchFamily="34" charset="0"/>
              <a:buNone/>
            </a:pPr>
            <a:endParaRPr sz="2800" b="1" dirty="0">
              <a:latin typeface="Calibri" panose="020F0502020204030204" pitchFamily="34" charset="0"/>
            </a:endParaRPr>
          </a:p>
        </p:txBody>
      </p:sp>
      <p:sp>
        <p:nvSpPr>
          <p:cNvPr id="38926" name="Rectangle 21"/>
          <p:cNvSpPr/>
          <p:nvPr/>
        </p:nvSpPr>
        <p:spPr>
          <a:xfrm>
            <a:off x="4137660" y="262255"/>
            <a:ext cx="4472940" cy="521970"/>
          </a:xfrm>
          <a:prstGeom prst="rect">
            <a:avLst/>
          </a:prstGeom>
          <a:solidFill>
            <a:schemeClr val="accent1"/>
          </a:solidFill>
          <a:ln w="9525">
            <a:noFill/>
          </a:ln>
        </p:spPr>
        <p:txBody>
          <a:bodyPr wrap="none">
            <a:spAutoFit/>
          </a:bodyPr>
          <a:p>
            <a:pPr>
              <a:buFont typeface="Arial" panose="020B0604020202020204" pitchFamily="34" charset="0"/>
              <a:buNone/>
            </a:pPr>
            <a:r>
              <a:rPr lang="zh-CN" altLang="en-US" sz="2800" b="1" dirty="0">
                <a:solidFill>
                  <a:srgbClr val="FF0000"/>
                </a:solidFill>
                <a:latin typeface="Calibri" panose="020F0502020204030204" pitchFamily="34" charset="0"/>
                <a:ea typeface="黑体" panose="02010609060101010101" pitchFamily="2" charset="-122"/>
              </a:rPr>
              <a:t>用鞠躬、握手礼取代跪拜礼</a:t>
            </a:r>
            <a:endParaRPr lang="zh-CN" altLang="en-US" sz="2800" b="1" dirty="0">
              <a:solidFill>
                <a:srgbClr val="FF0000"/>
              </a:solidFill>
              <a:latin typeface="Calibri" panose="020F0502020204030204" pitchFamily="34" charset="0"/>
              <a:ea typeface="黑体" panose="02010609060101010101" pitchFamily="2" charset="-122"/>
            </a:endParaRPr>
          </a:p>
        </p:txBody>
      </p:sp>
      <p:sp>
        <p:nvSpPr>
          <p:cNvPr id="39951" name="Rectangle 22"/>
          <p:cNvSpPr/>
          <p:nvPr/>
        </p:nvSpPr>
        <p:spPr>
          <a:xfrm>
            <a:off x="4137660" y="784225"/>
            <a:ext cx="7687945" cy="524510"/>
          </a:xfrm>
          <a:prstGeom prst="rect">
            <a:avLst/>
          </a:prstGeom>
          <a:solidFill>
            <a:schemeClr val="accent1"/>
          </a:solidFill>
          <a:ln w="9525">
            <a:noFill/>
          </a:ln>
        </p:spPr>
        <p:txBody>
          <a:bodyPr wrap="none" lIns="90170" tIns="46990" rIns="90170" bIns="46990">
            <a:spAutoFit/>
          </a:bodyPr>
          <a:p>
            <a:pPr algn="l">
              <a:spcBef>
                <a:spcPct val="50000"/>
              </a:spcBef>
            </a:pPr>
            <a:r>
              <a:rPr lang="zh-CN" altLang="en-US" sz="2800" b="1" dirty="0">
                <a:solidFill>
                  <a:srgbClr val="2F0EF4"/>
                </a:solidFill>
                <a:latin typeface="黑体" panose="02010609060101010101" pitchFamily="2" charset="-122"/>
                <a:ea typeface="黑体" panose="02010609060101010101" pitchFamily="2" charset="-122"/>
                <a:sym typeface="+mn-ea"/>
              </a:rPr>
              <a:t>取消</a:t>
            </a:r>
            <a:r>
              <a:rPr lang="en-US" altLang="zh-CN" sz="2800" b="1" dirty="0">
                <a:solidFill>
                  <a:srgbClr val="2F0EF4"/>
                </a:solidFill>
                <a:latin typeface="黑体" panose="02010609060101010101" pitchFamily="2" charset="-122"/>
                <a:ea typeface="黑体" panose="02010609060101010101" pitchFamily="2" charset="-122"/>
                <a:sym typeface="+mn-ea"/>
              </a:rPr>
              <a:t>“</a:t>
            </a:r>
            <a:r>
              <a:rPr lang="zh-CN" altLang="en-US" sz="2800" b="1" dirty="0">
                <a:solidFill>
                  <a:srgbClr val="2F0EF4"/>
                </a:solidFill>
                <a:latin typeface="黑体" panose="02010609060101010101" pitchFamily="2" charset="-122"/>
                <a:ea typeface="黑体" panose="02010609060101010101" pitchFamily="2" charset="-122"/>
                <a:sym typeface="+mn-ea"/>
              </a:rPr>
              <a:t>老爷</a:t>
            </a:r>
            <a:r>
              <a:rPr lang="en-US" altLang="zh-CN" sz="2800" b="1" dirty="0">
                <a:solidFill>
                  <a:srgbClr val="2F0EF4"/>
                </a:solidFill>
                <a:latin typeface="黑体" panose="02010609060101010101" pitchFamily="2" charset="-122"/>
                <a:ea typeface="黑体" panose="02010609060101010101" pitchFamily="2" charset="-122"/>
                <a:sym typeface="+mn-ea"/>
              </a:rPr>
              <a:t>”“</a:t>
            </a:r>
            <a:r>
              <a:rPr lang="zh-CN" altLang="en-US" sz="2800" b="1" dirty="0">
                <a:solidFill>
                  <a:srgbClr val="2F0EF4"/>
                </a:solidFill>
                <a:latin typeface="黑体" panose="02010609060101010101" pitchFamily="2" charset="-122"/>
                <a:ea typeface="黑体" panose="02010609060101010101" pitchFamily="2" charset="-122"/>
                <a:sym typeface="+mn-ea"/>
              </a:rPr>
              <a:t>大人</a:t>
            </a:r>
            <a:r>
              <a:rPr lang="en-US" altLang="zh-CN" sz="2800" b="1" dirty="0">
                <a:solidFill>
                  <a:srgbClr val="2F0EF4"/>
                </a:solidFill>
                <a:latin typeface="黑体" panose="02010609060101010101" pitchFamily="2" charset="-122"/>
                <a:ea typeface="黑体" panose="02010609060101010101" pitchFamily="2" charset="-122"/>
                <a:sym typeface="+mn-ea"/>
              </a:rPr>
              <a:t>”</a:t>
            </a:r>
            <a:r>
              <a:rPr lang="zh-CN" altLang="en-US" sz="2800" b="1" dirty="0">
                <a:solidFill>
                  <a:srgbClr val="2F0EF4"/>
                </a:solidFill>
                <a:latin typeface="黑体" panose="02010609060101010101" pitchFamily="2" charset="-122"/>
                <a:ea typeface="黑体" panose="02010609060101010101" pitchFamily="2" charset="-122"/>
                <a:sym typeface="+mn-ea"/>
              </a:rPr>
              <a:t>的称谓，代之以</a:t>
            </a:r>
            <a:r>
              <a:rPr lang="en-US" altLang="zh-CN" sz="2800" b="1" dirty="0">
                <a:solidFill>
                  <a:srgbClr val="2F0EF4"/>
                </a:solidFill>
                <a:latin typeface="黑体" panose="02010609060101010101" pitchFamily="2" charset="-122"/>
                <a:ea typeface="黑体" panose="02010609060101010101" pitchFamily="2" charset="-122"/>
                <a:sym typeface="+mn-ea"/>
              </a:rPr>
              <a:t>“</a:t>
            </a:r>
            <a:r>
              <a:rPr lang="zh-CN" altLang="en-US" sz="2800" b="1" dirty="0">
                <a:solidFill>
                  <a:srgbClr val="2F0EF4"/>
                </a:solidFill>
                <a:latin typeface="黑体" panose="02010609060101010101" pitchFamily="2" charset="-122"/>
                <a:ea typeface="黑体" panose="02010609060101010101" pitchFamily="2" charset="-122"/>
                <a:sym typeface="+mn-ea"/>
              </a:rPr>
              <a:t>先生</a:t>
            </a:r>
            <a:r>
              <a:rPr lang="en-US" altLang="zh-CN" sz="2800" b="1" dirty="0">
                <a:solidFill>
                  <a:srgbClr val="2F0EF4"/>
                </a:solidFill>
                <a:latin typeface="黑体" panose="02010609060101010101" pitchFamily="2" charset="-122"/>
                <a:ea typeface="黑体" panose="02010609060101010101" pitchFamily="2" charset="-122"/>
                <a:sym typeface="+mn-ea"/>
              </a:rPr>
              <a:t>”</a:t>
            </a:r>
            <a:endParaRPr lang="zh-CN" altLang="en-US" sz="2800" b="1" dirty="0">
              <a:solidFill>
                <a:srgbClr val="FF0000"/>
              </a:solidFill>
              <a:latin typeface="黑体" panose="02010609060101010101" pitchFamily="2" charset="-122"/>
              <a:ea typeface="黑体" panose="02010609060101010101" pitchFamily="2" charset="-122"/>
            </a:endParaRPr>
          </a:p>
        </p:txBody>
      </p:sp>
      <p:sp>
        <p:nvSpPr>
          <p:cNvPr id="37896" name="AutoShape 9"/>
          <p:cNvSpPr/>
          <p:nvPr/>
        </p:nvSpPr>
        <p:spPr>
          <a:xfrm>
            <a:off x="5752783" y="3684906"/>
            <a:ext cx="685800" cy="482599"/>
          </a:xfrm>
          <a:prstGeom prst="rightArrow">
            <a:avLst>
              <a:gd name="adj1" fmla="val 50000"/>
              <a:gd name="adj2" fmla="val 75000"/>
            </a:avLst>
          </a:prstGeom>
          <a:solidFill>
            <a:srgbClr val="FF00FF"/>
          </a:solidFill>
          <a:ln w="9525">
            <a:noFill/>
          </a:ln>
        </p:spPr>
        <p:txBody>
          <a:bodyPr anchor="ctr">
            <a:spAutoFit/>
          </a:bodyPr>
          <a:p>
            <a:endParaRPr lang="zh-CN" altLang="en-US" dirty="0">
              <a:latin typeface="Calibri" panose="020F050202020403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915"/>
                                        </p:tgtEl>
                                        <p:attrNameLst>
                                          <p:attrName>style.visibility</p:attrName>
                                        </p:attrNameLst>
                                      </p:cBhvr>
                                      <p:to>
                                        <p:strVal val="visible"/>
                                      </p:to>
                                    </p:set>
                                    <p:anim calcmode="lin" valueType="num">
                                      <p:cBhvr>
                                        <p:cTn id="7" dur="500" fill="hold"/>
                                        <p:tgtEl>
                                          <p:spTgt spid="38915"/>
                                        </p:tgtEl>
                                        <p:attrNameLst>
                                          <p:attrName>ppt_x</p:attrName>
                                        </p:attrNameLst>
                                      </p:cBhvr>
                                      <p:tavLst>
                                        <p:tav tm="0">
                                          <p:val>
                                            <p:strVal val="#ppt_x"/>
                                          </p:val>
                                        </p:tav>
                                        <p:tav tm="100000">
                                          <p:val>
                                            <p:strVal val="#ppt_x"/>
                                          </p:val>
                                        </p:tav>
                                      </p:tavLst>
                                    </p:anim>
                                    <p:anim calcmode="lin" valueType="num">
                                      <p:cBhvr>
                                        <p:cTn id="8" dur="500" fill="hold"/>
                                        <p:tgtEl>
                                          <p:spTgt spid="389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7"/>
                                        </p:tgtEl>
                                        <p:attrNameLst>
                                          <p:attrName>style.visibility</p:attrName>
                                        </p:attrNameLst>
                                      </p:cBhvr>
                                      <p:to>
                                        <p:strVal val="visible"/>
                                      </p:to>
                                    </p:set>
                                    <p:anim calcmode="lin" valueType="num">
                                      <p:cBhvr>
                                        <p:cTn id="13" dur="500" fill="hold"/>
                                        <p:tgtEl>
                                          <p:spTgt spid="38917"/>
                                        </p:tgtEl>
                                        <p:attrNameLst>
                                          <p:attrName>ppt_x</p:attrName>
                                        </p:attrNameLst>
                                      </p:cBhvr>
                                      <p:tavLst>
                                        <p:tav tm="0">
                                          <p:val>
                                            <p:strVal val="#ppt_x"/>
                                          </p:val>
                                        </p:tav>
                                        <p:tav tm="100000">
                                          <p:val>
                                            <p:strVal val="#ppt_x"/>
                                          </p:val>
                                        </p:tav>
                                      </p:tavLst>
                                    </p:anim>
                                    <p:anim calcmode="lin" valueType="num">
                                      <p:cBhvr>
                                        <p:cTn id="14"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8916"/>
                                        </p:tgtEl>
                                        <p:attrNameLst>
                                          <p:attrName>style.visibility</p:attrName>
                                        </p:attrNameLst>
                                      </p:cBhvr>
                                      <p:to>
                                        <p:strVal val="visible"/>
                                      </p:to>
                                    </p:set>
                                    <p:anim calcmode="lin" valueType="num">
                                      <p:cBhvr>
                                        <p:cTn id="19" dur="500" fill="hold"/>
                                        <p:tgtEl>
                                          <p:spTgt spid="38916"/>
                                        </p:tgtEl>
                                        <p:attrNameLst>
                                          <p:attrName>ppt_x</p:attrName>
                                        </p:attrNameLst>
                                      </p:cBhvr>
                                      <p:tavLst>
                                        <p:tav tm="0">
                                          <p:val>
                                            <p:strVal val="#ppt_x"/>
                                          </p:val>
                                        </p:tav>
                                        <p:tav tm="100000">
                                          <p:val>
                                            <p:strVal val="#ppt_x"/>
                                          </p:val>
                                        </p:tav>
                                      </p:tavLst>
                                    </p:anim>
                                    <p:anim calcmode="lin" valueType="num">
                                      <p:cBhvr>
                                        <p:cTn id="20" dur="500" fill="hold"/>
                                        <p:tgtEl>
                                          <p:spTgt spid="389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8922"/>
                                        </p:tgtEl>
                                        <p:attrNameLst>
                                          <p:attrName>style.visibility</p:attrName>
                                        </p:attrNameLst>
                                      </p:cBhvr>
                                      <p:to>
                                        <p:strVal val="visible"/>
                                      </p:to>
                                    </p:set>
                                    <p:anim calcmode="lin" valueType="num">
                                      <p:cBhvr>
                                        <p:cTn id="25" dur="500" fill="hold"/>
                                        <p:tgtEl>
                                          <p:spTgt spid="38922"/>
                                        </p:tgtEl>
                                        <p:attrNameLst>
                                          <p:attrName>ppt_x</p:attrName>
                                        </p:attrNameLst>
                                      </p:cBhvr>
                                      <p:tavLst>
                                        <p:tav tm="0">
                                          <p:val>
                                            <p:strVal val="#ppt_x"/>
                                          </p:val>
                                        </p:tav>
                                        <p:tav tm="100000">
                                          <p:val>
                                            <p:strVal val="#ppt_x"/>
                                          </p:val>
                                        </p:tav>
                                      </p:tavLst>
                                    </p:anim>
                                    <p:anim calcmode="lin" valueType="num">
                                      <p:cBhvr>
                                        <p:cTn id="26" dur="500" fill="hold"/>
                                        <p:tgtEl>
                                          <p:spTgt spid="389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8924"/>
                                        </p:tgtEl>
                                        <p:attrNameLst>
                                          <p:attrName>style.visibility</p:attrName>
                                        </p:attrNameLst>
                                      </p:cBhvr>
                                      <p:to>
                                        <p:strVal val="visible"/>
                                      </p:to>
                                    </p:set>
                                    <p:anim calcmode="lin" valueType="num">
                                      <p:cBhvr>
                                        <p:cTn id="31" dur="500" fill="hold"/>
                                        <p:tgtEl>
                                          <p:spTgt spid="38924"/>
                                        </p:tgtEl>
                                        <p:attrNameLst>
                                          <p:attrName>ppt_x</p:attrName>
                                        </p:attrNameLst>
                                      </p:cBhvr>
                                      <p:tavLst>
                                        <p:tav tm="0">
                                          <p:val>
                                            <p:strVal val="#ppt_x"/>
                                          </p:val>
                                        </p:tav>
                                        <p:tav tm="100000">
                                          <p:val>
                                            <p:strVal val="#ppt_x"/>
                                          </p:val>
                                        </p:tav>
                                      </p:tavLst>
                                    </p:anim>
                                    <p:anim calcmode="lin" valueType="num">
                                      <p:cBhvr>
                                        <p:cTn id="32" dur="500" fill="hold"/>
                                        <p:tgtEl>
                                          <p:spTgt spid="389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8926"/>
                                        </p:tgtEl>
                                        <p:attrNameLst>
                                          <p:attrName>style.visibility</p:attrName>
                                        </p:attrNameLst>
                                      </p:cBhvr>
                                      <p:to>
                                        <p:strVal val="visible"/>
                                      </p:to>
                                    </p:set>
                                    <p:anim calcmode="lin" valueType="num">
                                      <p:cBhvr>
                                        <p:cTn id="37" dur="500" fill="hold"/>
                                        <p:tgtEl>
                                          <p:spTgt spid="38926"/>
                                        </p:tgtEl>
                                        <p:attrNameLst>
                                          <p:attrName>ppt_x</p:attrName>
                                        </p:attrNameLst>
                                      </p:cBhvr>
                                      <p:tavLst>
                                        <p:tav tm="0">
                                          <p:val>
                                            <p:strVal val="#ppt_x"/>
                                          </p:val>
                                        </p:tav>
                                        <p:tav tm="100000">
                                          <p:val>
                                            <p:strVal val="#ppt_x"/>
                                          </p:val>
                                        </p:tav>
                                      </p:tavLst>
                                    </p:anim>
                                    <p:anim calcmode="lin" valueType="num">
                                      <p:cBhvr>
                                        <p:cTn id="38" dur="500" fill="hold"/>
                                        <p:tgtEl>
                                          <p:spTgt spid="3892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9951"/>
                                        </p:tgtEl>
                                        <p:attrNameLst>
                                          <p:attrName>style.visibility</p:attrName>
                                        </p:attrNameLst>
                                      </p:cBhvr>
                                      <p:to>
                                        <p:strVal val="visible"/>
                                      </p:to>
                                    </p:set>
                                    <p:anim calcmode="lin" valueType="num">
                                      <p:cBhvr>
                                        <p:cTn id="43" dur="500" fill="hold"/>
                                        <p:tgtEl>
                                          <p:spTgt spid="39951"/>
                                        </p:tgtEl>
                                        <p:attrNameLst>
                                          <p:attrName>ppt_x</p:attrName>
                                        </p:attrNameLst>
                                      </p:cBhvr>
                                      <p:tavLst>
                                        <p:tav tm="0">
                                          <p:val>
                                            <p:strVal val="#ppt_x"/>
                                          </p:val>
                                        </p:tav>
                                        <p:tav tm="100000">
                                          <p:val>
                                            <p:strVal val="#ppt_x"/>
                                          </p:val>
                                        </p:tav>
                                      </p:tavLst>
                                    </p:anim>
                                    <p:anim calcmode="lin" valueType="num">
                                      <p:cBhvr>
                                        <p:cTn id="44" dur="500" fill="hold"/>
                                        <p:tgtEl>
                                          <p:spTgt spid="3995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4" presetClass="entr" presetSubtype="5" fill="hold" grpId="0" nodeType="clickEffect">
                                  <p:stCondLst>
                                    <p:cond delay="0"/>
                                  </p:stCondLst>
                                  <p:childTnLst>
                                    <p:set>
                                      <p:cBhvr>
                                        <p:cTn id="48" dur="1" fill="hold">
                                          <p:stCondLst>
                                            <p:cond delay="0"/>
                                          </p:stCondLst>
                                        </p:cTn>
                                        <p:tgtEl>
                                          <p:spTgt spid="37896"/>
                                        </p:tgtEl>
                                        <p:attrNameLst>
                                          <p:attrName>style.visibility</p:attrName>
                                        </p:attrNameLst>
                                      </p:cBhvr>
                                      <p:to>
                                        <p:strVal val="visible"/>
                                      </p:to>
                                    </p:set>
                                    <p:animEffect transition="in" filter="randombar(vertical)">
                                      <p:cBhvr>
                                        <p:cTn id="49" dur="1000"/>
                                        <p:tgtEl>
                                          <p:spTgt spid="378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7" grpId="0"/>
      <p:bldP spid="38922" grpId="0"/>
      <p:bldP spid="38926" grpId="0" bldLvl="0" animBg="1"/>
      <p:bldP spid="39951" grpId="0" bldLvl="0" animBg="1"/>
      <p:bldP spid="37896"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3" name="图片 2"/>
          <p:cNvPicPr>
            <a:picLocks noChangeAspect="1"/>
          </p:cNvPicPr>
          <p:nvPr/>
        </p:nvPicPr>
        <p:blipFill>
          <a:blip r:embed="rId1"/>
          <a:stretch>
            <a:fillRect/>
          </a:stretch>
        </p:blipFill>
        <p:spPr>
          <a:xfrm>
            <a:off x="7526338" y="1352550"/>
            <a:ext cx="2805112" cy="4440238"/>
          </a:xfrm>
          <a:prstGeom prst="rect">
            <a:avLst/>
          </a:prstGeom>
          <a:noFill/>
          <a:ln w="9525">
            <a:noFill/>
          </a:ln>
        </p:spPr>
      </p:pic>
      <p:pic>
        <p:nvPicPr>
          <p:cNvPr id="12290" name="Picture 2"/>
          <p:cNvPicPr>
            <a:picLocks noChangeAspect="1"/>
          </p:cNvPicPr>
          <p:nvPr/>
        </p:nvPicPr>
        <p:blipFill>
          <a:blip r:embed="rId2"/>
          <a:stretch>
            <a:fillRect/>
          </a:stretch>
        </p:blipFill>
        <p:spPr>
          <a:xfrm>
            <a:off x="1796415" y="1352550"/>
            <a:ext cx="2245360" cy="4440555"/>
          </a:xfrm>
          <a:prstGeom prst="rect">
            <a:avLst/>
          </a:prstGeom>
          <a:noFill/>
          <a:ln w="9525">
            <a:noFill/>
          </a:ln>
        </p:spPr>
      </p:pic>
      <p:sp>
        <p:nvSpPr>
          <p:cNvPr id="12291" name="Text Box 3"/>
          <p:cNvSpPr txBox="1"/>
          <p:nvPr/>
        </p:nvSpPr>
        <p:spPr>
          <a:xfrm>
            <a:off x="2184400" y="5881688"/>
            <a:ext cx="1490663" cy="460375"/>
          </a:xfrm>
          <a:prstGeom prst="rect">
            <a:avLst/>
          </a:prstGeom>
          <a:noFill/>
          <a:ln w="9525">
            <a:noFill/>
          </a:ln>
        </p:spPr>
        <p:txBody>
          <a:bodyPr anchor="t">
            <a:spAutoFit/>
          </a:bodyPr>
          <a:p>
            <a:pPr>
              <a:spcBef>
                <a:spcPct val="50000"/>
              </a:spcBef>
            </a:pPr>
            <a:r>
              <a:rPr lang="zh-CN" altLang="en-US" sz="2400" dirty="0">
                <a:latin typeface="黑体" panose="02010609060101010101" pitchFamily="2" charset="-122"/>
                <a:ea typeface="黑体" panose="02010609060101010101" pitchFamily="2" charset="-122"/>
              </a:rPr>
              <a:t>清末民女</a:t>
            </a:r>
            <a:endParaRPr lang="zh-CN" altLang="en-US" sz="2400" dirty="0">
              <a:latin typeface="黑体" panose="02010609060101010101" pitchFamily="2" charset="-122"/>
              <a:ea typeface="黑体" panose="02010609060101010101" pitchFamily="2" charset="-122"/>
            </a:endParaRPr>
          </a:p>
        </p:txBody>
      </p:sp>
      <p:sp>
        <p:nvSpPr>
          <p:cNvPr id="12292" name="Text Box 4"/>
          <p:cNvSpPr txBox="1"/>
          <p:nvPr/>
        </p:nvSpPr>
        <p:spPr>
          <a:xfrm>
            <a:off x="8270875" y="5881688"/>
            <a:ext cx="1511300" cy="460375"/>
          </a:xfrm>
          <a:prstGeom prst="rect">
            <a:avLst/>
          </a:prstGeom>
          <a:noFill/>
          <a:ln w="9525">
            <a:noFill/>
          </a:ln>
        </p:spPr>
        <p:txBody>
          <a:bodyPr anchor="t">
            <a:spAutoFit/>
          </a:bodyPr>
          <a:p>
            <a:pPr>
              <a:spcBef>
                <a:spcPct val="50000"/>
              </a:spcBef>
            </a:pPr>
            <a:r>
              <a:rPr lang="zh-CN" altLang="en-US" sz="2400" dirty="0">
                <a:latin typeface="黑体" panose="02010609060101010101" pitchFamily="2" charset="-122"/>
                <a:ea typeface="黑体" panose="02010609060101010101" pitchFamily="2" charset="-122"/>
              </a:rPr>
              <a:t>现代少女</a:t>
            </a:r>
            <a:endParaRPr lang="zh-CN" altLang="en-US" sz="2400" dirty="0">
              <a:latin typeface="黑体" panose="02010609060101010101" pitchFamily="2" charset="-122"/>
              <a:ea typeface="黑体" panose="02010609060101010101" pitchFamily="2" charset="-122"/>
            </a:endParaRPr>
          </a:p>
        </p:txBody>
      </p:sp>
      <p:sp>
        <p:nvSpPr>
          <p:cNvPr id="12295" name="Oval 7"/>
          <p:cNvSpPr/>
          <p:nvPr/>
        </p:nvSpPr>
        <p:spPr>
          <a:xfrm>
            <a:off x="2447925" y="5106988"/>
            <a:ext cx="1143000" cy="685800"/>
          </a:xfrm>
          <a:prstGeom prst="ellipse">
            <a:avLst/>
          </a:prstGeom>
          <a:noFill/>
          <a:ln w="9525" cap="flat" cmpd="sng">
            <a:solidFill>
              <a:srgbClr val="FF0000"/>
            </a:solidFill>
            <a:prstDash val="solid"/>
            <a:round/>
            <a:headEnd type="none" w="med" len="med"/>
            <a:tailEnd type="none" w="med" len="med"/>
          </a:ln>
        </p:spPr>
        <p:txBody>
          <a:bodyPr wrap="none" anchor="ctr"/>
          <a:p>
            <a:pPr algn="ctr"/>
            <a:endParaRPr lang="zh-CN" altLang="zh-CN" dirty="0">
              <a:latin typeface="Verdana" panose="020B0604030504040204" pitchFamily="34" charset="0"/>
              <a:ea typeface="宋体" panose="02010600030101010101" pitchFamily="2" charset="-122"/>
            </a:endParaRPr>
          </a:p>
        </p:txBody>
      </p:sp>
      <p:sp>
        <p:nvSpPr>
          <p:cNvPr id="12296" name="Oval 8"/>
          <p:cNvSpPr/>
          <p:nvPr/>
        </p:nvSpPr>
        <p:spPr>
          <a:xfrm>
            <a:off x="8270875" y="5010150"/>
            <a:ext cx="1216025" cy="838200"/>
          </a:xfrm>
          <a:prstGeom prst="ellipse">
            <a:avLst/>
          </a:prstGeom>
          <a:noFill/>
          <a:ln w="9525" cap="flat" cmpd="sng">
            <a:solidFill>
              <a:schemeClr val="tx1"/>
            </a:solidFill>
            <a:prstDash val="solid"/>
            <a:round/>
            <a:headEnd type="none" w="med" len="med"/>
            <a:tailEnd type="none" w="med" len="med"/>
          </a:ln>
        </p:spPr>
        <p:txBody>
          <a:bodyPr wrap="none" anchor="ctr"/>
          <a:p>
            <a:pPr algn="ctr"/>
            <a:endParaRPr lang="zh-CN" altLang="zh-CN" dirty="0">
              <a:solidFill>
                <a:srgbClr val="FF0066"/>
              </a:solidFill>
              <a:latin typeface="Verdana" panose="020B0604030504040204" pitchFamily="34" charset="0"/>
              <a:ea typeface="宋体" panose="02010600030101010101" pitchFamily="2" charset="-122"/>
            </a:endParaRPr>
          </a:p>
        </p:txBody>
      </p:sp>
      <p:pic>
        <p:nvPicPr>
          <p:cNvPr id="2" name="图片 1"/>
          <p:cNvPicPr>
            <a:picLocks noChangeAspect="1"/>
          </p:cNvPicPr>
          <p:nvPr/>
        </p:nvPicPr>
        <p:blipFill>
          <a:blip r:embed="rId3"/>
          <a:stretch>
            <a:fillRect/>
          </a:stretch>
        </p:blipFill>
        <p:spPr>
          <a:xfrm>
            <a:off x="4359275" y="1355725"/>
            <a:ext cx="2849563" cy="2058988"/>
          </a:xfrm>
          <a:prstGeom prst="rect">
            <a:avLst/>
          </a:prstGeom>
          <a:noFill/>
          <a:ln w="9525">
            <a:noFill/>
          </a:ln>
        </p:spPr>
      </p:pic>
      <p:pic>
        <p:nvPicPr>
          <p:cNvPr id="4" name="图片 3"/>
          <p:cNvPicPr>
            <a:picLocks noChangeAspect="1"/>
          </p:cNvPicPr>
          <p:nvPr/>
        </p:nvPicPr>
        <p:blipFill>
          <a:blip r:embed="rId4"/>
          <a:srcRect r="1981" b="7475"/>
          <a:stretch>
            <a:fillRect/>
          </a:stretch>
        </p:blipFill>
        <p:spPr>
          <a:xfrm>
            <a:off x="4454525" y="3800475"/>
            <a:ext cx="2786063" cy="2025650"/>
          </a:xfrm>
          <a:prstGeom prst="rect">
            <a:avLst/>
          </a:prstGeom>
          <a:noFill/>
          <a:ln w="9525">
            <a:noFill/>
          </a:ln>
        </p:spPr>
      </p:pic>
      <p:sp>
        <p:nvSpPr>
          <p:cNvPr id="40962" name="Text Box 2"/>
          <p:cNvSpPr txBox="1"/>
          <p:nvPr/>
        </p:nvSpPr>
        <p:spPr>
          <a:xfrm>
            <a:off x="1796415" y="431165"/>
            <a:ext cx="5633720" cy="645160"/>
          </a:xfrm>
          <a:prstGeom prst="rect">
            <a:avLst/>
          </a:prstGeom>
          <a:solidFill>
            <a:schemeClr val="accent1"/>
          </a:solidFill>
          <a:ln w="31750">
            <a:noFill/>
          </a:ln>
        </p:spPr>
        <p:txBody>
          <a:bodyPr wrap="square">
            <a:spAutoFit/>
          </a:bodyPr>
          <a:p>
            <a:pPr eaLnBrk="0" hangingPunct="0">
              <a:spcBef>
                <a:spcPct val="50000"/>
              </a:spcBef>
            </a:pPr>
            <a:r>
              <a:rPr lang="en-US" altLang="zh-CN" sz="2800" b="1" dirty="0">
                <a:solidFill>
                  <a:srgbClr val="FF0000"/>
                </a:solidFill>
                <a:latin typeface="宋体" panose="02010600030101010101" pitchFamily="2" charset="-122"/>
                <a:ea typeface="宋体" panose="02010600030101010101" pitchFamily="2" charset="-122"/>
              </a:rPr>
              <a:t> </a:t>
            </a:r>
            <a:r>
              <a:rPr lang="en-US" altLang="zh-CN" sz="3600" b="1" dirty="0">
                <a:solidFill>
                  <a:schemeClr val="tx1"/>
                </a:solidFill>
                <a:latin typeface="宋体" panose="02010600030101010101" pitchFamily="2" charset="-122"/>
                <a:ea typeface="宋体" panose="02010600030101010101" pitchFamily="2" charset="-122"/>
              </a:rPr>
              <a:t>④ </a:t>
            </a:r>
            <a:r>
              <a:rPr lang="zh-CN" altLang="en-US" sz="3600" b="1" dirty="0">
                <a:solidFill>
                  <a:schemeClr val="tx1"/>
                </a:solidFill>
                <a:latin typeface="宋体" panose="02010600030101010101" pitchFamily="2" charset="-122"/>
                <a:ea typeface="宋体" panose="02010600030101010101" pitchFamily="2" charset="-122"/>
              </a:rPr>
              <a:t>禁缠足</a:t>
            </a:r>
            <a:r>
              <a:rPr lang="zh-CN" altLang="en-US" sz="3600" b="1" dirty="0">
                <a:solidFill>
                  <a:schemeClr val="tx1"/>
                </a:solidFill>
                <a:latin typeface="Times New Roman" panose="02020603050405020304" pitchFamily="18" charset="0"/>
                <a:ea typeface="宋体" panose="02010600030101010101" pitchFamily="2" charset="-122"/>
              </a:rPr>
              <a:t>     倡女权</a:t>
            </a:r>
            <a:endParaRPr lang="zh-CN" altLang="en-US" sz="3600" b="1" dirty="0">
              <a:solidFill>
                <a:schemeClr val="tx1"/>
              </a:solidFill>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ipe(up)">
                                      <p:cBhvr>
                                        <p:cTn id="7" dur="5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wipe(left)">
                                      <p:cBhvr>
                                        <p:cTn id="12" dur="500"/>
                                        <p:tgtEl>
                                          <p:spTgt spid="1229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2295"/>
                                        </p:tgtEl>
                                        <p:attrNameLst>
                                          <p:attrName>style.visibility</p:attrName>
                                        </p:attrNameLst>
                                      </p:cBhvr>
                                      <p:to>
                                        <p:strVal val="visible"/>
                                      </p:to>
                                    </p:set>
                                    <p:animEffect transition="in" filter="wipe(up)">
                                      <p:cBhvr>
                                        <p:cTn id="17" dur="500"/>
                                        <p:tgtEl>
                                          <p:spTgt spid="1229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292"/>
                                        </p:tgtEl>
                                        <p:attrNameLst>
                                          <p:attrName>style.visibility</p:attrName>
                                        </p:attrNameLst>
                                      </p:cBhvr>
                                      <p:to>
                                        <p:strVal val="visible"/>
                                      </p:to>
                                    </p:set>
                                    <p:animEffect transition="in" filter="wipe(left)">
                                      <p:cBhvr>
                                        <p:cTn id="27" dur="500"/>
                                        <p:tgtEl>
                                          <p:spTgt spid="1229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2296"/>
                                        </p:tgtEl>
                                        <p:attrNameLst>
                                          <p:attrName>style.visibility</p:attrName>
                                        </p:attrNameLst>
                                      </p:cBhvr>
                                      <p:to>
                                        <p:strVal val="visible"/>
                                      </p:to>
                                    </p:set>
                                    <p:animEffect transition="in" filter="wipe(up)">
                                      <p:cBhvr>
                                        <p:cTn id="32" dur="500"/>
                                        <p:tgtEl>
                                          <p:spTgt spid="1229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22" presetClass="entr" presetSubtype="8"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left)">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5" grpId="0" bldLvl="0" animBg="1"/>
      <p:bldP spid="12296"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40962" name="图片 1"/>
          <p:cNvPicPr>
            <a:picLocks noChangeAspect="1"/>
          </p:cNvPicPr>
          <p:nvPr/>
        </p:nvPicPr>
        <p:blipFill>
          <a:blip r:embed="rId1"/>
          <a:stretch>
            <a:fillRect/>
          </a:stretch>
        </p:blipFill>
        <p:spPr>
          <a:xfrm>
            <a:off x="1393825" y="3769360"/>
            <a:ext cx="4753610" cy="2889250"/>
          </a:xfrm>
          <a:prstGeom prst="rect">
            <a:avLst/>
          </a:prstGeom>
          <a:noFill/>
          <a:ln w="9525">
            <a:noFill/>
          </a:ln>
        </p:spPr>
      </p:pic>
      <p:sp>
        <p:nvSpPr>
          <p:cNvPr id="40964" name="文本框 3"/>
          <p:cNvSpPr txBox="1"/>
          <p:nvPr/>
        </p:nvSpPr>
        <p:spPr>
          <a:xfrm>
            <a:off x="549910" y="768350"/>
            <a:ext cx="488950" cy="3415030"/>
          </a:xfrm>
          <a:prstGeom prst="rect">
            <a:avLst/>
          </a:prstGeom>
          <a:noFill/>
          <a:ln w="9525">
            <a:noFill/>
          </a:ln>
        </p:spPr>
        <p:txBody>
          <a:bodyPr wrap="square">
            <a:spAutoFit/>
          </a:bodyPr>
          <a:p>
            <a:pPr>
              <a:buFont typeface="Arial" panose="020B0604020202020204" pitchFamily="34" charset="0"/>
              <a:buNone/>
            </a:pPr>
            <a:r>
              <a:rPr lang="zh-CN" altLang="en-US" sz="2400" b="1" dirty="0">
                <a:solidFill>
                  <a:srgbClr val="0000FF"/>
                </a:solidFill>
                <a:latin typeface="Arial" panose="020B0604020202020204" pitchFamily="34" charset="0"/>
              </a:rPr>
              <a:t>民</a:t>
            </a:r>
            <a:endParaRPr lang="zh-CN" altLang="en-US" sz="2400" b="1" dirty="0">
              <a:solidFill>
                <a:srgbClr val="0000FF"/>
              </a:solidFill>
              <a:latin typeface="Arial" panose="020B0604020202020204" pitchFamily="34" charset="0"/>
            </a:endParaRPr>
          </a:p>
          <a:p>
            <a:pPr>
              <a:buFont typeface="Arial" panose="020B0604020202020204" pitchFamily="34" charset="0"/>
              <a:buNone/>
            </a:pPr>
            <a:r>
              <a:rPr lang="zh-CN" altLang="en-US" sz="2400" b="1" dirty="0">
                <a:solidFill>
                  <a:srgbClr val="0000FF"/>
                </a:solidFill>
                <a:latin typeface="Arial" panose="020B0604020202020204" pitchFamily="34" charset="0"/>
              </a:rPr>
              <a:t>国</a:t>
            </a:r>
            <a:endParaRPr lang="zh-CN" altLang="en-US" sz="2400" b="1" dirty="0">
              <a:solidFill>
                <a:srgbClr val="0000FF"/>
              </a:solidFill>
              <a:latin typeface="Arial" panose="020B0604020202020204" pitchFamily="34" charset="0"/>
            </a:endParaRPr>
          </a:p>
          <a:p>
            <a:pPr>
              <a:buFont typeface="Arial" panose="020B0604020202020204" pitchFamily="34" charset="0"/>
              <a:buNone/>
            </a:pPr>
            <a:r>
              <a:rPr lang="zh-CN" altLang="en-US" sz="2400" b="1" dirty="0">
                <a:solidFill>
                  <a:srgbClr val="0000FF"/>
                </a:solidFill>
                <a:latin typeface="Arial" panose="020B0604020202020204" pitchFamily="34" charset="0"/>
              </a:rPr>
              <a:t>时</a:t>
            </a:r>
            <a:endParaRPr lang="zh-CN" altLang="en-US" sz="2400" b="1" dirty="0">
              <a:solidFill>
                <a:srgbClr val="0000FF"/>
              </a:solidFill>
              <a:latin typeface="Arial" panose="020B0604020202020204" pitchFamily="34" charset="0"/>
            </a:endParaRPr>
          </a:p>
          <a:p>
            <a:pPr>
              <a:buFont typeface="Arial" panose="020B0604020202020204" pitchFamily="34" charset="0"/>
              <a:buNone/>
            </a:pPr>
            <a:r>
              <a:rPr lang="zh-CN" altLang="en-US" sz="2400" b="1" dirty="0">
                <a:solidFill>
                  <a:srgbClr val="0000FF"/>
                </a:solidFill>
                <a:latin typeface="Arial" panose="020B0604020202020204" pitchFamily="34" charset="0"/>
              </a:rPr>
              <a:t>期</a:t>
            </a:r>
            <a:endParaRPr lang="zh-CN" altLang="en-US" sz="2400" b="1" dirty="0">
              <a:solidFill>
                <a:srgbClr val="0000FF"/>
              </a:solidFill>
              <a:latin typeface="Arial" panose="020B0604020202020204" pitchFamily="34" charset="0"/>
            </a:endParaRPr>
          </a:p>
          <a:p>
            <a:pPr>
              <a:buFont typeface="Arial" panose="020B0604020202020204" pitchFamily="34" charset="0"/>
              <a:buNone/>
            </a:pPr>
            <a:r>
              <a:rPr lang="zh-CN" altLang="en-US" sz="2400" b="1" dirty="0">
                <a:solidFill>
                  <a:srgbClr val="0000FF"/>
                </a:solidFill>
                <a:latin typeface="Arial" panose="020B0604020202020204" pitchFamily="34" charset="0"/>
              </a:rPr>
              <a:t>上</a:t>
            </a:r>
            <a:endParaRPr lang="zh-CN" altLang="en-US" sz="2400" b="1" dirty="0">
              <a:solidFill>
                <a:srgbClr val="0000FF"/>
              </a:solidFill>
              <a:latin typeface="Arial" panose="020B0604020202020204" pitchFamily="34" charset="0"/>
            </a:endParaRPr>
          </a:p>
          <a:p>
            <a:pPr>
              <a:buFont typeface="Arial" panose="020B0604020202020204" pitchFamily="34" charset="0"/>
              <a:buNone/>
            </a:pPr>
            <a:r>
              <a:rPr lang="zh-CN" altLang="en-US" sz="2400" b="1" dirty="0">
                <a:solidFill>
                  <a:srgbClr val="0000FF"/>
                </a:solidFill>
                <a:latin typeface="Arial" panose="020B0604020202020204" pitchFamily="34" charset="0"/>
              </a:rPr>
              <a:t>海</a:t>
            </a:r>
            <a:endParaRPr lang="zh-CN" altLang="en-US" sz="2400" b="1" dirty="0">
              <a:solidFill>
                <a:srgbClr val="0000FF"/>
              </a:solidFill>
              <a:latin typeface="Arial" panose="020B0604020202020204" pitchFamily="34" charset="0"/>
            </a:endParaRPr>
          </a:p>
          <a:p>
            <a:pPr>
              <a:buFont typeface="Arial" panose="020B0604020202020204" pitchFamily="34" charset="0"/>
              <a:buNone/>
            </a:pPr>
            <a:r>
              <a:rPr lang="zh-CN" altLang="en-US" sz="2400" b="1" dirty="0">
                <a:solidFill>
                  <a:srgbClr val="0000FF"/>
                </a:solidFill>
                <a:latin typeface="Arial" panose="020B0604020202020204" pitchFamily="34" charset="0"/>
              </a:rPr>
              <a:t>西</a:t>
            </a:r>
            <a:endParaRPr lang="zh-CN" altLang="en-US" sz="2400" b="1" dirty="0">
              <a:solidFill>
                <a:srgbClr val="0000FF"/>
              </a:solidFill>
              <a:latin typeface="Arial" panose="020B0604020202020204" pitchFamily="34" charset="0"/>
            </a:endParaRPr>
          </a:p>
          <a:p>
            <a:pPr>
              <a:buFont typeface="Arial" panose="020B0604020202020204" pitchFamily="34" charset="0"/>
              <a:buNone/>
            </a:pPr>
            <a:r>
              <a:rPr lang="zh-CN" altLang="en-US" sz="2400" b="1" dirty="0">
                <a:solidFill>
                  <a:srgbClr val="0000FF"/>
                </a:solidFill>
                <a:latin typeface="Arial" panose="020B0604020202020204" pitchFamily="34" charset="0"/>
              </a:rPr>
              <a:t>餐</a:t>
            </a:r>
            <a:endParaRPr lang="zh-CN" altLang="en-US" sz="2400" b="1" dirty="0">
              <a:solidFill>
                <a:srgbClr val="0000FF"/>
              </a:solidFill>
              <a:latin typeface="Arial" panose="020B0604020202020204" pitchFamily="34" charset="0"/>
            </a:endParaRPr>
          </a:p>
          <a:p>
            <a:pPr>
              <a:buFont typeface="Arial" panose="020B0604020202020204" pitchFamily="34" charset="0"/>
              <a:buNone/>
            </a:pPr>
            <a:r>
              <a:rPr lang="zh-CN" altLang="en-US" sz="2400" b="1" dirty="0">
                <a:solidFill>
                  <a:srgbClr val="0000FF"/>
                </a:solidFill>
                <a:latin typeface="Arial" panose="020B0604020202020204" pitchFamily="34" charset="0"/>
              </a:rPr>
              <a:t>厅</a:t>
            </a:r>
            <a:endParaRPr lang="zh-CN" altLang="en-US" sz="2400" b="1" dirty="0">
              <a:solidFill>
                <a:srgbClr val="0000FF"/>
              </a:solidFill>
              <a:latin typeface="Arial" panose="020B0604020202020204" pitchFamily="34" charset="0"/>
            </a:endParaRPr>
          </a:p>
        </p:txBody>
      </p:sp>
      <p:pic>
        <p:nvPicPr>
          <p:cNvPr id="40965" name="图片 4"/>
          <p:cNvPicPr>
            <a:picLocks noChangeAspect="1"/>
          </p:cNvPicPr>
          <p:nvPr/>
        </p:nvPicPr>
        <p:blipFill>
          <a:blip r:embed="rId2"/>
          <a:stretch>
            <a:fillRect/>
          </a:stretch>
        </p:blipFill>
        <p:spPr>
          <a:xfrm>
            <a:off x="1530985" y="1029335"/>
            <a:ext cx="4616450" cy="2654935"/>
          </a:xfrm>
          <a:prstGeom prst="rect">
            <a:avLst/>
          </a:prstGeom>
          <a:noFill/>
          <a:ln w="9525">
            <a:noFill/>
          </a:ln>
        </p:spPr>
      </p:pic>
      <p:sp>
        <p:nvSpPr>
          <p:cNvPr id="40967" name="文本框 6"/>
          <p:cNvSpPr txBox="1"/>
          <p:nvPr/>
        </p:nvSpPr>
        <p:spPr>
          <a:xfrm>
            <a:off x="1988503" y="295275"/>
            <a:ext cx="6421437" cy="583565"/>
          </a:xfrm>
          <a:prstGeom prst="rect">
            <a:avLst/>
          </a:prstGeom>
          <a:solidFill>
            <a:schemeClr val="accent1"/>
          </a:solidFill>
          <a:ln w="9525">
            <a:noFill/>
          </a:ln>
        </p:spPr>
        <p:txBody>
          <a:bodyPr>
            <a:spAutoFit/>
          </a:bodyPr>
          <a:p>
            <a:pPr>
              <a:buFont typeface="Arial" panose="020B0604020202020204" pitchFamily="34" charset="0"/>
              <a:buNone/>
            </a:pPr>
            <a:r>
              <a:rPr sz="3200" b="1" dirty="0">
                <a:solidFill>
                  <a:schemeClr val="tx1"/>
                </a:solidFill>
                <a:latin typeface="Arial" panose="020B0604020202020204" pitchFamily="34" charset="0"/>
              </a:rPr>
              <a:t>⑤</a:t>
            </a:r>
            <a:r>
              <a:rPr lang="zh-CN" altLang="en-US" sz="3200" b="1" dirty="0">
                <a:solidFill>
                  <a:schemeClr val="tx1"/>
                </a:solidFill>
                <a:latin typeface="Arial" panose="020B0604020202020204" pitchFamily="34" charset="0"/>
              </a:rPr>
              <a:t>饮食、娱乐、婚丧崇洋逐新</a:t>
            </a:r>
            <a:endParaRPr lang="zh-CN" altLang="en-US" sz="3200" b="1" dirty="0">
              <a:solidFill>
                <a:schemeClr val="tx1"/>
              </a:solidFill>
              <a:latin typeface="Arial" panose="020B0604020202020204" pitchFamily="34" charset="0"/>
            </a:endParaRPr>
          </a:p>
        </p:txBody>
      </p:sp>
      <p:pic>
        <p:nvPicPr>
          <p:cNvPr id="2" name="图片 1"/>
          <p:cNvPicPr>
            <a:picLocks noChangeAspect="1"/>
          </p:cNvPicPr>
          <p:nvPr/>
        </p:nvPicPr>
        <p:blipFill>
          <a:blip r:embed="rId3"/>
          <a:stretch>
            <a:fillRect/>
          </a:stretch>
        </p:blipFill>
        <p:spPr>
          <a:xfrm>
            <a:off x="7019290" y="1029335"/>
            <a:ext cx="4514850" cy="580326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9697" name="矩形 7174"/>
          <p:cNvSpPr/>
          <p:nvPr/>
        </p:nvSpPr>
        <p:spPr>
          <a:xfrm>
            <a:off x="1640205" y="595630"/>
            <a:ext cx="5051425" cy="589280"/>
          </a:xfrm>
          <a:prstGeom prst="rect">
            <a:avLst/>
          </a:prstGeom>
          <a:noFill/>
          <a:ln w="38100" cap="flat" cmpd="sng">
            <a:solidFill>
              <a:srgbClr val="00CC00"/>
            </a:solidFill>
            <a:prstDash val="solid"/>
            <a:bevel/>
            <a:headEnd type="none" w="med" len="med"/>
            <a:tailEnd type="none" w="med" len="med"/>
          </a:ln>
        </p:spPr>
        <p:txBody>
          <a:bodyPr wrap="square" anchor="t">
            <a:spAutoFit/>
          </a:bodyPr>
          <a:p>
            <a:pPr>
              <a:lnSpc>
                <a:spcPct val="90000"/>
              </a:lnSpc>
              <a:spcBef>
                <a:spcPct val="20000"/>
              </a:spcBef>
            </a:pPr>
            <a:r>
              <a:rPr lang="en-US" altLang="zh-CN" sz="3600" b="1">
                <a:latin typeface="黑体" panose="02010609060101010101" pitchFamily="2" charset="-122"/>
                <a:ea typeface="黑体" panose="02010609060101010101" pitchFamily="2" charset="-122"/>
              </a:rPr>
              <a:t>3.</a:t>
            </a:r>
            <a:r>
              <a:rPr lang="zh-CN" altLang="en-US" sz="3600" b="1">
                <a:latin typeface="黑体" panose="02010609060101010101" pitchFamily="2" charset="-122"/>
                <a:ea typeface="黑体" panose="02010609060101010101" pitchFamily="2" charset="-122"/>
              </a:rPr>
              <a:t>社会生活变化的特点</a:t>
            </a:r>
            <a:endParaRPr lang="zh-CN" altLang="en-US" sz="3600" b="1">
              <a:latin typeface="黑体" panose="02010609060101010101" pitchFamily="2" charset="-122"/>
              <a:ea typeface="黑体" panose="02010609060101010101" pitchFamily="2" charset="-122"/>
            </a:endParaRPr>
          </a:p>
        </p:txBody>
      </p:sp>
      <p:sp>
        <p:nvSpPr>
          <p:cNvPr id="40963" name="Text Box 4"/>
          <p:cNvSpPr txBox="1"/>
          <p:nvPr/>
        </p:nvSpPr>
        <p:spPr>
          <a:xfrm>
            <a:off x="919480" y="1783080"/>
            <a:ext cx="9711055" cy="3291840"/>
          </a:xfrm>
          <a:prstGeom prst="rect">
            <a:avLst/>
          </a:prstGeom>
          <a:noFill/>
          <a:ln w="9525">
            <a:noFill/>
          </a:ln>
        </p:spPr>
        <p:txBody>
          <a:bodyPr wrap="square">
            <a:spAutoFit/>
          </a:bodyPr>
          <a:p>
            <a:pPr>
              <a:spcBef>
                <a:spcPct val="50000"/>
              </a:spcBef>
            </a:pPr>
            <a:r>
              <a:rPr lang="zh-CN" altLang="en-US" sz="3200" b="1" noProof="1" dirty="0">
                <a:solidFill>
                  <a:srgbClr val="5C0000"/>
                </a:solidFill>
                <a:effectLst>
                  <a:outerShdw blurRad="38100" dist="38100" dir="2700000">
                    <a:srgbClr val="000000"/>
                  </a:outerShdw>
                </a:effectLst>
                <a:latin typeface="楷体_GB2312" pitchFamily="1" charset="-122"/>
                <a:ea typeface="楷体_GB2312" pitchFamily="1" charset="-122"/>
                <a:cs typeface="+mn-cs"/>
              </a:rPr>
              <a:t>沿海地区的变化大于内陆地区的变化；</a:t>
            </a:r>
            <a:endParaRPr lang="zh-CN" altLang="en-US" sz="3200" b="1" noProof="1" dirty="0">
              <a:solidFill>
                <a:srgbClr val="5C0000"/>
              </a:solidFill>
              <a:effectLst>
                <a:outerShdw blurRad="38100" dist="38100" dir="2700000">
                  <a:srgbClr val="000000"/>
                </a:outerShdw>
              </a:effectLst>
              <a:latin typeface="楷体_GB2312" pitchFamily="1" charset="-122"/>
              <a:ea typeface="楷体_GB2312" pitchFamily="1" charset="-122"/>
            </a:endParaRPr>
          </a:p>
          <a:p>
            <a:pPr>
              <a:spcBef>
                <a:spcPct val="50000"/>
              </a:spcBef>
            </a:pPr>
            <a:r>
              <a:rPr lang="zh-CN" altLang="en-US" sz="3200" b="1" noProof="1" dirty="0">
                <a:solidFill>
                  <a:srgbClr val="5C0000"/>
                </a:solidFill>
                <a:effectLst>
                  <a:outerShdw blurRad="38100" dist="38100" dir="2700000">
                    <a:srgbClr val="000000"/>
                  </a:outerShdw>
                </a:effectLst>
                <a:latin typeface="楷体_GB2312" pitchFamily="1" charset="-122"/>
                <a:ea typeface="楷体_GB2312" pitchFamily="1" charset="-122"/>
                <a:cs typeface="+mn-cs"/>
              </a:rPr>
              <a:t>东南各省的变化大于西北各省的变化；</a:t>
            </a:r>
            <a:endParaRPr lang="zh-CN" altLang="en-US" sz="3200" b="1" noProof="1" dirty="0">
              <a:solidFill>
                <a:srgbClr val="5C0000"/>
              </a:solidFill>
              <a:effectLst>
                <a:outerShdw blurRad="38100" dist="38100" dir="2700000">
                  <a:srgbClr val="000000"/>
                </a:outerShdw>
              </a:effectLst>
              <a:latin typeface="楷体_GB2312" pitchFamily="1" charset="-122"/>
              <a:ea typeface="楷体_GB2312" pitchFamily="1" charset="-122"/>
            </a:endParaRPr>
          </a:p>
          <a:p>
            <a:pPr>
              <a:spcBef>
                <a:spcPct val="50000"/>
              </a:spcBef>
            </a:pPr>
            <a:r>
              <a:rPr lang="zh-CN" altLang="en-US" sz="3200" b="1" noProof="1" dirty="0">
                <a:solidFill>
                  <a:srgbClr val="5C0000"/>
                </a:solidFill>
                <a:effectLst>
                  <a:outerShdw blurRad="38100" dist="38100" dir="2700000">
                    <a:srgbClr val="000000"/>
                  </a:outerShdw>
                </a:effectLst>
                <a:latin typeface="楷体_GB2312" pitchFamily="1" charset="-122"/>
                <a:ea typeface="楷体_GB2312" pitchFamily="1" charset="-122"/>
                <a:cs typeface="+mn-cs"/>
              </a:rPr>
              <a:t>大中城市的变化大于广大乡镇的变化；</a:t>
            </a:r>
            <a:endParaRPr lang="zh-CN" altLang="en-US" sz="3200" b="1" noProof="1" dirty="0">
              <a:solidFill>
                <a:srgbClr val="5C0000"/>
              </a:solidFill>
              <a:effectLst>
                <a:outerShdw blurRad="38100" dist="38100" dir="2700000">
                  <a:srgbClr val="000000"/>
                </a:outerShdw>
              </a:effectLst>
              <a:latin typeface="楷体_GB2312" pitchFamily="1" charset="-122"/>
              <a:ea typeface="楷体_GB2312" pitchFamily="1" charset="-122"/>
            </a:endParaRPr>
          </a:p>
          <a:p>
            <a:pPr>
              <a:spcBef>
                <a:spcPct val="50000"/>
              </a:spcBef>
            </a:pPr>
            <a:r>
              <a:rPr lang="zh-CN" altLang="en-US" sz="3200" b="1" noProof="1" dirty="0">
                <a:solidFill>
                  <a:srgbClr val="5C0000"/>
                </a:solidFill>
                <a:effectLst>
                  <a:outerShdw blurRad="38100" dist="38100" dir="2700000">
                    <a:srgbClr val="000000"/>
                  </a:outerShdw>
                </a:effectLst>
                <a:latin typeface="楷体_GB2312" pitchFamily="1" charset="-122"/>
                <a:ea typeface="楷体_GB2312" pitchFamily="1" charset="-122"/>
                <a:cs typeface="+mn-cs"/>
              </a:rPr>
              <a:t>受过教育和教育程度较高的民众变化大于没有受过教育或教育程度较低的民众变化。</a:t>
            </a:r>
            <a:endParaRPr lang="zh-CN" altLang="en-US" sz="3200" b="1" noProof="1" dirty="0">
              <a:solidFill>
                <a:srgbClr val="5C0000"/>
              </a:solidFill>
              <a:effectLst>
                <a:outerShdw blurRad="38100" dist="38100" dir="2700000">
                  <a:srgbClr val="000000"/>
                </a:outerShdw>
              </a:effectLst>
              <a:latin typeface="楷体_GB2312" pitchFamily="1" charset="-122"/>
              <a:ea typeface="楷体_GB2312" pitchFamily="1" charset="-122"/>
            </a:endParaRPr>
          </a:p>
        </p:txBody>
      </p:sp>
      <p:sp>
        <p:nvSpPr>
          <p:cNvPr id="5" name="矩形 4"/>
          <p:cNvSpPr/>
          <p:nvPr/>
        </p:nvSpPr>
        <p:spPr>
          <a:xfrm>
            <a:off x="8433435" y="698499"/>
            <a:ext cx="2926080" cy="1198880"/>
          </a:xfrm>
          <a:prstGeom prst="rect">
            <a:avLst/>
          </a:prstGeom>
          <a:noFill/>
          <a:ln>
            <a:noFill/>
          </a:ln>
        </p:spPr>
        <p:txBody>
          <a:bodyPr wrap="none" rtlCol="0" anchor="t">
            <a:spAutoFit/>
          </a:bodyPr>
          <a:p>
            <a:pPr algn="ctr" fontAlgn="base"/>
            <a:r>
              <a:rPr lang="zh-CN" altLang="en-US" sz="7200" b="1" strike="noStrike" noProof="1">
                <a:ln w="25400">
                  <a:solidFill>
                    <a:srgbClr val="861E1D">
                      <a:alpha val="94000"/>
                    </a:srgbClr>
                  </a:solidFill>
                  <a:prstDash val="solid"/>
                </a:ln>
                <a:solidFill>
                  <a:srgbClr val="FF0000"/>
                </a:solidFill>
                <a:effectLst>
                  <a:outerShdw blurRad="177800" dist="12700" dir="10200000" sx="102000" sy="102000" algn="bl" rotWithShape="0">
                    <a:srgbClr val="480F08"/>
                  </a:outerShdw>
                </a:effectLst>
                <a:latin typeface="隶书" panose="02010509060101010101" pitchFamily="1" charset="-122"/>
                <a:ea typeface="隶书" panose="02010509060101010101" pitchFamily="1" charset="-122"/>
                <a:cs typeface="+mn-cs"/>
              </a:rPr>
              <a:t>不平衡</a:t>
            </a:r>
            <a:endParaRPr lang="zh-CN" altLang="en-US" sz="7200" b="1" strike="noStrike" noProof="1">
              <a:ln w="25400">
                <a:solidFill>
                  <a:srgbClr val="861E1D">
                    <a:alpha val="94000"/>
                  </a:srgbClr>
                </a:solidFill>
                <a:prstDash val="solid"/>
              </a:ln>
              <a:solidFill>
                <a:srgbClr val="FF0000"/>
              </a:solidFill>
              <a:effectLst>
                <a:outerShdw blurRad="177800" dist="12700" dir="10200000" sx="102000" sy="102000" algn="bl" rotWithShape="0">
                  <a:srgbClr val="480F08"/>
                </a:outerShdw>
              </a:effectLst>
              <a:latin typeface="隶书" panose="02010509060101010101" pitchFamily="1" charset="-122"/>
              <a:ea typeface="隶书" panose="02010509060101010101" pitchFamily="1" charset="-122"/>
            </a:endParaRPr>
          </a:p>
        </p:txBody>
      </p:sp>
      <p:sp>
        <p:nvSpPr>
          <p:cNvPr id="6" name="文本框 5"/>
          <p:cNvSpPr txBox="1"/>
          <p:nvPr/>
        </p:nvSpPr>
        <p:spPr>
          <a:xfrm>
            <a:off x="1474788" y="5295900"/>
            <a:ext cx="9155113" cy="1198880"/>
          </a:xfrm>
          <a:prstGeom prst="rect">
            <a:avLst/>
          </a:prstGeom>
          <a:noFill/>
        </p:spPr>
        <p:txBody>
          <a:bodyPr wrap="square" rtlCol="0" anchor="t">
            <a:spAutoFit/>
          </a:bodyPr>
          <a:p>
            <a:r>
              <a:rPr lang="zh-CN" altLang="en-US" sz="3600" b="1" i="1" noProof="1" dirty="0">
                <a:solidFill>
                  <a:srgbClr val="FF0000"/>
                </a:solidFill>
                <a:effectLst>
                  <a:outerShdw blurRad="38100" dist="38100" dir="2700000">
                    <a:srgbClr val="000000"/>
                  </a:outerShdw>
                </a:effectLst>
                <a:latin typeface="方正仿宋_GBK" charset="-122"/>
                <a:ea typeface="方正仿宋_GBK" charset="-122"/>
                <a:cs typeface="+mn-cs"/>
                <a:sym typeface="+mn-ea"/>
              </a:rPr>
              <a:t>总体来看，近代社会生活的变化，呈现出新</a:t>
            </a:r>
            <a:endParaRPr lang="zh-CN" altLang="en-US" sz="3600" b="1" i="1" noProof="1" dirty="0">
              <a:solidFill>
                <a:srgbClr val="FF0000"/>
              </a:solidFill>
              <a:effectLst>
                <a:outerShdw blurRad="38100" dist="38100" dir="2700000">
                  <a:srgbClr val="000000"/>
                </a:outerShdw>
              </a:effectLst>
              <a:latin typeface="方正仿宋_GBK" charset="-122"/>
              <a:ea typeface="方正仿宋_GBK" charset="-122"/>
              <a:sym typeface="+mn-ea"/>
            </a:endParaRPr>
          </a:p>
          <a:p>
            <a:r>
              <a:rPr lang="zh-CN" altLang="en-US" sz="3600" b="1" i="1" noProof="1" dirty="0">
                <a:solidFill>
                  <a:srgbClr val="FF0000"/>
                </a:solidFill>
                <a:effectLst>
                  <a:outerShdw blurRad="38100" dist="38100" dir="2700000">
                    <a:srgbClr val="000000"/>
                  </a:outerShdw>
                </a:effectLst>
                <a:latin typeface="方正仿宋_GBK" charset="-122"/>
                <a:ea typeface="方正仿宋_GBK" charset="-122"/>
                <a:cs typeface="+mn-cs"/>
                <a:sym typeface="+mn-ea"/>
              </a:rPr>
              <a:t>旧并呈、多元发展的特征。</a:t>
            </a:r>
            <a:endParaRPr lang="zh-CN" altLang="en-US" sz="3600" b="1" i="1" noProof="1" dirty="0">
              <a:solidFill>
                <a:srgbClr val="FF0000"/>
              </a:solidFill>
              <a:effectLst>
                <a:outerShdw blurRad="38100" dist="38100" dir="2700000">
                  <a:srgbClr val="000000"/>
                </a:outerShdw>
              </a:effectLst>
              <a:latin typeface="方正仿宋_GBK" charset="-122"/>
              <a:ea typeface="方正仿宋_GBK"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40963"/>
                                        </p:tgtEl>
                                        <p:attrNameLst>
                                          <p:attrName>style.visibility</p:attrName>
                                        </p:attrNameLst>
                                      </p:cBhvr>
                                      <p:to>
                                        <p:strVal val="visible"/>
                                      </p:to>
                                    </p:set>
                                    <p:animEffect transition="in" filter="strips(downLeft)">
                                      <p:cBhvr>
                                        <p:cTn id="13" dur="500"/>
                                        <p:tgtEl>
                                          <p:spTgt spid="40963"/>
                                        </p:tgtEl>
                                      </p:cBhvr>
                                    </p:animEffect>
                                  </p:childTnLst>
                                </p:cTn>
                              </p:par>
                            </p:childTnLst>
                          </p:cTn>
                        </p:par>
                      </p:childTnLst>
                    </p:cTn>
                  </p:par>
                  <p:par>
                    <p:cTn id="14" fill="hold">
                      <p:stCondLst>
                        <p:cond delay="indefinite"/>
                      </p:stCondLst>
                      <p:childTnLst>
                        <p:par>
                          <p:cTn id="15" fill="hold">
                            <p:stCondLst>
                              <p:cond delay="0"/>
                            </p:stCondLst>
                            <p:childTnLst>
                              <p:par>
                                <p:cTn id="16" presetID="27" presetClass="entr" presetSubtype="0" fill="hold" grpId="0" nodeType="clickEffect">
                                  <p:stCondLst>
                                    <p:cond delay="0"/>
                                  </p:stCondLst>
                                  <p:iterate type="lt">
                                    <p:tmPct val="50000"/>
                                  </p:iterate>
                                  <p:childTnLst>
                                    <p:set>
                                      <p:cBhvr>
                                        <p:cTn id="17" dur="1" fill="hold">
                                          <p:stCondLst>
                                            <p:cond delay="0"/>
                                          </p:stCondLst>
                                        </p:cTn>
                                        <p:tgtEl>
                                          <p:spTgt spid="6"/>
                                        </p:tgtEl>
                                        <p:attrNameLst>
                                          <p:attrName>style.visibility</p:attrName>
                                        </p:attrNameLst>
                                      </p:cBhvr>
                                      <p:to>
                                        <p:strVal val="visible"/>
                                      </p:to>
                                    </p:set>
                                    <p:anim calcmode="discrete" valueType="clr">
                                      <p:cBhvr override="childStyle">
                                        <p:cTn id="18"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6"/>
                                        </p:tgtEl>
                                        <p:attrNameLst>
                                          <p:attrName>fillcolor</p:attrName>
                                        </p:attrNameLst>
                                      </p:cBhvr>
                                      <p:tavLst>
                                        <p:tav tm="0">
                                          <p:val>
                                            <p:clrVal>
                                              <a:schemeClr val="accent2"/>
                                            </p:clrVal>
                                          </p:val>
                                        </p:tav>
                                        <p:tav tm="50000">
                                          <p:val>
                                            <p:clrVal>
                                              <a:schemeClr val="hlink"/>
                                            </p:clrVal>
                                          </p:val>
                                        </p:tav>
                                      </p:tavLst>
                                    </p:anim>
                                    <p:set>
                                      <p:cBhvr>
                                        <p:cTn id="20"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86372" name="内容占位符 186371"/>
          <p:cNvSpPr>
            <a:spLocks noGrp="1"/>
          </p:cNvSpPr>
          <p:nvPr>
            <p:ph idx="1"/>
          </p:nvPr>
        </p:nvSpPr>
        <p:spPr>
          <a:xfrm>
            <a:off x="1788795" y="4097655"/>
            <a:ext cx="8242300" cy="3141663"/>
          </a:xfrm>
        </p:spPr>
        <p:txBody>
          <a:bodyPr wrap="square" anchor="t"/>
          <a:p>
            <a:endParaRPr lang="zh-CN" altLang="en-US" sz="2400" dirty="0">
              <a:solidFill>
                <a:srgbClr val="FF0000"/>
              </a:solidFill>
            </a:endParaRPr>
          </a:p>
        </p:txBody>
      </p:sp>
      <p:sp>
        <p:nvSpPr>
          <p:cNvPr id="186373" name="文本框 186372"/>
          <p:cNvSpPr txBox="1"/>
          <p:nvPr/>
        </p:nvSpPr>
        <p:spPr>
          <a:xfrm>
            <a:off x="539115" y="1395730"/>
            <a:ext cx="10741025" cy="6000750"/>
          </a:xfrm>
          <a:prstGeom prst="rect">
            <a:avLst/>
          </a:prstGeom>
          <a:noFill/>
          <a:ln w="38100">
            <a:noFill/>
          </a:ln>
        </p:spPr>
        <p:txBody>
          <a:bodyPr wrap="square" anchor="t">
            <a:spAutoFit/>
          </a:bodyPr>
          <a:p>
            <a:r>
              <a:rPr lang="en-US" altLang="zh-CN" sz="3200" b="1" dirty="0">
                <a:solidFill>
                  <a:schemeClr val="tx1"/>
                </a:solidFill>
                <a:latin typeface="Times New Roman" panose="02020603050405020304" pitchFamily="18" charset="0"/>
                <a:ea typeface="宋体" panose="02010600030101010101" pitchFamily="2" charset="-122"/>
              </a:rPr>
              <a:t>1</a:t>
            </a:r>
            <a:r>
              <a:rPr lang="zh-CN" altLang="en-US" sz="3200" b="1" dirty="0">
                <a:solidFill>
                  <a:schemeClr val="tx1"/>
                </a:solidFill>
                <a:latin typeface="Times New Roman" panose="02020603050405020304" pitchFamily="18" charset="0"/>
                <a:ea typeface="宋体" panose="02010600030101010101" pitchFamily="2" charset="-122"/>
              </a:rPr>
              <a:t>．辛亥革命后社会习俗的改变中，对今天中国成为亚洲第一体育强国关系最大的是题                    </a:t>
            </a:r>
            <a:r>
              <a:rPr lang="en-US" altLang="zh-CN" sz="3200" b="1">
                <a:solidFill>
                  <a:schemeClr val="tx1"/>
                </a:solidFill>
                <a:latin typeface="Times New Roman" panose="02020603050405020304" pitchFamily="18" charset="0"/>
                <a:ea typeface="宋体" panose="02010600030101010101" pitchFamily="2" charset="-122"/>
              </a:rPr>
              <a:t>(     )    </a:t>
            </a:r>
            <a:endParaRPr lang="en-US" altLang="zh-CN" sz="3200" b="1">
              <a:solidFill>
                <a:schemeClr val="tx1"/>
              </a:solidFill>
              <a:latin typeface="Times New Roman" panose="02020603050405020304" pitchFamily="18" charset="0"/>
              <a:ea typeface="宋体" panose="02010600030101010101" pitchFamily="2" charset="-122"/>
            </a:endParaRPr>
          </a:p>
          <a:p>
            <a:r>
              <a:rPr lang="en-US" altLang="zh-CN" sz="3200" b="1" dirty="0">
                <a:solidFill>
                  <a:schemeClr val="tx1"/>
                </a:solidFill>
                <a:latin typeface="Times New Roman" panose="02020603050405020304" pitchFamily="18" charset="0"/>
                <a:ea typeface="宋体" panose="02010600030101010101" pitchFamily="2" charset="-122"/>
              </a:rPr>
              <a:t>   A</a:t>
            </a:r>
            <a:r>
              <a:rPr lang="zh-CN" altLang="en-US" sz="3200" b="1" dirty="0">
                <a:solidFill>
                  <a:schemeClr val="tx1"/>
                </a:solidFill>
                <a:latin typeface="Times New Roman" panose="02020603050405020304" pitchFamily="18" charset="0"/>
                <a:ea typeface="宋体" panose="02010600030101010101" pitchFamily="2" charset="-122"/>
              </a:rPr>
              <a:t>．男子剪辫子           </a:t>
            </a:r>
            <a:r>
              <a:rPr lang="en-US" altLang="zh-CN" sz="3200" b="1" dirty="0">
                <a:solidFill>
                  <a:schemeClr val="tx1"/>
                </a:solidFill>
                <a:latin typeface="Times New Roman" panose="02020603050405020304" pitchFamily="18" charset="0"/>
                <a:ea typeface="宋体" panose="02010600030101010101" pitchFamily="2" charset="-122"/>
              </a:rPr>
              <a:t>B</a:t>
            </a:r>
            <a:r>
              <a:rPr lang="zh-CN" altLang="en-US" sz="3200" b="1" dirty="0">
                <a:solidFill>
                  <a:schemeClr val="tx1"/>
                </a:solidFill>
                <a:latin typeface="Times New Roman" panose="02020603050405020304" pitchFamily="18" charset="0"/>
                <a:ea typeface="宋体" panose="02010600030101010101" pitchFamily="2" charset="-122"/>
              </a:rPr>
              <a:t>．女子停止缠足</a:t>
            </a:r>
            <a:endParaRPr lang="zh-CN" altLang="en-US" sz="3200" b="1" dirty="0">
              <a:solidFill>
                <a:schemeClr val="tx1"/>
              </a:solidFill>
              <a:latin typeface="Times New Roman" panose="02020603050405020304" pitchFamily="18" charset="0"/>
              <a:ea typeface="宋体" panose="02010600030101010101" pitchFamily="2" charset="-122"/>
            </a:endParaRPr>
          </a:p>
          <a:p>
            <a:r>
              <a:rPr lang="zh-CN" altLang="en-US" sz="3200" b="1" dirty="0">
                <a:solidFill>
                  <a:schemeClr val="tx1"/>
                </a:solidFill>
                <a:latin typeface="Times New Roman" panose="02020603050405020304" pitchFamily="18" charset="0"/>
                <a:ea typeface="宋体" panose="02010600030101010101" pitchFamily="2" charset="-122"/>
              </a:rPr>
              <a:t>   </a:t>
            </a:r>
            <a:r>
              <a:rPr lang="en-US" altLang="zh-CN" sz="3200" b="1" dirty="0">
                <a:solidFill>
                  <a:schemeClr val="tx1"/>
                </a:solidFill>
                <a:latin typeface="Times New Roman" panose="02020603050405020304" pitchFamily="18" charset="0"/>
                <a:ea typeface="宋体" panose="02010600030101010101" pitchFamily="2" charset="-122"/>
              </a:rPr>
              <a:t>C</a:t>
            </a:r>
            <a:r>
              <a:rPr lang="zh-CN" altLang="en-US" sz="3200" b="1" dirty="0">
                <a:solidFill>
                  <a:schemeClr val="tx1"/>
                </a:solidFill>
                <a:latin typeface="Times New Roman" panose="02020603050405020304" pitchFamily="18" charset="0"/>
                <a:ea typeface="宋体" panose="02010600030101010101" pitchFamily="2" charset="-122"/>
              </a:rPr>
              <a:t>．废除跪拜礼           </a:t>
            </a:r>
            <a:r>
              <a:rPr lang="en-US" altLang="zh-CN" sz="3200" b="1" dirty="0">
                <a:solidFill>
                  <a:schemeClr val="tx1"/>
                </a:solidFill>
                <a:latin typeface="Times New Roman" panose="02020603050405020304" pitchFamily="18" charset="0"/>
                <a:ea typeface="宋体" panose="02010600030101010101" pitchFamily="2" charset="-122"/>
              </a:rPr>
              <a:t>D</a:t>
            </a:r>
            <a:r>
              <a:rPr lang="zh-CN" altLang="en-US" sz="3200" b="1" dirty="0">
                <a:solidFill>
                  <a:schemeClr val="tx1"/>
                </a:solidFill>
                <a:latin typeface="Times New Roman" panose="02020603050405020304" pitchFamily="18" charset="0"/>
                <a:ea typeface="宋体" panose="02010600030101010101" pitchFamily="2" charset="-122"/>
              </a:rPr>
              <a:t>．取消“大人”称谓</a:t>
            </a:r>
            <a:endParaRPr lang="zh-CN" altLang="en-US" sz="3200" b="1" dirty="0">
              <a:solidFill>
                <a:schemeClr val="tx1"/>
              </a:solidFill>
              <a:latin typeface="Times New Roman" panose="02020603050405020304" pitchFamily="18" charset="0"/>
              <a:ea typeface="宋体" panose="02010600030101010101" pitchFamily="2" charset="-122"/>
            </a:endParaRPr>
          </a:p>
          <a:p>
            <a:pPr>
              <a:buNone/>
            </a:pPr>
            <a:r>
              <a:rPr lang="en-US" altLang="zh-CN" sz="3200" b="1" dirty="0">
                <a:solidFill>
                  <a:schemeClr val="tx1"/>
                </a:solidFill>
                <a:sym typeface="+mn-ea"/>
              </a:rPr>
              <a:t>2</a:t>
            </a:r>
            <a:r>
              <a:rPr lang="zh-CN" altLang="en-US" sz="3200" b="1" dirty="0">
                <a:solidFill>
                  <a:schemeClr val="tx1"/>
                </a:solidFill>
                <a:sym typeface="+mn-ea"/>
              </a:rPr>
              <a:t>．辛亥革命后，国民政府采取一些措施来改变落后的习俗、下列说法不正确的是                      （    ）</a:t>
            </a:r>
            <a:endParaRPr lang="zh-CN" altLang="en-US" sz="3200" b="1" dirty="0">
              <a:solidFill>
                <a:schemeClr val="tx1"/>
              </a:solidFill>
              <a:sym typeface="+mn-ea"/>
            </a:endParaRPr>
          </a:p>
          <a:p>
            <a:pPr>
              <a:buNone/>
            </a:pPr>
            <a:r>
              <a:rPr lang="zh-CN" altLang="en-US" sz="3200" b="1" dirty="0">
                <a:solidFill>
                  <a:schemeClr val="tx1"/>
                </a:solidFill>
                <a:sym typeface="+mn-ea"/>
              </a:rPr>
              <a:t>　</a:t>
            </a:r>
            <a:r>
              <a:rPr lang="en-US" altLang="x-none" sz="3200" b="1">
                <a:solidFill>
                  <a:schemeClr val="tx1"/>
                </a:solidFill>
                <a:sym typeface="+mn-ea"/>
              </a:rPr>
              <a:t>A</a:t>
            </a:r>
            <a:r>
              <a:rPr lang="zh-CN" altLang="en-US" sz="3200" b="1" dirty="0">
                <a:solidFill>
                  <a:schemeClr val="tx1"/>
                </a:solidFill>
                <a:sym typeface="+mn-ea"/>
              </a:rPr>
              <a:t>．禁止缠足　</a:t>
            </a:r>
            <a:endParaRPr lang="zh-CN" altLang="en-US" sz="3200" b="1" dirty="0">
              <a:solidFill>
                <a:schemeClr val="tx1"/>
              </a:solidFill>
              <a:sym typeface="+mn-ea"/>
            </a:endParaRPr>
          </a:p>
          <a:p>
            <a:pPr>
              <a:buNone/>
            </a:pPr>
            <a:r>
              <a:rPr lang="en-US" altLang="x-none" sz="3200" b="1">
                <a:solidFill>
                  <a:schemeClr val="tx1"/>
                </a:solidFill>
                <a:sym typeface="+mn-ea"/>
              </a:rPr>
              <a:t>    B</a:t>
            </a:r>
            <a:r>
              <a:rPr lang="zh-CN" altLang="en-US" sz="3200" b="1" dirty="0">
                <a:solidFill>
                  <a:schemeClr val="tx1"/>
                </a:solidFill>
                <a:sym typeface="+mn-ea"/>
              </a:rPr>
              <a:t>．废除有损人格的跪拜礼</a:t>
            </a:r>
            <a:endParaRPr lang="zh-CN" altLang="en-US" sz="3200" b="1" dirty="0">
              <a:solidFill>
                <a:schemeClr val="tx1"/>
              </a:solidFill>
              <a:sym typeface="+mn-ea"/>
            </a:endParaRPr>
          </a:p>
          <a:p>
            <a:pPr>
              <a:buNone/>
            </a:pPr>
            <a:r>
              <a:rPr lang="zh-CN" altLang="en-US" sz="3200" b="1" dirty="0">
                <a:solidFill>
                  <a:schemeClr val="tx1"/>
                </a:solidFill>
                <a:sym typeface="+mn-ea"/>
              </a:rPr>
              <a:t>　</a:t>
            </a:r>
            <a:r>
              <a:rPr lang="en-US" altLang="x-none" sz="3200" b="1">
                <a:solidFill>
                  <a:schemeClr val="tx1"/>
                </a:solidFill>
                <a:sym typeface="+mn-ea"/>
              </a:rPr>
              <a:t>C</a:t>
            </a:r>
            <a:r>
              <a:rPr lang="zh-CN" altLang="en-US" sz="3200" b="1" dirty="0">
                <a:solidFill>
                  <a:schemeClr val="tx1"/>
                </a:solidFill>
                <a:sym typeface="+mn-ea"/>
              </a:rPr>
              <a:t>．取消“先生”、“君”之类的称谓</a:t>
            </a:r>
            <a:endParaRPr lang="zh-CN" altLang="en-US" sz="3200" b="1" dirty="0">
              <a:solidFill>
                <a:schemeClr val="tx1"/>
              </a:solidFill>
              <a:sym typeface="+mn-ea"/>
            </a:endParaRPr>
          </a:p>
          <a:p>
            <a:pPr>
              <a:buNone/>
            </a:pPr>
            <a:r>
              <a:rPr lang="zh-CN" altLang="en-US" sz="3200" b="1" dirty="0">
                <a:solidFill>
                  <a:schemeClr val="tx1"/>
                </a:solidFill>
                <a:sym typeface="+mn-ea"/>
              </a:rPr>
              <a:t>　</a:t>
            </a:r>
            <a:r>
              <a:rPr lang="en-US" altLang="x-none" sz="3200" b="1">
                <a:solidFill>
                  <a:schemeClr val="tx1"/>
                </a:solidFill>
                <a:sym typeface="+mn-ea"/>
              </a:rPr>
              <a:t>D</a:t>
            </a:r>
            <a:r>
              <a:rPr lang="zh-CN" altLang="en-US" sz="3200" b="1" dirty="0">
                <a:solidFill>
                  <a:schemeClr val="tx1"/>
                </a:solidFill>
                <a:sym typeface="+mn-ea"/>
              </a:rPr>
              <a:t>．强令男子剪掉辫子</a:t>
            </a:r>
            <a:endParaRPr lang="zh-CN" altLang="en-US" sz="3200" b="1" dirty="0">
              <a:solidFill>
                <a:schemeClr val="tx1"/>
              </a:solidFill>
              <a:sym typeface="+mn-ea"/>
            </a:endParaRPr>
          </a:p>
          <a:p>
            <a:endParaRPr lang="zh-CN" altLang="en-US" sz="3200" b="1" dirty="0">
              <a:solidFill>
                <a:schemeClr val="tx1"/>
              </a:solidFill>
              <a:sym typeface="+mn-ea"/>
            </a:endParaRPr>
          </a:p>
          <a:p>
            <a:endParaRPr lang="zh-CN" altLang="en-US" sz="3200" b="1" dirty="0">
              <a:solidFill>
                <a:srgbClr val="FF0000"/>
              </a:solidFill>
              <a:latin typeface="Times New Roman" panose="02020603050405020304" pitchFamily="18" charset="0"/>
              <a:ea typeface="宋体" panose="02010600030101010101" pitchFamily="2" charset="-122"/>
            </a:endParaRPr>
          </a:p>
        </p:txBody>
      </p:sp>
      <p:sp>
        <p:nvSpPr>
          <p:cNvPr id="186374" name="矩形 186373"/>
          <p:cNvSpPr/>
          <p:nvPr/>
        </p:nvSpPr>
        <p:spPr>
          <a:xfrm>
            <a:off x="9193213" y="1395413"/>
            <a:ext cx="431800" cy="520700"/>
          </a:xfrm>
          <a:prstGeom prst="rect">
            <a:avLst/>
          </a:prstGeom>
        </p:spPr>
        <p:txBody>
          <a:bodyPr wrap="none" fromWordArt="1">
            <a:prstTxWarp prst="textPlain">
              <a:avLst>
                <a:gd name="adj" fmla="val 50000"/>
              </a:avLst>
            </a:prstTxWarp>
            <a:normAutofit fontScale="70000"/>
          </a:bodyPr>
          <a:p>
            <a:pPr algn="ctr"/>
            <a:r>
              <a:rPr lang="zh-CN" altLang="en-US" sz="3600" b="1">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B</a:t>
            </a:r>
            <a:endParaRPr lang="zh-CN" altLang="en-US" sz="3600" b="1">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86375" name="矩形 186374"/>
          <p:cNvSpPr/>
          <p:nvPr/>
        </p:nvSpPr>
        <p:spPr>
          <a:xfrm>
            <a:off x="9193213" y="3357563"/>
            <a:ext cx="431800" cy="522287"/>
          </a:xfrm>
          <a:prstGeom prst="rect">
            <a:avLst/>
          </a:prstGeom>
        </p:spPr>
        <p:txBody>
          <a:bodyPr wrap="none" fromWordArt="1">
            <a:prstTxWarp prst="textPlain">
              <a:avLst>
                <a:gd name="adj" fmla="val 50000"/>
              </a:avLst>
            </a:prstTxWarp>
            <a:normAutofit fontScale="70000"/>
          </a:bodyPr>
          <a:p>
            <a:pPr algn="ctr"/>
            <a:r>
              <a:rPr lang="zh-CN" altLang="en-US" sz="3600" b="1">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C</a:t>
            </a:r>
            <a:endParaRPr lang="zh-CN" altLang="en-US" sz="3600" b="1">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grpSp>
        <p:nvGrpSpPr>
          <p:cNvPr id="31745" name="组合 2"/>
          <p:cNvGrpSpPr/>
          <p:nvPr/>
        </p:nvGrpSpPr>
        <p:grpSpPr>
          <a:xfrm>
            <a:off x="74613" y="557213"/>
            <a:ext cx="2065337" cy="536575"/>
            <a:chOff x="284" y="878"/>
            <a:chExt cx="3254" cy="845"/>
          </a:xfrm>
        </p:grpSpPr>
        <p:pic>
          <p:nvPicPr>
            <p:cNvPr id="31746" name="图片 1"/>
            <p:cNvPicPr>
              <a:picLocks noChangeAspect="1"/>
            </p:cNvPicPr>
            <p:nvPr/>
          </p:nvPicPr>
          <p:blipFill>
            <a:blip r:embed="rId1">
              <a:clrChange>
                <a:clrFrom>
                  <a:srgbClr val="FFFEFD"/>
                </a:clrFrom>
                <a:clrTo>
                  <a:srgbClr val="FFFEFD">
                    <a:alpha val="0"/>
                  </a:srgbClr>
                </a:clrTo>
              </a:clrChange>
            </a:blip>
            <a:stretch>
              <a:fillRect/>
            </a:stretch>
          </p:blipFill>
          <p:spPr>
            <a:xfrm>
              <a:off x="405" y="878"/>
              <a:ext cx="3133" cy="845"/>
            </a:xfrm>
            <a:prstGeom prst="rect">
              <a:avLst/>
            </a:prstGeom>
            <a:noFill/>
            <a:ln w="9525">
              <a:noFill/>
            </a:ln>
          </p:spPr>
        </p:pic>
        <p:sp>
          <p:nvSpPr>
            <p:cNvPr id="31747" name="文本框 2"/>
            <p:cNvSpPr txBox="1"/>
            <p:nvPr/>
          </p:nvSpPr>
          <p:spPr>
            <a:xfrm>
              <a:off x="284" y="878"/>
              <a:ext cx="2700" cy="816"/>
            </a:xfrm>
            <a:prstGeom prst="rect">
              <a:avLst/>
            </a:prstGeom>
            <a:noFill/>
            <a:ln w="9525">
              <a:noFill/>
            </a:ln>
          </p:spPr>
          <p:txBody>
            <a:bodyPr anchor="t">
              <a:spAutoFit/>
            </a:bodyPr>
            <a:p>
              <a:pPr algn="ctr"/>
              <a:r>
                <a:rPr lang="zh-CN" altLang="en-US" sz="2800" b="1" dirty="0">
                  <a:solidFill>
                    <a:srgbClr val="0070C0"/>
                  </a:solidFill>
                  <a:latin typeface="黑体" panose="02010609060101010101" pitchFamily="2" charset="-122"/>
                  <a:ea typeface="黑体" panose="02010609060101010101" pitchFamily="2" charset="-122"/>
                </a:rPr>
                <a:t>随堂演练</a:t>
              </a:r>
              <a:endParaRPr lang="zh-CN" altLang="en-US" sz="2800" b="1" dirty="0">
                <a:solidFill>
                  <a:srgbClr val="0070C0"/>
                </a:solidFill>
                <a:latin typeface="黑体" panose="02010609060101010101" pitchFamily="2" charset="-122"/>
                <a:ea typeface="黑体" panose="02010609060101010101" pitchFamily="2" charset="-122"/>
              </a:endParaRP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637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637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63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2" grpId="0" uiExpand="1" build="p"/>
      <p:bldP spid="186373"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9154" name="Text Box 2"/>
          <p:cNvSpPr txBox="1"/>
          <p:nvPr/>
        </p:nvSpPr>
        <p:spPr>
          <a:xfrm>
            <a:off x="270510" y="310515"/>
            <a:ext cx="11692255" cy="7477760"/>
          </a:xfrm>
          <a:prstGeom prst="rect">
            <a:avLst/>
          </a:prstGeom>
          <a:noFill/>
          <a:ln w="9525">
            <a:noFill/>
          </a:ln>
        </p:spPr>
        <p:txBody>
          <a:bodyPr wrap="square">
            <a:spAutoFit/>
          </a:bodyPr>
          <a:p>
            <a:pPr eaLnBrk="0" hangingPunct="0">
              <a:lnSpc>
                <a:spcPct val="150000"/>
              </a:lnSpc>
            </a:pPr>
            <a:r>
              <a:rPr lang="en-US" altLang="zh-CN" sz="3200" b="1" dirty="0">
                <a:solidFill>
                  <a:schemeClr val="tx1"/>
                </a:solidFill>
                <a:latin typeface="宋体" panose="02010600030101010101" pitchFamily="2" charset="-122"/>
              </a:rPr>
              <a:t>3</a:t>
            </a:r>
            <a:r>
              <a:rPr lang="zh-CN" altLang="en-US" sz="3200" b="1" dirty="0">
                <a:solidFill>
                  <a:schemeClr val="tx1"/>
                </a:solidFill>
                <a:latin typeface="宋体" panose="02010600030101010101" pitchFamily="2" charset="-122"/>
              </a:rPr>
              <a:t>．民国时期社交礼仪上握手、鞠躬逐渐取代跪拜礼，称呼用“先生”、“君”取代“老爷”、“大人”，这一变化在本质上体现了（     ）</a:t>
            </a:r>
            <a:endParaRPr lang="zh-CN" altLang="en-US" sz="3200" b="1" dirty="0">
              <a:solidFill>
                <a:schemeClr val="tx1"/>
              </a:solidFill>
              <a:latin typeface="宋体" panose="02010600030101010101" pitchFamily="2" charset="-122"/>
            </a:endParaRPr>
          </a:p>
          <a:p>
            <a:pPr eaLnBrk="0" hangingPunct="0">
              <a:lnSpc>
                <a:spcPct val="150000"/>
              </a:lnSpc>
            </a:pPr>
            <a:r>
              <a:rPr lang="en-US" altLang="zh-CN" sz="3200" b="1" dirty="0">
                <a:solidFill>
                  <a:schemeClr val="tx1"/>
                </a:solidFill>
                <a:latin typeface="宋体" panose="02010600030101010101" pitchFamily="2" charset="-122"/>
              </a:rPr>
              <a:t>A</a:t>
            </a:r>
            <a:r>
              <a:rPr lang="zh-CN" altLang="en-US" sz="3200" b="1" dirty="0">
                <a:solidFill>
                  <a:schemeClr val="tx1"/>
                </a:solidFill>
                <a:latin typeface="宋体" panose="02010600030101010101" pitchFamily="2" charset="-122"/>
              </a:rPr>
              <a:t>．传统礼仪已经过时   </a:t>
            </a:r>
            <a:r>
              <a:rPr lang="en-US" altLang="zh-CN" sz="3200" b="1" dirty="0">
                <a:solidFill>
                  <a:schemeClr val="tx1"/>
                </a:solidFill>
                <a:latin typeface="宋体" panose="02010600030101010101" pitchFamily="2" charset="-122"/>
              </a:rPr>
              <a:t>B</a:t>
            </a:r>
            <a:r>
              <a:rPr lang="zh-CN" altLang="en-US" sz="3200" b="1" dirty="0">
                <a:solidFill>
                  <a:schemeClr val="tx1"/>
                </a:solidFill>
                <a:latin typeface="宋体" panose="02010600030101010101" pitchFamily="2" charset="-122"/>
              </a:rPr>
              <a:t>．人们民主、平等意识的增强</a:t>
            </a:r>
            <a:endParaRPr lang="zh-CN" altLang="en-US" sz="3200" b="1" dirty="0">
              <a:solidFill>
                <a:schemeClr val="tx1"/>
              </a:solidFill>
              <a:latin typeface="宋体" panose="02010600030101010101" pitchFamily="2" charset="-122"/>
            </a:endParaRPr>
          </a:p>
          <a:p>
            <a:pPr eaLnBrk="0" hangingPunct="0">
              <a:lnSpc>
                <a:spcPct val="150000"/>
              </a:lnSpc>
            </a:pPr>
            <a:r>
              <a:rPr lang="en-US" altLang="zh-CN" sz="3200" b="1" dirty="0">
                <a:solidFill>
                  <a:schemeClr val="tx1"/>
                </a:solidFill>
                <a:latin typeface="宋体" panose="02010600030101010101" pitchFamily="2" charset="-122"/>
              </a:rPr>
              <a:t>C</a:t>
            </a:r>
            <a:r>
              <a:rPr lang="zh-CN" altLang="en-US" sz="3200" b="1" dirty="0">
                <a:solidFill>
                  <a:schemeClr val="tx1"/>
                </a:solidFill>
                <a:latin typeface="宋体" panose="02010600030101010101" pitchFamily="2" charset="-122"/>
              </a:rPr>
              <a:t>．流行语汇不断发展   </a:t>
            </a:r>
            <a:r>
              <a:rPr lang="en-US" altLang="zh-CN" sz="3200" b="1" dirty="0">
                <a:solidFill>
                  <a:schemeClr val="tx1"/>
                </a:solidFill>
                <a:latin typeface="宋体" panose="02010600030101010101" pitchFamily="2" charset="-122"/>
              </a:rPr>
              <a:t>D</a:t>
            </a:r>
            <a:r>
              <a:rPr lang="zh-CN" altLang="en-US" sz="3200" b="1" dirty="0">
                <a:solidFill>
                  <a:schemeClr val="tx1"/>
                </a:solidFill>
                <a:latin typeface="宋体" panose="02010600030101010101" pitchFamily="2" charset="-122"/>
              </a:rPr>
              <a:t>．辛亥革命取得胜利</a:t>
            </a:r>
            <a:endParaRPr lang="zh-CN" altLang="en-US" sz="3200" b="1" dirty="0">
              <a:solidFill>
                <a:schemeClr val="tx1"/>
              </a:solidFill>
              <a:latin typeface="宋体" panose="02010600030101010101" pitchFamily="2" charset="-122"/>
            </a:endParaRPr>
          </a:p>
          <a:p>
            <a:pPr algn="just" eaLnBrk="0" hangingPunct="0">
              <a:lnSpc>
                <a:spcPct val="150000"/>
              </a:lnSpc>
            </a:pPr>
            <a:r>
              <a:rPr lang="en-US" altLang="zh-CN" sz="3200" b="1" dirty="0">
                <a:solidFill>
                  <a:schemeClr val="tx1"/>
                </a:solidFill>
                <a:latin typeface="宋体" panose="02010600030101010101" pitchFamily="2" charset="-122"/>
                <a:sym typeface="+mn-ea"/>
              </a:rPr>
              <a:t>4..</a:t>
            </a:r>
            <a:r>
              <a:rPr lang="zh-CN" altLang="en-US" sz="3200" b="1" dirty="0">
                <a:solidFill>
                  <a:schemeClr val="tx1"/>
                </a:solidFill>
                <a:latin typeface="宋体" panose="02010600030101010101" pitchFamily="2" charset="-122"/>
                <a:sym typeface="+mn-ea"/>
              </a:rPr>
              <a:t>辛亥革命后，民国政府颁布的改变社会习俗的法令包括   ）</a:t>
            </a:r>
            <a:endParaRPr lang="zh-CN" altLang="en-US" sz="3200" b="1" dirty="0">
              <a:solidFill>
                <a:schemeClr val="tx1"/>
              </a:solidFill>
              <a:latin typeface="宋体" panose="02010600030101010101" pitchFamily="2" charset="-122"/>
              <a:sym typeface="+mn-ea"/>
            </a:endParaRPr>
          </a:p>
          <a:p>
            <a:pPr algn="just" eaLnBrk="0" hangingPunct="0">
              <a:lnSpc>
                <a:spcPct val="150000"/>
              </a:lnSpc>
            </a:pPr>
            <a:r>
              <a:rPr lang="zh-CN" altLang="en-US" sz="3200" b="1" dirty="0">
                <a:solidFill>
                  <a:schemeClr val="tx1"/>
                </a:solidFill>
                <a:latin typeface="宋体" panose="02010600030101010101" pitchFamily="2" charset="-122"/>
                <a:sym typeface="+mn-ea"/>
              </a:rPr>
              <a:t>①易服②剪辫令③禁止缠足④改称呼</a:t>
            </a:r>
            <a:endParaRPr lang="zh-CN" altLang="en-US" sz="3200" b="1" dirty="0">
              <a:solidFill>
                <a:schemeClr val="tx1"/>
              </a:solidFill>
              <a:latin typeface="宋体" panose="02010600030101010101" pitchFamily="2" charset="-122"/>
              <a:sym typeface="+mn-ea"/>
            </a:endParaRPr>
          </a:p>
          <a:p>
            <a:pPr algn="just" eaLnBrk="0" hangingPunct="0">
              <a:lnSpc>
                <a:spcPct val="150000"/>
              </a:lnSpc>
            </a:pPr>
            <a:r>
              <a:rPr lang="en-US" altLang="zh-CN" sz="3200" b="1" dirty="0">
                <a:solidFill>
                  <a:schemeClr val="tx1"/>
                </a:solidFill>
                <a:latin typeface="宋体" panose="02010600030101010101" pitchFamily="2" charset="-122"/>
                <a:sym typeface="+mn-ea"/>
              </a:rPr>
              <a:t>A</a:t>
            </a:r>
            <a:r>
              <a:rPr lang="zh-CN" altLang="en-US" sz="3200" b="1" dirty="0">
                <a:solidFill>
                  <a:schemeClr val="tx1"/>
                </a:solidFill>
                <a:latin typeface="宋体" panose="02010600030101010101" pitchFamily="2" charset="-122"/>
                <a:sym typeface="+mn-ea"/>
              </a:rPr>
              <a:t>．①②      </a:t>
            </a:r>
            <a:r>
              <a:rPr lang="en-US" altLang="zh-CN" sz="3200" b="1" dirty="0">
                <a:solidFill>
                  <a:schemeClr val="tx1"/>
                </a:solidFill>
                <a:latin typeface="宋体" panose="02010600030101010101" pitchFamily="2" charset="-122"/>
                <a:sym typeface="+mn-ea"/>
              </a:rPr>
              <a:t>B</a:t>
            </a:r>
            <a:r>
              <a:rPr lang="zh-CN" altLang="en-US" sz="3200" b="1" dirty="0">
                <a:solidFill>
                  <a:schemeClr val="tx1"/>
                </a:solidFill>
                <a:latin typeface="宋体" panose="02010600030101010101" pitchFamily="2" charset="-122"/>
                <a:sym typeface="+mn-ea"/>
              </a:rPr>
              <a:t>．③④      </a:t>
            </a:r>
            <a:r>
              <a:rPr lang="en-US" altLang="zh-CN" sz="3200" b="1" dirty="0">
                <a:solidFill>
                  <a:schemeClr val="tx1"/>
                </a:solidFill>
                <a:latin typeface="宋体" panose="02010600030101010101" pitchFamily="2" charset="-122"/>
                <a:sym typeface="+mn-ea"/>
              </a:rPr>
              <a:t>C</a:t>
            </a:r>
            <a:r>
              <a:rPr lang="zh-CN" altLang="en-US" sz="3200" b="1" dirty="0">
                <a:solidFill>
                  <a:schemeClr val="tx1"/>
                </a:solidFill>
                <a:latin typeface="宋体" panose="02010600030101010101" pitchFamily="2" charset="-122"/>
                <a:sym typeface="+mn-ea"/>
              </a:rPr>
              <a:t>．①②③④    </a:t>
            </a:r>
            <a:r>
              <a:rPr lang="en-US" altLang="zh-CN" sz="3200" b="1" dirty="0">
                <a:solidFill>
                  <a:schemeClr val="tx1"/>
                </a:solidFill>
                <a:latin typeface="宋体" panose="02010600030101010101" pitchFamily="2" charset="-122"/>
                <a:sym typeface="+mn-ea"/>
              </a:rPr>
              <a:t>D</a:t>
            </a:r>
            <a:r>
              <a:rPr lang="zh-CN" altLang="en-US" sz="3200" b="1" dirty="0">
                <a:solidFill>
                  <a:schemeClr val="tx1"/>
                </a:solidFill>
                <a:latin typeface="宋体" panose="02010600030101010101" pitchFamily="2" charset="-122"/>
                <a:sym typeface="+mn-ea"/>
              </a:rPr>
              <a:t>．①③④</a:t>
            </a:r>
            <a:endParaRPr lang="zh-CN" altLang="en-US" sz="3200" b="1" dirty="0">
              <a:solidFill>
                <a:schemeClr val="tx1"/>
              </a:solidFill>
              <a:latin typeface="宋体" panose="02010600030101010101" pitchFamily="2" charset="-122"/>
              <a:sym typeface="+mn-ea"/>
            </a:endParaRPr>
          </a:p>
          <a:p>
            <a:pPr algn="just" eaLnBrk="0" hangingPunct="0">
              <a:lnSpc>
                <a:spcPct val="150000"/>
              </a:lnSpc>
            </a:pPr>
            <a:endParaRPr lang="zh-CN" altLang="en-US" sz="3200" b="1" dirty="0">
              <a:solidFill>
                <a:schemeClr val="tx1"/>
              </a:solidFill>
              <a:latin typeface="宋体" panose="02010600030101010101" pitchFamily="2" charset="-122"/>
              <a:sym typeface="+mn-ea"/>
            </a:endParaRPr>
          </a:p>
          <a:p>
            <a:pPr eaLnBrk="0" hangingPunct="0">
              <a:lnSpc>
                <a:spcPct val="150000"/>
              </a:lnSpc>
            </a:pPr>
            <a:endParaRPr lang="zh-CN" altLang="en-US" sz="3200" b="1" dirty="0">
              <a:solidFill>
                <a:schemeClr val="tx1"/>
              </a:solidFill>
              <a:latin typeface="宋体" panose="02010600030101010101" pitchFamily="2" charset="-122"/>
              <a:sym typeface="+mn-ea"/>
            </a:endParaRPr>
          </a:p>
        </p:txBody>
      </p:sp>
      <p:sp>
        <p:nvSpPr>
          <p:cNvPr id="186374" name="矩形 186373"/>
          <p:cNvSpPr/>
          <p:nvPr/>
        </p:nvSpPr>
        <p:spPr>
          <a:xfrm>
            <a:off x="9162733" y="1928813"/>
            <a:ext cx="431800" cy="520700"/>
          </a:xfrm>
          <a:prstGeom prst="rect">
            <a:avLst/>
          </a:prstGeom>
        </p:spPr>
        <p:txBody>
          <a:bodyPr wrap="none" fromWordArt="1">
            <a:prstTxWarp prst="textPlain">
              <a:avLst>
                <a:gd name="adj" fmla="val 50000"/>
              </a:avLst>
            </a:prstTxWarp>
            <a:normAutofit fontScale="70000"/>
          </a:bodyPr>
          <a:p>
            <a:pPr algn="ctr"/>
            <a:r>
              <a:rPr lang="zh-CN" altLang="en-US" sz="3600" b="1">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B</a:t>
            </a:r>
            <a:endParaRPr lang="zh-CN" altLang="en-US" sz="3600" b="1">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2" name="矩形 1"/>
          <p:cNvSpPr/>
          <p:nvPr/>
        </p:nvSpPr>
        <p:spPr>
          <a:xfrm>
            <a:off x="10976293" y="4306253"/>
            <a:ext cx="431800" cy="520700"/>
          </a:xfrm>
          <a:prstGeom prst="rect">
            <a:avLst/>
          </a:prstGeom>
        </p:spPr>
        <p:txBody>
          <a:bodyPr wrap="none" fromWordArt="1">
            <a:prstTxWarp prst="textPlain">
              <a:avLst>
                <a:gd name="adj" fmla="val 50000"/>
              </a:avLst>
            </a:prstTxWarp>
            <a:normAutofit fontScale="70000"/>
          </a:bodyPr>
          <a:p>
            <a:pPr algn="ctr"/>
            <a:r>
              <a:rPr lang="en-US" altLang="zh-CN" sz="3600" b="1">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C</a:t>
            </a:r>
            <a:endParaRPr lang="en-US" altLang="zh-CN" sz="3600" b="1">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63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1693</Words>
  <Application>WPS 演示</Application>
  <PresentationFormat>自定义</PresentationFormat>
  <Paragraphs>179</Paragraphs>
  <Slides>22</Slides>
  <Notes>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22</vt:i4>
      </vt:variant>
    </vt:vector>
  </HeadingPairs>
  <TitlesOfParts>
    <vt:vector size="40" baseType="lpstr">
      <vt:lpstr>Arial</vt:lpstr>
      <vt:lpstr>宋体</vt:lpstr>
      <vt:lpstr>Wingdings</vt:lpstr>
      <vt:lpstr>Calibri</vt:lpstr>
      <vt:lpstr>黑体</vt:lpstr>
      <vt:lpstr>Times New Roman</vt:lpstr>
      <vt:lpstr>楷体_GB2312</vt:lpstr>
      <vt:lpstr>新宋体</vt:lpstr>
      <vt:lpstr>楷体</vt:lpstr>
      <vt:lpstr>华文新魏</vt:lpstr>
      <vt:lpstr>Tahoma</vt:lpstr>
      <vt:lpstr>微软雅黑</vt:lpstr>
      <vt:lpstr>Arial Unicode MS</vt:lpstr>
      <vt:lpstr>华文行楷</vt:lpstr>
      <vt:lpstr>隶书</vt:lpstr>
      <vt:lpstr>Verdana</vt:lpstr>
      <vt:lpstr>方正仿宋_GBK</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废科举，开学堂</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liman</dc:creator>
  <cp:lastModifiedBy>Administrator</cp:lastModifiedBy>
  <cp:revision>585</cp:revision>
  <dcterms:created xsi:type="dcterms:W3CDTF">2017-04-14T03:27:00Z</dcterms:created>
  <dcterms:modified xsi:type="dcterms:W3CDTF">2021-01-18T12:41:00Z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