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53" r:id="rId2"/>
  </p:sldMasterIdLst>
  <p:notesMasterIdLst>
    <p:notesMasterId r:id="rId3"/>
  </p:notesMasterIdLst>
  <p:sldIdLst>
    <p:sldId id="295" r:id="rId4"/>
    <p:sldId id="520" r:id="rId5"/>
    <p:sldId id="484" r:id="rId6"/>
    <p:sldId id="502" r:id="rId7"/>
    <p:sldId id="503" r:id="rId8"/>
    <p:sldId id="504" r:id="rId9"/>
    <p:sldId id="487" r:id="rId10"/>
    <p:sldId id="486" r:id="rId11"/>
    <p:sldId id="489" r:id="rId12"/>
    <p:sldId id="505" r:id="rId13"/>
    <p:sldId id="488" r:id="rId14"/>
    <p:sldId id="490" r:id="rId15"/>
    <p:sldId id="507" r:id="rId16"/>
    <p:sldId id="508" r:id="rId17"/>
    <p:sldId id="495" r:id="rId18"/>
    <p:sldId id="493" r:id="rId19"/>
    <p:sldId id="509" r:id="rId20"/>
    <p:sldId id="499" r:id="rId21"/>
    <p:sldId id="500" r:id="rId22"/>
    <p:sldId id="510" r:id="rId23"/>
    <p:sldId id="392"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67" d="100"/>
          <a:sy n="67" d="100"/>
        </p:scale>
        <p:origin x="-822" y="-96"/>
      </p:cViewPr>
      <p:guideLst>
        <p:guide orient="horz" pos="2196"/>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tags" Target="tags/tag2.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2254AB-0BC4-497D-BCE7-1735455B2AAD}"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8E4ADB-DC92-46AF-B723-A9E34FCB00F9}" type="slidenum">
              <a:rPr lang="zh-CN" altLang="en-US" smtClean="0"/>
              <a:t>‹#›</a:t>
            </a:fld>
            <a:endParaRPr lang="zh-CN" altLang="en-US"/>
          </a:p>
        </p:txBody>
      </p:sp>
    </p:spTree>
    <p:extLst>
      <p:ext uri="{BB962C8B-B14F-4D97-AF65-F5344CB8AC3E}">
        <p14:creationId xmlns:p14="http://schemas.microsoft.com/office/powerpoint/2010/main" val="2281408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85D0DACE-38E0-42D2-9336-2B707D34BC6D}" type="slidenum">
              <a:rPr kumimoji="0" lang="zh-CN" altLang="en-US" sz="1200" b="0" i="0" u="none" strike="noStrike" kern="1200" cap="none" spc="0" normalizeH="0" baseline="0" noProof="0" smtClean="0">
                <a:ln>
                  <a:noFill/>
                </a:ln>
                <a:solidFill>
                  <a:prstClr val="black"/>
                </a:solidFill>
                <a:effectLst/>
                <a:uLnTx/>
                <a:uFillTx/>
                <a:latin typeface="微软雅黑" panose="020b0503020204020204" charset="-122"/>
                <a:ea typeface="微软雅黑" panose="020b0503020204020204" charset="-122"/>
                <a:cs typeface="+mn-cs"/>
              </a:rPr>
              <a:t>1</a:t>
            </a:fld>
            <a:endParaRPr kumimoji="0" lang="zh-CN" altLang="en-US" sz="1200" b="0" i="0" u="none" strike="noStrike" kern="1200" cap="none" spc="0" normalizeH="0" baseline="0" noProof="0">
              <a:ln>
                <a:noFill/>
              </a:ln>
              <a:solidFill>
                <a:prstClr val="black"/>
              </a:solidFill>
              <a:effectLst/>
              <a:uLnTx/>
              <a:uFillTx/>
              <a:latin typeface="微软雅黑"/>
              <a:ea typeface="微软雅黑"/>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p>
        </p:txBody>
      </p:sp>
      <p:sp>
        <p:nvSpPr>
          <p:cNvPr id="4" name="灯片编号占位符 3"/>
          <p:cNvSpPr>
            <a:spLocks noGrp="1"/>
          </p:cNvSpPr>
          <p:nvPr>
            <p:ph type="sldNum" sz="quarter" idx="5"/>
          </p:nvPr>
        </p:nvSpPr>
        <p:spPr/>
        <p:txBody>
          <a:bodyPr/>
          <a:lstStyle/>
          <a:p>
            <a:fld id="{E28E4ADB-DC92-46AF-B723-A9E34FCB00F9}"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p>
        </p:txBody>
      </p:sp>
      <p:sp>
        <p:nvSpPr>
          <p:cNvPr id="4" name="灯片编号占位符 3"/>
          <p:cNvSpPr>
            <a:spLocks noGrp="1"/>
          </p:cNvSpPr>
          <p:nvPr>
            <p:ph type="sldNum" sz="quarter" idx="5"/>
          </p:nvPr>
        </p:nvSpPr>
        <p:spPr/>
        <p:txBody>
          <a:bodyPr/>
          <a:lstStyle/>
          <a:p>
            <a:fld id="{E28E4ADB-DC92-46AF-B723-A9E34FCB00F9}"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p>
        </p:txBody>
      </p:sp>
      <p:sp>
        <p:nvSpPr>
          <p:cNvPr id="4" name="灯片编号占位符 3"/>
          <p:cNvSpPr>
            <a:spLocks noGrp="1"/>
          </p:cNvSpPr>
          <p:nvPr>
            <p:ph type="sldNum" sz="quarter" idx="5"/>
          </p:nvPr>
        </p:nvSpPr>
        <p:spPr/>
        <p:txBody>
          <a:bodyPr/>
          <a:lstStyle/>
          <a:p>
            <a:fld id="{E28E4ADB-DC92-46AF-B723-A9E34FCB00F9}"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p>
        </p:txBody>
      </p:sp>
      <p:sp>
        <p:nvSpPr>
          <p:cNvPr id="4" name="灯片编号占位符 3"/>
          <p:cNvSpPr>
            <a:spLocks noGrp="1"/>
          </p:cNvSpPr>
          <p:nvPr>
            <p:ph type="sldNum" sz="quarter" idx="5"/>
          </p:nvPr>
        </p:nvSpPr>
        <p:spPr/>
        <p:txBody>
          <a:bodyPr/>
          <a:lstStyle/>
          <a:p>
            <a:fld id="{E28E4ADB-DC92-46AF-B723-A9E34FCB00F9}"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latin typeface="仿宋" panose="02010609060101010101" pitchFamily="49" charset="-122"/>
                <a:ea typeface="仿宋" panose="02010609060101010101" pitchFamily="49" charset="-122"/>
              </a:rPr>
              <a:t>我相信美国的政策必须是支持自由国家人民抵抗少数武装分子或外来压力的征服企图。我相信我们必须协助自由国家人民依照其自己的方式，造成其本身的命运。</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杜鲁门</a:t>
            </a:r>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zh-CN" sz="1200" kern="1200">
                <a:solidFill>
                  <a:schemeClr val="tx1"/>
                </a:solidFill>
                <a:effectLst/>
                <a:latin typeface="+mn-lt"/>
                <a:ea typeface="+mn-ea"/>
                <a:cs typeface="+mn-cs"/>
              </a:rPr>
              <a:t>美苏争霸结束了，美俄关系依然紧张；冷战结束了，冷战思维依然存在。世界仍不太平，今天，我们作为一个有责任心和影响力的国家，在追求本国利益同时也应该兼顾他国的利益，致力于建立平和、尊重、合作、共赢的国际关系，同舟共济、权责共担，为构建人类命运共同体而努力。 </a:t>
            </a:r>
            <a:endParaRPr lang="zh-CN" altLang="en-US"/>
          </a:p>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8CE1536-7704-4A36-A255-F0A4BADAD96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21</a:t>
            </a:fld>
            <a:endParaRPr kumimoji="0" lang="zh-CN" altLang="en-US" sz="12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E950E0F-9A4E-49AE-8B6B-466AB164594C}"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D48340-9388-40A7-A5AA-FE8435BB1D8C}"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E950E0F-9A4E-49AE-8B6B-466AB164594C}"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D48340-9388-40A7-A5AA-FE8435BB1D8C}"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9E950E0F-9A4E-49AE-8B6B-466AB164594C}" type="datetimeFigureOut">
              <a:rPr lang="zh-CN" altLang="en-US" smtClean="0"/>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D48340-9388-40A7-A5AA-FE8435BB1D8C}"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1_两栏内容">
    <p:spTree>
      <p:nvGrpSpPr>
        <p:cNvPr id="1" name=""/>
        <p:cNvGrpSpPr/>
        <p:nvPr/>
      </p:nvGrpSpPr>
      <p:grpSpPr>
        <a:xfrm>
          <a:off x="0" y="0"/>
          <a:ext cx="0" cy="0"/>
        </a:xfrm>
      </p:grpSpPr>
      <p:sp>
        <p:nvSpPr>
          <p:cNvPr id="19" name="灯片编号占位符 3"/>
          <p:cNvSpPr>
            <a:spLocks noChangeArrowheads="1"/>
          </p:cNvSpPr>
          <p:nvPr userDrawn="1"/>
        </p:nvSpPr>
        <p:spPr bwMode="auto">
          <a:xfrm>
            <a:off x="11561831" y="6547053"/>
            <a:ext cx="799680" cy="28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fld id="{AE2A2DAC-90E4-40A4-BA63-D19C8D7F2BDE}" type="slidenum">
              <a:rPr lang="zh-CN" altLang="zh-CN" sz="2135" b="0">
                <a:solidFill>
                  <a:srgbClr val="3366FF"/>
                </a:solidFill>
                <a:latin typeface="华文细黑" panose="02010600040101010101" pitchFamily="2" charset="-122"/>
                <a:ea typeface="华文细黑" panose="02010600040101010101" pitchFamily="2" charset="-122"/>
                <a:sym typeface="Impact" panose="020b0806030902050204" pitchFamily="34" charset="0"/>
              </a:rPr>
              <a:t>‹#›</a:t>
            </a:fld>
            <a:endParaRPr lang="zh-CN" altLang="zh-CN" sz="2135" b="0">
              <a:solidFill>
                <a:srgbClr val="000000"/>
              </a:solidFill>
              <a:latin typeface="华文细黑" panose="02010600040101010101" pitchFamily="2" charset="-122"/>
              <a:ea typeface="华文细黑" panose="02010600040101010101" pitchFamily="2" charset="-122"/>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a:t>单击此处编辑母版副标题样式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pic>
        <p:nvPicPr>
          <p:cNvPr id="7" name="图片 6" descr="视频水印小"/>
          <p:cNvPicPr>
            <a:picLocks noChangeAspect="1"/>
          </p:cNvPicPr>
          <p:nvPr userDrawn="1"/>
        </p:nvPicPr>
        <p:blipFill>
          <a:blip r:embed="rId1"/>
          <a:stretch>
            <a:fillRect/>
          </a:stretch>
        </p:blipFill>
        <p:spPr>
          <a:xfrm>
            <a:off x="9125374" y="6391275"/>
            <a:ext cx="2810933" cy="292100"/>
          </a:xfrm>
          <a:prstGeom prst="rect">
            <a:avLst/>
          </a:prstGeom>
        </p:spPr>
      </p:pic>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9"/>
            <a:ext cx="10515600" cy="2852737"/>
          </a:xfrm>
        </p:spPr>
        <p:txBody>
          <a:bodyPr anchor="b"/>
          <a:lstStyle>
            <a:lvl1pPr>
              <a:defRPr sz="4500"/>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831851" y="4589464"/>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609600" y="1600201"/>
            <a:ext cx="5376672"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6205728" y="1600201"/>
            <a:ext cx="5376672"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6"/>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a:t>单击此处编辑母版标题样式</a:t>
            </a:r>
          </a:p>
        </p:txBody>
      </p:sp>
      <p:sp>
        <p:nvSpPr>
          <p:cNvPr id="3" name="内容占位符 2"/>
          <p:cNvSpPr>
            <a:spLocks noGrp="1"/>
          </p:cNvSpPr>
          <p:nvPr>
            <p:ph idx="1"/>
          </p:nvPr>
        </p:nvSpPr>
        <p:spPr>
          <a:xfrm>
            <a:off x="5183188" y="987426"/>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609600" y="274639"/>
            <a:ext cx="8070573" cy="5851525"/>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5.xml" /><Relationship Id="rId10" Type="http://schemas.openxmlformats.org/officeDocument/2006/relationships/slideLayout" Target="../slideLayouts/slideLayout14.xml" /><Relationship Id="rId11" Type="http://schemas.openxmlformats.org/officeDocument/2006/relationships/slideLayout" Target="../slideLayouts/slideLayout15.xml" /><Relationship Id="rId12" Type="http://schemas.openxmlformats.org/officeDocument/2006/relationships/theme" Target="../theme/theme2.xml" /><Relationship Id="rId2" Type="http://schemas.openxmlformats.org/officeDocument/2006/relationships/slideLayout" Target="../slideLayouts/slideLayout6.xml" /><Relationship Id="rId3" Type="http://schemas.openxmlformats.org/officeDocument/2006/relationships/slideLayout" Target="../slideLayouts/slideLayout7.xml" /><Relationship Id="rId4" Type="http://schemas.openxmlformats.org/officeDocument/2006/relationships/slideLayout" Target="../slideLayouts/slideLayout8.xml" /><Relationship Id="rId5" Type="http://schemas.openxmlformats.org/officeDocument/2006/relationships/slideLayout" Target="../slideLayouts/slideLayout9.xml" /><Relationship Id="rId6" Type="http://schemas.openxmlformats.org/officeDocument/2006/relationships/slideLayout" Target="../slideLayouts/slideLayout10.xml" /><Relationship Id="rId7" Type="http://schemas.openxmlformats.org/officeDocument/2006/relationships/slideLayout" Target="../slideLayouts/slideLayout11.xml" /><Relationship Id="rId8" Type="http://schemas.openxmlformats.org/officeDocument/2006/relationships/slideLayout" Target="../slideLayouts/slideLayout12.xml" /><Relationship Id="rId9" Type="http://schemas.openxmlformats.org/officeDocument/2006/relationships/slideLayout" Target="../slideLayouts/slideLayout1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950E0F-9A4E-49AE-8B6B-466AB164594C}" type="datetimeFigureOut">
              <a:rPr lang="zh-CN" altLang="en-US" smtClean="0"/>
              <a:t>2020-7-2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D48340-9388-40A7-A5AA-FE8435BB1D8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lstStyle/>
          <a:p>
            <a:pPr lvl="0" indent="0"/>
            <a:r>
              <a:rPr lang="zh-CN" altLang="en-US"/>
              <a:t>单击此处编辑母版标题样式</a:t>
            </a:r>
          </a:p>
        </p:txBody>
      </p:sp>
      <p:sp>
        <p:nvSpPr>
          <p:cNvPr id="1027" name="文本占位符 1026"/>
          <p:cNvSpPr>
            <a:spLocks noGrp="1"/>
          </p:cNvSpPr>
          <p:nvPr>
            <p:ph type="body" idx="5"/>
          </p:nvPr>
        </p:nvSpPr>
        <p:spPr>
          <a:xfrm>
            <a:off x="609600" y="1600201"/>
            <a:ext cx="10972800" cy="4525963"/>
          </a:xfrm>
          <a:prstGeom prst="rect">
            <a:avLst/>
          </a:prstGeom>
          <a:noFill/>
          <a:ln w="9525">
            <a:noFill/>
          </a:ln>
        </p:spPr>
        <p:txBody>
          <a:bodyPr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latin typeface="Arial" pitchFamily="34" charset="0"/>
            </a:endParaRPr>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p:timing/>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2.jpeg" /><Relationship Id="rId4"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3.jpeg" /><Relationship Id="rId4" Type="http://schemas.openxmlformats.org/officeDocument/2006/relationships/image" Target="../media/image4.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image" Target="../media/image5.jpeg" /><Relationship Id="rId4" Type="http://schemas.openxmlformats.org/officeDocument/2006/relationships/image" Target="../media/image6.png" /><Relationship Id="rId5" Type="http://schemas.microsoft.com/office/2007/relationships/hdphoto" Target="../media/image7.wdp"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 Id="rId3" Type="http://schemas.openxmlformats.org/officeDocument/2006/relationships/image" Target="../media/image9.jpeg" /><Relationship Id="rId4" Type="http://schemas.openxmlformats.org/officeDocument/2006/relationships/image" Target="../media/image10.jpeg" /><Relationship Id="rId5" Type="http://schemas.openxmlformats.org/officeDocument/2006/relationships/image" Target="../media/image2.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1.xml" /><Relationship Id="rId3" Type="http://schemas.openxmlformats.org/officeDocument/2006/relationships/image" Target="../media/image11.gi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2.xml"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3.xml" /><Relationship Id="rId3" Type="http://schemas.openxmlformats.org/officeDocument/2006/relationships/image" Target="../media/image15.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4.xml"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9.jpeg" /><Relationship Id="rId3" Type="http://schemas.openxmlformats.org/officeDocument/2006/relationships/image" Target="../media/image20.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21.jpeg" /><Relationship Id="rId3" Type="http://schemas.openxmlformats.org/officeDocument/2006/relationships/image" Target="../media/image22.jpeg" /><Relationship Id="rId4" Type="http://schemas.openxmlformats.org/officeDocument/2006/relationships/image" Target="../media/image23.png" /><Relationship Id="rId5" Type="http://schemas.microsoft.com/office/2007/relationships/hdphoto" Target="../media/image24.wdp" /><Relationship Id="rId6" Type="http://schemas.openxmlformats.org/officeDocument/2006/relationships/image" Target="../media/image2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2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27.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28.png" /><Relationship Id="rId3" Type="http://schemas.openxmlformats.org/officeDocument/2006/relationships/image" Target="../media/image29.jpeg" /><Relationship Id="rId4" Type="http://schemas.openxmlformats.org/officeDocument/2006/relationships/image" Target="../media/image30.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5.xml" /><Relationship Id="rId3" Type="http://schemas.openxmlformats.org/officeDocument/2006/relationships/image" Target="../media/image31.jpeg" /><Relationship Id="rId4" Type="http://schemas.openxmlformats.org/officeDocument/2006/relationships/image" Target="../media/image3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文本框 1"/>
          <p:cNvSpPr txBox="1"/>
          <p:nvPr/>
        </p:nvSpPr>
        <p:spPr>
          <a:xfrm>
            <a:off x="2821764" y="1345686"/>
            <a:ext cx="6840000" cy="707886"/>
          </a:xfrm>
          <a:prstGeom prst="rect">
            <a:avLst/>
          </a:prstGeom>
        </p:spPr>
        <p:txBody>
          <a:bodyPr wrap="square">
            <a:spAutoFit/>
          </a:bodyPr>
          <a:lstStyle>
            <a:defPPr>
              <a:defRPr lang="zh-CN"/>
            </a:defPPr>
            <a:lvl1pPr>
              <a:spcAft>
                <a:spcPct val="0"/>
              </a:spcAft>
              <a:defRPr sz="4000" b="1" spc="-365">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algn="ctr"/>
            <a:r>
              <a:rPr lang="zh-CN" altLang="en-US"/>
              <a:t>第1</a:t>
            </a:r>
            <a:r>
              <a:rPr lang="en-US" altLang="zh-CN"/>
              <a:t>8</a:t>
            </a:r>
            <a:r>
              <a:rPr lang="zh-CN" altLang="en-US"/>
              <a:t>课  冷战与国际格局的演变</a:t>
            </a:r>
          </a:p>
        </p:txBody>
      </p:sp>
      <p:sp>
        <p:nvSpPr>
          <p:cNvPr id="3" name="矩形 2"/>
          <p:cNvSpPr/>
          <p:nvPr/>
        </p:nvSpPr>
        <p:spPr>
          <a:xfrm>
            <a:off x="5622905" y="2690903"/>
            <a:ext cx="6148654" cy="2249462"/>
          </a:xfrm>
          <a:prstGeom prst="rect">
            <a:avLst/>
          </a:prstGeom>
          <a:noFill/>
          <a:ln>
            <a:solidFill>
              <a:srgbClr val="00B050"/>
            </a:solidFill>
          </a:ln>
        </p:spPr>
        <p:txBody>
          <a:bodyPr wrap="square" rtlCol="0">
            <a:spAutoFit/>
          </a:bodyPr>
          <a:lstStyle/>
          <a:p>
            <a:pPr algn="ctr">
              <a:lnSpc>
                <a:spcPct val="120000"/>
              </a:lnSpc>
            </a:pPr>
            <a:r>
              <a:rPr lang="zh-CN" altLang="zh-CN" sz="2400" b="1"/>
              <a:t>【课标要求】</a:t>
            </a:r>
            <a:endParaRPr lang="en-US" altLang="zh-CN" sz="2400" b="1"/>
          </a:p>
          <a:p>
            <a:pPr>
              <a:lnSpc>
                <a:spcPct val="120000"/>
              </a:lnSpc>
            </a:pPr>
            <a:r>
              <a:rPr lang="en-US" altLang="zh-CN" sz="2400" b="1">
                <a:latin typeface="楷体" panose="02010609060101010101" pitchFamily="49" charset="-122"/>
                <a:ea typeface="楷体" panose="02010609060101010101" pitchFamily="49" charset="-122"/>
              </a:rPr>
              <a:t>    </a:t>
            </a:r>
            <a:r>
              <a:rPr lang="zh-CN" altLang="en-US" sz="2400" b="1">
                <a:latin typeface="楷体" panose="02010609060101010101" pitchFamily="49" charset="-122"/>
                <a:ea typeface="楷体" panose="02010609060101010101" pitchFamily="49" charset="-122"/>
              </a:rPr>
              <a:t>了解第二次世界大战后世界发生的各种新变化和面临的问题与挑战；了解冷战及其基本特征，理解冷战的发生、发展与世界格局变化之间的关系。</a:t>
            </a:r>
            <a:endParaRPr lang="en-US" altLang="zh-CN" sz="2400" b="1">
              <a:latin typeface="楷体" pitchFamily="49" charset="-122"/>
              <a:ea typeface="楷体" pitchFamily="49" charset="-122"/>
            </a:endParaRPr>
          </a:p>
        </p:txBody>
      </p:sp>
      <p:sp>
        <p:nvSpPr>
          <p:cNvPr id="4" name="文本框 3"/>
          <p:cNvSpPr txBox="1"/>
          <p:nvPr/>
        </p:nvSpPr>
        <p:spPr>
          <a:xfrm>
            <a:off x="189174" y="138876"/>
            <a:ext cx="6319359" cy="523220"/>
          </a:xfrm>
          <a:prstGeom prst="rect">
            <a:avLst/>
          </a:prstGeom>
        </p:spPr>
        <p:txBody>
          <a:bodyPr wrap="none">
            <a:spAutoFit/>
          </a:bodyPr>
          <a:lstStyle>
            <a:defPPr>
              <a:defRPr lang="zh-CN"/>
            </a:defPPr>
            <a:lvl1pPr>
              <a:defRPr sz="2800" b="1">
                <a:latin typeface="仿宋" panose="02010609060101010101" pitchFamily="49" charset="-122"/>
                <a:ea typeface="仿宋" panose="02010609060101010101" pitchFamily="49" charset="-122"/>
              </a:defRPr>
            </a:lvl1pPr>
            <a:lvl2pPr>
              <a:defRPr/>
            </a:lvl2pPr>
            <a:lvl3pPr>
              <a:defRPr/>
            </a:lvl3pPr>
            <a:lvl4pPr>
              <a:defRPr/>
            </a:lvl4pPr>
            <a:lvl5pPr>
              <a:defRPr/>
            </a:lvl5pPr>
            <a:lvl6pPr>
              <a:defRPr/>
            </a:lvl6pPr>
            <a:lvl7pPr>
              <a:defRPr/>
            </a:lvl7pPr>
            <a:lvl8pPr>
              <a:defRPr/>
            </a:lvl8pPr>
            <a:lvl9pPr>
              <a:defRPr/>
            </a:lvl9pPr>
          </a:lstStyle>
          <a:p>
            <a:r>
              <a:rPr lang="zh-CN" altLang="en-US"/>
              <a:t>第八单元  </a:t>
            </a:r>
            <a:r>
              <a:rPr lang="en-US" altLang="zh-CN"/>
              <a:t>20</a:t>
            </a:r>
            <a:r>
              <a:rPr lang="zh-CN" altLang="en-US"/>
              <a:t>世纪下半叶世界的新变化</a:t>
            </a:r>
          </a:p>
        </p:txBody>
      </p:sp>
      <p:cxnSp>
        <p:nvCxnSpPr>
          <p:cNvPr id="11" name="直接连接符 10"/>
          <p:cNvCxnSpPr/>
          <p:nvPr/>
        </p:nvCxnSpPr>
        <p:spPr>
          <a:xfrm>
            <a:off x="0" y="707084"/>
            <a:ext cx="741089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2" descr="https://timgsa.baidu.com/timg?image&amp;quality=80&amp;size=b9999_10000&amp;sec=1584274160388&amp;di=4cd48e32e38396d5e01dbc3327716aa2&amp;imgtype=0&amp;src=http%3A%2F%2Fupload.taihainet.com%2F2017%2F0420%2F1492649978402.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97743" y="2568437"/>
            <a:ext cx="4963233" cy="3048493"/>
          </a:xfrm>
          <a:prstGeom prst="rect">
            <a:avLst/>
          </a:prstGeom>
          <a:extLst>
            <a:ext uri="{909E8E84-426E-40DD-AFC4-6F175D3DCCD1}">
              <a14:hiddenFill xmlns:a14="http://schemas.microsoft.com/office/drawing/2010/main">
                <a:solidFill>
                  <a:srgbClr val="FFFFFF"/>
                </a:solidFill>
              </a14:hiddenFill>
            </a:ext>
          </a:extLst>
        </p:spPr>
      </p:pic>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269608" y="2262132"/>
            <a:ext cx="6278880" cy="3046095"/>
          </a:xfrm>
          <a:prstGeom prst="rect">
            <a:avLst/>
          </a:prstGeom>
          <a:noFill/>
        </p:spPr>
        <p:txBody>
          <a:bodyPr wrap="none" rtlCol="0">
            <a:spAutoFit/>
          </a:bodyPr>
          <a:lstStyle/>
          <a:p>
            <a:pPr>
              <a:lnSpc>
                <a:spcPct val="200000"/>
              </a:lnSpc>
            </a:pPr>
            <a:r>
              <a:rPr lang="zh-CN" altLang="en-US" sz="3200" b="1">
                <a:latin typeface="微软雅黑" panose="020b0503020204020204" charset="-122"/>
                <a:ea typeface="微软雅黑" panose="020b0503020204020204" charset="-122"/>
                <a:cs typeface="微软雅黑" panose="020b0503020204020204" charset="-122"/>
              </a:rPr>
              <a:t>一、 冷战与两极格局</a:t>
            </a:r>
            <a:endParaRPr lang="en-US" altLang="zh-CN" sz="3200" b="1">
              <a:latin typeface="微软雅黑"/>
              <a:ea typeface="微软雅黑"/>
              <a:cs typeface="微软雅黑"/>
            </a:endParaRPr>
          </a:p>
          <a:p>
            <a:pPr>
              <a:lnSpc>
                <a:spcPct val="200000"/>
              </a:lnSpc>
            </a:pPr>
            <a:r>
              <a:rPr lang="zh-CN" altLang="en-US" sz="3200" b="1">
                <a:latin typeface="微软雅黑" panose="020b0503020204020204" charset="-122"/>
                <a:ea typeface="微软雅黑" panose="020b0503020204020204" charset="-122"/>
                <a:cs typeface="微软雅黑" panose="020b0503020204020204" charset="-122"/>
              </a:rPr>
              <a:t>二、冷战的发展与多极力量的成长</a:t>
            </a:r>
            <a:endParaRPr lang="en-US" altLang="zh-CN" sz="3200" b="1">
              <a:latin typeface="微软雅黑" panose="020b0503020204020204" charset="-122"/>
              <a:ea typeface="微软雅黑" panose="020b0503020204020204" charset="-122"/>
              <a:cs typeface="微软雅黑" panose="020b0503020204020204" charset="-122"/>
            </a:endParaRPr>
          </a:p>
          <a:p>
            <a:pPr>
              <a:lnSpc>
                <a:spcPct val="200000"/>
              </a:lnSpc>
            </a:pPr>
            <a:r>
              <a:rPr lang="zh-CN" altLang="en-US" sz="3200" b="1">
                <a:latin typeface="微软雅黑" panose="020b0503020204020204" charset="-122"/>
                <a:ea typeface="微软雅黑" panose="020b0503020204020204" charset="-122"/>
                <a:cs typeface="微软雅黑" panose="020b0503020204020204" charset="-122"/>
              </a:rPr>
              <a:t>三、 两极格局的瓦解</a:t>
            </a:r>
            <a:endParaRPr lang="en-US" altLang="zh-CN" sz="3200" b="1">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nvSpPr>
        <p:spPr>
          <a:xfrm>
            <a:off x="0" y="477762"/>
            <a:ext cx="11977160" cy="1014730"/>
          </a:xfrm>
          <a:prstGeom prst="rect">
            <a:avLst/>
          </a:prstGeom>
          <a:noFill/>
        </p:spPr>
        <p:txBody>
          <a:bodyPr wrap="square" rtlCol="0">
            <a:spAutoFit/>
            <a:scene3d>
              <a:camera prst="orthographicFront"/>
              <a:lightRig rig="threePt" dir="t"/>
            </a:scene3d>
          </a:bodyPr>
          <a:lstStyle/>
          <a:p>
            <a:pPr algn="ctr">
              <a:lnSpc>
                <a:spcPct val="150000"/>
              </a:lnSpc>
            </a:pP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第1</a:t>
            </a:r>
            <a:r>
              <a:rPr lang="en-US" altLang="zh-CN" sz="4000" b="1">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8</a:t>
            </a:r>
            <a:r>
              <a:rPr lang="zh-CN" altLang="en-US" sz="4000" b="1">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课   冷战与各级格局的演变</a:t>
            </a:r>
            <a:endParaRPr lang="zh-CN" altLang="en-US" sz="4000" b="1">
              <a:solidFill>
                <a:srgbClr val="FF0000"/>
              </a:solidFill>
              <a:effectLst>
                <a:outerShdw blurRad="38100" dist="19050" dir="2700000" algn="tl" rotWithShape="0">
                  <a:schemeClr val="dk1">
                    <a:alpha val="40000"/>
                  </a:schemeClr>
                </a:outerShdw>
              </a:effectLst>
              <a:latin typeface="微软雅黑"/>
              <a:ea typeface="微软雅黑"/>
              <a:cs typeface="微软雅黑"/>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itchFamily="49" charset="-122"/>
              <a:ea typeface="仿宋" pitchFamily="49" charset="-122"/>
            </a:endParaRPr>
          </a:p>
        </p:txBody>
      </p:sp>
      <p:sp>
        <p:nvSpPr>
          <p:cNvPr id="3" name="矩形 2"/>
          <p:cNvSpPr/>
          <p:nvPr/>
        </p:nvSpPr>
        <p:spPr>
          <a:xfrm>
            <a:off x="643897" y="1207024"/>
            <a:ext cx="2334293"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、冷战的含义：</a:t>
            </a:r>
            <a:endParaRPr lang="en-US" altLang="zh-CN" sz="2200" b="1">
              <a:latin typeface="微软雅黑"/>
              <a:ea typeface="微软雅黑"/>
            </a:endParaRPr>
          </a:p>
        </p:txBody>
      </p:sp>
      <p:sp>
        <p:nvSpPr>
          <p:cNvPr id="4" name="矩形 3"/>
          <p:cNvSpPr/>
          <p:nvPr/>
        </p:nvSpPr>
        <p:spPr>
          <a:xfrm>
            <a:off x="518957" y="1778438"/>
            <a:ext cx="5448558" cy="1663469"/>
          </a:xfrm>
          <a:prstGeom prst="rect">
            <a:avLst/>
          </a:prstGeom>
        </p:spPr>
        <p:txBody>
          <a:bodyPr wrap="square">
            <a:spAutoFit/>
          </a:bodyPr>
          <a:lstStyle/>
          <a:p>
            <a:pPr>
              <a:lnSpc>
                <a:spcPct val="120000"/>
              </a:lnSpc>
            </a:pPr>
            <a:r>
              <a:rPr lang="en-US" altLang="zh-CN" sz="2200" b="1">
                <a:latin typeface="宋体" panose="02010600030101010101" pitchFamily="2" charset="-122"/>
                <a:ea typeface="宋体" panose="02010600030101010101" pitchFamily="2" charset="-122"/>
              </a:rPr>
              <a:t>    </a:t>
            </a:r>
            <a:r>
              <a:rPr lang="zh-CN" altLang="zh-CN" sz="2200" b="1">
                <a:latin typeface="宋体" panose="02010600030101010101" pitchFamily="2" charset="-122"/>
                <a:ea typeface="宋体" panose="02010600030101010101" pitchFamily="2" charset="-122"/>
              </a:rPr>
              <a:t>冷战，是指</a:t>
            </a:r>
            <a:r>
              <a:rPr lang="ru-RU" altLang="zh-CN" sz="2200" b="1">
                <a:ea typeface="宋体" panose="02010600030101010101" pitchFamily="2" charset="-122"/>
              </a:rPr>
              <a:t>20</a:t>
            </a:r>
            <a:r>
              <a:rPr lang="zh-CN" altLang="zh-CN" sz="2200" b="1">
                <a:latin typeface="宋体" panose="02010600030101010101" pitchFamily="2" charset="-122"/>
                <a:ea typeface="宋体" panose="02010600030101010101" pitchFamily="2" charset="-122"/>
              </a:rPr>
              <a:t>世纪</a:t>
            </a:r>
            <a:r>
              <a:rPr lang="ru-RU" altLang="zh-CN" sz="2200" b="1">
                <a:ea typeface="宋体" panose="02010600030101010101" pitchFamily="2" charset="-122"/>
              </a:rPr>
              <a:t>40</a:t>
            </a:r>
            <a:r>
              <a:rPr lang="zh-CN" altLang="zh-CN" sz="2200" b="1">
                <a:latin typeface="宋体" panose="02010600030101010101" pitchFamily="2" charset="-122"/>
                <a:ea typeface="宋体" panose="02010600030101010101" pitchFamily="2" charset="-122"/>
              </a:rPr>
              <a:t>年代中后期至</a:t>
            </a:r>
            <a:r>
              <a:rPr lang="ru-RU" altLang="zh-CN" sz="2200" b="1">
                <a:ea typeface="宋体" panose="02010600030101010101" pitchFamily="2" charset="-122"/>
              </a:rPr>
              <a:t>80</a:t>
            </a:r>
            <a:r>
              <a:rPr lang="zh-CN" altLang="zh-CN" sz="2200" b="1">
                <a:latin typeface="宋体" panose="02010600030101010101" pitchFamily="2" charset="-122"/>
                <a:ea typeface="宋体" panose="02010600030101010101" pitchFamily="2" charset="-122"/>
              </a:rPr>
              <a:t>年代末</a:t>
            </a:r>
            <a:r>
              <a:rPr lang="ru-RU" altLang="zh-CN" sz="2200" b="1">
                <a:ea typeface="宋体" panose="02010600030101010101" pitchFamily="2" charset="-122"/>
              </a:rPr>
              <a:t>90</a:t>
            </a:r>
            <a:r>
              <a:rPr lang="zh-CN" altLang="zh-CN" sz="2200" b="1">
                <a:latin typeface="宋体" panose="02010600030101010101" pitchFamily="2" charset="-122"/>
                <a:ea typeface="宋体" panose="02010600030101010101" pitchFamily="2" charset="-122"/>
              </a:rPr>
              <a:t>年代初，以美苏两个超级大国为首的两大集团之间既非战</a:t>
            </a:r>
            <a:r>
              <a:rPr lang="zh-CN" altLang="ru-RU" sz="2200" b="1">
                <a:latin typeface="宋体" panose="02010600030101010101" pitchFamily="2" charset="-122"/>
                <a:ea typeface="宋体" panose="02010600030101010101" pitchFamily="2" charset="-122"/>
              </a:rPr>
              <a:t>争又非和平的对峙与竞争状态。 </a:t>
            </a:r>
            <a:endParaRPr lang="zh-CN" altLang="en-US" sz="2200" b="1">
              <a:latin typeface="宋体" pitchFamily="2" charset="-122"/>
              <a:ea typeface="宋体" pitchFamily="2" charset="-122"/>
            </a:endParaRPr>
          </a:p>
        </p:txBody>
      </p:sp>
      <p:sp>
        <p:nvSpPr>
          <p:cNvPr id="7" name="矩形 6"/>
          <p:cNvSpPr/>
          <p:nvPr/>
        </p:nvSpPr>
        <p:spPr>
          <a:xfrm>
            <a:off x="502832" y="3592035"/>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、冷战爆发的原因</a:t>
            </a:r>
          </a:p>
        </p:txBody>
      </p:sp>
      <p:sp>
        <p:nvSpPr>
          <p:cNvPr id="15" name="Text Box 18"/>
          <p:cNvSpPr txBox="1">
            <a:spLocks noChangeArrowheads="1"/>
          </p:cNvSpPr>
          <p:nvPr/>
        </p:nvSpPr>
        <p:spPr bwMode="auto">
          <a:xfrm>
            <a:off x="5967515" y="4551414"/>
            <a:ext cx="61004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a:latin typeface="楷体_GB2312" pitchFamily="49" charset="-122"/>
                <a:ea typeface="楷体_GB2312" pitchFamily="49" charset="-122"/>
              </a:rPr>
              <a:t>阅读材料并指出：二战后两国反目成仇的原因是什么？                              </a:t>
            </a:r>
          </a:p>
        </p:txBody>
      </p:sp>
      <p:sp>
        <p:nvSpPr>
          <p:cNvPr id="16" name="Text Box 19"/>
          <p:cNvSpPr txBox="1">
            <a:spLocks noChangeArrowheads="1"/>
          </p:cNvSpPr>
          <p:nvPr/>
        </p:nvSpPr>
        <p:spPr bwMode="auto">
          <a:xfrm>
            <a:off x="625499" y="4022922"/>
            <a:ext cx="487555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a:t>
            </a:r>
          </a:p>
        </p:txBody>
      </p:sp>
      <p:sp>
        <p:nvSpPr>
          <p:cNvPr id="2" name="矩形 1"/>
          <p:cNvSpPr/>
          <p:nvPr/>
        </p:nvSpPr>
        <p:spPr>
          <a:xfrm>
            <a:off x="6117945" y="1598700"/>
            <a:ext cx="5868318" cy="2800767"/>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200" b="1">
                <a:solidFill>
                  <a:srgbClr val="000000"/>
                </a:solidFill>
                <a:latin typeface="楷体" panose="02010609060101010101" pitchFamily="49" charset="-122"/>
                <a:ea typeface="楷体" panose="02010609060101010101" pitchFamily="49" charset="-122"/>
              </a:rPr>
              <a:t>材料一  </a:t>
            </a:r>
            <a:r>
              <a:rPr lang="zh-CN" altLang="zh-CN" sz="2200" b="1">
                <a:solidFill>
                  <a:srgbClr val="000000"/>
                </a:solidFill>
                <a:latin typeface="楷体" panose="02010609060101010101" pitchFamily="49" charset="-122"/>
                <a:ea typeface="楷体" panose="02010609060101010101" pitchFamily="49" charset="-122"/>
              </a:rPr>
              <a:t>法西斯的消亡导致战时同盟合作的基础瓦解，使得美苏合作的共同利益消失，而美苏在战时同盟掩盖下的矛盾得以暴露，这些矛盾包括其固有的矛盾（如意识形态）以及战后美苏分配利益中的一系列矛盾，如波兰问题、土耳其问题、伊朗问题等。这些矛盾加深了双方相互间的怀疑和不信任。</a:t>
            </a:r>
          </a:p>
          <a:p>
            <a:pPr algn="r" fontAlgn="base">
              <a:spcBef>
                <a:spcPct val="0"/>
              </a:spcBef>
              <a:spcAft>
                <a:spcPct val="0"/>
              </a:spcAft>
            </a:pPr>
            <a:r>
              <a:rPr lang="zh-CN" altLang="zh-CN" sz="2200" b="1">
                <a:solidFill>
                  <a:srgbClr val="000000"/>
                </a:solidFill>
                <a:latin typeface="楷体" panose="02010609060101010101" pitchFamily="49" charset="-122"/>
                <a:ea typeface="楷体" panose="02010609060101010101" pitchFamily="49" charset="-122"/>
              </a:rPr>
              <a:t>——沈志华《冷战五书》</a:t>
            </a:r>
          </a:p>
        </p:txBody>
      </p:sp>
      <p:sp>
        <p:nvSpPr>
          <p:cNvPr id="11" name="Rectangle 10"/>
          <p:cNvSpPr>
            <a:spLocks noChangeArrowheads="1"/>
          </p:cNvSpPr>
          <p:nvPr/>
        </p:nvSpPr>
        <p:spPr bwMode="auto">
          <a:xfrm>
            <a:off x="625499" y="4551414"/>
            <a:ext cx="5235474"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）美苏两国国家利益严重冲突，意识形态尖锐对立。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nodeType="afterGroup">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Vertical)">
                                      <p:cBhvr>
                                        <p:cTn id="15" dur="500"/>
                                        <p:tgtEl>
                                          <p:spTgt spid="1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arn(inVertical)">
                                      <p:cBhvr>
                                        <p:cTn id="20" dur="500"/>
                                        <p:tgtEl>
                                          <p:spTgt spid="1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6" grpId="0"/>
      <p:bldP spid="2" grpId="0"/>
      <p:bldP spid="11"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587300" y="1139678"/>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、冷战爆发的原因</a:t>
            </a:r>
          </a:p>
        </p:txBody>
      </p:sp>
      <p:sp>
        <p:nvSpPr>
          <p:cNvPr id="16" name="Text Box 19"/>
          <p:cNvSpPr txBox="1">
            <a:spLocks noChangeArrowheads="1"/>
          </p:cNvSpPr>
          <p:nvPr/>
        </p:nvSpPr>
        <p:spPr bwMode="auto">
          <a:xfrm>
            <a:off x="625499" y="1598461"/>
            <a:ext cx="487555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a:t>
            </a:r>
          </a:p>
        </p:txBody>
      </p:sp>
      <p:sp>
        <p:nvSpPr>
          <p:cNvPr id="11" name="Rectangle 10"/>
          <p:cNvSpPr>
            <a:spLocks noChangeArrowheads="1"/>
          </p:cNvSpPr>
          <p:nvPr/>
        </p:nvSpPr>
        <p:spPr bwMode="auto">
          <a:xfrm>
            <a:off x="625499" y="2101246"/>
            <a:ext cx="5235474"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）美苏两国国家利益严重冲突，意识形态尖锐对立。</a:t>
            </a:r>
          </a:p>
        </p:txBody>
      </p:sp>
      <p:sp>
        <p:nvSpPr>
          <p:cNvPr id="10" name="矩形 9"/>
          <p:cNvSpPr/>
          <p:nvPr/>
        </p:nvSpPr>
        <p:spPr>
          <a:xfrm>
            <a:off x="6213854" y="1355121"/>
            <a:ext cx="5827756" cy="3139321"/>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200" b="1">
                <a:solidFill>
                  <a:srgbClr val="000000"/>
                </a:solidFill>
                <a:latin typeface="楷体" panose="02010609060101010101" pitchFamily="49" charset="-122"/>
                <a:ea typeface="楷体" panose="02010609060101010101" pitchFamily="49" charset="-122"/>
                <a:sym typeface="+mn-ea"/>
              </a:rPr>
              <a:t>【</a:t>
            </a:r>
            <a:r>
              <a:rPr lang="zh-CN" altLang="en-US" sz="2200" b="1">
                <a:solidFill>
                  <a:srgbClr val="000000"/>
                </a:solidFill>
                <a:latin typeface="楷体" panose="02010609060101010101" pitchFamily="49" charset="-122"/>
                <a:ea typeface="楷体" panose="02010609060101010101" pitchFamily="49" charset="-122"/>
                <a:sym typeface="+mn-ea"/>
              </a:rPr>
              <a:t>史料实证</a:t>
            </a:r>
            <a:r>
              <a:rPr lang="en-US" altLang="zh-CN" sz="2200" b="1">
                <a:solidFill>
                  <a:srgbClr val="000000"/>
                </a:solidFill>
                <a:latin typeface="楷体" panose="02010609060101010101" pitchFamily="49" charset="-122"/>
                <a:ea typeface="楷体" panose="02010609060101010101" pitchFamily="49" charset="-122"/>
                <a:sym typeface="+mn-ea"/>
              </a:rPr>
              <a:t>】</a:t>
            </a:r>
          </a:p>
          <a:p>
            <a:pPr fontAlgn="base">
              <a:spcBef>
                <a:spcPct val="0"/>
              </a:spcBef>
              <a:spcAft>
                <a:spcPct val="0"/>
              </a:spcAft>
            </a:pPr>
            <a:r>
              <a:rPr lang="en-US" altLang="zh-CN" sz="2200" b="1">
                <a:solidFill>
                  <a:srgbClr val="000000"/>
                </a:solidFill>
                <a:latin typeface="楷体" panose="02010609060101010101" pitchFamily="49" charset="-122"/>
                <a:ea typeface="楷体" panose="02010609060101010101" pitchFamily="49" charset="-122"/>
                <a:sym typeface="+mn-ea"/>
              </a:rPr>
              <a:t>    </a:t>
            </a:r>
            <a:r>
              <a:rPr lang="zh-CN" altLang="en-US" sz="2200" b="1">
                <a:solidFill>
                  <a:srgbClr val="000000"/>
                </a:solidFill>
                <a:latin typeface="楷体" panose="02010609060101010101" pitchFamily="49" charset="-122"/>
                <a:ea typeface="楷体" panose="02010609060101010101" pitchFamily="49" charset="-122"/>
                <a:sym typeface="+mn-ea"/>
              </a:rPr>
              <a:t>共产主义已经成为世界上一切邪恶的根源，全世界应该采取美国制度。</a:t>
            </a:r>
            <a:endParaRPr lang="en-US" altLang="zh-CN" sz="2200" b="1">
              <a:solidFill>
                <a:srgbClr val="000000"/>
              </a:solidFill>
              <a:latin typeface="楷体" pitchFamily="49" charset="-122"/>
              <a:ea typeface="楷体" pitchFamily="49" charset="-122"/>
              <a:sym typeface="+mn-ea"/>
            </a:endParaRPr>
          </a:p>
          <a:p>
            <a:pPr algn="r" fontAlgn="base">
              <a:spcBef>
                <a:spcPct val="0"/>
              </a:spcBef>
              <a:spcAft>
                <a:spcPct val="0"/>
              </a:spcAft>
            </a:pPr>
            <a:r>
              <a:rPr lang="en-US" altLang="zh-CN" sz="2200" b="1">
                <a:solidFill>
                  <a:srgbClr val="000000"/>
                </a:solidFill>
                <a:latin typeface="楷体" panose="02010609060101010101" pitchFamily="49" charset="-122"/>
                <a:ea typeface="楷体" panose="02010609060101010101" pitchFamily="49" charset="-122"/>
                <a:sym typeface="+mn-ea"/>
              </a:rPr>
              <a:t>——</a:t>
            </a:r>
            <a:r>
              <a:rPr lang="zh-CN" altLang="en-US" sz="2200" b="1">
                <a:solidFill>
                  <a:srgbClr val="000000"/>
                </a:solidFill>
                <a:latin typeface="楷体" panose="02010609060101010101" pitchFamily="49" charset="-122"/>
                <a:ea typeface="楷体" panose="02010609060101010101" pitchFamily="49" charset="-122"/>
                <a:sym typeface="+mn-ea"/>
              </a:rPr>
              <a:t>杜鲁门</a:t>
            </a:r>
            <a:endParaRPr lang="en-US" altLang="zh-CN" sz="2200" b="1">
              <a:solidFill>
                <a:srgbClr val="000000"/>
              </a:solidFill>
              <a:latin typeface="楷体" panose="02010609060101010101" pitchFamily="49" charset="-122"/>
              <a:ea typeface="楷体" panose="02010609060101010101" pitchFamily="49" charset="-122"/>
              <a:sym typeface="+mn-ea"/>
            </a:endParaRPr>
          </a:p>
          <a:p>
            <a:pPr fontAlgn="base">
              <a:spcBef>
                <a:spcPct val="0"/>
              </a:spcBef>
              <a:spcAft>
                <a:spcPct val="0"/>
              </a:spcAft>
            </a:pPr>
            <a:r>
              <a:rPr lang="zh-CN" altLang="en-US" sz="2200" b="1">
                <a:solidFill>
                  <a:srgbClr val="000000"/>
                </a:solidFill>
                <a:latin typeface="楷体" panose="02010609060101010101" pitchFamily="49" charset="-122"/>
                <a:ea typeface="楷体" panose="02010609060101010101" pitchFamily="49" charset="-122"/>
                <a:sym typeface="+mn-ea"/>
              </a:rPr>
              <a:t>    苏维埃制度比非苏维埃制度更有生命力，更稳固。战争是现代垄断资本主义基础上发展的必然产物，只要资本主义存在，战争就不可避免。</a:t>
            </a:r>
            <a:endParaRPr lang="en-US" altLang="zh-CN" sz="2200" b="1">
              <a:solidFill>
                <a:srgbClr val="000000"/>
              </a:solidFill>
              <a:latin typeface="楷体" panose="02010609060101010101" pitchFamily="49" charset="-122"/>
              <a:ea typeface="楷体" panose="02010609060101010101" pitchFamily="49" charset="-122"/>
              <a:sym typeface="+mn-ea"/>
            </a:endParaRPr>
          </a:p>
          <a:p>
            <a:pPr algn="r" fontAlgn="base">
              <a:spcBef>
                <a:spcPct val="0"/>
              </a:spcBef>
              <a:spcAft>
                <a:spcPct val="0"/>
              </a:spcAft>
            </a:pPr>
            <a:r>
              <a:rPr lang="en-US" altLang="zh-CN" sz="2200" b="1">
                <a:solidFill>
                  <a:srgbClr val="000000"/>
                </a:solidFill>
                <a:latin typeface="楷体" panose="02010609060101010101" pitchFamily="49" charset="-122"/>
                <a:ea typeface="楷体" panose="02010609060101010101" pitchFamily="49" charset="-122"/>
                <a:sym typeface="+mn-ea"/>
              </a:rPr>
              <a:t>——</a:t>
            </a:r>
            <a:r>
              <a:rPr lang="zh-CN" altLang="en-US" sz="2200" b="1">
                <a:solidFill>
                  <a:srgbClr val="000000"/>
                </a:solidFill>
                <a:latin typeface="楷体" panose="02010609060101010101" pitchFamily="49" charset="-122"/>
                <a:ea typeface="楷体" panose="02010609060101010101" pitchFamily="49" charset="-122"/>
                <a:sym typeface="+mn-ea"/>
              </a:rPr>
              <a:t>斯大林</a:t>
            </a:r>
          </a:p>
        </p:txBody>
      </p:sp>
      <p:sp>
        <p:nvSpPr>
          <p:cNvPr id="8" name="对话气泡: 圆角矩形 7"/>
          <p:cNvSpPr/>
          <p:nvPr/>
        </p:nvSpPr>
        <p:spPr>
          <a:xfrm>
            <a:off x="3203722" y="2588831"/>
            <a:ext cx="1233377" cy="425569"/>
          </a:xfrm>
          <a:prstGeom prst="wedgeRoundRectCallout">
            <a:avLst>
              <a:gd name="adj1" fmla="val -61174"/>
              <a:gd name="adj2" fmla="val -80246"/>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根本原因</a:t>
            </a:r>
          </a:p>
        </p:txBody>
      </p:sp>
      <p:sp>
        <p:nvSpPr>
          <p:cNvPr id="9" name="文本框 8"/>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587300" y="1139678"/>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、冷战爆发的原因</a:t>
            </a:r>
          </a:p>
        </p:txBody>
      </p:sp>
      <p:sp>
        <p:nvSpPr>
          <p:cNvPr id="16" name="Text Box 19"/>
          <p:cNvSpPr txBox="1">
            <a:spLocks noChangeArrowheads="1"/>
          </p:cNvSpPr>
          <p:nvPr/>
        </p:nvSpPr>
        <p:spPr bwMode="auto">
          <a:xfrm>
            <a:off x="625499" y="1598461"/>
            <a:ext cx="487555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a:t>
            </a:r>
          </a:p>
        </p:txBody>
      </p:sp>
      <p:sp>
        <p:nvSpPr>
          <p:cNvPr id="11" name="Rectangle 10"/>
          <p:cNvSpPr>
            <a:spLocks noChangeArrowheads="1"/>
          </p:cNvSpPr>
          <p:nvPr/>
        </p:nvSpPr>
        <p:spPr bwMode="auto">
          <a:xfrm>
            <a:off x="625499" y="2101246"/>
            <a:ext cx="5235474"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）美苏两国国家利益严重冲突，意识形态尖锐对立。</a:t>
            </a:r>
          </a:p>
        </p:txBody>
      </p:sp>
      <p:sp>
        <p:nvSpPr>
          <p:cNvPr id="8" name="Text Box 12"/>
          <p:cNvSpPr txBox="1">
            <a:spLocks noChangeArrowheads="1"/>
          </p:cNvSpPr>
          <p:nvPr/>
        </p:nvSpPr>
        <p:spPr bwMode="auto">
          <a:xfrm>
            <a:off x="6063654" y="3262078"/>
            <a:ext cx="60995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defRPr sz="2000">
                <a:latin typeface="楷体_GB2312" pitchFamily="49" charset="-122"/>
                <a:ea typeface="楷体_GB2312" pitchFamily="49" charset="-122"/>
              </a:defRPr>
            </a:lvl1pPr>
          </a:lstStyle>
          <a:p>
            <a:r>
              <a:rPr lang="zh-CN" altLang="en-US"/>
              <a:t> 请思考：杜鲁门的话反映了战后美国的什么意愿？                        </a:t>
            </a:r>
          </a:p>
        </p:txBody>
      </p:sp>
      <p:sp>
        <p:nvSpPr>
          <p:cNvPr id="9" name="Text Box 13"/>
          <p:cNvSpPr txBox="1">
            <a:spLocks noChangeArrowheads="1"/>
          </p:cNvSpPr>
          <p:nvPr/>
        </p:nvSpPr>
        <p:spPr bwMode="auto">
          <a:xfrm>
            <a:off x="6169709" y="1389255"/>
            <a:ext cx="5765310" cy="1785104"/>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R="0" lvl="0" indent="0" fontAlgn="base">
              <a:lnSpc>
                <a:spcPct val="100000"/>
              </a:lnSpc>
              <a:spcBef>
                <a:spcPct val="0"/>
              </a:spcBef>
              <a:spcAft>
                <a:spcPct val="0"/>
              </a:spcAft>
              <a:buClrTx/>
              <a:buSzTx/>
              <a:buFontTx/>
              <a:buNone/>
              <a:defRPr kumimoji="0" sz="2200" b="1" i="0" u="none" strike="noStrike" cap="none" spc="0" normalizeH="0" baseline="0">
                <a:ln>
                  <a:noFill/>
                </a:ln>
                <a:solidFill>
                  <a:srgbClr val="000000"/>
                </a:solidFill>
                <a:effectLst/>
                <a:uLnTx/>
                <a:uFillTx/>
                <a:latin typeface="楷体" panose="02010609060101010101" pitchFamily="49" charset="-122"/>
                <a:ea typeface="楷体" panose="02010609060101010101" pitchFamily="49" charset="-122"/>
              </a:defRPr>
            </a:lvl1pPr>
            <a:lvl2pPr marL="742950" indent="-285750">
              <a:defRPr>
                <a:latin typeface="Verdana" panose="020b0604030504040204" pitchFamily="34" charset="0"/>
                <a:ea typeface="宋体" panose="02010600030101010101" pitchFamily="2" charset="-122"/>
              </a:defRPr>
            </a:lvl2pPr>
            <a:lvl3pPr marL="1143000" indent="-228600">
              <a:defRPr>
                <a:latin typeface="Verdana" panose="020b0604030504040204" pitchFamily="34" charset="0"/>
                <a:ea typeface="宋体" panose="02010600030101010101" pitchFamily="2" charset="-122"/>
              </a:defRPr>
            </a:lvl3pPr>
            <a:lvl4pPr marL="1600200" indent="-228600">
              <a:defRPr>
                <a:latin typeface="Verdana" panose="020b0604030504040204" pitchFamily="34" charset="0"/>
                <a:ea typeface="宋体" panose="02010600030101010101" pitchFamily="2" charset="-122"/>
              </a:defRPr>
            </a:lvl4pPr>
            <a:lvl5pPr marL="2057400" indent="-228600">
              <a:defRPr>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latin typeface="Verdana" panose="020b0604030504040204" pitchFamily="34" charset="0"/>
                <a:ea typeface="宋体" panose="02010600030101010101" pitchFamily="2" charset="-122"/>
              </a:defRPr>
            </a:lvl9pPr>
          </a:lstStyle>
          <a:p>
            <a:r>
              <a:rPr lang="zh-CN" altLang="en-US"/>
              <a:t>材料二  美国在世界上处于领导地位</a:t>
            </a:r>
            <a:r>
              <a:rPr lang="en-US" altLang="zh-CN"/>
              <a:t>……</a:t>
            </a:r>
            <a:r>
              <a:rPr lang="zh-CN" altLang="en-US"/>
              <a:t>恺撒、成吉思汗、拿破仑或其他任何一个伟大的领袖所担负的责任，都不能同美国总统今天所担负的责任相比。       </a:t>
            </a:r>
          </a:p>
          <a:p>
            <a:pPr algn="r"/>
            <a:r>
              <a:rPr lang="en-US" altLang="zh-CN"/>
              <a:t>        ——</a:t>
            </a:r>
            <a:r>
              <a:rPr lang="zh-CN" altLang="en-US"/>
              <a:t>杜鲁门</a:t>
            </a:r>
            <a:r>
              <a:rPr lang="en-US" altLang="zh-CN"/>
              <a:t>1945</a:t>
            </a:r>
            <a:r>
              <a:rPr lang="zh-CN" altLang="en-US"/>
              <a:t>年         </a:t>
            </a:r>
          </a:p>
        </p:txBody>
      </p:sp>
      <p:sp>
        <p:nvSpPr>
          <p:cNvPr id="12" name="Text Box 14"/>
          <p:cNvSpPr txBox="1">
            <a:spLocks noChangeArrowheads="1"/>
          </p:cNvSpPr>
          <p:nvPr/>
        </p:nvSpPr>
        <p:spPr bwMode="auto">
          <a:xfrm>
            <a:off x="6169709" y="3817687"/>
            <a:ext cx="5887390" cy="1446550"/>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R="0" lvl="0" indent="0" fontAlgn="base">
              <a:lnSpc>
                <a:spcPct val="100000"/>
              </a:lnSpc>
              <a:spcBef>
                <a:spcPct val="0"/>
              </a:spcBef>
              <a:spcAft>
                <a:spcPct val="0"/>
              </a:spcAft>
              <a:buClrTx/>
              <a:buSzTx/>
              <a:buFontTx/>
              <a:buNone/>
              <a:defRPr kumimoji="0" sz="2200" b="1" i="0" u="none" strike="noStrike" cap="none" spc="0" normalizeH="0" baseline="0">
                <a:ln>
                  <a:noFill/>
                </a:ln>
                <a:solidFill>
                  <a:srgbClr val="000000"/>
                </a:solidFill>
                <a:effectLst/>
                <a:uLnTx/>
                <a:uFillTx/>
                <a:latin typeface="楷体" panose="02010609060101010101" pitchFamily="49" charset="-122"/>
                <a:ea typeface="楷体" panose="02010609060101010101" pitchFamily="49" charset="-122"/>
              </a:defRPr>
            </a:lvl1pPr>
            <a:lvl2pPr marL="742950" indent="-285750">
              <a:defRPr>
                <a:latin typeface="Verdana" panose="020b0604030504040204" pitchFamily="34" charset="0"/>
                <a:ea typeface="宋体" panose="02010600030101010101" pitchFamily="2" charset="-122"/>
              </a:defRPr>
            </a:lvl2pPr>
            <a:lvl3pPr marL="1143000" indent="-228600">
              <a:defRPr>
                <a:latin typeface="Verdana" panose="020b0604030504040204" pitchFamily="34" charset="0"/>
                <a:ea typeface="宋体" panose="02010600030101010101" pitchFamily="2" charset="-122"/>
              </a:defRPr>
            </a:lvl3pPr>
            <a:lvl4pPr marL="1600200" indent="-228600">
              <a:defRPr>
                <a:latin typeface="Verdana" panose="020b0604030504040204" pitchFamily="34" charset="0"/>
                <a:ea typeface="宋体" panose="02010600030101010101" pitchFamily="2" charset="-122"/>
              </a:defRPr>
            </a:lvl4pPr>
            <a:lvl5pPr marL="2057400" indent="-228600">
              <a:defRPr>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latin typeface="Verdana" panose="020b0604030504040204" pitchFamily="34" charset="0"/>
                <a:ea typeface="宋体" panose="02010600030101010101" pitchFamily="2" charset="-122"/>
              </a:defRPr>
            </a:lvl9pPr>
          </a:lstStyle>
          <a:p>
            <a:r>
              <a:rPr lang="zh-CN" altLang="en-US"/>
              <a:t>材料三：这次战争和过去不同了：无论谁占领了土地，也就在那里强加它自己的社会制度。不可能有别的情况。</a:t>
            </a:r>
            <a:endParaRPr lang="en-US" altLang="zh-CN"/>
          </a:p>
          <a:p>
            <a:pPr algn="r"/>
            <a:r>
              <a:rPr lang="en-US" altLang="zh-CN"/>
              <a:t>——</a:t>
            </a:r>
            <a:r>
              <a:rPr lang="zh-CN" altLang="en-US"/>
              <a:t>斯大林</a:t>
            </a:r>
            <a:r>
              <a:rPr lang="en-US" altLang="zh-CN"/>
              <a:t>1945</a:t>
            </a:r>
            <a:r>
              <a:rPr lang="zh-CN" altLang="en-US"/>
              <a:t>年</a:t>
            </a:r>
          </a:p>
        </p:txBody>
      </p:sp>
      <p:sp>
        <p:nvSpPr>
          <p:cNvPr id="13" name="Text Box 13"/>
          <p:cNvSpPr txBox="1">
            <a:spLocks noChangeArrowheads="1"/>
          </p:cNvSpPr>
          <p:nvPr/>
        </p:nvSpPr>
        <p:spPr bwMode="auto">
          <a:xfrm>
            <a:off x="6169709" y="5419736"/>
            <a:ext cx="55710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defRPr sz="2000">
                <a:latin typeface="楷体_GB2312" pitchFamily="49" charset="-122"/>
                <a:ea typeface="楷体_GB2312" pitchFamily="49" charset="-122"/>
              </a:defRPr>
            </a:lvl1pPr>
          </a:lstStyle>
          <a:p>
            <a:r>
              <a:rPr lang="zh-CN" altLang="en-US"/>
              <a:t>请思考：材料表明苏联战后的什么意图？</a:t>
            </a:r>
          </a:p>
        </p:txBody>
      </p:sp>
      <p:sp>
        <p:nvSpPr>
          <p:cNvPr id="14" name="Text Box 8"/>
          <p:cNvSpPr txBox="1">
            <a:spLocks noChangeArrowheads="1"/>
          </p:cNvSpPr>
          <p:nvPr/>
        </p:nvSpPr>
        <p:spPr bwMode="auto">
          <a:xfrm>
            <a:off x="587300" y="3038202"/>
            <a:ext cx="4697081"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3</a:t>
            </a:r>
            <a:r>
              <a:rPr lang="zh-CN" altLang="en-US"/>
              <a:t>）美国在全球扩张，称霸世界。</a:t>
            </a:r>
          </a:p>
        </p:txBody>
      </p:sp>
      <p:sp>
        <p:nvSpPr>
          <p:cNvPr id="15" name="Text Box 9"/>
          <p:cNvSpPr txBox="1">
            <a:spLocks noChangeArrowheads="1"/>
          </p:cNvSpPr>
          <p:nvPr/>
        </p:nvSpPr>
        <p:spPr bwMode="auto">
          <a:xfrm>
            <a:off x="625499" y="3951356"/>
            <a:ext cx="5124411"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4</a:t>
            </a:r>
            <a:r>
              <a:rPr lang="zh-CN" altLang="en-US"/>
              <a:t>）苏联努力扩大自己在世界的影响。</a:t>
            </a:r>
          </a:p>
        </p:txBody>
      </p:sp>
      <p:sp>
        <p:nvSpPr>
          <p:cNvPr id="17" name="文本框 16"/>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3" presetClass="entr" presetSubtype="32"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plus(out)">
                                      <p:cBhvr>
                                        <p:cTn id="20"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587300" y="1139678"/>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、冷战爆发的原因</a:t>
            </a:r>
          </a:p>
        </p:txBody>
      </p:sp>
      <p:sp>
        <p:nvSpPr>
          <p:cNvPr id="16" name="Text Box 19"/>
          <p:cNvSpPr txBox="1">
            <a:spLocks noChangeArrowheads="1"/>
          </p:cNvSpPr>
          <p:nvPr/>
        </p:nvSpPr>
        <p:spPr bwMode="auto">
          <a:xfrm>
            <a:off x="625499" y="1598461"/>
            <a:ext cx="487555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a:t>
            </a:r>
          </a:p>
        </p:txBody>
      </p:sp>
      <p:sp>
        <p:nvSpPr>
          <p:cNvPr id="11" name="Rectangle 10"/>
          <p:cNvSpPr>
            <a:spLocks noChangeArrowheads="1"/>
          </p:cNvSpPr>
          <p:nvPr/>
        </p:nvSpPr>
        <p:spPr bwMode="auto">
          <a:xfrm>
            <a:off x="625499" y="2101246"/>
            <a:ext cx="5235474"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）美苏两国国家利益严重冲突，意识形态尖锐对立。</a:t>
            </a:r>
          </a:p>
        </p:txBody>
      </p:sp>
      <p:sp>
        <p:nvSpPr>
          <p:cNvPr id="14" name="Text Box 8"/>
          <p:cNvSpPr txBox="1">
            <a:spLocks noChangeArrowheads="1"/>
          </p:cNvSpPr>
          <p:nvPr/>
        </p:nvSpPr>
        <p:spPr bwMode="auto">
          <a:xfrm>
            <a:off x="587300" y="3038202"/>
            <a:ext cx="5340815" cy="50165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3</a:t>
            </a:r>
            <a:r>
              <a:rPr lang="zh-CN" altLang="en-US"/>
              <a:t>）美国在全球扩张，称霸世界。</a:t>
            </a:r>
          </a:p>
        </p:txBody>
      </p:sp>
      <p:sp>
        <p:nvSpPr>
          <p:cNvPr id="15" name="Text Box 9"/>
          <p:cNvSpPr txBox="1">
            <a:spLocks noChangeArrowheads="1"/>
          </p:cNvSpPr>
          <p:nvPr/>
        </p:nvSpPr>
        <p:spPr bwMode="auto">
          <a:xfrm>
            <a:off x="625499" y="3951356"/>
            <a:ext cx="5124411"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4</a:t>
            </a:r>
            <a:r>
              <a:rPr lang="zh-CN" altLang="en-US"/>
              <a:t>）苏联努力扩大自己在世界的影响。</a:t>
            </a:r>
          </a:p>
        </p:txBody>
      </p:sp>
      <p:pic>
        <p:nvPicPr>
          <p:cNvPr id="17" name="Picture 10" descr="图片3"/>
          <p:cNvPicPr>
            <a:picLocks noChangeAspect="1" noChangeArrowheads="1"/>
          </p:cNvPicPr>
          <p:nvPr/>
        </p:nvPicPr>
        <p:blipFill>
          <a:blip r:embed="rId3"/>
          <a:stretch>
            <a:fillRect/>
          </a:stretch>
        </p:blipFill>
        <p:spPr bwMode="auto">
          <a:xfrm>
            <a:off x="9268416" y="1466465"/>
            <a:ext cx="2808823" cy="3143474"/>
          </a:xfrm>
          <a:prstGeom prst="rect">
            <a:avLst/>
          </a:prstGeom>
          <a:ln>
            <a:noFill/>
          </a:ln>
          <a:effectLst>
            <a:outerShdw blurRad="190500" algn="tl" rotWithShape="0">
              <a:srgbClr val="000000">
                <a:alpha val="70000"/>
              </a:srgbClr>
            </a:outerShdw>
          </a:effectLst>
        </p:spPr>
      </p:pic>
      <p:pic>
        <p:nvPicPr>
          <p:cNvPr id="18" name="Picture 11" descr="图片4"/>
          <p:cNvPicPr>
            <a:picLocks noChangeAspect="1" noChangeArrowheads="1"/>
          </p:cNvPicPr>
          <p:nvPr/>
        </p:nvPicPr>
        <p:blipFill>
          <a:blip r:embed="rId4"/>
          <a:stretch>
            <a:fillRect/>
          </a:stretch>
        </p:blipFill>
        <p:spPr bwMode="auto">
          <a:xfrm>
            <a:off x="6188352" y="1466466"/>
            <a:ext cx="2912491" cy="3143474"/>
          </a:xfrm>
          <a:prstGeom prst="rect">
            <a:avLst/>
          </a:prstGeom>
          <a:ln>
            <a:noFill/>
          </a:ln>
          <a:effectLst>
            <a:outerShdw blurRad="190500" algn="tl" rotWithShape="0">
              <a:srgbClr val="000000">
                <a:alpha val="70000"/>
              </a:srgbClr>
            </a:outerShdw>
          </a:effectLst>
        </p:spPr>
      </p:pic>
      <p:sp>
        <p:nvSpPr>
          <p:cNvPr id="19" name="矩形 18"/>
          <p:cNvSpPr/>
          <p:nvPr/>
        </p:nvSpPr>
        <p:spPr>
          <a:xfrm>
            <a:off x="967069" y="3486096"/>
            <a:ext cx="5291833" cy="50165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endParaRPr lang="zh-CN" altLang="en-US" sz="2200" b="1">
              <a:solidFill>
                <a:srgbClr val="000000"/>
              </a:solidFill>
              <a:latin typeface="仿宋" pitchFamily="49" charset="-122"/>
              <a:ea typeface="仿宋" pitchFamily="49" charset="-122"/>
              <a:cs typeface="Times New Roman" panose="02020603050405020304" pitchFamily="18" charset="0"/>
            </a:endParaRPr>
          </a:p>
        </p:txBody>
      </p:sp>
      <p:sp>
        <p:nvSpPr>
          <p:cNvPr id="12" name="文本框 11"/>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646814" y="1174600"/>
            <a:ext cx="10898372" cy="1138773"/>
          </a:xfrm>
          <a:prstGeom prst="rect">
            <a:avLst/>
          </a:prstGeom>
          <a:ln w="19050">
            <a:solidFill>
              <a:schemeClr val="accent6">
                <a:lumMod val="50000"/>
              </a:schemeClr>
            </a:solidFill>
          </a:ln>
        </p:spPr>
        <p:txBody>
          <a:bodyPr wrap="square">
            <a:spAutoFit/>
          </a:bodyPr>
          <a:lstStyle/>
          <a:p>
            <a:r>
              <a:rPr lang="en-US" altLang="zh-CN" sz="2400">
                <a:solidFill>
                  <a:schemeClr val="tx1">
                    <a:lumMod val="75000"/>
                    <a:lumOff val="25000"/>
                  </a:schemeClr>
                </a:solidFill>
                <a:latin typeface="仿宋" panose="02010609060101010101" pitchFamily="49" charset="-122"/>
                <a:ea typeface="仿宋" panose="02010609060101010101" pitchFamily="49" charset="-122"/>
              </a:rPr>
              <a:t>    </a:t>
            </a:r>
            <a:r>
              <a:rPr lang="en-US" altLang="zh-CN" sz="2200">
                <a:solidFill>
                  <a:schemeClr val="tx1">
                    <a:lumMod val="75000"/>
                    <a:lumOff val="25000"/>
                  </a:schemeClr>
                </a:solidFill>
                <a:latin typeface="仿宋" panose="02010609060101010101" pitchFamily="49" charset="-122"/>
                <a:ea typeface="仿宋" panose="02010609060101010101" pitchFamily="49" charset="-122"/>
              </a:rPr>
              <a:t>1945</a:t>
            </a:r>
            <a:r>
              <a:rPr lang="zh-CN" altLang="en-US" sz="2200">
                <a:solidFill>
                  <a:schemeClr val="tx1">
                    <a:lumMod val="75000"/>
                    <a:lumOff val="25000"/>
                  </a:schemeClr>
                </a:solidFill>
                <a:latin typeface="仿宋" panose="02010609060101010101" pitchFamily="49" charset="-122"/>
                <a:ea typeface="仿宋" panose="02010609060101010101" pitchFamily="49" charset="-122"/>
              </a:rPr>
              <a:t>年</a:t>
            </a:r>
            <a:r>
              <a:rPr lang="en-US" altLang="zh-CN" sz="2200">
                <a:solidFill>
                  <a:schemeClr val="tx1">
                    <a:lumMod val="75000"/>
                    <a:lumOff val="25000"/>
                  </a:schemeClr>
                </a:solidFill>
                <a:latin typeface="仿宋" panose="02010609060101010101" pitchFamily="49" charset="-122"/>
                <a:ea typeface="仿宋" panose="02010609060101010101" pitchFamily="49" charset="-122"/>
              </a:rPr>
              <a:t>5</a:t>
            </a:r>
            <a:r>
              <a:rPr lang="zh-CN" altLang="en-US" sz="2200">
                <a:solidFill>
                  <a:schemeClr val="tx1">
                    <a:lumMod val="75000"/>
                    <a:lumOff val="25000"/>
                  </a:schemeClr>
                </a:solidFill>
                <a:latin typeface="仿宋" panose="02010609060101010101" pitchFamily="49" charset="-122"/>
                <a:ea typeface="仿宋" panose="02010609060101010101" pitchFamily="49" charset="-122"/>
              </a:rPr>
              <a:t>月</a:t>
            </a:r>
            <a:r>
              <a:rPr lang="en-US" altLang="zh-CN" sz="2200">
                <a:solidFill>
                  <a:schemeClr val="tx1">
                    <a:lumMod val="75000"/>
                    <a:lumOff val="25000"/>
                  </a:schemeClr>
                </a:solidFill>
                <a:latin typeface="仿宋" panose="02010609060101010101" pitchFamily="49" charset="-122"/>
                <a:ea typeface="仿宋" panose="02010609060101010101" pitchFamily="49" charset="-122"/>
              </a:rPr>
              <a:t>9</a:t>
            </a:r>
            <a:r>
              <a:rPr lang="zh-CN" altLang="en-US" sz="2200">
                <a:solidFill>
                  <a:schemeClr val="tx1">
                    <a:lumMod val="75000"/>
                    <a:lumOff val="25000"/>
                  </a:schemeClr>
                </a:solidFill>
                <a:latin typeface="仿宋" panose="02010609060101010101" pitchFamily="49" charset="-122"/>
                <a:ea typeface="仿宋" panose="02010609060101010101" pitchFamily="49" charset="-122"/>
              </a:rPr>
              <a:t>日晚，就在莫斯科欢庆胜利的激情犹酣之时，时任美国驻苏联使馆参赞乔治</a:t>
            </a:r>
            <a:r>
              <a:rPr lang="en-US" altLang="zh-CN" sz="2200">
                <a:solidFill>
                  <a:schemeClr val="tx1">
                    <a:lumMod val="75000"/>
                    <a:lumOff val="25000"/>
                  </a:schemeClr>
                </a:solidFill>
                <a:latin typeface="仿宋" panose="02010609060101010101" pitchFamily="49" charset="-122"/>
                <a:ea typeface="仿宋" panose="02010609060101010101" pitchFamily="49" charset="-122"/>
              </a:rPr>
              <a:t>·</a:t>
            </a:r>
            <a:r>
              <a:rPr lang="zh-CN" altLang="en-US" sz="2200">
                <a:solidFill>
                  <a:schemeClr val="tx1">
                    <a:lumMod val="75000"/>
                    <a:lumOff val="25000"/>
                  </a:schemeClr>
                </a:solidFill>
                <a:latin typeface="仿宋" panose="02010609060101010101" pitchFamily="49" charset="-122"/>
                <a:ea typeface="仿宋" panose="02010609060101010101" pitchFamily="49" charset="-122"/>
              </a:rPr>
              <a:t>凯南发出了一段惊人的论调：“人们在欢呼跳跃</a:t>
            </a:r>
            <a:r>
              <a:rPr lang="en-US" altLang="zh-CN" sz="2200">
                <a:solidFill>
                  <a:schemeClr val="tx1">
                    <a:lumMod val="75000"/>
                    <a:lumOff val="25000"/>
                  </a:schemeClr>
                </a:solidFill>
                <a:latin typeface="仿宋" panose="02010609060101010101" pitchFamily="49" charset="-122"/>
                <a:ea typeface="仿宋" panose="02010609060101010101" pitchFamily="49" charset="-122"/>
              </a:rPr>
              <a:t>……</a:t>
            </a:r>
            <a:r>
              <a:rPr lang="zh-CN" altLang="en-US" sz="2200">
                <a:solidFill>
                  <a:schemeClr val="tx1">
                    <a:lumMod val="75000"/>
                    <a:lumOff val="25000"/>
                  </a:schemeClr>
                </a:solidFill>
                <a:latin typeface="仿宋" panose="02010609060101010101" pitchFamily="49" charset="-122"/>
                <a:ea typeface="仿宋" panose="02010609060101010101" pitchFamily="49" charset="-122"/>
              </a:rPr>
              <a:t>他们以为战争结束了，而战争才刚刚开始。”</a:t>
            </a:r>
          </a:p>
        </p:txBody>
      </p:sp>
      <p:sp>
        <p:nvSpPr>
          <p:cNvPr id="8" name="矩形 7"/>
          <p:cNvSpPr/>
          <p:nvPr/>
        </p:nvSpPr>
        <p:spPr>
          <a:xfrm>
            <a:off x="197273" y="2523644"/>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、冷战的表现</a:t>
            </a:r>
          </a:p>
        </p:txBody>
      </p:sp>
      <p:graphicFrame>
        <p:nvGraphicFramePr>
          <p:cNvPr id="10" name="Group 56"/>
          <p:cNvGraphicFramePr>
            <a:graphicFrameLocks noGrp="1"/>
          </p:cNvGraphicFramePr>
          <p:nvPr/>
        </p:nvGraphicFramePr>
        <p:xfrm>
          <a:off x="265814" y="3323311"/>
          <a:ext cx="5830186" cy="2599298"/>
        </p:xfrm>
        <a:graphic>
          <a:graphicData uri="http://schemas.openxmlformats.org/drawingml/2006/table">
            <a:tbl>
              <a:tblPr/>
              <a:tblGrid>
                <a:gridCol w="1486016"/>
                <a:gridCol w="2244504"/>
                <a:gridCol w="2099666"/>
              </a:tblGrid>
              <a:tr h="576263">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36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171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 name="对话气泡: 圆角矩形 10"/>
          <p:cNvSpPr/>
          <p:nvPr/>
        </p:nvSpPr>
        <p:spPr>
          <a:xfrm>
            <a:off x="3499884" y="2632758"/>
            <a:ext cx="1738174" cy="457468"/>
          </a:xfrm>
          <a:prstGeom prst="wedgeRoundRectCallout">
            <a:avLst>
              <a:gd name="adj1" fmla="val -48342"/>
              <a:gd name="adj2" fmla="val 252514"/>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标志冷战开始</a:t>
            </a:r>
          </a:p>
        </p:txBody>
      </p:sp>
      <p:sp>
        <p:nvSpPr>
          <p:cNvPr id="17" name="Rectangle 6"/>
          <p:cNvSpPr>
            <a:spLocks noChangeArrowheads="1"/>
          </p:cNvSpPr>
          <p:nvPr/>
        </p:nvSpPr>
        <p:spPr bwMode="auto">
          <a:xfrm>
            <a:off x="6523249" y="3323311"/>
            <a:ext cx="5321421" cy="1785104"/>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200" b="1">
                <a:solidFill>
                  <a:srgbClr val="000000"/>
                </a:solidFill>
                <a:latin typeface="仿宋" panose="02010609060101010101" pitchFamily="49" charset="-122"/>
                <a:ea typeface="仿宋" panose="02010609060101010101" pitchFamily="49" charset="-122"/>
              </a:rPr>
              <a:t>材料一 </a:t>
            </a:r>
            <a:r>
              <a:rPr lang="en-US" altLang="zh-CN" sz="2200" b="1">
                <a:solidFill>
                  <a:srgbClr val="000000"/>
                </a:solidFill>
                <a:latin typeface="仿宋" panose="02010609060101010101" pitchFamily="49" charset="-122"/>
                <a:ea typeface="仿宋" panose="02010609060101010101" pitchFamily="49" charset="-122"/>
              </a:rPr>
              <a:t>1947</a:t>
            </a:r>
            <a:r>
              <a:rPr lang="zh-CN" altLang="en-US" sz="2200" b="1">
                <a:solidFill>
                  <a:srgbClr val="000000"/>
                </a:solidFill>
                <a:latin typeface="仿宋" panose="02010609060101010101" pitchFamily="49" charset="-122"/>
                <a:ea typeface="仿宋" panose="02010609060101010101" pitchFamily="49" charset="-122"/>
              </a:rPr>
              <a:t>年</a:t>
            </a:r>
            <a:r>
              <a:rPr lang="en-US" altLang="zh-CN" sz="2200" b="1">
                <a:solidFill>
                  <a:srgbClr val="000000"/>
                </a:solidFill>
                <a:latin typeface="仿宋" panose="02010609060101010101" pitchFamily="49" charset="-122"/>
                <a:ea typeface="仿宋" panose="02010609060101010101" pitchFamily="49" charset="-122"/>
              </a:rPr>
              <a:t>3</a:t>
            </a:r>
            <a:r>
              <a:rPr lang="zh-CN" altLang="en-US" sz="2200" b="1">
                <a:solidFill>
                  <a:srgbClr val="000000"/>
                </a:solidFill>
                <a:latin typeface="仿宋" panose="02010609060101010101" pitchFamily="49" charset="-122"/>
                <a:ea typeface="仿宋" panose="02010609060101010101" pitchFamily="49" charset="-122"/>
              </a:rPr>
              <a:t>月</a:t>
            </a:r>
            <a:r>
              <a:rPr lang="en-US" altLang="zh-CN" sz="2200" b="1">
                <a:solidFill>
                  <a:srgbClr val="000000"/>
                </a:solidFill>
                <a:latin typeface="仿宋" panose="02010609060101010101" pitchFamily="49" charset="-122"/>
                <a:ea typeface="仿宋" panose="02010609060101010101" pitchFamily="49" charset="-122"/>
              </a:rPr>
              <a:t>12</a:t>
            </a:r>
            <a:r>
              <a:rPr lang="zh-CN" altLang="en-US" sz="2200" b="1">
                <a:solidFill>
                  <a:srgbClr val="000000"/>
                </a:solidFill>
                <a:latin typeface="仿宋" panose="02010609060101010101" pitchFamily="49" charset="-122"/>
                <a:ea typeface="仿宋" panose="02010609060101010101" pitchFamily="49" charset="-122"/>
              </a:rPr>
              <a:t>日杜鲁门总统在国会宣读咨文，要求美国援助“受共产主义威胁的希腊和土耳其”，并公开宣称，美国要在世界一切地方与苏联和共产主义对抗，此即“杜鲁门主义”。</a:t>
            </a:r>
          </a:p>
        </p:txBody>
      </p:sp>
      <p:sp>
        <p:nvSpPr>
          <p:cNvPr id="18" name="矩形 17"/>
          <p:cNvSpPr/>
          <p:nvPr/>
        </p:nvSpPr>
        <p:spPr>
          <a:xfrm>
            <a:off x="6523248" y="5656688"/>
            <a:ext cx="53214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zh-CN" altLang="en-US" sz="2400" b="1">
                <a:solidFill>
                  <a:srgbClr val="FF0000"/>
                </a:solidFill>
                <a:latin typeface="华文新魏" panose="02010800040101010101" pitchFamily="2" charset="-122"/>
                <a:ea typeface="华文新魏" panose="02010800040101010101" pitchFamily="2" charset="-122"/>
              </a:rPr>
              <a:t>目的：</a:t>
            </a:r>
            <a:r>
              <a:rPr lang="zh-CN" altLang="en-US" sz="2400" b="1">
                <a:latin typeface="华文新魏" panose="02010800040101010101" pitchFamily="2" charset="-122"/>
                <a:ea typeface="华文新魏" panose="02010800040101010101" pitchFamily="2" charset="-122"/>
              </a:rPr>
              <a:t>遏制苏联和共产主义</a:t>
            </a:r>
            <a:r>
              <a:rPr lang="en-US" altLang="zh-CN" sz="2400" b="1">
                <a:latin typeface="华文新魏" panose="02010800040101010101" pitchFamily="2" charset="-122"/>
                <a:ea typeface="华文新魏" panose="02010800040101010101" pitchFamily="2" charset="-122"/>
              </a:rPr>
              <a:t>;</a:t>
            </a:r>
            <a:r>
              <a:rPr lang="zh-CN" altLang="en-US" sz="2400" b="1">
                <a:latin typeface="华文新魏" panose="02010800040101010101" pitchFamily="2" charset="-122"/>
                <a:ea typeface="华文新魏" panose="02010800040101010101" pitchFamily="2" charset="-122"/>
              </a:rPr>
              <a:t>称霸世界。</a:t>
            </a:r>
          </a:p>
        </p:txBody>
      </p:sp>
      <p:sp>
        <p:nvSpPr>
          <p:cNvPr id="12" name="Text Box 13"/>
          <p:cNvSpPr txBox="1">
            <a:spLocks noChangeArrowheads="1"/>
          </p:cNvSpPr>
          <p:nvPr/>
        </p:nvSpPr>
        <p:spPr bwMode="auto">
          <a:xfrm>
            <a:off x="6523248" y="5208982"/>
            <a:ext cx="51467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defRPr sz="2000">
                <a:latin typeface="楷体_GB2312" pitchFamily="49" charset="-122"/>
                <a:ea typeface="楷体_GB2312" pitchFamily="49" charset="-122"/>
              </a:defRPr>
            </a:lvl1pPr>
          </a:lstStyle>
          <a:p>
            <a:r>
              <a:rPr lang="zh-CN" altLang="en-US"/>
              <a:t>请思考：杜鲁门主义的目的什么？</a:t>
            </a:r>
          </a:p>
        </p:txBody>
      </p:sp>
      <p:sp>
        <p:nvSpPr>
          <p:cNvPr id="13" name="文本框 12"/>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par>
                          <p:cTn id="13" fill="hold" nodeType="afterGroup">
                            <p:stCondLst>
                              <p:cond delay="500"/>
                            </p:stCondLst>
                            <p:childTnLst>
                              <p:par>
                                <p:cTn id="14" presetID="16" presetClass="entr" presetSubtype="2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inVertical)">
                                      <p:cBhvr>
                                        <p:cTn id="26" dur="500"/>
                                        <p:tgtEl>
                                          <p:spTgt spid="17"/>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arn(inVertical)">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P spid="17" grpId="0"/>
      <p:bldP spid="18" grpId="0"/>
      <p:bldP spid="1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63313" y="1300900"/>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、冷战的表现</a:t>
            </a:r>
          </a:p>
        </p:txBody>
      </p:sp>
      <p:sp>
        <p:nvSpPr>
          <p:cNvPr id="19" name="矩形 18"/>
          <p:cNvSpPr/>
          <p:nvPr/>
        </p:nvSpPr>
        <p:spPr>
          <a:xfrm>
            <a:off x="6230940" y="1839874"/>
            <a:ext cx="5830186" cy="2800767"/>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200" b="1">
                <a:solidFill>
                  <a:srgbClr val="000000"/>
                </a:solidFill>
                <a:latin typeface="仿宋" panose="02010609060101010101" pitchFamily="49" charset="-122"/>
                <a:ea typeface="仿宋" panose="02010609060101010101" pitchFamily="49" charset="-122"/>
              </a:rPr>
              <a:t>材料二  </a:t>
            </a:r>
            <a:r>
              <a:rPr lang="zh-CN" altLang="zh-CN" sz="2200" b="1">
                <a:solidFill>
                  <a:srgbClr val="000000"/>
                </a:solidFill>
                <a:latin typeface="仿宋" panose="02010609060101010101" pitchFamily="49" charset="-122"/>
                <a:ea typeface="仿宋" panose="02010609060101010101" pitchFamily="49" charset="-122"/>
              </a:rPr>
              <a:t>二战</a:t>
            </a:r>
            <a:r>
              <a:rPr lang="zh-CN" altLang="en-US" sz="2200" b="1">
                <a:solidFill>
                  <a:srgbClr val="000000"/>
                </a:solidFill>
                <a:latin typeface="仿宋" panose="02010609060101010101" pitchFamily="49" charset="-122"/>
                <a:ea typeface="仿宋" panose="02010609060101010101" pitchFamily="49" charset="-122"/>
              </a:rPr>
              <a:t>后</a:t>
            </a:r>
            <a:r>
              <a:rPr lang="zh-CN" altLang="zh-CN" sz="2200" b="1">
                <a:solidFill>
                  <a:srgbClr val="000000"/>
                </a:solidFill>
                <a:latin typeface="仿宋" panose="02010609060101010101" pitchFamily="49" charset="-122"/>
                <a:ea typeface="仿宋" panose="02010609060101010101" pitchFamily="49" charset="-122"/>
              </a:rPr>
              <a:t>西欧经济面临崩溃，经济危机激化了社会矛盾。英国、法国、意大利、比利时等国工人运动此起彼伏。这种状况使美国政府意识到，“共产主义是在贫困和不满的土壤里蔓延和滋长的”，为了</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遏制</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苏联全球扩张主义，防止西欧</a:t>
            </a:r>
            <a:r>
              <a:rPr lang="en-US" altLang="zh-CN" sz="2200" b="1">
                <a:solidFill>
                  <a:srgbClr val="000000"/>
                </a:solidFill>
                <a:latin typeface="仿宋" panose="02010609060101010101" pitchFamily="49" charset="-122"/>
                <a:ea typeface="仿宋" panose="02010609060101010101" pitchFamily="49" charset="-122"/>
              </a:rPr>
              <a:t> “</a:t>
            </a:r>
            <a:r>
              <a:rPr lang="zh-CN" altLang="zh-CN" sz="2200" b="1">
                <a:solidFill>
                  <a:srgbClr val="000000"/>
                </a:solidFill>
                <a:latin typeface="仿宋" panose="02010609060101010101" pitchFamily="49" charset="-122"/>
                <a:ea typeface="仿宋" panose="02010609060101010101" pitchFamily="49" charset="-122"/>
              </a:rPr>
              <a:t>变质</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，无论如何也要稳定欧洲、复兴欧洲。于是美国政府出台了援助西欧的</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欧洲复兴计划</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即</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马歇尔计划</a:t>
            </a:r>
            <a:r>
              <a:rPr lang="en-US" altLang="zh-CN" sz="2200" b="1">
                <a:solidFill>
                  <a:srgbClr val="000000"/>
                </a:solidFill>
                <a:latin typeface="仿宋" panose="02010609060101010101" pitchFamily="49" charset="-122"/>
                <a:ea typeface="仿宋" panose="02010609060101010101" pitchFamily="49" charset="-122"/>
              </a:rPr>
              <a:t>”</a:t>
            </a:r>
            <a:r>
              <a:rPr lang="zh-CN" altLang="zh-CN" sz="2200" b="1">
                <a:solidFill>
                  <a:srgbClr val="000000"/>
                </a:solidFill>
                <a:latin typeface="仿宋" panose="02010609060101010101" pitchFamily="49" charset="-122"/>
                <a:ea typeface="仿宋" panose="02010609060101010101" pitchFamily="49" charset="-122"/>
              </a:rPr>
              <a:t>。</a:t>
            </a:r>
            <a:endParaRPr lang="zh-CN" altLang="en-US" sz="2200" b="1">
              <a:solidFill>
                <a:srgbClr val="000000"/>
              </a:solidFill>
              <a:latin typeface="仿宋" pitchFamily="49" charset="-122"/>
              <a:ea typeface="仿宋" pitchFamily="49" charset="-122"/>
            </a:endParaRPr>
          </a:p>
        </p:txBody>
      </p:sp>
      <p:sp>
        <p:nvSpPr>
          <p:cNvPr id="20" name="Rectangle 6"/>
          <p:cNvSpPr>
            <a:spLocks noChangeArrowheads="1"/>
          </p:cNvSpPr>
          <p:nvPr/>
        </p:nvSpPr>
        <p:spPr bwMode="auto">
          <a:xfrm>
            <a:off x="6230940" y="5279075"/>
            <a:ext cx="5830186" cy="1200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zh-CN" altLang="en-US" sz="2400" b="1">
                <a:solidFill>
                  <a:srgbClr val="FF0000"/>
                </a:solidFill>
                <a:latin typeface="华文新魏" panose="02010800040101010101" pitchFamily="2" charset="-122"/>
                <a:ea typeface="华文新魏" panose="02010800040101010101" pitchFamily="2" charset="-122"/>
              </a:rPr>
              <a:t>目的：</a:t>
            </a:r>
            <a:r>
              <a:rPr lang="zh-CN" altLang="en-US" sz="2400" b="1">
                <a:ea typeface="华文新魏" panose="02010800040101010101" pitchFamily="2" charset="-122"/>
              </a:rPr>
              <a:t>复兴欧洲经济，加强美国对西欧控制，遏制苏联和共产主义扩张，实现称霸世界战略。</a:t>
            </a:r>
          </a:p>
        </p:txBody>
      </p:sp>
      <p:graphicFrame>
        <p:nvGraphicFramePr>
          <p:cNvPr id="7" name="Group 56"/>
          <p:cNvGraphicFramePr>
            <a:graphicFrameLocks noGrp="1"/>
          </p:cNvGraphicFramePr>
          <p:nvPr/>
        </p:nvGraphicFramePr>
        <p:xfrm>
          <a:off x="265814" y="2041343"/>
          <a:ext cx="5830186" cy="2599298"/>
        </p:xfrm>
        <a:graphic>
          <a:graphicData uri="http://schemas.openxmlformats.org/drawingml/2006/table">
            <a:tbl>
              <a:tblPr/>
              <a:tblGrid>
                <a:gridCol w="1486016"/>
                <a:gridCol w="2244504"/>
                <a:gridCol w="2099666"/>
              </a:tblGrid>
              <a:tr h="576263">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36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171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 name="Text Box 13"/>
          <p:cNvSpPr txBox="1">
            <a:spLocks noChangeArrowheads="1"/>
          </p:cNvSpPr>
          <p:nvPr/>
        </p:nvSpPr>
        <p:spPr bwMode="auto">
          <a:xfrm>
            <a:off x="6230940" y="4759803"/>
            <a:ext cx="51467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defRPr sz="2000">
                <a:latin typeface="楷体_GB2312" pitchFamily="49" charset="-122"/>
                <a:ea typeface="楷体_GB2312" pitchFamily="49" charset="-122"/>
              </a:defRPr>
            </a:lvl1pPr>
          </a:lstStyle>
          <a:p>
            <a:r>
              <a:rPr lang="zh-CN" altLang="en-US"/>
              <a:t>请思考：马歇尔计划的目的又是什么？</a:t>
            </a:r>
          </a:p>
        </p:txBody>
      </p:sp>
      <p:sp>
        <p:nvSpPr>
          <p:cNvPr id="11" name="文本框 10"/>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heckerboard(across)">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63313" y="1300900"/>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、冷战的表现</a:t>
            </a:r>
          </a:p>
        </p:txBody>
      </p:sp>
      <p:sp>
        <p:nvSpPr>
          <p:cNvPr id="9" name="文本框 8"/>
          <p:cNvSpPr txBox="1"/>
          <p:nvPr/>
        </p:nvSpPr>
        <p:spPr>
          <a:xfrm>
            <a:off x="197273" y="270440"/>
            <a:ext cx="399019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a:t>
            </a:r>
            <a:endParaRPr lang="en-US" altLang="zh-CN"/>
          </a:p>
        </p:txBody>
      </p:sp>
      <p:graphicFrame>
        <p:nvGraphicFramePr>
          <p:cNvPr id="21" name="Group 56"/>
          <p:cNvGraphicFramePr>
            <a:graphicFrameLocks noGrp="1"/>
          </p:cNvGraphicFramePr>
          <p:nvPr/>
        </p:nvGraphicFramePr>
        <p:xfrm>
          <a:off x="265810" y="2039243"/>
          <a:ext cx="5830186" cy="3220253"/>
        </p:xfrm>
        <a:graphic>
          <a:graphicData uri="http://schemas.openxmlformats.org/drawingml/2006/table">
            <a:tbl>
              <a:tblPr/>
              <a:tblGrid>
                <a:gridCol w="1486016"/>
                <a:gridCol w="2244504"/>
                <a:gridCol w="2099666"/>
              </a:tblGrid>
              <a:tr h="576263">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36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171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地缘政治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400" kern="1200">
                          <a:solidFill>
                            <a:schemeClr val="dk1"/>
                          </a:solidFill>
                          <a:latin typeface="隶书" panose="02010509060101010101" pitchFamily="49" charset="-122"/>
                          <a:ea typeface="隶书" panose="02010509060101010101" pitchFamily="49" charset="-122"/>
                          <a:cs typeface="+mn-cs"/>
                        </a:rPr>
                        <a:t>1949 </a:t>
                      </a:r>
                      <a:r>
                        <a:rPr lang="zh-CN" altLang="en-US" sz="2400" kern="1200">
                          <a:solidFill>
                            <a:schemeClr val="dk1"/>
                          </a:solidFill>
                          <a:latin typeface="隶书" panose="02010509060101010101" pitchFamily="49" charset="-122"/>
                          <a:ea typeface="隶书" panose="02010509060101010101" pitchFamily="49" charset="-122"/>
                          <a:cs typeface="+mn-cs"/>
                        </a:rPr>
                        <a:t>德国分裂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14" name="组合 13"/>
          <p:cNvGrpSpPr/>
          <p:nvPr/>
        </p:nvGrpSpPr>
        <p:grpSpPr>
          <a:xfrm>
            <a:off x="6747445" y="3489965"/>
            <a:ext cx="4999789" cy="3015750"/>
            <a:chOff x="6747445" y="3489965"/>
            <a:chExt cx="4999789" cy="3015750"/>
          </a:xfrm>
        </p:grpSpPr>
        <p:sp>
          <p:nvSpPr>
            <p:cNvPr id="5" name="矩形 4"/>
            <p:cNvSpPr/>
            <p:nvPr/>
          </p:nvSpPr>
          <p:spPr>
            <a:xfrm>
              <a:off x="6747445" y="5859384"/>
              <a:ext cx="4999789" cy="646331"/>
            </a:xfrm>
            <a:prstGeom prst="rect">
              <a:avLst/>
            </a:prstGeom>
          </p:spPr>
          <p:txBody>
            <a:bodyPr wrap="square">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zh-CN">
                  <a:solidFill>
                    <a:srgbClr val="231F20"/>
                  </a:solidFill>
                  <a:latin typeface="楷体" panose="02010609060101010101" pitchFamily="49" charset="-122"/>
                  <a:ea typeface="楷体" panose="02010609060101010101" pitchFamily="49" charset="-122"/>
                  <a:cs typeface="宋体" panose="02010600030101010101" pitchFamily="2" charset="-122"/>
                </a:rPr>
                <a:t>德意志联邦共和国</a:t>
              </a:r>
              <a:r>
                <a:rPr lang="zh-CN" altLang="en-US">
                  <a:solidFill>
                    <a:srgbClr val="231F20"/>
                  </a:solidFill>
                  <a:latin typeface="楷体" panose="02010609060101010101" pitchFamily="49" charset="-122"/>
                  <a:ea typeface="楷体" panose="02010609060101010101" pitchFamily="49" charset="-122"/>
                  <a:cs typeface="宋体" panose="02010600030101010101" pitchFamily="2" charset="-122"/>
                </a:rPr>
                <a:t>，简称“联邦德国”或西德。  </a:t>
              </a:r>
              <a:endParaRPr lang="en-US" altLang="zh-CN">
                <a:solidFill>
                  <a:srgbClr val="231F20"/>
                </a:solidFill>
                <a:latin typeface="楷体" pitchFamily="49" charset="-122"/>
                <a:ea typeface="楷体" pitchFamily="49" charset="-122"/>
                <a:cs typeface="宋体" pitchFamily="2" charset="-122"/>
              </a:endParaRPr>
            </a:p>
            <a:p>
              <a:r>
                <a:rPr lang="en-US" altLang="zh-CN">
                  <a:solidFill>
                    <a:srgbClr val="231F20"/>
                  </a:solidFill>
                  <a:latin typeface="楷体" panose="02010609060101010101" pitchFamily="49" charset="-122"/>
                  <a:ea typeface="楷体" panose="02010609060101010101" pitchFamily="49" charset="-122"/>
                </a:rPr>
                <a:t>  </a:t>
              </a:r>
              <a:r>
                <a:rPr lang="zh-CN" altLang="zh-CN">
                  <a:solidFill>
                    <a:srgbClr val="231F20"/>
                  </a:solidFill>
                  <a:latin typeface="楷体" panose="02010609060101010101" pitchFamily="49" charset="-122"/>
                  <a:ea typeface="楷体" panose="02010609060101010101" pitchFamily="49" charset="-122"/>
                </a:rPr>
                <a:t>德意志民主共和国</a:t>
              </a:r>
              <a:r>
                <a:rPr lang="zh-CN" altLang="en-US">
                  <a:solidFill>
                    <a:srgbClr val="231F20"/>
                  </a:solidFill>
                  <a:latin typeface="楷体" panose="02010609060101010101" pitchFamily="49" charset="-122"/>
                  <a:ea typeface="楷体" panose="02010609060101010101" pitchFamily="49" charset="-122"/>
                </a:rPr>
                <a:t>，简称“民主德国”或东德。</a:t>
              </a:r>
              <a:endParaRPr lang="zh-CN" altLang="en-US">
                <a:latin typeface="楷体" pitchFamily="49" charset="-122"/>
                <a:ea typeface="楷体" pitchFamily="49" charset="-122"/>
              </a:endParaRP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rcRect l="13540" t="7760" r="5133" b="5368"/>
            <a:stretch>
              <a:fillRect/>
            </a:stretch>
          </p:blipFill>
          <p:spPr>
            <a:xfrm>
              <a:off x="7046994" y="3489965"/>
              <a:ext cx="4188035" cy="2307865"/>
            </a:xfrm>
            <a:prstGeom prst="rect">
              <a:avLst/>
            </a:prstGeom>
          </p:spPr>
        </p:pic>
      </p:grpSp>
      <p:grpSp>
        <p:nvGrpSpPr>
          <p:cNvPr id="12" name="组合 11"/>
          <p:cNvGrpSpPr/>
          <p:nvPr/>
        </p:nvGrpSpPr>
        <p:grpSpPr>
          <a:xfrm>
            <a:off x="7046994" y="705567"/>
            <a:ext cx="4188035" cy="2610793"/>
            <a:chOff x="7046994" y="705567"/>
            <a:chExt cx="4188035" cy="2610793"/>
          </a:xfrm>
        </p:grpSpPr>
        <p:pic>
          <p:nvPicPr>
            <p:cNvPr id="2" name="图片 1"/>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Lst>
            </a:blip>
            <a:stretch>
              <a:fillRect/>
            </a:stretch>
          </p:blipFill>
          <p:spPr>
            <a:xfrm>
              <a:off x="7046994" y="705567"/>
              <a:ext cx="4188035" cy="2307865"/>
            </a:xfrm>
            <a:prstGeom prst="rect">
              <a:avLst/>
            </a:prstGeom>
          </p:spPr>
        </p:pic>
        <p:sp>
          <p:nvSpPr>
            <p:cNvPr id="13" name="文本框 4"/>
            <p:cNvSpPr txBox="1"/>
            <p:nvPr/>
          </p:nvSpPr>
          <p:spPr>
            <a:xfrm>
              <a:off x="7046994" y="2977806"/>
              <a:ext cx="2809387" cy="338554"/>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sz="1600">
                  <a:ea typeface="宋体" panose="02010600030101010101" pitchFamily="2" charset="-122"/>
                  <a:cs typeface="宋体" panose="02010600030101010101" pitchFamily="2" charset="-122"/>
                </a:rPr>
                <a:t>四国分区占领德国和柏林</a:t>
              </a:r>
              <a:endParaRPr lang="zh-CN" altLang="en-US">
                <a:latin typeface="仿宋" pitchFamily="49" charset="-122"/>
                <a:ea typeface="仿宋"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nodeType="afterGroup">
                            <p:stCondLst>
                              <p:cond delay="500"/>
                            </p:stCondLst>
                            <p:childTnLst>
                              <p:par>
                                <p:cTn id="9" presetID="16" presetClass="entr" presetSubtype="2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arn(inVertical)">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63313" y="1300900"/>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、冷战的表现</a:t>
            </a:r>
          </a:p>
        </p:txBody>
      </p:sp>
      <p:graphicFrame>
        <p:nvGraphicFramePr>
          <p:cNvPr id="21" name="Group 56"/>
          <p:cNvGraphicFramePr>
            <a:graphicFrameLocks noGrp="1"/>
          </p:cNvGraphicFramePr>
          <p:nvPr/>
        </p:nvGraphicFramePr>
        <p:xfrm>
          <a:off x="265810" y="2039243"/>
          <a:ext cx="5830186" cy="3220253"/>
        </p:xfrm>
        <a:graphic>
          <a:graphicData uri="http://schemas.openxmlformats.org/drawingml/2006/table">
            <a:tbl>
              <a:tblPr/>
              <a:tblGrid>
                <a:gridCol w="1486016"/>
                <a:gridCol w="2244504"/>
                <a:gridCol w="2099666"/>
              </a:tblGrid>
              <a:tr h="576263">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36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1718">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095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地缘政治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400" kern="1200">
                          <a:solidFill>
                            <a:schemeClr val="dk1"/>
                          </a:solidFill>
                          <a:latin typeface="隶书" panose="02010509060101010101" pitchFamily="49" charset="-122"/>
                          <a:ea typeface="隶书" panose="02010509060101010101" pitchFamily="49" charset="-122"/>
                          <a:cs typeface="+mn-cs"/>
                        </a:rPr>
                        <a:t>1949 </a:t>
                      </a:r>
                      <a:r>
                        <a:rPr lang="zh-CN" altLang="en-US" sz="2400" kern="1200">
                          <a:solidFill>
                            <a:schemeClr val="dk1"/>
                          </a:solidFill>
                          <a:latin typeface="隶书" panose="02010509060101010101" pitchFamily="49" charset="-122"/>
                          <a:ea typeface="隶书" panose="02010509060101010101" pitchFamily="49" charset="-122"/>
                          <a:cs typeface="+mn-cs"/>
                        </a:rPr>
                        <a:t>德国分裂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矩形 3"/>
          <p:cNvSpPr/>
          <p:nvPr/>
        </p:nvSpPr>
        <p:spPr>
          <a:xfrm>
            <a:off x="588616" y="5627966"/>
            <a:ext cx="8289570" cy="430887"/>
          </a:xfrm>
          <a:prstGeom prst="rect">
            <a:avLst/>
          </a:prstGeom>
          <a:solidFill>
            <a:srgbClr val="FFFF00"/>
          </a:solidFill>
        </p:spPr>
        <p:txBody>
          <a:bodyPr wrap="square">
            <a:spAutoFit/>
          </a:bodyPr>
          <a:lstStyle/>
          <a:p>
            <a:r>
              <a:rPr lang="zh-CN" altLang="zh-CN" sz="2200" b="1">
                <a:solidFill>
                  <a:srgbClr val="FF0000"/>
                </a:solidFill>
                <a:latin typeface="华文新魏" panose="02010800040101010101" pitchFamily="2" charset="-122"/>
                <a:ea typeface="华文新魏" panose="02010800040101010101" pitchFamily="2" charset="-122"/>
                <a:cs typeface="宋体" panose="02010600030101010101" pitchFamily="2" charset="-122"/>
              </a:rPr>
              <a:t>到20 世纪50 年代中期，美苏全面冷战对峙，两极格局正式形成。</a:t>
            </a:r>
            <a:endParaRPr lang="zh-CN" altLang="en-US" sz="2200" b="1">
              <a:solidFill>
                <a:srgbClr val="FF0000"/>
              </a:solidFill>
              <a:latin typeface="华文新魏" pitchFamily="2" charset="-122"/>
              <a:ea typeface="华文新魏" pitchFamily="2"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6449" y="1835417"/>
            <a:ext cx="5698278" cy="3627904"/>
          </a:xfrm>
          <a:prstGeom prst="rect">
            <a:avLst/>
          </a:prstGeom>
        </p:spPr>
      </p:pic>
      <p:sp>
        <p:nvSpPr>
          <p:cNvPr id="15" name="对话气泡: 圆角矩形 14"/>
          <p:cNvSpPr/>
          <p:nvPr/>
        </p:nvSpPr>
        <p:spPr>
          <a:xfrm>
            <a:off x="7995684" y="1072166"/>
            <a:ext cx="2147777" cy="457468"/>
          </a:xfrm>
          <a:prstGeom prst="wedgeRoundRectCallout">
            <a:avLst>
              <a:gd name="adj1" fmla="val -2316"/>
              <a:gd name="adj2" fmla="val 368725"/>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不对称和不完全</a:t>
            </a:r>
          </a:p>
        </p:txBody>
      </p:sp>
      <p:sp>
        <p:nvSpPr>
          <p:cNvPr id="10" name="文本框 9"/>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、冷战的发展</a:t>
            </a:r>
          </a:p>
        </p:txBody>
      </p:sp>
      <p:sp>
        <p:nvSpPr>
          <p:cNvPr id="9" name="文本框 8"/>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
        <p:nvSpPr>
          <p:cNvPr id="14" name="文本框 13"/>
          <p:cNvSpPr txBox="1"/>
          <p:nvPr/>
        </p:nvSpPr>
        <p:spPr>
          <a:xfrm>
            <a:off x="995916" y="3205269"/>
            <a:ext cx="4552507" cy="430887"/>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en-US" altLang="zh-CN"/>
              <a:t>①1958—1961</a:t>
            </a:r>
            <a:r>
              <a:rPr lang="zh-CN" altLang="en-US"/>
              <a:t>年第二次柏林危机            </a:t>
            </a:r>
          </a:p>
        </p:txBody>
      </p:sp>
      <p:sp>
        <p:nvSpPr>
          <p:cNvPr id="4" name="矩形 3"/>
          <p:cNvSpPr/>
          <p:nvPr/>
        </p:nvSpPr>
        <p:spPr>
          <a:xfrm>
            <a:off x="995916" y="3665847"/>
            <a:ext cx="4020652" cy="40011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②1962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年</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10</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月古巴导弹危机</a:t>
            </a:r>
          </a:p>
        </p:txBody>
      </p:sp>
      <p:grpSp>
        <p:nvGrpSpPr>
          <p:cNvPr id="6" name="组合 5"/>
          <p:cNvGrpSpPr/>
          <p:nvPr/>
        </p:nvGrpSpPr>
        <p:grpSpPr>
          <a:xfrm>
            <a:off x="7638479" y="1091863"/>
            <a:ext cx="4081863" cy="2640399"/>
            <a:chOff x="7022484" y="-59326"/>
            <a:chExt cx="4344134" cy="3413159"/>
          </a:xfrm>
        </p:grpSpPr>
        <p:pic>
          <p:nvPicPr>
            <p:cNvPr id="15" name="Picture 12" descr="http://img.xixik.net/cimg/009/xixik_675feb12e7ef3c34.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67800" y="-59326"/>
              <a:ext cx="4298818" cy="3023654"/>
            </a:xfrm>
            <a:prstGeom prst="rect">
              <a:avLst/>
            </a:prstGeom>
            <a:extLst>
              <a:ext uri="{909E8E84-426E-40DD-AFC4-6F175D3DCCD1}">
                <a14:hiddenFill xmlns:a14="http://schemas.microsoft.com/office/drawing/2010/main">
                  <a:solidFill>
                    <a:srgbClr val="FFFFFF"/>
                  </a:solidFill>
                </a14:hiddenFill>
              </a:ext>
            </a:extLst>
          </p:spPr>
        </p:pic>
        <p:sp>
          <p:nvSpPr>
            <p:cNvPr id="16" name="文本框 15"/>
            <p:cNvSpPr txBox="1"/>
            <p:nvPr/>
          </p:nvSpPr>
          <p:spPr>
            <a:xfrm>
              <a:off x="7022484" y="3015279"/>
              <a:ext cx="2106667" cy="338554"/>
            </a:xfrm>
            <a:prstGeom prst="rect">
              <a:avLst/>
            </a:prstGeom>
          </p:spPr>
          <p:txBody>
            <a:bodyPr wrap="none">
              <a:spAutoFit/>
            </a:bodyPr>
            <a:lstStyle>
              <a:defPPr>
                <a:defRPr lang="zh-CN"/>
              </a:defPPr>
              <a:lvl1pPr>
                <a:defRPr sz="1600">
                  <a:solidFill>
                    <a:srgbClr val="C06468"/>
                  </a:solidFill>
                  <a:ea typeface="宋体" panose="02010600030101010101" pitchFamily="2" charset="-122"/>
                  <a:cs typeface="宋体" panose="02010600030101010101" pitchFamily="2" charset="-122"/>
                </a:defRPr>
              </a:lvl1pPr>
            </a:lstStyle>
            <a:p>
              <a:r>
                <a:rPr lang="zh-CN" altLang="zh-CN"/>
                <a:t>▲ </a:t>
              </a:r>
              <a:r>
                <a:rPr lang="en-US" altLang="zh-CN">
                  <a:solidFill>
                    <a:srgbClr val="231F20"/>
                  </a:solidFill>
                </a:rPr>
                <a:t>1961</a:t>
              </a:r>
              <a:r>
                <a:rPr lang="zh-CN" altLang="en-US">
                  <a:solidFill>
                    <a:srgbClr val="231F20"/>
                  </a:solidFill>
                </a:rPr>
                <a:t>年修建柏林墙</a:t>
              </a:r>
            </a:p>
          </p:txBody>
        </p:sp>
      </p:grpSp>
      <p:pic>
        <p:nvPicPr>
          <p:cNvPr id="21" name="Picture 2" descr="https://timgsa.baidu.com/timg?image&amp;quality=80&amp;size=b9999_10000&amp;sec=1584271970076&amp;di=fd4cc6720b2681b882b6e2f8a24c6d89&amp;imgtype=0&amp;src=http%3A%2F%2Fgss0.baidu.com%2F7LsWdDW5_xN3otqbppnN2DJv%2Fbaidu%2Fpic%2Fitem%2F4afbfbedab64034f8ea00fd2a8c379310b551df1.jpg"/>
          <p:cNvPicPr>
            <a:picLocks noChangeAspect="1" noChangeArrowheads="1"/>
          </p:cNvPicPr>
          <p:nvPr/>
        </p:nvPicPr>
        <p:blipFill>
          <a:blip r:embed="rId4">
            <a:lum contrast="20000"/>
            <a:extLst>
              <a:ext uri="{28A0092B-C50C-407E-A947-70E740481C1C}">
                <a14:useLocalDpi xmlns:a14="http://schemas.microsoft.com/office/drawing/2010/main" val="0"/>
              </a:ext>
            </a:extLst>
          </a:blip>
          <a:srcRect l="3746" t="7284" r="10438" b="6723"/>
          <a:stretch>
            <a:fillRect/>
          </a:stretch>
        </p:blipFill>
        <p:spPr bwMode="auto">
          <a:xfrm>
            <a:off x="995917" y="4249768"/>
            <a:ext cx="5979042" cy="2461550"/>
          </a:xfrm>
          <a:prstGeom prst="rect">
            <a:avLst/>
          </a:prstGeom>
          <a:extLst>
            <a:ext uri="{909E8E84-426E-40DD-AFC4-6F175D3DCCD1}">
              <a14:hiddenFill xmlns:a14="http://schemas.microsoft.com/office/drawing/2010/main">
                <a:solidFill>
                  <a:srgbClr val="FFFFFF"/>
                </a:solidFill>
              </a14:hiddenFill>
            </a:ext>
          </a:extLst>
        </p:spPr>
      </p:pic>
      <p:sp>
        <p:nvSpPr>
          <p:cNvPr id="17" name="矩形 16"/>
          <p:cNvSpPr/>
          <p:nvPr/>
        </p:nvSpPr>
        <p:spPr>
          <a:xfrm>
            <a:off x="1091609" y="1983257"/>
            <a:ext cx="6096000"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20世纪50年代中期以后，东西方关系既有</a:t>
            </a:r>
            <a:r>
              <a:rPr lang="zh-CN" altLang="zh-CN" sz="2200" b="1">
                <a:solidFill>
                  <a:srgbClr val="FF0000"/>
                </a:solidFill>
                <a:latin typeface="仿宋" panose="02010609060101010101" pitchFamily="49" charset="-122"/>
                <a:ea typeface="仿宋" panose="02010609060101010101" pitchFamily="49" charset="-122"/>
                <a:cs typeface="Times New Roman" panose="02020603050405020304" pitchFamily="18" charset="0"/>
              </a:rPr>
              <a:t>缓和</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也有激烈的</a:t>
            </a:r>
            <a:r>
              <a:rPr lang="zh-CN" altLang="zh-CN" sz="2200" b="1">
                <a:solidFill>
                  <a:srgbClr val="FF0000"/>
                </a:solidFill>
                <a:latin typeface="仿宋" panose="02010609060101010101" pitchFamily="49" charset="-122"/>
                <a:ea typeface="仿宋" panose="02010609060101010101" pitchFamily="49" charset="-122"/>
                <a:cs typeface="Times New Roman" panose="02020603050405020304" pitchFamily="18" charset="0"/>
              </a:rPr>
              <a:t>冷战对抗</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8" name="矩形 17"/>
          <p:cNvSpPr/>
          <p:nvPr/>
        </p:nvSpPr>
        <p:spPr>
          <a:xfrm>
            <a:off x="640738" y="1562745"/>
            <a:ext cx="1462260" cy="430887"/>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）特点</a:t>
            </a:r>
          </a:p>
        </p:txBody>
      </p:sp>
      <p:sp>
        <p:nvSpPr>
          <p:cNvPr id="22" name="矩形 21"/>
          <p:cNvSpPr/>
          <p:nvPr/>
        </p:nvSpPr>
        <p:spPr>
          <a:xfrm>
            <a:off x="637194" y="2830608"/>
            <a:ext cx="1462260" cy="430887"/>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）表现</a:t>
            </a:r>
          </a:p>
        </p:txBody>
      </p:sp>
      <p:grpSp>
        <p:nvGrpSpPr>
          <p:cNvPr id="2" name="组合 1"/>
          <p:cNvGrpSpPr/>
          <p:nvPr/>
        </p:nvGrpSpPr>
        <p:grpSpPr>
          <a:xfrm>
            <a:off x="7677059" y="3888659"/>
            <a:ext cx="4137020" cy="2824833"/>
            <a:chOff x="7677059" y="3888659"/>
            <a:chExt cx="4137020" cy="2824833"/>
          </a:xfrm>
        </p:grpSpPr>
        <p:sp>
          <p:nvSpPr>
            <p:cNvPr id="5" name="矩形 4"/>
            <p:cNvSpPr/>
            <p:nvPr/>
          </p:nvSpPr>
          <p:spPr>
            <a:xfrm>
              <a:off x="7677059" y="6374938"/>
              <a:ext cx="1620957" cy="338554"/>
            </a:xfrm>
            <a:prstGeom prst="rect">
              <a:avLst/>
            </a:prstGeom>
          </p:spPr>
          <p:txBody>
            <a:bodyPr wrap="none">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sz="1600">
                  <a:solidFill>
                    <a:srgbClr val="231F20"/>
                  </a:solidFill>
                  <a:ea typeface="宋体" panose="02010600030101010101" pitchFamily="2" charset="-122"/>
                </a:rPr>
                <a:t>古巴导弹危机</a:t>
              </a:r>
            </a:p>
          </p:txBody>
        </p:sp>
        <p:pic>
          <p:nvPicPr>
            <p:cNvPr id="23" name="Picture 2" descr="https://timgsa.baidu.com/timg?image&amp;quality=80&amp;size=b9999_10000&amp;sec=1584274160388&amp;di=4cd48e32e38396d5e01dbc3327716aa2&amp;imgtype=0&amp;src=http%3A%2F%2Fupload.taihainet.com%2F2017%2F0420%2F1492649978402.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677059" y="3888659"/>
              <a:ext cx="4137020" cy="2541020"/>
            </a:xfrm>
            <a:prstGeom prst="rect">
              <a:avLst/>
            </a:prstGeom>
            <a:extLst>
              <a:ext uri="{909E8E84-426E-40DD-AFC4-6F175D3DCCD1}">
                <a14:hiddenFill xmlns:a14="http://schemas.microsoft.com/office/drawing/2010/main">
                  <a:solidFill>
                    <a:srgbClr val="FFFFFF"/>
                  </a:solidFill>
                </a14:hiddenFill>
              </a:ext>
            </a:extLst>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arn(inVertical)">
                                      <p:cBhvr>
                                        <p:cTn id="11" dur="500"/>
                                        <p:tgtEl>
                                          <p:spTgt spid="14"/>
                                        </p:tgtEl>
                                      </p:cBhvr>
                                    </p:animEffect>
                                  </p:childTnLst>
                                </p:cTn>
                              </p:par>
                            </p:childTnLst>
                          </p:cTn>
                        </p:par>
                        <p:par>
                          <p:cTn id="12" fill="hold" nodeType="afterGroup">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nodeType="afterGroup">
                            <p:stCondLst>
                              <p:cond delay="1500"/>
                            </p:stCondLst>
                            <p:childTnLst>
                              <p:par>
                                <p:cTn id="17" presetID="16" presetClass="entr" presetSubtype="2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4" grpId="0"/>
      <p:bldP spid="2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p>
        </p:txBody>
      </p:sp>
      <p:grpSp>
        <p:nvGrpSpPr>
          <p:cNvPr id="18" name="组合 17"/>
          <p:cNvGrpSpPr/>
          <p:nvPr/>
        </p:nvGrpSpPr>
        <p:grpSpPr>
          <a:xfrm>
            <a:off x="1022819" y="3068842"/>
            <a:ext cx="4801314" cy="2608915"/>
            <a:chOff x="7214189" y="696406"/>
            <a:chExt cx="4801314" cy="2608915"/>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4189" y="696406"/>
              <a:ext cx="4120118" cy="2111417"/>
            </a:xfrm>
            <a:prstGeom prst="rect">
              <a:avLst/>
            </a:prstGeom>
          </p:spPr>
        </p:pic>
        <p:sp>
          <p:nvSpPr>
            <p:cNvPr id="11" name="矩形 10"/>
            <p:cNvSpPr/>
            <p:nvPr/>
          </p:nvSpPr>
          <p:spPr>
            <a:xfrm>
              <a:off x="7214189" y="2935989"/>
              <a:ext cx="4801314" cy="369332"/>
            </a:xfrm>
            <a:prstGeom prst="rect">
              <a:avLst/>
            </a:prstGeom>
          </p:spPr>
          <p:txBody>
            <a:bodyPr wrap="none">
              <a:spAutoFit/>
            </a:bodyPr>
            <a:lstStyle/>
            <a:p>
              <a:r>
                <a:rPr lang="zh-CN" altLang="zh-CN" sz="1600">
                  <a:solidFill>
                    <a:srgbClr val="C06468"/>
                  </a:solidFill>
                  <a:latin typeface="仿宋" panose="02010609060101010101" pitchFamily="49" charset="-122"/>
                  <a:ea typeface="仿宋" panose="02010609060101010101" pitchFamily="49" charset="-122"/>
                  <a:cs typeface="宋体" panose="02010600030101010101" pitchFamily="2" charset="-122"/>
                </a:rPr>
                <a:t>▲</a:t>
              </a:r>
              <a:r>
                <a:rPr lang="zh-CN" altLang="zh-CN">
                  <a:solidFill>
                    <a:srgbClr val="C06468"/>
                  </a:solidFill>
                  <a:latin typeface="仿宋" panose="02010609060101010101" pitchFamily="49" charset="-122"/>
                  <a:ea typeface="仿宋" panose="02010609060101010101" pitchFamily="49" charset="-122"/>
                  <a:cs typeface="宋体" panose="02010600030101010101" pitchFamily="2" charset="-122"/>
                </a:rPr>
                <a:t> </a:t>
              </a:r>
              <a:r>
                <a:rPr lang="en-US" altLang="zh-CN">
                  <a:latin typeface="仿宋" panose="02010609060101010101" pitchFamily="49" charset="-122"/>
                  <a:ea typeface="仿宋" panose="02010609060101010101" pitchFamily="49" charset="-122"/>
                </a:rPr>
                <a:t>20</a:t>
              </a:r>
              <a:r>
                <a:rPr lang="zh-CN" altLang="en-US">
                  <a:latin typeface="仿宋" panose="02010609060101010101" pitchFamily="49" charset="-122"/>
                  <a:ea typeface="仿宋" panose="02010609060101010101" pitchFamily="49" charset="-122"/>
                </a:rPr>
                <a:t>纪</a:t>
              </a:r>
              <a:r>
                <a:rPr lang="en-US" altLang="zh-CN">
                  <a:latin typeface="仿宋" panose="02010609060101010101" pitchFamily="49" charset="-122"/>
                  <a:ea typeface="仿宋" panose="02010609060101010101" pitchFamily="49" charset="-122"/>
                </a:rPr>
                <a:t>50-70</a:t>
              </a:r>
              <a:r>
                <a:rPr lang="zh-CN" altLang="en-US">
                  <a:latin typeface="仿宋" panose="02010609060101010101" pitchFamily="49" charset="-122"/>
                  <a:ea typeface="仿宋" panose="02010609060101010101" pitchFamily="49" charset="-122"/>
                </a:rPr>
                <a:t>年代主要本主交国家经济增长率</a:t>
              </a:r>
            </a:p>
          </p:txBody>
        </p:sp>
      </p:grpSp>
      <p:sp>
        <p:nvSpPr>
          <p:cNvPr id="19" name="矩形 18"/>
          <p:cNvSpPr/>
          <p:nvPr/>
        </p:nvSpPr>
        <p:spPr>
          <a:xfrm>
            <a:off x="6209747" y="1578787"/>
            <a:ext cx="5595752" cy="1015663"/>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00"/>
                </a:solidFill>
                <a:latin typeface="仿宋" panose="02010609060101010101" pitchFamily="49" charset="-122"/>
                <a:ea typeface="仿宋" panose="02010609060101010101" pitchFamily="49" charset="-122"/>
              </a:rPr>
              <a:t>材料一  </a:t>
            </a:r>
            <a:r>
              <a:rPr lang="en-US" altLang="zh-CN" sz="2000" b="1">
                <a:solidFill>
                  <a:srgbClr val="000000"/>
                </a:solidFill>
                <a:latin typeface="仿宋" panose="02010609060101010101" pitchFamily="49" charset="-122"/>
                <a:ea typeface="仿宋" panose="02010609060101010101" pitchFamily="49" charset="-122"/>
              </a:rPr>
              <a:t>1959</a:t>
            </a:r>
            <a:r>
              <a:rPr lang="zh-CN" altLang="en-US" sz="2000" b="1">
                <a:solidFill>
                  <a:srgbClr val="000000"/>
                </a:solidFill>
                <a:latin typeface="仿宋" panose="02010609060101010101" pitchFamily="49" charset="-122"/>
                <a:ea typeface="仿宋" panose="02010609060101010101" pitchFamily="49" charset="-122"/>
              </a:rPr>
              <a:t>年法国总统藏高乐提出“欧洲是欧洲人的欧洲”，奉行</a:t>
            </a:r>
            <a:r>
              <a:rPr lang="zh-CN" altLang="en-US" sz="2000" b="1">
                <a:solidFill>
                  <a:srgbClr val="FF0000"/>
                </a:solidFill>
                <a:latin typeface="仿宋" panose="02010609060101010101" pitchFamily="49" charset="-122"/>
                <a:ea typeface="仿宋" panose="02010609060101010101" pitchFamily="49" charset="-122"/>
              </a:rPr>
              <a:t>独立自主</a:t>
            </a:r>
            <a:r>
              <a:rPr lang="zh-CN" altLang="en-US" sz="2000" b="1">
                <a:solidFill>
                  <a:srgbClr val="000000"/>
                </a:solidFill>
                <a:latin typeface="仿宋" panose="02010609060101010101" pitchFamily="49" charset="-122"/>
                <a:ea typeface="仿宋" panose="02010609060101010101" pitchFamily="49" charset="-122"/>
              </a:rPr>
              <a:t>的外交政策，以欧洲联合为基础</a:t>
            </a:r>
            <a:r>
              <a:rPr lang="zh-CN" altLang="en-US" sz="2000" b="1">
                <a:solidFill>
                  <a:srgbClr val="FF0000"/>
                </a:solidFill>
                <a:latin typeface="仿宋" panose="02010609060101010101" pitchFamily="49" charset="-122"/>
                <a:ea typeface="仿宋" panose="02010609060101010101" pitchFamily="49" charset="-122"/>
              </a:rPr>
              <a:t>抗衡美国</a:t>
            </a:r>
            <a:r>
              <a:rPr lang="zh-CN" altLang="en-US" sz="2000" b="1">
                <a:solidFill>
                  <a:srgbClr val="000000"/>
                </a:solidFill>
                <a:latin typeface="仿宋" panose="02010609060101010101" pitchFamily="49" charset="-122"/>
                <a:ea typeface="仿宋" panose="02010609060101010101" pitchFamily="49" charset="-122"/>
              </a:rPr>
              <a:t>的政治控制。</a:t>
            </a:r>
          </a:p>
        </p:txBody>
      </p:sp>
      <p:sp>
        <p:nvSpPr>
          <p:cNvPr id="20" name="矩形 19"/>
          <p:cNvSpPr/>
          <p:nvPr/>
        </p:nvSpPr>
        <p:spPr>
          <a:xfrm>
            <a:off x="6209747" y="3068842"/>
            <a:ext cx="5622075" cy="2246769"/>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00"/>
                </a:solidFill>
                <a:latin typeface="仿宋" panose="02010609060101010101" pitchFamily="49" charset="-122"/>
                <a:ea typeface="仿宋" panose="02010609060101010101" pitchFamily="49" charset="-122"/>
              </a:rPr>
              <a:t>材料二  早在</a:t>
            </a:r>
            <a:r>
              <a:rPr lang="en-US" altLang="zh-CN" sz="2000" b="1">
                <a:solidFill>
                  <a:srgbClr val="000000"/>
                </a:solidFill>
                <a:latin typeface="仿宋" panose="02010609060101010101" pitchFamily="49" charset="-122"/>
                <a:ea typeface="仿宋" panose="02010609060101010101" pitchFamily="49" charset="-122"/>
              </a:rPr>
              <a:t>60</a:t>
            </a:r>
            <a:r>
              <a:rPr lang="zh-CN" altLang="en-US" sz="2000" b="1">
                <a:solidFill>
                  <a:srgbClr val="000000"/>
                </a:solidFill>
                <a:latin typeface="仿宋" panose="02010609060101010101" pitchFamily="49" charset="-122"/>
                <a:ea typeface="仿宋" panose="02010609060101010101" pitchFamily="49" charset="-122"/>
              </a:rPr>
              <a:t>年代末日本成为资本主义第二经济大国时</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佐廉政府就提出了“过渡到政治大国</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的口号。进入</a:t>
            </a:r>
            <a:r>
              <a:rPr lang="en-US" altLang="zh-CN" sz="2000" b="1">
                <a:solidFill>
                  <a:srgbClr val="000000"/>
                </a:solidFill>
                <a:latin typeface="仿宋" panose="02010609060101010101" pitchFamily="49" charset="-122"/>
                <a:ea typeface="仿宋" panose="02010609060101010101" pitchFamily="49" charset="-122"/>
              </a:rPr>
              <a:t>80</a:t>
            </a:r>
            <a:r>
              <a:rPr lang="zh-CN" altLang="en-US" sz="2000" b="1">
                <a:solidFill>
                  <a:srgbClr val="000000"/>
                </a:solidFill>
                <a:latin typeface="仿宋" panose="02010609060101010101" pitchFamily="49" charset="-122"/>
                <a:ea typeface="仿宋" panose="02010609060101010101" pitchFamily="49" charset="-122"/>
              </a:rPr>
              <a:t>年代，日本把</a:t>
            </a:r>
            <a:r>
              <a:rPr lang="zh-CN" altLang="en-US" sz="2000" b="1">
                <a:solidFill>
                  <a:srgbClr val="FF0000"/>
                </a:solidFill>
                <a:latin typeface="仿宋" panose="02010609060101010101" pitchFamily="49" charset="-122"/>
                <a:ea typeface="仿宋" panose="02010609060101010101" pitchFamily="49" charset="-122"/>
              </a:rPr>
              <a:t>谋求政治大国</a:t>
            </a:r>
            <a:r>
              <a:rPr lang="zh-CN" altLang="en-US" sz="2000" b="1">
                <a:solidFill>
                  <a:srgbClr val="000000"/>
                </a:solidFill>
                <a:latin typeface="仿宋" panose="02010609060101010101" pitchFamily="49" charset="-122"/>
                <a:ea typeface="仿宋" panose="02010609060101010101" pitchFamily="49" charset="-122"/>
              </a:rPr>
              <a:t>作为对外战略的</a:t>
            </a:r>
            <a:r>
              <a:rPr lang="zh-CN" altLang="en-US" sz="2000" b="1">
                <a:solidFill>
                  <a:srgbClr val="FF0000"/>
                </a:solidFill>
                <a:latin typeface="仿宋" panose="02010609060101010101" pitchFamily="49" charset="-122"/>
                <a:ea typeface="仿宋" panose="02010609060101010101" pitchFamily="49" charset="-122"/>
              </a:rPr>
              <a:t>主要目标</a:t>
            </a:r>
            <a:r>
              <a:rPr lang="zh-CN" altLang="en-US" sz="2000" b="1">
                <a:solidFill>
                  <a:srgbClr val="000000"/>
                </a:solidFill>
                <a:latin typeface="仿宋" panose="02010609060101010101" pitchFamily="49" charset="-122"/>
                <a:ea typeface="仿宋" panose="02010609060101010101" pitchFamily="49" charset="-122"/>
              </a:rPr>
              <a:t>。</a:t>
            </a:r>
            <a:r>
              <a:rPr lang="en-US" altLang="zh-CN" sz="2000" b="1">
                <a:solidFill>
                  <a:srgbClr val="000000"/>
                </a:solidFill>
                <a:latin typeface="仿宋" panose="02010609060101010101" pitchFamily="49" charset="-122"/>
                <a:ea typeface="仿宋" panose="02010609060101010101" pitchFamily="49" charset="-122"/>
              </a:rPr>
              <a:t>1981</a:t>
            </a:r>
            <a:r>
              <a:rPr lang="zh-CN" altLang="en-US" sz="2000" b="1">
                <a:solidFill>
                  <a:srgbClr val="000000"/>
                </a:solidFill>
                <a:latin typeface="仿宋" panose="02010609060101010101" pitchFamily="49" charset="-122"/>
                <a:ea typeface="仿宋" panose="02010609060101010101" pitchFamily="49" charset="-122"/>
              </a:rPr>
              <a:t>年</a:t>
            </a:r>
            <a:r>
              <a:rPr lang="en-US" altLang="zh-CN" sz="2000" b="1">
                <a:solidFill>
                  <a:srgbClr val="000000"/>
                </a:solidFill>
                <a:latin typeface="仿宋" panose="02010609060101010101" pitchFamily="49" charset="-122"/>
                <a:ea typeface="仿宋" panose="02010609060101010101" pitchFamily="49" charset="-122"/>
              </a:rPr>
              <a:t>7</a:t>
            </a:r>
            <a:r>
              <a:rPr lang="zh-CN" altLang="en-US" sz="2000" b="1">
                <a:solidFill>
                  <a:srgbClr val="000000"/>
                </a:solidFill>
                <a:latin typeface="仿宋" panose="02010609060101010101" pitchFamily="49" charset="-122"/>
                <a:ea typeface="仿宋" panose="02010609060101010101" pitchFamily="49" charset="-122"/>
              </a:rPr>
              <a:t>月</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中曾根首相在他的故乡发表讲话时说</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要在世界政治中提高日本的发言权，增加日本不仅作为经济大国的份量，而且作为政治大国的份量。</a:t>
            </a:r>
            <a:r>
              <a:rPr lang="en-US" altLang="zh-CN" sz="2000" b="1">
                <a:solidFill>
                  <a:srgbClr val="000000"/>
                </a:solidFill>
                <a:latin typeface="仿宋" panose="02010609060101010101" pitchFamily="49" charset="-122"/>
                <a:ea typeface="仿宋" panose="02010609060101010101" pitchFamily="49" charset="-122"/>
              </a:rPr>
              <a:t>”</a:t>
            </a:r>
            <a:endParaRPr lang="zh-CN" altLang="en-US" sz="2000" b="1">
              <a:solidFill>
                <a:srgbClr val="000000"/>
              </a:solidFill>
              <a:latin typeface="仿宋" pitchFamily="49" charset="-122"/>
              <a:ea typeface="仿宋" pitchFamily="49" charset="-122"/>
            </a:endParaRPr>
          </a:p>
        </p:txBody>
      </p:sp>
      <p:sp>
        <p:nvSpPr>
          <p:cNvPr id="22" name="矩形 21"/>
          <p:cNvSpPr/>
          <p:nvPr/>
        </p:nvSpPr>
        <p:spPr>
          <a:xfrm>
            <a:off x="867438" y="5930388"/>
            <a:ext cx="4698722" cy="430887"/>
          </a:xfrm>
          <a:prstGeom prst="rect">
            <a:avLst/>
          </a:prstGeom>
          <a:solidFill>
            <a:srgbClr val="FFFF00"/>
          </a:solidFill>
        </p:spPr>
        <p:txBody>
          <a:bodyPr wrap="square">
            <a:spAutoFit/>
          </a:bodyPr>
          <a:lstStyle/>
          <a:p>
            <a:r>
              <a:rPr lang="zh-CN" altLang="zh-CN" sz="2200" b="1">
                <a:solidFill>
                  <a:srgbClr val="FF0000"/>
                </a:solidFill>
                <a:latin typeface="华文新魏" panose="02010800040101010101" pitchFamily="2" charset="-122"/>
                <a:ea typeface="华文新魏" panose="02010800040101010101" pitchFamily="2" charset="-122"/>
              </a:rPr>
              <a:t>表明以美国为首的西方集团逐渐分化</a:t>
            </a:r>
            <a:endParaRPr lang="zh-CN" altLang="en-US" sz="2200" b="1">
              <a:solidFill>
                <a:srgbClr val="FF0000"/>
              </a:solidFill>
              <a:latin typeface="华文新魏" panose="02010800040101010101" pitchFamily="2" charset="-122"/>
              <a:ea typeface="华文新魏" panose="02010800040101010101" pitchFamily="2" charset="-122"/>
            </a:endParaRPr>
          </a:p>
        </p:txBody>
      </p:sp>
      <p:sp>
        <p:nvSpPr>
          <p:cNvPr id="12" name="文本框 11"/>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p>
        </p:txBody>
      </p:sp>
      <p:sp>
        <p:nvSpPr>
          <p:cNvPr id="12" name="文本框 11"/>
          <p:cNvSpPr txBox="1"/>
          <p:nvPr/>
        </p:nvSpPr>
        <p:spPr>
          <a:xfrm>
            <a:off x="726904" y="2777888"/>
            <a:ext cx="5078473" cy="769441"/>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solidFill>
                  <a:srgbClr val="0000FF"/>
                </a:solidFill>
              </a:rPr>
              <a:t>（</a:t>
            </a:r>
            <a:r>
              <a:rPr lang="en-US" altLang="zh-CN">
                <a:solidFill>
                  <a:srgbClr val="0000FF"/>
                </a:solidFill>
              </a:rPr>
              <a:t>3</a:t>
            </a:r>
            <a:r>
              <a:rPr lang="zh-CN" altLang="en-US">
                <a:solidFill>
                  <a:srgbClr val="0000FF"/>
                </a:solidFill>
              </a:rPr>
              <a:t>）中国成为国际社会中不可忽视的政治力量。</a:t>
            </a:r>
          </a:p>
        </p:txBody>
      </p:sp>
      <p:grpSp>
        <p:nvGrpSpPr>
          <p:cNvPr id="13" name="组合 12"/>
          <p:cNvGrpSpPr/>
          <p:nvPr/>
        </p:nvGrpSpPr>
        <p:grpSpPr>
          <a:xfrm>
            <a:off x="4259821" y="3997450"/>
            <a:ext cx="3431330" cy="2670540"/>
            <a:chOff x="2587260" y="2125152"/>
            <a:chExt cx="3569241" cy="2898825"/>
          </a:xfrm>
        </p:grpSpPr>
        <p:pic>
          <p:nvPicPr>
            <p:cNvPr id="14" name="Picture 8" descr="http://www.globalview.cn/d/file/image/201612/1482283723562386.jpg"/>
            <p:cNvPicPr>
              <a:picLocks noChangeAspect="1" noChangeArrowheads="1"/>
            </p:cNvPicPr>
            <p:nvPr/>
          </p:nvPicPr>
          <p:blipFill>
            <a:blip r:embed="rId3">
              <a:extLst>
                <a:ext uri="{28A0092B-C50C-407E-A947-70E740481C1C}">
                  <a14:useLocalDpi xmlns:a14="http://schemas.microsoft.com/office/drawing/2010/main" val="0"/>
                </a:ext>
              </a:extLst>
            </a:blip>
            <a:srcRect r="25513"/>
            <a:stretch>
              <a:fillRect/>
            </a:stretch>
          </p:blipFill>
          <p:spPr bwMode="auto">
            <a:xfrm>
              <a:off x="2771370" y="2125152"/>
              <a:ext cx="3385131" cy="2437067"/>
            </a:xfrm>
            <a:prstGeom prst="rect">
              <a:avLst/>
            </a:prstGeom>
            <a:extLst>
              <a:ext uri="{909E8E84-426E-40DD-AFC4-6F175D3DCCD1}">
                <a14:hiddenFill xmlns:a14="http://schemas.microsoft.com/office/drawing/2010/main">
                  <a:solidFill>
                    <a:srgbClr val="FFFFFF"/>
                  </a:solidFill>
                </a14:hiddenFill>
              </a:ext>
            </a:extLst>
          </p:spPr>
        </p:pic>
        <p:sp>
          <p:nvSpPr>
            <p:cNvPr id="15" name="文本框 4"/>
            <p:cNvSpPr txBox="1"/>
            <p:nvPr/>
          </p:nvSpPr>
          <p:spPr>
            <a:xfrm>
              <a:off x="2587260" y="4623073"/>
              <a:ext cx="3045631" cy="400904"/>
            </a:xfrm>
            <a:prstGeom prst="rect">
              <a:avLst/>
            </a:prstGeom>
            <a:noFill/>
          </p:spPr>
          <p:txBody>
            <a:bodyPr wrap="square" rtlCol="0">
              <a:spAutoFit/>
            </a:bodyPr>
            <a:lstStyle/>
            <a:p>
              <a:pPr algn="ctr"/>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恢复在联合国合法席位 </a:t>
              </a:r>
            </a:p>
          </p:txBody>
        </p:sp>
      </p:grpSp>
      <p:grpSp>
        <p:nvGrpSpPr>
          <p:cNvPr id="16" name="组合 15"/>
          <p:cNvGrpSpPr/>
          <p:nvPr/>
        </p:nvGrpSpPr>
        <p:grpSpPr>
          <a:xfrm>
            <a:off x="8233044" y="4030017"/>
            <a:ext cx="3089820" cy="2622521"/>
            <a:chOff x="5938975" y="1734556"/>
            <a:chExt cx="3657357" cy="3079676"/>
          </a:xfrm>
        </p:grpSpPr>
        <p:pic>
          <p:nvPicPr>
            <p:cNvPr id="21" name="Picture 4" descr="http://5b0988e595225.cdn.sohucs.com/q_70,c_zoom,w_640/images/20180409/09d887612b2b43749a580edf0a9a3dbc.jpe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938975" y="1734556"/>
              <a:ext cx="3657357" cy="2636518"/>
            </a:xfrm>
            <a:prstGeom prst="rect">
              <a:avLst/>
            </a:prstGeom>
            <a:extLst>
              <a:ext uri="{909E8E84-426E-40DD-AFC4-6F175D3DCCD1}">
                <a14:hiddenFill xmlns:a14="http://schemas.microsoft.com/office/drawing/2010/main">
                  <a:solidFill>
                    <a:srgbClr val="FFFFFF"/>
                  </a:solidFill>
                </a14:hiddenFill>
              </a:ext>
            </a:extLst>
          </p:spPr>
        </p:pic>
        <p:sp>
          <p:nvSpPr>
            <p:cNvPr id="23" name="文本框 4"/>
            <p:cNvSpPr txBox="1"/>
            <p:nvPr/>
          </p:nvSpPr>
          <p:spPr>
            <a:xfrm>
              <a:off x="5938975" y="4444900"/>
              <a:ext cx="2028474"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尼克松访华</a:t>
              </a:r>
              <a:endParaRPr lang="zh-CN" altLang="en-US" sz="2400">
                <a:latin typeface="仿宋" pitchFamily="49" charset="-122"/>
                <a:ea typeface="仿宋" pitchFamily="49" charset="-122"/>
              </a:endParaRPr>
            </a:p>
          </p:txBody>
        </p:sp>
      </p:grpSp>
      <p:grpSp>
        <p:nvGrpSpPr>
          <p:cNvPr id="24" name="组合 23"/>
          <p:cNvGrpSpPr/>
          <p:nvPr/>
        </p:nvGrpSpPr>
        <p:grpSpPr>
          <a:xfrm>
            <a:off x="810076" y="3997450"/>
            <a:ext cx="3148881" cy="2647046"/>
            <a:chOff x="293971" y="3997450"/>
            <a:chExt cx="3148881" cy="2647046"/>
          </a:xfrm>
        </p:grpSpPr>
        <p:sp>
          <p:nvSpPr>
            <p:cNvPr id="25" name="文本框 4"/>
            <p:cNvSpPr txBox="1"/>
            <p:nvPr/>
          </p:nvSpPr>
          <p:spPr>
            <a:xfrm>
              <a:off x="397229" y="6275164"/>
              <a:ext cx="1442045"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两弹一星</a:t>
              </a:r>
            </a:p>
          </p:txBody>
        </p:sp>
        <p:pic>
          <p:nvPicPr>
            <p:cNvPr id="26" name="图片 25"/>
            <p:cNvPicPr>
              <a:picLocks noChangeAspect="1"/>
            </p:cNvPicPr>
            <p:nvPr/>
          </p:nvPicPr>
          <p:blipFill>
            <a:blip r:embed="rId5"/>
            <a:stretch>
              <a:fillRect/>
            </a:stretch>
          </p:blipFill>
          <p:spPr>
            <a:xfrm>
              <a:off x="293971" y="3997450"/>
              <a:ext cx="3148881" cy="2245146"/>
            </a:xfrm>
            <a:prstGeom prst="rect">
              <a:avLst/>
            </a:prstGeom>
          </p:spPr>
        </p:pic>
      </p:grpSp>
      <p:sp>
        <p:nvSpPr>
          <p:cNvPr id="27" name="矩形 26"/>
          <p:cNvSpPr/>
          <p:nvPr/>
        </p:nvSpPr>
        <p:spPr>
          <a:xfrm>
            <a:off x="5888549" y="1137500"/>
            <a:ext cx="6160279" cy="255454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史料实证</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美国不再是从经济角度来说的世界头号国家，超群的世界强国，也不再仅仅有两个超级大国，当我们展望今后五年、十年或许十五年的时候，我们会看</a:t>
            </a:r>
            <a:r>
              <a:rPr lang="zh-CN" altLang="en-US" sz="2000" b="1">
                <a:solidFill>
                  <a:srgbClr val="FF0000"/>
                </a:solidFill>
                <a:latin typeface="仿宋" panose="02010609060101010101" pitchFamily="49" charset="-122"/>
                <a:ea typeface="仿宋" panose="02010609060101010101" pitchFamily="49" charset="-122"/>
              </a:rPr>
              <a:t>五个强大的超经济力量</a:t>
            </a:r>
            <a:r>
              <a:rPr lang="zh-CN" altLang="en-US" sz="2000" b="1">
                <a:solidFill>
                  <a:srgbClr val="000000"/>
                </a:solidFill>
                <a:latin typeface="仿宋" panose="02010609060101010101" pitchFamily="49" charset="-122"/>
                <a:ea typeface="仿宋" panose="02010609060101010101" pitchFamily="49" charset="-122"/>
              </a:rPr>
              <a:t>，它们是：</a:t>
            </a:r>
            <a:r>
              <a:rPr lang="zh-CN" altLang="en-US" sz="2000" b="1">
                <a:solidFill>
                  <a:srgbClr val="FF0000"/>
                </a:solidFill>
                <a:latin typeface="仿宋" panose="02010609060101010101" pitchFamily="49" charset="-122"/>
                <a:ea typeface="仿宋" panose="02010609060101010101" pitchFamily="49" charset="-122"/>
              </a:rPr>
              <a:t>美国</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西欧</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苏联</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大陆中国</a:t>
            </a:r>
            <a:r>
              <a:rPr lang="zh-CN" altLang="en-US" sz="2000" b="1">
                <a:solidFill>
                  <a:srgbClr val="000000"/>
                </a:solidFill>
                <a:latin typeface="仿宋" panose="02010609060101010101" pitchFamily="49" charset="-122"/>
                <a:ea typeface="仿宋" panose="02010609060101010101" pitchFamily="49" charset="-122"/>
              </a:rPr>
              <a:t>，当然还有</a:t>
            </a:r>
            <a:r>
              <a:rPr lang="zh-CN" altLang="en-US" sz="2000" b="1">
                <a:solidFill>
                  <a:srgbClr val="FF0000"/>
                </a:solidFill>
                <a:latin typeface="仿宋" panose="02010609060101010101" pitchFamily="49" charset="-122"/>
                <a:ea typeface="仿宋" panose="02010609060101010101" pitchFamily="49" charset="-122"/>
              </a:rPr>
              <a:t>日本</a:t>
            </a:r>
            <a:r>
              <a:rPr lang="zh-CN" altLang="en-US" sz="2000" b="1">
                <a:solidFill>
                  <a:srgbClr val="000000"/>
                </a:solidFill>
                <a:latin typeface="仿宋" panose="02010609060101010101" pitchFamily="49" charset="-122"/>
                <a:ea typeface="仿宋" panose="02010609060101010101" pitchFamily="49" charset="-122"/>
              </a:rPr>
              <a:t>。</a:t>
            </a:r>
            <a:endParaRPr lang="en-US" altLang="zh-CN" sz="2000" b="1">
              <a:solidFill>
                <a:srgbClr val="000000"/>
              </a:solidFill>
              <a:latin typeface="仿宋" pitchFamily="49" charset="-122"/>
              <a:ea typeface="仿宋" pitchFamily="49" charset="-122"/>
            </a:endParaRPr>
          </a:p>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    </a:t>
            </a:r>
            <a:r>
              <a:rPr lang="zh-CN" altLang="en-US" sz="2000" b="1">
                <a:solidFill>
                  <a:srgbClr val="000000"/>
                </a:solidFill>
                <a:latin typeface="仿宋" panose="02010609060101010101" pitchFamily="49" charset="-122"/>
                <a:ea typeface="仿宋" panose="02010609060101010101" pitchFamily="49" charset="-122"/>
              </a:rPr>
              <a:t>在即将到来的世界中，美国将不再处于十分突出的地位，或者完全占支配地位了。</a:t>
            </a:r>
            <a:endParaRPr lang="en-US" altLang="zh-CN" sz="2000" b="1">
              <a:solidFill>
                <a:srgbClr val="000000"/>
              </a:solidFill>
              <a:latin typeface="仿宋" panose="02010609060101010101" pitchFamily="49" charset="-122"/>
              <a:ea typeface="仿宋" panose="02010609060101010101" pitchFamily="49" charset="-122"/>
            </a:endParaRPr>
          </a:p>
          <a:p>
            <a:pPr algn="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尼克松，</a:t>
            </a:r>
            <a:r>
              <a:rPr lang="en-US" altLang="zh-CN" sz="2000" b="1">
                <a:solidFill>
                  <a:srgbClr val="000000"/>
                </a:solidFill>
                <a:latin typeface="仿宋" panose="02010609060101010101" pitchFamily="49" charset="-122"/>
                <a:ea typeface="仿宋" panose="02010609060101010101" pitchFamily="49" charset="-122"/>
              </a:rPr>
              <a:t>1971</a:t>
            </a:r>
            <a:r>
              <a:rPr lang="zh-CN" altLang="en-US" sz="2000" b="1">
                <a:solidFill>
                  <a:srgbClr val="000000"/>
                </a:solidFill>
                <a:latin typeface="仿宋" panose="02010609060101010101" pitchFamily="49" charset="-122"/>
                <a:ea typeface="仿宋" panose="02010609060101010101" pitchFamily="49" charset="-122"/>
              </a:rPr>
              <a:t>年</a:t>
            </a:r>
          </a:p>
        </p:txBody>
      </p:sp>
      <p:sp>
        <p:nvSpPr>
          <p:cNvPr id="18" name="文本框 17"/>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nodeType="afterGroup">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nodeType="afterGroup">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childTnLst>
                          </p:cTn>
                        </p:par>
                        <p:par>
                          <p:cTn id="16" fill="hold" nodeType="afterGroup">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barn(inVertical)">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578716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r>
              <a:rPr lang="zh-CN" altLang="en-US" sz="2200" b="1">
                <a:latin typeface="华文楷体" panose="02010600040101010101" pitchFamily="2" charset="-122"/>
                <a:ea typeface="华文楷体" panose="02010600040101010101" pitchFamily="2" charset="-122"/>
              </a:rPr>
              <a:t>（</a:t>
            </a:r>
            <a:r>
              <a:rPr lang="en-US" altLang="zh-CN" sz="2200" b="1">
                <a:latin typeface="华文楷体" panose="02010600040101010101" pitchFamily="2" charset="-122"/>
                <a:ea typeface="华文楷体" panose="02010600040101010101" pitchFamily="2" charset="-122"/>
              </a:rPr>
              <a:t>20</a:t>
            </a:r>
            <a:r>
              <a:rPr lang="zh-CN" altLang="en-US" sz="2200" b="1">
                <a:latin typeface="华文楷体" panose="02010600040101010101" pitchFamily="2" charset="-122"/>
                <a:ea typeface="华文楷体" panose="02010600040101010101" pitchFamily="2" charset="-122"/>
              </a:rPr>
              <a:t>世纪六、七十年代）</a:t>
            </a: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p>
        </p:txBody>
      </p:sp>
      <p:sp>
        <p:nvSpPr>
          <p:cNvPr id="12" name="文本框 11"/>
          <p:cNvSpPr txBox="1"/>
          <p:nvPr/>
        </p:nvSpPr>
        <p:spPr>
          <a:xfrm>
            <a:off x="726904" y="2777888"/>
            <a:ext cx="5078473" cy="769441"/>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3</a:t>
            </a:r>
            <a:r>
              <a:rPr lang="zh-CN" altLang="en-US"/>
              <a:t>）中国成为国际社会中不可忽视的政治力量。</a:t>
            </a:r>
          </a:p>
        </p:txBody>
      </p:sp>
      <p:sp>
        <p:nvSpPr>
          <p:cNvPr id="18" name="文本框 17"/>
          <p:cNvSpPr txBox="1"/>
          <p:nvPr/>
        </p:nvSpPr>
        <p:spPr>
          <a:xfrm>
            <a:off x="726904" y="3626413"/>
            <a:ext cx="321313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solidFill>
                  <a:srgbClr val="0000FF"/>
                </a:solidFill>
              </a:rPr>
              <a:t>（</a:t>
            </a:r>
            <a:r>
              <a:rPr lang="en-US" altLang="zh-CN">
                <a:solidFill>
                  <a:srgbClr val="0000FF"/>
                </a:solidFill>
              </a:rPr>
              <a:t>4</a:t>
            </a:r>
            <a:r>
              <a:rPr lang="zh-CN" altLang="en-US">
                <a:solidFill>
                  <a:srgbClr val="0000FF"/>
                </a:solidFill>
              </a:rPr>
              <a:t>）第三世界的兴起。</a:t>
            </a:r>
          </a:p>
        </p:txBody>
      </p:sp>
      <p:sp>
        <p:nvSpPr>
          <p:cNvPr id="19" name="矩形 18"/>
          <p:cNvSpPr/>
          <p:nvPr/>
        </p:nvSpPr>
        <p:spPr>
          <a:xfrm>
            <a:off x="1091574" y="4057300"/>
            <a:ext cx="5194935"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①</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1955年亚非</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会议，</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诞生了体现和平共处原则的“万隆精神”。</a:t>
            </a:r>
          </a:p>
        </p:txBody>
      </p:sp>
      <p:sp>
        <p:nvSpPr>
          <p:cNvPr id="20" name="文本框 19"/>
          <p:cNvSpPr txBox="1"/>
          <p:nvPr/>
        </p:nvSpPr>
        <p:spPr>
          <a:xfrm>
            <a:off x="1127051" y="4944859"/>
            <a:ext cx="4968949"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②不结盟运动的形成标志着展中国家以独立的政治力量</a:t>
            </a:r>
            <a:r>
              <a:rPr lang="zh-CN" altLang="en-US">
                <a:solidFill>
                  <a:srgbClr val="FF0000"/>
                </a:solidFill>
              </a:rPr>
              <a:t>登上国际政治舞台</a:t>
            </a:r>
            <a:r>
              <a:rPr lang="zh-CN" altLang="en-US"/>
              <a:t>。</a:t>
            </a:r>
          </a:p>
        </p:txBody>
      </p:sp>
      <p:sp>
        <p:nvSpPr>
          <p:cNvPr id="22" name="文本框 21"/>
          <p:cNvSpPr txBox="1"/>
          <p:nvPr/>
        </p:nvSpPr>
        <p:spPr>
          <a:xfrm>
            <a:off x="6386625" y="1116234"/>
            <a:ext cx="5698771" cy="2596545"/>
          </a:xfrm>
          <a:prstGeom prst="rect">
            <a:avLst/>
          </a:prstGeom>
          <a:noFill/>
          <a:ln>
            <a:solidFill>
              <a:schemeClr val="accent1"/>
            </a:solidFill>
          </a:ln>
        </p:spPr>
        <p:txBody>
          <a:bodyPr wrap="square" rtlCol="0">
            <a:spAutoFit/>
          </a:bodyPr>
          <a:lstStyle/>
          <a:p>
            <a:pPr fontAlgn="auto">
              <a:lnSpc>
                <a:spcPct val="120000"/>
              </a:lnSpc>
            </a:pPr>
            <a:r>
              <a:rPr lang="zh-CN" altLang="en-US" sz="2000" b="1">
                <a:solidFill>
                  <a:srgbClr val="000000"/>
                </a:solidFill>
                <a:latin typeface="仿宋" panose="02010609060101010101" pitchFamily="49" charset="-122"/>
                <a:ea typeface="仿宋" panose="02010609060101010101" pitchFamily="49" charset="-122"/>
                <a:sym typeface="+mn-ea"/>
              </a:rPr>
              <a:t>材料：南斯拉夫</a:t>
            </a:r>
            <a:r>
              <a:rPr lang="en-US" altLang="zh-CN" sz="2000" b="1">
                <a:solidFill>
                  <a:srgbClr val="000000"/>
                </a:solidFill>
                <a:latin typeface="仿宋" panose="02010609060101010101" pitchFamily="49" charset="-122"/>
                <a:ea typeface="仿宋" panose="02010609060101010101" pitchFamily="49" charset="-122"/>
                <a:sym typeface="+mn-ea"/>
              </a:rPr>
              <a:t>……1948</a:t>
            </a:r>
            <a:r>
              <a:rPr lang="zh-CN" altLang="en-US" sz="2000" b="1">
                <a:solidFill>
                  <a:srgbClr val="000000"/>
                </a:solidFill>
                <a:latin typeface="仿宋" panose="02010609060101010101" pitchFamily="49" charset="-122"/>
                <a:ea typeface="仿宋" panose="02010609060101010101" pitchFamily="49" charset="-122"/>
                <a:sym typeface="+mn-ea"/>
              </a:rPr>
              <a:t>年受到“情报局”不公正对待而脱离社会主义阵营。同时，因西方特别是美国的敌视态度，其对外一直是“极端生硬的反资本主义”</a:t>
            </a:r>
            <a:r>
              <a:rPr lang="en-US" altLang="zh-CN" sz="2000" b="1">
                <a:solidFill>
                  <a:srgbClr val="000000"/>
                </a:solidFill>
                <a:latin typeface="仿宋" panose="02010609060101010101" pitchFamily="49" charset="-122"/>
                <a:ea typeface="仿宋" panose="02010609060101010101" pitchFamily="49" charset="-122"/>
                <a:sym typeface="+mn-ea"/>
              </a:rPr>
              <a:t>……</a:t>
            </a:r>
            <a:r>
              <a:rPr lang="zh-CN" altLang="en-US" sz="2000" b="1">
                <a:solidFill>
                  <a:srgbClr val="000000"/>
                </a:solidFill>
                <a:latin typeface="仿宋" panose="02010609060101010101" pitchFamily="49" charset="-122"/>
                <a:ea typeface="仿宋" panose="02010609060101010101" pitchFamily="49" charset="-122"/>
                <a:sym typeface="+mn-ea"/>
              </a:rPr>
              <a:t>探索</a:t>
            </a:r>
            <a:r>
              <a:rPr lang="zh-CN" altLang="en-US" sz="2000" b="1">
                <a:solidFill>
                  <a:srgbClr val="FF0000"/>
                </a:solidFill>
                <a:latin typeface="仿宋" panose="02010609060101010101" pitchFamily="49" charset="-122"/>
                <a:ea typeface="仿宋" panose="02010609060101010101" pitchFamily="49" charset="-122"/>
                <a:sym typeface="+mn-ea"/>
              </a:rPr>
              <a:t>独立自主</a:t>
            </a:r>
            <a:r>
              <a:rPr lang="zh-CN" altLang="en-US" sz="2000" b="1">
                <a:solidFill>
                  <a:srgbClr val="000000"/>
                </a:solidFill>
                <a:latin typeface="仿宋" panose="02010609060101010101" pitchFamily="49" charset="-122"/>
                <a:ea typeface="仿宋" panose="02010609060101010101" pitchFamily="49" charset="-122"/>
                <a:sym typeface="+mn-ea"/>
              </a:rPr>
              <a:t>过程中，亚非会议的基本思想和方向对其有很大启迪，产生了</a:t>
            </a:r>
            <a:r>
              <a:rPr lang="zh-CN" altLang="en-US" sz="2000" b="1">
                <a:solidFill>
                  <a:srgbClr val="FF0000"/>
                </a:solidFill>
                <a:latin typeface="仿宋" panose="02010609060101010101" pitchFamily="49" charset="-122"/>
                <a:ea typeface="仿宋" panose="02010609060101010101" pitchFamily="49" charset="-122"/>
                <a:sym typeface="+mn-ea"/>
              </a:rPr>
              <a:t>发展中国家联合</a:t>
            </a:r>
            <a:r>
              <a:rPr lang="zh-CN" altLang="en-US" sz="2000" b="1">
                <a:solidFill>
                  <a:srgbClr val="000000"/>
                </a:solidFill>
                <a:latin typeface="仿宋" panose="02010609060101010101" pitchFamily="49" charset="-122"/>
                <a:ea typeface="仿宋" panose="02010609060101010101" pitchFamily="49" charset="-122"/>
                <a:sym typeface="+mn-ea"/>
              </a:rPr>
              <a:t>的思想</a:t>
            </a:r>
            <a:r>
              <a:rPr lang="zh-CN" altLang="en-US" b="1">
                <a:latin typeface="华文中宋" panose="02010600040101010101" pitchFamily="2" charset="-122"/>
                <a:ea typeface="华文中宋" panose="02010600040101010101" pitchFamily="2" charset="-122"/>
                <a:sym typeface="+mn-ea"/>
              </a:rPr>
              <a:t>。</a:t>
            </a:r>
            <a:endParaRPr lang="en-US" altLang="zh-CN" b="1">
              <a:latin typeface="华文中宋" pitchFamily="2" charset="-122"/>
              <a:ea typeface="华文中宋" pitchFamily="2" charset="-122"/>
              <a:sym typeface="+mn-ea"/>
            </a:endParaRPr>
          </a:p>
          <a:p>
            <a:pPr algn="r" fontAlgn="auto">
              <a:lnSpc>
                <a:spcPct val="120000"/>
              </a:lnSpc>
            </a:pPr>
            <a:r>
              <a:rPr lang="en-US" altLang="zh-CN" b="1" i="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吴于廑、齐世荣</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世界史</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现代编</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a:latin typeface="楷体" pitchFamily="49" charset="-122"/>
              <a:ea typeface="楷体" pitchFamily="49" charset="-122"/>
              <a:cs typeface="楷体" panose="02010609060101010101" pitchFamily="49" charset="-122"/>
            </a:endParaRPr>
          </a:p>
        </p:txBody>
      </p:sp>
      <p:grpSp>
        <p:nvGrpSpPr>
          <p:cNvPr id="3" name="组合 2"/>
          <p:cNvGrpSpPr/>
          <p:nvPr/>
        </p:nvGrpSpPr>
        <p:grpSpPr>
          <a:xfrm>
            <a:off x="6492951" y="3873726"/>
            <a:ext cx="5194935" cy="2788339"/>
            <a:chOff x="6492951" y="3873726"/>
            <a:chExt cx="5194935" cy="2788339"/>
          </a:xfrm>
        </p:grpSpPr>
        <p:sp>
          <p:nvSpPr>
            <p:cNvPr id="28" name="矩形 27"/>
            <p:cNvSpPr/>
            <p:nvPr/>
          </p:nvSpPr>
          <p:spPr>
            <a:xfrm>
              <a:off x="6626989" y="6292733"/>
              <a:ext cx="4926858" cy="369332"/>
            </a:xfrm>
            <a:prstGeom prst="rect">
              <a:avLst/>
            </a:prstGeom>
          </p:spPr>
          <p:txBody>
            <a:bodyPr wrap="square">
              <a:spAutoFit/>
            </a:bodyPr>
            <a:lstStyle/>
            <a:p>
              <a:r>
                <a:rPr lang="zh-CN" altLang="zh-CN" sz="1600">
                  <a:solidFill>
                    <a:srgbClr val="C06468"/>
                  </a:solidFill>
                  <a:ea typeface="宋体" panose="02010600030101010101" pitchFamily="2" charset="-122"/>
                  <a:cs typeface="宋体" panose="02010600030101010101" pitchFamily="2" charset="-122"/>
                </a:rPr>
                <a:t>▲ </a:t>
              </a:r>
              <a:r>
                <a:rPr lang="zh-CN" altLang="en-US">
                  <a:latin typeface="仿宋" panose="02010609060101010101" pitchFamily="49" charset="-122"/>
                  <a:ea typeface="仿宋" panose="02010609060101010101" pitchFamily="49" charset="-122"/>
                </a:rPr>
                <a:t>1961年第一次不结盟运动首脑会议召开</a:t>
              </a:r>
            </a:p>
          </p:txBody>
        </p:sp>
        <p:pic>
          <p:nvPicPr>
            <p:cNvPr id="29" name="Picture 2"/>
            <p:cNvPicPr>
              <a:picLocks noChangeAspect="1"/>
            </p:cNvPicPr>
            <p:nvPr/>
          </p:nvPicPr>
          <p:blipFill>
            <a:blip r:embed="rId3">
              <a:lum bright="-6000"/>
            </a:blip>
            <a:srcRect l="1138" t="1405" r="1138" b="18268"/>
            <a:stretch>
              <a:fillRect/>
            </a:stretch>
          </p:blipFill>
          <p:spPr>
            <a:xfrm>
              <a:off x="6492951" y="3873726"/>
              <a:ext cx="5194935" cy="2258060"/>
            </a:xfrm>
            <a:prstGeom prst="roundRect">
              <a:avLst/>
            </a:prstGeom>
            <a:noFill/>
            <a:ln w="9525">
              <a:solidFill>
                <a:schemeClr val="tx1"/>
              </a:solidFill>
            </a:ln>
          </p:spPr>
        </p:pic>
      </p:grpSp>
      <p:sp>
        <p:nvSpPr>
          <p:cNvPr id="31" name="对话气泡: 圆角矩形 30"/>
          <p:cNvSpPr/>
          <p:nvPr/>
        </p:nvSpPr>
        <p:spPr>
          <a:xfrm>
            <a:off x="8079526" y="5235849"/>
            <a:ext cx="2673467" cy="457468"/>
          </a:xfrm>
          <a:prstGeom prst="wedgeRoundRectCallout">
            <a:avLst>
              <a:gd name="adj1" fmla="val -19810"/>
              <a:gd name="adj2" fmla="val 154897"/>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不结盟和非集团化原则</a:t>
            </a:r>
          </a:p>
        </p:txBody>
      </p:sp>
      <p:sp>
        <p:nvSpPr>
          <p:cNvPr id="15" name="文本框 14"/>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childTnLst>
                          </p:cTn>
                        </p:par>
                        <p:par>
                          <p:cTn id="17" fill="hold" nodeType="afterGroup">
                            <p:stCondLst>
                              <p:cond delay="500"/>
                            </p:stCondLst>
                            <p:childTnLst>
                              <p:par>
                                <p:cTn id="18" presetID="16" presetClass="entr" presetSubtype="2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P spid="3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435463" y="1008621"/>
            <a:ext cx="3462807" cy="430887"/>
          </a:xfrm>
          <a:prstGeom prst="rect">
            <a:avLst/>
          </a:prstGeom>
        </p:spPr>
        <p:txBody>
          <a:bodyPr wrap="none">
            <a:spAutoFit/>
          </a:bodyPr>
          <a:lstStyle>
            <a:defPPr>
              <a:defRPr lang="zh-CN"/>
            </a:defPPr>
            <a:lvl1pPr>
              <a:defRPr sz="2200" b="1">
                <a:latin typeface="微软雅黑" panose="020b0503020204020204" charset="-122"/>
                <a:ea typeface="微软雅黑" panose="020b0503020204020204" charset="-122"/>
              </a:defRPr>
            </a:lvl1pPr>
          </a:lstStyle>
          <a:p>
            <a:r>
              <a:rPr lang="en-US" altLang="zh-CN"/>
              <a:t>3</a:t>
            </a:r>
            <a:r>
              <a:rPr lang="zh-CN" altLang="en-US"/>
              <a:t>、社会主义阵营开始瓦解</a:t>
            </a:r>
          </a:p>
        </p:txBody>
      </p:sp>
      <p:sp>
        <p:nvSpPr>
          <p:cNvPr id="4" name="矩形 3"/>
          <p:cNvSpPr/>
          <p:nvPr/>
        </p:nvSpPr>
        <p:spPr>
          <a:xfrm>
            <a:off x="260598" y="1903565"/>
            <a:ext cx="523220" cy="4109458"/>
          </a:xfrm>
          <a:prstGeom prst="rect">
            <a:avLst/>
          </a:prstGeom>
          <a:ln>
            <a:solidFill>
              <a:srgbClr val="0000FF"/>
            </a:solidFill>
          </a:ln>
        </p:spPr>
        <p:txBody>
          <a:bodyPr vert="eaVert" wrap="none">
            <a:spAutoFit/>
          </a:bodyPr>
          <a:lstStyle/>
          <a:p>
            <a:r>
              <a:rPr lang="zh-CN" altLang="zh-CN" sz="2200" b="1">
                <a:solidFill>
                  <a:srgbClr val="C00000"/>
                </a:solidFill>
                <a:latin typeface="华文新魏" panose="02010800040101010101" pitchFamily="2" charset="-122"/>
                <a:ea typeface="华文新魏" panose="02010800040101010101" pitchFamily="2" charset="-122"/>
              </a:rPr>
              <a:t>苏联的大国主义和民族利己主义</a:t>
            </a:r>
            <a:endParaRPr lang="zh-CN" altLang="en-US" sz="2200" b="1">
              <a:solidFill>
                <a:srgbClr val="C00000"/>
              </a:solidFill>
              <a:latin typeface="华文新魏" pitchFamily="2" charset="-122"/>
              <a:ea typeface="华文新魏" pitchFamily="2" charset="-122"/>
            </a:endParaRPr>
          </a:p>
        </p:txBody>
      </p:sp>
      <p:sp>
        <p:nvSpPr>
          <p:cNvPr id="5" name="矩形 4"/>
          <p:cNvSpPr/>
          <p:nvPr/>
        </p:nvSpPr>
        <p:spPr>
          <a:xfrm>
            <a:off x="857066" y="1977587"/>
            <a:ext cx="6885873" cy="1323439"/>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史料拓展</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苏联通过情报局控制东欧各国，要求东欧各国的社会制度、政权性质与苏联统一。苏联还在东欧各国进行了无情的大清洗，将包括共产党著名领导人在内的几十万人清除出党，以保证苏联政治路线和外交政策的执行。</a:t>
            </a:r>
          </a:p>
        </p:txBody>
      </p:sp>
      <p:sp>
        <p:nvSpPr>
          <p:cNvPr id="6" name="矩形 5"/>
          <p:cNvSpPr/>
          <p:nvPr/>
        </p:nvSpPr>
        <p:spPr>
          <a:xfrm>
            <a:off x="857066" y="3429000"/>
            <a:ext cx="6885873" cy="255454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史料拓展</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苏联不允许东欧国家独立发展重工业，在合营公司、双边贸易、原料供应、价格等方都是不平等的。爱德华</a:t>
            </a:r>
            <a:r>
              <a:rPr lang="en-US" altLang="zh-CN">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卡德尔在他的回忆录中写道：</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在所有联合企业和合办事业中，苏联专家，即居领导地位的苏联人独揽大权</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而我们的甚至连认真查阅这些公司的账目的权利都设有，更谈不上审阅这些公司的技术和经济方针了</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在这种情况下，我们感到我们不仅被排挤到一边</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处于依赖苏联伙伴的地位，而且在经济上受到剩削</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a:t>
            </a:r>
          </a:p>
        </p:txBody>
      </p:sp>
      <p:grpSp>
        <p:nvGrpSpPr>
          <p:cNvPr id="14" name="组合 13"/>
          <p:cNvGrpSpPr/>
          <p:nvPr/>
        </p:nvGrpSpPr>
        <p:grpSpPr>
          <a:xfrm>
            <a:off x="8151500" y="2798801"/>
            <a:ext cx="3357735" cy="2179771"/>
            <a:chOff x="7777830" y="4603394"/>
            <a:chExt cx="3357735" cy="214216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7830" y="4603394"/>
              <a:ext cx="3357735" cy="1797794"/>
            </a:xfrm>
            <a:prstGeom prst="rect">
              <a:avLst/>
            </a:prstGeom>
          </p:spPr>
        </p:pic>
        <p:sp>
          <p:nvSpPr>
            <p:cNvPr id="16" name="文本框 4"/>
            <p:cNvSpPr txBox="1"/>
            <p:nvPr/>
          </p:nvSpPr>
          <p:spPr>
            <a:xfrm>
              <a:off x="7777830" y="6412842"/>
              <a:ext cx="2029234" cy="332712"/>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匈牙利十月事件</a:t>
              </a:r>
            </a:p>
          </p:txBody>
        </p:sp>
      </p:grpSp>
      <p:grpSp>
        <p:nvGrpSpPr>
          <p:cNvPr id="18" name="组合 17"/>
          <p:cNvGrpSpPr/>
          <p:nvPr/>
        </p:nvGrpSpPr>
        <p:grpSpPr>
          <a:xfrm>
            <a:off x="8102639" y="4969165"/>
            <a:ext cx="3439062" cy="1944960"/>
            <a:chOff x="1135112" y="4796488"/>
            <a:chExt cx="3439062" cy="1944960"/>
          </a:xfrm>
        </p:grpSpPr>
        <p:pic>
          <p:nvPicPr>
            <p:cNvPr id="19" name="图片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8784" y="4796488"/>
              <a:ext cx="3395390" cy="1606406"/>
            </a:xfrm>
            <a:prstGeom prst="rect">
              <a:avLst/>
            </a:prstGeom>
          </p:spPr>
        </p:pic>
        <p:sp>
          <p:nvSpPr>
            <p:cNvPr id="20" name="文本框 4"/>
            <p:cNvSpPr txBox="1"/>
            <p:nvPr/>
          </p:nvSpPr>
          <p:spPr>
            <a:xfrm>
              <a:off x="1135112" y="6402894"/>
              <a:ext cx="202923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中苏关系恶化</a:t>
              </a:r>
            </a:p>
          </p:txBody>
        </p:sp>
      </p:grpSp>
      <p:sp>
        <p:nvSpPr>
          <p:cNvPr id="3" name="矩形 2"/>
          <p:cNvSpPr/>
          <p:nvPr/>
        </p:nvSpPr>
        <p:spPr>
          <a:xfrm>
            <a:off x="777931" y="1447661"/>
            <a:ext cx="6994222"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东欧国家反对苏联控制的斗争，以及中苏关系的破裂</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p>
        </p:txBody>
      </p:sp>
      <p:sp>
        <p:nvSpPr>
          <p:cNvPr id="22" name="矩形 21"/>
          <p:cNvSpPr/>
          <p:nvPr/>
        </p:nvSpPr>
        <p:spPr>
          <a:xfrm>
            <a:off x="301626" y="6261636"/>
            <a:ext cx="7575471" cy="430887"/>
          </a:xfrm>
          <a:prstGeom prst="rect">
            <a:avLst/>
          </a:prstGeom>
          <a:solidFill>
            <a:srgbClr val="FFFF00"/>
          </a:solidFill>
        </p:spPr>
        <p:txBody>
          <a:bodyPr wrap="square">
            <a:spAutoFit/>
          </a:bodyPr>
          <a:lstStyle/>
          <a:p>
            <a:r>
              <a:rPr lang="zh-CN" altLang="zh-CN" sz="2200" b="1">
                <a:solidFill>
                  <a:srgbClr val="FF0000"/>
                </a:solidFill>
                <a:latin typeface="华文新魏" panose="02010800040101010101" pitchFamily="2" charset="-122"/>
                <a:ea typeface="华文新魏" panose="02010800040101010101" pitchFamily="2" charset="-122"/>
              </a:rPr>
              <a:t>国际关系的这些变化，对美苏</a:t>
            </a:r>
            <a:r>
              <a:rPr lang="zh-CN" altLang="zh-CN" sz="2200" b="1">
                <a:solidFill>
                  <a:srgbClr val="0000FF"/>
                </a:solidFill>
                <a:latin typeface="华文新魏" panose="02010800040101010101" pitchFamily="2" charset="-122"/>
                <a:ea typeface="华文新魏" panose="02010800040101010101" pitchFamily="2" charset="-122"/>
              </a:rPr>
              <a:t>两极格局</a:t>
            </a:r>
            <a:r>
              <a:rPr lang="zh-CN" altLang="zh-CN" sz="2200" b="1">
                <a:solidFill>
                  <a:srgbClr val="FF0000"/>
                </a:solidFill>
                <a:latin typeface="华文新魏" panose="02010800040101010101" pitchFamily="2" charset="-122"/>
                <a:ea typeface="华文新魏" panose="02010800040101010101" pitchFamily="2" charset="-122"/>
              </a:rPr>
              <a:t>造成了有力</a:t>
            </a:r>
            <a:r>
              <a:rPr lang="zh-CN" altLang="zh-CN" sz="2200" b="1">
                <a:solidFill>
                  <a:srgbClr val="0000FF"/>
                </a:solidFill>
                <a:latin typeface="华文新魏" panose="02010800040101010101" pitchFamily="2" charset="-122"/>
                <a:ea typeface="华文新魏" panose="02010800040101010101" pitchFamily="2" charset="-122"/>
              </a:rPr>
              <a:t>冲击</a:t>
            </a:r>
            <a:r>
              <a:rPr lang="zh-CN" altLang="zh-CN" sz="2200" b="1">
                <a:solidFill>
                  <a:srgbClr val="FF0000"/>
                </a:solidFill>
                <a:latin typeface="华文新魏" panose="02010800040101010101" pitchFamily="2" charset="-122"/>
                <a:ea typeface="华文新魏" panose="02010800040101010101" pitchFamily="2" charset="-122"/>
              </a:rPr>
              <a:t>。</a:t>
            </a:r>
          </a:p>
        </p:txBody>
      </p:sp>
      <p:sp>
        <p:nvSpPr>
          <p:cNvPr id="21" name="文本框 20"/>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grpSp>
        <p:nvGrpSpPr>
          <p:cNvPr id="10" name="组合 9"/>
          <p:cNvGrpSpPr/>
          <p:nvPr/>
        </p:nvGrpSpPr>
        <p:grpSpPr>
          <a:xfrm>
            <a:off x="8146311" y="612545"/>
            <a:ext cx="3357735" cy="2186256"/>
            <a:chOff x="7575419" y="1641605"/>
            <a:chExt cx="3357735" cy="2186256"/>
          </a:xfrm>
        </p:grpSpPr>
        <p:pic>
          <p:nvPicPr>
            <p:cNvPr id="12" name="图片 11"/>
            <p:cNvPicPr>
              <a:picLocks noChangeAspect="1"/>
            </p:cNvPicPr>
            <p:nvPr/>
          </p:nvPicPr>
          <p:blipFill>
            <a:blip r:embed="rId5">
              <a:extLst>
                <a:ext uri="{28A0092B-C50C-407E-A947-70E740481C1C}">
                  <a14:useLocalDpi xmlns:a14="http://schemas.microsoft.com/office/drawing/2010/main" val="0"/>
                </a:ext>
              </a:extLst>
            </a:blip>
            <a:srcRect l="5400" t="8271" r="5400" b="5244"/>
            <a:stretch>
              <a:fillRect/>
            </a:stretch>
          </p:blipFill>
          <p:spPr>
            <a:xfrm>
              <a:off x="7575419" y="1641605"/>
              <a:ext cx="3357735" cy="1870702"/>
            </a:xfrm>
            <a:prstGeom prst="rect">
              <a:avLst/>
            </a:prstGeom>
          </p:spPr>
        </p:pic>
        <p:sp>
          <p:nvSpPr>
            <p:cNvPr id="13" name="文本框 4"/>
            <p:cNvSpPr txBox="1"/>
            <p:nvPr/>
          </p:nvSpPr>
          <p:spPr>
            <a:xfrm>
              <a:off x="7575419" y="3489307"/>
              <a:ext cx="202923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波兰波兹南事件</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par>
                                <p:cTn id="28" presetID="16" presetClass="entr" presetSubtype="21"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par>
                                <p:cTn id="31" presetID="16" presetClass="entr" presetSubtype="2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inVertical)">
                                      <p:cBhvr>
                                        <p:cTn id="33" dur="500"/>
                                        <p:tgtEl>
                                          <p:spTgt spid="18"/>
                                        </p:tgtEl>
                                      </p:cBhvr>
                                    </p:animEffec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barn(inVertical)">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3" grpId="0"/>
      <p:bldP spid="2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itchFamily="49" charset="-122"/>
              <a:ea typeface="仿宋" pitchFamily="49" charset="-122"/>
            </a:endParaRPr>
          </a:p>
        </p:txBody>
      </p:sp>
      <p:sp>
        <p:nvSpPr>
          <p:cNvPr id="4" name="矩形 3"/>
          <p:cNvSpPr/>
          <p:nvPr/>
        </p:nvSpPr>
        <p:spPr>
          <a:xfrm>
            <a:off x="570609" y="1551908"/>
            <a:ext cx="543627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1979</a:t>
            </a:r>
            <a:r>
              <a:rPr lang="zh-CN" altLang="en-US" sz="2200" b="1">
                <a:latin typeface="黑体" panose="02010609060101010101" pitchFamily="49" charset="-122"/>
                <a:ea typeface="黑体" panose="02010609060101010101" pitchFamily="49" charset="-122"/>
              </a:rPr>
              <a:t>年，苏联入侵阿富汗，</a:t>
            </a:r>
            <a:r>
              <a:rPr lang="zh-CN" altLang="zh-CN" sz="2200" b="1">
                <a:latin typeface="黑体" panose="02010609060101010101" pitchFamily="49" charset="-122"/>
                <a:ea typeface="黑体" panose="02010609060101010101" pitchFamily="49" charset="-122"/>
              </a:rPr>
              <a:t>美国</a:t>
            </a:r>
            <a:r>
              <a:rPr lang="zh-CN" altLang="en-US" sz="2200" b="1">
                <a:latin typeface="黑体" panose="02010609060101010101" pitchFamily="49" charset="-122"/>
                <a:ea typeface="黑体" panose="02010609060101010101" pitchFamily="49" charset="-122"/>
              </a:rPr>
              <a:t>实施“战略防御计划”</a:t>
            </a:r>
            <a:r>
              <a:rPr lang="zh-CN" altLang="zh-CN" sz="2200" b="1">
                <a:latin typeface="黑体" panose="02010609060101010101" pitchFamily="49" charset="-122"/>
                <a:ea typeface="黑体" panose="02010609060101010101" pitchFamily="49" charset="-122"/>
              </a:rPr>
              <a:t>。</a:t>
            </a:r>
          </a:p>
        </p:txBody>
      </p:sp>
      <p:sp>
        <p:nvSpPr>
          <p:cNvPr id="5" name="矩形 4"/>
          <p:cNvSpPr/>
          <p:nvPr/>
        </p:nvSpPr>
        <p:spPr>
          <a:xfrm>
            <a:off x="592471" y="1077191"/>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、冷战变化：</a:t>
            </a:r>
            <a:endParaRPr lang="en-US" altLang="zh-CN" sz="2200" b="1">
              <a:latin typeface="微软雅黑" panose="020b0503020204020204" charset="-122"/>
              <a:ea typeface="微软雅黑" panose="020b0503020204020204" charset="-122"/>
            </a:endParaRPr>
          </a:p>
        </p:txBody>
      </p:sp>
      <p:grpSp>
        <p:nvGrpSpPr>
          <p:cNvPr id="6" name="组合 5"/>
          <p:cNvGrpSpPr/>
          <p:nvPr/>
        </p:nvGrpSpPr>
        <p:grpSpPr>
          <a:xfrm>
            <a:off x="1040906" y="2920907"/>
            <a:ext cx="7303866" cy="3847407"/>
            <a:chOff x="5700014" y="2012600"/>
            <a:chExt cx="7303866" cy="3847407"/>
          </a:xfrm>
        </p:grpSpPr>
        <p:sp>
          <p:nvSpPr>
            <p:cNvPr id="7" name="矩形 6"/>
            <p:cNvSpPr/>
            <p:nvPr/>
          </p:nvSpPr>
          <p:spPr>
            <a:xfrm>
              <a:off x="8925373" y="3909485"/>
              <a:ext cx="4078507" cy="1938992"/>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zh-CN" sz="2000">
                  <a:solidFill>
                    <a:srgbClr val="C06468"/>
                  </a:solidFill>
                  <a:ea typeface="宋体" panose="02010600030101010101" pitchFamily="2" charset="-122"/>
                  <a:cs typeface="宋体" panose="02010600030101010101" pitchFamily="2" charset="-122"/>
                </a:rPr>
                <a:t>▲</a:t>
              </a:r>
              <a:r>
                <a:rPr lang="zh-CN" altLang="en-US" sz="2000">
                  <a:solidFill>
                    <a:srgbClr val="000000"/>
                  </a:solidFill>
                  <a:latin typeface="仿宋" panose="02010609060101010101" pitchFamily="49" charset="-122"/>
                  <a:ea typeface="仿宋" panose="02010609060101010101" pitchFamily="49" charset="-122"/>
                </a:rPr>
                <a:t>美国战略防御计划，又称“星球大战”计划。</a:t>
              </a:r>
              <a:r>
                <a:rPr lang="en-US" altLang="zh-CN" sz="2000">
                  <a:solidFill>
                    <a:srgbClr val="000000"/>
                  </a:solidFill>
                  <a:latin typeface="仿宋" panose="02010609060101010101" pitchFamily="49" charset="-122"/>
                  <a:ea typeface="仿宋" panose="02010609060101010101" pitchFamily="49" charset="-122"/>
                </a:rPr>
                <a:t>20</a:t>
              </a:r>
              <a:r>
                <a:rPr lang="zh-CN" altLang="en-US" sz="2000">
                  <a:solidFill>
                    <a:srgbClr val="000000"/>
                  </a:solidFill>
                  <a:latin typeface="仿宋" panose="02010609060101010101" pitchFamily="49" charset="-122"/>
                  <a:ea typeface="仿宋" panose="02010609060101010101" pitchFamily="49" charset="-122"/>
                </a:rPr>
                <a:t>世纪</a:t>
              </a:r>
              <a:r>
                <a:rPr lang="en-US" altLang="zh-CN" sz="2000">
                  <a:solidFill>
                    <a:srgbClr val="000000"/>
                  </a:solidFill>
                  <a:latin typeface="仿宋" panose="02010609060101010101" pitchFamily="49" charset="-122"/>
                  <a:ea typeface="仿宋" panose="02010609060101010101" pitchFamily="49" charset="-122"/>
                </a:rPr>
                <a:t>80</a:t>
              </a:r>
              <a:r>
                <a:rPr lang="zh-CN" altLang="en-US" sz="2000">
                  <a:solidFill>
                    <a:srgbClr val="000000"/>
                  </a:solidFill>
                  <a:latin typeface="仿宋" panose="02010609060101010101" pitchFamily="49" charset="-122"/>
                  <a:ea typeface="仿宋" panose="02010609060101010101" pitchFamily="49" charset="-122"/>
                </a:rPr>
                <a:t>年代初里根政府提出并开始实施的以空间定向能和动能武器技术为主的长远研究计划，是一种使核武器失效的反弹道导弹多层综合战略防御系统。</a:t>
              </a:r>
            </a:p>
          </p:txBody>
        </p:sp>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0014" y="2012600"/>
              <a:ext cx="3118827" cy="3847407"/>
            </a:xfrm>
            <a:prstGeom prst="rect">
              <a:avLst/>
            </a:prstGeom>
          </p:spPr>
        </p:pic>
      </p:grpSp>
      <p:grpSp>
        <p:nvGrpSpPr>
          <p:cNvPr id="2" name="组合 1"/>
          <p:cNvGrpSpPr/>
          <p:nvPr/>
        </p:nvGrpSpPr>
        <p:grpSpPr>
          <a:xfrm>
            <a:off x="6663071" y="980287"/>
            <a:ext cx="4958320" cy="3656751"/>
            <a:chOff x="6968586" y="170177"/>
            <a:chExt cx="4958320" cy="3656751"/>
          </a:xfrm>
        </p:grpSpPr>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6557" y="170177"/>
              <a:ext cx="4880349" cy="3250313"/>
            </a:xfrm>
            <a:prstGeom prst="rect">
              <a:avLst/>
            </a:prstGeom>
          </p:spPr>
        </p:pic>
        <p:sp>
          <p:nvSpPr>
            <p:cNvPr id="8" name="文本框 7"/>
            <p:cNvSpPr txBox="1"/>
            <p:nvPr/>
          </p:nvSpPr>
          <p:spPr>
            <a:xfrm>
              <a:off x="6968586" y="3457596"/>
              <a:ext cx="2239209"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苏联入侵阿富汗</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nodeType="afterGroup">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6" presetClass="entr" presetSubtype="21"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70609" y="1551908"/>
            <a:ext cx="543627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1979</a:t>
            </a:r>
            <a:r>
              <a:rPr lang="zh-CN" altLang="en-US" sz="2200" b="1">
                <a:latin typeface="黑体" panose="02010609060101010101" pitchFamily="49" charset="-122"/>
                <a:ea typeface="黑体" panose="02010609060101010101" pitchFamily="49" charset="-122"/>
              </a:rPr>
              <a:t>年，苏联入侵阿富汗，</a:t>
            </a:r>
            <a:r>
              <a:rPr lang="zh-CN" altLang="zh-CN" sz="2200" b="1">
                <a:latin typeface="黑体" panose="02010609060101010101" pitchFamily="49" charset="-122"/>
                <a:ea typeface="黑体" panose="02010609060101010101" pitchFamily="49" charset="-122"/>
              </a:rPr>
              <a:t>美国</a:t>
            </a:r>
            <a:r>
              <a:rPr lang="zh-CN" altLang="en-US" sz="2200" b="1">
                <a:latin typeface="黑体" panose="02010609060101010101" pitchFamily="49" charset="-122"/>
                <a:ea typeface="黑体" panose="02010609060101010101" pitchFamily="49" charset="-122"/>
              </a:rPr>
              <a:t>实施“战略防御计划”</a:t>
            </a:r>
            <a:r>
              <a:rPr lang="zh-CN" altLang="zh-CN" sz="2200" b="1">
                <a:latin typeface="黑体" panose="02010609060101010101" pitchFamily="49" charset="-122"/>
                <a:ea typeface="黑体" panose="02010609060101010101" pitchFamily="49" charset="-122"/>
              </a:rPr>
              <a:t>。</a:t>
            </a:r>
          </a:p>
        </p:txBody>
      </p:sp>
      <p:sp>
        <p:nvSpPr>
          <p:cNvPr id="5" name="矩形 4"/>
          <p:cNvSpPr/>
          <p:nvPr/>
        </p:nvSpPr>
        <p:spPr>
          <a:xfrm>
            <a:off x="592471" y="1077191"/>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、冷战变化：</a:t>
            </a:r>
            <a:endParaRPr lang="en-US" altLang="zh-CN" sz="2200" b="1">
              <a:latin typeface="微软雅黑" panose="020b0503020204020204" charset="-122"/>
              <a:ea typeface="微软雅黑" panose="020b0503020204020204" charset="-122"/>
            </a:endParaRPr>
          </a:p>
        </p:txBody>
      </p:sp>
      <p:sp>
        <p:nvSpPr>
          <p:cNvPr id="11" name="矩形 10"/>
          <p:cNvSpPr/>
          <p:nvPr/>
        </p:nvSpPr>
        <p:spPr>
          <a:xfrm>
            <a:off x="570609" y="2397828"/>
            <a:ext cx="552539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1985</a:t>
            </a:r>
            <a:r>
              <a:rPr lang="zh-CN" altLang="zh-CN" sz="2200" b="1">
                <a:latin typeface="黑体" panose="02010609060101010101" pitchFamily="49" charset="-122"/>
                <a:ea typeface="黑体" panose="02010609060101010101" pitchFamily="49" charset="-122"/>
              </a:rPr>
              <a:t>年后，美苏关系走向缓和，苏联实行战略收缩。</a:t>
            </a:r>
            <a:endParaRPr lang="zh-CN" altLang="en-US" sz="2200" b="1">
              <a:latin typeface="黑体" panose="02010609060101010101" pitchFamily="49" charset="-122"/>
              <a:ea typeface="黑体" panose="02010609060101010101" pitchFamily="49" charset="-122"/>
            </a:endParaRPr>
          </a:p>
        </p:txBody>
      </p:sp>
      <p:grpSp>
        <p:nvGrpSpPr>
          <p:cNvPr id="19" name="组合 18"/>
          <p:cNvGrpSpPr/>
          <p:nvPr/>
        </p:nvGrpSpPr>
        <p:grpSpPr>
          <a:xfrm>
            <a:off x="8074372" y="2455815"/>
            <a:ext cx="3580013" cy="2107214"/>
            <a:chOff x="5437177" y="4706083"/>
            <a:chExt cx="3580013" cy="2107214"/>
          </a:xfrm>
        </p:grpSpPr>
        <p:pic>
          <p:nvPicPr>
            <p:cNvPr id="17" name="Picture 4" descr="http://news.youth.cn/gj/201708/W020170823269213214902.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37177" y="4706083"/>
              <a:ext cx="3580013" cy="1737296"/>
            </a:xfrm>
            <a:prstGeom prst="rect">
              <a:avLst/>
            </a:prstGeom>
            <a:extLst>
              <a:ext uri="{909E8E84-426E-40DD-AFC4-6F175D3DCCD1}">
                <a14:hiddenFill xmlns:a14="http://schemas.microsoft.com/office/drawing/2010/main">
                  <a:solidFill>
                    <a:srgbClr val="FFFFFF"/>
                  </a:solidFill>
                </a14:hiddenFill>
              </a:ext>
            </a:extLst>
          </p:spPr>
        </p:pic>
        <p:sp>
          <p:nvSpPr>
            <p:cNvPr id="18" name="文本框 17"/>
            <p:cNvSpPr txBox="1"/>
            <p:nvPr/>
          </p:nvSpPr>
          <p:spPr>
            <a:xfrm>
              <a:off x="5437177" y="6474743"/>
              <a:ext cx="1927231"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苏军撤离阿富汗</a:t>
              </a:r>
            </a:p>
          </p:txBody>
        </p:sp>
      </p:grpSp>
      <p:grpSp>
        <p:nvGrpSpPr>
          <p:cNvPr id="2" name="组合 1"/>
          <p:cNvGrpSpPr/>
          <p:nvPr/>
        </p:nvGrpSpPr>
        <p:grpSpPr>
          <a:xfrm>
            <a:off x="8004534" y="4711041"/>
            <a:ext cx="3649851" cy="2194397"/>
            <a:chOff x="8091320" y="4455603"/>
            <a:chExt cx="3649851" cy="2194397"/>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1158" y="4455603"/>
              <a:ext cx="3580013" cy="1877108"/>
            </a:xfrm>
            <a:prstGeom prst="rect">
              <a:avLst/>
            </a:prstGeom>
          </p:spPr>
        </p:pic>
        <p:sp>
          <p:nvSpPr>
            <p:cNvPr id="8" name="矩形 7"/>
            <p:cNvSpPr/>
            <p:nvPr/>
          </p:nvSpPr>
          <p:spPr>
            <a:xfrm>
              <a:off x="8091320" y="6311446"/>
              <a:ext cx="1184940" cy="338554"/>
            </a:xfrm>
            <a:prstGeom prst="rect">
              <a:avLst/>
            </a:prstGeom>
          </p:spPr>
          <p:txBody>
            <a:bodyPr wrap="none">
              <a:spAutoFit/>
            </a:bodyPr>
            <a:lstStyle/>
            <a:p>
              <a:pPr lvl="0"/>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德国统一</a:t>
              </a:r>
            </a:p>
          </p:txBody>
        </p:sp>
      </p:grpSp>
      <p:sp>
        <p:nvSpPr>
          <p:cNvPr id="20" name="对话气泡: 圆角矩形 19"/>
          <p:cNvSpPr/>
          <p:nvPr/>
        </p:nvSpPr>
        <p:spPr>
          <a:xfrm>
            <a:off x="2676765" y="3211099"/>
            <a:ext cx="3021406" cy="457468"/>
          </a:xfrm>
          <a:prstGeom prst="wedgeRoundRectCallout">
            <a:avLst>
              <a:gd name="adj1" fmla="val -34127"/>
              <a:gd name="adj2" fmla="val -103091"/>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以苏联的退让和妥协为前提</a:t>
            </a:r>
          </a:p>
        </p:txBody>
      </p:sp>
      <p:grpSp>
        <p:nvGrpSpPr>
          <p:cNvPr id="21" name="组合 20"/>
          <p:cNvGrpSpPr/>
          <p:nvPr/>
        </p:nvGrpSpPr>
        <p:grpSpPr>
          <a:xfrm>
            <a:off x="570609" y="3927989"/>
            <a:ext cx="6707217" cy="2490956"/>
            <a:chOff x="5096115" y="1850373"/>
            <a:chExt cx="6707217" cy="2490956"/>
          </a:xfrm>
        </p:grpSpPr>
        <p:pic>
          <p:nvPicPr>
            <p:cNvPr id="22" name="图片 21"/>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5096115" y="1850373"/>
              <a:ext cx="4553111" cy="2490956"/>
            </a:xfrm>
            <a:prstGeom prst="rect">
              <a:avLst/>
            </a:prstGeom>
          </p:spPr>
        </p:pic>
        <p:sp>
          <p:nvSpPr>
            <p:cNvPr id="23" name="文本框 22"/>
            <p:cNvSpPr txBox="1"/>
            <p:nvPr/>
          </p:nvSpPr>
          <p:spPr>
            <a:xfrm>
              <a:off x="9719064" y="3392537"/>
              <a:ext cx="2084268" cy="923330"/>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en-US" altLang="zh-CN">
                  <a:latin typeface="仿宋" panose="02010609060101010101" pitchFamily="49" charset="-122"/>
                  <a:ea typeface="仿宋" panose="02010609060101010101" pitchFamily="49" charset="-122"/>
                </a:rPr>
                <a:t>1989</a:t>
              </a:r>
              <a:r>
                <a:rPr lang="zh-CN" altLang="en-US">
                  <a:latin typeface="仿宋" panose="02010609060101010101" pitchFamily="49" charset="-122"/>
                  <a:ea typeface="仿宋" panose="02010609060101010101" pitchFamily="49" charset="-122"/>
                </a:rPr>
                <a:t>年邓小平会见戈尔巴乔夫，宣布中苏关系正常化</a:t>
              </a:r>
            </a:p>
          </p:txBody>
        </p:sp>
      </p:grpSp>
      <p:sp>
        <p:nvSpPr>
          <p:cNvPr id="24" name="文本框 23"/>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anose="02010609060101010101" pitchFamily="49" charset="-122"/>
              <a:ea typeface="仿宋" panose="02010609060101010101" pitchFamily="49" charset="-122"/>
            </a:endParaRPr>
          </a:p>
        </p:txBody>
      </p:sp>
      <p:grpSp>
        <p:nvGrpSpPr>
          <p:cNvPr id="16" name="组合 15"/>
          <p:cNvGrpSpPr/>
          <p:nvPr/>
        </p:nvGrpSpPr>
        <p:grpSpPr>
          <a:xfrm>
            <a:off x="8074372" y="279475"/>
            <a:ext cx="3580013" cy="2128106"/>
            <a:chOff x="5442675" y="3824661"/>
            <a:chExt cx="3580013" cy="2128106"/>
          </a:xfrm>
        </p:grpSpPr>
        <p:sp>
          <p:nvSpPr>
            <p:cNvPr id="14" name="文本框 4"/>
            <p:cNvSpPr txBox="1"/>
            <p:nvPr/>
          </p:nvSpPr>
          <p:spPr>
            <a:xfrm>
              <a:off x="5442675" y="5614213"/>
              <a:ext cx="336224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美苏签署</a:t>
              </a:r>
              <a:r>
                <a:rPr lang="en-US" altLang="zh-CN" sz="1600">
                  <a:latin typeface="仿宋" panose="02010609060101010101" pitchFamily="49" charset="-122"/>
                  <a:ea typeface="仿宋" panose="02010609060101010101" pitchFamily="49" charset="-122"/>
                </a:rPr>
                <a:t>《</a:t>
              </a:r>
              <a:r>
                <a:rPr lang="zh-CN" altLang="en-US" sz="1600">
                  <a:latin typeface="仿宋" panose="02010609060101010101" pitchFamily="49" charset="-122"/>
                  <a:ea typeface="仿宋" panose="02010609060101010101" pitchFamily="49" charset="-122"/>
                </a:rPr>
                <a:t>消除中程导弹条约</a:t>
              </a:r>
              <a:r>
                <a:rPr lang="en-US" altLang="zh-CN" sz="1600">
                  <a:latin typeface="仿宋" panose="02010609060101010101" pitchFamily="49" charset="-122"/>
                  <a:ea typeface="仿宋" panose="02010609060101010101" pitchFamily="49" charset="-122"/>
                </a:rPr>
                <a:t>》</a:t>
              </a:r>
              <a:endParaRPr lang="zh-CN" altLang="en-US" sz="1600">
                <a:latin typeface="仿宋" pitchFamily="49" charset="-122"/>
                <a:ea typeface="仿宋" pitchFamily="49" charset="-122"/>
              </a:endParaRPr>
            </a:p>
          </p:txBody>
        </p:sp>
        <p:pic>
          <p:nvPicPr>
            <p:cNvPr id="15" name="Picture 2" descr="http://www.pipesite.com/zb_users/upload/2018/10/20181021190425_20038.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442676" y="3824661"/>
              <a:ext cx="3580012" cy="1764827"/>
            </a:xfrm>
            <a:prstGeom prst="rect">
              <a:avLst/>
            </a:prstGeom>
            <a:extLst>
              <a:ext uri="{909E8E84-426E-40DD-AFC4-6F175D3DCCD1}">
                <a14:hiddenFill xmlns:a14="http://schemas.microsoft.com/office/drawing/2010/main">
                  <a:solidFill>
                    <a:srgbClr val="FFFFFF"/>
                  </a:solidFill>
                </a14:hiddenFill>
              </a:ext>
            </a:extLst>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par>
                                <p:cTn id="13" presetID="16" presetClass="entr" presetSubtype="21"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arn(inVertical)">
                                      <p:cBhvr>
                                        <p:cTn id="15" dur="500"/>
                                        <p:tgtEl>
                                          <p:spTgt spid="19"/>
                                        </p:tgtEl>
                                      </p:cBhvr>
                                    </p:animEffect>
                                  </p:childTnLst>
                                </p:cTn>
                              </p:par>
                              <p:par>
                                <p:cTn id="16" presetID="16" presetClass="entr" presetSubtype="2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up)">
                                      <p:cBhvr>
                                        <p:cTn id="23" dur="500"/>
                                        <p:tgtEl>
                                          <p:spTgt spid="20"/>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16" presetClass="entr" presetSubtype="21"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barn(inVertical)">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0"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422334" y="1155680"/>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、两极格局的瓦解</a:t>
            </a:r>
            <a:endParaRPr lang="en-US" altLang="zh-CN" sz="2200" b="1">
              <a:latin typeface="微软雅黑" panose="020b0503020204020204" charset="-122"/>
              <a:ea typeface="微软雅黑" panose="020b0503020204020204" charset="-122"/>
            </a:endParaRPr>
          </a:p>
        </p:txBody>
      </p:sp>
      <p:sp>
        <p:nvSpPr>
          <p:cNvPr id="2" name="文本框 1"/>
          <p:cNvSpPr txBox="1"/>
          <p:nvPr/>
        </p:nvSpPr>
        <p:spPr>
          <a:xfrm>
            <a:off x="500881" y="1812188"/>
            <a:ext cx="1691489" cy="369332"/>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）东欧剧变</a:t>
            </a:r>
          </a:p>
        </p:txBody>
      </p:sp>
      <p:sp>
        <p:nvSpPr>
          <p:cNvPr id="6" name="矩形 5"/>
          <p:cNvSpPr/>
          <p:nvPr/>
        </p:nvSpPr>
        <p:spPr>
          <a:xfrm>
            <a:off x="672343" y="2490723"/>
            <a:ext cx="4732826" cy="2800767"/>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200" b="1">
                <a:solidFill>
                  <a:srgbClr val="000000"/>
                </a:solidFill>
                <a:latin typeface="仿宋" panose="02010609060101010101" pitchFamily="49" charset="-122"/>
                <a:ea typeface="仿宋" panose="02010609060101010101" pitchFamily="49" charset="-122"/>
              </a:rPr>
              <a:t>【</a:t>
            </a:r>
            <a:r>
              <a:rPr lang="zh-CN" altLang="en-US" sz="2200" b="1">
                <a:solidFill>
                  <a:srgbClr val="000000"/>
                </a:solidFill>
                <a:latin typeface="仿宋" panose="02010609060101010101" pitchFamily="49" charset="-122"/>
                <a:ea typeface="仿宋" panose="02010609060101010101" pitchFamily="49" charset="-122"/>
              </a:rPr>
              <a:t>历史解释</a:t>
            </a:r>
            <a:r>
              <a:rPr lang="en-US" altLang="zh-CN" sz="2200" b="1">
                <a:solidFill>
                  <a:srgbClr val="000000"/>
                </a:solidFill>
                <a:latin typeface="仿宋" panose="02010609060101010101" pitchFamily="49" charset="-122"/>
                <a:ea typeface="仿宋" panose="02010609060101010101" pitchFamily="49" charset="-122"/>
              </a:rPr>
              <a:t>】</a:t>
            </a:r>
            <a:r>
              <a:rPr lang="zh-CN" altLang="en-US" sz="2200" b="1">
                <a:solidFill>
                  <a:srgbClr val="000000"/>
                </a:solidFill>
                <a:latin typeface="仿宋" panose="02010609060101010101" pitchFamily="49" charset="-122"/>
                <a:ea typeface="仿宋" panose="02010609060101010101" pitchFamily="49" charset="-122"/>
              </a:rPr>
              <a:t>东欧剧变是指从</a:t>
            </a:r>
            <a:r>
              <a:rPr lang="en-US" altLang="zh-CN" sz="2200" b="1">
                <a:solidFill>
                  <a:srgbClr val="000000"/>
                </a:solidFill>
                <a:latin typeface="仿宋" panose="02010609060101010101" pitchFamily="49" charset="-122"/>
                <a:ea typeface="仿宋" panose="02010609060101010101" pitchFamily="49" charset="-122"/>
              </a:rPr>
              <a:t>20</a:t>
            </a:r>
            <a:r>
              <a:rPr lang="zh-CN" altLang="en-US" sz="2200" b="1">
                <a:solidFill>
                  <a:srgbClr val="000000"/>
                </a:solidFill>
                <a:latin typeface="仿宋" panose="02010609060101010101" pitchFamily="49" charset="-122"/>
                <a:ea typeface="仿宋" panose="02010609060101010101" pitchFamily="49" charset="-122"/>
              </a:rPr>
              <a:t>世纪</a:t>
            </a:r>
            <a:r>
              <a:rPr lang="en-US" altLang="zh-CN" sz="2200" b="1">
                <a:solidFill>
                  <a:srgbClr val="000000"/>
                </a:solidFill>
                <a:latin typeface="仿宋" panose="02010609060101010101" pitchFamily="49" charset="-122"/>
                <a:ea typeface="仿宋" panose="02010609060101010101" pitchFamily="49" charset="-122"/>
              </a:rPr>
              <a:t>80</a:t>
            </a:r>
            <a:r>
              <a:rPr lang="zh-CN" altLang="en-US" sz="2200" b="1">
                <a:solidFill>
                  <a:srgbClr val="000000"/>
                </a:solidFill>
                <a:latin typeface="仿宋" panose="02010609060101010101" pitchFamily="49" charset="-122"/>
                <a:ea typeface="仿宋" panose="02010609060101010101" pitchFamily="49" charset="-122"/>
              </a:rPr>
              <a:t>年代末到</a:t>
            </a:r>
            <a:r>
              <a:rPr lang="en-US" altLang="zh-CN" sz="2200" b="1">
                <a:solidFill>
                  <a:srgbClr val="000000"/>
                </a:solidFill>
                <a:latin typeface="仿宋" panose="02010609060101010101" pitchFamily="49" charset="-122"/>
                <a:ea typeface="仿宋" panose="02010609060101010101" pitchFamily="49" charset="-122"/>
              </a:rPr>
              <a:t>90</a:t>
            </a:r>
            <a:r>
              <a:rPr lang="zh-CN" altLang="en-US" sz="2200" b="1">
                <a:solidFill>
                  <a:srgbClr val="000000"/>
                </a:solidFill>
                <a:latin typeface="仿宋" panose="02010609060101010101" pitchFamily="49" charset="-122"/>
                <a:ea typeface="仿宋" panose="02010609060101010101" pitchFamily="49" charset="-122"/>
              </a:rPr>
              <a:t>年代初，东欧各个社会主义国家的政治经济制度发生根本性的改变，社会主义制度最终演变为资本主义制度的剧烈动荡。它是东欧社会主义事业的失败，使世界社会主义、共产主义运动陷入低潮。东欧剧变的实质是东欧各国的社会性质发生改变。</a:t>
            </a: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3359" y="1280165"/>
            <a:ext cx="6453962" cy="4639050"/>
          </a:xfrm>
          <a:prstGeom prst="rect">
            <a:avLst/>
          </a:prstGeom>
        </p:spPr>
      </p:pic>
      <p:sp>
        <p:nvSpPr>
          <p:cNvPr id="7" name="文本框 6"/>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422334" y="1155680"/>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、两极格局的瓦解</a:t>
            </a:r>
            <a:endParaRPr lang="en-US" altLang="zh-CN" sz="2200" b="1">
              <a:latin typeface="微软雅黑" panose="020b0503020204020204" charset="-122"/>
              <a:ea typeface="微软雅黑" panose="020b0503020204020204" charset="-122"/>
            </a:endParaRPr>
          </a:p>
        </p:txBody>
      </p:sp>
      <p:sp>
        <p:nvSpPr>
          <p:cNvPr id="9" name="Text Box 9"/>
          <p:cNvSpPr txBox="1">
            <a:spLocks noChangeArrowheads="1"/>
          </p:cNvSpPr>
          <p:nvPr/>
        </p:nvSpPr>
        <p:spPr bwMode="auto">
          <a:xfrm>
            <a:off x="486129" y="2273470"/>
            <a:ext cx="5989100" cy="1938992"/>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fontAlgn="base">
              <a:spcBef>
                <a:spcPct val="0"/>
              </a:spcBef>
              <a:spcAft>
                <a:spcPct val="0"/>
              </a:spcAft>
              <a:defRPr sz="2000" b="1">
                <a:solidFill>
                  <a:srgbClr val="000000"/>
                </a:solidFill>
                <a:latin typeface="仿宋" panose="02010609060101010101" pitchFamily="49" charset="-122"/>
                <a:ea typeface="仿宋" panose="02010609060101010101" pitchFamily="49" charset="-122"/>
              </a:defRPr>
            </a:lvl1pPr>
          </a:lstStyle>
          <a:p>
            <a:r>
              <a:rPr lang="zh-CN" altLang="en-US"/>
              <a:t>材料一：</a:t>
            </a:r>
            <a:r>
              <a:rPr lang="en-US" altLang="zh-CN"/>
              <a:t>20</a:t>
            </a:r>
            <a:r>
              <a:rPr lang="zh-CN" altLang="en-US"/>
              <a:t>世界</a:t>
            </a:r>
            <a:r>
              <a:rPr lang="en-US" altLang="zh-CN"/>
              <a:t>30</a:t>
            </a:r>
            <a:r>
              <a:rPr lang="zh-CN" altLang="en-US"/>
              <a:t>年代苏联在斯大林时期建立起高度集中的政治经济体制</a:t>
            </a:r>
            <a:r>
              <a:rPr lang="en-US" altLang="zh-CN"/>
              <a:t>——</a:t>
            </a:r>
            <a:r>
              <a:rPr lang="zh-CN" altLang="en-US"/>
              <a:t>斯大林体制，在当时极大的促进了苏联社会的发展，但后来逐渐僵化，弊端日益暴露，从</a:t>
            </a:r>
            <a:r>
              <a:rPr lang="en-US" altLang="zh-CN"/>
              <a:t>20</a:t>
            </a:r>
            <a:r>
              <a:rPr lang="zh-CN" altLang="en-US"/>
              <a:t>世纪</a:t>
            </a:r>
            <a:r>
              <a:rPr lang="en-US" altLang="zh-CN"/>
              <a:t>50</a:t>
            </a:r>
            <a:r>
              <a:rPr lang="zh-CN" altLang="en-US"/>
              <a:t>年代开始，先后有赫鲁晓夫、勃列日涅夫、安德罗波夫和契尔年科进行改革，不但没有突破这一模式，反而使国家陷入危机之中。</a:t>
            </a:r>
          </a:p>
        </p:txBody>
      </p:sp>
      <p:sp>
        <p:nvSpPr>
          <p:cNvPr id="10" name="Text Box 10"/>
          <p:cNvSpPr txBox="1">
            <a:spLocks noChangeArrowheads="1"/>
          </p:cNvSpPr>
          <p:nvPr/>
        </p:nvSpPr>
        <p:spPr bwMode="auto">
          <a:xfrm>
            <a:off x="486128" y="4332441"/>
            <a:ext cx="5989100" cy="1323439"/>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fontAlgn="base">
              <a:spcBef>
                <a:spcPct val="0"/>
              </a:spcBef>
              <a:spcAft>
                <a:spcPct val="0"/>
              </a:spcAft>
              <a:defRPr sz="2000" b="1">
                <a:solidFill>
                  <a:srgbClr val="000000"/>
                </a:solidFill>
                <a:latin typeface="仿宋" panose="02010609060101010101" pitchFamily="49" charset="-122"/>
                <a:ea typeface="仿宋" panose="02010609060101010101" pitchFamily="49" charset="-122"/>
              </a:defRPr>
            </a:lvl1pPr>
          </a:lstStyle>
          <a:p>
            <a:r>
              <a:rPr lang="zh-CN" altLang="en-US"/>
              <a:t>材料二：</a:t>
            </a:r>
            <a:r>
              <a:rPr lang="en-US" altLang="zh-CN"/>
              <a:t>1985</a:t>
            </a:r>
            <a:r>
              <a:rPr lang="zh-CN" altLang="en-US"/>
              <a:t>年戈尔巴乔夫改革提出：“人道的、民主的社会主义”路线，其实质是背离了社会主义的资本主义思想路线。取消共产党的领导地位，实行多党制</a:t>
            </a:r>
            <a:r>
              <a:rPr lang="en-US" altLang="zh-CN"/>
              <a:t>……</a:t>
            </a:r>
            <a:r>
              <a:rPr lang="zh-CN" altLang="en-US"/>
              <a:t>国内局势失控，苏联迅速走向解体。</a:t>
            </a:r>
          </a:p>
        </p:txBody>
      </p:sp>
      <p:sp>
        <p:nvSpPr>
          <p:cNvPr id="12" name="Rectangle 12"/>
          <p:cNvSpPr>
            <a:spLocks noChangeArrowheads="1"/>
          </p:cNvSpPr>
          <p:nvPr/>
        </p:nvSpPr>
        <p:spPr bwMode="auto">
          <a:xfrm>
            <a:off x="486129" y="5797225"/>
            <a:ext cx="5989099" cy="707886"/>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00"/>
                </a:solidFill>
                <a:latin typeface="仿宋" panose="02010609060101010101" pitchFamily="49" charset="-122"/>
                <a:ea typeface="仿宋" panose="02010609060101010101" pitchFamily="49" charset="-122"/>
              </a:rPr>
              <a:t>材料三：从外部条件来说，东欧剧变和西方“和平演变”的鼓励政策，都对苏联解体，起了推动作用。   </a:t>
            </a:r>
          </a:p>
        </p:txBody>
      </p:sp>
      <p:sp>
        <p:nvSpPr>
          <p:cNvPr id="13" name="AutoShape 14"/>
          <p:cNvSpPr>
            <a:spLocks noChangeArrowheads="1"/>
          </p:cNvSpPr>
          <p:nvPr/>
        </p:nvSpPr>
        <p:spPr bwMode="auto">
          <a:xfrm>
            <a:off x="6633544" y="5272882"/>
            <a:ext cx="5558483" cy="400110"/>
          </a:xfrm>
          <a:prstGeom prst="wedgeRectCallout">
            <a:avLst>
              <a:gd name="adj1" fmla="val -50255"/>
              <a:gd name="adj2" fmla="val -48023"/>
            </a:avLst>
          </a:prstGeom>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spc="-30">
                <a:solidFill>
                  <a:srgbClr val="231F20"/>
                </a:solidFill>
                <a:latin typeface="方正姚体" panose="02010601030101010101" pitchFamily="2" charset="-122"/>
                <a:ea typeface="方正姚体" panose="02010601030101010101" pitchFamily="2" charset="-122"/>
              </a:rPr>
              <a:t>（</a:t>
            </a:r>
            <a:r>
              <a:rPr lang="en-US" altLang="zh-CN" sz="2000" b="1" spc="-30">
                <a:solidFill>
                  <a:srgbClr val="231F20"/>
                </a:solidFill>
                <a:latin typeface="方正姚体" panose="02010601030101010101" pitchFamily="2" charset="-122"/>
                <a:ea typeface="方正姚体" panose="02010601030101010101" pitchFamily="2" charset="-122"/>
              </a:rPr>
              <a:t>1</a:t>
            </a:r>
            <a:r>
              <a:rPr lang="zh-CN" altLang="en-US" sz="2000" b="1" spc="-30">
                <a:solidFill>
                  <a:srgbClr val="231F20"/>
                </a:solidFill>
                <a:latin typeface="方正姚体" panose="02010601030101010101" pitchFamily="2" charset="-122"/>
                <a:ea typeface="方正姚体" panose="02010601030101010101" pitchFamily="2" charset="-122"/>
              </a:rPr>
              <a:t>）历史</a:t>
            </a:r>
            <a:r>
              <a:rPr lang="en-US" altLang="zh-CN" sz="2000" b="1" spc="-30">
                <a:solidFill>
                  <a:srgbClr val="231F20"/>
                </a:solidFill>
                <a:latin typeface="方正姚体" panose="02010601030101010101" pitchFamily="2" charset="-122"/>
                <a:ea typeface="方正姚体" panose="02010601030101010101" pitchFamily="2" charset="-122"/>
              </a:rPr>
              <a:t>/</a:t>
            </a:r>
            <a:r>
              <a:rPr lang="zh-CN" altLang="en-US" sz="2000" b="1" spc="-30">
                <a:solidFill>
                  <a:srgbClr val="231F20"/>
                </a:solidFill>
                <a:latin typeface="方正姚体" panose="02010601030101010101" pitchFamily="2" charset="-122"/>
                <a:ea typeface="方正姚体" panose="02010601030101010101" pitchFamily="2" charset="-122"/>
              </a:rPr>
              <a:t>根本：高度集中的政治经济体制弊端</a:t>
            </a:r>
          </a:p>
        </p:txBody>
      </p:sp>
      <p:sp>
        <p:nvSpPr>
          <p:cNvPr id="14" name="AutoShape 15"/>
          <p:cNvSpPr>
            <a:spLocks noChangeArrowheads="1"/>
          </p:cNvSpPr>
          <p:nvPr/>
        </p:nvSpPr>
        <p:spPr bwMode="auto">
          <a:xfrm>
            <a:off x="6647751" y="5672992"/>
            <a:ext cx="5241850" cy="400110"/>
          </a:xfrm>
          <a:prstGeom prst="wedgeRectCallout">
            <a:avLst>
              <a:gd name="adj1" fmla="val -20875"/>
              <a:gd name="adj2" fmla="val 53954"/>
            </a:avLst>
          </a:prstGeom>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spc="-30">
                <a:solidFill>
                  <a:srgbClr val="231F20"/>
                </a:solidFill>
                <a:latin typeface="方正姚体" panose="02010601030101010101" pitchFamily="2" charset="-122"/>
                <a:ea typeface="方正姚体" panose="02010601030101010101" pitchFamily="2" charset="-122"/>
              </a:rPr>
              <a:t>（</a:t>
            </a:r>
            <a:r>
              <a:rPr lang="en-US" altLang="zh-CN" sz="2000" b="1" spc="-30">
                <a:solidFill>
                  <a:srgbClr val="231F20"/>
                </a:solidFill>
                <a:latin typeface="方正姚体" panose="02010601030101010101" pitchFamily="2" charset="-122"/>
                <a:ea typeface="方正姚体" panose="02010601030101010101" pitchFamily="2" charset="-122"/>
              </a:rPr>
              <a:t>2</a:t>
            </a:r>
            <a:r>
              <a:rPr lang="zh-CN" altLang="en-US" sz="2000" b="1" spc="-30">
                <a:solidFill>
                  <a:srgbClr val="231F20"/>
                </a:solidFill>
                <a:latin typeface="方正姚体" panose="02010601030101010101" pitchFamily="2" charset="-122"/>
                <a:ea typeface="方正姚体" panose="02010601030101010101" pitchFamily="2" charset="-122"/>
              </a:rPr>
              <a:t>）直接：戈尔巴乔夫改革背离了社会主义</a:t>
            </a:r>
          </a:p>
        </p:txBody>
      </p:sp>
      <p:sp>
        <p:nvSpPr>
          <p:cNvPr id="15" name="AutoShape 16"/>
          <p:cNvSpPr>
            <a:spLocks noChangeArrowheads="1"/>
          </p:cNvSpPr>
          <p:nvPr/>
        </p:nvSpPr>
        <p:spPr bwMode="auto">
          <a:xfrm>
            <a:off x="6633544" y="6105001"/>
            <a:ext cx="5241850" cy="400110"/>
          </a:xfrm>
          <a:prstGeom prst="wedgeRectCallout">
            <a:avLst>
              <a:gd name="adj1" fmla="val -21352"/>
              <a:gd name="adj2" fmla="val 9852"/>
            </a:avLst>
          </a:prstGeom>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spc="-30">
                <a:solidFill>
                  <a:srgbClr val="231F20"/>
                </a:solidFill>
                <a:latin typeface="方正姚体" panose="02010601030101010101" pitchFamily="2" charset="-122"/>
                <a:ea typeface="方正姚体" panose="02010601030101010101" pitchFamily="2" charset="-122"/>
              </a:rPr>
              <a:t>（</a:t>
            </a:r>
            <a:r>
              <a:rPr lang="en-US" altLang="zh-CN" sz="2000" b="1" spc="-30">
                <a:solidFill>
                  <a:srgbClr val="231F20"/>
                </a:solidFill>
                <a:latin typeface="方正姚体" panose="02010601030101010101" pitchFamily="2" charset="-122"/>
                <a:ea typeface="方正姚体" panose="02010601030101010101" pitchFamily="2" charset="-122"/>
              </a:rPr>
              <a:t>3</a:t>
            </a:r>
            <a:r>
              <a:rPr lang="zh-CN" altLang="en-US" sz="2000" b="1" spc="-30">
                <a:solidFill>
                  <a:srgbClr val="231F20"/>
                </a:solidFill>
                <a:latin typeface="方正姚体" panose="02010601030101010101" pitchFamily="2" charset="-122"/>
                <a:ea typeface="方正姚体" panose="02010601030101010101" pitchFamily="2" charset="-122"/>
              </a:rPr>
              <a:t>）外部：东欧剧变和西方国家的和平演变</a:t>
            </a:r>
          </a:p>
        </p:txBody>
      </p:sp>
      <p:sp>
        <p:nvSpPr>
          <p:cNvPr id="2" name="文本框 1"/>
          <p:cNvSpPr txBox="1"/>
          <p:nvPr/>
        </p:nvSpPr>
        <p:spPr>
          <a:xfrm>
            <a:off x="645907" y="1714575"/>
            <a:ext cx="39048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）苏联解体（</a:t>
            </a:r>
            <a:r>
              <a:rPr lang="en-US" altLang="zh-CN"/>
              <a:t>1991</a:t>
            </a:r>
            <a:r>
              <a:rPr lang="zh-CN" altLang="en-US"/>
              <a:t>年</a:t>
            </a:r>
            <a:r>
              <a:rPr lang="en-US" altLang="zh-CN"/>
              <a:t>12</a:t>
            </a:r>
            <a:r>
              <a:rPr lang="zh-CN" altLang="en-US"/>
              <a:t>月）</a:t>
            </a: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2254" y="968409"/>
            <a:ext cx="5241850" cy="3715130"/>
          </a:xfrm>
          <a:prstGeom prst="rect">
            <a:avLst/>
          </a:prstGeom>
        </p:spPr>
      </p:pic>
      <p:sp>
        <p:nvSpPr>
          <p:cNvPr id="17" name="Text Box 18"/>
          <p:cNvSpPr txBox="1">
            <a:spLocks noChangeArrowheads="1"/>
          </p:cNvSpPr>
          <p:nvPr/>
        </p:nvSpPr>
        <p:spPr bwMode="auto">
          <a:xfrm>
            <a:off x="6647751" y="4794105"/>
            <a:ext cx="355238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a:solidFill>
                  <a:srgbClr val="0000FF"/>
                </a:solidFill>
                <a:latin typeface="微软雅黑" panose="020b0503020204020204" charset="-122"/>
                <a:ea typeface="微软雅黑" panose="020b0503020204020204" charset="-122"/>
              </a:rPr>
              <a:t>阅读材料分析苏联解体的原因                              </a:t>
            </a:r>
          </a:p>
        </p:txBody>
      </p:sp>
      <p:sp>
        <p:nvSpPr>
          <p:cNvPr id="18" name="对话气泡: 圆角矩形 17"/>
          <p:cNvSpPr/>
          <p:nvPr/>
        </p:nvSpPr>
        <p:spPr>
          <a:xfrm>
            <a:off x="3434316" y="1115762"/>
            <a:ext cx="3040912" cy="457468"/>
          </a:xfrm>
          <a:prstGeom prst="wedgeRoundRectCallout">
            <a:avLst>
              <a:gd name="adj1" fmla="val -36917"/>
              <a:gd name="adj2" fmla="val 96792"/>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两极格局崩溃，冷战结束。</a:t>
            </a:r>
          </a:p>
        </p:txBody>
      </p:sp>
      <p:sp>
        <p:nvSpPr>
          <p:cNvPr id="16" name="文本框 15"/>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par>
                                <p:cTn id="12" presetID="16" presetClass="entr" presetSubtype="21"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barn(inVertical)">
                                      <p:cBhvr>
                                        <p:cTn id="14" dur="500"/>
                                        <p:tgtEl>
                                          <p:spTgt spid="12"/>
                                        </p:tgtEl>
                                      </p:cBhvr>
                                    </p:animEffect>
                                  </p:childTnLst>
                                </p:cTn>
                              </p:par>
                            </p:childTnLst>
                          </p:cTn>
                        </p:par>
                        <p:par>
                          <p:cTn id="15" fill="hold" nodeType="afterGroup">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barn(inVertical)">
                                      <p:cBhvr>
                                        <p:cTn id="18" dur="500"/>
                                        <p:tgtEl>
                                          <p:spTgt spid="17"/>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down)">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4" grpId="0"/>
      <p:bldP spid="15" grpId="0"/>
      <p:bldP spid="17" grpId="0"/>
      <p:bldP spid="1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422334" y="1155680"/>
            <a:ext cx="2334293"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3</a:t>
            </a:r>
            <a:r>
              <a:rPr lang="zh-CN" altLang="en-US" sz="2200" b="1">
                <a:latin typeface="微软雅黑" panose="020b0503020204020204" charset="-122"/>
                <a:ea typeface="微软雅黑" panose="020b0503020204020204" charset="-122"/>
              </a:rPr>
              <a:t>、当今世界格局</a:t>
            </a:r>
            <a:endParaRPr lang="en-US" altLang="zh-CN" sz="2200" b="1">
              <a:latin typeface="微软雅黑" panose="020b0503020204020204" charset="-122"/>
              <a:ea typeface="微软雅黑" panose="020b0503020204020204" charset="-122"/>
            </a:endParaRPr>
          </a:p>
        </p:txBody>
      </p:sp>
      <p:sp>
        <p:nvSpPr>
          <p:cNvPr id="16" name="矩形 15"/>
          <p:cNvSpPr/>
          <p:nvPr/>
        </p:nvSpPr>
        <p:spPr>
          <a:xfrm>
            <a:off x="595454" y="1820381"/>
            <a:ext cx="4696868"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    新的世界格局尚未形成，多极化趋势不可逆转，目前是“一超多强”。 </a:t>
            </a:r>
          </a:p>
        </p:txBody>
      </p:sp>
      <p:sp>
        <p:nvSpPr>
          <p:cNvPr id="49" name="矩形 48"/>
          <p:cNvSpPr/>
          <p:nvPr/>
        </p:nvSpPr>
        <p:spPr>
          <a:xfrm>
            <a:off x="6158075" y="2001134"/>
            <a:ext cx="5624396" cy="781945"/>
          </a:xfrm>
          <a:prstGeom prst="rect">
            <a:avLst/>
          </a:prstGeom>
          <a:noFill/>
          <a:ln>
            <a:solidFill>
              <a:schemeClr val="accent1"/>
            </a:solidFill>
          </a:ln>
        </p:spPr>
        <p:txBody>
          <a:bodyPr wrap="square" rtlCol="0">
            <a:spAutoFit/>
          </a:bodyPr>
          <a:lstStyle/>
          <a:p>
            <a:pPr>
              <a:lnSpc>
                <a:spcPct val="120000"/>
              </a:lnSpc>
            </a:pPr>
            <a:r>
              <a:rPr lang="en-US" altLang="zh-CN" sz="2000" b="1">
                <a:solidFill>
                  <a:srgbClr val="000000"/>
                </a:solidFill>
                <a:latin typeface="仿宋" panose="02010609060101010101" pitchFamily="49" charset="-122"/>
                <a:ea typeface="仿宋" panose="02010609060101010101" pitchFamily="49" charset="-122"/>
              </a:rPr>
              <a:t>    </a:t>
            </a:r>
            <a:r>
              <a:rPr lang="zh-CN" altLang="zh-CN" sz="2000" b="1">
                <a:solidFill>
                  <a:srgbClr val="000000"/>
                </a:solidFill>
                <a:latin typeface="仿宋" panose="02010609060101010101" pitchFamily="49" charset="-122"/>
                <a:ea typeface="仿宋" panose="02010609060101010101" pitchFamily="49" charset="-122"/>
              </a:rPr>
              <a:t>美苏争霸结束了，美俄关系依然紧张；冷战结束了，冷战思维依然存在。</a:t>
            </a:r>
            <a:endParaRPr lang="zh-CN" altLang="en-US" sz="2000" b="1">
              <a:solidFill>
                <a:srgbClr val="000000"/>
              </a:solidFill>
              <a:latin typeface="仿宋" panose="02010609060101010101" pitchFamily="49" charset="-122"/>
              <a:ea typeface="仿宋" panose="02010609060101010101" pitchFamily="49" charset="-122"/>
            </a:endParaRPr>
          </a:p>
        </p:txBody>
      </p:sp>
      <p:pic>
        <p:nvPicPr>
          <p:cNvPr id="51" name="图片 50"/>
          <p:cNvPicPr>
            <a:picLocks noChangeAspect="1"/>
          </p:cNvPicPr>
          <p:nvPr/>
        </p:nvPicPr>
        <p:blipFill>
          <a:blip r:embed="rId2"/>
          <a:stretch>
            <a:fillRect/>
          </a:stretch>
        </p:blipFill>
        <p:spPr>
          <a:xfrm>
            <a:off x="0" y="3038027"/>
            <a:ext cx="4864726" cy="3088414"/>
          </a:xfrm>
          <a:prstGeom prst="rect">
            <a:avLst/>
          </a:prstGeom>
        </p:spPr>
      </p:pic>
      <p:pic>
        <p:nvPicPr>
          <p:cNvPr id="53" name="图片 5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5888" y="3462893"/>
            <a:ext cx="3054334" cy="2238682"/>
          </a:xfrm>
          <a:prstGeom prst="rect">
            <a:avLst/>
          </a:prstGeom>
        </p:spPr>
      </p:pic>
      <p:pic>
        <p:nvPicPr>
          <p:cNvPr id="54" name="图片 53" descr="http://www.crntt.com/upload/201210/10/102262981.jpg"/>
          <p:cNvPicPr/>
          <p:nvPr/>
        </p:nvPicPr>
        <p:blipFill>
          <a:blip r:embed="rId4">
            <a:extLst>
              <a:ext uri="{28A0092B-C50C-407E-A947-70E740481C1C}">
                <a14:useLocalDpi xmlns:a14="http://schemas.microsoft.com/office/drawing/2010/main" val="0"/>
              </a:ext>
            </a:extLst>
          </a:blip>
          <a:stretch>
            <a:fillRect/>
          </a:stretch>
        </p:blipFill>
        <p:spPr bwMode="auto">
          <a:xfrm>
            <a:off x="8794979" y="3462893"/>
            <a:ext cx="3304871" cy="2238682"/>
          </a:xfrm>
          <a:prstGeom prst="rect">
            <a:avLst/>
          </a:prstGeom>
          <a:noFill/>
          <a:ln>
            <a:noFill/>
          </a:ln>
        </p:spPr>
      </p:pic>
      <p:sp>
        <p:nvSpPr>
          <p:cNvPr id="9" name="文本框 8"/>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anose="02010609060101010101" pitchFamily="49" charset="-122"/>
              <a:ea typeface="仿宋"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nodeType="afterGroup">
                            <p:stCondLst>
                              <p:cond delay="1"/>
                            </p:stCondLst>
                            <p:childTnLst>
                              <p:par>
                                <p:cTn id="8" presetID="16" presetClass="entr" presetSubtype="21" fill="hold" nodeType="after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barn(inVertical)">
                                      <p:cBhvr>
                                        <p:cTn id="10" dur="500"/>
                                        <p:tgtEl>
                                          <p:spTgt spid="53"/>
                                        </p:tgtEl>
                                      </p:cBhvr>
                                    </p:animEffect>
                                  </p:childTnLst>
                                </p:cTn>
                              </p:par>
                              <p:par>
                                <p:cTn id="11" presetID="16" presetClass="entr" presetSubtype="21" fill="hold"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barn(inVertical)">
                                      <p:cBhvr>
                                        <p:cTn id="1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4" name="矩形 6"/>
          <p:cNvSpPr>
            <a:spLocks noChangeArrowheads="1"/>
          </p:cNvSpPr>
          <p:nvPr/>
        </p:nvSpPr>
        <p:spPr bwMode="auto">
          <a:xfrm>
            <a:off x="329462" y="4122628"/>
            <a:ext cx="5766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同舟共济、权责共担构建人类命运共同体</a:t>
            </a:r>
          </a:p>
        </p:txBody>
      </p:sp>
      <p:sp>
        <p:nvSpPr>
          <p:cNvPr id="28675" name="矩形 9"/>
          <p:cNvSpPr>
            <a:spLocks noChangeArrowheads="1"/>
          </p:cNvSpPr>
          <p:nvPr/>
        </p:nvSpPr>
        <p:spPr bwMode="auto">
          <a:xfrm>
            <a:off x="329462" y="2393469"/>
            <a:ext cx="58945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追求本国利益同时也应该兼顾他国的利益</a:t>
            </a:r>
          </a:p>
        </p:txBody>
      </p:sp>
      <p:sp>
        <p:nvSpPr>
          <p:cNvPr id="28676" name="矩形 10"/>
          <p:cNvSpPr>
            <a:spLocks noChangeArrowheads="1"/>
          </p:cNvSpPr>
          <p:nvPr/>
        </p:nvSpPr>
        <p:spPr bwMode="auto">
          <a:xfrm>
            <a:off x="329462" y="3256646"/>
            <a:ext cx="5766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400" b="1">
                <a:solidFill>
                  <a:srgbClr val="0000FF"/>
                </a:solidFill>
                <a:latin typeface="黑体" panose="02010609060101010101" pitchFamily="49" charset="-122"/>
                <a:ea typeface="黑体" panose="02010609060101010101" pitchFamily="49" charset="-122"/>
              </a:rPr>
              <a:t>建立平和、尊重、合作、共赢的国际关系</a:t>
            </a:r>
          </a:p>
        </p:txBody>
      </p:sp>
      <p:pic>
        <p:nvPicPr>
          <p:cNvPr id="28677" name="图片 9" descr="c03fd54ab9dd1ba043d40f.jpg"/>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264062" y="2041529"/>
            <a:ext cx="5598476" cy="312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4014077" y="848261"/>
            <a:ext cx="3636335" cy="769441"/>
          </a:xfrm>
          <a:prstGeom prst="rect">
            <a:avLst/>
          </a:prstGeom>
          <a:noFill/>
        </p:spPr>
        <p:txBody>
          <a:bodyPr wrap="square" rtlCol="0">
            <a:spAutoFit/>
          </a:bodyPr>
          <a:lstStyle/>
          <a:p>
            <a:pPr algn="ctr"/>
            <a:r>
              <a:rPr lang="zh-CN" altLang="en-US" sz="4400" b="1">
                <a:solidFill>
                  <a:srgbClr val="FF0000"/>
                </a:solidFill>
                <a:latin typeface="华文隶书" panose="02010800040101010101" pitchFamily="2" charset="-122"/>
                <a:ea typeface="华文隶书" panose="02010800040101010101" pitchFamily="2" charset="-122"/>
              </a:rPr>
              <a:t>中国方案</a:t>
            </a:r>
          </a:p>
        </p:txBody>
      </p:sp>
      <p:pic>
        <p:nvPicPr>
          <p:cNvPr id="28678" name="New picture" hidden="1"/>
          <p:cNvPicPr/>
          <p:nvPr/>
        </p:nvPicPr>
        <p:blipFill>
          <a:blip r:embed="rId4"/>
          <a:stretch>
            <a:fillRect/>
          </a:stretch>
        </p:blipFill>
        <p:spPr>
          <a:xfrm>
            <a:off x="10769600" y="10947400"/>
            <a:ext cx="495300" cy="4318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8676"/>
                                        </p:tgtEl>
                                        <p:attrNameLst>
                                          <p:attrName>style.visibility</p:attrName>
                                        </p:attrNameLst>
                                      </p:cBhvr>
                                      <p:to>
                                        <p:strVal val="visible"/>
                                      </p:to>
                                    </p:set>
                                    <p:animEffect transition="in" filter="barn(inVertical)">
                                      <p:cBhvr>
                                        <p:cTn id="11" dur="500"/>
                                        <p:tgtEl>
                                          <p:spTgt spid="28676"/>
                                        </p:tgtEl>
                                      </p:cBhvr>
                                    </p:animEffect>
                                  </p:childTnLst>
                                </p:cTn>
                              </p:par>
                            </p:childTnLst>
                          </p:cTn>
                        </p:par>
                        <p:par>
                          <p:cTn id="12" fill="hold" nodeType="afterGroup">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barn(inVertical)">
                                      <p:cBhvr>
                                        <p:cTn id="15" dur="500"/>
                                        <p:tgtEl>
                                          <p:spTgt spid="28674"/>
                                        </p:tgtEl>
                                      </p:cBhvr>
                                    </p:animEffect>
                                  </p:childTnLst>
                                </p:cTn>
                              </p:par>
                            </p:childTnLst>
                          </p:cTn>
                        </p:par>
                        <p:par>
                          <p:cTn id="16" fill="hold" nodeType="afterGroup">
                            <p:stCondLst>
                              <p:cond delay="1500"/>
                            </p:stCondLst>
                            <p:childTnLst>
                              <p:par>
                                <p:cTn id="17" presetID="16" presetClass="entr" presetSubtype="21" fill="hold" nodeType="afterEffect">
                                  <p:stCondLst>
                                    <p:cond delay="0"/>
                                  </p:stCondLst>
                                  <p:childTnLst>
                                    <p:set>
                                      <p:cBhvr>
                                        <p:cTn id="18" dur="1" fill="hold">
                                          <p:stCondLst>
                                            <p:cond delay="0"/>
                                          </p:stCondLst>
                                        </p:cTn>
                                        <p:tgtEl>
                                          <p:spTgt spid="28677"/>
                                        </p:tgtEl>
                                        <p:attrNameLst>
                                          <p:attrName>style.visibility</p:attrName>
                                        </p:attrNameLst>
                                      </p:cBhvr>
                                      <p:to>
                                        <p:strVal val="visible"/>
                                      </p:to>
                                    </p:set>
                                    <p:animEffect transition="in" filter="barn(inVertical)">
                                      <p:cBhvr>
                                        <p:cTn id="19"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p:bldP spid="28676" grpId="0"/>
    </p:bldLst>
  </p:timing>
</p:sld>
</file>

<file path=ppt/tags/tag1.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153</Paragraphs>
  <Slides>21</Slides>
  <Notes>15</Notes>
  <TotalTime>2</TotalTime>
  <HiddenSlides>0</HiddenSlides>
  <MMClips>0</MMClips>
  <ScaleCrop>0</ScaleCrop>
  <HeadingPairs>
    <vt:vector baseType="variant" size="6">
      <vt:variant>
        <vt:lpstr>Fonts used</vt:lpstr>
      </vt:variant>
      <vt:variant>
        <vt:i4>24</vt:i4>
      </vt:variant>
      <vt:variant>
        <vt:lpstr>Theme</vt:lpstr>
      </vt:variant>
      <vt:variant>
        <vt:i4>1</vt:i4>
      </vt:variant>
      <vt:variant>
        <vt:lpstr>Slide Titles</vt:lpstr>
      </vt:variant>
      <vt:variant>
        <vt:i4>21</vt:i4>
      </vt:variant>
    </vt:vector>
  </HeadingPairs>
  <TitlesOfParts>
    <vt:vector baseType="lpstr" size="46">
      <vt:lpstr>Arial</vt:lpstr>
      <vt:lpstr>等线 Light</vt:lpstr>
      <vt:lpstr>等线</vt:lpstr>
      <vt:lpstr>华文细黑</vt:lpstr>
      <vt:lpstr>Impact</vt:lpstr>
      <vt:lpstr>宋体</vt:lpstr>
      <vt:lpstr>Calibri Light</vt:lpstr>
      <vt:lpstr>Calibri</vt:lpstr>
      <vt:lpstr>华文彩云</vt:lpstr>
      <vt:lpstr>楷体</vt:lpstr>
      <vt:lpstr>仿宋</vt:lpstr>
      <vt:lpstr>微软雅黑</vt:lpstr>
      <vt:lpstr>Times New Roman</vt:lpstr>
      <vt:lpstr>楷体_GB2312</vt:lpstr>
      <vt:lpstr>Verdana</vt:lpstr>
      <vt:lpstr>Wingdings</vt:lpstr>
      <vt:lpstr>Wingdings 2</vt:lpstr>
      <vt:lpstr>隶书</vt:lpstr>
      <vt:lpstr>华文新魏</vt:lpstr>
      <vt:lpstr>黑体</vt:lpstr>
      <vt:lpstr>华文楷体</vt:lpstr>
      <vt:lpstr>华文中宋</vt:lpstr>
      <vt:lpstr>方正姚体</vt:lpstr>
      <vt:lpstr>华文隶书</vt:lpstr>
      <vt:lpstr>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youjuan</dc:creator>
  <cp:lastModifiedBy>User</cp:lastModifiedBy>
  <cp:revision>100</cp:revision>
  <dcterms:created xsi:type="dcterms:W3CDTF">2020-03-30T09:18:00Z</dcterms:created>
  <dcterms:modified xsi:type="dcterms:W3CDTF">2020-07-02T02:01:14Z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