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804" r:id="rId1"/>
    <p:sldMasterId id="2147483918" r:id="rId2"/>
    <p:sldMasterId id="2147483919" r:id="rId3"/>
    <p:sldMasterId id="2147483920" r:id="rId4"/>
    <p:sldMasterId id="2147483921" r:id="rId5"/>
    <p:sldMasterId id="2147483922" r:id="rId6"/>
    <p:sldMasterId id="2147483923" r:id="rId7"/>
  </p:sldMasterIdLst>
  <p:notesMasterIdLst>
    <p:notesMasterId r:id="rId8"/>
  </p:notesMasterIdLst>
  <p:sldIdLst>
    <p:sldId id="551" r:id="rId9"/>
    <p:sldId id="587" r:id="rId10"/>
    <p:sldId id="593" r:id="rId11"/>
    <p:sldId id="505" r:id="rId12"/>
    <p:sldId id="506" r:id="rId13"/>
    <p:sldId id="507" r:id="rId14"/>
    <p:sldId id="509" r:id="rId15"/>
    <p:sldId id="409" r:id="rId16"/>
    <p:sldId id="410" r:id="rId17"/>
    <p:sldId id="414" r:id="rId18"/>
    <p:sldId id="413" r:id="rId19"/>
    <p:sldId id="520" r:id="rId20"/>
    <p:sldId id="515" r:id="rId21"/>
    <p:sldId id="379" r:id="rId22"/>
    <p:sldId id="588" r:id="rId23"/>
    <p:sldId id="589" r:id="rId24"/>
    <p:sldId id="590" r:id="rId25"/>
    <p:sldId id="415" r:id="rId26"/>
    <p:sldId id="392" r:id="rId27"/>
    <p:sldId id="436" r:id="rId28"/>
    <p:sldId id="441" r:id="rId29"/>
    <p:sldId id="437" r:id="rId30"/>
    <p:sldId id="440" r:id="rId31"/>
    <p:sldId id="438" r:id="rId32"/>
    <p:sldId id="514" r:id="rId33"/>
    <p:sldId id="517" r:id="rId34"/>
    <p:sldId id="386" r:id="rId35"/>
    <p:sldId id="387" r:id="rId36"/>
    <p:sldId id="391" r:id="rId37"/>
    <p:sldId id="591" r:id="rId38"/>
    <p:sldId id="592" r:id="rId39"/>
  </p:sldIdLst>
  <p:sldSz cx="9144000" cy="6858000" type="screen4x3"/>
  <p:notesSz cx="6858000" cy="9144000"/>
  <p:custDataLst>
    <p:tags r:id="rId40"/>
  </p:custDataLst>
  <p:defaultTextStyle>
    <a:defPPr algn="l" rtl="0" eaLnBrk="0" hangingPunct="0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70" d="100"/>
          <a:sy n="7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2.xml" /><Relationship Id="rId11" Type="http://schemas.openxmlformats.org/officeDocument/2006/relationships/slide" Target="slides/slide3.xml" /><Relationship Id="rId12" Type="http://schemas.openxmlformats.org/officeDocument/2006/relationships/slide" Target="slides/slide4.xml" /><Relationship Id="rId13" Type="http://schemas.openxmlformats.org/officeDocument/2006/relationships/slide" Target="slides/slide5.xml" /><Relationship Id="rId14" Type="http://schemas.openxmlformats.org/officeDocument/2006/relationships/slide" Target="slides/slide6.xml" /><Relationship Id="rId15" Type="http://schemas.openxmlformats.org/officeDocument/2006/relationships/slide" Target="slides/slide7.xml" /><Relationship Id="rId16" Type="http://schemas.openxmlformats.org/officeDocument/2006/relationships/slide" Target="slides/slide8.xml" /><Relationship Id="rId17" Type="http://schemas.openxmlformats.org/officeDocument/2006/relationships/slide" Target="slides/slide9.xml" /><Relationship Id="rId18" Type="http://schemas.openxmlformats.org/officeDocument/2006/relationships/slide" Target="slides/slide10.xml" /><Relationship Id="rId19" Type="http://schemas.openxmlformats.org/officeDocument/2006/relationships/slide" Target="slides/slide11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2.xml" /><Relationship Id="rId21" Type="http://schemas.openxmlformats.org/officeDocument/2006/relationships/slide" Target="slides/slide13.xml" /><Relationship Id="rId22" Type="http://schemas.openxmlformats.org/officeDocument/2006/relationships/slide" Target="slides/slide14.xml" /><Relationship Id="rId23" Type="http://schemas.openxmlformats.org/officeDocument/2006/relationships/slide" Target="slides/slide15.xml" /><Relationship Id="rId24" Type="http://schemas.openxmlformats.org/officeDocument/2006/relationships/slide" Target="slides/slide16.xml" /><Relationship Id="rId25" Type="http://schemas.openxmlformats.org/officeDocument/2006/relationships/slide" Target="slides/slide17.xml" /><Relationship Id="rId26" Type="http://schemas.openxmlformats.org/officeDocument/2006/relationships/slide" Target="slides/slide18.xml" /><Relationship Id="rId27" Type="http://schemas.openxmlformats.org/officeDocument/2006/relationships/slide" Target="slides/slide19.xml" /><Relationship Id="rId28" Type="http://schemas.openxmlformats.org/officeDocument/2006/relationships/slide" Target="slides/slide20.xml" /><Relationship Id="rId29" Type="http://schemas.openxmlformats.org/officeDocument/2006/relationships/slide" Target="slides/slide21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2.xml" /><Relationship Id="rId31" Type="http://schemas.openxmlformats.org/officeDocument/2006/relationships/slide" Target="slides/slide23.xml" /><Relationship Id="rId32" Type="http://schemas.openxmlformats.org/officeDocument/2006/relationships/slide" Target="slides/slide24.xml" /><Relationship Id="rId33" Type="http://schemas.openxmlformats.org/officeDocument/2006/relationships/slide" Target="slides/slide25.xml" /><Relationship Id="rId34" Type="http://schemas.openxmlformats.org/officeDocument/2006/relationships/slide" Target="slides/slide26.xml" /><Relationship Id="rId35" Type="http://schemas.openxmlformats.org/officeDocument/2006/relationships/slide" Target="slides/slide27.xml" /><Relationship Id="rId36" Type="http://schemas.openxmlformats.org/officeDocument/2006/relationships/slide" Target="slides/slide28.xml" /><Relationship Id="rId37" Type="http://schemas.openxmlformats.org/officeDocument/2006/relationships/slide" Target="slides/slide29.xml" /><Relationship Id="rId38" Type="http://schemas.openxmlformats.org/officeDocument/2006/relationships/slide" Target="slides/slide30.xml" /><Relationship Id="rId39" Type="http://schemas.openxmlformats.org/officeDocument/2006/relationships/slide" Target="slides/slide31.xml" /><Relationship Id="rId4" Type="http://schemas.openxmlformats.org/officeDocument/2006/relationships/slideMaster" Target="slideMasters/slideMaster4.xml" /><Relationship Id="rId40" Type="http://schemas.openxmlformats.org/officeDocument/2006/relationships/tags" Target="tags/tag1.xml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Master" Target="slideMasters/slideMaster5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notesMaster" Target="notesMasters/notesMaster1.xml" /><Relationship Id="rId9" Type="http://schemas.openxmlformats.org/officeDocument/2006/relationships/slide" Target="slides/slide1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8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819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Font typeface=""/>
            </a:pPr>
            <a:endParaRPr lang="en-US" altLang="en-US" sz="1200"/>
          </a:p>
        </p:txBody>
      </p:sp>
      <p:sp>
        <p:nvSpPr>
          <p:cNvPr id="8195" name="日期占位符 2"/>
          <p:cNvSpPr>
            <a:spLocks noGrp="1"/>
          </p:cNvSpPr>
          <p:nvPr>
            <p:ph type="dt" idx="1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"/>
            </a:pPr>
            <a:endParaRPr lang="en-US" altLang="en-US" sz="1200"/>
          </a:p>
        </p:txBody>
      </p:sp>
      <p:sp>
        <p:nvSpPr>
          <p:cNvPr id="8196" name="幻灯片图像占位符 3"/>
          <p:cNvSpPr/>
          <p:nvPr>
            <p:ph type="sldImg" idx="4294967295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8197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Font typeface=""/>
            </a:pPr>
            <a:endParaRPr lang="en-US" altLang="en-US" sz="1200"/>
          </a:p>
        </p:txBody>
      </p:sp>
      <p:sp>
        <p:nvSpPr>
          <p:cNvPr id="819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>
              <a:buFont typeface=""/>
            </a:pPr>
            <a:fld id="{D852F0C3-2709-4316-9BC7-A0893EBC53F7}" type="slidenum">
              <a:rPr lang="en-US" altLang="en-US" sz="1200">
                <a:ea typeface="宋体" pitchFamily="2" charset="-122"/>
              </a:rPr>
              <a:t>*</a:t>
            </a:fld>
            <a:endParaRPr lang="en-US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slideMaster" Target="../slideMasters/slideMaster6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1"/>
            <a:stretch>
              <a:fillRect/>
            </a:stretch>
          </a:blipFill>
        </p:spPr>
        <p:txBody>
          <a:bodyPr vert="horz" wrap="square" lIns="457200" tIns="457200" rIns="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ct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0" name="Date Placeholder 3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</a:p>
        </p:txBody>
      </p:sp>
      <p:sp>
        <p:nvSpPr>
          <p:cNvPr id="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.xml" /><Relationship Id="rId2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0.xml" /><Relationship Id="rId2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2" Type="http://schemas.openxmlformats.org/officeDocument/2006/relationships/theme" Target="../theme/theme7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1027" name="Rectangle 8"/>
          <p:cNvSpPr/>
          <p:nvPr/>
        </p:nvSpPr>
        <p:spPr>
          <a:xfrm>
            <a:off x="0" y="6334125"/>
            <a:ext cx="9144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1028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8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800" b="0" i="0" u="none" kern="1200" spc="-50" baseline="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9" name="Text Placeholder 2"/>
          <p:cNvSpPr/>
          <p:nvPr>
            <p:ph type="body" idx="1"/>
          </p:nvPr>
        </p:nvSpPr>
        <p:spPr>
          <a:xfrm>
            <a:off x="822325" y="1846262"/>
            <a:ext cx="7543800" cy="4022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30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A09F5FE6-47C4-46B2-BF1F-E21507EC681D}" type="datetime1">
              <a:rPr lang="en-US" altLang="zh-CN" sz="900">
                <a:solidFill>
                  <a:srgbClr val="FFFFFF"/>
                </a:solidFill>
              </a:rPr>
              <a:t>*</a:t>
            </a:fld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103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103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0DF727C2-E293-4649-8D1D-6D94F3727483}" type="slidenum">
              <a:rPr lang="en-US" altLang="zh-CN" sz="1000">
                <a:solidFill>
                  <a:srgbClr val="FFFFFF"/>
                </a:solidFill>
              </a:rPr>
              <a:t>*</a:t>
            </a:fld>
            <a:endParaRPr lang="en-US" altLang="zh-CN" sz="1000">
              <a:solidFill>
                <a:srgbClr val="FFFFFF"/>
              </a:solidFill>
            </a:endParaRPr>
          </a:p>
        </p:txBody>
      </p:sp>
      <p:cxnSp>
        <p:nvCxnSpPr>
          <p:cNvPr id="1033" name="Straight Connector 9"/>
          <p:cNvCxnSpPr/>
          <p:nvPr/>
        </p:nvCxnSpPr>
        <p:spPr>
          <a:xfrm>
            <a:off x="895350" y="1738312"/>
            <a:ext cx="7475538" cy="0"/>
          </a:xfrm>
          <a:prstGeom prst="line">
            <a:avLst/>
          </a:prstGeom>
          <a:noFill/>
          <a:ln w="6350">
            <a:solidFill>
              <a:srgbClr val="7F7F7F"/>
            </a:solidFill>
            <a:miter lim="800000"/>
          </a:ln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7" r:id="rId2"/>
    <p:sldLayoutId id="2147483928" r:id="rId3"/>
    <p:sldLayoutId id="2147483929" r:id="rId4"/>
    <p:sldLayoutId id="2147483933" r:id="rId5"/>
  </p:sldLayoutIdLst>
  <p:transition/>
  <p:timing/>
  <p:txStyles>
    <p:titleStyle>
      <a:lvl1pPr marL="0" indent="0" algn="l" defTabSz="914400" rtl="0" eaLnBrk="0" fontAlgn="base" hangingPunct="0">
        <a:lnSpc>
          <a:spcPct val="85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spc="-50" baseline="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9pPr>
    </p:titleStyle>
    <p:bodyStyle>
      <a:lvl1pPr marL="90488" indent="-90488" algn="l" defTabSz="914400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Tx/>
        <a:buFont typeface="Calibri" pitchFamily="34" charset="0"/>
        <a:buChar char=" "/>
        <a:defRPr kumimoji="0" sz="20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8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2051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cxnSp>
        <p:nvCxnSpPr>
          <p:cNvPr id="2052" name="Straight Connector 8"/>
          <p:cNvCxnSpPr/>
          <p:nvPr/>
        </p:nvCxnSpPr>
        <p:spPr>
          <a:xfrm>
            <a:off x="906462" y="4343400"/>
            <a:ext cx="7405688" cy="0"/>
          </a:xfrm>
          <a:prstGeom prst="line">
            <a:avLst/>
          </a:prstGeom>
          <a:noFill/>
          <a:ln w="6350">
            <a:solidFill>
              <a:srgbClr val="7F7F7F"/>
            </a:solidFill>
            <a:miter lim="800000"/>
          </a:ln>
        </p:spPr>
      </p:cxnSp>
      <p:sp>
        <p:nvSpPr>
          <p:cNvPr id="2053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8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800" b="0" i="0" u="none" kern="1200" spc="-50" baseline="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4" name="Text Placeholder 2"/>
          <p:cNvSpPr/>
          <p:nvPr>
            <p:ph type="body" idx="1"/>
          </p:nvPr>
        </p:nvSpPr>
        <p:spPr>
          <a:xfrm>
            <a:off x="822325" y="1846262"/>
            <a:ext cx="7543800" cy="4022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5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DFA20688-7179-419D-A5BF-A0F2FCF8BFF9}" type="datetime1">
              <a:rPr lang="en-US" altLang="zh-CN" sz="900">
                <a:solidFill>
                  <a:srgbClr val="FFFFFF"/>
                </a:solidFill>
              </a:rPr>
              <a:t>*</a:t>
            </a:fld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205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205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91714B99-8DF0-4441-90C7-002ABB7849CF}" type="slidenum">
              <a:rPr lang="en-US" altLang="zh-CN" sz="1000">
                <a:solidFill>
                  <a:srgbClr val="FFFFFF"/>
                </a:solidFill>
              </a:rPr>
              <a:t>*</a:t>
            </a:fld>
            <a:endParaRPr lang="en-US" altLang="zh-CN" sz="100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4" r:id="rId1"/>
  </p:sldLayoutIdLst>
  <p:transition/>
  <p:timing/>
  <p:txStyles>
    <p:titleStyle>
      <a:lvl1pPr marL="0" indent="0" algn="l" defTabSz="914400" rtl="0" eaLnBrk="0" fontAlgn="base" hangingPunct="0">
        <a:lnSpc>
          <a:spcPct val="85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spc="-50" baseline="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9pPr>
    </p:titleStyle>
    <p:bodyStyle>
      <a:lvl1pPr marL="90488" indent="-90488" algn="l" defTabSz="914400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Tx/>
        <a:buFont typeface="Calibri" pitchFamily="34" charset="0"/>
        <a:buChar char=" "/>
        <a:defRPr kumimoji="0" sz="20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8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3075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cxnSp>
        <p:nvCxnSpPr>
          <p:cNvPr id="3076" name="Straight Connector 8"/>
          <p:cNvCxnSpPr/>
          <p:nvPr/>
        </p:nvCxnSpPr>
        <p:spPr>
          <a:xfrm>
            <a:off x="906462" y="4343400"/>
            <a:ext cx="7405688" cy="0"/>
          </a:xfrm>
          <a:prstGeom prst="line">
            <a:avLst/>
          </a:prstGeom>
          <a:noFill/>
          <a:ln w="6350">
            <a:solidFill>
              <a:srgbClr val="7F7F7F"/>
            </a:solidFill>
            <a:miter lim="800000"/>
          </a:ln>
        </p:spPr>
      </p:cxnSp>
      <p:sp>
        <p:nvSpPr>
          <p:cNvPr id="3077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8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800" b="0" i="0" u="none" kern="1200" spc="-50" baseline="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8" name="Text Placeholder 2"/>
          <p:cNvSpPr/>
          <p:nvPr>
            <p:ph type="body" idx="1"/>
          </p:nvPr>
        </p:nvSpPr>
        <p:spPr>
          <a:xfrm>
            <a:off x="822325" y="1846262"/>
            <a:ext cx="7543800" cy="4022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9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329A72DA-5BE9-4799-B144-FE80854F38C3}" type="datetime1">
              <a:rPr lang="en-US" altLang="zh-CN" sz="900">
                <a:solidFill>
                  <a:srgbClr val="FFFFFF"/>
                </a:solidFill>
              </a:rPr>
              <a:t>*</a:t>
            </a:fld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308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308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DB6D8992-227E-4B70-BC36-EE734A7FFEB8}" type="slidenum">
              <a:rPr lang="en-US" altLang="zh-CN" sz="1000">
                <a:solidFill>
                  <a:srgbClr val="FFFFFF"/>
                </a:solidFill>
              </a:rPr>
              <a:t>*</a:t>
            </a:fld>
            <a:endParaRPr lang="en-US" altLang="zh-CN" sz="100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</p:sldLayoutIdLst>
  <p:transition/>
  <p:timing/>
  <p:txStyles>
    <p:titleStyle>
      <a:lvl1pPr marL="0" indent="0" algn="l" defTabSz="914400" rtl="0" eaLnBrk="0" fontAlgn="base" hangingPunct="0">
        <a:lnSpc>
          <a:spcPct val="85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spc="-50" baseline="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9pPr>
    </p:titleStyle>
    <p:bodyStyle>
      <a:lvl1pPr marL="90488" indent="-90488" algn="l" defTabSz="914400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Tx/>
        <a:buFont typeface="Calibri" pitchFamily="34" charset="0"/>
        <a:buChar char=" "/>
        <a:defRPr kumimoji="0" sz="20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8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Rectangle 4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4099" name="Rectangle 5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4100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8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800" b="0" i="0" u="none" kern="1200" spc="-50" baseline="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101" name="Text Placeholder 2"/>
          <p:cNvSpPr/>
          <p:nvPr>
            <p:ph type="body" idx="1"/>
          </p:nvPr>
        </p:nvSpPr>
        <p:spPr>
          <a:xfrm>
            <a:off x="822325" y="1846262"/>
            <a:ext cx="7543800" cy="4022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2" name="Date Placeholder 6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B718CA8F-8B1D-45C2-9B25-50467B12166B}" type="datetime1">
              <a:rPr lang="en-US" altLang="zh-CN" sz="900">
                <a:solidFill>
                  <a:srgbClr val="FFFFFF"/>
                </a:solidFill>
              </a:rPr>
              <a:t>*</a:t>
            </a:fld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4103" name="Footer Placeholder 7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4104" name="Slide Number Placeholder 8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A037FC3E-1FAF-465E-ADE1-EACA6DB1D107}" type="slidenum">
              <a:rPr lang="en-US" altLang="zh-CN" sz="1000">
                <a:solidFill>
                  <a:srgbClr val="FFFFFF"/>
                </a:solidFill>
              </a:rPr>
              <a:t>*</a:t>
            </a:fld>
            <a:endParaRPr lang="en-US" altLang="zh-CN" sz="100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</p:sldLayoutIdLst>
  <p:transition/>
  <p:timing/>
  <p:txStyles>
    <p:titleStyle>
      <a:lvl1pPr marL="0" indent="0" algn="l" defTabSz="914400" rtl="0" eaLnBrk="0" fontAlgn="base" hangingPunct="0">
        <a:lnSpc>
          <a:spcPct val="85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spc="-50" baseline="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9pPr>
    </p:titleStyle>
    <p:bodyStyle>
      <a:lvl1pPr marL="90488" indent="-90488" algn="l" defTabSz="914400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Tx/>
        <a:buFont typeface="Calibri" pitchFamily="34" charset="0"/>
        <a:buChar char=" "/>
        <a:defRPr kumimoji="0" sz="20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8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122" name="Rectangle 7"/>
          <p:cNvSpPr/>
          <p:nvPr/>
        </p:nvSpPr>
        <p:spPr>
          <a:xfrm>
            <a:off x="0" y="0"/>
            <a:ext cx="303847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5123" name="Rectangle 8"/>
          <p:cNvSpPr/>
          <p:nvPr/>
        </p:nvSpPr>
        <p:spPr>
          <a:xfrm>
            <a:off x="3030538" y="0"/>
            <a:ext cx="4762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5124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8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800" b="0" i="0" u="none" kern="1200" spc="-50" baseline="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5" name="Text Placeholder 2"/>
          <p:cNvSpPr/>
          <p:nvPr>
            <p:ph type="body" idx="1"/>
          </p:nvPr>
        </p:nvSpPr>
        <p:spPr>
          <a:xfrm>
            <a:off x="822325" y="1846262"/>
            <a:ext cx="7543800" cy="4022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6" name="Date Placeholder 4"/>
          <p:cNvSpPr>
            <a:spLocks noGrp="1"/>
          </p:cNvSpPr>
          <p:nvPr>
            <p:ph type="dt" sz="half" idx="2"/>
          </p:nvPr>
        </p:nvSpPr>
        <p:spPr>
          <a:xfrm>
            <a:off x="349250" y="6459538"/>
            <a:ext cx="1963738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C1B99467-20E6-45E4-B029-A09C598F6CCE}" type="datetime1">
              <a:rPr lang="en-US" altLang="zh-CN" sz="900">
                <a:solidFill>
                  <a:srgbClr val="FFFFFF"/>
                </a:solidFill>
              </a:rPr>
              <a:t>*</a:t>
            </a:fld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5127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3600450" y="6459538"/>
            <a:ext cx="34861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en-US" altLang="zh-CN" sz="900">
              <a:solidFill>
                <a:schemeClr val="tx2"/>
              </a:solidFill>
            </a:endParaRPr>
          </a:p>
        </p:txBody>
      </p:sp>
      <p:sp>
        <p:nvSpPr>
          <p:cNvPr id="5128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6434FA8C-ACB2-4F0D-8DD7-B987DC372D0D}" type="slidenum">
              <a:rPr lang="en-US" altLang="zh-CN" sz="1000">
                <a:solidFill>
                  <a:schemeClr val="tx2"/>
                </a:solidFill>
              </a:rPr>
              <a:t>*</a:t>
            </a:fld>
            <a:endParaRPr lang="en-US" altLang="zh-CN" sz="10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1" r:id="rId1"/>
  </p:sldLayoutIdLst>
  <p:transition/>
  <p:timing/>
  <p:txStyles>
    <p:titleStyle>
      <a:lvl1pPr marL="0" indent="0" algn="l" defTabSz="914400" rtl="0" eaLnBrk="0" fontAlgn="base" hangingPunct="0">
        <a:lnSpc>
          <a:spcPct val="85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spc="-50" baseline="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9pPr>
    </p:titleStyle>
    <p:bodyStyle>
      <a:lvl1pPr marL="90488" indent="-90488" algn="l" defTabSz="914400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Tx/>
        <a:buFont typeface="Calibri" pitchFamily="34" charset="0"/>
        <a:buChar char=" "/>
        <a:defRPr kumimoji="0" sz="20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8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Rectangle 7"/>
          <p:cNvSpPr/>
          <p:nvPr/>
        </p:nvSpPr>
        <p:spPr>
          <a:xfrm>
            <a:off x="0" y="4953000"/>
            <a:ext cx="9142413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6147" name="Rectangle 8"/>
          <p:cNvSpPr/>
          <p:nvPr/>
        </p:nvSpPr>
        <p:spPr>
          <a:xfrm>
            <a:off x="0" y="4914900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6148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8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800" b="0" i="0" u="none" kern="1200" spc="-50" baseline="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9" name="Text Placeholder 2"/>
          <p:cNvSpPr/>
          <p:nvPr>
            <p:ph type="body" idx="1"/>
          </p:nvPr>
        </p:nvSpPr>
        <p:spPr>
          <a:xfrm>
            <a:off x="822325" y="1846262"/>
            <a:ext cx="7543800" cy="4022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50" name="Date Placeholder 4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3D4B18D3-336D-4924-9F5D-93777A03A257}" type="datetime1">
              <a:rPr lang="en-US" altLang="zh-CN" sz="900">
                <a:solidFill>
                  <a:srgbClr val="FFFFFF"/>
                </a:solidFill>
              </a:rPr>
              <a:t>*</a:t>
            </a:fld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6151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6152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D53B13CE-EBDC-477C-8945-8FDF89FA9CDD}" type="slidenum">
              <a:rPr lang="en-US" altLang="zh-CN" sz="1000">
                <a:solidFill>
                  <a:srgbClr val="FFFFFF"/>
                </a:solidFill>
              </a:rPr>
              <a:t>*</a:t>
            </a:fld>
            <a:endParaRPr lang="en-US" altLang="zh-CN" sz="100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</p:sldLayoutIdLst>
  <p:transition/>
  <p:timing/>
  <p:txStyles>
    <p:titleStyle>
      <a:lvl1pPr marL="0" indent="0" algn="l" defTabSz="914400" rtl="0" eaLnBrk="0" fontAlgn="base" hangingPunct="0">
        <a:lnSpc>
          <a:spcPct val="85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spc="-50" baseline="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9pPr>
    </p:titleStyle>
    <p:bodyStyle>
      <a:lvl1pPr marL="90488" indent="-90488" algn="l" defTabSz="914400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Tx/>
        <a:buFont typeface="Calibri" pitchFamily="34" charset="0"/>
        <a:buChar char=" "/>
        <a:defRPr kumimoji="0" sz="20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8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7170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7171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/>
        </p:txBody>
      </p:sp>
      <p:sp>
        <p:nvSpPr>
          <p:cNvPr id="7172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8"/>
          </a:xfrm>
          <a:prstGeom prst="rect">
            <a:avLst/>
          </a:prstGeom>
        </p:spPr>
        <p:txBody>
          <a:bodyPr rtlCol="0" anchor="b" anchorCtr="0">
            <a:noAutofit/>
          </a:bodyPr>
          <a:lstStyle>
            <a:lvl1pPr marL="0" indent="0" algn="l" defTabSz="914400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800" b="0" i="0" u="none" kern="1200" spc="-50" baseline="0">
                <a:solidFill>
                  <a:srgbClr val="404040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2pPr>
            <a:lvl3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3pPr>
            <a:lvl4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4pPr>
            <a:lvl5pPr algn="l" rtl="0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5pPr>
            <a:lvl6pPr marL="4572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6pPr>
            <a:lvl7pPr marL="9144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7pPr>
            <a:lvl8pPr marL="13716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8pPr>
            <a:lvl9pPr marL="1828800" algn="l" rtl="0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defRPr lang="zh-CN" altLang="en-US" sz="4800">
                <a:solidFill>
                  <a:srgbClr val="404040"/>
                </a:solidFill>
                <a:latin typeface="Calibri Light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3" name="Text Placeholder 2"/>
          <p:cNvSpPr/>
          <p:nvPr>
            <p:ph type="body" idx="1"/>
          </p:nvPr>
        </p:nvSpPr>
        <p:spPr>
          <a:xfrm>
            <a:off x="822325" y="1846262"/>
            <a:ext cx="7543800" cy="40227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0" rIns="0"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74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fld id="{93D50B22-07ED-4430-BDAE-59FAA00EAF0F}" type="datetime1">
              <a:rPr lang="en-US" altLang="zh-CN" sz="900">
                <a:solidFill>
                  <a:srgbClr val="FFFFFF"/>
                </a:solidFill>
              </a:rPr>
              <a:t>*</a:t>
            </a:fld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717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/>
            <a:endParaRPr lang="en-US" altLang="zh-CN" sz="900">
              <a:solidFill>
                <a:srgbClr val="FFFFFF"/>
              </a:solidFill>
            </a:endParaRPr>
          </a:p>
        </p:txBody>
      </p:sp>
      <p:sp>
        <p:nvSpPr>
          <p:cNvPr id="717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en-US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EB8F7582-87B8-4722-838C-CC01E7D027FF}" type="slidenum">
              <a:rPr lang="en-US" altLang="zh-CN" sz="1000">
                <a:solidFill>
                  <a:srgbClr val="FFFFFF"/>
                </a:solidFill>
              </a:rPr>
              <a:t>*</a:t>
            </a:fld>
            <a:endParaRPr lang="en-US" altLang="zh-CN" sz="100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</p:sldLayoutIdLst>
  <p:transition/>
  <p:timing/>
  <p:txStyles>
    <p:titleStyle>
      <a:lvl1pPr marL="0" indent="0" algn="l" defTabSz="914400" rtl="0" eaLnBrk="0" fontAlgn="base" hangingPunct="0">
        <a:lnSpc>
          <a:spcPct val="85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800" b="0" i="0" u="none" kern="1200" spc="-50" baseline="0">
          <a:solidFill>
            <a:srgbClr val="40404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  <a:ea typeface="宋体" pitchFamily="2" charset="-122"/>
        </a:defRPr>
      </a:lvl9pPr>
    </p:titleStyle>
    <p:bodyStyle>
      <a:lvl1pPr marL="90488" indent="-90488" algn="l" defTabSz="914400" rtl="0" eaLnBrk="0" fontAlgn="base" hangingPunct="0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Tx/>
        <a:buFont typeface="Calibri" pitchFamily="34" charset="0"/>
        <a:buChar char=" "/>
        <a:defRPr kumimoji="0" sz="20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8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defTabSz="914400" rtl="0" eaLnBrk="0" fontAlgn="base" hangingPunct="0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Tx/>
        <a:buFont typeface="Calibri" pitchFamily="34" charset="0"/>
        <a:buChar char="◦"/>
        <a:defRPr kumimoji="0" sz="1400" b="0" i="0" u="none" kern="1200" baseline="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jpeg" /><Relationship Id="rId6" Type="http://schemas.openxmlformats.org/officeDocument/2006/relationships/image" Target="../media/image9.jpeg" /><Relationship Id="rId7" Type="http://schemas.openxmlformats.org/officeDocument/2006/relationships/image" Target="../media/image10.jpeg" /><Relationship Id="rId8" Type="http://schemas.openxmlformats.org/officeDocument/2006/relationships/image" Target="../media/image11.jpeg" /><Relationship Id="rId9" Type="http://schemas.openxmlformats.org/officeDocument/2006/relationships/image" Target="../media/image12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Relationship Id="rId5" Type="http://schemas.openxmlformats.org/officeDocument/2006/relationships/image" Target="../media/image16.jpeg" /><Relationship Id="rId6" Type="http://schemas.openxmlformats.org/officeDocument/2006/relationships/image" Target="../media/image17.jpeg" /><Relationship Id="rId7" Type="http://schemas.openxmlformats.org/officeDocument/2006/relationships/image" Target="../media/image18.jpeg" /><Relationship Id="rId8" Type="http://schemas.openxmlformats.org/officeDocument/2006/relationships/image" Target="../media/image19.jpeg" /><Relationship Id="rId9" Type="http://schemas.openxmlformats.org/officeDocument/2006/relationships/image" Target="../media/image20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1.png" /><Relationship Id="rId3" Type="http://schemas.openxmlformats.org/officeDocument/2006/relationships/image" Target="../media/image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Relationship Id="rId4" Type="http://schemas.openxmlformats.org/officeDocument/2006/relationships/image" Target="../media/image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4.jpeg" /><Relationship Id="rId3" Type="http://schemas.openxmlformats.org/officeDocument/2006/relationships/hyperlink" Target="&#38738;&#38108;&#22120;&#21046;&#36896;.flv" TargetMode="External" /><Relationship Id="rId4" Type="http://schemas.openxmlformats.org/officeDocument/2006/relationships/image" Target="../media/image2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5.jpeg" /><Relationship Id="rId3" Type="http://schemas.openxmlformats.org/officeDocument/2006/relationships/image" Target="../media/image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8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slide" Target="slide1.xml" TargetMode="Interna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9.jpeg" /><Relationship Id="rId3" Type="http://schemas.openxmlformats.org/officeDocument/2006/relationships/image" Target="../media/image30.png" /><Relationship Id="rId4" Type="http://schemas.openxmlformats.org/officeDocument/2006/relationships/slide" Target="slide1.xml" TargetMode="Internal" /><Relationship Id="rId5" Type="http://schemas.openxmlformats.org/officeDocument/2006/relationships/image" Target="../media/image31.png" /><Relationship Id="rId6" Type="http://schemas.openxmlformats.org/officeDocument/2006/relationships/image" Target="../media/image32.jpeg" /><Relationship Id="rId7" Type="http://schemas.openxmlformats.org/officeDocument/2006/relationships/image" Target="../media/image33.jpeg" /><Relationship Id="rId8" Type="http://schemas.openxmlformats.org/officeDocument/2006/relationships/image" Target="../media/image34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37.jpeg" /><Relationship Id="rId3" Type="http://schemas.openxmlformats.org/officeDocument/2006/relationships/image" Target="../media/image38.png" /><Relationship Id="rId4" Type="http://schemas.openxmlformats.org/officeDocument/2006/relationships/image" Target="../media/image39.jpeg" /><Relationship Id="rId5" Type="http://schemas.openxmlformats.org/officeDocument/2006/relationships/image" Target="../media/image40.jpeg" /><Relationship Id="rId6" Type="http://schemas.openxmlformats.org/officeDocument/2006/relationships/image" Target="../media/image34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41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42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10" Type="http://schemas.openxmlformats.org/officeDocument/2006/relationships/image" Target="../media/image50.png" /><Relationship Id="rId11" Type="http://schemas.openxmlformats.org/officeDocument/2006/relationships/image" Target="../media/image51.png" /><Relationship Id="rId12" Type="http://schemas.openxmlformats.org/officeDocument/2006/relationships/image" Target="../media/image52.png" /><Relationship Id="rId13" Type="http://schemas.openxmlformats.org/officeDocument/2006/relationships/image" Target="../media/image53.png" /><Relationship Id="rId14" Type="http://schemas.openxmlformats.org/officeDocument/2006/relationships/image" Target="../media/image54.png" /><Relationship Id="rId2" Type="http://schemas.openxmlformats.org/officeDocument/2006/relationships/image" Target="../media/image43.png" /><Relationship Id="rId3" Type="http://schemas.openxmlformats.org/officeDocument/2006/relationships/image" Target="../media/image44.png" /><Relationship Id="rId4" Type="http://schemas.openxmlformats.org/officeDocument/2006/relationships/hyperlink" Target="http://www.lsysh.vipx.net/" TargetMode="External" /><Relationship Id="rId5" Type="http://schemas.openxmlformats.org/officeDocument/2006/relationships/image" Target="../media/image45.png" /><Relationship Id="rId6" Type="http://schemas.openxmlformats.org/officeDocument/2006/relationships/image" Target="../media/image46.png" /><Relationship Id="rId7" Type="http://schemas.openxmlformats.org/officeDocument/2006/relationships/image" Target="../media/image47.png" /><Relationship Id="rId8" Type="http://schemas.openxmlformats.org/officeDocument/2006/relationships/image" Target="../media/image48.png" /><Relationship Id="rId9" Type="http://schemas.openxmlformats.org/officeDocument/2006/relationships/image" Target="../media/image49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55.jpeg" /><Relationship Id="rId3" Type="http://schemas.openxmlformats.org/officeDocument/2006/relationships/image" Target="../media/image2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56.jpeg" /><Relationship Id="rId3" Type="http://schemas.openxmlformats.org/officeDocument/2006/relationships/image" Target="../media/image2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2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image" Target="../media/image57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Text Box 2"/>
          <p:cNvSpPr txBox="1"/>
          <p:nvPr/>
        </p:nvSpPr>
        <p:spPr>
          <a:xfrm>
            <a:off x="179388" y="765175"/>
            <a:ext cx="3668712" cy="1754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36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北京人、山顶洞人时期用的生产工具是什么？</a:t>
            </a:r>
            <a:endParaRPr lang="en-US" altLang="en-US" sz="36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9219" name="Line 3"/>
          <p:cNvCxnSpPr/>
          <p:nvPr/>
        </p:nvCxnSpPr>
        <p:spPr>
          <a:xfrm>
            <a:off x="3635375" y="1628775"/>
            <a:ext cx="1165225" cy="0"/>
          </a:xfrm>
          <a:prstGeom prst="line">
            <a:avLst/>
          </a:prstGeom>
          <a:noFill/>
          <a:ln w="76200">
            <a:solidFill>
              <a:schemeClr val="tx1"/>
            </a:solidFill>
            <a:miter lim="800000"/>
            <a:tailEnd type="triangle"/>
          </a:ln>
        </p:spPr>
      </p:cxnSp>
      <p:sp>
        <p:nvSpPr>
          <p:cNvPr id="9220" name="Text Box 4"/>
          <p:cNvSpPr txBox="1"/>
          <p:nvPr/>
        </p:nvSpPr>
        <p:spPr>
          <a:xfrm>
            <a:off x="4906963" y="1320800"/>
            <a:ext cx="2030412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buFont typeface=""/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rPr>
              <a:t>打制石器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9221" name="Text Box 5"/>
          <p:cNvSpPr txBox="1"/>
          <p:nvPr/>
        </p:nvSpPr>
        <p:spPr>
          <a:xfrm>
            <a:off x="323850" y="2714625"/>
            <a:ext cx="3455988" cy="19383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3600"/>
              </a:lnSpc>
              <a:buFont typeface=""/>
            </a:pPr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河姆渡人、半</a:t>
            </a:r>
            <a:endParaRPr lang="zh-CN" altLang="en-US" sz="4000" b="1"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</a:endParaRPr>
          </a:p>
          <a:p>
            <a:pPr marL="0" marR="0" lvl="0" indent="0" eaLnBrk="1" hangingPunct="1">
              <a:lnSpc>
                <a:spcPts val="3600"/>
              </a:lnSpc>
              <a:buFont typeface=""/>
            </a:pPr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坡人时期用的</a:t>
            </a:r>
            <a:endParaRPr lang="zh-CN" altLang="en-US" sz="4000" b="1"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</a:endParaRPr>
          </a:p>
          <a:p>
            <a:pPr marL="0" marR="0" lvl="0" indent="0" eaLnBrk="1" hangingPunct="1">
              <a:lnSpc>
                <a:spcPts val="3600"/>
              </a:lnSpc>
              <a:buFont typeface=""/>
            </a:pPr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生产工具又是</a:t>
            </a:r>
            <a:endParaRPr lang="zh-CN" altLang="en-US" sz="4000" b="1"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</a:endParaRPr>
          </a:p>
          <a:p>
            <a:pPr marL="0" marR="0" lvl="0" indent="0" eaLnBrk="1" hangingPunct="1">
              <a:lnSpc>
                <a:spcPts val="3600"/>
              </a:lnSpc>
              <a:buFont typeface=""/>
            </a:pPr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什么？</a:t>
            </a:r>
            <a:endParaRPr lang="zh-CN" altLang="en-US" sz="4000" b="1"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</a:endParaRPr>
          </a:p>
        </p:txBody>
      </p:sp>
      <p:cxnSp>
        <p:nvCxnSpPr>
          <p:cNvPr id="9222" name="Line 6"/>
          <p:cNvCxnSpPr/>
          <p:nvPr/>
        </p:nvCxnSpPr>
        <p:spPr>
          <a:xfrm>
            <a:off x="3622675" y="3500438"/>
            <a:ext cx="1309688" cy="0"/>
          </a:xfrm>
          <a:prstGeom prst="line">
            <a:avLst/>
          </a:prstGeom>
          <a:noFill/>
          <a:ln w="76200">
            <a:solidFill>
              <a:schemeClr val="tx1"/>
            </a:solidFill>
            <a:miter lim="800000"/>
            <a:tailEnd type="triangle"/>
          </a:ln>
        </p:spPr>
      </p:cxnSp>
      <p:sp>
        <p:nvSpPr>
          <p:cNvPr id="9223" name="Text Box 7"/>
          <p:cNvSpPr txBox="1"/>
          <p:nvPr/>
        </p:nvSpPr>
        <p:spPr>
          <a:xfrm>
            <a:off x="4938713" y="3211513"/>
            <a:ext cx="203200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buFont typeface=""/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rPr>
              <a:t>磨制石器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9224" name="AutoShape 8"/>
          <p:cNvSpPr/>
          <p:nvPr/>
        </p:nvSpPr>
        <p:spPr>
          <a:xfrm>
            <a:off x="7070725" y="1595438"/>
            <a:ext cx="381000" cy="1905000"/>
          </a:xfrm>
          <a:prstGeom prst="rightBrace">
            <a:avLst>
              <a:gd name="adj1" fmla="val 41481"/>
              <a:gd name="adj2" fmla="val 50000"/>
            </a:avLst>
          </a:prstGeom>
          <a:noFill/>
          <a:ln w="76200">
            <a:solidFill>
              <a:schemeClr val="tx1"/>
            </a:solidFill>
            <a:round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endParaRPr lang="zh-CN" altLang="en-US"/>
          </a:p>
        </p:txBody>
      </p:sp>
      <p:sp>
        <p:nvSpPr>
          <p:cNvPr id="9225" name="Text Box 9"/>
          <p:cNvSpPr txBox="1"/>
          <p:nvPr/>
        </p:nvSpPr>
        <p:spPr>
          <a:xfrm>
            <a:off x="7588250" y="957263"/>
            <a:ext cx="800100" cy="2111375"/>
          </a:xfrm>
          <a:prstGeom prst="rect">
            <a:avLst/>
          </a:prstGeom>
          <a:noFill/>
          <a:ln w="9525">
            <a:noFill/>
          </a:ln>
        </p:spPr>
        <p:txBody>
          <a:bodyPr vert="vert"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石器时代</a:t>
            </a:r>
            <a:endParaRPr lang="en-US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6" name="Text Box 10"/>
          <p:cNvSpPr txBox="1"/>
          <p:nvPr/>
        </p:nvSpPr>
        <p:spPr>
          <a:xfrm>
            <a:off x="250825" y="4724400"/>
            <a:ext cx="3457575" cy="1939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4000" b="1">
                <a:solidFill>
                  <a:srgbClr val="0066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夏商西周时期用的生产工具又是什么呢？</a:t>
            </a:r>
            <a:endParaRPr lang="en-US" altLang="en-US" sz="4000" b="1">
              <a:solidFill>
                <a:srgbClr val="0066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9227" name="Line 11"/>
          <p:cNvCxnSpPr/>
          <p:nvPr/>
        </p:nvCxnSpPr>
        <p:spPr>
          <a:xfrm flipV="1">
            <a:off x="3708400" y="5661025"/>
            <a:ext cx="1439862" cy="0"/>
          </a:xfrm>
          <a:prstGeom prst="line">
            <a:avLst/>
          </a:prstGeom>
          <a:noFill/>
          <a:ln w="76200">
            <a:solidFill>
              <a:schemeClr val="tx1"/>
            </a:solidFill>
            <a:miter lim="800000"/>
            <a:tailEnd type="triangle"/>
          </a:ln>
        </p:spPr>
      </p:cxnSp>
      <p:sp>
        <p:nvSpPr>
          <p:cNvPr id="9228" name="Text Box 12"/>
          <p:cNvSpPr txBox="1"/>
          <p:nvPr/>
        </p:nvSpPr>
        <p:spPr>
          <a:xfrm>
            <a:off x="5219700" y="5251450"/>
            <a:ext cx="1878013" cy="7699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buFont typeface=""/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rPr>
              <a:t>青铜器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cxnSp>
        <p:nvCxnSpPr>
          <p:cNvPr id="9229" name="Line 13"/>
          <p:cNvCxnSpPr/>
          <p:nvPr/>
        </p:nvCxnSpPr>
        <p:spPr>
          <a:xfrm flipH="1">
            <a:off x="8027988" y="32131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miter lim="800000"/>
            <a:tailEnd type="triangle"/>
          </a:ln>
        </p:spPr>
      </p:cxnSp>
      <p:grpSp>
        <p:nvGrpSpPr>
          <p:cNvPr id="9230" name="组合 8206"/>
          <p:cNvGrpSpPr/>
          <p:nvPr/>
        </p:nvGrpSpPr>
        <p:grpSpPr>
          <a:xfrm>
            <a:off x="-3175" y="0"/>
            <a:ext cx="9147175" cy="765175"/>
            <a:chExt cx="9148539" cy="764704"/>
          </a:xfrm>
        </p:grpSpPr>
        <p:pic>
          <p:nvPicPr>
            <p:cNvPr id="9232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9233" name="矩形 19"/>
            <p:cNvSpPr/>
            <p:nvPr/>
          </p:nvSpPr>
          <p:spPr>
            <a:xfrm>
              <a:off x="976459" y="44423"/>
              <a:ext cx="7009857" cy="6885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9231" name="矩形 1"/>
          <p:cNvSpPr/>
          <p:nvPr/>
        </p:nvSpPr>
        <p:spPr>
          <a:xfrm>
            <a:off x="7650320" y="4909532"/>
            <a:ext cx="755335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9600" b="1" i="0" u="none" strike="noStrike" kern="1200" cap="none" spc="0" normalizeH="0" baseline="0" noProof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t>?</a:t>
            </a:r>
            <a:endParaRPr kumimoji="0" lang="zh-CN" altLang="en-US" sz="9600" b="1" i="0" u="none" strike="noStrike" kern="1200" cap="none" spc="0" normalizeH="0" baseline="0" noProof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8" fill="hold" grpId="1" nodeType="afterEffect"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24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2" presetClass="entr" presetSubtype="2" fill="hold" grpId="3" nodeType="afterEffect"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 additive="base">
                                        <p:cTn id="35" dur="500" fill="hold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5" nodeType="afterEffect"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4" presetClass="entr" presetSubtype="10" fill="hold" nodeType="afterEffect"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51" dur="500" fill="hold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  <p:cond evt="onBegin" delay="0">
                          <p:tn val="51"/>
                        </p:cond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 additive="base">
                                        <p:cTn id="62" dur="500" fill="hold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  <p:cond evt="onBegin" delay="0">
                          <p:tn val="62"/>
                        </p:cond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1"/>
      <p:bldP spid="9223" grpId="2"/>
      <p:bldP spid="9224" grpId="3"/>
      <p:bldP spid="9225" grpId="4"/>
      <p:bldP spid="9226" grpId="5"/>
      <p:bldP spid="9228" grpId="6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Text Box 4"/>
          <p:cNvSpPr txBox="1"/>
          <p:nvPr/>
        </p:nvSpPr>
        <p:spPr>
          <a:xfrm>
            <a:off x="219075" y="2055813"/>
            <a:ext cx="8443913" cy="831850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lIns="0" tIns="0" rIns="0" bIns="0" anchor="ctr" anchorCtr="1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>
              <a:buFont typeface=""/>
            </a:pPr>
            <a:r>
              <a:rPr lang="zh-CN" altLang="en-US" sz="54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隶书" pitchFamily="2" charset="-122"/>
              </a:rPr>
              <a:t>第</a:t>
            </a:r>
            <a:r>
              <a:rPr lang="en-US" altLang="zh-CN" sz="54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隶书" pitchFamily="2" charset="-122"/>
              </a:rPr>
              <a:t>5</a:t>
            </a:r>
            <a:r>
              <a:rPr lang="zh-CN" altLang="en-US" sz="54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隶书" pitchFamily="2" charset="-122"/>
              </a:rPr>
              <a:t>课  青铜器与甲骨文</a:t>
            </a:r>
            <a:endParaRPr lang="zh-CN" altLang="en-US" sz="54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华文隶书" pitchFamily="2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Text Box 2"/>
          <p:cNvSpPr/>
          <p:nvPr/>
        </p:nvSpPr>
        <p:spPr>
          <a:xfrm>
            <a:off x="468312" y="4005262"/>
            <a:ext cx="8388350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3200" b="1">
                <a:latin typeface="Arial" pitchFamily="34" charset="0"/>
              </a:rPr>
              <a:t>青铜器是                        熔化后合铸而成的。</a:t>
            </a:r>
            <a:r>
              <a:rPr lang="zh-CN" altLang="en-US" sz="2800" b="1">
                <a:latin typeface="Arial" pitchFamily="34" charset="0"/>
              </a:rPr>
              <a:t> </a:t>
            </a:r>
            <a:endParaRPr lang="zh-CN" altLang="en-US" sz="2800" b="1">
              <a:latin typeface="Arial" pitchFamily="34" charset="0"/>
            </a:endParaRPr>
          </a:p>
        </p:txBody>
      </p:sp>
      <p:sp>
        <p:nvSpPr>
          <p:cNvPr id="11267" name="Rectangle 3"/>
          <p:cNvSpPr/>
          <p:nvPr/>
        </p:nvSpPr>
        <p:spPr>
          <a:xfrm>
            <a:off x="2268538" y="3933825"/>
            <a:ext cx="792162" cy="720725"/>
          </a:xfrm>
          <a:prstGeom prst="rect">
            <a:avLst/>
          </a:prstGeom>
          <a:solidFill>
            <a:srgbClr val="990000"/>
          </a:solidFill>
          <a:ln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3600" b="1">
                <a:latin typeface="Arial" pitchFamily="34" charset="0"/>
                <a:ea typeface="黑体" pitchFamily="49" charset="-122"/>
              </a:rPr>
              <a:t>铜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1268" name="Rectangle 4"/>
          <p:cNvSpPr/>
          <p:nvPr/>
        </p:nvSpPr>
        <p:spPr>
          <a:xfrm>
            <a:off x="3059112" y="3933825"/>
            <a:ext cx="865188" cy="720725"/>
          </a:xfrm>
          <a:prstGeom prst="rect">
            <a:avLst/>
          </a:prstGeom>
          <a:solidFill>
            <a:srgbClr val="777777"/>
          </a:solidFill>
          <a:ln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3600" b="1">
                <a:latin typeface="Arial" pitchFamily="34" charset="0"/>
                <a:ea typeface="黑体" pitchFamily="49" charset="-122"/>
              </a:rPr>
              <a:t>锡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1269" name="Rectangle 5"/>
          <p:cNvSpPr/>
          <p:nvPr/>
        </p:nvSpPr>
        <p:spPr>
          <a:xfrm>
            <a:off x="3924300" y="3933825"/>
            <a:ext cx="792162" cy="72072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3600" b="1">
                <a:solidFill>
                  <a:srgbClr val="CCFF33"/>
                </a:solidFill>
                <a:latin typeface="Arial" pitchFamily="34" charset="0"/>
                <a:ea typeface="黑体" pitchFamily="49" charset="-122"/>
              </a:rPr>
              <a:t>铅</a:t>
            </a:r>
            <a:endParaRPr lang="zh-CN" altLang="en-US" sz="3600" b="1">
              <a:solidFill>
                <a:srgbClr val="CCFF33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1270" name="Text Box 11"/>
          <p:cNvSpPr/>
          <p:nvPr/>
        </p:nvSpPr>
        <p:spPr>
          <a:xfrm>
            <a:off x="179388" y="692150"/>
            <a:ext cx="5688012" cy="8239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4800" b="1">
                <a:solidFill>
                  <a:srgbClr val="0000FF"/>
                </a:solidFill>
                <a:latin typeface="楷体_GB2312" charset="-122"/>
                <a:ea typeface="楷体_GB2312" charset="-122"/>
              </a:rPr>
              <a:t>什么是青铜器？</a:t>
            </a:r>
            <a:endParaRPr kumimoji="1" lang="zh-CN" altLang="en-US" sz="4800" b="1">
              <a:solidFill>
                <a:srgbClr val="0000FF"/>
              </a:solidFill>
              <a:latin typeface="楷体_GB2312" charset="-122"/>
              <a:ea typeface="楷体_GB2312" charset="-122"/>
            </a:endParaRPr>
          </a:p>
        </p:txBody>
      </p:sp>
      <p:pic>
        <p:nvPicPr>
          <p:cNvPr id="11271" name="Picture 4" descr="3%CA%DE%C3%E6%CE%C6%C5%A3%CA%D7%D7%F0"/>
          <p:cNvPicPr/>
          <p:nvPr/>
        </p:nvPicPr>
        <p:blipFill>
          <a:blip r:embed="rId2"/>
          <a:stretch>
            <a:fillRect/>
          </a:stretch>
        </p:blipFill>
        <p:spPr>
          <a:xfrm>
            <a:off x="6161088" y="0"/>
            <a:ext cx="2982912" cy="3036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72" name="AutoShape 14"/>
          <p:cNvSpPr/>
          <p:nvPr/>
        </p:nvSpPr>
        <p:spPr>
          <a:xfrm>
            <a:off x="611188" y="1700212"/>
            <a:ext cx="4968875" cy="1873250"/>
          </a:xfrm>
          <a:prstGeom prst="wedgeRoundRectCallout">
            <a:avLst>
              <a:gd name="adj1" fmla="val 7125"/>
              <a:gd name="adj2" fmla="val 62204"/>
              <a:gd name="adj3" fmla="val 16667"/>
            </a:avLst>
          </a:prstGeom>
          <a:solidFill>
            <a:srgbClr val="6666FF"/>
          </a:solidFill>
          <a:ln w="12700">
            <a:solidFill>
              <a:schemeClr val="tx1"/>
            </a:solidFill>
            <a:miter lim="800000"/>
          </a:ln>
          <a:effectLst/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kumimoji="1" lang="zh-CN" altLang="en-US" sz="3200" b="1">
                <a:latin typeface="Times New Roman" pitchFamily="18" charset="0"/>
              </a:rPr>
              <a:t>不同比例混合铸造出的青铜会表现出硬度、韧性等性质的变化</a:t>
            </a:r>
            <a:endParaRPr kumimoji="1" lang="zh-CN" alt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1"/>
      <p:bldP spid="11268" grpId="2"/>
      <p:bldP spid="11269" grpId="3"/>
      <p:bldP spid="11272" grpId="4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TextBox 7"/>
          <p:cNvSpPr/>
          <p:nvPr/>
        </p:nvSpPr>
        <p:spPr>
          <a:xfrm>
            <a:off x="163512" y="1468438"/>
            <a:ext cx="4397375" cy="503238"/>
          </a:xfrm>
          <a:prstGeom prst="rect">
            <a:avLst/>
          </a:prstGeom>
          <a:gradFill rotWithShape="1">
            <a:gsLst>
              <a:gs pos="0">
                <a:srgbClr val="FF8078"/>
              </a:gs>
              <a:gs pos="35001">
                <a:srgbClr val="FFA6A1"/>
              </a:gs>
              <a:gs pos="100000">
                <a:srgbClr val="FFDAD7"/>
              </a:gs>
            </a:gsLst>
            <a:lin ang="5400000" scaled="1"/>
          </a:gradFill>
          <a:ln>
            <a:solidFill>
              <a:srgbClr val="FF2E00"/>
            </a:solidFill>
            <a:miter lim="800000"/>
          </a:ln>
          <a:effectLst>
            <a:outerShdw dist="20000" dir="5400000" algn="ctr">
              <a:srgbClr val="000000">
                <a:alpha val="37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buFont typeface=""/>
            </a:pPr>
            <a:r>
              <a:rPr lang="en-US" altLang="en-US" sz="2700" b="1">
                <a:solidFill>
                  <a:srgbClr val="3333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宋体" pitchFamily="2" charset="-122"/>
              </a:rPr>
              <a:t>一、青铜器的高超工艺</a:t>
            </a:r>
            <a:endParaRPr lang="en-US" altLang="en-US" sz="2700" b="1">
              <a:solidFill>
                <a:srgbClr val="3333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2291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820738" y="2138362"/>
            <a:ext cx="2363788" cy="2614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AutoShape 4"/>
          <p:cNvSpPr/>
          <p:nvPr/>
        </p:nvSpPr>
        <p:spPr>
          <a:xfrm>
            <a:off x="3348038" y="1643062"/>
            <a:ext cx="5329238" cy="4378325"/>
          </a:xfrm>
          <a:prstGeom prst="cloudCallout">
            <a:avLst>
              <a:gd name="adj1" fmla="val -26583"/>
              <a:gd name="adj2" fmla="val 50796"/>
            </a:avLst>
          </a:prstGeom>
          <a:solidFill>
            <a:schemeClr val="bg1"/>
          </a:solidFill>
          <a:ln>
            <a:solidFill>
              <a:schemeClr val="tx1"/>
            </a:solidFill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200" b="1">
                <a:latin typeface="Times New Roman" pitchFamily="18" charset="0"/>
              </a:rPr>
              <a:t>我国是什么时候开始出现青铜器的呢？</a:t>
            </a:r>
            <a:endParaRPr lang="en-US" altLang="en-US" sz="3200" b="1">
              <a:latin typeface="Times New Roman" pitchFamily="18" charset="0"/>
            </a:endParaRPr>
          </a:p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200" b="1">
                <a:latin typeface="Times New Roman" pitchFamily="18" charset="0"/>
              </a:rPr>
              <a:t>到了夏、商、西周青铜器的发展呈现什么样的趋势了？</a:t>
            </a:r>
            <a:endParaRPr lang="zh-CN" altLang="en-US" sz="3200" b="1"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TextBox 9"/>
          <p:cNvSpPr/>
          <p:nvPr/>
        </p:nvSpPr>
        <p:spPr>
          <a:xfrm>
            <a:off x="322262" y="1606550"/>
            <a:ext cx="4070350" cy="762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5400000" scaled="1"/>
          </a:gradFill>
          <a:ln>
            <a:solidFill>
              <a:srgbClr val="F9F9F9"/>
            </a:solidFill>
            <a:miter lim="800000"/>
          </a:ln>
          <a:effectLst>
            <a:outerShdw dist="20000" dir="5400000" algn="ctr">
              <a:srgbClr val="000000">
                <a:alpha val="37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44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1、发展过程</a:t>
            </a:r>
            <a:endParaRPr lang="en-US" altLang="en-US" sz="4400" b="1">
              <a:solidFill>
                <a:srgbClr val="0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3315" name="TextBox 4"/>
          <p:cNvSpPr/>
          <p:nvPr/>
        </p:nvSpPr>
        <p:spPr>
          <a:xfrm>
            <a:off x="392112" y="2684462"/>
            <a:ext cx="1706562" cy="646112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600" b="1">
                <a:latin typeface="宋体" pitchFamily="2" charset="-122"/>
              </a:rPr>
              <a:t>出现：</a:t>
            </a:r>
            <a:endParaRPr lang="zh-CN" altLang="en-US" sz="3600" b="1">
              <a:solidFill>
                <a:schemeClr val="accent2"/>
              </a:solidFill>
              <a:latin typeface="宋体" pitchFamily="2" charset="-122"/>
            </a:endParaRPr>
          </a:p>
        </p:txBody>
      </p:sp>
      <p:sp>
        <p:nvSpPr>
          <p:cNvPr id="13316" name="TextBox 5"/>
          <p:cNvSpPr/>
          <p:nvPr/>
        </p:nvSpPr>
        <p:spPr>
          <a:xfrm>
            <a:off x="474662" y="4495800"/>
            <a:ext cx="2728912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600" b="1">
                <a:latin typeface="宋体" pitchFamily="2" charset="-122"/>
              </a:rPr>
              <a:t>商周时期：</a:t>
            </a:r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13317" name="Rectangle 8"/>
          <p:cNvSpPr/>
          <p:nvPr/>
        </p:nvSpPr>
        <p:spPr>
          <a:xfrm>
            <a:off x="-3175" y="765175"/>
            <a:ext cx="9147175" cy="914400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一、青铜器的高超工艺：</a:t>
            </a:r>
            <a:endParaRPr lang="en-US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8" name="文本框 1"/>
          <p:cNvSpPr/>
          <p:nvPr/>
        </p:nvSpPr>
        <p:spPr>
          <a:xfrm>
            <a:off x="2411412" y="2708275"/>
            <a:ext cx="3889375" cy="647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600" b="1">
                <a:solidFill>
                  <a:schemeClr val="accent2"/>
                </a:solidFill>
                <a:latin typeface="宋体" pitchFamily="2" charset="-122"/>
              </a:rPr>
              <a:t>原始社会后期</a:t>
            </a:r>
            <a:endParaRPr lang="zh-CN" altLang="en-US" sz="3600" b="1">
              <a:solidFill>
                <a:schemeClr val="accent2"/>
              </a:solidFill>
              <a:latin typeface="宋体" pitchFamily="2" charset="-122"/>
            </a:endParaRPr>
          </a:p>
        </p:txBody>
      </p:sp>
      <p:sp>
        <p:nvSpPr>
          <p:cNvPr id="13319" name="文本框 2"/>
          <p:cNvSpPr/>
          <p:nvPr/>
        </p:nvSpPr>
        <p:spPr>
          <a:xfrm>
            <a:off x="2843212" y="4583112"/>
            <a:ext cx="6048375" cy="1077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/>
              <a:t>数量增多，种类逐渐丰富工艺高</a:t>
            </a:r>
            <a:endParaRPr lang="en-US" altLang="zh-CN" sz="3200"/>
          </a:p>
          <a:p>
            <a:pPr marL="0" lvl="0" indent="0"/>
            <a:r>
              <a:rPr lang="zh-CN" altLang="en-US" sz="3200"/>
              <a:t>多用于祭祀、军事等</a:t>
            </a:r>
            <a:endParaRPr lang="en-US" altLang="zh-CN" sz="3200"/>
          </a:p>
        </p:txBody>
      </p:sp>
      <p:sp>
        <p:nvSpPr>
          <p:cNvPr id="13320" name="TextBox 5"/>
          <p:cNvSpPr/>
          <p:nvPr/>
        </p:nvSpPr>
        <p:spPr>
          <a:xfrm>
            <a:off x="458788" y="3678238"/>
            <a:ext cx="1566862" cy="646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600" b="1">
                <a:latin typeface="宋体" pitchFamily="2" charset="-122"/>
              </a:rPr>
              <a:t>夏朝：</a:t>
            </a:r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13321" name="文本框 10"/>
          <p:cNvSpPr/>
          <p:nvPr/>
        </p:nvSpPr>
        <p:spPr>
          <a:xfrm>
            <a:off x="1852612" y="3838575"/>
            <a:ext cx="47736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en-US" sz="3200"/>
              <a:t>出现了青铜礼器：鼎</a:t>
            </a:r>
            <a:endParaRPr lang="zh-CN" altLang="en-US" sz="3200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19" grpId="1"/>
      <p:bldP spid="13321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文本占位符 39938"/>
          <p:cNvSpPr>
            <a:spLocks noGrp="1"/>
          </p:cNvSpPr>
          <p:nvPr>
            <p:ph type="body" idx="4294967295"/>
          </p:nvPr>
        </p:nvSpPr>
        <p:spPr>
          <a:xfrm>
            <a:off x="144462" y="1054100"/>
            <a:ext cx="8999538" cy="1852612"/>
          </a:xfrm>
        </p:spPr>
        <p:txBody>
          <a:bodyPr vert="horz" wrap="square" lIns="0" tIns="45720" rIns="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" marR="0" lvl="0" indent="-91440" eaLnBrk="1" hangingPunct="1">
              <a:buFont typeface="Arial" pitchFamily="34" charset="0"/>
              <a:buNone/>
            </a:pPr>
            <a:r>
              <a:rPr lang="en-US" altLang="en-US" sz="36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作用：</a:t>
            </a:r>
            <a:endParaRPr lang="en-US" altLang="en-US" sz="3600" b="1">
              <a:solidFill>
                <a:srgbClr val="000000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  <a:p>
            <a:pPr marL="91440" marR="0" lvl="0" indent="-91440" eaLnBrk="1" hangingPunct="1">
              <a:buFont typeface="Arial" pitchFamily="34" charset="0"/>
              <a:buNone/>
            </a:pPr>
            <a:r>
              <a:rPr lang="en-US" altLang="en-US" sz="24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 </a:t>
            </a:r>
            <a:r>
              <a:rPr lang="en-US" altLang="en-US" sz="36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</a:rPr>
              <a:t>象征身份地位乃至国家权力的代表性器物</a:t>
            </a:r>
            <a:endParaRPr lang="en-US" altLang="en-US" sz="3600" b="1">
              <a:solidFill>
                <a:srgbClr val="000000"/>
              </a:solidFill>
              <a:effectLst>
                <a:outerShdw blurRad="38100" dist="38100" dir="2700000" algn="tl">
                  <a:schemeClr val="bg2"/>
                </a:outerShdw>
              </a:effectLst>
            </a:endParaRPr>
          </a:p>
        </p:txBody>
      </p:sp>
      <p:sp>
        <p:nvSpPr>
          <p:cNvPr id="14339" name="文本框 39941"/>
          <p:cNvSpPr/>
          <p:nvPr/>
        </p:nvSpPr>
        <p:spPr>
          <a:xfrm>
            <a:off x="755650" y="2492375"/>
            <a:ext cx="7920038" cy="3162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2800" b="1">
                <a:solidFill>
                  <a:srgbClr val="FF0000"/>
                </a:solidFill>
              </a:rPr>
              <a:t>夏朝时期出现了中国最早的青铜礼器“鼎”“鼎”是古代贵族烹饪祭祀用的器具，一般为圆形，多为三足两耳，也有四足两耳。西周时，以所用鼎的大小及多少代表贵族的身份等级。</a:t>
            </a:r>
            <a:r>
              <a:rPr lang="en-US" altLang="zh-CN" sz="2800" b="1">
                <a:solidFill>
                  <a:srgbClr val="FF0000"/>
                </a:solidFill>
              </a:rPr>
              <a:t>《</a:t>
            </a:r>
            <a:r>
              <a:rPr lang="zh-CN" altLang="en-US" sz="2800" b="1">
                <a:solidFill>
                  <a:srgbClr val="FF0000"/>
                </a:solidFill>
              </a:rPr>
              <a:t>公羊传</a:t>
            </a:r>
            <a:r>
              <a:rPr lang="en-US" altLang="zh-CN" sz="2800" b="1">
                <a:solidFill>
                  <a:srgbClr val="FF0000"/>
                </a:solidFill>
              </a:rPr>
              <a:t>》</a:t>
            </a:r>
            <a:r>
              <a:rPr lang="zh-CN" altLang="en-US" sz="2800" b="1">
                <a:solidFill>
                  <a:srgbClr val="FF0000"/>
                </a:solidFill>
              </a:rPr>
              <a:t>何休注云</a:t>
            </a:r>
            <a:r>
              <a:rPr lang="zh-CN" altLang="en-US" sz="2800" b="1" u="sng"/>
              <a:t>：“天子九鼎，诸侯七，大夫五，元士三。” </a:t>
            </a:r>
            <a:endParaRPr lang="zh-CN" altLang="en-US" sz="2800" b="1" u="sng"/>
          </a:p>
          <a:p>
            <a:pPr marL="0" lvl="0" indent="0" eaLnBrk="1" hangingPunct="1">
              <a:spcBef>
                <a:spcPct val="50000"/>
              </a:spcBef>
              <a:buFont typeface=""/>
            </a:pPr>
            <a:endParaRPr lang="zh-CN" altLang="en-US" sz="2100" b="1">
              <a:solidFill>
                <a:srgbClr val="FF0000"/>
              </a:solidFill>
            </a:endParaRPr>
          </a:p>
        </p:txBody>
      </p:sp>
      <p:sp>
        <p:nvSpPr>
          <p:cNvPr id="14340" name="矩形 39943"/>
          <p:cNvSpPr/>
          <p:nvPr/>
        </p:nvSpPr>
        <p:spPr>
          <a:xfrm>
            <a:off x="755650" y="2492375"/>
            <a:ext cx="7840662" cy="288131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endParaRPr lang="en-US" altLang="en-US" sz="1300"/>
          </a:p>
        </p:txBody>
      </p:sp>
      <p:sp>
        <p:nvSpPr>
          <p:cNvPr id="14341" name="AutoShape 14"/>
          <p:cNvSpPr/>
          <p:nvPr/>
        </p:nvSpPr>
        <p:spPr>
          <a:xfrm>
            <a:off x="5221288" y="4741862"/>
            <a:ext cx="3375025" cy="1852612"/>
          </a:xfrm>
          <a:prstGeom prst="wedgeEllipseCallout">
            <a:avLst>
              <a:gd name="adj1" fmla="val -59426"/>
              <a:gd name="adj2" fmla="val -67866"/>
            </a:avLst>
          </a:prstGeom>
          <a:solidFill>
            <a:schemeClr val="bg1"/>
          </a:solidFill>
          <a:ln>
            <a:solidFill>
              <a:schemeClr val="tx1"/>
            </a:solidFill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>
              <a:buFont typeface=""/>
            </a:pPr>
            <a:r>
              <a:rPr lang="zh-CN" altLang="en-US" sz="2800">
                <a:latin typeface="Times New Roman" pitchFamily="18" charset="0"/>
                <a:ea typeface="楷体" panose="02010609060101010101" pitchFamily="49" charset="-122"/>
              </a:rPr>
              <a:t>这体现了西周社会森严的等级制度。</a:t>
            </a:r>
            <a:endParaRPr lang="zh-CN" altLang="en-US" sz="2800">
              <a:latin typeface="Times New Roman" pitchFamily="18" charset="0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uiExpand="1" build="p"/>
      <p:bldP spid="1434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TextBox 7"/>
          <p:cNvSpPr/>
          <p:nvPr/>
        </p:nvSpPr>
        <p:spPr>
          <a:xfrm>
            <a:off x="552450" y="2019300"/>
            <a:ext cx="8224838" cy="762000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35000">
                <a:srgbClr val="FFFFFF"/>
              </a:gs>
              <a:gs pos="100000">
                <a:srgbClr val="FFFFFF"/>
              </a:gs>
            </a:gsLst>
            <a:lin ang="5400000" scaled="1"/>
          </a:gradFill>
          <a:ln>
            <a:solidFill>
              <a:srgbClr val="F9F9F9"/>
            </a:solidFill>
            <a:miter lim="800000"/>
          </a:ln>
          <a:effectLst>
            <a:outerShdw dist="20000" dir="5400000" algn="ctr">
              <a:srgbClr val="000000">
                <a:alpha val="37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44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商周青铜器有什么特点？</a:t>
            </a:r>
            <a:endParaRPr lang="en-US" altLang="en-US" sz="4400" b="1">
              <a:solidFill>
                <a:srgbClr val="0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6" name="Picture 2" descr="觥"/>
          <p:cNvPicPr/>
          <p:nvPr/>
        </p:nvPicPr>
        <p:blipFill>
          <a:blip r:embed="rId2"/>
          <a:stretch>
            <a:fillRect/>
          </a:stretch>
        </p:blipFill>
        <p:spPr>
          <a:xfrm>
            <a:off x="160338" y="366712"/>
            <a:ext cx="2035175" cy="16129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7" name="Picture 4" descr="爵"/>
          <p:cNvPicPr/>
          <p:nvPr/>
        </p:nvPicPr>
        <p:blipFill>
          <a:blip r:embed="rId3"/>
          <a:stretch>
            <a:fillRect/>
          </a:stretch>
        </p:blipFill>
        <p:spPr>
          <a:xfrm>
            <a:off x="5549900" y="228600"/>
            <a:ext cx="1528762" cy="1828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Text Box 5"/>
          <p:cNvSpPr/>
          <p:nvPr/>
        </p:nvSpPr>
        <p:spPr>
          <a:xfrm>
            <a:off x="7696200" y="304800"/>
            <a:ext cx="609600" cy="1554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酒　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器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6389" name="Picture 6" descr="盥水器2"/>
          <p:cNvPicPr/>
          <p:nvPr/>
        </p:nvPicPr>
        <p:blipFill>
          <a:blip r:embed="rId4"/>
          <a:stretch>
            <a:fillRect/>
          </a:stretch>
        </p:blipFill>
        <p:spPr>
          <a:xfrm>
            <a:off x="304800" y="2667000"/>
            <a:ext cx="2079625" cy="1520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90" name="Picture 7" descr="盥水器"/>
          <p:cNvPicPr/>
          <p:nvPr/>
        </p:nvPicPr>
        <p:blipFill>
          <a:blip r:embed="rId5"/>
          <a:stretch>
            <a:fillRect/>
          </a:stretch>
        </p:blipFill>
        <p:spPr>
          <a:xfrm>
            <a:off x="228600" y="4572000"/>
            <a:ext cx="2308225" cy="1393825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6391" name="Line 8"/>
          <p:cNvCxnSpPr/>
          <p:nvPr/>
        </p:nvCxnSpPr>
        <p:spPr>
          <a:xfrm>
            <a:off x="152400" y="2362200"/>
            <a:ext cx="861060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sp>
        <p:nvSpPr>
          <p:cNvPr id="16392" name="Text Box 9"/>
          <p:cNvSpPr/>
          <p:nvPr/>
        </p:nvSpPr>
        <p:spPr>
          <a:xfrm>
            <a:off x="762000" y="6096000"/>
            <a:ext cx="140811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盛水器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cxnSp>
        <p:nvCxnSpPr>
          <p:cNvPr id="16393" name="Line 10"/>
          <p:cNvCxnSpPr/>
          <p:nvPr/>
        </p:nvCxnSpPr>
        <p:spPr>
          <a:xfrm flipH="1">
            <a:off x="2667000" y="2362200"/>
            <a:ext cx="0" cy="44958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pic>
        <p:nvPicPr>
          <p:cNvPr id="16394" name="Picture 11" descr="乐器"/>
          <p:cNvPicPr/>
          <p:nvPr/>
        </p:nvPicPr>
        <p:blipFill>
          <a:blip r:embed="rId6"/>
          <a:stretch>
            <a:fillRect/>
          </a:stretch>
        </p:blipFill>
        <p:spPr>
          <a:xfrm>
            <a:off x="2771775" y="2565400"/>
            <a:ext cx="4129088" cy="11255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5" name="Text Box 12"/>
          <p:cNvSpPr/>
          <p:nvPr/>
        </p:nvSpPr>
        <p:spPr>
          <a:xfrm>
            <a:off x="4908550" y="3789362"/>
            <a:ext cx="671512" cy="892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乐器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cxnSp>
        <p:nvCxnSpPr>
          <p:cNvPr id="16396" name="Line 13"/>
          <p:cNvCxnSpPr/>
          <p:nvPr/>
        </p:nvCxnSpPr>
        <p:spPr>
          <a:xfrm>
            <a:off x="2667000" y="4724400"/>
            <a:ext cx="624840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pic>
        <p:nvPicPr>
          <p:cNvPr id="16397" name="Picture 14" descr="铜镜"/>
          <p:cNvPicPr/>
          <p:nvPr/>
        </p:nvPicPr>
        <p:blipFill>
          <a:blip r:embed="rId7"/>
          <a:stretch>
            <a:fillRect/>
          </a:stretch>
        </p:blipFill>
        <p:spPr>
          <a:xfrm>
            <a:off x="5003800" y="4797425"/>
            <a:ext cx="1868488" cy="1905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8" name="Text Box 15"/>
          <p:cNvSpPr/>
          <p:nvPr/>
        </p:nvSpPr>
        <p:spPr>
          <a:xfrm>
            <a:off x="7164388" y="5632450"/>
            <a:ext cx="671512" cy="892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铜镜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6399" name="Picture 16" descr="383h"/>
          <p:cNvPicPr/>
          <p:nvPr/>
        </p:nvPicPr>
        <p:blipFill>
          <a:blip r:embed="rId8"/>
          <a:stretch>
            <a:fillRect/>
          </a:stretch>
        </p:blipFill>
        <p:spPr>
          <a:xfrm>
            <a:off x="7019925" y="2492375"/>
            <a:ext cx="1487488" cy="1646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400" name="Text Box 17"/>
          <p:cNvSpPr/>
          <p:nvPr/>
        </p:nvSpPr>
        <p:spPr>
          <a:xfrm>
            <a:off x="7466012" y="4076700"/>
            <a:ext cx="9223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</a:rPr>
              <a:t>鼓</a:t>
            </a:r>
            <a:endParaRPr lang="zh-CN" altLang="en-US" sz="3600" b="1">
              <a:latin typeface="Arial" pitchFamily="34" charset="0"/>
            </a:endParaRPr>
          </a:p>
        </p:txBody>
      </p:sp>
      <p:sp>
        <p:nvSpPr>
          <p:cNvPr id="16401" name="Text Box 18"/>
          <p:cNvSpPr/>
          <p:nvPr/>
        </p:nvSpPr>
        <p:spPr>
          <a:xfrm>
            <a:off x="2916238" y="3789362"/>
            <a:ext cx="18986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</a:rPr>
              <a:t>编钟</a:t>
            </a:r>
            <a:endParaRPr lang="zh-CN" altLang="en-US" sz="3600" b="1">
              <a:latin typeface="Arial" pitchFamily="34" charset="0"/>
            </a:endParaRPr>
          </a:p>
        </p:txBody>
      </p:sp>
      <p:sp>
        <p:nvSpPr>
          <p:cNvPr id="16402" name="Text Box 19"/>
          <p:cNvSpPr/>
          <p:nvPr/>
        </p:nvSpPr>
        <p:spPr>
          <a:xfrm>
            <a:off x="7164388" y="1557338"/>
            <a:ext cx="11636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  <a:ea typeface="Arial" pitchFamily="34" charset="0"/>
              </a:rPr>
              <a:t>爵</a:t>
            </a:r>
            <a:endParaRPr lang="zh-CN" altLang="en-US" sz="3600" b="1">
              <a:latin typeface="Arial" pitchFamily="34" charset="0"/>
              <a:ea typeface="Arial" pitchFamily="34" charset="0"/>
            </a:endParaRPr>
          </a:p>
        </p:txBody>
      </p:sp>
      <p:sp>
        <p:nvSpPr>
          <p:cNvPr id="16403" name="Text Box 20"/>
          <p:cNvSpPr/>
          <p:nvPr/>
        </p:nvSpPr>
        <p:spPr>
          <a:xfrm>
            <a:off x="4932362" y="1484312"/>
            <a:ext cx="79216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  <a:ea typeface="Arial" pitchFamily="34" charset="0"/>
              </a:rPr>
              <a:t>尊</a:t>
            </a:r>
            <a:endParaRPr lang="zh-CN" altLang="en-US" sz="3600" b="1">
              <a:latin typeface="Arial" pitchFamily="34" charset="0"/>
              <a:ea typeface="Arial" pitchFamily="34" charset="0"/>
            </a:endParaRPr>
          </a:p>
        </p:txBody>
      </p:sp>
      <p:pic>
        <p:nvPicPr>
          <p:cNvPr id="16404" name="Picture 21" descr="168169v"/>
          <p:cNvPicPr/>
          <p:nvPr/>
        </p:nvPicPr>
        <p:blipFill>
          <a:blip r:embed="rId9"/>
          <a:stretch>
            <a:fillRect/>
          </a:stretch>
        </p:blipFill>
        <p:spPr>
          <a:xfrm>
            <a:off x="3276600" y="260350"/>
            <a:ext cx="1471612" cy="18494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405" name="Text Box 22"/>
          <p:cNvSpPr/>
          <p:nvPr/>
        </p:nvSpPr>
        <p:spPr>
          <a:xfrm>
            <a:off x="2339975" y="1492250"/>
            <a:ext cx="642938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600" b="1">
                <a:latin typeface="Times New Roman" pitchFamily="18" charset="0"/>
              </a:rPr>
              <a:t>杯</a:t>
            </a:r>
            <a:endParaRPr lang="zh-CN" altLang="en-US" sz="36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92" grpId="1"/>
      <p:bldP spid="16395" grpId="2"/>
      <p:bldP spid="16398" grpId="3"/>
      <p:bldP spid="16400" grpId="4"/>
      <p:bldP spid="16401" grpId="5"/>
      <p:bldP spid="16402" grpId="6"/>
      <p:bldP spid="16403" grpId="7"/>
      <p:bldP spid="16405" grpId="8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10" name="Picture 3" descr="纹豆"/>
          <p:cNvPicPr/>
          <p:nvPr/>
        </p:nvPicPr>
        <p:blipFill>
          <a:blip r:embed="rId2"/>
          <a:stretch>
            <a:fillRect/>
          </a:stretch>
        </p:blipFill>
        <p:spPr>
          <a:xfrm>
            <a:off x="5651500" y="404812"/>
            <a:ext cx="2074862" cy="21605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1" name="Picture 4" descr="鼎1"/>
          <p:cNvPicPr/>
          <p:nvPr/>
        </p:nvPicPr>
        <p:blipFill>
          <a:blip r:embed="rId3"/>
          <a:stretch>
            <a:fillRect/>
          </a:stretch>
        </p:blipFill>
        <p:spPr>
          <a:xfrm>
            <a:off x="323850" y="260350"/>
            <a:ext cx="1651000" cy="2133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Text Box 5"/>
          <p:cNvSpPr/>
          <p:nvPr/>
        </p:nvSpPr>
        <p:spPr>
          <a:xfrm>
            <a:off x="7885112" y="908050"/>
            <a:ext cx="10001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食器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cxnSp>
        <p:nvCxnSpPr>
          <p:cNvPr id="17413" name="Line 6"/>
          <p:cNvCxnSpPr/>
          <p:nvPr/>
        </p:nvCxnSpPr>
        <p:spPr>
          <a:xfrm>
            <a:off x="0" y="2895600"/>
            <a:ext cx="891540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sp>
        <p:nvSpPr>
          <p:cNvPr id="17414" name="Text Box 8"/>
          <p:cNvSpPr/>
          <p:nvPr/>
        </p:nvSpPr>
        <p:spPr>
          <a:xfrm>
            <a:off x="755650" y="6021388"/>
            <a:ext cx="140811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兵　器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cxnSp>
        <p:nvCxnSpPr>
          <p:cNvPr id="17415" name="Line 9"/>
          <p:cNvCxnSpPr/>
          <p:nvPr/>
        </p:nvCxnSpPr>
        <p:spPr>
          <a:xfrm flipH="1">
            <a:off x="3962400" y="2895600"/>
            <a:ext cx="0" cy="396240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</p:spPr>
      </p:cxnSp>
      <p:pic>
        <p:nvPicPr>
          <p:cNvPr id="17416" name="Picture 10" descr="chan"/>
          <p:cNvPicPr/>
          <p:nvPr/>
        </p:nvPicPr>
        <p:blipFill>
          <a:blip r:embed="rId4"/>
          <a:stretch>
            <a:fillRect/>
          </a:stretch>
        </p:blipFill>
        <p:spPr>
          <a:xfrm>
            <a:off x="4427538" y="3068638"/>
            <a:ext cx="1597025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7" name="Picture 11" descr="斧"/>
          <p:cNvPicPr/>
          <p:nvPr/>
        </p:nvPicPr>
        <p:blipFill>
          <a:blip r:embed="rId5"/>
          <a:stretch>
            <a:fillRect/>
          </a:stretch>
        </p:blipFill>
        <p:spPr>
          <a:xfrm>
            <a:off x="6248400" y="3124200"/>
            <a:ext cx="1082675" cy="2209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8" name="Picture 12" descr="zuo"/>
          <p:cNvPicPr/>
          <p:nvPr/>
        </p:nvPicPr>
        <p:blipFill>
          <a:blip r:embed="rId6"/>
          <a:stretch>
            <a:fillRect/>
          </a:stretch>
        </p:blipFill>
        <p:spPr>
          <a:xfrm>
            <a:off x="7924800" y="3167062"/>
            <a:ext cx="606425" cy="2133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9" name="Text Box 13"/>
          <p:cNvSpPr/>
          <p:nvPr/>
        </p:nvSpPr>
        <p:spPr>
          <a:xfrm>
            <a:off x="6948488" y="5516562"/>
            <a:ext cx="1408112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农　具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7420" name="Text Box 15"/>
          <p:cNvSpPr/>
          <p:nvPr/>
        </p:nvSpPr>
        <p:spPr>
          <a:xfrm>
            <a:off x="539750" y="5013325"/>
            <a:ext cx="968375" cy="1068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  <a:ea typeface="Arial" pitchFamily="34" charset="0"/>
              </a:rPr>
              <a:t>钺</a:t>
            </a:r>
            <a:r>
              <a:rPr lang="en-US" altLang="zh-CN" sz="2800" b="1">
                <a:latin typeface="Times New Roman" pitchFamily="18" charset="0"/>
              </a:rPr>
              <a:t>yuè</a:t>
            </a:r>
            <a:r>
              <a:rPr lang="en-US" altLang="zh-CN" sz="2400">
                <a:latin typeface="Times New Roman" pitchFamily="18" charset="0"/>
              </a:rPr>
              <a:t> </a:t>
            </a:r>
            <a:endParaRPr lang="en-US" altLang="zh-CN" sz="2400">
              <a:latin typeface="Times New Roman" pitchFamily="18" charset="0"/>
            </a:endParaRPr>
          </a:p>
        </p:txBody>
      </p:sp>
      <p:sp>
        <p:nvSpPr>
          <p:cNvPr id="17421" name="Text Box 16"/>
          <p:cNvSpPr/>
          <p:nvPr/>
        </p:nvSpPr>
        <p:spPr>
          <a:xfrm>
            <a:off x="2411412" y="5373688"/>
            <a:ext cx="122396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  <a:ea typeface="Arial" pitchFamily="34" charset="0"/>
              </a:rPr>
              <a:t>戈</a:t>
            </a:r>
            <a:endParaRPr lang="zh-CN" altLang="en-US" sz="3600" b="1">
              <a:latin typeface="Arial" pitchFamily="34" charset="0"/>
              <a:ea typeface="Arial" pitchFamily="34" charset="0"/>
            </a:endParaRPr>
          </a:p>
        </p:txBody>
      </p:sp>
      <p:pic>
        <p:nvPicPr>
          <p:cNvPr id="17422" name="Picture 17" descr="232ju"/>
          <p:cNvPicPr/>
          <p:nvPr/>
        </p:nvPicPr>
        <p:blipFill>
          <a:blip r:embed="rId7"/>
          <a:stretch>
            <a:fillRect/>
          </a:stretch>
        </p:blipFill>
        <p:spPr>
          <a:xfrm>
            <a:off x="179388" y="2997200"/>
            <a:ext cx="1622425" cy="19891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23" name="Picture 18" descr="232lk"/>
          <p:cNvPicPr/>
          <p:nvPr/>
        </p:nvPicPr>
        <p:blipFill>
          <a:blip r:embed="rId8"/>
          <a:stretch>
            <a:fillRect/>
          </a:stretch>
        </p:blipFill>
        <p:spPr>
          <a:xfrm>
            <a:off x="1908175" y="3068638"/>
            <a:ext cx="1817688" cy="2185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24" name="Oval 14"/>
          <p:cNvSpPr/>
          <p:nvPr/>
        </p:nvSpPr>
        <p:spPr>
          <a:xfrm>
            <a:off x="3132138" y="5105400"/>
            <a:ext cx="3581400" cy="175260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特点一：种类丰富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  <a:p>
            <a:pPr marL="0" lvl="0" indent="0" algn="ctr" eaLnBrk="1" hangingPunct="1">
              <a:buFont typeface=""/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数量众多</a:t>
            </a:r>
            <a:endParaRPr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7425" name="Text Box 19"/>
          <p:cNvSpPr/>
          <p:nvPr/>
        </p:nvSpPr>
        <p:spPr>
          <a:xfrm>
            <a:off x="2124075" y="2133600"/>
            <a:ext cx="10699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  <a:ea typeface="Arial" pitchFamily="34" charset="0"/>
              </a:rPr>
              <a:t>鼎</a:t>
            </a:r>
            <a:endParaRPr lang="zh-CN" altLang="en-US" sz="3600" b="1">
              <a:latin typeface="Arial" pitchFamily="34" charset="0"/>
              <a:ea typeface="Arial" pitchFamily="34" charset="0"/>
            </a:endParaRPr>
          </a:p>
        </p:txBody>
      </p:sp>
      <p:sp>
        <p:nvSpPr>
          <p:cNvPr id="17426" name="Text Box 20"/>
          <p:cNvSpPr/>
          <p:nvPr/>
        </p:nvSpPr>
        <p:spPr>
          <a:xfrm>
            <a:off x="7812088" y="2133600"/>
            <a:ext cx="93662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  <a:ea typeface="Arial" pitchFamily="34" charset="0"/>
              </a:rPr>
              <a:t>豆</a:t>
            </a:r>
            <a:endParaRPr lang="zh-CN" altLang="en-US" sz="3600" b="1">
              <a:latin typeface="Arial" pitchFamily="34" charset="0"/>
              <a:ea typeface="Arial" pitchFamily="34" charset="0"/>
            </a:endParaRPr>
          </a:p>
        </p:txBody>
      </p:sp>
      <p:sp>
        <p:nvSpPr>
          <p:cNvPr id="17427" name="Text Box 21"/>
          <p:cNvSpPr/>
          <p:nvPr/>
        </p:nvSpPr>
        <p:spPr>
          <a:xfrm>
            <a:off x="4643438" y="2060575"/>
            <a:ext cx="11715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 b="1">
                <a:latin typeface="Arial" pitchFamily="34" charset="0"/>
                <a:ea typeface="Arial" pitchFamily="34" charset="0"/>
              </a:rPr>
              <a:t>鬲</a:t>
            </a:r>
            <a:r>
              <a:rPr lang="en-US" altLang="zh-CN" sz="3200" b="1">
                <a:latin typeface="Times New Roman" pitchFamily="18" charset="0"/>
              </a:rPr>
              <a:t>lì </a:t>
            </a:r>
            <a:endParaRPr lang="en-US" altLang="zh-CN" sz="3200" b="1">
              <a:latin typeface="Times New Roman" pitchFamily="18" charset="0"/>
            </a:endParaRPr>
          </a:p>
        </p:txBody>
      </p:sp>
      <p:pic>
        <p:nvPicPr>
          <p:cNvPr id="17428" name="Picture 22" descr="260khg"/>
          <p:cNvPicPr/>
          <p:nvPr/>
        </p:nvPicPr>
        <p:blipFill>
          <a:blip r:embed="rId9"/>
          <a:stretch>
            <a:fillRect/>
          </a:stretch>
        </p:blipFill>
        <p:spPr>
          <a:xfrm>
            <a:off x="2843212" y="260350"/>
            <a:ext cx="1741488" cy="2193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4" grpId="1"/>
      <p:bldP spid="17419" grpId="2"/>
      <p:bldP spid="17420" grpId="3"/>
      <p:bldP spid="17421" grpId="4"/>
      <p:bldP spid="17424" grpId="5"/>
      <p:bldP spid="17425" grpId="6"/>
      <p:bldP spid="17426" grpId="7"/>
      <p:bldP spid="17427" grpId="8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Rectangle 8"/>
          <p:cNvSpPr/>
          <p:nvPr/>
        </p:nvSpPr>
        <p:spPr>
          <a:xfrm>
            <a:off x="4643438" y="893763"/>
            <a:ext cx="4392612" cy="56308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两次分铸技术铸造，先将羊角与龙头单个铸好,然后将其分别配置在外范内,再进行整体浇铸。整个器物用块范法浇铸,一气呵成,鬼斧神工,显示了高超的铸造水平,被史学界称为</a:t>
            </a:r>
            <a:r>
              <a:rPr lang="en-US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itchFamily="49" charset="-122"/>
              </a:rPr>
              <a:t>“</a:t>
            </a:r>
            <a:r>
              <a:rPr lang="en-US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臻于极致的青铜典范</a:t>
            </a:r>
            <a:r>
              <a:rPr lang="en-US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黑体" pitchFamily="49" charset="-122"/>
              </a:rPr>
              <a:t>”</a:t>
            </a:r>
            <a:endParaRPr lang="en-US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黑体" pitchFamily="49" charset="-122"/>
            </a:endParaRPr>
          </a:p>
        </p:txBody>
      </p:sp>
      <p:grpSp>
        <p:nvGrpSpPr>
          <p:cNvPr id="18435" name="组合 19458"/>
          <p:cNvGrpSpPr/>
          <p:nvPr/>
        </p:nvGrpSpPr>
        <p:grpSpPr>
          <a:xfrm>
            <a:off x="0" y="781050"/>
            <a:ext cx="4643438" cy="6032500"/>
            <a:chExt cx="4644009" cy="6032397"/>
          </a:xfrm>
        </p:grpSpPr>
        <p:pic>
          <p:nvPicPr>
            <p:cNvPr id="18440" name="Picture 2" descr="F:\七年级上课件\七上课件\第5课灿烂的青铜文明\媒体素材\图片\四羊方尊.png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4644009" cy="5411787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8441" name="矩形 2"/>
            <p:cNvSpPr/>
            <p:nvPr/>
          </p:nvSpPr>
          <p:spPr>
            <a:xfrm>
              <a:off x="684297" y="5016414"/>
              <a:ext cx="3275415" cy="101598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eaLnBrk="1" hangingPunct="1">
                <a:spcBef>
                  <a:spcPct val="50000"/>
                </a:spcBef>
                <a:buFont typeface=""/>
              </a:pPr>
              <a:r>
                <a:rPr lang="zh-CN" altLang="en-US" sz="60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隶书"/>
                  <a:ea typeface="隶书"/>
                </a:rPr>
                <a:t>四羊方尊</a:t>
              </a:r>
              <a:endParaRPr lang="zh-CN" altLang="en-US" sz="6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endParaRPr>
            </a:p>
          </p:txBody>
        </p:sp>
      </p:grpSp>
      <p:grpSp>
        <p:nvGrpSpPr>
          <p:cNvPr id="18436" name="组合 19461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18438" name="Picture 6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8439" name="矩形 13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18437" name="Oval 9"/>
          <p:cNvSpPr/>
          <p:nvPr/>
        </p:nvSpPr>
        <p:spPr>
          <a:xfrm>
            <a:off x="4140200" y="5181600"/>
            <a:ext cx="4802188" cy="129540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>
              <a:buFont typeface=""/>
            </a:pPr>
            <a:r>
              <a:rPr lang="zh-CN" altLang="en-US" sz="4400" b="1">
                <a:solidFill>
                  <a:srgbClr val="FF0000"/>
                </a:solidFill>
                <a:latin typeface="Times New Roman" pitchFamily="18" charset="0"/>
              </a:rPr>
              <a:t>特点二、工艺高超</a:t>
            </a:r>
            <a:endParaRPr lang="zh-CN" altLang="en-US" sz="44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8" name="Picture 2" descr="司母戊鼎1"/>
          <p:cNvPicPr/>
          <p:nvPr/>
        </p:nvPicPr>
        <p:blipFill>
          <a:blip r:embed="rId2"/>
          <a:stretch>
            <a:fillRect/>
          </a:stretch>
        </p:blipFill>
        <p:spPr>
          <a:xfrm>
            <a:off x="107950" y="1381125"/>
            <a:ext cx="4114800" cy="4537075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19459" name="Line 3"/>
          <p:cNvCxnSpPr/>
          <p:nvPr/>
        </p:nvCxnSpPr>
        <p:spPr>
          <a:xfrm>
            <a:off x="4318000" y="1419225"/>
            <a:ext cx="533400" cy="0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</a:ln>
        </p:spPr>
      </p:cxnSp>
      <p:cxnSp>
        <p:nvCxnSpPr>
          <p:cNvPr id="19460" name="Line 4"/>
          <p:cNvCxnSpPr/>
          <p:nvPr/>
        </p:nvCxnSpPr>
        <p:spPr>
          <a:xfrm>
            <a:off x="4283075" y="5918200"/>
            <a:ext cx="533400" cy="0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</a:ln>
        </p:spPr>
      </p:cxnSp>
      <p:cxnSp>
        <p:nvCxnSpPr>
          <p:cNvPr id="19461" name="Line 5"/>
          <p:cNvCxnSpPr/>
          <p:nvPr/>
        </p:nvCxnSpPr>
        <p:spPr>
          <a:xfrm flipH="1">
            <a:off x="4597400" y="1419225"/>
            <a:ext cx="0" cy="1676400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cxnSp>
        <p:nvCxnSpPr>
          <p:cNvPr id="19462" name="Line 6"/>
          <p:cNvCxnSpPr/>
          <p:nvPr/>
        </p:nvCxnSpPr>
        <p:spPr>
          <a:xfrm flipV="1">
            <a:off x="4572000" y="4162425"/>
            <a:ext cx="25400" cy="1755775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sp>
        <p:nvSpPr>
          <p:cNvPr id="19463" name="Text Box 7"/>
          <p:cNvSpPr/>
          <p:nvPr/>
        </p:nvSpPr>
        <p:spPr>
          <a:xfrm>
            <a:off x="3924300" y="3273425"/>
            <a:ext cx="11636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1.33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米</a:t>
            </a:r>
            <a:endParaRPr lang="zh-CN" altLang="en-US" sz="2800" b="1">
              <a:solidFill>
                <a:schemeClr val="tx2"/>
              </a:solidFill>
              <a:latin typeface="Times New Roman" pitchFamily="18" charset="0"/>
            </a:endParaRPr>
          </a:p>
        </p:txBody>
      </p:sp>
      <p:cxnSp>
        <p:nvCxnSpPr>
          <p:cNvPr id="19464" name="Line 8"/>
          <p:cNvCxnSpPr/>
          <p:nvPr/>
        </p:nvCxnSpPr>
        <p:spPr>
          <a:xfrm flipH="1">
            <a:off x="34925" y="841375"/>
            <a:ext cx="0" cy="469900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</a:ln>
        </p:spPr>
      </p:cxnSp>
      <p:cxnSp>
        <p:nvCxnSpPr>
          <p:cNvPr id="19465" name="Line 9"/>
          <p:cNvCxnSpPr/>
          <p:nvPr/>
        </p:nvCxnSpPr>
        <p:spPr>
          <a:xfrm flipH="1">
            <a:off x="4059238" y="841375"/>
            <a:ext cx="0" cy="431800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</a:ln>
        </p:spPr>
      </p:cxnSp>
      <p:cxnSp>
        <p:nvCxnSpPr>
          <p:cNvPr id="19466" name="Line 10"/>
          <p:cNvCxnSpPr/>
          <p:nvPr/>
        </p:nvCxnSpPr>
        <p:spPr>
          <a:xfrm flipH="1" flipV="1">
            <a:off x="2771775" y="1093788"/>
            <a:ext cx="1295400" cy="36512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sp>
        <p:nvSpPr>
          <p:cNvPr id="19467" name="Text Box 11"/>
          <p:cNvSpPr/>
          <p:nvPr/>
        </p:nvSpPr>
        <p:spPr>
          <a:xfrm>
            <a:off x="1547812" y="765175"/>
            <a:ext cx="10747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en-US" altLang="zh-CN" sz="2800" b="1">
                <a:solidFill>
                  <a:schemeClr val="tx2"/>
                </a:solidFill>
                <a:latin typeface="Times New Roman" pitchFamily="18" charset="0"/>
              </a:rPr>
              <a:t>1.1</a:t>
            </a:r>
            <a:r>
              <a:rPr lang="zh-CN" altLang="en-US" sz="2800" b="1">
                <a:solidFill>
                  <a:schemeClr val="tx2"/>
                </a:solidFill>
                <a:latin typeface="Times New Roman" pitchFamily="18" charset="0"/>
              </a:rPr>
              <a:t>米 </a:t>
            </a:r>
            <a:endParaRPr lang="zh-CN" altLang="en-US" sz="28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19468" name="Text Box 12"/>
          <p:cNvSpPr txBox="1"/>
          <p:nvPr/>
        </p:nvSpPr>
        <p:spPr>
          <a:xfrm>
            <a:off x="4938713" y="765175"/>
            <a:ext cx="3954462" cy="5632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                     重832.84千克，每个坩埚能冶炼铜12.5千克，铸造该鼎需要80多个坩埚。是现存商代青铜器中形体最大、最重的一件。</a:t>
            </a:r>
            <a:endParaRPr lang="en-US" altLang="en-US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69" name="Text Box 13"/>
          <p:cNvSpPr txBox="1"/>
          <p:nvPr/>
        </p:nvSpPr>
        <p:spPr>
          <a:xfrm>
            <a:off x="5514975" y="692150"/>
            <a:ext cx="3378200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  <a:buFont typeface=""/>
            </a:pPr>
            <a:r>
              <a:rPr lang="en-US" altLang="en-US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司母戊鼎 </a:t>
            </a:r>
            <a:endParaRPr lang="en-US" altLang="en-US" sz="4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19470" name="Line 14"/>
          <p:cNvCxnSpPr/>
          <p:nvPr/>
        </p:nvCxnSpPr>
        <p:spPr>
          <a:xfrm flipV="1">
            <a:off x="34925" y="1093788"/>
            <a:ext cx="1296988" cy="36512"/>
          </a:xfrm>
          <a:prstGeom prst="line">
            <a:avLst/>
          </a:prstGeom>
          <a:noFill/>
          <a:ln w="28575">
            <a:solidFill>
              <a:srgbClr val="FF0000"/>
            </a:solidFill>
            <a:miter lim="800000"/>
            <a:tailEnd type="triangle"/>
          </a:ln>
        </p:spPr>
      </p:cxnSp>
      <p:pic>
        <p:nvPicPr>
          <p:cNvPr id="19471" name="Picture 1" descr="F:\七年级上课件\七上课件\第5课灿烂的青铜文明\媒体素材\图片\司母戊鼎中的文字拓片.jpg"/>
          <p:cNvPicPr/>
          <p:nvPr/>
        </p:nvPicPr>
        <p:blipFill>
          <a:blip r:embed="rId3"/>
          <a:stretch>
            <a:fillRect/>
          </a:stretch>
        </p:blipFill>
        <p:spPr>
          <a:xfrm>
            <a:off x="1692275" y="4586288"/>
            <a:ext cx="1477962" cy="216058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9472" name="组合 20495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19474" name="Picture 6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9475" name="矩形 22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19473" name="Oval 16"/>
          <p:cNvSpPr/>
          <p:nvPr/>
        </p:nvSpPr>
        <p:spPr>
          <a:xfrm rot="10800000" flipV="1">
            <a:off x="3924300" y="6296025"/>
            <a:ext cx="3886200" cy="101600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>
              <a:buFont typeface=""/>
            </a:pPr>
            <a:r>
              <a:rPr lang="zh-CN" altLang="en-US" sz="4400" b="1">
                <a:solidFill>
                  <a:srgbClr val="FF0000"/>
                </a:solidFill>
                <a:latin typeface="Times New Roman" pitchFamily="18" charset="0"/>
              </a:rPr>
              <a:t>特点三：规模大</a:t>
            </a:r>
            <a:endParaRPr lang="zh-CN" altLang="en-US" sz="44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 additive="base">
                                        <p:cTn id="7" dur="500" fill="hold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Rectangle 8"/>
          <p:cNvSpPr/>
          <p:nvPr/>
        </p:nvSpPr>
        <p:spPr>
          <a:xfrm>
            <a:off x="-3175" y="765175"/>
            <a:ext cx="9147175" cy="914400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一、青铜器的高超工艺：</a:t>
            </a:r>
            <a:endParaRPr lang="en-US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0483" name="组合 14338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20491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0492" name="矩形 7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20484" name="矩形 3"/>
          <p:cNvSpPr/>
          <p:nvPr/>
        </p:nvSpPr>
        <p:spPr>
          <a:xfrm>
            <a:off x="250825" y="1700213"/>
            <a:ext cx="3168650" cy="831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buFont typeface=""/>
            </a:pPr>
            <a:r>
              <a:rPr lang="en-US" altLang="zh-CN" sz="48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rPr>
              <a:t>2</a:t>
            </a:r>
            <a:r>
              <a:rPr lang="zh-CN" altLang="en-US" sz="48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rPr>
              <a:t>、特点</a:t>
            </a:r>
            <a:r>
              <a:rPr lang="en-US" altLang="zh-CN" sz="48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rPr>
              <a:t>:</a:t>
            </a:r>
            <a:endParaRPr lang="en-US" altLang="zh-CN" sz="48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20485" name="Rectangle 10"/>
          <p:cNvSpPr/>
          <p:nvPr/>
        </p:nvSpPr>
        <p:spPr>
          <a:xfrm>
            <a:off x="539750" y="1700213"/>
            <a:ext cx="7535863" cy="2568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ts val="6500"/>
              </a:lnSpc>
              <a:buFont typeface=""/>
            </a:pPr>
            <a:r>
              <a:rPr lang="en-US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     种类丰富、数量众多、工艺高超、生产规模宏大，采用_____________。</a:t>
            </a:r>
            <a:endParaRPr lang="en-US" altLang="en-US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6" name="矩形 5"/>
          <p:cNvSpPr/>
          <p:nvPr/>
        </p:nvSpPr>
        <p:spPr>
          <a:xfrm>
            <a:off x="3276600" y="3205163"/>
            <a:ext cx="5256213" cy="923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5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“泥范铸造法”</a:t>
            </a:r>
            <a:endParaRPr lang="en-US" altLang="en-US" sz="5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7" name="矩形 8"/>
          <p:cNvSpPr/>
          <p:nvPr/>
        </p:nvSpPr>
        <p:spPr>
          <a:xfrm>
            <a:off x="250825" y="4437063"/>
            <a:ext cx="4860925" cy="925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>
              <a:lnSpc>
                <a:spcPts val="6500"/>
              </a:lnSpc>
              <a:buFont typeface=""/>
            </a:pPr>
            <a:r>
              <a:rPr lang="en-US" altLang="zh-CN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rPr>
              <a:t>3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rPr>
              <a:t>、青铜器代表：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sp>
        <p:nvSpPr>
          <p:cNvPr id="20488" name="矩形 10"/>
          <p:cNvSpPr/>
          <p:nvPr/>
        </p:nvSpPr>
        <p:spPr>
          <a:xfrm>
            <a:off x="4546600" y="4508500"/>
            <a:ext cx="4057650" cy="17605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>
              <a:lnSpc>
                <a:spcPts val="6500"/>
              </a:lnSpc>
              <a:buFont typeface=""/>
            </a:pPr>
            <a:r>
              <a:rPr lang="en-US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____________</a:t>
            </a:r>
            <a:endParaRPr lang="en-US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marL="0" marR="0" lvl="0" indent="0">
              <a:lnSpc>
                <a:spcPts val="6500"/>
              </a:lnSpc>
              <a:buFont typeface=""/>
            </a:pPr>
            <a:r>
              <a:rPr lang="en-US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___________。</a:t>
            </a:r>
            <a:endParaRPr lang="en-US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9" name="Text Box 13"/>
          <p:cNvSpPr txBox="1"/>
          <p:nvPr/>
        </p:nvSpPr>
        <p:spPr>
          <a:xfrm>
            <a:off x="4578350" y="5084763"/>
            <a:ext cx="337820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  <a:buFont typeface=""/>
            </a:pPr>
            <a:r>
              <a:rPr lang="en-US" altLang="en-US" sz="6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司母戊鼎 </a:t>
            </a:r>
            <a:endParaRPr lang="en-US" altLang="en-US" sz="6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90" name="矩形 14"/>
          <p:cNvSpPr/>
          <p:nvPr/>
        </p:nvSpPr>
        <p:spPr>
          <a:xfrm>
            <a:off x="4752975" y="4213225"/>
            <a:ext cx="3275013" cy="1016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  <a:buFont typeface=""/>
            </a:pPr>
            <a:r>
              <a:rPr lang="en-US" altLang="en-US" sz="6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四羊方尊</a:t>
            </a:r>
            <a:endParaRPr lang="en-US" altLang="en-US" sz="6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1"/>
      <p:bldP spid="20489" grpId="2"/>
      <p:bldP spid="20490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1506" name="组合 21505"/>
          <p:cNvGrpSpPr/>
          <p:nvPr/>
        </p:nvGrpSpPr>
        <p:grpSpPr>
          <a:xfrm>
            <a:off x="1588" y="795338"/>
            <a:ext cx="9144000" cy="5957888"/>
            <a:chExt cx="5760" cy="3487"/>
          </a:xfrm>
        </p:grpSpPr>
        <p:pic>
          <p:nvPicPr>
            <p:cNvPr id="21510" name="Picture 2" descr="0012">
              <a:hlinkClick r:id="rId3"/>
            </p:cNvPr>
            <p:cNvPicPr/>
            <p:nvPr/>
          </p:nvPicPr>
          <p:blipFill>
            <a:blip r:embed="rId2">
              <a:lum bright="-42000" contrast="60000"/>
            </a:blip>
            <a:stretch>
              <a:fillRect/>
            </a:stretch>
          </p:blipFill>
          <p:spPr>
            <a:xfrm>
              <a:off x="0" y="0"/>
              <a:ext cx="5760" cy="311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1511" name="Text Box 3"/>
            <p:cNvSpPr txBox="1"/>
            <p:nvPr/>
          </p:nvSpPr>
          <p:spPr>
            <a:xfrm>
              <a:off x="748" y="3073"/>
              <a:ext cx="3584" cy="41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>
                <a:spcBef>
                  <a:spcPct val="50000"/>
                </a:spcBef>
                <a:buFont typeface=""/>
              </a:pPr>
              <a:r>
                <a:rPr lang="en-US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黑体" pitchFamily="49" charset="-122"/>
                  <a:ea typeface="黑体" pitchFamily="49" charset="-122"/>
                </a:rPr>
                <a:t>司母戊鼎制作的想象图</a:t>
              </a:r>
              <a:endParaRPr lang="en-US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1507" name="组合 21508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21508" name="Picture 6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1509" name="矩形 12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1000" fill="hold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Text Box 4"/>
          <p:cNvSpPr txBox="1"/>
          <p:nvPr/>
        </p:nvSpPr>
        <p:spPr>
          <a:xfrm>
            <a:off x="468313" y="3694113"/>
            <a:ext cx="6197600" cy="3048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spcBef>
                <a:spcPct val="50000"/>
              </a:spcBef>
              <a:buFont typeface=""/>
            </a:pPr>
            <a:r>
              <a:rPr lang="en-US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  是人类用来记录语言的符号系统。一般认为，</a:t>
            </a:r>
            <a:r>
              <a:rPr lang="en-US" altLang="en-US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文字</a:t>
            </a:r>
            <a:r>
              <a:rPr lang="en-US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是文明社会产生的标志。 </a:t>
            </a:r>
            <a:endParaRPr lang="en-US" altLang="en-US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1" name="WordArt 5"/>
          <p:cNvSpPr/>
          <p:nvPr/>
        </p:nvSpPr>
        <p:spPr>
          <a:xfrm>
            <a:off x="4140200" y="1825625"/>
            <a:ext cx="1871662" cy="1387475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>
                <a:alpha val="78998"/>
              </a:srgbClr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Autofit/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>
                      <a:alpha val="78998"/>
                    </a:srgbClr>
                  </a:outerShdw>
                </a:effectLst>
                <a:latin typeface="黑体"/>
              </a:rPr>
              <a:t>文字</a:t>
            </a:r>
          </a:p>
        </p:txBody>
      </p:sp>
      <p:pic>
        <p:nvPicPr>
          <p:cNvPr id="22532" name="Picture 3" descr="z"/>
          <p:cNvPicPr/>
          <p:nvPr/>
        </p:nvPicPr>
        <p:blipFill>
          <a:blip r:embed="rId2"/>
          <a:stretch>
            <a:fillRect/>
          </a:stretch>
        </p:blipFill>
        <p:spPr>
          <a:xfrm>
            <a:off x="6300788" y="765175"/>
            <a:ext cx="2808288" cy="5981700"/>
          </a:xfrm>
          <a:prstGeom prst="rect">
            <a:avLst/>
          </a:prstGeom>
          <a:noFill/>
          <a:ln>
            <a:noFill/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grpSp>
        <p:nvGrpSpPr>
          <p:cNvPr id="22533" name="组合 26632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22535" name="Picture 6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2536" name="矩形 14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22534" name="Rectangle 8"/>
          <p:cNvSpPr/>
          <p:nvPr/>
        </p:nvSpPr>
        <p:spPr>
          <a:xfrm>
            <a:off x="0" y="25400"/>
            <a:ext cx="9147175" cy="914400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二、甲骨文记事</a:t>
            </a:r>
            <a:endParaRPr lang="en-US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1" dur="500" fill="hold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矩形 7"/>
          <p:cNvSpPr/>
          <p:nvPr/>
        </p:nvSpPr>
        <p:spPr bwMode="auto">
          <a:xfrm>
            <a:off x="885825" y="333375"/>
            <a:ext cx="1957388" cy="762000"/>
          </a:xfrm>
          <a:custGeom>
            <a:cxnLst>
              <a:cxn ang="0">
                <a:pos x="0" y="1410"/>
              </a:cxn>
              <a:cxn ang="0">
                <a:pos x="333636" y="1410"/>
              </a:cxn>
              <a:cxn ang="0">
                <a:pos x="0" y="1410"/>
              </a:cxn>
              <a:cxn ang="0">
                <a:pos x="0" y="0"/>
              </a:cxn>
              <a:cxn ang="0">
                <a:pos x="121" y="0"/>
              </a:cxn>
              <a:cxn ang="0">
                <a:pos x="0" y="0"/>
              </a:cxn>
            </a:cxnLst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12700" cap="sq">
            <a:solidFill>
              <a:srgbClr val="DDDDDD"/>
            </a:solidFill>
            <a:round/>
          </a:ln>
        </p:spPr>
      </p:sp>
      <p:sp>
        <p:nvSpPr>
          <p:cNvPr id="23555" name="文本框 13333"/>
          <p:cNvSpPr/>
          <p:nvPr/>
        </p:nvSpPr>
        <p:spPr>
          <a:xfrm>
            <a:off x="396875" y="620712"/>
            <a:ext cx="552450" cy="549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80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</a:rPr>
              <a:t>二</a:t>
            </a:r>
            <a:endParaRPr lang="zh-CN" altLang="en-US" sz="2800">
              <a:solidFill>
                <a:schemeClr val="accent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556" name="组合 2"/>
          <p:cNvGrpSpPr/>
          <p:nvPr/>
        </p:nvGrpSpPr>
        <p:grpSpPr>
          <a:xfrm>
            <a:off x="539750" y="1268412"/>
            <a:ext cx="1714500" cy="500062"/>
            <a:chOff x="1076" y="1998"/>
            <a:chExt cx="2699" cy="788"/>
          </a:xfrm>
        </p:grpSpPr>
        <p:sp>
          <p:nvSpPr>
            <p:cNvPr id="23562" name="流程图: 文档 4"/>
            <p:cNvSpPr/>
            <p:nvPr/>
          </p:nvSpPr>
          <p:spPr>
            <a:xfrm>
              <a:off x="1076" y="2071"/>
              <a:ext cx="2632" cy="715"/>
            </a:xfrm>
            <a:prstGeom prst="flowChartDocumen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  <p:sp>
          <p:nvSpPr>
            <p:cNvPr id="23563" name="文本框 4101"/>
            <p:cNvSpPr txBox="1"/>
            <p:nvPr/>
          </p:nvSpPr>
          <p:spPr>
            <a:xfrm>
              <a:off x="1076" y="1998"/>
              <a:ext cx="2699" cy="69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eaLnBrk="1" hangingPunct="1"/>
              <a:r>
                <a:rPr lang="en-US" altLang="en-US" sz="2300" b="1">
                  <a:solidFill>
                    <a:srgbClr val="D6F5F5"/>
                  </a:solidFill>
                  <a:latin typeface="宋体" pitchFamily="2" charset="-122"/>
                  <a:ea typeface="幼圆"/>
                  <a:sym typeface="宋体" pitchFamily="2" charset="-122"/>
                </a:rPr>
                <a:t>观察和思考</a:t>
              </a:r>
              <a:endParaRPr lang="en-US" altLang="en-US" sz="2300" b="1">
                <a:solidFill>
                  <a:srgbClr val="D6F5F5"/>
                </a:solidFill>
                <a:latin typeface="宋体" pitchFamily="2" charset="-122"/>
                <a:ea typeface="幼圆"/>
                <a:sym typeface="宋体" pitchFamily="2" charset="-122"/>
              </a:endParaRPr>
            </a:p>
          </p:txBody>
        </p:sp>
      </p:grpSp>
      <p:pic>
        <p:nvPicPr>
          <p:cNvPr id="23557" name="Picture 2" descr="商刻字卜骨"/>
          <p:cNvPicPr/>
          <p:nvPr/>
        </p:nvPicPr>
        <p:blipFill>
          <a:blip r:embed="rId2"/>
          <a:srcRect l="9584" r="10085" b="2972"/>
          <a:stretch>
            <a:fillRect/>
          </a:stretch>
        </p:blipFill>
        <p:spPr>
          <a:xfrm>
            <a:off x="5014912" y="571500"/>
            <a:ext cx="3152775" cy="35433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8" name="Picture 4" descr="g003"/>
          <p:cNvPicPr/>
          <p:nvPr/>
        </p:nvPicPr>
        <p:blipFill>
          <a:blip r:embed="rId3"/>
          <a:stretch>
            <a:fillRect/>
          </a:stretch>
        </p:blipFill>
        <p:spPr>
          <a:xfrm>
            <a:off x="1866900" y="2486025"/>
            <a:ext cx="2805112" cy="3543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9" name="WordArt 14"/>
          <p:cNvSpPr/>
          <p:nvPr/>
        </p:nvSpPr>
        <p:spPr>
          <a:xfrm>
            <a:off x="795338" y="3036888"/>
            <a:ext cx="765175" cy="1860550"/>
          </a:xfrm>
          <a:solidFill>
            <a:srgbClr val="0000FF"/>
          </a:solidFill>
          <a:ln w="19050">
            <a:solidFill>
              <a:srgbClr val="99CCFF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>
            <a:prstTxWarp prst="textPlain">
              <a:avLst/>
            </a:prstTxWarp>
            <a:noAutofit/>
          </a:bodyPr>
          <a:lstStyle/>
          <a:p>
            <a:pPr algn="ctr"/>
            <a:r>
              <a:rPr sz="2800" kern="10">
                <a:ln w="19050">
                  <a:solidFill>
                    <a:srgbClr val="99CCFF"/>
                  </a:solidFill>
                  <a:round/>
                </a:ln>
                <a:solidFill>
                  <a:srgbClr val="0000FF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黑体"/>
              </a:rPr>
              <a:t>甲</a:t>
            </a:r>
            <a:r>
              <a:rPr sz="2800" kern="10">
                <a:ln w="19050">
                  <a:solidFill>
                    <a:srgbClr val="99CCFF"/>
                  </a:solidFill>
                  <a:round/>
                </a:ln>
                <a:solidFill>
                  <a:srgbClr val="0000FF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黑体"/>
              </a:rPr>
              <a:t>
</a:t>
            </a:r>
            <a:r>
              <a:rPr sz="2800" kern="10">
                <a:ln w="19050">
                  <a:solidFill>
                    <a:srgbClr val="99CCFF"/>
                  </a:solidFill>
                  <a:round/>
                </a:ln>
                <a:solidFill>
                  <a:srgbClr val="0000FF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黑体"/>
              </a:rPr>
              <a:t>骨</a:t>
            </a:r>
            <a:r>
              <a:rPr sz="2800" kern="10">
                <a:ln w="19050">
                  <a:solidFill>
                    <a:srgbClr val="99CCFF"/>
                  </a:solidFill>
                  <a:round/>
                </a:ln>
                <a:solidFill>
                  <a:srgbClr val="0000FF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黑体"/>
              </a:rPr>
              <a:t>
</a:t>
            </a:r>
            <a:r>
              <a:rPr sz="2800" kern="10">
                <a:ln w="19050">
                  <a:solidFill>
                    <a:srgbClr val="99CCFF"/>
                  </a:solidFill>
                  <a:round/>
                </a:ln>
                <a:solidFill>
                  <a:srgbClr val="0000FF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黑体"/>
              </a:rPr>
              <a:t>文</a:t>
            </a:r>
          </a:p>
        </p:txBody>
      </p:sp>
      <p:sp>
        <p:nvSpPr>
          <p:cNvPr id="23560" name="Text Box 15"/>
          <p:cNvSpPr txBox="1">
            <a:spLocks noChangeArrowheads="1"/>
          </p:cNvSpPr>
          <p:nvPr/>
        </p:nvSpPr>
        <p:spPr bwMode="auto">
          <a:xfrm>
            <a:off x="4800600" y="4500563"/>
            <a:ext cx="3538538" cy="155416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迷你简超粗圆"/>
              </a:rPr>
              <a:t>      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Arial" pitchFamily="34" charset="0"/>
                <a:ea typeface="迷你简超粗圆"/>
              </a:rPr>
              <a:t>中国商周时期刻在龟甲和牛、羊等兽骨上的文字。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Arial" pitchFamily="34" charset="0"/>
              <a:ea typeface="迷你简超粗圆"/>
            </a:endParaRPr>
          </a:p>
        </p:txBody>
      </p:sp>
      <p:sp>
        <p:nvSpPr>
          <p:cNvPr id="23561" name="Rectangle 8"/>
          <p:cNvSpPr/>
          <p:nvPr/>
        </p:nvSpPr>
        <p:spPr>
          <a:xfrm>
            <a:off x="0" y="25400"/>
            <a:ext cx="9147175" cy="914400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二、甲骨文记事</a:t>
            </a:r>
            <a:endParaRPr lang="en-US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0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6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zh-CN" sz="2000" b="1">
                <a:solidFill>
                  <a:srgbClr val="006666"/>
                </a:solidFill>
                <a:latin typeface="Arial" pitchFamily="34" charset="0"/>
                <a:ea typeface="方正姚体"/>
              </a:rPr>
              <a:t>讲授新课</a:t>
            </a:r>
            <a:endParaRPr lang="zh-CN" altLang="zh-CN" sz="2000" b="1">
              <a:solidFill>
                <a:srgbClr val="006666"/>
              </a:solidFill>
              <a:latin typeface="Arial" pitchFamily="34" charset="0"/>
              <a:ea typeface="方正姚体"/>
            </a:endParaRPr>
          </a:p>
        </p:txBody>
      </p:sp>
      <p:pic>
        <p:nvPicPr>
          <p:cNvPr id="24579" name="Picture 2" descr="王懿荣"/>
          <p:cNvPicPr/>
          <p:nvPr/>
        </p:nvPicPr>
        <p:blipFill>
          <a:blip r:embed="rId2"/>
          <a:srcRect t="12926" b="16101"/>
          <a:stretch>
            <a:fillRect/>
          </a:stretch>
        </p:blipFill>
        <p:spPr>
          <a:xfrm>
            <a:off x="1381125" y="2262188"/>
            <a:ext cx="4105275" cy="3633788"/>
          </a:xfrm>
          <a:prstGeom prst="rect">
            <a:avLst/>
          </a:prstGeom>
          <a:noFill/>
          <a:ln w="76200">
            <a:solidFill>
              <a:srgbClr val="808000"/>
            </a:solidFill>
            <a:miter lim="800000"/>
          </a:ln>
          <a:effectLst>
            <a:outerShdw dist="89803" dir="2700000" algn="ctr">
              <a:schemeClr val="bg2"/>
            </a:outerShdw>
          </a:effectLst>
        </p:spPr>
      </p:pic>
      <p:sp>
        <p:nvSpPr>
          <p:cNvPr id="24580" name="Rectangle 11"/>
          <p:cNvSpPr/>
          <p:nvPr/>
        </p:nvSpPr>
        <p:spPr>
          <a:xfrm>
            <a:off x="1163638" y="850900"/>
            <a:ext cx="6878638" cy="11874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en-US" altLang="zh-CN" b="1">
                <a:latin typeface="Arial" pitchFamily="34" charset="0"/>
              </a:rPr>
              <a:t>    </a:t>
            </a:r>
            <a:r>
              <a:rPr lang="en-US" altLang="zh-CN" sz="3600" b="1">
                <a:latin typeface="Arial" pitchFamily="34" charset="0"/>
              </a:rPr>
              <a:t>     </a:t>
            </a:r>
            <a:r>
              <a:rPr lang="en-US" altLang="en-US" sz="3600" b="1">
                <a:latin typeface="Arial" pitchFamily="34" charset="0"/>
              </a:rPr>
              <a:t>1899</a:t>
            </a:r>
            <a:r>
              <a:rPr lang="zh-CN" altLang="en-US" sz="3600" b="1">
                <a:latin typeface="Arial" pitchFamily="34" charset="0"/>
              </a:rPr>
              <a:t>年，清朝人王懿荣首次发现甲骨文。</a:t>
            </a:r>
            <a:endParaRPr lang="zh-CN" altLang="en-US" sz="3600" b="1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39938"/>
          <p:cNvSpPr/>
          <p:nvPr/>
        </p:nvSpPr>
        <p:spPr>
          <a:xfrm>
            <a:off x="4479925" y="3168650"/>
            <a:ext cx="18415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endParaRPr lang="zh-CN" altLang="zh-CN" sz="4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25603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zh-CN" sz="2000" b="1">
                <a:solidFill>
                  <a:srgbClr val="006666"/>
                </a:solidFill>
                <a:latin typeface="Arial" pitchFamily="34" charset="0"/>
                <a:ea typeface="方正姚体"/>
              </a:rPr>
              <a:t>讲授新课</a:t>
            </a:r>
            <a:endParaRPr lang="zh-CN" altLang="zh-CN" sz="2000" b="1">
              <a:solidFill>
                <a:srgbClr val="006666"/>
              </a:solidFill>
              <a:latin typeface="Arial" pitchFamily="34" charset="0"/>
              <a:ea typeface="方正姚体"/>
            </a:endParaRPr>
          </a:p>
        </p:txBody>
      </p:sp>
      <p:sp>
        <p:nvSpPr>
          <p:cNvPr id="25604" name="Rectangle 7"/>
          <p:cNvSpPr/>
          <p:nvPr/>
        </p:nvSpPr>
        <p:spPr>
          <a:xfrm>
            <a:off x="1009650" y="2011362"/>
            <a:ext cx="7124700" cy="2835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en-US" altLang="zh-CN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据统计，目前出土的带字的甲骨已有</a:t>
            </a:r>
            <a:r>
              <a:rPr lang="en-US" altLang="zh-CN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16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万片以上，所见单字有</a:t>
            </a:r>
            <a:r>
              <a:rPr lang="en-US" altLang="zh-CN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4500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个左右，其中商代有字的甲骨</a:t>
            </a:r>
            <a:r>
              <a:rPr lang="en-US" altLang="zh-CN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余万片，单字有</a:t>
            </a:r>
            <a:r>
              <a:rPr lang="en-US" altLang="zh-CN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4500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个左右，已经识别的有</a:t>
            </a:r>
            <a:r>
              <a:rPr lang="en-US" altLang="zh-CN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1500</a:t>
            </a:r>
            <a:r>
              <a:rPr lang="zh-CN" altLang="en-US" sz="36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多字。</a:t>
            </a:r>
            <a:endParaRPr lang="zh-CN" altLang="en-US" sz="36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5" name="WordArt 2"/>
          <p:cNvSpPr/>
          <p:nvPr/>
        </p:nvSpPr>
        <p:spPr>
          <a:xfrm>
            <a:off x="530225" y="1234440"/>
            <a:ext cx="2574925" cy="777240"/>
          </a:xfrm>
          <a:prstGeom prst="rect">
            <a:avLst/>
          </a:prstGeom>
        </p:spPr>
        <p:txBody>
          <a:bodyPr wrap="none" fromWordArt="1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宋体" charset="0"/>
                <a:ea typeface="宋体"/>
                <a:cs typeface="+mn-ea"/>
              </a:rPr>
              <a:t>史料学习：</a:t>
            </a:r>
            <a:endParaRPr kumimoji="0" lang="zh-CN" altLang="en-US" sz="4000" b="1" i="0" u="none" strike="noStrike" kern="1200" cap="none" spc="0" normalizeH="0" baseline="0" noProof="1">
              <a:ln>
                <a:noFill/>
              </a:ln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宋体" charset="0"/>
              <a:ea typeface="宋体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文本框 136193">
            <a:hlinkClick r:id="rId2" action="ppaction://hlinksldjump"/>
          </p:cNvPr>
          <p:cNvSpPr/>
          <p:nvPr/>
        </p:nvSpPr>
        <p:spPr>
          <a:xfrm>
            <a:off x="755650" y="1316038"/>
            <a:ext cx="838835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en-US" altLang="zh-CN" sz="4000" b="1">
                <a:latin typeface="Arial" pitchFamily="34" charset="0"/>
              </a:rPr>
              <a:t>  </a:t>
            </a:r>
            <a:endParaRPr lang="en-US" altLang="zh-CN" sz="3600" b="1">
              <a:latin typeface="Arial" pitchFamily="34" charset="0"/>
            </a:endParaRPr>
          </a:p>
        </p:txBody>
      </p:sp>
      <p:sp>
        <p:nvSpPr>
          <p:cNvPr id="26627" name="文本框 136195"/>
          <p:cNvSpPr txBox="1"/>
          <p:nvPr/>
        </p:nvSpPr>
        <p:spPr>
          <a:xfrm>
            <a:off x="288925" y="4613275"/>
            <a:ext cx="8628063" cy="2076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spcBef>
                <a:spcPct val="50000"/>
              </a:spcBef>
              <a:buFont typeface=""/>
            </a:pPr>
            <a:r>
              <a:rPr lang="en-US" altLang="zh-CN" sz="3200" b="1">
                <a:latin typeface="隶书"/>
                <a:ea typeface="隶书"/>
              </a:rPr>
              <a:t>5</a:t>
            </a:r>
            <a:r>
              <a:rPr lang="zh-CN" altLang="en-US" sz="3200" b="1">
                <a:latin typeface="隶书"/>
                <a:ea typeface="隶书"/>
              </a:rPr>
              <a:t>、意义：甲骨文是中国发现的古代文字年代最早、体系较为完整的文字，对中国文字的形成与发展有深远的影响。</a:t>
            </a:r>
            <a:r>
              <a:rPr lang="zh-CN" altLang="en-US" sz="3200" b="1">
                <a:solidFill>
                  <a:srgbClr val="FF3300"/>
                </a:solidFill>
                <a:latin typeface="隶书"/>
                <a:ea typeface="隶书"/>
              </a:rPr>
              <a:t>我国有文字可考的历史从</a:t>
            </a:r>
            <a:r>
              <a:rPr lang="zh-CN" altLang="en-US" sz="3200" b="1">
                <a:solidFill>
                  <a:srgbClr val="3333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商朝</a:t>
            </a:r>
            <a:r>
              <a:rPr lang="zh-CN" altLang="en-US" sz="3200" b="1">
                <a:solidFill>
                  <a:srgbClr val="FF3300"/>
                </a:solidFill>
                <a:latin typeface="隶书"/>
                <a:ea typeface="隶书"/>
              </a:rPr>
              <a:t>开始</a:t>
            </a:r>
            <a:endParaRPr lang="zh-CN" altLang="en-US" sz="3200" b="1">
              <a:solidFill>
                <a:srgbClr val="FF3300"/>
              </a:solidFill>
              <a:latin typeface="隶书"/>
              <a:ea typeface="隶书"/>
            </a:endParaRPr>
          </a:p>
        </p:txBody>
      </p:sp>
      <p:sp>
        <p:nvSpPr>
          <p:cNvPr id="26628" name="矩形 136197"/>
          <p:cNvSpPr/>
          <p:nvPr/>
        </p:nvSpPr>
        <p:spPr>
          <a:xfrm>
            <a:off x="269875" y="1144588"/>
            <a:ext cx="8813800" cy="95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304800" eaLnBrk="1" hangingPunct="1">
              <a:buFont typeface=""/>
            </a:pPr>
            <a:r>
              <a:rPr lang="en-US" altLang="zh-CN" sz="2800" b="1">
                <a:latin typeface="Arial" pitchFamily="34" charset="0"/>
                <a:ea typeface="华文细黑" pitchFamily="2" charset="-122"/>
              </a:rPr>
              <a:t>1.</a:t>
            </a:r>
            <a:r>
              <a:rPr lang="zh-CN" altLang="en-US" sz="2800" b="1">
                <a:latin typeface="Arial" pitchFamily="34" charset="0"/>
                <a:ea typeface="华文细黑" pitchFamily="2" charset="-122"/>
              </a:rPr>
              <a:t>甲骨文的含义</a:t>
            </a:r>
            <a:r>
              <a:rPr lang="en-US" altLang="zh-CN" sz="2800" b="1">
                <a:latin typeface="Arial" pitchFamily="34" charset="0"/>
                <a:ea typeface="华文细黑" pitchFamily="2" charset="-122"/>
              </a:rPr>
              <a:t>——</a:t>
            </a:r>
            <a:r>
              <a:rPr lang="zh-CN" altLang="en-US" sz="2800" b="1">
                <a:latin typeface="Arial" pitchFamily="34" charset="0"/>
                <a:ea typeface="华文细黑" pitchFamily="2" charset="-122"/>
              </a:rPr>
              <a:t>商朝时期刻在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华文细黑" pitchFamily="2" charset="-122"/>
              </a:rPr>
              <a:t>龟骨 </a:t>
            </a:r>
            <a:r>
              <a:rPr lang="zh-CN" altLang="en-US" sz="2800" b="1">
                <a:solidFill>
                  <a:schemeClr val="accent1"/>
                </a:solidFill>
                <a:latin typeface="Arial" pitchFamily="34" charset="0"/>
                <a:ea typeface="华文细黑" pitchFamily="2" charset="-122"/>
              </a:rPr>
              <a:t>  </a:t>
            </a:r>
            <a:r>
              <a:rPr lang="zh-CN" altLang="en-US" sz="2800" b="1">
                <a:latin typeface="Arial" pitchFamily="34" charset="0"/>
                <a:ea typeface="华文细黑" pitchFamily="2" charset="-122"/>
              </a:rPr>
              <a:t>和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华文细黑" pitchFamily="2" charset="-122"/>
              </a:rPr>
              <a:t>兽骨</a:t>
            </a:r>
            <a:r>
              <a:rPr lang="zh-CN" altLang="en-US" sz="2800" b="1">
                <a:latin typeface="Arial" pitchFamily="34" charset="0"/>
                <a:ea typeface="华文细黑" pitchFamily="2" charset="-122"/>
              </a:rPr>
              <a:t>上的文字。</a:t>
            </a:r>
            <a:endParaRPr lang="zh-CN" altLang="en-US" sz="2800" b="1">
              <a:latin typeface="Arial" pitchFamily="34" charset="0"/>
              <a:ea typeface="华文细黑" pitchFamily="2" charset="-122"/>
            </a:endParaRPr>
          </a:p>
        </p:txBody>
      </p:sp>
      <p:sp>
        <p:nvSpPr>
          <p:cNvPr id="26629" name="Rectangle 8"/>
          <p:cNvSpPr/>
          <p:nvPr/>
        </p:nvSpPr>
        <p:spPr>
          <a:xfrm>
            <a:off x="287338" y="138112"/>
            <a:ext cx="9148762" cy="914400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二、甲骨文记事</a:t>
            </a:r>
            <a:endParaRPr lang="en-US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30" name="文本框 4"/>
          <p:cNvSpPr/>
          <p:nvPr/>
        </p:nvSpPr>
        <p:spPr>
          <a:xfrm>
            <a:off x="319088" y="3481388"/>
            <a:ext cx="7915275" cy="1077912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0000" dir="5400000" algn="ctr">
              <a:srgbClr val="000000">
                <a:alpha val="37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en-US" altLang="en-US" sz="3200" b="1">
                <a:solidFill>
                  <a:srgbClr val="000000"/>
                </a:solidFill>
              </a:rPr>
              <a:t>4.记载内容：涉及祭祀、战争、农牧业、官制、刑法、医药、天文历法等</a:t>
            </a:r>
            <a:endParaRPr lang="en-US" altLang="en-US" sz="3200" b="1">
              <a:solidFill>
                <a:srgbClr val="000000"/>
              </a:solidFill>
            </a:endParaRPr>
          </a:p>
        </p:txBody>
      </p:sp>
      <p:sp>
        <p:nvSpPr>
          <p:cNvPr id="26631" name="文本框 1"/>
          <p:cNvSpPr/>
          <p:nvPr/>
        </p:nvSpPr>
        <p:spPr>
          <a:xfrm>
            <a:off x="581025" y="2860675"/>
            <a:ext cx="8737600" cy="95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b="1">
                <a:latin typeface="Arial" pitchFamily="34" charset="0"/>
                <a:ea typeface="华文细黑" pitchFamily="2" charset="-122"/>
              </a:rPr>
              <a:t>3.</a:t>
            </a:r>
            <a:r>
              <a:rPr lang="zh-CN" altLang="en-US" sz="2800" b="1">
                <a:latin typeface="Arial" pitchFamily="34" charset="0"/>
                <a:ea typeface="华文细黑" pitchFamily="2" charset="-122"/>
              </a:rPr>
              <a:t>甲骨文的发现地点</a:t>
            </a:r>
            <a:r>
              <a:rPr lang="en-US" altLang="zh-CN" sz="2800" b="1">
                <a:latin typeface="Arial" pitchFamily="34" charset="0"/>
                <a:ea typeface="华文细黑" pitchFamily="2" charset="-122"/>
              </a:rPr>
              <a:t>——</a:t>
            </a:r>
            <a:r>
              <a:rPr lang="zh-CN" altLang="en-US" sz="2800" b="1">
                <a:latin typeface="Arial" pitchFamily="34" charset="0"/>
                <a:ea typeface="华文细黑" pitchFamily="2" charset="-122"/>
              </a:rPr>
              <a:t>安阳</a:t>
            </a:r>
            <a:r>
              <a:rPr lang="zh-CN" altLang="en-US" sz="2800" b="1">
                <a:solidFill>
                  <a:srgbClr val="FF0000"/>
                </a:solidFill>
                <a:latin typeface="Arial" pitchFamily="34" charset="0"/>
                <a:ea typeface="华文细黑" pitchFamily="2" charset="-122"/>
              </a:rPr>
              <a:t>殷墟、陕西、山东等</a:t>
            </a:r>
            <a:endParaRPr lang="zh-CN" altLang="en-US" sz="2800" b="1">
              <a:solidFill>
                <a:srgbClr val="FF0000"/>
              </a:solidFill>
              <a:latin typeface="Arial" pitchFamily="34" charset="0"/>
              <a:ea typeface="华文细黑" pitchFamily="2" charset="-122"/>
            </a:endParaRPr>
          </a:p>
          <a:p>
            <a:pPr marL="0" lvl="0" indent="0"/>
            <a:endParaRPr lang="zh-CN" altLang="en-US" sz="2800"/>
          </a:p>
        </p:txBody>
      </p:sp>
      <p:sp>
        <p:nvSpPr>
          <p:cNvPr id="26632" name="文本框 2"/>
          <p:cNvSpPr txBox="1"/>
          <p:nvPr/>
        </p:nvSpPr>
        <p:spPr>
          <a:xfrm>
            <a:off x="565150" y="2176463"/>
            <a:ext cx="8351838" cy="954087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b="1">
                <a:latin typeface="Arial" pitchFamily="34" charset="0"/>
                <a:ea typeface="华文细黑" pitchFamily="2" charset="-122"/>
              </a:rPr>
              <a:t>2</a:t>
            </a:r>
            <a:r>
              <a:rPr lang="zh-CN" altLang="en-US" sz="2800" b="1">
                <a:latin typeface="Arial" pitchFamily="34" charset="0"/>
                <a:ea typeface="华文细黑" pitchFamily="2" charset="-122"/>
              </a:rPr>
              <a:t>、甲骨文的发现者</a:t>
            </a:r>
            <a:r>
              <a:rPr lang="en-US" altLang="zh-CN" sz="2800" b="1">
                <a:latin typeface="Arial" pitchFamily="34" charset="0"/>
                <a:ea typeface="华文细黑" pitchFamily="2" charset="-122"/>
              </a:rPr>
              <a:t>——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  <a:sym typeface="宋体" pitchFamily="2" charset="-122"/>
              </a:rPr>
              <a:t>王懿荣    清   </a:t>
            </a:r>
            <a:r>
              <a:rPr lang="en-US" altLang="zh-CN" sz="2800" b="1" u="sng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  <a:sym typeface="宋体" pitchFamily="2" charset="-122"/>
              </a:rPr>
              <a:t>1899</a:t>
            </a:r>
            <a:endParaRPr lang="en-US" altLang="zh-CN" sz="2800" b="1" u="sng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  <a:sym typeface="宋体" pitchFamily="2" charset="-122"/>
            </a:endParaRPr>
          </a:p>
          <a:p>
            <a:pPr marL="0" marR="0" lvl="0" indent="0"/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1"/>
      <p:bldP spid="26630" grpId="2"/>
      <p:bldP spid="26631" grpId="3"/>
      <p:bldP spid="26632" grpId="4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Rectangle 8"/>
          <p:cNvSpPr/>
          <p:nvPr/>
        </p:nvSpPr>
        <p:spPr>
          <a:xfrm>
            <a:off x="-3175" y="765175"/>
            <a:ext cx="9147175" cy="914400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三、甲骨文的造字特点</a:t>
            </a:r>
            <a:endParaRPr lang="en-US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7651" name="组合 31746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27653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7654" name="矩形 9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27652" name="MH_Text_1"/>
          <p:cNvSpPr/>
          <p:nvPr/>
        </p:nvSpPr>
        <p:spPr>
          <a:xfrm>
            <a:off x="-3175" y="1679575"/>
            <a:ext cx="9147175" cy="1533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"/>
            </a:pPr>
            <a:r>
              <a:rPr lang="en-US" altLang="en-US" sz="4400" b="1">
                <a:latin typeface="黑体" pitchFamily="49" charset="-122"/>
              </a:rPr>
              <a:t>1、造字方法：</a:t>
            </a:r>
            <a:r>
              <a:rPr lang="en-US" altLang="en-US" sz="4400" b="1">
                <a:solidFill>
                  <a:srgbClr val="FF0000"/>
                </a:solidFill>
                <a:latin typeface="黑体" pitchFamily="49" charset="-122"/>
              </a:rPr>
              <a:t>象形、指事、会意、形声</a:t>
            </a:r>
            <a:endParaRPr lang="en-US" altLang="en-US" sz="4400" b="1">
              <a:solidFill>
                <a:srgbClr val="FF0000"/>
              </a:solidFill>
              <a:latin typeface="黑体" pitchFamily="49" charset="-122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"/>
            </a:pPr>
            <a:r>
              <a:rPr lang="en-US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最原始的造字方法：象形字 （40%）</a:t>
            </a:r>
            <a:endParaRPr lang="en-US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"/>
            </a:pPr>
            <a:r>
              <a:rPr lang="en-US" altLang="en-US" sz="3600">
                <a:latin typeface="楷体" panose="02010609060101010101" pitchFamily="49" charset="-122"/>
                <a:ea typeface="楷体" panose="02010609060101010101" pitchFamily="49" charset="-122"/>
              </a:rPr>
              <a:t>最为进步的造字方法：形声字</a:t>
            </a:r>
            <a:endParaRPr lang="en-US" altLang="en-US" sz="36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000" b="1">
                <a:solidFill>
                  <a:srgbClr val="006666"/>
                </a:solidFill>
                <a:latin typeface="Arial" pitchFamily="34" charset="0"/>
                <a:ea typeface="方正姚体"/>
              </a:rPr>
              <a:t>讲授新课</a:t>
            </a:r>
            <a:endParaRPr lang="zh-CN" altLang="en-US" sz="2000" b="1">
              <a:solidFill>
                <a:srgbClr val="006666"/>
              </a:solidFill>
              <a:latin typeface="Arial" pitchFamily="34" charset="0"/>
              <a:ea typeface="方正姚体"/>
            </a:endParaRPr>
          </a:p>
        </p:txBody>
      </p:sp>
      <p:pic>
        <p:nvPicPr>
          <p:cNvPr id="28675" name="Picture 2" descr="文字4"/>
          <p:cNvPicPr/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5175" y="1463675"/>
            <a:ext cx="7334250" cy="20288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6" name="Text Box 4"/>
          <p:cNvSpPr/>
          <p:nvPr/>
        </p:nvSpPr>
        <p:spPr>
          <a:xfrm>
            <a:off x="1041400" y="836612"/>
            <a:ext cx="67818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200" b="1">
                <a:solidFill>
                  <a:srgbClr val="0000FF"/>
                </a:solidFill>
                <a:latin typeface="Arial" pitchFamily="34" charset="0"/>
              </a:rPr>
              <a:t>猜一猜，以下甲骨文字是什么意思？</a:t>
            </a:r>
            <a:endParaRPr lang="zh-CN" altLang="en-US" sz="3200" b="1">
              <a:solidFill>
                <a:srgbClr val="0000FF"/>
              </a:solidFill>
              <a:latin typeface="Arial" pitchFamily="34" charset="0"/>
            </a:endParaRPr>
          </a:p>
        </p:txBody>
      </p:sp>
      <p:pic>
        <p:nvPicPr>
          <p:cNvPr id="28677" name="Picture 6" descr="c2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073150" y="3570288"/>
            <a:ext cx="1590675" cy="19843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8" name="Picture 7" descr="c2">
            <a:hlinkClick r:id="rId4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4741862" y="3887788"/>
            <a:ext cx="1676400" cy="1695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9" name="AutoShape 8"/>
          <p:cNvSpPr/>
          <p:nvPr/>
        </p:nvSpPr>
        <p:spPr>
          <a:xfrm>
            <a:off x="2708275" y="4414838"/>
            <a:ext cx="533400" cy="381000"/>
          </a:xfrm>
          <a:prstGeom prst="leftRightArrow">
            <a:avLst>
              <a:gd name="adj1" fmla="val 50000"/>
              <a:gd name="adj2" fmla="val 27870"/>
            </a:avLst>
          </a:prstGeom>
          <a:solidFill>
            <a:srgbClr val="FF99CC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endParaRPr lang="zh-CN" altLang="en-US">
              <a:latin typeface="Arial" pitchFamily="34" charset="0"/>
            </a:endParaRPr>
          </a:p>
        </p:txBody>
      </p:sp>
      <p:pic>
        <p:nvPicPr>
          <p:cNvPr id="28680" name="Picture 9" descr="车"/>
          <p:cNvPicPr/>
          <p:nvPr/>
        </p:nvPicPr>
        <p:blipFill>
          <a:blip r:embed="rId6"/>
          <a:stretch>
            <a:fillRect/>
          </a:stretch>
        </p:blipFill>
        <p:spPr>
          <a:xfrm>
            <a:off x="3241675" y="3729038"/>
            <a:ext cx="1414462" cy="1725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81" name="AutoShape 10"/>
          <p:cNvSpPr/>
          <p:nvPr/>
        </p:nvSpPr>
        <p:spPr>
          <a:xfrm>
            <a:off x="6275388" y="4419600"/>
            <a:ext cx="533400" cy="381000"/>
          </a:xfrm>
          <a:prstGeom prst="leftRightArrow">
            <a:avLst>
              <a:gd name="adj1" fmla="val 50000"/>
              <a:gd name="adj2" fmla="val 27870"/>
            </a:avLst>
          </a:prstGeom>
          <a:solidFill>
            <a:srgbClr val="FF99CC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endParaRPr lang="zh-CN" altLang="en-US">
              <a:latin typeface="Arial" pitchFamily="34" charset="0"/>
            </a:endParaRPr>
          </a:p>
        </p:txBody>
      </p:sp>
      <p:pic>
        <p:nvPicPr>
          <p:cNvPr id="28682" name="Picture 11" descr="衣"/>
          <p:cNvPicPr/>
          <p:nvPr/>
        </p:nvPicPr>
        <p:blipFill>
          <a:blip r:embed="rId7"/>
          <a:stretch>
            <a:fillRect/>
          </a:stretch>
        </p:blipFill>
        <p:spPr>
          <a:xfrm>
            <a:off x="6788150" y="3870325"/>
            <a:ext cx="1452562" cy="1781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83" name="Text Box 12"/>
          <p:cNvSpPr/>
          <p:nvPr/>
        </p:nvSpPr>
        <p:spPr>
          <a:xfrm>
            <a:off x="1473200" y="5595938"/>
            <a:ext cx="8382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>
                <a:solidFill>
                  <a:srgbClr val="FF3300"/>
                </a:solidFill>
                <a:latin typeface="Arial" pitchFamily="34" charset="0"/>
                <a:ea typeface="迷你简雪峰"/>
              </a:rPr>
              <a:t>车</a:t>
            </a:r>
            <a:endParaRPr lang="zh-CN" altLang="en-US" sz="3600">
              <a:solidFill>
                <a:srgbClr val="FF3300"/>
              </a:solidFill>
              <a:latin typeface="Arial" pitchFamily="34" charset="0"/>
              <a:ea typeface="迷你简雪峰"/>
            </a:endParaRPr>
          </a:p>
        </p:txBody>
      </p:sp>
      <p:sp>
        <p:nvSpPr>
          <p:cNvPr id="28684" name="Text Box 13"/>
          <p:cNvSpPr/>
          <p:nvPr/>
        </p:nvSpPr>
        <p:spPr>
          <a:xfrm>
            <a:off x="5313362" y="5516562"/>
            <a:ext cx="9144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3600">
                <a:solidFill>
                  <a:srgbClr val="FF3300"/>
                </a:solidFill>
                <a:latin typeface="Arial" pitchFamily="34" charset="0"/>
                <a:ea typeface="迷你简雪峰"/>
              </a:rPr>
              <a:t>衣</a:t>
            </a:r>
            <a:endParaRPr lang="zh-CN" altLang="en-US" sz="3600">
              <a:solidFill>
                <a:srgbClr val="FF3300"/>
              </a:solidFill>
              <a:latin typeface="Arial" pitchFamily="34" charset="0"/>
              <a:ea typeface="迷你简雪峰"/>
            </a:endParaRPr>
          </a:p>
        </p:txBody>
      </p:sp>
      <p:sp>
        <p:nvSpPr>
          <p:cNvPr id="28685" name="Rectangle 16"/>
          <p:cNvSpPr/>
          <p:nvPr/>
        </p:nvSpPr>
        <p:spPr>
          <a:xfrm>
            <a:off x="1474788" y="2984500"/>
            <a:ext cx="5905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  <a:ea typeface="迷你简雪峰"/>
              </a:rPr>
              <a:t>人</a:t>
            </a:r>
            <a:endParaRPr lang="zh-CN" altLang="en-US" sz="3200" b="1">
              <a:solidFill>
                <a:srgbClr val="FF3300"/>
              </a:solidFill>
              <a:latin typeface="Arial" pitchFamily="34" charset="0"/>
              <a:ea typeface="迷你简雪峰"/>
            </a:endParaRPr>
          </a:p>
        </p:txBody>
      </p:sp>
      <p:sp>
        <p:nvSpPr>
          <p:cNvPr id="28686" name="Rectangle 17"/>
          <p:cNvSpPr/>
          <p:nvPr/>
        </p:nvSpPr>
        <p:spPr>
          <a:xfrm>
            <a:off x="3132138" y="2984500"/>
            <a:ext cx="5905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  <a:ea typeface="迷你简雪峰"/>
              </a:rPr>
              <a:t>牛</a:t>
            </a:r>
            <a:endParaRPr lang="zh-CN" altLang="en-US" sz="3200" b="1">
              <a:solidFill>
                <a:srgbClr val="FF3300"/>
              </a:solidFill>
              <a:latin typeface="Arial" pitchFamily="34" charset="0"/>
              <a:ea typeface="迷你简雪峰"/>
            </a:endParaRPr>
          </a:p>
        </p:txBody>
      </p:sp>
      <p:sp>
        <p:nvSpPr>
          <p:cNvPr id="28687" name="Rectangle 18"/>
          <p:cNvSpPr/>
          <p:nvPr/>
        </p:nvSpPr>
        <p:spPr>
          <a:xfrm>
            <a:off x="5148262" y="2984500"/>
            <a:ext cx="5905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  <a:ea typeface="迷你简雪峰"/>
              </a:rPr>
              <a:t>水</a:t>
            </a:r>
            <a:endParaRPr lang="zh-CN" altLang="en-US" sz="3200" b="1">
              <a:solidFill>
                <a:srgbClr val="FF3300"/>
              </a:solidFill>
              <a:latin typeface="Arial" pitchFamily="34" charset="0"/>
              <a:ea typeface="迷你简雪峰"/>
            </a:endParaRPr>
          </a:p>
        </p:txBody>
      </p:sp>
      <p:sp>
        <p:nvSpPr>
          <p:cNvPr id="28688" name="Rectangle 19"/>
          <p:cNvSpPr/>
          <p:nvPr/>
        </p:nvSpPr>
        <p:spPr>
          <a:xfrm>
            <a:off x="6878638" y="2913062"/>
            <a:ext cx="5905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  <a:ea typeface="迷你简雪峰"/>
              </a:rPr>
              <a:t>日</a:t>
            </a:r>
            <a:endParaRPr lang="zh-CN" altLang="en-US" sz="3200" b="1">
              <a:solidFill>
                <a:srgbClr val="FF3300"/>
              </a:solidFill>
              <a:latin typeface="Arial" pitchFamily="34" charset="0"/>
              <a:ea typeface="迷你简雪峰"/>
            </a:endParaRPr>
          </a:p>
        </p:txBody>
      </p:sp>
      <p:sp>
        <p:nvSpPr>
          <p:cNvPr id="28689" name="Text Box 20" descr="14"/>
          <p:cNvSpPr/>
          <p:nvPr/>
        </p:nvSpPr>
        <p:spPr>
          <a:xfrm>
            <a:off x="7845425" y="1411288"/>
            <a:ext cx="671512" cy="1311275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  <a:ln>
            <a:noFill/>
            <a:miter lim="800000"/>
          </a:ln>
        </p:spPr>
        <p:txBody>
          <a:bodyPr vert="vert"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>
                <a:solidFill>
                  <a:schemeClr val="bg1"/>
                </a:solidFill>
                <a:latin typeface="Arial" pitchFamily="34" charset="0"/>
              </a:rPr>
              <a:t>象形字</a:t>
            </a:r>
            <a:endParaRPr lang="zh-CN" altLang="en-US" sz="320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 additive="base">
                                        <p:cTn id="7" dur="500" fill="hold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9" dur="500" fill="hold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5" dur="500" fill="hold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1" dur="500" fill="hold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7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3" dur="500" fill="hold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9" dur="500" fill="hold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55" dur="500" fill="hold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61" dur="5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67" dur="500" fill="hold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3" dur="500" fill="hold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79" dur="500" fill="hold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85" dur="500" fill="hold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  <p:bldP spid="28681" grpId="1"/>
      <p:bldP spid="28683" grpId="2"/>
      <p:bldP spid="28684" grpId="3"/>
      <p:bldP spid="28685" grpId="4"/>
      <p:bldP spid="28686" grpId="5"/>
      <p:bldP spid="28687" grpId="6"/>
      <p:bldP spid="28688" grpId="7"/>
      <p:bldP spid="28689" grpId="8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9698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711200" y="1090612"/>
            <a:ext cx="3282950" cy="3805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文本框 2"/>
          <p:cNvSpPr/>
          <p:nvPr/>
        </p:nvSpPr>
        <p:spPr>
          <a:xfrm>
            <a:off x="1387475" y="4975225"/>
            <a:ext cx="1203325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8000" b="1"/>
              <a:t>上</a:t>
            </a:r>
            <a:endParaRPr lang="zh-CN" altLang="en-US" sz="8000" b="1"/>
          </a:p>
        </p:txBody>
      </p:sp>
      <p:pic>
        <p:nvPicPr>
          <p:cNvPr id="29700" name="图片 3"/>
          <p:cNvPicPr/>
          <p:nvPr/>
        </p:nvPicPr>
        <p:blipFill>
          <a:blip r:embed="rId3"/>
          <a:stretch>
            <a:fillRect/>
          </a:stretch>
        </p:blipFill>
        <p:spPr>
          <a:xfrm>
            <a:off x="3619500" y="431800"/>
            <a:ext cx="6337300" cy="5572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文本框 4"/>
          <p:cNvSpPr/>
          <p:nvPr/>
        </p:nvSpPr>
        <p:spPr>
          <a:xfrm>
            <a:off x="5481638" y="4895850"/>
            <a:ext cx="1198562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8000"/>
              <a:t>下</a:t>
            </a:r>
            <a:endParaRPr lang="zh-CN" altLang="en-US" sz="8000"/>
          </a:p>
        </p:txBody>
      </p:sp>
      <p:sp>
        <p:nvSpPr>
          <p:cNvPr id="29702" name="文本框 5"/>
          <p:cNvSpPr/>
          <p:nvPr/>
        </p:nvSpPr>
        <p:spPr>
          <a:xfrm>
            <a:off x="3402012" y="188912"/>
            <a:ext cx="1706562" cy="700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4000"/>
              <a:t>指事字</a:t>
            </a:r>
            <a:endParaRPr lang="zh-CN" altLang="en-US" sz="4000"/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文本框 4103"/>
          <p:cNvSpPr/>
          <p:nvPr/>
        </p:nvSpPr>
        <p:spPr>
          <a:xfrm>
            <a:off x="106362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000" b="1">
                <a:solidFill>
                  <a:srgbClr val="006666"/>
                </a:solidFill>
                <a:latin typeface="Arial" pitchFamily="34" charset="0"/>
                <a:ea typeface="方正姚体"/>
              </a:rPr>
              <a:t>讲授新课</a:t>
            </a:r>
            <a:endParaRPr lang="zh-CN" altLang="en-US" sz="2000" b="1">
              <a:solidFill>
                <a:srgbClr val="006666"/>
              </a:solidFill>
              <a:latin typeface="Arial" pitchFamily="34" charset="0"/>
              <a:ea typeface="方正姚体"/>
            </a:endParaRPr>
          </a:p>
        </p:txBody>
      </p:sp>
      <p:sp>
        <p:nvSpPr>
          <p:cNvPr id="30723" name="AutoShape 2" descr="250"/>
          <p:cNvSpPr/>
          <p:nvPr/>
        </p:nvSpPr>
        <p:spPr>
          <a:xfrm>
            <a:off x="4808538" y="3500438"/>
            <a:ext cx="658812" cy="381000"/>
          </a:xfrm>
          <a:prstGeom prst="leftRightArrow">
            <a:avLst>
              <a:gd name="adj1" fmla="val 50000"/>
              <a:gd name="adj2" fmla="val 27987"/>
            </a:avLst>
          </a:prstGeom>
          <a:blipFill rotWithShape="1">
            <a:blip r:embed="rId2"/>
            <a:stretch>
              <a:fillRect/>
            </a:stretch>
          </a:blipFill>
          <a:ln>
            <a:solidFill>
              <a:schemeClr val="tx1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endParaRPr lang="zh-CN" altLang="en-US">
              <a:latin typeface="Arial" pitchFamily="34" charset="0"/>
            </a:endParaRPr>
          </a:p>
        </p:txBody>
      </p:sp>
      <p:pic>
        <p:nvPicPr>
          <p:cNvPr id="30724" name="Picture 4"/>
          <p:cNvPicPr/>
          <p:nvPr/>
        </p:nvPicPr>
        <p:blipFill>
          <a:blip r:embed="rId3"/>
          <a:stretch>
            <a:fillRect/>
          </a:stretch>
        </p:blipFill>
        <p:spPr>
          <a:xfrm>
            <a:off x="603250" y="2852738"/>
            <a:ext cx="1835150" cy="2127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Text Box 5"/>
          <p:cNvSpPr/>
          <p:nvPr/>
        </p:nvSpPr>
        <p:spPr>
          <a:xfrm>
            <a:off x="827088" y="5157788"/>
            <a:ext cx="5334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4000">
                <a:solidFill>
                  <a:srgbClr val="1C1C1C"/>
                </a:solidFill>
                <a:latin typeface="Arial" pitchFamily="34" charset="0"/>
              </a:rPr>
              <a:t>日</a:t>
            </a:r>
            <a:endParaRPr lang="zh-CN" altLang="en-US" sz="4000">
              <a:solidFill>
                <a:srgbClr val="1C1C1C"/>
              </a:solidFill>
              <a:latin typeface="Arial" pitchFamily="34" charset="0"/>
            </a:endParaRPr>
          </a:p>
        </p:txBody>
      </p:sp>
      <p:pic>
        <p:nvPicPr>
          <p:cNvPr id="30726" name="Picture 6" descr="月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97175" y="2924175"/>
            <a:ext cx="1824038" cy="1739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7" name="Text Box 7"/>
          <p:cNvSpPr/>
          <p:nvPr/>
        </p:nvSpPr>
        <p:spPr>
          <a:xfrm>
            <a:off x="3382962" y="5103812"/>
            <a:ext cx="6858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4000">
                <a:solidFill>
                  <a:srgbClr val="1C1C1C"/>
                </a:solidFill>
                <a:latin typeface="Arial" pitchFamily="34" charset="0"/>
              </a:rPr>
              <a:t>月</a:t>
            </a:r>
            <a:endParaRPr lang="zh-CN" altLang="en-US" sz="4000">
              <a:solidFill>
                <a:srgbClr val="1C1C1C"/>
              </a:solidFill>
              <a:latin typeface="Arial" pitchFamily="34" charset="0"/>
            </a:endParaRPr>
          </a:p>
        </p:txBody>
      </p:sp>
      <p:pic>
        <p:nvPicPr>
          <p:cNvPr id="30728" name="Picture 8" descr="明"/>
          <p:cNvPicPr/>
          <p:nvPr/>
        </p:nvPicPr>
        <p:blipFill>
          <a:blip r:embed="rId5"/>
          <a:stretch>
            <a:fillRect/>
          </a:stretch>
        </p:blipFill>
        <p:spPr>
          <a:xfrm>
            <a:off x="5511800" y="2667000"/>
            <a:ext cx="2432050" cy="22129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9" name="Text Box 9"/>
          <p:cNvSpPr/>
          <p:nvPr/>
        </p:nvSpPr>
        <p:spPr>
          <a:xfrm>
            <a:off x="6232525" y="5086350"/>
            <a:ext cx="8382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zh-CN" altLang="en-US" sz="4000">
                <a:solidFill>
                  <a:srgbClr val="1C1C1C"/>
                </a:solidFill>
                <a:latin typeface="Arial" pitchFamily="34" charset="0"/>
              </a:rPr>
              <a:t>明</a:t>
            </a:r>
            <a:endParaRPr lang="zh-CN" altLang="en-US" sz="4000">
              <a:solidFill>
                <a:srgbClr val="1C1C1C"/>
              </a:solidFill>
              <a:latin typeface="Arial" pitchFamily="34" charset="0"/>
            </a:endParaRPr>
          </a:p>
        </p:txBody>
      </p:sp>
      <p:sp>
        <p:nvSpPr>
          <p:cNvPr id="30730" name="Text Box 12"/>
          <p:cNvSpPr/>
          <p:nvPr/>
        </p:nvSpPr>
        <p:spPr>
          <a:xfrm>
            <a:off x="1112838" y="1123950"/>
            <a:ext cx="4511675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en-US" altLang="zh-CN" sz="3200">
                <a:solidFill>
                  <a:srgbClr val="996633"/>
                </a:solidFill>
                <a:latin typeface="Arial" pitchFamily="34" charset="0"/>
              </a:rPr>
              <a:t>    </a:t>
            </a:r>
            <a:r>
              <a:rPr lang="en-US" altLang="zh-CN" sz="3200" b="1">
                <a:solidFill>
                  <a:srgbClr val="0000FF"/>
                </a:solidFill>
                <a:latin typeface="Arial" pitchFamily="34" charset="0"/>
              </a:rPr>
              <a:t>   </a:t>
            </a:r>
            <a:r>
              <a:rPr lang="zh-CN" altLang="en-US" sz="3200" b="1">
                <a:solidFill>
                  <a:srgbClr val="0000FF"/>
                </a:solidFill>
                <a:latin typeface="Arial" pitchFamily="34" charset="0"/>
              </a:rPr>
              <a:t>猜一猜，以下甲骨文字是什么意思？</a:t>
            </a:r>
            <a:endParaRPr lang="zh-CN" altLang="en-US" sz="3200" b="1"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30731" name="Text Box 13" descr="14"/>
          <p:cNvSpPr/>
          <p:nvPr/>
        </p:nvSpPr>
        <p:spPr>
          <a:xfrm>
            <a:off x="7199312" y="981075"/>
            <a:ext cx="671512" cy="1311275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>
            <a:noFill/>
            <a:miter lim="800000"/>
          </a:ln>
        </p:spPr>
        <p:txBody>
          <a:bodyPr vert="vert"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200">
                <a:solidFill>
                  <a:schemeClr val="bg1"/>
                </a:solidFill>
                <a:latin typeface="Arial" pitchFamily="34" charset="0"/>
              </a:rPr>
              <a:t>会意字</a:t>
            </a:r>
            <a:endParaRPr lang="zh-CN" altLang="en-US" sz="3200">
              <a:solidFill>
                <a:schemeClr val="bg1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13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 fill="hold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5" dur="500" fill="hold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1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37" dur="500" fill="hold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3" dur="500" fill="hold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49" dur="500" fill="hold"/>
                                        <p:tgtEl>
                                          <p:spTgt spid="30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1"/>
      <p:bldP spid="30727" grpId="2"/>
      <p:bldP spid="30729" grpId="3"/>
      <p:bldP spid="30731" grpId="4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1746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1333500" y="990600"/>
            <a:ext cx="6477000" cy="4876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7" name="文本框 2"/>
          <p:cNvSpPr txBox="1"/>
          <p:nvPr/>
        </p:nvSpPr>
        <p:spPr>
          <a:xfrm>
            <a:off x="4264025" y="311150"/>
            <a:ext cx="1554163" cy="6794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buFont typeface=""/>
            </a:pPr>
            <a:r>
              <a:rPr lang="zh-CN" altLang="en-US" sz="3600" b="1"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  <a:sym typeface="宋体" pitchFamily="2" charset="-122"/>
              </a:rPr>
              <a:t>会意字</a:t>
            </a:r>
            <a:endParaRPr lang="zh-CN" altLang="en-US" sz="3600" b="1"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  <a:sym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2770" name="图片 1"/>
          <p:cNvPicPr/>
          <p:nvPr/>
        </p:nvPicPr>
        <p:blipFill>
          <a:blip r:embed="rId2"/>
          <a:stretch>
            <a:fillRect/>
          </a:stretch>
        </p:blipFill>
        <p:spPr>
          <a:xfrm>
            <a:off x="554038" y="1009650"/>
            <a:ext cx="8364538" cy="5516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1" name="文本框 2"/>
          <p:cNvSpPr/>
          <p:nvPr/>
        </p:nvSpPr>
        <p:spPr>
          <a:xfrm>
            <a:off x="4465638" y="266700"/>
            <a:ext cx="1560512" cy="6397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3600" b="1"/>
              <a:t>形声字</a:t>
            </a:r>
            <a:endParaRPr lang="zh-CN" altLang="en-US" sz="3600" b="1"/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文本占位符 4098"/>
          <p:cNvSpPr/>
          <p:nvPr>
            <p:ph type="body" idx="4294967295"/>
          </p:nvPr>
        </p:nvSpPr>
        <p:spPr>
          <a:xfrm>
            <a:off x="0" y="1219200"/>
            <a:ext cx="8229600" cy="490696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0" tIns="45720" rIns="0" bIns="45720" anchor="t" anchorCtr="0">
            <a:noAutofit/>
          </a:bodyPr>
          <a:lstStyle>
            <a:lvl1pPr marL="90488" indent="-90488" algn="l" defTabSz="914400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Tx/>
              <a:buFont typeface="Calibri" pitchFamily="34" charset="0"/>
              <a:buChar char=" "/>
              <a:defRPr kumimoji="0" lang="zh-CN" altLang="en-US" sz="20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1pPr>
            <a:lvl2pPr marL="38258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8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2pPr>
            <a:lvl3pPr marL="566738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3pPr>
            <a:lvl4pPr marL="749300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4pPr>
            <a:lvl5pPr marL="931863" indent="-182563" algn="l" defTabSz="914400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Tx/>
              <a:buFont typeface="Calibri" pitchFamily="34" charset="0"/>
              <a:buChar char="◦"/>
              <a:defRPr kumimoji="0" lang="zh-CN" altLang="en-US" sz="1400" b="0" i="0" u="none" kern="1200" baseline="0">
                <a:solidFill>
                  <a:srgbClr val="404040"/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lang="zh-CN" altLang="en-US"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endParaRPr lang="en-US" altLang="zh-CN"/>
          </a:p>
          <a:p>
            <a:pPr lvl="0" eaLnBrk="1" hangingPunct="1"/>
            <a:endParaRPr lang="en-US" altLang="zh-CN"/>
          </a:p>
        </p:txBody>
      </p:sp>
      <p:sp>
        <p:nvSpPr>
          <p:cNvPr id="33795" name="矩形 4217"/>
          <p:cNvSpPr/>
          <p:nvPr/>
        </p:nvSpPr>
        <p:spPr>
          <a:xfrm>
            <a:off x="252412" y="3246438"/>
            <a:ext cx="5029200" cy="0"/>
          </a:xfrm>
          <a:prstGeom prst="rect">
            <a:avLst/>
          </a:prstGeom>
          <a:solidFill>
            <a:srgbClr val="CCCCCC"/>
          </a:solidFill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endParaRPr lang="zh-CN" altLang="en-US"/>
          </a:p>
        </p:txBody>
      </p:sp>
      <p:pic>
        <p:nvPicPr>
          <p:cNvPr id="33796" name="图片 4254" descr="shu"/>
          <p:cNvPicPr/>
          <p:nvPr/>
        </p:nvPicPr>
        <p:blipFill>
          <a:blip r:embed="rId2"/>
          <a:stretch>
            <a:fillRect/>
          </a:stretch>
        </p:blipFill>
        <p:spPr>
          <a:xfrm>
            <a:off x="381000" y="304800"/>
            <a:ext cx="990600" cy="1657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7" name="图片 4255" descr="niu">
            <a:hlinkClick r:id="rId4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438400" y="304800"/>
            <a:ext cx="990600" cy="1733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8" name="图片 4256" descr="hu">
            <a:hlinkClick r:id="rId4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4648200" y="381000"/>
            <a:ext cx="1295400" cy="1733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9" name="图片 4257" descr="tu">
            <a:hlinkClick r:id="rId4"/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6934200" y="381000"/>
            <a:ext cx="1123950" cy="17335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0" name="图片 4258" descr="long">
            <a:hlinkClick r:id="rId4"/>
          </p:cNvPr>
          <p:cNvPicPr/>
          <p:nvPr/>
        </p:nvPicPr>
        <p:blipFill>
          <a:blip r:embed="rId7"/>
          <a:stretch>
            <a:fillRect/>
          </a:stretch>
        </p:blipFill>
        <p:spPr>
          <a:xfrm>
            <a:off x="457200" y="2209800"/>
            <a:ext cx="990600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1" name="图片 4259" descr="she">
            <a:hlinkClick r:id="rId4"/>
          </p:cNvPr>
          <p:cNvPicPr/>
          <p:nvPr/>
        </p:nvPicPr>
        <p:blipFill>
          <a:blip r:embed="rId8"/>
          <a:stretch>
            <a:fillRect/>
          </a:stretch>
        </p:blipFill>
        <p:spPr>
          <a:xfrm>
            <a:off x="2438400" y="2133600"/>
            <a:ext cx="914400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2" name="图片 4260" descr="ma">
            <a:hlinkClick r:id="rId4"/>
          </p:cNvPr>
          <p:cNvPicPr/>
          <p:nvPr/>
        </p:nvPicPr>
        <p:blipFill>
          <a:blip r:embed="rId9"/>
          <a:stretch>
            <a:fillRect/>
          </a:stretch>
        </p:blipFill>
        <p:spPr>
          <a:xfrm>
            <a:off x="4572000" y="2362200"/>
            <a:ext cx="1295400" cy="1981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3" name="图片 4261" descr="yang">
            <a:hlinkClick r:id="rId4"/>
          </p:cNvPr>
          <p:cNvPicPr/>
          <p:nvPr/>
        </p:nvPicPr>
        <p:blipFill>
          <a:blip r:embed="rId10"/>
          <a:stretch>
            <a:fillRect/>
          </a:stretch>
        </p:blipFill>
        <p:spPr>
          <a:xfrm>
            <a:off x="6705600" y="2438400"/>
            <a:ext cx="1543050" cy="1828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4" name="图片 4262" descr="hou">
            <a:hlinkClick r:id="rId4"/>
          </p:cNvPr>
          <p:cNvPicPr/>
          <p:nvPr/>
        </p:nvPicPr>
        <p:blipFill>
          <a:blip r:embed="rId11"/>
          <a:stretch>
            <a:fillRect/>
          </a:stretch>
        </p:blipFill>
        <p:spPr>
          <a:xfrm>
            <a:off x="533400" y="4343400"/>
            <a:ext cx="990600" cy="19812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5" name="图片 4263" descr="ji">
            <a:hlinkClick r:id="rId4"/>
          </p:cNvPr>
          <p:cNvPicPr/>
          <p:nvPr/>
        </p:nvPicPr>
        <p:blipFill>
          <a:blip r:embed="rId12"/>
          <a:stretch>
            <a:fillRect/>
          </a:stretch>
        </p:blipFill>
        <p:spPr>
          <a:xfrm>
            <a:off x="2286000" y="4343400"/>
            <a:ext cx="1371600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6" name="图片 4264" descr="gou">
            <a:hlinkClick r:id="rId4"/>
          </p:cNvPr>
          <p:cNvPicPr/>
          <p:nvPr/>
        </p:nvPicPr>
        <p:blipFill>
          <a:blip r:embed="rId13"/>
          <a:stretch>
            <a:fillRect/>
          </a:stretch>
        </p:blipFill>
        <p:spPr>
          <a:xfrm>
            <a:off x="4572000" y="4343400"/>
            <a:ext cx="1219200" cy="20574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807" name="图片 4265" descr="zhu">
            <a:hlinkClick r:id="rId4"/>
          </p:cNvPr>
          <p:cNvPicPr/>
          <p:nvPr/>
        </p:nvPicPr>
        <p:blipFill>
          <a:blip r:embed="rId14"/>
          <a:stretch>
            <a:fillRect/>
          </a:stretch>
        </p:blipFill>
        <p:spPr>
          <a:xfrm>
            <a:off x="6781800" y="4419600"/>
            <a:ext cx="1371600" cy="1905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808" name="文本框 4266"/>
          <p:cNvSpPr/>
          <p:nvPr/>
        </p:nvSpPr>
        <p:spPr>
          <a:xfrm>
            <a:off x="1355725" y="14684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鼠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09" name="文本框 4267"/>
          <p:cNvSpPr/>
          <p:nvPr/>
        </p:nvSpPr>
        <p:spPr>
          <a:xfrm>
            <a:off x="3717925" y="14684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牛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0" name="文本框 4268"/>
          <p:cNvSpPr/>
          <p:nvPr/>
        </p:nvSpPr>
        <p:spPr>
          <a:xfrm>
            <a:off x="5851525" y="14684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虎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1" name="文本框 4269"/>
          <p:cNvSpPr/>
          <p:nvPr/>
        </p:nvSpPr>
        <p:spPr>
          <a:xfrm>
            <a:off x="8061325" y="14684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兔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2" name="文本框 4270"/>
          <p:cNvSpPr/>
          <p:nvPr/>
        </p:nvSpPr>
        <p:spPr>
          <a:xfrm>
            <a:off x="1584325" y="34496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龙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3" name="文本框 4271"/>
          <p:cNvSpPr/>
          <p:nvPr/>
        </p:nvSpPr>
        <p:spPr>
          <a:xfrm>
            <a:off x="3581400" y="3505200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蛇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4" name="文本框 4272"/>
          <p:cNvSpPr/>
          <p:nvPr/>
        </p:nvSpPr>
        <p:spPr>
          <a:xfrm>
            <a:off x="5867400" y="3352800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马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5" name="文本框 4273"/>
          <p:cNvSpPr/>
          <p:nvPr/>
        </p:nvSpPr>
        <p:spPr>
          <a:xfrm>
            <a:off x="8213725" y="35258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羊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6" name="文本框 4274"/>
          <p:cNvSpPr/>
          <p:nvPr/>
        </p:nvSpPr>
        <p:spPr>
          <a:xfrm>
            <a:off x="1736725" y="55832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猴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7" name="文本框 4275"/>
          <p:cNvSpPr/>
          <p:nvPr/>
        </p:nvSpPr>
        <p:spPr>
          <a:xfrm>
            <a:off x="3870325" y="55070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鸡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8" name="文本框 4276"/>
          <p:cNvSpPr/>
          <p:nvPr/>
        </p:nvSpPr>
        <p:spPr>
          <a:xfrm>
            <a:off x="6232525" y="56594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狗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  <p:sp>
        <p:nvSpPr>
          <p:cNvPr id="33819" name="文本框 4277"/>
          <p:cNvSpPr/>
          <p:nvPr/>
        </p:nvSpPr>
        <p:spPr>
          <a:xfrm>
            <a:off x="8366125" y="5583238"/>
            <a:ext cx="4905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en-US" sz="2400" b="1">
                <a:solidFill>
                  <a:srgbClr val="FF0000"/>
                </a:solidFill>
                <a:latin typeface="Arial" pitchFamily="34" charset="0"/>
              </a:rPr>
              <a:t>猪</a:t>
            </a:r>
            <a:endParaRPr lang="zh-CN" altLang="en-US" sz="2400" b="1">
              <a:solidFill>
                <a:srgbClr val="FF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3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8" grpId="0"/>
      <p:bldP spid="33809" grpId="1"/>
      <p:bldP spid="33810" grpId="2"/>
      <p:bldP spid="33811" grpId="3"/>
      <p:bldP spid="33812" grpId="4"/>
      <p:bldP spid="33813" grpId="5"/>
      <p:bldP spid="33814" grpId="6"/>
      <p:bldP spid="33815" grpId="7"/>
      <p:bldP spid="33816" grpId="8"/>
      <p:bldP spid="33817" grpId="9"/>
      <p:bldP spid="33818" grpId="10"/>
      <p:bldP spid="33819" grpId="1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Rectangle 8"/>
          <p:cNvSpPr/>
          <p:nvPr/>
        </p:nvSpPr>
        <p:spPr>
          <a:xfrm>
            <a:off x="-3175" y="765175"/>
            <a:ext cx="9147175" cy="914400"/>
          </a:xfrm>
          <a:prstGeom prst="rect">
            <a:avLst/>
          </a:prstGeom>
          <a:solidFill>
            <a:srgbClr val="FFFFFF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  三、甲骨文的造字特点</a:t>
            </a:r>
            <a:endParaRPr lang="en-US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4819" name="组合 38914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34821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4822" name="矩形 9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sp>
        <p:nvSpPr>
          <p:cNvPr id="34820" name="MH_Text_1"/>
          <p:cNvSpPr/>
          <p:nvPr/>
        </p:nvSpPr>
        <p:spPr>
          <a:xfrm>
            <a:off x="-3175" y="1679575"/>
            <a:ext cx="9147175" cy="1533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"/>
            </a:pPr>
            <a:r>
              <a:rPr lang="en-US" altLang="en-US" sz="4400" b="1">
                <a:solidFill>
                  <a:srgbClr val="000000"/>
                </a:solidFill>
                <a:latin typeface="黑体" pitchFamily="49" charset="-122"/>
              </a:rPr>
              <a:t>1、造字方法：</a:t>
            </a:r>
            <a:r>
              <a:rPr lang="en-US" altLang="en-US" sz="4400" b="1">
                <a:solidFill>
                  <a:srgbClr val="FF0000"/>
                </a:solidFill>
                <a:latin typeface="黑体" pitchFamily="49" charset="-122"/>
              </a:rPr>
              <a:t>象形、指事、会意、形声</a:t>
            </a:r>
            <a:endParaRPr lang="en-US" altLang="en-US" sz="4400" b="1">
              <a:solidFill>
                <a:srgbClr val="FF0000"/>
              </a:solidFill>
              <a:latin typeface="黑体" pitchFamily="49" charset="-122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"/>
            </a:pPr>
            <a:r>
              <a:rPr lang="en-US" altLang="en-US" sz="36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最原始的造字方法：象形字 （40%）</a:t>
            </a:r>
            <a:endParaRPr lang="en-US" altLang="en-US" sz="360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"/>
            </a:pPr>
            <a:r>
              <a:rPr lang="en-US" altLang="en-US" sz="360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最为进步的造字方法：形声字</a:t>
            </a:r>
            <a:endParaRPr lang="en-US" altLang="en-US" sz="360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"/>
            </a:pPr>
            <a:r>
              <a:rPr lang="en-US" altLang="en-US" sz="4400" b="1">
                <a:solidFill>
                  <a:srgbClr val="000000"/>
                </a:solidFill>
                <a:latin typeface="黑体" pitchFamily="49" charset="-122"/>
              </a:rPr>
              <a:t>2、意义：</a:t>
            </a:r>
            <a:r>
              <a:rPr lang="en-US" altLang="en-US" sz="4400" b="1" u="sng">
                <a:solidFill>
                  <a:srgbClr val="000000"/>
                </a:solidFill>
                <a:latin typeface="黑体" pitchFamily="49" charset="-122"/>
              </a:rPr>
              <a:t>甲骨文已经</a:t>
            </a:r>
            <a:r>
              <a:rPr lang="en-US" altLang="en-US" sz="4400" b="1" u="sng">
                <a:solidFill>
                  <a:srgbClr val="FF0000"/>
                </a:solidFill>
                <a:latin typeface="黑体" pitchFamily="49" charset="-122"/>
              </a:rPr>
              <a:t>具备</a:t>
            </a:r>
            <a:r>
              <a:rPr lang="en-US" altLang="en-US" sz="4400" b="1" u="sng">
                <a:solidFill>
                  <a:srgbClr val="000000"/>
                </a:solidFill>
                <a:latin typeface="黑体" pitchFamily="49" charset="-122"/>
              </a:rPr>
              <a:t>了汉字的</a:t>
            </a:r>
            <a:r>
              <a:rPr lang="en-US" altLang="en-US" sz="4400" b="1" u="sng">
                <a:solidFill>
                  <a:srgbClr val="FF0000"/>
                </a:solidFill>
                <a:latin typeface="黑体" pitchFamily="49" charset="-122"/>
              </a:rPr>
              <a:t>基本结构</a:t>
            </a:r>
            <a:r>
              <a:rPr lang="en-US" altLang="en-US" sz="4400" b="1" u="sng">
                <a:solidFill>
                  <a:srgbClr val="000000"/>
                </a:solidFill>
                <a:latin typeface="黑体" pitchFamily="49" charset="-122"/>
              </a:rPr>
              <a:t>，是</a:t>
            </a:r>
            <a:r>
              <a:rPr lang="en-US" altLang="en-US" sz="4400" b="1" u="sng">
                <a:solidFill>
                  <a:srgbClr val="FF0000"/>
                </a:solidFill>
                <a:latin typeface="黑体" pitchFamily="49" charset="-122"/>
              </a:rPr>
              <a:t>汉字形成与发展</a:t>
            </a:r>
            <a:r>
              <a:rPr lang="en-US" altLang="en-US" sz="4400" b="1" u="sng">
                <a:solidFill>
                  <a:srgbClr val="000000"/>
                </a:solidFill>
                <a:latin typeface="黑体" pitchFamily="49" charset="-122"/>
              </a:rPr>
              <a:t>的重要阶段</a:t>
            </a:r>
            <a:r>
              <a:rPr lang="en-US" altLang="en-US" sz="4400" b="1">
                <a:solidFill>
                  <a:srgbClr val="000000"/>
                </a:solidFill>
                <a:latin typeface="黑体" pitchFamily="49" charset="-122"/>
              </a:rPr>
              <a:t>。</a:t>
            </a:r>
            <a:endParaRPr lang="en-US" altLang="en-US" sz="4400" b="1">
              <a:solidFill>
                <a:srgbClr val="000000"/>
              </a:solidFill>
              <a:latin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5842" name="Picture 2" descr="016毛公鼎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765175"/>
            <a:ext cx="9144000" cy="6300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3" name="Rectangle 3"/>
          <p:cNvSpPr>
            <a:spLocks noRot="1"/>
          </p:cNvSpPr>
          <p:nvPr/>
        </p:nvSpPr>
        <p:spPr>
          <a:xfrm>
            <a:off x="1692275" y="2708275"/>
            <a:ext cx="5473700" cy="1206500"/>
          </a:xfrm>
          <a:prstGeom prst="rect">
            <a:avLst/>
          </a:prstGeom>
          <a:solidFill>
            <a:srgbClr val="FF0000">
              <a:alpha val="0"/>
            </a:srgbClr>
          </a:solidFill>
          <a:ln w="9525">
            <a:noFill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>
              <a:buFont typeface=""/>
            </a:pPr>
            <a:r>
              <a:rPr lang="zh-CN" altLang="en-US" sz="72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金文、铭文</a:t>
            </a:r>
            <a:endParaRPr lang="zh-CN" altLang="en-US" sz="7200" b="1">
              <a:solidFill>
                <a:srgbClr val="FFFF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</a:endParaRPr>
          </a:p>
        </p:txBody>
      </p:sp>
      <p:sp>
        <p:nvSpPr>
          <p:cNvPr id="35844" name="Rectangle 4"/>
          <p:cNvSpPr/>
          <p:nvPr/>
        </p:nvSpPr>
        <p:spPr>
          <a:xfrm>
            <a:off x="333375" y="5229225"/>
            <a:ext cx="8604250" cy="1016000"/>
          </a:xfrm>
          <a:prstGeom prst="rect">
            <a:avLst/>
          </a:prstGeom>
          <a:solidFill>
            <a:srgbClr val="800080">
              <a:alpha val="70000"/>
            </a:srgbClr>
          </a:solidFill>
          <a:ln w="9525">
            <a:noFill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>
              <a:buFont typeface=""/>
            </a:pPr>
            <a:r>
              <a:rPr lang="zh-CN" altLang="en-US" sz="6000" b="1" u="sng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铭刻</a:t>
            </a:r>
            <a:r>
              <a:rPr lang="zh-CN" altLang="en-US" sz="6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在</a:t>
            </a:r>
            <a:r>
              <a:rPr lang="zh-CN" altLang="en-US" sz="6000" b="1" u="sng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青铜器</a:t>
            </a:r>
            <a:r>
              <a:rPr lang="zh-CN" altLang="en-US" sz="6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上的文字</a:t>
            </a:r>
            <a:endParaRPr lang="zh-CN" altLang="en-US" sz="6000" b="1">
              <a:solidFill>
                <a:srgbClr val="FFFF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</a:endParaRPr>
          </a:p>
        </p:txBody>
      </p:sp>
      <p:grpSp>
        <p:nvGrpSpPr>
          <p:cNvPr id="35845" name="组合 39940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35846" name="Picture 6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5847" name="矩形 9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6866" name="Picture 2" descr="020毛公鼎铭"/>
          <p:cNvPicPr/>
          <p:nvPr/>
        </p:nvPicPr>
        <p:blipFill>
          <a:blip r:embed="rId2"/>
          <a:stretch>
            <a:fillRect/>
          </a:stretch>
        </p:blipFill>
        <p:spPr>
          <a:xfrm>
            <a:off x="250825" y="752475"/>
            <a:ext cx="8748712" cy="60610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7" name="Rectangle 3"/>
          <p:cNvSpPr/>
          <p:nvPr/>
        </p:nvSpPr>
        <p:spPr>
          <a:xfrm>
            <a:off x="1187450" y="5892800"/>
            <a:ext cx="6840538" cy="831850"/>
          </a:xfrm>
          <a:prstGeom prst="rect">
            <a:avLst/>
          </a:prstGeom>
          <a:solidFill>
            <a:srgbClr val="800080">
              <a:alpha val="70000"/>
            </a:srgbClr>
          </a:solidFill>
          <a:ln w="9525">
            <a:noFill/>
          </a:ln>
        </p:spPr>
        <p:txBody>
          <a:bodyPr anchor="ctr" anchorCtr="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>
              <a:buFont typeface=""/>
            </a:pPr>
            <a:r>
              <a:rPr lang="zh-CN" altLang="en-US" sz="4800" u="sng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毛公鼎</a:t>
            </a:r>
            <a:r>
              <a:rPr lang="zh-CN" altLang="en-US" sz="4800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上的铭文</a:t>
            </a:r>
            <a:r>
              <a:rPr lang="en-US" altLang="zh-CN" sz="4800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[</a:t>
            </a:r>
            <a:r>
              <a:rPr lang="zh-CN" altLang="en-US" sz="4800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西周</a:t>
            </a:r>
            <a:r>
              <a:rPr lang="en-US" altLang="zh-CN" sz="4800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/>
                <a:ea typeface="隶书"/>
              </a:rPr>
              <a:t>]</a:t>
            </a:r>
            <a:endParaRPr lang="en-US" altLang="zh-CN" sz="4800">
              <a:solidFill>
                <a:srgbClr val="FFFF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/>
              <a:ea typeface="隶书"/>
            </a:endParaRPr>
          </a:p>
        </p:txBody>
      </p:sp>
      <p:grpSp>
        <p:nvGrpSpPr>
          <p:cNvPr id="36868" name="组合 40963"/>
          <p:cNvGrpSpPr/>
          <p:nvPr/>
        </p:nvGrpSpPr>
        <p:grpSpPr>
          <a:xfrm>
            <a:off x="-3175" y="0"/>
            <a:ext cx="9147175" cy="781050"/>
            <a:chExt cx="9148539" cy="780979"/>
          </a:xfrm>
        </p:grpSpPr>
        <p:pic>
          <p:nvPicPr>
            <p:cNvPr id="36869" name="Picture 6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6870" name="矩形 9"/>
            <p:cNvSpPr/>
            <p:nvPr/>
          </p:nvSpPr>
          <p:spPr>
            <a:xfrm>
              <a:off x="976459" y="44446"/>
              <a:ext cx="7009857" cy="73653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 lang="zh-CN" altLang="en-US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eaLnBrk="1" hangingPunct="1">
                <a:lnSpc>
                  <a:spcPts val="5275"/>
                </a:lnSpc>
                <a:buFont typeface=""/>
              </a:pP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第</a:t>
              </a:r>
              <a:r>
                <a:rPr lang="en-US" altLang="zh-CN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5</a:t>
              </a:r>
              <a:r>
                <a:rPr lang="zh-CN" altLang="en-US" sz="4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pitchFamily="2" charset="-122"/>
                  <a:ea typeface="华文彩云" pitchFamily="2" charset="-122"/>
                </a:rPr>
                <a:t>课青铜器与甲骨文</a:t>
              </a:r>
              <a:endParaRPr lang="zh-CN" altLang="en-US" sz="4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Rectangle 2"/>
          <p:cNvSpPr>
            <a:spLocks noRot="1"/>
          </p:cNvSpPr>
          <p:nvPr/>
        </p:nvSpPr>
        <p:spPr>
          <a:xfrm>
            <a:off x="468312" y="2995612"/>
            <a:ext cx="6359525" cy="720725"/>
          </a:xfrm>
          <a:prstGeom prst="rect">
            <a:avLst/>
          </a:prstGeom>
          <a:solidFill>
            <a:srgbClr val="FF0000">
              <a:alpha val="0"/>
            </a:srgbClr>
          </a:solidFill>
          <a:ln w="9525">
            <a:noFill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二、甲骨文记事</a:t>
            </a:r>
            <a:endParaRPr lang="en-US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1" name="Rectangle 4"/>
          <p:cNvSpPr>
            <a:spLocks noRot="1"/>
          </p:cNvSpPr>
          <p:nvPr/>
        </p:nvSpPr>
        <p:spPr>
          <a:xfrm>
            <a:off x="323850" y="5229225"/>
            <a:ext cx="8280400" cy="1368425"/>
          </a:xfrm>
          <a:prstGeom prst="rect">
            <a:avLst/>
          </a:prstGeom>
          <a:solidFill>
            <a:srgbClr val="FF0000">
              <a:alpha val="0"/>
            </a:srgbClr>
          </a:solidFill>
          <a:ln w="9525">
            <a:noFill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②使用象形、指事、会意、形声等多种造字方法。</a:t>
            </a:r>
            <a:endParaRPr lang="en-US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7892" name="组合 43011"/>
          <p:cNvGrpSpPr/>
          <p:nvPr/>
        </p:nvGrpSpPr>
        <p:grpSpPr>
          <a:xfrm>
            <a:off x="-3175" y="0"/>
            <a:ext cx="9147175" cy="765175"/>
            <a:chExt cx="9148539" cy="764704"/>
          </a:xfrm>
        </p:grpSpPr>
        <p:pic>
          <p:nvPicPr>
            <p:cNvPr id="37896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7897" name="WordArt 3"/>
            <p:cNvSpPr/>
            <p:nvPr/>
          </p:nvSpPr>
          <p:spPr>
            <a:xfrm>
              <a:off x="2488307" y="117004"/>
              <a:ext cx="3889375" cy="647700"/>
            </a:xfrm>
            <a:solidFill>
              <a:srgbClr val="F2F2F2"/>
            </a:solidFill>
            <a:ln>
              <a:solidFill>
                <a:srgbClr val="FFFFFF"/>
              </a:solidFill>
              <a:miter lim="800000"/>
            </a:ln>
            <a:effectLst>
              <a:outerShdw dist="35921" dir="2700000" algn="ctr">
                <a:srgbClr val="C0C0C0">
                  <a:alpha val="78998"/>
                </a:srgbClr>
              </a:outerShdw>
            </a:effectLst>
          </p:spPr>
          <p:txBody>
            <a:bodyPr wrap="none" fromWordArt="1">
              <a:prstTxWarp prst="textPlain">
                <a:avLst/>
              </a:prstTxWarp>
              <a:noAutofit/>
            </a:bodyPr>
            <a:lstStyle/>
            <a:p>
              <a:pPr algn="ctr"/>
              <a:r>
                <a:rPr sz="3600" b="1" kern="10">
                  <a:ln>
                    <a:solidFill>
                      <a:srgbClr val="FFFFFF"/>
                    </a:solidFill>
                  </a:ln>
                  <a:solidFill>
                    <a:srgbClr val="F2F2F2"/>
                  </a:solidFill>
                  <a:effectLst>
                    <a:outerShdw dist="35921" dir="2700000" algn="ctr">
                      <a:srgbClr val="C0C0C0">
                        <a:alpha val="78998"/>
                      </a:srgbClr>
                    </a:outerShdw>
                  </a:effectLst>
                  <a:latin typeface="宋体" charset="0"/>
                </a:rPr>
                <a:t>本课小结</a:t>
              </a:r>
            </a:p>
          </p:txBody>
        </p:sp>
      </p:grpSp>
      <p:sp>
        <p:nvSpPr>
          <p:cNvPr id="37893" name="矩形 1"/>
          <p:cNvSpPr/>
          <p:nvPr/>
        </p:nvSpPr>
        <p:spPr>
          <a:xfrm>
            <a:off x="539750" y="765175"/>
            <a:ext cx="5845175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buFont typeface=""/>
            </a:pPr>
            <a:r>
              <a:rPr lang="en-US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一、青铜器的高超工艺：</a:t>
            </a:r>
            <a:endParaRPr lang="en-US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4" name="Rectangle 10"/>
          <p:cNvSpPr/>
          <p:nvPr/>
        </p:nvSpPr>
        <p:spPr>
          <a:xfrm>
            <a:off x="390525" y="1341438"/>
            <a:ext cx="8574088" cy="17462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ts val="4325"/>
              </a:lnSpc>
              <a:buFont typeface=""/>
            </a:pPr>
            <a:r>
              <a:rPr lang="en-US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种类丰富、数量众多、工艺高超、生产规模宏大，采用“泥范铸造法”。</a:t>
            </a:r>
            <a:endParaRPr lang="en-US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marL="0" marR="0" lvl="0" indent="0">
              <a:lnSpc>
                <a:spcPts val="4325"/>
              </a:lnSpc>
              <a:buFont typeface=""/>
            </a:pPr>
            <a:r>
              <a:rPr lang="en-US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四羊方尊、司母戊鼎</a:t>
            </a:r>
            <a:endParaRPr lang="en-US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5" name="矩形 2"/>
          <p:cNvSpPr/>
          <p:nvPr/>
        </p:nvSpPr>
        <p:spPr>
          <a:xfrm>
            <a:off x="323850" y="3741738"/>
            <a:ext cx="8569325" cy="1631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>
              <a:lnSpc>
                <a:spcPts val="4000"/>
              </a:lnSpc>
              <a:buFont typeface=""/>
            </a:pPr>
            <a:r>
              <a:rPr lang="en-US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①是中国已发现的古代文字中年代最早、体系较为完整的文字。我国有文字可考的历史从商朝开始</a:t>
            </a:r>
            <a:endParaRPr lang="en-US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 fill="hold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4" grpId="1"/>
      <p:bldP spid="37895" grpId="2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文本框 4103"/>
          <p:cNvSpPr/>
          <p:nvPr/>
        </p:nvSpPr>
        <p:spPr>
          <a:xfrm>
            <a:off x="107950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zh-CN" sz="2000" b="1">
                <a:solidFill>
                  <a:srgbClr val="006666"/>
                </a:solidFill>
                <a:latin typeface="Arial" pitchFamily="34" charset="0"/>
                <a:ea typeface="方正姚体"/>
              </a:rPr>
              <a:t>随堂训练</a:t>
            </a:r>
            <a:endParaRPr lang="zh-CN" altLang="zh-CN" sz="2000" b="1">
              <a:solidFill>
                <a:srgbClr val="006666"/>
              </a:solidFill>
              <a:latin typeface="Arial" pitchFamily="34" charset="0"/>
              <a:ea typeface="方正姚体"/>
            </a:endParaRPr>
          </a:p>
        </p:txBody>
      </p:sp>
      <p:sp>
        <p:nvSpPr>
          <p:cNvPr id="38915" name="文本框 1"/>
          <p:cNvSpPr/>
          <p:nvPr/>
        </p:nvSpPr>
        <p:spPr>
          <a:xfrm>
            <a:off x="628650" y="1476375"/>
            <a:ext cx="6958012" cy="3382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just" eaLnBrk="1" hangingPunct="1">
              <a:buFont typeface=""/>
            </a:pPr>
            <a:r>
              <a:rPr lang="en-US" altLang="zh-CN" sz="3600" b="1">
                <a:latin typeface="宋体" pitchFamily="2" charset="-122"/>
                <a:sym typeface="Arial" pitchFamily="34" charset="0"/>
              </a:rPr>
              <a:t>1</a:t>
            </a:r>
            <a:r>
              <a:rPr lang="zh-CN" altLang="en-US" sz="3600" b="1">
                <a:latin typeface="Arial" pitchFamily="34" charset="0"/>
                <a:sym typeface="Arial" pitchFamily="34" charset="0"/>
              </a:rPr>
              <a:t>．商代后期出土的，迄今为止世界上出土的最大的青铜器是（     ）</a:t>
            </a:r>
            <a:endParaRPr lang="zh-CN" altLang="en-US" sz="3600" b="1">
              <a:latin typeface="Arial" pitchFamily="34" charset="0"/>
              <a:sym typeface="Arial" pitchFamily="34" charset="0"/>
            </a:endParaRPr>
          </a:p>
          <a:p>
            <a:pPr marL="0" lvl="0" indent="0" algn="just" eaLnBrk="1" hangingPunct="1">
              <a:buFont typeface=""/>
            </a:pPr>
            <a:r>
              <a:rPr lang="en-US" altLang="zh-CN" sz="3600" b="1">
                <a:latin typeface="宋体" pitchFamily="2" charset="-122"/>
                <a:sym typeface="Arial" pitchFamily="34" charset="0"/>
              </a:rPr>
              <a:t>A</a:t>
            </a:r>
            <a:r>
              <a:rPr lang="zh-CN" altLang="en-US" sz="3600" b="1">
                <a:latin typeface="Arial" pitchFamily="34" charset="0"/>
                <a:sym typeface="Arial" pitchFamily="34" charset="0"/>
              </a:rPr>
              <a:t>．司母戊鼎　　</a:t>
            </a:r>
            <a:endParaRPr lang="zh-CN" altLang="en-US" sz="3600" b="1">
              <a:latin typeface="Arial" pitchFamily="34" charset="0"/>
              <a:sym typeface="Arial" pitchFamily="34" charset="0"/>
            </a:endParaRPr>
          </a:p>
          <a:p>
            <a:pPr marL="0" lvl="0" indent="0" algn="just" eaLnBrk="1" hangingPunct="1">
              <a:buFont typeface=""/>
            </a:pPr>
            <a:r>
              <a:rPr lang="en-US" altLang="zh-CN" sz="3600" b="1">
                <a:latin typeface="宋体" pitchFamily="2" charset="-122"/>
                <a:sym typeface="Arial" pitchFamily="34" charset="0"/>
              </a:rPr>
              <a:t>B</a:t>
            </a:r>
            <a:r>
              <a:rPr lang="zh-CN" altLang="en-US" sz="3600" b="1">
                <a:latin typeface="Arial" pitchFamily="34" charset="0"/>
                <a:sym typeface="Arial" pitchFamily="34" charset="0"/>
              </a:rPr>
              <a:t>．妇好墓出土的象牙杯</a:t>
            </a:r>
            <a:endParaRPr lang="zh-CN" altLang="en-US" sz="3600" b="1">
              <a:latin typeface="宋体" pitchFamily="2" charset="-122"/>
              <a:sym typeface="Arial" pitchFamily="34" charset="0"/>
            </a:endParaRPr>
          </a:p>
          <a:p>
            <a:pPr marL="0" lvl="0" indent="0" algn="just" eaLnBrk="1" hangingPunct="1">
              <a:buFont typeface=""/>
            </a:pPr>
            <a:r>
              <a:rPr lang="en-US" altLang="zh-CN" sz="3600" b="1">
                <a:latin typeface="宋体" pitchFamily="2" charset="-122"/>
                <a:sym typeface="Arial" pitchFamily="34" charset="0"/>
              </a:rPr>
              <a:t>C</a:t>
            </a:r>
            <a:r>
              <a:rPr lang="zh-CN" altLang="en-US" sz="3600" b="1">
                <a:latin typeface="Arial" pitchFamily="34" charset="0"/>
                <a:sym typeface="Arial" pitchFamily="34" charset="0"/>
              </a:rPr>
              <a:t>．四羊方尊　　</a:t>
            </a:r>
            <a:endParaRPr lang="zh-CN" altLang="en-US" sz="3600" b="1">
              <a:latin typeface="Arial" pitchFamily="34" charset="0"/>
              <a:sym typeface="Arial" pitchFamily="34" charset="0"/>
            </a:endParaRPr>
          </a:p>
          <a:p>
            <a:pPr marL="0" lvl="0" indent="0" algn="just" eaLnBrk="1" hangingPunct="1">
              <a:buFont typeface=""/>
            </a:pPr>
            <a:r>
              <a:rPr lang="en-US" altLang="zh-CN" sz="3600" b="1">
                <a:latin typeface="宋体" pitchFamily="2" charset="-122"/>
                <a:sym typeface="Arial" pitchFamily="34" charset="0"/>
              </a:rPr>
              <a:t>D</a:t>
            </a:r>
            <a:r>
              <a:rPr lang="zh-CN" altLang="en-US" sz="3600" b="1">
                <a:latin typeface="Arial" pitchFamily="34" charset="0"/>
                <a:sym typeface="Arial" pitchFamily="34" charset="0"/>
              </a:rPr>
              <a:t>．湖北随州出土的编钟</a:t>
            </a:r>
            <a:endParaRPr lang="zh-CN" altLang="en-US" sz="3600" b="1">
              <a:latin typeface="Arial" pitchFamily="34" charset="0"/>
              <a:sym typeface="Arial" pitchFamily="34" charset="0"/>
            </a:endParaRPr>
          </a:p>
        </p:txBody>
      </p:sp>
      <p:sp>
        <p:nvSpPr>
          <p:cNvPr id="38916" name="Text Box 5"/>
          <p:cNvSpPr/>
          <p:nvPr/>
        </p:nvSpPr>
        <p:spPr>
          <a:xfrm>
            <a:off x="6731000" y="1979612"/>
            <a:ext cx="64135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</a:rPr>
              <a:t>A</a:t>
            </a:r>
            <a:endParaRPr lang="en-US" altLang="zh-CN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文本框 99"/>
          <p:cNvSpPr/>
          <p:nvPr/>
        </p:nvSpPr>
        <p:spPr>
          <a:xfrm>
            <a:off x="1438275" y="1482725"/>
            <a:ext cx="6464300" cy="3382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en-US" altLang="zh-CN" sz="3600" b="1">
                <a:latin typeface="宋体" pitchFamily="2" charset="-122"/>
              </a:rPr>
              <a:t>2.</a:t>
            </a:r>
            <a:r>
              <a:rPr lang="zh-CN" altLang="en-US" sz="3600" b="1">
                <a:latin typeface="宋体" pitchFamily="2" charset="-122"/>
              </a:rPr>
              <a:t>商朝人刻写在龟甲或兽骨上的文字是（    ）</a:t>
            </a:r>
            <a:endParaRPr lang="zh-CN" altLang="en-US" sz="3600" b="1">
              <a:latin typeface="宋体" pitchFamily="2" charset="-122"/>
            </a:endParaRPr>
          </a:p>
          <a:p>
            <a:pPr marL="0" lvl="0" indent="0" eaLnBrk="1" hangingPunct="1">
              <a:buFont typeface=""/>
            </a:pPr>
            <a:r>
              <a:rPr lang="en-US" altLang="zh-CN" sz="3600" b="1">
                <a:latin typeface="宋体" pitchFamily="2" charset="-122"/>
              </a:rPr>
              <a:t>A</a:t>
            </a:r>
            <a:r>
              <a:rPr lang="zh-CN" altLang="en-US" sz="3600" b="1">
                <a:latin typeface="宋体" pitchFamily="2" charset="-122"/>
              </a:rPr>
              <a:t>．金文                 </a:t>
            </a:r>
            <a:endParaRPr lang="zh-CN" altLang="en-US" sz="3600" b="1">
              <a:latin typeface="宋体" pitchFamily="2" charset="-122"/>
            </a:endParaRPr>
          </a:p>
          <a:p>
            <a:pPr marL="0" lvl="0" indent="0" eaLnBrk="1" hangingPunct="1">
              <a:buFont typeface=""/>
            </a:pPr>
            <a:r>
              <a:rPr lang="en-US" altLang="zh-CN" sz="3600" b="1">
                <a:latin typeface="宋体" pitchFamily="2" charset="-122"/>
              </a:rPr>
              <a:t>B</a:t>
            </a:r>
            <a:r>
              <a:rPr lang="zh-CN" altLang="en-US" sz="3600" b="1">
                <a:latin typeface="宋体" pitchFamily="2" charset="-122"/>
              </a:rPr>
              <a:t>．甲骨文            </a:t>
            </a:r>
            <a:endParaRPr lang="zh-CN" altLang="en-US" sz="3600" b="1">
              <a:latin typeface="宋体" pitchFamily="2" charset="-122"/>
            </a:endParaRPr>
          </a:p>
          <a:p>
            <a:pPr marL="0" lvl="0" indent="0" eaLnBrk="1" hangingPunct="1">
              <a:buFont typeface=""/>
            </a:pPr>
            <a:r>
              <a:rPr lang="en-US" altLang="zh-CN" sz="3600" b="1">
                <a:latin typeface="宋体" pitchFamily="2" charset="-122"/>
              </a:rPr>
              <a:t>C</a:t>
            </a:r>
            <a:r>
              <a:rPr lang="zh-CN" altLang="en-US" sz="3600" b="1">
                <a:latin typeface="宋体" pitchFamily="2" charset="-122"/>
              </a:rPr>
              <a:t>．小篆             </a:t>
            </a:r>
            <a:endParaRPr lang="zh-CN" altLang="en-US" sz="3600" b="1">
              <a:latin typeface="宋体" pitchFamily="2" charset="-122"/>
            </a:endParaRPr>
          </a:p>
          <a:p>
            <a:pPr marL="0" lvl="0" indent="0" eaLnBrk="1" hangingPunct="1">
              <a:buFont typeface=""/>
            </a:pPr>
            <a:r>
              <a:rPr lang="en-US" altLang="zh-CN" sz="3600" b="1">
                <a:latin typeface="宋体" pitchFamily="2" charset="-122"/>
              </a:rPr>
              <a:t>D</a:t>
            </a:r>
            <a:r>
              <a:rPr lang="zh-CN" altLang="en-US" sz="3600" b="1">
                <a:latin typeface="宋体" pitchFamily="2" charset="-122"/>
              </a:rPr>
              <a:t>．隶书</a:t>
            </a:r>
            <a:endParaRPr lang="zh-CN" altLang="en-US" sz="3600" b="1">
              <a:latin typeface="Arial" pitchFamily="34" charset="0"/>
            </a:endParaRPr>
          </a:p>
        </p:txBody>
      </p:sp>
      <p:sp>
        <p:nvSpPr>
          <p:cNvPr id="39939" name="文本框 4103"/>
          <p:cNvSpPr/>
          <p:nvPr/>
        </p:nvSpPr>
        <p:spPr>
          <a:xfrm>
            <a:off x="107950" y="44450"/>
            <a:ext cx="12954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90170" tIns="46990" rIns="90170" bIns="46990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buFont typeface=""/>
            </a:pPr>
            <a:r>
              <a:rPr lang="zh-CN" altLang="zh-CN" sz="2000" b="1">
                <a:solidFill>
                  <a:srgbClr val="006666"/>
                </a:solidFill>
                <a:latin typeface="Arial" pitchFamily="34" charset="0"/>
                <a:ea typeface="方正姚体"/>
              </a:rPr>
              <a:t>随堂训练</a:t>
            </a:r>
            <a:endParaRPr lang="zh-CN" altLang="zh-CN" sz="2000" b="1">
              <a:solidFill>
                <a:srgbClr val="006666"/>
              </a:solidFill>
              <a:latin typeface="Arial" pitchFamily="34" charset="0"/>
              <a:ea typeface="方正姚体"/>
            </a:endParaRPr>
          </a:p>
        </p:txBody>
      </p:sp>
      <p:sp>
        <p:nvSpPr>
          <p:cNvPr id="39940" name="Text Box 5"/>
          <p:cNvSpPr/>
          <p:nvPr/>
        </p:nvSpPr>
        <p:spPr>
          <a:xfrm>
            <a:off x="4025900" y="1990725"/>
            <a:ext cx="61595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"/>
            </a:pPr>
            <a:r>
              <a:rPr lang="en-US" altLang="zh-CN" sz="4000" b="1">
                <a:solidFill>
                  <a:srgbClr val="FF0000"/>
                </a:solidFill>
                <a:latin typeface="Times New Roman" pitchFamily="18" charset="0"/>
              </a:rPr>
              <a:t>B</a:t>
            </a:r>
            <a:endParaRPr lang="en-US" altLang="zh-CN" sz="4000" b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39941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306300" y="102743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回顾">
  <a:themeElements>
    <a:clrScheme name="回顾">
      <a:dk1>
        <a:srgbClr val="000000"/>
      </a:dk1>
      <a:lt1>
        <a:sysClr val="window" lastClr="FFFE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回顾">
  <a:themeElements>
    <a:clrScheme name="回顾">
      <a:dk1>
        <a:srgbClr val="000000"/>
      </a:dk1>
      <a:lt1>
        <a:sysClr val="window" lastClr="FFFE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回顾">
  <a:themeElements>
    <a:clrScheme name="回顾">
      <a:dk1>
        <a:srgbClr val="000000"/>
      </a:dk1>
      <a:lt1>
        <a:sysClr val="window" lastClr="FFFE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3_回顾">
  <a:themeElements>
    <a:clrScheme name="回顾">
      <a:dk1>
        <a:srgbClr val="000000"/>
      </a:dk1>
      <a:lt1>
        <a:sysClr val="window" lastClr="FFFE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4_回顾">
  <a:themeElements>
    <a:clrScheme name="回顾">
      <a:dk1>
        <a:srgbClr val="000000"/>
      </a:dk1>
      <a:lt1>
        <a:sysClr val="window" lastClr="FFFE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5_回顾">
  <a:themeElements>
    <a:clrScheme name="回顾">
      <a:dk1>
        <a:srgbClr val="000000"/>
      </a:dk1>
      <a:lt1>
        <a:sysClr val="window" lastClr="FFFE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6_回顾">
  <a:themeElements>
    <a:clrScheme name="回顾">
      <a:dk1>
        <a:srgbClr val="000000"/>
      </a:dk1>
      <a:lt1>
        <a:sysClr val="window" lastClr="FFFE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3C1DA"/>
      </a:accent5>
      <a:accent6>
        <a:srgbClr val="AC4744"/>
      </a:accent6>
      <a:hlink>
        <a:srgbClr val="0000FF"/>
      </a:hlink>
      <a:folHlink>
        <a:srgbClr val="800080"/>
      </a:folHlink>
    </a:clrScheme>
    <a:fontScheme name="Cambria-Calibri">
      <a:majorFont>
        <a:latin typeface="Cambria"/>
        <a:ea typeface="Arial"/>
        <a:cs typeface="Arial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169</Paragraphs>
  <Slides>31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baseType="lpstr" size="32">
      <vt:lpstr>回顾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2020-10-21T16:17:27.549</cp:lastPrinted>
  <dcterms:created xsi:type="dcterms:W3CDTF">2020-10-21T16:17:27Z</dcterms:created>
  <dcterms:modified xsi:type="dcterms:W3CDTF">2020-10-21T08:17:28Z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