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autoCompressPictures="0">
  <p:sldMasterIdLst>
    <p:sldMasterId id="2147483648" r:id="rId1"/>
  </p:sldMasterIdLst>
  <p:notesMasterIdLst>
    <p:notesMasterId r:id="rId2"/>
  </p:notesMasterIdLst>
  <p:sldIdLst>
    <p:sldId id="334" r:id="rId3"/>
    <p:sldId id="332" r:id="rId4"/>
    <p:sldId id="301" r:id="rId5"/>
    <p:sldId id="313" r:id="rId6"/>
    <p:sldId id="300" r:id="rId7"/>
    <p:sldId id="303" r:id="rId8"/>
    <p:sldId id="311" r:id="rId9"/>
    <p:sldId id="305" r:id="rId10"/>
    <p:sldId id="306" r:id="rId11"/>
    <p:sldId id="317" r:id="rId12"/>
    <p:sldId id="333" r:id="rId13"/>
    <p:sldId id="315" r:id="rId14"/>
    <p:sldId id="321" r:id="rId15"/>
    <p:sldId id="320" r:id="rId16"/>
    <p:sldId id="322" r:id="rId17"/>
    <p:sldId id="323" r:id="rId18"/>
    <p:sldId id="324" r:id="rId19"/>
    <p:sldId id="327" r:id="rId20"/>
    <p:sldId id="330" r:id="rId21"/>
    <p:sldId id="328" r:id="rId22"/>
    <p:sldId id="326" r:id="rId23"/>
    <p:sldId id="331" r:id="rId24"/>
    <p:sldId id="307"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F94D"/>
    <a:srgbClr val="F2E4D1"/>
    <a:srgbClr val="AD8C95"/>
    <a:srgbClr val="D92419"/>
    <a:srgbClr val="080704"/>
    <a:srgbClr val="FD78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fill>
          <a:solidFill>
            <a:schemeClr val="accent3">
              <a:tint val="40000"/>
            </a:schemeClr>
          </a:solidFill>
        </a:fill>
      </a:tcStyle>
    </a:band1H>
    <a:band1V>
      <a:tcStyle>
        <a:fill>
          <a:solidFill>
            <a:schemeClr val="accent3">
              <a:tint val="40000"/>
            </a:schemeClr>
          </a:solidFill>
        </a:fill>
      </a:tcStyle>
    </a:band1V>
    <a:lastCol>
      <a:tcTxStyle b="on">
        <a:fontRef idx="minor">
          <a:prstClr val="black"/>
        </a:fontRef>
        <a:schemeClr val="lt1"/>
      </a:tcTxStyle>
      <a:tcStyle>
        <a:fill>
          <a:solidFill>
            <a:schemeClr val="accent3"/>
          </a:solidFill>
        </a:fill>
      </a:tcStyle>
    </a:lastCol>
    <a:firstCol>
      <a:tcTxStyle b="on">
        <a:fontRef idx="minor">
          <a:prstClr val="black"/>
        </a:fontRef>
        <a:schemeClr val="lt1"/>
      </a:tcTxStyle>
      <a:tcStyle>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12" autoAdjust="0"/>
    <p:restoredTop sz="86507" autoAdjust="0"/>
  </p:normalViewPr>
  <p:slideViewPr>
    <p:cSldViewPr snapToGrid="0" snapToObjects="1">
      <p:cViewPr varScale="1">
        <p:scale>
          <a:sx n="77" d="100"/>
          <a:sy n="77" d="100"/>
        </p:scale>
        <p:origin x="1008" y="78"/>
      </p:cViewPr>
      <p:guideLst>
        <p:guide orient="horz" pos="2160"/>
        <p:guide pos="3840"/>
      </p:guideLst>
    </p:cSldViewPr>
  </p:slideViewPr>
  <p:notesTextViewPr>
    <p:cViewPr>
      <p:scale>
        <a:sx n="1" d="1"/>
        <a:sy n="1" d="1"/>
      </p:scale>
      <p:origin x="0" y="0"/>
    </p:cViewPr>
  </p:notesTextViewPr>
  <p:sorterViewPr>
    <p:cViewPr>
      <p:scale>
        <a:sx n="100" d="100"/>
        <a:sy n="100" d="100"/>
      </p:scale>
      <p:origin x="0" y="396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tags" Target="tags/tag1.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 Target="slides/slide1.xml" /><Relationship Id="rId30"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27.png"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60896E-6931-4CD3-BBA2-A2A2EC052795}"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01F230-43A0-49A7-BC29-EBEEB02CB5F5}"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hyperlink" Target="https://baike.baidu.com/item/%E7%81%B5%E9%AD%82" TargetMode="Externa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solidFill>
                  <a:srgbClr val="333333"/>
                </a:solidFill>
                <a:latin typeface="Verdana" panose="020b0604030504040204" pitchFamily="34" charset="0"/>
              </a:rPr>
              <a:t>本节课我们一起通过印度宗教史的视角来了解古代印度文明。</a:t>
            </a:r>
            <a:endParaRPr lang="en-US" altLang="zh-CN" smtClean="0">
              <a:solidFill>
                <a:srgbClr val="333333"/>
              </a:solidFill>
              <a:latin typeface="Verdana" panose="020b0604030504040204" pitchFamily="34" charset="0"/>
            </a:endParaRPr>
          </a:p>
          <a:p>
            <a:endParaRPr lang="zh-CN" altLang="en-US" smtClean="0"/>
          </a:p>
          <a:p>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mtClean="0"/>
              <a:t>说到印度这个国家，你会想到什么？你对这个国家的印象如何？可能给我们印象最深的，比如这样，很多人不顾生命危险挂在火车上，再比如印度的牛可以大摇大摆的走在街上，没有人会去驱赶它们，每天都会有成千上万的人来到它们的圣河</a:t>
            </a:r>
            <a:r>
              <a:rPr lang="en-US" altLang="zh-CN" smtClean="0"/>
              <a:t>——</a:t>
            </a:r>
            <a:r>
              <a:rPr lang="zh-CN" altLang="en-US" smtClean="0"/>
              <a:t>恒河沐浴，洗净身上的尘埃。其实这些现象背后处处充满着浓厚的宗教色彩。</a:t>
            </a:r>
            <a:r>
              <a:rPr lang="zh-CN" altLang="en-US" smtClean="0">
                <a:solidFill>
                  <a:srgbClr val="333333"/>
                </a:solidFill>
                <a:latin typeface="Verdana" panose="020b0604030504040204" pitchFamily="34" charset="0"/>
              </a:rPr>
              <a:t>印度是世界宗教发祥地之一。直到现代，绝大部分印度人仍然笃信宗教。宗教与印度社会、政治经济和文化有着密切的关系，它深入到印度绝大多数人生活的各个方面。　</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24578" name="备注占位符 2"/>
          <p:cNvSpPr>
            <a:spLocks noGrp="1"/>
          </p:cNvSpPr>
          <p:nvPr>
            <p:ph type="body" idx="1"/>
          </p:nvPr>
        </p:nvSpPr>
        <p:spPr>
          <a:noFill/>
        </p:spPr>
        <p:txBody>
          <a:bodyPr/>
          <a:lstStyle/>
          <a:p>
            <a:r>
              <a:rPr kumimoji="1" lang="zh-CN" altLang="en-US" smtClean="0"/>
              <a:t>古代印度是一个地理概念，泛指喜马拉雅山以南的整个南亚次大陆。包括了现在的印度、巴基斯坦、孟加拉、尼泊尔等国的领土。在古代印度，没有哪一个国家是以印度作为自己的国名。我国历史上很早就有关于印度的记载，比如</a:t>
            </a:r>
            <a:r>
              <a:rPr kumimoji="1" lang="en-US" altLang="zh-CN" smtClean="0"/>
              <a:t>《</a:t>
            </a:r>
            <a:r>
              <a:rPr kumimoji="1" lang="zh-CN" altLang="en-US" smtClean="0"/>
              <a:t>史记</a:t>
            </a:r>
            <a:r>
              <a:rPr kumimoji="1" lang="en-US" altLang="zh-CN" smtClean="0"/>
              <a:t>》</a:t>
            </a:r>
            <a:r>
              <a:rPr kumimoji="1" lang="zh-CN" altLang="en-US" smtClean="0"/>
              <a:t>中叫身毒，</a:t>
            </a:r>
            <a:r>
              <a:rPr kumimoji="1" lang="en-US" altLang="zh-CN" smtClean="0"/>
              <a:t>《</a:t>
            </a:r>
            <a:r>
              <a:rPr kumimoji="1" lang="zh-CN" altLang="en-US" smtClean="0"/>
              <a:t>后汉书</a:t>
            </a:r>
            <a:r>
              <a:rPr kumimoji="1" lang="en-US" altLang="zh-CN" smtClean="0"/>
              <a:t>》</a:t>
            </a:r>
            <a:r>
              <a:rPr kumimoji="1" lang="zh-CN" altLang="en-US" smtClean="0"/>
              <a:t>中叫天竺。唐代玄奘认为这些音译都不准确，所以改译为印度。</a:t>
            </a:r>
          </a:p>
        </p:txBody>
      </p:sp>
      <p:sp>
        <p:nvSpPr>
          <p:cNvPr id="24579" name="幻灯片编号占位符 3"/>
          <p:cNvSpPr>
            <a:spLocks noGrp="1"/>
          </p:cNvSpPr>
          <p:nvPr>
            <p:ph type="sldNum" sz="quarter" idx="5"/>
          </p:nvPr>
        </p:nvSpPr>
        <p:spPr>
          <a:noFill/>
        </p:spPr>
        <p:txBody>
          <a:bodyPr/>
          <a:lstStyle/>
          <a:p>
            <a:fld id="{43D078CC-CAF8-45BB-84B2-87B3655FA22C}" type="slidenum">
              <a:rPr lang="zh-CN" altLang="en-US"/>
              <a:t>3</a:t>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24578" name="备注占位符 2"/>
          <p:cNvSpPr>
            <a:spLocks noGrp="1"/>
          </p:cNvSpPr>
          <p:nvPr>
            <p:ph type="body" idx="1"/>
          </p:nvPr>
        </p:nvSpPr>
        <p:spPr>
          <a:noFill/>
        </p:spPr>
        <p:txBody>
          <a:bodyPr/>
          <a:lstStyle/>
          <a:p>
            <a:r>
              <a:rPr lang="zh-CN" altLang="en-US" sz="1200" b="0" i="0" kern="1200" smtClean="0">
                <a:solidFill>
                  <a:schemeClr val="tx1"/>
                </a:solidFill>
                <a:latin typeface="+mn-lt"/>
                <a:ea typeface="+mn-ea"/>
                <a:cs typeface="+mn-cs"/>
              </a:rPr>
              <a:t>古代印度的地理环境在</a:t>
            </a:r>
            <a:r>
              <a:rPr lang="en-US" altLang="zh-CN" sz="1200" b="0" i="0" kern="1200" smtClean="0">
                <a:solidFill>
                  <a:schemeClr val="tx1"/>
                </a:solidFill>
                <a:latin typeface="+mn-lt"/>
                <a:ea typeface="+mn-ea"/>
                <a:cs typeface="+mn-cs"/>
              </a:rPr>
              <a:t>《</a:t>
            </a:r>
            <a:r>
              <a:rPr lang="zh-CN" altLang="en-US" sz="1200" b="0" i="0" kern="1200" smtClean="0">
                <a:solidFill>
                  <a:schemeClr val="tx1"/>
                </a:solidFill>
                <a:latin typeface="+mn-lt"/>
                <a:ea typeface="+mn-ea"/>
                <a:cs typeface="+mn-cs"/>
              </a:rPr>
              <a:t>大唐西域记</a:t>
            </a:r>
            <a:r>
              <a:rPr lang="en-US" altLang="zh-CN" sz="1200" b="0" i="0" kern="1200" smtClean="0">
                <a:solidFill>
                  <a:schemeClr val="tx1"/>
                </a:solidFill>
                <a:latin typeface="+mn-lt"/>
                <a:ea typeface="+mn-ea"/>
                <a:cs typeface="+mn-cs"/>
              </a:rPr>
              <a:t>》</a:t>
            </a:r>
            <a:r>
              <a:rPr lang="zh-CN" altLang="en-US" sz="1200" b="0" i="0" kern="1200" smtClean="0">
                <a:solidFill>
                  <a:schemeClr val="tx1"/>
                </a:solidFill>
                <a:latin typeface="+mn-lt"/>
                <a:ea typeface="+mn-ea"/>
                <a:cs typeface="+mn-cs"/>
              </a:rPr>
              <a:t>中有很详细的记载。具体来说，三面临海，背靠喜马拉雅山脉，气候湿热，以山地为主。经过考古发现，在这篇土地上，大约至今</a:t>
            </a:r>
            <a:r>
              <a:rPr lang="en-US" altLang="zh-CN" sz="1200" b="0" i="0" kern="1200" smtClean="0">
                <a:solidFill>
                  <a:schemeClr val="tx1"/>
                </a:solidFill>
                <a:latin typeface="+mn-lt"/>
                <a:ea typeface="+mn-ea"/>
                <a:cs typeface="+mn-cs"/>
              </a:rPr>
              <a:t>50</a:t>
            </a:r>
            <a:r>
              <a:rPr lang="zh-CN" altLang="en-US" sz="1200" b="0" i="0" kern="1200" smtClean="0">
                <a:solidFill>
                  <a:schemeClr val="tx1"/>
                </a:solidFill>
                <a:latin typeface="+mn-lt"/>
                <a:ea typeface="+mn-ea"/>
                <a:cs typeface="+mn-cs"/>
              </a:rPr>
              <a:t>万至</a:t>
            </a:r>
            <a:r>
              <a:rPr lang="en-US" altLang="zh-CN" sz="1200" b="0" i="0" kern="1200" smtClean="0">
                <a:solidFill>
                  <a:schemeClr val="tx1"/>
                </a:solidFill>
                <a:latin typeface="+mn-lt"/>
                <a:ea typeface="+mn-ea"/>
                <a:cs typeface="+mn-cs"/>
              </a:rPr>
              <a:t>20</a:t>
            </a:r>
            <a:r>
              <a:rPr lang="zh-CN" altLang="en-US" sz="1200" b="0" i="0" kern="1200" smtClean="0">
                <a:solidFill>
                  <a:schemeClr val="tx1"/>
                </a:solidFill>
                <a:latin typeface="+mn-lt"/>
                <a:ea typeface="+mn-ea"/>
                <a:cs typeface="+mn-cs"/>
              </a:rPr>
              <a:t>万年的前就有人类在此居住生活。在很长的一段时间里人们一直认为印度文明开始于公元前</a:t>
            </a:r>
            <a:r>
              <a:rPr lang="en-US" altLang="zh-CN" sz="1200" b="0" i="0" kern="1200" smtClean="0">
                <a:solidFill>
                  <a:schemeClr val="tx1"/>
                </a:solidFill>
                <a:latin typeface="+mn-lt"/>
                <a:ea typeface="+mn-ea"/>
                <a:cs typeface="+mn-cs"/>
              </a:rPr>
              <a:t>1500</a:t>
            </a:r>
            <a:r>
              <a:rPr lang="zh-CN" altLang="en-US" sz="1200" b="0" i="0" kern="1200" smtClean="0">
                <a:solidFill>
                  <a:schemeClr val="tx1"/>
                </a:solidFill>
                <a:latin typeface="+mn-lt"/>
                <a:ea typeface="+mn-ea"/>
                <a:cs typeface="+mn-cs"/>
              </a:rPr>
              <a:t>年雅利安人入侵以后，</a:t>
            </a:r>
            <a:r>
              <a:rPr lang="en-US" altLang="zh-CN" sz="1200" b="0" i="0" kern="1200" smtClean="0">
                <a:solidFill>
                  <a:schemeClr val="tx1"/>
                </a:solidFill>
                <a:latin typeface="+mn-lt"/>
                <a:ea typeface="+mn-ea"/>
                <a:cs typeface="+mn-cs"/>
              </a:rPr>
              <a:t>1922</a:t>
            </a:r>
            <a:r>
              <a:rPr lang="zh-CN" altLang="en-US" sz="1200" b="0" i="0" kern="1200" smtClean="0">
                <a:solidFill>
                  <a:schemeClr val="tx1"/>
                </a:solidFill>
                <a:latin typeface="+mn-lt"/>
                <a:ea typeface="+mn-ea"/>
                <a:cs typeface="+mn-cs"/>
              </a:rPr>
              <a:t>年在修铁路的过程中。筑路工人发现了一堆破砖块，英国的考古学家约翰马歇尔经过研究发现，在此之前这里曾有过辉煌灿烂的文明。这个文明发源于印度河流域，一般以最早发现的地点命名，即哈拉帕文化。</a:t>
            </a:r>
            <a:br>
              <a:rPr lang="zh-CN" altLang="en-US" smtClean="0">
                <a:solidFill>
                  <a:srgbClr val="333333"/>
                </a:solidFill>
                <a:latin typeface="Verdana" panose="020b0604030504040204" pitchFamily="34" charset="0"/>
              </a:rPr>
            </a:br>
            <a:r>
              <a:rPr lang="zh-CN" altLang="en-US" smtClean="0">
                <a:solidFill>
                  <a:srgbClr val="333333"/>
                </a:solidFill>
                <a:latin typeface="Verdana" panose="020b0604030504040204" pitchFamily="34" charset="0"/>
              </a:rPr>
              <a:t>　　</a:t>
            </a:r>
            <a:endParaRPr kumimoji="1" lang="zh-CN" altLang="en-US" smtClean="0"/>
          </a:p>
        </p:txBody>
      </p:sp>
      <p:sp>
        <p:nvSpPr>
          <p:cNvPr id="24579" name="幻灯片编号占位符 3"/>
          <p:cNvSpPr>
            <a:spLocks noGrp="1"/>
          </p:cNvSpPr>
          <p:nvPr>
            <p:ph type="sldNum" sz="quarter" idx="5"/>
          </p:nvPr>
        </p:nvSpPr>
        <p:spPr>
          <a:noFill/>
        </p:spPr>
        <p:txBody>
          <a:bodyPr/>
          <a:lstStyle/>
          <a:p>
            <a:fld id="{43D078CC-CAF8-45BB-84B2-87B3655FA22C}" type="slidenum">
              <a:rPr lang="zh-CN" altLang="en-US"/>
              <a:t>4</a:t>
            </a:fld>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b="0" i="0" kern="1200" smtClean="0">
                <a:solidFill>
                  <a:schemeClr val="tx1"/>
                </a:solidFill>
                <a:latin typeface="+mn-lt"/>
                <a:ea typeface="+mn-ea"/>
                <a:cs typeface="+mn-cs"/>
              </a:rPr>
              <a:t>哈拉帕文化是比较发达的</a:t>
            </a:r>
            <a:r>
              <a:rPr lang="zh-CN" altLang="en-US" smtClean="0"/>
              <a:t>一种城市文明，</a:t>
            </a:r>
            <a:r>
              <a:rPr lang="zh-CN" altLang="en-US" smtClean="0">
                <a:solidFill>
                  <a:srgbClr val="333333"/>
                </a:solidFill>
                <a:latin typeface="Verdana" panose="020b0604030504040204" pitchFamily="34" charset="0"/>
              </a:rPr>
              <a:t>在其鼎盛时期它包含了一千多个城镇，覆盖了相当于整个西欧的面积。</a:t>
            </a:r>
            <a:r>
              <a:rPr lang="zh-CN" altLang="en-US" smtClean="0"/>
              <a:t>从已经发掘的城市遗址来看，城市的规划和建筑具有相当高的水平。如摩亨佐</a:t>
            </a:r>
            <a:r>
              <a:rPr lang="en-US" altLang="zh-CN" smtClean="0"/>
              <a:t>·</a:t>
            </a:r>
            <a:r>
              <a:rPr lang="zh-CN" altLang="en-US" smtClean="0"/>
              <a:t>达罗城，面积达</a:t>
            </a:r>
            <a:r>
              <a:rPr lang="en-US" altLang="zh-CN" smtClean="0"/>
              <a:t>260</a:t>
            </a:r>
            <a:r>
              <a:rPr lang="zh-CN" altLang="en-US" smtClean="0"/>
              <a:t>公顷，全城划分为</a:t>
            </a:r>
            <a:r>
              <a:rPr lang="en-US" altLang="zh-CN" smtClean="0"/>
              <a:t>12</a:t>
            </a:r>
            <a:r>
              <a:rPr lang="zh-CN" altLang="en-US" smtClean="0"/>
              <a:t>个街区，有整齐宽阔的街道和良好的排水系统，有的住宅精美宽敞，开始迈入文明的门槛。</a:t>
            </a:r>
            <a:r>
              <a:rPr lang="zh-CN" altLang="en-US" sz="1200" b="0" i="0" kern="1200" smtClean="0">
                <a:solidFill>
                  <a:schemeClr val="tx1"/>
                </a:solidFill>
                <a:latin typeface="+mn-lt"/>
                <a:ea typeface="+mn-ea"/>
                <a:cs typeface="+mn-cs"/>
              </a:rPr>
              <a:t>我们通过一段材料简单了解哈拉帕文化，你从材料中能解读出哪些信息？人们从事农业，手工业发达，在这种封闭而险恶的地理环境和无法驾驭的自然力量面前，人们感到宇宙的广漠和个人的渺小，感到寻求一种足以安身立命的依托的需要，于是幻想着用祈祷、祭献或巫术来影响主宰自然界的神灵以获得嘉惠与庇佑，同时赋予这些神灵以神秘的超自然的性质，由此产生了最初的宗教。</a:t>
            </a:r>
            <a:r>
              <a:rPr lang="zh-CN" altLang="en-US" smtClean="0"/>
              <a:t>这一文明延续了几百年之后逐渐衰落，于公元前</a:t>
            </a:r>
            <a:r>
              <a:rPr lang="en-US" altLang="zh-CN" smtClean="0"/>
              <a:t>18</a:t>
            </a:r>
            <a:r>
              <a:rPr lang="zh-CN" altLang="en-US" smtClean="0"/>
              <a:t>世纪灭亡。</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公元前</a:t>
            </a:r>
            <a:r>
              <a:rPr lang="en-US" altLang="zh-CN" smtClean="0"/>
              <a:t>1500</a:t>
            </a:r>
            <a:r>
              <a:rPr lang="zh-CN" altLang="en-US" smtClean="0"/>
              <a:t>年前后，雅利安人开始大规模分批进入印度，凭借战马、战车、铁制兵器战胜土著居民达罗毗荼人，并定居于此，反映这一时期主要的资料叫</a:t>
            </a:r>
            <a:r>
              <a:rPr lang="en-US" altLang="zh-CN" smtClean="0"/>
              <a:t>《</a:t>
            </a:r>
            <a:r>
              <a:rPr lang="zh-CN" altLang="en-US" smtClean="0"/>
              <a:t>吠陀</a:t>
            </a:r>
            <a:r>
              <a:rPr lang="en-US" altLang="zh-CN" smtClean="0"/>
              <a:t>》</a:t>
            </a:r>
            <a:r>
              <a:rPr lang="zh-CN" altLang="en-US" smtClean="0"/>
              <a:t>，开始进入吠陀时代，意思是“宗教的知识”。新来到的雅利安人为了区分自己和印度土著人，以肤色来区分，称自己为雅利安瓦尔那，称当地人为达萨瓦尔纳。雅利安人在入主印度的同时，也将他们的宗教吠陀教带到这里。吠陀教</a:t>
            </a:r>
            <a:r>
              <a:rPr lang="zh-CN" altLang="en-US" sz="1200" b="0" i="0" kern="1200" smtClean="0">
                <a:solidFill>
                  <a:schemeClr val="tx1"/>
                </a:solidFill>
                <a:latin typeface="+mn-lt"/>
                <a:ea typeface="+mn-ea"/>
                <a:cs typeface="+mn-cs"/>
              </a:rPr>
              <a:t>崇拜种种神化之自然力与祖先、英雄人物等。至后期，渐趋一神教之发展，而有抽象神之出现，如造一切神、祈祷主神、原人等。” 它虽有</a:t>
            </a:r>
            <a:r>
              <a:rPr lang="zh-CN" altLang="en-US" sz="1200" b="0" i="0" u="none" strike="noStrike" kern="1200" smtClean="0">
                <a:solidFill>
                  <a:schemeClr val="tx1"/>
                </a:solidFill>
                <a:latin typeface="+mn-lt"/>
                <a:ea typeface="+mn-ea"/>
                <a:cs typeface="+mn-cs"/>
                <a:hlinkClick r:id="rId3"/>
              </a:rPr>
              <a:t>灵魂</a:t>
            </a:r>
            <a:r>
              <a:rPr lang="zh-CN" altLang="en-US" sz="1200" b="0" i="0" kern="1200" smtClean="0">
                <a:solidFill>
                  <a:schemeClr val="tx1"/>
                </a:solidFill>
                <a:latin typeface="+mn-lt"/>
                <a:ea typeface="+mn-ea"/>
                <a:cs typeface="+mn-cs"/>
              </a:rPr>
              <a:t>观念，但还没有产生灵魂轮回的思想和信仰，对以后的婆罗门教和印度教的形成有重要影响。</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到了吠陀时代后期，这种等级划分制度和吠陀教逐渐融合成一种新的宗教，这就是婆罗门教。婆罗门教有三大纲领，吠陀天启，吠陀文献是神圣的知识，只有“再生族”才有资格阅读，“一生族”无权问津；祭祀万能，指人从出生到死亡的过程中要进行各种祭祀活动，既代表人向神献祭，又代表神向人传谕；婆罗门至上，是三大纲领的核心，原人指的是婆罗门教信奉的最高主神梵天，从原人的嘴、双臂、双腿、双足分别生出四个等级，从而以宗教的形式确立起一种极为森严的等级制度，这就是种姓制度。</a:t>
            </a:r>
            <a:r>
              <a:rPr lang="zh-CN" altLang="en-US" baseline="0" smtClean="0"/>
              <a:t>                                                               </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b="0" i="0" kern="1200" smtClean="0">
                <a:solidFill>
                  <a:schemeClr val="tx1"/>
                </a:solidFill>
                <a:latin typeface="+mn-lt"/>
                <a:ea typeface="+mn-ea"/>
                <a:cs typeface="+mn-cs"/>
              </a:rPr>
              <a:t>大家自己看书，完成表格中的内容。婆罗门教还宣扬业报轮回的观念，业指的就是人在世上的活动，只要这一世行善积德，下一世就能投生更高的种姓，如果这一世作恶多端，下一世就会坠入低种姓。而这只针对于再生族而言，非再生族是不能轮回的。</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种姓制度有何特点？</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b="0" i="0" kern="1200" smtClean="0">
                <a:solidFill>
                  <a:schemeClr val="tx1"/>
                </a:solidFill>
                <a:latin typeface="+mn-lt"/>
                <a:ea typeface="+mn-ea"/>
                <a:cs typeface="+mn-cs"/>
              </a:rPr>
              <a:t>这种制度会造成什么影响？一个人的社会地位的高低并不取决与他们的能力，而仅仅取决于他们家庭的出生严格按照血统世代不变，当你父亲是一个首陀罗时，那么即使你有经天纬地的才能也只能是首陀罗，反的如果你的父亲是一个婆罗门的时候，那么即使你是一个白痴，那么你也是婆罗门；近亲结婚普遍，影响人的身体发育和智力发展；每个种姓只关注本种姓的内部事务，对其它种姓漠不关心，人与人之间分裂，所以与中国高度集权的体制不同，印度历史上只有两个短暂的同一时期，孔雀王朝和莫卧儿帝国，政治长期分裂，而且人民内部不团结，导致印度也成为多灾多难的民族，历史上有</a:t>
            </a:r>
            <a:r>
              <a:rPr lang="en-US" altLang="zh-CN" sz="1200" b="0" i="0" kern="1200" smtClean="0">
                <a:solidFill>
                  <a:schemeClr val="tx1"/>
                </a:solidFill>
                <a:latin typeface="+mn-lt"/>
                <a:ea typeface="+mn-ea"/>
                <a:cs typeface="+mn-cs"/>
              </a:rPr>
              <a:t>14</a:t>
            </a:r>
            <a:r>
              <a:rPr lang="zh-CN" altLang="en-US" sz="1200" b="0" i="0" kern="1200" smtClean="0">
                <a:solidFill>
                  <a:schemeClr val="tx1"/>
                </a:solidFill>
                <a:latin typeface="+mn-lt"/>
                <a:ea typeface="+mn-ea"/>
                <a:cs typeface="+mn-cs"/>
              </a:rPr>
              <a:t>个民族曾入侵过印度。</a:t>
            </a:r>
          </a:p>
          <a:p>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b="0" i="0" kern="1200" smtClean="0">
                <a:solidFill>
                  <a:schemeClr val="tx1"/>
                </a:solidFill>
                <a:latin typeface="+mn-lt"/>
                <a:ea typeface="+mn-ea"/>
                <a:cs typeface="+mn-cs"/>
              </a:rPr>
              <a:t>大家自己看书，完成表格中的内容。婆罗门教还宣扬业报轮回的观念，业指的就是人在世上的活动，只要这一世行善积德，下一世就能投生更高的种姓，如果这一世作恶多端，下一世就会坠入低种姓。而这只针对于再生族而言，非再生族是不能轮回的。</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smtClean="0"/>
              <a:t>印度与中国不同，在中国是长期的帝国统一间隔以短暂的分裂；而在印度，则恰恰相反，是短暂的统一和长期的分裂。”</a:t>
            </a:r>
            <a:endParaRPr lang="en-US" altLang="zh-CN" sz="1200" smtClean="0"/>
          </a:p>
          <a:p>
            <a:pPr algn="r"/>
            <a:r>
              <a:rPr lang="en-US" altLang="zh-CN" sz="1200" smtClean="0"/>
              <a:t>——</a:t>
            </a:r>
            <a:r>
              <a:rPr lang="zh-CN" altLang="en-US" sz="1200" smtClean="0"/>
              <a:t>斯塔夫里阿诺斯</a:t>
            </a:r>
            <a:r>
              <a:rPr lang="en-US" altLang="zh-CN" sz="1200" smtClean="0"/>
              <a:t>《</a:t>
            </a:r>
            <a:r>
              <a:rPr lang="zh-CN" altLang="en-US" sz="1200" smtClean="0"/>
              <a:t>全球通史</a:t>
            </a:r>
            <a:r>
              <a:rPr lang="en-US" altLang="zh-CN" sz="1200" smtClean="0"/>
              <a:t>》</a:t>
            </a:r>
          </a:p>
          <a:p>
            <a:r>
              <a:rPr lang="zh-CN" altLang="en-US" smtClean="0"/>
              <a:t>到公元前</a:t>
            </a:r>
            <a:r>
              <a:rPr lang="en-US" altLang="zh-CN" smtClean="0"/>
              <a:t>600</a:t>
            </a:r>
            <a:r>
              <a:rPr lang="zh-CN" altLang="en-US" smtClean="0"/>
              <a:t>年前后，印度进入列国时代，当时主要的大国有</a:t>
            </a:r>
            <a:r>
              <a:rPr lang="en-US" altLang="zh-CN" smtClean="0"/>
              <a:t>16</a:t>
            </a:r>
            <a:r>
              <a:rPr lang="zh-CN" altLang="en-US" smtClean="0"/>
              <a:t>个之多，刹帝利和吠舍的实力越来越壮大，而此时的婆罗门教却趋向堕落和腐朽，婆罗门贵族依靠种姓制度拼命攫取好处，他们之间的矛盾逐渐显现出来。在</a:t>
            </a:r>
            <a:r>
              <a:rPr lang="en-US" altLang="zh-CN" smtClean="0"/>
              <a:t>《</a:t>
            </a:r>
            <a:r>
              <a:rPr lang="zh-CN" altLang="en-US" smtClean="0"/>
              <a:t>佛本生经</a:t>
            </a:r>
            <a:r>
              <a:rPr lang="en-US" altLang="zh-CN" smtClean="0"/>
              <a:t>》</a:t>
            </a:r>
            <a:r>
              <a:rPr lang="zh-CN" altLang="en-US" smtClean="0"/>
              <a:t>里曾经记载了一个这样的故事。。。。虽然都有很浓的神话色彩，所说的地点和人物也可能不真实，但是能反映出当时在国王、婆罗门贵族和平民之间都是有矛盾的，这种的矛盾的尖锐化反映到意识形态领域来，形成各种新的思潮，不过它们都有一个共同点，就是具有反婆罗门教的倾向。</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smtClean="0"/>
              <a:t>印度与中国不同，在中国是长期的帝国统一间隔以短暂的分裂；而在印度，则恰恰相反，是短暂的统一和长期的分裂。”</a:t>
            </a:r>
            <a:endParaRPr lang="en-US" altLang="zh-CN" sz="1200" smtClean="0"/>
          </a:p>
          <a:p>
            <a:pPr algn="r"/>
            <a:r>
              <a:rPr lang="en-US" altLang="zh-CN" sz="1200" smtClean="0"/>
              <a:t>——</a:t>
            </a:r>
            <a:r>
              <a:rPr lang="zh-CN" altLang="en-US" sz="1200" smtClean="0"/>
              <a:t>斯塔夫里阿诺斯</a:t>
            </a:r>
            <a:r>
              <a:rPr lang="en-US" altLang="zh-CN" sz="1200" smtClean="0"/>
              <a:t>《</a:t>
            </a:r>
            <a:r>
              <a:rPr lang="zh-CN" altLang="en-US" sz="1200" smtClean="0"/>
              <a:t>全球通史</a:t>
            </a:r>
            <a:r>
              <a:rPr lang="en-US" altLang="zh-CN" sz="1200" smtClean="0"/>
              <a:t>》</a:t>
            </a:r>
          </a:p>
          <a:p>
            <a:r>
              <a:rPr lang="zh-CN" altLang="en-US" smtClean="0"/>
              <a:t>其中影响最大的一个是耆那教，另一个就是佛教。佛教一般认为是由乔达摩悉达多创立的，他出生名门，文武双全，但他跟人不太一样，喜欢一个人到处游历，没事一个人找个地待着思考人生。</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据说他在一次出游的时候分别碰到一个老人、病人和死人，</a:t>
            </a:r>
            <a:r>
              <a:rPr lang="zh-CN" altLang="en-US" sz="1200" b="0" i="0" kern="1200" smtClean="0">
                <a:solidFill>
                  <a:schemeClr val="tx1"/>
                </a:solidFill>
                <a:latin typeface="+mn-lt"/>
                <a:ea typeface="+mn-ea"/>
                <a:cs typeface="+mn-cs"/>
              </a:rPr>
              <a:t>深感人生无常，而决意出家，但是释迦牟尼一直坚持禅修和苦行，到了伽椰城的释迦牟尼已经成为了佛陀。后来释迦牟尼在深山修行，在一棵菩提树下参悟佛道，经过许多天的苦修，终于释迦牟尼从阳光透过菩提树叶透下来的光，成功悟道，成就了金身。</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佛陀认为一切人都是母亲怀胎而生，没有什么区别，每个人洗澡以后都能变得清洁，不存在婆罗门教所说的某一种姓清洁某一种不清洁的问题。但是前提条件是要信奉佛教，众生平等只限于佛教徒，能超脱生死轮回，进入极乐世界。佛陀所传的教义适应了当时各种姓，尤其是刹帝利和吠舍，反对婆罗门种姓的要求，使佛教获得了大批信徒。</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佛陀认为一切人都是母亲怀胎而生，没有什么区别，每个人洗澡以后都能变得清洁，不存在婆罗门教所说的某一种姓清洁某一种不清洁的问题。但是前提条件是要信奉佛教，众生平等只限于佛教徒，能超脱生死轮回，进入极乐世界。佛陀所传的教义适应了当时各种姓，尤其是刹帝利和吠舍，反对婆罗门种姓的要求，使佛教获得了大批信徒。</a:t>
            </a:r>
            <a:r>
              <a:rPr lang="zh-CN" altLang="en-US" sz="1200" b="0" i="0" kern="1200" smtClean="0">
                <a:solidFill>
                  <a:schemeClr val="tx1"/>
                </a:solidFill>
                <a:latin typeface="+mn-lt"/>
                <a:ea typeface="+mn-ea"/>
                <a:cs typeface="+mn-cs"/>
              </a:rPr>
              <a:t>到公元前</a:t>
            </a:r>
            <a:r>
              <a:rPr lang="en-US" altLang="zh-CN" sz="1200" b="0" i="0" kern="1200" smtClean="0">
                <a:solidFill>
                  <a:schemeClr val="tx1"/>
                </a:solidFill>
                <a:latin typeface="+mn-lt"/>
                <a:ea typeface="+mn-ea"/>
                <a:cs typeface="+mn-cs"/>
              </a:rPr>
              <a:t>3</a:t>
            </a:r>
            <a:r>
              <a:rPr lang="zh-CN" altLang="en-US" sz="1200" b="0" i="0" kern="1200" smtClean="0">
                <a:solidFill>
                  <a:schemeClr val="tx1"/>
                </a:solidFill>
                <a:latin typeface="+mn-lt"/>
                <a:ea typeface="+mn-ea"/>
                <a:cs typeface="+mn-cs"/>
              </a:rPr>
              <a:t>世纪，佛教已成为占统治地位的宗教。</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并不断向外传播。</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b="0" i="0" kern="1200" smtClean="0">
                <a:solidFill>
                  <a:schemeClr val="tx1"/>
                </a:solidFill>
                <a:latin typeface="+mn-lt"/>
                <a:ea typeface="+mn-ea"/>
                <a:cs typeface="+mn-cs"/>
              </a:rPr>
              <a:t>但随着佛教的分化，衰微了近千年之久的婆罗门教徐徐苏醒；并在吸收了佛教和耆那教某些内涵和印度本地风俗信仰的基础上演化为印度教。在一般的社会中，人们普遍希望付出与回报能大体趋向平衡。但印度教的最高理想是“梵我合一”，现世的行为只不过是要履行前世已定的属于自己的责任和义务，做出多少付出和得到多少回报同样是前世已定的，既不可为过多的付出而抱怨，也无须因远大于付出的回报而不安，这一切都是前定的，今世该得的。这一观念赋予印度教徒一种与世无争、宽容平和的心态</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佛陀认为一切人都是母亲怀胎而生，没有什么区别，每个人洗澡以后都能变得清洁，不存在婆罗门教所说的某一种姓清洁某一种不清洁的问题。但是前提条件是要信奉佛教，众生平等只限于佛教徒，能超脱生死轮回，进入极乐世界。佛陀所传的教义适应了当时各种姓，尤其是刹帝利和吠舍，反对婆罗门种姓的要求，使佛教获得了大批信徒。</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佛陀认为一切人都是母亲怀胎而生，没有什么区别，每个人洗澡以后都能变得清洁，不存在婆罗门教所说的某一种姓清洁某一种不清洁的问题。但是前提条件是要信奉佛教，众生平等只限于佛教徒，能超脱生死轮回，进入极乐世界。佛陀所传的教义适应了当时各种姓，尤其是刹帝利和吠舍，反对婆罗门种姓的要求，使佛教获得了大批信徒。</a:t>
            </a:r>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200" b="0" i="0" kern="1200" smtClean="0">
                <a:solidFill>
                  <a:schemeClr val="tx1"/>
                </a:solidFill>
                <a:latin typeface="+mn-lt"/>
                <a:ea typeface="+mn-ea"/>
                <a:cs typeface="+mn-cs"/>
              </a:rPr>
              <a:t>不了解过去也就不能理解现在</a:t>
            </a:r>
            <a:endParaRPr lang="zh-CN" altLang="en-US" sz="1200" b="1" i="0" kern="1200" smtClean="0">
              <a:solidFill>
                <a:schemeClr val="tx1"/>
              </a:solidFill>
              <a:latin typeface="+mn-lt"/>
              <a:ea typeface="+mn-ea"/>
              <a:cs typeface="+mn-cs"/>
            </a:endParaRPr>
          </a:p>
          <a:p>
            <a:endParaRPr lang="zh-CN" altLang="en-US"/>
          </a:p>
        </p:txBody>
      </p:sp>
      <p:sp>
        <p:nvSpPr>
          <p:cNvPr id="4" name="灯片编号占位符 3"/>
          <p:cNvSpPr>
            <a:spLocks noGrp="1"/>
          </p:cNvSpPr>
          <p:nvPr>
            <p:ph type="sldNum" sz="quarter" idx="10"/>
          </p:nvPr>
        </p:nvSpPr>
        <p:spPr/>
        <p:txBody>
          <a:bodyPr/>
          <a:lstStyle/>
          <a:p>
            <a:fld id="{6201F230-43A0-49A7-BC29-EBEEB02CB5F5}" type="slidenum">
              <a:rPr lang="zh-CN" altLang="en-US" smtClean="0"/>
              <a:t>21</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405" y="1122363"/>
            <a:ext cx="914519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405" y="3602038"/>
            <a:ext cx="914519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spd="slow">
    <p:split orient="vert"/>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slow">
    <p:split orient="vert"/>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525" y="1709739"/>
            <a:ext cx="10516255"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525" y="4589464"/>
            <a:ext cx="10516255"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Tree>
  </p:cSld>
  <p:clrMapOvr>
    <a:masterClrMapping/>
  </p:clrMapOvr>
  <p:transition spd="slow">
    <p:split orient="vert"/>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362" y="1600201"/>
            <a:ext cx="5409675"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78" y="1600201"/>
            <a:ext cx="5411261"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slow">
    <p:split orient="vert"/>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460" y="365126"/>
            <a:ext cx="10516254"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461" y="1681163"/>
            <a:ext cx="515736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461" y="2505075"/>
            <a:ext cx="515736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964" y="1681163"/>
            <a:ext cx="51827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964" y="2505075"/>
            <a:ext cx="5182750"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slow">
    <p:split orient="vert"/>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spd="slow">
    <p:split orient="vert"/>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spd="slow">
    <p:split orient="vert"/>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460" y="457200"/>
            <a:ext cx="3932289"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751" y="987426"/>
            <a:ext cx="617296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460" y="2057400"/>
            <a:ext cx="3932289"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transition spd="slow">
    <p:split orient="vert"/>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460" y="457200"/>
            <a:ext cx="393228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751" y="987426"/>
            <a:ext cx="617296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39460" y="2057400"/>
            <a:ext cx="3932289"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transition spd="slow">
    <p:split orient="vert"/>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527351" y="280816"/>
            <a:ext cx="10973276" cy="45259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slow">
    <p:split orient="vert"/>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840509" y="908050"/>
            <a:ext cx="2742129" cy="521811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362" y="908050"/>
            <a:ext cx="8078807" cy="521811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spd="slow">
    <p:split orient="vert"/>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_节标题">
    <p:spTree>
      <p:nvGrpSpPr>
        <p:cNvPr id="1" name=""/>
        <p:cNvGrpSpPr/>
        <p:nvPr/>
      </p:nvGrpSpPr>
      <p:grpSpPr>
        <a:xfrm>
          <a:off x="0" y="0"/>
          <a:ext cx="0" cy="0"/>
        </a:xfrm>
      </p:grpSpPr>
    </p:spTree>
  </p:cSld>
  <p:clrMapOvr>
    <a:masterClrMapping/>
  </p:clrMapOvr>
  <p:transition spd="slow">
    <p:split orient="vert"/>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3_节标题">
    <p:spTree>
      <p:nvGrpSpPr>
        <p:cNvPr id="1" name=""/>
        <p:cNvGrpSpPr/>
        <p:nvPr/>
      </p:nvGrpSpPr>
      <p:grpSpPr>
        <a:xfrm>
          <a:off x="0" y="0"/>
          <a:ext cx="0" cy="0"/>
        </a:xfrm>
      </p:grpSpPr>
    </p:spTree>
  </p:cSld>
  <p:clrMapOvr>
    <a:masterClrMapping/>
  </p:clrMapOvr>
  <p:transition spd="slow">
    <p:split orient="vert"/>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image" Target="../media/image1.jpeg"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bwMode="auto">
      <p:bgPr>
        <a:blipFill dpi="0" rotWithShape="0">
          <a:blip r:embed="rId14"/>
          <a:stretch>
            <a:fillRect/>
          </a:stretch>
        </a:blipFill>
        <a:effectLst/>
      </p:bgPr>
    </p:bg>
    <p:spTree>
      <p:nvGrpSpPr>
        <p:cNvPr id="1" name=""/>
        <p:cNvGrpSpPr/>
        <p:nvPr/>
      </p:nvGrpSpPr>
      <p:grpSpPr>
        <a:xfrm>
          <a:off x="0" y="0"/>
          <a:ext cx="0" cy="0"/>
        </a:xfrm>
      </p:grpSpPr>
      <p:sp>
        <p:nvSpPr>
          <p:cNvPr id="3076" name="Rectangle 2"/>
          <p:cNvSpPr>
            <a:spLocks noGrp="1" noChangeArrowheads="1"/>
          </p:cNvSpPr>
          <p:nvPr>
            <p:ph type="title"/>
          </p:nvPr>
        </p:nvSpPr>
        <p:spPr bwMode="auto">
          <a:xfrm>
            <a:off x="609362" y="908050"/>
            <a:ext cx="10973276" cy="635000"/>
          </a:xfrm>
          <a:prstGeom prst="rect">
            <a:avLst/>
          </a:prstGeom>
          <a:noFill/>
          <a:ln w="9525">
            <a:noFill/>
            <a:miter lim="800000"/>
          </a:ln>
        </p:spPr>
        <p:txBody>
          <a:bodyPr vert="horz" wrap="square" lIns="91440" tIns="45720" rIns="91440" bIns="45720" numCol="1" anchor="ctr" anchorCtr="0" compatLnSpc="1"/>
          <a:lstStyle/>
          <a:p>
            <a:pPr lvl="0"/>
            <a:r>
              <a:rPr lang="zh-CN" altLang="zh-CN" smtClean="0"/>
              <a:t>单击此处编辑母版标题样式</a:t>
            </a:r>
          </a:p>
        </p:txBody>
      </p:sp>
      <p:sp>
        <p:nvSpPr>
          <p:cNvPr id="3077" name="Rectangle 3"/>
          <p:cNvSpPr>
            <a:spLocks noGrp="1" noChangeArrowheads="1"/>
          </p:cNvSpPr>
          <p:nvPr>
            <p:ph type="body" idx="1"/>
          </p:nvPr>
        </p:nvSpPr>
        <p:spPr bwMode="auto">
          <a:xfrm>
            <a:off x="609362" y="1600201"/>
            <a:ext cx="10973276" cy="4525963"/>
          </a:xfrm>
          <a:prstGeom prst="rect">
            <a:avLst/>
          </a:prstGeom>
          <a:noFill/>
          <a:ln w="9525">
            <a:noFill/>
            <a:miter lim="800000"/>
          </a:ln>
        </p:spPr>
        <p:txBody>
          <a:bodyPr vert="horz" wrap="square" lIns="91440" tIns="45720" rIns="91440" bIns="45720" numCol="1" anchor="t" anchorCtr="0" compatLnSpc="1"/>
          <a:lstStyle/>
          <a:p>
            <a:pPr lvl="0"/>
            <a:r>
              <a:rPr lang="zh-CN" altLang="zh-CN" smtClean="0"/>
              <a:t>单击此处编辑母版文本样式</a:t>
            </a:r>
          </a:p>
          <a:p>
            <a:pPr lvl="1"/>
            <a:r>
              <a:rPr lang="zh-CN" altLang="zh-CN" smtClean="0"/>
              <a:t>第二级</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slow">
    <p:split orient="vert"/>
  </p:transition>
  <p:timing/>
  <p:txStyles>
    <p:titleStyle>
      <a:lvl1pPr algn="l" rtl="0" eaLnBrk="0" fontAlgn="base" hangingPunct="0">
        <a:spcBef>
          <a:spcPct val="0"/>
        </a:spcBef>
        <a:spcAft>
          <a:spcPct val="0"/>
        </a:spcAft>
        <a:defRPr sz="2400" kern="1200">
          <a:solidFill>
            <a:schemeClr val="tx1"/>
          </a:solidFill>
          <a:latin typeface="+mj-lt"/>
          <a:ea typeface="+mj-ea"/>
          <a:cs typeface="微软雅黑" panose="020b0503020204020204" charset="-122"/>
        </a:defRPr>
      </a:lvl1pPr>
      <a:lvl2pPr algn="l" rtl="0" eaLnBrk="0" fontAlgn="base" hangingPunct="0">
        <a:spcBef>
          <a:spcPct val="0"/>
        </a:spcBef>
        <a:spcAft>
          <a:spcPct val="0"/>
        </a:spcAft>
        <a:defRPr sz="2400">
          <a:solidFill>
            <a:schemeClr val="tx1"/>
          </a:solidFill>
          <a:latin typeface="Arial" pitchFamily="34" charset="0"/>
          <a:ea typeface="微软雅黑"/>
          <a:cs typeface="微软雅黑" panose="020b0503020204020204" charset="-122"/>
        </a:defRPr>
      </a:lvl2pPr>
      <a:lvl3pPr algn="l" rtl="0" eaLnBrk="0" fontAlgn="base" hangingPunct="0">
        <a:spcBef>
          <a:spcPct val="0"/>
        </a:spcBef>
        <a:spcAft>
          <a:spcPct val="0"/>
        </a:spcAft>
        <a:defRPr sz="2400">
          <a:solidFill>
            <a:schemeClr val="tx1"/>
          </a:solidFill>
          <a:latin typeface="Arial" pitchFamily="34" charset="0"/>
          <a:ea typeface="微软雅黑"/>
          <a:cs typeface="微软雅黑" panose="020b0503020204020204" charset="-122"/>
        </a:defRPr>
      </a:lvl3pPr>
      <a:lvl4pPr algn="l" rtl="0" eaLnBrk="0" fontAlgn="base" hangingPunct="0">
        <a:spcBef>
          <a:spcPct val="0"/>
        </a:spcBef>
        <a:spcAft>
          <a:spcPct val="0"/>
        </a:spcAft>
        <a:defRPr sz="2400">
          <a:solidFill>
            <a:schemeClr val="tx1"/>
          </a:solidFill>
          <a:latin typeface="Arial" pitchFamily="34" charset="0"/>
          <a:ea typeface="微软雅黑"/>
          <a:cs typeface="微软雅黑" panose="020b0503020204020204" charset="-122"/>
        </a:defRPr>
      </a:lvl4pPr>
      <a:lvl5pPr algn="l" rtl="0" eaLnBrk="0" fontAlgn="base" hangingPunct="0">
        <a:spcBef>
          <a:spcPct val="0"/>
        </a:spcBef>
        <a:spcAft>
          <a:spcPct val="0"/>
        </a:spcAft>
        <a:defRPr sz="2400">
          <a:solidFill>
            <a:schemeClr val="tx1"/>
          </a:solidFill>
          <a:latin typeface="Arial" pitchFamily="34" charset="0"/>
          <a:ea typeface="微软雅黑"/>
          <a:cs typeface="微软雅黑" panose="020b0503020204020204" charset="-122"/>
        </a:defRPr>
      </a:lvl5pPr>
      <a:lvl6pPr marL="457200" algn="l" rtl="0" eaLnBrk="0" fontAlgn="base" hangingPunct="0">
        <a:spcBef>
          <a:spcPct val="0"/>
        </a:spcBef>
        <a:spcAft>
          <a:spcPct val="0"/>
        </a:spcAft>
        <a:defRPr sz="2400">
          <a:solidFill>
            <a:schemeClr val="tx1"/>
          </a:solidFill>
          <a:latin typeface="Arial" pitchFamily="34" charset="0"/>
          <a:ea typeface="微软雅黑"/>
        </a:defRPr>
      </a:lvl6pPr>
      <a:lvl7pPr marL="914400" algn="l" rtl="0" eaLnBrk="0" fontAlgn="base" hangingPunct="0">
        <a:spcBef>
          <a:spcPct val="0"/>
        </a:spcBef>
        <a:spcAft>
          <a:spcPct val="0"/>
        </a:spcAft>
        <a:defRPr sz="2400">
          <a:solidFill>
            <a:schemeClr val="tx1"/>
          </a:solidFill>
          <a:latin typeface="Arial" pitchFamily="34" charset="0"/>
          <a:ea typeface="微软雅黑"/>
        </a:defRPr>
      </a:lvl7pPr>
      <a:lvl8pPr marL="1371600" algn="l" rtl="0" eaLnBrk="0" fontAlgn="base" hangingPunct="0">
        <a:spcBef>
          <a:spcPct val="0"/>
        </a:spcBef>
        <a:spcAft>
          <a:spcPct val="0"/>
        </a:spcAft>
        <a:defRPr sz="2400">
          <a:solidFill>
            <a:schemeClr val="tx1"/>
          </a:solidFill>
          <a:latin typeface="Arial" pitchFamily="34" charset="0"/>
          <a:ea typeface="微软雅黑"/>
        </a:defRPr>
      </a:lvl8pPr>
      <a:lvl9pPr marL="1828800" algn="l" rtl="0" eaLnBrk="0" fontAlgn="base" hangingPunct="0">
        <a:spcBef>
          <a:spcPct val="0"/>
        </a:spcBef>
        <a:spcAft>
          <a:spcPct val="0"/>
        </a:spcAft>
        <a:defRPr sz="2400">
          <a:solidFill>
            <a:schemeClr val="tx1"/>
          </a:solidFill>
          <a:latin typeface="Arial" pitchFamily="34" charset="0"/>
          <a:ea typeface="微软雅黑"/>
        </a:defRPr>
      </a:lvl9pPr>
    </p:titleStyle>
    <p:bodyStyle>
      <a:lvl1pPr marL="342900" indent="-342900" algn="l" rtl="0" eaLnBrk="0" fontAlgn="base" hangingPunct="0">
        <a:spcBef>
          <a:spcPct val="20000"/>
        </a:spcBef>
        <a:spcAft>
          <a:spcPct val="0"/>
        </a:spcAft>
        <a:buChar char="•"/>
        <a:defRPr sz="2000" kern="1200">
          <a:solidFill>
            <a:schemeClr val="tx1"/>
          </a:solidFill>
          <a:latin typeface="+mn-lt"/>
          <a:ea typeface="+mn-ea"/>
          <a:cs typeface="微软雅黑" panose="020b0503020204020204" charset="-122"/>
        </a:defRPr>
      </a:lvl1pPr>
      <a:lvl2pPr marL="742950" indent="-285750" algn="l" rtl="0" eaLnBrk="0" fontAlgn="base" hangingPunct="0">
        <a:spcBef>
          <a:spcPct val="20000"/>
        </a:spcBef>
        <a:spcAft>
          <a:spcPct val="0"/>
        </a:spcAft>
        <a:buChar char="–"/>
        <a:defRPr sz="2000" kern="1200">
          <a:solidFill>
            <a:schemeClr val="tx1"/>
          </a:solidFill>
          <a:latin typeface="+mn-lt"/>
          <a:ea typeface="仿宋_GB2312" pitchFamily="1" charset="-122"/>
          <a:cs typeface="仿宋_GB2312" charset="0"/>
        </a:defRPr>
      </a:lvl2pPr>
      <a:lvl3pPr marL="1143000" indent="-228600" algn="l" rtl="0" eaLnBrk="0" fontAlgn="base" hangingPunct="0">
        <a:spcBef>
          <a:spcPct val="20000"/>
        </a:spcBef>
        <a:spcAft>
          <a:spcPct val="0"/>
        </a:spcAft>
        <a:buChar char="•"/>
        <a:defRPr sz="2400" kern="1200">
          <a:solidFill>
            <a:schemeClr val="tx1"/>
          </a:solidFill>
          <a:latin typeface="+mn-lt"/>
          <a:ea typeface="宋体" pitchFamily="2" charset="-122"/>
          <a:cs typeface="宋体" panose="02010600030101010101" pitchFamily="2" charset="-122"/>
        </a:defRPr>
      </a:lvl3pPr>
      <a:lvl4pPr marL="1600200" indent="-228600" algn="l" rtl="0" eaLnBrk="0" fontAlgn="base" hangingPunct="0">
        <a:spcBef>
          <a:spcPct val="20000"/>
        </a:spcBef>
        <a:spcAft>
          <a:spcPct val="0"/>
        </a:spcAft>
        <a:buChar char="–"/>
        <a:defRPr sz="2000" kern="1200">
          <a:solidFill>
            <a:schemeClr val="tx1"/>
          </a:solidFill>
          <a:latin typeface="+mn-lt"/>
          <a:ea typeface="宋体" pitchFamily="2" charset="-122"/>
          <a:cs typeface="宋体" panose="02010600030101010101" pitchFamily="2" charset="-122"/>
        </a:defRPr>
      </a:lvl4pPr>
      <a:lvl5pPr marL="2057400" indent="-228600" algn="l" rtl="0" eaLnBrk="0" fontAlgn="base" hangingPunct="0">
        <a:spcBef>
          <a:spcPct val="20000"/>
        </a:spcBef>
        <a:spcAft>
          <a:spcPct val="0"/>
        </a:spcAft>
        <a:buChar char="»"/>
        <a:defRPr sz="2000" kern="1200">
          <a:solidFill>
            <a:schemeClr val="tx1"/>
          </a:solidFill>
          <a:latin typeface="+mn-lt"/>
          <a:ea typeface="宋体" pitchFamily="2" charset="-122"/>
          <a:cs typeface="宋体" panose="02010600030101010101" pitchFamily="2" charset="-122"/>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image" Target="../media/image2.jpeg" /><Relationship Id="rId4"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4.jpeg" /><Relationship Id="rId4" Type="http://schemas.openxmlformats.org/officeDocument/2006/relationships/image" Target="../media/image5.png" /><Relationship Id="rId5" Type="http://schemas.openxmlformats.org/officeDocument/2006/relationships/image" Target="../media/image6.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7.png" /><Relationship Id="rId4" Type="http://schemas.openxmlformats.org/officeDocument/2006/relationships/image" Target="../media/image8.jpeg" /><Relationship Id="rId5" Type="http://schemas.openxmlformats.org/officeDocument/2006/relationships/image" Target="../media/image9.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9.jpeg" /><Relationship Id="rId4" Type="http://schemas.openxmlformats.org/officeDocument/2006/relationships/image" Target="../media/image10.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5.xml"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6.xml" /><Relationship Id="rId3" Type="http://schemas.openxmlformats.org/officeDocument/2006/relationships/image" Target="../media/image7.png" /><Relationship Id="rId4" Type="http://schemas.openxmlformats.org/officeDocument/2006/relationships/image" Target="../media/image9.jpeg" /><Relationship Id="rId5" Type="http://schemas.openxmlformats.org/officeDocument/2006/relationships/image" Target="../media/image13.jpeg" /><Relationship Id="rId6" Type="http://schemas.openxmlformats.org/officeDocument/2006/relationships/image" Target="../media/image14.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15.jpeg" /><Relationship Id="rId4" Type="http://schemas.openxmlformats.org/officeDocument/2006/relationships/image" Target="../media/image9.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5.jpeg" /><Relationship Id="rId4" Type="http://schemas.openxmlformats.org/officeDocument/2006/relationships/image" Target="../media/image9.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9.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16.png" /><Relationship Id="rId4" Type="http://schemas.openxmlformats.org/officeDocument/2006/relationships/image" Target="../media/image17.png" /><Relationship Id="rId5" Type="http://schemas.openxmlformats.org/officeDocument/2006/relationships/image" Target="../media/image9.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15.jpeg" /><Relationship Id="rId4" Type="http://schemas.openxmlformats.org/officeDocument/2006/relationships/image" Target="../media/image9.jpeg" /><Relationship Id="rId5" Type="http://schemas.openxmlformats.org/officeDocument/2006/relationships/image" Target="../media/image18.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9.jpeg" /><Relationship Id="rId4" Type="http://schemas.openxmlformats.org/officeDocument/2006/relationships/image" Target="../media/image19.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9.jpeg" /><Relationship Id="rId4" Type="http://schemas.openxmlformats.org/officeDocument/2006/relationships/image" Target="../media/image20.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image" Target="../media/image9.jpeg" /><Relationship Id="rId4" Type="http://schemas.openxmlformats.org/officeDocument/2006/relationships/image" Target="../media/image21.png" /><Relationship Id="rId5" Type="http://schemas.openxmlformats.org/officeDocument/2006/relationships/image" Target="../media/image22.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9.jpeg" /><Relationship Id="rId4" Type="http://schemas.openxmlformats.org/officeDocument/2006/relationships/image" Target="../media/image23.jpeg" /><Relationship Id="rId5" Type="http://schemas.openxmlformats.org/officeDocument/2006/relationships/image" Target="../media/image24.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 Id="rId3" Type="http://schemas.openxmlformats.org/officeDocument/2006/relationships/image" Target="../media/image9.jpeg" /><Relationship Id="rId4" Type="http://schemas.openxmlformats.org/officeDocument/2006/relationships/image" Target="../media/image25.jpeg" /><Relationship Id="rId5" Type="http://schemas.openxmlformats.org/officeDocument/2006/relationships/image" Target="../media/image2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 Id="rId3" Type="http://schemas.openxmlformats.org/officeDocument/2006/relationships/image" Target="../media/image9.jpeg" /><Relationship Id="rId4" Type="http://schemas.openxmlformats.org/officeDocument/2006/relationships/oleObject" Target="../embeddings/oleObject1.bin" TargetMode="Internal" /><Relationship Id="rId5" Type="http://schemas.openxmlformats.org/officeDocument/2006/relationships/image" Target="../media/image27.png" /><Relationship Id="rId6" Type="http://schemas.openxmlformats.org/officeDocument/2006/relationships/image" Target="../media/image28.jpeg" /><Relationship Id="rId7" Type="http://schemas.openxmlformats.org/officeDocument/2006/relationships/image" Target="../media/image29.jpeg" /><Relationship Id="rId8" Type="http://schemas.openxmlformats.org/officeDocument/2006/relationships/image" Target="../media/image30.jpeg" /><Relationship Id="rId9" Type="http://schemas.openxmlformats.org/officeDocument/2006/relationships/vmlDrawing" Target="../drawings/vmlDrawing1.v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8.xml" /><Relationship Id="rId3" Type="http://schemas.openxmlformats.org/officeDocument/2006/relationships/image" Target="../media/image9.jpeg" /><Relationship Id="rId4" Type="http://schemas.openxmlformats.org/officeDocument/2006/relationships/image" Target="../media/image31.jpeg" /><Relationship Id="rId5" Type="http://schemas.openxmlformats.org/officeDocument/2006/relationships/image" Target="../media/image18.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9.xml" /><Relationship Id="rId3" Type="http://schemas.openxmlformats.org/officeDocument/2006/relationships/image" Target="../media/image9.jpeg" /><Relationship Id="rId4" Type="http://schemas.openxmlformats.org/officeDocument/2006/relationships/image" Target="../media/image31.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0.xml" /><Relationship Id="rId3" Type="http://schemas.openxmlformats.org/officeDocument/2006/relationships/image" Target="../media/image9.jpeg" /><Relationship Id="rId4" Type="http://schemas.openxmlformats.org/officeDocument/2006/relationships/image" Target="../media/image32.jpeg" /><Relationship Id="rId5" Type="http://schemas.openxmlformats.org/officeDocument/2006/relationships/image" Target="../media/image33.jpeg" /><Relationship Id="rId6" Type="http://schemas.openxmlformats.org/officeDocument/2006/relationships/image" Target="../media/image34.jpeg" /><Relationship Id="rId7" Type="http://schemas.openxmlformats.org/officeDocument/2006/relationships/image" Target="../media/image35.jpeg" /><Relationship Id="rId8" Type="http://schemas.openxmlformats.org/officeDocument/2006/relationships/image" Target="../media/image36.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7.jpeg" /><Relationship Id="rId3" Type="http://schemas.openxmlformats.org/officeDocument/2006/relationships/image" Target="../media/image38.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050" name="Picture 2" descr="https://timgsa.baidu.com/timg?image&amp;quality=80&amp;size=b9999_10000&amp;sec=1559207059681&amp;di=6ba3242ef9800b53905eb20fc973123d&amp;imgtype=0&amp;src=http%3A%2F%2Fwww.poetech.net%2F369%2Ffrd%2Fedit_file%2Fimage%2F20171207%2F20171207155321_98754.jpg"/>
          <p:cNvPicPr>
            <a:picLocks noChangeAspect="1" noChangeArrowheads="1"/>
          </p:cNvPicPr>
          <p:nvPr/>
        </p:nvPicPr>
        <p:blipFill>
          <a:blip r:embed="rId3"/>
          <a:srcRect l="10236"/>
          <a:stretch>
            <a:fillRect/>
          </a:stretch>
        </p:blipFill>
        <p:spPr bwMode="auto">
          <a:xfrm>
            <a:off x="0" y="0"/>
            <a:ext cx="12192000" cy="6858000"/>
          </a:xfrm>
          <a:prstGeom prst="rect">
            <a:avLst/>
          </a:prstGeom>
          <a:noFill/>
        </p:spPr>
      </p:pic>
      <p:sp>
        <p:nvSpPr>
          <p:cNvPr id="4" name="TextBox 3"/>
          <p:cNvSpPr txBox="1"/>
          <p:nvPr/>
        </p:nvSpPr>
        <p:spPr>
          <a:xfrm>
            <a:off x="1853511" y="1594021"/>
            <a:ext cx="8662088" cy="1323439"/>
          </a:xfrm>
          <a:prstGeom prst="rect">
            <a:avLst/>
          </a:prstGeom>
          <a:noFill/>
          <a:effectLst>
            <a:outerShdw blurRad="50800" dist="38100" algn="l" rotWithShape="0">
              <a:prstClr val="black">
                <a:alpha val="40000"/>
              </a:prstClr>
            </a:outerShdw>
          </a:effectLst>
        </p:spPr>
        <p:txBody>
          <a:bodyPr wrap="square" rtlCol="0">
            <a:spAutoFit/>
          </a:bodyPr>
          <a:lstStyle/>
          <a:p>
            <a:r>
              <a:rPr lang="zh-CN" altLang="en-US" sz="8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黑宋简体" pitchFamily="2" charset="-122"/>
                <a:ea typeface="方正粗黑宋简体" pitchFamily="2" charset="-122"/>
              </a:rPr>
              <a:t>第</a:t>
            </a:r>
            <a:r>
              <a:rPr lang="en-US" altLang="zh-CN" sz="8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黑宋简体" pitchFamily="2" charset="-122"/>
                <a:ea typeface="方正粗黑宋简体" pitchFamily="2" charset="-122"/>
              </a:rPr>
              <a:t>3</a:t>
            </a:r>
            <a:r>
              <a:rPr lang="zh-CN" altLang="en-US" sz="8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黑宋简体" pitchFamily="2" charset="-122"/>
                <a:ea typeface="方正粗黑宋简体" pitchFamily="2" charset="-122"/>
              </a:rPr>
              <a:t>课  古代印度</a:t>
            </a:r>
            <a:endParaRPr lang="en-US" altLang="zh-CN" sz="8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方正粗黑宋简体" pitchFamily="2" charset="-122"/>
              <a:ea typeface="方正粗黑宋简体" pitchFamily="2" charset="-122"/>
            </a:endParaRPr>
          </a:p>
        </p:txBody>
      </p:sp>
      <p:pic>
        <p:nvPicPr>
          <p:cNvPr id="1026" name="Picture 2" descr="C:\Users\cp\Desktop\图片1.png"/>
          <p:cNvPicPr>
            <a:picLocks noChangeAspect="1" noChangeArrowheads="1"/>
          </p:cNvPicPr>
          <p:nvPr/>
        </p:nvPicPr>
        <p:blipFill>
          <a:blip r:embed="rId4"/>
          <a:stretch>
            <a:fillRect/>
          </a:stretch>
        </p:blipFill>
        <p:spPr bwMode="auto">
          <a:xfrm>
            <a:off x="4607192" y="2893083"/>
            <a:ext cx="6388080" cy="963088"/>
          </a:xfrm>
          <a:prstGeom prst="rect">
            <a:avLst/>
          </a:prstGeom>
          <a:noFill/>
        </p:spPr>
      </p:pic>
      <p:sp>
        <p:nvSpPr>
          <p:cNvPr id="5" name="TextBox 4"/>
          <p:cNvSpPr txBox="1"/>
          <p:nvPr/>
        </p:nvSpPr>
        <p:spPr>
          <a:xfrm>
            <a:off x="247141" y="445536"/>
            <a:ext cx="7265773" cy="584775"/>
          </a:xfrm>
          <a:prstGeom prst="rect">
            <a:avLst/>
          </a:prstGeom>
          <a:noFill/>
        </p:spPr>
        <p:txBody>
          <a:bodyPr wrap="square" rtlCol="0">
            <a:spAutoFit/>
          </a:bodyPr>
          <a:lstStyle/>
          <a:p>
            <a:r>
              <a:rPr lang="zh-CN" altLang="en-US" sz="3200" smtClean="0">
                <a:solidFill>
                  <a:schemeClr val="accent2"/>
                </a:solidFill>
                <a:latin typeface="华文楷体" panose="02010600040101010101" pitchFamily="2" charset="-122"/>
                <a:ea typeface="华文楷体" panose="02010600040101010101" pitchFamily="2" charset="-122"/>
              </a:rPr>
              <a:t>教育部审定义务教育教科书九年级上册</a:t>
            </a:r>
            <a:endParaRPr lang="zh-CN" altLang="en-US" sz="3200">
              <a:solidFill>
                <a:schemeClr val="accent2"/>
              </a:solidFill>
              <a:latin typeface="华文楷体" panose="02010600040101010101" pitchFamily="2" charset="-122"/>
              <a:ea typeface="华文楷体" panose="02010600040101010101" pitchFamily="2" charset="-122"/>
            </a:endParaRPr>
          </a:p>
        </p:txBody>
      </p:sp>
    </p:spTree>
  </p:cSld>
  <p:clrMapOvr>
    <a:masterClrMapping/>
  </p:clrMapOvr>
  <p:transition spd="slow">
    <p:split orient="vert"/>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14690" name="Picture 2" descr="http://dingyue.nosdn.127.net/519E2PBdbfnnoOD1Yv6Cgwah=l=6P210Qlq8BIsGI75pY1526295258450.jpg"/>
          <p:cNvPicPr>
            <a:picLocks noChangeAspect="1" noChangeArrowheads="1"/>
          </p:cNvPicPr>
          <p:nvPr/>
        </p:nvPicPr>
        <p:blipFill>
          <a:blip r:embed="rId3"/>
          <a:stretch>
            <a:fillRect/>
          </a:stretch>
        </p:blipFill>
        <p:spPr bwMode="auto">
          <a:xfrm>
            <a:off x="2512048" y="433726"/>
            <a:ext cx="4037024" cy="27574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4692" name="Picture 4" descr="http://dingyue.nosdn.127.net/vQYMIehvUjsqpbuVBthdl7wLSusLwbJxDtD0PCsBxznym1526295258450transferflag.png"/>
          <p:cNvPicPr>
            <a:picLocks noChangeAspect="1" noChangeArrowheads="1"/>
          </p:cNvPicPr>
          <p:nvPr/>
        </p:nvPicPr>
        <p:blipFill>
          <a:blip r:embed="rId4"/>
          <a:stretch>
            <a:fillRect/>
          </a:stretch>
        </p:blipFill>
        <p:spPr bwMode="auto">
          <a:xfrm>
            <a:off x="6929625" y="433726"/>
            <a:ext cx="4012112" cy="27574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4694" name="Picture 6" descr="https://timgsa.baidu.com/timg?image&amp;quality=80&amp;size=b9999_10000&amp;sec=1560941779027&amp;di=b1a9cc3b6a0cf2775f051f950354fd7b&amp;imgtype=0&amp;src=http%3A%2F%2Fimages3.ctrip.com%2Fwri%2Fimages%2F200712%2FROLYPOLY02183335734.jpg"/>
          <p:cNvPicPr>
            <a:picLocks noChangeAspect="1" noChangeArrowheads="1"/>
          </p:cNvPicPr>
          <p:nvPr/>
        </p:nvPicPr>
        <p:blipFill>
          <a:blip r:embed="rId5"/>
          <a:stretch>
            <a:fillRect/>
          </a:stretch>
        </p:blipFill>
        <p:spPr bwMode="auto">
          <a:xfrm>
            <a:off x="4332869" y="3447537"/>
            <a:ext cx="5144084" cy="29747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TextBox 6"/>
          <p:cNvSpPr txBox="1"/>
          <p:nvPr/>
        </p:nvSpPr>
        <p:spPr>
          <a:xfrm>
            <a:off x="1107656" y="2054308"/>
            <a:ext cx="923330" cy="2619632"/>
          </a:xfrm>
          <a:prstGeom prst="rect">
            <a:avLst/>
          </a:prstGeom>
          <a:noFill/>
        </p:spPr>
        <p:txBody>
          <a:bodyPr vert="eaVert" wrap="square" rtlCol="0">
            <a:spAutoFit/>
          </a:bodyPr>
          <a:lstStyle/>
          <a:p>
            <a:pPr algn="ctr"/>
            <a:r>
              <a:rPr lang="zh-CN" altLang="en-US" sz="4800" b="1" smtClean="0">
                <a:solidFill>
                  <a:srgbClr val="3333FF"/>
                </a:solidFill>
                <a:latin typeface="华文隶书" panose="02010800040101010101" pitchFamily="2" charset="-122"/>
                <a:ea typeface="华文隶书" panose="02010800040101010101" pitchFamily="2" charset="-122"/>
              </a:rPr>
              <a:t>印  度</a:t>
            </a:r>
            <a:endParaRPr lang="zh-CN" altLang="en-US" sz="4800" b="1">
              <a:solidFill>
                <a:srgbClr val="3333FF"/>
              </a:solidFill>
              <a:latin typeface="华文隶书" panose="02010800040101010101" pitchFamily="2" charset="-122"/>
              <a:ea typeface="华文隶书" panose="02010800040101010101" pitchFamily="2"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14690"/>
                                        </p:tgtEl>
                                        <p:attrNameLst>
                                          <p:attrName>style.visibility</p:attrName>
                                        </p:attrNameLst>
                                      </p:cBhvr>
                                      <p:to>
                                        <p:strVal val="visible"/>
                                      </p:to>
                                    </p:set>
                                    <p:animEffect transition="in" filter="wipe(left)">
                                      <p:cBhvr>
                                        <p:cTn id="13" dur="500"/>
                                        <p:tgtEl>
                                          <p:spTgt spid="11469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114692"/>
                                        </p:tgtEl>
                                        <p:attrNameLst>
                                          <p:attrName>style.visibility</p:attrName>
                                        </p:attrNameLst>
                                      </p:cBhvr>
                                      <p:to>
                                        <p:strVal val="visible"/>
                                      </p:to>
                                    </p:set>
                                    <p:animEffect transition="in" filter="wipe(left)">
                                      <p:cBhvr>
                                        <p:cTn id="19" dur="500"/>
                                        <p:tgtEl>
                                          <p:spTgt spid="11469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114694"/>
                                        </p:tgtEl>
                                        <p:attrNameLst>
                                          <p:attrName>style.visibility</p:attrName>
                                        </p:attrNameLst>
                                      </p:cBhvr>
                                      <p:to>
                                        <p:strVal val="visible"/>
                                      </p:to>
                                    </p:set>
                                    <p:animEffect transition="in" filter="wipe(left)">
                                      <p:cBhvr>
                                        <p:cTn id="25" dur="500"/>
                                        <p:tgtEl>
                                          <p:spTgt spid="1146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4" name="圆角矩形 53"/>
          <p:cNvSpPr/>
          <p:nvPr/>
        </p:nvSpPr>
        <p:spPr bwMode="auto">
          <a:xfrm>
            <a:off x="1544358" y="1312639"/>
            <a:ext cx="9280167" cy="5112875"/>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pic>
        <p:nvPicPr>
          <p:cNvPr id="6" name="图片 424961" descr="2-c"/>
          <p:cNvPicPr>
            <a:picLocks noChangeAspect="1" noChangeArrowheads="1"/>
          </p:cNvPicPr>
          <p:nvPr/>
        </p:nvPicPr>
        <p:blipFill>
          <a:blip r:embed="rId3"/>
          <a:stretch>
            <a:fillRect/>
          </a:stretch>
        </p:blipFill>
        <p:spPr bwMode="auto">
          <a:xfrm>
            <a:off x="6177923" y="1537593"/>
            <a:ext cx="4131660" cy="46694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任意多边形 10"/>
          <p:cNvSpPr/>
          <p:nvPr/>
        </p:nvSpPr>
        <p:spPr bwMode="auto">
          <a:xfrm>
            <a:off x="6177923" y="1537593"/>
            <a:ext cx="3756915" cy="2492410"/>
          </a:xfrm>
          <a:custGeom>
            <a:gdLst>
              <a:gd name="connsiteX0" fmla="*/ 0 w 4386648"/>
              <a:gd name="connsiteY0" fmla="*/ 1445740 h 2767913"/>
              <a:gd name="connsiteX1" fmla="*/ 37070 w 4386648"/>
              <a:gd name="connsiteY1" fmla="*/ 1433384 h 2767913"/>
              <a:gd name="connsiteX2" fmla="*/ 111211 w 4386648"/>
              <a:gd name="connsiteY2" fmla="*/ 1371600 h 2767913"/>
              <a:gd name="connsiteX3" fmla="*/ 148281 w 4386648"/>
              <a:gd name="connsiteY3" fmla="*/ 1322173 h 2767913"/>
              <a:gd name="connsiteX4" fmla="*/ 160638 w 4386648"/>
              <a:gd name="connsiteY4" fmla="*/ 1272746 h 2767913"/>
              <a:gd name="connsiteX5" fmla="*/ 172994 w 4386648"/>
              <a:gd name="connsiteY5" fmla="*/ 1235676 h 2767913"/>
              <a:gd name="connsiteX6" fmla="*/ 185351 w 4386648"/>
              <a:gd name="connsiteY6" fmla="*/ 1173892 h 2767913"/>
              <a:gd name="connsiteX7" fmla="*/ 172994 w 4386648"/>
              <a:gd name="connsiteY7" fmla="*/ 1112108 h 2767913"/>
              <a:gd name="connsiteX8" fmla="*/ 160638 w 4386648"/>
              <a:gd name="connsiteY8" fmla="*/ 1075038 h 2767913"/>
              <a:gd name="connsiteX9" fmla="*/ 148281 w 4386648"/>
              <a:gd name="connsiteY9" fmla="*/ 988540 h 2767913"/>
              <a:gd name="connsiteX10" fmla="*/ 135924 w 4386648"/>
              <a:gd name="connsiteY10" fmla="*/ 951470 h 2767913"/>
              <a:gd name="connsiteX11" fmla="*/ 86497 w 4386648"/>
              <a:gd name="connsiteY11" fmla="*/ 864973 h 2767913"/>
              <a:gd name="connsiteX12" fmla="*/ 74140 w 4386648"/>
              <a:gd name="connsiteY12" fmla="*/ 815546 h 2767913"/>
              <a:gd name="connsiteX13" fmla="*/ 61784 w 4386648"/>
              <a:gd name="connsiteY13" fmla="*/ 778476 h 2767913"/>
              <a:gd name="connsiteX14" fmla="*/ 74140 w 4386648"/>
              <a:gd name="connsiteY14" fmla="*/ 630195 h 2767913"/>
              <a:gd name="connsiteX15" fmla="*/ 98854 w 4386648"/>
              <a:gd name="connsiteY15" fmla="*/ 593124 h 2767913"/>
              <a:gd name="connsiteX16" fmla="*/ 111211 w 4386648"/>
              <a:gd name="connsiteY16" fmla="*/ 556054 h 2767913"/>
              <a:gd name="connsiteX17" fmla="*/ 123567 w 4386648"/>
              <a:gd name="connsiteY17" fmla="*/ 481913 h 2767913"/>
              <a:gd name="connsiteX18" fmla="*/ 135924 w 4386648"/>
              <a:gd name="connsiteY18" fmla="*/ 432486 h 2767913"/>
              <a:gd name="connsiteX19" fmla="*/ 160638 w 4386648"/>
              <a:gd name="connsiteY19" fmla="*/ 296562 h 2767913"/>
              <a:gd name="connsiteX20" fmla="*/ 197708 w 4386648"/>
              <a:gd name="connsiteY20" fmla="*/ 160638 h 2767913"/>
              <a:gd name="connsiteX21" fmla="*/ 210065 w 4386648"/>
              <a:gd name="connsiteY21" fmla="*/ 123567 h 2767913"/>
              <a:gd name="connsiteX22" fmla="*/ 247135 w 4386648"/>
              <a:gd name="connsiteY22" fmla="*/ 98854 h 2767913"/>
              <a:gd name="connsiteX23" fmla="*/ 259492 w 4386648"/>
              <a:gd name="connsiteY23" fmla="*/ 61784 h 2767913"/>
              <a:gd name="connsiteX24" fmla="*/ 333632 w 4386648"/>
              <a:gd name="connsiteY24" fmla="*/ 0 h 2767913"/>
              <a:gd name="connsiteX25" fmla="*/ 667265 w 4386648"/>
              <a:gd name="connsiteY25" fmla="*/ 12357 h 2767913"/>
              <a:gd name="connsiteX26" fmla="*/ 704335 w 4386648"/>
              <a:gd name="connsiteY26" fmla="*/ 24713 h 2767913"/>
              <a:gd name="connsiteX27" fmla="*/ 803189 w 4386648"/>
              <a:gd name="connsiteY27" fmla="*/ 74140 h 2767913"/>
              <a:gd name="connsiteX28" fmla="*/ 914400 w 4386648"/>
              <a:gd name="connsiteY28" fmla="*/ 123567 h 2767913"/>
              <a:gd name="connsiteX29" fmla="*/ 1013254 w 4386648"/>
              <a:gd name="connsiteY29" fmla="*/ 148281 h 2767913"/>
              <a:gd name="connsiteX30" fmla="*/ 1099751 w 4386648"/>
              <a:gd name="connsiteY30" fmla="*/ 185351 h 2767913"/>
              <a:gd name="connsiteX31" fmla="*/ 1248032 w 4386648"/>
              <a:gd name="connsiteY31" fmla="*/ 210065 h 2767913"/>
              <a:gd name="connsiteX32" fmla="*/ 1606378 w 4386648"/>
              <a:gd name="connsiteY32" fmla="*/ 234778 h 2767913"/>
              <a:gd name="connsiteX33" fmla="*/ 1680519 w 4386648"/>
              <a:gd name="connsiteY33" fmla="*/ 259492 h 2767913"/>
              <a:gd name="connsiteX34" fmla="*/ 1977081 w 4386648"/>
              <a:gd name="connsiteY34" fmla="*/ 284205 h 2767913"/>
              <a:gd name="connsiteX35" fmla="*/ 2051221 w 4386648"/>
              <a:gd name="connsiteY35" fmla="*/ 345989 h 2767913"/>
              <a:gd name="connsiteX36" fmla="*/ 2063578 w 4386648"/>
              <a:gd name="connsiteY36" fmla="*/ 383059 h 2767913"/>
              <a:gd name="connsiteX37" fmla="*/ 2150075 w 4386648"/>
              <a:gd name="connsiteY37" fmla="*/ 469557 h 2767913"/>
              <a:gd name="connsiteX38" fmla="*/ 2174789 w 4386648"/>
              <a:gd name="connsiteY38" fmla="*/ 506627 h 2767913"/>
              <a:gd name="connsiteX39" fmla="*/ 2187146 w 4386648"/>
              <a:gd name="connsiteY39" fmla="*/ 630195 h 2767913"/>
              <a:gd name="connsiteX40" fmla="*/ 2261286 w 4386648"/>
              <a:gd name="connsiteY40" fmla="*/ 654908 h 2767913"/>
              <a:gd name="connsiteX41" fmla="*/ 2372497 w 4386648"/>
              <a:gd name="connsiteY41" fmla="*/ 679622 h 2767913"/>
              <a:gd name="connsiteX42" fmla="*/ 2397211 w 4386648"/>
              <a:gd name="connsiteY42" fmla="*/ 729049 h 2767913"/>
              <a:gd name="connsiteX43" fmla="*/ 2434281 w 4386648"/>
              <a:gd name="connsiteY43" fmla="*/ 766119 h 2767913"/>
              <a:gd name="connsiteX44" fmla="*/ 2446638 w 4386648"/>
              <a:gd name="connsiteY44" fmla="*/ 803189 h 2767913"/>
              <a:gd name="connsiteX45" fmla="*/ 2471351 w 4386648"/>
              <a:gd name="connsiteY45" fmla="*/ 840259 h 2767913"/>
              <a:gd name="connsiteX46" fmla="*/ 2446638 w 4386648"/>
              <a:gd name="connsiteY46" fmla="*/ 889686 h 2767913"/>
              <a:gd name="connsiteX47" fmla="*/ 2409567 w 4386648"/>
              <a:gd name="connsiteY47" fmla="*/ 926757 h 2767913"/>
              <a:gd name="connsiteX48" fmla="*/ 2384854 w 4386648"/>
              <a:gd name="connsiteY48" fmla="*/ 963827 h 2767913"/>
              <a:gd name="connsiteX49" fmla="*/ 2397211 w 4386648"/>
              <a:gd name="connsiteY49" fmla="*/ 1136822 h 2767913"/>
              <a:gd name="connsiteX50" fmla="*/ 2446638 w 4386648"/>
              <a:gd name="connsiteY50" fmla="*/ 1161535 h 2767913"/>
              <a:gd name="connsiteX51" fmla="*/ 2557848 w 4386648"/>
              <a:gd name="connsiteY51" fmla="*/ 1173892 h 2767913"/>
              <a:gd name="connsiteX52" fmla="*/ 2669059 w 4386648"/>
              <a:gd name="connsiteY52" fmla="*/ 1346886 h 2767913"/>
              <a:gd name="connsiteX53" fmla="*/ 2743200 w 4386648"/>
              <a:gd name="connsiteY53" fmla="*/ 1396313 h 2767913"/>
              <a:gd name="connsiteX54" fmla="*/ 2780270 w 4386648"/>
              <a:gd name="connsiteY54" fmla="*/ 1445740 h 2767913"/>
              <a:gd name="connsiteX55" fmla="*/ 2804984 w 4386648"/>
              <a:gd name="connsiteY55" fmla="*/ 1631092 h 2767913"/>
              <a:gd name="connsiteX56" fmla="*/ 2817340 w 4386648"/>
              <a:gd name="connsiteY56" fmla="*/ 1692876 h 2767913"/>
              <a:gd name="connsiteX57" fmla="*/ 2854411 w 4386648"/>
              <a:gd name="connsiteY57" fmla="*/ 1742303 h 2767913"/>
              <a:gd name="connsiteX58" fmla="*/ 2891481 w 4386648"/>
              <a:gd name="connsiteY58" fmla="*/ 1779373 h 2767913"/>
              <a:gd name="connsiteX59" fmla="*/ 2940908 w 4386648"/>
              <a:gd name="connsiteY59" fmla="*/ 1791730 h 2767913"/>
              <a:gd name="connsiteX60" fmla="*/ 2977978 w 4386648"/>
              <a:gd name="connsiteY60" fmla="*/ 1816443 h 2767913"/>
              <a:gd name="connsiteX61" fmla="*/ 3101546 w 4386648"/>
              <a:gd name="connsiteY61" fmla="*/ 1841157 h 2767913"/>
              <a:gd name="connsiteX62" fmla="*/ 3212757 w 4386648"/>
              <a:gd name="connsiteY62" fmla="*/ 1890584 h 2767913"/>
              <a:gd name="connsiteX63" fmla="*/ 3274540 w 4386648"/>
              <a:gd name="connsiteY63" fmla="*/ 1915297 h 2767913"/>
              <a:gd name="connsiteX64" fmla="*/ 3311611 w 4386648"/>
              <a:gd name="connsiteY64" fmla="*/ 1927654 h 2767913"/>
              <a:gd name="connsiteX65" fmla="*/ 3348681 w 4386648"/>
              <a:gd name="connsiteY65" fmla="*/ 1952367 h 2767913"/>
              <a:gd name="connsiteX66" fmla="*/ 3534032 w 4386648"/>
              <a:gd name="connsiteY66" fmla="*/ 1964724 h 2767913"/>
              <a:gd name="connsiteX67" fmla="*/ 3583459 w 4386648"/>
              <a:gd name="connsiteY67" fmla="*/ 2001795 h 2767913"/>
              <a:gd name="connsiteX68" fmla="*/ 3645243 w 4386648"/>
              <a:gd name="connsiteY68" fmla="*/ 2014151 h 2767913"/>
              <a:gd name="connsiteX69" fmla="*/ 3719384 w 4386648"/>
              <a:gd name="connsiteY69" fmla="*/ 2038865 h 2767913"/>
              <a:gd name="connsiteX70" fmla="*/ 3744097 w 4386648"/>
              <a:gd name="connsiteY70" fmla="*/ 2075935 h 2767913"/>
              <a:gd name="connsiteX71" fmla="*/ 3793524 w 4386648"/>
              <a:gd name="connsiteY71" fmla="*/ 2100649 h 2767913"/>
              <a:gd name="connsiteX72" fmla="*/ 4114800 w 4386648"/>
              <a:gd name="connsiteY72" fmla="*/ 2162432 h 2767913"/>
              <a:gd name="connsiteX73" fmla="*/ 4226011 w 4386648"/>
              <a:gd name="connsiteY73" fmla="*/ 2199503 h 2767913"/>
              <a:gd name="connsiteX74" fmla="*/ 4250724 w 4386648"/>
              <a:gd name="connsiteY74" fmla="*/ 2248930 h 2767913"/>
              <a:gd name="connsiteX75" fmla="*/ 4275438 w 4386648"/>
              <a:gd name="connsiteY75" fmla="*/ 2446638 h 2767913"/>
              <a:gd name="connsiteX76" fmla="*/ 4300151 w 4386648"/>
              <a:gd name="connsiteY76" fmla="*/ 2483708 h 2767913"/>
              <a:gd name="connsiteX77" fmla="*/ 4312508 w 4386648"/>
              <a:gd name="connsiteY77" fmla="*/ 2545492 h 2767913"/>
              <a:gd name="connsiteX78" fmla="*/ 4349578 w 4386648"/>
              <a:gd name="connsiteY78" fmla="*/ 2656703 h 2767913"/>
              <a:gd name="connsiteX79" fmla="*/ 4361935 w 4386648"/>
              <a:gd name="connsiteY79" fmla="*/ 2693773 h 2767913"/>
              <a:gd name="connsiteX80" fmla="*/ 4386648 w 4386648"/>
              <a:gd name="connsiteY80" fmla="*/ 2767913 h 276791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386648" h="2767913">
                <a:moveTo>
                  <a:pt x="0" y="1445740"/>
                </a:moveTo>
                <a:cubicBezTo>
                  <a:pt x="12357" y="1441621"/>
                  <a:pt x="25420" y="1439209"/>
                  <a:pt x="37070" y="1433384"/>
                </a:cubicBezTo>
                <a:cubicBezTo>
                  <a:pt x="65668" y="1419085"/>
                  <a:pt x="90717" y="1395509"/>
                  <a:pt x="111211" y="1371600"/>
                </a:cubicBezTo>
                <a:cubicBezTo>
                  <a:pt x="124614" y="1355964"/>
                  <a:pt x="135924" y="1338649"/>
                  <a:pt x="148281" y="1322173"/>
                </a:cubicBezTo>
                <a:cubicBezTo>
                  <a:pt x="152400" y="1305697"/>
                  <a:pt x="155973" y="1289075"/>
                  <a:pt x="160638" y="1272746"/>
                </a:cubicBezTo>
                <a:cubicBezTo>
                  <a:pt x="164216" y="1260222"/>
                  <a:pt x="169835" y="1248312"/>
                  <a:pt x="172994" y="1235676"/>
                </a:cubicBezTo>
                <a:cubicBezTo>
                  <a:pt x="178088" y="1215301"/>
                  <a:pt x="181232" y="1194487"/>
                  <a:pt x="185351" y="1173892"/>
                </a:cubicBezTo>
                <a:cubicBezTo>
                  <a:pt x="181232" y="1153297"/>
                  <a:pt x="178088" y="1132483"/>
                  <a:pt x="172994" y="1112108"/>
                </a:cubicBezTo>
                <a:cubicBezTo>
                  <a:pt x="169835" y="1099472"/>
                  <a:pt x="163192" y="1087810"/>
                  <a:pt x="160638" y="1075038"/>
                </a:cubicBezTo>
                <a:cubicBezTo>
                  <a:pt x="154926" y="1046478"/>
                  <a:pt x="153993" y="1017100"/>
                  <a:pt x="148281" y="988540"/>
                </a:cubicBezTo>
                <a:cubicBezTo>
                  <a:pt x="145727" y="975768"/>
                  <a:pt x="141055" y="963442"/>
                  <a:pt x="135924" y="951470"/>
                </a:cubicBezTo>
                <a:cubicBezTo>
                  <a:pt x="117109" y="907569"/>
                  <a:pt x="111319" y="902205"/>
                  <a:pt x="86497" y="864973"/>
                </a:cubicBezTo>
                <a:cubicBezTo>
                  <a:pt x="82378" y="848497"/>
                  <a:pt x="78805" y="831875"/>
                  <a:pt x="74140" y="815546"/>
                </a:cubicBezTo>
                <a:cubicBezTo>
                  <a:pt x="70562" y="803022"/>
                  <a:pt x="61784" y="791501"/>
                  <a:pt x="61784" y="778476"/>
                </a:cubicBezTo>
                <a:cubicBezTo>
                  <a:pt x="61784" y="728878"/>
                  <a:pt x="64413" y="678830"/>
                  <a:pt x="74140" y="630195"/>
                </a:cubicBezTo>
                <a:cubicBezTo>
                  <a:pt x="77053" y="615632"/>
                  <a:pt x="92212" y="606407"/>
                  <a:pt x="98854" y="593124"/>
                </a:cubicBezTo>
                <a:cubicBezTo>
                  <a:pt x="104679" y="581474"/>
                  <a:pt x="107092" y="568411"/>
                  <a:pt x="111211" y="556054"/>
                </a:cubicBezTo>
                <a:cubicBezTo>
                  <a:pt x="115330" y="531340"/>
                  <a:pt x="118654" y="506481"/>
                  <a:pt x="123567" y="481913"/>
                </a:cubicBezTo>
                <a:cubicBezTo>
                  <a:pt x="126898" y="465260"/>
                  <a:pt x="133132" y="449238"/>
                  <a:pt x="135924" y="432486"/>
                </a:cubicBezTo>
                <a:cubicBezTo>
                  <a:pt x="159212" y="292763"/>
                  <a:pt x="134126" y="376096"/>
                  <a:pt x="160638" y="296562"/>
                </a:cubicBezTo>
                <a:cubicBezTo>
                  <a:pt x="179861" y="161994"/>
                  <a:pt x="157273" y="254985"/>
                  <a:pt x="197708" y="160638"/>
                </a:cubicBezTo>
                <a:cubicBezTo>
                  <a:pt x="202839" y="148666"/>
                  <a:pt x="201928" y="133738"/>
                  <a:pt x="210065" y="123567"/>
                </a:cubicBezTo>
                <a:cubicBezTo>
                  <a:pt x="219342" y="111970"/>
                  <a:pt x="234778" y="107092"/>
                  <a:pt x="247135" y="98854"/>
                </a:cubicBezTo>
                <a:cubicBezTo>
                  <a:pt x="251254" y="86497"/>
                  <a:pt x="252267" y="72622"/>
                  <a:pt x="259492" y="61784"/>
                </a:cubicBezTo>
                <a:cubicBezTo>
                  <a:pt x="278522" y="33239"/>
                  <a:pt x="306276" y="18237"/>
                  <a:pt x="333632" y="0"/>
                </a:cubicBezTo>
                <a:cubicBezTo>
                  <a:pt x="444843" y="4119"/>
                  <a:pt x="556224" y="4954"/>
                  <a:pt x="667265" y="12357"/>
                </a:cubicBezTo>
                <a:cubicBezTo>
                  <a:pt x="680261" y="13223"/>
                  <a:pt x="692477" y="19323"/>
                  <a:pt x="704335" y="24713"/>
                </a:cubicBezTo>
                <a:cubicBezTo>
                  <a:pt x="737874" y="39958"/>
                  <a:pt x="770238" y="57664"/>
                  <a:pt x="803189" y="74140"/>
                </a:cubicBezTo>
                <a:cubicBezTo>
                  <a:pt x="841016" y="93053"/>
                  <a:pt x="873371" y="110943"/>
                  <a:pt x="914400" y="123567"/>
                </a:cubicBezTo>
                <a:cubicBezTo>
                  <a:pt x="946864" y="133556"/>
                  <a:pt x="982874" y="133091"/>
                  <a:pt x="1013254" y="148281"/>
                </a:cubicBezTo>
                <a:cubicBezTo>
                  <a:pt x="1040052" y="161680"/>
                  <a:pt x="1069444" y="179290"/>
                  <a:pt x="1099751" y="185351"/>
                </a:cubicBezTo>
                <a:cubicBezTo>
                  <a:pt x="1148887" y="195178"/>
                  <a:pt x="1198280" y="204095"/>
                  <a:pt x="1248032" y="210065"/>
                </a:cubicBezTo>
                <a:cubicBezTo>
                  <a:pt x="1304855" y="216884"/>
                  <a:pt x="1563664" y="232109"/>
                  <a:pt x="1606378" y="234778"/>
                </a:cubicBezTo>
                <a:cubicBezTo>
                  <a:pt x="1631092" y="243016"/>
                  <a:pt x="1654915" y="254691"/>
                  <a:pt x="1680519" y="259492"/>
                </a:cubicBezTo>
                <a:cubicBezTo>
                  <a:pt x="1725103" y="267852"/>
                  <a:pt x="1953445" y="282517"/>
                  <a:pt x="1977081" y="284205"/>
                </a:cubicBezTo>
                <a:cubicBezTo>
                  <a:pt x="2004434" y="302441"/>
                  <a:pt x="2032193" y="317447"/>
                  <a:pt x="2051221" y="345989"/>
                </a:cubicBezTo>
                <a:cubicBezTo>
                  <a:pt x="2058446" y="356827"/>
                  <a:pt x="2055441" y="372888"/>
                  <a:pt x="2063578" y="383059"/>
                </a:cubicBezTo>
                <a:cubicBezTo>
                  <a:pt x="2089050" y="414899"/>
                  <a:pt x="2127457" y="435630"/>
                  <a:pt x="2150075" y="469557"/>
                </a:cubicBezTo>
                <a:lnTo>
                  <a:pt x="2174789" y="506627"/>
                </a:lnTo>
                <a:cubicBezTo>
                  <a:pt x="2178908" y="547816"/>
                  <a:pt x="2166288" y="594439"/>
                  <a:pt x="2187146" y="630195"/>
                </a:cubicBezTo>
                <a:cubicBezTo>
                  <a:pt x="2200272" y="652697"/>
                  <a:pt x="2235856" y="649257"/>
                  <a:pt x="2261286" y="654908"/>
                </a:cubicBezTo>
                <a:lnTo>
                  <a:pt x="2372497" y="679622"/>
                </a:lnTo>
                <a:cubicBezTo>
                  <a:pt x="2380735" y="696098"/>
                  <a:pt x="2386504" y="714060"/>
                  <a:pt x="2397211" y="729049"/>
                </a:cubicBezTo>
                <a:cubicBezTo>
                  <a:pt x="2407368" y="743269"/>
                  <a:pt x="2424588" y="751579"/>
                  <a:pt x="2434281" y="766119"/>
                </a:cubicBezTo>
                <a:cubicBezTo>
                  <a:pt x="2441506" y="776957"/>
                  <a:pt x="2440813" y="791539"/>
                  <a:pt x="2446638" y="803189"/>
                </a:cubicBezTo>
                <a:cubicBezTo>
                  <a:pt x="2453279" y="816472"/>
                  <a:pt x="2463113" y="827902"/>
                  <a:pt x="2471351" y="840259"/>
                </a:cubicBezTo>
                <a:cubicBezTo>
                  <a:pt x="2463113" y="856735"/>
                  <a:pt x="2457345" y="874697"/>
                  <a:pt x="2446638" y="889686"/>
                </a:cubicBezTo>
                <a:cubicBezTo>
                  <a:pt x="2436481" y="903906"/>
                  <a:pt x="2420754" y="913332"/>
                  <a:pt x="2409567" y="926757"/>
                </a:cubicBezTo>
                <a:cubicBezTo>
                  <a:pt x="2400060" y="938166"/>
                  <a:pt x="2393092" y="951470"/>
                  <a:pt x="2384854" y="963827"/>
                </a:cubicBezTo>
                <a:cubicBezTo>
                  <a:pt x="2388973" y="1021492"/>
                  <a:pt x="2379967" y="1081642"/>
                  <a:pt x="2397211" y="1136822"/>
                </a:cubicBezTo>
                <a:cubicBezTo>
                  <a:pt x="2402705" y="1154404"/>
                  <a:pt x="2428689" y="1157393"/>
                  <a:pt x="2446638" y="1161535"/>
                </a:cubicBezTo>
                <a:cubicBezTo>
                  <a:pt x="2482981" y="1169922"/>
                  <a:pt x="2520778" y="1169773"/>
                  <a:pt x="2557848" y="1173892"/>
                </a:cubicBezTo>
                <a:cubicBezTo>
                  <a:pt x="2588198" y="1234591"/>
                  <a:pt x="2613254" y="1303482"/>
                  <a:pt x="2669059" y="1346886"/>
                </a:cubicBezTo>
                <a:cubicBezTo>
                  <a:pt x="2692504" y="1365121"/>
                  <a:pt x="2743200" y="1396313"/>
                  <a:pt x="2743200" y="1396313"/>
                </a:cubicBezTo>
                <a:cubicBezTo>
                  <a:pt x="2755557" y="1412789"/>
                  <a:pt x="2775029" y="1425824"/>
                  <a:pt x="2780270" y="1445740"/>
                </a:cubicBezTo>
                <a:cubicBezTo>
                  <a:pt x="2796133" y="1506019"/>
                  <a:pt x="2795738" y="1569451"/>
                  <a:pt x="2804984" y="1631092"/>
                </a:cubicBezTo>
                <a:cubicBezTo>
                  <a:pt x="2808099" y="1651862"/>
                  <a:pt x="2808810" y="1673684"/>
                  <a:pt x="2817340" y="1692876"/>
                </a:cubicBezTo>
                <a:cubicBezTo>
                  <a:pt x="2825704" y="1711696"/>
                  <a:pt x="2841008" y="1726666"/>
                  <a:pt x="2854411" y="1742303"/>
                </a:cubicBezTo>
                <a:cubicBezTo>
                  <a:pt x="2865784" y="1755571"/>
                  <a:pt x="2876308" y="1770703"/>
                  <a:pt x="2891481" y="1779373"/>
                </a:cubicBezTo>
                <a:cubicBezTo>
                  <a:pt x="2906226" y="1787799"/>
                  <a:pt x="2924432" y="1787611"/>
                  <a:pt x="2940908" y="1791730"/>
                </a:cubicBezTo>
                <a:cubicBezTo>
                  <a:pt x="2953265" y="1799968"/>
                  <a:pt x="2964328" y="1810593"/>
                  <a:pt x="2977978" y="1816443"/>
                </a:cubicBezTo>
                <a:cubicBezTo>
                  <a:pt x="3006731" y="1828766"/>
                  <a:pt x="3077013" y="1835024"/>
                  <a:pt x="3101546" y="1841157"/>
                </a:cubicBezTo>
                <a:cubicBezTo>
                  <a:pt x="3229062" y="1873036"/>
                  <a:pt x="3131613" y="1850012"/>
                  <a:pt x="3212757" y="1890584"/>
                </a:cubicBezTo>
                <a:cubicBezTo>
                  <a:pt x="3232596" y="1900504"/>
                  <a:pt x="3253771" y="1907509"/>
                  <a:pt x="3274540" y="1915297"/>
                </a:cubicBezTo>
                <a:cubicBezTo>
                  <a:pt x="3286736" y="1919871"/>
                  <a:pt x="3299961" y="1921829"/>
                  <a:pt x="3311611" y="1927654"/>
                </a:cubicBezTo>
                <a:cubicBezTo>
                  <a:pt x="3324894" y="1934295"/>
                  <a:pt x="3334032" y="1949926"/>
                  <a:pt x="3348681" y="1952367"/>
                </a:cubicBezTo>
                <a:cubicBezTo>
                  <a:pt x="3409759" y="1962547"/>
                  <a:pt x="3472248" y="1960605"/>
                  <a:pt x="3534032" y="1964724"/>
                </a:cubicBezTo>
                <a:cubicBezTo>
                  <a:pt x="3550508" y="1977081"/>
                  <a:pt x="3564639" y="1993431"/>
                  <a:pt x="3583459" y="2001795"/>
                </a:cubicBezTo>
                <a:cubicBezTo>
                  <a:pt x="3602651" y="2010325"/>
                  <a:pt x="3624981" y="2008625"/>
                  <a:pt x="3645243" y="2014151"/>
                </a:cubicBezTo>
                <a:cubicBezTo>
                  <a:pt x="3670376" y="2021005"/>
                  <a:pt x="3694670" y="2030627"/>
                  <a:pt x="3719384" y="2038865"/>
                </a:cubicBezTo>
                <a:cubicBezTo>
                  <a:pt x="3727622" y="2051222"/>
                  <a:pt x="3732688" y="2066428"/>
                  <a:pt x="3744097" y="2075935"/>
                </a:cubicBezTo>
                <a:cubicBezTo>
                  <a:pt x="3758248" y="2087728"/>
                  <a:pt x="3775585" y="2096463"/>
                  <a:pt x="3793524" y="2100649"/>
                </a:cubicBezTo>
                <a:cubicBezTo>
                  <a:pt x="3899726" y="2125429"/>
                  <a:pt x="4008488" y="2138132"/>
                  <a:pt x="4114800" y="2162432"/>
                </a:cubicBezTo>
                <a:cubicBezTo>
                  <a:pt x="4152893" y="2171139"/>
                  <a:pt x="4226011" y="2199503"/>
                  <a:pt x="4226011" y="2199503"/>
                </a:cubicBezTo>
                <a:cubicBezTo>
                  <a:pt x="4234249" y="2215979"/>
                  <a:pt x="4247523" y="2230790"/>
                  <a:pt x="4250724" y="2248930"/>
                </a:cubicBezTo>
                <a:cubicBezTo>
                  <a:pt x="4257801" y="2289031"/>
                  <a:pt x="4247621" y="2391004"/>
                  <a:pt x="4275438" y="2446638"/>
                </a:cubicBezTo>
                <a:cubicBezTo>
                  <a:pt x="4282079" y="2459921"/>
                  <a:pt x="4291913" y="2471351"/>
                  <a:pt x="4300151" y="2483708"/>
                </a:cubicBezTo>
                <a:cubicBezTo>
                  <a:pt x="4304270" y="2504303"/>
                  <a:pt x="4306738" y="2525298"/>
                  <a:pt x="4312508" y="2545492"/>
                </a:cubicBezTo>
                <a:cubicBezTo>
                  <a:pt x="4323243" y="2583064"/>
                  <a:pt x="4337221" y="2619633"/>
                  <a:pt x="4349578" y="2656703"/>
                </a:cubicBezTo>
                <a:cubicBezTo>
                  <a:pt x="4353697" y="2669060"/>
                  <a:pt x="4359381" y="2681001"/>
                  <a:pt x="4361935" y="2693773"/>
                </a:cubicBezTo>
                <a:cubicBezTo>
                  <a:pt x="4375434" y="2761269"/>
                  <a:pt x="4359441" y="2740706"/>
                  <a:pt x="4386648" y="2767913"/>
                </a:cubicBezTo>
              </a:path>
            </a:pathLst>
          </a:custGeom>
          <a:noFill/>
          <a:ln w="114300" cap="flat" cmpd="sng" algn="ctr">
            <a:solidFill>
              <a:srgbClr val="FF0000"/>
            </a:solidFill>
            <a:prstDash val="solid"/>
            <a:bevel/>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glow rad="139700">
                  <a:schemeClr val="accent3">
                    <a:satMod val="175000"/>
                    <a:alpha val="40000"/>
                  </a:schemeClr>
                </a:glow>
              </a:effectLst>
              <a:latin typeface="Arial" pitchFamily="34" charset="0"/>
              <a:ea typeface="宋体" pitchFamily="2" charset="-122"/>
            </a:endParaRPr>
          </a:p>
        </p:txBody>
      </p:sp>
      <p:pic>
        <p:nvPicPr>
          <p:cNvPr id="17410" name="Picture 2" descr="https://timgsa.baidu.com/timg?image&amp;quality=80&amp;size=b9999_10000&amp;sec=1560152407227&amp;di=fe7a79cbe9febf2352c222a42ecb603f&amp;imgtype=0&amp;src=http%3A%2F%2Fp0.ssl.cdn.btime.com%2Ft01821f3cc3552ddd2d.jpg%3Fsize%3D640x666"/>
          <p:cNvPicPr>
            <a:picLocks noChangeAspect="1" noChangeArrowheads="1"/>
          </p:cNvPicPr>
          <p:nvPr/>
        </p:nvPicPr>
        <p:blipFill>
          <a:blip r:embed="rId4"/>
          <a:stretch>
            <a:fillRect/>
          </a:stretch>
        </p:blipFill>
        <p:spPr bwMode="auto">
          <a:xfrm>
            <a:off x="2014157" y="1537593"/>
            <a:ext cx="3996387" cy="46694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42" name="组合 41"/>
          <p:cNvGrpSpPr/>
          <p:nvPr/>
        </p:nvGrpSpPr>
        <p:grpSpPr>
          <a:xfrm>
            <a:off x="509096" y="189496"/>
            <a:ext cx="2760256" cy="894246"/>
            <a:chOff x="494270" y="446074"/>
            <a:chExt cx="2760256" cy="894246"/>
          </a:xfrm>
        </p:grpSpPr>
        <p:sp>
          <p:nvSpPr>
            <p:cNvPr id="43" name="TextBox 42"/>
            <p:cNvSpPr txBox="1"/>
            <p:nvPr/>
          </p:nvSpPr>
          <p:spPr>
            <a:xfrm>
              <a:off x="1232964" y="597297"/>
              <a:ext cx="2021562"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文明发祥</a:t>
              </a:r>
              <a:endParaRPr lang="zh-CN" altLang="en-US" sz="3200" b="1">
                <a:solidFill>
                  <a:schemeClr val="accent1"/>
                </a:solidFill>
                <a:latin typeface="方正小标宋简体" pitchFamily="65" charset="-122"/>
                <a:ea typeface="方正小标宋简体" pitchFamily="65" charset="-122"/>
              </a:endParaRPr>
            </a:p>
          </p:txBody>
        </p:sp>
        <p:pic>
          <p:nvPicPr>
            <p:cNvPr id="44"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5"/>
            <a:srcRect b="9295"/>
            <a:stretch>
              <a:fillRect/>
            </a:stretch>
          </p:blipFill>
          <p:spPr bwMode="auto">
            <a:xfrm>
              <a:off x="494270" y="446074"/>
              <a:ext cx="738694" cy="894246"/>
            </a:xfrm>
            <a:prstGeom prst="ellipse">
              <a:avLst/>
            </a:prstGeom>
            <a:ln>
              <a:noFill/>
            </a:ln>
            <a:effectLst>
              <a:softEdge rad="112500"/>
            </a:effectLst>
          </p:spPr>
        </p:pic>
      </p:grpSp>
      <p:sp>
        <p:nvSpPr>
          <p:cNvPr id="45" name="椭圆 44"/>
          <p:cNvSpPr/>
          <p:nvPr/>
        </p:nvSpPr>
        <p:spPr bwMode="auto">
          <a:xfrm>
            <a:off x="509096" y="1896768"/>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地</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49" name="椭圆 48"/>
          <p:cNvSpPr/>
          <p:nvPr/>
        </p:nvSpPr>
        <p:spPr bwMode="auto">
          <a:xfrm>
            <a:off x="526932" y="274557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理</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50" name="椭圆 49"/>
          <p:cNvSpPr/>
          <p:nvPr/>
        </p:nvSpPr>
        <p:spPr bwMode="auto">
          <a:xfrm>
            <a:off x="537926" y="360615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51" name="椭圆 50"/>
          <p:cNvSpPr/>
          <p:nvPr/>
        </p:nvSpPr>
        <p:spPr bwMode="auto">
          <a:xfrm>
            <a:off x="562640" y="4458783"/>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置</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52" name="TextBox 51"/>
          <p:cNvSpPr txBox="1"/>
          <p:nvPr/>
        </p:nvSpPr>
        <p:spPr>
          <a:xfrm>
            <a:off x="2014157" y="5627491"/>
            <a:ext cx="1055825" cy="369332"/>
          </a:xfrm>
          <a:prstGeom prst="rect">
            <a:avLst/>
          </a:prstGeom>
          <a:noFill/>
        </p:spPr>
        <p:txBody>
          <a:bodyPr wrap="square" rtlCol="0">
            <a:spAutoFit/>
          </a:bodyPr>
          <a:lstStyle/>
          <a:p>
            <a:r>
              <a:rPr lang="zh-CN" altLang="en-US" b="1" smtClean="0">
                <a:solidFill>
                  <a:srgbClr val="FF0000"/>
                </a:solidFill>
                <a:latin typeface="黑体" pitchFamily="49" charset="-122"/>
                <a:ea typeface="黑体" pitchFamily="49" charset="-122"/>
              </a:rPr>
              <a:t>今印度</a:t>
            </a:r>
            <a:endParaRPr lang="zh-CN" altLang="en-US" b="1">
              <a:solidFill>
                <a:srgbClr val="FF0000"/>
              </a:solidFill>
              <a:latin typeface="黑体" pitchFamily="49" charset="-122"/>
              <a:ea typeface="黑体" pitchFamily="49" charset="-122"/>
            </a:endParaRPr>
          </a:p>
        </p:txBody>
      </p:sp>
      <p:sp>
        <p:nvSpPr>
          <p:cNvPr id="53" name="TextBox 52"/>
          <p:cNvSpPr txBox="1"/>
          <p:nvPr/>
        </p:nvSpPr>
        <p:spPr>
          <a:xfrm>
            <a:off x="6239708" y="5615134"/>
            <a:ext cx="1055825" cy="369332"/>
          </a:xfrm>
          <a:prstGeom prst="rect">
            <a:avLst/>
          </a:prstGeom>
          <a:noFill/>
        </p:spPr>
        <p:txBody>
          <a:bodyPr wrap="square" rtlCol="0">
            <a:spAutoFit/>
          </a:bodyPr>
          <a:lstStyle/>
          <a:p>
            <a:r>
              <a:rPr lang="zh-CN" altLang="en-US" b="1" smtClean="0">
                <a:solidFill>
                  <a:srgbClr val="FF0000"/>
                </a:solidFill>
                <a:latin typeface="黑体" pitchFamily="49" charset="-122"/>
                <a:ea typeface="黑体" pitchFamily="49" charset="-122"/>
              </a:rPr>
              <a:t>古印度</a:t>
            </a:r>
            <a:endParaRPr lang="zh-CN" altLang="en-US" b="1">
              <a:solidFill>
                <a:srgbClr val="FF0000"/>
              </a:solidFill>
              <a:latin typeface="黑体" pitchFamily="49" charset="-122"/>
              <a:ea typeface="黑体" pitchFamily="49" charset="-122"/>
            </a:endParaRPr>
          </a:p>
        </p:txBody>
      </p:sp>
      <p:sp>
        <p:nvSpPr>
          <p:cNvPr id="55" name="TextBox 54"/>
          <p:cNvSpPr txBox="1"/>
          <p:nvPr/>
        </p:nvSpPr>
        <p:spPr>
          <a:xfrm>
            <a:off x="11028924" y="2237287"/>
            <a:ext cx="738664" cy="2737725"/>
          </a:xfrm>
          <a:prstGeom prst="rect">
            <a:avLst/>
          </a:prstGeom>
          <a:noFill/>
        </p:spPr>
        <p:txBody>
          <a:bodyPr vert="eaVert" wrap="square" rtlCol="0">
            <a:spAutoFit/>
          </a:bodyPr>
          <a:lstStyle/>
          <a:p>
            <a:r>
              <a:rPr lang="zh-CN" altLang="en-US" sz="3600" b="1" smtClean="0">
                <a:solidFill>
                  <a:srgbClr val="3333FF"/>
                </a:solidFill>
                <a:latin typeface="隶书" pitchFamily="49" charset="-122"/>
                <a:ea typeface="隶书" panose="02010509060101010101" pitchFamily="49" charset="-122"/>
              </a:rPr>
              <a:t>南亚次大陆</a:t>
            </a:r>
            <a:endParaRPr lang="zh-CN" altLang="en-US" sz="3600" b="1">
              <a:solidFill>
                <a:srgbClr val="3333FF"/>
              </a:solidFill>
              <a:latin typeface="隶书" pitchFamily="49" charset="-122"/>
              <a:ea typeface="隶书" panose="02010509060101010101" pitchFamily="49"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par>
                          <p:cTn id="8" fill="hold" nodeType="withGroup">
                            <p:stCondLst>
                              <p:cond delay="2000"/>
                            </p:stCondLst>
                            <p:childTnLst>
                              <p:par>
                                <p:cTn id="9" presetID="22" presetClass="entr" presetSubtype="1" fill="hold" grpId="1" nodeType="afterEffect">
                                  <p:childTnLst>
                                    <p:set>
                                      <p:cBhvr>
                                        <p:cTn id="10" dur="1" fill="hold">
                                          <p:stCondLst>
                                            <p:cond delay="0"/>
                                          </p:stCondLst>
                                        </p:cTn>
                                        <p:tgtEl>
                                          <p:spTgt spid="55"/>
                                        </p:tgtEl>
                                        <p:attrNameLst>
                                          <p:attrName>style.visibility</p:attrName>
                                        </p:attrNameLst>
                                      </p:cBhvr>
                                      <p:to>
                                        <p:strVal val="visible"/>
                                      </p:to>
                                    </p:set>
                                    <p:animEffect transition="in" filter="wipe(up)">
                                      <p:cBhvr>
                                        <p:cTn id="11"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5" grpId="1"/>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4" name="圆角矩形 53"/>
          <p:cNvSpPr/>
          <p:nvPr/>
        </p:nvSpPr>
        <p:spPr bwMode="auto">
          <a:xfrm>
            <a:off x="1062436" y="1312639"/>
            <a:ext cx="9391148" cy="5112875"/>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fontAlgn="base">
              <a:spcBef>
                <a:spcPct val="0"/>
              </a:spcBef>
              <a:spcAft>
                <a:spcPct val="0"/>
              </a:spcAf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nvGrpSpPr>
          <p:cNvPr id="2" name="组合 41"/>
          <p:cNvGrpSpPr/>
          <p:nvPr/>
        </p:nvGrpSpPr>
        <p:grpSpPr>
          <a:xfrm>
            <a:off x="509096" y="189496"/>
            <a:ext cx="2760256" cy="894246"/>
            <a:chOff x="494270" y="446074"/>
            <a:chExt cx="2760256" cy="894246"/>
          </a:xfrm>
        </p:grpSpPr>
        <p:sp>
          <p:nvSpPr>
            <p:cNvPr id="43" name="TextBox 42"/>
            <p:cNvSpPr txBox="1"/>
            <p:nvPr/>
          </p:nvSpPr>
          <p:spPr>
            <a:xfrm>
              <a:off x="1232964" y="597297"/>
              <a:ext cx="2021562"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文明发祥</a:t>
              </a:r>
              <a:endParaRPr lang="zh-CN" altLang="en-US" sz="3200" b="1">
                <a:solidFill>
                  <a:schemeClr val="accent1"/>
                </a:solidFill>
                <a:latin typeface="方正小标宋简体" pitchFamily="65" charset="-122"/>
                <a:ea typeface="方正小标宋简体" pitchFamily="65" charset="-122"/>
              </a:endParaRPr>
            </a:p>
          </p:txBody>
        </p:sp>
        <p:pic>
          <p:nvPicPr>
            <p:cNvPr id="44"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sp>
        <p:nvSpPr>
          <p:cNvPr id="45" name="椭圆 44"/>
          <p:cNvSpPr/>
          <p:nvPr/>
        </p:nvSpPr>
        <p:spPr bwMode="auto">
          <a:xfrm>
            <a:off x="224885" y="1896768"/>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地</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49" name="椭圆 48"/>
          <p:cNvSpPr/>
          <p:nvPr/>
        </p:nvSpPr>
        <p:spPr bwMode="auto">
          <a:xfrm>
            <a:off x="242721" y="274557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理</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50" name="椭圆 49"/>
          <p:cNvSpPr/>
          <p:nvPr/>
        </p:nvSpPr>
        <p:spPr bwMode="auto">
          <a:xfrm>
            <a:off x="253715" y="360615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环境</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51" name="椭圆 50"/>
          <p:cNvSpPr/>
          <p:nvPr/>
        </p:nvSpPr>
        <p:spPr bwMode="auto">
          <a:xfrm>
            <a:off x="278429" y="4458783"/>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境</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pic>
        <p:nvPicPr>
          <p:cNvPr id="37892" name="Picture 4" descr="https://timgsa.baidu.com/timg?image&amp;quality=80&amp;size=b9999_10000&amp;sec=1560160203840&amp;di=a27b8746c138136799479c8cd44607a2&amp;imgtype=0&amp;src=http%3A%2F%2Fwww.kanjianlishi.com%2Fd%2Ffile%2Flishi%2Fecaa9e5e2c459f7072c6d796b2ed522c.jpg"/>
          <p:cNvPicPr>
            <a:picLocks noChangeAspect="1" noChangeArrowheads="1"/>
          </p:cNvPicPr>
          <p:nvPr/>
        </p:nvPicPr>
        <p:blipFill>
          <a:blip r:embed="rId4"/>
          <a:srcRect b="21580"/>
          <a:stretch>
            <a:fillRect/>
          </a:stretch>
        </p:blipFill>
        <p:spPr bwMode="auto">
          <a:xfrm>
            <a:off x="1413850" y="1572024"/>
            <a:ext cx="3978875" cy="45428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8" name="矩形 17"/>
          <p:cNvSpPr/>
          <p:nvPr/>
        </p:nvSpPr>
        <p:spPr>
          <a:xfrm>
            <a:off x="5511098" y="1460811"/>
            <a:ext cx="4609071" cy="4708981"/>
          </a:xfrm>
          <a:prstGeom prst="rect">
            <a:avLst/>
          </a:prstGeom>
          <a:solidFill>
            <a:schemeClr val="accent2"/>
          </a:solidFill>
        </p:spPr>
        <p:txBody>
          <a:bodyPr wrap="square">
            <a:spAutoFit/>
          </a:bodyPr>
          <a:lstStyle/>
          <a:p>
            <a:r>
              <a:rPr lang="zh-CN" altLang="en-US" sz="2400" b="1" smtClean="0">
                <a:solidFill>
                  <a:srgbClr val="333333"/>
                </a:solidFill>
                <a:latin typeface="华文楷体" panose="02010600040101010101" pitchFamily="2" charset="-122"/>
                <a:ea typeface="华文楷体" panose="02010600040101010101" pitchFamily="2" charset="-122"/>
              </a:rPr>
              <a:t>         </a:t>
            </a:r>
            <a:r>
              <a:rPr lang="zh-CN" altLang="en-US" sz="2800" b="1" smtClean="0">
                <a:solidFill>
                  <a:srgbClr val="333333"/>
                </a:solidFill>
                <a:latin typeface="华文楷体" panose="02010600040101010101" pitchFamily="2" charset="-122"/>
                <a:ea typeface="华文楷体" panose="02010600040101010101" pitchFamily="2" charset="-122"/>
              </a:rPr>
              <a:t>三垂大海，北背雪山。北广南狭，形如半月。时特暑热，地多泉湿。北乃山阜隐轸（</a:t>
            </a:r>
            <a:r>
              <a:rPr lang="en-US" altLang="zh-CN" sz="2800" b="1" err="1" smtClean="0">
                <a:solidFill>
                  <a:srgbClr val="333333"/>
                </a:solidFill>
                <a:latin typeface="华文楷体" panose="02010600040101010101" pitchFamily="2" charset="-122"/>
                <a:ea typeface="华文楷体" panose="02010600040101010101" pitchFamily="2" charset="-122"/>
              </a:rPr>
              <a:t>zhěn</a:t>
            </a:r>
            <a:r>
              <a:rPr lang="zh-CN" altLang="en-US" sz="2800" b="1" smtClean="0">
                <a:solidFill>
                  <a:srgbClr val="333333"/>
                </a:solidFill>
                <a:latin typeface="华文楷体" panose="02010600040101010101" pitchFamily="2" charset="-122"/>
                <a:ea typeface="华文楷体" panose="02010600040101010101" pitchFamily="2" charset="-122"/>
              </a:rPr>
              <a:t>）（很多高山），丘陵舄（</a:t>
            </a:r>
            <a:r>
              <a:rPr lang="en-US" altLang="zh-CN" sz="2800" b="1" err="1" smtClean="0">
                <a:solidFill>
                  <a:srgbClr val="333333"/>
                </a:solidFill>
                <a:latin typeface="华文楷体" panose="02010600040101010101" pitchFamily="2" charset="-122"/>
                <a:ea typeface="华文楷体" panose="02010600040101010101" pitchFamily="2" charset="-122"/>
              </a:rPr>
              <a:t>xì</a:t>
            </a:r>
            <a:r>
              <a:rPr lang="zh-CN" altLang="en-US" sz="2800" b="1" smtClean="0">
                <a:solidFill>
                  <a:srgbClr val="333333"/>
                </a:solidFill>
                <a:latin typeface="华文楷体" panose="02010600040101010101" pitchFamily="2" charset="-122"/>
                <a:ea typeface="华文楷体" panose="02010600040101010101" pitchFamily="2" charset="-122"/>
              </a:rPr>
              <a:t>）卤（盐碱地）；东则川野沃润畴（田地）陇膏腴南方草木荣茂。西方土地硗（</a:t>
            </a:r>
            <a:r>
              <a:rPr lang="en-US" altLang="zh-CN" sz="2800" b="1" err="1" smtClean="0">
                <a:solidFill>
                  <a:srgbClr val="333333"/>
                </a:solidFill>
                <a:latin typeface="华文楷体" panose="02010600040101010101" pitchFamily="2" charset="-122"/>
                <a:ea typeface="华文楷体" panose="02010600040101010101" pitchFamily="2" charset="-122"/>
              </a:rPr>
              <a:t>qiāo</a:t>
            </a:r>
            <a:r>
              <a:rPr lang="zh-CN" altLang="en-US" sz="2800" b="1" smtClean="0">
                <a:solidFill>
                  <a:srgbClr val="333333"/>
                </a:solidFill>
                <a:latin typeface="华文楷体" panose="02010600040101010101" pitchFamily="2" charset="-122"/>
                <a:ea typeface="华文楷体" panose="02010600040101010101" pitchFamily="2" charset="-122"/>
              </a:rPr>
              <a:t>）确（贫瘠）</a:t>
            </a:r>
            <a:r>
              <a:rPr lang="en-US" altLang="zh-CN" sz="2800" b="1" smtClean="0">
                <a:solidFill>
                  <a:srgbClr val="333333"/>
                </a:solidFill>
                <a:latin typeface="华文楷体" panose="02010600040101010101" pitchFamily="2" charset="-122"/>
                <a:ea typeface="华文楷体" panose="02010600040101010101" pitchFamily="2" charset="-122"/>
              </a:rPr>
              <a:t>……</a:t>
            </a:r>
            <a:r>
              <a:rPr lang="zh-CN" altLang="en-US" sz="2800" b="1" smtClean="0">
                <a:solidFill>
                  <a:srgbClr val="333333"/>
                </a:solidFill>
                <a:latin typeface="华文楷体" panose="02010600040101010101" pitchFamily="2" charset="-122"/>
                <a:ea typeface="华文楷体" panose="02010600040101010101" pitchFamily="2" charset="-122"/>
              </a:rPr>
              <a:t>。斯大概也，可略言焉。</a:t>
            </a:r>
            <a:br>
              <a:rPr lang="zh-CN" altLang="en-US" sz="2000" b="1" smtClean="0">
                <a:solidFill>
                  <a:srgbClr val="333333"/>
                </a:solidFill>
                <a:latin typeface="华文楷体" panose="02010600040101010101" pitchFamily="2" charset="-122"/>
                <a:ea typeface="华文楷体" panose="02010600040101010101" pitchFamily="2" charset="-122"/>
              </a:rPr>
            </a:br>
            <a:r>
              <a:rPr lang="zh-CN" altLang="en-US" sz="2000" b="1" smtClean="0">
                <a:solidFill>
                  <a:srgbClr val="333333"/>
                </a:solidFill>
                <a:latin typeface="华文楷体" panose="02010600040101010101" pitchFamily="2" charset="-122"/>
                <a:ea typeface="华文楷体" panose="02010600040101010101" pitchFamily="2" charset="-122"/>
              </a:rPr>
              <a:t>　　      </a:t>
            </a:r>
            <a:r>
              <a:rPr lang="en-US" altLang="zh-CN" sz="2000" b="1" smtClean="0">
                <a:solidFill>
                  <a:srgbClr val="333333"/>
                </a:solidFill>
                <a:latin typeface="华文楷体" panose="02010600040101010101" pitchFamily="2" charset="-122"/>
                <a:ea typeface="华文楷体" panose="02010600040101010101" pitchFamily="2" charset="-122"/>
              </a:rPr>
              <a:t>——</a:t>
            </a:r>
            <a:r>
              <a:rPr lang="zh-CN" altLang="en-US" sz="2000" b="1" smtClean="0">
                <a:solidFill>
                  <a:srgbClr val="333333"/>
                </a:solidFill>
                <a:latin typeface="华文楷体" panose="02010600040101010101" pitchFamily="2" charset="-122"/>
                <a:ea typeface="华文楷体" panose="02010600040101010101" pitchFamily="2" charset="-122"/>
              </a:rPr>
              <a:t>节选自玄奘</a:t>
            </a:r>
            <a:r>
              <a:rPr lang="en-US" altLang="zh-CN" sz="2000" b="1" smtClean="0">
                <a:solidFill>
                  <a:srgbClr val="333333"/>
                </a:solidFill>
                <a:latin typeface="华文楷体" panose="02010600040101010101" pitchFamily="2" charset="-122"/>
                <a:ea typeface="华文楷体" panose="02010600040101010101" pitchFamily="2" charset="-122"/>
              </a:rPr>
              <a:t>《</a:t>
            </a:r>
            <a:r>
              <a:rPr lang="zh-CN" altLang="en-US" sz="2000" b="1" smtClean="0">
                <a:solidFill>
                  <a:srgbClr val="333333"/>
                </a:solidFill>
                <a:latin typeface="华文楷体" panose="02010600040101010101" pitchFamily="2" charset="-122"/>
                <a:ea typeface="华文楷体" panose="02010600040101010101" pitchFamily="2" charset="-122"/>
              </a:rPr>
              <a:t>大唐西域记</a:t>
            </a:r>
            <a:r>
              <a:rPr lang="en-US" altLang="zh-CN" sz="2000" b="1" smtClean="0">
                <a:solidFill>
                  <a:srgbClr val="333333"/>
                </a:solidFill>
                <a:latin typeface="华文楷体" panose="02010600040101010101" pitchFamily="2" charset="-122"/>
                <a:ea typeface="华文楷体" panose="02010600040101010101" pitchFamily="2" charset="-122"/>
              </a:rPr>
              <a:t>》</a:t>
            </a:r>
          </a:p>
        </p:txBody>
      </p:sp>
      <p:sp>
        <p:nvSpPr>
          <p:cNvPr id="40" name="椭圆 39"/>
          <p:cNvSpPr/>
          <p:nvPr/>
        </p:nvSpPr>
        <p:spPr bwMode="auto">
          <a:xfrm>
            <a:off x="1631092" y="2975048"/>
            <a:ext cx="160639" cy="148610"/>
          </a:xfrm>
          <a:prstGeom prst="ellipse">
            <a:avLst/>
          </a:prstGeom>
          <a:solidFill>
            <a:srgbClr val="FF0000"/>
          </a:solidFill>
          <a:ln w="15875" cap="flat" cmpd="sng" algn="ctr">
            <a:solidFill>
              <a:srgbClr val="3333FF"/>
            </a:solidFill>
            <a:prstDash val="solid"/>
            <a:round/>
            <a:headEnd type="none" w="med" len="med"/>
            <a:tailEnd type="none" w="med" len="med"/>
          </a:ln>
          <a:effectLst/>
          <a:scene3d>
            <a:camera prst="orthographicFront"/>
            <a:lightRig rig="threePt" dir="t"/>
          </a:scene3d>
          <a:sp3d>
            <a:bevelT prst="relaxedInset"/>
            <a:bevelB/>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cxnSp>
        <p:nvCxnSpPr>
          <p:cNvPr id="47" name="直接连接符 46"/>
          <p:cNvCxnSpPr/>
          <p:nvPr/>
        </p:nvCxnSpPr>
        <p:spPr bwMode="auto">
          <a:xfrm flipV="1">
            <a:off x="6228932" y="1909125"/>
            <a:ext cx="3335200" cy="24714"/>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6" name="直接连接符 55"/>
          <p:cNvCxnSpPr/>
          <p:nvPr/>
        </p:nvCxnSpPr>
        <p:spPr bwMode="auto">
          <a:xfrm>
            <a:off x="5615151" y="2757929"/>
            <a:ext cx="2565026" cy="1588"/>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9" name="椭圆 58"/>
          <p:cNvSpPr/>
          <p:nvPr/>
        </p:nvSpPr>
        <p:spPr bwMode="auto">
          <a:xfrm>
            <a:off x="2434280" y="2547534"/>
            <a:ext cx="160639" cy="148610"/>
          </a:xfrm>
          <a:prstGeom prst="ellipse">
            <a:avLst/>
          </a:prstGeom>
          <a:solidFill>
            <a:srgbClr val="FF0000"/>
          </a:solidFill>
          <a:ln w="15875" cap="flat" cmpd="sng" algn="ctr">
            <a:solidFill>
              <a:srgbClr val="3333FF"/>
            </a:solidFill>
            <a:prstDash val="solid"/>
            <a:round/>
            <a:headEnd type="none" w="med" len="med"/>
            <a:tailEnd type="none" w="med" len="med"/>
          </a:ln>
          <a:effectLst/>
          <a:scene3d>
            <a:camera prst="orthographicFront"/>
            <a:lightRig rig="threePt" dir="t"/>
          </a:scene3d>
          <a:sp3d>
            <a:bevelT prst="relaxedInset"/>
            <a:bevelB/>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nvGrpSpPr>
          <p:cNvPr id="48" name="组合 15"/>
          <p:cNvGrpSpPr/>
          <p:nvPr/>
        </p:nvGrpSpPr>
        <p:grpSpPr>
          <a:xfrm>
            <a:off x="1759826" y="1933839"/>
            <a:ext cx="1286971" cy="1693180"/>
            <a:chOff x="1865870" y="1209120"/>
            <a:chExt cx="1618269" cy="1644221"/>
          </a:xfrm>
        </p:grpSpPr>
        <p:sp>
          <p:nvSpPr>
            <p:cNvPr id="52" name="任意多边形 51"/>
            <p:cNvSpPr/>
            <p:nvPr/>
          </p:nvSpPr>
          <p:spPr bwMode="auto">
            <a:xfrm>
              <a:off x="1865870" y="1949384"/>
              <a:ext cx="1569307" cy="903957"/>
            </a:xfrm>
            <a:custGeom>
              <a:gdLst>
                <a:gd name="connsiteX0" fmla="*/ 0 w 1569308"/>
                <a:gd name="connsiteY0" fmla="*/ 874090 h 874090"/>
                <a:gd name="connsiteX1" fmla="*/ 37071 w 1569308"/>
                <a:gd name="connsiteY1" fmla="*/ 750522 h 874090"/>
                <a:gd name="connsiteX2" fmla="*/ 61784 w 1569308"/>
                <a:gd name="connsiteY2" fmla="*/ 713452 h 874090"/>
                <a:gd name="connsiteX3" fmla="*/ 74141 w 1569308"/>
                <a:gd name="connsiteY3" fmla="*/ 676381 h 874090"/>
                <a:gd name="connsiteX4" fmla="*/ 111211 w 1569308"/>
                <a:gd name="connsiteY4" fmla="*/ 639311 h 874090"/>
                <a:gd name="connsiteX5" fmla="*/ 123568 w 1569308"/>
                <a:gd name="connsiteY5" fmla="*/ 429246 h 874090"/>
                <a:gd name="connsiteX6" fmla="*/ 160638 w 1569308"/>
                <a:gd name="connsiteY6" fmla="*/ 404533 h 874090"/>
                <a:gd name="connsiteX7" fmla="*/ 222422 w 1569308"/>
                <a:gd name="connsiteY7" fmla="*/ 342749 h 874090"/>
                <a:gd name="connsiteX8" fmla="*/ 247135 w 1569308"/>
                <a:gd name="connsiteY8" fmla="*/ 305679 h 874090"/>
                <a:gd name="connsiteX9" fmla="*/ 259492 w 1569308"/>
                <a:gd name="connsiteY9" fmla="*/ 268608 h 874090"/>
                <a:gd name="connsiteX10" fmla="*/ 543698 w 1569308"/>
                <a:gd name="connsiteY10" fmla="*/ 231538 h 874090"/>
                <a:gd name="connsiteX11" fmla="*/ 593125 w 1569308"/>
                <a:gd name="connsiteY11" fmla="*/ 219181 h 874090"/>
                <a:gd name="connsiteX12" fmla="*/ 642552 w 1569308"/>
                <a:gd name="connsiteY12" fmla="*/ 194468 h 874090"/>
                <a:gd name="connsiteX13" fmla="*/ 679622 w 1569308"/>
                <a:gd name="connsiteY13" fmla="*/ 182111 h 874090"/>
                <a:gd name="connsiteX14" fmla="*/ 691979 w 1569308"/>
                <a:gd name="connsiteY14" fmla="*/ 145041 h 874090"/>
                <a:gd name="connsiteX15" fmla="*/ 741406 w 1569308"/>
                <a:gd name="connsiteY15" fmla="*/ 120327 h 874090"/>
                <a:gd name="connsiteX16" fmla="*/ 790833 w 1569308"/>
                <a:gd name="connsiteY16" fmla="*/ 107971 h 874090"/>
                <a:gd name="connsiteX17" fmla="*/ 1025611 w 1569308"/>
                <a:gd name="connsiteY17" fmla="*/ 83257 h 874090"/>
                <a:gd name="connsiteX18" fmla="*/ 1099752 w 1569308"/>
                <a:gd name="connsiteY18" fmla="*/ 70900 h 874090"/>
                <a:gd name="connsiteX19" fmla="*/ 1186249 w 1569308"/>
                <a:gd name="connsiteY19" fmla="*/ 58544 h 874090"/>
                <a:gd name="connsiteX20" fmla="*/ 1223319 w 1569308"/>
                <a:gd name="connsiteY20" fmla="*/ 46187 h 874090"/>
                <a:gd name="connsiteX21" fmla="*/ 1346887 w 1569308"/>
                <a:gd name="connsiteY21" fmla="*/ 33830 h 874090"/>
                <a:gd name="connsiteX22" fmla="*/ 1445741 w 1569308"/>
                <a:gd name="connsiteY22" fmla="*/ 21473 h 874090"/>
                <a:gd name="connsiteX23" fmla="*/ 1569308 w 1569308"/>
                <a:gd name="connsiteY23" fmla="*/ 9117 h 87409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69308" h="874090">
                  <a:moveTo>
                    <a:pt x="0" y="874090"/>
                  </a:moveTo>
                  <a:cubicBezTo>
                    <a:pt x="6908" y="846459"/>
                    <a:pt x="25037" y="768573"/>
                    <a:pt x="37071" y="750522"/>
                  </a:cubicBezTo>
                  <a:cubicBezTo>
                    <a:pt x="45309" y="738165"/>
                    <a:pt x="55143" y="726735"/>
                    <a:pt x="61784" y="713452"/>
                  </a:cubicBezTo>
                  <a:cubicBezTo>
                    <a:pt x="67609" y="701802"/>
                    <a:pt x="66916" y="687219"/>
                    <a:pt x="74141" y="676381"/>
                  </a:cubicBezTo>
                  <a:cubicBezTo>
                    <a:pt x="83834" y="661841"/>
                    <a:pt x="98854" y="651668"/>
                    <a:pt x="111211" y="639311"/>
                  </a:cubicBezTo>
                  <a:cubicBezTo>
                    <a:pt x="115330" y="569289"/>
                    <a:pt x="109118" y="497884"/>
                    <a:pt x="123568" y="429246"/>
                  </a:cubicBezTo>
                  <a:cubicBezTo>
                    <a:pt x="126627" y="414714"/>
                    <a:pt x="150137" y="415034"/>
                    <a:pt x="160638" y="404533"/>
                  </a:cubicBezTo>
                  <a:cubicBezTo>
                    <a:pt x="243021" y="322152"/>
                    <a:pt x="123565" y="408656"/>
                    <a:pt x="222422" y="342749"/>
                  </a:cubicBezTo>
                  <a:cubicBezTo>
                    <a:pt x="230660" y="330392"/>
                    <a:pt x="240494" y="318962"/>
                    <a:pt x="247135" y="305679"/>
                  </a:cubicBezTo>
                  <a:cubicBezTo>
                    <a:pt x="252960" y="294029"/>
                    <a:pt x="246996" y="272283"/>
                    <a:pt x="259492" y="268608"/>
                  </a:cubicBezTo>
                  <a:cubicBezTo>
                    <a:pt x="265279" y="266906"/>
                    <a:pt x="488290" y="241612"/>
                    <a:pt x="543698" y="231538"/>
                  </a:cubicBezTo>
                  <a:cubicBezTo>
                    <a:pt x="560407" y="228500"/>
                    <a:pt x="577224" y="225144"/>
                    <a:pt x="593125" y="219181"/>
                  </a:cubicBezTo>
                  <a:cubicBezTo>
                    <a:pt x="610372" y="212713"/>
                    <a:pt x="625621" y="201724"/>
                    <a:pt x="642552" y="194468"/>
                  </a:cubicBezTo>
                  <a:cubicBezTo>
                    <a:pt x="654524" y="189337"/>
                    <a:pt x="667265" y="186230"/>
                    <a:pt x="679622" y="182111"/>
                  </a:cubicBezTo>
                  <a:cubicBezTo>
                    <a:pt x="683741" y="169754"/>
                    <a:pt x="682769" y="154251"/>
                    <a:pt x="691979" y="145041"/>
                  </a:cubicBezTo>
                  <a:cubicBezTo>
                    <a:pt x="705004" y="132016"/>
                    <a:pt x="724158" y="126795"/>
                    <a:pt x="741406" y="120327"/>
                  </a:cubicBezTo>
                  <a:cubicBezTo>
                    <a:pt x="757307" y="114364"/>
                    <a:pt x="774504" y="112636"/>
                    <a:pt x="790833" y="107971"/>
                  </a:cubicBezTo>
                  <a:cubicBezTo>
                    <a:pt x="911824" y="73403"/>
                    <a:pt x="707029" y="103169"/>
                    <a:pt x="1025611" y="83257"/>
                  </a:cubicBezTo>
                  <a:lnTo>
                    <a:pt x="1099752" y="70900"/>
                  </a:lnTo>
                  <a:cubicBezTo>
                    <a:pt x="1128538" y="66471"/>
                    <a:pt x="1157690" y="64256"/>
                    <a:pt x="1186249" y="58544"/>
                  </a:cubicBezTo>
                  <a:cubicBezTo>
                    <a:pt x="1199021" y="55990"/>
                    <a:pt x="1210445" y="48168"/>
                    <a:pt x="1223319" y="46187"/>
                  </a:cubicBezTo>
                  <a:cubicBezTo>
                    <a:pt x="1264232" y="39893"/>
                    <a:pt x="1305745" y="38401"/>
                    <a:pt x="1346887" y="33830"/>
                  </a:cubicBezTo>
                  <a:cubicBezTo>
                    <a:pt x="1379892" y="30163"/>
                    <a:pt x="1412790" y="25592"/>
                    <a:pt x="1445741" y="21473"/>
                  </a:cubicBezTo>
                  <a:cubicBezTo>
                    <a:pt x="1510164" y="0"/>
                    <a:pt x="1469786" y="9117"/>
                    <a:pt x="1569308" y="9117"/>
                  </a:cubicBezTo>
                </a:path>
              </a:pathLst>
            </a:custGeom>
            <a:noFill/>
            <a:ln w="95250" cap="flat" cmpd="sng" algn="ctr">
              <a:solidFill>
                <a:srgbClr val="3333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53" name="TextBox 52"/>
            <p:cNvSpPr txBox="1"/>
            <p:nvPr/>
          </p:nvSpPr>
          <p:spPr>
            <a:xfrm rot="19888506">
              <a:off x="2110315" y="2458885"/>
              <a:ext cx="1373824" cy="388541"/>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zh-CN" altLang="en-US" sz="2000" smtClean="0"/>
                <a:t>印度河</a:t>
              </a:r>
              <a:endParaRPr lang="zh-CN" altLang="en-US" sz="2000"/>
            </a:p>
          </p:txBody>
        </p:sp>
        <p:sp>
          <p:nvSpPr>
            <p:cNvPr id="55" name="任意多边形 54"/>
            <p:cNvSpPr/>
            <p:nvPr/>
          </p:nvSpPr>
          <p:spPr bwMode="auto">
            <a:xfrm>
              <a:off x="2508422" y="1209120"/>
              <a:ext cx="605481" cy="842102"/>
            </a:xfrm>
            <a:custGeom>
              <a:gdLst>
                <a:gd name="connsiteX0" fmla="*/ 0 w 605481"/>
                <a:gd name="connsiteY0" fmla="*/ 842102 h 842102"/>
                <a:gd name="connsiteX1" fmla="*/ 12356 w 605481"/>
                <a:gd name="connsiteY1" fmla="*/ 792675 h 842102"/>
                <a:gd name="connsiteX2" fmla="*/ 37070 w 605481"/>
                <a:gd name="connsiteY2" fmla="*/ 755604 h 842102"/>
                <a:gd name="connsiteX3" fmla="*/ 49427 w 605481"/>
                <a:gd name="connsiteY3" fmla="*/ 656750 h 842102"/>
                <a:gd name="connsiteX4" fmla="*/ 98854 w 605481"/>
                <a:gd name="connsiteY4" fmla="*/ 570253 h 842102"/>
                <a:gd name="connsiteX5" fmla="*/ 135924 w 605481"/>
                <a:gd name="connsiteY5" fmla="*/ 496112 h 842102"/>
                <a:gd name="connsiteX6" fmla="*/ 197708 w 605481"/>
                <a:gd name="connsiteY6" fmla="*/ 384902 h 842102"/>
                <a:gd name="connsiteX7" fmla="*/ 234778 w 605481"/>
                <a:gd name="connsiteY7" fmla="*/ 347831 h 842102"/>
                <a:gd name="connsiteX8" fmla="*/ 259492 w 605481"/>
                <a:gd name="connsiteY8" fmla="*/ 310761 h 842102"/>
                <a:gd name="connsiteX9" fmla="*/ 296562 w 605481"/>
                <a:gd name="connsiteY9" fmla="*/ 273691 h 842102"/>
                <a:gd name="connsiteX10" fmla="*/ 321275 w 605481"/>
                <a:gd name="connsiteY10" fmla="*/ 236621 h 842102"/>
                <a:gd name="connsiteX11" fmla="*/ 420129 w 605481"/>
                <a:gd name="connsiteY11" fmla="*/ 211907 h 842102"/>
                <a:gd name="connsiteX12" fmla="*/ 494270 w 605481"/>
                <a:gd name="connsiteY12" fmla="*/ 150123 h 842102"/>
                <a:gd name="connsiteX13" fmla="*/ 543697 w 605481"/>
                <a:gd name="connsiteY13" fmla="*/ 75983 h 842102"/>
                <a:gd name="connsiteX14" fmla="*/ 593124 w 605481"/>
                <a:gd name="connsiteY14" fmla="*/ 1842 h 842102"/>
                <a:gd name="connsiteX15" fmla="*/ 605481 w 605481"/>
                <a:gd name="connsiteY15" fmla="*/ 1842 h 84210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05481" h="842101">
                  <a:moveTo>
                    <a:pt x="0" y="842102"/>
                  </a:moveTo>
                  <a:cubicBezTo>
                    <a:pt x="4119" y="825626"/>
                    <a:pt x="5666" y="808285"/>
                    <a:pt x="12356" y="792675"/>
                  </a:cubicBezTo>
                  <a:cubicBezTo>
                    <a:pt x="18206" y="779025"/>
                    <a:pt x="33162" y="769932"/>
                    <a:pt x="37070" y="755604"/>
                  </a:cubicBezTo>
                  <a:cubicBezTo>
                    <a:pt x="45808" y="723566"/>
                    <a:pt x="41373" y="688966"/>
                    <a:pt x="49427" y="656750"/>
                  </a:cubicBezTo>
                  <a:cubicBezTo>
                    <a:pt x="55699" y="631663"/>
                    <a:pt x="84145" y="592317"/>
                    <a:pt x="98854" y="570253"/>
                  </a:cubicBezTo>
                  <a:cubicBezTo>
                    <a:pt x="129908" y="477085"/>
                    <a:pt x="88019" y="591920"/>
                    <a:pt x="135924" y="496112"/>
                  </a:cubicBezTo>
                  <a:cubicBezTo>
                    <a:pt x="167002" y="433957"/>
                    <a:pt x="119784" y="462828"/>
                    <a:pt x="197708" y="384902"/>
                  </a:cubicBezTo>
                  <a:cubicBezTo>
                    <a:pt x="210065" y="372545"/>
                    <a:pt x="223591" y="361256"/>
                    <a:pt x="234778" y="347831"/>
                  </a:cubicBezTo>
                  <a:cubicBezTo>
                    <a:pt x="244285" y="336422"/>
                    <a:pt x="249985" y="322170"/>
                    <a:pt x="259492" y="310761"/>
                  </a:cubicBezTo>
                  <a:cubicBezTo>
                    <a:pt x="270679" y="297336"/>
                    <a:pt x="285375" y="287116"/>
                    <a:pt x="296562" y="273691"/>
                  </a:cubicBezTo>
                  <a:cubicBezTo>
                    <a:pt x="306069" y="262282"/>
                    <a:pt x="309678" y="245898"/>
                    <a:pt x="321275" y="236621"/>
                  </a:cubicBezTo>
                  <a:cubicBezTo>
                    <a:pt x="333940" y="226489"/>
                    <a:pt x="417052" y="212522"/>
                    <a:pt x="420129" y="211907"/>
                  </a:cubicBezTo>
                  <a:cubicBezTo>
                    <a:pt x="453084" y="189938"/>
                    <a:pt x="468652" y="183061"/>
                    <a:pt x="494270" y="150123"/>
                  </a:cubicBezTo>
                  <a:cubicBezTo>
                    <a:pt x="512505" y="126678"/>
                    <a:pt x="543697" y="75983"/>
                    <a:pt x="543697" y="75983"/>
                  </a:cubicBezTo>
                  <a:cubicBezTo>
                    <a:pt x="556868" y="23301"/>
                    <a:pt x="544362" y="26224"/>
                    <a:pt x="593124" y="1842"/>
                  </a:cubicBezTo>
                  <a:cubicBezTo>
                    <a:pt x="596808" y="0"/>
                    <a:pt x="601362" y="1842"/>
                    <a:pt x="605481" y="1842"/>
                  </a:cubicBezTo>
                </a:path>
              </a:pathLst>
            </a:custGeom>
            <a:noFill/>
            <a:ln w="88900" cap="flat" cmpd="sng" algn="ctr">
              <a:solidFill>
                <a:srgbClr val="3333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57" name="下箭头 56"/>
          <p:cNvSpPr/>
          <p:nvPr/>
        </p:nvSpPr>
        <p:spPr bwMode="auto">
          <a:xfrm flipH="1">
            <a:off x="10391422" y="304523"/>
            <a:ext cx="292525" cy="6400800"/>
          </a:xfrm>
          <a:prstGeom prst="downArrow">
            <a:avLst/>
          </a:prstGeom>
          <a:solidFill>
            <a:srgbClr val="AD8C95"/>
          </a:solidFill>
          <a:ln w="63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nvGrpSpPr>
          <p:cNvPr id="60" name="组合 59"/>
          <p:cNvGrpSpPr/>
          <p:nvPr/>
        </p:nvGrpSpPr>
        <p:grpSpPr>
          <a:xfrm>
            <a:off x="10610501" y="3174286"/>
            <a:ext cx="1706803" cy="461665"/>
            <a:chOff x="6372353" y="489003"/>
            <a:chExt cx="1706803" cy="461665"/>
          </a:xfrm>
        </p:grpSpPr>
        <p:sp>
          <p:nvSpPr>
            <p:cNvPr id="61" name="TextBox 60"/>
            <p:cNvSpPr txBox="1"/>
            <p:nvPr/>
          </p:nvSpPr>
          <p:spPr>
            <a:xfrm>
              <a:off x="6522204" y="489003"/>
              <a:ext cx="1556952"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itchFamily="49" charset="-122"/>
                </a:rPr>
                <a:t>前</a:t>
              </a:r>
              <a:r>
                <a:rPr lang="en-US" altLang="zh-CN" sz="2400" b="1" smtClean="0">
                  <a:solidFill>
                    <a:srgbClr val="FF0000"/>
                  </a:solidFill>
                  <a:latin typeface="黑体" pitchFamily="49" charset="-122"/>
                  <a:ea typeface="黑体" pitchFamily="49" charset="-122"/>
                </a:rPr>
                <a:t>2300</a:t>
              </a:r>
              <a:r>
                <a:rPr lang="zh-CN" altLang="en-US" sz="2400" b="1" smtClean="0">
                  <a:solidFill>
                    <a:srgbClr val="FF0000"/>
                  </a:solidFill>
                  <a:latin typeface="黑体" pitchFamily="49" charset="-122"/>
                  <a:ea typeface="黑体" pitchFamily="49" charset="-122"/>
                </a:rPr>
                <a:t>年</a:t>
              </a:r>
              <a:endParaRPr lang="zh-CN" altLang="en-US" sz="2400" b="1">
                <a:solidFill>
                  <a:srgbClr val="FF0000"/>
                </a:solidFill>
                <a:latin typeface="黑体" pitchFamily="49" charset="-122"/>
                <a:ea typeface="黑体" pitchFamily="49" charset="-122"/>
              </a:endParaRPr>
            </a:p>
          </p:txBody>
        </p:sp>
        <p:sp>
          <p:nvSpPr>
            <p:cNvPr id="62" name="矩形 61"/>
            <p:cNvSpPr/>
            <p:nvPr/>
          </p:nvSpPr>
          <p:spPr bwMode="auto">
            <a:xfrm>
              <a:off x="6372353" y="703988"/>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63" name="组合 62"/>
          <p:cNvGrpSpPr/>
          <p:nvPr/>
        </p:nvGrpSpPr>
        <p:grpSpPr>
          <a:xfrm>
            <a:off x="10614617" y="3709064"/>
            <a:ext cx="1690330" cy="461665"/>
            <a:chOff x="6376469" y="1023781"/>
            <a:chExt cx="1690330" cy="461665"/>
          </a:xfrm>
        </p:grpSpPr>
        <p:sp>
          <p:nvSpPr>
            <p:cNvPr id="64" name="TextBox 63"/>
            <p:cNvSpPr txBox="1"/>
            <p:nvPr/>
          </p:nvSpPr>
          <p:spPr>
            <a:xfrm>
              <a:off x="6509847" y="1023781"/>
              <a:ext cx="1556952"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itchFamily="49" charset="-122"/>
                </a:rPr>
                <a:t>前</a:t>
              </a:r>
              <a:r>
                <a:rPr lang="en-US" altLang="zh-CN" sz="2400" b="1" smtClean="0">
                  <a:solidFill>
                    <a:srgbClr val="FF0000"/>
                  </a:solidFill>
                  <a:latin typeface="黑体" pitchFamily="49" charset="-122"/>
                  <a:ea typeface="黑体" pitchFamily="49" charset="-122"/>
                </a:rPr>
                <a:t>1700</a:t>
              </a:r>
              <a:r>
                <a:rPr lang="zh-CN" altLang="en-US" sz="2400" b="1" smtClean="0">
                  <a:solidFill>
                    <a:srgbClr val="FF0000"/>
                  </a:solidFill>
                  <a:latin typeface="黑体" pitchFamily="49" charset="-122"/>
                  <a:ea typeface="黑体" pitchFamily="49" charset="-122"/>
                </a:rPr>
                <a:t>年</a:t>
              </a:r>
              <a:endParaRPr lang="zh-CN" altLang="en-US" sz="2400" b="1">
                <a:solidFill>
                  <a:srgbClr val="FF0000"/>
                </a:solidFill>
                <a:latin typeface="黑体" pitchFamily="49" charset="-122"/>
                <a:ea typeface="黑体" pitchFamily="49" charset="-122"/>
              </a:endParaRPr>
            </a:p>
          </p:txBody>
        </p:sp>
        <p:sp>
          <p:nvSpPr>
            <p:cNvPr id="65" name="矩形 64"/>
            <p:cNvSpPr/>
            <p:nvPr/>
          </p:nvSpPr>
          <p:spPr bwMode="auto">
            <a:xfrm>
              <a:off x="6376469" y="1214741"/>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66" name="组合 65"/>
          <p:cNvGrpSpPr/>
          <p:nvPr/>
        </p:nvGrpSpPr>
        <p:grpSpPr>
          <a:xfrm>
            <a:off x="10615313" y="4089796"/>
            <a:ext cx="1701991" cy="461665"/>
            <a:chOff x="6377165" y="1404513"/>
            <a:chExt cx="1701991" cy="461665"/>
          </a:xfrm>
        </p:grpSpPr>
        <p:sp>
          <p:nvSpPr>
            <p:cNvPr id="67" name="TextBox 66"/>
            <p:cNvSpPr txBox="1"/>
            <p:nvPr/>
          </p:nvSpPr>
          <p:spPr>
            <a:xfrm>
              <a:off x="6522204" y="1404513"/>
              <a:ext cx="1556952" cy="461665"/>
            </a:xfrm>
            <a:prstGeom prst="rect">
              <a:avLst/>
            </a:prstGeom>
            <a:noFill/>
          </p:spPr>
          <p:txBody>
            <a:bodyPr wrap="square" rtlCol="0">
              <a:spAutoFit/>
            </a:bodyPr>
            <a:lstStyle/>
            <a:p>
              <a:r>
                <a:rPr lang="zh-CN" altLang="en-US" sz="2400" b="1" smtClean="0">
                  <a:solidFill>
                    <a:srgbClr val="3333FF"/>
                  </a:solidFill>
                  <a:latin typeface="黑体" pitchFamily="49" charset="-122"/>
                  <a:ea typeface="黑体" pitchFamily="49" charset="-122"/>
                </a:rPr>
                <a:t>前</a:t>
              </a:r>
              <a:r>
                <a:rPr lang="en-US" altLang="zh-CN" sz="2400" b="1" smtClean="0">
                  <a:solidFill>
                    <a:srgbClr val="3333FF"/>
                  </a:solidFill>
                  <a:latin typeface="黑体" pitchFamily="49" charset="-122"/>
                  <a:ea typeface="黑体" pitchFamily="49" charset="-122"/>
                </a:rPr>
                <a:t>1500</a:t>
              </a:r>
              <a:r>
                <a:rPr lang="zh-CN" altLang="en-US" sz="2400" b="1" smtClean="0">
                  <a:solidFill>
                    <a:srgbClr val="3333FF"/>
                  </a:solidFill>
                  <a:latin typeface="黑体" pitchFamily="49" charset="-122"/>
                  <a:ea typeface="黑体" pitchFamily="49" charset="-122"/>
                </a:rPr>
                <a:t>年</a:t>
              </a:r>
              <a:endParaRPr lang="zh-CN" altLang="en-US" sz="2400" b="1">
                <a:solidFill>
                  <a:srgbClr val="3333FF"/>
                </a:solidFill>
                <a:latin typeface="黑体" pitchFamily="49" charset="-122"/>
                <a:ea typeface="黑体" pitchFamily="49" charset="-122"/>
              </a:endParaRPr>
            </a:p>
          </p:txBody>
        </p:sp>
        <p:sp>
          <p:nvSpPr>
            <p:cNvPr id="68" name="矩形 67"/>
            <p:cNvSpPr/>
            <p:nvPr/>
          </p:nvSpPr>
          <p:spPr bwMode="auto">
            <a:xfrm>
              <a:off x="6377165" y="1630432"/>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34" name="组合 33"/>
          <p:cNvGrpSpPr/>
          <p:nvPr/>
        </p:nvGrpSpPr>
        <p:grpSpPr>
          <a:xfrm>
            <a:off x="10625121" y="699624"/>
            <a:ext cx="1496861" cy="830997"/>
            <a:chOff x="10625121" y="699624"/>
            <a:chExt cx="1496861" cy="830997"/>
          </a:xfrm>
        </p:grpSpPr>
        <p:sp>
          <p:nvSpPr>
            <p:cNvPr id="69" name="TextBox 68"/>
            <p:cNvSpPr txBox="1"/>
            <p:nvPr/>
          </p:nvSpPr>
          <p:spPr>
            <a:xfrm>
              <a:off x="10756580" y="699624"/>
              <a:ext cx="1365402" cy="830997"/>
            </a:xfrm>
            <a:prstGeom prst="rect">
              <a:avLst/>
            </a:prstGeom>
            <a:noFill/>
          </p:spPr>
          <p:txBody>
            <a:bodyPr wrap="square" rtlCol="0">
              <a:spAutoFit/>
            </a:bodyPr>
            <a:lstStyle/>
            <a:p>
              <a:pPr algn="ctr"/>
              <a:r>
                <a:rPr lang="zh-CN" altLang="en-US" sz="2400" b="1" smtClean="0">
                  <a:latin typeface="黑体" pitchFamily="49" charset="-122"/>
                  <a:ea typeface="黑体" pitchFamily="49" charset="-122"/>
                </a:rPr>
                <a:t>距今</a:t>
              </a:r>
              <a:r>
                <a:rPr lang="en-US" altLang="zh-CN" sz="2400" b="1" smtClean="0">
                  <a:latin typeface="黑体" pitchFamily="49" charset="-122"/>
                  <a:ea typeface="黑体" pitchFamily="49" charset="-122"/>
                </a:rPr>
                <a:t>50</a:t>
              </a:r>
              <a:r>
                <a:rPr lang="zh-CN" altLang="en-US" sz="2400" b="1" smtClean="0">
                  <a:latin typeface="黑体" pitchFamily="49" charset="-122"/>
                  <a:ea typeface="黑体" pitchFamily="49" charset="-122"/>
                </a:rPr>
                <a:t>万年</a:t>
              </a:r>
              <a:endParaRPr lang="zh-CN" altLang="en-US" sz="2400" b="1">
                <a:latin typeface="黑体" pitchFamily="49" charset="-122"/>
                <a:ea typeface="黑体" pitchFamily="49" charset="-122"/>
              </a:endParaRPr>
            </a:p>
          </p:txBody>
        </p:sp>
        <p:sp>
          <p:nvSpPr>
            <p:cNvPr id="71" name="矩形 70"/>
            <p:cNvSpPr/>
            <p:nvPr/>
          </p:nvSpPr>
          <p:spPr bwMode="auto">
            <a:xfrm>
              <a:off x="10625121" y="892927"/>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35" name="组合 34"/>
          <p:cNvGrpSpPr/>
          <p:nvPr/>
        </p:nvGrpSpPr>
        <p:grpSpPr>
          <a:xfrm>
            <a:off x="10621349" y="2128162"/>
            <a:ext cx="1500633" cy="830997"/>
            <a:chOff x="10621349" y="2128162"/>
            <a:chExt cx="1500633" cy="830997"/>
          </a:xfrm>
        </p:grpSpPr>
        <p:sp>
          <p:nvSpPr>
            <p:cNvPr id="70" name="TextBox 69"/>
            <p:cNvSpPr txBox="1"/>
            <p:nvPr/>
          </p:nvSpPr>
          <p:spPr>
            <a:xfrm>
              <a:off x="10783300" y="2128162"/>
              <a:ext cx="1338682" cy="830997"/>
            </a:xfrm>
            <a:prstGeom prst="rect">
              <a:avLst/>
            </a:prstGeom>
            <a:noFill/>
          </p:spPr>
          <p:txBody>
            <a:bodyPr wrap="square" rtlCol="0">
              <a:spAutoFit/>
            </a:bodyPr>
            <a:lstStyle/>
            <a:p>
              <a:pPr algn="ctr"/>
              <a:r>
                <a:rPr lang="zh-CN" altLang="en-US" sz="2400" b="1" smtClean="0">
                  <a:latin typeface="黑体" pitchFamily="49" charset="-122"/>
                  <a:ea typeface="黑体" pitchFamily="49" charset="-122"/>
                </a:rPr>
                <a:t>距今</a:t>
              </a:r>
              <a:r>
                <a:rPr lang="en-US" altLang="zh-CN" sz="2400" b="1" smtClean="0">
                  <a:latin typeface="黑体" pitchFamily="49" charset="-122"/>
                  <a:ea typeface="黑体" pitchFamily="49" charset="-122"/>
                </a:rPr>
                <a:t>20</a:t>
              </a:r>
              <a:r>
                <a:rPr lang="zh-CN" altLang="en-US" sz="2400" b="1" smtClean="0">
                  <a:latin typeface="黑体" pitchFamily="49" charset="-122"/>
                  <a:ea typeface="黑体" pitchFamily="49" charset="-122"/>
                </a:rPr>
                <a:t>万年</a:t>
              </a:r>
              <a:endParaRPr lang="zh-CN" altLang="en-US" sz="2400" b="1">
                <a:latin typeface="黑体" pitchFamily="49" charset="-122"/>
                <a:ea typeface="黑体" pitchFamily="49" charset="-122"/>
              </a:endParaRPr>
            </a:p>
          </p:txBody>
        </p:sp>
        <p:sp>
          <p:nvSpPr>
            <p:cNvPr id="72" name="矩形 71"/>
            <p:cNvSpPr/>
            <p:nvPr/>
          </p:nvSpPr>
          <p:spPr bwMode="auto">
            <a:xfrm>
              <a:off x="10621349" y="2361365"/>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1000"/>
                                        <p:tgtEl>
                                          <p:spTgt spid="47"/>
                                        </p:tgtEl>
                                      </p:cBhvr>
                                    </p:animEffect>
                                  </p:childTnLst>
                                </p:cTn>
                              </p:par>
                            </p:childTnLst>
                          </p:cTn>
                        </p:par>
                        <p:par>
                          <p:cTn id="8" fill="hold" nodeType="withGroup">
                            <p:stCondLst>
                              <p:cond delay="1000"/>
                            </p:stCondLst>
                            <p:childTnLst>
                              <p:par>
                                <p:cTn id="9" presetID="22" presetClass="entr" presetSubtype="8" fill="hold" nodeType="afterEffect">
                                  <p:childTnLst>
                                    <p:set>
                                      <p:cBhvr>
                                        <p:cTn id="10" dur="1" fill="hold">
                                          <p:stCondLst>
                                            <p:cond delay="0"/>
                                          </p:stCondLst>
                                        </p:cTn>
                                        <p:tgtEl>
                                          <p:spTgt spid="56"/>
                                        </p:tgtEl>
                                        <p:attrNameLst>
                                          <p:attrName>style.visibility</p:attrName>
                                        </p:attrNameLst>
                                      </p:cBhvr>
                                      <p:to>
                                        <p:strVal val="visible"/>
                                      </p:to>
                                    </p:set>
                                    <p:animEffect transition="in" filter="wipe(left)">
                                      <p:cBhvr>
                                        <p:cTn id="11" dur="1000"/>
                                        <p:tgtEl>
                                          <p:spTgt spid="56"/>
                                        </p:tgtEl>
                                      </p:cBhvr>
                                    </p:animEffec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2" presetClass="entr" presetSubtype="8" fill="hold" nodeType="click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wipe(left)">
                                      <p:cBhvr>
                                        <p:cTn id="29" dur="2000"/>
                                        <p:tgtEl>
                                          <p:spTgt spid="66"/>
                                        </p:tgtEl>
                                      </p:cBhvr>
                                    </p:animEffect>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2" presetClass="entr" presetSubtype="2" fill="hold" nodeType="click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wipe(right)">
                                      <p:cBhvr>
                                        <p:cTn id="35" dur="2000"/>
                                        <p:tgtEl>
                                          <p:spTgt spid="48"/>
                                        </p:tgtEl>
                                      </p:cBhvr>
                                    </p:animEffect>
                                  </p:childTnLst>
                                </p:cTn>
                              </p:par>
                            </p:childTnLst>
                          </p:cTn>
                        </p:par>
                        <p:par>
                          <p:cTn id="36" fill="hold" nodeType="withGroup">
                            <p:stCondLst>
                              <p:cond delay="2000"/>
                            </p:stCondLst>
                            <p:childTnLst>
                              <p:par>
                                <p:cTn id="37" presetID="1" presetClass="entr" presetSubtype="0" fill="hold" grpId="0" nodeType="afterEffect">
                                  <p:childTnLst>
                                    <p:set>
                                      <p:cBhvr>
                                        <p:cTn id="38" dur="1" fill="hold">
                                          <p:stCondLst>
                                            <p:cond delay="0"/>
                                          </p:stCondLst>
                                        </p:cTn>
                                        <p:tgtEl>
                                          <p:spTgt spid="40"/>
                                        </p:tgtEl>
                                        <p:attrNameLst>
                                          <p:attrName>style.visibility</p:attrName>
                                        </p:attrNameLst>
                                      </p:cBhvr>
                                      <p:to>
                                        <p:strVal val="visible"/>
                                      </p:to>
                                    </p:set>
                                  </p:childTnLst>
                                </p:cTn>
                              </p:par>
                              <p:par>
                                <p:cTn id="39" presetID="35" presetClass="emph" presetSubtype="0" repeatCount="2000" fill="hold" grpId="1" nodeType="withEffect">
                                  <p:childTnLst>
                                    <p:anim calcmode="discrete" valueType="str">
                                      <p:cBhvr>
                                        <p:cTn id="40" dur="1000" fill="hold"/>
                                        <p:tgtEl>
                                          <p:spTgt spid="40"/>
                                        </p:tgtEl>
                                        <p:attrNameLst>
                                          <p:attrName>style.visibility</p:attrName>
                                        </p:attrNameLst>
                                      </p:cBhvr>
                                      <p:tavLst>
                                        <p:tav tm="0">
                                          <p:val>
                                            <p:strVal val="hidden"/>
                                          </p:val>
                                        </p:tav>
                                        <p:tav tm="50000">
                                          <p:val>
                                            <p:strVal val="visible"/>
                                          </p:val>
                                        </p:tav>
                                      </p:tavLst>
                                    </p:anim>
                                  </p:childTnLst>
                                </p:cTn>
                              </p:par>
                              <p:par>
                                <p:cTn id="41" presetID="1" presetClass="entr" presetSubtype="0" fill="hold" grpId="2" nodeType="withEffect">
                                  <p:childTnLst>
                                    <p:set>
                                      <p:cBhvr>
                                        <p:cTn id="42" dur="1" fill="hold">
                                          <p:stCondLst>
                                            <p:cond delay="0"/>
                                          </p:stCondLst>
                                        </p:cTn>
                                        <p:tgtEl>
                                          <p:spTgt spid="59"/>
                                        </p:tgtEl>
                                        <p:attrNameLst>
                                          <p:attrName>style.visibility</p:attrName>
                                        </p:attrNameLst>
                                      </p:cBhvr>
                                      <p:to>
                                        <p:strVal val="visible"/>
                                      </p:to>
                                    </p:set>
                                  </p:childTnLst>
                                </p:cTn>
                              </p:par>
                              <p:par>
                                <p:cTn id="43" presetID="35" presetClass="emph" presetSubtype="0" repeatCount="2000" fill="hold" grpId="3" nodeType="withEffect">
                                  <p:childTnLst>
                                    <p:anim calcmode="discrete" valueType="str">
                                      <p:cBhvr>
                                        <p:cTn id="44" dur="1000" fill="hold"/>
                                        <p:tgtEl>
                                          <p:spTgt spid="59"/>
                                        </p:tgtEl>
                                        <p:attrNameLst>
                                          <p:attrName>style.visibility</p:attrName>
                                        </p:attrNameLst>
                                      </p:cBhvr>
                                      <p:tavLst>
                                        <p:tav tm="0">
                                          <p:val>
                                            <p:strVal val="hidden"/>
                                          </p:val>
                                        </p:tav>
                                        <p:tav tm="50000">
                                          <p:val>
                                            <p:strVal val="visible"/>
                                          </p:val>
                                        </p:tav>
                                      </p:tavLst>
                                    </p:anim>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60"/>
                                        </p:tgtEl>
                                        <p:attrNameLst>
                                          <p:attrName>style.visibility</p:attrName>
                                        </p:attrNameLst>
                                      </p:cBhvr>
                                      <p:to>
                                        <p:strVal val="visible"/>
                                      </p:to>
                                    </p:set>
                                    <p:animEffect transition="in" filter="wipe(left)">
                                      <p:cBhvr>
                                        <p:cTn id="50" dur="500"/>
                                        <p:tgtEl>
                                          <p:spTgt spid="60"/>
                                        </p:tgtEl>
                                      </p:cBhvr>
                                    </p:animEffect>
                                  </p:childTnLst>
                                </p:cTn>
                              </p:par>
                              <p:par>
                                <p:cTn id="51" presetID="22" presetClass="entr" presetSubtype="8" fill="hold" nodeType="withEffect">
                                  <p:stCondLst>
                                    <p:cond delay="0"/>
                                  </p:stCondLst>
                                  <p:childTnLst>
                                    <p:set>
                                      <p:cBhvr>
                                        <p:cTn id="52" dur="1" fill="hold">
                                          <p:stCondLst>
                                            <p:cond delay="0"/>
                                          </p:stCondLst>
                                        </p:cTn>
                                        <p:tgtEl>
                                          <p:spTgt spid="63"/>
                                        </p:tgtEl>
                                        <p:attrNameLst>
                                          <p:attrName>style.visibility</p:attrName>
                                        </p:attrNameLst>
                                      </p:cBhvr>
                                      <p:to>
                                        <p:strVal val="visible"/>
                                      </p:to>
                                    </p:set>
                                    <p:animEffect transition="in" filter="wipe(left)">
                                      <p:cBhvr>
                                        <p:cTn id="53"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0" grpId="1"/>
      <p:bldP spid="59" grpId="2"/>
      <p:bldP spid="59" grpId="3"/>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矩形 5"/>
          <p:cNvSpPr/>
          <p:nvPr/>
        </p:nvSpPr>
        <p:spPr>
          <a:xfrm>
            <a:off x="5461693" y="1309816"/>
            <a:ext cx="6252519" cy="3046988"/>
          </a:xfrm>
          <a:prstGeom prst="rect">
            <a:avLst/>
          </a:prstGeom>
          <a:solidFill>
            <a:schemeClr val="accent3">
              <a:lumMod val="20000"/>
              <a:lumOff val="80000"/>
            </a:schemeClr>
          </a:solidFill>
          <a:ln w="34925">
            <a:solidFill>
              <a:schemeClr val="tx1"/>
            </a:solidFill>
            <a:prstDash val="sysDash"/>
          </a:ln>
        </p:spPr>
        <p:txBody>
          <a:bodyPr wrap="square">
            <a:spAutoFit/>
          </a:bodyPr>
          <a:lstStyle/>
          <a:p>
            <a:pPr indent="720090"/>
            <a:r>
              <a:rPr lang="zh-CN" altLang="en-US" sz="2400" b="1" smtClean="0">
                <a:solidFill>
                  <a:srgbClr val="333333"/>
                </a:solidFill>
                <a:latin typeface="华文楷体" panose="02010600040101010101" pitchFamily="2" charset="-122"/>
                <a:ea typeface="华文楷体" panose="02010600040101010101" pitchFamily="2" charset="-122"/>
              </a:rPr>
              <a:t>考古学家已经发现了镰刀等农具和大量农作物如大麦、小麦、豆类、芝麻、蔬菜、棉花等。</a:t>
            </a:r>
            <a:r>
              <a:rPr lang="zh-CN" altLang="en-US" sz="2400" b="1" smtClean="0">
                <a:latin typeface="华文楷体" panose="02010600040101010101" pitchFamily="2" charset="-122"/>
                <a:ea typeface="华文楷体" panose="02010600040101010101" pitchFamily="2" charset="-122"/>
              </a:rPr>
              <a:t>已发现的金、银、铜首饰有项链、戒指、手镯、臂镯、足镯、耳环等等。纺锤和纺轮在许多遗址中都有发现，在遗址中发现了染缸。出土的文物中，还有大量造型精美的艺术品，如小雕像、骨刻、绘画等， 其中护身符印章尤多，达</a:t>
            </a:r>
            <a:r>
              <a:rPr lang="en-US" altLang="zh-CN" sz="2400" b="1" smtClean="0">
                <a:latin typeface="华文楷体" panose="02010600040101010101" pitchFamily="2" charset="-122"/>
                <a:ea typeface="华文楷体" panose="02010600040101010101" pitchFamily="2" charset="-122"/>
              </a:rPr>
              <a:t>2000</a:t>
            </a:r>
            <a:r>
              <a:rPr lang="zh-CN" altLang="en-US" sz="2400" b="1" smtClean="0">
                <a:latin typeface="华文楷体" panose="02010600040101010101" pitchFamily="2" charset="-122"/>
                <a:ea typeface="华文楷体" panose="02010600040101010101" pitchFamily="2" charset="-122"/>
              </a:rPr>
              <a:t>余枚。</a:t>
            </a:r>
            <a:endParaRPr lang="zh-CN" altLang="en-US" sz="2400" b="1">
              <a:latin typeface="华文楷体" panose="02010600040101010101" pitchFamily="2" charset="-122"/>
              <a:ea typeface="华文楷体" panose="02010600040101010101" pitchFamily="2" charset="-122"/>
            </a:endParaRPr>
          </a:p>
        </p:txBody>
      </p:sp>
      <p:grpSp>
        <p:nvGrpSpPr>
          <p:cNvPr id="22" name="组合 21"/>
          <p:cNvGrpSpPr/>
          <p:nvPr/>
        </p:nvGrpSpPr>
        <p:grpSpPr>
          <a:xfrm>
            <a:off x="1149181" y="1034314"/>
            <a:ext cx="4062904" cy="5369759"/>
            <a:chOff x="509096" y="1096099"/>
            <a:chExt cx="4062904" cy="5369759"/>
          </a:xfrm>
        </p:grpSpPr>
        <p:sp>
          <p:nvSpPr>
            <p:cNvPr id="19" name="圆角矩形 18"/>
            <p:cNvSpPr/>
            <p:nvPr/>
          </p:nvSpPr>
          <p:spPr bwMode="auto">
            <a:xfrm>
              <a:off x="509096" y="1096099"/>
              <a:ext cx="4062904" cy="5369759"/>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nvGrpSpPr>
            <p:cNvPr id="2" name="组合 1"/>
            <p:cNvGrpSpPr/>
            <p:nvPr/>
          </p:nvGrpSpPr>
          <p:grpSpPr>
            <a:xfrm>
              <a:off x="976183" y="1244384"/>
              <a:ext cx="3138617" cy="2876869"/>
              <a:chOff x="5944652" y="468031"/>
              <a:chExt cx="3124689" cy="2666065"/>
            </a:xfrm>
          </p:grpSpPr>
          <p:pic>
            <p:nvPicPr>
              <p:cNvPr id="3" name="Picture 4" descr="https://timgsa.baidu.com/timg?image&amp;quality=80&amp;size=b9999_10000&amp;sec=1559480867584&amp;di=d3a1046c57ef9e5d47ab3308d34a8bc1&amp;imgtype=0&amp;src=http%3A%2F%2Fmmbiz.qpic.cn%2Fmmbiz_png%2FkDXoqYhF5aZWVvibdPbibU6mibRK2mwqxzV8sDNBTialxCDcwfAXociaEXMticQmYXTImSlic7m1fugBMtIk840nNRGSw%2F640%3Fwx_fmt%3Dpng"/>
              <p:cNvPicPr>
                <a:picLocks noChangeAspect="1" noChangeArrowheads="1"/>
              </p:cNvPicPr>
              <p:nvPr/>
            </p:nvPicPr>
            <p:blipFill>
              <a:blip r:embed="rId3"/>
              <a:stretch>
                <a:fillRect/>
              </a:stretch>
            </p:blipFill>
            <p:spPr bwMode="auto">
              <a:xfrm>
                <a:off x="5944652" y="468031"/>
                <a:ext cx="3124689" cy="23181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矩形 3"/>
              <p:cNvSpPr/>
              <p:nvPr/>
            </p:nvSpPr>
            <p:spPr>
              <a:xfrm>
                <a:off x="6443137" y="2763304"/>
                <a:ext cx="2035714" cy="370792"/>
              </a:xfrm>
              <a:prstGeom prst="rect">
                <a:avLst/>
              </a:prstGeom>
            </p:spPr>
            <p:txBody>
              <a:bodyPr wrap="square">
                <a:spAutoFit/>
              </a:bodyPr>
              <a:lstStyle/>
              <a:p>
                <a:pPr algn="ctr"/>
                <a:r>
                  <a:rPr lang="zh-CN" altLang="en-US" sz="2000" smtClean="0">
                    <a:latin typeface="黑体" pitchFamily="49" charset="-122"/>
                    <a:ea typeface="黑体" pitchFamily="49" charset="-122"/>
                  </a:rPr>
                  <a:t>摩亨佐</a:t>
                </a:r>
                <a:r>
                  <a:rPr lang="en-US" altLang="zh-CN" sz="2000" smtClean="0">
                    <a:latin typeface="黑体" pitchFamily="49" charset="-122"/>
                    <a:ea typeface="黑体" pitchFamily="49" charset="-122"/>
                  </a:rPr>
                  <a:t>·</a:t>
                </a:r>
                <a:r>
                  <a:rPr lang="zh-CN" altLang="en-US" sz="2000" smtClean="0">
                    <a:latin typeface="黑体" pitchFamily="49" charset="-122"/>
                    <a:ea typeface="黑体" pitchFamily="49" charset="-122"/>
                  </a:rPr>
                  <a:t>达罗</a:t>
                </a:r>
                <a:endParaRPr lang="zh-CN" altLang="en-US" sz="2000">
                  <a:latin typeface="黑体" pitchFamily="49" charset="-122"/>
                  <a:ea typeface="黑体" pitchFamily="49" charset="-122"/>
                </a:endParaRPr>
              </a:p>
            </p:txBody>
          </p:sp>
        </p:grpSp>
        <p:grpSp>
          <p:nvGrpSpPr>
            <p:cNvPr id="9" name="组合 8"/>
            <p:cNvGrpSpPr/>
            <p:nvPr/>
          </p:nvGrpSpPr>
          <p:grpSpPr>
            <a:xfrm>
              <a:off x="753763" y="4199878"/>
              <a:ext cx="3571392" cy="2265980"/>
              <a:chOff x="729049" y="4311091"/>
              <a:chExt cx="3571392" cy="2265980"/>
            </a:xfrm>
          </p:grpSpPr>
          <p:pic>
            <p:nvPicPr>
              <p:cNvPr id="2050" name="Picture 2" descr="https://timgsa.baidu.com/timg?image&amp;quality=80&amp;size=b9999_10000&amp;sec=1559485569954&amp;di=57335f8548b6715347bcacabc78fe7ba&amp;imgtype=0&amp;src=http%3A%2F%2Fimg.mp.itc.cn%2Fupload%2F20170414%2F404017e2e94c438080a8bf607d9acf97_th.jpg"/>
              <p:cNvPicPr>
                <a:picLocks noChangeAspect="1" noChangeArrowheads="1"/>
              </p:cNvPicPr>
              <p:nvPr/>
            </p:nvPicPr>
            <p:blipFill>
              <a:blip r:embed="rId4"/>
              <a:stretch>
                <a:fillRect/>
              </a:stretch>
            </p:blipFill>
            <p:spPr bwMode="auto">
              <a:xfrm>
                <a:off x="729049" y="4311091"/>
                <a:ext cx="3571392" cy="18658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矩形 7"/>
              <p:cNvSpPr/>
              <p:nvPr/>
            </p:nvSpPr>
            <p:spPr>
              <a:xfrm>
                <a:off x="1932745" y="6176961"/>
                <a:ext cx="1210588" cy="400110"/>
              </a:xfrm>
              <a:prstGeom prst="rect">
                <a:avLst/>
              </a:prstGeom>
            </p:spPr>
            <p:txBody>
              <a:bodyPr wrap="none">
                <a:spAutoFit/>
              </a:bodyPr>
              <a:lstStyle/>
              <a:p>
                <a:r>
                  <a:rPr lang="zh-CN" altLang="en-US" sz="2000" smtClean="0">
                    <a:latin typeface="黑体" pitchFamily="49" charset="-122"/>
                    <a:ea typeface="黑体" pitchFamily="49" charset="-122"/>
                  </a:rPr>
                  <a:t>印章文字</a:t>
                </a:r>
                <a:endParaRPr lang="zh-CN" altLang="en-US" sz="2000">
                  <a:latin typeface="黑体" pitchFamily="49" charset="-122"/>
                  <a:ea typeface="黑体" pitchFamily="49" charset="-122"/>
                </a:endParaRPr>
              </a:p>
            </p:txBody>
          </p:sp>
        </p:grpSp>
      </p:grpSp>
      <p:sp>
        <p:nvSpPr>
          <p:cNvPr id="10" name="TextBox 9"/>
          <p:cNvSpPr txBox="1"/>
          <p:nvPr/>
        </p:nvSpPr>
        <p:spPr>
          <a:xfrm>
            <a:off x="5461694" y="4473145"/>
            <a:ext cx="6252518" cy="954107"/>
          </a:xfrm>
          <a:prstGeom prst="rect">
            <a:avLst/>
          </a:prstGeom>
          <a:noFill/>
        </p:spPr>
        <p:txBody>
          <a:bodyPr wrap="square" rtlCol="0">
            <a:spAutoFit/>
          </a:bodyPr>
          <a:lstStyle/>
          <a:p>
            <a:r>
              <a:rPr lang="zh-CN" altLang="en-US" sz="2800" b="1" smtClean="0">
                <a:solidFill>
                  <a:schemeClr val="accent3">
                    <a:lumMod val="50000"/>
                  </a:schemeClr>
                </a:solidFill>
                <a:latin typeface="华文细黑" panose="02010600040101010101" pitchFamily="2" charset="-122"/>
                <a:ea typeface="华文细黑" panose="02010600040101010101" pitchFamily="2" charset="-122"/>
              </a:rPr>
              <a:t>       从这些考古发现中你能知道关于哈拉帕文化的哪些信息？</a:t>
            </a:r>
            <a:endParaRPr lang="zh-CN" altLang="en-US" sz="2800" b="1">
              <a:solidFill>
                <a:schemeClr val="accent3">
                  <a:lumMod val="50000"/>
                </a:schemeClr>
              </a:solidFill>
              <a:latin typeface="华文细黑" panose="02010600040101010101" pitchFamily="2" charset="-122"/>
              <a:ea typeface="华文细黑" panose="02010600040101010101" pitchFamily="2" charset="-122"/>
            </a:endParaRPr>
          </a:p>
        </p:txBody>
      </p:sp>
      <p:sp>
        <p:nvSpPr>
          <p:cNvPr id="11" name="准备 4"/>
          <p:cNvSpPr/>
          <p:nvPr/>
        </p:nvSpPr>
        <p:spPr bwMode="auto">
          <a:xfrm>
            <a:off x="8482503" y="5193983"/>
            <a:ext cx="3556373" cy="1383088"/>
          </a:xfrm>
          <a:prstGeom prst="flowChartPreparation">
            <a:avLst/>
          </a:prstGeom>
          <a:solidFill>
            <a:schemeClr val="bg2">
              <a:lumMod val="75000"/>
              <a:alpha val="89000"/>
            </a:schemeClr>
          </a:solidFill>
          <a:ln w="9525" cap="flat" cmpd="sng" algn="ctr">
            <a:solidFill>
              <a:schemeClr val="tx1"/>
            </a:solidFill>
            <a:prstDash val="solid"/>
            <a:round/>
            <a:headEnd type="none" w="med" len="med"/>
            <a:tailEnd type="none" w="med" len="med"/>
          </a:ln>
          <a:effectLst>
            <a:softEdge rad="38100"/>
          </a:effectLst>
          <a:scene3d>
            <a:camera prst="orthographicFront"/>
            <a:lightRig rig="threePt" dir="t"/>
          </a:scene3d>
          <a:sp3d>
            <a:bevelT/>
            <a:bevelB/>
          </a:sp3d>
        </p:spPr>
        <p:txBody>
          <a:bodyPr/>
          <a:lstStyle/>
          <a:p>
            <a:pPr algn="ctr" eaLnBrk="1" hangingPunct="1">
              <a:buFont typeface="Arial" pitchFamily="34" charset="0"/>
              <a:buNone/>
              <a:defRPr/>
            </a:pPr>
            <a:r>
              <a:rPr lang="zh-CN" altLang="en-US" sz="2800" smtClean="0">
                <a:solidFill>
                  <a:schemeClr val="accent2"/>
                </a:solidFill>
                <a:latin typeface="Lantinghei SC Demibold" charset="-122"/>
                <a:ea typeface="Lantinghei SC Demibold" charset="-122"/>
                <a:cs typeface="Lantinghei SC Demibold" charset="-122"/>
              </a:rPr>
              <a:t>从事农业</a:t>
            </a:r>
            <a:endParaRPr lang="en-US" altLang="zh-CN" sz="2800" smtClean="0">
              <a:solidFill>
                <a:schemeClr val="accent2"/>
              </a:solidFill>
              <a:latin typeface="Lantinghei SC Demibold" charset="-122"/>
              <a:ea typeface="Lantinghei SC Demibold" charset="-122"/>
              <a:cs typeface="Lantinghei SC Demibold" charset="-122"/>
            </a:endParaRPr>
          </a:p>
          <a:p>
            <a:pPr algn="ctr" eaLnBrk="1" hangingPunct="1">
              <a:buFont typeface="Arial" pitchFamily="34" charset="0"/>
              <a:buNone/>
              <a:defRPr/>
            </a:pPr>
            <a:r>
              <a:rPr lang="zh-CN" altLang="en-US" sz="2800" smtClean="0">
                <a:solidFill>
                  <a:schemeClr val="accent2"/>
                </a:solidFill>
                <a:latin typeface="Lantinghei SC Demibold" charset="-122"/>
                <a:ea typeface="Lantinghei SC Demibold" charset="-122"/>
                <a:cs typeface="Lantinghei SC Demibold" charset="-122"/>
              </a:rPr>
              <a:t>手工业发达</a:t>
            </a:r>
            <a:endParaRPr lang="en-US" altLang="zh-CN" sz="2800" smtClean="0">
              <a:solidFill>
                <a:schemeClr val="accent2"/>
              </a:solidFill>
              <a:latin typeface="Lantinghei SC Demibold" charset="-122"/>
              <a:ea typeface="Lantinghei SC Demibold" charset="-122"/>
              <a:cs typeface="Lantinghei SC Demibold" charset="-122"/>
            </a:endParaRPr>
          </a:p>
          <a:p>
            <a:pPr algn="ctr" eaLnBrk="1" hangingPunct="1">
              <a:buFont typeface="Arial" pitchFamily="34" charset="0"/>
              <a:buNone/>
              <a:defRPr/>
            </a:pPr>
            <a:r>
              <a:rPr lang="zh-CN" altLang="en-US" sz="2800" smtClean="0">
                <a:solidFill>
                  <a:schemeClr val="accent2"/>
                </a:solidFill>
                <a:latin typeface="Lantinghei SC Demibold" charset="-122"/>
                <a:ea typeface="Lantinghei SC Demibold" charset="-122"/>
                <a:cs typeface="Lantinghei SC Demibold" charset="-122"/>
              </a:rPr>
              <a:t>自然崇拜</a:t>
            </a:r>
            <a:endParaRPr lang="en-US" altLang="zh-CN" sz="2800" smtClean="0">
              <a:solidFill>
                <a:schemeClr val="accent2"/>
              </a:solidFill>
              <a:latin typeface="Lantinghei SC Demibold" charset="-122"/>
              <a:ea typeface="Lantinghei SC Demibold" charset="-122"/>
              <a:cs typeface="Lantinghei SC Demibold" charset="-122"/>
            </a:endParaRPr>
          </a:p>
          <a:p>
            <a:pPr algn="ctr" eaLnBrk="1" hangingPunct="1">
              <a:buFont typeface="Arial" pitchFamily="34" charset="0"/>
              <a:buNone/>
              <a:defRPr/>
            </a:pPr>
            <a:endParaRPr lang="zh-CN" altLang="en-US" sz="2800">
              <a:solidFill>
                <a:schemeClr val="accent2"/>
              </a:solidFill>
              <a:latin typeface="Lantinghei SC Demibold" charset="-122"/>
              <a:ea typeface="Lantinghei SC Demibold" charset="-122"/>
              <a:cs typeface="Lantinghei SC Demibold" charset="-122"/>
            </a:endParaRPr>
          </a:p>
        </p:txBody>
      </p:sp>
      <p:cxnSp>
        <p:nvCxnSpPr>
          <p:cNvPr id="13" name="直接连接符 12"/>
          <p:cNvCxnSpPr/>
          <p:nvPr/>
        </p:nvCxnSpPr>
        <p:spPr bwMode="auto">
          <a:xfrm flipV="1">
            <a:off x="10033694" y="1705232"/>
            <a:ext cx="1396313" cy="24713"/>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直接连接符 19"/>
          <p:cNvCxnSpPr/>
          <p:nvPr/>
        </p:nvCxnSpPr>
        <p:spPr bwMode="auto">
          <a:xfrm flipV="1">
            <a:off x="5461694" y="2075935"/>
            <a:ext cx="1396313" cy="24713"/>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 name="直接连接符 20"/>
          <p:cNvCxnSpPr/>
          <p:nvPr/>
        </p:nvCxnSpPr>
        <p:spPr bwMode="auto">
          <a:xfrm flipV="1">
            <a:off x="7961878" y="2458995"/>
            <a:ext cx="2380735" cy="24714"/>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直接连接符 22"/>
          <p:cNvCxnSpPr/>
          <p:nvPr/>
        </p:nvCxnSpPr>
        <p:spPr bwMode="auto">
          <a:xfrm>
            <a:off x="10775098" y="2829699"/>
            <a:ext cx="593124" cy="361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直接连接符 26"/>
          <p:cNvCxnSpPr/>
          <p:nvPr/>
        </p:nvCxnSpPr>
        <p:spPr bwMode="auto">
          <a:xfrm>
            <a:off x="5614094" y="3147362"/>
            <a:ext cx="1000897" cy="361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直接连接符 27"/>
          <p:cNvCxnSpPr/>
          <p:nvPr/>
        </p:nvCxnSpPr>
        <p:spPr bwMode="auto">
          <a:xfrm>
            <a:off x="6114542" y="3548145"/>
            <a:ext cx="743465" cy="1588"/>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直接连接符 28"/>
          <p:cNvCxnSpPr/>
          <p:nvPr/>
        </p:nvCxnSpPr>
        <p:spPr bwMode="auto">
          <a:xfrm>
            <a:off x="5805623" y="4289988"/>
            <a:ext cx="2104768" cy="361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25" name="组合 24"/>
          <p:cNvGrpSpPr/>
          <p:nvPr/>
        </p:nvGrpSpPr>
        <p:grpSpPr>
          <a:xfrm>
            <a:off x="509096" y="189496"/>
            <a:ext cx="2760256" cy="894246"/>
            <a:chOff x="494270" y="446074"/>
            <a:chExt cx="2760256" cy="894246"/>
          </a:xfrm>
        </p:grpSpPr>
        <p:sp>
          <p:nvSpPr>
            <p:cNvPr id="26" name="TextBox 25"/>
            <p:cNvSpPr txBox="1"/>
            <p:nvPr/>
          </p:nvSpPr>
          <p:spPr>
            <a:xfrm>
              <a:off x="1232964" y="597297"/>
              <a:ext cx="2021562"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文明发祥</a:t>
              </a:r>
              <a:endParaRPr lang="zh-CN" altLang="en-US" sz="3200" b="1">
                <a:solidFill>
                  <a:schemeClr val="accent1"/>
                </a:solidFill>
                <a:latin typeface="方正小标宋简体" pitchFamily="65" charset="-122"/>
                <a:ea typeface="方正小标宋简体" pitchFamily="65" charset="-122"/>
              </a:endParaRPr>
            </a:p>
          </p:txBody>
        </p:sp>
        <p:pic>
          <p:nvPicPr>
            <p:cNvPr id="30"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5"/>
            <a:srcRect b="9295"/>
            <a:stretch>
              <a:fillRect/>
            </a:stretch>
          </p:blipFill>
          <p:spPr bwMode="auto">
            <a:xfrm>
              <a:off x="494270" y="446074"/>
              <a:ext cx="738694" cy="894246"/>
            </a:xfrm>
            <a:prstGeom prst="ellipse">
              <a:avLst/>
            </a:prstGeom>
            <a:ln>
              <a:noFill/>
            </a:ln>
            <a:effectLst>
              <a:softEdge rad="112500"/>
            </a:effectLst>
          </p:spPr>
        </p:pic>
      </p:grpSp>
      <p:sp>
        <p:nvSpPr>
          <p:cNvPr id="35" name="椭圆 34"/>
          <p:cNvSpPr/>
          <p:nvPr/>
        </p:nvSpPr>
        <p:spPr bwMode="auto">
          <a:xfrm>
            <a:off x="275676"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哈</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6" name="椭圆 35"/>
          <p:cNvSpPr/>
          <p:nvPr/>
        </p:nvSpPr>
        <p:spPr bwMode="auto">
          <a:xfrm>
            <a:off x="293512"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拉</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7" name="椭圆 36"/>
          <p:cNvSpPr/>
          <p:nvPr/>
        </p:nvSpPr>
        <p:spPr bwMode="auto">
          <a:xfrm>
            <a:off x="304506" y="330958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帕境</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8" name="椭圆 37"/>
          <p:cNvSpPr/>
          <p:nvPr/>
        </p:nvSpPr>
        <p:spPr bwMode="auto">
          <a:xfrm>
            <a:off x="329220" y="4162215"/>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文</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9" name="椭圆 38"/>
          <p:cNvSpPr/>
          <p:nvPr/>
        </p:nvSpPr>
        <p:spPr bwMode="auto">
          <a:xfrm>
            <a:off x="333336" y="499425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化</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2000"/>
                                        <p:tgtEl>
                                          <p:spTgt spid="2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1"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2000"/>
                                        <p:tgtEl>
                                          <p:spTgt spid="1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1000"/>
                                        <p:tgtEl>
                                          <p:spTgt spid="1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1000"/>
                                        <p:tgtEl>
                                          <p:spTgt spid="20"/>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1000"/>
                                        <p:tgtEl>
                                          <p:spTgt spid="21"/>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1000"/>
                                        <p:tgtEl>
                                          <p:spTgt spid="23"/>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2" presetClass="entr" presetSubtype="8" fill="hold" nodeType="click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1000"/>
                                        <p:tgtEl>
                                          <p:spTgt spid="27"/>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2" presetClass="entr" presetSubtype="8" fill="hold" nodeType="click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left)">
                                      <p:cBhvr>
                                        <p:cTn id="55" dur="1000"/>
                                        <p:tgtEl>
                                          <p:spTgt spid="28"/>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22" presetClass="entr" presetSubtype="8" fill="hold" nodeType="click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1000"/>
                                        <p:tgtEl>
                                          <p:spTgt spid="29"/>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22" presetClass="entr" presetSubtype="1"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up)">
                                      <p:cBhvr>
                                        <p:cTn id="67"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19" name="图片 424961" descr="2-c"/>
          <p:cNvPicPr>
            <a:picLocks noChangeAspect="1" noChangeArrowheads="1"/>
          </p:cNvPicPr>
          <p:nvPr/>
        </p:nvPicPr>
        <p:blipFill>
          <a:blip r:embed="rId3"/>
          <a:stretch>
            <a:fillRect/>
          </a:stretch>
        </p:blipFill>
        <p:spPr bwMode="auto">
          <a:xfrm>
            <a:off x="5117507" y="954482"/>
            <a:ext cx="4719637" cy="5334000"/>
          </a:xfrm>
          <a:prstGeom prst="rect">
            <a:avLst/>
          </a:prstGeom>
          <a:noFill/>
          <a:ln w="9525">
            <a:noFill/>
            <a:miter lim="800000"/>
          </a:ln>
        </p:spPr>
      </p:pic>
      <p:grpSp>
        <p:nvGrpSpPr>
          <p:cNvPr id="27" name="组合 26"/>
          <p:cNvGrpSpPr/>
          <p:nvPr/>
        </p:nvGrpSpPr>
        <p:grpSpPr>
          <a:xfrm>
            <a:off x="5429709" y="942125"/>
            <a:ext cx="2438400" cy="2104840"/>
            <a:chOff x="2058944" y="693649"/>
            <a:chExt cx="2438400" cy="2104840"/>
          </a:xfrm>
        </p:grpSpPr>
        <p:sp>
          <p:nvSpPr>
            <p:cNvPr id="20" name="Line 5"/>
            <p:cNvSpPr>
              <a:spLocks noChangeShapeType="1"/>
            </p:cNvSpPr>
            <p:nvPr/>
          </p:nvSpPr>
          <p:spPr bwMode="auto">
            <a:xfrm>
              <a:off x="2058944" y="693649"/>
              <a:ext cx="381000" cy="325438"/>
            </a:xfrm>
            <a:prstGeom prst="line">
              <a:avLst/>
            </a:prstGeom>
            <a:noFill/>
            <a:ln w="76200">
              <a:solidFill>
                <a:srgbClr val="FF0000"/>
              </a:solidFill>
              <a:round/>
              <a:tailEnd type="triangle" w="med" len="med"/>
            </a:ln>
          </p:spPr>
          <p:txBody>
            <a:bodyPr lIns="121917" tIns="60958" rIns="121917" bIns="60958"/>
            <a:lstStyle/>
            <a:p>
              <a:endParaRPr lang="zh-CN" altLang="en-US"/>
            </a:p>
          </p:txBody>
        </p:sp>
        <p:sp>
          <p:nvSpPr>
            <p:cNvPr id="21" name="Line 5"/>
            <p:cNvSpPr>
              <a:spLocks noChangeShapeType="1"/>
            </p:cNvSpPr>
            <p:nvPr/>
          </p:nvSpPr>
          <p:spPr bwMode="auto">
            <a:xfrm>
              <a:off x="2487569" y="1074649"/>
              <a:ext cx="381000" cy="325438"/>
            </a:xfrm>
            <a:prstGeom prst="line">
              <a:avLst/>
            </a:prstGeom>
            <a:noFill/>
            <a:ln w="76200">
              <a:solidFill>
                <a:srgbClr val="FF0000"/>
              </a:solidFill>
              <a:round/>
              <a:tailEnd type="triangle" w="med" len="med"/>
            </a:ln>
          </p:spPr>
          <p:txBody>
            <a:bodyPr lIns="121917" tIns="60958" rIns="121917" bIns="60958"/>
            <a:lstStyle/>
            <a:p>
              <a:endParaRPr lang="zh-CN" altLang="en-US"/>
            </a:p>
          </p:txBody>
        </p:sp>
        <p:sp>
          <p:nvSpPr>
            <p:cNvPr id="22" name="Line 5"/>
            <p:cNvSpPr>
              <a:spLocks noChangeShapeType="1"/>
            </p:cNvSpPr>
            <p:nvPr/>
          </p:nvSpPr>
          <p:spPr bwMode="auto">
            <a:xfrm>
              <a:off x="2916194" y="1455649"/>
              <a:ext cx="381000" cy="325438"/>
            </a:xfrm>
            <a:prstGeom prst="line">
              <a:avLst/>
            </a:prstGeom>
            <a:noFill/>
            <a:ln w="76200">
              <a:solidFill>
                <a:srgbClr val="FF0000"/>
              </a:solidFill>
              <a:round/>
              <a:tailEnd type="triangle" w="med" len="med"/>
            </a:ln>
          </p:spPr>
          <p:txBody>
            <a:bodyPr lIns="121917" tIns="60958" rIns="121917" bIns="60958"/>
            <a:lstStyle/>
            <a:p>
              <a:endParaRPr lang="zh-CN" altLang="en-US"/>
            </a:p>
          </p:txBody>
        </p:sp>
        <p:sp>
          <p:nvSpPr>
            <p:cNvPr id="23" name="Line 5"/>
            <p:cNvSpPr>
              <a:spLocks noChangeShapeType="1"/>
            </p:cNvSpPr>
            <p:nvPr/>
          </p:nvSpPr>
          <p:spPr bwMode="auto">
            <a:xfrm>
              <a:off x="3344819" y="1836649"/>
              <a:ext cx="381000" cy="325438"/>
            </a:xfrm>
            <a:prstGeom prst="line">
              <a:avLst/>
            </a:prstGeom>
            <a:noFill/>
            <a:ln w="76200">
              <a:solidFill>
                <a:srgbClr val="FF0000"/>
              </a:solidFill>
              <a:round/>
              <a:tailEnd type="triangle" w="med" len="med"/>
            </a:ln>
          </p:spPr>
          <p:txBody>
            <a:bodyPr lIns="121917" tIns="60958" rIns="121917" bIns="60958"/>
            <a:lstStyle/>
            <a:p>
              <a:endParaRPr lang="zh-CN" altLang="en-US"/>
            </a:p>
          </p:txBody>
        </p:sp>
        <p:sp>
          <p:nvSpPr>
            <p:cNvPr id="24" name="Line 5"/>
            <p:cNvSpPr>
              <a:spLocks noChangeShapeType="1"/>
            </p:cNvSpPr>
            <p:nvPr/>
          </p:nvSpPr>
          <p:spPr bwMode="auto">
            <a:xfrm>
              <a:off x="3773444" y="2217649"/>
              <a:ext cx="381000" cy="325438"/>
            </a:xfrm>
            <a:prstGeom prst="line">
              <a:avLst/>
            </a:prstGeom>
            <a:noFill/>
            <a:ln w="76200">
              <a:solidFill>
                <a:srgbClr val="FF0000"/>
              </a:solidFill>
              <a:round/>
              <a:tailEnd type="triangle" w="med" len="med"/>
            </a:ln>
          </p:spPr>
          <p:txBody>
            <a:bodyPr lIns="121917" tIns="60958" rIns="121917" bIns="60958"/>
            <a:lstStyle/>
            <a:p>
              <a:endParaRPr lang="zh-CN" altLang="en-US"/>
            </a:p>
          </p:txBody>
        </p:sp>
        <p:sp>
          <p:nvSpPr>
            <p:cNvPr id="25" name="Line 5"/>
            <p:cNvSpPr>
              <a:spLocks noChangeShapeType="1"/>
            </p:cNvSpPr>
            <p:nvPr/>
          </p:nvSpPr>
          <p:spPr bwMode="auto">
            <a:xfrm>
              <a:off x="4116344" y="2473051"/>
              <a:ext cx="381000" cy="325438"/>
            </a:xfrm>
            <a:prstGeom prst="line">
              <a:avLst/>
            </a:prstGeom>
            <a:noFill/>
            <a:ln w="76200">
              <a:solidFill>
                <a:srgbClr val="FF0000"/>
              </a:solidFill>
              <a:round/>
              <a:tailEnd type="triangle" w="med" len="med"/>
            </a:ln>
          </p:spPr>
          <p:txBody>
            <a:bodyPr lIns="121917" tIns="60958" rIns="121917" bIns="60958"/>
            <a:lstStyle/>
            <a:p>
              <a:endParaRPr lang="zh-CN" altLang="en-US"/>
            </a:p>
          </p:txBody>
        </p:sp>
      </p:grpSp>
      <p:sp>
        <p:nvSpPr>
          <p:cNvPr id="28" name="圆角矩形 27"/>
          <p:cNvSpPr/>
          <p:nvPr/>
        </p:nvSpPr>
        <p:spPr>
          <a:xfrm>
            <a:off x="5223055" y="2510122"/>
            <a:ext cx="1873529" cy="557742"/>
          </a:xfrm>
          <a:prstGeom prst="roundRect">
            <a:avLst/>
          </a:prstGeom>
          <a:solidFill>
            <a:srgbClr val="FFFF00"/>
          </a:solidFill>
          <a:ln w="19050">
            <a:solidFill>
              <a:srgbClr val="FFFF00"/>
            </a:solid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smtClean="0">
                <a:latin typeface="隶书" pitchFamily="49" charset="-122"/>
                <a:ea typeface="隶书" panose="02010509060101010101" pitchFamily="49" charset="-122"/>
              </a:rPr>
              <a:t>雅利安人</a:t>
            </a:r>
            <a:endParaRPr lang="zh-CN" altLang="en-US" sz="3200" b="1">
              <a:latin typeface="隶书" pitchFamily="49" charset="-122"/>
              <a:ea typeface="隶书" panose="02010509060101010101" pitchFamily="49" charset="-122"/>
            </a:endParaRPr>
          </a:p>
        </p:txBody>
      </p:sp>
      <p:grpSp>
        <p:nvGrpSpPr>
          <p:cNvPr id="46" name="组合 41"/>
          <p:cNvGrpSpPr/>
          <p:nvPr/>
        </p:nvGrpSpPr>
        <p:grpSpPr>
          <a:xfrm>
            <a:off x="509096" y="189496"/>
            <a:ext cx="2430200" cy="894246"/>
            <a:chOff x="494270" y="446074"/>
            <a:chExt cx="2567413" cy="894246"/>
          </a:xfrm>
        </p:grpSpPr>
        <p:sp>
          <p:nvSpPr>
            <p:cNvPr id="47" name="TextBox 46"/>
            <p:cNvSpPr txBox="1"/>
            <p:nvPr/>
          </p:nvSpPr>
          <p:spPr>
            <a:xfrm>
              <a:off x="1232964" y="597297"/>
              <a:ext cx="1828719"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吠陀教</a:t>
              </a:r>
              <a:endParaRPr lang="zh-CN" altLang="en-US" sz="3200" b="1">
                <a:solidFill>
                  <a:schemeClr val="accent1"/>
                </a:solidFill>
                <a:latin typeface="方正小标宋简体" pitchFamily="65" charset="-122"/>
                <a:ea typeface="方正小标宋简体" pitchFamily="65" charset="-122"/>
              </a:endParaRPr>
            </a:p>
          </p:txBody>
        </p:sp>
        <p:pic>
          <p:nvPicPr>
            <p:cNvPr id="4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4"/>
            <a:srcRect b="9295"/>
            <a:stretch>
              <a:fillRect/>
            </a:stretch>
          </p:blipFill>
          <p:spPr bwMode="auto">
            <a:xfrm>
              <a:off x="494270" y="446074"/>
              <a:ext cx="738694" cy="894246"/>
            </a:xfrm>
            <a:prstGeom prst="ellipse">
              <a:avLst/>
            </a:prstGeom>
            <a:ln>
              <a:noFill/>
            </a:ln>
            <a:effectLst>
              <a:softEdge rad="112500"/>
            </a:effectLst>
          </p:spPr>
        </p:pic>
      </p:grpSp>
      <p:grpSp>
        <p:nvGrpSpPr>
          <p:cNvPr id="57" name="组合 56"/>
          <p:cNvGrpSpPr/>
          <p:nvPr/>
        </p:nvGrpSpPr>
        <p:grpSpPr>
          <a:xfrm>
            <a:off x="191392" y="1360196"/>
            <a:ext cx="2747904" cy="2545058"/>
            <a:chOff x="191392" y="1360196"/>
            <a:chExt cx="2747904" cy="2545058"/>
          </a:xfrm>
        </p:grpSpPr>
        <p:sp>
          <p:nvSpPr>
            <p:cNvPr id="49" name="圆角矩形 48"/>
            <p:cNvSpPr/>
            <p:nvPr/>
          </p:nvSpPr>
          <p:spPr>
            <a:xfrm>
              <a:off x="191392" y="3329521"/>
              <a:ext cx="2747904" cy="575733"/>
            </a:xfrm>
            <a:prstGeom prst="roundRect">
              <a:avLst>
                <a:gd name="adj" fmla="val 50000"/>
              </a:avLst>
            </a:prstGeom>
            <a:solidFill>
              <a:srgbClr val="FFC000"/>
            </a:solid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smtClean="0">
                  <a:latin typeface="隶书" pitchFamily="49" charset="-122"/>
                  <a:ea typeface="隶书" panose="02010509060101010101" pitchFamily="49" charset="-122"/>
                </a:rPr>
                <a:t>雅利安 瓦尔那</a:t>
              </a:r>
              <a:endParaRPr lang="zh-CN" altLang="en-US" sz="2800">
                <a:latin typeface="隶书" pitchFamily="49" charset="-122"/>
                <a:ea typeface="隶书" panose="02010509060101010101" pitchFamily="49" charset="-122"/>
              </a:endParaRPr>
            </a:p>
          </p:txBody>
        </p:sp>
        <p:pic>
          <p:nvPicPr>
            <p:cNvPr id="51" name="Picture 3" descr="站立的分别是英国首相劳合·乔治（左二）、法国总理克里孟梭（左三）和美国总统威尔逊（右一"/>
            <p:cNvPicPr>
              <a:picLocks noChangeAspect="1" noChangeArrowheads="1"/>
            </p:cNvPicPr>
            <p:nvPr/>
          </p:nvPicPr>
          <p:blipFill>
            <a:blip r:embed="rId5"/>
            <a:stretch>
              <a:fillRect/>
            </a:stretch>
          </p:blipFill>
          <p:spPr bwMode="auto">
            <a:xfrm>
              <a:off x="778095" y="1360196"/>
              <a:ext cx="1590487" cy="1927862"/>
            </a:xfrm>
            <a:prstGeom prst="rect">
              <a:avLst/>
            </a:prstGeom>
            <a:noFill/>
            <a:ln w="9525">
              <a:solidFill>
                <a:srgbClr val="519CD6"/>
              </a:solidFill>
              <a:miter lim="800000"/>
            </a:ln>
          </p:spPr>
        </p:pic>
      </p:grpSp>
      <p:grpSp>
        <p:nvGrpSpPr>
          <p:cNvPr id="58" name="组合 57"/>
          <p:cNvGrpSpPr/>
          <p:nvPr/>
        </p:nvGrpSpPr>
        <p:grpSpPr>
          <a:xfrm>
            <a:off x="2245016" y="2845097"/>
            <a:ext cx="3070581" cy="3220457"/>
            <a:chOff x="2245016" y="2845097"/>
            <a:chExt cx="3070581" cy="3220457"/>
          </a:xfrm>
        </p:grpSpPr>
        <p:sp>
          <p:nvSpPr>
            <p:cNvPr id="50" name="圆角矩形 49"/>
            <p:cNvSpPr/>
            <p:nvPr/>
          </p:nvSpPr>
          <p:spPr>
            <a:xfrm>
              <a:off x="2245016" y="5214045"/>
              <a:ext cx="3070581" cy="851509"/>
            </a:xfrm>
            <a:prstGeom prst="roundRect">
              <a:avLst/>
            </a:prstGeom>
            <a:solidFill>
              <a:srgbClr val="FFC000"/>
            </a:solidFill>
            <a:ln w="190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smtClean="0">
                  <a:latin typeface="隶书" pitchFamily="49" charset="-122"/>
                  <a:ea typeface="隶书" panose="02010509060101010101" pitchFamily="49" charset="-122"/>
                </a:rPr>
                <a:t>达萨 瓦尔那</a:t>
              </a:r>
              <a:endParaRPr lang="en-US" altLang="zh-CN" sz="3200" smtClean="0">
                <a:latin typeface="隶书" pitchFamily="49" charset="-122"/>
                <a:ea typeface="隶书" panose="02010509060101010101" pitchFamily="49" charset="-122"/>
              </a:endParaRPr>
            </a:p>
            <a:p>
              <a:pPr algn="ctr"/>
              <a:r>
                <a:rPr lang="zh-CN" altLang="en-US" sz="2000" smtClean="0">
                  <a:latin typeface="黑体" pitchFamily="49" charset="-122"/>
                  <a:ea typeface="黑体" pitchFamily="49" charset="-122"/>
                </a:rPr>
                <a:t>（达罗毗荼人）</a:t>
              </a:r>
              <a:endParaRPr lang="zh-CN" altLang="en-US" sz="2000">
                <a:latin typeface="黑体" pitchFamily="49" charset="-122"/>
                <a:ea typeface="黑体" pitchFamily="49" charset="-122"/>
              </a:endParaRPr>
            </a:p>
          </p:txBody>
        </p:sp>
        <p:pic>
          <p:nvPicPr>
            <p:cNvPr id="52" name="Picture 2"/>
            <p:cNvPicPr>
              <a:picLocks noChangeAspect="1" noChangeArrowheads="1"/>
            </p:cNvPicPr>
            <p:nvPr/>
          </p:nvPicPr>
          <p:blipFill>
            <a:blip r:embed="rId6"/>
            <a:stretch>
              <a:fillRect/>
            </a:stretch>
          </p:blipFill>
          <p:spPr bwMode="auto">
            <a:xfrm>
              <a:off x="2939296" y="2845097"/>
              <a:ext cx="1794360" cy="2331877"/>
            </a:xfrm>
            <a:prstGeom prst="rect">
              <a:avLst/>
            </a:prstGeom>
            <a:noFill/>
            <a:ln w="9525">
              <a:solidFill>
                <a:srgbClr val="519CD6"/>
              </a:solidFill>
              <a:miter lim="800000"/>
            </a:ln>
            <a:effectLst/>
          </p:spPr>
        </p:pic>
      </p:grpSp>
      <p:sp>
        <p:nvSpPr>
          <p:cNvPr id="59" name="下箭头 58"/>
          <p:cNvSpPr/>
          <p:nvPr/>
        </p:nvSpPr>
        <p:spPr bwMode="auto">
          <a:xfrm flipH="1">
            <a:off x="9897142" y="304523"/>
            <a:ext cx="292525" cy="6400800"/>
          </a:xfrm>
          <a:prstGeom prst="downArrow">
            <a:avLst/>
          </a:prstGeom>
          <a:solidFill>
            <a:srgbClr val="AD8C95"/>
          </a:solidFill>
          <a:ln w="63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60" name="TextBox 59"/>
          <p:cNvSpPr txBox="1"/>
          <p:nvPr/>
        </p:nvSpPr>
        <p:spPr>
          <a:xfrm>
            <a:off x="9627075" y="4871370"/>
            <a:ext cx="2611956" cy="646331"/>
          </a:xfrm>
          <a:prstGeom prst="rect">
            <a:avLst/>
          </a:prstGeom>
          <a:noFill/>
        </p:spPr>
        <p:txBody>
          <a:bodyPr wrap="square" rtlCol="0">
            <a:spAutoFit/>
          </a:bodyPr>
          <a:lstStyle/>
          <a:p>
            <a:r>
              <a:rPr lang="zh-CN" altLang="en-US" sz="3600" b="1" smtClean="0">
                <a:solidFill>
                  <a:srgbClr val="3333FF"/>
                </a:solidFill>
                <a:latin typeface="华文楷体" panose="02010600040101010101" pitchFamily="2" charset="-122"/>
                <a:ea typeface="华文楷体" panose="02010600040101010101" pitchFamily="2" charset="-122"/>
              </a:rPr>
              <a:t>“吠陀时代”</a:t>
            </a:r>
            <a:endParaRPr lang="zh-CN" altLang="en-US" sz="3600" b="1">
              <a:solidFill>
                <a:srgbClr val="3333FF"/>
              </a:solidFill>
              <a:latin typeface="华文楷体" panose="02010600040101010101" pitchFamily="2" charset="-122"/>
              <a:ea typeface="华文楷体" panose="02010600040101010101" pitchFamily="2" charset="-122"/>
            </a:endParaRPr>
          </a:p>
        </p:txBody>
      </p:sp>
      <p:grpSp>
        <p:nvGrpSpPr>
          <p:cNvPr id="61" name="组合 60"/>
          <p:cNvGrpSpPr/>
          <p:nvPr/>
        </p:nvGrpSpPr>
        <p:grpSpPr>
          <a:xfrm>
            <a:off x="10116221" y="3174286"/>
            <a:ext cx="1706803" cy="461665"/>
            <a:chOff x="6372353" y="489003"/>
            <a:chExt cx="1706803" cy="461665"/>
          </a:xfrm>
        </p:grpSpPr>
        <p:sp>
          <p:nvSpPr>
            <p:cNvPr id="62" name="TextBox 61"/>
            <p:cNvSpPr txBox="1"/>
            <p:nvPr/>
          </p:nvSpPr>
          <p:spPr>
            <a:xfrm>
              <a:off x="6522204" y="489003"/>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2300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63" name="矩形 62"/>
            <p:cNvSpPr/>
            <p:nvPr/>
          </p:nvSpPr>
          <p:spPr bwMode="auto">
            <a:xfrm>
              <a:off x="6372353" y="703988"/>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64" name="组合 63"/>
          <p:cNvGrpSpPr/>
          <p:nvPr/>
        </p:nvGrpSpPr>
        <p:grpSpPr>
          <a:xfrm>
            <a:off x="10120337" y="3709064"/>
            <a:ext cx="1690330" cy="461665"/>
            <a:chOff x="6376469" y="1023781"/>
            <a:chExt cx="1690330" cy="461665"/>
          </a:xfrm>
        </p:grpSpPr>
        <p:sp>
          <p:nvSpPr>
            <p:cNvPr id="65" name="TextBox 64"/>
            <p:cNvSpPr txBox="1"/>
            <p:nvPr/>
          </p:nvSpPr>
          <p:spPr>
            <a:xfrm>
              <a:off x="6509847" y="1023781"/>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1700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66" name="矩形 65"/>
            <p:cNvSpPr/>
            <p:nvPr/>
          </p:nvSpPr>
          <p:spPr bwMode="auto">
            <a:xfrm>
              <a:off x="6376469" y="1214741"/>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67" name="组合 66"/>
          <p:cNvGrpSpPr/>
          <p:nvPr/>
        </p:nvGrpSpPr>
        <p:grpSpPr>
          <a:xfrm>
            <a:off x="10121033" y="4089796"/>
            <a:ext cx="1701991" cy="461665"/>
            <a:chOff x="6377165" y="1404513"/>
            <a:chExt cx="1701991" cy="461665"/>
          </a:xfrm>
        </p:grpSpPr>
        <p:sp>
          <p:nvSpPr>
            <p:cNvPr id="68" name="TextBox 67"/>
            <p:cNvSpPr txBox="1"/>
            <p:nvPr/>
          </p:nvSpPr>
          <p:spPr>
            <a:xfrm>
              <a:off x="6522204" y="1404513"/>
              <a:ext cx="1556952" cy="461665"/>
            </a:xfrm>
            <a:prstGeom prst="rect">
              <a:avLst/>
            </a:prstGeom>
            <a:noFill/>
          </p:spPr>
          <p:txBody>
            <a:bodyPr wrap="square" rtlCol="0">
              <a:spAutoFit/>
            </a:bodyPr>
            <a:lstStyle/>
            <a:p>
              <a:r>
                <a:rPr lang="zh-CN" altLang="en-US" sz="2400" b="1" smtClean="0">
                  <a:solidFill>
                    <a:srgbClr val="FF0000"/>
                  </a:solidFill>
                  <a:latin typeface="黑体" pitchFamily="49" charset="-122"/>
                  <a:ea typeface="黑体" pitchFamily="49" charset="-122"/>
                </a:rPr>
                <a:t>前</a:t>
              </a:r>
              <a:r>
                <a:rPr lang="en-US" altLang="zh-CN" sz="2400" b="1" smtClean="0">
                  <a:solidFill>
                    <a:srgbClr val="FF0000"/>
                  </a:solidFill>
                  <a:latin typeface="黑体" pitchFamily="49" charset="-122"/>
                  <a:ea typeface="黑体" pitchFamily="49" charset="-122"/>
                </a:rPr>
                <a:t>1500</a:t>
              </a:r>
              <a:r>
                <a:rPr lang="zh-CN" altLang="en-US" sz="2400" b="1" smtClean="0">
                  <a:solidFill>
                    <a:srgbClr val="FF0000"/>
                  </a:solidFill>
                  <a:latin typeface="黑体" pitchFamily="49" charset="-122"/>
                  <a:ea typeface="黑体" pitchFamily="49" charset="-122"/>
                </a:rPr>
                <a:t>年</a:t>
              </a:r>
              <a:endParaRPr lang="zh-CN" altLang="en-US" sz="2400" b="1">
                <a:solidFill>
                  <a:srgbClr val="FF0000"/>
                </a:solidFill>
                <a:latin typeface="黑体" pitchFamily="49" charset="-122"/>
                <a:ea typeface="黑体" pitchFamily="49" charset="-122"/>
              </a:endParaRPr>
            </a:p>
          </p:txBody>
        </p:sp>
        <p:sp>
          <p:nvSpPr>
            <p:cNvPr id="69" name="矩形 68"/>
            <p:cNvSpPr/>
            <p:nvPr/>
          </p:nvSpPr>
          <p:spPr bwMode="auto">
            <a:xfrm>
              <a:off x="6377165" y="1630432"/>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rgbClr val="FF0000"/>
                </a:solidFill>
                <a:effectLst/>
                <a:latin typeface="Arial" pitchFamily="34" charset="0"/>
                <a:ea typeface="宋体" pitchFamily="2" charset="-122"/>
              </a:endParaRPr>
            </a:p>
          </p:txBody>
        </p:sp>
      </p:grpSp>
      <p:sp>
        <p:nvSpPr>
          <p:cNvPr id="74" name="TextBox 73"/>
          <p:cNvSpPr txBox="1"/>
          <p:nvPr/>
        </p:nvSpPr>
        <p:spPr>
          <a:xfrm>
            <a:off x="10262300" y="699624"/>
            <a:ext cx="1797896" cy="461665"/>
          </a:xfrm>
          <a:prstGeom prst="rect">
            <a:avLst/>
          </a:prstGeom>
          <a:noFill/>
        </p:spPr>
        <p:txBody>
          <a:bodyPr wrap="square" rtlCol="0">
            <a:spAutoFit/>
          </a:bodyPr>
          <a:lstStyle/>
          <a:p>
            <a:pPr algn="ctr"/>
            <a:r>
              <a:rPr lang="zh-CN" altLang="en-US" sz="2400" b="1" smtClean="0">
                <a:latin typeface="黑体" pitchFamily="49" charset="-122"/>
                <a:ea typeface="黑体" pitchFamily="49" charset="-122"/>
              </a:rPr>
              <a:t>距今</a:t>
            </a:r>
            <a:r>
              <a:rPr lang="en-US" altLang="zh-CN" sz="2400" b="1" smtClean="0">
                <a:latin typeface="黑体" pitchFamily="49" charset="-122"/>
                <a:ea typeface="黑体" pitchFamily="49" charset="-122"/>
              </a:rPr>
              <a:t>50</a:t>
            </a:r>
            <a:r>
              <a:rPr lang="zh-CN" altLang="en-US" sz="2400" b="1" smtClean="0">
                <a:latin typeface="黑体" pitchFamily="49" charset="-122"/>
                <a:ea typeface="黑体" pitchFamily="49" charset="-122"/>
              </a:rPr>
              <a:t>万年</a:t>
            </a:r>
            <a:endParaRPr lang="zh-CN" altLang="en-US" sz="2400" b="1">
              <a:latin typeface="黑体" pitchFamily="49" charset="-122"/>
              <a:ea typeface="黑体" pitchFamily="49" charset="-122"/>
            </a:endParaRPr>
          </a:p>
        </p:txBody>
      </p:sp>
      <p:sp>
        <p:nvSpPr>
          <p:cNvPr id="77" name="TextBox 76"/>
          <p:cNvSpPr txBox="1"/>
          <p:nvPr/>
        </p:nvSpPr>
        <p:spPr>
          <a:xfrm>
            <a:off x="10289020" y="2128162"/>
            <a:ext cx="1771176" cy="461665"/>
          </a:xfrm>
          <a:prstGeom prst="rect">
            <a:avLst/>
          </a:prstGeom>
          <a:noFill/>
        </p:spPr>
        <p:txBody>
          <a:bodyPr wrap="square" rtlCol="0">
            <a:spAutoFit/>
          </a:bodyPr>
          <a:lstStyle/>
          <a:p>
            <a:pPr algn="ctr"/>
            <a:r>
              <a:rPr lang="zh-CN" altLang="en-US" sz="2400" b="1" smtClean="0">
                <a:latin typeface="黑体" pitchFamily="49" charset="-122"/>
                <a:ea typeface="黑体" pitchFamily="49" charset="-122"/>
              </a:rPr>
              <a:t>距今</a:t>
            </a:r>
            <a:r>
              <a:rPr lang="en-US" altLang="zh-CN" sz="2400" b="1" smtClean="0">
                <a:latin typeface="黑体" pitchFamily="49" charset="-122"/>
                <a:ea typeface="黑体" pitchFamily="49" charset="-122"/>
              </a:rPr>
              <a:t>20</a:t>
            </a:r>
            <a:r>
              <a:rPr lang="zh-CN" altLang="en-US" sz="2400" b="1" smtClean="0">
                <a:latin typeface="黑体" pitchFamily="49" charset="-122"/>
                <a:ea typeface="黑体" pitchFamily="49" charset="-122"/>
              </a:rPr>
              <a:t>万年</a:t>
            </a:r>
            <a:endParaRPr lang="zh-CN" altLang="en-US" sz="2400" b="1">
              <a:latin typeface="黑体" pitchFamily="49" charset="-122"/>
              <a:ea typeface="黑体" pitchFamily="49" charset="-122"/>
            </a:endParaRPr>
          </a:p>
        </p:txBody>
      </p:sp>
      <p:sp>
        <p:nvSpPr>
          <p:cNvPr id="79" name="矩形 78"/>
          <p:cNvSpPr/>
          <p:nvPr/>
        </p:nvSpPr>
        <p:spPr bwMode="auto">
          <a:xfrm>
            <a:off x="10130841" y="892927"/>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80" name="矩形 79"/>
          <p:cNvSpPr/>
          <p:nvPr/>
        </p:nvSpPr>
        <p:spPr bwMode="auto">
          <a:xfrm>
            <a:off x="10127069" y="2361365"/>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2000"/>
                                        <p:tgtEl>
                                          <p:spTgt spid="6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left)">
                                      <p:cBhvr>
                                        <p:cTn id="13" dur="500"/>
                                        <p:tgtEl>
                                          <p:spTgt spid="28"/>
                                        </p:tgtEl>
                                      </p:cBhvr>
                                    </p:animEffect>
                                  </p:childTnLst>
                                </p:cTn>
                              </p:par>
                              <p:par>
                                <p:cTn id="14" presetID="22" presetClass="entr" presetSubtype="1"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up)">
                                      <p:cBhvr>
                                        <p:cTn id="16" dur="2000"/>
                                        <p:tgtEl>
                                          <p:spTgt spid="27"/>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2" presetClass="entr" presetSubtype="8" fill="hold" grpId="1" nodeType="click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500"/>
                                        <p:tgtEl>
                                          <p:spTgt spid="60"/>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blinds(horizontal)">
                                      <p:cBhvr>
                                        <p:cTn id="28" dur="500"/>
                                        <p:tgtEl>
                                          <p:spTgt spid="57"/>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blinds(horizontal)">
                                      <p:cBhvr>
                                        <p:cTn id="3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60" grpId="1"/>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18" name="组合 17"/>
          <p:cNvGrpSpPr/>
          <p:nvPr/>
        </p:nvGrpSpPr>
        <p:grpSpPr>
          <a:xfrm>
            <a:off x="5918887" y="3349173"/>
            <a:ext cx="4685863" cy="2853920"/>
            <a:chOff x="4581705" y="2860546"/>
            <a:chExt cx="4685863" cy="2841725"/>
          </a:xfrm>
        </p:grpSpPr>
        <p:sp>
          <p:nvSpPr>
            <p:cNvPr id="9" name="圆角矩形 8"/>
            <p:cNvSpPr/>
            <p:nvPr/>
          </p:nvSpPr>
          <p:spPr bwMode="auto">
            <a:xfrm>
              <a:off x="4581705" y="2860546"/>
              <a:ext cx="4685863" cy="2841725"/>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 name="矩形 1"/>
            <p:cNvSpPr/>
            <p:nvPr/>
          </p:nvSpPr>
          <p:spPr>
            <a:xfrm>
              <a:off x="4815753" y="3126785"/>
              <a:ext cx="4451815" cy="2431435"/>
            </a:xfrm>
            <a:prstGeom prst="rect">
              <a:avLst/>
            </a:prstGeom>
          </p:spPr>
          <p:txBody>
            <a:bodyPr wrap="square">
              <a:spAutoFit/>
            </a:bodyPr>
            <a:lstStyle/>
            <a:p>
              <a:r>
                <a:rPr lang="zh-CN" altLang="en-US" sz="3200" b="1" smtClean="0">
                  <a:latin typeface="华文楷体" panose="02010600040101010101" pitchFamily="2" charset="-122"/>
                  <a:ea typeface="华文楷体" panose="02010600040101010101" pitchFamily="2" charset="-122"/>
                </a:rPr>
                <a:t>原人之口，生</a:t>
              </a:r>
              <a:r>
                <a:rPr lang="zh-CN" altLang="en-US" sz="3200" b="1" smtClean="0">
                  <a:solidFill>
                    <a:srgbClr val="FF0000"/>
                  </a:solidFill>
                  <a:latin typeface="华文楷体" panose="02010600040101010101" pitchFamily="2" charset="-122"/>
                  <a:ea typeface="华文楷体" panose="02010600040101010101" pitchFamily="2" charset="-122"/>
                </a:rPr>
                <a:t>婆罗门</a:t>
              </a:r>
              <a:r>
                <a:rPr lang="zh-CN" altLang="en-US" sz="3200" b="1" smtClean="0">
                  <a:latin typeface="华文楷体" panose="02010600040101010101" pitchFamily="2" charset="-122"/>
                  <a:ea typeface="华文楷体" panose="02010600040101010101" pitchFamily="2" charset="-122"/>
                </a:rPr>
                <a:t>；</a:t>
              </a:r>
              <a:endParaRPr lang="en-US" altLang="zh-CN" sz="3200" b="1" smtClean="0">
                <a:latin typeface="华文楷体" panose="02010600040101010101" pitchFamily="2" charset="-122"/>
                <a:ea typeface="华文楷体" panose="02010600040101010101" pitchFamily="2" charset="-122"/>
              </a:endParaRPr>
            </a:p>
            <a:p>
              <a:r>
                <a:rPr lang="zh-CN" altLang="en-US" sz="3200" b="1" smtClean="0">
                  <a:latin typeface="华文楷体" panose="02010600040101010101" pitchFamily="2" charset="-122"/>
                  <a:ea typeface="华文楷体" panose="02010600040101010101" pitchFamily="2" charset="-122"/>
                </a:rPr>
                <a:t>彼之双臂，生</a:t>
              </a:r>
              <a:r>
                <a:rPr lang="zh-CN" altLang="en-US" sz="3200" b="1" smtClean="0">
                  <a:solidFill>
                    <a:srgbClr val="FF0000"/>
                  </a:solidFill>
                  <a:latin typeface="华文楷体" panose="02010600040101010101" pitchFamily="2" charset="-122"/>
                  <a:ea typeface="华文楷体" panose="02010600040101010101" pitchFamily="2" charset="-122"/>
                </a:rPr>
                <a:t>刹帝利</a:t>
              </a:r>
              <a:r>
                <a:rPr lang="zh-CN" altLang="en-US" sz="3200" b="1" smtClean="0">
                  <a:latin typeface="华文楷体" panose="02010600040101010101" pitchFamily="2" charset="-122"/>
                  <a:ea typeface="华文楷体" panose="02010600040101010101" pitchFamily="2" charset="-122"/>
                </a:rPr>
                <a:t>；</a:t>
              </a:r>
              <a:endParaRPr lang="en-US" altLang="zh-CN" sz="3200" b="1" smtClean="0">
                <a:latin typeface="华文楷体" panose="02010600040101010101" pitchFamily="2" charset="-122"/>
                <a:ea typeface="华文楷体" panose="02010600040101010101" pitchFamily="2" charset="-122"/>
              </a:endParaRPr>
            </a:p>
            <a:p>
              <a:r>
                <a:rPr lang="zh-CN" altLang="en-US" sz="3200" b="1" smtClean="0">
                  <a:latin typeface="华文楷体" panose="02010600040101010101" pitchFamily="2" charset="-122"/>
                  <a:ea typeface="华文楷体" panose="02010600040101010101" pitchFamily="2" charset="-122"/>
                </a:rPr>
                <a:t>彼之双腿，生</a:t>
              </a:r>
              <a:r>
                <a:rPr lang="zh-CN" altLang="en-US" sz="3200" b="1" smtClean="0">
                  <a:solidFill>
                    <a:srgbClr val="FF0000"/>
                  </a:solidFill>
                  <a:latin typeface="华文楷体" panose="02010600040101010101" pitchFamily="2" charset="-122"/>
                  <a:ea typeface="华文楷体" panose="02010600040101010101" pitchFamily="2" charset="-122"/>
                </a:rPr>
                <a:t>吠舍</a:t>
              </a:r>
              <a:r>
                <a:rPr lang="zh-CN" altLang="en-US" sz="3200" b="1" smtClean="0">
                  <a:latin typeface="华文楷体" panose="02010600040101010101" pitchFamily="2" charset="-122"/>
                  <a:ea typeface="华文楷体" panose="02010600040101010101" pitchFamily="2" charset="-122"/>
                </a:rPr>
                <a:t>；</a:t>
              </a:r>
              <a:endParaRPr lang="en-US" altLang="zh-CN" sz="3200" b="1" smtClean="0">
                <a:latin typeface="华文楷体" panose="02010600040101010101" pitchFamily="2" charset="-122"/>
                <a:ea typeface="华文楷体" panose="02010600040101010101" pitchFamily="2" charset="-122"/>
              </a:endParaRPr>
            </a:p>
            <a:p>
              <a:r>
                <a:rPr lang="zh-CN" altLang="en-US" sz="3200" b="1" smtClean="0">
                  <a:latin typeface="华文楷体" panose="02010600040101010101" pitchFamily="2" charset="-122"/>
                  <a:ea typeface="华文楷体" panose="02010600040101010101" pitchFamily="2" charset="-122"/>
                </a:rPr>
                <a:t>彼之双足，生</a:t>
              </a:r>
              <a:r>
                <a:rPr lang="zh-CN" altLang="en-US" sz="3200" b="1" smtClean="0">
                  <a:solidFill>
                    <a:srgbClr val="FF0000"/>
                  </a:solidFill>
                  <a:latin typeface="华文楷体" panose="02010600040101010101" pitchFamily="2" charset="-122"/>
                  <a:ea typeface="华文楷体" panose="02010600040101010101" pitchFamily="2" charset="-122"/>
                </a:rPr>
                <a:t>首陀罗</a:t>
              </a:r>
              <a:r>
                <a:rPr lang="zh-CN" altLang="en-US" sz="3200" b="1" smtClean="0">
                  <a:latin typeface="华文楷体" panose="02010600040101010101" pitchFamily="2" charset="-122"/>
                  <a:ea typeface="华文楷体" panose="02010600040101010101" pitchFamily="2" charset="-122"/>
                </a:rPr>
                <a:t>。</a:t>
              </a:r>
              <a:endParaRPr lang="en-US" altLang="zh-CN" sz="3200" b="1" smtClean="0">
                <a:latin typeface="华文楷体" panose="02010600040101010101" pitchFamily="2" charset="-122"/>
                <a:ea typeface="华文楷体" panose="02010600040101010101" pitchFamily="2" charset="-122"/>
              </a:endParaRPr>
            </a:p>
            <a:p>
              <a:pPr algn="r"/>
              <a:r>
                <a:rPr lang="en-US" altLang="zh-CN" sz="2400" b="1" smtClean="0">
                  <a:latin typeface="华文楷体" panose="02010600040101010101" pitchFamily="2" charset="-122"/>
                  <a:ea typeface="华文楷体" panose="02010600040101010101" pitchFamily="2" charset="-122"/>
                </a:rPr>
                <a:t>——《</a:t>
              </a:r>
              <a:r>
                <a:rPr lang="zh-CN" altLang="en-US" sz="2400" b="1" smtClean="0">
                  <a:latin typeface="华文楷体" panose="02010600040101010101" pitchFamily="2" charset="-122"/>
                  <a:ea typeface="华文楷体" panose="02010600040101010101" pitchFamily="2" charset="-122"/>
                </a:rPr>
                <a:t>原人歌</a:t>
              </a:r>
              <a:r>
                <a:rPr lang="en-US" altLang="zh-CN" sz="2400" b="1" smtClean="0">
                  <a:latin typeface="华文楷体" panose="02010600040101010101" pitchFamily="2" charset="-122"/>
                  <a:ea typeface="华文楷体" panose="02010600040101010101" pitchFamily="2" charset="-122"/>
                </a:rPr>
                <a:t>》</a:t>
              </a:r>
            </a:p>
          </p:txBody>
        </p:sp>
      </p:grpSp>
      <p:pic>
        <p:nvPicPr>
          <p:cNvPr id="3" name="Picture 3" descr="站立的分别是英国首相劳合·乔治（左二）、法国总理克里孟梭（左三）和美国总统威尔逊（右一"/>
          <p:cNvPicPr>
            <a:picLocks noChangeAspect="1" noChangeArrowheads="1"/>
          </p:cNvPicPr>
          <p:nvPr/>
        </p:nvPicPr>
        <p:blipFill>
          <a:blip r:embed="rId3"/>
          <a:stretch>
            <a:fillRect/>
          </a:stretch>
        </p:blipFill>
        <p:spPr bwMode="auto">
          <a:xfrm>
            <a:off x="1505326" y="1237640"/>
            <a:ext cx="3340721" cy="4223065"/>
          </a:xfrm>
          <a:prstGeom prst="rect">
            <a:avLst/>
          </a:prstGeom>
          <a:noFill/>
          <a:ln w="9525">
            <a:solidFill>
              <a:srgbClr val="519CD6"/>
            </a:solidFill>
            <a:miter lim="800000"/>
          </a:ln>
        </p:spPr>
      </p:pic>
      <p:grpSp>
        <p:nvGrpSpPr>
          <p:cNvPr id="4" name="组合 41"/>
          <p:cNvGrpSpPr/>
          <p:nvPr/>
        </p:nvGrpSpPr>
        <p:grpSpPr>
          <a:xfrm>
            <a:off x="509096" y="189496"/>
            <a:ext cx="2666591" cy="894246"/>
            <a:chOff x="494270" y="446074"/>
            <a:chExt cx="2817151" cy="894246"/>
          </a:xfrm>
        </p:grpSpPr>
        <p:sp>
          <p:nvSpPr>
            <p:cNvPr id="5" name="TextBox 4"/>
            <p:cNvSpPr txBox="1"/>
            <p:nvPr/>
          </p:nvSpPr>
          <p:spPr>
            <a:xfrm>
              <a:off x="1232964" y="597297"/>
              <a:ext cx="2078457"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婆罗门教</a:t>
              </a:r>
              <a:endParaRPr lang="zh-CN" altLang="en-US" sz="3200" b="1">
                <a:solidFill>
                  <a:schemeClr val="accent1"/>
                </a:solidFill>
                <a:latin typeface="方正小标宋简体" pitchFamily="65" charset="-122"/>
                <a:ea typeface="方正小标宋简体" pitchFamily="65" charset="-122"/>
              </a:endParaRPr>
            </a:p>
          </p:txBody>
        </p:sp>
        <p:pic>
          <p:nvPicPr>
            <p:cNvPr id="6"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4"/>
            <a:srcRect b="9295"/>
            <a:stretch>
              <a:fillRect/>
            </a:stretch>
          </p:blipFill>
          <p:spPr bwMode="auto">
            <a:xfrm>
              <a:off x="494270" y="446074"/>
              <a:ext cx="738694" cy="894246"/>
            </a:xfrm>
            <a:prstGeom prst="ellipse">
              <a:avLst/>
            </a:prstGeom>
            <a:ln>
              <a:noFill/>
            </a:ln>
            <a:effectLst>
              <a:softEdge rad="112500"/>
            </a:effectLst>
          </p:spPr>
        </p:pic>
      </p:grpSp>
      <p:grpSp>
        <p:nvGrpSpPr>
          <p:cNvPr id="20" name="组合 19"/>
          <p:cNvGrpSpPr/>
          <p:nvPr/>
        </p:nvGrpSpPr>
        <p:grpSpPr>
          <a:xfrm>
            <a:off x="6650588" y="519304"/>
            <a:ext cx="3188732" cy="2718655"/>
            <a:chOff x="5671751" y="518984"/>
            <a:chExt cx="3188732" cy="2718655"/>
          </a:xfrm>
        </p:grpSpPr>
        <p:sp>
          <p:nvSpPr>
            <p:cNvPr id="19" name="下箭头标注 18"/>
            <p:cNvSpPr/>
            <p:nvPr/>
          </p:nvSpPr>
          <p:spPr bwMode="auto">
            <a:xfrm>
              <a:off x="5671751" y="518984"/>
              <a:ext cx="3188732" cy="2718655"/>
            </a:xfrm>
            <a:prstGeom prst="downArrowCallout">
              <a:avLst/>
            </a:prstGeom>
            <a:solidFill>
              <a:schemeClr val="bg1">
                <a:lumMod val="20000"/>
                <a:lumOff val="8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7" name="矩形 6"/>
            <p:cNvSpPr/>
            <p:nvPr/>
          </p:nvSpPr>
          <p:spPr>
            <a:xfrm>
              <a:off x="6124701" y="519144"/>
              <a:ext cx="2501006" cy="1754326"/>
            </a:xfrm>
            <a:prstGeom prst="rect">
              <a:avLst/>
            </a:prstGeom>
          </p:spPr>
          <p:txBody>
            <a:bodyPr wrap="none">
              <a:spAutoFit/>
            </a:bodyPr>
            <a:lstStyle/>
            <a:p>
              <a:r>
                <a:rPr lang="zh-CN" altLang="en-US" sz="3600" b="1" smtClean="0">
                  <a:latin typeface="黑体" pitchFamily="49" charset="-122"/>
                  <a:ea typeface="黑体" pitchFamily="49" charset="-122"/>
                </a:rPr>
                <a:t>吠陀天启 </a:t>
              </a:r>
              <a:endParaRPr lang="en-US" altLang="zh-CN" sz="3600" b="1" smtClean="0">
                <a:latin typeface="黑体" pitchFamily="49" charset="-122"/>
                <a:ea typeface="黑体" pitchFamily="49" charset="-122"/>
              </a:endParaRPr>
            </a:p>
            <a:p>
              <a:r>
                <a:rPr lang="zh-CN" altLang="en-US" sz="3600" b="1" smtClean="0">
                  <a:latin typeface="黑体" pitchFamily="49" charset="-122"/>
                  <a:ea typeface="黑体" pitchFamily="49" charset="-122"/>
                </a:rPr>
                <a:t>祭祀万能</a:t>
              </a:r>
              <a:endParaRPr lang="en-US" altLang="zh-CN" sz="3600" b="1" smtClean="0">
                <a:latin typeface="黑体" pitchFamily="49" charset="-122"/>
                <a:ea typeface="黑体" pitchFamily="49" charset="-122"/>
              </a:endParaRPr>
            </a:p>
            <a:p>
              <a:r>
                <a:rPr lang="zh-CN" altLang="en-US" sz="3600" b="1" smtClean="0">
                  <a:solidFill>
                    <a:srgbClr val="3333FF"/>
                  </a:solidFill>
                  <a:latin typeface="黑体" pitchFamily="49" charset="-122"/>
                  <a:ea typeface="黑体" pitchFamily="49" charset="-122"/>
                </a:rPr>
                <a:t>婆罗门至上</a:t>
              </a:r>
              <a:endParaRPr lang="zh-CN" altLang="en-US" sz="3600" b="1">
                <a:solidFill>
                  <a:srgbClr val="3333FF"/>
                </a:solidFill>
                <a:latin typeface="黑体" pitchFamily="49" charset="-122"/>
                <a:ea typeface="黑体" pitchFamily="49" charset="-122"/>
              </a:endParaRPr>
            </a:p>
          </p:txBody>
        </p:sp>
      </p:grpSp>
      <p:grpSp>
        <p:nvGrpSpPr>
          <p:cNvPr id="21" name="组合 20"/>
          <p:cNvGrpSpPr/>
          <p:nvPr/>
        </p:nvGrpSpPr>
        <p:grpSpPr>
          <a:xfrm>
            <a:off x="416073" y="1547566"/>
            <a:ext cx="792238" cy="3380785"/>
            <a:chOff x="213891" y="1600200"/>
            <a:chExt cx="792238" cy="3380785"/>
          </a:xfrm>
        </p:grpSpPr>
        <p:sp>
          <p:nvSpPr>
            <p:cNvPr id="22" name="椭圆 21"/>
            <p:cNvSpPr/>
            <p:nvPr/>
          </p:nvSpPr>
          <p:spPr bwMode="auto">
            <a:xfrm>
              <a:off x="213891"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3" name="椭圆 22"/>
            <p:cNvSpPr/>
            <p:nvPr/>
          </p:nvSpPr>
          <p:spPr bwMode="auto">
            <a:xfrm>
              <a:off x="231727"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姓</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4" name="椭圆 23"/>
            <p:cNvSpPr/>
            <p:nvPr/>
          </p:nvSpPr>
          <p:spPr bwMode="auto">
            <a:xfrm>
              <a:off x="267435" y="4181609"/>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度</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5" name="椭圆 24"/>
            <p:cNvSpPr/>
            <p:nvPr/>
          </p:nvSpPr>
          <p:spPr bwMode="auto">
            <a:xfrm>
              <a:off x="231727" y="332252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制</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3000"/>
                                        <p:tgtEl>
                                          <p:spTgt spid="2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2000"/>
                                        <p:tgtEl>
                                          <p:spTgt spid="1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2000"/>
                                        <p:tgtEl>
                                          <p:spTgt spid="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1"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up)">
                                      <p:cBhvr>
                                        <p:cTn id="25"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圆角矩形 6"/>
          <p:cNvSpPr/>
          <p:nvPr/>
        </p:nvSpPr>
        <p:spPr bwMode="auto">
          <a:xfrm>
            <a:off x="2224844" y="5540887"/>
            <a:ext cx="1606056" cy="617838"/>
          </a:xfrm>
          <a:prstGeom prst="roundRect">
            <a:avLst/>
          </a:prstGeom>
          <a:solidFill>
            <a:srgbClr val="080704"/>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accent2"/>
                </a:solidFill>
                <a:effectLst/>
                <a:latin typeface="黑体" pitchFamily="49" charset="-122"/>
                <a:ea typeface="黑体" pitchFamily="49" charset="-122"/>
              </a:rPr>
              <a:t>贱 民</a:t>
            </a:r>
            <a:endParaRPr kumimoji="0" lang="zh-CN" altLang="en-US" sz="3600" b="1" i="0" u="none" strike="noStrike" cap="none" normalizeH="0" baseline="0" smtClean="0">
              <a:ln>
                <a:noFill/>
              </a:ln>
              <a:solidFill>
                <a:schemeClr val="accent2"/>
              </a:solidFill>
              <a:effectLst/>
              <a:latin typeface="黑体" pitchFamily="49" charset="-122"/>
              <a:ea typeface="黑体" pitchFamily="49" charset="-122"/>
            </a:endParaRPr>
          </a:p>
        </p:txBody>
      </p:sp>
      <p:pic>
        <p:nvPicPr>
          <p:cNvPr id="8" name="Picture 3" descr="站立的分别是英国首相劳合·乔治（左二）、法国总理克里孟梭（左三）和美国总统威尔逊（右一"/>
          <p:cNvPicPr>
            <a:picLocks noChangeAspect="1" noChangeArrowheads="1"/>
          </p:cNvPicPr>
          <p:nvPr/>
        </p:nvPicPr>
        <p:blipFill>
          <a:blip r:embed="rId3"/>
          <a:stretch>
            <a:fillRect/>
          </a:stretch>
        </p:blipFill>
        <p:spPr bwMode="auto">
          <a:xfrm>
            <a:off x="1124470" y="1354062"/>
            <a:ext cx="2741590" cy="4223065"/>
          </a:xfrm>
          <a:prstGeom prst="rect">
            <a:avLst/>
          </a:prstGeom>
          <a:noFill/>
          <a:ln w="9525">
            <a:solidFill>
              <a:srgbClr val="519CD6"/>
            </a:solidFill>
            <a:miter lim="800000"/>
          </a:ln>
        </p:spPr>
      </p:pic>
      <p:graphicFrame>
        <p:nvGraphicFramePr>
          <p:cNvPr id="9" name="表格 8"/>
          <p:cNvGraphicFramePr>
            <a:graphicFrameLocks noGrp="1"/>
          </p:cNvGraphicFramePr>
          <p:nvPr/>
        </p:nvGraphicFramePr>
        <p:xfrm>
          <a:off x="4407229" y="1489988"/>
          <a:ext cx="7129850" cy="4162112"/>
        </p:xfrm>
        <a:graphic>
          <a:graphicData uri="http://schemas.openxmlformats.org/drawingml/2006/table">
            <a:tbl>
              <a:tblPr firstRow="1" bandRow="1">
                <a:tableStyleId>{F5AB1C69-6EDB-4FF4-983F-18BD219EF322}</a:tableStyleId>
              </a:tblPr>
              <a:tblGrid>
                <a:gridCol w="2117130"/>
                <a:gridCol w="2211860"/>
                <a:gridCol w="2800860"/>
              </a:tblGrid>
              <a:tr h="783660">
                <a:tc>
                  <a:txBody>
                    <a:bodyPr/>
                    <a:lstStyle/>
                    <a:p>
                      <a:pPr algn="ctr"/>
                      <a:r>
                        <a:rPr lang="zh-CN" altLang="en-US" sz="3600" smtClean="0">
                          <a:solidFill>
                            <a:srgbClr val="FFFF00"/>
                          </a:solidFill>
                          <a:latin typeface="黑体" pitchFamily="49" charset="-122"/>
                          <a:ea typeface="黑体" pitchFamily="49" charset="-122"/>
                        </a:rPr>
                        <a:t>等级名称</a:t>
                      </a:r>
                      <a:endParaRPr lang="zh-CN" altLang="en-US" sz="3600">
                        <a:solidFill>
                          <a:srgbClr val="FFFF00"/>
                        </a:solidFill>
                        <a:latin typeface="黑体" pitchFamily="49" charset="-122"/>
                        <a:ea typeface="黑体" pitchFamily="49" charset="-122"/>
                      </a:endParaRPr>
                    </a:p>
                  </a:txBody>
                  <a:tcPr/>
                </a:tc>
                <a:tc>
                  <a:txBody>
                    <a:bodyPr/>
                    <a:lstStyle/>
                    <a:p>
                      <a:pPr marL="0" algn="ctr" defTabSz="914400" rtl="0" eaLnBrk="1" latinLnBrk="0" hangingPunct="1"/>
                      <a:r>
                        <a:rPr lang="zh-CN" altLang="en-US" sz="3600" b="1" kern="1200" smtClean="0">
                          <a:solidFill>
                            <a:srgbClr val="FFFF00"/>
                          </a:solidFill>
                          <a:latin typeface="黑体" pitchFamily="49" charset="-122"/>
                          <a:ea typeface="黑体" pitchFamily="49" charset="-122"/>
                          <a:cs typeface="+mn-cs"/>
                        </a:rPr>
                        <a:t>社会阶层</a:t>
                      </a:r>
                    </a:p>
                  </a:txBody>
                  <a:tcPr/>
                </a:tc>
                <a:tc>
                  <a:txBody>
                    <a:bodyPr/>
                    <a:lstStyle/>
                    <a:p>
                      <a:pPr marL="0" algn="ctr" defTabSz="914400" rtl="0" eaLnBrk="1" latinLnBrk="0" hangingPunct="1"/>
                      <a:r>
                        <a:rPr lang="zh-CN" altLang="en-US" sz="3600" b="1" kern="1200" smtClean="0">
                          <a:solidFill>
                            <a:srgbClr val="FFFF00"/>
                          </a:solidFill>
                          <a:latin typeface="黑体" pitchFamily="49" charset="-122"/>
                          <a:ea typeface="黑体" pitchFamily="49" charset="-122"/>
                          <a:cs typeface="+mn-cs"/>
                        </a:rPr>
                        <a:t>职责</a:t>
                      </a:r>
                    </a:p>
                  </a:txBody>
                  <a:tcPr/>
                </a:tc>
              </a:tr>
              <a:tr h="844613">
                <a:tc>
                  <a:txBody>
                    <a:bodyPr/>
                    <a:lstStyle/>
                    <a:p>
                      <a:endParaRPr lang="zh-CN" altLang="en-US"/>
                    </a:p>
                  </a:txBody>
                  <a:tcPr/>
                </a:tc>
                <a:tc>
                  <a:txBody>
                    <a:bodyPr/>
                    <a:lstStyle/>
                    <a:p>
                      <a:endParaRPr lang="zh-CN" altLang="en-US"/>
                    </a:p>
                  </a:txBody>
                  <a:tcPr/>
                </a:tc>
                <a:tc>
                  <a:txBody>
                    <a:bodyPr/>
                    <a:lstStyle/>
                    <a:p>
                      <a:endParaRPr lang="zh-CN" altLang="en-US"/>
                    </a:p>
                  </a:txBody>
                  <a:tcPr/>
                </a:tc>
              </a:tr>
              <a:tr h="844613">
                <a:tc>
                  <a:txBody>
                    <a:bodyPr/>
                    <a:lstStyle/>
                    <a:p>
                      <a:endParaRPr lang="zh-CN" altLang="en-US"/>
                    </a:p>
                  </a:txBody>
                  <a:tcPr/>
                </a:tc>
                <a:tc>
                  <a:txBody>
                    <a:bodyPr/>
                    <a:lstStyle/>
                    <a:p>
                      <a:endParaRPr lang="zh-CN" altLang="en-US"/>
                    </a:p>
                  </a:txBody>
                  <a:tcPr/>
                </a:tc>
                <a:tc>
                  <a:txBody>
                    <a:bodyPr/>
                    <a:lstStyle/>
                    <a:p>
                      <a:endParaRPr lang="zh-CN" altLang="en-US"/>
                    </a:p>
                  </a:txBody>
                  <a:tcPr/>
                </a:tc>
              </a:tr>
              <a:tr h="844613">
                <a:tc>
                  <a:txBody>
                    <a:bodyPr/>
                    <a:lstStyle/>
                    <a:p>
                      <a:endParaRPr lang="zh-CN" altLang="en-US"/>
                    </a:p>
                  </a:txBody>
                  <a:tcPr/>
                </a:tc>
                <a:tc>
                  <a:txBody>
                    <a:bodyPr/>
                    <a:lstStyle/>
                    <a:p>
                      <a:endParaRPr lang="zh-CN" altLang="en-US"/>
                    </a:p>
                  </a:txBody>
                  <a:tcPr/>
                </a:tc>
                <a:tc>
                  <a:txBody>
                    <a:bodyPr/>
                    <a:lstStyle/>
                    <a:p>
                      <a:endParaRPr lang="zh-CN" altLang="en-US"/>
                    </a:p>
                  </a:txBody>
                  <a:tcPr/>
                </a:tc>
              </a:tr>
              <a:tr h="844613">
                <a:tc>
                  <a:txBody>
                    <a:bodyPr/>
                    <a:lstStyle/>
                    <a:p>
                      <a:endParaRPr lang="zh-CN" altLang="en-US"/>
                    </a:p>
                  </a:txBody>
                  <a:tcPr/>
                </a:tc>
                <a:tc>
                  <a:txBody>
                    <a:bodyPr/>
                    <a:lstStyle/>
                    <a:p>
                      <a:endParaRPr lang="zh-CN" altLang="en-US"/>
                    </a:p>
                  </a:txBody>
                  <a:tcPr/>
                </a:tc>
                <a:tc>
                  <a:txBody>
                    <a:bodyPr/>
                    <a:lstStyle/>
                    <a:p>
                      <a:endParaRPr lang="zh-CN" altLang="en-US"/>
                    </a:p>
                  </a:txBody>
                  <a:tcPr/>
                </a:tc>
              </a:tr>
            </a:tbl>
          </a:graphicData>
        </a:graphic>
      </p:graphicFrame>
      <p:sp>
        <p:nvSpPr>
          <p:cNvPr id="10" name="TextBox 9"/>
          <p:cNvSpPr txBox="1"/>
          <p:nvPr/>
        </p:nvSpPr>
        <p:spPr>
          <a:xfrm>
            <a:off x="4493723" y="2434285"/>
            <a:ext cx="2018277" cy="584775"/>
          </a:xfrm>
          <a:prstGeom prst="rect">
            <a:avLst/>
          </a:prstGeom>
          <a:noFill/>
        </p:spPr>
        <p:txBody>
          <a:bodyPr wrap="square" rtlCol="0">
            <a:spAutoFit/>
          </a:bodyPr>
          <a:lstStyle/>
          <a:p>
            <a:r>
              <a:rPr lang="en-US" altLang="zh-CN" sz="3200" b="1" smtClean="0">
                <a:solidFill>
                  <a:srgbClr val="3333FF"/>
                </a:solidFill>
                <a:latin typeface="黑体" pitchFamily="49" charset="-122"/>
                <a:ea typeface="黑体" pitchFamily="49" charset="-122"/>
              </a:rPr>
              <a:t>1.</a:t>
            </a:r>
            <a:r>
              <a:rPr lang="zh-CN" altLang="en-US" sz="3200" b="1" smtClean="0">
                <a:solidFill>
                  <a:srgbClr val="3333FF"/>
                </a:solidFill>
                <a:latin typeface="黑体" pitchFamily="49" charset="-122"/>
                <a:ea typeface="黑体" pitchFamily="49" charset="-122"/>
              </a:rPr>
              <a:t>婆罗门</a:t>
            </a:r>
            <a:endParaRPr lang="zh-CN" altLang="en-US" sz="3200" b="1">
              <a:solidFill>
                <a:srgbClr val="3333FF"/>
              </a:solidFill>
              <a:latin typeface="黑体" pitchFamily="49" charset="-122"/>
              <a:ea typeface="黑体" pitchFamily="49" charset="-122"/>
            </a:endParaRPr>
          </a:p>
        </p:txBody>
      </p:sp>
      <p:sp>
        <p:nvSpPr>
          <p:cNvPr id="11" name="TextBox 10"/>
          <p:cNvSpPr txBox="1"/>
          <p:nvPr/>
        </p:nvSpPr>
        <p:spPr>
          <a:xfrm>
            <a:off x="6746770" y="2434285"/>
            <a:ext cx="2018277" cy="584775"/>
          </a:xfrm>
          <a:prstGeom prst="rect">
            <a:avLst/>
          </a:prstGeom>
          <a:noFill/>
        </p:spPr>
        <p:txBody>
          <a:bodyPr wrap="square" rtlCol="0">
            <a:spAutoFit/>
          </a:bodyPr>
          <a:lstStyle/>
          <a:p>
            <a:r>
              <a:rPr lang="zh-CN" altLang="en-US" sz="3200" b="1" smtClean="0">
                <a:solidFill>
                  <a:srgbClr val="3333FF"/>
                </a:solidFill>
                <a:latin typeface="黑体" pitchFamily="49" charset="-122"/>
                <a:ea typeface="黑体" pitchFamily="49" charset="-122"/>
              </a:rPr>
              <a:t>祭祀贵族</a:t>
            </a:r>
            <a:endParaRPr lang="zh-CN" altLang="en-US" sz="3200" b="1">
              <a:solidFill>
                <a:srgbClr val="3333FF"/>
              </a:solidFill>
              <a:latin typeface="黑体" pitchFamily="49" charset="-122"/>
              <a:ea typeface="黑体" pitchFamily="49" charset="-122"/>
            </a:endParaRPr>
          </a:p>
        </p:txBody>
      </p:sp>
      <p:sp>
        <p:nvSpPr>
          <p:cNvPr id="12" name="TextBox 11"/>
          <p:cNvSpPr txBox="1"/>
          <p:nvPr/>
        </p:nvSpPr>
        <p:spPr>
          <a:xfrm>
            <a:off x="9197529" y="2421928"/>
            <a:ext cx="2018277" cy="584775"/>
          </a:xfrm>
          <a:prstGeom prst="rect">
            <a:avLst/>
          </a:prstGeom>
          <a:noFill/>
        </p:spPr>
        <p:txBody>
          <a:bodyPr wrap="square" rtlCol="0">
            <a:spAutoFit/>
          </a:bodyPr>
          <a:lstStyle/>
          <a:p>
            <a:r>
              <a:rPr lang="zh-CN" altLang="en-US" sz="3200" b="1" smtClean="0">
                <a:solidFill>
                  <a:srgbClr val="3333FF"/>
                </a:solidFill>
                <a:latin typeface="黑体" pitchFamily="49" charset="-122"/>
                <a:ea typeface="黑体" pitchFamily="49" charset="-122"/>
              </a:rPr>
              <a:t>掌管祭祀</a:t>
            </a:r>
            <a:endParaRPr lang="zh-CN" altLang="en-US" sz="3200" b="1">
              <a:solidFill>
                <a:srgbClr val="3333FF"/>
              </a:solidFill>
              <a:latin typeface="黑体" pitchFamily="49" charset="-122"/>
              <a:ea typeface="黑体" pitchFamily="49" charset="-122"/>
            </a:endParaRPr>
          </a:p>
        </p:txBody>
      </p:sp>
      <p:sp>
        <p:nvSpPr>
          <p:cNvPr id="13" name="TextBox 12"/>
          <p:cNvSpPr txBox="1"/>
          <p:nvPr/>
        </p:nvSpPr>
        <p:spPr>
          <a:xfrm>
            <a:off x="4493723" y="3220888"/>
            <a:ext cx="2018277" cy="584775"/>
          </a:xfrm>
          <a:prstGeom prst="rect">
            <a:avLst/>
          </a:prstGeom>
          <a:noFill/>
        </p:spPr>
        <p:txBody>
          <a:bodyPr wrap="square" rtlCol="0">
            <a:spAutoFit/>
          </a:bodyPr>
          <a:lstStyle/>
          <a:p>
            <a:r>
              <a:rPr lang="en-US" altLang="zh-CN" sz="3200" b="1" smtClean="0">
                <a:solidFill>
                  <a:srgbClr val="3333FF"/>
                </a:solidFill>
                <a:latin typeface="黑体" pitchFamily="49" charset="-122"/>
                <a:ea typeface="黑体" pitchFamily="49" charset="-122"/>
              </a:rPr>
              <a:t>2.</a:t>
            </a:r>
            <a:r>
              <a:rPr lang="zh-CN" altLang="en-US" sz="3200" b="1" smtClean="0">
                <a:solidFill>
                  <a:srgbClr val="3333FF"/>
                </a:solidFill>
                <a:latin typeface="黑体" pitchFamily="49" charset="-122"/>
                <a:ea typeface="黑体" pitchFamily="49" charset="-122"/>
              </a:rPr>
              <a:t>刹帝利</a:t>
            </a:r>
            <a:endParaRPr lang="zh-CN" altLang="en-US" sz="3200" b="1">
              <a:solidFill>
                <a:srgbClr val="3333FF"/>
              </a:solidFill>
              <a:latin typeface="黑体" pitchFamily="49" charset="-122"/>
              <a:ea typeface="黑体" pitchFamily="49" charset="-122"/>
            </a:endParaRPr>
          </a:p>
        </p:txBody>
      </p:sp>
      <p:sp>
        <p:nvSpPr>
          <p:cNvPr id="14" name="TextBox 13"/>
          <p:cNvSpPr txBox="1"/>
          <p:nvPr/>
        </p:nvSpPr>
        <p:spPr>
          <a:xfrm>
            <a:off x="6746770" y="3072604"/>
            <a:ext cx="2224223" cy="954107"/>
          </a:xfrm>
          <a:prstGeom prst="rect">
            <a:avLst/>
          </a:prstGeom>
          <a:noFill/>
        </p:spPr>
        <p:txBody>
          <a:bodyPr wrap="square" rtlCol="0">
            <a:spAutoFit/>
          </a:bodyPr>
          <a:lstStyle/>
          <a:p>
            <a:r>
              <a:rPr lang="zh-CN" altLang="en-US" sz="2800" b="1" smtClean="0">
                <a:solidFill>
                  <a:srgbClr val="3333FF"/>
                </a:solidFill>
                <a:latin typeface="黑体" pitchFamily="49" charset="-122"/>
                <a:ea typeface="黑体" pitchFamily="49" charset="-122"/>
              </a:rPr>
              <a:t>国王、武士、官吏</a:t>
            </a:r>
            <a:endParaRPr lang="zh-CN" altLang="en-US" sz="2800" b="1">
              <a:solidFill>
                <a:srgbClr val="3333FF"/>
              </a:solidFill>
              <a:latin typeface="黑体" pitchFamily="49" charset="-122"/>
              <a:ea typeface="黑体" pitchFamily="49" charset="-122"/>
            </a:endParaRPr>
          </a:p>
        </p:txBody>
      </p:sp>
      <p:sp>
        <p:nvSpPr>
          <p:cNvPr id="15" name="TextBox 14"/>
          <p:cNvSpPr txBox="1"/>
          <p:nvPr/>
        </p:nvSpPr>
        <p:spPr>
          <a:xfrm>
            <a:off x="9197529" y="3097318"/>
            <a:ext cx="2018277" cy="954107"/>
          </a:xfrm>
          <a:prstGeom prst="rect">
            <a:avLst/>
          </a:prstGeom>
          <a:noFill/>
        </p:spPr>
        <p:txBody>
          <a:bodyPr wrap="square" rtlCol="0">
            <a:spAutoFit/>
          </a:bodyPr>
          <a:lstStyle/>
          <a:p>
            <a:r>
              <a:rPr lang="zh-CN" altLang="en-US" sz="2800" b="1" smtClean="0">
                <a:solidFill>
                  <a:srgbClr val="3333FF"/>
                </a:solidFill>
                <a:latin typeface="黑体" pitchFamily="49" charset="-122"/>
                <a:ea typeface="黑体" pitchFamily="49" charset="-122"/>
              </a:rPr>
              <a:t>掌管军事和行政权力</a:t>
            </a:r>
          </a:p>
        </p:txBody>
      </p:sp>
      <p:sp>
        <p:nvSpPr>
          <p:cNvPr id="16" name="TextBox 15"/>
          <p:cNvSpPr txBox="1"/>
          <p:nvPr/>
        </p:nvSpPr>
        <p:spPr>
          <a:xfrm>
            <a:off x="4493723" y="4051425"/>
            <a:ext cx="2018277" cy="584775"/>
          </a:xfrm>
          <a:prstGeom prst="rect">
            <a:avLst/>
          </a:prstGeom>
          <a:noFill/>
        </p:spPr>
        <p:txBody>
          <a:bodyPr wrap="square" rtlCol="0">
            <a:spAutoFit/>
          </a:bodyPr>
          <a:lstStyle/>
          <a:p>
            <a:r>
              <a:rPr lang="en-US" altLang="zh-CN" sz="3200" b="1" smtClean="0">
                <a:solidFill>
                  <a:srgbClr val="3333FF"/>
                </a:solidFill>
                <a:latin typeface="黑体" pitchFamily="49" charset="-122"/>
                <a:ea typeface="黑体" pitchFamily="49" charset="-122"/>
              </a:rPr>
              <a:t>3.</a:t>
            </a:r>
            <a:r>
              <a:rPr lang="zh-CN" altLang="en-US" sz="3200" b="1" smtClean="0">
                <a:solidFill>
                  <a:srgbClr val="3333FF"/>
                </a:solidFill>
                <a:latin typeface="黑体" pitchFamily="49" charset="-122"/>
                <a:ea typeface="黑体" pitchFamily="49" charset="-122"/>
              </a:rPr>
              <a:t>吠舍</a:t>
            </a:r>
            <a:endParaRPr lang="zh-CN" altLang="en-US" sz="3200" b="1">
              <a:solidFill>
                <a:srgbClr val="3333FF"/>
              </a:solidFill>
              <a:latin typeface="黑体" pitchFamily="49" charset="-122"/>
              <a:ea typeface="黑体" pitchFamily="49" charset="-122"/>
            </a:endParaRPr>
          </a:p>
        </p:txBody>
      </p:sp>
      <p:sp>
        <p:nvSpPr>
          <p:cNvPr id="17" name="TextBox 16"/>
          <p:cNvSpPr txBox="1"/>
          <p:nvPr/>
        </p:nvSpPr>
        <p:spPr>
          <a:xfrm>
            <a:off x="6726178" y="3915498"/>
            <a:ext cx="2393099" cy="954107"/>
          </a:xfrm>
          <a:prstGeom prst="rect">
            <a:avLst/>
          </a:prstGeom>
          <a:noFill/>
        </p:spPr>
        <p:txBody>
          <a:bodyPr wrap="square" rtlCol="0">
            <a:spAutoFit/>
          </a:bodyPr>
          <a:lstStyle/>
          <a:p>
            <a:r>
              <a:rPr lang="zh-CN" altLang="en-US" sz="2800" b="1" smtClean="0">
                <a:solidFill>
                  <a:srgbClr val="3333FF"/>
                </a:solidFill>
                <a:latin typeface="黑体" pitchFamily="49" charset="-122"/>
                <a:ea typeface="黑体" pitchFamily="49" charset="-122"/>
              </a:rPr>
              <a:t>农民、牧民、手工业者</a:t>
            </a:r>
            <a:endParaRPr lang="zh-CN" altLang="en-US" sz="2800" b="1">
              <a:solidFill>
                <a:srgbClr val="3333FF"/>
              </a:solidFill>
              <a:latin typeface="黑体" pitchFamily="49" charset="-122"/>
              <a:ea typeface="黑体" pitchFamily="49" charset="-122"/>
            </a:endParaRPr>
          </a:p>
        </p:txBody>
      </p:sp>
      <p:sp>
        <p:nvSpPr>
          <p:cNvPr id="18" name="TextBox 17"/>
          <p:cNvSpPr txBox="1"/>
          <p:nvPr/>
        </p:nvSpPr>
        <p:spPr>
          <a:xfrm>
            <a:off x="9168705" y="3915498"/>
            <a:ext cx="2454873" cy="954107"/>
          </a:xfrm>
          <a:prstGeom prst="rect">
            <a:avLst/>
          </a:prstGeom>
          <a:noFill/>
        </p:spPr>
        <p:txBody>
          <a:bodyPr wrap="square" rtlCol="0">
            <a:spAutoFit/>
          </a:bodyPr>
          <a:lstStyle/>
          <a:p>
            <a:r>
              <a:rPr lang="zh-CN" altLang="en-US" sz="2800" b="1" smtClean="0">
                <a:solidFill>
                  <a:srgbClr val="3333FF"/>
                </a:solidFill>
                <a:latin typeface="黑体" pitchFamily="49" charset="-122"/>
                <a:ea typeface="黑体" pitchFamily="49" charset="-122"/>
              </a:rPr>
              <a:t>从事农业、畜牧业和商业</a:t>
            </a:r>
          </a:p>
        </p:txBody>
      </p:sp>
      <p:sp>
        <p:nvSpPr>
          <p:cNvPr id="19" name="TextBox 18"/>
          <p:cNvSpPr txBox="1"/>
          <p:nvPr/>
        </p:nvSpPr>
        <p:spPr>
          <a:xfrm>
            <a:off x="4493723" y="4869605"/>
            <a:ext cx="2018277" cy="584775"/>
          </a:xfrm>
          <a:prstGeom prst="rect">
            <a:avLst/>
          </a:prstGeom>
          <a:noFill/>
        </p:spPr>
        <p:txBody>
          <a:bodyPr wrap="square" rtlCol="0">
            <a:spAutoFit/>
          </a:bodyPr>
          <a:lstStyle/>
          <a:p>
            <a:r>
              <a:rPr lang="en-US" altLang="zh-CN" sz="3200" b="1" smtClean="0">
                <a:solidFill>
                  <a:srgbClr val="3333FF"/>
                </a:solidFill>
                <a:latin typeface="黑体" pitchFamily="49" charset="-122"/>
                <a:ea typeface="黑体" pitchFamily="49" charset="-122"/>
              </a:rPr>
              <a:t>4.</a:t>
            </a:r>
            <a:r>
              <a:rPr lang="zh-CN" altLang="en-US" sz="3200" b="1" smtClean="0">
                <a:solidFill>
                  <a:srgbClr val="3333FF"/>
                </a:solidFill>
                <a:latin typeface="黑体" pitchFamily="49" charset="-122"/>
                <a:ea typeface="黑体" pitchFamily="49" charset="-122"/>
              </a:rPr>
              <a:t>首陀罗</a:t>
            </a:r>
            <a:endParaRPr lang="zh-CN" altLang="en-US" sz="3200" b="1">
              <a:solidFill>
                <a:srgbClr val="3333FF"/>
              </a:solidFill>
              <a:latin typeface="黑体" pitchFamily="49" charset="-122"/>
              <a:ea typeface="黑体" pitchFamily="49" charset="-122"/>
            </a:endParaRPr>
          </a:p>
        </p:txBody>
      </p:sp>
      <p:sp>
        <p:nvSpPr>
          <p:cNvPr id="20" name="TextBox 19"/>
          <p:cNvSpPr txBox="1"/>
          <p:nvPr/>
        </p:nvSpPr>
        <p:spPr>
          <a:xfrm>
            <a:off x="6713821" y="4931390"/>
            <a:ext cx="2018277" cy="523220"/>
          </a:xfrm>
          <a:prstGeom prst="rect">
            <a:avLst/>
          </a:prstGeom>
          <a:noFill/>
        </p:spPr>
        <p:txBody>
          <a:bodyPr wrap="square" rtlCol="0">
            <a:spAutoFit/>
          </a:bodyPr>
          <a:lstStyle/>
          <a:p>
            <a:r>
              <a:rPr lang="zh-CN" altLang="en-US" sz="2800" b="1" smtClean="0">
                <a:solidFill>
                  <a:srgbClr val="3333FF"/>
                </a:solidFill>
                <a:latin typeface="黑体" pitchFamily="49" charset="-122"/>
                <a:ea typeface="黑体" pitchFamily="49" charset="-122"/>
              </a:rPr>
              <a:t>被征服居民</a:t>
            </a:r>
            <a:endParaRPr lang="zh-CN" altLang="en-US" sz="2800" b="1">
              <a:solidFill>
                <a:srgbClr val="3333FF"/>
              </a:solidFill>
              <a:latin typeface="黑体" pitchFamily="49" charset="-122"/>
              <a:ea typeface="黑体" pitchFamily="49" charset="-122"/>
            </a:endParaRPr>
          </a:p>
        </p:txBody>
      </p:sp>
      <p:sp>
        <p:nvSpPr>
          <p:cNvPr id="21" name="TextBox 20"/>
          <p:cNvSpPr txBox="1"/>
          <p:nvPr/>
        </p:nvSpPr>
        <p:spPr>
          <a:xfrm>
            <a:off x="8884493" y="4807820"/>
            <a:ext cx="2866770" cy="954107"/>
          </a:xfrm>
          <a:prstGeom prst="rect">
            <a:avLst/>
          </a:prstGeom>
          <a:noFill/>
        </p:spPr>
        <p:txBody>
          <a:bodyPr wrap="square" rtlCol="0">
            <a:spAutoFit/>
          </a:bodyPr>
          <a:lstStyle/>
          <a:p>
            <a:r>
              <a:rPr lang="zh-CN" altLang="en-US" sz="2800" b="1" smtClean="0">
                <a:solidFill>
                  <a:srgbClr val="3333FF"/>
                </a:solidFill>
                <a:latin typeface="黑体" pitchFamily="49" charset="-122"/>
                <a:ea typeface="黑体" pitchFamily="49" charset="-122"/>
              </a:rPr>
              <a:t>没有权利，为前三个等级服务</a:t>
            </a:r>
            <a:endParaRPr lang="zh-CN" altLang="en-US" sz="2800" b="1">
              <a:solidFill>
                <a:srgbClr val="3333FF"/>
              </a:solidFill>
              <a:latin typeface="黑体" pitchFamily="49" charset="-122"/>
              <a:ea typeface="黑体" pitchFamily="49" charset="-122"/>
            </a:endParaRPr>
          </a:p>
        </p:txBody>
      </p:sp>
      <p:grpSp>
        <p:nvGrpSpPr>
          <p:cNvPr id="25" name="组合 41"/>
          <p:cNvGrpSpPr/>
          <p:nvPr/>
        </p:nvGrpSpPr>
        <p:grpSpPr>
          <a:xfrm>
            <a:off x="509096" y="189496"/>
            <a:ext cx="2666591" cy="894246"/>
            <a:chOff x="494270" y="446074"/>
            <a:chExt cx="2817151" cy="894246"/>
          </a:xfrm>
        </p:grpSpPr>
        <p:sp>
          <p:nvSpPr>
            <p:cNvPr id="26" name="TextBox 25"/>
            <p:cNvSpPr txBox="1"/>
            <p:nvPr/>
          </p:nvSpPr>
          <p:spPr>
            <a:xfrm>
              <a:off x="1232964" y="597297"/>
              <a:ext cx="2078457"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婆罗门教</a:t>
              </a:r>
              <a:endParaRPr lang="zh-CN" altLang="en-US" sz="3200" b="1">
                <a:solidFill>
                  <a:schemeClr val="accent1"/>
                </a:solidFill>
                <a:latin typeface="方正小标宋简体" pitchFamily="65" charset="-122"/>
                <a:ea typeface="方正小标宋简体" pitchFamily="65" charset="-122"/>
              </a:endParaRPr>
            </a:p>
          </p:txBody>
        </p:sp>
        <p:pic>
          <p:nvPicPr>
            <p:cNvPr id="27"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4"/>
            <a:srcRect b="9295"/>
            <a:stretch>
              <a:fillRect/>
            </a:stretch>
          </p:blipFill>
          <p:spPr bwMode="auto">
            <a:xfrm>
              <a:off x="494270" y="446074"/>
              <a:ext cx="738694" cy="894246"/>
            </a:xfrm>
            <a:prstGeom prst="ellipse">
              <a:avLst/>
            </a:prstGeom>
            <a:ln>
              <a:noFill/>
            </a:ln>
            <a:effectLst>
              <a:softEdge rad="112500"/>
            </a:effectLst>
          </p:spPr>
        </p:pic>
      </p:grpSp>
      <p:grpSp>
        <p:nvGrpSpPr>
          <p:cNvPr id="33" name="组合 32"/>
          <p:cNvGrpSpPr/>
          <p:nvPr/>
        </p:nvGrpSpPr>
        <p:grpSpPr>
          <a:xfrm>
            <a:off x="374532" y="1686699"/>
            <a:ext cx="768887" cy="3365810"/>
            <a:chOff x="213891" y="1600200"/>
            <a:chExt cx="768887" cy="3365810"/>
          </a:xfrm>
        </p:grpSpPr>
        <p:sp>
          <p:nvSpPr>
            <p:cNvPr id="28" name="椭圆 27"/>
            <p:cNvSpPr/>
            <p:nvPr/>
          </p:nvSpPr>
          <p:spPr bwMode="auto">
            <a:xfrm>
              <a:off x="213891"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9" name="椭圆 28"/>
            <p:cNvSpPr/>
            <p:nvPr/>
          </p:nvSpPr>
          <p:spPr bwMode="auto">
            <a:xfrm>
              <a:off x="231727"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姓</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0" name="椭圆 29"/>
            <p:cNvSpPr/>
            <p:nvPr/>
          </p:nvSpPr>
          <p:spPr bwMode="auto">
            <a:xfrm>
              <a:off x="244084" y="3310165"/>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制</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1" name="椭圆 30"/>
            <p:cNvSpPr/>
            <p:nvPr/>
          </p:nvSpPr>
          <p:spPr bwMode="auto">
            <a:xfrm>
              <a:off x="238605" y="416663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度</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000"/>
                                        <p:tgtEl>
                                          <p:spTgt spid="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1"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1000"/>
                                        <p:tgtEl>
                                          <p:spTgt spid="1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3"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1000"/>
                                        <p:tgtEl>
                                          <p:spTgt spid="1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2"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8" fill="hold" grpId="4"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1000"/>
                                        <p:tgtEl>
                                          <p:spTgt spid="13"/>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8" fill="hold" grpId="6"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1000"/>
                                        <p:tgtEl>
                                          <p:spTgt spid="15"/>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22" presetClass="entr" presetSubtype="8" fill="hold" grpId="5"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left)">
                                      <p:cBhvr>
                                        <p:cTn id="43" dur="1000"/>
                                        <p:tgtEl>
                                          <p:spTgt spid="14"/>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2" presetClass="entr" presetSubtype="8" fill="hold" grpId="7"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left)">
                                      <p:cBhvr>
                                        <p:cTn id="49" dur="1000"/>
                                        <p:tgtEl>
                                          <p:spTgt spid="16"/>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2" presetClass="entr" presetSubtype="8" fill="hold" grpId="9"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left)">
                                      <p:cBhvr>
                                        <p:cTn id="55" dur="1000"/>
                                        <p:tgtEl>
                                          <p:spTgt spid="18"/>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22" presetClass="entr" presetSubtype="8" fill="hold" grpId="8"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wipe(left)">
                                      <p:cBhvr>
                                        <p:cTn id="61" dur="1000"/>
                                        <p:tgtEl>
                                          <p:spTgt spid="17"/>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22" presetClass="entr" presetSubtype="8" fill="hold" grpId="1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1000"/>
                                        <p:tgtEl>
                                          <p:spTgt spid="19"/>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22" presetClass="entr" presetSubtype="8" fill="hold" grpId="12" nodeType="click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wipe(left)">
                                      <p:cBhvr>
                                        <p:cTn id="73" dur="1000"/>
                                        <p:tgtEl>
                                          <p:spTgt spid="21"/>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22" presetClass="entr" presetSubtype="8" fill="hold" grpId="11" nodeType="click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left)">
                                      <p:cBhvr>
                                        <p:cTn id="79" dur="1000"/>
                                        <p:tgtEl>
                                          <p:spTgt spid="20"/>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22" presetClass="entr" presetSubtype="1" fill="hold" grpId="0" nodeType="click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wipe(up)">
                                      <p:cBhvr>
                                        <p:cTn id="8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1"/>
      <p:bldP spid="11" grpId="2"/>
      <p:bldP spid="12" grpId="3"/>
      <p:bldP spid="13" grpId="4"/>
      <p:bldP spid="14" grpId="5"/>
      <p:bldP spid="15" grpId="6"/>
      <p:bldP spid="16" grpId="7"/>
      <p:bldP spid="17" grpId="8"/>
      <p:bldP spid="18" grpId="9"/>
      <p:bldP spid="19" grpId="10"/>
      <p:bldP spid="20" grpId="11"/>
      <p:bldP spid="21" grpId="12"/>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9" name="圆角矩形 18"/>
          <p:cNvSpPr/>
          <p:nvPr/>
        </p:nvSpPr>
        <p:spPr bwMode="auto">
          <a:xfrm>
            <a:off x="1100984" y="925494"/>
            <a:ext cx="10920905" cy="5313389"/>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fontAlgn="base">
              <a:spcBef>
                <a:spcPct val="0"/>
              </a:spcBef>
              <a:spcAft>
                <a:spcPct val="0"/>
              </a:spcAf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5" name="矩形 24"/>
          <p:cNvSpPr/>
          <p:nvPr/>
        </p:nvSpPr>
        <p:spPr>
          <a:xfrm>
            <a:off x="1379580" y="1156995"/>
            <a:ext cx="10259249" cy="4832092"/>
          </a:xfrm>
          <a:prstGeom prst="rect">
            <a:avLst/>
          </a:prstGeom>
          <a:solidFill>
            <a:schemeClr val="accent3">
              <a:lumMod val="20000"/>
              <a:lumOff val="80000"/>
            </a:schemeClr>
          </a:solidFill>
          <a:ln w="38100">
            <a:solidFill>
              <a:schemeClr val="tx1"/>
            </a:solidFill>
            <a:prstDash val="sysDash"/>
          </a:ln>
        </p:spPr>
        <p:txBody>
          <a:bodyPr wrap="square">
            <a:spAutoFit/>
          </a:bodyPr>
          <a:lstStyle/>
          <a:p>
            <a:r>
              <a:rPr lang="zh-CN" altLang="en-US" sz="2800" b="1" smtClean="0">
                <a:latin typeface="华文楷体" panose="02010600040101010101" pitchFamily="2" charset="-122"/>
                <a:ea typeface="华文楷体" panose="02010600040101010101" pitchFamily="2" charset="-122"/>
              </a:rPr>
              <a:t>材料一：</a:t>
            </a:r>
            <a:r>
              <a:rPr lang="zh-CN" altLang="en-US" sz="2800" smtClean="0">
                <a:latin typeface="华文楷体" panose="02010600040101010101" pitchFamily="2" charset="-122"/>
                <a:ea typeface="华文楷体" panose="02010600040101010101" pitchFamily="2" charset="-122"/>
              </a:rPr>
              <a:t>基于种姓等级的规定，每一个种姓所从事的职业也被固定，并且这种职业是长期的世袭，不得僭越和变更。</a:t>
            </a:r>
            <a:endParaRPr lang="en-US" altLang="zh-CN" sz="2800" smtClean="0">
              <a:latin typeface="华文楷体" panose="02010600040101010101" pitchFamily="2" charset="-122"/>
              <a:ea typeface="华文楷体" panose="02010600040101010101" pitchFamily="2" charset="-122"/>
            </a:endParaRPr>
          </a:p>
          <a:p>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材料二：</a:t>
            </a:r>
            <a:r>
              <a:rPr lang="zh-CN" altLang="en-US" sz="2800" smtClean="0">
                <a:latin typeface="华文楷体" panose="02010600040101010101" pitchFamily="2" charset="-122"/>
                <a:ea typeface="华文楷体" panose="02010600040101010101" pitchFamily="2" charset="-122"/>
              </a:rPr>
              <a:t>原则上只能在同一种姓集团内通婚，倘若与外种姓通婚，将丧失原有种姓，其后代则降为贱民。</a:t>
            </a:r>
            <a:endParaRPr lang="en-US" altLang="zh-CN" sz="2800" smtClean="0">
              <a:latin typeface="华文楷体" panose="02010600040101010101" pitchFamily="2" charset="-122"/>
              <a:ea typeface="华文楷体" panose="02010600040101010101" pitchFamily="2" charset="-122"/>
            </a:endParaRPr>
          </a:p>
          <a:p>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材料三：</a:t>
            </a:r>
            <a:r>
              <a:rPr lang="zh-CN" altLang="en-US" sz="2800" smtClean="0">
                <a:latin typeface="华文楷体" panose="02010600040101010101" pitchFamily="2" charset="-122"/>
                <a:ea typeface="华文楷体" panose="02010600040101010101" pitchFamily="2" charset="-122"/>
              </a:rPr>
              <a:t>高种姓与低种姓人发生冲突，低种姓人如果用身体某部位。对较高种姓人造成伤害，必须斩断对人造成伤害的身体部位。地位低微的低种姓辱骂高种姓，轻者课以重罚，重者处以酷刑。高级种姓的人如果杀死了一个首陀罗，仅用牲畜抵偿。</a:t>
            </a:r>
            <a:endParaRPr lang="en-US" altLang="zh-CN" sz="2800" smtClean="0">
              <a:latin typeface="华文楷体" panose="02010600040101010101" pitchFamily="2" charset="-122"/>
              <a:ea typeface="华文楷体" panose="02010600040101010101" pitchFamily="2" charset="-122"/>
            </a:endParaRPr>
          </a:p>
          <a:p>
            <a:pPr algn="r"/>
            <a:r>
              <a:rPr lang="en-US" altLang="zh-CN" sz="2400" smtClean="0">
                <a:latin typeface="华文楷体" panose="02010600040101010101" pitchFamily="2" charset="-122"/>
                <a:ea typeface="华文楷体" panose="02010600040101010101" pitchFamily="2" charset="-122"/>
              </a:rPr>
              <a:t>——《</a:t>
            </a:r>
            <a:r>
              <a:rPr lang="zh-CN" altLang="en-US" sz="2400" smtClean="0">
                <a:latin typeface="华文楷体" panose="02010600040101010101" pitchFamily="2" charset="-122"/>
                <a:ea typeface="华文楷体" panose="02010600040101010101" pitchFamily="2" charset="-122"/>
              </a:rPr>
              <a:t>摩奴法典</a:t>
            </a:r>
            <a:r>
              <a:rPr lang="en-US" altLang="zh-CN" sz="2400" smtClean="0">
                <a:latin typeface="华文楷体" panose="02010600040101010101" pitchFamily="2" charset="-122"/>
                <a:ea typeface="华文楷体" panose="02010600040101010101" pitchFamily="2" charset="-122"/>
              </a:rPr>
              <a:t>》</a:t>
            </a:r>
            <a:endParaRPr lang="zh-CN" altLang="en-US" sz="1600"/>
          </a:p>
        </p:txBody>
      </p:sp>
      <p:sp>
        <p:nvSpPr>
          <p:cNvPr id="26" name="TextBox 25"/>
          <p:cNvSpPr txBox="1"/>
          <p:nvPr/>
        </p:nvSpPr>
        <p:spPr>
          <a:xfrm>
            <a:off x="1538156" y="6164742"/>
            <a:ext cx="6478083" cy="523220"/>
          </a:xfrm>
          <a:prstGeom prst="rect">
            <a:avLst/>
          </a:prstGeom>
          <a:noFill/>
        </p:spPr>
        <p:txBody>
          <a:bodyPr wrap="square" rtlCol="0">
            <a:spAutoFit/>
          </a:bodyPr>
          <a:lstStyle/>
          <a:p>
            <a:r>
              <a:rPr lang="zh-CN" altLang="en-US" sz="2800" b="1" smtClean="0">
                <a:solidFill>
                  <a:schemeClr val="accent3">
                    <a:lumMod val="50000"/>
                  </a:schemeClr>
                </a:solidFill>
                <a:latin typeface="华文细黑" panose="02010600040101010101" pitchFamily="2" charset="-122"/>
                <a:ea typeface="华文细黑" panose="02010600040101010101" pitchFamily="2" charset="-122"/>
              </a:rPr>
              <a:t>阅读材料，概括印度种姓制度的特点。</a:t>
            </a:r>
            <a:endParaRPr lang="zh-CN" altLang="en-US" sz="2800" b="1">
              <a:solidFill>
                <a:schemeClr val="accent3">
                  <a:lumMod val="50000"/>
                </a:schemeClr>
              </a:solidFill>
              <a:latin typeface="华文细黑" panose="02010600040101010101" pitchFamily="2" charset="-122"/>
              <a:ea typeface="华文细黑" panose="02010600040101010101" pitchFamily="2" charset="-122"/>
            </a:endParaRPr>
          </a:p>
        </p:txBody>
      </p:sp>
      <p:cxnSp>
        <p:nvCxnSpPr>
          <p:cNvPr id="29" name="直接连接符 28"/>
          <p:cNvCxnSpPr/>
          <p:nvPr/>
        </p:nvCxnSpPr>
        <p:spPr bwMode="auto">
          <a:xfrm flipV="1">
            <a:off x="3623412" y="2066299"/>
            <a:ext cx="2953265" cy="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直接连接符 30"/>
          <p:cNvCxnSpPr/>
          <p:nvPr/>
        </p:nvCxnSpPr>
        <p:spPr bwMode="auto">
          <a:xfrm flipV="1">
            <a:off x="5100045" y="2928556"/>
            <a:ext cx="2953265" cy="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直接连接符 31"/>
          <p:cNvCxnSpPr/>
          <p:nvPr/>
        </p:nvCxnSpPr>
        <p:spPr bwMode="auto">
          <a:xfrm flipV="1">
            <a:off x="2723428" y="4572005"/>
            <a:ext cx="2953265" cy="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连接符 32"/>
          <p:cNvCxnSpPr/>
          <p:nvPr/>
        </p:nvCxnSpPr>
        <p:spPr bwMode="auto">
          <a:xfrm flipV="1">
            <a:off x="7153326" y="4572007"/>
            <a:ext cx="4250725" cy="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连接符 33"/>
          <p:cNvCxnSpPr/>
          <p:nvPr/>
        </p:nvCxnSpPr>
        <p:spPr bwMode="auto">
          <a:xfrm flipV="1">
            <a:off x="4200061" y="5440953"/>
            <a:ext cx="2953265" cy="1"/>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flipV="1">
            <a:off x="7635240" y="5440951"/>
            <a:ext cx="2286000" cy="2"/>
          </a:xfrm>
          <a:prstGeom prst="line">
            <a:avLst/>
          </a:prstGeom>
          <a:solidFill>
            <a:schemeClr val="accent1"/>
          </a:solidFill>
          <a:ln w="3175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 name="准备 4"/>
          <p:cNvSpPr/>
          <p:nvPr/>
        </p:nvSpPr>
        <p:spPr bwMode="auto">
          <a:xfrm>
            <a:off x="9303403" y="1732661"/>
            <a:ext cx="2718487" cy="637119"/>
          </a:xfrm>
          <a:prstGeom prst="flowChartPreparation">
            <a:avLst/>
          </a:prstGeom>
          <a:solidFill>
            <a:schemeClr val="bg2">
              <a:lumMod val="75000"/>
              <a:alpha val="89000"/>
            </a:schemeClr>
          </a:solidFill>
          <a:ln w="9525" cap="flat" cmpd="sng" algn="ctr">
            <a:solidFill>
              <a:schemeClr val="tx1"/>
            </a:solidFill>
            <a:prstDash val="solid"/>
            <a:round/>
            <a:headEnd type="none" w="med" len="med"/>
            <a:tailEnd type="none" w="med" len="med"/>
          </a:ln>
          <a:effectLst>
            <a:softEdge rad="38100"/>
          </a:effectLst>
          <a:scene3d>
            <a:camera prst="orthographicFront"/>
            <a:lightRig rig="threePt" dir="t"/>
          </a:scene3d>
          <a:sp3d>
            <a:bevelT/>
            <a:bevelB/>
          </a:sp3d>
        </p:spPr>
        <p:txBody>
          <a:bodyPr/>
          <a:lstStyle/>
          <a:p>
            <a:pPr algn="ctr" eaLnBrk="1" hangingPunct="1">
              <a:buFont typeface="Arial" pitchFamily="34" charset="0"/>
              <a:buNone/>
              <a:defRPr/>
            </a:pPr>
            <a:r>
              <a:rPr lang="zh-CN" altLang="en-US" sz="2800" smtClean="0">
                <a:solidFill>
                  <a:schemeClr val="accent2"/>
                </a:solidFill>
                <a:latin typeface="Lantinghei SC Demibold" charset="-122"/>
                <a:ea typeface="Lantinghei SC Demibold" charset="-122"/>
                <a:cs typeface="Lantinghei SC Demibold" charset="-122"/>
              </a:rPr>
              <a:t>职业世袭</a:t>
            </a:r>
            <a:endParaRPr lang="en-US" altLang="zh-CN" sz="2800" smtClean="0">
              <a:solidFill>
                <a:schemeClr val="accent2"/>
              </a:solidFill>
              <a:latin typeface="Lantinghei SC Demibold" charset="-122"/>
              <a:ea typeface="Lantinghei SC Demibold" charset="-122"/>
              <a:cs typeface="Lantinghei SC Demibold" charset="-122"/>
            </a:endParaRPr>
          </a:p>
          <a:p>
            <a:pPr algn="ctr" eaLnBrk="1" hangingPunct="1">
              <a:buFont typeface="Arial" pitchFamily="34" charset="0"/>
              <a:buNone/>
              <a:defRPr/>
            </a:pPr>
            <a:endParaRPr lang="zh-CN" altLang="en-US" sz="2800">
              <a:solidFill>
                <a:schemeClr val="accent2"/>
              </a:solidFill>
              <a:latin typeface="Lantinghei SC Demibold" charset="-122"/>
              <a:ea typeface="Lantinghei SC Demibold" charset="-122"/>
              <a:cs typeface="Lantinghei SC Demibold" charset="-122"/>
            </a:endParaRPr>
          </a:p>
        </p:txBody>
      </p:sp>
      <p:sp>
        <p:nvSpPr>
          <p:cNvPr id="38" name="准备 4"/>
          <p:cNvSpPr/>
          <p:nvPr/>
        </p:nvSpPr>
        <p:spPr bwMode="auto">
          <a:xfrm>
            <a:off x="9352831" y="3027400"/>
            <a:ext cx="2718487" cy="637119"/>
          </a:xfrm>
          <a:prstGeom prst="flowChartPreparation">
            <a:avLst/>
          </a:prstGeom>
          <a:solidFill>
            <a:schemeClr val="bg2">
              <a:lumMod val="75000"/>
              <a:alpha val="89000"/>
            </a:schemeClr>
          </a:solidFill>
          <a:ln w="9525" cap="flat" cmpd="sng" algn="ctr">
            <a:solidFill>
              <a:schemeClr val="tx1"/>
            </a:solidFill>
            <a:prstDash val="solid"/>
            <a:round/>
            <a:headEnd type="none" w="med" len="med"/>
            <a:tailEnd type="none" w="med" len="med"/>
          </a:ln>
          <a:effectLst>
            <a:softEdge rad="38100"/>
          </a:effectLst>
          <a:scene3d>
            <a:camera prst="orthographicFront"/>
            <a:lightRig rig="threePt" dir="t"/>
          </a:scene3d>
          <a:sp3d>
            <a:bevelT/>
            <a:bevelB/>
          </a:sp3d>
        </p:spPr>
        <p:txBody>
          <a:bodyPr/>
          <a:lstStyle/>
          <a:p>
            <a:pPr algn="ctr" eaLnBrk="1" hangingPunct="1">
              <a:buFont typeface="Arial" pitchFamily="34" charset="0"/>
              <a:buNone/>
              <a:defRPr/>
            </a:pPr>
            <a:r>
              <a:rPr lang="zh-CN" altLang="en-US" sz="2800" smtClean="0">
                <a:solidFill>
                  <a:schemeClr val="accent2"/>
                </a:solidFill>
                <a:latin typeface="Lantinghei SC Demibold" charset="-122"/>
                <a:ea typeface="Lantinghei SC Demibold" charset="-122"/>
                <a:cs typeface="Lantinghei SC Demibold" charset="-122"/>
              </a:rPr>
              <a:t>内婚制</a:t>
            </a:r>
            <a:endParaRPr lang="zh-CN" altLang="en-US" sz="2800">
              <a:solidFill>
                <a:schemeClr val="accent2"/>
              </a:solidFill>
              <a:latin typeface="Lantinghei SC Demibold" charset="-122"/>
              <a:ea typeface="Lantinghei SC Demibold" charset="-122"/>
              <a:cs typeface="Lantinghei SC Demibold" charset="-122"/>
            </a:endParaRPr>
          </a:p>
        </p:txBody>
      </p:sp>
      <p:sp>
        <p:nvSpPr>
          <p:cNvPr id="39" name="准备 4"/>
          <p:cNvSpPr/>
          <p:nvPr/>
        </p:nvSpPr>
        <p:spPr bwMode="auto">
          <a:xfrm>
            <a:off x="9414603" y="5717205"/>
            <a:ext cx="2718487" cy="980160"/>
          </a:xfrm>
          <a:prstGeom prst="flowChartPreparation">
            <a:avLst/>
          </a:prstGeom>
          <a:solidFill>
            <a:schemeClr val="bg2">
              <a:lumMod val="75000"/>
              <a:alpha val="89000"/>
            </a:schemeClr>
          </a:solidFill>
          <a:ln w="9525" cap="flat" cmpd="sng" algn="ctr">
            <a:solidFill>
              <a:schemeClr val="tx1"/>
            </a:solidFill>
            <a:prstDash val="solid"/>
            <a:round/>
            <a:headEnd type="none" w="med" len="med"/>
            <a:tailEnd type="none" w="med" len="med"/>
          </a:ln>
          <a:effectLst>
            <a:softEdge rad="38100"/>
          </a:effectLst>
          <a:scene3d>
            <a:camera prst="orthographicFront"/>
            <a:lightRig rig="threePt" dir="t"/>
          </a:scene3d>
          <a:sp3d>
            <a:bevelT/>
            <a:bevelB/>
          </a:sp3d>
        </p:spPr>
        <p:txBody>
          <a:bodyPr/>
          <a:lstStyle/>
          <a:p>
            <a:pPr algn="ctr" eaLnBrk="1" hangingPunct="1">
              <a:buFont typeface="Arial" pitchFamily="34" charset="0"/>
              <a:buNone/>
              <a:defRPr/>
            </a:pPr>
            <a:r>
              <a:rPr lang="zh-CN" altLang="en-US" sz="2800" smtClean="0">
                <a:solidFill>
                  <a:schemeClr val="accent2"/>
                </a:solidFill>
                <a:latin typeface="Lantinghei SC Demibold" charset="-122"/>
                <a:ea typeface="Lantinghei SC Demibold" charset="-122"/>
                <a:cs typeface="Lantinghei SC Demibold" charset="-122"/>
              </a:rPr>
              <a:t>法律地位不平等</a:t>
            </a:r>
            <a:endParaRPr lang="zh-CN" altLang="en-US" sz="2800">
              <a:solidFill>
                <a:schemeClr val="accent2"/>
              </a:solidFill>
              <a:latin typeface="Lantinghei SC Demibold" charset="-122"/>
              <a:ea typeface="Lantinghei SC Demibold" charset="-122"/>
              <a:cs typeface="Lantinghei SC Demibold" charset="-122"/>
            </a:endParaRPr>
          </a:p>
        </p:txBody>
      </p:sp>
      <p:grpSp>
        <p:nvGrpSpPr>
          <p:cNvPr id="16" name="组合 41"/>
          <p:cNvGrpSpPr/>
          <p:nvPr/>
        </p:nvGrpSpPr>
        <p:grpSpPr>
          <a:xfrm>
            <a:off x="509096" y="189496"/>
            <a:ext cx="2522428" cy="894246"/>
            <a:chOff x="494270" y="446074"/>
            <a:chExt cx="2664849" cy="894246"/>
          </a:xfrm>
        </p:grpSpPr>
        <p:sp>
          <p:nvSpPr>
            <p:cNvPr id="17" name="TextBox 16"/>
            <p:cNvSpPr txBox="1"/>
            <p:nvPr/>
          </p:nvSpPr>
          <p:spPr>
            <a:xfrm>
              <a:off x="1232965" y="547869"/>
              <a:ext cx="1926154"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婆罗门教</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grpSp>
        <p:nvGrpSpPr>
          <p:cNvPr id="20" name="组合 19"/>
          <p:cNvGrpSpPr/>
          <p:nvPr/>
        </p:nvGrpSpPr>
        <p:grpSpPr>
          <a:xfrm>
            <a:off x="213891" y="971640"/>
            <a:ext cx="792238" cy="3361391"/>
            <a:chOff x="213891" y="1600200"/>
            <a:chExt cx="792238" cy="3361391"/>
          </a:xfrm>
        </p:grpSpPr>
        <p:sp>
          <p:nvSpPr>
            <p:cNvPr id="21" name="椭圆 20"/>
            <p:cNvSpPr/>
            <p:nvPr/>
          </p:nvSpPr>
          <p:spPr bwMode="auto">
            <a:xfrm>
              <a:off x="213891"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2" name="椭圆 21"/>
            <p:cNvSpPr/>
            <p:nvPr/>
          </p:nvSpPr>
          <p:spPr bwMode="auto">
            <a:xfrm>
              <a:off x="231727"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姓</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3" name="椭圆 22"/>
            <p:cNvSpPr/>
            <p:nvPr/>
          </p:nvSpPr>
          <p:spPr bwMode="auto">
            <a:xfrm>
              <a:off x="242721" y="330958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制度境</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4" name="椭圆 23"/>
            <p:cNvSpPr/>
            <p:nvPr/>
          </p:nvSpPr>
          <p:spPr bwMode="auto">
            <a:xfrm>
              <a:off x="267435" y="4162215"/>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度</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sp>
        <p:nvSpPr>
          <p:cNvPr id="27" name="椭圆 26"/>
          <p:cNvSpPr/>
          <p:nvPr/>
        </p:nvSpPr>
        <p:spPr bwMode="auto">
          <a:xfrm>
            <a:off x="263319" y="4382459"/>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特</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8" name="椭圆 27"/>
          <p:cNvSpPr/>
          <p:nvPr/>
        </p:nvSpPr>
        <p:spPr bwMode="auto">
          <a:xfrm>
            <a:off x="275676" y="5206549"/>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点</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2000"/>
                                        <p:tgtEl>
                                          <p:spTgt spid="2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1000"/>
                                        <p:tgtEl>
                                          <p:spTgt spid="2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up)">
                                      <p:cBhvr>
                                        <p:cTn id="19" dur="2000"/>
                                        <p:tgtEl>
                                          <p:spTgt spid="3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left)">
                                      <p:cBhvr>
                                        <p:cTn id="25" dur="1000"/>
                                        <p:tgtEl>
                                          <p:spTgt spid="31"/>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up)">
                                      <p:cBhvr>
                                        <p:cTn id="31" dur="2000"/>
                                        <p:tgtEl>
                                          <p:spTgt spid="38"/>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left)">
                                      <p:cBhvr>
                                        <p:cTn id="37" dur="1000"/>
                                        <p:tgtEl>
                                          <p:spTgt spid="3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left)">
                                      <p:cBhvr>
                                        <p:cTn id="43" dur="1000"/>
                                        <p:tgtEl>
                                          <p:spTgt spid="33"/>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22" presetClass="entr" presetSubtype="8"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1000"/>
                                        <p:tgtEl>
                                          <p:spTgt spid="34"/>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2" presetClass="entr" presetSubtype="8" fill="hold" nodeType="click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left)">
                                      <p:cBhvr>
                                        <p:cTn id="55" dur="1000"/>
                                        <p:tgtEl>
                                          <p:spTgt spid="35"/>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22" presetClass="entr" presetSubtype="1" fill="hold" nodeType="click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wipe(up)">
                                      <p:cBhvr>
                                        <p:cTn id="61"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18" name="组合 17"/>
          <p:cNvGrpSpPr/>
          <p:nvPr/>
        </p:nvGrpSpPr>
        <p:grpSpPr>
          <a:xfrm>
            <a:off x="7201670" y="2584615"/>
            <a:ext cx="4465837" cy="4151752"/>
            <a:chOff x="6917553" y="1094584"/>
            <a:chExt cx="4685863" cy="4607697"/>
          </a:xfrm>
        </p:grpSpPr>
        <p:grpSp>
          <p:nvGrpSpPr>
            <p:cNvPr id="6" name="组合 5"/>
            <p:cNvGrpSpPr/>
            <p:nvPr/>
          </p:nvGrpSpPr>
          <p:grpSpPr>
            <a:xfrm>
              <a:off x="6917553" y="1719295"/>
              <a:ext cx="4685863" cy="3982986"/>
              <a:chOff x="6299294" y="1057251"/>
              <a:chExt cx="4685863" cy="3982986"/>
            </a:xfrm>
          </p:grpSpPr>
          <p:sp>
            <p:nvSpPr>
              <p:cNvPr id="4" name="圆角矩形 3"/>
              <p:cNvSpPr/>
              <p:nvPr/>
            </p:nvSpPr>
            <p:spPr bwMode="auto">
              <a:xfrm>
                <a:off x="6299294" y="1057251"/>
                <a:ext cx="4685863" cy="3922521"/>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 name="矩形 1"/>
              <p:cNvSpPr/>
              <p:nvPr/>
            </p:nvSpPr>
            <p:spPr>
              <a:xfrm>
                <a:off x="6662336" y="1112107"/>
                <a:ext cx="4322821" cy="3928130"/>
              </a:xfrm>
              <a:prstGeom prst="rect">
                <a:avLst/>
              </a:prstGeom>
            </p:spPr>
            <p:txBody>
              <a:bodyPr wrap="square">
                <a:spAutoFit/>
              </a:bodyPr>
              <a:lstStyle/>
              <a:p>
                <a:r>
                  <a:rPr lang="zh-CN" altLang="en-US" sz="2800" b="1" smtClean="0">
                    <a:latin typeface="华文楷体" panose="02010600040101010101" pitchFamily="2" charset="-122"/>
                    <a:ea typeface="华文楷体" panose="02010600040101010101" pitchFamily="2" charset="-122"/>
                  </a:rPr>
                  <a:t>雅利安人</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波斯帝国</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马其顿人</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塞种人</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大月氏人（贵霜帝国）</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阿拉伯人（德里苏丹国）</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蒙古人（莫卧儿帝国）</a:t>
                </a:r>
                <a:endParaRPr lang="en-US" altLang="zh-CN" sz="2800" b="1" smtClean="0">
                  <a:latin typeface="华文楷体" panose="02010600040101010101" pitchFamily="2" charset="-122"/>
                  <a:ea typeface="华文楷体" panose="02010600040101010101" pitchFamily="2" charset="-122"/>
                </a:endParaRPr>
              </a:p>
              <a:p>
                <a:r>
                  <a:rPr lang="zh-CN" altLang="en-US" sz="2800" b="1" smtClean="0">
                    <a:latin typeface="华文楷体" panose="02010600040101010101" pitchFamily="2" charset="-122"/>
                    <a:ea typeface="华文楷体" panose="02010600040101010101" pitchFamily="2" charset="-122"/>
                  </a:rPr>
                  <a:t>英国</a:t>
                </a:r>
                <a:endParaRPr lang="zh-CN" altLang="en-US" sz="2800" b="1">
                  <a:latin typeface="华文楷体" panose="02010600040101010101" pitchFamily="2" charset="-122"/>
                  <a:ea typeface="华文楷体" panose="02010600040101010101" pitchFamily="2" charset="-122"/>
                </a:endParaRPr>
              </a:p>
            </p:txBody>
          </p:sp>
        </p:grpSp>
        <p:sp>
          <p:nvSpPr>
            <p:cNvPr id="7" name="矩形 6"/>
            <p:cNvSpPr/>
            <p:nvPr/>
          </p:nvSpPr>
          <p:spPr>
            <a:xfrm>
              <a:off x="7280595" y="1094584"/>
              <a:ext cx="3775393" cy="523220"/>
            </a:xfrm>
            <a:prstGeom prst="rect">
              <a:avLst/>
            </a:prstGeom>
          </p:spPr>
          <p:txBody>
            <a:bodyPr wrap="none">
              <a:spAutoFit/>
            </a:bodyPr>
            <a:lstStyle/>
            <a:p>
              <a:r>
                <a:rPr lang="zh-CN" altLang="en-US" sz="2800" b="1" smtClean="0">
                  <a:solidFill>
                    <a:srgbClr val="3333FF"/>
                  </a:solidFill>
                  <a:latin typeface="黑体" pitchFamily="49" charset="-122"/>
                  <a:ea typeface="黑体" pitchFamily="49" charset="-122"/>
                </a:rPr>
                <a:t>不断被外族入侵的历史</a:t>
              </a:r>
              <a:endParaRPr lang="zh-CN" altLang="en-US" sz="2800" b="1">
                <a:solidFill>
                  <a:srgbClr val="3333FF"/>
                </a:solidFill>
                <a:latin typeface="黑体" pitchFamily="49" charset="-122"/>
                <a:ea typeface="黑体" pitchFamily="49" charset="-122"/>
              </a:endParaRPr>
            </a:p>
          </p:txBody>
        </p:sp>
      </p:grpSp>
      <p:grpSp>
        <p:nvGrpSpPr>
          <p:cNvPr id="9" name="组合 19"/>
          <p:cNvGrpSpPr/>
          <p:nvPr/>
        </p:nvGrpSpPr>
        <p:grpSpPr>
          <a:xfrm>
            <a:off x="522816" y="1416492"/>
            <a:ext cx="792238" cy="3361391"/>
            <a:chOff x="213891" y="1600200"/>
            <a:chExt cx="792238" cy="3361391"/>
          </a:xfrm>
        </p:grpSpPr>
        <p:sp>
          <p:nvSpPr>
            <p:cNvPr id="10" name="椭圆 9"/>
            <p:cNvSpPr/>
            <p:nvPr/>
          </p:nvSpPr>
          <p:spPr bwMode="auto">
            <a:xfrm>
              <a:off x="213891"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11" name="椭圆 10"/>
            <p:cNvSpPr/>
            <p:nvPr/>
          </p:nvSpPr>
          <p:spPr bwMode="auto">
            <a:xfrm>
              <a:off x="231727"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姓</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12" name="椭圆 11"/>
            <p:cNvSpPr/>
            <p:nvPr/>
          </p:nvSpPr>
          <p:spPr bwMode="auto">
            <a:xfrm>
              <a:off x="242721" y="330958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制度境</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13" name="椭圆 12"/>
            <p:cNvSpPr/>
            <p:nvPr/>
          </p:nvSpPr>
          <p:spPr bwMode="auto">
            <a:xfrm>
              <a:off x="267435" y="4162215"/>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度</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sp>
        <p:nvSpPr>
          <p:cNvPr id="14" name="椭圆 13"/>
          <p:cNvSpPr/>
          <p:nvPr/>
        </p:nvSpPr>
        <p:spPr bwMode="auto">
          <a:xfrm>
            <a:off x="572244" y="4827311"/>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影</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15" name="椭圆 14"/>
          <p:cNvSpPr/>
          <p:nvPr/>
        </p:nvSpPr>
        <p:spPr bwMode="auto">
          <a:xfrm>
            <a:off x="584601" y="5651401"/>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pic>
        <p:nvPicPr>
          <p:cNvPr id="8" name="Picture 2"/>
          <p:cNvPicPr>
            <a:picLocks noChangeAspect="1" noChangeArrowheads="1"/>
          </p:cNvPicPr>
          <p:nvPr/>
        </p:nvPicPr>
        <p:blipFill>
          <a:blip r:embed="rId3"/>
          <a:stretch>
            <a:fillRect/>
          </a:stretch>
        </p:blipFill>
        <p:spPr bwMode="auto">
          <a:xfrm>
            <a:off x="2026507" y="3482907"/>
            <a:ext cx="4068215" cy="31077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矩形 15"/>
          <p:cNvSpPr/>
          <p:nvPr/>
        </p:nvSpPr>
        <p:spPr>
          <a:xfrm>
            <a:off x="2951233" y="2889037"/>
            <a:ext cx="1890553" cy="523220"/>
          </a:xfrm>
          <a:prstGeom prst="rect">
            <a:avLst/>
          </a:prstGeom>
        </p:spPr>
        <p:txBody>
          <a:bodyPr wrap="square">
            <a:spAutoFit/>
          </a:bodyPr>
          <a:lstStyle/>
          <a:p>
            <a:pPr algn="ctr"/>
            <a:endParaRPr lang="zh-CN" altLang="en-US" sz="2800" b="1">
              <a:solidFill>
                <a:srgbClr val="3333FF"/>
              </a:solidFill>
              <a:latin typeface="黑体" pitchFamily="49" charset="-122"/>
              <a:ea typeface="黑体" pitchFamily="49" charset="-122"/>
            </a:endParaRPr>
          </a:p>
        </p:txBody>
      </p:sp>
      <p:pic>
        <p:nvPicPr>
          <p:cNvPr id="1027" name="Picture 3"/>
          <p:cNvPicPr>
            <a:picLocks noChangeAspect="1" noChangeArrowheads="1"/>
          </p:cNvPicPr>
          <p:nvPr/>
        </p:nvPicPr>
        <p:blipFill>
          <a:blip r:embed="rId4"/>
          <a:stretch>
            <a:fillRect/>
          </a:stretch>
        </p:blipFill>
        <p:spPr bwMode="auto">
          <a:xfrm>
            <a:off x="3496965" y="256620"/>
            <a:ext cx="4858912" cy="2402290"/>
          </a:xfrm>
          <a:prstGeom prst="rect">
            <a:avLst/>
          </a:prstGeom>
          <a:noFill/>
          <a:ln w="9525">
            <a:noFill/>
            <a:miter lim="800000"/>
          </a:ln>
          <a:effectLst/>
        </p:spPr>
      </p:pic>
      <p:sp>
        <p:nvSpPr>
          <p:cNvPr id="21" name="线形标注 2 20"/>
          <p:cNvSpPr/>
          <p:nvPr/>
        </p:nvSpPr>
        <p:spPr bwMode="auto">
          <a:xfrm>
            <a:off x="9218550" y="119115"/>
            <a:ext cx="1905260" cy="543697"/>
          </a:xfrm>
          <a:prstGeom prst="borderCallout2">
            <a:avLst/>
          </a:prstGeom>
          <a:solidFill>
            <a:srgbClr val="FFC000"/>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R="0" indent="0" algn="ctr" fontAlgn="base">
              <a:lnSpc>
                <a:spcPct val="100000"/>
              </a:lnSpc>
              <a:spcBef>
                <a:spcPct val="0"/>
              </a:spcBef>
              <a:spcAft>
                <a:spcPct val="0"/>
              </a:spcAft>
              <a:buClrTx/>
              <a:buSzTx/>
              <a:buFont typeface="Arial" pitchFamily="34" charset="0"/>
              <a:buNone/>
            </a:pPr>
            <a:r>
              <a:rPr lang="zh-CN" altLang="en-US" sz="2800" b="1" smtClean="0">
                <a:solidFill>
                  <a:srgbClr val="3333FF"/>
                </a:solidFill>
                <a:latin typeface="黑体" pitchFamily="49" charset="-122"/>
                <a:ea typeface="黑体" pitchFamily="49" charset="-122"/>
              </a:rPr>
              <a:t>经济迟滞</a:t>
            </a:r>
          </a:p>
        </p:txBody>
      </p:sp>
      <p:sp>
        <p:nvSpPr>
          <p:cNvPr id="22" name="线形标注 2 21"/>
          <p:cNvSpPr/>
          <p:nvPr/>
        </p:nvSpPr>
        <p:spPr bwMode="auto">
          <a:xfrm>
            <a:off x="9193836" y="815212"/>
            <a:ext cx="1905260" cy="543697"/>
          </a:xfrm>
          <a:prstGeom prst="borderCallout2">
            <a:avLst>
              <a:gd name="adj1" fmla="val 18750"/>
              <a:gd name="adj2" fmla="val -8333"/>
              <a:gd name="adj3" fmla="val 18750"/>
              <a:gd name="adj4" fmla="val -16667"/>
              <a:gd name="adj5" fmla="val 87500"/>
              <a:gd name="adj6" fmla="val -44721"/>
            </a:avLst>
          </a:prstGeom>
          <a:solidFill>
            <a:srgbClr val="FFC000"/>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algn="ctr" fontAlgn="base">
              <a:spcBef>
                <a:spcPct val="0"/>
              </a:spcBef>
              <a:spcAft>
                <a:spcPct val="0"/>
              </a:spcAft>
            </a:pPr>
            <a:r>
              <a:rPr lang="zh-CN" altLang="en-US" sz="2800" b="1" smtClean="0">
                <a:solidFill>
                  <a:srgbClr val="3333FF"/>
                </a:solidFill>
                <a:latin typeface="黑体" pitchFamily="49" charset="-122"/>
                <a:ea typeface="黑体" pitchFamily="49" charset="-122"/>
              </a:rPr>
              <a:t>素质下降</a:t>
            </a:r>
          </a:p>
        </p:txBody>
      </p:sp>
      <p:sp>
        <p:nvSpPr>
          <p:cNvPr id="24" name="线形标注 2 23"/>
          <p:cNvSpPr/>
          <p:nvPr/>
        </p:nvSpPr>
        <p:spPr bwMode="auto">
          <a:xfrm>
            <a:off x="3714751" y="2868560"/>
            <a:ext cx="1905260" cy="543697"/>
          </a:xfrm>
          <a:prstGeom prst="borderCallout2">
            <a:avLst>
              <a:gd name="adj1" fmla="val 18750"/>
              <a:gd name="adj2" fmla="val -8333"/>
              <a:gd name="adj3" fmla="val 18750"/>
              <a:gd name="adj4" fmla="val -16667"/>
              <a:gd name="adj5" fmla="val 103409"/>
              <a:gd name="adj6" fmla="val -44073"/>
            </a:avLst>
          </a:prstGeom>
          <a:solidFill>
            <a:srgbClr val="FFC000"/>
          </a:solidFill>
          <a:ln w="381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algn="ctr"/>
            <a:r>
              <a:rPr lang="zh-CN" altLang="en-US" sz="2800" b="1" smtClean="0">
                <a:solidFill>
                  <a:srgbClr val="3333FF"/>
                </a:solidFill>
                <a:latin typeface="黑体" pitchFamily="49" charset="-122"/>
                <a:ea typeface="黑体" pitchFamily="49" charset="-122"/>
              </a:rPr>
              <a:t>政治分裂</a:t>
            </a:r>
            <a:endParaRPr lang="zh-CN" altLang="en-US" sz="2800" b="1">
              <a:solidFill>
                <a:srgbClr val="3333FF"/>
              </a:solidFill>
              <a:latin typeface="黑体" pitchFamily="49" charset="-122"/>
              <a:ea typeface="黑体" pitchFamily="49" charset="-122"/>
            </a:endParaRPr>
          </a:p>
        </p:txBody>
      </p:sp>
      <p:grpSp>
        <p:nvGrpSpPr>
          <p:cNvPr id="20" name="组合 41"/>
          <p:cNvGrpSpPr/>
          <p:nvPr/>
        </p:nvGrpSpPr>
        <p:grpSpPr>
          <a:xfrm>
            <a:off x="509096" y="189496"/>
            <a:ext cx="2522428" cy="894246"/>
            <a:chOff x="494270" y="446074"/>
            <a:chExt cx="2664849" cy="894246"/>
          </a:xfrm>
        </p:grpSpPr>
        <p:sp>
          <p:nvSpPr>
            <p:cNvPr id="23" name="TextBox 22"/>
            <p:cNvSpPr txBox="1"/>
            <p:nvPr/>
          </p:nvSpPr>
          <p:spPr>
            <a:xfrm>
              <a:off x="1232965" y="547869"/>
              <a:ext cx="1926154"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婆罗门教</a:t>
              </a:r>
              <a:endParaRPr lang="zh-CN" altLang="en-US" sz="3200" b="1">
                <a:solidFill>
                  <a:schemeClr val="accent1"/>
                </a:solidFill>
                <a:latin typeface="方正小标宋简体" pitchFamily="65" charset="-122"/>
                <a:ea typeface="方正小标宋简体" pitchFamily="65" charset="-122"/>
              </a:endParaRPr>
            </a:p>
          </p:txBody>
        </p:sp>
        <p:pic>
          <p:nvPicPr>
            <p:cNvPr id="25"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5"/>
            <a:srcRect b="9295"/>
            <a:stretch>
              <a:fillRect/>
            </a:stretch>
          </p:blipFill>
          <p:spPr bwMode="auto">
            <a:xfrm>
              <a:off x="494270" y="446074"/>
              <a:ext cx="738694" cy="894246"/>
            </a:xfrm>
            <a:prstGeom prst="ellipse">
              <a:avLst/>
            </a:prstGeom>
            <a:ln>
              <a:noFill/>
            </a:ln>
            <a:effectLst>
              <a:softEdge rad="112500"/>
            </a:effectLst>
          </p:spPr>
        </p:pic>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2000"/>
                                        <p:tgtEl>
                                          <p:spTgt spid="2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1"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2000"/>
                                        <p:tgtEl>
                                          <p:spTgt spid="2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1" fill="hold" grpId="2"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up)">
                                      <p:cBhvr>
                                        <p:cTn id="19" dur="2000"/>
                                        <p:tgtEl>
                                          <p:spTgt spid="24"/>
                                        </p:tgtEl>
                                      </p:cBhvr>
                                    </p:animEffect>
                                  </p:childTnLst>
                                </p:cTn>
                              </p:par>
                              <p:par>
                                <p:cTn id="20" presetID="22" presetClass="entr" presetSubtype="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up)">
                                      <p:cBhvr>
                                        <p:cTn id="28"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1"/>
      <p:bldP spid="24" grpId="2"/>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圆角矩形 6"/>
          <p:cNvSpPr/>
          <p:nvPr/>
        </p:nvSpPr>
        <p:spPr bwMode="auto">
          <a:xfrm>
            <a:off x="2483708" y="5418148"/>
            <a:ext cx="1606056" cy="617838"/>
          </a:xfrm>
          <a:prstGeom prst="roundRect">
            <a:avLst/>
          </a:prstGeom>
          <a:solidFill>
            <a:srgbClr val="080704"/>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accent2"/>
                </a:solidFill>
                <a:effectLst/>
                <a:latin typeface="黑体" pitchFamily="49" charset="-122"/>
                <a:ea typeface="黑体" pitchFamily="49" charset="-122"/>
              </a:rPr>
              <a:t>贱 民</a:t>
            </a:r>
            <a:endParaRPr kumimoji="0" lang="zh-CN" altLang="en-US" sz="3600" b="1" i="0" u="none" strike="noStrike" cap="none" normalizeH="0" baseline="0" smtClean="0">
              <a:ln>
                <a:noFill/>
              </a:ln>
              <a:solidFill>
                <a:schemeClr val="accent2"/>
              </a:solidFill>
              <a:effectLst/>
              <a:latin typeface="黑体" pitchFamily="49" charset="-122"/>
              <a:ea typeface="黑体" pitchFamily="49" charset="-122"/>
            </a:endParaRPr>
          </a:p>
        </p:txBody>
      </p:sp>
      <p:pic>
        <p:nvPicPr>
          <p:cNvPr id="8" name="Picture 3" descr="站立的分别是英国首相劳合·乔治（左二）、法国总理克里孟梭（左三）和美国总统威尔逊（右一"/>
          <p:cNvPicPr>
            <a:picLocks noChangeAspect="1" noChangeArrowheads="1"/>
          </p:cNvPicPr>
          <p:nvPr/>
        </p:nvPicPr>
        <p:blipFill>
          <a:blip r:embed="rId3"/>
          <a:stretch>
            <a:fillRect/>
          </a:stretch>
        </p:blipFill>
        <p:spPr bwMode="auto">
          <a:xfrm>
            <a:off x="1383334" y="1231323"/>
            <a:ext cx="2741590" cy="4223065"/>
          </a:xfrm>
          <a:prstGeom prst="rect">
            <a:avLst/>
          </a:prstGeom>
          <a:noFill/>
          <a:ln w="9525">
            <a:solidFill>
              <a:srgbClr val="519CD6"/>
            </a:solidFill>
            <a:miter lim="800000"/>
          </a:ln>
        </p:spPr>
      </p:pic>
      <p:grpSp>
        <p:nvGrpSpPr>
          <p:cNvPr id="2" name="组合 41"/>
          <p:cNvGrpSpPr/>
          <p:nvPr/>
        </p:nvGrpSpPr>
        <p:grpSpPr>
          <a:xfrm>
            <a:off x="509096" y="189496"/>
            <a:ext cx="2666591" cy="894246"/>
            <a:chOff x="494270" y="446074"/>
            <a:chExt cx="2817151" cy="894246"/>
          </a:xfrm>
        </p:grpSpPr>
        <p:sp>
          <p:nvSpPr>
            <p:cNvPr id="26" name="TextBox 25"/>
            <p:cNvSpPr txBox="1"/>
            <p:nvPr/>
          </p:nvSpPr>
          <p:spPr>
            <a:xfrm>
              <a:off x="1232964" y="597297"/>
              <a:ext cx="2078457"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婆罗门教</a:t>
              </a:r>
              <a:endParaRPr lang="zh-CN" altLang="en-US" sz="3200" b="1">
                <a:solidFill>
                  <a:schemeClr val="accent1"/>
                </a:solidFill>
                <a:latin typeface="方正小标宋简体" pitchFamily="65" charset="-122"/>
                <a:ea typeface="方正小标宋简体" pitchFamily="65" charset="-122"/>
              </a:endParaRPr>
            </a:p>
          </p:txBody>
        </p:sp>
        <p:pic>
          <p:nvPicPr>
            <p:cNvPr id="27"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4"/>
            <a:srcRect b="9295"/>
            <a:stretch>
              <a:fillRect/>
            </a:stretch>
          </p:blipFill>
          <p:spPr bwMode="auto">
            <a:xfrm>
              <a:off x="494270" y="446074"/>
              <a:ext cx="738694" cy="894246"/>
            </a:xfrm>
            <a:prstGeom prst="ellipse">
              <a:avLst/>
            </a:prstGeom>
            <a:ln>
              <a:noFill/>
            </a:ln>
            <a:effectLst>
              <a:softEdge rad="112500"/>
            </a:effectLst>
          </p:spPr>
        </p:pic>
      </p:grpSp>
      <p:grpSp>
        <p:nvGrpSpPr>
          <p:cNvPr id="3" name="组合 32"/>
          <p:cNvGrpSpPr/>
          <p:nvPr/>
        </p:nvGrpSpPr>
        <p:grpSpPr>
          <a:xfrm>
            <a:off x="439424" y="1565475"/>
            <a:ext cx="768887" cy="3365810"/>
            <a:chOff x="213891" y="1600200"/>
            <a:chExt cx="768887" cy="3365810"/>
          </a:xfrm>
        </p:grpSpPr>
        <p:sp>
          <p:nvSpPr>
            <p:cNvPr id="28" name="椭圆 27"/>
            <p:cNvSpPr/>
            <p:nvPr/>
          </p:nvSpPr>
          <p:spPr bwMode="auto">
            <a:xfrm>
              <a:off x="213891"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29" name="椭圆 28"/>
            <p:cNvSpPr/>
            <p:nvPr/>
          </p:nvSpPr>
          <p:spPr bwMode="auto">
            <a:xfrm>
              <a:off x="231727"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姓</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0" name="椭圆 29"/>
            <p:cNvSpPr/>
            <p:nvPr/>
          </p:nvSpPr>
          <p:spPr bwMode="auto">
            <a:xfrm>
              <a:off x="244084" y="3310165"/>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制</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1" name="椭圆 30"/>
            <p:cNvSpPr/>
            <p:nvPr/>
          </p:nvSpPr>
          <p:spPr bwMode="auto">
            <a:xfrm>
              <a:off x="238605" y="416663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度</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grpSp>
        <p:nvGrpSpPr>
          <p:cNvPr id="4" name="组合 40"/>
          <p:cNvGrpSpPr/>
          <p:nvPr/>
        </p:nvGrpSpPr>
        <p:grpSpPr>
          <a:xfrm>
            <a:off x="4495745" y="606510"/>
            <a:ext cx="7549977" cy="1249626"/>
            <a:chOff x="5549402" y="3814481"/>
            <a:chExt cx="5728027" cy="1168160"/>
          </a:xfrm>
        </p:grpSpPr>
        <p:pic>
          <p:nvPicPr>
            <p:cNvPr id="35" name="Picture 2" descr="C:\Users\Thinkpad\Desktop\PNG\1_0001_图层-6.png"/>
            <p:cNvPicPr>
              <a:picLocks noChangeAspect="1" noChangeArrowheads="1"/>
            </p:cNvPicPr>
            <p:nvPr/>
          </p:nvPicPr>
          <p:blipFill>
            <a:blip r:embed="rId5"/>
            <a:stretch>
              <a:fillRect/>
            </a:stretch>
          </p:blipFill>
          <p:spPr bwMode="auto">
            <a:xfrm>
              <a:off x="5784768" y="3814481"/>
              <a:ext cx="5492661" cy="1168160"/>
            </a:xfrm>
            <a:prstGeom prst="rect">
              <a:avLst/>
            </a:prstGeom>
            <a:noFill/>
            <a:ln w="9525">
              <a:noFill/>
              <a:miter lim="800000"/>
            </a:ln>
          </p:spPr>
        </p:pic>
        <p:sp>
          <p:nvSpPr>
            <p:cNvPr id="36" name="TextBox 35"/>
            <p:cNvSpPr txBox="1"/>
            <p:nvPr/>
          </p:nvSpPr>
          <p:spPr>
            <a:xfrm>
              <a:off x="5549402" y="3959277"/>
              <a:ext cx="4357718" cy="719279"/>
            </a:xfrm>
            <a:prstGeom prst="rect">
              <a:avLst/>
            </a:prstGeom>
            <a:noFill/>
          </p:spPr>
          <p:txBody>
            <a:bodyPr wrap="square" rtlCol="0">
              <a:spAutoFit/>
            </a:bodyPr>
            <a:lstStyle/>
            <a:p>
              <a:pPr algn="ctr"/>
              <a:r>
                <a:rPr lang="zh-CN" altLang="en-US" sz="4400" smtClean="0">
                  <a:solidFill>
                    <a:srgbClr val="FFF94D"/>
                  </a:solidFill>
                  <a:latin typeface="隶书" pitchFamily="49" charset="-122"/>
                  <a:ea typeface="隶书" panose="02010509060101010101" pitchFamily="49" charset="-122"/>
                </a:rPr>
                <a:t>造业轮回</a:t>
              </a:r>
              <a:endParaRPr lang="zh-CN" altLang="en-US" sz="4400">
                <a:solidFill>
                  <a:srgbClr val="FFF94D"/>
                </a:solidFill>
                <a:latin typeface="隶书" pitchFamily="49" charset="-122"/>
                <a:ea typeface="隶书" panose="02010509060101010101" pitchFamily="49" charset="-122"/>
              </a:endParaRPr>
            </a:p>
          </p:txBody>
        </p:sp>
      </p:grpSp>
      <p:grpSp>
        <p:nvGrpSpPr>
          <p:cNvPr id="58" name="组合 57"/>
          <p:cNvGrpSpPr/>
          <p:nvPr/>
        </p:nvGrpSpPr>
        <p:grpSpPr>
          <a:xfrm>
            <a:off x="5113578" y="2161817"/>
            <a:ext cx="5292813" cy="3142470"/>
            <a:chOff x="4434016" y="2198057"/>
            <a:chExt cx="5292813" cy="3142470"/>
          </a:xfrm>
        </p:grpSpPr>
        <p:grpSp>
          <p:nvGrpSpPr>
            <p:cNvPr id="56" name="组合 55"/>
            <p:cNvGrpSpPr/>
            <p:nvPr/>
          </p:nvGrpSpPr>
          <p:grpSpPr>
            <a:xfrm>
              <a:off x="4434016" y="2198057"/>
              <a:ext cx="5292813" cy="3142470"/>
              <a:chOff x="5177481" y="2198057"/>
              <a:chExt cx="5292813" cy="3142470"/>
            </a:xfrm>
          </p:grpSpPr>
          <p:sp>
            <p:nvSpPr>
              <p:cNvPr id="32" name="椭圆 31"/>
              <p:cNvSpPr/>
              <p:nvPr/>
            </p:nvSpPr>
            <p:spPr bwMode="auto">
              <a:xfrm>
                <a:off x="6886832" y="2198057"/>
                <a:ext cx="1742303" cy="1112108"/>
              </a:xfrm>
              <a:prstGeom prst="ellipse">
                <a:avLst/>
              </a:prstGeom>
              <a:solidFill>
                <a:srgbClr val="3333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accent2"/>
                    </a:solidFill>
                    <a:effectLst/>
                    <a:latin typeface="黑体" pitchFamily="49" charset="-122"/>
                    <a:ea typeface="黑体" pitchFamily="49" charset="-122"/>
                  </a:rPr>
                  <a:t>现世</a:t>
                </a:r>
                <a:endParaRPr kumimoji="0" lang="zh-CN" altLang="en-US" sz="3600" b="1" i="0" u="none" strike="noStrike" cap="none" normalizeH="0" baseline="0" smtClean="0">
                  <a:ln>
                    <a:noFill/>
                  </a:ln>
                  <a:solidFill>
                    <a:schemeClr val="accent2"/>
                  </a:solidFill>
                  <a:effectLst/>
                  <a:latin typeface="黑体" pitchFamily="49" charset="-122"/>
                  <a:ea typeface="黑体" pitchFamily="49" charset="-122"/>
                </a:endParaRPr>
              </a:p>
            </p:txBody>
          </p:sp>
          <p:sp>
            <p:nvSpPr>
              <p:cNvPr id="33" name="椭圆 32"/>
              <p:cNvSpPr/>
              <p:nvPr/>
            </p:nvSpPr>
            <p:spPr bwMode="auto">
              <a:xfrm>
                <a:off x="8727991" y="4228419"/>
                <a:ext cx="1742303" cy="1112108"/>
              </a:xfrm>
              <a:prstGeom prst="ellipse">
                <a:avLst/>
              </a:prstGeom>
              <a:solidFill>
                <a:srgbClr val="3333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accent2"/>
                    </a:solidFill>
                    <a:effectLst/>
                    <a:latin typeface="黑体" pitchFamily="49" charset="-122"/>
                    <a:ea typeface="黑体" pitchFamily="49" charset="-122"/>
                  </a:rPr>
                  <a:t>来世</a:t>
                </a:r>
                <a:endParaRPr kumimoji="0" lang="zh-CN" altLang="en-US" sz="3600" b="1" i="0" u="none" strike="noStrike" cap="none" normalizeH="0" baseline="0" smtClean="0">
                  <a:ln>
                    <a:noFill/>
                  </a:ln>
                  <a:solidFill>
                    <a:schemeClr val="accent2"/>
                  </a:solidFill>
                  <a:effectLst/>
                  <a:latin typeface="黑体" pitchFamily="49" charset="-122"/>
                  <a:ea typeface="黑体" pitchFamily="49" charset="-122"/>
                </a:endParaRPr>
              </a:p>
            </p:txBody>
          </p:sp>
          <p:sp>
            <p:nvSpPr>
              <p:cNvPr id="34" name="椭圆 33"/>
              <p:cNvSpPr/>
              <p:nvPr/>
            </p:nvSpPr>
            <p:spPr bwMode="auto">
              <a:xfrm>
                <a:off x="5177481" y="4166634"/>
                <a:ext cx="1742303" cy="1112108"/>
              </a:xfrm>
              <a:prstGeom prst="ellipse">
                <a:avLst/>
              </a:prstGeom>
              <a:solidFill>
                <a:srgbClr val="3333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accent2"/>
                    </a:solidFill>
                    <a:effectLst/>
                    <a:latin typeface="黑体" pitchFamily="49" charset="-122"/>
                    <a:ea typeface="黑体" pitchFamily="49" charset="-122"/>
                  </a:rPr>
                  <a:t>前世</a:t>
                </a:r>
                <a:endParaRPr kumimoji="0" lang="zh-CN" altLang="en-US" sz="3600" b="1" i="0" u="none" strike="noStrike" cap="none" normalizeH="0" baseline="0" smtClean="0">
                  <a:ln>
                    <a:noFill/>
                  </a:ln>
                  <a:solidFill>
                    <a:schemeClr val="accent2"/>
                  </a:solidFill>
                  <a:effectLst/>
                  <a:latin typeface="黑体" pitchFamily="49" charset="-122"/>
                  <a:ea typeface="黑体" pitchFamily="49" charset="-122"/>
                </a:endParaRPr>
              </a:p>
            </p:txBody>
          </p:sp>
          <p:cxnSp>
            <p:nvCxnSpPr>
              <p:cNvPr id="44" name="直接连接符 43"/>
              <p:cNvCxnSpPr/>
              <p:nvPr/>
            </p:nvCxnSpPr>
            <p:spPr bwMode="auto">
              <a:xfrm rot="16200000" flipH="1">
                <a:off x="8341754" y="3056265"/>
                <a:ext cx="1258503" cy="1161535"/>
              </a:xfrm>
              <a:prstGeom prst="line">
                <a:avLst/>
              </a:prstGeom>
              <a:solidFill>
                <a:schemeClr val="accent1"/>
              </a:solidFill>
              <a:ln w="476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 name="直接连接符 45"/>
              <p:cNvCxnSpPr>
                <a:endCxn id="33" idx="2"/>
              </p:cNvCxnSpPr>
              <p:nvPr/>
            </p:nvCxnSpPr>
            <p:spPr bwMode="auto">
              <a:xfrm flipV="1">
                <a:off x="6870356" y="4784473"/>
                <a:ext cx="1857635" cy="29251"/>
              </a:xfrm>
              <a:prstGeom prst="line">
                <a:avLst/>
              </a:prstGeom>
              <a:solidFill>
                <a:schemeClr val="accent1"/>
              </a:solidFill>
              <a:ln w="412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8" name="直接连接符 47"/>
              <p:cNvCxnSpPr/>
              <p:nvPr/>
            </p:nvCxnSpPr>
            <p:spPr bwMode="auto">
              <a:xfrm rot="5400000">
                <a:off x="5833731" y="3031156"/>
                <a:ext cx="1270066" cy="1223317"/>
              </a:xfrm>
              <a:prstGeom prst="line">
                <a:avLst/>
              </a:prstGeom>
              <a:solidFill>
                <a:schemeClr val="accent1"/>
              </a:solidFill>
              <a:ln w="4127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57" name="椭圆 56"/>
            <p:cNvSpPr/>
            <p:nvPr/>
          </p:nvSpPr>
          <p:spPr bwMode="auto">
            <a:xfrm>
              <a:off x="6534670" y="3536627"/>
              <a:ext cx="1056502" cy="1046972"/>
            </a:xfrm>
            <a:prstGeom prst="ellipse">
              <a:avLst/>
            </a:prstGeom>
            <a:solidFill>
              <a:srgbClr val="FFC000"/>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effectLst/>
                  <a:latin typeface="黑体" pitchFamily="49" charset="-122"/>
                  <a:ea typeface="黑体" pitchFamily="49" charset="-122"/>
                </a:rPr>
                <a:t>业</a:t>
              </a:r>
              <a:endParaRPr kumimoji="0" lang="zh-CN" altLang="en-US" sz="3600" b="1" i="0" u="none" strike="noStrike" cap="none" normalizeH="0" baseline="0" smtClean="0">
                <a:ln>
                  <a:noFill/>
                </a:ln>
                <a:effectLst/>
                <a:latin typeface="黑体" pitchFamily="49" charset="-122"/>
                <a:ea typeface="黑体" pitchFamily="49" charset="-122"/>
              </a:endParaRPr>
            </a:p>
          </p:txBody>
        </p:sp>
      </p:grpSp>
      <p:grpSp>
        <p:nvGrpSpPr>
          <p:cNvPr id="62" name="组合 61"/>
          <p:cNvGrpSpPr/>
          <p:nvPr/>
        </p:nvGrpSpPr>
        <p:grpSpPr>
          <a:xfrm>
            <a:off x="8664088" y="2161817"/>
            <a:ext cx="2691712" cy="1620181"/>
            <a:chOff x="7984526" y="2198057"/>
            <a:chExt cx="2691712" cy="1620181"/>
          </a:xfrm>
        </p:grpSpPr>
        <p:cxnSp>
          <p:nvCxnSpPr>
            <p:cNvPr id="60" name="曲线连接符 59"/>
            <p:cNvCxnSpPr/>
            <p:nvPr/>
          </p:nvCxnSpPr>
          <p:spPr bwMode="auto">
            <a:xfrm flipV="1">
              <a:off x="7984526" y="3007781"/>
              <a:ext cx="974123" cy="810457"/>
            </a:xfrm>
            <a:prstGeom prst="curvedConnector3">
              <a:avLst>
                <a:gd name="adj1" fmla="val 50000"/>
              </a:avLst>
            </a:prstGeom>
            <a:solidFill>
              <a:schemeClr val="accent1"/>
            </a:solidFill>
            <a:ln w="38100"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矩形 60"/>
            <p:cNvSpPr/>
            <p:nvPr/>
          </p:nvSpPr>
          <p:spPr bwMode="auto">
            <a:xfrm>
              <a:off x="8958649" y="2198057"/>
              <a:ext cx="1717589" cy="1369234"/>
            </a:xfrm>
            <a:prstGeom prst="rect">
              <a:avLst/>
            </a:prstGeom>
            <a:solidFill>
              <a:schemeClr val="accent2"/>
            </a:solidFill>
            <a:ln w="50800" cap="flat" cmpd="sng" algn="ctr">
              <a:solidFill>
                <a:schemeClr val="tx1"/>
              </a:solidFill>
              <a:prstDash val="solid"/>
              <a:round/>
              <a:headEnd type="none" w="med" len="med"/>
              <a:tailEnd type="none" w="med" len="med"/>
            </a:ln>
            <a:effectLst>
              <a:innerShdw blurRad="63500" dist="50800" dir="13500000">
                <a:prstClr val="black">
                  <a:alpha val="50000"/>
                </a:prstClr>
              </a:innerShdw>
            </a:effectLst>
            <a:scene3d>
              <a:camera prst="orthographic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r>
                <a:rPr lang="zh-CN" altLang="en-US" sz="2800" b="1" smtClean="0">
                  <a:latin typeface="华文楷体" panose="02010600040101010101" pitchFamily="2" charset="-122"/>
                  <a:ea typeface="华文楷体" panose="02010600040101010101" pitchFamily="2" charset="-122"/>
                </a:rPr>
                <a:t>刻苦修行</a:t>
              </a:r>
              <a:endParaRPr lang="en-US" altLang="zh-CN" sz="2800" b="1" smtClean="0">
                <a:latin typeface="华文楷体" panose="02010600040101010101" pitchFamily="2" charset="-122"/>
                <a:ea typeface="华文楷体" panose="02010600040101010101" pitchFamily="2" charset="-122"/>
              </a:endParaRPr>
            </a:p>
            <a:p>
              <a:pPr marL="0" marR="0" indent="0" algn="l" defTabSz="914400" rtl="0" eaLnBrk="1" fontAlgn="base" latinLnBrk="0" hangingPunct="1">
                <a:lnSpc>
                  <a:spcPct val="100000"/>
                </a:lnSpc>
                <a:spcBef>
                  <a:spcPct val="0"/>
                </a:spcBef>
                <a:spcAft>
                  <a:spcPct val="0"/>
                </a:spcAft>
                <a:buClrTx/>
                <a:buSzTx/>
                <a:buFont typeface="Arial" pitchFamily="34" charset="0"/>
                <a:buNone/>
              </a:pPr>
              <a:r>
                <a:rPr kumimoji="0" lang="zh-CN" altLang="en-US"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摆脱轮回</a:t>
              </a:r>
              <a:endParaRPr kumimoji="0" lang="en-US" altLang="zh-CN"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endParaRPr>
            </a:p>
            <a:p>
              <a:pPr marL="0" marR="0" indent="0" algn="l" defTabSz="914400" rtl="0" eaLnBrk="1" fontAlgn="base" latinLnBrk="0" hangingPunct="1">
                <a:lnSpc>
                  <a:spcPct val="100000"/>
                </a:lnSpc>
                <a:spcBef>
                  <a:spcPct val="0"/>
                </a:spcBef>
                <a:spcAft>
                  <a:spcPct val="0"/>
                </a:spcAft>
                <a:buClrTx/>
                <a:buSzTx/>
                <a:buFont typeface="Arial" pitchFamily="34" charset="0"/>
                <a:buNone/>
              </a:pPr>
              <a:r>
                <a:rPr lang="zh-CN" altLang="en-US" sz="2800" b="1" smtClean="0">
                  <a:latin typeface="华文楷体" panose="02010600040101010101" pitchFamily="2" charset="-122"/>
                  <a:ea typeface="华文楷体" panose="02010600040101010101" pitchFamily="2" charset="-122"/>
                </a:rPr>
                <a:t>得到解脱</a:t>
              </a:r>
              <a:endParaRPr kumimoji="0" lang="zh-CN" altLang="en-US"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endParaRPr>
            </a:p>
          </p:txBody>
        </p:sp>
      </p:grpSp>
      <p:sp>
        <p:nvSpPr>
          <p:cNvPr id="63" name="TextBox 62"/>
          <p:cNvSpPr txBox="1"/>
          <p:nvPr/>
        </p:nvSpPr>
        <p:spPr>
          <a:xfrm>
            <a:off x="4186479" y="2289943"/>
            <a:ext cx="615553" cy="1241108"/>
          </a:xfrm>
          <a:prstGeom prst="rect">
            <a:avLst/>
          </a:prstGeom>
          <a:solidFill>
            <a:srgbClr val="FFFF00"/>
          </a:solidFill>
          <a:ln w="28575">
            <a:solidFill>
              <a:schemeClr val="tx1"/>
            </a:solidFill>
          </a:ln>
          <a:scene3d>
            <a:camera prst="orthographicFront"/>
            <a:lightRig rig="threePt" dir="t"/>
          </a:scene3d>
          <a:sp3d>
            <a:bevelT/>
          </a:sp3d>
        </p:spPr>
        <p:txBody>
          <a:bodyPr vert="eaVert" wrap="square" rtlCol="0">
            <a:spAutoFit/>
          </a:bodyPr>
          <a:lstStyle/>
          <a:p>
            <a:pPr algn="ctr"/>
            <a:r>
              <a:rPr lang="zh-CN" altLang="en-US" sz="2800" b="1" smtClean="0">
                <a:solidFill>
                  <a:srgbClr val="D92419"/>
                </a:solidFill>
                <a:latin typeface="楷体" panose="02010609060101010101" pitchFamily="49" charset="-122"/>
                <a:ea typeface="楷体" panose="02010609060101010101" pitchFamily="49" charset="-122"/>
              </a:rPr>
              <a:t>再生族</a:t>
            </a:r>
            <a:endParaRPr lang="zh-CN" altLang="en-US" sz="2800" b="1">
              <a:solidFill>
                <a:srgbClr val="D92419"/>
              </a:solidFill>
              <a:latin typeface="楷体" panose="02010609060101010101" pitchFamily="49" charset="-122"/>
              <a:ea typeface="楷体" panose="02010609060101010101" pitchFamily="49" charset="-122"/>
            </a:endParaRPr>
          </a:p>
        </p:txBody>
      </p:sp>
      <p:sp>
        <p:nvSpPr>
          <p:cNvPr id="64" name="TextBox 63"/>
          <p:cNvSpPr txBox="1"/>
          <p:nvPr/>
        </p:nvSpPr>
        <p:spPr>
          <a:xfrm>
            <a:off x="4186479" y="4748233"/>
            <a:ext cx="615553" cy="1682124"/>
          </a:xfrm>
          <a:prstGeom prst="rect">
            <a:avLst/>
          </a:prstGeom>
          <a:solidFill>
            <a:srgbClr val="FFFF00"/>
          </a:solidFill>
          <a:ln w="31750">
            <a:solidFill>
              <a:schemeClr val="tx1"/>
            </a:solidFill>
          </a:ln>
          <a:scene3d>
            <a:camera prst="orthographicFront"/>
            <a:lightRig rig="threePt" dir="t"/>
          </a:scene3d>
          <a:sp3d>
            <a:bevelT/>
            <a:bevelB/>
          </a:sp3d>
        </p:spPr>
        <p:txBody>
          <a:bodyPr vert="eaVert" wrap="square" rtlCol="0">
            <a:spAutoFit/>
          </a:bodyPr>
          <a:lstStyle/>
          <a:p>
            <a:pPr algn="ctr"/>
            <a:r>
              <a:rPr lang="zh-CN" altLang="en-US" sz="2800" b="1" smtClean="0">
                <a:solidFill>
                  <a:srgbClr val="D92419"/>
                </a:solidFill>
                <a:latin typeface="楷体" panose="02010609060101010101" pitchFamily="49" charset="-122"/>
                <a:ea typeface="楷体" panose="02010609060101010101" pitchFamily="49" charset="-122"/>
              </a:rPr>
              <a:t>非再生族</a:t>
            </a:r>
            <a:endParaRPr lang="zh-CN" altLang="en-US" sz="2800" b="1">
              <a:solidFill>
                <a:srgbClr val="D92419"/>
              </a:solidFill>
              <a:latin typeface="楷体" panose="02010609060101010101" pitchFamily="49" charset="-122"/>
              <a:ea typeface="楷体" panose="02010609060101010101" pitchFamily="49"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up)">
                                      <p:cBhvr>
                                        <p:cTn id="7" dur="2000"/>
                                        <p:tgtEl>
                                          <p:spTgt spid="58"/>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right)">
                                      <p:cBhvr>
                                        <p:cTn id="13" dur="500"/>
                                        <p:tgtEl>
                                          <p:spTgt spid="6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1" nodeType="click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down)">
                                      <p:cBhvr>
                                        <p:cTn id="19" dur="500"/>
                                        <p:tgtEl>
                                          <p:spTgt spid="6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20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1"/>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509096" y="313066"/>
            <a:ext cx="3099078" cy="894246"/>
            <a:chOff x="494270" y="446074"/>
            <a:chExt cx="3274058" cy="894246"/>
          </a:xfrm>
        </p:grpSpPr>
        <p:sp>
          <p:nvSpPr>
            <p:cNvPr id="17" name="TextBox 16"/>
            <p:cNvSpPr txBox="1"/>
            <p:nvPr/>
          </p:nvSpPr>
          <p:spPr>
            <a:xfrm>
              <a:off x="1232965" y="597297"/>
              <a:ext cx="2535363"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佛教的产生</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sp>
        <p:nvSpPr>
          <p:cNvPr id="25" name="下箭头 24"/>
          <p:cNvSpPr/>
          <p:nvPr/>
        </p:nvSpPr>
        <p:spPr bwMode="auto">
          <a:xfrm flipH="1">
            <a:off x="6153274" y="313066"/>
            <a:ext cx="292525" cy="6400800"/>
          </a:xfrm>
          <a:prstGeom prst="downArrow">
            <a:avLst/>
          </a:prstGeom>
          <a:solidFill>
            <a:srgbClr val="AD8C95"/>
          </a:solidFill>
          <a:ln w="63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45" name="TextBox 44"/>
          <p:cNvSpPr txBox="1"/>
          <p:nvPr/>
        </p:nvSpPr>
        <p:spPr>
          <a:xfrm>
            <a:off x="5932635" y="2186087"/>
            <a:ext cx="2611956" cy="646331"/>
          </a:xfrm>
          <a:prstGeom prst="rect">
            <a:avLst/>
          </a:prstGeom>
          <a:noFill/>
        </p:spPr>
        <p:txBody>
          <a:bodyPr wrap="square" rtlCol="0">
            <a:spAutoFit/>
          </a:bodyPr>
          <a:lstStyle/>
          <a:p>
            <a:r>
              <a:rPr lang="zh-CN" altLang="en-US" sz="3600" b="1" smtClean="0">
                <a:solidFill>
                  <a:srgbClr val="3333FF"/>
                </a:solidFill>
                <a:latin typeface="华文楷体" panose="02010600040101010101" pitchFamily="2" charset="-122"/>
                <a:ea typeface="华文楷体" panose="02010600040101010101" pitchFamily="2" charset="-122"/>
              </a:rPr>
              <a:t>“吠陀时代”</a:t>
            </a:r>
            <a:endParaRPr lang="zh-CN" altLang="en-US" sz="3600" b="1">
              <a:solidFill>
                <a:srgbClr val="3333FF"/>
              </a:solidFill>
              <a:latin typeface="华文楷体" panose="02010600040101010101" pitchFamily="2" charset="-122"/>
              <a:ea typeface="华文楷体" panose="02010600040101010101" pitchFamily="2" charset="-122"/>
            </a:endParaRPr>
          </a:p>
        </p:txBody>
      </p:sp>
      <p:sp>
        <p:nvSpPr>
          <p:cNvPr id="49" name="TextBox 48"/>
          <p:cNvSpPr txBox="1"/>
          <p:nvPr/>
        </p:nvSpPr>
        <p:spPr>
          <a:xfrm>
            <a:off x="6085035" y="3608173"/>
            <a:ext cx="2611956" cy="646331"/>
          </a:xfrm>
          <a:prstGeom prst="rect">
            <a:avLst/>
          </a:prstGeom>
          <a:noFill/>
        </p:spPr>
        <p:txBody>
          <a:bodyPr wrap="square" rtlCol="0">
            <a:spAutoFit/>
          </a:bodyPr>
          <a:lstStyle/>
          <a:p>
            <a:pPr algn="ctr"/>
            <a:r>
              <a:rPr lang="zh-CN" altLang="en-US" sz="3600" b="1" smtClean="0">
                <a:solidFill>
                  <a:srgbClr val="3333FF"/>
                </a:solidFill>
                <a:latin typeface="华文楷体" panose="02010600040101010101" pitchFamily="2" charset="-122"/>
                <a:ea typeface="华文楷体" panose="02010600040101010101" pitchFamily="2" charset="-122"/>
              </a:rPr>
              <a:t>列国时代</a:t>
            </a:r>
            <a:endParaRPr lang="zh-CN" altLang="en-US" sz="3600" b="1">
              <a:solidFill>
                <a:srgbClr val="3333FF"/>
              </a:solidFill>
              <a:latin typeface="华文楷体" panose="02010600040101010101" pitchFamily="2" charset="-122"/>
              <a:ea typeface="华文楷体" panose="02010600040101010101" pitchFamily="2" charset="-122"/>
            </a:endParaRPr>
          </a:p>
        </p:txBody>
      </p:sp>
      <p:pic>
        <p:nvPicPr>
          <p:cNvPr id="15362" name="Picture 2" descr="https://timgsa.baidu.com/timg?image&amp;quality=80&amp;size=b9999_10000&amp;sec=1560775077296&amp;di=23cdaf11472dc672f292518654c9327a&amp;imgtype=0&amp;src=http%3A%2F%2Fimg.mp.sohu.com%2Fupload%2F20170711%2F19e5d1039ccb4b3eb848279cee41f0a2_th.png"/>
          <p:cNvPicPr>
            <a:picLocks noChangeAspect="1" noChangeArrowheads="1"/>
          </p:cNvPicPr>
          <p:nvPr/>
        </p:nvPicPr>
        <p:blipFill>
          <a:blip r:embed="rId4"/>
          <a:srcRect b="7401"/>
          <a:stretch>
            <a:fillRect/>
          </a:stretch>
        </p:blipFill>
        <p:spPr bwMode="auto">
          <a:xfrm>
            <a:off x="8338653" y="1866178"/>
            <a:ext cx="3583837" cy="3719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24" name="组合 5"/>
          <p:cNvGrpSpPr/>
          <p:nvPr/>
        </p:nvGrpSpPr>
        <p:grpSpPr>
          <a:xfrm>
            <a:off x="1036536" y="1552279"/>
            <a:ext cx="5117132" cy="4280106"/>
            <a:chOff x="6299294" y="1057250"/>
            <a:chExt cx="5103122" cy="4431735"/>
          </a:xfrm>
        </p:grpSpPr>
        <p:sp>
          <p:nvSpPr>
            <p:cNvPr id="27" name="圆角矩形 26"/>
            <p:cNvSpPr/>
            <p:nvPr/>
          </p:nvSpPr>
          <p:spPr bwMode="auto">
            <a:xfrm>
              <a:off x="6299294" y="1057250"/>
              <a:ext cx="5103122" cy="4431735"/>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8" name="矩形 27"/>
            <p:cNvSpPr/>
            <p:nvPr/>
          </p:nvSpPr>
          <p:spPr>
            <a:xfrm>
              <a:off x="6508789" y="1240054"/>
              <a:ext cx="4757160" cy="3458652"/>
            </a:xfrm>
            <a:prstGeom prst="rect">
              <a:avLst/>
            </a:prstGeom>
          </p:spPr>
          <p:txBody>
            <a:bodyPr wrap="square">
              <a:spAutoFit/>
            </a:bodyPr>
            <a:lstStyle/>
            <a:p>
              <a:r>
                <a:rPr lang="zh-CN" altLang="en-US" sz="2800" b="1" smtClean="0">
                  <a:latin typeface="华文楷体" panose="02010600040101010101" pitchFamily="2" charset="-122"/>
                  <a:ea typeface="华文楷体" panose="02010600040101010101" pitchFamily="2" charset="-122"/>
                </a:rPr>
                <a:t>       </a:t>
              </a:r>
              <a:r>
                <a:rPr lang="zh-CN" altLang="en-US" sz="2400" b="1" smtClean="0">
                  <a:latin typeface="华文楷体" panose="02010600040101010101" pitchFamily="2" charset="-122"/>
                  <a:ea typeface="华文楷体" panose="02010600040101010101" pitchFamily="2" charset="-122"/>
                </a:rPr>
                <a:t>波罗尼斯地方的一个王重用一个婆罗门，让他主管司法。可是这个婆罗门贪赃枉法，在审案中将财产判给不当占有的人，剥夺了原主的产权，有人告诉王子，王子纠正了错误的判决。婆罗门蛊惑国王以王子和公主祭神，引起群情愤怒，最后群众起来杀死了婆罗门，废黜了国王。</a:t>
              </a:r>
              <a:endParaRPr lang="en-US" altLang="zh-CN" sz="2800" b="1" smtClean="0">
                <a:latin typeface="华文楷体" panose="02010600040101010101" pitchFamily="2" charset="-122"/>
                <a:ea typeface="华文楷体" panose="02010600040101010101" pitchFamily="2" charset="-122"/>
              </a:endParaRPr>
            </a:p>
            <a:p>
              <a:pPr algn="r"/>
              <a:r>
                <a:rPr lang="en-US" altLang="zh-CN" sz="2400" b="1" smtClean="0">
                  <a:latin typeface="华文楷体" panose="02010600040101010101" pitchFamily="2" charset="-122"/>
                  <a:ea typeface="华文楷体" panose="02010600040101010101" pitchFamily="2" charset="-122"/>
                </a:rPr>
                <a:t>——《</a:t>
              </a:r>
              <a:r>
                <a:rPr lang="zh-CN" altLang="en-US" sz="2400" b="1" smtClean="0">
                  <a:latin typeface="华文楷体" panose="02010600040101010101" pitchFamily="2" charset="-122"/>
                  <a:ea typeface="华文楷体" panose="02010600040101010101" pitchFamily="2" charset="-122"/>
                </a:rPr>
                <a:t>佛本生经</a:t>
              </a:r>
              <a:r>
                <a:rPr lang="en-US" altLang="zh-CN" sz="2400" b="1" smtClean="0">
                  <a:latin typeface="华文楷体" panose="02010600040101010101" pitchFamily="2" charset="-122"/>
                  <a:ea typeface="华文楷体" panose="02010600040101010101" pitchFamily="2" charset="-122"/>
                </a:rPr>
                <a:t>》</a:t>
              </a:r>
              <a:endParaRPr lang="zh-CN" altLang="en-US" sz="2400" b="1">
                <a:latin typeface="华文楷体" panose="02010600040101010101" pitchFamily="2" charset="-122"/>
                <a:ea typeface="华文楷体" panose="02010600040101010101" pitchFamily="2" charset="-122"/>
              </a:endParaRPr>
            </a:p>
          </p:txBody>
        </p:sp>
      </p:grpSp>
      <p:grpSp>
        <p:nvGrpSpPr>
          <p:cNvPr id="35" name="组合 34"/>
          <p:cNvGrpSpPr/>
          <p:nvPr/>
        </p:nvGrpSpPr>
        <p:grpSpPr>
          <a:xfrm>
            <a:off x="250962" y="1589490"/>
            <a:ext cx="792238" cy="4210195"/>
            <a:chOff x="250962" y="1589490"/>
            <a:chExt cx="792238" cy="4210195"/>
          </a:xfrm>
        </p:grpSpPr>
        <p:grpSp>
          <p:nvGrpSpPr>
            <p:cNvPr id="29" name="组合 19"/>
            <p:cNvGrpSpPr/>
            <p:nvPr/>
          </p:nvGrpSpPr>
          <p:grpSpPr>
            <a:xfrm>
              <a:off x="250962" y="1589490"/>
              <a:ext cx="792238" cy="3361391"/>
              <a:chOff x="213891" y="1600200"/>
              <a:chExt cx="792238" cy="3361391"/>
            </a:xfrm>
          </p:grpSpPr>
          <p:sp>
            <p:nvSpPr>
              <p:cNvPr id="30" name="椭圆 29"/>
              <p:cNvSpPr/>
              <p:nvPr/>
            </p:nvSpPr>
            <p:spPr bwMode="auto">
              <a:xfrm>
                <a:off x="213891" y="1600200"/>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lang="zh-CN" altLang="en-US" sz="3600" b="1" smtClean="0">
                    <a:latin typeface="楷体" panose="02010609060101010101" pitchFamily="49" charset="-122"/>
                    <a:ea typeface="楷体" panose="02010609060101010101" pitchFamily="49" charset="-122"/>
                  </a:rPr>
                  <a:t>反</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1" name="椭圆 30"/>
              <p:cNvSpPr/>
              <p:nvPr/>
            </p:nvSpPr>
            <p:spPr bwMode="auto">
              <a:xfrm>
                <a:off x="231727" y="2449004"/>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婆</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2" name="椭圆 31"/>
              <p:cNvSpPr/>
              <p:nvPr/>
            </p:nvSpPr>
            <p:spPr bwMode="auto">
              <a:xfrm>
                <a:off x="242721" y="3309582"/>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罗度境</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sp>
            <p:nvSpPr>
              <p:cNvPr id="33" name="椭圆 32"/>
              <p:cNvSpPr/>
              <p:nvPr/>
            </p:nvSpPr>
            <p:spPr bwMode="auto">
              <a:xfrm>
                <a:off x="267435" y="4162215"/>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门</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sp>
          <p:nvSpPr>
            <p:cNvPr id="34" name="椭圆 33"/>
            <p:cNvSpPr/>
            <p:nvPr/>
          </p:nvSpPr>
          <p:spPr bwMode="auto">
            <a:xfrm>
              <a:off x="300390" y="5000309"/>
              <a:ext cx="738694" cy="799376"/>
            </a:xfrm>
            <a:prstGeom prst="ellipse">
              <a:avLst/>
            </a:prstGeom>
            <a:solidFill>
              <a:schemeClr val="accent2"/>
            </a:solidFill>
            <a:ln w="22225" cap="flat" cmpd="sng" algn="ctr">
              <a:solidFill>
                <a:schemeClr val="tx1"/>
              </a:solidFill>
              <a:prstDash val="solid"/>
              <a:round/>
              <a:headEnd type="none" w="med" len="med"/>
              <a:tailEnd type="none" w="med" len="med"/>
            </a:ln>
            <a:effectLst>
              <a:outerShdw blurRad="50800" dist="38100" dir="5400000" algn="t" rotWithShape="0">
                <a:prstClr val="black">
                  <a:alpha val="40000"/>
                </a:prstClr>
              </a:outerShdw>
            </a:effectLst>
            <a:scene3d>
              <a:camera prst="obliqueTopLeft"/>
              <a:lightRig rig="threePt" dir="t"/>
            </a:scene3d>
            <a:sp3d>
              <a:bevelT prst="slope"/>
              <a:bevelB prst="slope"/>
            </a:sp3d>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 typeface="Arial" pitchFamily="34" charset="0"/>
                <a:buNone/>
              </a:pPr>
              <a:r>
                <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教</a:t>
              </a:r>
              <a:endParaRPr kumimoji="0" lang="zh-CN" altLang="en-US" sz="36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p:txBody>
        </p:sp>
      </p:grpSp>
      <p:grpSp>
        <p:nvGrpSpPr>
          <p:cNvPr id="54" name="组合 53"/>
          <p:cNvGrpSpPr/>
          <p:nvPr/>
        </p:nvGrpSpPr>
        <p:grpSpPr>
          <a:xfrm>
            <a:off x="6372353" y="489003"/>
            <a:ext cx="1706803" cy="461665"/>
            <a:chOff x="6372353" y="489003"/>
            <a:chExt cx="1706803" cy="461665"/>
          </a:xfrm>
        </p:grpSpPr>
        <p:sp>
          <p:nvSpPr>
            <p:cNvPr id="36" name="TextBox 35"/>
            <p:cNvSpPr txBox="1"/>
            <p:nvPr/>
          </p:nvSpPr>
          <p:spPr>
            <a:xfrm>
              <a:off x="6522204" y="489003"/>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2300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50" name="矩形 49"/>
            <p:cNvSpPr/>
            <p:nvPr/>
          </p:nvSpPr>
          <p:spPr bwMode="auto">
            <a:xfrm>
              <a:off x="6372353" y="703988"/>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55" name="组合 54"/>
          <p:cNvGrpSpPr/>
          <p:nvPr/>
        </p:nvGrpSpPr>
        <p:grpSpPr>
          <a:xfrm>
            <a:off x="6376469" y="1023781"/>
            <a:ext cx="1690330" cy="461665"/>
            <a:chOff x="6376469" y="1023781"/>
            <a:chExt cx="1690330" cy="461665"/>
          </a:xfrm>
        </p:grpSpPr>
        <p:sp>
          <p:nvSpPr>
            <p:cNvPr id="39" name="TextBox 38"/>
            <p:cNvSpPr txBox="1"/>
            <p:nvPr/>
          </p:nvSpPr>
          <p:spPr>
            <a:xfrm>
              <a:off x="6509847" y="1023781"/>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1700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51" name="矩形 50"/>
            <p:cNvSpPr/>
            <p:nvPr/>
          </p:nvSpPr>
          <p:spPr bwMode="auto">
            <a:xfrm>
              <a:off x="6376469" y="1214741"/>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56" name="组合 55"/>
          <p:cNvGrpSpPr/>
          <p:nvPr/>
        </p:nvGrpSpPr>
        <p:grpSpPr>
          <a:xfrm>
            <a:off x="6377165" y="1404513"/>
            <a:ext cx="1701991" cy="461665"/>
            <a:chOff x="6377165" y="1404513"/>
            <a:chExt cx="1701991" cy="461665"/>
          </a:xfrm>
        </p:grpSpPr>
        <p:sp>
          <p:nvSpPr>
            <p:cNvPr id="42" name="TextBox 41"/>
            <p:cNvSpPr txBox="1"/>
            <p:nvPr/>
          </p:nvSpPr>
          <p:spPr>
            <a:xfrm>
              <a:off x="6522204" y="1404513"/>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1500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52" name="矩形 51"/>
            <p:cNvSpPr/>
            <p:nvPr/>
          </p:nvSpPr>
          <p:spPr bwMode="auto">
            <a:xfrm>
              <a:off x="6377165" y="1630432"/>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57" name="组合 56"/>
          <p:cNvGrpSpPr/>
          <p:nvPr/>
        </p:nvGrpSpPr>
        <p:grpSpPr>
          <a:xfrm>
            <a:off x="6372353" y="2955988"/>
            <a:ext cx="1706803" cy="461665"/>
            <a:chOff x="6372353" y="2955988"/>
            <a:chExt cx="1706803" cy="461665"/>
          </a:xfrm>
        </p:grpSpPr>
        <p:sp>
          <p:nvSpPr>
            <p:cNvPr id="47" name="TextBox 46"/>
            <p:cNvSpPr txBox="1"/>
            <p:nvPr/>
          </p:nvSpPr>
          <p:spPr>
            <a:xfrm>
              <a:off x="6522204" y="2955988"/>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600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53" name="矩形 52"/>
            <p:cNvSpPr/>
            <p:nvPr/>
          </p:nvSpPr>
          <p:spPr bwMode="auto">
            <a:xfrm>
              <a:off x="6372353" y="3139274"/>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ipe(left)">
                                      <p:cBhvr>
                                        <p:cTn id="7" dur="500"/>
                                        <p:tgtEl>
                                          <p:spTgt spid="5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1" fill="hold" nodeType="clickEffect">
                                  <p:stCondLst>
                                    <p:cond delay="0"/>
                                  </p:stCondLst>
                                  <p:childTnLst>
                                    <p:set>
                                      <p:cBhvr>
                                        <p:cTn id="12" dur="1" fill="hold">
                                          <p:stCondLst>
                                            <p:cond delay="0"/>
                                          </p:stCondLst>
                                        </p:cTn>
                                        <p:tgtEl>
                                          <p:spTgt spid="15362"/>
                                        </p:tgtEl>
                                        <p:attrNameLst>
                                          <p:attrName>style.visibility</p:attrName>
                                        </p:attrNameLst>
                                      </p:cBhvr>
                                      <p:to>
                                        <p:strVal val="visible"/>
                                      </p:to>
                                    </p:set>
                                    <p:animEffect transition="in" filter="wipe(up)">
                                      <p:cBhvr>
                                        <p:cTn id="13" dur="1000"/>
                                        <p:tgtEl>
                                          <p:spTgt spid="15362"/>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left)">
                                      <p:cBhvr>
                                        <p:cTn id="16" dur="500"/>
                                        <p:tgtEl>
                                          <p:spTgt spid="49"/>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up)">
                                      <p:cBhvr>
                                        <p:cTn id="22" dur="2000"/>
                                        <p:tgtEl>
                                          <p:spTgt spid="24"/>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2" presetClass="entr" presetSubtype="1" fill="hold" nodeType="click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up)">
                                      <p:cBhvr>
                                        <p:cTn id="28" dur="3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9" name="圆角矩形 8"/>
          <p:cNvSpPr/>
          <p:nvPr/>
        </p:nvSpPr>
        <p:spPr bwMode="auto">
          <a:xfrm>
            <a:off x="5461686" y="1398513"/>
            <a:ext cx="5894173" cy="4792224"/>
          </a:xfrm>
          <a:prstGeom prst="roundRect">
            <a:avLst/>
          </a:prstGeom>
          <a:solidFill>
            <a:schemeClr val="tx2"/>
          </a:solidFill>
          <a:ln w="9525" cap="flat" cmpd="sng" algn="ctr">
            <a:solidFill>
              <a:schemeClr val="tx1"/>
            </a:solidFill>
            <a:prstDash val="solid"/>
            <a:round/>
            <a:headEnd type="none" w="med" len="med"/>
            <a:tailEnd type="none" w="med" len="med"/>
          </a:ln>
          <a:effectLst>
            <a:outerShdw blurRad="50800" dist="38100" dir="2700000" algn="tl" rotWithShape="0">
              <a:prstClr val="black">
                <a:alpha val="40000"/>
              </a:prstClr>
            </a:outerShdw>
          </a:effectLst>
          <a:scene3d>
            <a:camera prst="perspective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nvGrpSpPr>
          <p:cNvPr id="2" name="组合 41"/>
          <p:cNvGrpSpPr/>
          <p:nvPr/>
        </p:nvGrpSpPr>
        <p:grpSpPr>
          <a:xfrm>
            <a:off x="509096" y="313066"/>
            <a:ext cx="3099078" cy="894246"/>
            <a:chOff x="494270" y="446074"/>
            <a:chExt cx="3274058" cy="894246"/>
          </a:xfrm>
        </p:grpSpPr>
        <p:sp>
          <p:nvSpPr>
            <p:cNvPr id="17" name="TextBox 16"/>
            <p:cNvSpPr txBox="1"/>
            <p:nvPr/>
          </p:nvSpPr>
          <p:spPr>
            <a:xfrm>
              <a:off x="1232965" y="597297"/>
              <a:ext cx="2535363"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佛教的产生</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pic>
        <p:nvPicPr>
          <p:cNvPr id="2050" name="Picture 2" descr="https://gss1.bdstatic.com/-vo3dSag_xI4khGkpoWK1HF6hhy/baike/c0%3Dbaike150%2C5%2C5%2C150%2C50/sign=3cc49a83c55c10383073c690d378f876/9a504fc2d5628535304948b893ef76c6a6ef63fa.jpg"/>
          <p:cNvPicPr>
            <a:picLocks noChangeAspect="1" noChangeArrowheads="1"/>
          </p:cNvPicPr>
          <p:nvPr/>
        </p:nvPicPr>
        <p:blipFill>
          <a:blip r:embed="rId4"/>
          <a:srcRect b="7962"/>
          <a:stretch>
            <a:fillRect/>
          </a:stretch>
        </p:blipFill>
        <p:spPr bwMode="auto">
          <a:xfrm>
            <a:off x="1208312" y="1398513"/>
            <a:ext cx="3584848" cy="46194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矩形 6"/>
          <p:cNvSpPr/>
          <p:nvPr/>
        </p:nvSpPr>
        <p:spPr>
          <a:xfrm>
            <a:off x="5782968" y="1569309"/>
            <a:ext cx="5449329" cy="4401205"/>
          </a:xfrm>
          <a:prstGeom prst="rect">
            <a:avLst/>
          </a:prstGeom>
        </p:spPr>
        <p:txBody>
          <a:bodyPr wrap="square">
            <a:spAutoFit/>
          </a:bodyPr>
          <a:lstStyle/>
          <a:p>
            <a:r>
              <a:rPr lang="zh-CN" altLang="en-US" sz="2800" b="1" smtClean="0">
                <a:latin typeface="华文楷体" panose="02010600040101010101" pitchFamily="2" charset="-122"/>
                <a:ea typeface="华文楷体" panose="02010600040101010101" pitchFamily="2" charset="-122"/>
              </a:rPr>
              <a:t>         </a:t>
            </a:r>
            <a:r>
              <a:rPr lang="zh-CN" altLang="en-US" sz="2800" b="1" smtClean="0">
                <a:solidFill>
                  <a:srgbClr val="FF0000"/>
                </a:solidFill>
                <a:latin typeface="华文楷体" panose="02010600040101010101" pitchFamily="2" charset="-122"/>
                <a:ea typeface="华文楷体" panose="02010600040101010101" pitchFamily="2" charset="-122"/>
              </a:rPr>
              <a:t>乔达摩</a:t>
            </a:r>
            <a:r>
              <a:rPr lang="en-US" altLang="zh-CN" sz="2800" b="1" smtClean="0">
                <a:solidFill>
                  <a:srgbClr val="FF0000"/>
                </a:solidFill>
                <a:latin typeface="华文楷体" panose="02010600040101010101" pitchFamily="2" charset="-122"/>
                <a:ea typeface="华文楷体" panose="02010600040101010101" pitchFamily="2" charset="-122"/>
              </a:rPr>
              <a:t>·</a:t>
            </a:r>
            <a:r>
              <a:rPr lang="zh-CN" altLang="en-US" sz="2800" b="1" smtClean="0">
                <a:solidFill>
                  <a:srgbClr val="FF0000"/>
                </a:solidFill>
                <a:latin typeface="华文楷体" panose="02010600040101010101" pitchFamily="2" charset="-122"/>
                <a:ea typeface="华文楷体" panose="02010600040101010101" pitchFamily="2" charset="-122"/>
              </a:rPr>
              <a:t>悉达多</a:t>
            </a:r>
            <a:r>
              <a:rPr lang="zh-CN" altLang="en-US" sz="2800" b="1" smtClean="0">
                <a:latin typeface="华文楷体" panose="02010600040101010101" pitchFamily="2" charset="-122"/>
                <a:ea typeface="华文楷体" panose="02010600040101010101" pitchFamily="2" charset="-122"/>
              </a:rPr>
              <a:t>（约公元前</a:t>
            </a:r>
            <a:r>
              <a:rPr lang="en-US" altLang="zh-CN" sz="2800" b="1" smtClean="0">
                <a:latin typeface="华文楷体" panose="02010600040101010101" pitchFamily="2" charset="-122"/>
                <a:ea typeface="华文楷体" panose="02010600040101010101" pitchFamily="2" charset="-122"/>
              </a:rPr>
              <a:t>566</a:t>
            </a:r>
            <a:r>
              <a:rPr lang="zh-CN" altLang="en-US" sz="2800" b="1" smtClean="0">
                <a:latin typeface="华文楷体" panose="02010600040101010101" pitchFamily="2" charset="-122"/>
                <a:ea typeface="华文楷体" panose="02010600040101010101" pitchFamily="2" charset="-122"/>
              </a:rPr>
              <a:t>年）是古印度中期迦毗罗卫国（今尼泊尔境内）的王子，自幼得到良好的教育。他的父亲希望他能继承王位，因此学习了骑马射箭，文学方面寻遍了名师，文武双全的王子。他的父亲，迦毗罗卫的国王净饭王，期待文武双全的悉达多继承王位，成为功勋显赫的英明君主。</a:t>
            </a:r>
          </a:p>
        </p:txBody>
      </p:sp>
    </p:spTree>
  </p:cSld>
  <p:clrMapOvr>
    <a:masterClrMapping/>
  </p:clrMapOvr>
  <p:transition spd="slow">
    <p:split orient="vert"/>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509096" y="154818"/>
            <a:ext cx="3099078" cy="894246"/>
            <a:chOff x="494270" y="446074"/>
            <a:chExt cx="3274058" cy="894246"/>
          </a:xfrm>
        </p:grpSpPr>
        <p:sp>
          <p:nvSpPr>
            <p:cNvPr id="17" name="TextBox 16"/>
            <p:cNvSpPr txBox="1"/>
            <p:nvPr/>
          </p:nvSpPr>
          <p:spPr>
            <a:xfrm>
              <a:off x="1232965" y="597297"/>
              <a:ext cx="2535363"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佛教的产生</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grpSp>
        <p:nvGrpSpPr>
          <p:cNvPr id="38" name="组合 37"/>
          <p:cNvGrpSpPr/>
          <p:nvPr/>
        </p:nvGrpSpPr>
        <p:grpSpPr>
          <a:xfrm>
            <a:off x="234780" y="1207312"/>
            <a:ext cx="5955957" cy="4440390"/>
            <a:chOff x="469559" y="1757148"/>
            <a:chExt cx="5955957" cy="4440390"/>
          </a:xfrm>
        </p:grpSpPr>
        <p:pic>
          <p:nvPicPr>
            <p:cNvPr id="35" name="图片 141316"/>
            <p:cNvPicPr>
              <a:picLocks noChangeAspect="1" noChangeArrowheads="1"/>
            </p:cNvPicPr>
            <p:nvPr/>
          </p:nvPicPr>
          <p:blipFill>
            <a:blip r:embed="rId4"/>
            <a:stretch>
              <a:fillRect/>
            </a:stretch>
          </p:blipFill>
          <p:spPr bwMode="auto">
            <a:xfrm>
              <a:off x="1121446" y="1757148"/>
              <a:ext cx="4973456" cy="38528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7" name="矩形 141313"/>
            <p:cNvSpPr>
              <a:spLocks noChangeArrowheads="1"/>
            </p:cNvSpPr>
            <p:nvPr/>
          </p:nvSpPr>
          <p:spPr bwMode="auto">
            <a:xfrm>
              <a:off x="469559" y="5735873"/>
              <a:ext cx="5955957" cy="461665"/>
            </a:xfrm>
            <a:prstGeom prst="rect">
              <a:avLst/>
            </a:prstGeom>
            <a:noFill/>
            <a:ln w="9525">
              <a:noFill/>
              <a:miter lim="800000"/>
            </a:ln>
          </p:spPr>
          <p:txBody>
            <a:bodyPr wrap="square">
              <a:spAutoFit/>
            </a:bodyPr>
            <a:lstStyle/>
            <a:p>
              <a:pPr algn="ctr"/>
              <a:r>
                <a:rPr lang="zh-CN" altLang="en-US" sz="2400" b="1" smtClean="0">
                  <a:latin typeface="黑体" pitchFamily="49" charset="-122"/>
                  <a:ea typeface="黑体" pitchFamily="49" charset="-122"/>
                </a:rPr>
                <a:t>释迦牟尼（释迦族的寂默贤者）的</a:t>
              </a:r>
              <a:r>
                <a:rPr lang="zh-CN" altLang="en-US" sz="2400" b="1">
                  <a:latin typeface="黑体" pitchFamily="49" charset="-122"/>
                  <a:ea typeface="黑体" pitchFamily="49" charset="-122"/>
                </a:rPr>
                <a:t>诞生地</a:t>
              </a:r>
            </a:p>
          </p:txBody>
        </p:sp>
      </p:grpSp>
      <p:grpSp>
        <p:nvGrpSpPr>
          <p:cNvPr id="40" name="组合 47116"/>
          <p:cNvGrpSpPr/>
          <p:nvPr/>
        </p:nvGrpSpPr>
        <p:grpSpPr>
          <a:xfrm>
            <a:off x="6697363" y="834746"/>
            <a:ext cx="4792250" cy="5304498"/>
            <a:chOff x="1111" y="255"/>
            <a:chExt cx="3515" cy="3838"/>
          </a:xfrm>
        </p:grpSpPr>
        <p:pic>
          <p:nvPicPr>
            <p:cNvPr id="41" name="图片 47107" descr="出游感苦"/>
            <p:cNvPicPr>
              <a:picLocks noChangeAspect="1" noChangeArrowheads="1"/>
            </p:cNvPicPr>
            <p:nvPr/>
          </p:nvPicPr>
          <p:blipFill>
            <a:blip r:embed="rId5"/>
            <a:stretch>
              <a:fillRect/>
            </a:stretch>
          </p:blipFill>
          <p:spPr bwMode="auto">
            <a:xfrm>
              <a:off x="1111" y="255"/>
              <a:ext cx="2879" cy="3838"/>
            </a:xfrm>
            <a:prstGeom prst="rect">
              <a:avLst/>
            </a:prstGeom>
            <a:noFill/>
            <a:ln w="127000" cmpd="tri">
              <a:solidFill>
                <a:srgbClr val="993300"/>
              </a:solidFill>
              <a:miter lim="800000"/>
            </a:ln>
          </p:spPr>
        </p:pic>
        <p:sp>
          <p:nvSpPr>
            <p:cNvPr id="43" name="文本框 47111"/>
            <p:cNvSpPr txBox="1">
              <a:spLocks noChangeArrowheads="1"/>
            </p:cNvSpPr>
            <p:nvPr/>
          </p:nvSpPr>
          <p:spPr bwMode="auto">
            <a:xfrm>
              <a:off x="4129" y="1214"/>
              <a:ext cx="497" cy="2138"/>
            </a:xfrm>
            <a:prstGeom prst="rect">
              <a:avLst/>
            </a:prstGeom>
            <a:noFill/>
            <a:ln w="9525">
              <a:noFill/>
              <a:miter lim="800000"/>
            </a:ln>
          </p:spPr>
          <p:txBody>
            <a:bodyPr vert="eaVert" wrap="square">
              <a:spAutoFit/>
            </a:bodyPr>
            <a:lstStyle/>
            <a:p>
              <a:pPr algn="ctr"/>
              <a:r>
                <a:rPr lang="zh-CN" altLang="en-US" sz="3200" b="1" smtClean="0">
                  <a:solidFill>
                    <a:srgbClr val="3333FF"/>
                  </a:solidFill>
                  <a:latin typeface="黑体" pitchFamily="49" charset="-122"/>
                  <a:ea typeface="黑体" pitchFamily="49" charset="-122"/>
                </a:rPr>
                <a:t>出 </a:t>
              </a:r>
              <a:r>
                <a:rPr lang="zh-CN" altLang="en-US" sz="3200" b="1">
                  <a:solidFill>
                    <a:srgbClr val="3333FF"/>
                  </a:solidFill>
                  <a:latin typeface="黑体" pitchFamily="49" charset="-122"/>
                  <a:ea typeface="黑体" pitchFamily="49" charset="-122"/>
                </a:rPr>
                <a:t>游 感 苦 </a:t>
              </a: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2000"/>
                                        <p:tgtEl>
                                          <p:spTgt spid="40"/>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1"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up)">
                                      <p:cBhvr>
                                        <p:cTn id="13"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509096" y="154818"/>
            <a:ext cx="2790158" cy="894246"/>
            <a:chOff x="494270" y="446074"/>
            <a:chExt cx="2947696" cy="894246"/>
          </a:xfrm>
        </p:grpSpPr>
        <p:sp>
          <p:nvSpPr>
            <p:cNvPr id="17" name="TextBox 16"/>
            <p:cNvSpPr txBox="1"/>
            <p:nvPr/>
          </p:nvSpPr>
          <p:spPr>
            <a:xfrm>
              <a:off x="1232965" y="597297"/>
              <a:ext cx="2209001"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佛教教义</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sp>
        <p:nvSpPr>
          <p:cNvPr id="24" name="矩形 23"/>
          <p:cNvSpPr/>
          <p:nvPr/>
        </p:nvSpPr>
        <p:spPr>
          <a:xfrm>
            <a:off x="6314949" y="2045905"/>
            <a:ext cx="4966091" cy="1200329"/>
          </a:xfrm>
          <a:prstGeom prst="rect">
            <a:avLst/>
          </a:prstGeom>
        </p:spPr>
        <p:txBody>
          <a:bodyPr wrap="square">
            <a:spAutoFit/>
          </a:bodyPr>
          <a:lstStyle/>
          <a:p>
            <a:r>
              <a:rPr lang="zh-CN" altLang="en-US" sz="3600" b="1" smtClean="0">
                <a:solidFill>
                  <a:srgbClr val="3333FF"/>
                </a:solidFill>
                <a:latin typeface="华文楷体" panose="02010600040101010101" pitchFamily="2" charset="-122"/>
                <a:ea typeface="华文楷体" panose="02010600040101010101" pitchFamily="2" charset="-122"/>
              </a:rPr>
              <a:t>四谛（苦谛、集谛、灭谛、道谛）</a:t>
            </a:r>
            <a:endParaRPr lang="zh-CN" altLang="en-US" sz="3600">
              <a:solidFill>
                <a:srgbClr val="3333FF"/>
              </a:solidFill>
              <a:latin typeface="华文楷体" panose="02010600040101010101" pitchFamily="2" charset="-122"/>
              <a:ea typeface="华文楷体" panose="02010600040101010101" pitchFamily="2" charset="-122"/>
            </a:endParaRPr>
          </a:p>
        </p:txBody>
      </p:sp>
      <p:pic>
        <p:nvPicPr>
          <p:cNvPr id="25" name="Picture 1028" descr="36ccb200dea283271c958347"/>
          <p:cNvPicPr>
            <a:picLocks noChangeAspect="1" noChangeArrowheads="1"/>
          </p:cNvPicPr>
          <p:nvPr/>
        </p:nvPicPr>
        <p:blipFill>
          <a:blip r:embed="rId4"/>
          <a:stretch>
            <a:fillRect/>
          </a:stretch>
        </p:blipFill>
        <p:spPr bwMode="auto">
          <a:xfrm>
            <a:off x="1320847" y="1209705"/>
            <a:ext cx="3956813" cy="49791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6" name="矩形 25"/>
          <p:cNvSpPr/>
          <p:nvPr/>
        </p:nvSpPr>
        <p:spPr>
          <a:xfrm>
            <a:off x="6103558" y="3435704"/>
            <a:ext cx="3447536" cy="646331"/>
          </a:xfrm>
          <a:prstGeom prst="rect">
            <a:avLst/>
          </a:prstGeom>
        </p:spPr>
        <p:txBody>
          <a:bodyPr wrap="square">
            <a:spAutoFit/>
          </a:bodyPr>
          <a:lstStyle/>
          <a:p>
            <a:r>
              <a:rPr lang="zh-CN" altLang="en-US" sz="3600" b="1" smtClean="0">
                <a:solidFill>
                  <a:srgbClr val="3333FF"/>
                </a:solidFill>
                <a:latin typeface="华文楷体" panose="02010600040101010101" pitchFamily="2" charset="-122"/>
                <a:ea typeface="华文楷体" panose="02010600040101010101" pitchFamily="2" charset="-122"/>
              </a:rPr>
              <a:t>“业报轮回”</a:t>
            </a:r>
          </a:p>
        </p:txBody>
      </p:sp>
      <p:sp>
        <p:nvSpPr>
          <p:cNvPr id="27" name="矩形 26"/>
          <p:cNvSpPr/>
          <p:nvPr/>
        </p:nvSpPr>
        <p:spPr>
          <a:xfrm>
            <a:off x="6103558" y="4169378"/>
            <a:ext cx="3447536" cy="646331"/>
          </a:xfrm>
          <a:prstGeom prst="rect">
            <a:avLst/>
          </a:prstGeom>
        </p:spPr>
        <p:txBody>
          <a:bodyPr wrap="square">
            <a:spAutoFit/>
          </a:bodyPr>
          <a:lstStyle/>
          <a:p>
            <a:r>
              <a:rPr lang="zh-CN" altLang="en-US" sz="3600" b="1" smtClean="0">
                <a:solidFill>
                  <a:srgbClr val="FF0000"/>
                </a:solidFill>
                <a:latin typeface="华文楷体" panose="02010600040101010101" pitchFamily="2" charset="-122"/>
                <a:ea typeface="华文楷体" panose="02010600040101010101" pitchFamily="2" charset="-122"/>
              </a:rPr>
              <a:t>“众生平等”</a:t>
            </a:r>
          </a:p>
        </p:txBody>
      </p:sp>
      <p:sp>
        <p:nvSpPr>
          <p:cNvPr id="9" name="TextBox 8"/>
          <p:cNvSpPr txBox="1"/>
          <p:nvPr/>
        </p:nvSpPr>
        <p:spPr>
          <a:xfrm>
            <a:off x="5388281" y="4831491"/>
            <a:ext cx="6643078" cy="954107"/>
          </a:xfrm>
          <a:prstGeom prst="rect">
            <a:avLst/>
          </a:prstGeom>
          <a:solidFill>
            <a:schemeClr val="accent2">
              <a:lumMod val="95000"/>
            </a:schemeClr>
          </a:solidFill>
          <a:ln w="25400">
            <a:solidFill>
              <a:schemeClr val="tx1"/>
            </a:solidFill>
          </a:ln>
        </p:spPr>
        <p:txBody>
          <a:bodyPr wrap="square" rtlCol="0">
            <a:spAutoFit/>
          </a:bodyPr>
          <a:lstStyle/>
          <a:p>
            <a:pPr algn="ctr"/>
            <a:r>
              <a:rPr lang="zh-CN" altLang="en-US" sz="2800" b="1" smtClean="0">
                <a:solidFill>
                  <a:schemeClr val="accent3">
                    <a:lumMod val="50000"/>
                  </a:schemeClr>
                </a:solidFill>
                <a:latin typeface="华文细黑" panose="02010600040101010101" pitchFamily="2" charset="-122"/>
                <a:ea typeface="华文细黑" panose="02010600040101010101" pitchFamily="2" charset="-122"/>
              </a:rPr>
              <a:t>结合佛教教义说一说，佛教为什么能得到迅速传播？</a:t>
            </a:r>
          </a:p>
        </p:txBody>
      </p:sp>
      <p:grpSp>
        <p:nvGrpSpPr>
          <p:cNvPr id="10" name="组合 9"/>
          <p:cNvGrpSpPr/>
          <p:nvPr/>
        </p:nvGrpSpPr>
        <p:grpSpPr>
          <a:xfrm>
            <a:off x="6252734" y="890816"/>
            <a:ext cx="3298360" cy="899646"/>
            <a:chOff x="1568521" y="5784931"/>
            <a:chExt cx="3298360" cy="899646"/>
          </a:xfrm>
        </p:grpSpPr>
        <p:grpSp>
          <p:nvGrpSpPr>
            <p:cNvPr id="11" name="组合 43"/>
            <p:cNvGrpSpPr/>
            <p:nvPr/>
          </p:nvGrpSpPr>
          <p:grpSpPr>
            <a:xfrm>
              <a:off x="2349777" y="5784931"/>
              <a:ext cx="918935" cy="883173"/>
              <a:chOff x="2770755" y="4154831"/>
              <a:chExt cx="1837870" cy="1858675"/>
            </a:xfrm>
          </p:grpSpPr>
          <p:pic>
            <p:nvPicPr>
              <p:cNvPr id="23" name="图片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755" y="4154831"/>
                <a:ext cx="1837870" cy="1858675"/>
              </a:xfrm>
              <a:prstGeom prst="rect">
                <a:avLst/>
              </a:prstGeom>
            </p:spPr>
          </p:pic>
          <p:sp>
            <p:nvSpPr>
              <p:cNvPr id="28" name="Rectangle 23"/>
              <p:cNvSpPr>
                <a:spLocks noChangeArrowheads="1"/>
              </p:cNvSpPr>
              <p:nvPr/>
            </p:nvSpPr>
            <p:spPr bwMode="auto">
              <a:xfrm>
                <a:off x="2906803" y="4396441"/>
                <a:ext cx="1582980" cy="148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zh-CN" altLang="en-US" sz="4000" kern="10" smtClean="0">
                    <a:ln w="19050">
                      <a:noFill/>
                      <a:miter lim="800000"/>
                    </a:ln>
                    <a:solidFill>
                      <a:schemeClr val="accent2"/>
                    </a:solidFill>
                    <a:latin typeface="华文行楷" panose="02010800040101010101" pitchFamily="2" charset="-122"/>
                    <a:ea typeface="华文行楷" panose="02010800040101010101" pitchFamily="2" charset="-122"/>
                  </a:rPr>
                  <a:t>老</a:t>
                </a:r>
                <a:endParaRPr lang="zh-CN" altLang="en-US" sz="4000" kern="10">
                  <a:ln w="19050">
                    <a:noFill/>
                    <a:miter lim="800000"/>
                  </a:ln>
                  <a:solidFill>
                    <a:schemeClr val="accent2"/>
                  </a:solidFill>
                  <a:latin typeface="华文行楷" panose="02010800040101010101" pitchFamily="2" charset="-122"/>
                  <a:ea typeface="华文行楷" panose="02010800040101010101" pitchFamily="2" charset="-122"/>
                </a:endParaRPr>
              </a:p>
            </p:txBody>
          </p:sp>
        </p:grpSp>
        <p:grpSp>
          <p:nvGrpSpPr>
            <p:cNvPr id="12" name="组合 53"/>
            <p:cNvGrpSpPr/>
            <p:nvPr/>
          </p:nvGrpSpPr>
          <p:grpSpPr>
            <a:xfrm>
              <a:off x="1568521" y="5787745"/>
              <a:ext cx="918935" cy="883173"/>
              <a:chOff x="2770755" y="4154831"/>
              <a:chExt cx="1837870" cy="1858675"/>
            </a:xfrm>
          </p:grpSpPr>
          <p:pic>
            <p:nvPicPr>
              <p:cNvPr id="21" name="图片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755" y="4154831"/>
                <a:ext cx="1837870" cy="1858675"/>
              </a:xfrm>
              <a:prstGeom prst="rect">
                <a:avLst/>
              </a:prstGeom>
            </p:spPr>
          </p:pic>
          <p:sp>
            <p:nvSpPr>
              <p:cNvPr id="22" name="Rectangle 23"/>
              <p:cNvSpPr>
                <a:spLocks noChangeArrowheads="1"/>
              </p:cNvSpPr>
              <p:nvPr/>
            </p:nvSpPr>
            <p:spPr bwMode="auto">
              <a:xfrm>
                <a:off x="2906803" y="4396441"/>
                <a:ext cx="1582980" cy="148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zh-CN" altLang="en-US" sz="4000" kern="10" smtClean="0">
                    <a:ln w="19050">
                      <a:noFill/>
                      <a:miter lim="800000"/>
                    </a:ln>
                    <a:solidFill>
                      <a:schemeClr val="accent2"/>
                    </a:solidFill>
                    <a:latin typeface="华文行楷" panose="02010800040101010101" pitchFamily="2" charset="-122"/>
                    <a:ea typeface="华文行楷" panose="02010800040101010101" pitchFamily="2" charset="-122"/>
                  </a:rPr>
                  <a:t>生</a:t>
                </a:r>
                <a:endParaRPr lang="zh-CN" altLang="en-US" sz="4000" kern="10">
                  <a:ln w="19050">
                    <a:noFill/>
                    <a:miter lim="800000"/>
                  </a:ln>
                  <a:solidFill>
                    <a:schemeClr val="accent2"/>
                  </a:solidFill>
                  <a:latin typeface="华文行楷" panose="02010800040101010101" pitchFamily="2" charset="-122"/>
                  <a:ea typeface="华文行楷" panose="02010800040101010101" pitchFamily="2" charset="-122"/>
                </a:endParaRPr>
              </a:p>
            </p:txBody>
          </p:sp>
        </p:grpSp>
        <p:grpSp>
          <p:nvGrpSpPr>
            <p:cNvPr id="13" name="组合 56"/>
            <p:cNvGrpSpPr/>
            <p:nvPr/>
          </p:nvGrpSpPr>
          <p:grpSpPr>
            <a:xfrm>
              <a:off x="3144741" y="5789047"/>
              <a:ext cx="918935" cy="883173"/>
              <a:chOff x="2770755" y="4128825"/>
              <a:chExt cx="1837870" cy="1858675"/>
            </a:xfrm>
          </p:grpSpPr>
          <p:pic>
            <p:nvPicPr>
              <p:cNvPr id="19" name="图片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755" y="4128825"/>
                <a:ext cx="1837870" cy="1858675"/>
              </a:xfrm>
              <a:prstGeom prst="rect">
                <a:avLst/>
              </a:prstGeom>
            </p:spPr>
          </p:pic>
          <p:sp>
            <p:nvSpPr>
              <p:cNvPr id="20" name="Rectangle 23"/>
              <p:cNvSpPr>
                <a:spLocks noChangeArrowheads="1"/>
              </p:cNvSpPr>
              <p:nvPr/>
            </p:nvSpPr>
            <p:spPr bwMode="auto">
              <a:xfrm>
                <a:off x="2906803" y="4396441"/>
                <a:ext cx="1582980" cy="148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zh-CN" altLang="en-US" sz="4000" kern="10" smtClean="0">
                    <a:ln w="19050">
                      <a:noFill/>
                      <a:miter lim="800000"/>
                    </a:ln>
                    <a:solidFill>
                      <a:schemeClr val="accent2"/>
                    </a:solidFill>
                    <a:latin typeface="华文行楷" panose="02010800040101010101" pitchFamily="2" charset="-122"/>
                    <a:ea typeface="华文行楷" panose="02010800040101010101" pitchFamily="2" charset="-122"/>
                  </a:rPr>
                  <a:t>病</a:t>
                </a:r>
                <a:endParaRPr lang="zh-CN" altLang="en-US" sz="4000" kern="10">
                  <a:ln w="19050">
                    <a:noFill/>
                    <a:miter lim="800000"/>
                  </a:ln>
                  <a:solidFill>
                    <a:schemeClr val="accent2"/>
                  </a:solidFill>
                  <a:latin typeface="华文行楷" panose="02010800040101010101" pitchFamily="2" charset="-122"/>
                  <a:ea typeface="华文行楷" panose="02010800040101010101" pitchFamily="2" charset="-122"/>
                </a:endParaRPr>
              </a:p>
            </p:txBody>
          </p:sp>
        </p:grpSp>
        <p:grpSp>
          <p:nvGrpSpPr>
            <p:cNvPr id="14" name="组合 59"/>
            <p:cNvGrpSpPr/>
            <p:nvPr/>
          </p:nvGrpSpPr>
          <p:grpSpPr>
            <a:xfrm>
              <a:off x="3947946" y="5801404"/>
              <a:ext cx="918935" cy="883173"/>
              <a:chOff x="2770755" y="4128825"/>
              <a:chExt cx="1837870" cy="1858675"/>
            </a:xfrm>
          </p:grpSpPr>
          <p:pic>
            <p:nvPicPr>
              <p:cNvPr id="15" name="图片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755" y="4128825"/>
                <a:ext cx="1837870" cy="1858675"/>
              </a:xfrm>
              <a:prstGeom prst="rect">
                <a:avLst/>
              </a:prstGeom>
            </p:spPr>
          </p:pic>
          <p:sp>
            <p:nvSpPr>
              <p:cNvPr id="16" name="Rectangle 23"/>
              <p:cNvSpPr>
                <a:spLocks noChangeArrowheads="1"/>
              </p:cNvSpPr>
              <p:nvPr/>
            </p:nvSpPr>
            <p:spPr bwMode="auto">
              <a:xfrm>
                <a:off x="2906803" y="4396441"/>
                <a:ext cx="1582980" cy="1489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zh-CN" altLang="en-US" sz="4000" kern="10" smtClean="0">
                    <a:ln w="19050">
                      <a:noFill/>
                      <a:miter lim="800000"/>
                    </a:ln>
                    <a:solidFill>
                      <a:schemeClr val="accent2"/>
                    </a:solidFill>
                    <a:latin typeface="华文行楷" panose="02010800040101010101" pitchFamily="2" charset="-122"/>
                    <a:ea typeface="华文行楷" panose="02010800040101010101" pitchFamily="2" charset="-122"/>
                  </a:rPr>
                  <a:t>死</a:t>
                </a:r>
                <a:endParaRPr lang="zh-CN" altLang="en-US" sz="4000" kern="10">
                  <a:ln w="19050">
                    <a:noFill/>
                    <a:miter lim="800000"/>
                  </a:ln>
                  <a:solidFill>
                    <a:schemeClr val="accent2"/>
                  </a:solidFill>
                  <a:latin typeface="华文行楷" panose="02010800040101010101" pitchFamily="2" charset="-122"/>
                  <a:ea typeface="华文行楷" panose="02010800040101010101" pitchFamily="2" charset="-122"/>
                </a:endParaRPr>
              </a:p>
            </p:txBody>
          </p:sp>
        </p:gr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3000"/>
                                        <p:tgtEl>
                                          <p:spTgt spid="1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1"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grpId="2" nodeType="click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500"/>
                                        <p:tgtEl>
                                          <p:spTgt spid="27"/>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8" fill="hold" grpId="3"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1"/>
      <p:bldP spid="27" grpId="2"/>
      <p:bldP spid="9" grpId="3"/>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509096" y="154818"/>
            <a:ext cx="2790158" cy="894246"/>
            <a:chOff x="494270" y="446074"/>
            <a:chExt cx="2947696" cy="894246"/>
          </a:xfrm>
        </p:grpSpPr>
        <p:sp>
          <p:nvSpPr>
            <p:cNvPr id="17" name="TextBox 16"/>
            <p:cNvSpPr txBox="1"/>
            <p:nvPr/>
          </p:nvSpPr>
          <p:spPr>
            <a:xfrm>
              <a:off x="1232965" y="597297"/>
              <a:ext cx="2209001"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佛教教义</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grpSp>
        <p:nvGrpSpPr>
          <p:cNvPr id="35" name="组合 34"/>
          <p:cNvGrpSpPr/>
          <p:nvPr/>
        </p:nvGrpSpPr>
        <p:grpSpPr>
          <a:xfrm>
            <a:off x="826611" y="1630432"/>
            <a:ext cx="4945286" cy="4771936"/>
            <a:chOff x="987349" y="1630432"/>
            <a:chExt cx="4945286" cy="4771936"/>
          </a:xfrm>
        </p:grpSpPr>
        <p:pic>
          <p:nvPicPr>
            <p:cNvPr id="48130" name="Picture 2" descr="https://timgsa.baidu.com/timg?image&amp;quality=80&amp;size=b9999_10000&amp;sec=1560858465991&amp;di=708483458ae76028b3044a7b765b9886&amp;imgtype=0&amp;src=http%3A%2F%2Fmmbiz.qpic.cn%2Fmmbiz%2FWRoTjxTALg2Dofb1TDdJicfIo9hVykMI2C3Acjhll6ac67XxVJgYZ6PeiaPMoicLZlNCXnLTYbBjWkzxMzcbgfDmg%2F0%3Fwx_fmt%3Djpeg"/>
            <p:cNvPicPr>
              <a:picLocks noChangeAspect="1" noChangeArrowheads="1"/>
            </p:cNvPicPr>
            <p:nvPr/>
          </p:nvPicPr>
          <p:blipFill>
            <a:blip r:embed="rId4"/>
            <a:srcRect b="10044"/>
            <a:stretch>
              <a:fillRect/>
            </a:stretch>
          </p:blipFill>
          <p:spPr bwMode="auto">
            <a:xfrm>
              <a:off x="987349" y="1630432"/>
              <a:ext cx="4945286" cy="42260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xtBox 9"/>
            <p:cNvSpPr txBox="1"/>
            <p:nvPr/>
          </p:nvSpPr>
          <p:spPr>
            <a:xfrm>
              <a:off x="1284508" y="5940703"/>
              <a:ext cx="415306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孔雀王朝（前</a:t>
              </a:r>
              <a:r>
                <a:rPr lang="en-US" altLang="zh-CN" sz="2400" b="1" smtClean="0">
                  <a:latin typeface="黑体" pitchFamily="49" charset="-122"/>
                  <a:ea typeface="黑体" pitchFamily="49" charset="-122"/>
                </a:rPr>
                <a:t>324</a:t>
              </a:r>
              <a:r>
                <a:rPr lang="zh-CN" altLang="en-US" sz="2400" b="1" smtClean="0">
                  <a:latin typeface="黑体" pitchFamily="49" charset="-122"/>
                  <a:ea typeface="黑体" pitchFamily="49" charset="-122"/>
                </a:rPr>
                <a:t>年</a:t>
              </a:r>
              <a:r>
                <a:rPr lang="en-US" altLang="zh-CN" sz="2400" b="1" smtClean="0">
                  <a:latin typeface="黑体" pitchFamily="49" charset="-122"/>
                  <a:ea typeface="黑体" pitchFamily="49" charset="-122"/>
                </a:rPr>
                <a:t>-</a:t>
              </a:r>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187</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grpSp>
      <p:sp>
        <p:nvSpPr>
          <p:cNvPr id="11" name="下箭头 10"/>
          <p:cNvSpPr/>
          <p:nvPr/>
        </p:nvSpPr>
        <p:spPr bwMode="auto">
          <a:xfrm flipH="1">
            <a:off x="6153274" y="313066"/>
            <a:ext cx="292525" cy="6400800"/>
          </a:xfrm>
          <a:prstGeom prst="downArrow">
            <a:avLst/>
          </a:prstGeom>
          <a:solidFill>
            <a:srgbClr val="AD8C95"/>
          </a:solidFill>
          <a:ln w="635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2" name="TextBox 11"/>
          <p:cNvSpPr txBox="1"/>
          <p:nvPr/>
        </p:nvSpPr>
        <p:spPr>
          <a:xfrm>
            <a:off x="5932635" y="2186087"/>
            <a:ext cx="2611956" cy="646331"/>
          </a:xfrm>
          <a:prstGeom prst="rect">
            <a:avLst/>
          </a:prstGeom>
          <a:noFill/>
        </p:spPr>
        <p:txBody>
          <a:bodyPr wrap="square" rtlCol="0">
            <a:spAutoFit/>
          </a:bodyPr>
          <a:lstStyle/>
          <a:p>
            <a:r>
              <a:rPr lang="zh-CN" altLang="en-US" sz="3600" b="1" smtClean="0">
                <a:solidFill>
                  <a:srgbClr val="3333FF"/>
                </a:solidFill>
                <a:latin typeface="华文楷体" panose="02010600040101010101" pitchFamily="2" charset="-122"/>
                <a:ea typeface="华文楷体" panose="02010600040101010101" pitchFamily="2" charset="-122"/>
              </a:rPr>
              <a:t>“吠陀时代”</a:t>
            </a:r>
            <a:endParaRPr lang="zh-CN" altLang="en-US" sz="3600" b="1">
              <a:solidFill>
                <a:srgbClr val="3333FF"/>
              </a:solidFill>
              <a:latin typeface="华文楷体" panose="02010600040101010101" pitchFamily="2" charset="-122"/>
              <a:ea typeface="华文楷体" panose="02010600040101010101" pitchFamily="2" charset="-122"/>
            </a:endParaRPr>
          </a:p>
        </p:txBody>
      </p:sp>
      <p:sp>
        <p:nvSpPr>
          <p:cNvPr id="13" name="TextBox 12"/>
          <p:cNvSpPr txBox="1"/>
          <p:nvPr/>
        </p:nvSpPr>
        <p:spPr>
          <a:xfrm>
            <a:off x="6085035" y="3447532"/>
            <a:ext cx="2611956" cy="646331"/>
          </a:xfrm>
          <a:prstGeom prst="rect">
            <a:avLst/>
          </a:prstGeom>
          <a:noFill/>
        </p:spPr>
        <p:txBody>
          <a:bodyPr wrap="square" rtlCol="0">
            <a:spAutoFit/>
          </a:bodyPr>
          <a:lstStyle/>
          <a:p>
            <a:pPr algn="ctr"/>
            <a:r>
              <a:rPr lang="zh-CN" altLang="en-US" sz="3600" b="1" smtClean="0">
                <a:solidFill>
                  <a:srgbClr val="3333FF"/>
                </a:solidFill>
                <a:latin typeface="华文楷体" panose="02010600040101010101" pitchFamily="2" charset="-122"/>
                <a:ea typeface="华文楷体" panose="02010600040101010101" pitchFamily="2" charset="-122"/>
              </a:rPr>
              <a:t>列国时代</a:t>
            </a:r>
            <a:endParaRPr lang="zh-CN" altLang="en-US" sz="3600" b="1">
              <a:solidFill>
                <a:srgbClr val="3333FF"/>
              </a:solidFill>
              <a:latin typeface="华文楷体" panose="02010600040101010101" pitchFamily="2" charset="-122"/>
              <a:ea typeface="华文楷体" panose="02010600040101010101" pitchFamily="2" charset="-122"/>
            </a:endParaRPr>
          </a:p>
        </p:txBody>
      </p:sp>
      <p:grpSp>
        <p:nvGrpSpPr>
          <p:cNvPr id="14" name="组合 13"/>
          <p:cNvGrpSpPr/>
          <p:nvPr/>
        </p:nvGrpSpPr>
        <p:grpSpPr>
          <a:xfrm>
            <a:off x="6372353" y="489003"/>
            <a:ext cx="1706803" cy="461665"/>
            <a:chOff x="6372353" y="489003"/>
            <a:chExt cx="1706803" cy="461665"/>
          </a:xfrm>
        </p:grpSpPr>
        <p:sp>
          <p:nvSpPr>
            <p:cNvPr id="15" name="TextBox 14"/>
            <p:cNvSpPr txBox="1"/>
            <p:nvPr/>
          </p:nvSpPr>
          <p:spPr>
            <a:xfrm>
              <a:off x="6522204" y="489003"/>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2300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16" name="矩形 15"/>
            <p:cNvSpPr/>
            <p:nvPr/>
          </p:nvSpPr>
          <p:spPr bwMode="auto">
            <a:xfrm>
              <a:off x="6372353" y="703988"/>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19" name="组合 18"/>
          <p:cNvGrpSpPr/>
          <p:nvPr/>
        </p:nvGrpSpPr>
        <p:grpSpPr>
          <a:xfrm>
            <a:off x="6376469" y="1023781"/>
            <a:ext cx="1690330" cy="461665"/>
            <a:chOff x="6376469" y="1023781"/>
            <a:chExt cx="1690330" cy="461665"/>
          </a:xfrm>
        </p:grpSpPr>
        <p:sp>
          <p:nvSpPr>
            <p:cNvPr id="20" name="TextBox 19"/>
            <p:cNvSpPr txBox="1"/>
            <p:nvPr/>
          </p:nvSpPr>
          <p:spPr>
            <a:xfrm>
              <a:off x="6509847" y="1023781"/>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1700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21" name="矩形 20"/>
            <p:cNvSpPr/>
            <p:nvPr/>
          </p:nvSpPr>
          <p:spPr bwMode="auto">
            <a:xfrm>
              <a:off x="6376469" y="1214741"/>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22" name="组合 21"/>
          <p:cNvGrpSpPr/>
          <p:nvPr/>
        </p:nvGrpSpPr>
        <p:grpSpPr>
          <a:xfrm>
            <a:off x="6377165" y="1404513"/>
            <a:ext cx="1701991" cy="461665"/>
            <a:chOff x="6377165" y="1404513"/>
            <a:chExt cx="1701991" cy="461665"/>
          </a:xfrm>
        </p:grpSpPr>
        <p:sp>
          <p:nvSpPr>
            <p:cNvPr id="23" name="TextBox 22"/>
            <p:cNvSpPr txBox="1"/>
            <p:nvPr/>
          </p:nvSpPr>
          <p:spPr>
            <a:xfrm>
              <a:off x="6522204" y="1404513"/>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1500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28" name="矩形 27"/>
            <p:cNvSpPr/>
            <p:nvPr/>
          </p:nvSpPr>
          <p:spPr bwMode="auto">
            <a:xfrm>
              <a:off x="6377165" y="1630432"/>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29" name="组合 28"/>
          <p:cNvGrpSpPr/>
          <p:nvPr/>
        </p:nvGrpSpPr>
        <p:grpSpPr>
          <a:xfrm>
            <a:off x="6372353" y="2955988"/>
            <a:ext cx="1706803" cy="461665"/>
            <a:chOff x="6372353" y="2955988"/>
            <a:chExt cx="1706803" cy="461665"/>
          </a:xfrm>
        </p:grpSpPr>
        <p:sp>
          <p:nvSpPr>
            <p:cNvPr id="30" name="TextBox 29"/>
            <p:cNvSpPr txBox="1"/>
            <p:nvPr/>
          </p:nvSpPr>
          <p:spPr>
            <a:xfrm>
              <a:off x="6522204" y="2955988"/>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600</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31" name="矩形 30"/>
            <p:cNvSpPr/>
            <p:nvPr/>
          </p:nvSpPr>
          <p:spPr bwMode="auto">
            <a:xfrm>
              <a:off x="6372353" y="3139274"/>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32" name="组合 31"/>
          <p:cNvGrpSpPr/>
          <p:nvPr/>
        </p:nvGrpSpPr>
        <p:grpSpPr>
          <a:xfrm>
            <a:off x="6359996" y="4069149"/>
            <a:ext cx="1706803" cy="461665"/>
            <a:chOff x="6372353" y="2955988"/>
            <a:chExt cx="1706803" cy="461665"/>
          </a:xfrm>
        </p:grpSpPr>
        <p:sp>
          <p:nvSpPr>
            <p:cNvPr id="33" name="TextBox 32"/>
            <p:cNvSpPr txBox="1"/>
            <p:nvPr/>
          </p:nvSpPr>
          <p:spPr>
            <a:xfrm>
              <a:off x="6522204" y="2955988"/>
              <a:ext cx="1556952" cy="461665"/>
            </a:xfrm>
            <a:prstGeom prst="rect">
              <a:avLst/>
            </a:prstGeom>
            <a:noFill/>
          </p:spPr>
          <p:txBody>
            <a:bodyPr wrap="square" rtlCol="0">
              <a:spAutoFit/>
            </a:bodyPr>
            <a:lstStyle/>
            <a:p>
              <a:r>
                <a:rPr lang="zh-CN" altLang="en-US" sz="2400" b="1" smtClean="0">
                  <a:latin typeface="黑体" pitchFamily="49" charset="-122"/>
                  <a:ea typeface="黑体" pitchFamily="49" charset="-122"/>
                </a:rPr>
                <a:t>前</a:t>
              </a:r>
              <a:r>
                <a:rPr lang="en-US" altLang="zh-CN" sz="2400" b="1" smtClean="0">
                  <a:latin typeface="黑体" pitchFamily="49" charset="-122"/>
                  <a:ea typeface="黑体" pitchFamily="49" charset="-122"/>
                </a:rPr>
                <a:t>324</a:t>
              </a:r>
              <a:r>
                <a:rPr lang="zh-CN" altLang="en-US" sz="2400" b="1" smtClean="0">
                  <a:latin typeface="黑体" pitchFamily="49" charset="-122"/>
                  <a:ea typeface="黑体" pitchFamily="49" charset="-122"/>
                </a:rPr>
                <a:t>年</a:t>
              </a:r>
              <a:endParaRPr lang="zh-CN" altLang="en-US" sz="2400" b="1">
                <a:latin typeface="黑体" pitchFamily="49" charset="-122"/>
                <a:ea typeface="黑体" pitchFamily="49" charset="-122"/>
              </a:endParaRPr>
            </a:p>
          </p:txBody>
        </p:sp>
        <p:sp>
          <p:nvSpPr>
            <p:cNvPr id="34" name="矩形 33"/>
            <p:cNvSpPr/>
            <p:nvPr/>
          </p:nvSpPr>
          <p:spPr bwMode="auto">
            <a:xfrm>
              <a:off x="6372353" y="3139274"/>
              <a:ext cx="221033" cy="98396"/>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nvGrpSpPr>
          <p:cNvPr id="37" name="组合 36"/>
          <p:cNvGrpSpPr/>
          <p:nvPr/>
        </p:nvGrpSpPr>
        <p:grpSpPr>
          <a:xfrm>
            <a:off x="8544591" y="1630432"/>
            <a:ext cx="3347248" cy="4564565"/>
            <a:chOff x="8544591" y="1630432"/>
            <a:chExt cx="3347248" cy="4564565"/>
          </a:xfrm>
        </p:grpSpPr>
        <p:pic>
          <p:nvPicPr>
            <p:cNvPr id="48132" name="Picture 4" descr="https://gss0.bdstatic.com/94o3dSag_xI4khGkpoWK1HF6hhy/baike/c0%3Dbaike80%2C5%2C5%2C80%2C26/sign=715c3566632762d09433acedc185639f/95eef01f3a292df5384e2650bc315c6035a873e2.jpg"/>
            <p:cNvPicPr>
              <a:picLocks noChangeAspect="1" noChangeArrowheads="1"/>
            </p:cNvPicPr>
            <p:nvPr/>
          </p:nvPicPr>
          <p:blipFill>
            <a:blip r:embed="rId5"/>
            <a:srcRect b="7767"/>
            <a:stretch>
              <a:fillRect/>
            </a:stretch>
          </p:blipFill>
          <p:spPr bwMode="auto">
            <a:xfrm>
              <a:off x="8544591" y="1630432"/>
              <a:ext cx="3347248" cy="37510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6" name="矩形 35"/>
            <p:cNvSpPr/>
            <p:nvPr/>
          </p:nvSpPr>
          <p:spPr>
            <a:xfrm>
              <a:off x="8669309" y="5487111"/>
              <a:ext cx="3222530" cy="707886"/>
            </a:xfrm>
            <a:prstGeom prst="rect">
              <a:avLst/>
            </a:prstGeom>
          </p:spPr>
          <p:txBody>
            <a:bodyPr wrap="square">
              <a:spAutoFit/>
            </a:bodyPr>
            <a:lstStyle/>
            <a:p>
              <a:pPr algn="ctr"/>
              <a:r>
                <a:rPr lang="zh-CN" altLang="en-US" sz="2000" b="1" smtClean="0">
                  <a:latin typeface="黑体" pitchFamily="49" charset="-122"/>
                  <a:ea typeface="黑体" pitchFamily="49" charset="-122"/>
                </a:rPr>
                <a:t>公元前</a:t>
              </a:r>
              <a:r>
                <a:rPr lang="en-US" altLang="zh-CN" sz="2000" b="1" smtClean="0">
                  <a:latin typeface="黑体" pitchFamily="49" charset="-122"/>
                  <a:ea typeface="黑体" pitchFamily="49" charset="-122"/>
                </a:rPr>
                <a:t>1</a:t>
              </a:r>
              <a:r>
                <a:rPr lang="zh-CN" altLang="en-US" sz="2000" b="1" smtClean="0">
                  <a:latin typeface="黑体" pitchFamily="49" charset="-122"/>
                  <a:ea typeface="黑体" pitchFamily="49" charset="-122"/>
                </a:rPr>
                <a:t>世纪</a:t>
              </a:r>
              <a:r>
                <a:rPr lang="en-US" altLang="zh-CN" sz="2000" b="1" smtClean="0">
                  <a:latin typeface="黑体" pitchFamily="49" charset="-122"/>
                  <a:ea typeface="黑体" pitchFamily="49" charset="-122"/>
                </a:rPr>
                <a:t>-</a:t>
              </a:r>
              <a:r>
                <a:rPr lang="zh-CN" altLang="en-US" sz="2000" b="1" smtClean="0">
                  <a:latin typeface="黑体" pitchFamily="49" charset="-122"/>
                  <a:ea typeface="黑体" pitchFamily="49" charset="-122"/>
                </a:rPr>
                <a:t>公元</a:t>
              </a:r>
              <a:r>
                <a:rPr lang="en-US" altLang="zh-CN" sz="2000" b="1" smtClean="0">
                  <a:latin typeface="黑体" pitchFamily="49" charset="-122"/>
                  <a:ea typeface="黑体" pitchFamily="49" charset="-122"/>
                </a:rPr>
                <a:t>1</a:t>
              </a:r>
              <a:r>
                <a:rPr lang="zh-CN" altLang="en-US" sz="2000" b="1" smtClean="0">
                  <a:latin typeface="黑体" pitchFamily="49" charset="-122"/>
                  <a:ea typeface="黑体" pitchFamily="49" charset="-122"/>
                </a:rPr>
                <a:t>世纪的阿育王像</a:t>
              </a:r>
            </a:p>
          </p:txBody>
        </p:sp>
      </p:grpSp>
      <p:sp>
        <p:nvSpPr>
          <p:cNvPr id="38" name="TextBox 37"/>
          <p:cNvSpPr txBox="1"/>
          <p:nvPr/>
        </p:nvSpPr>
        <p:spPr>
          <a:xfrm>
            <a:off x="6023250" y="4735164"/>
            <a:ext cx="2611956" cy="646331"/>
          </a:xfrm>
          <a:prstGeom prst="rect">
            <a:avLst/>
          </a:prstGeom>
          <a:noFill/>
        </p:spPr>
        <p:txBody>
          <a:bodyPr wrap="square" rtlCol="0">
            <a:spAutoFit/>
          </a:bodyPr>
          <a:lstStyle/>
          <a:p>
            <a:pPr algn="ctr"/>
            <a:r>
              <a:rPr lang="zh-CN" altLang="en-US" sz="3600" b="1" smtClean="0">
                <a:solidFill>
                  <a:srgbClr val="3333FF"/>
                </a:solidFill>
                <a:latin typeface="华文楷体" panose="02010600040101010101" pitchFamily="2" charset="-122"/>
                <a:ea typeface="华文楷体" panose="02010600040101010101" pitchFamily="2" charset="-122"/>
              </a:rPr>
              <a:t>孔雀王朝</a:t>
            </a:r>
            <a:endParaRPr lang="zh-CN" altLang="en-US" sz="3600" b="1">
              <a:solidFill>
                <a:srgbClr val="3333FF"/>
              </a:solidFill>
              <a:latin typeface="华文楷体" panose="02010600040101010101" pitchFamily="2" charset="-122"/>
              <a:ea typeface="华文楷体" panose="02010600040101010101" pitchFamily="2"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2000"/>
                                        <p:tgtEl>
                                          <p:spTgt spid="3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up)">
                                      <p:cBhvr>
                                        <p:cTn id="19"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509096" y="154818"/>
            <a:ext cx="3235000" cy="894246"/>
            <a:chOff x="494270" y="446074"/>
            <a:chExt cx="3417655" cy="894246"/>
          </a:xfrm>
        </p:grpSpPr>
        <p:sp>
          <p:nvSpPr>
            <p:cNvPr id="17" name="TextBox 16"/>
            <p:cNvSpPr txBox="1"/>
            <p:nvPr/>
          </p:nvSpPr>
          <p:spPr>
            <a:xfrm>
              <a:off x="1232964" y="597297"/>
              <a:ext cx="2678961"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佛教的传播</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grpSp>
        <p:nvGrpSpPr>
          <p:cNvPr id="41" name="组合 40"/>
          <p:cNvGrpSpPr/>
          <p:nvPr/>
        </p:nvGrpSpPr>
        <p:grpSpPr>
          <a:xfrm>
            <a:off x="756236" y="1399127"/>
            <a:ext cx="5173577" cy="4302514"/>
            <a:chOff x="1157307" y="1463388"/>
            <a:chExt cx="5173577" cy="4302514"/>
          </a:xfrm>
        </p:grpSpPr>
        <p:sp>
          <p:nvSpPr>
            <p:cNvPr id="29" name="文本框 142337"/>
            <p:cNvSpPr txBox="1">
              <a:spLocks noChangeArrowheads="1"/>
            </p:cNvSpPr>
            <p:nvPr/>
          </p:nvSpPr>
          <p:spPr bwMode="auto">
            <a:xfrm>
              <a:off x="2014151" y="5304237"/>
              <a:ext cx="2706130" cy="461665"/>
            </a:xfrm>
            <a:prstGeom prst="rect">
              <a:avLst/>
            </a:prstGeom>
            <a:noFill/>
            <a:ln w="9525">
              <a:noFill/>
              <a:miter lim="800000"/>
            </a:ln>
          </p:spPr>
          <p:txBody>
            <a:bodyPr wrap="square">
              <a:spAutoFit/>
            </a:bodyPr>
            <a:lstStyle/>
            <a:p>
              <a:pPr algn="ctr"/>
              <a:r>
                <a:rPr lang="zh-CN" altLang="en-US" sz="2400">
                  <a:latin typeface="黑体" pitchFamily="49" charset="-122"/>
                  <a:ea typeface="黑体" pitchFamily="49" charset="-122"/>
                </a:rPr>
                <a:t>佛教传播示意图</a:t>
              </a:r>
            </a:p>
          </p:txBody>
        </p:sp>
        <p:graphicFrame>
          <p:nvGraphicFramePr>
            <p:cNvPr id="32" name="对象 142338"/>
            <p:cNvGraphicFramePr>
              <a:graphicFrameLocks noChangeAspect="1"/>
            </p:cNvGraphicFramePr>
            <p:nvPr/>
          </p:nvGraphicFramePr>
          <p:xfrm>
            <a:off x="1157307" y="1463388"/>
            <a:ext cx="5173577" cy="3840849"/>
          </p:xfrm>
          <a:graphic>
            <a:graphicData uri="http://schemas.openxmlformats.org/presentationml/2006/ole">
              <mc:AlternateContent xmlns:mc="http://schemas.openxmlformats.org/markup-compatibility/2006">
                <mc:Choice xmlns:v="urn:schemas-microsoft-com:vml" Requires="v">
                  <p:oleObj spid="_x0000_s1038" r:id="rId4" progId="Photoshop.Image.8">
                    <p:embed/>
                  </p:oleObj>
                </mc:Choice>
                <mc:Fallback>
                  <p:oleObj r:id="rId4" progId="Photoshop.Image.8">
                    <p:embed/>
                    <p:pic>
                      <p:nvPicPr>
                        <p:cNvPr id="0" name="OLE substitute image"/>
                        <p:cNvPicPr/>
                        <p:nvPr/>
                      </p:nvPicPr>
                      <p:blipFill>
                        <a:blip r:embed="rId5">
                          <a:lum bright="-6000" contrast="12000"/>
                          <a:extLst>
                            <a:ext uri="{28A0092B-C50C-407E-A947-70E740481C1C}">
                              <a14:useLocalDpi xmlns:a14="http://schemas.microsoft.com/office/drawing/2010/main" val="0"/>
                            </a:ext>
                          </a:extLst>
                        </a:blip>
                        <a:stretch>
                          <a:fillRect/>
                        </a:stretch>
                      </p:blipFill>
                      <p:spPr>
                        <a:xfrm>
                          <a:off x="1157307" y="1463388"/>
                          <a:ext cx="5173577" cy="3840849"/>
                        </a:xfrm>
                        <a:prstGeom prst="rect">
                          <a:avLst/>
                        </a:prstGeom>
                        <a:noFill/>
                        <a:ln w="38100">
                          <a:solidFill>
                            <a:srgbClr val="FF9900"/>
                          </a:solidFill>
                          <a:miter lim="800000"/>
                        </a:ln>
                      </p:spPr>
                    </p:pic>
                  </p:oleObj>
                </mc:Fallback>
              </mc:AlternateContent>
            </a:graphicData>
          </a:graphic>
        </p:graphicFrame>
      </p:grpSp>
      <p:sp>
        <p:nvSpPr>
          <p:cNvPr id="55" name="TextBox 54"/>
          <p:cNvSpPr txBox="1"/>
          <p:nvPr/>
        </p:nvSpPr>
        <p:spPr>
          <a:xfrm>
            <a:off x="830378" y="5845745"/>
            <a:ext cx="6643078" cy="523220"/>
          </a:xfrm>
          <a:prstGeom prst="rect">
            <a:avLst/>
          </a:prstGeom>
          <a:noFill/>
        </p:spPr>
        <p:txBody>
          <a:bodyPr wrap="square" rtlCol="0">
            <a:spAutoFit/>
          </a:bodyPr>
          <a:lstStyle/>
          <a:p>
            <a:r>
              <a:rPr lang="zh-CN" altLang="en-US" sz="2800" b="1" smtClean="0">
                <a:solidFill>
                  <a:schemeClr val="accent3">
                    <a:lumMod val="50000"/>
                  </a:schemeClr>
                </a:solidFill>
                <a:latin typeface="华文细黑" panose="02010600040101010101" pitchFamily="2" charset="-122"/>
                <a:ea typeface="华文细黑" panose="02010600040101010101" pitchFamily="2" charset="-122"/>
              </a:rPr>
              <a:t>你知道佛教对中国文化产生了哪些影响？</a:t>
            </a:r>
          </a:p>
        </p:txBody>
      </p:sp>
      <p:sp>
        <p:nvSpPr>
          <p:cNvPr id="48" name="TextBox 47"/>
          <p:cNvSpPr txBox="1"/>
          <p:nvPr/>
        </p:nvSpPr>
        <p:spPr>
          <a:xfrm>
            <a:off x="9794790" y="3270024"/>
            <a:ext cx="2397210" cy="3477875"/>
          </a:xfrm>
          <a:prstGeom prst="rect">
            <a:avLst/>
          </a:prstGeom>
          <a:noFill/>
        </p:spPr>
        <p:txBody>
          <a:bodyPr wrap="square" rtlCol="0">
            <a:spAutoFit/>
          </a:bodyPr>
          <a:lstStyle/>
          <a:p>
            <a:r>
              <a:rPr lang="zh-CN" altLang="en-US" sz="4400" b="1" smtClean="0">
                <a:solidFill>
                  <a:srgbClr val="3333FF"/>
                </a:solidFill>
                <a:latin typeface="华文隶书" panose="02010800040101010101" pitchFamily="2" charset="-122"/>
                <a:ea typeface="华文隶书" panose="02010800040101010101" pitchFamily="2" charset="-122"/>
              </a:rPr>
              <a:t>哲学</a:t>
            </a:r>
            <a:endParaRPr lang="en-US" altLang="zh-CN" sz="4400" b="1" smtClean="0">
              <a:solidFill>
                <a:srgbClr val="3333FF"/>
              </a:solidFill>
              <a:latin typeface="华文隶书" panose="02010800040101010101" pitchFamily="2" charset="-122"/>
              <a:ea typeface="华文隶书" panose="02010800040101010101" pitchFamily="2" charset="-122"/>
            </a:endParaRPr>
          </a:p>
          <a:p>
            <a:r>
              <a:rPr lang="zh-CN" altLang="en-US" sz="4400" b="1" smtClean="0">
                <a:solidFill>
                  <a:srgbClr val="3333FF"/>
                </a:solidFill>
                <a:latin typeface="华文隶书" panose="02010800040101010101" pitchFamily="2" charset="-122"/>
                <a:ea typeface="华文隶书" panose="02010800040101010101" pitchFamily="2" charset="-122"/>
              </a:rPr>
              <a:t>建筑</a:t>
            </a:r>
            <a:endParaRPr lang="en-US" altLang="zh-CN" sz="4400" b="1" smtClean="0">
              <a:solidFill>
                <a:srgbClr val="3333FF"/>
              </a:solidFill>
              <a:latin typeface="华文隶书" panose="02010800040101010101" pitchFamily="2" charset="-122"/>
              <a:ea typeface="华文隶书" panose="02010800040101010101" pitchFamily="2" charset="-122"/>
            </a:endParaRPr>
          </a:p>
          <a:p>
            <a:r>
              <a:rPr lang="zh-CN" altLang="en-US" sz="4400" b="1" smtClean="0">
                <a:solidFill>
                  <a:srgbClr val="3333FF"/>
                </a:solidFill>
                <a:latin typeface="华文隶书" panose="02010800040101010101" pitchFamily="2" charset="-122"/>
                <a:ea typeface="华文隶书" panose="02010800040101010101" pitchFamily="2" charset="-122"/>
              </a:rPr>
              <a:t>雕刻</a:t>
            </a:r>
            <a:endParaRPr lang="en-US" altLang="zh-CN" sz="4400" b="1" smtClean="0">
              <a:solidFill>
                <a:srgbClr val="3333FF"/>
              </a:solidFill>
              <a:latin typeface="华文隶书" panose="02010800040101010101" pitchFamily="2" charset="-122"/>
              <a:ea typeface="华文隶书" panose="02010800040101010101" pitchFamily="2" charset="-122"/>
            </a:endParaRPr>
          </a:p>
          <a:p>
            <a:r>
              <a:rPr lang="zh-CN" altLang="en-US" sz="4400" b="1" smtClean="0">
                <a:solidFill>
                  <a:srgbClr val="3333FF"/>
                </a:solidFill>
                <a:latin typeface="华文隶书" panose="02010800040101010101" pitchFamily="2" charset="-122"/>
                <a:ea typeface="华文隶书" panose="02010800040101010101" pitchFamily="2" charset="-122"/>
              </a:rPr>
              <a:t>语言</a:t>
            </a:r>
            <a:endParaRPr lang="en-US" altLang="zh-CN" sz="4400" b="1" smtClean="0">
              <a:solidFill>
                <a:srgbClr val="3333FF"/>
              </a:solidFill>
              <a:latin typeface="华文隶书" panose="02010800040101010101" pitchFamily="2" charset="-122"/>
              <a:ea typeface="华文隶书" panose="02010800040101010101" pitchFamily="2" charset="-122"/>
            </a:endParaRPr>
          </a:p>
          <a:p>
            <a:r>
              <a:rPr lang="en-US" altLang="zh-CN" sz="4400" b="1" smtClean="0">
                <a:solidFill>
                  <a:srgbClr val="3333FF"/>
                </a:solidFill>
                <a:latin typeface="华文隶书" panose="02010800040101010101" pitchFamily="2" charset="-122"/>
                <a:ea typeface="华文隶书" panose="02010800040101010101" pitchFamily="2" charset="-122"/>
              </a:rPr>
              <a:t>……</a:t>
            </a:r>
          </a:p>
        </p:txBody>
      </p:sp>
      <p:grpSp>
        <p:nvGrpSpPr>
          <p:cNvPr id="57" name="组合 56"/>
          <p:cNvGrpSpPr/>
          <p:nvPr/>
        </p:nvGrpSpPr>
        <p:grpSpPr>
          <a:xfrm>
            <a:off x="6504437" y="890816"/>
            <a:ext cx="5477508" cy="4965173"/>
            <a:chOff x="6504437" y="890816"/>
            <a:chExt cx="5477508" cy="4965173"/>
          </a:xfrm>
        </p:grpSpPr>
        <p:grpSp>
          <p:nvGrpSpPr>
            <p:cNvPr id="53" name="组合 52"/>
            <p:cNvGrpSpPr/>
            <p:nvPr/>
          </p:nvGrpSpPr>
          <p:grpSpPr>
            <a:xfrm>
              <a:off x="6504437" y="890816"/>
              <a:ext cx="5477508" cy="4965173"/>
              <a:chOff x="6504437" y="890816"/>
              <a:chExt cx="5477508" cy="4965173"/>
            </a:xfrm>
          </p:grpSpPr>
          <p:grpSp>
            <p:nvGrpSpPr>
              <p:cNvPr id="50" name="组合 49"/>
              <p:cNvGrpSpPr/>
              <p:nvPr/>
            </p:nvGrpSpPr>
            <p:grpSpPr>
              <a:xfrm>
                <a:off x="6504437" y="939121"/>
                <a:ext cx="5477508" cy="4916868"/>
                <a:chOff x="6504437" y="939121"/>
                <a:chExt cx="5477508" cy="4916868"/>
              </a:xfrm>
            </p:grpSpPr>
            <p:grpSp>
              <p:nvGrpSpPr>
                <p:cNvPr id="54" name="组合 53"/>
                <p:cNvGrpSpPr/>
                <p:nvPr/>
              </p:nvGrpSpPr>
              <p:grpSpPr>
                <a:xfrm>
                  <a:off x="6504437" y="939121"/>
                  <a:ext cx="5477508" cy="4916868"/>
                  <a:chOff x="6059585" y="556054"/>
                  <a:chExt cx="5477508" cy="4916868"/>
                </a:xfrm>
              </p:grpSpPr>
              <p:grpSp>
                <p:nvGrpSpPr>
                  <p:cNvPr id="35" name="组合 50191"/>
                  <p:cNvGrpSpPr/>
                  <p:nvPr/>
                </p:nvGrpSpPr>
                <p:grpSpPr>
                  <a:xfrm>
                    <a:off x="6128950" y="556054"/>
                    <a:ext cx="2656703" cy="2280639"/>
                    <a:chOff x="476" y="210"/>
                    <a:chExt cx="2285" cy="2323"/>
                  </a:xfrm>
                </p:grpSpPr>
                <p:pic>
                  <p:nvPicPr>
                    <p:cNvPr id="37" name="图片 50179" descr="白马寺"/>
                    <p:cNvPicPr>
                      <a:picLocks noChangeAspect="1" noChangeArrowheads="1"/>
                    </p:cNvPicPr>
                    <p:nvPr/>
                  </p:nvPicPr>
                  <p:blipFill>
                    <a:blip r:embed="rId6"/>
                    <a:srcRect l="2771" r="6804"/>
                    <a:stretch>
                      <a:fillRect/>
                    </a:stretch>
                  </p:blipFill>
                  <p:spPr bwMode="auto">
                    <a:xfrm>
                      <a:off x="476" y="210"/>
                      <a:ext cx="2285" cy="18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8" name="矩形 37"/>
                    <p:cNvSpPr/>
                    <p:nvPr/>
                  </p:nvSpPr>
                  <p:spPr>
                    <a:xfrm>
                      <a:off x="1022" y="2125"/>
                      <a:ext cx="1262" cy="408"/>
                    </a:xfrm>
                    <a:prstGeom prst="rect">
                      <a:avLst/>
                    </a:prstGeom>
                    <a:noFill/>
                    <a:ln w="9525">
                      <a:noFill/>
                    </a:ln>
                  </p:spPr>
                  <p:txBody>
                    <a:bodyPr wrap="none">
                      <a:spAutoFit/>
                    </a:bodyPr>
                    <a:lstStyle/>
                    <a:p>
                      <a:pPr>
                        <a:defRPr/>
                      </a:pPr>
                      <a:r>
                        <a:rPr lang="zh-CN" altLang="en-US" sz="2000" noProof="1">
                          <a:effectLst>
                            <a:outerShdw blurRad="38100" dist="38100" dir="2700000">
                              <a:srgbClr val="C0C0C0"/>
                            </a:outerShdw>
                          </a:effectLst>
                          <a:latin typeface="Verdana" panose="020b0604030504040204" pitchFamily="34" charset="0"/>
                          <a:ea typeface="黑体" pitchFamily="49" charset="-122"/>
                          <a:cs typeface="+mn-ea"/>
                        </a:rPr>
                        <a:t>洛阳</a:t>
                      </a:r>
                      <a:r>
                        <a:rPr lang="zh-CN" altLang="en-US" sz="2000" noProof="1">
                          <a:latin typeface="Verdana" panose="020b0604030504040204" pitchFamily="34" charset="0"/>
                          <a:ea typeface="黑体" pitchFamily="49" charset="-122"/>
                          <a:cs typeface="+mn-ea"/>
                        </a:rPr>
                        <a:t>白马寺</a:t>
                      </a:r>
                      <a:endParaRPr lang="zh-CN" altLang="en-US" sz="2000" noProof="1">
                        <a:latin typeface="Verdana" panose="020b0604030504040204" pitchFamily="34" charset="0"/>
                        <a:ea typeface="黑体" pitchFamily="49" charset="-122"/>
                      </a:endParaRPr>
                    </a:p>
                  </p:txBody>
                </p:sp>
              </p:grpSp>
              <p:sp>
                <p:nvSpPr>
                  <p:cNvPr id="45" name="Text Box 3"/>
                  <p:cNvSpPr txBox="1">
                    <a:spLocks noChangeArrowheads="1"/>
                  </p:cNvSpPr>
                  <p:nvPr/>
                </p:nvSpPr>
                <p:spPr bwMode="auto">
                  <a:xfrm>
                    <a:off x="6462344" y="5072812"/>
                    <a:ext cx="2323309" cy="400110"/>
                  </a:xfrm>
                  <a:prstGeom prst="rect">
                    <a:avLst/>
                  </a:prstGeom>
                  <a:noFill/>
                  <a:ln w="9525">
                    <a:noFill/>
                    <a:miter lim="800000"/>
                  </a:ln>
                  <a:effectLst/>
                </p:spPr>
                <p:txBody>
                  <a:bodyPr wrap="square">
                    <a:spAutoFit/>
                  </a:bodyPr>
                  <a:lstStyle/>
                  <a:p>
                    <a:pPr algn="ctr"/>
                    <a:r>
                      <a:rPr lang="zh-CN" altLang="en-US" sz="2000" noProof="1" smtClean="0">
                        <a:latin typeface="Verdana" panose="020b0604030504040204" pitchFamily="34" charset="0"/>
                        <a:ea typeface="黑体" pitchFamily="49" charset="-122"/>
                        <a:cs typeface="+mn-ea"/>
                      </a:rPr>
                      <a:t>龙门石窟像</a:t>
                    </a:r>
                  </a:p>
                </p:txBody>
              </p:sp>
              <p:cxnSp>
                <p:nvCxnSpPr>
                  <p:cNvPr id="49" name="直接连接符 48"/>
                  <p:cNvCxnSpPr/>
                  <p:nvPr/>
                </p:nvCxnSpPr>
                <p:spPr bwMode="auto">
                  <a:xfrm rot="16200000" flipH="1">
                    <a:off x="6740262" y="2774445"/>
                    <a:ext cx="4461494" cy="24715"/>
                  </a:xfrm>
                  <a:prstGeom prst="line">
                    <a:avLst/>
                  </a:prstGeom>
                  <a:solidFill>
                    <a:schemeClr val="accent1"/>
                  </a:solidFill>
                  <a:ln w="31750" cap="flat" cmpd="sng" algn="ctr">
                    <a:solidFill>
                      <a:srgbClr val="0020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直接连接符 50"/>
                  <p:cNvCxnSpPr/>
                  <p:nvPr/>
                </p:nvCxnSpPr>
                <p:spPr bwMode="auto">
                  <a:xfrm>
                    <a:off x="6059585" y="2885369"/>
                    <a:ext cx="5477508" cy="1588"/>
                  </a:xfrm>
                  <a:prstGeom prst="line">
                    <a:avLst/>
                  </a:prstGeom>
                  <a:solidFill>
                    <a:schemeClr val="accent1"/>
                  </a:solidFill>
                  <a:ln w="476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51204" name="Picture 4" descr="https://timgsa.baidu.com/timg?image&amp;quality=80&amp;size=b9999_10000&amp;sec=1560916116519&amp;di=1dd3bc898ab93cbfa3bbe6be938750c3&amp;imgtype=0&amp;src=http%3A%2F%2Fimg.redocn.com%2Fsheying%2F20160315%2Fluoyanglongmenshiku_5392787.jpg"/>
                <p:cNvPicPr>
                  <a:picLocks noChangeAspect="1" noChangeArrowheads="1"/>
                </p:cNvPicPr>
                <p:nvPr/>
              </p:nvPicPr>
              <p:blipFill>
                <a:blip r:embed="rId7"/>
                <a:srcRect b="7406"/>
                <a:stretch>
                  <a:fillRect/>
                </a:stretch>
              </p:blipFill>
              <p:spPr bwMode="auto">
                <a:xfrm>
                  <a:off x="6573802" y="3412287"/>
                  <a:ext cx="2708395" cy="19883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pic>
            <p:nvPicPr>
              <p:cNvPr id="51206" name="Picture 6" descr="https://timgsa.baidu.com/timg?image&amp;quality=80&amp;size=b9999_10000&amp;sec=1560931487937&amp;di=9e31a4cf06a953d2fba5e191016f4e9f&amp;imgtype=0&amp;src=http%3A%2F%2Fi3.sinaimg.cn%2Fbook%2F2016%2F0512%2FU4109P112DT20160512145301.jpg"/>
              <p:cNvPicPr>
                <a:picLocks noChangeAspect="1" noChangeArrowheads="1"/>
              </p:cNvPicPr>
              <p:nvPr/>
            </p:nvPicPr>
            <p:blipFill>
              <a:blip r:embed="rId8"/>
              <a:stretch>
                <a:fillRect/>
              </a:stretch>
            </p:blipFill>
            <p:spPr bwMode="auto">
              <a:xfrm>
                <a:off x="9613557" y="890816"/>
                <a:ext cx="2100647" cy="1891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56" name="矩形 55"/>
            <p:cNvSpPr/>
            <p:nvPr/>
          </p:nvSpPr>
          <p:spPr bwMode="auto">
            <a:xfrm>
              <a:off x="9980652" y="2819200"/>
              <a:ext cx="1210588" cy="400110"/>
            </a:xfrm>
            <a:prstGeom prst="rect">
              <a:avLst/>
            </a:prstGeom>
            <a:noFill/>
            <a:ln w="9525">
              <a:noFill/>
            </a:ln>
          </p:spPr>
          <p:txBody>
            <a:bodyPr wrap="none">
              <a:spAutoFit/>
            </a:bodyPr>
            <a:lstStyle/>
            <a:p>
              <a:pPr>
                <a:defRPr/>
              </a:pPr>
              <a:r>
                <a:rPr lang="zh-CN" altLang="en-US" sz="2000" noProof="1" smtClean="0">
                  <a:latin typeface="Verdana" panose="020b0604030504040204" pitchFamily="34" charset="0"/>
                  <a:ea typeface="黑体" pitchFamily="49" charset="-122"/>
                </a:rPr>
                <a:t>玄奘西行</a:t>
              </a:r>
              <a:endParaRPr lang="zh-CN" altLang="en-US" sz="2000" noProof="1">
                <a:latin typeface="Verdana" panose="020b0604030504040204" pitchFamily="34" charset="0"/>
                <a:ea typeface="黑体" pitchFamily="49" charset="-122"/>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up)">
                                      <p:cBhvr>
                                        <p:cTn id="7" dur="3000"/>
                                        <p:tgtEl>
                                          <p:spTgt spid="4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wipe(left)">
                                      <p:cBhvr>
                                        <p:cTn id="13" dur="500"/>
                                        <p:tgtEl>
                                          <p:spTgt spid="5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wipe(up)">
                                      <p:cBhvr>
                                        <p:cTn id="19" dur="2000"/>
                                        <p:tgtEl>
                                          <p:spTgt spid="5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1" fill="hold" grpId="1" nodeType="click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wipe(up)">
                                      <p:cBhvr>
                                        <p:cTn id="25"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48"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706803" y="456050"/>
            <a:ext cx="2172320" cy="894246"/>
            <a:chOff x="494270" y="446074"/>
            <a:chExt cx="2294974" cy="894246"/>
          </a:xfrm>
        </p:grpSpPr>
        <p:sp>
          <p:nvSpPr>
            <p:cNvPr id="17" name="TextBox 16"/>
            <p:cNvSpPr txBox="1"/>
            <p:nvPr/>
          </p:nvSpPr>
          <p:spPr>
            <a:xfrm>
              <a:off x="1232964" y="597297"/>
              <a:ext cx="1556280"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印度教</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grpSp>
        <p:nvGrpSpPr>
          <p:cNvPr id="13" name="组合 12"/>
          <p:cNvGrpSpPr/>
          <p:nvPr/>
        </p:nvGrpSpPr>
        <p:grpSpPr>
          <a:xfrm>
            <a:off x="455872" y="1540130"/>
            <a:ext cx="4846501" cy="4255191"/>
            <a:chOff x="706803" y="2001795"/>
            <a:chExt cx="4846501" cy="4255191"/>
          </a:xfrm>
        </p:grpSpPr>
        <p:pic>
          <p:nvPicPr>
            <p:cNvPr id="57348" name="Picture 4" descr="https://ss1.baidu.com/6ONXsjip0QIZ8tyhnq/it/u=224366965,3596425168&amp;fm=175&amp;app=25&amp;f=JPEG?w=640&amp;h=480&amp;s=36345781802E96EC472C1984030090A2"/>
            <p:cNvPicPr>
              <a:picLocks noChangeAspect="1" noChangeArrowheads="1"/>
            </p:cNvPicPr>
            <p:nvPr/>
          </p:nvPicPr>
          <p:blipFill>
            <a:blip r:embed="rId4"/>
            <a:srcRect b="7563"/>
            <a:stretch>
              <a:fillRect/>
            </a:stretch>
          </p:blipFill>
          <p:spPr bwMode="auto">
            <a:xfrm>
              <a:off x="706803" y="2001795"/>
              <a:ext cx="4846501" cy="37070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p:cNvSpPr txBox="1"/>
            <p:nvPr/>
          </p:nvSpPr>
          <p:spPr>
            <a:xfrm>
              <a:off x="2088288" y="5795321"/>
              <a:ext cx="2174789" cy="461665"/>
            </a:xfrm>
            <a:prstGeom prst="rect">
              <a:avLst/>
            </a:prstGeom>
            <a:noFill/>
          </p:spPr>
          <p:txBody>
            <a:bodyPr wrap="square" rtlCol="0">
              <a:spAutoFit/>
            </a:bodyPr>
            <a:lstStyle/>
            <a:p>
              <a:pPr algn="ctr"/>
              <a:r>
                <a:rPr lang="zh-CN" altLang="en-US" sz="2400" smtClean="0">
                  <a:latin typeface="黑体" pitchFamily="49" charset="-122"/>
                  <a:ea typeface="黑体" pitchFamily="49" charset="-122"/>
                </a:rPr>
                <a:t>印度神庙</a:t>
              </a:r>
              <a:endParaRPr lang="zh-CN" altLang="en-US" sz="2400">
                <a:latin typeface="黑体" pitchFamily="49" charset="-122"/>
                <a:ea typeface="黑体" pitchFamily="49" charset="-122"/>
              </a:endParaRPr>
            </a:p>
          </p:txBody>
        </p:sp>
      </p:grpSp>
      <p:sp>
        <p:nvSpPr>
          <p:cNvPr id="10" name="矩形 9"/>
          <p:cNvSpPr/>
          <p:nvPr/>
        </p:nvSpPr>
        <p:spPr>
          <a:xfrm>
            <a:off x="5302373" y="2236573"/>
            <a:ext cx="6621897" cy="2237985"/>
          </a:xfrm>
          <a:prstGeom prst="rect">
            <a:avLst/>
          </a:prstGeom>
        </p:spPr>
        <p:txBody>
          <a:bodyPr wrap="square">
            <a:spAutoFit/>
          </a:bodyPr>
          <a:lstStyle/>
          <a:p>
            <a:pPr>
              <a:lnSpc>
                <a:spcPct val="150000"/>
              </a:lnSpc>
            </a:pPr>
            <a:r>
              <a:rPr lang="zh-CN" altLang="en-US" sz="3200" b="1" smtClean="0">
                <a:solidFill>
                  <a:srgbClr val="3333FF"/>
                </a:solidFill>
                <a:latin typeface="华文楷体" panose="02010600040101010101" pitchFamily="2" charset="-122"/>
                <a:ea typeface="华文楷体" panose="02010600040101010101" pitchFamily="2" charset="-122"/>
              </a:rPr>
              <a:t>崇拜三向神（梵天、毗湿奴、湿婆）</a:t>
            </a:r>
            <a:endParaRPr lang="en-US" altLang="zh-CN" sz="3200" b="1" smtClean="0">
              <a:solidFill>
                <a:srgbClr val="3333FF"/>
              </a:solidFill>
              <a:latin typeface="华文楷体" panose="02010600040101010101" pitchFamily="2" charset="-122"/>
              <a:ea typeface="华文楷体" panose="02010600040101010101" pitchFamily="2" charset="-122"/>
            </a:endParaRPr>
          </a:p>
          <a:p>
            <a:pPr>
              <a:lnSpc>
                <a:spcPct val="150000"/>
              </a:lnSpc>
            </a:pPr>
            <a:r>
              <a:rPr lang="zh-CN" altLang="en-US" sz="3200" b="1" smtClean="0">
                <a:solidFill>
                  <a:srgbClr val="3333FF"/>
                </a:solidFill>
                <a:latin typeface="华文楷体" panose="02010600040101010101" pitchFamily="2" charset="-122"/>
                <a:ea typeface="华文楷体" panose="02010600040101010101" pitchFamily="2" charset="-122"/>
              </a:rPr>
              <a:t>直接宣扬世袭等级制度（种姓制度）</a:t>
            </a:r>
            <a:endParaRPr lang="en-US" altLang="zh-CN" sz="3200" b="1" smtClean="0">
              <a:solidFill>
                <a:srgbClr val="3333FF"/>
              </a:solidFill>
              <a:latin typeface="华文楷体" panose="02010600040101010101" pitchFamily="2" charset="-122"/>
              <a:ea typeface="华文楷体" panose="02010600040101010101" pitchFamily="2" charset="-122"/>
            </a:endParaRPr>
          </a:p>
          <a:p>
            <a:pPr>
              <a:lnSpc>
                <a:spcPct val="150000"/>
              </a:lnSpc>
            </a:pPr>
            <a:r>
              <a:rPr lang="zh-CN" altLang="en-US" sz="3200" b="1" smtClean="0">
                <a:solidFill>
                  <a:srgbClr val="3333FF"/>
                </a:solidFill>
                <a:latin typeface="华文楷体" panose="02010600040101010101" pitchFamily="2" charset="-122"/>
                <a:ea typeface="华文楷体" panose="02010600040101010101" pitchFamily="2" charset="-122"/>
              </a:rPr>
              <a:t>坚定相信轮回转世</a:t>
            </a:r>
            <a:endParaRPr lang="zh-CN" altLang="en-US" sz="3600" b="1" smtClean="0">
              <a:solidFill>
                <a:srgbClr val="3333FF"/>
              </a:solidFill>
              <a:latin typeface="华文楷体" panose="02010600040101010101" pitchFamily="2" charset="-122"/>
              <a:ea typeface="华文楷体" panose="02010600040101010101" pitchFamily="2" charset="-122"/>
            </a:endParaRPr>
          </a:p>
        </p:txBody>
      </p:sp>
      <p:grpSp>
        <p:nvGrpSpPr>
          <p:cNvPr id="9" name="组合 40"/>
          <p:cNvGrpSpPr/>
          <p:nvPr/>
        </p:nvGrpSpPr>
        <p:grpSpPr>
          <a:xfrm>
            <a:off x="5302373" y="4930346"/>
            <a:ext cx="7549977" cy="1249626"/>
            <a:chOff x="5549402" y="3814481"/>
            <a:chExt cx="5728027" cy="1168160"/>
          </a:xfrm>
        </p:grpSpPr>
        <p:pic>
          <p:nvPicPr>
            <p:cNvPr id="11" name="Picture 2" descr="C:\Users\Thinkpad\Desktop\PNG\1_0001_图层-6.png"/>
            <p:cNvPicPr>
              <a:picLocks noChangeAspect="1" noChangeArrowheads="1"/>
            </p:cNvPicPr>
            <p:nvPr/>
          </p:nvPicPr>
          <p:blipFill>
            <a:blip r:embed="rId5"/>
            <a:stretch>
              <a:fillRect/>
            </a:stretch>
          </p:blipFill>
          <p:spPr bwMode="auto">
            <a:xfrm>
              <a:off x="5784768" y="3814481"/>
              <a:ext cx="5492661" cy="1168160"/>
            </a:xfrm>
            <a:prstGeom prst="rect">
              <a:avLst/>
            </a:prstGeom>
            <a:noFill/>
            <a:ln w="9525">
              <a:noFill/>
              <a:miter lim="800000"/>
            </a:ln>
          </p:spPr>
        </p:pic>
        <p:sp>
          <p:nvSpPr>
            <p:cNvPr id="14" name="TextBox 13"/>
            <p:cNvSpPr txBox="1"/>
            <p:nvPr/>
          </p:nvSpPr>
          <p:spPr>
            <a:xfrm>
              <a:off x="5549402" y="3959277"/>
              <a:ext cx="4357718" cy="719279"/>
            </a:xfrm>
            <a:prstGeom prst="rect">
              <a:avLst/>
            </a:prstGeom>
            <a:noFill/>
          </p:spPr>
          <p:txBody>
            <a:bodyPr wrap="square" rtlCol="0">
              <a:spAutoFit/>
            </a:bodyPr>
            <a:lstStyle/>
            <a:p>
              <a:pPr algn="ctr"/>
              <a:r>
                <a:rPr lang="zh-CN" altLang="en-US" sz="4400" smtClean="0">
                  <a:solidFill>
                    <a:srgbClr val="FFF94D"/>
                  </a:solidFill>
                  <a:latin typeface="隶书" pitchFamily="49" charset="-122"/>
                  <a:ea typeface="隶书" panose="02010509060101010101" pitchFamily="49" charset="-122"/>
                </a:rPr>
                <a:t>梵我合一</a:t>
              </a:r>
              <a:endParaRPr lang="zh-CN" altLang="en-US" sz="4400">
                <a:solidFill>
                  <a:srgbClr val="FFF94D"/>
                </a:solidFill>
                <a:latin typeface="隶书" pitchFamily="49" charset="-122"/>
                <a:ea typeface="隶书" panose="02010509060101010101" pitchFamily="49" charset="-122"/>
              </a:endParaRPr>
            </a:p>
          </p:txBody>
        </p:sp>
      </p:grpSp>
      <p:sp>
        <p:nvSpPr>
          <p:cNvPr id="20" name="矩形 19"/>
          <p:cNvSpPr/>
          <p:nvPr/>
        </p:nvSpPr>
        <p:spPr bwMode="auto">
          <a:xfrm>
            <a:off x="7241000" y="984951"/>
            <a:ext cx="1890643" cy="1110358"/>
          </a:xfrm>
          <a:prstGeom prst="rect">
            <a:avLst/>
          </a:prstGeom>
          <a:solidFill>
            <a:schemeClr val="accent2"/>
          </a:solidFill>
          <a:ln w="50800" cap="flat" cmpd="sng" algn="ctr">
            <a:solidFill>
              <a:schemeClr val="tx1"/>
            </a:solidFill>
            <a:prstDash val="solid"/>
            <a:round/>
            <a:headEnd type="none" w="med" len="med"/>
            <a:tailEnd type="none" w="med" len="med"/>
          </a:ln>
          <a:effectLst>
            <a:innerShdw blurRad="63500" dist="50800" dir="13500000">
              <a:prstClr val="black">
                <a:alpha val="50000"/>
              </a:prstClr>
            </a:innerShdw>
          </a:effectLst>
          <a:scene3d>
            <a:camera prst="orthographicFront"/>
            <a:lightRig rig="threePt" dir="t"/>
          </a:scene3d>
          <a:sp3d>
            <a:bevelT/>
          </a:sp3d>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r>
              <a:rPr kumimoji="0" lang="zh-CN" altLang="en-US" sz="32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rPr>
              <a:t>与世无争 </a:t>
            </a:r>
            <a:endParaRPr kumimoji="0" lang="en-US" altLang="zh-CN" sz="32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endParaRPr>
          </a:p>
          <a:p>
            <a:pPr marL="0" marR="0" indent="0" algn="l" defTabSz="914400" rtl="0" eaLnBrk="1" fontAlgn="base" latinLnBrk="0" hangingPunct="1">
              <a:lnSpc>
                <a:spcPct val="100000"/>
              </a:lnSpc>
              <a:spcBef>
                <a:spcPct val="0"/>
              </a:spcBef>
              <a:spcAft>
                <a:spcPct val="0"/>
              </a:spcAft>
              <a:buClrTx/>
              <a:buSzTx/>
              <a:buFont typeface="Arial" pitchFamily="34" charset="0"/>
              <a:buNone/>
            </a:pPr>
            <a:r>
              <a:rPr lang="zh-CN" altLang="en-US" sz="3200" b="1" smtClean="0">
                <a:latin typeface="华文楷体" panose="02010600040101010101" pitchFamily="2" charset="-122"/>
                <a:ea typeface="华文楷体" panose="02010600040101010101" pitchFamily="2" charset="-122"/>
              </a:rPr>
              <a:t>宽容平和</a:t>
            </a:r>
            <a:endParaRPr kumimoji="0" lang="zh-CN" altLang="en-US" sz="32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2000"/>
                                        <p:tgtEl>
                                          <p:spTgt spid="1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2000"/>
                                        <p:tgtEl>
                                          <p:spTgt spid="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grpId="1" nodeType="click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1"/>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706803" y="456050"/>
            <a:ext cx="2172320" cy="894246"/>
            <a:chOff x="494270" y="446074"/>
            <a:chExt cx="2294974" cy="894246"/>
          </a:xfrm>
        </p:grpSpPr>
        <p:sp>
          <p:nvSpPr>
            <p:cNvPr id="17" name="TextBox 16"/>
            <p:cNvSpPr txBox="1"/>
            <p:nvPr/>
          </p:nvSpPr>
          <p:spPr>
            <a:xfrm>
              <a:off x="1232964" y="597297"/>
              <a:ext cx="1556280"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印度教</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grpSp>
        <p:nvGrpSpPr>
          <p:cNvPr id="3" name="组合 12"/>
          <p:cNvGrpSpPr/>
          <p:nvPr/>
        </p:nvGrpSpPr>
        <p:grpSpPr>
          <a:xfrm>
            <a:off x="706803" y="2001795"/>
            <a:ext cx="4846501" cy="4255191"/>
            <a:chOff x="706803" y="2001795"/>
            <a:chExt cx="4846501" cy="4255191"/>
          </a:xfrm>
        </p:grpSpPr>
        <p:pic>
          <p:nvPicPr>
            <p:cNvPr id="57348" name="Picture 4" descr="https://ss1.baidu.com/6ONXsjip0QIZ8tyhnq/it/u=224366965,3596425168&amp;fm=175&amp;app=25&amp;f=JPEG?w=640&amp;h=480&amp;s=36345781802E96EC472C1984030090A2"/>
            <p:cNvPicPr>
              <a:picLocks noChangeAspect="1" noChangeArrowheads="1"/>
            </p:cNvPicPr>
            <p:nvPr/>
          </p:nvPicPr>
          <p:blipFill>
            <a:blip r:embed="rId4"/>
            <a:srcRect b="7563"/>
            <a:stretch>
              <a:fillRect/>
            </a:stretch>
          </p:blipFill>
          <p:spPr bwMode="auto">
            <a:xfrm>
              <a:off x="706803" y="2001795"/>
              <a:ext cx="4846501" cy="37070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p:cNvSpPr txBox="1"/>
            <p:nvPr/>
          </p:nvSpPr>
          <p:spPr>
            <a:xfrm>
              <a:off x="2088288" y="5795321"/>
              <a:ext cx="2174789" cy="461665"/>
            </a:xfrm>
            <a:prstGeom prst="rect">
              <a:avLst/>
            </a:prstGeom>
            <a:noFill/>
          </p:spPr>
          <p:txBody>
            <a:bodyPr wrap="square" rtlCol="0">
              <a:spAutoFit/>
            </a:bodyPr>
            <a:lstStyle/>
            <a:p>
              <a:pPr algn="ctr"/>
              <a:r>
                <a:rPr lang="zh-CN" altLang="en-US" sz="2400" smtClean="0">
                  <a:latin typeface="黑体" pitchFamily="49" charset="-122"/>
                  <a:ea typeface="黑体" pitchFamily="49" charset="-122"/>
                </a:rPr>
                <a:t>印度神庙</a:t>
              </a:r>
              <a:endParaRPr lang="zh-CN" altLang="en-US" sz="2400">
                <a:latin typeface="黑体" pitchFamily="49" charset="-122"/>
                <a:ea typeface="黑体" pitchFamily="49" charset="-122"/>
              </a:endParaRPr>
            </a:p>
          </p:txBody>
        </p:sp>
      </p:grpSp>
      <p:graphicFrame>
        <p:nvGraphicFramePr>
          <p:cNvPr id="14" name="表格 13"/>
          <p:cNvGraphicFramePr>
            <a:graphicFrameLocks noGrp="1"/>
          </p:cNvGraphicFramePr>
          <p:nvPr/>
        </p:nvGraphicFramePr>
        <p:xfrm>
          <a:off x="5770605" y="1492778"/>
          <a:ext cx="6054811" cy="4603750"/>
        </p:xfrm>
        <a:graphic>
          <a:graphicData uri="http://schemas.openxmlformats.org/drawingml/2006/table">
            <a:tbl>
              <a:tblPr/>
              <a:tblGrid>
                <a:gridCol w="1964724"/>
                <a:gridCol w="1915298"/>
                <a:gridCol w="2174789"/>
              </a:tblGrid>
              <a:tr h="488950">
                <a:tc>
                  <a:txBody>
                    <a:bodyPr/>
                    <a:lstStyle/>
                    <a:p>
                      <a:pPr indent="266700" algn="ctr"/>
                      <a:r>
                        <a:rPr lang="zh-CN" altLang="en-US" sz="2000" b="1" i="0">
                          <a:solidFill>
                            <a:schemeClr val="tx1"/>
                          </a:solidFill>
                          <a:latin typeface="华文楷体" panose="02010600040101010101" pitchFamily="2" charset="-122"/>
                          <a:ea typeface="华文楷体" panose="02010600040101010101" pitchFamily="2" charset="-122"/>
                        </a:rPr>
                        <a:t>教别</a:t>
                      </a:r>
                      <a:endParaRPr lang="zh-CN" alt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r>
                        <a:rPr lang="zh-CN" altLang="en-US" sz="2000" b="1" i="0">
                          <a:solidFill>
                            <a:schemeClr val="tx1"/>
                          </a:solidFill>
                          <a:latin typeface="华文楷体" panose="02010600040101010101" pitchFamily="2" charset="-122"/>
                          <a:ea typeface="华文楷体" panose="02010600040101010101" pitchFamily="2" charset="-122"/>
                        </a:rPr>
                        <a:t>人数</a:t>
                      </a:r>
                      <a:endParaRPr lang="zh-CN" alt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r>
                        <a:rPr lang="zh-CN" altLang="en-US" sz="2000" b="1" i="0">
                          <a:solidFill>
                            <a:schemeClr val="tx1"/>
                          </a:solidFill>
                          <a:latin typeface="华文楷体" panose="02010600040101010101" pitchFamily="2" charset="-122"/>
                          <a:ea typeface="华文楷体" panose="02010600040101010101" pitchFamily="2" charset="-122"/>
                        </a:rPr>
                        <a:t>占人口百分比</a:t>
                      </a:r>
                      <a:endParaRPr lang="zh-CN" alt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99085">
                <a:tc>
                  <a:txBody>
                    <a:bodyPr/>
                    <a:lstStyle/>
                    <a:p>
                      <a:pPr indent="266700" algn="ctr">
                        <a:lnSpc>
                          <a:spcPct val="150000"/>
                        </a:lnSpc>
                      </a:pPr>
                      <a:r>
                        <a:rPr lang="zh-CN" altLang="en-US" sz="2000" b="1" i="0">
                          <a:solidFill>
                            <a:schemeClr val="tx1"/>
                          </a:solidFill>
                          <a:latin typeface="华文楷体" panose="02010600040101010101" pitchFamily="2" charset="-122"/>
                          <a:ea typeface="华文楷体" panose="02010600040101010101" pitchFamily="2" charset="-122"/>
                        </a:rPr>
                        <a:t>全国总人口</a:t>
                      </a:r>
                      <a:endParaRPr lang="zh-CN" alt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1,028,610,328</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100.00%</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88595">
                <a:tc>
                  <a:txBody>
                    <a:bodyPr/>
                    <a:lstStyle/>
                    <a:p>
                      <a:pPr marL="0" indent="266700" algn="ctr" defTabSz="914400" rtl="0" eaLnBrk="1" latinLnBrk="0" hangingPunct="1">
                        <a:lnSpc>
                          <a:spcPct val="150000"/>
                        </a:lnSpc>
                      </a:pPr>
                      <a:r>
                        <a:rPr lang="zh-CN" altLang="en-US" sz="2000" b="1" i="0" kern="1200" smtClean="0">
                          <a:solidFill>
                            <a:srgbClr val="FF0000"/>
                          </a:solidFill>
                          <a:latin typeface="华文楷体" panose="02010600040101010101" pitchFamily="2" charset="-122"/>
                          <a:ea typeface="华文楷体" panose="02010600040101010101" pitchFamily="2" charset="-122"/>
                          <a:cs typeface="+mn-cs"/>
                        </a:rPr>
                        <a:t>印度教</a:t>
                      </a:r>
                      <a:endParaRPr lang="zh-CN" altLang="en-US" sz="2000" b="1" i="0" kern="1200">
                        <a:solidFill>
                          <a:srgbClr val="FF0000"/>
                        </a:solidFill>
                        <a:latin typeface="华文楷体" panose="02010600040101010101" pitchFamily="2" charset="-122"/>
                        <a:ea typeface="华文楷体" panose="02010600040101010101" pitchFamily="2" charset="-122"/>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rgbClr val="FF0000"/>
                          </a:solidFill>
                          <a:latin typeface="华文楷体" panose="02010600040101010101" pitchFamily="2" charset="-122"/>
                          <a:ea typeface="华文楷体" panose="02010600040101010101" pitchFamily="2" charset="-122"/>
                        </a:rPr>
                        <a:t>827,578,868</a:t>
                      </a:r>
                      <a:endParaRPr lang="en-US" sz="3200" b="1" i="0">
                        <a:solidFill>
                          <a:srgbClr val="FF0000"/>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rgbClr val="FF0000"/>
                          </a:solidFill>
                          <a:latin typeface="华文楷体" panose="02010600040101010101" pitchFamily="2" charset="-122"/>
                          <a:ea typeface="华文楷体" panose="02010600040101010101" pitchFamily="2" charset="-122"/>
                        </a:rPr>
                        <a:t>80.46%</a:t>
                      </a:r>
                      <a:endParaRPr lang="en-US" sz="3200" b="1" i="0">
                        <a:solidFill>
                          <a:srgbClr val="FF0000"/>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9390">
                <a:tc>
                  <a:txBody>
                    <a:bodyPr/>
                    <a:lstStyle/>
                    <a:p>
                      <a:pPr marL="0" indent="266700" algn="ctr" defTabSz="914400" rtl="0" eaLnBrk="1" latinLnBrk="0" hangingPunct="1">
                        <a:lnSpc>
                          <a:spcPct val="150000"/>
                        </a:lnSpc>
                      </a:pPr>
                      <a:r>
                        <a:rPr lang="zh-CN" altLang="en-US" sz="2000" b="1" i="0" kern="1200" smtClean="0">
                          <a:solidFill>
                            <a:schemeClr val="tx1"/>
                          </a:solidFill>
                          <a:latin typeface="华文楷体" panose="02010600040101010101" pitchFamily="2" charset="-122"/>
                          <a:ea typeface="华文楷体" panose="02010600040101010101" pitchFamily="2" charset="-122"/>
                          <a:cs typeface="+mn-cs"/>
                        </a:rPr>
                        <a:t>伊斯兰教</a:t>
                      </a:r>
                      <a:endParaRPr lang="zh-CN" altLang="en-US" sz="2000" b="1" i="0" kern="1200">
                        <a:solidFill>
                          <a:schemeClr val="tx1"/>
                        </a:solidFill>
                        <a:latin typeface="华文楷体" panose="02010600040101010101" pitchFamily="2" charset="-122"/>
                        <a:ea typeface="华文楷体" panose="02010600040101010101" pitchFamily="2" charset="-122"/>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138,188,240</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13.43%</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3675">
                <a:tc>
                  <a:txBody>
                    <a:bodyPr/>
                    <a:lstStyle/>
                    <a:p>
                      <a:pPr marL="0" indent="266700" algn="ctr" defTabSz="914400" rtl="0" eaLnBrk="1" latinLnBrk="0" hangingPunct="1">
                        <a:lnSpc>
                          <a:spcPct val="150000"/>
                        </a:lnSpc>
                      </a:pPr>
                      <a:r>
                        <a:rPr lang="zh-CN" altLang="en-US" sz="2000" b="1" i="0" kern="1200" smtClean="0">
                          <a:solidFill>
                            <a:schemeClr val="tx1"/>
                          </a:solidFill>
                          <a:latin typeface="华文楷体" panose="02010600040101010101" pitchFamily="2" charset="-122"/>
                          <a:ea typeface="华文楷体" panose="02010600040101010101" pitchFamily="2" charset="-122"/>
                          <a:cs typeface="+mn-cs"/>
                        </a:rPr>
                        <a:t>基督教</a:t>
                      </a:r>
                      <a:endParaRPr lang="zh-CN" altLang="en-US" sz="2000" b="1" i="0" kern="1200">
                        <a:solidFill>
                          <a:schemeClr val="tx1"/>
                        </a:solidFill>
                        <a:latin typeface="华文楷体" panose="02010600040101010101" pitchFamily="2" charset="-122"/>
                        <a:ea typeface="华文楷体" panose="02010600040101010101" pitchFamily="2" charset="-122"/>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24,080,016</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2.34%</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5580">
                <a:tc>
                  <a:txBody>
                    <a:bodyPr/>
                    <a:lstStyle/>
                    <a:p>
                      <a:pPr marL="0" indent="266700" algn="ctr" defTabSz="914400" rtl="0" eaLnBrk="1" latinLnBrk="0" hangingPunct="1">
                        <a:lnSpc>
                          <a:spcPct val="150000"/>
                        </a:lnSpc>
                      </a:pPr>
                      <a:r>
                        <a:rPr lang="zh-CN" altLang="en-US" sz="2000" b="1" i="0" kern="1200" smtClean="0">
                          <a:solidFill>
                            <a:schemeClr val="tx1"/>
                          </a:solidFill>
                          <a:latin typeface="华文楷体" panose="02010600040101010101" pitchFamily="2" charset="-122"/>
                          <a:ea typeface="华文楷体" panose="02010600040101010101" pitchFamily="2" charset="-122"/>
                          <a:cs typeface="+mn-cs"/>
                        </a:rPr>
                        <a:t>锡克教</a:t>
                      </a:r>
                      <a:endParaRPr lang="zh-CN" altLang="en-US" sz="2000" b="1" i="0" kern="1200">
                        <a:solidFill>
                          <a:schemeClr val="tx1"/>
                        </a:solidFill>
                        <a:latin typeface="华文楷体" panose="02010600040101010101" pitchFamily="2" charset="-122"/>
                        <a:ea typeface="华文楷体" panose="02010600040101010101" pitchFamily="2" charset="-122"/>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19,215,730</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1.87%</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89865">
                <a:tc>
                  <a:txBody>
                    <a:bodyPr/>
                    <a:lstStyle/>
                    <a:p>
                      <a:pPr marL="0" indent="266700" algn="ctr" defTabSz="914400" rtl="0" eaLnBrk="1" latinLnBrk="0" hangingPunct="1">
                        <a:lnSpc>
                          <a:spcPct val="150000"/>
                        </a:lnSpc>
                      </a:pPr>
                      <a:r>
                        <a:rPr lang="zh-CN" altLang="en-US" sz="2000" b="1" i="0" kern="1200" smtClean="0">
                          <a:solidFill>
                            <a:schemeClr val="tx1"/>
                          </a:solidFill>
                          <a:latin typeface="华文楷体" panose="02010600040101010101" pitchFamily="2" charset="-122"/>
                          <a:ea typeface="华文楷体" panose="02010600040101010101" pitchFamily="2" charset="-122"/>
                          <a:cs typeface="+mn-cs"/>
                        </a:rPr>
                        <a:t>佛教</a:t>
                      </a:r>
                      <a:endParaRPr lang="zh-CN" altLang="en-US" sz="2000" b="1" i="0" kern="1200">
                        <a:solidFill>
                          <a:schemeClr val="tx1"/>
                        </a:solidFill>
                        <a:latin typeface="华文楷体" panose="02010600040101010101" pitchFamily="2" charset="-122"/>
                        <a:ea typeface="华文楷体" panose="02010600040101010101" pitchFamily="2" charset="-122"/>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7,955,207</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0.77%</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2405">
                <a:tc>
                  <a:txBody>
                    <a:bodyPr/>
                    <a:lstStyle/>
                    <a:p>
                      <a:pPr marL="0" indent="266700" algn="ctr" defTabSz="914400" rtl="0" eaLnBrk="1" latinLnBrk="0" hangingPunct="1">
                        <a:lnSpc>
                          <a:spcPct val="150000"/>
                        </a:lnSpc>
                      </a:pPr>
                      <a:r>
                        <a:rPr lang="zh-CN" altLang="en-US" sz="2000" b="1" i="0" kern="1200" smtClean="0">
                          <a:solidFill>
                            <a:schemeClr val="tx1"/>
                          </a:solidFill>
                          <a:latin typeface="华文楷体" panose="02010600040101010101" pitchFamily="2" charset="-122"/>
                          <a:ea typeface="华文楷体" panose="02010600040101010101" pitchFamily="2" charset="-122"/>
                          <a:cs typeface="+mn-cs"/>
                        </a:rPr>
                        <a:t>耆那教</a:t>
                      </a:r>
                      <a:endParaRPr lang="zh-CN" altLang="en-US" sz="2000" b="1" i="0" kern="1200">
                        <a:solidFill>
                          <a:schemeClr val="tx1"/>
                        </a:solidFill>
                        <a:latin typeface="华文楷体" panose="02010600040101010101" pitchFamily="2" charset="-122"/>
                        <a:ea typeface="华文楷体" panose="02010600040101010101" pitchFamily="2" charset="-122"/>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4,225,053</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0.41%</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86055">
                <a:tc>
                  <a:txBody>
                    <a:bodyPr/>
                    <a:lstStyle/>
                    <a:p>
                      <a:pPr marL="0" indent="266700" algn="ctr" defTabSz="914400" rtl="0" eaLnBrk="1" latinLnBrk="0" hangingPunct="1">
                        <a:lnSpc>
                          <a:spcPct val="150000"/>
                        </a:lnSpc>
                      </a:pPr>
                      <a:r>
                        <a:rPr lang="zh-CN" altLang="en-US" sz="2000" b="1" i="0" kern="1200">
                          <a:solidFill>
                            <a:schemeClr val="tx1"/>
                          </a:solidFill>
                          <a:latin typeface="华文楷体" panose="02010600040101010101" pitchFamily="2" charset="-122"/>
                          <a:ea typeface="华文楷体" panose="02010600040101010101" pitchFamily="2" charset="-122"/>
                          <a:cs typeface="+mn-cs"/>
                        </a:rPr>
                        <a:t>其他宗教</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6,639,626</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0.65%</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97485">
                <a:tc>
                  <a:txBody>
                    <a:bodyPr/>
                    <a:lstStyle/>
                    <a:p>
                      <a:pPr indent="266700" algn="ctr">
                        <a:lnSpc>
                          <a:spcPct val="150000"/>
                        </a:lnSpc>
                      </a:pPr>
                      <a:r>
                        <a:rPr lang="zh-CN" altLang="en-US" sz="2000" b="1" i="0">
                          <a:solidFill>
                            <a:schemeClr val="tx1"/>
                          </a:solidFill>
                          <a:latin typeface="华文楷体" panose="02010600040101010101" pitchFamily="2" charset="-122"/>
                          <a:ea typeface="华文楷体" panose="02010600040101010101" pitchFamily="2" charset="-122"/>
                        </a:rPr>
                        <a:t>未表明信仰者</a:t>
                      </a:r>
                      <a:endParaRPr lang="zh-CN" alt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727,588</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66700" algn="ctr">
                        <a:lnSpc>
                          <a:spcPct val="150000"/>
                        </a:lnSpc>
                      </a:pPr>
                      <a:r>
                        <a:rPr lang="en-US" sz="2000" b="1" i="0">
                          <a:solidFill>
                            <a:schemeClr val="tx1"/>
                          </a:solidFill>
                          <a:latin typeface="华文楷体" panose="02010600040101010101" pitchFamily="2" charset="-122"/>
                          <a:ea typeface="华文楷体" panose="02010600040101010101" pitchFamily="2" charset="-122"/>
                        </a:rPr>
                        <a:t>0.07%</a:t>
                      </a:r>
                      <a:endParaRPr lang="en-US" sz="3200" b="1" i="0">
                        <a:solidFill>
                          <a:schemeClr val="tx1"/>
                        </a:solidFill>
                        <a:latin typeface="华文楷体" panose="02010600040101010101" pitchFamily="2" charset="-122"/>
                        <a:ea typeface="华文楷体" panose="02010600040101010101" pitchFamily="2"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15" name="矩形 14"/>
          <p:cNvSpPr/>
          <p:nvPr/>
        </p:nvSpPr>
        <p:spPr>
          <a:xfrm>
            <a:off x="6088935" y="6150722"/>
            <a:ext cx="5570756" cy="400110"/>
          </a:xfrm>
          <a:prstGeom prst="rect">
            <a:avLst/>
          </a:prstGeom>
        </p:spPr>
        <p:txBody>
          <a:bodyPr wrap="none">
            <a:spAutoFit/>
          </a:bodyPr>
          <a:lstStyle/>
          <a:p>
            <a:r>
              <a:rPr lang="zh-CN" altLang="en-US" sz="2000" b="1" noProof="1" smtClean="0">
                <a:latin typeface="Verdana" panose="020b0604030504040204" pitchFamily="34" charset="0"/>
                <a:ea typeface="黑体" pitchFamily="49" charset="-122"/>
                <a:cs typeface="+mn-ea"/>
              </a:rPr>
              <a:t>印度目前各教派信徒人数及占人口总数的百分比</a:t>
            </a:r>
          </a:p>
        </p:txBody>
      </p:sp>
    </p:spTree>
  </p:cSld>
  <p:clrMapOvr>
    <a:masterClrMapping/>
  </p:clrMapOvr>
  <p:transition spd="slow">
    <p:split orient="vert"/>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 name="组合 41"/>
          <p:cNvGrpSpPr/>
          <p:nvPr/>
        </p:nvGrpSpPr>
        <p:grpSpPr>
          <a:xfrm>
            <a:off x="706803" y="320123"/>
            <a:ext cx="2172320" cy="894246"/>
            <a:chOff x="494270" y="446074"/>
            <a:chExt cx="2294974" cy="894246"/>
          </a:xfrm>
        </p:grpSpPr>
        <p:sp>
          <p:nvSpPr>
            <p:cNvPr id="17" name="TextBox 16"/>
            <p:cNvSpPr txBox="1"/>
            <p:nvPr/>
          </p:nvSpPr>
          <p:spPr>
            <a:xfrm>
              <a:off x="1232964" y="597297"/>
              <a:ext cx="1556280" cy="584775"/>
            </a:xfrm>
            <a:prstGeom prst="rect">
              <a:avLst/>
            </a:prstGeom>
            <a:solidFill>
              <a:schemeClr val="accent2"/>
            </a:solidFill>
            <a:ln w="47625" cap="rnd">
              <a:solidFill>
                <a:srgbClr val="F2E4D1"/>
              </a:solidFill>
              <a:prstDash val="dash"/>
              <a:bevel/>
            </a:ln>
            <a:effectLst>
              <a:innerShdw blurRad="63500" dist="50800" dir="10800000">
                <a:prstClr val="black">
                  <a:alpha val="50000"/>
                </a:prstClr>
              </a:innerShdw>
            </a:effectLst>
            <a:scene3d>
              <a:camera prst="orthographicFront"/>
              <a:lightRig rig="threePt" dir="t"/>
            </a:scene3d>
            <a:sp3d>
              <a:bevelT w="114300" prst="artDeco"/>
              <a:bevelB prst="relaxedInset"/>
            </a:sp3d>
          </p:spPr>
          <p:txBody>
            <a:bodyPr wrap="square" rtlCol="0">
              <a:spAutoFit/>
            </a:bodyPr>
            <a:lstStyle/>
            <a:p>
              <a:r>
                <a:rPr lang="zh-CN" altLang="en-US" sz="3200" b="1" smtClean="0">
                  <a:solidFill>
                    <a:schemeClr val="accent1"/>
                  </a:solidFill>
                  <a:latin typeface="方正小标宋简体" pitchFamily="65" charset="-122"/>
                  <a:ea typeface="方正小标宋简体" pitchFamily="65" charset="-122"/>
                </a:rPr>
                <a:t>印度教</a:t>
              </a:r>
              <a:endParaRPr lang="zh-CN" altLang="en-US" sz="3200" b="1">
                <a:solidFill>
                  <a:schemeClr val="accent1"/>
                </a:solidFill>
                <a:latin typeface="方正小标宋简体" pitchFamily="65" charset="-122"/>
                <a:ea typeface="方正小标宋简体" pitchFamily="65" charset="-122"/>
              </a:endParaRPr>
            </a:p>
          </p:txBody>
        </p:sp>
        <p:pic>
          <p:nvPicPr>
            <p:cNvPr id="18" name="Picture 5" descr="https://timgsa.baidu.com/timg?image&amp;quality=80&amp;size=b9999_10000&amp;sec=1560154743848&amp;di=a363942d8b3f7a22910c8b0794428bbe&amp;imgtype=0&amp;src=http%3A%2F%2Fs16.sinaimg.cn%2Fmiddle%2F4a785b01xaaefd56dbc2f%26690"/>
            <p:cNvPicPr>
              <a:picLocks noChangeAspect="1" noChangeArrowheads="1"/>
            </p:cNvPicPr>
            <p:nvPr/>
          </p:nvPicPr>
          <p:blipFill>
            <a:blip r:embed="rId3"/>
            <a:srcRect b="9295"/>
            <a:stretch>
              <a:fillRect/>
            </a:stretch>
          </p:blipFill>
          <p:spPr bwMode="auto">
            <a:xfrm>
              <a:off x="494270" y="446074"/>
              <a:ext cx="738694" cy="894246"/>
            </a:xfrm>
            <a:prstGeom prst="ellipse">
              <a:avLst/>
            </a:prstGeom>
            <a:ln>
              <a:noFill/>
            </a:ln>
            <a:effectLst>
              <a:softEdge rad="112500"/>
            </a:effectLst>
          </p:spPr>
        </p:pic>
      </p:grpSp>
      <p:pic>
        <p:nvPicPr>
          <p:cNvPr id="61442" name="Picture 2" descr="http://img.mp.itc.cn/upload/20160901/edece5439ecc44f99c910fb7755a1dbe_th.jpg"/>
          <p:cNvPicPr>
            <a:picLocks noChangeAspect="1" noChangeArrowheads="1"/>
          </p:cNvPicPr>
          <p:nvPr/>
        </p:nvPicPr>
        <p:blipFill>
          <a:blip r:embed="rId4"/>
          <a:srcRect b="15460"/>
          <a:stretch>
            <a:fillRect/>
          </a:stretch>
        </p:blipFill>
        <p:spPr bwMode="auto">
          <a:xfrm>
            <a:off x="884740" y="2022003"/>
            <a:ext cx="3988765" cy="25792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1" name="组合 10"/>
          <p:cNvGrpSpPr/>
          <p:nvPr/>
        </p:nvGrpSpPr>
        <p:grpSpPr>
          <a:xfrm>
            <a:off x="5423673" y="1214369"/>
            <a:ext cx="5797995" cy="1908178"/>
            <a:chOff x="6202149" y="2977979"/>
            <a:chExt cx="5797995" cy="1908178"/>
          </a:xfrm>
        </p:grpSpPr>
        <p:pic>
          <p:nvPicPr>
            <p:cNvPr id="61444" name="Picture 4" descr="http://img1.lotour.net/Inspiration/2017/0331/20170331100629230619238_910.jpg"/>
            <p:cNvPicPr>
              <a:picLocks noChangeAspect="1" noChangeArrowheads="1"/>
            </p:cNvPicPr>
            <p:nvPr/>
          </p:nvPicPr>
          <p:blipFill>
            <a:blip r:embed="rId5"/>
            <a:srcRect b="7041"/>
            <a:stretch>
              <a:fillRect/>
            </a:stretch>
          </p:blipFill>
          <p:spPr bwMode="auto">
            <a:xfrm>
              <a:off x="9070651" y="2977979"/>
              <a:ext cx="2929493" cy="19081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1446" name="Picture 6" descr="https://timgsa.baidu.com/timg?image&amp;quality=80&amp;size=b9999_10000&amp;sec=1560864311718&amp;di=ac75807ce76caa02990d869a58b59402&amp;imgtype=0&amp;src=http%3A%2F%2Fs2.sinaimg.cn%2Fmw690%2F001Xy339gy6VXO3dJGFd1%26690"/>
            <p:cNvPicPr>
              <a:picLocks noChangeAspect="1" noChangeArrowheads="1"/>
            </p:cNvPicPr>
            <p:nvPr/>
          </p:nvPicPr>
          <p:blipFill>
            <a:blip r:embed="rId6"/>
            <a:stretch>
              <a:fillRect/>
            </a:stretch>
          </p:blipFill>
          <p:spPr bwMode="auto">
            <a:xfrm>
              <a:off x="6202149" y="2977979"/>
              <a:ext cx="2868502" cy="19081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grpSp>
        <p:nvGrpSpPr>
          <p:cNvPr id="10" name="组合 9"/>
          <p:cNvGrpSpPr/>
          <p:nvPr/>
        </p:nvGrpSpPr>
        <p:grpSpPr>
          <a:xfrm>
            <a:off x="5423673" y="3311609"/>
            <a:ext cx="5797995" cy="2109096"/>
            <a:chOff x="1829744" y="3210903"/>
            <a:chExt cx="6110012" cy="2347587"/>
          </a:xfrm>
        </p:grpSpPr>
        <p:pic>
          <p:nvPicPr>
            <p:cNvPr id="107522" name="Picture 2" descr="https://ss2.baidu.com/6ONYsjip0QIZ8tyhnq/it/u=4283544677,1686018443&amp;fm=173&amp;app=25&amp;f=JPEG?w=640&amp;h=539&amp;s=A23031888AD10BFD28A1EB9403005087"/>
            <p:cNvPicPr>
              <a:picLocks noChangeAspect="1" noChangeArrowheads="1"/>
            </p:cNvPicPr>
            <p:nvPr/>
          </p:nvPicPr>
          <p:blipFill>
            <a:blip r:embed="rId7"/>
            <a:stretch>
              <a:fillRect/>
            </a:stretch>
          </p:blipFill>
          <p:spPr bwMode="auto">
            <a:xfrm>
              <a:off x="1829744" y="3210903"/>
              <a:ext cx="3029105" cy="23475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7524" name="Picture 4" descr="https://ss0.baidu.com/6ONWsjip0QIZ8tyhnq/it/u=2838493482,83106478&amp;fm=173&amp;app=25&amp;f=JPEG?w=640&amp;h=468&amp;s=BDE06D815C022EDA1A35749B03008080"/>
            <p:cNvPicPr>
              <a:picLocks noChangeAspect="1" noChangeArrowheads="1"/>
            </p:cNvPicPr>
            <p:nvPr/>
          </p:nvPicPr>
          <p:blipFill>
            <a:blip r:embed="rId8"/>
            <a:stretch>
              <a:fillRect/>
            </a:stretch>
          </p:blipFill>
          <p:spPr bwMode="auto">
            <a:xfrm>
              <a:off x="4858850" y="3210905"/>
              <a:ext cx="3080906" cy="23475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Tree>
  </p:cSld>
  <p:clrMapOvr>
    <a:masterClrMapping/>
  </p:clrMapOvr>
  <p:transition spd="slow">
    <p:split orient="vert"/>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3459892" y="1445741"/>
            <a:ext cx="8106033" cy="3416320"/>
          </a:xfrm>
          <a:prstGeom prst="rect">
            <a:avLst/>
          </a:prstGeom>
          <a:solidFill>
            <a:schemeClr val="accent3">
              <a:lumMod val="20000"/>
              <a:lumOff val="80000"/>
            </a:schemeClr>
          </a:solidFill>
          <a:ln w="34925">
            <a:solidFill>
              <a:schemeClr val="tx1"/>
            </a:solidFill>
            <a:prstDash val="sysDash"/>
          </a:ln>
        </p:spPr>
        <p:txBody>
          <a:bodyPr wrap="square">
            <a:spAutoFit/>
          </a:bodyPr>
          <a:lstStyle/>
          <a:p>
            <a:pPr indent="720090"/>
            <a:r>
              <a:rPr lang="zh-CN" altLang="en-US" sz="3600" b="1" smtClean="0">
                <a:solidFill>
                  <a:srgbClr val="333333"/>
                </a:solidFill>
                <a:latin typeface="华文楷体" panose="02010600040101010101" pitchFamily="2" charset="-122"/>
                <a:ea typeface="华文楷体" panose="02010600040101010101" pitchFamily="2" charset="-122"/>
              </a:rPr>
              <a:t>  在印度，宗教生活形成了中心，它是民族生活整个乐章的主要基调。作为印度最主要的本土宗教，印度教已经深深融入了印度人的精神世界、思维方式、社会生活、风俗习惯等等。</a:t>
            </a:r>
          </a:p>
          <a:p>
            <a:pPr indent="720090" algn="r">
              <a:lnSpc>
                <a:spcPct val="150000"/>
              </a:lnSpc>
            </a:pPr>
            <a:r>
              <a:rPr lang="en-US" altLang="zh-CN" sz="2400" smtClean="0">
                <a:solidFill>
                  <a:srgbClr val="333333"/>
                </a:solidFill>
                <a:latin typeface="华文楷体" panose="02010600040101010101" pitchFamily="2" charset="-122"/>
                <a:ea typeface="华文楷体" panose="02010600040101010101" pitchFamily="2" charset="-122"/>
              </a:rPr>
              <a:t>——</a:t>
            </a:r>
            <a:r>
              <a:rPr lang="zh-CN" altLang="en-US" sz="2400" smtClean="0">
                <a:solidFill>
                  <a:srgbClr val="333333"/>
                </a:solidFill>
                <a:latin typeface="华文楷体" panose="02010600040101010101" pitchFamily="2" charset="-122"/>
                <a:ea typeface="华文楷体" panose="02010600040101010101" pitchFamily="2" charset="-122"/>
              </a:rPr>
              <a:t>印度近代知名哲学家、社会活动家维帷卡南达</a:t>
            </a:r>
            <a:endParaRPr lang="en-US" altLang="zh-CN" sz="2400" smtClean="0">
              <a:solidFill>
                <a:srgbClr val="333333"/>
              </a:solidFill>
              <a:latin typeface="华文楷体" panose="02010600040101010101" pitchFamily="2" charset="-122"/>
              <a:ea typeface="华文楷体" panose="02010600040101010101" pitchFamily="2" charset="-122"/>
            </a:endParaRPr>
          </a:p>
        </p:txBody>
      </p:sp>
      <p:grpSp>
        <p:nvGrpSpPr>
          <p:cNvPr id="14" name="组合 13"/>
          <p:cNvGrpSpPr/>
          <p:nvPr/>
        </p:nvGrpSpPr>
        <p:grpSpPr>
          <a:xfrm>
            <a:off x="234771" y="1010165"/>
            <a:ext cx="3200404" cy="4739056"/>
            <a:chOff x="234771" y="1010165"/>
            <a:chExt cx="3200404" cy="4739056"/>
          </a:xfrm>
        </p:grpSpPr>
        <p:grpSp>
          <p:nvGrpSpPr>
            <p:cNvPr id="9" name="组合 8"/>
            <p:cNvGrpSpPr/>
            <p:nvPr/>
          </p:nvGrpSpPr>
          <p:grpSpPr>
            <a:xfrm>
              <a:off x="234771" y="1010165"/>
              <a:ext cx="3200404" cy="4739056"/>
              <a:chOff x="234771" y="1010165"/>
              <a:chExt cx="3200404" cy="4739056"/>
            </a:xfrm>
          </p:grpSpPr>
          <p:sp>
            <p:nvSpPr>
              <p:cNvPr id="4" name="TextBox 3"/>
              <p:cNvSpPr txBox="1"/>
              <p:nvPr/>
            </p:nvSpPr>
            <p:spPr>
              <a:xfrm>
                <a:off x="321273" y="1010165"/>
                <a:ext cx="3015049" cy="769441"/>
              </a:xfrm>
              <a:prstGeom prst="rect">
                <a:avLst/>
              </a:prstGeom>
              <a:noFill/>
            </p:spPr>
            <p:txBody>
              <a:bodyPr wrap="square" rtlCol="0">
                <a:spAutoFit/>
              </a:bodyPr>
              <a:lstStyle/>
              <a:p>
                <a:pPr algn="ctr"/>
                <a:r>
                  <a:rPr lang="zh-CN" altLang="en-US" sz="4400" smtClean="0">
                    <a:solidFill>
                      <a:srgbClr val="3333FF"/>
                    </a:solidFill>
                    <a:latin typeface="华文隶书" panose="02010800040101010101" pitchFamily="2" charset="-122"/>
                    <a:ea typeface="华文隶书" panose="02010800040101010101" pitchFamily="2" charset="-122"/>
                  </a:rPr>
                  <a:t>文明发祥</a:t>
                </a:r>
                <a:endParaRPr lang="zh-CN" altLang="en-US" sz="4400">
                  <a:solidFill>
                    <a:srgbClr val="3333FF"/>
                  </a:solidFill>
                  <a:latin typeface="华文隶书" panose="02010800040101010101" pitchFamily="2" charset="-122"/>
                  <a:ea typeface="华文隶书" panose="02010800040101010101" pitchFamily="2" charset="-122"/>
                </a:endParaRPr>
              </a:p>
            </p:txBody>
          </p:sp>
          <p:sp>
            <p:nvSpPr>
              <p:cNvPr id="5" name="TextBox 4"/>
              <p:cNvSpPr txBox="1"/>
              <p:nvPr/>
            </p:nvSpPr>
            <p:spPr>
              <a:xfrm>
                <a:off x="234771" y="1993562"/>
                <a:ext cx="3015049" cy="769441"/>
              </a:xfrm>
              <a:prstGeom prst="rect">
                <a:avLst/>
              </a:prstGeom>
              <a:noFill/>
            </p:spPr>
            <p:txBody>
              <a:bodyPr wrap="square" rtlCol="0">
                <a:spAutoFit/>
              </a:bodyPr>
              <a:lstStyle/>
              <a:p>
                <a:pPr algn="ctr"/>
                <a:r>
                  <a:rPr lang="zh-CN" altLang="en-US" sz="4400" smtClean="0">
                    <a:solidFill>
                      <a:srgbClr val="3333FF"/>
                    </a:solidFill>
                    <a:latin typeface="华文隶书" panose="02010800040101010101" pitchFamily="2" charset="-122"/>
                    <a:ea typeface="华文隶书" panose="02010800040101010101" pitchFamily="2" charset="-122"/>
                  </a:rPr>
                  <a:t>吠陀教</a:t>
                </a:r>
                <a:endParaRPr lang="zh-CN" altLang="en-US" sz="4400">
                  <a:solidFill>
                    <a:srgbClr val="3333FF"/>
                  </a:solidFill>
                  <a:latin typeface="华文隶书" panose="02010800040101010101" pitchFamily="2" charset="-122"/>
                  <a:ea typeface="华文隶书" panose="02010800040101010101" pitchFamily="2" charset="-122"/>
                </a:endParaRPr>
              </a:p>
            </p:txBody>
          </p:sp>
          <p:sp>
            <p:nvSpPr>
              <p:cNvPr id="6" name="TextBox 5"/>
              <p:cNvSpPr txBox="1"/>
              <p:nvPr/>
            </p:nvSpPr>
            <p:spPr>
              <a:xfrm>
                <a:off x="420126" y="3011960"/>
                <a:ext cx="3015049" cy="769441"/>
              </a:xfrm>
              <a:prstGeom prst="rect">
                <a:avLst/>
              </a:prstGeom>
              <a:noFill/>
            </p:spPr>
            <p:txBody>
              <a:bodyPr wrap="square" rtlCol="0">
                <a:spAutoFit/>
              </a:bodyPr>
              <a:lstStyle/>
              <a:p>
                <a:pPr algn="ctr"/>
                <a:r>
                  <a:rPr lang="zh-CN" altLang="en-US" sz="4400" smtClean="0">
                    <a:solidFill>
                      <a:srgbClr val="3333FF"/>
                    </a:solidFill>
                    <a:latin typeface="华文隶书" panose="02010800040101010101" pitchFamily="2" charset="-122"/>
                    <a:ea typeface="华文隶书" panose="02010800040101010101" pitchFamily="2" charset="-122"/>
                  </a:rPr>
                  <a:t>婆罗门教</a:t>
                </a:r>
                <a:endParaRPr lang="zh-CN" altLang="en-US" sz="4400">
                  <a:solidFill>
                    <a:srgbClr val="3333FF"/>
                  </a:solidFill>
                  <a:latin typeface="华文隶书" panose="02010800040101010101" pitchFamily="2" charset="-122"/>
                  <a:ea typeface="华文隶书" panose="02010800040101010101" pitchFamily="2" charset="-122"/>
                </a:endParaRPr>
              </a:p>
            </p:txBody>
          </p:sp>
          <p:sp>
            <p:nvSpPr>
              <p:cNvPr id="7" name="TextBox 6"/>
              <p:cNvSpPr txBox="1"/>
              <p:nvPr/>
            </p:nvSpPr>
            <p:spPr>
              <a:xfrm>
                <a:off x="234771" y="4049927"/>
                <a:ext cx="3015049" cy="769441"/>
              </a:xfrm>
              <a:prstGeom prst="rect">
                <a:avLst/>
              </a:prstGeom>
              <a:noFill/>
            </p:spPr>
            <p:txBody>
              <a:bodyPr wrap="square" rtlCol="0">
                <a:spAutoFit/>
              </a:bodyPr>
              <a:lstStyle/>
              <a:p>
                <a:pPr algn="ctr"/>
                <a:r>
                  <a:rPr lang="zh-CN" altLang="en-US" sz="4400" smtClean="0">
                    <a:solidFill>
                      <a:srgbClr val="3333FF"/>
                    </a:solidFill>
                    <a:latin typeface="华文隶书" panose="02010800040101010101" pitchFamily="2" charset="-122"/>
                    <a:ea typeface="华文隶书" panose="02010800040101010101" pitchFamily="2" charset="-122"/>
                  </a:rPr>
                  <a:t>佛教</a:t>
                </a:r>
                <a:endParaRPr lang="zh-CN" altLang="en-US" sz="4400">
                  <a:solidFill>
                    <a:srgbClr val="3333FF"/>
                  </a:solidFill>
                  <a:latin typeface="华文隶书" panose="02010800040101010101" pitchFamily="2" charset="-122"/>
                  <a:ea typeface="华文隶书" panose="02010800040101010101" pitchFamily="2" charset="-122"/>
                </a:endParaRPr>
              </a:p>
            </p:txBody>
          </p:sp>
          <p:sp>
            <p:nvSpPr>
              <p:cNvPr id="8" name="TextBox 7"/>
              <p:cNvSpPr txBox="1"/>
              <p:nvPr/>
            </p:nvSpPr>
            <p:spPr>
              <a:xfrm>
                <a:off x="308913" y="4979780"/>
                <a:ext cx="3015049" cy="769441"/>
              </a:xfrm>
              <a:prstGeom prst="rect">
                <a:avLst/>
              </a:prstGeom>
              <a:noFill/>
            </p:spPr>
            <p:txBody>
              <a:bodyPr wrap="square" rtlCol="0">
                <a:spAutoFit/>
              </a:bodyPr>
              <a:lstStyle/>
              <a:p>
                <a:pPr algn="ctr"/>
                <a:r>
                  <a:rPr lang="zh-CN" altLang="en-US" sz="4400" smtClean="0">
                    <a:solidFill>
                      <a:srgbClr val="3333FF"/>
                    </a:solidFill>
                    <a:latin typeface="华文隶书" panose="02010800040101010101" pitchFamily="2" charset="-122"/>
                    <a:ea typeface="华文隶书" panose="02010800040101010101" pitchFamily="2" charset="-122"/>
                  </a:rPr>
                  <a:t>印度教</a:t>
                </a:r>
                <a:endParaRPr lang="zh-CN" altLang="en-US" sz="4400">
                  <a:solidFill>
                    <a:srgbClr val="3333FF"/>
                  </a:solidFill>
                  <a:latin typeface="华文隶书" panose="02010800040101010101" pitchFamily="2" charset="-122"/>
                  <a:ea typeface="华文隶书" panose="02010800040101010101" pitchFamily="2" charset="-122"/>
                </a:endParaRPr>
              </a:p>
            </p:txBody>
          </p:sp>
        </p:grpSp>
        <p:sp>
          <p:nvSpPr>
            <p:cNvPr id="10" name="下箭头 9"/>
            <p:cNvSpPr/>
            <p:nvPr/>
          </p:nvSpPr>
          <p:spPr bwMode="auto">
            <a:xfrm>
              <a:off x="1569308" y="1569307"/>
              <a:ext cx="308919" cy="556054"/>
            </a:xfrm>
            <a:prstGeom prst="downArrow">
              <a:avLst/>
            </a:prstGeom>
            <a:solidFill>
              <a:schemeClr val="bg2">
                <a:lumMod val="75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1" name="下箭头 10"/>
            <p:cNvSpPr/>
            <p:nvPr/>
          </p:nvSpPr>
          <p:spPr bwMode="auto">
            <a:xfrm>
              <a:off x="1585781" y="2586697"/>
              <a:ext cx="308919" cy="556054"/>
            </a:xfrm>
            <a:prstGeom prst="downArrow">
              <a:avLst/>
            </a:prstGeom>
            <a:solidFill>
              <a:schemeClr val="bg2">
                <a:lumMod val="75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2" name="下箭头 11"/>
            <p:cNvSpPr/>
            <p:nvPr/>
          </p:nvSpPr>
          <p:spPr bwMode="auto">
            <a:xfrm>
              <a:off x="1585781" y="3586545"/>
              <a:ext cx="308919" cy="556054"/>
            </a:xfrm>
            <a:prstGeom prst="downArrow">
              <a:avLst/>
            </a:prstGeom>
            <a:solidFill>
              <a:schemeClr val="bg2">
                <a:lumMod val="75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3" name="下箭头 12"/>
            <p:cNvSpPr/>
            <p:nvPr/>
          </p:nvSpPr>
          <p:spPr bwMode="auto">
            <a:xfrm>
              <a:off x="1598138" y="4551460"/>
              <a:ext cx="308919" cy="556054"/>
            </a:xfrm>
            <a:prstGeom prst="downArrow">
              <a:avLst/>
            </a:prstGeom>
            <a:solidFill>
              <a:schemeClr val="bg2">
                <a:lumMod val="75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itchFamily="34" charset="0"/>
                <a:buNone/>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3000"/>
                                        <p:tgtEl>
                                          <p:spTgt spid="1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矩形 3"/>
          <p:cNvSpPr/>
          <p:nvPr/>
        </p:nvSpPr>
        <p:spPr>
          <a:xfrm>
            <a:off x="5441370" y="1329298"/>
            <a:ext cx="5597611" cy="4278094"/>
          </a:xfrm>
          <a:prstGeom prst="rect">
            <a:avLst/>
          </a:prstGeom>
          <a:solidFill>
            <a:schemeClr val="accent3">
              <a:lumMod val="20000"/>
              <a:lumOff val="80000"/>
            </a:schemeClr>
          </a:solidFill>
          <a:ln w="34925">
            <a:solidFill>
              <a:schemeClr val="tx1"/>
            </a:solidFill>
            <a:prstDash val="sysDash"/>
          </a:ln>
        </p:spPr>
        <p:txBody>
          <a:bodyPr wrap="square">
            <a:spAutoFit/>
          </a:bodyPr>
          <a:lstStyle/>
          <a:p>
            <a:pPr indent="720090"/>
            <a:r>
              <a:rPr lang="zh-CN" altLang="en-US" sz="2800" b="1" smtClean="0">
                <a:latin typeface="华文楷体" panose="02010600040101010101" pitchFamily="2" charset="-122"/>
                <a:ea typeface="华文楷体" panose="02010600040101010101" pitchFamily="2" charset="-122"/>
              </a:rPr>
              <a:t>人类只有肤色语言之别，文明</a:t>
            </a:r>
            <a:r>
              <a:rPr lang="zh-CN" altLang="en-US" sz="2800" b="1" smtClean="0">
                <a:solidFill>
                  <a:srgbClr val="FF0000"/>
                </a:solidFill>
                <a:latin typeface="华文楷体" panose="02010600040101010101" pitchFamily="2" charset="-122"/>
                <a:ea typeface="华文楷体" panose="02010600040101010101" pitchFamily="2" charset="-122"/>
              </a:rPr>
              <a:t>只有姹紫嫣红之别，但绝无高低优劣之分</a:t>
            </a:r>
            <a:r>
              <a:rPr lang="zh-CN" altLang="en-US" sz="2800" b="1" smtClean="0">
                <a:latin typeface="华文楷体" panose="02010600040101010101" pitchFamily="2" charset="-122"/>
                <a:ea typeface="华文楷体" panose="02010600040101010101" pitchFamily="2" charset="-122"/>
              </a:rPr>
              <a:t>。</a:t>
            </a:r>
            <a:r>
              <a:rPr lang="en-US" altLang="zh-CN" sz="2800" b="1" smtClean="0">
                <a:latin typeface="华文楷体" panose="02010600040101010101" pitchFamily="2" charset="-122"/>
                <a:ea typeface="华文楷体" panose="02010600040101010101" pitchFamily="2" charset="-122"/>
              </a:rPr>
              <a:t>……</a:t>
            </a:r>
            <a:r>
              <a:rPr lang="zh-CN" altLang="en-US" sz="2800" b="1" smtClean="0">
                <a:solidFill>
                  <a:srgbClr val="FF0000"/>
                </a:solidFill>
                <a:latin typeface="华文楷体" panose="02010600040101010101" pitchFamily="2" charset="-122"/>
                <a:ea typeface="华文楷体" panose="02010600040101010101" pitchFamily="2" charset="-122"/>
              </a:rPr>
              <a:t>文明因多样而交流，因交流而互鉴，因互鉴而发展。</a:t>
            </a:r>
            <a:r>
              <a:rPr lang="zh-CN" altLang="en-US" sz="2800" b="1" smtClean="0">
                <a:latin typeface="华文楷体" panose="02010600040101010101" pitchFamily="2" charset="-122"/>
                <a:ea typeface="华文楷体" panose="02010600040101010101" pitchFamily="2" charset="-122"/>
              </a:rPr>
              <a:t>我们要加强世界上不同国家、不同民族、不同文化的交流互鉴，</a:t>
            </a:r>
            <a:r>
              <a:rPr lang="zh-CN" altLang="en-US" sz="2800" b="1" smtClean="0">
                <a:solidFill>
                  <a:srgbClr val="FF0000"/>
                </a:solidFill>
                <a:latin typeface="华文楷体" panose="02010600040101010101" pitchFamily="2" charset="-122"/>
                <a:ea typeface="华文楷体" panose="02010600040101010101" pitchFamily="2" charset="-122"/>
              </a:rPr>
              <a:t>夯实共建亚洲命运共同体、人类命运共同体</a:t>
            </a:r>
            <a:r>
              <a:rPr lang="zh-CN" altLang="en-US" sz="2800" b="1" smtClean="0">
                <a:latin typeface="华文楷体" panose="02010600040101010101" pitchFamily="2" charset="-122"/>
                <a:ea typeface="华文楷体" panose="02010600040101010101" pitchFamily="2" charset="-122"/>
              </a:rPr>
              <a:t>的人文基础。</a:t>
            </a:r>
            <a:endParaRPr lang="en-US" altLang="zh-CN" sz="2800" b="1" smtClean="0">
              <a:latin typeface="华文楷体" panose="02010600040101010101" pitchFamily="2" charset="-122"/>
              <a:ea typeface="华文楷体" panose="02010600040101010101" pitchFamily="2" charset="-122"/>
            </a:endParaRPr>
          </a:p>
          <a:p>
            <a:pPr indent="720090"/>
            <a:r>
              <a:rPr lang="en-US" altLang="zh-CN" sz="2400" b="1" smtClean="0">
                <a:solidFill>
                  <a:srgbClr val="333333"/>
                </a:solidFill>
                <a:latin typeface="华文楷体" panose="02010600040101010101" pitchFamily="2" charset="-122"/>
                <a:ea typeface="华文楷体" panose="02010600040101010101" pitchFamily="2" charset="-122"/>
              </a:rPr>
              <a:t>——</a:t>
            </a:r>
            <a:r>
              <a:rPr lang="zh-CN" altLang="en-US" sz="2400" b="1" smtClean="0">
                <a:solidFill>
                  <a:srgbClr val="333333"/>
                </a:solidFill>
                <a:latin typeface="华文楷体" panose="02010600040101010101" pitchFamily="2" charset="-122"/>
                <a:ea typeface="华文楷体" panose="02010600040101010101" pitchFamily="2" charset="-122"/>
              </a:rPr>
              <a:t>习近平在亚洲文明对话大会开幕式上的主旨演讲</a:t>
            </a:r>
          </a:p>
        </p:txBody>
      </p:sp>
      <p:pic>
        <p:nvPicPr>
          <p:cNvPr id="111620" name="Picture 4" descr="https://timgsa.baidu.com/timg?image&amp;quality=80&amp;size=b9999_10000&amp;sec=1560932791148&amp;di=c60c3721fa171f0b80531049bff596b3&amp;imgtype=0&amp;src=http%3A%2F%2F5b0988e595225.cdn.sohucs.com%2Fimages%2F20190517%2Ffba0ce34aeb8407da405330dddaff543.jpeg"/>
          <p:cNvPicPr>
            <a:picLocks noChangeAspect="1" noChangeArrowheads="1"/>
          </p:cNvPicPr>
          <p:nvPr/>
        </p:nvPicPr>
        <p:blipFill>
          <a:blip r:embed="rId2"/>
          <a:srcRect l="16145" r="16467"/>
          <a:stretch>
            <a:fillRect/>
          </a:stretch>
        </p:blipFill>
        <p:spPr bwMode="auto">
          <a:xfrm>
            <a:off x="682606" y="1329298"/>
            <a:ext cx="4223026" cy="39346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9330" name="Picture 2" descr="C:\Users\cp\Desktop\图片1.png"/>
          <p:cNvPicPr>
            <a:picLocks noChangeAspect="1" noChangeArrowheads="1"/>
          </p:cNvPicPr>
          <p:nvPr/>
        </p:nvPicPr>
        <p:blipFill>
          <a:blip r:embed="rId3"/>
          <a:stretch>
            <a:fillRect/>
          </a:stretch>
        </p:blipFill>
        <p:spPr bwMode="auto">
          <a:xfrm>
            <a:off x="5777903" y="5622322"/>
            <a:ext cx="5211650" cy="822892"/>
          </a:xfrm>
          <a:prstGeom prst="rect">
            <a:avLst/>
          </a:prstGeom>
          <a:noFill/>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99330"/>
                                        </p:tgtEl>
                                        <p:attrNameLst>
                                          <p:attrName>style.visibility</p:attrName>
                                        </p:attrNameLst>
                                      </p:cBhvr>
                                      <p:to>
                                        <p:strVal val="visible"/>
                                      </p:to>
                                    </p:set>
                                    <p:animEffect transition="in" filter="wipe(left)">
                                      <p:cBhvr>
                                        <p:cTn id="13" dur="2000"/>
                                        <p:tgtEl>
                                          <p:spTgt spid="99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TextBox 2"/>
          <p:cNvSpPr txBox="1"/>
          <p:nvPr/>
        </p:nvSpPr>
        <p:spPr>
          <a:xfrm>
            <a:off x="2619633" y="2804984"/>
            <a:ext cx="7030993" cy="1446550"/>
          </a:xfrm>
          <a:prstGeom prst="rect">
            <a:avLst/>
          </a:prstGeom>
          <a:noFill/>
        </p:spPr>
        <p:txBody>
          <a:bodyPr wrap="square" rtlCol="0">
            <a:spAutoFit/>
          </a:bodyPr>
          <a:lstStyle/>
          <a:p>
            <a:pPr algn="ctr"/>
            <a:r>
              <a:rPr lang="zh-CN" altLang="en-US" sz="8800" b="1" smtClean="0">
                <a:solidFill>
                  <a:srgbClr val="3333FF"/>
                </a:solidFill>
                <a:latin typeface="华文细黑" panose="02010600040101010101" pitchFamily="2" charset="-122"/>
                <a:ea typeface="华文细黑" panose="02010600040101010101" pitchFamily="2" charset="-122"/>
              </a:rPr>
              <a:t>谢  谢  聆  听</a:t>
            </a:r>
            <a:endParaRPr lang="zh-CN" altLang="en-US" sz="8800" b="1">
              <a:solidFill>
                <a:srgbClr val="3333FF"/>
              </a:solidFill>
              <a:latin typeface="华文细黑" panose="02010600040101010101" pitchFamily="2" charset="-122"/>
              <a:ea typeface="华文细黑" panose="02010600040101010101" pitchFamily="2" charset="-122"/>
            </a:endParaRPr>
          </a:p>
        </p:txBody>
      </p:sp>
      <p:pic>
        <p:nvPicPr>
          <p:cNvPr id="4" name="New picture"/>
          <p:cNvPicPr/>
          <p:nvPr/>
        </p:nvPicPr>
        <p:blipFill>
          <a:blip r:embed="rId2"/>
          <a:stretch>
            <a:fillRect/>
          </a:stretch>
        </p:blipFill>
        <p:spPr>
          <a:xfrm>
            <a:off x="10388600" y="11366500"/>
            <a:ext cx="330200" cy="241300"/>
          </a:xfrm>
          <a:prstGeom prst="cube">
            <a:avLst/>
          </a:prstGeom>
        </p:spPr>
      </p:pic>
    </p:spTree>
  </p:cSld>
  <p:clrMapOvr>
    <a:masterClrMapping/>
  </p:clrMapOvr>
  <p:transition spd="slow">
    <p:split orient="vert"/>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3_默认设计模板">
  <a:themeElements>
    <a:clrScheme name="">
      <a:dk1>
        <a:srgbClr val="957F66"/>
      </a:dk1>
      <a:lt1>
        <a:srgbClr val="4D4D4D"/>
      </a:lt1>
      <a:dk2>
        <a:srgbClr val="C4271D"/>
      </a:dk2>
      <a:lt2>
        <a:srgbClr val="DDDDDD"/>
      </a:lt2>
      <a:accent1>
        <a:srgbClr val="000000"/>
      </a:accent1>
      <a:accent2>
        <a:srgbClr val="FFFFFF"/>
      </a:accent2>
      <a:accent3>
        <a:srgbClr val="DEACAB"/>
      </a:accent3>
      <a:accent4>
        <a:srgbClr val="404040"/>
      </a:accent4>
      <a:accent5>
        <a:srgbClr val="AAAAAA"/>
      </a:accent5>
      <a:accent6>
        <a:srgbClr val="E7E7E7"/>
      </a:accent6>
      <a:hlink>
        <a:srgbClr val="B3B3B3"/>
      </a:hlink>
      <a:folHlink>
        <a:srgbClr val="404040"/>
      </a:folHlink>
    </a:clrScheme>
    <a:fontScheme name="3_默认设计模板">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3_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200</Paragraphs>
  <Slides>23</Slides>
  <Notes>21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3_默认设计模板</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2020-12-16T14:29:32Z</cp:lastPrinted>
  <dcterms:created xsi:type="dcterms:W3CDTF">2020-12-16T14:29:32Z</dcterms:created>
  <dcterms:modified xsi:type="dcterms:W3CDTF">2020-12-16T06:29:41Z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