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7"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4" r:id="rId19"/>
    <p:sldId id="275" r:id="rId20"/>
    <p:sldId id="276" r:id="rId21"/>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4" d="100"/>
          <a:sy n="84" d="100"/>
        </p:scale>
        <p:origin x="-1554"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3" name="矩形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矩形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矩形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矩形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矩形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圆角矩形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圆角矩形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矩形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矩形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标题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28" name="日期占位符 27"/>
          <p:cNvSpPr>
            <a:spLocks noGrp="1"/>
          </p:cNvSpPr>
          <p:nvPr>
            <p:ph type="dt" sz="half" idx="10"/>
          </p:nvPr>
        </p:nvSpPr>
        <p:spPr>
          <a:xfrm>
            <a:off x="6705600" y="4206240"/>
            <a:ext cx="960120" cy="457200"/>
          </a:xfrm>
        </p:spPr>
        <p:txBody>
          <a:bodyPr/>
          <a:lstStyle/>
          <a:p>
            <a:fld id="{BA4350C8-21B7-4209-9961-1F68B0D56D70}" type="datetimeFigureOut">
              <a:rPr lang="zh-CN" altLang="en-US" smtClean="0"/>
              <a:t>2018/11/1</a:t>
            </a:fld>
            <a:endParaRPr lang="zh-CN" altLang="en-US"/>
          </a:p>
        </p:txBody>
      </p:sp>
      <p:sp>
        <p:nvSpPr>
          <p:cNvPr id="17" name="页脚占位符 16"/>
          <p:cNvSpPr>
            <a:spLocks noGrp="1"/>
          </p:cNvSpPr>
          <p:nvPr>
            <p:ph type="ftr" sz="quarter" idx="11"/>
          </p:nvPr>
        </p:nvSpPr>
        <p:spPr>
          <a:xfrm>
            <a:off x="5410200" y="4205288"/>
            <a:ext cx="1295400" cy="457200"/>
          </a:xfrm>
        </p:spPr>
        <p:txBody>
          <a:bodyPr/>
          <a:lstStyle/>
          <a:p>
            <a:endParaRPr lang="zh-CN" altLang="en-US"/>
          </a:p>
        </p:txBody>
      </p:sp>
      <p:sp>
        <p:nvSpPr>
          <p:cNvPr id="29" name="灯片编号占位符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E6711A92-583C-494A-A968-0A27C65DC14A}"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BA4350C8-21B7-4209-9961-1F68B0D56D70}" type="datetimeFigureOut">
              <a:rPr lang="zh-CN" altLang="en-US" smtClean="0"/>
              <a:t>2018/11/1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711A92-583C-494A-A968-0A27C65DC14A}"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p:txBody>
          <a:bodyPr/>
          <a:lstStyle/>
          <a:p>
            <a:fld id="{BA4350C8-21B7-4209-9961-1F68B0D56D70}" type="datetimeFigureOut">
              <a:rPr lang="zh-CN" altLang="en-US" smtClean="0"/>
              <a:t>2018/11/1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711A92-583C-494A-A968-0A27C65DC14A}"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BA4350C8-21B7-4209-9961-1F68B0D56D70}" type="datetimeFigureOut">
              <a:rPr lang="zh-CN" altLang="en-US" smtClean="0"/>
              <a:t>2018/11/1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6711A92-583C-494A-A968-0A27C65DC14A}"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381000" y="1143000"/>
            <a:ext cx="8382000" cy="1069848"/>
          </a:xfrm>
        </p:spPr>
        <p:txBody>
          <a:bodyPr anchor="ctr"/>
          <a:lstStyle>
            <a:lvl1pPr>
              <a:defRPr sz="4000" b="0" i="0" cap="none" baseline="0"/>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6" name="日期占位符 25"/>
          <p:cNvSpPr>
            <a:spLocks noGrp="1"/>
          </p:cNvSpPr>
          <p:nvPr>
            <p:ph type="dt" sz="half" idx="10"/>
          </p:nvPr>
        </p:nvSpPr>
        <p:spPr/>
        <p:txBody>
          <a:bodyPr rtlCol="0"/>
          <a:lstStyle/>
          <a:p>
            <a:fld id="{BA4350C8-21B7-4209-9961-1F68B0D56D70}" type="datetimeFigureOut">
              <a:rPr lang="zh-CN" altLang="en-US" smtClean="0"/>
              <a:t>2018/11/1</a:t>
            </a:fld>
            <a:endParaRPr lang="zh-CN" altLang="en-US"/>
          </a:p>
        </p:txBody>
      </p:sp>
      <p:sp>
        <p:nvSpPr>
          <p:cNvPr id="27" name="灯片编号占位符 26"/>
          <p:cNvSpPr>
            <a:spLocks noGrp="1"/>
          </p:cNvSpPr>
          <p:nvPr>
            <p:ph type="sldNum" sz="quarter" idx="11"/>
          </p:nvPr>
        </p:nvSpPr>
        <p:spPr/>
        <p:txBody>
          <a:bodyPr rtlCol="0"/>
          <a:lstStyle/>
          <a:p>
            <a:fld id="{E6711A92-583C-494A-A968-0A27C65DC14A}" type="slidenum">
              <a:rPr lang="zh-CN" altLang="en-US" smtClean="0"/>
              <a:t>‹#›</a:t>
            </a:fld>
            <a:endParaRPr lang="zh-CN" altLang="en-US"/>
          </a:p>
        </p:txBody>
      </p:sp>
      <p:sp>
        <p:nvSpPr>
          <p:cNvPr id="28" name="页脚占位符 27"/>
          <p:cNvSpPr>
            <a:spLocks noGrp="1"/>
          </p:cNvSpPr>
          <p:nvPr>
            <p:ph type="ftr" sz="quarter" idx="12"/>
          </p:nvPr>
        </p:nvSpPr>
        <p:spPr/>
        <p:txBody>
          <a:bodyPr rtlCol="0"/>
          <a:lstStyle/>
          <a:p>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a:xfrm>
            <a:off x="6583680" y="612648"/>
            <a:ext cx="957264" cy="457200"/>
          </a:xfrm>
        </p:spPr>
        <p:txBody>
          <a:bodyPr/>
          <a:lstStyle/>
          <a:p>
            <a:fld id="{BA4350C8-21B7-4209-9961-1F68B0D56D70}" type="datetimeFigureOut">
              <a:rPr lang="zh-CN" altLang="en-US" smtClean="0"/>
              <a:t>2018/11/1</a:t>
            </a:fld>
            <a:endParaRPr lang="zh-CN" altLang="en-US"/>
          </a:p>
        </p:txBody>
      </p:sp>
      <p:sp>
        <p:nvSpPr>
          <p:cNvPr id="4" name="页脚占位符 3"/>
          <p:cNvSpPr>
            <a:spLocks noGrp="1"/>
          </p:cNvSpPr>
          <p:nvPr>
            <p:ph type="ftr" sz="quarter" idx="11"/>
          </p:nvPr>
        </p:nvSpPr>
        <p:spPr>
          <a:xfrm>
            <a:off x="5257800" y="612648"/>
            <a:ext cx="1325880" cy="457200"/>
          </a:xfrm>
        </p:spPr>
        <p:txBody>
          <a:bodyPr/>
          <a:lstStyle/>
          <a:p>
            <a:endParaRPr lang="zh-CN" altLang="en-US"/>
          </a:p>
        </p:txBody>
      </p:sp>
      <p:sp>
        <p:nvSpPr>
          <p:cNvPr id="5" name="灯片编号占位符 4"/>
          <p:cNvSpPr>
            <a:spLocks noGrp="1"/>
          </p:cNvSpPr>
          <p:nvPr>
            <p:ph type="sldNum" sz="quarter" idx="12"/>
          </p:nvPr>
        </p:nvSpPr>
        <p:spPr>
          <a:xfrm>
            <a:off x="8174736" y="2272"/>
            <a:ext cx="762000" cy="365760"/>
          </a:xfrm>
        </p:spPr>
        <p:txBody>
          <a:bodyPr/>
          <a:lstStyle/>
          <a:p>
            <a:fld id="{E6711A92-583C-494A-A968-0A27C65DC14A}"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A4350C8-21B7-4209-9961-1F68B0D56D70}" type="datetimeFigureOut">
              <a:rPr lang="zh-CN" altLang="en-US" smtClean="0"/>
              <a:t>2018/11/1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6711A92-583C-494A-A968-0A27C65DC14A}"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53496" y="1101970"/>
            <a:ext cx="3383280" cy="877824"/>
          </a:xfrm>
        </p:spPr>
        <p:txBody>
          <a:bodyPr anchor="b"/>
          <a:lstStyle>
            <a:lvl1pPr algn="l">
              <a:buNone/>
              <a:defRPr sz="1800" b="1"/>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BA4350C8-21B7-4209-9961-1F68B0D56D70}" type="datetimeFigureOut">
              <a:rPr lang="zh-CN" altLang="en-US" smtClean="0"/>
              <a:t>2018/11/1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6711A92-583C-494A-A968-0A27C65DC14A}"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zh-CN" altLang="en-US" smtClean="0"/>
              <a:t>单击图标添加图片</a:t>
            </a:r>
            <a:endParaRPr kumimoji="0" lang="en-US" dirty="0"/>
          </a:p>
        </p:txBody>
      </p:sp>
      <p:sp>
        <p:nvSpPr>
          <p:cNvPr id="4" name="文本占位符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zh-CN" altLang="en-US" smtClean="0"/>
              <a:t>单击此处编辑母版文本样式</a:t>
            </a:r>
          </a:p>
        </p:txBody>
      </p:sp>
      <p:sp>
        <p:nvSpPr>
          <p:cNvPr id="5" name="日期占位符 4"/>
          <p:cNvSpPr>
            <a:spLocks noGrp="1"/>
          </p:cNvSpPr>
          <p:nvPr>
            <p:ph type="dt" sz="half" idx="10"/>
          </p:nvPr>
        </p:nvSpPr>
        <p:spPr/>
        <p:txBody>
          <a:bodyPr/>
          <a:lstStyle/>
          <a:p>
            <a:fld id="{BA4350C8-21B7-4209-9961-1F68B0D56D70}" type="datetimeFigureOut">
              <a:rPr lang="zh-CN" altLang="en-US" smtClean="0"/>
              <a:t>2018/11/1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6711A92-583C-494A-A968-0A27C65DC14A}"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BA4350C8-21B7-4209-9961-1F68B0D56D70}" type="datetimeFigureOut">
              <a:rPr lang="zh-CN" altLang="en-US" smtClean="0"/>
              <a:t>2018/11/1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711A92-583C-494A-A968-0A27C65DC14A}"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81800" y="1143000"/>
            <a:ext cx="1905000" cy="5486400"/>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1143000"/>
            <a:ext cx="6248400" cy="5486400"/>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BA4350C8-21B7-4209-9961-1F68B0D56D70}" type="datetimeFigureOut">
              <a:rPr lang="zh-CN" altLang="en-US" smtClean="0"/>
              <a:t>2018/11/1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711A92-583C-494A-A968-0A27C65DC14A}"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a:t>单击此处编辑母版标题样式</a:t>
            </a:r>
          </a:p>
        </p:txBody>
      </p:sp>
      <p:sp>
        <p:nvSpPr>
          <p:cNvPr id="3" name="表格占位符 2"/>
          <p:cNvSpPr>
            <a:spLocks noGrp="1"/>
          </p:cNvSpPr>
          <p:nvPr>
            <p:ph type="tbl" idx="1"/>
          </p:nvPr>
        </p:nvSpPr>
        <p:spPr>
          <a:xfrm>
            <a:off x="457200" y="1600200"/>
            <a:ext cx="8229600" cy="4525963"/>
          </a:xfrm>
        </p:spPr>
        <p:txBody>
          <a:bodyPr/>
          <a:lstStyle/>
          <a:p>
            <a:pPr lvl="0"/>
            <a:endParaRPr lang="zh-CN" altLang="en-US" noProof="0"/>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4E2FC5BF-08A5-49BB-99CE-0643FDAD69F6}" type="slidenum">
              <a:rPr lang="en-US" altLang="zh-CN"/>
              <a:pPr>
                <a:defRPr/>
              </a:pPr>
              <a:t>‹#›</a:t>
            </a:fld>
            <a:endParaRPr lang="en-US" altLang="zh-CN"/>
          </a:p>
        </p:txBody>
      </p:sp>
    </p:spTree>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矩形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矩形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矩形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矩形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矩形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圆角矩形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圆角矩形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矩形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矩形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矩形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矩形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矩形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矩形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标题占位符 21"/>
          <p:cNvSpPr>
            <a:spLocks noGrp="1"/>
          </p:cNvSpPr>
          <p:nvPr>
            <p:ph type="title"/>
          </p:nvPr>
        </p:nvSpPr>
        <p:spPr>
          <a:xfrm>
            <a:off x="457200" y="1143000"/>
            <a:ext cx="8229600" cy="1066800"/>
          </a:xfrm>
          <a:prstGeom prst="rect">
            <a:avLst/>
          </a:prstGeom>
        </p:spPr>
        <p:txBody>
          <a:bodyPr vert="horz" anchor="ctr">
            <a:normAutofit/>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BA4350C8-21B7-4209-9961-1F68B0D56D70}" type="datetimeFigureOut">
              <a:rPr lang="zh-CN" altLang="en-US" smtClean="0"/>
              <a:t>2018/11/1</a:t>
            </a:fld>
            <a:endParaRPr lang="zh-CN" altLang="en-US"/>
          </a:p>
        </p:txBody>
      </p:sp>
      <p:sp>
        <p:nvSpPr>
          <p:cNvPr id="3" name="页脚占位符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zh-CN" altLang="en-US"/>
          </a:p>
        </p:txBody>
      </p:sp>
      <p:sp>
        <p:nvSpPr>
          <p:cNvPr id="23" name="灯片编号占位符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E6711A92-583C-494A-A968-0A27C65DC14A}"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948" r:id="rId1"/>
    <p:sldLayoutId id="2147483949" r:id="rId2"/>
    <p:sldLayoutId id="2147483950" r:id="rId3"/>
    <p:sldLayoutId id="2147483951" r:id="rId4"/>
    <p:sldLayoutId id="2147483952" r:id="rId5"/>
    <p:sldLayoutId id="2147483953" r:id="rId6"/>
    <p:sldLayoutId id="2147483954" r:id="rId7"/>
    <p:sldLayoutId id="2147483955" r:id="rId8"/>
    <p:sldLayoutId id="2147483956" r:id="rId9"/>
    <p:sldLayoutId id="2147483957" r:id="rId10"/>
    <p:sldLayoutId id="2147483958" r:id="rId11"/>
    <p:sldLayoutId id="2147483959"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zh-CN" altLang="en-US" b="1" dirty="0" smtClean="0">
                <a:solidFill>
                  <a:srgbClr val="00B0F0"/>
                </a:solidFill>
                <a:latin typeface="Arabic Typesetting" pitchFamily="66" charset="-78"/>
                <a:cs typeface="Arabic Typesetting" pitchFamily="66" charset="-78"/>
              </a:rPr>
              <a:t>第二课</a:t>
            </a:r>
            <a:endParaRPr lang="zh-CN" altLang="en-US" b="1" dirty="0">
              <a:solidFill>
                <a:srgbClr val="00B0F0"/>
              </a:solidFill>
              <a:latin typeface="Arabic Typesetting" pitchFamily="66" charset="-78"/>
              <a:cs typeface="Arabic Typesetting" pitchFamily="66" charset="-78"/>
            </a:endParaRPr>
          </a:p>
        </p:txBody>
      </p:sp>
      <p:sp>
        <p:nvSpPr>
          <p:cNvPr id="3" name="副标题 2"/>
          <p:cNvSpPr>
            <a:spLocks noGrp="1"/>
          </p:cNvSpPr>
          <p:nvPr>
            <p:ph type="subTitle" idx="1"/>
          </p:nvPr>
        </p:nvSpPr>
        <p:spPr/>
        <p:txBody>
          <a:bodyPr>
            <a:normAutofit/>
          </a:bodyPr>
          <a:lstStyle/>
          <a:p>
            <a:r>
              <a:rPr lang="zh-CN" altLang="en-US" sz="60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俄国的改革</a:t>
            </a:r>
          </a:p>
          <a:p>
            <a:endParaRPr lang="zh-CN" altLang="en-US" dirty="0"/>
          </a:p>
        </p:txBody>
      </p:sp>
      <p:sp>
        <p:nvSpPr>
          <p:cNvPr id="4" name="矩形 3"/>
          <p:cNvSpPr/>
          <p:nvPr/>
        </p:nvSpPr>
        <p:spPr>
          <a:xfrm>
            <a:off x="785786" y="714357"/>
            <a:ext cx="7316188" cy="461665"/>
          </a:xfrm>
          <a:prstGeom prst="rect">
            <a:avLst/>
          </a:prstGeom>
          <a:noFill/>
        </p:spPr>
        <p:txBody>
          <a:bodyPr wrap="square" lIns="91440" tIns="45720" rIns="91440" bIns="45720">
            <a:spAutoFit/>
          </a:bodyPr>
          <a:lstStyle/>
          <a:p>
            <a:pPr algn="ctr"/>
            <a:r>
              <a:rPr lang="zh-CN" altLang="en-US" sz="2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第一单元 殖民地人民的反抗与资本主义制度的扩展</a:t>
            </a:r>
            <a:endParaRPr lang="zh-CN" altLang="en-US" sz="2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4" name="Picture 2" descr="mape"/>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横卷形 4"/>
          <p:cNvSpPr/>
          <p:nvPr/>
        </p:nvSpPr>
        <p:spPr>
          <a:xfrm>
            <a:off x="3857620" y="5072050"/>
            <a:ext cx="5143536" cy="1785950"/>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smtClean="0">
                <a:solidFill>
                  <a:srgbClr val="660033"/>
                </a:solidFill>
                <a:latin typeface="黑体" pitchFamily="2" charset="-122"/>
                <a:ea typeface="黑体" pitchFamily="2" charset="-122"/>
              </a:rPr>
              <a:t> </a:t>
            </a:r>
            <a:r>
              <a:rPr lang="zh-CN" altLang="en-US" b="1" dirty="0" smtClean="0">
                <a:solidFill>
                  <a:srgbClr val="660033"/>
                </a:solidFill>
                <a:latin typeface="黑体" pitchFamily="2" charset="-122"/>
                <a:ea typeface="黑体" pitchFamily="2" charset="-122"/>
              </a:rPr>
              <a:t>从</a:t>
            </a:r>
            <a:r>
              <a:rPr lang="en-US" altLang="zh-CN" b="1" dirty="0" smtClean="0">
                <a:solidFill>
                  <a:srgbClr val="660033"/>
                </a:solidFill>
                <a:latin typeface="黑体" pitchFamily="2" charset="-122"/>
                <a:ea typeface="黑体" pitchFamily="2" charset="-122"/>
              </a:rPr>
              <a:t>17</a:t>
            </a:r>
            <a:r>
              <a:rPr lang="zh-CN" altLang="en-US" b="1" dirty="0" smtClean="0">
                <a:solidFill>
                  <a:srgbClr val="660033"/>
                </a:solidFill>
                <a:latin typeface="黑体" pitchFamily="2" charset="-122"/>
                <a:ea typeface="黑体" pitchFamily="2" charset="-122"/>
              </a:rPr>
              <a:t>世纪中期到</a:t>
            </a:r>
            <a:r>
              <a:rPr lang="en-US" altLang="zh-CN" b="1" dirty="0" smtClean="0">
                <a:solidFill>
                  <a:srgbClr val="660033"/>
                </a:solidFill>
                <a:latin typeface="黑体" pitchFamily="2" charset="-122"/>
                <a:ea typeface="黑体" pitchFamily="2" charset="-122"/>
              </a:rPr>
              <a:t>19</a:t>
            </a:r>
            <a:r>
              <a:rPr lang="zh-CN" altLang="en-US" b="1" dirty="0" smtClean="0">
                <a:solidFill>
                  <a:srgbClr val="660033"/>
                </a:solidFill>
                <a:latin typeface="黑体" pitchFamily="2" charset="-122"/>
                <a:ea typeface="黑体" pitchFamily="2" charset="-122"/>
              </a:rPr>
              <a:t>世纪中期，世界上有哪些资本主义国家？是通过什么</a:t>
            </a:r>
            <a:r>
              <a:rPr lang="zh-CN" altLang="en-US" b="1" u="sng" dirty="0" smtClean="0">
                <a:solidFill>
                  <a:schemeClr val="hlink"/>
                </a:solidFill>
                <a:latin typeface="黑体" pitchFamily="2" charset="-122"/>
                <a:ea typeface="黑体" pitchFamily="2" charset="-122"/>
              </a:rPr>
              <a:t>途径</a:t>
            </a:r>
            <a:r>
              <a:rPr lang="zh-CN" altLang="en-US" b="1" dirty="0" smtClean="0">
                <a:solidFill>
                  <a:srgbClr val="660033"/>
                </a:solidFill>
                <a:latin typeface="黑体" pitchFamily="2" charset="-122"/>
                <a:ea typeface="黑体" pitchFamily="2" charset="-122"/>
              </a:rPr>
              <a:t>走上资本主义道路的？</a:t>
            </a:r>
            <a:endParaRPr lang="zh-CN" altLang="en-US" dirty="0"/>
          </a:p>
        </p:txBody>
      </p:sp>
      <p:sp>
        <p:nvSpPr>
          <p:cNvPr id="6" name="流程图: 资料带 5"/>
          <p:cNvSpPr/>
          <p:nvPr/>
        </p:nvSpPr>
        <p:spPr>
          <a:xfrm>
            <a:off x="142844" y="0"/>
            <a:ext cx="1500198" cy="804672"/>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rgbClr val="FF0000"/>
                </a:solidFill>
              </a:rPr>
              <a:t>情景导入</a:t>
            </a:r>
            <a:endParaRPr lang="zh-CN" altLang="en-US"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矩形 2"/>
          <p:cNvSpPr>
            <a:spLocks noChangeArrowheads="1"/>
          </p:cNvSpPr>
          <p:nvPr/>
        </p:nvSpPr>
        <p:spPr bwMode="auto">
          <a:xfrm>
            <a:off x="350838" y="1447800"/>
            <a:ext cx="8488362" cy="4308475"/>
          </a:xfrm>
          <a:prstGeom prst="rect">
            <a:avLst/>
          </a:prstGeom>
          <a:noFill/>
          <a:ln w="9525">
            <a:noFill/>
            <a:miter lim="800000"/>
            <a:headEnd/>
            <a:tailEnd/>
          </a:ln>
        </p:spPr>
        <p:txBody>
          <a:bodyPr>
            <a:spAutoFit/>
          </a:bodyPr>
          <a:lstStyle/>
          <a:p>
            <a:r>
              <a:rPr lang="en-US" altLang="zh-CN" sz="3200" b="1" dirty="0"/>
              <a:t>1</a:t>
            </a:r>
            <a:r>
              <a:rPr lang="zh-CN" altLang="en-US" sz="3200" b="1" dirty="0"/>
              <a:t>、</a:t>
            </a:r>
            <a:r>
              <a:rPr lang="zh-CN" altLang="zh-CN" sz="3200" b="1" dirty="0"/>
              <a:t>分析彼得一世改革</a:t>
            </a:r>
            <a:r>
              <a:rPr lang="zh-CN" altLang="en-US" sz="3200" b="1" dirty="0"/>
              <a:t>和</a:t>
            </a:r>
            <a:r>
              <a:rPr lang="en-US" altLang="zh-CN" sz="3200" b="1" dirty="0"/>
              <a:t>1861</a:t>
            </a:r>
            <a:r>
              <a:rPr lang="zh-CN" altLang="en-US" sz="3200" b="1" dirty="0"/>
              <a:t>年改革</a:t>
            </a:r>
            <a:r>
              <a:rPr lang="zh-CN" altLang="zh-CN" sz="3200" b="1" dirty="0"/>
              <a:t>的背景；</a:t>
            </a:r>
            <a:endParaRPr lang="en-US" altLang="zh-CN" sz="3200" b="1" dirty="0"/>
          </a:p>
          <a:p>
            <a:r>
              <a:rPr lang="en-US" altLang="zh-CN" sz="3200" b="1" dirty="0"/>
              <a:t>2</a:t>
            </a:r>
            <a:r>
              <a:rPr lang="zh-CN" altLang="en-US" sz="3200" b="1" dirty="0"/>
              <a:t>、</a:t>
            </a:r>
            <a:r>
              <a:rPr lang="zh-CN" altLang="zh-CN" sz="3200" b="1" dirty="0"/>
              <a:t>识记</a:t>
            </a:r>
            <a:r>
              <a:rPr lang="zh-CN" altLang="en-US" sz="3200" b="1" dirty="0"/>
              <a:t>和掌握</a:t>
            </a:r>
            <a:r>
              <a:rPr lang="zh-CN" altLang="zh-CN" sz="3200" b="1" dirty="0"/>
              <a:t>彼得一世改革</a:t>
            </a:r>
            <a:r>
              <a:rPr lang="zh-CN" altLang="en-US" sz="3200" b="1" dirty="0"/>
              <a:t>和</a:t>
            </a:r>
            <a:r>
              <a:rPr lang="en-US" altLang="zh-CN" sz="3200" b="1" dirty="0"/>
              <a:t>1861</a:t>
            </a:r>
            <a:r>
              <a:rPr lang="zh-CN" altLang="en-US" sz="3200" b="1" dirty="0"/>
              <a:t>年改革</a:t>
            </a:r>
            <a:r>
              <a:rPr lang="zh-CN" altLang="zh-CN" sz="3200" b="1" dirty="0"/>
              <a:t>的内容；</a:t>
            </a:r>
            <a:endParaRPr lang="en-US" altLang="zh-CN" sz="3200" b="1" dirty="0"/>
          </a:p>
          <a:p>
            <a:r>
              <a:rPr lang="en-US" altLang="zh-CN" sz="3200" b="1" dirty="0"/>
              <a:t>3</a:t>
            </a:r>
            <a:r>
              <a:rPr lang="zh-CN" altLang="en-US" sz="3200" b="1" dirty="0"/>
              <a:t>、</a:t>
            </a:r>
            <a:r>
              <a:rPr lang="zh-CN" altLang="zh-CN" sz="3200" b="1" dirty="0"/>
              <a:t>归纳彼得一世改革</a:t>
            </a:r>
            <a:r>
              <a:rPr lang="zh-CN" altLang="en-US" sz="3200" b="1" dirty="0"/>
              <a:t>和</a:t>
            </a:r>
            <a:r>
              <a:rPr lang="en-US" altLang="zh-CN" sz="3200" b="1" dirty="0"/>
              <a:t>1861</a:t>
            </a:r>
            <a:r>
              <a:rPr lang="zh-CN" altLang="en-US" sz="3200" b="1" dirty="0"/>
              <a:t>年改革</a:t>
            </a:r>
            <a:r>
              <a:rPr lang="zh-CN" altLang="zh-CN" sz="3200" b="1" dirty="0"/>
              <a:t>的影响。</a:t>
            </a:r>
          </a:p>
          <a:p>
            <a:r>
              <a:rPr lang="en-US" altLang="zh-CN" sz="3200" b="1" dirty="0"/>
              <a:t>4</a:t>
            </a:r>
            <a:r>
              <a:rPr lang="zh-CN" altLang="en-US" sz="3200" b="1" dirty="0"/>
              <a:t>、</a:t>
            </a:r>
            <a:r>
              <a:rPr lang="zh-CN" altLang="zh-CN" sz="3200" b="1" dirty="0"/>
              <a:t>体会</a:t>
            </a:r>
            <a:r>
              <a:rPr lang="zh-CN" altLang="en-US" sz="3200" b="1" dirty="0"/>
              <a:t>改革</a:t>
            </a:r>
            <a:r>
              <a:rPr lang="zh-CN" altLang="zh-CN" sz="3200" b="1" dirty="0"/>
              <a:t>是时代的要求</a:t>
            </a:r>
            <a:r>
              <a:rPr lang="zh-CN" altLang="en-US" sz="3200" b="1" dirty="0"/>
              <a:t>，它</a:t>
            </a:r>
            <a:r>
              <a:rPr lang="zh-CN" altLang="zh-CN" sz="3200" b="1" dirty="0"/>
              <a:t>顺应了历史发展的潮流</a:t>
            </a:r>
            <a:r>
              <a:rPr lang="zh-CN" altLang="en-US" sz="3200" b="1" dirty="0"/>
              <a:t>，并带来深远影响：彼得一世的改革开启了俄国近代化的进程，</a:t>
            </a:r>
            <a:r>
              <a:rPr lang="en-US" altLang="zh-CN" sz="3200" b="1" dirty="0"/>
              <a:t>1861</a:t>
            </a:r>
            <a:r>
              <a:rPr lang="zh-CN" altLang="en-US" sz="3200" b="1" dirty="0"/>
              <a:t>年改革推动了俄国走上资本主义的发展道路。</a:t>
            </a:r>
            <a:endParaRPr lang="zh-CN" altLang="zh-CN" sz="3200" b="1" dirty="0"/>
          </a:p>
          <a:p>
            <a:endParaRPr lang="zh-CN" altLang="zh-CN" dirty="0"/>
          </a:p>
        </p:txBody>
      </p:sp>
      <p:sp>
        <p:nvSpPr>
          <p:cNvPr id="4099" name="椭圆 3"/>
          <p:cNvSpPr>
            <a:spLocks noChangeArrowheads="1"/>
          </p:cNvSpPr>
          <p:nvPr/>
        </p:nvSpPr>
        <p:spPr bwMode="auto">
          <a:xfrm>
            <a:off x="152400" y="152400"/>
            <a:ext cx="3200400" cy="1219200"/>
          </a:xfrm>
          <a:prstGeom prst="ellipse">
            <a:avLst/>
          </a:prstGeom>
          <a:noFill/>
          <a:ln w="63500" algn="ctr">
            <a:solidFill>
              <a:srgbClr val="FF0000"/>
            </a:solidFill>
            <a:round/>
            <a:headEnd/>
            <a:tailEnd/>
          </a:ln>
        </p:spPr>
        <p:txBody>
          <a:bodyPr/>
          <a:lstStyle/>
          <a:p>
            <a:r>
              <a:rPr lang="zh-CN" altLang="en-US" sz="4000" b="1">
                <a:latin typeface="华文彩云" pitchFamily="2" charset="-122"/>
                <a:ea typeface="华文彩云" pitchFamily="2" charset="-122"/>
              </a:rPr>
              <a:t>教学目标</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solidFill>
                  <a:srgbClr val="92D050"/>
                </a:solidFill>
              </a:rPr>
              <a:t>教学重难点：</a:t>
            </a:r>
            <a:endParaRPr lang="zh-CN" altLang="en-US" dirty="0">
              <a:solidFill>
                <a:srgbClr val="92D050"/>
              </a:solidFill>
            </a:endParaRPr>
          </a:p>
        </p:txBody>
      </p:sp>
      <p:sp>
        <p:nvSpPr>
          <p:cNvPr id="3" name="竖排文字占位符 2"/>
          <p:cNvSpPr>
            <a:spLocks noGrp="1"/>
          </p:cNvSpPr>
          <p:nvPr>
            <p:ph type="body" orient="vert" idx="1"/>
          </p:nvPr>
        </p:nvSpPr>
        <p:spPr/>
        <p:txBody>
          <a:bodyPr/>
          <a:lstStyle/>
          <a:p>
            <a:r>
              <a:rPr lang="zh-CN" altLang="zh-CN" b="1" dirty="0">
                <a:solidFill>
                  <a:srgbClr val="FFC000"/>
                </a:solidFill>
              </a:rPr>
              <a:t>识记</a:t>
            </a:r>
            <a:r>
              <a:rPr lang="zh-CN" altLang="en-US" b="1" dirty="0">
                <a:solidFill>
                  <a:srgbClr val="FFC000"/>
                </a:solidFill>
              </a:rPr>
              <a:t>和掌握</a:t>
            </a:r>
            <a:r>
              <a:rPr lang="zh-CN" altLang="zh-CN" b="1" dirty="0">
                <a:solidFill>
                  <a:srgbClr val="FFC000"/>
                </a:solidFill>
              </a:rPr>
              <a:t>彼得一世改革</a:t>
            </a:r>
            <a:r>
              <a:rPr lang="zh-CN" altLang="en-US" b="1" dirty="0">
                <a:solidFill>
                  <a:srgbClr val="FFC000"/>
                </a:solidFill>
              </a:rPr>
              <a:t>和</a:t>
            </a:r>
            <a:r>
              <a:rPr lang="en-US" altLang="zh-CN" b="1" dirty="0">
                <a:solidFill>
                  <a:srgbClr val="FFC000"/>
                </a:solidFill>
              </a:rPr>
              <a:t>1861</a:t>
            </a:r>
            <a:r>
              <a:rPr lang="zh-CN" altLang="en-US" b="1" dirty="0">
                <a:solidFill>
                  <a:srgbClr val="FFC000"/>
                </a:solidFill>
              </a:rPr>
              <a:t>年改革</a:t>
            </a:r>
            <a:r>
              <a:rPr lang="zh-CN" altLang="zh-CN" b="1" dirty="0">
                <a:solidFill>
                  <a:srgbClr val="FFC000"/>
                </a:solidFill>
              </a:rPr>
              <a:t>的内</a:t>
            </a:r>
            <a:r>
              <a:rPr lang="zh-CN" altLang="zh-CN" b="1" dirty="0" smtClean="0">
                <a:solidFill>
                  <a:srgbClr val="FFC000"/>
                </a:solidFill>
              </a:rPr>
              <a:t>容</a:t>
            </a:r>
            <a:endParaRPr lang="en-US" altLang="zh-CN" b="1" dirty="0" smtClean="0">
              <a:solidFill>
                <a:srgbClr val="FFC000"/>
              </a:solidFill>
            </a:endParaRPr>
          </a:p>
          <a:p>
            <a:r>
              <a:rPr lang="zh-CN" altLang="zh-CN" b="1" dirty="0">
                <a:solidFill>
                  <a:srgbClr val="FFC000"/>
                </a:solidFill>
              </a:rPr>
              <a:t>体会</a:t>
            </a:r>
            <a:r>
              <a:rPr lang="zh-CN" altLang="en-US" b="1" dirty="0">
                <a:solidFill>
                  <a:srgbClr val="FFC000"/>
                </a:solidFill>
              </a:rPr>
              <a:t>改革</a:t>
            </a:r>
            <a:r>
              <a:rPr lang="zh-CN" altLang="zh-CN" b="1" dirty="0">
                <a:solidFill>
                  <a:srgbClr val="FFC000"/>
                </a:solidFill>
              </a:rPr>
              <a:t>是时代的要求</a:t>
            </a:r>
            <a:r>
              <a:rPr lang="zh-CN" altLang="en-US" b="1" dirty="0">
                <a:solidFill>
                  <a:srgbClr val="FFC000"/>
                </a:solidFill>
              </a:rPr>
              <a:t>，它</a:t>
            </a:r>
            <a:r>
              <a:rPr lang="zh-CN" altLang="zh-CN" b="1" dirty="0">
                <a:solidFill>
                  <a:srgbClr val="FFC000"/>
                </a:solidFill>
              </a:rPr>
              <a:t>顺应了历史发展的潮流</a:t>
            </a:r>
            <a:r>
              <a:rPr lang="zh-CN" altLang="en-US" b="1" dirty="0">
                <a:solidFill>
                  <a:srgbClr val="FFC000"/>
                </a:solidFill>
              </a:rPr>
              <a:t>，并带来深远影响：彼得一世的改革开启了俄国近代化的进程，</a:t>
            </a:r>
            <a:r>
              <a:rPr lang="en-US" altLang="zh-CN" b="1" dirty="0">
                <a:solidFill>
                  <a:srgbClr val="FFC000"/>
                </a:solidFill>
              </a:rPr>
              <a:t>1861</a:t>
            </a:r>
            <a:r>
              <a:rPr lang="zh-CN" altLang="en-US" b="1" dirty="0">
                <a:solidFill>
                  <a:srgbClr val="FFC000"/>
                </a:solidFill>
              </a:rPr>
              <a:t>年改革推动了俄国走上资本主义的发展道路。</a:t>
            </a:r>
            <a:endParaRPr lang="zh-CN" altLang="en-US" dirty="0">
              <a:solidFill>
                <a:srgbClr val="FFC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835150" y="-171450"/>
            <a:ext cx="7793038" cy="1462088"/>
          </a:xfrm>
        </p:spPr>
        <p:txBody>
          <a:bodyPr/>
          <a:lstStyle/>
          <a:p>
            <a:pPr eaLnBrk="1" hangingPunct="1"/>
            <a:r>
              <a:rPr lang="zh-CN" altLang="en-US" b="1" smtClean="0">
                <a:solidFill>
                  <a:schemeClr val="tx1"/>
                </a:solidFill>
                <a:ea typeface="黑体" pitchFamily="2" charset="-122"/>
              </a:rPr>
              <a:t>一、彼得一世改革</a:t>
            </a:r>
          </a:p>
        </p:txBody>
      </p:sp>
      <p:sp>
        <p:nvSpPr>
          <p:cNvPr id="71684" name="Rectangle 4"/>
          <p:cNvSpPr>
            <a:spLocks noGrp="1" noChangeArrowheads="1"/>
          </p:cNvSpPr>
          <p:nvPr>
            <p:ph idx="1"/>
          </p:nvPr>
        </p:nvSpPr>
        <p:spPr>
          <a:xfrm>
            <a:off x="468313" y="1989138"/>
            <a:ext cx="8280400" cy="4464050"/>
          </a:xfrm>
          <a:noFill/>
        </p:spPr>
        <p:txBody>
          <a:bodyPr/>
          <a:lstStyle/>
          <a:p>
            <a:pPr eaLnBrk="1" hangingPunct="1"/>
            <a:r>
              <a:rPr lang="en-US" altLang="zh-CN" b="1" smtClean="0">
                <a:latin typeface="黑体" pitchFamily="2" charset="-122"/>
                <a:ea typeface="黑体" pitchFamily="2" charset="-122"/>
              </a:rPr>
              <a:t>    </a:t>
            </a:r>
            <a:r>
              <a:rPr lang="zh-CN" altLang="en-US" b="1" smtClean="0">
                <a:latin typeface="黑体" pitchFamily="2" charset="-122"/>
                <a:ea typeface="黑体" pitchFamily="2" charset="-122"/>
              </a:rPr>
              <a:t>农奴制是封建社会中封建领主在其领地上建立起来的剥削奴役农奴的经济制度。</a:t>
            </a:r>
          </a:p>
          <a:p>
            <a:pPr eaLnBrk="1" hangingPunct="1"/>
            <a:r>
              <a:rPr lang="zh-CN" altLang="en-US" b="1" smtClean="0">
                <a:latin typeface="黑体" pitchFamily="2" charset="-122"/>
                <a:ea typeface="黑体" pitchFamily="2" charset="-122"/>
              </a:rPr>
              <a:t>    </a:t>
            </a:r>
          </a:p>
          <a:p>
            <a:pPr eaLnBrk="1" hangingPunct="1"/>
            <a:r>
              <a:rPr lang="zh-CN" altLang="en-US" b="1" smtClean="0">
                <a:latin typeface="黑体" pitchFamily="2" charset="-122"/>
                <a:ea typeface="黑体" pitchFamily="2" charset="-122"/>
              </a:rPr>
              <a:t>    农奴制的基本特征是农奴被束缚在土地上，不得不依附于农奴主。而农奴主则利用这种人身依附关系，对农奴实行超经济的强制剥削。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1684">
                                            <p:txEl>
                                              <p:pRg st="0" end="0"/>
                                            </p:txEl>
                                          </p:spTgt>
                                        </p:tgtEl>
                                        <p:attrNameLst>
                                          <p:attrName>style.visibility</p:attrName>
                                        </p:attrNameLst>
                                      </p:cBhvr>
                                      <p:to>
                                        <p:strVal val="visible"/>
                                      </p:to>
                                    </p:set>
                                    <p:anim calcmode="lin" valueType="num">
                                      <p:cBhvr additive="base">
                                        <p:cTn id="7" dur="500" fill="hold"/>
                                        <p:tgtEl>
                                          <p:spTgt spid="7168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68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1684">
                                            <p:txEl>
                                              <p:pRg st="1" end="1"/>
                                            </p:txEl>
                                          </p:spTgt>
                                        </p:tgtEl>
                                        <p:attrNameLst>
                                          <p:attrName>style.visibility</p:attrName>
                                        </p:attrNameLst>
                                      </p:cBhvr>
                                      <p:to>
                                        <p:strVal val="visible"/>
                                      </p:to>
                                    </p:set>
                                    <p:anim calcmode="lin" valueType="num">
                                      <p:cBhvr additive="base">
                                        <p:cTn id="11" dur="500" fill="hold"/>
                                        <p:tgtEl>
                                          <p:spTgt spid="7168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168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71684">
                                            <p:txEl>
                                              <p:pRg st="2" end="2"/>
                                            </p:txEl>
                                          </p:spTgt>
                                        </p:tgtEl>
                                        <p:attrNameLst>
                                          <p:attrName>style.visibility</p:attrName>
                                        </p:attrNameLst>
                                      </p:cBhvr>
                                      <p:to>
                                        <p:strVal val="visible"/>
                                      </p:to>
                                    </p:set>
                                    <p:anim calcmode="lin" valueType="num">
                                      <p:cBhvr additive="base">
                                        <p:cTn id="17" dur="500" fill="hold"/>
                                        <p:tgtEl>
                                          <p:spTgt spid="7168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7168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Grp="1" noChangeArrowheads="1"/>
          </p:cNvSpPr>
          <p:nvPr>
            <p:ph idx="1"/>
          </p:nvPr>
        </p:nvSpPr>
        <p:spPr>
          <a:xfrm>
            <a:off x="179388" y="188913"/>
            <a:ext cx="8569325" cy="5688012"/>
          </a:xfrm>
        </p:spPr>
        <p:txBody>
          <a:bodyPr/>
          <a:lstStyle/>
          <a:p>
            <a:pPr eaLnBrk="1" hangingPunct="1"/>
            <a:r>
              <a:rPr lang="en-US" altLang="zh-CN" sz="4000" b="1" smtClean="0">
                <a:latin typeface="黑体" pitchFamily="2" charset="-122"/>
                <a:ea typeface="黑体" pitchFamily="2" charset="-122"/>
              </a:rPr>
              <a:t>1</a:t>
            </a:r>
            <a:r>
              <a:rPr lang="zh-CN" altLang="en-US" sz="4000" b="1" smtClean="0">
                <a:latin typeface="黑体" pitchFamily="2" charset="-122"/>
                <a:ea typeface="黑体" pitchFamily="2" charset="-122"/>
              </a:rPr>
              <a:t>、背景：</a:t>
            </a:r>
          </a:p>
          <a:p>
            <a:pPr eaLnBrk="1" hangingPunct="1"/>
            <a:r>
              <a:rPr lang="zh-CN" altLang="en-US" sz="4000" b="1" smtClean="0">
                <a:latin typeface="黑体" pitchFamily="2" charset="-122"/>
                <a:ea typeface="黑体" pitchFamily="2" charset="-122"/>
              </a:rPr>
              <a:t>（</a:t>
            </a:r>
            <a:r>
              <a:rPr lang="en-US" altLang="zh-CN" sz="4000" b="1" smtClean="0">
                <a:latin typeface="黑体" pitchFamily="2" charset="-122"/>
                <a:ea typeface="黑体" pitchFamily="2" charset="-122"/>
              </a:rPr>
              <a:t>1</a:t>
            </a:r>
            <a:r>
              <a:rPr lang="zh-CN" altLang="en-US" sz="4000" b="1" smtClean="0">
                <a:latin typeface="黑体" pitchFamily="2" charset="-122"/>
                <a:ea typeface="黑体" pitchFamily="2" charset="-122"/>
              </a:rPr>
              <a:t>）在沙皇的专制统治下，俄国盛行农奴制，封闭落后。</a:t>
            </a:r>
          </a:p>
          <a:p>
            <a:pPr eaLnBrk="1" hangingPunct="1"/>
            <a:r>
              <a:rPr lang="zh-CN" altLang="en-US" sz="4000" b="1" smtClean="0">
                <a:latin typeface="黑体" pitchFamily="2" charset="-122"/>
                <a:ea typeface="黑体" pitchFamily="2" charset="-122"/>
              </a:rPr>
              <a:t>（</a:t>
            </a:r>
            <a:r>
              <a:rPr lang="en-US" altLang="zh-CN" sz="4000" b="1" smtClean="0">
                <a:latin typeface="黑体" pitchFamily="2" charset="-122"/>
                <a:ea typeface="黑体" pitchFamily="2" charset="-122"/>
              </a:rPr>
              <a:t>2</a:t>
            </a:r>
            <a:r>
              <a:rPr lang="zh-CN" altLang="en-US" sz="4000" b="1" smtClean="0">
                <a:latin typeface="黑体" pitchFamily="2" charset="-122"/>
                <a:ea typeface="黑体" pitchFamily="2" charset="-122"/>
              </a:rPr>
              <a:t>）农业和手工业使用农奴劳动，工商业的发展极其缓慢。</a:t>
            </a:r>
          </a:p>
          <a:p>
            <a:pPr eaLnBrk="1" hangingPunct="1"/>
            <a:endParaRPr lang="zh-CN" altLang="en-US" sz="4000" b="1" smtClean="0">
              <a:latin typeface="黑体" pitchFamily="2" charset="-122"/>
              <a:ea typeface="黑体" pitchFamily="2" charset="-122"/>
            </a:endParaRPr>
          </a:p>
          <a:p>
            <a:pPr eaLnBrk="1" hangingPunct="1"/>
            <a:r>
              <a:rPr lang="en-US" altLang="zh-CN" sz="4000" b="1" smtClean="0">
                <a:latin typeface="黑体" pitchFamily="2" charset="-122"/>
                <a:ea typeface="黑体" pitchFamily="2" charset="-122"/>
              </a:rPr>
              <a:t>2</a:t>
            </a:r>
            <a:r>
              <a:rPr lang="zh-CN" altLang="en-US" sz="4000" b="1" smtClean="0">
                <a:latin typeface="黑体" pitchFamily="2" charset="-122"/>
                <a:ea typeface="黑体" pitchFamily="2" charset="-122"/>
              </a:rPr>
              <a:t>、时间： </a:t>
            </a:r>
          </a:p>
          <a:p>
            <a:pPr eaLnBrk="1" hangingPunct="1"/>
            <a:r>
              <a:rPr lang="zh-CN" altLang="en-US" sz="4000" b="1" smtClean="0">
                <a:latin typeface="黑体" pitchFamily="2" charset="-122"/>
                <a:ea typeface="黑体" pitchFamily="2" charset="-122"/>
              </a:rPr>
              <a:t>       </a:t>
            </a:r>
            <a:r>
              <a:rPr lang="en-US" altLang="zh-CN" sz="4000" b="1" smtClean="0">
                <a:latin typeface="黑体" pitchFamily="2" charset="-122"/>
                <a:ea typeface="黑体" pitchFamily="2" charset="-122"/>
              </a:rPr>
              <a:t>18</a:t>
            </a:r>
            <a:r>
              <a:rPr lang="zh-CN" altLang="en-US" sz="4000" b="1" smtClean="0">
                <a:latin typeface="黑体" pitchFamily="2" charset="-122"/>
                <a:ea typeface="黑体" pitchFamily="2" charset="-122"/>
              </a:rPr>
              <a:t>世纪初</a:t>
            </a:r>
          </a:p>
          <a:p>
            <a:pPr eaLnBrk="1" hangingPunct="1"/>
            <a:endParaRPr lang="en-US" altLang="zh-CN" sz="4000" b="1" smtClean="0">
              <a:latin typeface="黑体" pitchFamily="2" charset="-122"/>
              <a:ea typeface="黑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707">
                                            <p:txEl>
                                              <p:pRg st="1" end="1"/>
                                            </p:txEl>
                                          </p:spTgt>
                                        </p:tgtEl>
                                        <p:attrNameLst>
                                          <p:attrName>style.visibility</p:attrName>
                                        </p:attrNameLst>
                                      </p:cBhvr>
                                      <p:to>
                                        <p:strVal val="visible"/>
                                      </p:to>
                                    </p:set>
                                    <p:anim calcmode="lin" valueType="num">
                                      <p:cBhvr additive="base">
                                        <p:cTn id="7" dur="500" fill="hold"/>
                                        <p:tgtEl>
                                          <p:spTgt spid="7270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707">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2707">
                                            <p:txEl>
                                              <p:pRg st="2" end="2"/>
                                            </p:txEl>
                                          </p:spTgt>
                                        </p:tgtEl>
                                        <p:attrNameLst>
                                          <p:attrName>style.visibility</p:attrName>
                                        </p:attrNameLst>
                                      </p:cBhvr>
                                      <p:to>
                                        <p:strVal val="visible"/>
                                      </p:to>
                                    </p:set>
                                    <p:anim calcmode="lin" valueType="num">
                                      <p:cBhvr additive="base">
                                        <p:cTn id="11" dur="500" fill="hold"/>
                                        <p:tgtEl>
                                          <p:spTgt spid="72707">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270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noChangeArrowheads="1"/>
          </p:cNvSpPr>
          <p:nvPr>
            <p:ph idx="1"/>
          </p:nvPr>
        </p:nvSpPr>
        <p:spPr>
          <a:xfrm>
            <a:off x="323850" y="549275"/>
            <a:ext cx="4032250" cy="5583238"/>
          </a:xfrm>
        </p:spPr>
        <p:txBody>
          <a:bodyPr/>
          <a:lstStyle/>
          <a:p>
            <a:pPr eaLnBrk="1" hangingPunct="1"/>
            <a:r>
              <a:rPr lang="en-US" altLang="zh-CN" sz="4000" b="1" dirty="0" smtClean="0">
                <a:latin typeface="黑体" pitchFamily="2" charset="-122"/>
                <a:ea typeface="黑体" pitchFamily="2" charset="-122"/>
              </a:rPr>
              <a:t>3</a:t>
            </a:r>
            <a:r>
              <a:rPr lang="zh-CN" altLang="en-US" sz="4000" b="1" dirty="0" smtClean="0">
                <a:latin typeface="黑体" pitchFamily="2" charset="-122"/>
                <a:ea typeface="黑体" pitchFamily="2" charset="-122"/>
              </a:rPr>
              <a:t>、领导：</a:t>
            </a:r>
          </a:p>
          <a:p>
            <a:pPr eaLnBrk="1" hangingPunct="1"/>
            <a:r>
              <a:rPr lang="zh-CN" altLang="en-US" sz="4000" b="1" dirty="0" smtClean="0">
                <a:latin typeface="黑体" pitchFamily="2" charset="-122"/>
                <a:ea typeface="黑体" pitchFamily="2" charset="-122"/>
              </a:rPr>
              <a:t>    彼得一世</a:t>
            </a:r>
          </a:p>
          <a:p>
            <a:pPr eaLnBrk="1" hangingPunct="1"/>
            <a:r>
              <a:rPr lang="en-US" altLang="zh-CN" sz="4000" b="1" dirty="0" smtClean="0">
                <a:latin typeface="黑体" pitchFamily="2" charset="-122"/>
                <a:ea typeface="黑体" pitchFamily="2" charset="-122"/>
              </a:rPr>
              <a:t>4</a:t>
            </a:r>
            <a:r>
              <a:rPr lang="zh-CN" altLang="en-US" sz="4000" b="1" dirty="0" smtClean="0">
                <a:latin typeface="黑体" pitchFamily="2" charset="-122"/>
                <a:ea typeface="黑体" pitchFamily="2" charset="-122"/>
              </a:rPr>
              <a:t>、目的：</a:t>
            </a:r>
          </a:p>
          <a:p>
            <a:pPr eaLnBrk="1" hangingPunct="1"/>
            <a:r>
              <a:rPr lang="zh-CN" altLang="en-US" sz="4000" b="1" dirty="0" smtClean="0">
                <a:latin typeface="黑体" pitchFamily="2" charset="-122"/>
                <a:ea typeface="黑体" pitchFamily="2" charset="-122"/>
              </a:rPr>
              <a:t>    改变俄国落后面貌，实现富国强兵。</a:t>
            </a:r>
          </a:p>
        </p:txBody>
      </p:sp>
      <p:pic>
        <p:nvPicPr>
          <p:cNvPr id="7172" name="Picture 4" descr="Peter_der-Grosse_1838"/>
          <p:cNvPicPr>
            <a:picLocks noChangeAspect="1" noChangeArrowheads="1"/>
          </p:cNvPicPr>
          <p:nvPr/>
        </p:nvPicPr>
        <p:blipFill>
          <a:blip r:embed="rId2" cstate="print"/>
          <a:srcRect/>
          <a:stretch>
            <a:fillRect/>
          </a:stretch>
        </p:blipFill>
        <p:spPr bwMode="auto">
          <a:xfrm>
            <a:off x="4500562" y="357166"/>
            <a:ext cx="4062413" cy="5454650"/>
          </a:xfrm>
          <a:prstGeom prst="rect">
            <a:avLst/>
          </a:prstGeom>
          <a:noFill/>
          <a:ln w="9525">
            <a:noFill/>
            <a:miter lim="800000"/>
            <a:headEnd/>
            <a:tailEnd/>
          </a:ln>
        </p:spPr>
      </p:pic>
      <p:sp>
        <p:nvSpPr>
          <p:cNvPr id="77829" name="Rectangle 5"/>
          <p:cNvSpPr>
            <a:spLocks noChangeArrowheads="1"/>
          </p:cNvSpPr>
          <p:nvPr/>
        </p:nvSpPr>
        <p:spPr bwMode="auto">
          <a:xfrm>
            <a:off x="6084888" y="5943600"/>
            <a:ext cx="1409700" cy="457200"/>
          </a:xfrm>
          <a:prstGeom prst="rect">
            <a:avLst/>
          </a:prstGeom>
          <a:noFill/>
          <a:ln w="9525">
            <a:noFill/>
            <a:miter lim="800000"/>
            <a:headEnd/>
            <a:tailEnd/>
          </a:ln>
        </p:spPr>
        <p:txBody>
          <a:bodyPr wrap="none">
            <a:spAutoFit/>
          </a:bodyPr>
          <a:lstStyle/>
          <a:p>
            <a:r>
              <a:rPr lang="zh-CN" altLang="en-US" sz="2400" b="1">
                <a:ea typeface="黑体" pitchFamily="2" charset="-122"/>
              </a:rPr>
              <a:t>彼得一世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7829"/>
                                        </p:tgtEl>
                                        <p:attrNameLst>
                                          <p:attrName>style.visibility</p:attrName>
                                        </p:attrNameLst>
                                      </p:cBhvr>
                                      <p:to>
                                        <p:strVal val="visible"/>
                                      </p:to>
                                    </p:set>
                                    <p:anim calcmode="lin" valueType="num">
                                      <p:cBhvr additive="base">
                                        <p:cTn id="7" dur="500" fill="hold"/>
                                        <p:tgtEl>
                                          <p:spTgt spid="77829"/>
                                        </p:tgtEl>
                                        <p:attrNameLst>
                                          <p:attrName>ppt_x</p:attrName>
                                        </p:attrNameLst>
                                      </p:cBhvr>
                                      <p:tavLst>
                                        <p:tav tm="0">
                                          <p:val>
                                            <p:strVal val="#ppt_x"/>
                                          </p:val>
                                        </p:tav>
                                        <p:tav tm="100000">
                                          <p:val>
                                            <p:strVal val="#ppt_x"/>
                                          </p:val>
                                        </p:tav>
                                      </p:tavLst>
                                    </p:anim>
                                    <p:anim calcmode="lin" valueType="num">
                                      <p:cBhvr additive="base">
                                        <p:cTn id="8" dur="500" fill="hold"/>
                                        <p:tgtEl>
                                          <p:spTgt spid="7782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7827">
                                            <p:txEl>
                                              <p:pRg st="1" end="1"/>
                                            </p:txEl>
                                          </p:spTgt>
                                        </p:tgtEl>
                                        <p:attrNameLst>
                                          <p:attrName>style.visibility</p:attrName>
                                        </p:attrNameLst>
                                      </p:cBhvr>
                                      <p:to>
                                        <p:strVal val="visible"/>
                                      </p:to>
                                    </p:set>
                                    <p:anim calcmode="lin" valueType="num">
                                      <p:cBhvr additive="base">
                                        <p:cTn id="13" dur="500" fill="hold"/>
                                        <p:tgtEl>
                                          <p:spTgt spid="7782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782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7827">
                                            <p:txEl>
                                              <p:pRg st="3" end="3"/>
                                            </p:txEl>
                                          </p:spTgt>
                                        </p:tgtEl>
                                        <p:attrNameLst>
                                          <p:attrName>style.visibility</p:attrName>
                                        </p:attrNameLst>
                                      </p:cBhvr>
                                      <p:to>
                                        <p:strVal val="visible"/>
                                      </p:to>
                                    </p:set>
                                    <p:anim calcmode="lin" valueType="num">
                                      <p:cBhvr additive="base">
                                        <p:cTn id="19" dur="500" fill="hold"/>
                                        <p:tgtEl>
                                          <p:spTgt spid="77827">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782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idx="1"/>
          </p:nvPr>
        </p:nvSpPr>
        <p:spPr>
          <a:xfrm>
            <a:off x="250825" y="188913"/>
            <a:ext cx="8631238" cy="3313112"/>
          </a:xfrm>
        </p:spPr>
        <p:txBody>
          <a:bodyPr/>
          <a:lstStyle/>
          <a:p>
            <a:pPr eaLnBrk="1" hangingPunct="1"/>
            <a:r>
              <a:rPr lang="en-US" altLang="zh-CN" b="1" smtClean="0">
                <a:latin typeface="黑体" pitchFamily="2" charset="-122"/>
                <a:ea typeface="黑体" pitchFamily="2" charset="-122"/>
              </a:rPr>
              <a:t>6</a:t>
            </a:r>
            <a:r>
              <a:rPr lang="zh-CN" altLang="en-US" b="1" smtClean="0">
                <a:latin typeface="黑体" pitchFamily="2" charset="-122"/>
                <a:ea typeface="黑体" pitchFamily="2" charset="-122"/>
              </a:rPr>
              <a:t>、意义：</a:t>
            </a:r>
          </a:p>
          <a:p>
            <a:pPr eaLnBrk="1" hangingPunct="1"/>
            <a:r>
              <a:rPr lang="zh-CN" altLang="en-US" b="1" smtClean="0">
                <a:latin typeface="黑体" pitchFamily="2" charset="-122"/>
                <a:ea typeface="黑体" pitchFamily="2" charset="-122"/>
              </a:rPr>
              <a:t>（</a:t>
            </a:r>
            <a:r>
              <a:rPr lang="en-US" altLang="zh-CN" b="1" smtClean="0">
                <a:latin typeface="黑体" pitchFamily="2" charset="-122"/>
                <a:ea typeface="黑体" pitchFamily="2" charset="-122"/>
              </a:rPr>
              <a:t>1</a:t>
            </a:r>
            <a:r>
              <a:rPr lang="zh-CN" altLang="en-US" b="1" smtClean="0">
                <a:latin typeface="黑体" pitchFamily="2" charset="-122"/>
                <a:ea typeface="黑体" pitchFamily="2" charset="-122"/>
              </a:rPr>
              <a:t>）通过改革，俄国一跃成为欧洲军事强国，为地外扩张准备了条件（新首都：圣彼得堡）。开启了俄国近代化的进程。</a:t>
            </a:r>
          </a:p>
          <a:p>
            <a:pPr eaLnBrk="1" hangingPunct="1"/>
            <a:r>
              <a:rPr lang="zh-CN" altLang="en-US" b="1" smtClean="0">
                <a:latin typeface="黑体" pitchFamily="2" charset="-122"/>
                <a:ea typeface="黑体" pitchFamily="2" charset="-122"/>
              </a:rPr>
              <a:t>（</a:t>
            </a:r>
            <a:r>
              <a:rPr lang="en-US" altLang="zh-CN" b="1" smtClean="0">
                <a:latin typeface="黑体" pitchFamily="2" charset="-122"/>
                <a:ea typeface="黑体" pitchFamily="2" charset="-122"/>
              </a:rPr>
              <a:t>2</a:t>
            </a:r>
            <a:r>
              <a:rPr lang="zh-CN" altLang="en-US" b="1" smtClean="0">
                <a:latin typeface="黑体" pitchFamily="2" charset="-122"/>
                <a:ea typeface="黑体" pitchFamily="2" charset="-122"/>
              </a:rPr>
              <a:t>）农奴制进一步强化，后来成为俄国社会发展的障碍。</a:t>
            </a:r>
          </a:p>
        </p:txBody>
      </p:sp>
      <p:pic>
        <p:nvPicPr>
          <p:cNvPr id="74756" name="Picture 4" descr="15505980126497d9c94c19b7dddb8e310c985d"/>
          <p:cNvPicPr>
            <a:picLocks noChangeAspect="1" noChangeArrowheads="1"/>
          </p:cNvPicPr>
          <p:nvPr/>
        </p:nvPicPr>
        <p:blipFill>
          <a:blip r:embed="rId2" cstate="print"/>
          <a:srcRect/>
          <a:stretch>
            <a:fillRect/>
          </a:stretch>
        </p:blipFill>
        <p:spPr bwMode="auto">
          <a:xfrm>
            <a:off x="1476375" y="3600450"/>
            <a:ext cx="6096000" cy="32575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4755">
                                            <p:txEl>
                                              <p:pRg st="1" end="1"/>
                                            </p:txEl>
                                          </p:spTgt>
                                        </p:tgtEl>
                                        <p:attrNameLst>
                                          <p:attrName>style.visibility</p:attrName>
                                        </p:attrNameLst>
                                      </p:cBhvr>
                                      <p:to>
                                        <p:strVal val="visible"/>
                                      </p:to>
                                    </p:set>
                                    <p:anim calcmode="lin" valueType="num">
                                      <p:cBhvr additive="base">
                                        <p:cTn id="7" dur="500" fill="hold"/>
                                        <p:tgtEl>
                                          <p:spTgt spid="7475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475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4756"/>
                                        </p:tgtEl>
                                        <p:attrNameLst>
                                          <p:attrName>style.visibility</p:attrName>
                                        </p:attrNameLst>
                                      </p:cBhvr>
                                      <p:to>
                                        <p:strVal val="visible"/>
                                      </p:to>
                                    </p:set>
                                    <p:anim calcmode="lin" valueType="num">
                                      <p:cBhvr additive="base">
                                        <p:cTn id="13" dur="500" fill="hold"/>
                                        <p:tgtEl>
                                          <p:spTgt spid="74756"/>
                                        </p:tgtEl>
                                        <p:attrNameLst>
                                          <p:attrName>ppt_x</p:attrName>
                                        </p:attrNameLst>
                                      </p:cBhvr>
                                      <p:tavLst>
                                        <p:tav tm="0">
                                          <p:val>
                                            <p:strVal val="#ppt_x"/>
                                          </p:val>
                                        </p:tav>
                                        <p:tav tm="100000">
                                          <p:val>
                                            <p:strVal val="#ppt_x"/>
                                          </p:val>
                                        </p:tav>
                                      </p:tavLst>
                                    </p:anim>
                                    <p:anim calcmode="lin" valueType="num">
                                      <p:cBhvr additive="base">
                                        <p:cTn id="14" dur="500" fill="hold"/>
                                        <p:tgtEl>
                                          <p:spTgt spid="7475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4755">
                                            <p:txEl>
                                              <p:pRg st="2" end="2"/>
                                            </p:txEl>
                                          </p:spTgt>
                                        </p:tgtEl>
                                        <p:attrNameLst>
                                          <p:attrName>style.visibility</p:attrName>
                                        </p:attrNameLst>
                                      </p:cBhvr>
                                      <p:to>
                                        <p:strVal val="visible"/>
                                      </p:to>
                                    </p:set>
                                    <p:anim calcmode="lin" valueType="num">
                                      <p:cBhvr additive="base">
                                        <p:cTn id="19" dur="500" fill="hold"/>
                                        <p:tgtEl>
                                          <p:spTgt spid="7475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475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0" y="304800"/>
            <a:ext cx="8964613" cy="3600450"/>
          </a:xfrm>
          <a:prstGeom prst="rect">
            <a:avLst/>
          </a:prstGeom>
          <a:noFill/>
          <a:ln w="9525">
            <a:noFill/>
            <a:miter lim="800000"/>
            <a:headEnd/>
            <a:tailEnd/>
          </a:ln>
        </p:spPr>
        <p:txBody>
          <a:bodyPr>
            <a:spAutoFit/>
          </a:bodyPr>
          <a:lstStyle/>
          <a:p>
            <a:r>
              <a:rPr lang="zh-CN" altLang="en-US" sz="3200" b="1">
                <a:latin typeface="宋体" pitchFamily="2" charset="-122"/>
              </a:rPr>
              <a:t> </a:t>
            </a:r>
            <a:r>
              <a:rPr lang="zh-CN" altLang="en-US" sz="2800" b="1">
                <a:latin typeface="宋体" pitchFamily="2" charset="-122"/>
              </a:rPr>
              <a:t>材料一 “与其等农民自下而上起来解放自己，不如自上而下来解放农民。”   </a:t>
            </a:r>
            <a:r>
              <a:rPr lang="en-US" altLang="zh-CN" sz="2800" b="1">
                <a:latin typeface="宋体" pitchFamily="2" charset="-122"/>
              </a:rPr>
              <a:t>——</a:t>
            </a:r>
            <a:r>
              <a:rPr lang="zh-CN" altLang="en-US" sz="2800" b="1">
                <a:latin typeface="宋体" pitchFamily="2" charset="-122"/>
              </a:rPr>
              <a:t>1856年4月亚历山大二世</a:t>
            </a:r>
          </a:p>
          <a:p>
            <a:r>
              <a:rPr lang="zh-CN" altLang="en-US" sz="2800" b="1">
                <a:latin typeface="宋体" pitchFamily="2" charset="-122"/>
              </a:rPr>
              <a:t> 材料二  “继续拖延只会引起更大的灾祸，对整个国家，特别是对地主会造成有害的、灾难性的后果。”</a:t>
            </a:r>
            <a:endParaRPr lang="en-US" altLang="zh-CN" sz="2800" b="1">
              <a:latin typeface="宋体" pitchFamily="2" charset="-122"/>
            </a:endParaRPr>
          </a:p>
          <a:p>
            <a:r>
              <a:rPr lang="en-US" altLang="zh-CN" sz="2800" b="1">
                <a:latin typeface="宋体" pitchFamily="2" charset="-122"/>
              </a:rPr>
              <a:t>             </a:t>
            </a:r>
            <a:r>
              <a:rPr lang="zh-CN" altLang="en-US" sz="2800" b="1">
                <a:latin typeface="宋体" pitchFamily="2" charset="-122"/>
              </a:rPr>
              <a:t>——1861年亚历山大二世在国务会议上</a:t>
            </a:r>
            <a:endParaRPr lang="en-US" altLang="zh-CN" sz="2800" b="1">
              <a:latin typeface="宋体" pitchFamily="2" charset="-122"/>
            </a:endParaRPr>
          </a:p>
          <a:p>
            <a:r>
              <a:rPr lang="zh-CN" altLang="en-US" sz="2800" b="1">
                <a:latin typeface="宋体" pitchFamily="2" charset="-122"/>
              </a:rPr>
              <a:t> 材料三 </a:t>
            </a:r>
            <a:r>
              <a:rPr lang="zh-CN" altLang="en-US" sz="2800" b="1">
                <a:solidFill>
                  <a:srgbClr val="FF0000"/>
                </a:solidFill>
                <a:latin typeface="宋体" pitchFamily="2" charset="-122"/>
              </a:rPr>
              <a:t>“诸位相信，为了保护地主的利益，凡是能做到的一切都做到了。”</a:t>
            </a:r>
            <a:br>
              <a:rPr lang="zh-CN" altLang="en-US" sz="2800" b="1">
                <a:solidFill>
                  <a:srgbClr val="FF0000"/>
                </a:solidFill>
                <a:latin typeface="宋体" pitchFamily="2" charset="-122"/>
              </a:rPr>
            </a:br>
            <a:r>
              <a:rPr lang="zh-CN" altLang="en-US" sz="2800" b="1">
                <a:latin typeface="宋体" pitchFamily="2" charset="-122"/>
              </a:rPr>
              <a:t>        ——1861年亚历山大二世最后审查改革方案时</a:t>
            </a:r>
          </a:p>
        </p:txBody>
      </p:sp>
      <p:sp>
        <p:nvSpPr>
          <p:cNvPr id="25605" name="Rectangle 5"/>
          <p:cNvSpPr>
            <a:spLocks noChangeArrowheads="1"/>
          </p:cNvSpPr>
          <p:nvPr/>
        </p:nvSpPr>
        <p:spPr bwMode="auto">
          <a:xfrm>
            <a:off x="0" y="4419600"/>
            <a:ext cx="8991600" cy="708025"/>
          </a:xfrm>
          <a:prstGeom prst="rect">
            <a:avLst/>
          </a:prstGeom>
          <a:noFill/>
          <a:ln w="9525">
            <a:noFill/>
            <a:miter lim="800000"/>
            <a:headEnd/>
            <a:tailEnd/>
          </a:ln>
        </p:spPr>
        <p:txBody>
          <a:bodyPr>
            <a:spAutoFit/>
          </a:bodyPr>
          <a:lstStyle/>
          <a:p>
            <a:r>
              <a:rPr lang="zh-CN" altLang="en-US" sz="4000" b="1">
                <a:solidFill>
                  <a:srgbClr val="FF0000"/>
                </a:solidFill>
              </a:rPr>
              <a:t>目的：缓和社会矛盾，挽救统治危机</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5"/>
                                        </p:tgtEl>
                                        <p:attrNameLst>
                                          <p:attrName>style.visibility</p:attrName>
                                        </p:attrNameLst>
                                      </p:cBhvr>
                                      <p:to>
                                        <p:strVal val="visible"/>
                                      </p:to>
                                    </p:set>
                                    <p:anim calcmode="lin" valueType="num">
                                      <p:cBhvr additive="base">
                                        <p:cTn id="7" dur="500" fill="hold"/>
                                        <p:tgtEl>
                                          <p:spTgt spid="25605"/>
                                        </p:tgtEl>
                                        <p:attrNameLst>
                                          <p:attrName>ppt_x</p:attrName>
                                        </p:attrNameLst>
                                      </p:cBhvr>
                                      <p:tavLst>
                                        <p:tav tm="0">
                                          <p:val>
                                            <p:strVal val="#ppt_x"/>
                                          </p:val>
                                        </p:tav>
                                        <p:tav tm="100000">
                                          <p:val>
                                            <p:strVal val="#ppt_x"/>
                                          </p:val>
                                        </p:tav>
                                      </p:tavLst>
                                    </p:anim>
                                    <p:anim calcmode="lin" valueType="num">
                                      <p:cBhvr additive="base">
                                        <p:cTn id="8" dur="500" fill="hold"/>
                                        <p:tgtEl>
                                          <p:spTgt spid="256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矩形 1"/>
          <p:cNvSpPr>
            <a:spLocks noChangeArrowheads="1"/>
          </p:cNvSpPr>
          <p:nvPr/>
        </p:nvSpPr>
        <p:spPr bwMode="auto">
          <a:xfrm>
            <a:off x="228600" y="1600200"/>
            <a:ext cx="8458200" cy="2581275"/>
          </a:xfrm>
          <a:prstGeom prst="rect">
            <a:avLst/>
          </a:prstGeom>
          <a:noFill/>
          <a:ln w="9525">
            <a:noFill/>
            <a:miter lim="800000"/>
            <a:headEnd/>
            <a:tailEnd/>
          </a:ln>
        </p:spPr>
        <p:txBody>
          <a:bodyPr>
            <a:spAutoFit/>
          </a:bodyPr>
          <a:lstStyle/>
          <a:p>
            <a:pPr eaLnBrk="1" hangingPunct="1">
              <a:lnSpc>
                <a:spcPct val="130000"/>
              </a:lnSpc>
            </a:pPr>
            <a:r>
              <a:rPr lang="en-US" altLang="zh-CN" sz="3200" b="1" dirty="0" smtClean="0"/>
              <a:t>1861</a:t>
            </a:r>
            <a:r>
              <a:rPr lang="zh-CN" altLang="en-US" sz="3200" b="1" dirty="0"/>
              <a:t>年，</a:t>
            </a:r>
            <a:r>
              <a:rPr lang="en-US" altLang="zh-CN" sz="3200" b="1" u="sng" dirty="0"/>
              <a:t>____   _____</a:t>
            </a:r>
            <a:r>
              <a:rPr lang="zh-CN" altLang="en-US" sz="3200" b="1" dirty="0"/>
              <a:t>颁布了废除农奴制的法令。法令规定：农奴获得</a:t>
            </a:r>
            <a:r>
              <a:rPr lang="en-US" altLang="zh-CN" sz="3200" b="1" dirty="0"/>
              <a:t>_______</a:t>
            </a:r>
            <a:r>
              <a:rPr lang="zh-CN" altLang="en-US" sz="3200" b="1" dirty="0"/>
              <a:t>，农奴在获得解放的同时，可以获得一份土地，但是必须</a:t>
            </a:r>
            <a:r>
              <a:rPr lang="en-US" altLang="zh-CN" sz="3200" b="1" dirty="0"/>
              <a:t>_______</a:t>
            </a:r>
            <a:r>
              <a:rPr lang="zh-CN" altLang="en-US" sz="3200" b="1" dirty="0"/>
              <a:t>。</a:t>
            </a:r>
            <a:endParaRPr lang="en-US" altLang="zh-CN" sz="3200" b="1" dirty="0"/>
          </a:p>
        </p:txBody>
      </p:sp>
      <p:sp>
        <p:nvSpPr>
          <p:cNvPr id="4" name="矩形 3"/>
          <p:cNvSpPr>
            <a:spLocks noChangeArrowheads="1"/>
          </p:cNvSpPr>
          <p:nvPr/>
        </p:nvSpPr>
        <p:spPr bwMode="auto">
          <a:xfrm>
            <a:off x="2071670" y="1643050"/>
            <a:ext cx="2643206" cy="461665"/>
          </a:xfrm>
          <a:prstGeom prst="rect">
            <a:avLst/>
          </a:prstGeom>
          <a:noFill/>
          <a:ln w="9525">
            <a:noFill/>
            <a:miter lim="800000"/>
            <a:headEnd/>
            <a:tailEnd/>
          </a:ln>
        </p:spPr>
        <p:txBody>
          <a:bodyPr wrap="square">
            <a:spAutoFit/>
          </a:bodyPr>
          <a:lstStyle/>
          <a:p>
            <a:pPr eaLnBrk="1" hangingPunct="1"/>
            <a:r>
              <a:rPr lang="zh-CN" altLang="en-US" sz="2400" b="1" dirty="0">
                <a:solidFill>
                  <a:srgbClr val="FF0000"/>
                </a:solidFill>
              </a:rPr>
              <a:t>亚历山大二世</a:t>
            </a:r>
            <a:endParaRPr lang="zh-CN" altLang="en-US" sz="2400" dirty="0">
              <a:solidFill>
                <a:srgbClr val="FF0000"/>
              </a:solidFill>
            </a:endParaRPr>
          </a:p>
        </p:txBody>
      </p:sp>
      <p:sp>
        <p:nvSpPr>
          <p:cNvPr id="5" name="矩形 4"/>
          <p:cNvSpPr>
            <a:spLocks noChangeArrowheads="1"/>
          </p:cNvSpPr>
          <p:nvPr/>
        </p:nvSpPr>
        <p:spPr bwMode="auto">
          <a:xfrm>
            <a:off x="5786446" y="2214554"/>
            <a:ext cx="2286016" cy="523220"/>
          </a:xfrm>
          <a:prstGeom prst="rect">
            <a:avLst/>
          </a:prstGeom>
          <a:noFill/>
          <a:ln w="9525">
            <a:noFill/>
            <a:miter lim="800000"/>
            <a:headEnd/>
            <a:tailEnd/>
          </a:ln>
        </p:spPr>
        <p:txBody>
          <a:bodyPr wrap="square">
            <a:spAutoFit/>
          </a:bodyPr>
          <a:lstStyle/>
          <a:p>
            <a:pPr eaLnBrk="1" hangingPunct="1"/>
            <a:r>
              <a:rPr lang="zh-CN" altLang="en-US" sz="2800" b="1" dirty="0">
                <a:solidFill>
                  <a:srgbClr val="FF0000"/>
                </a:solidFill>
              </a:rPr>
              <a:t>人身自由</a:t>
            </a:r>
            <a:endParaRPr lang="zh-CN" altLang="en-US" sz="2800" dirty="0">
              <a:solidFill>
                <a:srgbClr val="FF0000"/>
              </a:solidFill>
            </a:endParaRPr>
          </a:p>
        </p:txBody>
      </p:sp>
      <p:sp>
        <p:nvSpPr>
          <p:cNvPr id="6" name="矩形 5"/>
          <p:cNvSpPr>
            <a:spLocks noChangeArrowheads="1"/>
          </p:cNvSpPr>
          <p:nvPr/>
        </p:nvSpPr>
        <p:spPr bwMode="auto">
          <a:xfrm>
            <a:off x="1714480" y="3505200"/>
            <a:ext cx="2000264" cy="523875"/>
          </a:xfrm>
          <a:prstGeom prst="rect">
            <a:avLst/>
          </a:prstGeom>
          <a:noFill/>
          <a:ln w="9525">
            <a:noFill/>
            <a:miter lim="800000"/>
            <a:headEnd/>
            <a:tailEnd/>
          </a:ln>
        </p:spPr>
        <p:txBody>
          <a:bodyPr wrap="square">
            <a:spAutoFit/>
          </a:bodyPr>
          <a:lstStyle/>
          <a:p>
            <a:pPr eaLnBrk="1" hangingPunct="1"/>
            <a:r>
              <a:rPr lang="zh-CN" altLang="en-US" sz="2800" b="1" dirty="0">
                <a:solidFill>
                  <a:srgbClr val="FF0000"/>
                </a:solidFill>
              </a:rPr>
              <a:t>出钱赎买</a:t>
            </a:r>
            <a:endParaRPr lang="zh-CN" altLang="en-US" sz="2800" dirty="0">
              <a:solidFill>
                <a:srgbClr val="FF0000"/>
              </a:solidFill>
            </a:endParaRPr>
          </a:p>
        </p:txBody>
      </p:sp>
      <p:sp>
        <p:nvSpPr>
          <p:cNvPr id="12294" name="椭圆 8"/>
          <p:cNvSpPr>
            <a:spLocks noChangeArrowheads="1"/>
          </p:cNvSpPr>
          <p:nvPr/>
        </p:nvSpPr>
        <p:spPr bwMode="auto">
          <a:xfrm>
            <a:off x="152400" y="152400"/>
            <a:ext cx="2819400" cy="1066800"/>
          </a:xfrm>
          <a:prstGeom prst="ellipse">
            <a:avLst/>
          </a:prstGeom>
          <a:noFill/>
          <a:ln w="63500" algn="ctr">
            <a:solidFill>
              <a:srgbClr val="FF0000"/>
            </a:solidFill>
            <a:round/>
            <a:headEnd/>
            <a:tailEnd/>
          </a:ln>
        </p:spPr>
        <p:txBody>
          <a:bodyPr/>
          <a:lstStyle/>
          <a:p>
            <a:endParaRPr lang="zh-CN" altLang="en-US"/>
          </a:p>
        </p:txBody>
      </p:sp>
      <p:sp>
        <p:nvSpPr>
          <p:cNvPr id="12295" name="矩形 9"/>
          <p:cNvSpPr>
            <a:spLocks noChangeArrowheads="1"/>
          </p:cNvSpPr>
          <p:nvPr/>
        </p:nvSpPr>
        <p:spPr bwMode="auto">
          <a:xfrm>
            <a:off x="457200" y="381000"/>
            <a:ext cx="2243138" cy="708025"/>
          </a:xfrm>
          <a:prstGeom prst="rect">
            <a:avLst/>
          </a:prstGeom>
          <a:noFill/>
          <a:ln w="9525">
            <a:noFill/>
            <a:miter lim="800000"/>
            <a:headEnd/>
            <a:tailEnd/>
          </a:ln>
        </p:spPr>
        <p:txBody>
          <a:bodyPr wrap="none">
            <a:spAutoFit/>
          </a:bodyPr>
          <a:lstStyle/>
          <a:p>
            <a:r>
              <a:rPr lang="zh-CN" altLang="en-US" sz="4000" b="1">
                <a:latin typeface="华文彩云" pitchFamily="2" charset="-122"/>
                <a:ea typeface="华文彩云" pitchFamily="2" charset="-122"/>
              </a:rPr>
              <a:t>自主学习</a:t>
            </a:r>
          </a:p>
        </p:txBody>
      </p:sp>
      <p:sp>
        <p:nvSpPr>
          <p:cNvPr id="8" name="横卷形 7"/>
          <p:cNvSpPr/>
          <p:nvPr/>
        </p:nvSpPr>
        <p:spPr>
          <a:xfrm>
            <a:off x="3071802" y="500042"/>
            <a:ext cx="2286016" cy="1033272"/>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solidFill>
                  <a:srgbClr val="FF0000"/>
                </a:solidFill>
              </a:rPr>
              <a:t>废除奴奴制</a:t>
            </a:r>
            <a:endParaRPr lang="zh-CN" altLang="en-US" sz="28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5"/>
          <p:cNvSpPr txBox="1">
            <a:spLocks noChangeArrowheads="1"/>
          </p:cNvSpPr>
          <p:nvPr/>
        </p:nvSpPr>
        <p:spPr bwMode="auto">
          <a:xfrm>
            <a:off x="152400" y="4953000"/>
            <a:ext cx="8686800" cy="1816100"/>
          </a:xfrm>
          <a:prstGeom prst="rect">
            <a:avLst/>
          </a:prstGeom>
          <a:noFill/>
          <a:ln w="9525">
            <a:noFill/>
            <a:miter lim="800000"/>
            <a:headEnd/>
            <a:tailEnd/>
          </a:ln>
        </p:spPr>
        <p:txBody>
          <a:bodyPr>
            <a:spAutoFit/>
          </a:bodyPr>
          <a:lstStyle/>
          <a:p>
            <a:pPr>
              <a:spcBef>
                <a:spcPct val="50000"/>
              </a:spcBef>
            </a:pPr>
            <a:r>
              <a:rPr lang="en-US" altLang="zh-CN" sz="2800"/>
              <a:t>     </a:t>
            </a:r>
            <a:r>
              <a:rPr lang="zh-CN" altLang="en-US" sz="2800" b="1"/>
              <a:t>这幅图描绘了亚历山大二世改革后，被地主宣布“解放”的农民伏在地上吻自己主人脚面的场面，它表现了这次改革是由农奴主实施，而农民只能被动地接受“恩赐”的情况。</a:t>
            </a:r>
          </a:p>
        </p:txBody>
      </p:sp>
      <p:sp>
        <p:nvSpPr>
          <p:cNvPr id="13315" name="Text Box 6"/>
          <p:cNvSpPr txBox="1">
            <a:spLocks noChangeArrowheads="1"/>
          </p:cNvSpPr>
          <p:nvPr/>
        </p:nvSpPr>
        <p:spPr bwMode="auto">
          <a:xfrm>
            <a:off x="1676400" y="4495800"/>
            <a:ext cx="5824538" cy="584200"/>
          </a:xfrm>
          <a:prstGeom prst="rect">
            <a:avLst/>
          </a:prstGeom>
          <a:noFill/>
          <a:ln w="9525">
            <a:noFill/>
            <a:miter lim="800000"/>
            <a:headEnd/>
            <a:tailEnd/>
          </a:ln>
        </p:spPr>
        <p:txBody>
          <a:bodyPr>
            <a:spAutoFit/>
          </a:bodyPr>
          <a:lstStyle/>
          <a:p>
            <a:r>
              <a:rPr lang="zh-CN" altLang="en-US" sz="3200" b="1">
                <a:solidFill>
                  <a:srgbClr val="FF0000"/>
                </a:solidFill>
                <a:latin typeface="华文行楷" pitchFamily="2" charset="-122"/>
                <a:ea typeface="华文行楷" pitchFamily="2" charset="-122"/>
              </a:rPr>
              <a:t>贵族宣读“解放”农奴的法令</a:t>
            </a:r>
          </a:p>
        </p:txBody>
      </p:sp>
      <p:pic>
        <p:nvPicPr>
          <p:cNvPr id="5" name="Picture 9" descr="20120616163422442235626">
            <a:extLst>
              <a:ext uri="{FF2B5EF4-FFF2-40B4-BE49-F238E27FC236}"/>
            </a:extLst>
          </p:cNvPr>
          <p:cNvPicPr>
            <a:picLocks noChangeAspect="1" noChangeArrowheads="1"/>
          </p:cNvPicPr>
          <p:nvPr/>
        </p:nvPicPr>
        <p:blipFill>
          <a:blip r:embed="rId2" cstate="print">
            <a:extLst>
              <a:ext uri="{28A0092B-C50C-407E-A947-70E740481C1C}"/>
            </a:extLst>
          </a:blip>
          <a:srcRect/>
          <a:stretch>
            <a:fillRect/>
          </a:stretch>
        </p:blipFill>
        <p:spPr bwMode="auto">
          <a:xfrm>
            <a:off x="838201" y="76200"/>
            <a:ext cx="7391400" cy="4419600"/>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4"/>
          <p:cNvPicPr>
            <a:picLocks noChangeAspect="1" noChangeArrowheads="1"/>
          </p:cNvPicPr>
          <p:nvPr/>
        </p:nvPicPr>
        <p:blipFill>
          <a:blip r:embed="rId2" cstate="print"/>
          <a:srcRect/>
          <a:stretch>
            <a:fillRect/>
          </a:stretch>
        </p:blipFill>
        <p:spPr bwMode="auto">
          <a:xfrm>
            <a:off x="4787900" y="71438"/>
            <a:ext cx="4197350" cy="4121150"/>
          </a:xfrm>
          <a:prstGeom prst="rect">
            <a:avLst/>
          </a:prstGeom>
          <a:noFill/>
          <a:ln w="57150" cmpd="thinThick">
            <a:solidFill>
              <a:srgbClr val="800000"/>
            </a:solidFill>
            <a:miter lim="800000"/>
            <a:headEnd/>
            <a:tailEnd/>
          </a:ln>
        </p:spPr>
      </p:pic>
      <p:sp>
        <p:nvSpPr>
          <p:cNvPr id="14339" name="Text Box 3"/>
          <p:cNvSpPr txBox="1">
            <a:spLocks noChangeArrowheads="1"/>
          </p:cNvSpPr>
          <p:nvPr/>
        </p:nvSpPr>
        <p:spPr bwMode="auto">
          <a:xfrm>
            <a:off x="5076825" y="4170363"/>
            <a:ext cx="3529013" cy="519112"/>
          </a:xfrm>
          <a:prstGeom prst="rect">
            <a:avLst/>
          </a:prstGeom>
          <a:noFill/>
          <a:ln w="9525">
            <a:noFill/>
            <a:miter lim="800000"/>
            <a:headEnd/>
            <a:tailEnd/>
          </a:ln>
        </p:spPr>
        <p:txBody>
          <a:bodyPr>
            <a:spAutoFit/>
          </a:bodyPr>
          <a:lstStyle/>
          <a:p>
            <a:pPr algn="ctr">
              <a:spcBef>
                <a:spcPct val="50000"/>
              </a:spcBef>
            </a:pPr>
            <a:r>
              <a:rPr kumimoji="1" lang="zh-CN" altLang="en-US" sz="2800" b="1">
                <a:latin typeface="宋体" pitchFamily="2" charset="-122"/>
              </a:rPr>
              <a:t>农奴制废除后的农民</a:t>
            </a:r>
            <a:endParaRPr kumimoji="1" lang="zh-CN" altLang="en-US" sz="2800">
              <a:latin typeface="宋体" pitchFamily="2" charset="-122"/>
            </a:endParaRPr>
          </a:p>
        </p:txBody>
      </p:sp>
      <p:pic>
        <p:nvPicPr>
          <p:cNvPr id="29700" name="Picture 4" descr="未标题-1 拷贝"/>
          <p:cNvPicPr>
            <a:picLocks noChangeAspect="1" noChangeArrowheads="1"/>
          </p:cNvPicPr>
          <p:nvPr/>
        </p:nvPicPr>
        <p:blipFill>
          <a:blip r:embed="rId3" cstate="print"/>
          <a:srcRect/>
          <a:stretch>
            <a:fillRect/>
          </a:stretch>
        </p:blipFill>
        <p:spPr bwMode="auto">
          <a:xfrm>
            <a:off x="6019800" y="4800600"/>
            <a:ext cx="1393825" cy="1828800"/>
          </a:xfrm>
          <a:prstGeom prst="rect">
            <a:avLst/>
          </a:prstGeom>
          <a:noFill/>
          <a:ln w="9525">
            <a:noFill/>
            <a:miter lim="800000"/>
            <a:headEnd/>
            <a:tailEnd/>
          </a:ln>
        </p:spPr>
      </p:pic>
      <p:sp>
        <p:nvSpPr>
          <p:cNvPr id="29701" name="AutoShape 5"/>
          <p:cNvSpPr>
            <a:spLocks noChangeArrowheads="1"/>
          </p:cNvSpPr>
          <p:nvPr/>
        </p:nvSpPr>
        <p:spPr bwMode="auto">
          <a:xfrm>
            <a:off x="0" y="0"/>
            <a:ext cx="4648200" cy="5562600"/>
          </a:xfrm>
          <a:prstGeom prst="cloudCallout">
            <a:avLst>
              <a:gd name="adj1" fmla="val 75583"/>
              <a:gd name="adj2" fmla="val 52671"/>
            </a:avLst>
          </a:prstGeom>
          <a:solidFill>
            <a:srgbClr val="CCFFCC"/>
          </a:solidFill>
          <a:ln w="22225">
            <a:solidFill>
              <a:srgbClr val="000080"/>
            </a:solidFill>
            <a:round/>
            <a:headEnd/>
            <a:tailEnd/>
          </a:ln>
        </p:spPr>
        <p:txBody>
          <a:bodyPr/>
          <a:lstStyle/>
          <a:p>
            <a:pPr algn="ctr"/>
            <a:r>
              <a:rPr kumimoji="1" lang="zh-CN" altLang="en-US" sz="2800" b="1">
                <a:latin typeface="宋体" pitchFamily="2" charset="-122"/>
              </a:rPr>
              <a:t>沙皇陛下仁慈，让我获得了自由，但是为了得到份地养活全家，我变卖了家里所有能卖的东西才交清了赎金，现在家里穷的就剩下几面墙可以依靠了！</a:t>
            </a:r>
            <a:endParaRPr kumimoji="1" lang="zh-CN" altLang="zh-CN" sz="2800">
              <a:latin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4" presetClass="entr" presetSubtype="0" accel="100000" fill="hold" nodeType="clickEffect">
                                  <p:stCondLst>
                                    <p:cond delay="0"/>
                                  </p:stCondLst>
                                  <p:childTnLst>
                                    <p:set>
                                      <p:cBhvr>
                                        <p:cTn id="6" dur="1" fill="hold">
                                          <p:stCondLst>
                                            <p:cond delay="0"/>
                                          </p:stCondLst>
                                        </p:cTn>
                                        <p:tgtEl>
                                          <p:spTgt spid="29700"/>
                                        </p:tgtEl>
                                        <p:attrNameLst>
                                          <p:attrName>style.visibility</p:attrName>
                                        </p:attrNameLst>
                                      </p:cBhvr>
                                      <p:to>
                                        <p:strVal val="visible"/>
                                      </p:to>
                                    </p:set>
                                    <p:anim calcmode="lin" valueType="num">
                                      <p:cBhvr>
                                        <p:cTn id="7" dur="500" fill="hold"/>
                                        <p:tgtEl>
                                          <p:spTgt spid="29700"/>
                                        </p:tgtEl>
                                        <p:attrNameLst>
                                          <p:attrName>ppt_w</p:attrName>
                                        </p:attrNameLst>
                                      </p:cBhvr>
                                      <p:tavLst>
                                        <p:tav tm="0">
                                          <p:val>
                                            <p:strVal val="#ppt_w*0.05"/>
                                          </p:val>
                                        </p:tav>
                                        <p:tav tm="100000">
                                          <p:val>
                                            <p:strVal val="#ppt_w"/>
                                          </p:val>
                                        </p:tav>
                                      </p:tavLst>
                                    </p:anim>
                                    <p:anim calcmode="lin" valueType="num">
                                      <p:cBhvr>
                                        <p:cTn id="8" dur="500" fill="hold"/>
                                        <p:tgtEl>
                                          <p:spTgt spid="29700"/>
                                        </p:tgtEl>
                                        <p:attrNameLst>
                                          <p:attrName>ppt_h</p:attrName>
                                        </p:attrNameLst>
                                      </p:cBhvr>
                                      <p:tavLst>
                                        <p:tav tm="0">
                                          <p:val>
                                            <p:strVal val="#ppt_h"/>
                                          </p:val>
                                        </p:tav>
                                        <p:tav tm="100000">
                                          <p:val>
                                            <p:strVal val="#ppt_h"/>
                                          </p:val>
                                        </p:tav>
                                      </p:tavLst>
                                    </p:anim>
                                    <p:anim calcmode="lin" valueType="num">
                                      <p:cBhvr>
                                        <p:cTn id="9" dur="500" fill="hold"/>
                                        <p:tgtEl>
                                          <p:spTgt spid="29700"/>
                                        </p:tgtEl>
                                        <p:attrNameLst>
                                          <p:attrName>ppt_x</p:attrName>
                                        </p:attrNameLst>
                                      </p:cBhvr>
                                      <p:tavLst>
                                        <p:tav tm="0">
                                          <p:val>
                                            <p:strVal val="#ppt_x-.2"/>
                                          </p:val>
                                        </p:tav>
                                        <p:tav tm="100000">
                                          <p:val>
                                            <p:strVal val="#ppt_x"/>
                                          </p:val>
                                        </p:tav>
                                      </p:tavLst>
                                    </p:anim>
                                    <p:anim calcmode="lin" valueType="num">
                                      <p:cBhvr>
                                        <p:cTn id="10" dur="500" fill="hold"/>
                                        <p:tgtEl>
                                          <p:spTgt spid="29700"/>
                                        </p:tgtEl>
                                        <p:attrNameLst>
                                          <p:attrName>ppt_y</p:attrName>
                                        </p:attrNameLst>
                                      </p:cBhvr>
                                      <p:tavLst>
                                        <p:tav tm="0">
                                          <p:val>
                                            <p:strVal val="#ppt_y"/>
                                          </p:val>
                                        </p:tav>
                                        <p:tav tm="100000">
                                          <p:val>
                                            <p:strVal val="#ppt_y"/>
                                          </p:val>
                                        </p:tav>
                                      </p:tavLst>
                                    </p:anim>
                                    <p:animEffect transition="in" filter="fade">
                                      <p:cBhvr>
                                        <p:cTn id="11" dur="500"/>
                                        <p:tgtEl>
                                          <p:spTgt spid="29700"/>
                                        </p:tgtEl>
                                      </p:cBhvr>
                                    </p:animEffect>
                                  </p:childTnLst>
                                </p:cTn>
                              </p:par>
                              <p:par>
                                <p:cTn id="12" presetID="27" presetClass="entr" presetSubtype="0" fill="hold" grpId="0" nodeType="withEffect">
                                  <p:stCondLst>
                                    <p:cond delay="0"/>
                                  </p:stCondLst>
                                  <p:iterate type="lt">
                                    <p:tmPct val="50000"/>
                                  </p:iterate>
                                  <p:childTnLst>
                                    <p:set>
                                      <p:cBhvr>
                                        <p:cTn id="13" dur="1" fill="hold">
                                          <p:stCondLst>
                                            <p:cond delay="0"/>
                                          </p:stCondLst>
                                        </p:cTn>
                                        <p:tgtEl>
                                          <p:spTgt spid="29701"/>
                                        </p:tgtEl>
                                        <p:attrNameLst>
                                          <p:attrName>style.visibility</p:attrName>
                                        </p:attrNameLst>
                                      </p:cBhvr>
                                      <p:to>
                                        <p:strVal val="visible"/>
                                      </p:to>
                                    </p:set>
                                    <p:anim calcmode="discrete" valueType="clr">
                                      <p:cBhvr override="childStyle">
                                        <p:cTn id="14" dur="80"/>
                                        <p:tgtEl>
                                          <p:spTgt spid="29701"/>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29701"/>
                                        </p:tgtEl>
                                        <p:attrNameLst>
                                          <p:attrName>fillcolor</p:attrName>
                                        </p:attrNameLst>
                                      </p:cBhvr>
                                      <p:tavLst>
                                        <p:tav tm="0">
                                          <p:val>
                                            <p:clrVal>
                                              <a:schemeClr val="accent2"/>
                                            </p:clrVal>
                                          </p:val>
                                        </p:tav>
                                        <p:tav tm="50000">
                                          <p:val>
                                            <p:clrVal>
                                              <a:schemeClr val="hlink"/>
                                            </p:clrVal>
                                          </p:val>
                                        </p:tav>
                                      </p:tavLst>
                                    </p:anim>
                                    <p:set>
                                      <p:cBhvr>
                                        <p:cTn id="16" dur="80"/>
                                        <p:tgtEl>
                                          <p:spTgt spid="2970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685800" y="2133600"/>
            <a:ext cx="7924800" cy="2736850"/>
          </a:xfrm>
          <a:prstGeom prst="rect">
            <a:avLst/>
          </a:prstGeom>
          <a:solidFill>
            <a:srgbClr val="FFFF99">
              <a:alpha val="41960"/>
            </a:srgbClr>
          </a:solidFill>
          <a:ln w="31750">
            <a:solidFill>
              <a:srgbClr val="FF9900"/>
            </a:solidFill>
            <a:miter lim="800000"/>
            <a:headEnd/>
            <a:tailEnd/>
          </a:ln>
          <a:effectLst/>
          <a:extLst>
            <a:ext uri="{AF507438-7753-43E0-B8FC-AC1667EBCBE1}"/>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defRPr/>
            </a:pPr>
            <a:endParaRPr lang="zh-CN" altLang="en-US" sz="1800">
              <a:latin typeface="+mn-ea"/>
              <a:ea typeface="+mn-ea"/>
            </a:endParaRPr>
          </a:p>
        </p:txBody>
      </p:sp>
      <p:sp>
        <p:nvSpPr>
          <p:cNvPr id="12291" name="Text Box 3"/>
          <p:cNvSpPr txBox="1">
            <a:spLocks noChangeArrowheads="1"/>
          </p:cNvSpPr>
          <p:nvPr/>
        </p:nvSpPr>
        <p:spPr bwMode="auto">
          <a:xfrm>
            <a:off x="2124075" y="2444750"/>
            <a:ext cx="4895850" cy="457200"/>
          </a:xfrm>
          <a:prstGeom prst="rect">
            <a:avLst/>
          </a:prstGeom>
          <a:noFill/>
          <a:ln>
            <a:noFill/>
          </a:ln>
          <a:effectLst/>
          <a:extLst>
            <a:ext uri="{909E8E84-426E-40DD-AFC4-6F175D3DCCD1}"/>
            <a:ext uri="{91240B29-F687-4F45-9708-019B960494DF}"/>
            <a:ext uri="{AF507438-7753-43E0-B8FC-AC1667EBCBE1}"/>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en-US" altLang="zh-CN" sz="2400" dirty="0">
                <a:latin typeface="+mn-ea"/>
                <a:ea typeface="+mn-ea"/>
              </a:rPr>
              <a:t>1861</a:t>
            </a:r>
            <a:r>
              <a:rPr lang="zh-CN" altLang="en-US" sz="2400" dirty="0">
                <a:latin typeface="+mn-ea"/>
                <a:ea typeface="+mn-ea"/>
              </a:rPr>
              <a:t>年改革后俄国工人数量变化表</a:t>
            </a:r>
          </a:p>
        </p:txBody>
      </p:sp>
      <p:graphicFrame>
        <p:nvGraphicFramePr>
          <p:cNvPr id="34820" name="Group 4"/>
          <p:cNvGraphicFramePr>
            <a:graphicFrameLocks noGrp="1"/>
          </p:cNvGraphicFramePr>
          <p:nvPr/>
        </p:nvGraphicFramePr>
        <p:xfrm>
          <a:off x="1116013" y="3068638"/>
          <a:ext cx="7200900" cy="1152525"/>
        </p:xfrm>
        <a:graphic>
          <a:graphicData uri="http://schemas.openxmlformats.org/drawingml/2006/table">
            <a:tbl>
              <a:tblPr/>
              <a:tblGrid>
                <a:gridCol w="1800225">
                  <a:extLst>
                    <a:ext uri="{9D8B030D-6E8A-4147-A177-3AD203B41FA5}"/>
                  </a:extLst>
                </a:gridCol>
                <a:gridCol w="1800225">
                  <a:extLst>
                    <a:ext uri="{9D8B030D-6E8A-4147-A177-3AD203B41FA5}"/>
                  </a:extLst>
                </a:gridCol>
                <a:gridCol w="1727745">
                  <a:extLst>
                    <a:ext uri="{9D8B030D-6E8A-4147-A177-3AD203B41FA5}"/>
                  </a:extLst>
                </a:gridCol>
                <a:gridCol w="1872705">
                  <a:extLst>
                    <a:ext uri="{9D8B030D-6E8A-4147-A177-3AD203B41FA5}"/>
                  </a:extLst>
                </a:gridCol>
              </a:tblGrid>
              <a:tr h="579437">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rPr>
                        <a:t>时间（年） </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rPr>
                        <a:t>1865</a:t>
                      </a:r>
                      <a:r>
                        <a:rPr kumimoji="0" lang="zh-CN" altLang="en-US"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rPr>
                        <a:t>年</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rPr>
                        <a:t>1890</a:t>
                      </a:r>
                      <a:r>
                        <a:rPr kumimoji="0" lang="zh-CN" altLang="en-US"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rPr>
                        <a:t>年</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rPr>
                        <a:t>1898</a:t>
                      </a:r>
                      <a:r>
                        <a:rPr kumimoji="0" lang="zh-CN" altLang="en-US"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rPr>
                        <a:t>年</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extLst>
              </a:tr>
              <a:tr h="573088">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rPr>
                        <a:t>数量（人） </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rPr>
                        <a:t>38.1</a:t>
                      </a:r>
                      <a:r>
                        <a:rPr kumimoji="0" lang="zh-CN" altLang="en-US"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rPr>
                        <a:t>万</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dirty="0">
                          <a:ln>
                            <a:noFill/>
                          </a:ln>
                          <a:solidFill>
                            <a:schemeClr val="tx1"/>
                          </a:solidFill>
                          <a:effectLst/>
                          <a:latin typeface="方正姚体" panose="02010601030101010101" pitchFamily="2" charset="-122"/>
                          <a:ea typeface="方正姚体" panose="02010601030101010101" pitchFamily="2" charset="-122"/>
                        </a:rPr>
                        <a:t>162</a:t>
                      </a:r>
                      <a:r>
                        <a:rPr kumimoji="0" lang="zh-CN" altLang="en-US" sz="2000" b="0" i="0" u="none" strike="noStrike" cap="none" normalizeH="0" baseline="0" dirty="0">
                          <a:ln>
                            <a:noFill/>
                          </a:ln>
                          <a:solidFill>
                            <a:schemeClr val="tx1"/>
                          </a:solidFill>
                          <a:effectLst/>
                          <a:latin typeface="方正姚体" panose="02010601030101010101" pitchFamily="2" charset="-122"/>
                          <a:ea typeface="方正姚体" panose="02010601030101010101" pitchFamily="2" charset="-122"/>
                        </a:rPr>
                        <a:t>万</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dirty="0">
                          <a:ln>
                            <a:noFill/>
                          </a:ln>
                          <a:solidFill>
                            <a:schemeClr val="tx1"/>
                          </a:solidFill>
                          <a:effectLst/>
                          <a:latin typeface="方正姚体" panose="02010601030101010101" pitchFamily="2" charset="-122"/>
                          <a:ea typeface="方正姚体" panose="02010601030101010101" pitchFamily="2" charset="-122"/>
                        </a:rPr>
                        <a:t>300</a:t>
                      </a:r>
                      <a:r>
                        <a:rPr kumimoji="0" lang="zh-CN" altLang="en-US" sz="2000" b="0" i="0" u="none" strike="noStrike" cap="none" normalizeH="0" baseline="0" dirty="0">
                          <a:ln>
                            <a:noFill/>
                          </a:ln>
                          <a:solidFill>
                            <a:schemeClr val="tx1"/>
                          </a:solidFill>
                          <a:effectLst/>
                          <a:latin typeface="方正姚体" panose="02010601030101010101" pitchFamily="2" charset="-122"/>
                          <a:ea typeface="方正姚体" panose="02010601030101010101" pitchFamily="2" charset="-122"/>
                        </a:rPr>
                        <a:t>万</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extLst>
              </a:tr>
            </a:tbl>
          </a:graphicData>
        </a:graphic>
      </p:graphicFrame>
      <p:sp>
        <p:nvSpPr>
          <p:cNvPr id="12309" name="Text Box 21"/>
          <p:cNvSpPr txBox="1">
            <a:spLocks noChangeArrowheads="1"/>
          </p:cNvSpPr>
          <p:nvPr/>
        </p:nvSpPr>
        <p:spPr bwMode="auto">
          <a:xfrm>
            <a:off x="4718050" y="4418013"/>
            <a:ext cx="4067175" cy="396875"/>
          </a:xfrm>
          <a:prstGeom prst="rect">
            <a:avLst/>
          </a:prstGeom>
          <a:noFill/>
          <a:ln>
            <a:noFill/>
          </a:ln>
          <a:effectLst/>
          <a:extLst>
            <a:ext uri="{909E8E84-426E-40DD-AFC4-6F175D3DCCD1}"/>
            <a:ext uri="{91240B29-F687-4F45-9708-019B960494DF}"/>
            <a:ext uri="{AF507438-7753-43E0-B8FC-AC1667EBCBE1}"/>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en-US" altLang="zh-CN" sz="2000">
                <a:latin typeface="+mn-ea"/>
                <a:ea typeface="+mn-ea"/>
              </a:rPr>
              <a:t>——</a:t>
            </a:r>
            <a:r>
              <a:rPr lang="zh-CN" altLang="en-US" sz="2000">
                <a:latin typeface="+mn-ea"/>
                <a:ea typeface="+mn-ea"/>
              </a:rPr>
              <a:t>斯塔夫里阿诺斯</a:t>
            </a:r>
            <a:r>
              <a:rPr lang="en-US" altLang="zh-CN" sz="2000">
                <a:latin typeface="+mn-ea"/>
                <a:ea typeface="+mn-ea"/>
              </a:rPr>
              <a:t>《</a:t>
            </a:r>
            <a:r>
              <a:rPr lang="zh-CN" altLang="en-US" sz="2000">
                <a:latin typeface="+mn-ea"/>
                <a:ea typeface="+mn-ea"/>
              </a:rPr>
              <a:t>全球通史</a:t>
            </a:r>
            <a:r>
              <a:rPr lang="en-US" altLang="zh-CN" sz="2000">
                <a:latin typeface="+mn-ea"/>
                <a:ea typeface="+mn-ea"/>
              </a:rPr>
              <a:t>》</a:t>
            </a:r>
          </a:p>
        </p:txBody>
      </p:sp>
      <p:sp>
        <p:nvSpPr>
          <p:cNvPr id="15382" name="Text Box 23"/>
          <p:cNvSpPr txBox="1">
            <a:spLocks noChangeArrowheads="1"/>
          </p:cNvSpPr>
          <p:nvPr/>
        </p:nvSpPr>
        <p:spPr bwMode="auto">
          <a:xfrm>
            <a:off x="990600" y="838200"/>
            <a:ext cx="6911975" cy="969963"/>
          </a:xfrm>
          <a:prstGeom prst="rect">
            <a:avLst/>
          </a:prstGeom>
          <a:noFill/>
          <a:ln w="25400">
            <a:solidFill>
              <a:schemeClr val="tx1"/>
            </a:solidFill>
            <a:miter lim="800000"/>
            <a:headEnd/>
            <a:tailEnd/>
          </a:ln>
        </p:spPr>
        <p:txBody>
          <a:bodyPr>
            <a:spAutoFit/>
          </a:bodyPr>
          <a:lstStyle/>
          <a:p>
            <a:pPr algn="just"/>
            <a:r>
              <a:rPr lang="zh-CN" altLang="en-US" sz="2800" b="1">
                <a:latin typeface="新宋体" pitchFamily="49" charset="-122"/>
                <a:ea typeface="新宋体" pitchFamily="49" charset="-122"/>
              </a:rPr>
              <a:t>内容</a:t>
            </a:r>
            <a:r>
              <a:rPr lang="en-US" altLang="zh-CN" sz="2800" b="1">
                <a:latin typeface="新宋体" pitchFamily="49" charset="-122"/>
                <a:ea typeface="新宋体" pitchFamily="49" charset="-122"/>
              </a:rPr>
              <a:t>1</a:t>
            </a:r>
            <a:r>
              <a:rPr lang="zh-CN" altLang="en-US" sz="2800" b="1">
                <a:latin typeface="新宋体" pitchFamily="49" charset="-122"/>
                <a:ea typeface="新宋体" pitchFamily="49" charset="-122"/>
              </a:rPr>
              <a:t>：农奴在法律上是“自由人”；地主再也不许买卖农奴和干涉他们的生活；</a:t>
            </a:r>
          </a:p>
        </p:txBody>
      </p:sp>
      <p:sp>
        <p:nvSpPr>
          <p:cNvPr id="34841" name="Text Box 25"/>
          <p:cNvSpPr txBox="1">
            <a:spLocks noChangeArrowheads="1"/>
          </p:cNvSpPr>
          <p:nvPr/>
        </p:nvSpPr>
        <p:spPr bwMode="auto">
          <a:xfrm>
            <a:off x="838200" y="5373688"/>
            <a:ext cx="7315200" cy="584200"/>
          </a:xfrm>
          <a:prstGeom prst="rect">
            <a:avLst/>
          </a:prstGeom>
          <a:ln/>
          <a:extLst>
            <a:ext uri="{909E8E84-426E-40DD-AFC4-6F175D3DCCD1}"/>
            <a:ext uri="{91240B29-F687-4F45-9708-019B960494DF}"/>
            <a:ext uri="{AF507438-7753-43E0-B8FC-AC1667EBCBE1}"/>
          </a:extLst>
        </p:spPr>
        <p:style>
          <a:lnRef idx="2">
            <a:schemeClr val="dk1"/>
          </a:lnRef>
          <a:fillRef idx="1">
            <a:schemeClr val="lt1"/>
          </a:fillRef>
          <a:effectRef idx="0">
            <a:schemeClr val="dk1"/>
          </a:effectRef>
          <a:fontRef idx="minor">
            <a:schemeClr val="dk1"/>
          </a:fontRef>
        </p:style>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zh-CN" altLang="en-US" b="1" dirty="0" smtClean="0">
                <a:solidFill>
                  <a:srgbClr val="000099"/>
                </a:solidFill>
                <a:latin typeface="+mn-ea"/>
                <a:ea typeface="+mn-ea"/>
              </a:rPr>
              <a:t>为俄国资本主义</a:t>
            </a:r>
            <a:r>
              <a:rPr lang="zh-CN" altLang="en-US" b="1" dirty="0">
                <a:solidFill>
                  <a:srgbClr val="000099"/>
                </a:solidFill>
                <a:latin typeface="+mn-ea"/>
                <a:ea typeface="+mn-ea"/>
              </a:rPr>
              <a:t>的发展提供了</a:t>
            </a:r>
            <a:r>
              <a:rPr lang="zh-CN" altLang="en-US" b="1" dirty="0">
                <a:solidFill>
                  <a:srgbClr val="FF0000"/>
                </a:solidFill>
                <a:latin typeface="+mn-ea"/>
                <a:ea typeface="+mn-ea"/>
              </a:rPr>
              <a:t>劳动力</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4841"/>
                                        </p:tgtEl>
                                        <p:attrNameLst>
                                          <p:attrName>style.visibility</p:attrName>
                                        </p:attrNameLst>
                                      </p:cBhvr>
                                      <p:to>
                                        <p:strVal val="visible"/>
                                      </p:to>
                                    </p:set>
                                    <p:animEffect transition="in" filter="diamond(in)">
                                      <p:cBhvr>
                                        <p:cTn id="7" dur="2000"/>
                                        <p:tgtEl>
                                          <p:spTgt spid="348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41"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ChangeArrowheads="1"/>
          </p:cNvSpPr>
          <p:nvPr/>
        </p:nvSpPr>
        <p:spPr bwMode="auto">
          <a:xfrm>
            <a:off x="468313" y="2565400"/>
            <a:ext cx="8351837" cy="3455988"/>
          </a:xfrm>
          <a:prstGeom prst="rect">
            <a:avLst/>
          </a:prstGeom>
          <a:solidFill>
            <a:srgbClr val="FFFF99">
              <a:alpha val="41960"/>
            </a:srgbClr>
          </a:solidFill>
          <a:ln w="31750">
            <a:solidFill>
              <a:srgbClr val="FF9900"/>
            </a:solidFill>
            <a:miter lim="800000"/>
            <a:headEnd/>
            <a:tailEnd/>
          </a:ln>
          <a:effectLst/>
          <a:extLst>
            <a:ext uri="{AF507438-7753-43E0-B8FC-AC1667EBCBE1}"/>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defRPr/>
            </a:pPr>
            <a:endParaRPr lang="zh-CN" altLang="en-US" sz="1800">
              <a:latin typeface="+mn-ea"/>
              <a:ea typeface="+mn-ea"/>
            </a:endParaRPr>
          </a:p>
        </p:txBody>
      </p:sp>
      <p:sp>
        <p:nvSpPr>
          <p:cNvPr id="13315" name="Text Box 4"/>
          <p:cNvSpPr txBox="1">
            <a:spLocks noChangeArrowheads="1"/>
          </p:cNvSpPr>
          <p:nvPr/>
        </p:nvSpPr>
        <p:spPr bwMode="auto">
          <a:xfrm>
            <a:off x="1800225" y="2727325"/>
            <a:ext cx="5688013" cy="457200"/>
          </a:xfrm>
          <a:prstGeom prst="rect">
            <a:avLst/>
          </a:prstGeom>
          <a:noFill/>
          <a:ln>
            <a:noFill/>
          </a:ln>
          <a:extLst>
            <a:ext uri="{909E8E84-426E-40DD-AFC4-6F175D3DCCD1}"/>
            <a:ext uri="{91240B29-F687-4F45-9708-019B960494DF}"/>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defRPr/>
            </a:pPr>
            <a:r>
              <a:rPr lang="en-US" altLang="zh-CN" sz="2400" dirty="0">
                <a:latin typeface="+mn-ea"/>
                <a:ea typeface="+mn-ea"/>
                <a:sym typeface="宋体" panose="02010600030101010101" pitchFamily="2" charset="-122"/>
              </a:rPr>
              <a:t>19</a:t>
            </a:r>
            <a:r>
              <a:rPr lang="zh-CN" altLang="en-US" sz="2400" dirty="0">
                <a:latin typeface="+mn-ea"/>
                <a:ea typeface="+mn-ea"/>
                <a:sym typeface="宋体" panose="02010600030101010101" pitchFamily="2" charset="-122"/>
              </a:rPr>
              <a:t>世纪</a:t>
            </a:r>
            <a:r>
              <a:rPr lang="en-US" altLang="zh-CN" sz="2400" dirty="0">
                <a:latin typeface="+mn-ea"/>
                <a:ea typeface="+mn-ea"/>
                <a:sym typeface="宋体" panose="02010600030101010101" pitchFamily="2" charset="-122"/>
              </a:rPr>
              <a:t>60</a:t>
            </a:r>
            <a:r>
              <a:rPr lang="zh-CN" altLang="en-US" sz="2400" dirty="0">
                <a:latin typeface="+mn-ea"/>
                <a:ea typeface="+mn-ea"/>
                <a:sym typeface="宋体" panose="02010600030101010101" pitchFamily="2" charset="-122"/>
              </a:rPr>
              <a:t>－</a:t>
            </a:r>
            <a:r>
              <a:rPr lang="en-US" altLang="zh-CN" sz="2400" dirty="0">
                <a:latin typeface="+mn-ea"/>
                <a:ea typeface="+mn-ea"/>
                <a:sym typeface="宋体" panose="02010600030101010101" pitchFamily="2" charset="-122"/>
              </a:rPr>
              <a:t>70</a:t>
            </a:r>
            <a:r>
              <a:rPr lang="zh-CN" altLang="en-US" sz="2400" dirty="0">
                <a:latin typeface="+mn-ea"/>
                <a:ea typeface="+mn-ea"/>
                <a:sym typeface="宋体" panose="02010600030101010101" pitchFamily="2" charset="-122"/>
              </a:rPr>
              <a:t>年代俄国机器制造业统计表</a:t>
            </a:r>
          </a:p>
        </p:txBody>
      </p:sp>
      <p:graphicFrame>
        <p:nvGraphicFramePr>
          <p:cNvPr id="35845" name="Group 5"/>
          <p:cNvGraphicFramePr>
            <a:graphicFrameLocks noGrp="1"/>
          </p:cNvGraphicFramePr>
          <p:nvPr/>
        </p:nvGraphicFramePr>
        <p:xfrm>
          <a:off x="1074738" y="3427413"/>
          <a:ext cx="7067550" cy="1873251"/>
        </p:xfrm>
        <a:graphic>
          <a:graphicData uri="http://schemas.openxmlformats.org/drawingml/2006/table">
            <a:tbl>
              <a:tblPr/>
              <a:tblGrid>
                <a:gridCol w="1392238">
                  <a:extLst>
                    <a:ext uri="{9D8B030D-6E8A-4147-A177-3AD203B41FA5}"/>
                  </a:extLst>
                </a:gridCol>
                <a:gridCol w="1760537">
                  <a:extLst>
                    <a:ext uri="{9D8B030D-6E8A-4147-A177-3AD203B41FA5}"/>
                  </a:extLst>
                </a:gridCol>
                <a:gridCol w="1957388">
                  <a:extLst>
                    <a:ext uri="{9D8B030D-6E8A-4147-A177-3AD203B41FA5}"/>
                  </a:extLst>
                </a:gridCol>
                <a:gridCol w="1957387">
                  <a:extLst>
                    <a:ext uri="{9D8B030D-6E8A-4147-A177-3AD203B41FA5}"/>
                  </a:extLst>
                </a:gridCol>
              </a:tblGrid>
              <a:tr h="792163">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时间</a:t>
                      </a:r>
                    </a:p>
                  </a:txBody>
                  <a:tcPr anchor="ctr" anchorCtr="1"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企业数</a:t>
                      </a:r>
                      <a:r>
                        <a:rPr kumimoji="0" lang="en-US" altLang="zh-CN"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a:t>
                      </a:r>
                      <a:r>
                        <a:rPr kumimoji="0" lang="zh-CN" altLang="en-US"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家</a:t>
                      </a:r>
                      <a:r>
                        <a:rPr kumimoji="0" lang="en-US" altLang="zh-CN"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a:t>
                      </a:r>
                    </a:p>
                  </a:txBody>
                  <a:tcPr anchor="ctr" anchorCtr="1"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工人数</a:t>
                      </a:r>
                      <a:r>
                        <a:rPr kumimoji="0" lang="en-US" altLang="zh-CN"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a:t>
                      </a:r>
                      <a:r>
                        <a:rPr kumimoji="0" lang="zh-CN" altLang="en-US"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人</a:t>
                      </a:r>
                      <a:r>
                        <a:rPr kumimoji="0" lang="en-US" altLang="zh-CN"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a:t>
                      </a:r>
                    </a:p>
                  </a:txBody>
                  <a:tcPr anchor="ctr" anchorCtr="1"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产值</a:t>
                      </a:r>
                      <a:r>
                        <a:rPr kumimoji="0" lang="en-US" altLang="zh-CN"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a:t>
                      </a:r>
                      <a:r>
                        <a:rPr kumimoji="0" lang="zh-CN" altLang="en-US"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千卢布</a:t>
                      </a:r>
                      <a:r>
                        <a:rPr kumimoji="0" lang="en-US" altLang="zh-CN"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a:t>
                      </a:r>
                    </a:p>
                  </a:txBody>
                  <a:tcPr anchor="ctr" anchorCtr="1"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531813">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1860</a:t>
                      </a:r>
                      <a:r>
                        <a:rPr kumimoji="0" lang="zh-CN" altLang="en-US"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年</a:t>
                      </a:r>
                    </a:p>
                  </a:txBody>
                  <a:tcPr anchor="ctr" anchorCtr="1"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99</a:t>
                      </a:r>
                    </a:p>
                  </a:txBody>
                  <a:tcPr anchor="ctr" anchorCtr="1"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11600</a:t>
                      </a:r>
                    </a:p>
                  </a:txBody>
                  <a:tcPr anchor="ctr" anchorCtr="1"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7954</a:t>
                      </a:r>
                    </a:p>
                  </a:txBody>
                  <a:tcPr anchor="ctr" anchorCtr="1"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549275">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dirty="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1879</a:t>
                      </a:r>
                      <a:r>
                        <a:rPr kumimoji="0" lang="zh-CN" altLang="en-US" sz="2000" b="0" i="0" u="none" strike="noStrike" cap="none" normalizeH="0" baseline="0" dirty="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年</a:t>
                      </a:r>
                    </a:p>
                  </a:txBody>
                  <a:tcPr anchor="ctr" anchorCtr="1"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187</a:t>
                      </a:r>
                    </a:p>
                  </a:txBody>
                  <a:tcPr anchor="ctr" anchorCtr="1"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42000</a:t>
                      </a:r>
                    </a:p>
                  </a:txBody>
                  <a:tcPr anchor="ctr" anchorCtr="1"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dirty="0">
                          <a:ln>
                            <a:noFill/>
                          </a:ln>
                          <a:solidFill>
                            <a:schemeClr val="tx1"/>
                          </a:solidFill>
                          <a:effectLst/>
                          <a:latin typeface="方正姚体" panose="02010601030101010101" pitchFamily="2" charset="-122"/>
                          <a:ea typeface="方正姚体" panose="02010601030101010101" pitchFamily="2" charset="-122"/>
                          <a:sym typeface="宋体" panose="02010600030101010101" pitchFamily="2" charset="-122"/>
                        </a:rPr>
                        <a:t>51937</a:t>
                      </a:r>
                    </a:p>
                  </a:txBody>
                  <a:tcPr anchor="ctr" anchorCtr="1"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bl>
          </a:graphicData>
        </a:graphic>
      </p:graphicFrame>
      <p:sp>
        <p:nvSpPr>
          <p:cNvPr id="13338" name="Text Box 49"/>
          <p:cNvSpPr txBox="1">
            <a:spLocks noChangeArrowheads="1"/>
          </p:cNvSpPr>
          <p:nvPr/>
        </p:nvSpPr>
        <p:spPr bwMode="auto">
          <a:xfrm>
            <a:off x="1120775" y="5449888"/>
            <a:ext cx="7673975" cy="461962"/>
          </a:xfrm>
          <a:prstGeom prst="rect">
            <a:avLst/>
          </a:prstGeom>
          <a:noFill/>
          <a:ln>
            <a:noFill/>
          </a:ln>
          <a:extLst>
            <a:ext uri="{909E8E84-426E-40DD-AFC4-6F175D3DCCD1}"/>
            <a:ext uri="{91240B29-F687-4F45-9708-019B960494DF}"/>
          </a:extLst>
        </p:spPr>
        <p:txBody>
          <a:bodyPr>
            <a:spAutoFit/>
          </a:bodyPr>
          <a:lstStyle>
            <a:lvl1pPr indent="108585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defRPr/>
            </a:pPr>
            <a:r>
              <a:rPr lang="en-US" altLang="zh-CN" sz="2400" dirty="0">
                <a:solidFill>
                  <a:srgbClr val="000000"/>
                </a:solidFill>
                <a:latin typeface="+mn-ea"/>
                <a:ea typeface="+mn-ea"/>
                <a:sym typeface="楷体_GB2312" pitchFamily="49" charset="-122"/>
              </a:rPr>
              <a:t>——</a:t>
            </a:r>
            <a:r>
              <a:rPr lang="zh-CN" altLang="en-US" sz="2400" dirty="0">
                <a:solidFill>
                  <a:srgbClr val="000000"/>
                </a:solidFill>
                <a:latin typeface="+mn-ea"/>
                <a:ea typeface="+mn-ea"/>
              </a:rPr>
              <a:t>刘祖熙</a:t>
            </a:r>
            <a:r>
              <a:rPr lang="zh-CN" altLang="en-US" sz="2400" dirty="0">
                <a:latin typeface="+mn-ea"/>
                <a:ea typeface="+mn-ea"/>
              </a:rPr>
              <a:t> </a:t>
            </a:r>
            <a:r>
              <a:rPr lang="en-US" altLang="zh-CN" sz="2400" dirty="0">
                <a:solidFill>
                  <a:srgbClr val="000000"/>
                </a:solidFill>
                <a:latin typeface="+mn-ea"/>
                <a:ea typeface="+mn-ea"/>
                <a:sym typeface="楷体_GB2312" pitchFamily="49" charset="-122"/>
              </a:rPr>
              <a:t>《</a:t>
            </a:r>
            <a:r>
              <a:rPr lang="zh-CN" altLang="en-US" sz="2400" dirty="0">
                <a:solidFill>
                  <a:srgbClr val="000000"/>
                </a:solidFill>
                <a:latin typeface="+mn-ea"/>
                <a:ea typeface="+mn-ea"/>
                <a:sym typeface="楷体_GB2312" pitchFamily="49" charset="-122"/>
              </a:rPr>
              <a:t>改革与革命──俄国现代化研究</a:t>
            </a:r>
            <a:r>
              <a:rPr lang="en-US" altLang="zh-CN" sz="2400" dirty="0">
                <a:solidFill>
                  <a:srgbClr val="000000"/>
                </a:solidFill>
                <a:latin typeface="+mn-ea"/>
                <a:ea typeface="+mn-ea"/>
                <a:sym typeface="楷体_GB2312" pitchFamily="49" charset="-122"/>
              </a:rPr>
              <a:t>》</a:t>
            </a:r>
          </a:p>
        </p:txBody>
      </p:sp>
      <p:sp>
        <p:nvSpPr>
          <p:cNvPr id="35891" name="Text Box 51"/>
          <p:cNvSpPr txBox="1">
            <a:spLocks noChangeArrowheads="1"/>
          </p:cNvSpPr>
          <p:nvPr/>
        </p:nvSpPr>
        <p:spPr bwMode="auto">
          <a:xfrm>
            <a:off x="1143000" y="1814513"/>
            <a:ext cx="6934200" cy="584200"/>
          </a:xfrm>
          <a:prstGeom prst="rect">
            <a:avLst/>
          </a:prstGeom>
          <a:ln/>
          <a:extLst>
            <a:ext uri="{909E8E84-426E-40DD-AFC4-6F175D3DCCD1}"/>
            <a:ext uri="{91240B29-F687-4F45-9708-019B960494DF}"/>
            <a:ext uri="{AF507438-7753-43E0-B8FC-AC1667EBCBE1}"/>
          </a:extLst>
        </p:spPr>
        <p:style>
          <a:lnRef idx="2">
            <a:schemeClr val="dk1"/>
          </a:lnRef>
          <a:fillRef idx="1">
            <a:schemeClr val="lt1"/>
          </a:fillRef>
          <a:effectRef idx="0">
            <a:schemeClr val="dk1"/>
          </a:effectRef>
          <a:fontRef idx="minor">
            <a:schemeClr val="dk1"/>
          </a:fontRef>
        </p:style>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zh-CN" altLang="en-US" b="1" dirty="0" smtClean="0">
                <a:solidFill>
                  <a:srgbClr val="000099"/>
                </a:solidFill>
                <a:latin typeface="+mn-ea"/>
                <a:ea typeface="+mn-ea"/>
              </a:rPr>
              <a:t>为俄国资本主义</a:t>
            </a:r>
            <a:r>
              <a:rPr lang="zh-CN" altLang="en-US" b="1" dirty="0">
                <a:solidFill>
                  <a:srgbClr val="000099"/>
                </a:solidFill>
                <a:latin typeface="+mn-ea"/>
                <a:ea typeface="+mn-ea"/>
              </a:rPr>
              <a:t>的发展提供了</a:t>
            </a:r>
            <a:r>
              <a:rPr lang="zh-CN" altLang="en-US" b="1" dirty="0">
                <a:solidFill>
                  <a:srgbClr val="FF0000"/>
                </a:solidFill>
                <a:latin typeface="+mn-ea"/>
                <a:ea typeface="+mn-ea"/>
              </a:rPr>
              <a:t>资金</a:t>
            </a:r>
          </a:p>
        </p:txBody>
      </p:sp>
      <p:sp>
        <p:nvSpPr>
          <p:cNvPr id="35894" name="Oval 54"/>
          <p:cNvSpPr>
            <a:spLocks noChangeArrowheads="1"/>
          </p:cNvSpPr>
          <p:nvPr/>
        </p:nvSpPr>
        <p:spPr bwMode="auto">
          <a:xfrm>
            <a:off x="2555875" y="3370263"/>
            <a:ext cx="1511300" cy="1903412"/>
          </a:xfrm>
          <a:prstGeom prst="ellipse">
            <a:avLst/>
          </a:prstGeom>
          <a:noFill/>
          <a:ln w="31750">
            <a:solidFill>
              <a:srgbClr val="FF0000"/>
            </a:solidFill>
            <a:round/>
            <a:headEnd/>
            <a:tailEnd/>
          </a:ln>
          <a:effectLst/>
          <a:extLst>
            <a:ext uri="{909E8E84-426E-40DD-AFC4-6F175D3DCCD1}"/>
            <a:ext uri="{AF507438-7753-43E0-B8FC-AC1667EBCBE1}"/>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defRPr/>
            </a:pPr>
            <a:endParaRPr lang="zh-CN" altLang="en-US" sz="1800">
              <a:latin typeface="+mn-ea"/>
              <a:ea typeface="+mn-ea"/>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5894"/>
                                        </p:tgtEl>
                                        <p:attrNameLst>
                                          <p:attrName>style.visibility</p:attrName>
                                        </p:attrNameLst>
                                      </p:cBhvr>
                                      <p:to>
                                        <p:strVal val="visible"/>
                                      </p:to>
                                    </p:set>
                                    <p:animEffect transition="in" filter="wheel(1)">
                                      <p:cBhvr>
                                        <p:cTn id="7" dur="2000"/>
                                        <p:tgtEl>
                                          <p:spTgt spid="3589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5891"/>
                                        </p:tgtEl>
                                        <p:attrNameLst>
                                          <p:attrName>style.visibility</p:attrName>
                                        </p:attrNameLst>
                                      </p:cBhvr>
                                      <p:to>
                                        <p:strVal val="visible"/>
                                      </p:to>
                                    </p:set>
                                    <p:animEffect transition="in" filter="diamond(in)">
                                      <p:cBhvr>
                                        <p:cTn id="12" dur="2000"/>
                                        <p:tgtEl>
                                          <p:spTgt spid="35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91" grpId="0" animBg="1" autoUpdateAnimBg="0"/>
      <p:bldP spid="3589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矩形 1"/>
          <p:cNvSpPr>
            <a:spLocks noChangeArrowheads="1"/>
          </p:cNvSpPr>
          <p:nvPr/>
        </p:nvSpPr>
        <p:spPr bwMode="auto">
          <a:xfrm>
            <a:off x="228600" y="1600200"/>
            <a:ext cx="8458200" cy="4413250"/>
          </a:xfrm>
          <a:prstGeom prst="rect">
            <a:avLst/>
          </a:prstGeom>
          <a:noFill/>
          <a:ln w="9525">
            <a:noFill/>
            <a:miter lim="800000"/>
            <a:headEnd/>
            <a:tailEnd/>
          </a:ln>
        </p:spPr>
        <p:txBody>
          <a:bodyPr>
            <a:spAutoFit/>
          </a:bodyPr>
          <a:lstStyle/>
          <a:p>
            <a:pPr eaLnBrk="1" hangingPunct="1">
              <a:lnSpc>
                <a:spcPct val="130000"/>
              </a:lnSpc>
            </a:pPr>
            <a:r>
              <a:rPr lang="en-US" altLang="zh-CN" sz="2400" b="1"/>
              <a:t>1</a:t>
            </a:r>
            <a:r>
              <a:rPr lang="zh-CN" altLang="en-US" sz="2400" b="1"/>
              <a:t>、</a:t>
            </a:r>
            <a:r>
              <a:rPr lang="en-US" altLang="zh-CN" sz="2400" b="1"/>
              <a:t>19</a:t>
            </a:r>
            <a:r>
              <a:rPr lang="zh-CN" altLang="en-US" sz="2400" b="1"/>
              <a:t>世纪中期，俄国资本主义经济有所发展，但</a:t>
            </a:r>
            <a:r>
              <a:rPr lang="en-US" altLang="zh-CN" sz="2400" b="1"/>
              <a:t>_______</a:t>
            </a:r>
            <a:r>
              <a:rPr lang="zh-CN" altLang="en-US" sz="2400" b="1"/>
              <a:t>严重制约了这一时期俄国的经济发展。</a:t>
            </a:r>
            <a:endParaRPr lang="en-US" altLang="zh-CN" sz="2400" b="1"/>
          </a:p>
          <a:p>
            <a:pPr eaLnBrk="1" hangingPunct="1">
              <a:lnSpc>
                <a:spcPct val="130000"/>
              </a:lnSpc>
            </a:pPr>
            <a:r>
              <a:rPr lang="en-US" altLang="zh-CN" sz="2400" b="1"/>
              <a:t>2</a:t>
            </a:r>
            <a:r>
              <a:rPr lang="zh-CN" altLang="en-US" sz="2400" b="1"/>
              <a:t>、</a:t>
            </a:r>
            <a:r>
              <a:rPr lang="en-US" altLang="zh-CN" sz="2400" b="1"/>
              <a:t>1861</a:t>
            </a:r>
            <a:r>
              <a:rPr lang="zh-CN" altLang="en-US" sz="2400" b="1"/>
              <a:t>年，</a:t>
            </a:r>
            <a:r>
              <a:rPr lang="en-US" altLang="zh-CN" sz="2400" b="1" u="sng"/>
              <a:t>____   _____</a:t>
            </a:r>
            <a:r>
              <a:rPr lang="zh-CN" altLang="en-US" sz="2400" b="1"/>
              <a:t>颁布了废除农奴制的法令。法令规定：农奴获得</a:t>
            </a:r>
            <a:r>
              <a:rPr lang="en-US" altLang="zh-CN" sz="2400" b="1"/>
              <a:t>_______</a:t>
            </a:r>
            <a:r>
              <a:rPr lang="zh-CN" altLang="en-US" sz="2400" b="1"/>
              <a:t>，农奴在获得解放的同时，可以获得一份土地，但是必须</a:t>
            </a:r>
            <a:r>
              <a:rPr lang="en-US" altLang="zh-CN" sz="2400" b="1"/>
              <a:t>_______</a:t>
            </a:r>
            <a:r>
              <a:rPr lang="zh-CN" altLang="en-US" sz="2400" b="1"/>
              <a:t>。</a:t>
            </a:r>
            <a:endParaRPr lang="en-US" altLang="zh-CN" sz="2400" b="1"/>
          </a:p>
          <a:p>
            <a:pPr eaLnBrk="1" hangingPunct="1">
              <a:lnSpc>
                <a:spcPct val="130000"/>
              </a:lnSpc>
            </a:pPr>
            <a:r>
              <a:rPr lang="en-US" altLang="zh-CN" sz="2400" b="1"/>
              <a:t>3</a:t>
            </a:r>
            <a:r>
              <a:rPr lang="zh-CN" altLang="en-US" sz="2400" b="1"/>
              <a:t>、</a:t>
            </a:r>
            <a:r>
              <a:rPr lang="en-US" altLang="zh-CN" sz="2400" b="1"/>
              <a:t>1861</a:t>
            </a:r>
            <a:r>
              <a:rPr lang="zh-CN" altLang="en-US" sz="2400" b="1"/>
              <a:t>年改革是俄国历史上的一个重要转折点。改革废除了</a:t>
            </a:r>
            <a:r>
              <a:rPr lang="en-US" altLang="zh-CN" sz="2400" b="1"/>
              <a:t>________</a:t>
            </a:r>
            <a:r>
              <a:rPr lang="zh-CN" altLang="en-US" sz="2400" b="1"/>
              <a:t>，促使社会的各个方面出现了新的气象，推动俄国走上了</a:t>
            </a:r>
            <a:r>
              <a:rPr lang="en-US" altLang="zh-CN" sz="2400" b="1"/>
              <a:t>_______</a:t>
            </a:r>
            <a:r>
              <a:rPr lang="zh-CN" altLang="en-US" sz="2400" b="1"/>
              <a:t>的发展道路。但是，农奴制的残余仍然存在，影响着俄国经济与社会的发展。</a:t>
            </a:r>
          </a:p>
        </p:txBody>
      </p:sp>
      <p:sp>
        <p:nvSpPr>
          <p:cNvPr id="3" name="矩形 2"/>
          <p:cNvSpPr>
            <a:spLocks noChangeArrowheads="1"/>
          </p:cNvSpPr>
          <p:nvPr/>
        </p:nvSpPr>
        <p:spPr bwMode="auto">
          <a:xfrm>
            <a:off x="7010400" y="1600200"/>
            <a:ext cx="1112838" cy="461963"/>
          </a:xfrm>
          <a:prstGeom prst="rect">
            <a:avLst/>
          </a:prstGeom>
          <a:noFill/>
          <a:ln w="9525">
            <a:noFill/>
            <a:miter lim="800000"/>
            <a:headEnd/>
            <a:tailEnd/>
          </a:ln>
        </p:spPr>
        <p:txBody>
          <a:bodyPr wrap="none">
            <a:spAutoFit/>
          </a:bodyPr>
          <a:lstStyle/>
          <a:p>
            <a:pPr eaLnBrk="1" hangingPunct="1"/>
            <a:r>
              <a:rPr lang="zh-CN" altLang="en-US" sz="2400" b="1">
                <a:solidFill>
                  <a:srgbClr val="FF0000"/>
                </a:solidFill>
              </a:rPr>
              <a:t>农奴制</a:t>
            </a:r>
            <a:endParaRPr lang="zh-CN" altLang="en-US" sz="2400">
              <a:solidFill>
                <a:srgbClr val="FF0000"/>
              </a:solidFill>
            </a:endParaRPr>
          </a:p>
        </p:txBody>
      </p:sp>
      <p:sp>
        <p:nvSpPr>
          <p:cNvPr id="4" name="矩形 3"/>
          <p:cNvSpPr>
            <a:spLocks noChangeArrowheads="1"/>
          </p:cNvSpPr>
          <p:nvPr/>
        </p:nvSpPr>
        <p:spPr bwMode="auto">
          <a:xfrm>
            <a:off x="1905000" y="2590800"/>
            <a:ext cx="2041525" cy="461963"/>
          </a:xfrm>
          <a:prstGeom prst="rect">
            <a:avLst/>
          </a:prstGeom>
          <a:noFill/>
          <a:ln w="9525">
            <a:noFill/>
            <a:miter lim="800000"/>
            <a:headEnd/>
            <a:tailEnd/>
          </a:ln>
        </p:spPr>
        <p:txBody>
          <a:bodyPr wrap="none">
            <a:spAutoFit/>
          </a:bodyPr>
          <a:lstStyle/>
          <a:p>
            <a:pPr eaLnBrk="1" hangingPunct="1"/>
            <a:r>
              <a:rPr lang="zh-CN" altLang="en-US" sz="2400" b="1">
                <a:solidFill>
                  <a:srgbClr val="FF0000"/>
                </a:solidFill>
              </a:rPr>
              <a:t>亚历山大二世</a:t>
            </a:r>
            <a:endParaRPr lang="zh-CN" altLang="en-US" sz="2400">
              <a:solidFill>
                <a:srgbClr val="FF0000"/>
              </a:solidFill>
            </a:endParaRPr>
          </a:p>
        </p:txBody>
      </p:sp>
      <p:sp>
        <p:nvSpPr>
          <p:cNvPr id="5" name="矩形 4"/>
          <p:cNvSpPr>
            <a:spLocks noChangeArrowheads="1"/>
          </p:cNvSpPr>
          <p:nvPr/>
        </p:nvSpPr>
        <p:spPr bwMode="auto">
          <a:xfrm>
            <a:off x="2133600" y="3048000"/>
            <a:ext cx="1422400" cy="461963"/>
          </a:xfrm>
          <a:prstGeom prst="rect">
            <a:avLst/>
          </a:prstGeom>
          <a:noFill/>
          <a:ln w="9525">
            <a:noFill/>
            <a:miter lim="800000"/>
            <a:headEnd/>
            <a:tailEnd/>
          </a:ln>
        </p:spPr>
        <p:txBody>
          <a:bodyPr wrap="none">
            <a:spAutoFit/>
          </a:bodyPr>
          <a:lstStyle/>
          <a:p>
            <a:pPr eaLnBrk="1" hangingPunct="1"/>
            <a:r>
              <a:rPr lang="zh-CN" altLang="en-US" sz="2400" b="1">
                <a:solidFill>
                  <a:srgbClr val="FF0000"/>
                </a:solidFill>
              </a:rPr>
              <a:t>人身自由</a:t>
            </a:r>
            <a:endParaRPr lang="zh-CN" altLang="en-US" sz="2400">
              <a:solidFill>
                <a:srgbClr val="FF0000"/>
              </a:solidFill>
            </a:endParaRPr>
          </a:p>
        </p:txBody>
      </p:sp>
      <p:sp>
        <p:nvSpPr>
          <p:cNvPr id="6" name="矩形 5"/>
          <p:cNvSpPr>
            <a:spLocks noChangeArrowheads="1"/>
          </p:cNvSpPr>
          <p:nvPr/>
        </p:nvSpPr>
        <p:spPr bwMode="auto">
          <a:xfrm>
            <a:off x="2743200" y="3505200"/>
            <a:ext cx="1422400" cy="461963"/>
          </a:xfrm>
          <a:prstGeom prst="rect">
            <a:avLst/>
          </a:prstGeom>
          <a:noFill/>
          <a:ln w="9525">
            <a:noFill/>
            <a:miter lim="800000"/>
            <a:headEnd/>
            <a:tailEnd/>
          </a:ln>
        </p:spPr>
        <p:txBody>
          <a:bodyPr wrap="none">
            <a:spAutoFit/>
          </a:bodyPr>
          <a:lstStyle/>
          <a:p>
            <a:pPr eaLnBrk="1" hangingPunct="1"/>
            <a:r>
              <a:rPr lang="zh-CN" altLang="en-US" sz="2400" b="1">
                <a:solidFill>
                  <a:srgbClr val="FF0000"/>
                </a:solidFill>
              </a:rPr>
              <a:t>出钱赎买</a:t>
            </a:r>
            <a:endParaRPr lang="zh-CN" altLang="en-US" sz="2400">
              <a:solidFill>
                <a:srgbClr val="FF0000"/>
              </a:solidFill>
            </a:endParaRPr>
          </a:p>
        </p:txBody>
      </p:sp>
      <p:sp>
        <p:nvSpPr>
          <p:cNvPr id="7" name="矩形 6"/>
          <p:cNvSpPr>
            <a:spLocks noChangeArrowheads="1"/>
          </p:cNvSpPr>
          <p:nvPr/>
        </p:nvSpPr>
        <p:spPr bwMode="auto">
          <a:xfrm>
            <a:off x="304800" y="4419600"/>
            <a:ext cx="1422400" cy="461963"/>
          </a:xfrm>
          <a:prstGeom prst="rect">
            <a:avLst/>
          </a:prstGeom>
          <a:noFill/>
          <a:ln w="9525">
            <a:noFill/>
            <a:miter lim="800000"/>
            <a:headEnd/>
            <a:tailEnd/>
          </a:ln>
        </p:spPr>
        <p:txBody>
          <a:bodyPr wrap="none">
            <a:spAutoFit/>
          </a:bodyPr>
          <a:lstStyle/>
          <a:p>
            <a:pPr eaLnBrk="1" hangingPunct="1"/>
            <a:r>
              <a:rPr lang="zh-CN" altLang="en-US" sz="2400" b="1">
                <a:solidFill>
                  <a:srgbClr val="FF0000"/>
                </a:solidFill>
              </a:rPr>
              <a:t>农奴制度</a:t>
            </a:r>
            <a:endParaRPr lang="zh-CN" altLang="en-US" sz="2400">
              <a:solidFill>
                <a:srgbClr val="FF0000"/>
              </a:solidFill>
            </a:endParaRPr>
          </a:p>
        </p:txBody>
      </p:sp>
      <p:sp>
        <p:nvSpPr>
          <p:cNvPr id="8" name="矩形 7"/>
          <p:cNvSpPr>
            <a:spLocks noChangeArrowheads="1"/>
          </p:cNvSpPr>
          <p:nvPr/>
        </p:nvSpPr>
        <p:spPr bwMode="auto">
          <a:xfrm>
            <a:off x="1143000" y="4953000"/>
            <a:ext cx="1422400" cy="461963"/>
          </a:xfrm>
          <a:prstGeom prst="rect">
            <a:avLst/>
          </a:prstGeom>
          <a:noFill/>
          <a:ln w="9525">
            <a:noFill/>
            <a:miter lim="800000"/>
            <a:headEnd/>
            <a:tailEnd/>
          </a:ln>
        </p:spPr>
        <p:txBody>
          <a:bodyPr wrap="none">
            <a:spAutoFit/>
          </a:bodyPr>
          <a:lstStyle/>
          <a:p>
            <a:pPr eaLnBrk="1" hangingPunct="1"/>
            <a:r>
              <a:rPr lang="zh-CN" altLang="en-US" sz="2400" b="1">
                <a:solidFill>
                  <a:srgbClr val="FF0000"/>
                </a:solidFill>
              </a:rPr>
              <a:t>资本主义</a:t>
            </a:r>
            <a:endParaRPr lang="zh-CN" altLang="en-US" sz="2400">
              <a:solidFill>
                <a:srgbClr val="FF0000"/>
              </a:solidFill>
            </a:endParaRPr>
          </a:p>
        </p:txBody>
      </p:sp>
      <p:sp>
        <p:nvSpPr>
          <p:cNvPr id="17417" name="椭圆 8"/>
          <p:cNvSpPr>
            <a:spLocks noChangeArrowheads="1"/>
          </p:cNvSpPr>
          <p:nvPr/>
        </p:nvSpPr>
        <p:spPr bwMode="auto">
          <a:xfrm>
            <a:off x="152400" y="152400"/>
            <a:ext cx="2819400" cy="1066800"/>
          </a:xfrm>
          <a:prstGeom prst="ellipse">
            <a:avLst/>
          </a:prstGeom>
          <a:noFill/>
          <a:ln w="63500" algn="ctr">
            <a:solidFill>
              <a:srgbClr val="FF0000"/>
            </a:solidFill>
            <a:round/>
            <a:headEnd/>
            <a:tailEnd/>
          </a:ln>
        </p:spPr>
        <p:txBody>
          <a:bodyPr/>
          <a:lstStyle/>
          <a:p>
            <a:endParaRPr lang="zh-CN" altLang="en-US"/>
          </a:p>
        </p:txBody>
      </p:sp>
      <p:sp>
        <p:nvSpPr>
          <p:cNvPr id="17418" name="矩形 9"/>
          <p:cNvSpPr>
            <a:spLocks noChangeArrowheads="1"/>
          </p:cNvSpPr>
          <p:nvPr/>
        </p:nvSpPr>
        <p:spPr bwMode="auto">
          <a:xfrm>
            <a:off x="457200" y="381000"/>
            <a:ext cx="2236788" cy="708025"/>
          </a:xfrm>
          <a:prstGeom prst="rect">
            <a:avLst/>
          </a:prstGeom>
          <a:noFill/>
          <a:ln w="9525">
            <a:noFill/>
            <a:miter lim="800000"/>
            <a:headEnd/>
            <a:tailEnd/>
          </a:ln>
        </p:spPr>
        <p:txBody>
          <a:bodyPr wrap="none">
            <a:spAutoFit/>
          </a:bodyPr>
          <a:lstStyle/>
          <a:p>
            <a:r>
              <a:rPr lang="zh-CN" altLang="en-US" sz="4000" b="1">
                <a:latin typeface="华文彩云" pitchFamily="2" charset="-122"/>
                <a:ea typeface="华文彩云" pitchFamily="2" charset="-122"/>
              </a:rPr>
              <a:t>知识梳理</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u=4133032754,3894822876&amp;fm=27&amp;gp=0"/>
          <p:cNvPicPr>
            <a:picLocks noChangeAspect="1"/>
          </p:cNvPicPr>
          <p:nvPr/>
        </p:nvPicPr>
        <p:blipFill>
          <a:blip r:embed="rId2" cstate="print"/>
          <a:stretch>
            <a:fillRect/>
          </a:stretch>
        </p:blipFill>
        <p:spPr>
          <a:xfrm>
            <a:off x="-13335" y="0"/>
            <a:ext cx="9157335" cy="6901180"/>
          </a:xfrm>
          <a:prstGeom prst="rect">
            <a:avLst/>
          </a:prstGeom>
        </p:spPr>
      </p:pic>
      <p:sp>
        <p:nvSpPr>
          <p:cNvPr id="104" name="文本框 103"/>
          <p:cNvSpPr txBox="1"/>
          <p:nvPr/>
        </p:nvSpPr>
        <p:spPr>
          <a:xfrm>
            <a:off x="2032000" y="2006283"/>
            <a:ext cx="5080000" cy="460375"/>
          </a:xfrm>
          <a:prstGeom prst="rect">
            <a:avLst/>
          </a:prstGeom>
          <a:noFill/>
          <a:ln w="9525">
            <a:noFill/>
          </a:ln>
        </p:spPr>
        <p:txBody>
          <a:bodyPr>
            <a:spAutoFit/>
          </a:bodyPr>
          <a:lstStyle/>
          <a:p>
            <a:pPr indent="304800"/>
            <a:r>
              <a:rPr lang="en-US" sz="1200" b="0">
                <a:latin typeface="Times New Roman" panose="02020603050405020304" charset="0"/>
                <a:cs typeface="MingLiU_HKSCS" charset="0"/>
              </a:rPr>
              <a:t> </a:t>
            </a:r>
            <a:endParaRPr lang="en-US" sz="1200" b="0">
              <a:latin typeface="Times New Roman" panose="02020603050405020304" charset="0"/>
              <a:cs typeface="楷体_GB2312" charset="0"/>
            </a:endParaRPr>
          </a:p>
          <a:p>
            <a:pPr indent="304800"/>
            <a:r>
              <a:rPr lang="en-US" sz="1200" b="0">
                <a:latin typeface="Times New Roman" panose="02020603050405020304" charset="0"/>
                <a:cs typeface="楷体_GB2312" charset="0"/>
              </a:rPr>
              <a:t> </a:t>
            </a:r>
            <a:endParaRPr lang="zh-CN" altLang="en-US"/>
          </a:p>
        </p:txBody>
      </p:sp>
      <p:sp>
        <p:nvSpPr>
          <p:cNvPr id="4" name="矩形 3"/>
          <p:cNvSpPr/>
          <p:nvPr/>
        </p:nvSpPr>
        <p:spPr>
          <a:xfrm>
            <a:off x="133346" y="507916"/>
            <a:ext cx="8712968" cy="3785652"/>
          </a:xfrm>
          <a:prstGeom prst="rect">
            <a:avLst/>
          </a:prstGeom>
        </p:spPr>
        <p:txBody>
          <a:bodyPr wrap="square">
            <a:spAutoFit/>
          </a:bodyPr>
          <a:lstStyle/>
          <a:p>
            <a:r>
              <a:rPr lang="zh-CN" altLang="zh-CN" sz="2400" dirty="0" smtClean="0"/>
              <a:t>俄</a:t>
            </a:r>
            <a:r>
              <a:rPr lang="zh-CN" altLang="zh-CN" sz="2400" dirty="0"/>
              <a:t>国废除农奴制</a:t>
            </a:r>
          </a:p>
          <a:p>
            <a:r>
              <a:rPr lang="en-US" altLang="zh-CN" sz="2400" b="1" dirty="0"/>
              <a:t>1</a:t>
            </a:r>
            <a:r>
              <a:rPr lang="en-US" altLang="zh-CN" sz="2400" dirty="0"/>
              <a:t>.</a:t>
            </a:r>
            <a:r>
              <a:rPr lang="zh-CN" altLang="zh-CN" sz="2400" dirty="0"/>
              <a:t>阅读教材，说说十九世纪中期俄国的社会状况存在哪些问题。</a:t>
            </a:r>
          </a:p>
          <a:p>
            <a:r>
              <a:rPr lang="en-US" altLang="zh-CN" sz="2400" b="1" dirty="0"/>
              <a:t> </a:t>
            </a:r>
            <a:endParaRPr lang="zh-CN" altLang="zh-CN" sz="2400" dirty="0"/>
          </a:p>
          <a:p>
            <a:r>
              <a:rPr lang="en-US" altLang="zh-CN" sz="2400" b="1" dirty="0"/>
              <a:t> </a:t>
            </a:r>
            <a:endParaRPr lang="zh-CN" altLang="zh-CN" sz="2400" dirty="0"/>
          </a:p>
          <a:p>
            <a:r>
              <a:rPr lang="en-US" altLang="zh-CN" sz="2400" b="1" dirty="0"/>
              <a:t>   </a:t>
            </a:r>
            <a:r>
              <a:rPr lang="en-US" altLang="zh-CN" sz="2400" b="1" dirty="0" smtClean="0"/>
              <a:t>2</a:t>
            </a:r>
            <a:r>
              <a:rPr lang="en-US" altLang="zh-CN" sz="2400" dirty="0"/>
              <a:t>.</a:t>
            </a:r>
            <a:r>
              <a:rPr lang="zh-CN" altLang="zh-CN" sz="2400" dirty="0"/>
              <a:t>俄国</a:t>
            </a:r>
            <a:r>
              <a:rPr lang="en-US" altLang="zh-CN" sz="2400" dirty="0"/>
              <a:t>1861</a:t>
            </a:r>
            <a:r>
              <a:rPr lang="zh-CN" altLang="zh-CN" sz="2400" dirty="0"/>
              <a:t>年改革的内容主要有哪些</a:t>
            </a:r>
            <a:r>
              <a:rPr lang="zh-CN" altLang="zh-CN" sz="2400" dirty="0" smtClean="0"/>
              <a:t>？</a:t>
            </a:r>
            <a:endParaRPr lang="zh-CN" altLang="zh-CN" sz="2400" dirty="0"/>
          </a:p>
          <a:p>
            <a:r>
              <a:rPr lang="en-US" altLang="zh-CN" sz="2400" dirty="0"/>
              <a:t> </a:t>
            </a:r>
            <a:endParaRPr lang="zh-CN" altLang="zh-CN" sz="2400" dirty="0"/>
          </a:p>
          <a:p>
            <a:r>
              <a:rPr lang="en-US" altLang="zh-CN" sz="2400" dirty="0"/>
              <a:t> </a:t>
            </a:r>
            <a:endParaRPr lang="zh-CN" altLang="zh-CN" sz="2400" dirty="0"/>
          </a:p>
          <a:p>
            <a:r>
              <a:rPr lang="en-US" altLang="zh-CN" sz="2400" dirty="0"/>
              <a:t>  </a:t>
            </a:r>
            <a:endParaRPr lang="zh-CN" altLang="zh-CN" sz="2400" dirty="0"/>
          </a:p>
          <a:p>
            <a:endParaRPr lang="en-US" altLang="zh-CN" sz="2400" dirty="0" smtClean="0"/>
          </a:p>
          <a:p>
            <a:r>
              <a:rPr lang="en-US" altLang="zh-CN" sz="2400" dirty="0" smtClean="0"/>
              <a:t>3.</a:t>
            </a:r>
            <a:r>
              <a:rPr lang="zh-CN" altLang="zh-CN" sz="2400" dirty="0" smtClean="0"/>
              <a:t>归纳</a:t>
            </a:r>
            <a:r>
              <a:rPr lang="zh-CN" altLang="zh-CN" sz="2400" dirty="0"/>
              <a:t>俄国废除农奴制改革的作用和存在的局限性。</a:t>
            </a:r>
            <a:endParaRPr lang="zh-CN" altLang="zh-CN" sz="2400" b="1" dirty="0"/>
          </a:p>
        </p:txBody>
      </p:sp>
      <p:sp>
        <p:nvSpPr>
          <p:cNvPr id="5" name="文本框 6"/>
          <p:cNvSpPr txBox="1"/>
          <p:nvPr/>
        </p:nvSpPr>
        <p:spPr>
          <a:xfrm>
            <a:off x="263969" y="1356890"/>
            <a:ext cx="9034846" cy="830997"/>
          </a:xfrm>
          <a:prstGeom prst="rect">
            <a:avLst/>
          </a:prstGeom>
          <a:noFill/>
        </p:spPr>
        <p:txBody>
          <a:bodyPr wrap="none" rtlCol="0">
            <a:spAutoFit/>
          </a:bodyPr>
          <a:lstStyle/>
          <a:p>
            <a:pPr algn="l"/>
            <a:r>
              <a:rPr lang="en-US" altLang="zh-CN" sz="2400" dirty="0" smtClean="0">
                <a:solidFill>
                  <a:srgbClr val="FF0000"/>
                </a:solidFill>
                <a:sym typeface="+mn-ea"/>
              </a:rPr>
              <a:t>1.</a:t>
            </a:r>
            <a:r>
              <a:rPr lang="en-US" altLang="zh-CN" sz="2400" dirty="0" smtClean="0">
                <a:solidFill>
                  <a:srgbClr val="FF0000"/>
                </a:solidFill>
                <a:latin typeface="宋体"/>
                <a:ea typeface="宋体"/>
                <a:sym typeface="+mn-ea"/>
              </a:rPr>
              <a:t>①19</a:t>
            </a:r>
            <a:r>
              <a:rPr lang="zh-CN" altLang="en-US" sz="2400" dirty="0" smtClean="0">
                <a:solidFill>
                  <a:srgbClr val="FF0000"/>
                </a:solidFill>
                <a:latin typeface="宋体"/>
                <a:ea typeface="宋体"/>
                <a:sym typeface="+mn-ea"/>
              </a:rPr>
              <a:t>世纪中期，俄国的农奴制严重阻碍了资本主义经济的发展；</a:t>
            </a:r>
            <a:endParaRPr lang="en-US" altLang="zh-CN" sz="2400" dirty="0" smtClean="0">
              <a:solidFill>
                <a:srgbClr val="FF0000"/>
              </a:solidFill>
              <a:latin typeface="宋体"/>
              <a:ea typeface="宋体"/>
              <a:sym typeface="+mn-ea"/>
            </a:endParaRPr>
          </a:p>
          <a:p>
            <a:pPr algn="l"/>
            <a:r>
              <a:rPr lang="zh-CN" altLang="en-US" sz="2400" dirty="0" smtClean="0">
                <a:solidFill>
                  <a:srgbClr val="FF0000"/>
                </a:solidFill>
                <a:latin typeface="宋体"/>
                <a:ea typeface="宋体"/>
                <a:sym typeface="+mn-ea"/>
              </a:rPr>
              <a:t>②俄国内外交困。</a:t>
            </a:r>
            <a:endParaRPr lang="zh-CN" altLang="en-US" sz="2400" dirty="0">
              <a:solidFill>
                <a:srgbClr val="FF0000"/>
              </a:solidFill>
              <a:sym typeface="+mn-ea"/>
            </a:endParaRPr>
          </a:p>
        </p:txBody>
      </p:sp>
      <p:sp>
        <p:nvSpPr>
          <p:cNvPr id="7" name="文本框 6"/>
          <p:cNvSpPr txBox="1"/>
          <p:nvPr/>
        </p:nvSpPr>
        <p:spPr>
          <a:xfrm>
            <a:off x="153963" y="4293568"/>
            <a:ext cx="9110186" cy="1569660"/>
          </a:xfrm>
          <a:prstGeom prst="rect">
            <a:avLst/>
          </a:prstGeom>
          <a:noFill/>
        </p:spPr>
        <p:txBody>
          <a:bodyPr wrap="none" rtlCol="0">
            <a:spAutoFit/>
          </a:bodyPr>
          <a:lstStyle/>
          <a:p>
            <a:pPr algn="l"/>
            <a:r>
              <a:rPr lang="en-US" altLang="zh-CN" sz="2400" dirty="0" smtClean="0">
                <a:solidFill>
                  <a:srgbClr val="FF0000"/>
                </a:solidFill>
                <a:sym typeface="+mn-ea"/>
              </a:rPr>
              <a:t>3.</a:t>
            </a:r>
            <a:r>
              <a:rPr lang="zh-CN" altLang="en-US" sz="2400" dirty="0" smtClean="0">
                <a:solidFill>
                  <a:srgbClr val="FF0000"/>
                </a:solidFill>
                <a:sym typeface="+mn-ea"/>
              </a:rPr>
              <a:t>作用：</a:t>
            </a:r>
            <a:r>
              <a:rPr lang="en-US" altLang="zh-CN" sz="2400" dirty="0" smtClean="0">
                <a:solidFill>
                  <a:srgbClr val="FF0000"/>
                </a:solidFill>
                <a:sym typeface="+mn-ea"/>
              </a:rPr>
              <a:t>1861</a:t>
            </a:r>
            <a:r>
              <a:rPr lang="zh-CN" altLang="en-US" sz="2400" dirty="0" smtClean="0">
                <a:solidFill>
                  <a:srgbClr val="FF0000"/>
                </a:solidFill>
                <a:sym typeface="+mn-ea"/>
              </a:rPr>
              <a:t>年改革是俄国历史上的一个转折点。改革废除了农奴</a:t>
            </a:r>
            <a:endParaRPr lang="en-US" altLang="zh-CN" sz="2400" dirty="0" smtClean="0">
              <a:solidFill>
                <a:srgbClr val="FF0000"/>
              </a:solidFill>
              <a:sym typeface="+mn-ea"/>
            </a:endParaRPr>
          </a:p>
          <a:p>
            <a:pPr algn="l"/>
            <a:r>
              <a:rPr lang="zh-CN" altLang="en-US" sz="2400" dirty="0" smtClean="0">
                <a:solidFill>
                  <a:srgbClr val="FF0000"/>
                </a:solidFill>
                <a:sym typeface="+mn-ea"/>
              </a:rPr>
              <a:t>制度，促使社会的各个方面出现了新的气象，推动了资本主义的发</a:t>
            </a:r>
            <a:endParaRPr lang="en-US" altLang="zh-CN" sz="2400" dirty="0" smtClean="0">
              <a:solidFill>
                <a:srgbClr val="FF0000"/>
              </a:solidFill>
              <a:sym typeface="+mn-ea"/>
            </a:endParaRPr>
          </a:p>
          <a:p>
            <a:pPr algn="l"/>
            <a:r>
              <a:rPr lang="zh-CN" altLang="en-US" sz="2400" dirty="0" smtClean="0">
                <a:solidFill>
                  <a:srgbClr val="FF0000"/>
                </a:solidFill>
                <a:sym typeface="+mn-ea"/>
              </a:rPr>
              <a:t>展道路。</a:t>
            </a:r>
            <a:endParaRPr lang="en-US" altLang="zh-CN" sz="2400" dirty="0" smtClean="0">
              <a:solidFill>
                <a:srgbClr val="FF0000"/>
              </a:solidFill>
              <a:sym typeface="+mn-ea"/>
            </a:endParaRPr>
          </a:p>
          <a:p>
            <a:pPr algn="l"/>
            <a:r>
              <a:rPr lang="zh-CN" altLang="en-US" sz="2400" dirty="0" smtClean="0">
                <a:solidFill>
                  <a:srgbClr val="FF0000"/>
                </a:solidFill>
                <a:sym typeface="+mn-ea"/>
              </a:rPr>
              <a:t>局限性：农奴制的参与仍然存在，影响着俄国经济与社会的发展。</a:t>
            </a:r>
            <a:endParaRPr lang="zh-CN" altLang="en-US" sz="2400" dirty="0">
              <a:solidFill>
                <a:srgbClr val="FF0000"/>
              </a:solidFill>
              <a:sym typeface="+mn-ea"/>
            </a:endParaRPr>
          </a:p>
        </p:txBody>
      </p:sp>
      <p:sp>
        <p:nvSpPr>
          <p:cNvPr id="8" name="文本框 6"/>
          <p:cNvSpPr txBox="1"/>
          <p:nvPr/>
        </p:nvSpPr>
        <p:spPr>
          <a:xfrm>
            <a:off x="133346" y="2383538"/>
            <a:ext cx="9165469" cy="1569660"/>
          </a:xfrm>
          <a:prstGeom prst="rect">
            <a:avLst/>
          </a:prstGeom>
          <a:noFill/>
        </p:spPr>
        <p:txBody>
          <a:bodyPr wrap="square" rtlCol="0">
            <a:spAutoFit/>
          </a:bodyPr>
          <a:lstStyle/>
          <a:p>
            <a:pPr algn="l"/>
            <a:r>
              <a:rPr lang="en-US" altLang="zh-CN" sz="2400" dirty="0" smtClean="0">
                <a:solidFill>
                  <a:srgbClr val="FF0000"/>
                </a:solidFill>
                <a:sym typeface="+mn-ea"/>
              </a:rPr>
              <a:t>2.</a:t>
            </a:r>
            <a:r>
              <a:rPr lang="zh-CN" altLang="en-US" sz="2400" dirty="0" smtClean="0">
                <a:solidFill>
                  <a:srgbClr val="FF0000"/>
                </a:solidFill>
                <a:sym typeface="+mn-ea"/>
              </a:rPr>
              <a:t>俄国</a:t>
            </a:r>
            <a:r>
              <a:rPr lang="en-US" altLang="zh-CN" sz="2400" dirty="0" smtClean="0">
                <a:solidFill>
                  <a:srgbClr val="FF0000"/>
                </a:solidFill>
                <a:sym typeface="+mn-ea"/>
              </a:rPr>
              <a:t>1861</a:t>
            </a:r>
            <a:r>
              <a:rPr lang="zh-CN" altLang="en-US" sz="2400" dirty="0" smtClean="0">
                <a:solidFill>
                  <a:srgbClr val="FF0000"/>
                </a:solidFill>
                <a:sym typeface="+mn-ea"/>
              </a:rPr>
              <a:t>年改革的主要内容是废除农奴制。具体内容：农奴获得</a:t>
            </a:r>
            <a:endParaRPr lang="en-US" altLang="zh-CN" sz="2400" dirty="0" smtClean="0">
              <a:solidFill>
                <a:srgbClr val="FF0000"/>
              </a:solidFill>
              <a:sym typeface="+mn-ea"/>
            </a:endParaRPr>
          </a:p>
          <a:p>
            <a:pPr algn="l"/>
            <a:r>
              <a:rPr lang="zh-CN" altLang="en-US" sz="2400" dirty="0" smtClean="0">
                <a:solidFill>
                  <a:srgbClr val="FF0000"/>
                </a:solidFill>
                <a:sym typeface="+mn-ea"/>
              </a:rPr>
              <a:t>人身自由，可以改变身份，自由转换职业；农奴在获得解放的同时，</a:t>
            </a:r>
            <a:endParaRPr lang="en-US" altLang="zh-CN" sz="2400" dirty="0" smtClean="0">
              <a:solidFill>
                <a:srgbClr val="FF0000"/>
              </a:solidFill>
              <a:sym typeface="+mn-ea"/>
            </a:endParaRPr>
          </a:p>
          <a:p>
            <a:pPr algn="l"/>
            <a:r>
              <a:rPr lang="zh-CN" altLang="en-US" sz="2400" dirty="0" smtClean="0">
                <a:solidFill>
                  <a:srgbClr val="FF0000"/>
                </a:solidFill>
                <a:sym typeface="+mn-ea"/>
              </a:rPr>
              <a:t>可以获得一份土地，但是必须出钱赎买，所出的地价高出当时的地</a:t>
            </a:r>
            <a:endParaRPr lang="en-US" altLang="zh-CN" sz="2400" dirty="0" smtClean="0">
              <a:solidFill>
                <a:srgbClr val="FF0000"/>
              </a:solidFill>
              <a:sym typeface="+mn-ea"/>
            </a:endParaRPr>
          </a:p>
          <a:p>
            <a:pPr algn="l"/>
            <a:r>
              <a:rPr lang="zh-CN" altLang="en-US" sz="2400" dirty="0" smtClean="0">
                <a:solidFill>
                  <a:srgbClr val="FF0000"/>
                </a:solidFill>
                <a:sym typeface="+mn-ea"/>
              </a:rPr>
              <a:t>价。</a:t>
            </a:r>
            <a:endParaRPr lang="zh-CN" altLang="en-US" sz="2400" dirty="0">
              <a:solidFill>
                <a:srgbClr val="FF0000"/>
              </a:solidFill>
              <a:sym typeface="+mn-ea"/>
            </a:endParaRPr>
          </a:p>
        </p:txBody>
      </p:sp>
      <p:sp>
        <p:nvSpPr>
          <p:cNvPr id="10" name="椭圆形标注 9"/>
          <p:cNvSpPr/>
          <p:nvPr/>
        </p:nvSpPr>
        <p:spPr>
          <a:xfrm>
            <a:off x="6858016" y="214290"/>
            <a:ext cx="1914532" cy="612648"/>
          </a:xfrm>
          <a:prstGeom prst="wedgeEllipseCallout">
            <a:avLst>
              <a:gd name="adj1" fmla="val -59105"/>
              <a:gd name="adj2" fmla="val 4223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solidFill>
                  <a:srgbClr val="00B050"/>
                </a:solidFill>
              </a:rPr>
              <a:t>探究</a:t>
            </a:r>
            <a:endParaRPr lang="zh-CN" altLang="en-US" sz="3200" b="1" dirty="0">
              <a:solidFill>
                <a:srgbClr val="00B05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228600" y="1143000"/>
          <a:ext cx="8629650" cy="5413711"/>
        </p:xfrm>
        <a:graphic>
          <a:graphicData uri="http://schemas.openxmlformats.org/drawingml/2006/table">
            <a:tbl>
              <a:tblPr/>
              <a:tblGrid>
                <a:gridCol w="1342390">
                  <a:extLst>
                    <a:ext uri="{9D8B030D-6E8A-4147-A177-3AD203B41FA5}"/>
                  </a:extLst>
                </a:gridCol>
                <a:gridCol w="1610868">
                  <a:extLst>
                    <a:ext uri="{9D8B030D-6E8A-4147-A177-3AD203B41FA5}"/>
                  </a:extLst>
                </a:gridCol>
                <a:gridCol w="1687576">
                  <a:extLst>
                    <a:ext uri="{9D8B030D-6E8A-4147-A177-3AD203B41FA5}"/>
                  </a:extLst>
                </a:gridCol>
                <a:gridCol w="3988816">
                  <a:extLst>
                    <a:ext uri="{9D8B030D-6E8A-4147-A177-3AD203B41FA5}"/>
                  </a:extLst>
                </a:gridCol>
              </a:tblGrid>
              <a:tr h="8382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rgbClr val="002060"/>
                          </a:solidFill>
                          <a:effectLst/>
                          <a:latin typeface="Arial" pitchFamily="34" charset="0"/>
                          <a:ea typeface="宋体" pitchFamily="2" charset="-122"/>
                        </a:rPr>
                        <a:t>俄国的改革</a:t>
                      </a:r>
                    </a:p>
                  </a:txBody>
                  <a:tcPr marT="45727" marB="4572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rgbClr val="002060"/>
                          </a:solidFill>
                          <a:effectLst/>
                          <a:latin typeface="Arial" pitchFamily="34" charset="0"/>
                          <a:ea typeface="宋体" pitchFamily="2" charset="-122"/>
                        </a:rPr>
                        <a:t>  </a:t>
                      </a:r>
                      <a:r>
                        <a:rPr kumimoji="0" lang="zh-CN" altLang="en-US" sz="2800" b="1" i="0" u="none" strike="noStrike" cap="none" normalizeH="0" baseline="0" dirty="0" smtClean="0">
                          <a:ln>
                            <a:noFill/>
                          </a:ln>
                          <a:solidFill>
                            <a:srgbClr val="002060"/>
                          </a:solidFill>
                          <a:effectLst/>
                          <a:latin typeface="Arial" pitchFamily="34" charset="0"/>
                          <a:ea typeface="宋体" pitchFamily="2" charset="-122"/>
                        </a:rPr>
                        <a:t>背景</a:t>
                      </a:r>
                    </a:p>
                  </a:txBody>
                  <a:tcPr marT="45727" marB="4572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800" b="1" i="0" u="none" strike="noStrike" kern="1200" cap="none" normalizeH="0" baseline="0" dirty="0" smtClean="0">
                          <a:ln>
                            <a:noFill/>
                          </a:ln>
                          <a:solidFill>
                            <a:srgbClr val="002060"/>
                          </a:solidFill>
                          <a:effectLst/>
                          <a:latin typeface="Arial" pitchFamily="34" charset="0"/>
                          <a:ea typeface="宋体" pitchFamily="2" charset="-122"/>
                          <a:cs typeface="+mn-cs"/>
                        </a:rPr>
                        <a:t>内容</a:t>
                      </a:r>
                    </a:p>
                  </a:txBody>
                  <a:tcPr marT="45727" marB="4572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800" b="1" i="0" u="none" strike="noStrike" kern="1200" cap="none" normalizeH="0" baseline="0" dirty="0" smtClean="0">
                          <a:ln>
                            <a:noFill/>
                          </a:ln>
                          <a:solidFill>
                            <a:srgbClr val="002060"/>
                          </a:solidFill>
                          <a:effectLst/>
                          <a:latin typeface="Arial" pitchFamily="34" charset="0"/>
                          <a:ea typeface="宋体" pitchFamily="2" charset="-122"/>
                          <a:cs typeface="+mn-cs"/>
                        </a:rPr>
                        <a:t>结果和影响</a:t>
                      </a:r>
                    </a:p>
                  </a:txBody>
                  <a:tcPr marT="45727" marB="4572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extLst>
                  <a:ext uri="{0D108BD9-81ED-4DB2-BD59-A6C34878D82A}"/>
                </a:extLst>
              </a:tr>
              <a:tr h="231867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rgbClr val="000000"/>
                          </a:solidFill>
                          <a:effectLst/>
                          <a:latin typeface="Arial" pitchFamily="34" charset="0"/>
                          <a:ea typeface="宋体" pitchFamily="2" charset="-122"/>
                        </a:rPr>
                        <a:t>彼得一世改革</a:t>
                      </a: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rgbClr val="000000"/>
                          </a:solidFill>
                          <a:effectLst/>
                          <a:latin typeface="Arial" pitchFamily="34" charset="0"/>
                          <a:ea typeface="宋体" pitchFamily="2" charset="-122"/>
                        </a:rPr>
                        <a:t>改变俄国落后面貌，实现富国强兵</a:t>
                      </a: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rgbClr val="000000"/>
                          </a:solidFill>
                          <a:effectLst/>
                          <a:latin typeface="Arial" pitchFamily="34" charset="0"/>
                          <a:ea typeface="宋体" pitchFamily="2" charset="-122"/>
                        </a:rPr>
                        <a:t>政治上；</a:t>
                      </a:r>
                      <a:endParaRPr kumimoji="0" lang="en-US" altLang="zh-CN" sz="2400" b="1" i="0" u="none" strike="noStrike" cap="none" normalizeH="0" baseline="0" dirty="0" smtClean="0">
                        <a:ln>
                          <a:noFill/>
                        </a:ln>
                        <a:solidFill>
                          <a:srgbClr val="000000"/>
                        </a:solidFill>
                        <a:effectLst/>
                        <a:latin typeface="Arial" pitchFamily="34" charset="0"/>
                        <a:ea typeface="宋体" pitchFamily="2" charset="-122"/>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rgbClr val="000000"/>
                          </a:solidFill>
                          <a:effectLst/>
                          <a:latin typeface="Arial" pitchFamily="34" charset="0"/>
                          <a:ea typeface="宋体" pitchFamily="2" charset="-122"/>
                        </a:rPr>
                        <a:t>军事上；</a:t>
                      </a:r>
                      <a:endParaRPr kumimoji="0" lang="en-US" altLang="zh-CN" sz="2400" b="1" i="0" u="none" strike="noStrike" cap="none" normalizeH="0" baseline="0" dirty="0" smtClean="0">
                        <a:ln>
                          <a:noFill/>
                        </a:ln>
                        <a:solidFill>
                          <a:srgbClr val="000000"/>
                        </a:solidFill>
                        <a:effectLst/>
                        <a:latin typeface="Arial" pitchFamily="34" charset="0"/>
                        <a:ea typeface="宋体" pitchFamily="2" charset="-122"/>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rgbClr val="000000"/>
                          </a:solidFill>
                          <a:effectLst/>
                          <a:latin typeface="Arial" pitchFamily="34" charset="0"/>
                          <a:ea typeface="宋体" pitchFamily="2" charset="-122"/>
                        </a:rPr>
                        <a:t>经济上；</a:t>
                      </a:r>
                      <a:endParaRPr kumimoji="0" lang="en-US" altLang="zh-CN" sz="2400" b="1" i="0" u="none" strike="noStrike" cap="none" normalizeH="0" baseline="0" dirty="0" smtClean="0">
                        <a:ln>
                          <a:noFill/>
                        </a:ln>
                        <a:solidFill>
                          <a:srgbClr val="000000"/>
                        </a:solidFill>
                        <a:effectLst/>
                        <a:latin typeface="Arial" pitchFamily="34" charset="0"/>
                        <a:ea typeface="宋体" pitchFamily="2" charset="-122"/>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rgbClr val="000000"/>
                          </a:solidFill>
                          <a:effectLst/>
                          <a:latin typeface="Arial" pitchFamily="34" charset="0"/>
                          <a:ea typeface="宋体" pitchFamily="2" charset="-122"/>
                        </a:rPr>
                        <a:t>文教上；</a:t>
                      </a:r>
                      <a:endParaRPr kumimoji="0" lang="en-US" altLang="zh-CN" sz="2400" b="1" i="0" u="none" strike="noStrike" cap="none" normalizeH="0" baseline="0" dirty="0" smtClean="0">
                        <a:ln>
                          <a:noFill/>
                        </a:ln>
                        <a:solidFill>
                          <a:srgbClr val="000000"/>
                        </a:solidFill>
                        <a:effectLst/>
                        <a:latin typeface="Arial" pitchFamily="34" charset="0"/>
                        <a:ea typeface="宋体" pitchFamily="2" charset="-122"/>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rgbClr val="000000"/>
                          </a:solidFill>
                          <a:effectLst/>
                          <a:latin typeface="Arial" pitchFamily="34" charset="0"/>
                          <a:ea typeface="宋体" pitchFamily="2" charset="-122"/>
                        </a:rPr>
                        <a:t>社会习俗上；</a:t>
                      </a: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rgbClr val="000000"/>
                          </a:solidFill>
                          <a:effectLst/>
                          <a:latin typeface="Arial" pitchFamily="34" charset="0"/>
                          <a:ea typeface="宋体" pitchFamily="2" charset="-122"/>
                        </a:rPr>
                        <a:t>    彼得一世改革以强兵和学习西方科学技术为目标，开启了俄国近代化的进程。但是，在他的统治下，农奴制却进一步强化，后来成为俄国社会发展的障碍。</a:t>
                      </a: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extLst>
              </a:tr>
              <a:tr h="225684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rgbClr val="000000"/>
                          </a:solidFill>
                          <a:effectLst/>
                          <a:latin typeface="Arial" pitchFamily="34" charset="0"/>
                          <a:ea typeface="宋体" pitchFamily="2" charset="-122"/>
                        </a:rPr>
                        <a:t>亚历山大二世改革</a:t>
                      </a: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3F9F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rgbClr val="000000"/>
                          </a:solidFill>
                          <a:effectLst/>
                          <a:latin typeface="Arial" pitchFamily="34" charset="0"/>
                          <a:ea typeface="宋体" pitchFamily="2" charset="-122"/>
                        </a:rPr>
                        <a:t>农奴制严重制约了俄国的经济发展</a:t>
                      </a: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3F9F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rgbClr val="000000"/>
                          </a:solidFill>
                          <a:effectLst/>
                          <a:latin typeface="Arial" pitchFamily="34" charset="0"/>
                          <a:ea typeface="宋体" pitchFamily="2" charset="-122"/>
                        </a:rPr>
                        <a:t>废除农奴制</a:t>
                      </a: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3F9F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dirty="0" smtClean="0">
                          <a:ln>
                            <a:noFill/>
                          </a:ln>
                          <a:solidFill>
                            <a:srgbClr val="000000"/>
                          </a:solidFill>
                          <a:effectLst/>
                          <a:latin typeface="Arial" pitchFamily="34" charset="0"/>
                          <a:ea typeface="宋体" pitchFamily="2" charset="-122"/>
                        </a:rPr>
                        <a:t>1861</a:t>
                      </a:r>
                      <a:r>
                        <a:rPr kumimoji="0" lang="zh-CN" altLang="en-US" sz="2000" b="1" i="0" u="none" strike="noStrike" cap="none" normalizeH="0" baseline="0" dirty="0" smtClean="0">
                          <a:ln>
                            <a:noFill/>
                          </a:ln>
                          <a:solidFill>
                            <a:srgbClr val="000000"/>
                          </a:solidFill>
                          <a:effectLst/>
                          <a:latin typeface="Arial" pitchFamily="34" charset="0"/>
                          <a:ea typeface="宋体" pitchFamily="2" charset="-122"/>
                        </a:rPr>
                        <a:t>年改革是俄国历史上的一个重要转折点。改革废除了农奴制度，促使社会的各个方面出现了新的气象，推动俄国走上了资本主义发展道路。但是，农奴制的残余仍然存在，影响着俄国经济与社会的发展。</a:t>
                      </a: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3F9FA"/>
                    </a:solidFill>
                  </a:tcPr>
                </a:tc>
                <a:extLst>
                  <a:ext uri="{0D108BD9-81ED-4DB2-BD59-A6C34878D82A}"/>
                </a:extLst>
              </a:tr>
            </a:tbl>
          </a:graphicData>
        </a:graphic>
      </p:graphicFrame>
      <p:sp>
        <p:nvSpPr>
          <p:cNvPr id="20504" name="右箭头 4"/>
          <p:cNvSpPr>
            <a:spLocks noChangeArrowheads="1"/>
          </p:cNvSpPr>
          <p:nvPr/>
        </p:nvSpPr>
        <p:spPr bwMode="auto">
          <a:xfrm>
            <a:off x="152400" y="0"/>
            <a:ext cx="2209800" cy="990600"/>
          </a:xfrm>
          <a:prstGeom prst="rightArrow">
            <a:avLst>
              <a:gd name="adj1" fmla="val 50000"/>
              <a:gd name="adj2" fmla="val 49996"/>
            </a:avLst>
          </a:prstGeom>
          <a:noFill/>
          <a:ln w="38100" algn="ctr">
            <a:solidFill>
              <a:srgbClr val="FF0000"/>
            </a:solidFill>
            <a:round/>
            <a:headEnd/>
            <a:tailEnd/>
          </a:ln>
        </p:spPr>
        <p:txBody>
          <a:bodyPr/>
          <a:lstStyle/>
          <a:p>
            <a:r>
              <a:rPr lang="zh-CN" altLang="en-US" sz="2800" b="1">
                <a:latin typeface="华文彩云" pitchFamily="2" charset="-122"/>
                <a:ea typeface="华文彩云" pitchFamily="2" charset="-122"/>
              </a:rPr>
              <a:t>归纳小结</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u=4133032754,3894822876&amp;fm=27&amp;gp=0"/>
          <p:cNvPicPr>
            <a:picLocks noChangeAspect="1"/>
          </p:cNvPicPr>
          <p:nvPr/>
        </p:nvPicPr>
        <p:blipFill>
          <a:blip r:embed="rId2" cstate="print"/>
          <a:stretch>
            <a:fillRect/>
          </a:stretch>
        </p:blipFill>
        <p:spPr>
          <a:xfrm>
            <a:off x="-7302" y="4445"/>
            <a:ext cx="9157335" cy="6901180"/>
          </a:xfrm>
          <a:prstGeom prst="rect">
            <a:avLst/>
          </a:prstGeom>
        </p:spPr>
      </p:pic>
      <p:sp>
        <p:nvSpPr>
          <p:cNvPr id="3" name="文本框 3"/>
          <p:cNvSpPr txBox="1"/>
          <p:nvPr/>
        </p:nvSpPr>
        <p:spPr>
          <a:xfrm>
            <a:off x="3510597" y="332656"/>
            <a:ext cx="2037737" cy="646331"/>
          </a:xfrm>
          <a:prstGeom prst="rect">
            <a:avLst/>
          </a:prstGeom>
          <a:noFill/>
        </p:spPr>
        <p:txBody>
          <a:bodyPr wrap="none" rtlCol="0">
            <a:spAutoFit/>
          </a:bodyPr>
          <a:lstStyle/>
          <a:p>
            <a:r>
              <a:rPr lang="zh-CN" altLang="en-US" sz="3600" b="1" dirty="0" smtClean="0">
                <a:solidFill>
                  <a:srgbClr val="FF0000"/>
                </a:solidFill>
              </a:rPr>
              <a:t>课堂整合</a:t>
            </a:r>
            <a:endParaRPr lang="zh-CN" altLang="en-US" sz="3600" b="1" dirty="0">
              <a:solidFill>
                <a:srgbClr val="FF0000"/>
              </a:solidFill>
            </a:endParaRPr>
          </a:p>
        </p:txBody>
      </p:sp>
      <p:pic>
        <p:nvPicPr>
          <p:cNvPr id="6" name="图片 5"/>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488950" y="1371600"/>
            <a:ext cx="8166100" cy="4114800"/>
          </a:xfrm>
          <a:prstGeom prst="rect">
            <a:avLst/>
          </a:prstGeom>
        </p:spPr>
      </p:pic>
    </p:spTree>
    <p:extLst>
      <p:ext uri="{BB962C8B-B14F-4D97-AF65-F5344CB8AC3E}">
        <p14:creationId xmlns="" xmlns:p14="http://schemas.microsoft.com/office/powerpoint/2010/main" val="2601632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u=4133032754,3894822876&amp;fm=27&amp;gp=0"/>
          <p:cNvPicPr>
            <a:picLocks noChangeAspect="1"/>
          </p:cNvPicPr>
          <p:nvPr/>
        </p:nvPicPr>
        <p:blipFill>
          <a:blip r:embed="rId2" cstate="print"/>
          <a:stretch>
            <a:fillRect/>
          </a:stretch>
        </p:blipFill>
        <p:spPr>
          <a:xfrm>
            <a:off x="-6068" y="-21628"/>
            <a:ext cx="9157335" cy="6901180"/>
          </a:xfrm>
          <a:prstGeom prst="rect">
            <a:avLst/>
          </a:prstGeom>
        </p:spPr>
      </p:pic>
      <p:sp>
        <p:nvSpPr>
          <p:cNvPr id="3" name="文本框 6"/>
          <p:cNvSpPr txBox="1"/>
          <p:nvPr/>
        </p:nvSpPr>
        <p:spPr>
          <a:xfrm>
            <a:off x="3562142" y="138430"/>
            <a:ext cx="2019300" cy="645160"/>
          </a:xfrm>
          <a:prstGeom prst="rect">
            <a:avLst/>
          </a:prstGeom>
          <a:noFill/>
        </p:spPr>
        <p:txBody>
          <a:bodyPr wrap="none" rtlCol="0">
            <a:spAutoFit/>
          </a:bodyPr>
          <a:lstStyle/>
          <a:p>
            <a:r>
              <a:rPr lang="zh-CN" altLang="en-US" sz="3600" b="1" dirty="0">
                <a:solidFill>
                  <a:srgbClr val="FF0000"/>
                </a:solidFill>
              </a:rPr>
              <a:t>巩固练习</a:t>
            </a:r>
          </a:p>
        </p:txBody>
      </p:sp>
      <p:sp>
        <p:nvSpPr>
          <p:cNvPr id="4" name="TextBox 3"/>
          <p:cNvSpPr txBox="1"/>
          <p:nvPr/>
        </p:nvSpPr>
        <p:spPr>
          <a:xfrm>
            <a:off x="222973" y="645102"/>
            <a:ext cx="9116598" cy="6001643"/>
          </a:xfrm>
          <a:prstGeom prst="rect">
            <a:avLst/>
          </a:prstGeom>
          <a:noFill/>
        </p:spPr>
        <p:txBody>
          <a:bodyPr wrap="none" rtlCol="0">
            <a:spAutoFit/>
          </a:bodyPr>
          <a:lstStyle/>
          <a:p>
            <a:pPr fontAlgn="ctr"/>
            <a:r>
              <a:rPr lang="en-US" altLang="zh-CN" sz="2400" dirty="0" smtClean="0"/>
              <a:t>1</a:t>
            </a:r>
            <a:r>
              <a:rPr lang="en-US" altLang="zh-CN" sz="2400" dirty="0"/>
              <a:t>. </a:t>
            </a:r>
            <a:r>
              <a:rPr lang="zh-CN" altLang="zh-CN" sz="2400" dirty="0"/>
              <a:t>莫斯科公国终于统一俄国的时间是（</a:t>
            </a:r>
            <a:r>
              <a:rPr lang="en-US" altLang="zh-CN" sz="2400" dirty="0"/>
              <a:t>  </a:t>
            </a:r>
            <a:r>
              <a:rPr lang="zh-CN" altLang="zh-CN" sz="2400" dirty="0"/>
              <a:t>）</a:t>
            </a:r>
          </a:p>
          <a:p>
            <a:pPr fontAlgn="ctr"/>
            <a:r>
              <a:rPr lang="en-US" altLang="zh-CN" sz="2400" dirty="0"/>
              <a:t>A. 14</a:t>
            </a:r>
            <a:r>
              <a:rPr lang="zh-CN" altLang="zh-CN" sz="2400" dirty="0"/>
              <a:t>世纪晚期</a:t>
            </a:r>
            <a:r>
              <a:rPr lang="en-US" altLang="zh-CN" sz="2400" dirty="0"/>
              <a:t>    B. 15</a:t>
            </a:r>
            <a:r>
              <a:rPr lang="zh-CN" altLang="zh-CN" sz="2400" dirty="0"/>
              <a:t>世纪晚期</a:t>
            </a:r>
            <a:r>
              <a:rPr lang="en-US" altLang="zh-CN" sz="2400" dirty="0"/>
              <a:t>    C. 16</a:t>
            </a:r>
            <a:r>
              <a:rPr lang="zh-CN" altLang="zh-CN" sz="2400" dirty="0"/>
              <a:t>世纪早期</a:t>
            </a:r>
            <a:r>
              <a:rPr lang="en-US" altLang="zh-CN" sz="2400" dirty="0"/>
              <a:t>    D. 15</a:t>
            </a:r>
            <a:r>
              <a:rPr lang="zh-CN" altLang="zh-CN" sz="2400" dirty="0"/>
              <a:t>世纪早期</a:t>
            </a:r>
          </a:p>
          <a:p>
            <a:pPr fontAlgn="ctr"/>
            <a:r>
              <a:rPr lang="en-US" altLang="zh-CN" sz="2400" dirty="0"/>
              <a:t>2. 18</a:t>
            </a:r>
            <a:r>
              <a:rPr lang="zh-CN" altLang="zh-CN" sz="2400" dirty="0"/>
              <a:t>世纪初，俄国实施改革的沙皇是</a:t>
            </a:r>
            <a:r>
              <a:rPr lang="en-US" altLang="zh-CN" sz="2400" dirty="0"/>
              <a:t>(   </a:t>
            </a:r>
            <a:r>
              <a:rPr lang="en-US" altLang="zh-CN" sz="2400" dirty="0" smtClean="0"/>
              <a:t>  )</a:t>
            </a:r>
            <a:endParaRPr lang="zh-CN" altLang="zh-CN" sz="2400" dirty="0"/>
          </a:p>
          <a:p>
            <a:pPr fontAlgn="ctr"/>
            <a:r>
              <a:rPr lang="en-US" altLang="zh-CN" sz="2400" dirty="0"/>
              <a:t>A. </a:t>
            </a:r>
            <a:r>
              <a:rPr lang="zh-CN" altLang="zh-CN" sz="2400" dirty="0"/>
              <a:t>彼得一世</a:t>
            </a:r>
            <a:r>
              <a:rPr lang="en-US" altLang="zh-CN" sz="2400" dirty="0"/>
              <a:t>    B. </a:t>
            </a:r>
            <a:r>
              <a:rPr lang="zh-CN" altLang="zh-CN" sz="2400" dirty="0"/>
              <a:t>伊凡四世</a:t>
            </a:r>
            <a:r>
              <a:rPr lang="en-US" altLang="zh-CN" sz="2400" dirty="0"/>
              <a:t>    C. </a:t>
            </a:r>
            <a:r>
              <a:rPr lang="zh-CN" altLang="zh-CN" sz="2400" dirty="0"/>
              <a:t>亚历山大一世</a:t>
            </a:r>
            <a:r>
              <a:rPr lang="en-US" altLang="zh-CN" sz="2400" dirty="0"/>
              <a:t>    D. </a:t>
            </a:r>
            <a:r>
              <a:rPr lang="zh-CN" altLang="zh-CN" sz="2400" dirty="0"/>
              <a:t>亚历山大二世</a:t>
            </a:r>
          </a:p>
          <a:p>
            <a:pPr fontAlgn="ctr"/>
            <a:r>
              <a:rPr lang="en-US" altLang="zh-CN" sz="2400" dirty="0"/>
              <a:t>3. 1700</a:t>
            </a:r>
            <a:r>
              <a:rPr lang="zh-CN" altLang="zh-CN" sz="2400" dirty="0"/>
              <a:t>—</a:t>
            </a:r>
            <a:r>
              <a:rPr lang="en-US" altLang="zh-CN" sz="2400" dirty="0"/>
              <a:t>1721</a:t>
            </a:r>
            <a:r>
              <a:rPr lang="zh-CN" altLang="zh-CN" sz="2400" dirty="0"/>
              <a:t>年，俄国打败下列哪个国家，夺取了波罗的海的</a:t>
            </a:r>
            <a:r>
              <a:rPr lang="zh-CN" altLang="zh-CN" sz="2400" dirty="0" smtClean="0"/>
              <a:t>出</a:t>
            </a:r>
            <a:endParaRPr lang="en-US" altLang="zh-CN" sz="2400" dirty="0" smtClean="0"/>
          </a:p>
          <a:p>
            <a:pPr fontAlgn="ctr"/>
            <a:r>
              <a:rPr lang="zh-CN" altLang="zh-CN" sz="2400" dirty="0" smtClean="0"/>
              <a:t>海口</a:t>
            </a:r>
            <a:r>
              <a:rPr lang="zh-CN" altLang="zh-CN" sz="2400" dirty="0"/>
              <a:t>（</a:t>
            </a:r>
            <a:r>
              <a:rPr lang="en-US" altLang="zh-CN" sz="2400" dirty="0"/>
              <a:t>     </a:t>
            </a:r>
            <a:r>
              <a:rPr lang="zh-CN" altLang="zh-CN" sz="2400" dirty="0"/>
              <a:t>）</a:t>
            </a:r>
          </a:p>
          <a:p>
            <a:pPr fontAlgn="ctr"/>
            <a:r>
              <a:rPr lang="en-US" altLang="zh-CN" sz="2400" dirty="0"/>
              <a:t>A. </a:t>
            </a:r>
            <a:r>
              <a:rPr lang="zh-CN" altLang="zh-CN" sz="2400" dirty="0"/>
              <a:t>瑞士</a:t>
            </a:r>
            <a:r>
              <a:rPr lang="en-US" altLang="zh-CN" sz="2400" dirty="0"/>
              <a:t>    B. </a:t>
            </a:r>
            <a:r>
              <a:rPr lang="zh-CN" altLang="zh-CN" sz="2400" dirty="0"/>
              <a:t>瑞典</a:t>
            </a:r>
            <a:r>
              <a:rPr lang="en-US" altLang="zh-CN" sz="2400" dirty="0"/>
              <a:t>    C. </a:t>
            </a:r>
            <a:r>
              <a:rPr lang="zh-CN" altLang="zh-CN" sz="2400" dirty="0"/>
              <a:t>捷克斯洛伐克</a:t>
            </a:r>
            <a:r>
              <a:rPr lang="en-US" altLang="zh-CN" sz="2400" dirty="0"/>
              <a:t>  D. </a:t>
            </a:r>
            <a:r>
              <a:rPr lang="zh-CN" altLang="zh-CN" sz="2400" dirty="0"/>
              <a:t>法国</a:t>
            </a:r>
          </a:p>
          <a:p>
            <a:r>
              <a:rPr lang="en-US" altLang="zh-CN" sz="2400" dirty="0"/>
              <a:t>4.</a:t>
            </a:r>
            <a:r>
              <a:rPr lang="zh-CN" altLang="zh-CN" sz="2400" dirty="0"/>
              <a:t>（</a:t>
            </a:r>
            <a:r>
              <a:rPr lang="en-US" altLang="zh-CN" sz="2400" dirty="0"/>
              <a:t>2017</a:t>
            </a:r>
            <a:r>
              <a:rPr lang="zh-CN" altLang="zh-CN" sz="2400" dirty="0"/>
              <a:t>•东营）列宁说：“农民获得‘自由’的时候，已经被</a:t>
            </a:r>
            <a:r>
              <a:rPr lang="zh-CN" altLang="zh-CN" sz="2400" dirty="0" smtClean="0"/>
              <a:t>剥</a:t>
            </a:r>
            <a:endParaRPr lang="en-US" altLang="zh-CN" sz="2400" dirty="0" smtClean="0"/>
          </a:p>
          <a:p>
            <a:r>
              <a:rPr lang="zh-CN" altLang="zh-CN" sz="2400" dirty="0" smtClean="0"/>
              <a:t>夺得</a:t>
            </a:r>
            <a:r>
              <a:rPr lang="zh-CN" altLang="zh-CN" sz="2400" dirty="0"/>
              <a:t>一干二净。”这是由于</a:t>
            </a:r>
            <a:r>
              <a:rPr lang="en-US" altLang="zh-CN" sz="2400" dirty="0"/>
              <a:t>1861</a:t>
            </a:r>
            <a:r>
              <a:rPr lang="zh-CN" altLang="zh-CN" sz="2400" dirty="0"/>
              <a:t>年废除农奴制的法令规定（　　）</a:t>
            </a:r>
          </a:p>
          <a:p>
            <a:r>
              <a:rPr lang="en-US" altLang="zh-CN" sz="2400" dirty="0"/>
              <a:t>A</a:t>
            </a:r>
            <a:r>
              <a:rPr lang="zh-CN" altLang="zh-CN" sz="2400" dirty="0"/>
              <a:t>．农奴在法律上是“自由人”</a:t>
            </a:r>
            <a:r>
              <a:rPr lang="en-US" altLang="zh-CN" sz="2400" dirty="0"/>
              <a:t> B</a:t>
            </a:r>
            <a:r>
              <a:rPr lang="zh-CN" altLang="zh-CN" sz="2400" dirty="0"/>
              <a:t>．地主不许买卖农奴 </a:t>
            </a:r>
          </a:p>
          <a:p>
            <a:r>
              <a:rPr lang="en-US" altLang="zh-CN" sz="2400" dirty="0"/>
              <a:t>C</a:t>
            </a:r>
            <a:r>
              <a:rPr lang="zh-CN" altLang="zh-CN" sz="2400" dirty="0"/>
              <a:t>．农奴的份地必须出钱赎买</a:t>
            </a:r>
            <a:r>
              <a:rPr lang="en-US" altLang="zh-CN" sz="2400" dirty="0"/>
              <a:t> D</a:t>
            </a:r>
            <a:r>
              <a:rPr lang="zh-CN" altLang="zh-CN" sz="2400" dirty="0"/>
              <a:t>．地主不许干涉农奴的</a:t>
            </a:r>
            <a:r>
              <a:rPr lang="zh-CN" altLang="zh-CN" sz="2400" dirty="0" smtClean="0"/>
              <a:t>生活</a:t>
            </a:r>
            <a:endParaRPr lang="en-US" altLang="zh-CN" sz="2400" dirty="0" smtClean="0"/>
          </a:p>
          <a:p>
            <a:r>
              <a:rPr lang="en-US" altLang="zh-CN" sz="2400" dirty="0"/>
              <a:t>5.</a:t>
            </a:r>
            <a:r>
              <a:rPr lang="zh-CN" altLang="zh-CN" sz="2400" dirty="0"/>
              <a:t>（</a:t>
            </a:r>
            <a:r>
              <a:rPr lang="en-US" altLang="zh-CN" sz="2400" dirty="0"/>
              <a:t>2017</a:t>
            </a:r>
            <a:r>
              <a:rPr lang="zh-CN" altLang="zh-CN" sz="2400" dirty="0"/>
              <a:t>•随州）从亚历山大二世废除农奴制法令主要内容上看</a:t>
            </a:r>
            <a:r>
              <a:rPr lang="zh-CN" altLang="zh-CN" sz="2400" dirty="0" smtClean="0"/>
              <a:t>，</a:t>
            </a:r>
            <a:endParaRPr lang="en-US" altLang="zh-CN" sz="2400" dirty="0" smtClean="0"/>
          </a:p>
          <a:p>
            <a:r>
              <a:rPr lang="zh-CN" altLang="zh-CN" sz="2400" dirty="0" smtClean="0"/>
              <a:t>它</a:t>
            </a:r>
            <a:r>
              <a:rPr lang="zh-CN" altLang="zh-CN" sz="2400" dirty="0"/>
              <a:t>主要为资本主义发展直接提供了（　　）</a:t>
            </a:r>
          </a:p>
          <a:p>
            <a:r>
              <a:rPr lang="zh-CN" altLang="zh-CN" sz="2400" dirty="0"/>
              <a:t>①自由劳动力</a:t>
            </a:r>
            <a:r>
              <a:rPr lang="en-US" altLang="zh-CN" sz="2400" dirty="0"/>
              <a:t>    </a:t>
            </a:r>
            <a:r>
              <a:rPr lang="zh-CN" altLang="zh-CN" sz="2400" dirty="0"/>
              <a:t>②市场</a:t>
            </a:r>
            <a:r>
              <a:rPr lang="en-US" altLang="zh-CN" sz="2400" dirty="0"/>
              <a:t>    </a:t>
            </a:r>
            <a:r>
              <a:rPr lang="zh-CN" altLang="zh-CN" sz="2400" dirty="0"/>
              <a:t>③资金</a:t>
            </a:r>
            <a:r>
              <a:rPr lang="en-US" altLang="zh-CN" sz="2400" dirty="0"/>
              <a:t>    </a:t>
            </a:r>
            <a:r>
              <a:rPr lang="zh-CN" altLang="zh-CN" sz="2400" dirty="0"/>
              <a:t>④技术。</a:t>
            </a:r>
          </a:p>
          <a:p>
            <a:r>
              <a:rPr lang="en-US" altLang="zh-CN" sz="2400" dirty="0"/>
              <a:t>A</a:t>
            </a:r>
            <a:r>
              <a:rPr lang="zh-CN" altLang="zh-CN" sz="2400" dirty="0"/>
              <a:t>．①③</a:t>
            </a:r>
            <a:r>
              <a:rPr lang="en-US" altLang="zh-CN" sz="2400" dirty="0"/>
              <a:t> B</a:t>
            </a:r>
            <a:r>
              <a:rPr lang="zh-CN" altLang="zh-CN" sz="2400" dirty="0"/>
              <a:t>．②③</a:t>
            </a:r>
            <a:r>
              <a:rPr lang="en-US" altLang="zh-CN" sz="2400" dirty="0"/>
              <a:t> C</a:t>
            </a:r>
            <a:r>
              <a:rPr lang="zh-CN" altLang="zh-CN" sz="2400" dirty="0"/>
              <a:t>．①④</a:t>
            </a:r>
            <a:r>
              <a:rPr lang="en-US" altLang="zh-CN" sz="2400" dirty="0"/>
              <a:t> D</a:t>
            </a:r>
            <a:r>
              <a:rPr lang="zh-CN" altLang="zh-CN" sz="2400" dirty="0"/>
              <a:t>．③④</a:t>
            </a:r>
          </a:p>
          <a:p>
            <a:endParaRPr altLang="zh-CN" sz="2400" dirty="0"/>
          </a:p>
        </p:txBody>
      </p:sp>
      <p:sp>
        <p:nvSpPr>
          <p:cNvPr id="8" name="TextBox 4"/>
          <p:cNvSpPr txBox="1"/>
          <p:nvPr/>
        </p:nvSpPr>
        <p:spPr>
          <a:xfrm>
            <a:off x="5353626" y="645102"/>
            <a:ext cx="367665" cy="460375"/>
          </a:xfrm>
          <a:prstGeom prst="rect">
            <a:avLst/>
          </a:prstGeom>
          <a:noFill/>
        </p:spPr>
        <p:txBody>
          <a:bodyPr wrap="none" rtlCol="0">
            <a:spAutoFit/>
          </a:bodyPr>
          <a:lstStyle/>
          <a:p>
            <a:r>
              <a:rPr lang="en-US" altLang="zh-CN" sz="2400" b="1" dirty="0" smtClean="0">
                <a:solidFill>
                  <a:srgbClr val="FF0000"/>
                </a:solidFill>
              </a:rPr>
              <a:t>B</a:t>
            </a:r>
            <a:endParaRPr lang="zh-CN" altLang="en-US" sz="2400" b="1" dirty="0">
              <a:solidFill>
                <a:srgbClr val="FF0000"/>
              </a:solidFill>
            </a:endParaRPr>
          </a:p>
        </p:txBody>
      </p:sp>
      <p:sp>
        <p:nvSpPr>
          <p:cNvPr id="10" name="TextBox 4"/>
          <p:cNvSpPr txBox="1"/>
          <p:nvPr/>
        </p:nvSpPr>
        <p:spPr>
          <a:xfrm>
            <a:off x="5299825" y="1412776"/>
            <a:ext cx="344170" cy="460375"/>
          </a:xfrm>
          <a:prstGeom prst="rect">
            <a:avLst/>
          </a:prstGeom>
          <a:noFill/>
        </p:spPr>
        <p:txBody>
          <a:bodyPr wrap="square" rtlCol="0">
            <a:spAutoFit/>
          </a:bodyPr>
          <a:lstStyle/>
          <a:p>
            <a:r>
              <a:rPr lang="en-US" altLang="zh-CN" sz="2400" b="1" dirty="0" smtClean="0">
                <a:solidFill>
                  <a:srgbClr val="FF0000"/>
                </a:solidFill>
              </a:rPr>
              <a:t>A</a:t>
            </a:r>
            <a:endParaRPr lang="zh-CN" altLang="en-US" sz="2400" b="1" dirty="0">
              <a:solidFill>
                <a:srgbClr val="FF0000"/>
              </a:solidFill>
            </a:endParaRPr>
          </a:p>
        </p:txBody>
      </p:sp>
      <p:sp>
        <p:nvSpPr>
          <p:cNvPr id="11" name="TextBox 4"/>
          <p:cNvSpPr txBox="1"/>
          <p:nvPr/>
        </p:nvSpPr>
        <p:spPr>
          <a:xfrm>
            <a:off x="1187624" y="2494915"/>
            <a:ext cx="377190" cy="460375"/>
          </a:xfrm>
          <a:prstGeom prst="rect">
            <a:avLst/>
          </a:prstGeom>
          <a:noFill/>
        </p:spPr>
        <p:txBody>
          <a:bodyPr wrap="square" rtlCol="0">
            <a:spAutoFit/>
          </a:bodyPr>
          <a:lstStyle/>
          <a:p>
            <a:r>
              <a:rPr lang="en-US" altLang="zh-CN" sz="2400" b="1" dirty="0" smtClean="0">
                <a:solidFill>
                  <a:srgbClr val="FF0000"/>
                </a:solidFill>
              </a:rPr>
              <a:t>B</a:t>
            </a:r>
            <a:endParaRPr lang="zh-CN" altLang="en-US" sz="2400" b="1" dirty="0">
              <a:solidFill>
                <a:srgbClr val="FF0000"/>
              </a:solidFill>
            </a:endParaRPr>
          </a:p>
        </p:txBody>
      </p:sp>
      <p:sp>
        <p:nvSpPr>
          <p:cNvPr id="9" name="TextBox 4"/>
          <p:cNvSpPr txBox="1"/>
          <p:nvPr/>
        </p:nvSpPr>
        <p:spPr>
          <a:xfrm>
            <a:off x="8316416" y="3573016"/>
            <a:ext cx="377190" cy="460375"/>
          </a:xfrm>
          <a:prstGeom prst="rect">
            <a:avLst/>
          </a:prstGeom>
          <a:noFill/>
        </p:spPr>
        <p:txBody>
          <a:bodyPr wrap="square" rtlCol="0">
            <a:spAutoFit/>
          </a:bodyPr>
          <a:lstStyle/>
          <a:p>
            <a:r>
              <a:rPr lang="en-US" altLang="zh-CN" sz="2400" b="1" dirty="0" smtClean="0">
                <a:solidFill>
                  <a:srgbClr val="FF0000"/>
                </a:solidFill>
              </a:rPr>
              <a:t>C</a:t>
            </a:r>
            <a:endParaRPr lang="zh-CN" altLang="en-US" sz="2400" b="1" dirty="0">
              <a:solidFill>
                <a:srgbClr val="FF0000"/>
              </a:solidFill>
            </a:endParaRPr>
          </a:p>
        </p:txBody>
      </p:sp>
      <p:sp>
        <p:nvSpPr>
          <p:cNvPr id="12" name="TextBox 4"/>
          <p:cNvSpPr txBox="1"/>
          <p:nvPr/>
        </p:nvSpPr>
        <p:spPr>
          <a:xfrm>
            <a:off x="5283315" y="5022905"/>
            <a:ext cx="377190" cy="460375"/>
          </a:xfrm>
          <a:prstGeom prst="rect">
            <a:avLst/>
          </a:prstGeom>
          <a:noFill/>
        </p:spPr>
        <p:txBody>
          <a:bodyPr wrap="square" rtlCol="0">
            <a:spAutoFit/>
          </a:bodyPr>
          <a:lstStyle/>
          <a:p>
            <a:r>
              <a:rPr lang="en-US" altLang="zh-CN" sz="2400" b="1" dirty="0" smtClean="0">
                <a:solidFill>
                  <a:srgbClr val="FF0000"/>
                </a:solidFill>
              </a:rPr>
              <a:t>A</a:t>
            </a:r>
            <a:endParaRPr lang="zh-CN" altLang="en-US"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ppt_x"/>
                                          </p:val>
                                        </p:tav>
                                        <p:tav tm="100000">
                                          <p:val>
                                            <p:strVal val="#ppt_x"/>
                                          </p:val>
                                        </p:tav>
                                      </p:tavLst>
                                    </p:anim>
                                    <p:anim calcmode="lin" valueType="num">
                                      <p:cBhvr additive="base">
                                        <p:cTn id="3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8" grpId="0"/>
      <p:bldP spid="10" grpId="0"/>
      <p:bldP spid="11" grpId="0"/>
      <p:bldP spid="9"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u=4133032754,3894822876&amp;fm=27&amp;gp=0"/>
          <p:cNvPicPr>
            <a:picLocks noChangeAspect="1"/>
          </p:cNvPicPr>
          <p:nvPr/>
        </p:nvPicPr>
        <p:blipFill>
          <a:blip r:embed="rId2" cstate="print"/>
          <a:stretch>
            <a:fillRect/>
          </a:stretch>
        </p:blipFill>
        <p:spPr>
          <a:xfrm>
            <a:off x="0" y="17580"/>
            <a:ext cx="9157335" cy="6901180"/>
          </a:xfrm>
          <a:prstGeom prst="rect">
            <a:avLst/>
          </a:prstGeom>
        </p:spPr>
      </p:pic>
      <p:sp>
        <p:nvSpPr>
          <p:cNvPr id="3" name="文本框 3"/>
          <p:cNvSpPr txBox="1"/>
          <p:nvPr/>
        </p:nvSpPr>
        <p:spPr>
          <a:xfrm>
            <a:off x="3510597" y="332656"/>
            <a:ext cx="2037737" cy="646331"/>
          </a:xfrm>
          <a:prstGeom prst="rect">
            <a:avLst/>
          </a:prstGeom>
          <a:noFill/>
        </p:spPr>
        <p:txBody>
          <a:bodyPr wrap="none" rtlCol="0">
            <a:spAutoFit/>
          </a:bodyPr>
          <a:lstStyle/>
          <a:p>
            <a:r>
              <a:rPr lang="zh-CN" altLang="en-US" sz="3600" b="1" dirty="0" smtClean="0">
                <a:solidFill>
                  <a:srgbClr val="FF0000"/>
                </a:solidFill>
              </a:rPr>
              <a:t>中考对接</a:t>
            </a:r>
            <a:endParaRPr lang="zh-CN" altLang="en-US" sz="3600" b="1" dirty="0">
              <a:solidFill>
                <a:srgbClr val="FF0000"/>
              </a:solidFill>
            </a:endParaRPr>
          </a:p>
        </p:txBody>
      </p:sp>
      <p:sp>
        <p:nvSpPr>
          <p:cNvPr id="4" name="TextBox 3"/>
          <p:cNvSpPr txBox="1"/>
          <p:nvPr/>
        </p:nvSpPr>
        <p:spPr>
          <a:xfrm>
            <a:off x="179512" y="836712"/>
            <a:ext cx="9432390" cy="3785652"/>
          </a:xfrm>
          <a:prstGeom prst="rect">
            <a:avLst/>
          </a:prstGeom>
          <a:noFill/>
        </p:spPr>
        <p:txBody>
          <a:bodyPr wrap="none" rtlCol="0">
            <a:spAutoFit/>
          </a:bodyPr>
          <a:lstStyle/>
          <a:p>
            <a:r>
              <a:rPr lang="en-US" altLang="zh-CN" sz="2400" dirty="0" smtClean="0"/>
              <a:t>1</a:t>
            </a:r>
            <a:r>
              <a:rPr lang="en-US" altLang="zh-CN" sz="2400" dirty="0"/>
              <a:t>.</a:t>
            </a:r>
            <a:r>
              <a:rPr lang="zh-CN" altLang="zh-CN" sz="2400" dirty="0"/>
              <a:t>（</a:t>
            </a:r>
            <a:r>
              <a:rPr lang="en-US" altLang="zh-CN" sz="2400" dirty="0"/>
              <a:t>2018</a:t>
            </a:r>
            <a:r>
              <a:rPr lang="zh-CN" altLang="zh-CN" sz="2400" dirty="0"/>
              <a:t>·广东）</a:t>
            </a:r>
            <a:r>
              <a:rPr lang="en-US" altLang="zh-CN" sz="2400" dirty="0"/>
              <a:t>1861</a:t>
            </a:r>
            <a:r>
              <a:rPr lang="zh-CN" altLang="zh-CN" sz="2400" dirty="0"/>
              <a:t>年，沙皇亚历山大二世签署废除农奴制法令后</a:t>
            </a:r>
            <a:r>
              <a:rPr lang="zh-CN" altLang="zh-CN" sz="2400" dirty="0" smtClean="0"/>
              <a:t>，</a:t>
            </a:r>
            <a:endParaRPr lang="en-US" altLang="zh-CN" sz="2400" dirty="0" smtClean="0"/>
          </a:p>
          <a:p>
            <a:r>
              <a:rPr lang="zh-CN" altLang="zh-CN" sz="2400" dirty="0" smtClean="0"/>
              <a:t>没有</a:t>
            </a:r>
            <a:r>
              <a:rPr lang="zh-CN" altLang="zh-CN" sz="2400" dirty="0"/>
              <a:t>遇到俄国贵族的强烈抵抗，也没有发生内战，仅凭沙皇的一</a:t>
            </a:r>
            <a:r>
              <a:rPr lang="zh-CN" altLang="zh-CN" sz="2400" dirty="0" smtClean="0"/>
              <a:t>纸</a:t>
            </a:r>
            <a:endParaRPr lang="en-US" altLang="zh-CN" sz="2400" dirty="0" smtClean="0"/>
          </a:p>
          <a:p>
            <a:r>
              <a:rPr lang="zh-CN" altLang="zh-CN" sz="2400" dirty="0" smtClean="0"/>
              <a:t>法令</a:t>
            </a:r>
            <a:r>
              <a:rPr lang="zh-CN" altLang="zh-CN" sz="2400" dirty="0"/>
              <a:t>就能完成。俄国改革没有遇到贵族强烈抵抗的主要原因是（</a:t>
            </a:r>
            <a:r>
              <a:rPr lang="en-US" altLang="zh-CN" sz="2400" dirty="0"/>
              <a:t>   </a:t>
            </a:r>
            <a:r>
              <a:rPr lang="zh-CN" altLang="zh-CN" sz="2400" dirty="0"/>
              <a:t>）</a:t>
            </a:r>
          </a:p>
          <a:p>
            <a:r>
              <a:rPr lang="en-US" altLang="zh-CN" sz="2400" dirty="0"/>
              <a:t>A</a:t>
            </a:r>
            <a:r>
              <a:rPr lang="zh-CN" altLang="zh-CN" sz="2400" dirty="0"/>
              <a:t>．贵族与农奴矛盾未激化</a:t>
            </a:r>
            <a:r>
              <a:rPr lang="en-US" altLang="zh-CN" sz="2400" dirty="0"/>
              <a:t>           B</a:t>
            </a:r>
            <a:r>
              <a:rPr lang="zh-CN" altLang="zh-CN" sz="2400" dirty="0"/>
              <a:t>．贵族对农奴处境的同情</a:t>
            </a:r>
          </a:p>
          <a:p>
            <a:r>
              <a:rPr lang="en-US" altLang="zh-CN" sz="2400" dirty="0"/>
              <a:t>C</a:t>
            </a:r>
            <a:r>
              <a:rPr lang="zh-CN" altLang="zh-CN" sz="2400" dirty="0"/>
              <a:t>．贵族是改革利益获得者</a:t>
            </a:r>
            <a:r>
              <a:rPr lang="en-US" altLang="zh-CN" sz="2400" dirty="0"/>
              <a:t>           D</a:t>
            </a:r>
            <a:r>
              <a:rPr lang="zh-CN" altLang="zh-CN" sz="2400" dirty="0"/>
              <a:t>．贵族力最弱小无力对抗</a:t>
            </a:r>
          </a:p>
          <a:p>
            <a:r>
              <a:rPr lang="en-US" altLang="zh-CN" sz="2400" dirty="0"/>
              <a:t>2.(2018</a:t>
            </a:r>
            <a:r>
              <a:rPr lang="zh-CN" altLang="zh-CN" sz="2400" dirty="0"/>
              <a:t>·张家界中考</a:t>
            </a:r>
            <a:r>
              <a:rPr lang="en-US" altLang="zh-CN" sz="2400" dirty="0"/>
              <a:t>)</a:t>
            </a:r>
            <a:r>
              <a:rPr lang="zh-CN" altLang="zh-CN" sz="2400" dirty="0"/>
              <a:t>综观世界近代历史，凡走上资本主义发展</a:t>
            </a:r>
            <a:r>
              <a:rPr lang="zh-CN" altLang="zh-CN" sz="2400" dirty="0" smtClean="0"/>
              <a:t>道路</a:t>
            </a:r>
            <a:endParaRPr lang="en-US" altLang="zh-CN" sz="2400" dirty="0" smtClean="0"/>
          </a:p>
          <a:p>
            <a:r>
              <a:rPr lang="zh-CN" altLang="zh-CN" sz="2400" dirty="0" smtClean="0"/>
              <a:t>的</a:t>
            </a:r>
            <a:r>
              <a:rPr lang="zh-CN" altLang="zh-CN" sz="2400" dirty="0"/>
              <a:t>国家主要有两种方式：一是革命，二是改革。而使俄国走上</a:t>
            </a:r>
            <a:r>
              <a:rPr lang="zh-CN" altLang="zh-CN" sz="2400" dirty="0" smtClean="0"/>
              <a:t>资本</a:t>
            </a:r>
            <a:endParaRPr lang="en-US" altLang="zh-CN" sz="2400" dirty="0" smtClean="0"/>
          </a:p>
          <a:p>
            <a:r>
              <a:rPr lang="zh-CN" altLang="zh-CN" sz="2400" dirty="0" smtClean="0"/>
              <a:t>主义</a:t>
            </a:r>
            <a:r>
              <a:rPr lang="zh-CN" altLang="zh-CN" sz="2400" dirty="0"/>
              <a:t>发展道路的历史事件是</a:t>
            </a:r>
            <a:r>
              <a:rPr lang="en-US" altLang="zh-CN" sz="2400" dirty="0"/>
              <a:t>(     )</a:t>
            </a:r>
            <a:endParaRPr lang="zh-CN" altLang="zh-CN" sz="2400" dirty="0"/>
          </a:p>
          <a:p>
            <a:r>
              <a:rPr lang="en-US" altLang="zh-CN" sz="2400" dirty="0"/>
              <a:t>A</a:t>
            </a:r>
            <a:r>
              <a:rPr lang="zh-CN" altLang="zh-CN" sz="2400" dirty="0"/>
              <a:t>．独立战争</a:t>
            </a:r>
            <a:r>
              <a:rPr lang="en-US" altLang="zh-CN" sz="2400" dirty="0"/>
              <a:t>  	B</a:t>
            </a:r>
            <a:r>
              <a:rPr lang="zh-CN" altLang="zh-CN" sz="2400" dirty="0"/>
              <a:t>．明治维新</a:t>
            </a:r>
            <a:r>
              <a:rPr lang="en-US" altLang="zh-CN" sz="2400" dirty="0"/>
              <a:t>   </a:t>
            </a:r>
            <a:endParaRPr lang="en-US" altLang="zh-CN" sz="2400" dirty="0" smtClean="0"/>
          </a:p>
          <a:p>
            <a:r>
              <a:rPr lang="en-US" altLang="zh-CN" sz="2400" dirty="0" smtClean="0"/>
              <a:t>C</a:t>
            </a:r>
            <a:r>
              <a:rPr lang="zh-CN" altLang="zh-CN" sz="2400" dirty="0"/>
              <a:t>．废除农奴制改革</a:t>
            </a:r>
            <a:r>
              <a:rPr lang="en-US" altLang="zh-CN" sz="2400" dirty="0"/>
              <a:t>  	D</a:t>
            </a:r>
            <a:r>
              <a:rPr lang="zh-CN" altLang="zh-CN" sz="2400" dirty="0"/>
              <a:t>．孝文帝改革</a:t>
            </a:r>
          </a:p>
        </p:txBody>
      </p:sp>
      <p:sp>
        <p:nvSpPr>
          <p:cNvPr id="5" name="TextBox 4"/>
          <p:cNvSpPr txBox="1"/>
          <p:nvPr/>
        </p:nvSpPr>
        <p:spPr>
          <a:xfrm>
            <a:off x="3995936" y="3473598"/>
            <a:ext cx="353695" cy="460375"/>
          </a:xfrm>
          <a:prstGeom prst="rect">
            <a:avLst/>
          </a:prstGeom>
          <a:noFill/>
        </p:spPr>
        <p:txBody>
          <a:bodyPr wrap="none" rtlCol="0">
            <a:spAutoFit/>
          </a:bodyPr>
          <a:lstStyle/>
          <a:p>
            <a:r>
              <a:rPr lang="en-US" altLang="zh-CN" sz="2400" b="1" dirty="0" smtClean="0">
                <a:solidFill>
                  <a:srgbClr val="FF0000"/>
                </a:solidFill>
              </a:rPr>
              <a:t>C</a:t>
            </a:r>
            <a:endParaRPr lang="zh-CN" altLang="en-US" sz="2400" b="1" dirty="0">
              <a:solidFill>
                <a:srgbClr val="FF0000"/>
              </a:solidFill>
            </a:endParaRPr>
          </a:p>
        </p:txBody>
      </p:sp>
      <p:sp>
        <p:nvSpPr>
          <p:cNvPr id="6" name="TextBox 4"/>
          <p:cNvSpPr txBox="1"/>
          <p:nvPr/>
        </p:nvSpPr>
        <p:spPr>
          <a:xfrm>
            <a:off x="8670925" y="1620379"/>
            <a:ext cx="473075" cy="460375"/>
          </a:xfrm>
          <a:prstGeom prst="rect">
            <a:avLst/>
          </a:prstGeom>
          <a:noFill/>
        </p:spPr>
        <p:txBody>
          <a:bodyPr wrap="square" rtlCol="0">
            <a:spAutoFit/>
          </a:bodyPr>
          <a:lstStyle/>
          <a:p>
            <a:r>
              <a:rPr lang="en-US" altLang="zh-CN" sz="2400" b="1" dirty="0" smtClean="0">
                <a:solidFill>
                  <a:srgbClr val="FF0000"/>
                </a:solidFill>
              </a:rPr>
              <a:t>C</a:t>
            </a:r>
            <a:endParaRPr lang="zh-CN" altLang="en-US"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都市">
  <a:themeElements>
    <a:clrScheme name="都市">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都市">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都市">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34</TotalTime>
  <Words>2157</Words>
  <Application>Microsoft Office PowerPoint</Application>
  <PresentationFormat>全屏显示(4:3)</PresentationFormat>
  <Paragraphs>158</Paragraphs>
  <Slides>20</Slides>
  <Notes>0</Notes>
  <HiddenSlides>0</HiddenSlides>
  <MMClips>0</MMClips>
  <ScaleCrop>false</ScaleCrop>
  <HeadingPairs>
    <vt:vector size="4" baseType="variant">
      <vt:variant>
        <vt:lpstr>主题</vt:lpstr>
      </vt:variant>
      <vt:variant>
        <vt:i4>1</vt:i4>
      </vt:variant>
      <vt:variant>
        <vt:lpstr>幻灯片标题</vt:lpstr>
      </vt:variant>
      <vt:variant>
        <vt:i4>20</vt:i4>
      </vt:variant>
    </vt:vector>
  </HeadingPairs>
  <TitlesOfParts>
    <vt:vector size="21" baseType="lpstr">
      <vt:lpstr>都市</vt:lpstr>
      <vt:lpstr>第二课</vt:lpstr>
      <vt:lpstr>幻灯片 2</vt:lpstr>
      <vt:lpstr>幻灯片 3</vt:lpstr>
      <vt:lpstr>教学重难点：</vt:lpstr>
      <vt:lpstr>一、彼得一世改革</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第二课</dc:title>
  <dc:creator>Administrator</dc:creator>
  <cp:lastModifiedBy>Administrator</cp:lastModifiedBy>
  <cp:revision>4</cp:revision>
  <dcterms:created xsi:type="dcterms:W3CDTF">2018-11-01T13:06:57Z</dcterms:created>
  <dcterms:modified xsi:type="dcterms:W3CDTF">2018-11-01T13:41:13Z</dcterms:modified>
</cp:coreProperties>
</file>