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gif" ContentType="image/gif"/>
  <Default Extension="wav" ContentType="audio/x-wav"/>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colors2.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handoutMasterIdLst>
    <p:handoutMasterId r:id="rId4"/>
  </p:handoutMasterIdLst>
  <p:sldIdLst>
    <p:sldId id="444" r:id="rId5"/>
    <p:sldId id="379" r:id="rId6"/>
    <p:sldId id="446" r:id="rId7"/>
    <p:sldId id="384" r:id="rId8"/>
    <p:sldId id="382" r:id="rId9"/>
    <p:sldId id="448" r:id="rId10"/>
    <p:sldId id="447" r:id="rId11"/>
    <p:sldId id="449" r:id="rId12"/>
    <p:sldId id="383" r:id="rId13"/>
    <p:sldId id="385" r:id="rId14"/>
    <p:sldId id="450" r:id="rId15"/>
    <p:sldId id="388" r:id="rId16"/>
    <p:sldId id="389" r:id="rId17"/>
    <p:sldId id="390" r:id="rId18"/>
    <p:sldId id="455" r:id="rId19"/>
    <p:sldId id="393" r:id="rId20"/>
    <p:sldId id="391" r:id="rId21"/>
    <p:sldId id="456" r:id="rId22"/>
    <p:sldId id="392" r:id="rId23"/>
    <p:sldId id="399" r:id="rId24"/>
    <p:sldId id="411" r:id="rId25"/>
    <p:sldId id="482" r:id="rId26"/>
    <p:sldId id="483" r:id="rId27"/>
    <p:sldId id="484" r:id="rId28"/>
    <p:sldId id="485" r:id="rId29"/>
    <p:sldId id="401" r:id="rId30"/>
    <p:sldId id="404" r:id="rId31"/>
    <p:sldId id="463" r:id="rId32"/>
    <p:sldId id="461" r:id="rId33"/>
    <p:sldId id="366" r:id="rId34"/>
  </p:sldIdLst>
  <p:sldSz cx="12192000" cy="6858000"/>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李永宾" initials="李永宾" lastIdx="0" clrIdx="0"/>
  <p:cmAuthor id="2" name="rebacca" initials="r"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fill>
          <a:solidFill>
            <a:schemeClr val="accent6">
              <a:alpha val="20000"/>
            </a:schemeClr>
          </a:solidFill>
        </a:fill>
      </a:tcStyle>
    </a:band1H>
    <a:band1V>
      <a:tcStyle>
        <a:fill>
          <a:solidFill>
            <a:schemeClr val="accent6">
              <a:alpha val="20000"/>
            </a:schemeClr>
          </a:solidFill>
        </a:fill>
      </a:tcStyle>
    </a:band1V>
    <a:lastCol>
      <a:tcTxStyle b="on"/>
    </a:lastCol>
    <a:firstCol>
      <a:tcTxStyle b="on"/>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5" autoAdjust="0"/>
    <p:restoredTop sz="94080" autoAdjust="0"/>
  </p:normalViewPr>
  <p:slideViewPr>
    <p:cSldViewPr snapToGrid="0">
      <p:cViewPr varScale="1">
        <p:scale>
          <a:sx n="67" d="100"/>
          <a:sy n="67" d="100"/>
        </p:scale>
        <p:origin x="572" y="56"/>
      </p:cViewPr>
      <p:guideLst/>
    </p:cSldViewPr>
  </p:slideViewPr>
  <p:notesTextViewPr>
    <p:cViewPr>
      <p:scale>
        <a:sx n="1" d="1"/>
        <a:sy n="1" d="1"/>
      </p:scale>
      <p:origin x="0" y="0"/>
    </p:cViewPr>
  </p:notesTextViewPr>
  <p:sorterViewPr>
    <p:cViewPr varScale="1">
      <p:scale>
        <a:sx n="100" d="100"/>
        <a:sy n="100" d="100"/>
      </p:scale>
      <p:origin x="0" y="-8328"/>
    </p:cViewPr>
  </p:sorterViewPr>
  <p:notesViewPr>
    <p:cSldViewPr snapToGrid="0">
      <p:cViewPr varScale="1">
        <p:scale>
          <a:sx n="53" d="100"/>
          <a:sy n="53" d="100"/>
        </p:scale>
        <p:origin x="2648" y="48"/>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tags" Target="tags/tag4.xml" /><Relationship Id="rId36" Type="http://schemas.openxmlformats.org/officeDocument/2006/relationships/presProps" Target="presProps.xml" /><Relationship Id="rId37" Type="http://schemas.openxmlformats.org/officeDocument/2006/relationships/viewProps" Target="viewProps.xml" /><Relationship Id="rId38" Type="http://schemas.openxmlformats.org/officeDocument/2006/relationships/theme" Target="theme/theme1.xml" /><Relationship Id="rId39" Type="http://schemas.openxmlformats.org/officeDocument/2006/relationships/tableStyles" Target="tableStyles.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diagrams/colors1.xml><?xml version="1.0" encoding="utf-8"?>
<dgm:colorsDef xmlns:a="http://schemas.openxmlformats.org/drawingml/2006/main" xmlns:dgm="http://schemas.openxmlformats.org/drawingml/2006/diagram" uniqueId="urn:microsoft.com/office/officeart/2005/8/colors/accent6_1">
  <dgm:title val=""/>
  <dgm:desc val=""/>
  <dgm:catLst>
    <dgm:cat type="accent6" pri="11100"/>
  </dgm:catLst>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colorsDef>
</file>

<file path=ppt/diagrams/colors2.xml><?xml version="1.0" encoding="utf-8"?>
<dgm:colorsDef xmlns:a="http://schemas.openxmlformats.org/drawingml/2006/main" xmlns:dgm="http://schemas.openxmlformats.org/drawingml/2006/diagram" uniqueId="urn:microsoft.com/office/officeart/2005/8/colors/accent6_1">
  <dgm:title val=""/>
  <dgm:desc val=""/>
  <dgm:catLst>
    <dgm:cat type="accent6" pri="11100"/>
  </dgm:catLst>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dgm="http://schemas.openxmlformats.org/drawingml/2006/diagram">
  <dgm:ptLst>
    <dgm:pt modelId="{25D40E08-F264-49AD-8D48-1F468ABECEF9}" type="doc">
      <dgm:prSet loTypeId="urn:microsoft.com/office/officeart/2005/8/layout/vList3" loCatId="list" qsTypeId="urn:microsoft.com/office/officeart/2005/8/quickstyle/3d7" qsCatId="3D" csTypeId="urn:microsoft.com/office/officeart/2005/8/colors/accent6_1" csCatId="accent6" phldr="1"/>
      <dgm:spPr/>
      <dgm:t>
        <a:bodyPr/>
        <a:lstStyle/>
        <a:p/>
      </dgm:t>
    </dgm:pt>
    <dgm:pt modelId="{B1ADDF83-8ED0-4305-931C-60E5720A827B}" type="parTrans" cxnId="{867683F4-867E-4F33-8860-66C3FF95691B}">
      <dgm:prSet/>
      <dgm:spPr/>
      <dgm:t>
        <a:bodyPr/>
        <a:lstStyle/>
        <a:p>
          <a:endParaRPr lang="zh-CN" altLang="en-US"/>
        </a:p>
      </dgm:t>
    </dgm:pt>
    <dgm:pt modelId="{6584F4E6-2FD4-4800-AB15-669DA1791870}">
      <dgm:prSet phldrT="[文本]" custT="1"/>
      <dgm:spPr/>
      <dgm:t>
        <a:bodyPr/>
        <a:lstStyle/>
        <a:p>
          <a:pPr algn="ctr"/>
          <a:endParaRPr lang="en-US" altLang="zh-CN" sz="2000">
            <a:latin typeface="黑体" panose="02010609060101010101" pitchFamily="49" charset="-122"/>
            <a:ea typeface="黑体" panose="02010609060101010101" pitchFamily="49" charset="-122"/>
          </a:endParaRPr>
        </a:p>
        <a:p>
          <a:pPr algn="ctr"/>
          <a:endParaRPr lang="en-US" altLang="zh-CN" sz="2000">
            <a:latin typeface="黑体" panose="02010609060101010101" pitchFamily="49" charset="-122"/>
            <a:ea typeface="黑体" panose="02010609060101010101" pitchFamily="49" charset="-122"/>
          </a:endParaRPr>
        </a:p>
        <a:p>
          <a:pPr algn="ctr"/>
          <a:r>
            <a:rPr lang="zh-CN" altLang="en-US" sz="2000">
              <a:latin typeface="黑体" panose="02010609060101010101" pitchFamily="49" charset="-122"/>
              <a:ea typeface="黑体" panose="02010609060101010101" pitchFamily="49" charset="-122"/>
            </a:rPr>
            <a:t>周王室衰微，士大夫崛起</a:t>
          </a:r>
          <a:endParaRPr lang="en-US" altLang="zh-CN" sz="2000">
            <a:latin typeface="黑体" panose="02010609060101010101" pitchFamily="49" charset="-122"/>
            <a:ea typeface="黑体" panose="02010609060101010101" pitchFamily="49" charset="-122"/>
          </a:endParaRPr>
        </a:p>
        <a:p>
          <a:pPr algn="l"/>
          <a:r>
            <a:rPr lang="zh-CN" altLang="zh-CN" sz="1600">
              <a:latin typeface="黑体" panose="02010609060101010101" pitchFamily="49" charset="-122"/>
              <a:ea typeface="黑体" panose="02010609060101010101" pitchFamily="49" charset="-122"/>
            </a:rPr>
            <a:t>兼并战争，促使各诸侯国礼贤下士，“士”阶层活跃和受重用</a:t>
          </a:r>
        </a:p>
        <a:p>
          <a:pPr algn="ctr"/>
          <a:endParaRPr lang="en-US" altLang="zh-CN" sz="2000">
            <a:latin typeface="黑体" panose="02010609060101010101" pitchFamily="49" charset="-122"/>
            <a:ea typeface="黑体" panose="02010609060101010101" pitchFamily="49" charset="-122"/>
          </a:endParaRPr>
        </a:p>
        <a:p>
          <a:pPr algn="ctr"/>
          <a:endParaRPr lang="zh-CN" altLang="en-US" sz="2000">
            <a:latin typeface="黑体" panose="02010609060101010101" pitchFamily="49" charset="-122"/>
            <a:ea typeface="黑体" panose="02010609060101010101" pitchFamily="49" charset="-122"/>
          </a:endParaRPr>
        </a:p>
      </dgm:t>
    </dgm:pt>
    <dgm:pt modelId="{56A829DF-31EB-4DAF-A928-E9BE83144405}" type="sibTrans" cxnId="{867683F4-867E-4F33-8860-66C3FF95691B}">
      <dgm:prSet/>
      <dgm:spPr/>
      <dgm:t>
        <a:bodyPr/>
        <a:lstStyle/>
        <a:p>
          <a:endParaRPr lang="zh-CN" altLang="en-US"/>
        </a:p>
      </dgm:t>
    </dgm:pt>
    <dgm:pt modelId="{805B3E24-5BD0-48D4-A214-D76BE3E22DB8}" type="parTrans" cxnId="{816A9814-78DB-417E-9F03-88B78BE2B131}">
      <dgm:prSet/>
      <dgm:spPr/>
      <dgm:t>
        <a:bodyPr/>
        <a:lstStyle/>
        <a:p>
          <a:endParaRPr lang="zh-CN" altLang="en-US"/>
        </a:p>
      </dgm:t>
    </dgm:pt>
    <dgm:pt modelId="{EE36D4D1-1E92-4F2F-A3D3-D25E4C1A7AC0}">
      <dgm:prSet phldrT="[文本]" custT="1"/>
      <dgm:spPr/>
      <dgm:t>
        <a:bodyPr/>
        <a:lstStyle/>
        <a:p>
          <a:pPr algn="ctr"/>
          <a:endParaRPr lang="en-US" altLang="zh-CN" sz="2000">
            <a:latin typeface="黑体" panose="02010609060101010101" pitchFamily="49" charset="-122"/>
            <a:ea typeface="黑体" panose="02010609060101010101" pitchFamily="49" charset="-122"/>
          </a:endParaRPr>
        </a:p>
        <a:p>
          <a:pPr algn="ctr"/>
          <a:r>
            <a:rPr lang="zh-CN" altLang="en-US" sz="2000">
              <a:latin typeface="黑体" panose="02010609060101010101" pitchFamily="49" charset="-122"/>
              <a:ea typeface="黑体" panose="02010609060101010101" pitchFamily="49" charset="-122"/>
            </a:rPr>
            <a:t>生产力发展，井田制瓦解</a:t>
          </a:r>
          <a:endParaRPr lang="en-US" altLang="zh-CN" sz="2000">
            <a:latin typeface="黑体" panose="02010609060101010101" pitchFamily="49" charset="-122"/>
            <a:ea typeface="黑体" panose="02010609060101010101" pitchFamily="49" charset="-122"/>
          </a:endParaRPr>
        </a:p>
        <a:p>
          <a:pPr algn="l"/>
          <a:r>
            <a:rPr lang="zh-CN" altLang="zh-CN" sz="1600">
              <a:latin typeface="黑体" panose="02010609060101010101" pitchFamily="49" charset="-122"/>
              <a:ea typeface="黑体" panose="02010609060101010101" pitchFamily="49" charset="-122"/>
            </a:rPr>
            <a:t>封建经济的迅速发展，为学术文化的繁荣提供了物质条件。</a:t>
          </a:r>
        </a:p>
        <a:p>
          <a:pPr algn="ctr"/>
          <a:endParaRPr lang="zh-CN" altLang="en-US" sz="2000">
            <a:latin typeface="黑体" panose="02010609060101010101" pitchFamily="49" charset="-122"/>
            <a:ea typeface="黑体" panose="02010609060101010101" pitchFamily="49" charset="-122"/>
          </a:endParaRPr>
        </a:p>
      </dgm:t>
    </dgm:pt>
    <dgm:pt modelId="{63C43E8A-3612-42C8-A438-C2E6D77EFDF5}" type="sibTrans" cxnId="{816A9814-78DB-417E-9F03-88B78BE2B131}">
      <dgm:prSet/>
      <dgm:spPr/>
      <dgm:t>
        <a:bodyPr/>
        <a:lstStyle/>
        <a:p>
          <a:endParaRPr lang="zh-CN" altLang="en-US"/>
        </a:p>
      </dgm:t>
    </dgm:pt>
    <dgm:pt modelId="{3949DED8-D3ED-4BA7-A89F-20318E787BE0}" type="parTrans" cxnId="{F344C9D0-4311-4092-92FC-99DF6B7B548A}">
      <dgm:prSet/>
      <dgm:spPr/>
      <dgm:t>
        <a:bodyPr/>
        <a:lstStyle/>
        <a:p>
          <a:endParaRPr lang="zh-CN" altLang="en-US"/>
        </a:p>
      </dgm:t>
    </dgm:pt>
    <dgm:pt modelId="{1152909D-1810-4B22-94AD-820905DFA501}">
      <dgm:prSet phldrT="[文本]" custT="1"/>
      <dgm:spPr/>
      <dgm:t>
        <a:bodyPr vert="horz" wrap="square"/>
        <a:lstStyle/>
        <a:p>
          <a:pPr algn="ctr">
            <a:lnSpc>
              <a:spcPct val="100000"/>
            </a:lnSpc>
            <a:spcBef>
              <a:spcPct val="0"/>
            </a:spcBef>
            <a:spcAft>
              <a:spcPct val="35000"/>
            </a:spcAft>
          </a:pPr>
          <a:endParaRPr lang="en-US" altLang="zh-CN" sz="2000">
            <a:latin typeface="黑体" panose="02010609060101010101" pitchFamily="49" charset="-122"/>
            <a:ea typeface="黑体" panose="02010609060101010101" pitchFamily="49" charset="-122"/>
          </a:endParaRPr>
        </a:p>
        <a:p>
          <a:pPr algn="ctr">
            <a:lnSpc>
              <a:spcPct val="100000"/>
            </a:lnSpc>
            <a:spcBef>
              <a:spcPct val="0"/>
            </a:spcBef>
            <a:spcAft>
              <a:spcPct val="35000"/>
            </a:spcAft>
          </a:pPr>
          <a:r>
            <a:rPr lang="zh-CN" altLang="en-US" sz="2000">
              <a:latin typeface="黑体" panose="02010609060101010101" pitchFamily="49" charset="-122"/>
              <a:ea typeface="黑体" panose="02010609060101010101" pitchFamily="49" charset="-122"/>
            </a:rPr>
            <a:t>从“学到官府”到“学到民间”</a:t>
          </a:r>
          <a:endParaRPr lang="en-US" altLang="zh-CN" sz="2000">
            <a:latin typeface="黑体" panose="02010609060101010101" pitchFamily="49" charset="-122"/>
            <a:ea typeface="黑体" panose="02010609060101010101" pitchFamily="49" charset="-122"/>
          </a:endParaRPr>
        </a:p>
        <a:p>
          <a:pPr algn="l">
            <a:lnSpc>
              <a:spcPct val="100000"/>
            </a:lnSpc>
            <a:spcBef>
              <a:spcPct val="0"/>
            </a:spcBef>
            <a:spcAft>
              <a:spcPct val="35000"/>
            </a:spcAft>
          </a:pPr>
          <a:r>
            <a:rPr lang="zh-CN" altLang="zh-CN" sz="1600">
              <a:latin typeface="黑体" panose="02010609060101010101" pitchFamily="49" charset="-122"/>
              <a:ea typeface="黑体" panose="02010609060101010101" pitchFamily="49" charset="-122"/>
            </a:rPr>
            <a:t>私学的兴起，造就了一大批知识渊博和阅历丰富的文士，同时也为学术繁荣提供了舆论阵地。</a:t>
          </a:r>
        </a:p>
        <a:p>
          <a:pPr algn="ctr">
            <a:lnSpc>
              <a:spcPct val="100000"/>
            </a:lnSpc>
            <a:spcBef>
              <a:spcPct val="0"/>
            </a:spcBef>
            <a:spcAft>
              <a:spcPct val="35000"/>
            </a:spcAft>
          </a:pPr>
          <a:endParaRPr lang="zh-CN" altLang="en-US" sz="2000">
            <a:latin typeface="黑体" panose="02010609060101010101" pitchFamily="49" charset="-122"/>
            <a:ea typeface="黑体" panose="02010609060101010101" pitchFamily="49" charset="-122"/>
          </a:endParaRPr>
        </a:p>
      </dgm:t>
    </dgm:pt>
    <dgm:pt modelId="{B0A3C5E1-BFB1-4055-8EE1-0FADAE8AAAEC}" type="sibTrans" cxnId="{F344C9D0-4311-4092-92FC-99DF6B7B548A}">
      <dgm:prSet/>
      <dgm:spPr/>
      <dgm:t>
        <a:bodyPr/>
        <a:lstStyle/>
        <a:p>
          <a:endParaRPr lang="zh-CN" altLang="en-US"/>
        </a:p>
      </dgm:t>
    </dgm:pt>
    <dgm:pt modelId="{E48F5959-35EA-448B-AE4B-642CB45B7D06}" type="pres">
      <dgm:prSet presAssocID="{25D40E08-F264-49AD-8D48-1F468ABECEF9}" presName="linearFlow">
        <dgm:presLayoutVars>
          <dgm:dir/>
          <dgm:resizeHandles val="exact"/>
        </dgm:presLayoutVars>
      </dgm:prSet>
      <dgm:spPr/>
      <dgm:t>
        <a:bodyPr/>
        <a:lstStyle/>
        <a:p/>
      </dgm:t>
    </dgm:pt>
    <dgm:pt modelId="{0350E03B-9CAA-4601-8CD7-4505683B51A0}" type="pres">
      <dgm:prSet presAssocID="{6584F4E6-2FD4-4800-AB15-669DA1791870}" presName="composite"/>
      <dgm:spPr/>
      <dgm:t>
        <a:bodyPr/>
        <a:lstStyle/>
        <a:p/>
      </dgm:t>
    </dgm:pt>
    <dgm:pt modelId="{CDA6FE05-5A2C-47D9-96BA-079D390BA28B}" type="pres">
      <dgm:prSet presAssocID="{6584F4E6-2FD4-4800-AB15-669DA1791870}" presName="imgShp" presStyleLbl="fgImgPlace1" presStyleCnt="3"/>
      <dgm:spPr/>
      <dgm:t>
        <a:bodyPr/>
        <a:lstStyle/>
        <a:p/>
      </dgm:t>
    </dgm:pt>
    <dgm:pt modelId="{87BC19F7-3B3C-415C-97F6-B3A3EE84F3DC}" type="pres">
      <dgm:prSet presAssocID="{6584F4E6-2FD4-4800-AB15-669DA1791870}" presName="txShp" presStyleLbl="node1" presStyleCnt="3">
        <dgm:presLayoutVars>
          <dgm:bulletEnabled val="1"/>
        </dgm:presLayoutVars>
      </dgm:prSet>
      <dgm:spPr/>
      <dgm:t>
        <a:bodyPr/>
        <a:lstStyle/>
        <a:p>
          <a:endParaRPr lang="zh-CN" altLang="en-US"/>
        </a:p>
      </dgm:t>
    </dgm:pt>
    <dgm:pt modelId="{D09479A5-D1DA-4517-987C-A13A95E6A771}" type="pres">
      <dgm:prSet presAssocID="{56A829DF-31EB-4DAF-A928-E9BE83144405}" presName="spacing"/>
      <dgm:spPr/>
      <dgm:t>
        <a:bodyPr/>
        <a:lstStyle/>
        <a:p/>
      </dgm:t>
    </dgm:pt>
    <dgm:pt modelId="{AC20DF44-D624-48E8-A625-28D645049FA7}" type="pres">
      <dgm:prSet presAssocID="{EE36D4D1-1E92-4F2F-A3D3-D25E4C1A7AC0}" presName="composite"/>
      <dgm:spPr/>
      <dgm:t>
        <a:bodyPr/>
        <a:lstStyle/>
        <a:p/>
      </dgm:t>
    </dgm:pt>
    <dgm:pt modelId="{EAC31657-EEE5-490D-8942-D007728B4E24}" type="pres">
      <dgm:prSet presAssocID="{EE36D4D1-1E92-4F2F-A3D3-D25E4C1A7AC0}" presName="imgShp" presStyleLbl="fgImgPlace1" presStyleIdx="1" presStyleCnt="3"/>
      <dgm:spPr/>
      <dgm:t>
        <a:bodyPr/>
        <a:lstStyle/>
        <a:p/>
      </dgm:t>
    </dgm:pt>
    <dgm:pt modelId="{B312A948-5310-459A-A9C2-511061FFF383}" type="pres">
      <dgm:prSet presAssocID="{EE36D4D1-1E92-4F2F-A3D3-D25E4C1A7AC0}" presName="txShp" presStyleLbl="node1" presStyleIdx="1" presStyleCnt="3">
        <dgm:presLayoutVars>
          <dgm:bulletEnabled val="1"/>
        </dgm:presLayoutVars>
      </dgm:prSet>
      <dgm:spPr/>
      <dgm:t>
        <a:bodyPr/>
        <a:lstStyle/>
        <a:p>
          <a:endParaRPr lang="zh-CN" altLang="en-US"/>
        </a:p>
      </dgm:t>
    </dgm:pt>
    <dgm:pt modelId="{084339F3-0BEF-46A8-877A-5C57F98C13C1}" type="pres">
      <dgm:prSet presAssocID="{63C43E8A-3612-42C8-A438-C2E6D77EFDF5}" presName="spacing"/>
      <dgm:spPr/>
      <dgm:t>
        <a:bodyPr/>
        <a:lstStyle/>
        <a:p/>
      </dgm:t>
    </dgm:pt>
    <dgm:pt modelId="{3A28B799-AB8E-4C06-A6FF-9AB3BB9C2265}" type="pres">
      <dgm:prSet presAssocID="{1152909D-1810-4B22-94AD-820905DFA501}" presName="composite"/>
      <dgm:spPr/>
      <dgm:t>
        <a:bodyPr/>
        <a:lstStyle/>
        <a:p/>
      </dgm:t>
    </dgm:pt>
    <dgm:pt modelId="{D5414B12-5499-4BB2-8A02-E0D5B1F6AEDA}" type="pres">
      <dgm:prSet presAssocID="{1152909D-1810-4B22-94AD-820905DFA501}" presName="imgShp" presStyleLbl="fgImgPlace1" presStyleIdx="2" presStyleCnt="3"/>
      <dgm:spPr/>
      <dgm:t>
        <a:bodyPr/>
        <a:lstStyle/>
        <a:p/>
      </dgm:t>
    </dgm:pt>
    <dgm:pt modelId="{E7ADF8E5-C9D1-4C4A-BBC4-9908C7A83A83}" type="pres">
      <dgm:prSet presAssocID="{1152909D-1810-4B22-94AD-820905DFA501}" presName="txShp" presStyleLbl="node1" presStyleIdx="2" presStyleCnt="3" custScaleY="114742">
        <dgm:presLayoutVars>
          <dgm:bulletEnabled val="1"/>
        </dgm:presLayoutVars>
      </dgm:prSet>
      <dgm:spPr/>
      <dgm:t>
        <a:bodyPr/>
        <a:lstStyle/>
        <a:p>
          <a:endParaRPr lang="zh-CN" altLang="en-US"/>
        </a:p>
      </dgm:t>
    </dgm:pt>
  </dgm:ptLst>
  <dgm:cxnLst>
    <dgm:cxn modelId="{867683F4-867E-4F33-8860-66C3FF95691B}" srcId="{25D40E08-F264-49AD-8D48-1F468ABECEF9}" destId="{6584F4E6-2FD4-4800-AB15-669DA1791870}" srcOrd="0" destOrd="0" parTransId="{B1ADDF83-8ED0-4305-931C-60E5720A827B}" sibTransId="{56A829DF-31EB-4DAF-A928-E9BE83144405}"/>
    <dgm:cxn modelId="{816A9814-78DB-417E-9F03-88B78BE2B131}" srcId="{25D40E08-F264-49AD-8D48-1F468ABECEF9}" destId="{EE36D4D1-1E92-4F2F-A3D3-D25E4C1A7AC0}" srcOrd="1" destOrd="0" parTransId="{805B3E24-5BD0-48D4-A214-D76BE3E22DB8}" sibTransId="{63C43E8A-3612-42C8-A438-C2E6D77EFDF5}"/>
    <dgm:cxn modelId="{F344C9D0-4311-4092-92FC-99DF6B7B548A}" srcId="{25D40E08-F264-49AD-8D48-1F468ABECEF9}" destId="{1152909D-1810-4B22-94AD-820905DFA501}" srcOrd="2" destOrd="0" parTransId="{3949DED8-D3ED-4BA7-A89F-20318E787BE0}" sibTransId="{B0A3C5E1-BFB1-4055-8EE1-0FADAE8AAAEC}"/>
    <dgm:cxn modelId="{F76C0824-A0D9-455B-A34A-2552D337E565}" type="presOf" srcId="{25D40E08-F264-49AD-8D48-1F468ABECEF9}" destId="{E48F5959-35EA-448B-AE4B-642CB45B7D06}" srcOrd="0" destOrd="0" presId="urn:microsoft.com/office/officeart/2005/8/layout/vList3"/>
    <dgm:cxn modelId="{8EB664CB-467D-4020-9AF6-977212735B84}" type="presParOf" srcId="{E48F5959-35EA-448B-AE4B-642CB45B7D06}" destId="{0350E03B-9CAA-4601-8CD7-4505683B51A0}" srcOrd="0" destOrd="0" presId="urn:microsoft.com/office/officeart/2005/8/layout/vList3"/>
    <dgm:cxn modelId="{357C5E84-736D-4348-A8A4-3680886750DD}" type="presParOf" srcId="{0350E03B-9CAA-4601-8CD7-4505683B51A0}" destId="{CDA6FE05-5A2C-47D9-96BA-079D390BA28B}" srcOrd="0" destOrd="0" presId="urn:microsoft.com/office/officeart/2005/8/layout/vList3"/>
    <dgm:cxn modelId="{E473D6CD-EFBF-49D2-AA28-6E3AD01DBA30}" type="presParOf" srcId="{0350E03B-9CAA-4601-8CD7-4505683B51A0}" destId="{87BC19F7-3B3C-415C-97F6-B3A3EE84F3DC}" srcOrd="1" destOrd="0" presId="urn:microsoft.com/office/officeart/2005/8/layout/vList3"/>
    <dgm:cxn modelId="{EC09C99A-57CB-4A22-8824-8A92150E0A28}" type="presOf" srcId="{6584F4E6-2FD4-4800-AB15-669DA1791870}" destId="{87BC19F7-3B3C-415C-97F6-B3A3EE84F3DC}" srcOrd="0" destOrd="0" presId="urn:microsoft.com/office/officeart/2005/8/layout/vList3"/>
    <dgm:cxn modelId="{E3F533CB-E04D-4533-AB23-8C203A0823F9}" type="presParOf" srcId="{E48F5959-35EA-448B-AE4B-642CB45B7D06}" destId="{D09479A5-D1DA-4517-987C-A13A95E6A771}" srcOrd="1" destOrd="0" presId="urn:microsoft.com/office/officeart/2005/8/layout/vList3"/>
    <dgm:cxn modelId="{D7F26DB2-80C4-4E5A-944F-9EF21F5A1585}" type="presParOf" srcId="{E48F5959-35EA-448B-AE4B-642CB45B7D06}" destId="{AC20DF44-D624-48E8-A625-28D645049FA7}" srcOrd="2" destOrd="0" presId="urn:microsoft.com/office/officeart/2005/8/layout/vList3"/>
    <dgm:cxn modelId="{A54B3E81-5F11-492B-BE33-F8EBA4B7DD6F}" type="presParOf" srcId="{AC20DF44-D624-48E8-A625-28D645049FA7}" destId="{EAC31657-EEE5-490D-8942-D007728B4E24}" srcOrd="0" destOrd="0" presId="urn:microsoft.com/office/officeart/2005/8/layout/vList3"/>
    <dgm:cxn modelId="{F5BB34DF-389C-40BC-A97D-4FD0B1B14D15}" type="presParOf" srcId="{AC20DF44-D624-48E8-A625-28D645049FA7}" destId="{B312A948-5310-459A-A9C2-511061FFF383}" srcOrd="1" destOrd="0" presId="urn:microsoft.com/office/officeart/2005/8/layout/vList3"/>
    <dgm:cxn modelId="{2D4A8C59-9809-4C2E-93A7-615280AE1238}" type="presOf" srcId="{EE36D4D1-1E92-4F2F-A3D3-D25E4C1A7AC0}" destId="{B312A948-5310-459A-A9C2-511061FFF383}" srcOrd="0" destOrd="0" presId="urn:microsoft.com/office/officeart/2005/8/layout/vList3"/>
    <dgm:cxn modelId="{C3773DF1-4160-489C-BA68-AC63E8EBCF8E}" type="presParOf" srcId="{E48F5959-35EA-448B-AE4B-642CB45B7D06}" destId="{084339F3-0BEF-46A8-877A-5C57F98C13C1}" srcOrd="3" destOrd="0" presId="urn:microsoft.com/office/officeart/2005/8/layout/vList3"/>
    <dgm:cxn modelId="{9C61CB30-1DDD-445F-B32E-47832C5328DD}" type="presParOf" srcId="{E48F5959-35EA-448B-AE4B-642CB45B7D06}" destId="{3A28B799-AB8E-4C06-A6FF-9AB3BB9C2265}" srcOrd="4" destOrd="0" presId="urn:microsoft.com/office/officeart/2005/8/layout/vList3"/>
    <dgm:cxn modelId="{8B7181C7-3F90-4085-A80E-9B09372723B7}" type="presParOf" srcId="{3A28B799-AB8E-4C06-A6FF-9AB3BB9C2265}" destId="{D5414B12-5499-4BB2-8A02-E0D5B1F6AEDA}" srcOrd="0" destOrd="0" presId="urn:microsoft.com/office/officeart/2005/8/layout/vList3"/>
    <dgm:cxn modelId="{DCF233CF-49FE-44BF-894B-BB66FB902D5A}" type="presParOf" srcId="{3A28B799-AB8E-4C06-A6FF-9AB3BB9C2265}" destId="{E7ADF8E5-C9D1-4C4A-BBC4-9908C7A83A83}" srcOrd="1" destOrd="0" presId="urn:microsoft.com/office/officeart/2005/8/layout/vList3"/>
    <dgm:cxn modelId="{43993A90-4AAB-4017-988A-2EBA86B390B0}" type="presOf" srcId="{1152909D-1810-4B22-94AD-820905DFA501}" destId="{E7ADF8E5-C9D1-4C4A-BBC4-9908C7A83A83}" srcOrd="0" destOrd="0" presId="urn:microsoft.com/office/officeart/2005/8/layout/vList3"/>
  </dgm:cxnLst>
  <dgm:bg/>
  <dgm:whole/>
  <dgm:extLst>
    <a:ext uri="http://schemas.microsoft.com/office/drawing/2008/diagram">
      <dsp:dataModelExt xmlns:dsp="http://schemas.microsoft.com/office/drawing/2008/diagram" relId="rId5" minVer="http://schemas.openxmlformats.org/drawingml/2006/main"/>
    </a:ext>
  </dgm:extLst>
</dgm:dataModel>
</file>

<file path=ppt/diagrams/data2.xml><?xml version="1.0" encoding="utf-8"?>
<dgm:dataModel xmlns:a="http://schemas.openxmlformats.org/drawingml/2006/main" xmlns:r="http://schemas.openxmlformats.org/officeDocument/2006/relationships" xmlns:dgm="http://schemas.openxmlformats.org/drawingml/2006/diagram">
  <dgm:ptLst>
    <dgm:pt modelId="{25D40E08-F264-49AD-8D48-1F468ABECEF9}" type="doc">
      <dgm:prSet loTypeId="urn:microsoft.com/office/officeart/2005/8/layout/vList3" loCatId="list" qsTypeId="urn:microsoft.com/office/officeart/2005/8/quickstyle/3d7" qsCatId="3D" csTypeId="urn:microsoft.com/office/officeart/2005/8/colors/accent6_1" csCatId="accent6" phldr="1"/>
      <dgm:spPr/>
      <dgm:t>
        <a:bodyPr/>
        <a:lstStyle/>
        <a:p/>
      </dgm:t>
    </dgm:pt>
    <dgm:pt modelId="{E48F5959-35EA-448B-AE4B-642CB45B7D06}" type="pres">
      <dgm:prSet presAssocID="{25D40E08-F264-49AD-8D48-1F468ABECEF9}" presName="linearFlow">
        <dgm:presLayoutVars>
          <dgm:dir/>
          <dgm:resizeHandles val="exact"/>
        </dgm:presLayoutVars>
      </dgm:prSet>
      <dgm:spPr/>
      <dgm:t>
        <a:bodyPr/>
        <a:lstStyle/>
        <a:p/>
      </dgm:t>
    </dgm:pt>
  </dgm:ptLst>
  <dgm:cxnLst>
    <dgm:cxn modelId="{B7A2249A-3E3F-4911-8724-FA42FB3E8821}" type="presOf" srcId="{25D40E08-F264-49AD-8D48-1F468ABECEF9}" destId="{E48F5959-35EA-448B-AE4B-642CB45B7D06}" srcOrd="0" destOrd="0" presId="urn:microsoft.com/office/officeart/2005/8/layout/vList3"/>
  </dgm:cxnLst>
  <dgm:bg/>
  <dgm:whole/>
  <dgm:extLst>
    <a:ext uri="http://schemas.microsoft.com/office/drawing/2008/diagram">
      <dsp:dataModelExt xmlns:dsp="http://schemas.microsoft.com/office/drawing/2008/diagram" relId="rId10" minVer="http://schemas.openxmlformats.org/drawingml/2006/main"/>
    </a:ext>
  </dgm:extLst>
</dgm:dataModel>
</file>

<file path=ppt/diagrams/drawing1.xml><?xml version="1.0" encoding="utf-8"?>
<dsp:drawing xmlns:a="http://schemas.openxmlformats.org/drawingml/2006/main" xmlns:r="http://schemas.openxmlformats.org/officeDocument/2006/relationships" xmlns:dsp="http://schemas.microsoft.com/office/drawing/2008/diagram">
  <dsp:spTree>
    <dsp:nvGrpSpPr>
      <dsp:cNvPr id="0" name=""/>
      <dsp:cNvGrpSpPr/>
    </dsp:nvGrpSpPr>
    <dsp:grpSpPr/>
    <dsp:sp modelId="{87BC19F7-3B3C-415C-97F6-B3A3EE84F3DC}">
      <dsp:nvSpPr>
        <dsp:cNvPr id="0" name=""/>
        <dsp:cNvSpPr/>
      </dsp:nvSpPr>
      <dsp:spPr>
        <a:xfrm rot="10800000">
          <a:off x="1372964" y="563"/>
          <a:ext cx="4383818" cy="1075080"/>
        </a:xfrm>
        <a:prstGeom prst="homePlate">
          <a:avLst/>
        </a:prstGeom>
        <a:solidFill>
          <a:schemeClr val="l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474081" tIns="76200" rIns="142240" bIns="76200" numCol="1" spcCol="1270" anchor="ctr" anchorCtr="0">
          <a:noAutofit/>
        </a:bodyPr>
        <a:lstStyle/>
        <a:p>
          <a:pPr lvl="0" algn="ctr" defTabSz="889000">
            <a:lnSpc>
              <a:spcPct val="90000"/>
            </a:lnSpc>
            <a:spcBef>
              <a:spcPct val="0"/>
            </a:spcBef>
            <a:spcAft>
              <a:spcPct val="35000"/>
            </a:spcAft>
          </a:pPr>
          <a:endParaRPr lang="en-US" altLang="zh-CN" sz="2000" kern="1200">
            <a:latin typeface="黑体" panose="02010609060101010101" pitchFamily="49" charset="-122"/>
            <a:ea typeface="黑体" panose="02010609060101010101" pitchFamily="49" charset="-122"/>
          </a:endParaRPr>
        </a:p>
        <a:p>
          <a:pPr lvl="0" algn="ctr" defTabSz="889000">
            <a:lnSpc>
              <a:spcPct val="90000"/>
            </a:lnSpc>
            <a:spcBef>
              <a:spcPct val="0"/>
            </a:spcBef>
            <a:spcAft>
              <a:spcPct val="35000"/>
            </a:spcAft>
          </a:pPr>
          <a:endParaRPr lang="en-US" altLang="zh-CN" sz="2000" kern="1200">
            <a:latin typeface="黑体" panose="02010609060101010101" pitchFamily="49" charset="-122"/>
            <a:ea typeface="黑体" panose="02010609060101010101" pitchFamily="49" charset="-122"/>
          </a:endParaRPr>
        </a:p>
        <a:p>
          <a:pPr lvl="0" algn="ctr" defTabSz="889000">
            <a:lnSpc>
              <a:spcPct val="90000"/>
            </a:lnSpc>
            <a:spcBef>
              <a:spcPct val="0"/>
            </a:spcBef>
            <a:spcAft>
              <a:spcPct val="35000"/>
            </a:spcAft>
          </a:pPr>
          <a:r>
            <a:rPr lang="zh-CN" altLang="en-US" sz="2000" kern="1200">
              <a:latin typeface="黑体" panose="02010609060101010101" pitchFamily="49" charset="-122"/>
              <a:ea typeface="黑体" panose="02010609060101010101" pitchFamily="49" charset="-122"/>
            </a:rPr>
            <a:t>周王室衰微，士大夫崛起</a:t>
          </a:r>
          <a:endParaRPr lang="en-US" altLang="zh-CN" sz="2000" kern="1200">
            <a:latin typeface="黑体" panose="02010609060101010101" pitchFamily="49" charset="-122"/>
            <a:ea typeface="黑体" panose="02010609060101010101" pitchFamily="49" charset="-122"/>
          </a:endParaRPr>
        </a:p>
        <a:p>
          <a:pPr lvl="0" algn="l" defTabSz="889000">
            <a:lnSpc>
              <a:spcPct val="90000"/>
            </a:lnSpc>
            <a:spcBef>
              <a:spcPct val="0"/>
            </a:spcBef>
            <a:spcAft>
              <a:spcPct val="35000"/>
            </a:spcAft>
          </a:pPr>
          <a:r>
            <a:rPr lang="zh-CN" altLang="zh-CN" sz="1600" kern="1200">
              <a:latin typeface="黑体" panose="02010609060101010101" pitchFamily="49" charset="-122"/>
              <a:ea typeface="黑体" panose="02010609060101010101" pitchFamily="49" charset="-122"/>
            </a:rPr>
            <a:t>兼并战争，促使各诸侯国礼贤下士，“士”阶层活跃和受重用</a:t>
          </a:r>
        </a:p>
        <a:p>
          <a:pPr lvl="0" algn="ctr" defTabSz="889000">
            <a:lnSpc>
              <a:spcPct val="90000"/>
            </a:lnSpc>
            <a:spcBef>
              <a:spcPct val="0"/>
            </a:spcBef>
            <a:spcAft>
              <a:spcPct val="35000"/>
            </a:spcAft>
          </a:pPr>
          <a:endParaRPr lang="en-US" altLang="zh-CN" sz="2000" kern="1200">
            <a:latin typeface="黑体" panose="02010609060101010101" pitchFamily="49" charset="-122"/>
            <a:ea typeface="黑体" panose="02010609060101010101" pitchFamily="49" charset="-122"/>
          </a:endParaRPr>
        </a:p>
        <a:p>
          <a:pPr lvl="0" algn="ctr" defTabSz="889000">
            <a:lnSpc>
              <a:spcPct val="90000"/>
            </a:lnSpc>
            <a:spcBef>
              <a:spcPct val="0"/>
            </a:spcBef>
            <a:spcAft>
              <a:spcPct val="35000"/>
            </a:spcAft>
          </a:pPr>
          <a:endParaRPr lang="zh-CN" altLang="en-US" sz="2000" kern="1200">
            <a:latin typeface="黑体" panose="02010609060101010101" pitchFamily="49" charset="-122"/>
            <a:ea typeface="黑体" panose="02010609060101010101" pitchFamily="49" charset="-122"/>
          </a:endParaRPr>
        </a:p>
      </dsp:txBody>
      <dsp:txXfrm rot="10800000">
        <a:off x="1641734" y="563"/>
        <a:ext cx="4115048" cy="1075080"/>
      </dsp:txXfrm>
    </dsp:sp>
    <dsp:sp modelId="{CDA6FE05-5A2C-47D9-96BA-079D390BA28B}">
      <dsp:nvSpPr>
        <dsp:cNvPr id="0" name=""/>
        <dsp:cNvSpPr/>
      </dsp:nvSpPr>
      <dsp:spPr>
        <a:xfrm>
          <a:off x="835424" y="563"/>
          <a:ext cx="1075080" cy="1075080"/>
        </a:xfrm>
        <a:prstGeom prst="ellipse">
          <a:avLst/>
        </a:prstGeom>
        <a:solidFill>
          <a:schemeClr val="accent6">
            <a:tint val="40000"/>
            <a:hueOff val="0"/>
            <a:satOff val="0"/>
            <a:lumOff val="0"/>
            <a:alphaOff val="0"/>
          </a:schemeClr>
        </a:solidFill>
        <a:ln>
          <a:noFill/>
        </a:ln>
        <a:effectLst/>
        <a:sp3d z="57200" extrusionH="10600" prstMaterial="plastic">
          <a:bevelT w="101600" h="8600" prst="relaxedInset"/>
          <a:bevelB w="8600" h="8600" prst="relaxedInset"/>
        </a:sp3d>
      </dsp:spPr>
      <dsp:style>
        <a:lnRef idx="0">
          <a:scrgbClr r="0" g="0" b="0"/>
        </a:lnRef>
        <a:fillRef idx="1">
          <a:scrgbClr r="0" g="0" b="0"/>
        </a:fillRef>
        <a:effectRef idx="1">
          <a:scrgbClr r="0" g="0" b="0"/>
        </a:effectRef>
        <a:fontRef idx="minor"/>
      </dsp:style>
      <dsp:txBody>
        <a:bodyPr/>
        <a:lstStyle/>
        <a:p/>
      </dsp:txBody>
    </dsp:sp>
    <dsp:sp modelId="{B312A948-5310-459A-A9C2-511061FFF383}">
      <dsp:nvSpPr>
        <dsp:cNvPr id="0" name=""/>
        <dsp:cNvSpPr/>
      </dsp:nvSpPr>
      <dsp:spPr>
        <a:xfrm rot="10800000">
          <a:off x="1372964" y="1396563"/>
          <a:ext cx="4383818" cy="1075080"/>
        </a:xfrm>
        <a:prstGeom prst="homePlate">
          <a:avLst/>
        </a:prstGeom>
        <a:solidFill>
          <a:schemeClr val="l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474081" tIns="76200" rIns="142240" bIns="76200" numCol="1" spcCol="1270" anchor="ctr" anchorCtr="0">
          <a:noAutofit/>
        </a:bodyPr>
        <a:lstStyle/>
        <a:p>
          <a:pPr lvl="0" algn="ctr" defTabSz="889000">
            <a:lnSpc>
              <a:spcPct val="90000"/>
            </a:lnSpc>
            <a:spcBef>
              <a:spcPct val="0"/>
            </a:spcBef>
            <a:spcAft>
              <a:spcPct val="35000"/>
            </a:spcAft>
          </a:pPr>
          <a:endParaRPr lang="en-US" altLang="zh-CN" sz="2000" kern="1200">
            <a:latin typeface="黑体" panose="02010609060101010101" pitchFamily="49" charset="-122"/>
            <a:ea typeface="黑体" panose="02010609060101010101" pitchFamily="49" charset="-122"/>
          </a:endParaRPr>
        </a:p>
        <a:p>
          <a:pPr lvl="0" algn="ctr" defTabSz="889000">
            <a:lnSpc>
              <a:spcPct val="90000"/>
            </a:lnSpc>
            <a:spcBef>
              <a:spcPct val="0"/>
            </a:spcBef>
            <a:spcAft>
              <a:spcPct val="35000"/>
            </a:spcAft>
          </a:pPr>
          <a:r>
            <a:rPr lang="zh-CN" altLang="en-US" sz="2000" kern="1200">
              <a:latin typeface="黑体" panose="02010609060101010101" pitchFamily="49" charset="-122"/>
              <a:ea typeface="黑体" panose="02010609060101010101" pitchFamily="49" charset="-122"/>
            </a:rPr>
            <a:t>生产力发展，井田制瓦解</a:t>
          </a:r>
          <a:endParaRPr lang="en-US" altLang="zh-CN" sz="2000" kern="1200">
            <a:latin typeface="黑体" panose="02010609060101010101" pitchFamily="49" charset="-122"/>
            <a:ea typeface="黑体" panose="02010609060101010101" pitchFamily="49" charset="-122"/>
          </a:endParaRPr>
        </a:p>
        <a:p>
          <a:pPr lvl="0" algn="l" defTabSz="889000">
            <a:lnSpc>
              <a:spcPct val="90000"/>
            </a:lnSpc>
            <a:spcBef>
              <a:spcPct val="0"/>
            </a:spcBef>
            <a:spcAft>
              <a:spcPct val="35000"/>
            </a:spcAft>
          </a:pPr>
          <a:r>
            <a:rPr lang="zh-CN" altLang="zh-CN" sz="1600" kern="1200">
              <a:latin typeface="黑体" panose="02010609060101010101" pitchFamily="49" charset="-122"/>
              <a:ea typeface="黑体" panose="02010609060101010101" pitchFamily="49" charset="-122"/>
            </a:rPr>
            <a:t>封建经济的迅速发展，为学术文化的繁荣提供了物质条件。</a:t>
          </a:r>
        </a:p>
        <a:p>
          <a:pPr lvl="0" algn="ctr" defTabSz="889000">
            <a:lnSpc>
              <a:spcPct val="90000"/>
            </a:lnSpc>
            <a:spcBef>
              <a:spcPct val="0"/>
            </a:spcBef>
            <a:spcAft>
              <a:spcPct val="35000"/>
            </a:spcAft>
          </a:pPr>
          <a:endParaRPr lang="zh-CN" altLang="en-US" sz="2000" kern="1200">
            <a:latin typeface="黑体" panose="02010609060101010101" pitchFamily="49" charset="-122"/>
            <a:ea typeface="黑体" panose="02010609060101010101" pitchFamily="49" charset="-122"/>
          </a:endParaRPr>
        </a:p>
      </dsp:txBody>
      <dsp:txXfrm rot="10800000">
        <a:off x="1641734" y="1396563"/>
        <a:ext cx="4115048" cy="1075080"/>
      </dsp:txXfrm>
    </dsp:sp>
    <dsp:sp modelId="{EAC31657-EEE5-490D-8942-D007728B4E24}">
      <dsp:nvSpPr>
        <dsp:cNvPr id="0" name=""/>
        <dsp:cNvSpPr/>
      </dsp:nvSpPr>
      <dsp:spPr>
        <a:xfrm>
          <a:off x="835424" y="1396563"/>
          <a:ext cx="1075080" cy="1075080"/>
        </a:xfrm>
        <a:prstGeom prst="ellipse">
          <a:avLst/>
        </a:prstGeom>
        <a:solidFill>
          <a:schemeClr val="accent6">
            <a:tint val="40000"/>
            <a:hueOff val="0"/>
            <a:satOff val="0"/>
            <a:lumOff val="0"/>
            <a:alphaOff val="0"/>
          </a:schemeClr>
        </a:solidFill>
        <a:ln>
          <a:noFill/>
        </a:ln>
        <a:effectLst/>
        <a:sp3d z="57200" extrusionH="10600" prstMaterial="plastic">
          <a:bevelT w="101600" h="8600" prst="relaxedInset"/>
          <a:bevelB w="8600" h="8600" prst="relaxedInset"/>
        </a:sp3d>
      </dsp:spPr>
      <dsp:style>
        <a:lnRef idx="0">
          <a:scrgbClr r="0" g="0" b="0"/>
        </a:lnRef>
        <a:fillRef idx="1">
          <a:scrgbClr r="0" g="0" b="0"/>
        </a:fillRef>
        <a:effectRef idx="1">
          <a:scrgbClr r="0" g="0" b="0"/>
        </a:effectRef>
        <a:fontRef idx="minor"/>
      </dsp:style>
      <dsp:txBody>
        <a:bodyPr/>
        <a:lstStyle/>
        <a:p/>
      </dsp:txBody>
    </dsp:sp>
    <dsp:sp modelId="{E7ADF8E5-C9D1-4C4A-BBC4-9908C7A83A83}">
      <dsp:nvSpPr>
        <dsp:cNvPr id="0" name=""/>
        <dsp:cNvSpPr/>
      </dsp:nvSpPr>
      <dsp:spPr>
        <a:xfrm rot="10800000">
          <a:off x="1372964" y="2792562"/>
          <a:ext cx="4383818" cy="1233568"/>
        </a:xfrm>
        <a:prstGeom prst="homePlate">
          <a:avLst/>
        </a:prstGeom>
        <a:solidFill>
          <a:schemeClr val="l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474081" tIns="76200" rIns="142240" bIns="76200" numCol="1" spcCol="1270" anchor="ctr" anchorCtr="0">
          <a:noAutofit/>
        </a:bodyPr>
        <a:lstStyle/>
        <a:p>
          <a:pPr lvl="0" algn="ctr" defTabSz="889000">
            <a:lnSpc>
              <a:spcPct val="90000"/>
            </a:lnSpc>
            <a:spcBef>
              <a:spcPct val="0"/>
            </a:spcBef>
            <a:spcAft>
              <a:spcPct val="35000"/>
            </a:spcAft>
          </a:pPr>
          <a:endParaRPr lang="en-US" altLang="zh-CN" sz="2000" kern="1200">
            <a:latin typeface="黑体" panose="02010609060101010101" pitchFamily="49" charset="-122"/>
            <a:ea typeface="黑体" panose="02010609060101010101" pitchFamily="49" charset="-122"/>
          </a:endParaRPr>
        </a:p>
        <a:p>
          <a:pPr lvl="0" algn="ctr" defTabSz="889000">
            <a:lnSpc>
              <a:spcPct val="90000"/>
            </a:lnSpc>
            <a:spcBef>
              <a:spcPct val="0"/>
            </a:spcBef>
            <a:spcAft>
              <a:spcPct val="35000"/>
            </a:spcAft>
          </a:pPr>
          <a:r>
            <a:rPr lang="zh-CN" altLang="en-US" sz="2000" kern="1200">
              <a:latin typeface="黑体" panose="02010609060101010101" pitchFamily="49" charset="-122"/>
              <a:ea typeface="黑体" panose="02010609060101010101" pitchFamily="49" charset="-122"/>
            </a:rPr>
            <a:t>从“学到官府”到“学到民间”</a:t>
          </a:r>
          <a:endParaRPr lang="en-US" altLang="zh-CN" sz="2000" kern="1200">
            <a:latin typeface="黑体" panose="02010609060101010101" pitchFamily="49" charset="-122"/>
            <a:ea typeface="黑体" panose="02010609060101010101" pitchFamily="49" charset="-122"/>
          </a:endParaRPr>
        </a:p>
        <a:p>
          <a:pPr lvl="0" algn="l" defTabSz="889000">
            <a:lnSpc>
              <a:spcPct val="90000"/>
            </a:lnSpc>
            <a:spcBef>
              <a:spcPct val="0"/>
            </a:spcBef>
            <a:spcAft>
              <a:spcPct val="35000"/>
            </a:spcAft>
          </a:pPr>
          <a:r>
            <a:rPr lang="zh-CN" altLang="zh-CN" sz="1600" kern="1200">
              <a:latin typeface="黑体" panose="02010609060101010101" pitchFamily="49" charset="-122"/>
              <a:ea typeface="黑体" panose="02010609060101010101" pitchFamily="49" charset="-122"/>
            </a:rPr>
            <a:t>私学的兴起，造就了一大批知识渊博和阅历丰富的文士，同时也为学术繁荣提供了舆论阵地。</a:t>
          </a:r>
        </a:p>
        <a:p>
          <a:pPr lvl="0" algn="ctr" defTabSz="889000">
            <a:lnSpc>
              <a:spcPct val="90000"/>
            </a:lnSpc>
            <a:spcBef>
              <a:spcPct val="0"/>
            </a:spcBef>
            <a:spcAft>
              <a:spcPct val="35000"/>
            </a:spcAft>
          </a:pPr>
          <a:endParaRPr lang="zh-CN" altLang="en-US" sz="2000" kern="1200">
            <a:latin typeface="黑体" panose="02010609060101010101" pitchFamily="49" charset="-122"/>
            <a:ea typeface="黑体" panose="02010609060101010101" pitchFamily="49" charset="-122"/>
          </a:endParaRPr>
        </a:p>
      </dsp:txBody>
      <dsp:txXfrm rot="10800000">
        <a:off x="1681356" y="2792562"/>
        <a:ext cx="4075426" cy="1233568"/>
      </dsp:txXfrm>
    </dsp:sp>
    <dsp:sp modelId="{D5414B12-5499-4BB2-8A02-E0D5B1F6AEDA}">
      <dsp:nvSpPr>
        <dsp:cNvPr id="0" name=""/>
        <dsp:cNvSpPr/>
      </dsp:nvSpPr>
      <dsp:spPr>
        <a:xfrm>
          <a:off x="835424" y="2871807"/>
          <a:ext cx="1075080" cy="1075080"/>
        </a:xfrm>
        <a:prstGeom prst="ellipse">
          <a:avLst/>
        </a:prstGeom>
        <a:solidFill>
          <a:schemeClr val="accent6">
            <a:tint val="40000"/>
            <a:hueOff val="0"/>
            <a:satOff val="0"/>
            <a:lumOff val="0"/>
            <a:alphaOff val="0"/>
          </a:schemeClr>
        </a:solidFill>
        <a:ln>
          <a:noFill/>
        </a:ln>
        <a:effectLst/>
        <a:sp3d z="57200" extrusionH="10600" prstMaterial="plastic">
          <a:bevelT w="101600" h="8600" prst="relaxedInset"/>
          <a:bevelB w="8600" h="8600" prst="relaxedInset"/>
        </a:sp3d>
      </dsp:spPr>
      <dsp:style>
        <a:lnRef idx="0">
          <a:scrgbClr r="0" g="0" b="0"/>
        </a:lnRef>
        <a:fillRef idx="1">
          <a:scrgbClr r="0" g="0" b="0"/>
        </a:fillRef>
        <a:effectRef idx="1">
          <a:scrgbClr r="0" g="0" b="0"/>
        </a:effectRef>
        <a:fontRef idx="minor"/>
      </dsp:style>
      <dsp:txBody>
        <a:bodyPr/>
        <a:lstStyle/>
        <a:p/>
      </dsp:txBody>
    </dsp:sp>
  </dsp:spTree>
</dsp:drawing>
</file>

<file path=ppt/diagrams/drawing2.xml><?xml version="1.0" encoding="utf-8"?>
<dsp:drawing xmlns:a="http://schemas.openxmlformats.org/drawingml/2006/main" xmlns:r="http://schemas.openxmlformats.org/officeDocument/2006/relationships" xmlns:dsp="http://schemas.microsoft.com/office/drawing/2008/diagram">
  <dsp:spTree>
    <dsp:nvGrpSpPr>
      <dsp:cNvPr id="0" name=""/>
      <dsp:cNvGrpSpPr/>
    </dsp:nvGrpSpPr>
    <dsp:grpSpPr/>
    <dsp:sp modelId="{87BC19F7-3B3C-415C-97F6-B3A3EE84F3DC}">
      <dsp:nvSpPr>
        <dsp:cNvPr id="0" name=""/>
        <dsp:cNvSpPr/>
      </dsp:nvSpPr>
      <dsp:spPr>
        <a:xfrm rot="10800000">
          <a:off x="1372964" y="563"/>
          <a:ext cx="4383818" cy="1075080"/>
        </a:xfrm>
        <a:prstGeom prst="homePlate">
          <a:avLst/>
        </a:prstGeom>
        <a:solidFill>
          <a:schemeClr val="l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474081" tIns="76200" rIns="142240" bIns="76200" numCol="1" spcCol="1270" anchor="ctr" anchorCtr="0">
          <a:noAutofit/>
        </a:bodyPr>
        <a:lstStyle/>
        <a:p>
          <a:pPr lvl="0" algn="ctr" defTabSz="889000">
            <a:lnSpc>
              <a:spcPct val="90000"/>
            </a:lnSpc>
            <a:spcBef>
              <a:spcPct val="0"/>
            </a:spcBef>
            <a:spcAft>
              <a:spcPct val="35000"/>
            </a:spcAft>
          </a:pPr>
          <a:endParaRPr lang="en-US" altLang="zh-CN" sz="2000" kern="1200">
            <a:latin typeface="黑体" panose="02010609060101010101" pitchFamily="49" charset="-122"/>
            <a:ea typeface="黑体" panose="02010609060101010101" pitchFamily="49" charset="-122"/>
          </a:endParaRPr>
        </a:p>
        <a:p>
          <a:pPr lvl="0" algn="ctr" defTabSz="889000">
            <a:lnSpc>
              <a:spcPct val="90000"/>
            </a:lnSpc>
            <a:spcBef>
              <a:spcPct val="0"/>
            </a:spcBef>
            <a:spcAft>
              <a:spcPct val="35000"/>
            </a:spcAft>
          </a:pPr>
          <a:endParaRPr lang="en-US" altLang="zh-CN" sz="2000" kern="1200">
            <a:latin typeface="黑体" panose="02010609060101010101" pitchFamily="49" charset="-122"/>
            <a:ea typeface="黑体" panose="02010609060101010101" pitchFamily="49" charset="-122"/>
          </a:endParaRPr>
        </a:p>
        <a:p>
          <a:pPr lvl="0" algn="ctr" defTabSz="889000">
            <a:lnSpc>
              <a:spcPct val="90000"/>
            </a:lnSpc>
            <a:spcBef>
              <a:spcPct val="0"/>
            </a:spcBef>
            <a:spcAft>
              <a:spcPct val="35000"/>
            </a:spcAft>
          </a:pPr>
          <a:r>
            <a:rPr lang="zh-CN" altLang="en-US" sz="2000" kern="1200">
              <a:latin typeface="黑体" panose="02010609060101010101" pitchFamily="49" charset="-122"/>
              <a:ea typeface="黑体" panose="02010609060101010101" pitchFamily="49" charset="-122"/>
            </a:rPr>
            <a:t>周王室衰微，士大夫崛起</a:t>
          </a:r>
          <a:endParaRPr lang="en-US" altLang="zh-CN" sz="2000" kern="1200">
            <a:latin typeface="黑体" panose="02010609060101010101" pitchFamily="49" charset="-122"/>
            <a:ea typeface="黑体" panose="02010609060101010101" pitchFamily="49" charset="-122"/>
          </a:endParaRPr>
        </a:p>
        <a:p>
          <a:pPr lvl="0" algn="l" defTabSz="889000">
            <a:lnSpc>
              <a:spcPct val="90000"/>
            </a:lnSpc>
            <a:spcBef>
              <a:spcPct val="0"/>
            </a:spcBef>
            <a:spcAft>
              <a:spcPct val="35000"/>
            </a:spcAft>
          </a:pPr>
          <a:r>
            <a:rPr lang="zh-CN" altLang="zh-CN" sz="1600" kern="1200">
              <a:latin typeface="黑体" panose="02010609060101010101" pitchFamily="49" charset="-122"/>
              <a:ea typeface="黑体" panose="02010609060101010101" pitchFamily="49" charset="-122"/>
            </a:rPr>
            <a:t>兼并战争，促使各诸侯国礼贤下士，“士”阶层活跃和受重用</a:t>
          </a:r>
        </a:p>
        <a:p>
          <a:pPr lvl="0" algn="ctr" defTabSz="889000">
            <a:lnSpc>
              <a:spcPct val="90000"/>
            </a:lnSpc>
            <a:spcBef>
              <a:spcPct val="0"/>
            </a:spcBef>
            <a:spcAft>
              <a:spcPct val="35000"/>
            </a:spcAft>
          </a:pPr>
          <a:endParaRPr lang="en-US" altLang="zh-CN" sz="2000" kern="1200">
            <a:latin typeface="黑体" panose="02010609060101010101" pitchFamily="49" charset="-122"/>
            <a:ea typeface="黑体" panose="02010609060101010101" pitchFamily="49" charset="-122"/>
          </a:endParaRPr>
        </a:p>
        <a:p>
          <a:pPr lvl="0" algn="ctr" defTabSz="889000">
            <a:lnSpc>
              <a:spcPct val="90000"/>
            </a:lnSpc>
            <a:spcBef>
              <a:spcPct val="0"/>
            </a:spcBef>
            <a:spcAft>
              <a:spcPct val="35000"/>
            </a:spcAft>
          </a:pPr>
          <a:endParaRPr lang="zh-CN" altLang="en-US" sz="2000" kern="1200">
            <a:latin typeface="黑体" panose="02010609060101010101" pitchFamily="49" charset="-122"/>
            <a:ea typeface="黑体" panose="02010609060101010101" pitchFamily="49" charset="-122"/>
          </a:endParaRPr>
        </a:p>
      </dsp:txBody>
      <dsp:txXfrm rot="10800000">
        <a:off x="1641734" y="563"/>
        <a:ext cx="4115048" cy="1075080"/>
      </dsp:txXfrm>
    </dsp:sp>
    <dsp:sp modelId="{CDA6FE05-5A2C-47D9-96BA-079D390BA28B}">
      <dsp:nvSpPr>
        <dsp:cNvPr id="0" name=""/>
        <dsp:cNvSpPr/>
      </dsp:nvSpPr>
      <dsp:spPr>
        <a:xfrm>
          <a:off x="835424" y="563"/>
          <a:ext cx="1075080" cy="1075080"/>
        </a:xfrm>
        <a:prstGeom prst="ellipse">
          <a:avLst/>
        </a:prstGeom>
        <a:solidFill>
          <a:schemeClr val="accent6">
            <a:tint val="40000"/>
            <a:hueOff val="0"/>
            <a:satOff val="0"/>
            <a:lumOff val="0"/>
            <a:alphaOff val="0"/>
          </a:schemeClr>
        </a:solidFill>
        <a:ln>
          <a:noFill/>
        </a:ln>
        <a:effectLst/>
        <a:sp3d z="57200" extrusionH="10600" prstMaterial="plastic">
          <a:bevelT w="101600" h="8600" prst="relaxedInset"/>
          <a:bevelB w="8600" h="8600" prst="relaxedInset"/>
        </a:sp3d>
      </dsp:spPr>
      <dsp:style>
        <a:lnRef idx="0">
          <a:scrgbClr r="0" g="0" b="0"/>
        </a:lnRef>
        <a:fillRef idx="1">
          <a:scrgbClr r="0" g="0" b="0"/>
        </a:fillRef>
        <a:effectRef idx="1">
          <a:scrgbClr r="0" g="0" b="0"/>
        </a:effectRef>
        <a:fontRef idx="minor"/>
      </dsp:style>
      <dsp:txBody>
        <a:bodyPr/>
        <a:lstStyle/>
        <a:p/>
      </dsp:txBody>
    </dsp:sp>
    <dsp:sp modelId="{B312A948-5310-459A-A9C2-511061FFF383}">
      <dsp:nvSpPr>
        <dsp:cNvPr id="0" name=""/>
        <dsp:cNvSpPr/>
      </dsp:nvSpPr>
      <dsp:spPr>
        <a:xfrm rot="10800000">
          <a:off x="1372964" y="1396563"/>
          <a:ext cx="4383818" cy="1075080"/>
        </a:xfrm>
        <a:prstGeom prst="homePlate">
          <a:avLst/>
        </a:prstGeom>
        <a:solidFill>
          <a:schemeClr val="l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474081" tIns="76200" rIns="142240" bIns="76200" numCol="1" spcCol="1270" anchor="ctr" anchorCtr="0">
          <a:noAutofit/>
        </a:bodyPr>
        <a:lstStyle/>
        <a:p>
          <a:pPr lvl="0" algn="ctr" defTabSz="889000">
            <a:lnSpc>
              <a:spcPct val="90000"/>
            </a:lnSpc>
            <a:spcBef>
              <a:spcPct val="0"/>
            </a:spcBef>
            <a:spcAft>
              <a:spcPct val="35000"/>
            </a:spcAft>
          </a:pPr>
          <a:endParaRPr lang="en-US" altLang="zh-CN" sz="2000" kern="1200">
            <a:latin typeface="黑体" panose="02010609060101010101" pitchFamily="49" charset="-122"/>
            <a:ea typeface="黑体" panose="02010609060101010101" pitchFamily="49" charset="-122"/>
          </a:endParaRPr>
        </a:p>
        <a:p>
          <a:pPr lvl="0" algn="ctr" defTabSz="889000">
            <a:lnSpc>
              <a:spcPct val="90000"/>
            </a:lnSpc>
            <a:spcBef>
              <a:spcPct val="0"/>
            </a:spcBef>
            <a:spcAft>
              <a:spcPct val="35000"/>
            </a:spcAft>
          </a:pPr>
          <a:r>
            <a:rPr lang="zh-CN" altLang="en-US" sz="2000" kern="1200">
              <a:latin typeface="黑体" panose="02010609060101010101" pitchFamily="49" charset="-122"/>
              <a:ea typeface="黑体" panose="02010609060101010101" pitchFamily="49" charset="-122"/>
            </a:rPr>
            <a:t>生产力发展，井田制瓦解</a:t>
          </a:r>
          <a:endParaRPr lang="en-US" altLang="zh-CN" sz="2000" kern="1200">
            <a:latin typeface="黑体" panose="02010609060101010101" pitchFamily="49" charset="-122"/>
            <a:ea typeface="黑体" panose="02010609060101010101" pitchFamily="49" charset="-122"/>
          </a:endParaRPr>
        </a:p>
        <a:p>
          <a:pPr lvl="0" algn="l" defTabSz="889000">
            <a:lnSpc>
              <a:spcPct val="90000"/>
            </a:lnSpc>
            <a:spcBef>
              <a:spcPct val="0"/>
            </a:spcBef>
            <a:spcAft>
              <a:spcPct val="35000"/>
            </a:spcAft>
          </a:pPr>
          <a:r>
            <a:rPr lang="zh-CN" altLang="zh-CN" sz="1600" kern="1200">
              <a:latin typeface="黑体" panose="02010609060101010101" pitchFamily="49" charset="-122"/>
              <a:ea typeface="黑体" panose="02010609060101010101" pitchFamily="49" charset="-122"/>
            </a:rPr>
            <a:t>封建经济的迅速发展，为学术文化的繁荣提供了物质条件。</a:t>
          </a:r>
        </a:p>
        <a:p>
          <a:pPr lvl="0" algn="ctr" defTabSz="889000">
            <a:lnSpc>
              <a:spcPct val="90000"/>
            </a:lnSpc>
            <a:spcBef>
              <a:spcPct val="0"/>
            </a:spcBef>
            <a:spcAft>
              <a:spcPct val="35000"/>
            </a:spcAft>
          </a:pPr>
          <a:endParaRPr lang="zh-CN" altLang="en-US" sz="2000" kern="1200">
            <a:latin typeface="黑体" panose="02010609060101010101" pitchFamily="49" charset="-122"/>
            <a:ea typeface="黑体" panose="02010609060101010101" pitchFamily="49" charset="-122"/>
          </a:endParaRPr>
        </a:p>
      </dsp:txBody>
      <dsp:txXfrm rot="10800000">
        <a:off x="1641734" y="1396563"/>
        <a:ext cx="4115048" cy="1075080"/>
      </dsp:txXfrm>
    </dsp:sp>
    <dsp:sp modelId="{EAC31657-EEE5-490D-8942-D007728B4E24}">
      <dsp:nvSpPr>
        <dsp:cNvPr id="0" name=""/>
        <dsp:cNvSpPr/>
      </dsp:nvSpPr>
      <dsp:spPr>
        <a:xfrm>
          <a:off x="835424" y="1396563"/>
          <a:ext cx="1075080" cy="1075080"/>
        </a:xfrm>
        <a:prstGeom prst="ellipse">
          <a:avLst/>
        </a:prstGeom>
        <a:solidFill>
          <a:schemeClr val="accent6">
            <a:tint val="40000"/>
            <a:hueOff val="0"/>
            <a:satOff val="0"/>
            <a:lumOff val="0"/>
            <a:alphaOff val="0"/>
          </a:schemeClr>
        </a:solidFill>
        <a:ln>
          <a:noFill/>
        </a:ln>
        <a:effectLst/>
        <a:sp3d z="57200" extrusionH="10600" prstMaterial="plastic">
          <a:bevelT w="101600" h="8600" prst="relaxedInset"/>
          <a:bevelB w="8600" h="8600" prst="relaxedInset"/>
        </a:sp3d>
      </dsp:spPr>
      <dsp:style>
        <a:lnRef idx="0">
          <a:scrgbClr r="0" g="0" b="0"/>
        </a:lnRef>
        <a:fillRef idx="1">
          <a:scrgbClr r="0" g="0" b="0"/>
        </a:fillRef>
        <a:effectRef idx="1">
          <a:scrgbClr r="0" g="0" b="0"/>
        </a:effectRef>
        <a:fontRef idx="minor"/>
      </dsp:style>
      <dsp:txBody>
        <a:bodyPr/>
        <a:lstStyle/>
        <a:p/>
      </dsp:txBody>
    </dsp:sp>
    <dsp:sp modelId="{E7ADF8E5-C9D1-4C4A-BBC4-9908C7A83A83}">
      <dsp:nvSpPr>
        <dsp:cNvPr id="0" name=""/>
        <dsp:cNvSpPr/>
      </dsp:nvSpPr>
      <dsp:spPr>
        <a:xfrm rot="10800000">
          <a:off x="1372964" y="2792562"/>
          <a:ext cx="4383818" cy="1233568"/>
        </a:xfrm>
        <a:prstGeom prst="homePlate">
          <a:avLst/>
        </a:prstGeom>
        <a:solidFill>
          <a:schemeClr val="l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474081" tIns="76200" rIns="142240" bIns="76200" numCol="1" spcCol="1270" anchor="ctr" anchorCtr="0">
          <a:noAutofit/>
        </a:bodyPr>
        <a:lstStyle/>
        <a:p>
          <a:pPr lvl="0" algn="ctr" defTabSz="889000">
            <a:lnSpc>
              <a:spcPct val="90000"/>
            </a:lnSpc>
            <a:spcBef>
              <a:spcPct val="0"/>
            </a:spcBef>
            <a:spcAft>
              <a:spcPct val="35000"/>
            </a:spcAft>
          </a:pPr>
          <a:endParaRPr lang="en-US" altLang="zh-CN" sz="2000" kern="1200">
            <a:latin typeface="黑体" panose="02010609060101010101" pitchFamily="49" charset="-122"/>
            <a:ea typeface="黑体" panose="02010609060101010101" pitchFamily="49" charset="-122"/>
          </a:endParaRPr>
        </a:p>
        <a:p>
          <a:pPr lvl="0" algn="ctr" defTabSz="889000">
            <a:lnSpc>
              <a:spcPct val="90000"/>
            </a:lnSpc>
            <a:spcBef>
              <a:spcPct val="0"/>
            </a:spcBef>
            <a:spcAft>
              <a:spcPct val="35000"/>
            </a:spcAft>
          </a:pPr>
          <a:r>
            <a:rPr lang="zh-CN" altLang="en-US" sz="2000" kern="1200">
              <a:latin typeface="黑体" panose="02010609060101010101" pitchFamily="49" charset="-122"/>
              <a:ea typeface="黑体" panose="02010609060101010101" pitchFamily="49" charset="-122"/>
            </a:rPr>
            <a:t>从“学到官府”到“学到民间”</a:t>
          </a:r>
          <a:endParaRPr lang="en-US" altLang="zh-CN" sz="2000" kern="1200">
            <a:latin typeface="黑体" panose="02010609060101010101" pitchFamily="49" charset="-122"/>
            <a:ea typeface="黑体" panose="02010609060101010101" pitchFamily="49" charset="-122"/>
          </a:endParaRPr>
        </a:p>
        <a:p>
          <a:pPr lvl="0" algn="l" defTabSz="889000">
            <a:lnSpc>
              <a:spcPct val="90000"/>
            </a:lnSpc>
            <a:spcBef>
              <a:spcPct val="0"/>
            </a:spcBef>
            <a:spcAft>
              <a:spcPct val="35000"/>
            </a:spcAft>
          </a:pPr>
          <a:r>
            <a:rPr lang="zh-CN" altLang="zh-CN" sz="1600" kern="1200">
              <a:latin typeface="黑体" panose="02010609060101010101" pitchFamily="49" charset="-122"/>
              <a:ea typeface="黑体" panose="02010609060101010101" pitchFamily="49" charset="-122"/>
            </a:rPr>
            <a:t>私学的兴起，造就了一大批知识渊博和阅历丰富的文士，同时也为学术繁荣提供了舆论阵地。</a:t>
          </a:r>
        </a:p>
        <a:p>
          <a:pPr lvl="0" algn="ctr" defTabSz="889000">
            <a:lnSpc>
              <a:spcPct val="90000"/>
            </a:lnSpc>
            <a:spcBef>
              <a:spcPct val="0"/>
            </a:spcBef>
            <a:spcAft>
              <a:spcPct val="35000"/>
            </a:spcAft>
          </a:pPr>
          <a:endParaRPr lang="zh-CN" altLang="en-US" sz="2000" kern="1200">
            <a:latin typeface="黑体" panose="02010609060101010101" pitchFamily="49" charset="-122"/>
            <a:ea typeface="黑体" panose="02010609060101010101" pitchFamily="49" charset="-122"/>
          </a:endParaRPr>
        </a:p>
      </dsp:txBody>
      <dsp:txXfrm rot="10800000">
        <a:off x="1681356" y="2792562"/>
        <a:ext cx="4075426" cy="1233568"/>
      </dsp:txXfrm>
    </dsp:sp>
    <dsp:sp modelId="{D5414B12-5499-4BB2-8A02-E0D5B1F6AEDA}">
      <dsp:nvSpPr>
        <dsp:cNvPr id="0" name=""/>
        <dsp:cNvSpPr/>
      </dsp:nvSpPr>
      <dsp:spPr>
        <a:xfrm>
          <a:off x="835424" y="2871807"/>
          <a:ext cx="1075080" cy="1075080"/>
        </a:xfrm>
        <a:prstGeom prst="ellipse">
          <a:avLst/>
        </a:prstGeom>
        <a:solidFill>
          <a:schemeClr val="accent6">
            <a:tint val="40000"/>
            <a:hueOff val="0"/>
            <a:satOff val="0"/>
            <a:lumOff val="0"/>
            <a:alphaOff val="0"/>
          </a:schemeClr>
        </a:solidFill>
        <a:ln>
          <a:noFill/>
        </a:ln>
        <a:effectLst/>
        <a:sp3d z="57200" extrusionH="10600" prstMaterial="plastic">
          <a:bevelT w="101600" h="8600" prst="relaxedInset"/>
          <a:bevelB w="8600" h="8600" prst="relaxedInset"/>
        </a:sp3d>
      </dsp:spPr>
      <dsp:style>
        <a:lnRef idx="0">
          <a:scrgbClr r="0" g="0" b="0"/>
        </a:lnRef>
        <a:fillRef idx="1">
          <a:scrgbClr r="0" g="0" b="0"/>
        </a:fillRef>
        <a:effectRef idx="1">
          <a:scrgbClr r="0" g="0" b="0"/>
        </a:effectRef>
        <a:fontRef idx="minor"/>
      </dsp:style>
      <dsp:txBody>
        <a:bodyPr/>
        <a:lstStyle/>
        <a:p/>
      </dsp:txBody>
    </dsp:sp>
  </dsp:spTree>
</dsp:drawing>
</file>

<file path=ppt/diagrams/layout1.xml><?xml version="1.0" encoding="utf-8"?>
<dgm:layoutDef xmlns:a="http://schemas.openxmlformats.org/drawingml/2006/main" xmlns:r="http://schemas.openxmlformats.org/officeDocument/2006/relationships" xmlns:dgm="http://schemas.openxmlformats.org/drawingml/2006/diagram"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type="ellipse" r:blip="" blipPhldr="1">
            <dgm:adjLst/>
          </dgm:shape>
          <dgm:presOf/>
          <dgm:constrLst/>
          <dgm:ruleLst/>
        </dgm:layoutNode>
        <dgm:layoutNode name="txShp">
          <dgm:varLst>
            <dgm:bulletEnabled val="1"/>
          </dgm:varLst>
          <dgm:alg type="tx"/>
          <dgm:choose name="Name4">
            <dgm:if name="Name5" func="var" arg="dir" op="equ" val="norm">
              <dgm:shape rot="180" type="homePlate" r:blip="" zOrderOff="-1">
                <dgm:adjLst/>
              </dgm:shape>
            </dgm:if>
            <dgm:else name="Name6">
              <dgm:shape type="homePlate" r:blip="" zOrderOff="-1">
                <dgm:adjLst/>
              </dgm:shape>
            </dgm:else>
          </dgm:choose>
          <dgm:presOf axis="desOrSelf" ptType="node"/>
          <dgm:constrLst>
            <dgm:constr type="tMarg" refType="primFontSz" fact="0.3"/>
            <dgm:constr type="bMarg" refType="primFontSz" fact="0.3"/>
          </dgm:constrLst>
          <dgm:ruleLst>
            <dgm:rule type="primFontSz" val="5"/>
          </dgm:ruleLst>
        </dgm:layoutNode>
      </dgm:layoutNode>
      <dgm:forEach name="Name7" axis="followSib" ptType="sibTrans" cnt="1">
        <dgm:layoutNode name="spacing">
          <dgm:alg type="sp"/>
          <dgm:shape r:blip="">
            <dgm:adjLst/>
          </dgm:shape>
          <dgm:presOf axis="self"/>
          <dgm:constrLst/>
          <dgm:ruleLst/>
        </dgm:layoutNode>
      </dgm:forEach>
    </dgm:forEach>
  </dgm:layoutNode>
</dgm:layoutDef>
</file>

<file path=ppt/diagrams/layout2.xml><?xml version="1.0" encoding="utf-8"?>
<dgm:layoutDef xmlns:a="http://schemas.openxmlformats.org/drawingml/2006/main" xmlns:r="http://schemas.openxmlformats.org/officeDocument/2006/relationships" xmlns:dgm="http://schemas.openxmlformats.org/drawingml/2006/diagram"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type="ellipse" r:blip="" blipPhldr="1">
            <dgm:adjLst/>
          </dgm:shape>
          <dgm:presOf/>
          <dgm:constrLst/>
          <dgm:ruleLst/>
        </dgm:layoutNode>
        <dgm:layoutNode name="txShp">
          <dgm:varLst>
            <dgm:bulletEnabled val="1"/>
          </dgm:varLst>
          <dgm:alg type="tx"/>
          <dgm:choose name="Name4">
            <dgm:if name="Name5" func="var" arg="dir" op="equ" val="norm">
              <dgm:shape rot="180" type="homePlate" r:blip="" zOrderOff="-1">
                <dgm:adjLst/>
              </dgm:shape>
            </dgm:if>
            <dgm:else name="Name6">
              <dgm:shape type="homePlate" r:blip="" zOrderOff="-1">
                <dgm:adjLst/>
              </dgm:shape>
            </dgm:else>
          </dgm:choose>
          <dgm:presOf axis="desOrSelf" ptType="node"/>
          <dgm:constrLst>
            <dgm:constr type="tMarg" refType="primFontSz" fact="0.3"/>
            <dgm:constr type="bMarg" refType="primFontSz" fact="0.3"/>
          </dgm:constrLst>
          <dgm:ruleLst>
            <dgm:rule type="primFontSz" val="5"/>
          </dgm:ruleLst>
        </dgm:layoutNode>
      </dgm:layoutNode>
      <dgm:forEach name="Name7" axis="followSib" ptType="sibTrans" cnt="1">
        <dgm:layoutNode name="spacing">
          <dgm:alg type="sp"/>
          <dgm:shape r:blip="">
            <dgm:adjLst/>
          </dgm:shape>
          <dgm:presOf axis="self"/>
          <dgm:constrLst/>
          <dgm:ruleLst/>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3d7">
  <dgm:title val=""/>
  <dgm:desc val=""/>
  <dgm:catLst>
    <dgm:cat type="3D" pri="11700"/>
  </dgm:catLst>
  <dgm:scene3d>
    <a:camera prst="perspectiveLeft" zoom="91000"/>
    <a:lightRig rig="threePt" dir="t">
      <a:rot lat="0" lon="0" rev="20640000"/>
    </a:lightRig>
  </dgm:scene3d>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Def>
</file>

<file path=ppt/diagrams/quickStyle2.xml><?xml version="1.0" encoding="utf-8"?>
<dgm:styleDef xmlns:a="http://schemas.openxmlformats.org/drawingml/2006/main" xmlns:dgm="http://schemas.openxmlformats.org/drawingml/2006/diagram" uniqueId="urn:microsoft.com/office/officeart/2005/8/quickstyle/3d7">
  <dgm:title val=""/>
  <dgm:desc val=""/>
  <dgm:catLst>
    <dgm:cat type="3D" pri="11700"/>
  </dgm:catLst>
  <dgm:scene3d>
    <a:camera prst="perspectiveLeft" zoom="91000"/>
    <a:lightRig rig="threePt" dir="t">
      <a:rot lat="0" lon="0" rev="20640000"/>
    </a:lightRig>
  </dgm:scene3d>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Def>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1B4A61C-6C9E-4571-98AB-DCE859B0FB7B}" type="datetimeFigureOut">
              <a:rPr lang="zh-CN" altLang="en-US" smtClean="0"/>
              <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93E652-97E8-4E43-81D4-B2F97C751BAD}" type="slidenum">
              <a:rPr lang="zh-CN" altLang="en-US" smtClean="0"/>
              <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23CFE-E85A-4CB1-B388-FD452395EFF5}"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13E388-8A17-44FA-AE8B-AAB64D773570}"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448A64F-298D-4C43-9941-B445CDEDC0FA}" type="slidenum">
              <a:rPr lang="zh-CN" altLang="en-US" smtClean="0"/>
              <a:t>8</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448A64F-298D-4C43-9941-B445CDEDC0FA}" type="slidenum">
              <a:rPr lang="zh-CN" altLang="en-US" smtClean="0"/>
              <a:t>11</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15</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5056C-A43A-4CA3-B7B8-B11498E58CB7}" type="slidenum">
              <a:rPr lang="zh-CN" altLang="en-US" smtClean="0"/>
              <a:t>18</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21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F1E5056C-A43A-4CA3-B7B8-B11498E58CB7}"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7313E388-8A17-44FA-AE8B-AAB64D773570}"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27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313E388-8A17-44FA-AE8B-AAB64D773570}" type="slidenum">
              <a:rPr lang="zh-CN" altLang="en-US" smtClean="0"/>
              <a:t>30</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a:xfrm>
            <a:off x="838200" y="2085149"/>
            <a:ext cx="7315200" cy="1307275"/>
          </a:xfrm>
        </p:spPr>
        <p:txBody>
          <a:bodyPr/>
          <a:lstStyle>
            <a:lvl1pPr algn="ctr">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C34FCE23-231B-4CFE-A76F-252AEF0EE017}"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F6536A5-DAEE-4F65-B2D5-30A7A77F84CB}" type="slidenum">
              <a:rPr lang="zh-CN" altLang="en-US" smtClean="0"/>
              <a:t/>
            </a:fld>
            <a:endParaRPr lang="zh-CN" altLang="en-US"/>
          </a:p>
        </p:txBody>
      </p:sp>
      <p:sp>
        <p:nvSpPr>
          <p:cNvPr id="9" name="副标题 2"/>
          <p:cNvSpPr>
            <a:spLocks noGrp="1"/>
          </p:cNvSpPr>
          <p:nvPr>
            <p:ph type="subTitle" idx="1"/>
          </p:nvPr>
        </p:nvSpPr>
        <p:spPr>
          <a:xfrm>
            <a:off x="838200" y="3392424"/>
            <a:ext cx="7315200" cy="759650"/>
          </a:xfrm>
        </p:spPr>
        <p:txBody>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标题幻灯片">
    <p:spTree>
      <p:nvGrpSpPr>
        <p:cNvPr id="1" name=""/>
        <p:cNvGrpSpPr/>
        <p:nvPr/>
      </p:nvGrpSpPr>
      <p:grpSpPr>
        <a:xfrm>
          <a:off x="0" y="0"/>
          <a:ext cx="0" cy="0"/>
        </a:xfrm>
      </p:grpSpPr>
      <p:sp>
        <p:nvSpPr>
          <p:cNvPr id="2" name="标题 1"/>
          <p:cNvSpPr>
            <a:spLocks noGrp="1"/>
          </p:cNvSpPr>
          <p:nvPr>
            <p:ph type="ctrTitle"/>
          </p:nvPr>
        </p:nvSpPr>
        <p:spPr>
          <a:xfrm>
            <a:off x="838200" y="0"/>
            <a:ext cx="10515600" cy="822960"/>
          </a:xfrm>
        </p:spPr>
        <p:txBody>
          <a:bodyPr anchor="ctr" anchorCtr="0">
            <a:normAutofit/>
          </a:bodyPr>
          <a:lstStyle>
            <a:lvl1pPr algn="ctr">
              <a:defRPr sz="4000">
                <a:solidFill>
                  <a:schemeClr val="tx1">
                    <a:lumMod val="75000"/>
                    <a:lumOff val="25000"/>
                  </a:schemeClr>
                </a:solidFill>
              </a:defRPr>
            </a:lvl1pPr>
          </a:lstStyle>
          <a:p>
            <a:r>
              <a:rPr lang="zh-CN" altLang="en-US"/>
              <a:t>单击此处编辑母版标题样式</a:t>
            </a:r>
          </a:p>
        </p:txBody>
      </p:sp>
      <p:sp>
        <p:nvSpPr>
          <p:cNvPr id="19" name="内容占位符 2"/>
          <p:cNvSpPr>
            <a:spLocks noGrp="1"/>
          </p:cNvSpPr>
          <p:nvPr>
            <p:ph idx="1"/>
          </p:nvPr>
        </p:nvSpPr>
        <p:spPr>
          <a:xfrm>
            <a:off x="838200" y="1143000"/>
            <a:ext cx="10515600" cy="5033963"/>
          </a:xfrm>
        </p:spPr>
        <p:txBody>
          <a:bodyPr/>
          <a:lstStyle>
            <a:lvl1pPr marL="0" indent="0">
              <a:lnSpc>
                <a:spcPct val="100000"/>
              </a:lnSpc>
              <a:buNone/>
              <a:defRPr/>
            </a:lvl1pPr>
            <a:lvl2pPr marL="457200" indent="0">
              <a:lnSpc>
                <a:spcPct val="100000"/>
              </a:lnSpc>
              <a:buNone/>
              <a:defRPr/>
            </a:lvl2pPr>
            <a:lvl3pPr>
              <a:lnSpc>
                <a:spcPct val="100000"/>
              </a:lnSpc>
              <a:defRPr>
                <a:solidFill>
                  <a:schemeClr val="tx1">
                    <a:lumMod val="65000"/>
                    <a:lumOff val="35000"/>
                  </a:schemeClr>
                </a:solidFill>
                <a:latin typeface="黑体" panose="02010609060101010101" pitchFamily="49" charset="-122"/>
                <a:ea typeface="黑体" panose="02010609060101010101" pitchFamily="49" charset="-122"/>
              </a:defRPr>
            </a:lvl3pPr>
            <a:lvl4pPr>
              <a:defRPr>
                <a:latin typeface="楷体" panose="02010609060101010101" pitchFamily="49" charset="-122"/>
                <a:ea typeface="楷体" panose="02010609060101010101" pitchFamily="49" charset="-122"/>
              </a:defRPr>
            </a:lvl4pPr>
            <a:lvl5pPr>
              <a:defRPr>
                <a:latin typeface="楷体" panose="02010609060101010101" pitchFamily="49" charset="-122"/>
                <a:ea typeface="楷体" panose="020106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标题幻灯片">
    <p:spTree>
      <p:nvGrpSpPr>
        <p:cNvPr id="1" name=""/>
        <p:cNvGrpSpPr/>
        <p:nvPr/>
      </p:nvGrpSpPr>
      <p:grpSpPr>
        <a:xfrm>
          <a:off x="0" y="0"/>
          <a:ext cx="0" cy="0"/>
        </a:xfrm>
      </p:grpSpPr>
      <p:sp>
        <p:nvSpPr>
          <p:cNvPr id="4" name="日期占位符 3"/>
          <p:cNvSpPr>
            <a:spLocks noGrp="1"/>
          </p:cNvSpPr>
          <p:nvPr>
            <p:ph type="dt" sz="half" idx="10"/>
          </p:nvPr>
        </p:nvSpPr>
        <p:spPr/>
        <p:txBody>
          <a:bodyPr/>
          <a:lstStyle>
            <a:lvl1pPr>
              <a:defRPr>
                <a:solidFill>
                  <a:schemeClr val="tx1"/>
                </a:solidFill>
              </a:defRPr>
            </a:lvl1pPr>
          </a:lstStyle>
          <a:p>
            <a:fld id="{C34FCE23-231B-4CFE-A76F-252AEF0EE017}" type="datetimeFigureOut">
              <a:rPr lang="zh-CN" altLang="en-US" smtClean="0"/>
              <a:t/>
            </a:fld>
            <a:endParaRPr lang="zh-CN" altLang="en-US"/>
          </a:p>
        </p:txBody>
      </p:sp>
      <p:sp>
        <p:nvSpPr>
          <p:cNvPr id="5" name="页脚占位符 4"/>
          <p:cNvSpPr>
            <a:spLocks noGrp="1"/>
          </p:cNvSpPr>
          <p:nvPr>
            <p:ph type="ftr" sz="quarter" idx="11"/>
          </p:nvPr>
        </p:nvSpPr>
        <p:spPr/>
        <p:txBody>
          <a:bodyPr/>
          <a:lstStyle>
            <a:lvl1pPr>
              <a:defRPr>
                <a:solidFill>
                  <a:schemeClr val="tx1"/>
                </a:solidFill>
              </a:defRPr>
            </a:lvl1pPr>
          </a:lstStyle>
          <a:p>
            <a:endParaRPr lang="zh-CN" altLang="en-US"/>
          </a:p>
        </p:txBody>
      </p:sp>
      <p:sp>
        <p:nvSpPr>
          <p:cNvPr id="6" name="灯片编号占位符 5"/>
          <p:cNvSpPr>
            <a:spLocks noGrp="1"/>
          </p:cNvSpPr>
          <p:nvPr>
            <p:ph type="sldNum" sz="quarter" idx="12"/>
          </p:nvPr>
        </p:nvSpPr>
        <p:spPr/>
        <p:txBody>
          <a:bodyPr/>
          <a:lstStyle>
            <a:lvl1pPr>
              <a:defRPr>
                <a:solidFill>
                  <a:schemeClr val="tx1"/>
                </a:solidFill>
              </a:defRPr>
            </a:lvl1pPr>
          </a:lstStyle>
          <a:p>
            <a:fld id="{BF6536A5-DAEE-4F65-B2D5-30A7A77F84CB}" type="slidenum">
              <a:rPr lang="zh-CN" altLang="en-US" smtClean="0"/>
              <a:t/>
            </a:fld>
            <a:endParaRPr lang="zh-CN" altLang="en-US"/>
          </a:p>
        </p:txBody>
      </p:sp>
      <p:sp>
        <p:nvSpPr>
          <p:cNvPr id="12" name="标题 1"/>
          <p:cNvSpPr>
            <a:spLocks noGrp="1"/>
          </p:cNvSpPr>
          <p:nvPr>
            <p:ph type="title" hasCustomPrompt="1"/>
          </p:nvPr>
        </p:nvSpPr>
        <p:spPr>
          <a:xfrm>
            <a:off x="838200" y="2085149"/>
            <a:ext cx="7315200" cy="1307275"/>
          </a:xfrm>
        </p:spPr>
        <p:txBody>
          <a:bodyPr>
            <a:normAutofit/>
          </a:bodyPr>
          <a:lstStyle>
            <a:lvl1pPr algn="ctr">
              <a:defRPr sz="6000"/>
            </a:lvl1pPr>
          </a:lstStyle>
          <a:p>
            <a:r>
              <a:rPr lang="zh-CN" altLang="en-US"/>
              <a:t>再 见</a:t>
            </a: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F99AB7FC-A57F-4893-AFB5-35D15B6CF43C}"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390EE0-05B1-4CBD-BE33-B2D9BBADE2D9}"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47700" y="258445"/>
            <a:ext cx="10515600" cy="1325563"/>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a:t>单击此处编辑母版标题样式</a:t>
            </a:r>
          </a:p>
        </p:txBody>
      </p:sp>
      <p:sp>
        <p:nvSpPr>
          <p:cNvPr id="3" name="内容占位符 2"/>
          <p:cNvSpPr>
            <a:spLocks noGrp="1"/>
          </p:cNvSpPr>
          <p:nvPr>
            <p:ph idx="1"/>
          </p:nvPr>
        </p:nvSpPr>
        <p:spPr>
          <a:xfrm>
            <a:off x="647700" y="1825625"/>
            <a:ext cx="10515600" cy="4351338"/>
          </a:xfrm>
        </p:spPr>
        <p:txBody>
          <a:bodyPr>
            <a:normAutofit/>
          </a:bodyPr>
          <a:lstStyle>
            <a:lvl1pPr>
              <a:defRPr sz="2000">
                <a:solidFill>
                  <a:schemeClr val="tx1">
                    <a:lumMod val="75000"/>
                    <a:lumOff val="25000"/>
                  </a:schemeClr>
                </a:solidFill>
              </a:defRPr>
            </a:lvl1pPr>
            <a:lvl2pPr>
              <a:defRPr sz="18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F99AB7FC-A57F-4893-AFB5-35D15B6CF43C}"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390EE0-05B1-4CBD-BE33-B2D9BBADE2D9}"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838200" y="2766219"/>
            <a:ext cx="10515600" cy="1325563"/>
          </a:xfrm>
        </p:spPr>
        <p:txBody>
          <a:bodyPr>
            <a:normAutofit/>
          </a:bodyPr>
          <a:lstStyle>
            <a:lvl1pPr algn="ctr">
              <a:defRPr sz="4800" b="0">
                <a:effectLst>
                  <a:outerShdw blurRad="38100" dist="38100" dir="2700000" algn="tl">
                    <a:srgbClr val="000000">
                      <a:alpha val="43137"/>
                    </a:srgbClr>
                  </a:outerShdw>
                </a:effectLst>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2816669"/>
            <a:ext cx="10515600" cy="1307275"/>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4123944"/>
            <a:ext cx="10515600" cy="152704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4FCE23-231B-4CFE-A76F-252AEF0EE017}"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6536A5-DAEE-4F65-B2D5-30A7A77F84C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ransition/>
  <p:timing/>
  <p:txStyles>
    <p:titleStyle>
      <a:lvl1pPr algn="l" defTabSz="914400" rtl="0" eaLnBrk="1" latinLnBrk="0" hangingPunct="1">
        <a:lnSpc>
          <a:spcPct val="100000"/>
        </a:lnSpc>
        <a:spcBef>
          <a:spcPct val="0"/>
        </a:spcBef>
        <a:buNone/>
        <a:defRPr sz="4400" b="1" kern="1200" baseline="0">
          <a:solidFill>
            <a:schemeClr val="tx1">
              <a:lumMod val="65000"/>
              <a:lumOff val="35000"/>
            </a:schemeClr>
          </a:solidFill>
          <a:latin typeface="Times New Roman" panose="02020603050405020304" pitchFamily="18" charset="0"/>
          <a:ea typeface="黑体" panose="02010609060101010101" pitchFamily="49" charset="-122"/>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2.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audio" Target="../media/media1.wav"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2.png" /><Relationship Id="rId4" Type="http://schemas.openxmlformats.org/officeDocument/2006/relationships/image" Target="../media/image3.png" /><Relationship Id="rId5" Type="http://schemas.openxmlformats.org/officeDocument/2006/relationships/image" Target="../media/image4.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5.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image" Target="../media/image6.jpeg" /><Relationship Id="rId4" Type="http://schemas.openxmlformats.org/officeDocument/2006/relationships/image" Target="../media/image7.jpeg" /><Relationship Id="rId5" Type="http://schemas.openxmlformats.org/officeDocument/2006/relationships/image" Target="../media/image2.png" /><Relationship Id="rId6" Type="http://schemas.openxmlformats.org/officeDocument/2006/relationships/tags" Target="../tags/tag1.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audio" Target="../media/media1.wav"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2.png" /><Relationship Id="rId4" Type="http://schemas.openxmlformats.org/officeDocument/2006/relationships/image" Target="../media/image8.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image" Target="../media/image5.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8.xml" /><Relationship Id="rId3" Type="http://schemas.openxmlformats.org/officeDocument/2006/relationships/image" Target="../media/image9.gif" /><Relationship Id="rId4" Type="http://schemas.openxmlformats.org/officeDocument/2006/relationships/image" Target="../media/image10.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image" Target="../media/image2.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image" Target="../media/image11.png" /><Relationship Id="rId4" Type="http://schemas.openxmlformats.org/officeDocument/2006/relationships/image" Target="../media/image2.png" /><Relationship Id="rId5" Type="http://schemas.openxmlformats.org/officeDocument/2006/relationships/image" Target="../media/image12.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image" Target="../media/image2.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image" Target="../media/image13.png" /><Relationship Id="rId4" Type="http://schemas.openxmlformats.org/officeDocument/2006/relationships/image" Target="../media/image14.png" /><Relationship Id="rId5" Type="http://schemas.openxmlformats.org/officeDocument/2006/relationships/image" Target="../media/image15.png" /><Relationship Id="rId6" Type="http://schemas.openxmlformats.org/officeDocument/2006/relationships/tags" Target="../tags/tag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image" Target="../media/image2.png" /><Relationship Id="rId4" Type="http://schemas.openxmlformats.org/officeDocument/2006/relationships/image" Target="../media/image5.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image" Target="../media/image2.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5.xml" /><Relationship Id="rId3" Type="http://schemas.openxmlformats.org/officeDocument/2006/relationships/image" Target="../media/image16.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 Id="rId3" Type="http://schemas.openxmlformats.org/officeDocument/2006/relationships/image" Target="../media/image17.png" /><Relationship Id="rId4" Type="http://schemas.openxmlformats.org/officeDocument/2006/relationships/image" Target="../media/image18.png" /><Relationship Id="rId5" Type="http://schemas.openxmlformats.org/officeDocument/2006/relationships/image" Target="../media/image2.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microsoft.com/office/2007/relationships/diagramDrawing" Target="../diagrams/drawing2.xml" /><Relationship Id="rId11" Type="http://schemas.openxmlformats.org/officeDocument/2006/relationships/diagramData" Target="../diagrams/data2.xml" /><Relationship Id="rId12" Type="http://schemas.openxmlformats.org/officeDocument/2006/relationships/diagramLayout" Target="../diagrams/layout2.xml" /><Relationship Id="rId13" Type="http://schemas.openxmlformats.org/officeDocument/2006/relationships/diagramQuickStyle" Target="../diagrams/quickStyle2.xml" /><Relationship Id="rId14" Type="http://schemas.openxmlformats.org/officeDocument/2006/relationships/diagramColors" Target="../diagrams/colors2.xml" /><Relationship Id="rId2" Type="http://schemas.openxmlformats.org/officeDocument/2006/relationships/notesSlide" Target="../notesSlides/notesSlide17.xml" /><Relationship Id="rId3" Type="http://schemas.openxmlformats.org/officeDocument/2006/relationships/image" Target="../media/image2.png" /><Relationship Id="rId4" Type="http://schemas.openxmlformats.org/officeDocument/2006/relationships/image" Target="../media/image19.png" /><Relationship Id="rId5" Type="http://schemas.microsoft.com/office/2007/relationships/diagramDrawing" Target="../diagrams/drawing1.xml" /><Relationship Id="rId6" Type="http://schemas.openxmlformats.org/officeDocument/2006/relationships/diagramData" Target="../diagrams/data1.xml" /><Relationship Id="rId7" Type="http://schemas.openxmlformats.org/officeDocument/2006/relationships/diagramLayout" Target="../diagrams/layout1.xml" /><Relationship Id="rId8" Type="http://schemas.openxmlformats.org/officeDocument/2006/relationships/diagramQuickStyle" Target="../diagrams/quickStyle1.xml" /><Relationship Id="rId9" Type="http://schemas.openxmlformats.org/officeDocument/2006/relationships/diagramColors" Target="../diagrams/colors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 Id="rId3" Type="http://schemas.openxmlformats.org/officeDocument/2006/relationships/image" Target="../media/image20.png" /><Relationship Id="rId4" Type="http://schemas.openxmlformats.org/officeDocument/2006/relationships/image" Target="../media/image21.jpeg" /><Relationship Id="rId5" Type="http://schemas.openxmlformats.org/officeDocument/2006/relationships/image" Target="../media/image22.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 Id="rId3" Type="http://schemas.openxmlformats.org/officeDocument/2006/relationships/image" Target="../media/image2.png" /><Relationship Id="rId4" Type="http://schemas.openxmlformats.org/officeDocument/2006/relationships/image" Target="../media/image23.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0.xml" /><Relationship Id="rId3" Type="http://schemas.openxmlformats.org/officeDocument/2006/relationships/image" Target="../media/image24.png" /><Relationship Id="rId4" Type="http://schemas.openxmlformats.org/officeDocument/2006/relationships/image" Target="../media/image2.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1.xml" /><Relationship Id="rId3" Type="http://schemas.openxmlformats.org/officeDocument/2006/relationships/image" Target="../media/image2.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2.xml" /><Relationship Id="rId3" Type="http://schemas.openxmlformats.org/officeDocument/2006/relationships/image" Target="../media/image2.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3.xml" /><Relationship Id="rId3" Type="http://schemas.openxmlformats.org/officeDocument/2006/relationships/image" Target="../media/image2.png" /><Relationship Id="rId4" Type="http://schemas.openxmlformats.org/officeDocument/2006/relationships/tags" Target="../tags/tag3.xml" /><Relationship Id="rId5" Type="http://schemas.openxmlformats.org/officeDocument/2006/relationships/image" Target="../media/image25.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4.xml" /><Relationship Id="rId3" Type="http://schemas.openxmlformats.org/officeDocument/2006/relationships/image" Target="../media/image2.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26.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27.jpeg" /><Relationship Id="rId3" Type="http://schemas.openxmlformats.org/officeDocument/2006/relationships/image" Target="../media/image28.png" /><Relationship Id="rId4" Type="http://schemas.openxmlformats.org/officeDocument/2006/relationships/image" Target="../media/image29.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5.xml" /><Relationship Id="rId3" Type="http://schemas.openxmlformats.org/officeDocument/2006/relationships/image" Target="../media/image30.png" /><Relationship Id="rId4" Type="http://schemas.openxmlformats.org/officeDocument/2006/relationships/image" Target="../media/image31.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 name="图片 3" descr="XI64Y_Z2_IXKZ3H$(TB1@_S"/>
          <p:cNvPicPr>
            <a:picLocks noChangeAspect="1"/>
          </p:cNvPicPr>
          <p:nvPr/>
        </p:nvPicPr>
        <p:blipFill>
          <a:blip r:embed="rId2"/>
          <a:stretch>
            <a:fillRect/>
          </a:stretch>
        </p:blipFill>
        <p:spPr>
          <a:xfrm>
            <a:off x="0" y="0"/>
            <a:ext cx="12192000" cy="6857365"/>
          </a:xfrm>
          <a:prstGeom prst="rect">
            <a:avLst/>
          </a:prstGeom>
        </p:spPr>
      </p:pic>
      <p:sp>
        <p:nvSpPr>
          <p:cNvPr id="197" name="矩形 196"/>
          <p:cNvSpPr/>
          <p:nvPr/>
        </p:nvSpPr>
        <p:spPr>
          <a:xfrm>
            <a:off x="535305" y="4366260"/>
            <a:ext cx="11199495" cy="2061210"/>
          </a:xfrm>
          <a:prstGeom prst="rect">
            <a:avLst/>
          </a:prstGeom>
          <a:ln w="3175">
            <a:solidFill>
              <a:schemeClr val="tx1"/>
            </a:solidFill>
            <a:prstDash val="sysDot"/>
          </a:ln>
        </p:spPr>
        <p:txBody>
          <a:bodyPr wrap="square">
            <a:spAutoFit/>
          </a:bodyPr>
          <a:lstStyle/>
          <a:p>
            <a:r>
              <a:rPr lang="zh-CN" altLang="en-US" sz="2800" b="1">
                <a:solidFill>
                  <a:srgbClr val="FF0000"/>
                </a:solidFill>
                <a:latin typeface="書體坊顏體㊣" panose="02010600030101010101" pitchFamily="2" charset="-122"/>
                <a:ea typeface="書體坊顏體㊣" panose="02010600030101010101" pitchFamily="2" charset="-122"/>
              </a:rPr>
              <a:t>课标要求：</a:t>
            </a:r>
            <a:endParaRPr lang="zh-CN" altLang="en-US" sz="2800" b="1">
              <a:latin typeface="書體坊顏體㊣" panose="02010600030101010101" pitchFamily="2" charset="-122"/>
              <a:ea typeface="書體坊顏體㊣" panose="02010600030101010101" pitchFamily="2" charset="-122"/>
            </a:endParaRPr>
          </a:p>
          <a:p>
            <a:r>
              <a:rPr lang="zh-CN" altLang="en-US" sz="2800" b="1">
                <a:latin typeface="書體坊顏體㊣" panose="02010600030101010101" pitchFamily="2" charset="-122"/>
                <a:ea typeface="書體坊顏體㊣" panose="02010600030101010101" pitchFamily="2" charset="-122"/>
              </a:rPr>
              <a:t>    </a:t>
            </a:r>
            <a:r>
              <a:rPr lang="zh-CN" altLang="en-US" sz="2400" b="1">
                <a:latin typeface="書體坊顏體㊣" panose="02010600030101010101" pitchFamily="2" charset="-122"/>
                <a:ea typeface="書體坊顏體㊣" panose="02010600030101010101" pitchFamily="2" charset="-122"/>
              </a:rPr>
              <a:t>通过了解春秋战国时期的经济发展和政治变动，理解战国时期变法运动的必然性；</a:t>
            </a:r>
          </a:p>
          <a:p>
            <a:r>
              <a:rPr lang="zh-CN" altLang="en-US" sz="2400" b="1">
                <a:latin typeface="書體坊顏體㊣" panose="02010600030101010101" pitchFamily="2" charset="-122"/>
                <a:ea typeface="書體坊顏體㊣" panose="02010600030101010101" pitchFamily="2" charset="-122"/>
              </a:rPr>
              <a:t>    了解老子、孔子学说；通过孟子、荀子、庄子等了解“百家争鸣”的局面及其意义。</a:t>
            </a:r>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9"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8585" y="822691"/>
            <a:ext cx="6150424"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ctrTitle"/>
          </p:nvPr>
        </p:nvSpPr>
        <p:spPr>
          <a:xfrm>
            <a:off x="568325" y="0"/>
            <a:ext cx="10515600" cy="822960"/>
          </a:xfrm>
        </p:spPr>
        <p:txBody>
          <a:bodyPr>
            <a:normAutofit/>
          </a:bodyPr>
          <a:lstStyle/>
          <a:p>
            <a:pPr algn="l"/>
            <a:r>
              <a:rPr lang="zh-CN" altLang="en-US" smtClean="0">
                <a:latin typeface="黑体" panose="02010609060101010101" pitchFamily="49" charset="-122"/>
              </a:rPr>
              <a:t>一、列国</a:t>
            </a:r>
            <a:r>
              <a:rPr lang="zh-CN" altLang="en-US">
                <a:latin typeface="黑体" panose="02010609060101010101" pitchFamily="49" charset="-122"/>
              </a:rPr>
              <a:t>纷争与华夏认同</a:t>
            </a:r>
            <a:endParaRPr lang="zh-CN" altLang="en-US"/>
          </a:p>
        </p:txBody>
      </p:sp>
      <p:sp>
        <p:nvSpPr>
          <p:cNvPr id="3" name="矩形 2"/>
          <p:cNvSpPr/>
          <p:nvPr/>
        </p:nvSpPr>
        <p:spPr>
          <a:xfrm>
            <a:off x="926496" y="1021319"/>
            <a:ext cx="3262432" cy="461665"/>
          </a:xfrm>
          <a:prstGeom prst="rect">
            <a:avLst/>
          </a:prstGeom>
        </p:spPr>
        <p:txBody>
          <a:bodyPr wrap="none">
            <a:spAutoFit/>
          </a:bodyPr>
          <a:lstStyle/>
          <a:p>
            <a:r>
              <a:rPr lang="en-US" altLang="zh-CN" sz="2400">
                <a:solidFill>
                  <a:schemeClr val="bg1"/>
                </a:solidFill>
                <a:latin typeface="黑体" panose="02010609060101010101" pitchFamily="49" charset="-122"/>
                <a:ea typeface="黑体" panose="02010609060101010101" pitchFamily="49" charset="-122"/>
              </a:rPr>
              <a:t>1.</a:t>
            </a:r>
            <a:r>
              <a:rPr lang="zh-CN" altLang="en-US" sz="2400">
                <a:solidFill>
                  <a:schemeClr val="bg1"/>
                </a:solidFill>
                <a:latin typeface="黑体" panose="02010609060101010101" pitchFamily="49" charset="-122"/>
                <a:ea typeface="黑体" panose="02010609060101010101" pitchFamily="49" charset="-122"/>
              </a:rPr>
              <a:t>诸侯争霸，卿室夺权</a:t>
            </a:r>
          </a:p>
        </p:txBody>
      </p:sp>
      <p:sp>
        <p:nvSpPr>
          <p:cNvPr id="6" name="矩形 5"/>
          <p:cNvSpPr/>
          <p:nvPr/>
        </p:nvSpPr>
        <p:spPr>
          <a:xfrm>
            <a:off x="276860" y="1771650"/>
            <a:ext cx="11639550" cy="3322955"/>
          </a:xfrm>
          <a:prstGeom prst="rect">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wrap="square">
            <a:spAutoFit/>
          </a:bodyPr>
          <a:lstStyle/>
          <a:p>
            <a:pPr>
              <a:lnSpc>
                <a:spcPct val="150000"/>
              </a:lnSpc>
            </a:pPr>
            <a:r>
              <a:rPr lang="zh-CN" altLang="en-US" sz="2800">
                <a:latin typeface="楷体" panose="02010609060101010101" pitchFamily="49" charset="-122"/>
                <a:ea typeface="楷体" panose="02010609060101010101" pitchFamily="49" charset="-122"/>
              </a:rPr>
              <a:t>    平王东迁洛邑之后，所控制的地盘人口已十分有限，基本上只能掌控洛邑周围几百里的范围，而且军事</a:t>
            </a:r>
            <a:r>
              <a:rPr lang="zh-CN" altLang="en-US" sz="2800" smtClean="0">
                <a:latin typeface="楷体" panose="02010609060101010101" pitchFamily="49" charset="-122"/>
                <a:ea typeface="楷体" panose="02010609060101010101" pitchFamily="49" charset="-122"/>
              </a:rPr>
              <a:t>力量、政治</a:t>
            </a:r>
            <a:r>
              <a:rPr lang="zh-CN" altLang="en-US" sz="2800">
                <a:latin typeface="楷体" panose="02010609060101010101" pitchFamily="49" charset="-122"/>
                <a:ea typeface="楷体" panose="02010609060101010101" pitchFamily="49" charset="-122"/>
              </a:rPr>
              <a:t>威望与经济实力均大大下降。长期主要依赖周围的</a:t>
            </a:r>
            <a:r>
              <a:rPr lang="zh-CN" altLang="en-US" sz="2800" smtClean="0">
                <a:latin typeface="楷体" panose="02010609060101010101" pitchFamily="49" charset="-122"/>
                <a:ea typeface="楷体" panose="02010609060101010101" pitchFamily="49" charset="-122"/>
              </a:rPr>
              <a:t>晋、郑</a:t>
            </a:r>
            <a:r>
              <a:rPr lang="zh-CN" altLang="en-US" sz="2800">
                <a:latin typeface="楷体" panose="02010609060101010101" pitchFamily="49" charset="-122"/>
                <a:ea typeface="楷体" panose="02010609060101010101" pitchFamily="49" charset="-122"/>
              </a:rPr>
              <a:t>两国支持，方得免于别国与犬戎的侵扰，而各诸侯国则各自为政，并互相倾伐吞并，周王室亦无力介入，王室之衰微可想而知。        </a:t>
            </a:r>
            <a:r>
              <a:rPr lang="zh-CN" altLang="en-US" sz="2800">
                <a:latin typeface="黑体" panose="02010609060101010101" pitchFamily="49" charset="-122"/>
                <a:ea typeface="黑体" panose="02010609060101010101" pitchFamily="49" charset="-122"/>
              </a:rPr>
              <a:t>  </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张岂之主编</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中国历史新编</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古代史</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上册</a:t>
            </a:r>
            <a:r>
              <a:rPr lang="en-US" altLang="zh-CN" sz="2800">
                <a:latin typeface="楷体" panose="02010609060101010101" pitchFamily="49" charset="-122"/>
                <a:ea typeface="楷体" panose="02010609060101010101" pitchFamily="49" charset="-122"/>
              </a:rPr>
              <a:t>)</a:t>
            </a:r>
            <a:endParaRPr lang="zh-CN" altLang="en-US" sz="2800">
              <a:latin typeface="楷体" panose="02010609060101010101" pitchFamily="49" charset="-122"/>
              <a:ea typeface="楷体" panose="02010609060101010101" pitchFamily="49" charset="-122"/>
            </a:endParaRPr>
          </a:p>
        </p:txBody>
      </p:sp>
      <p:sp>
        <p:nvSpPr>
          <p:cNvPr id="7" name="矩形 6"/>
          <p:cNvSpPr/>
          <p:nvPr/>
        </p:nvSpPr>
        <p:spPr>
          <a:xfrm>
            <a:off x="2446655" y="5233670"/>
            <a:ext cx="6014085" cy="521970"/>
          </a:xfrm>
          <a:prstGeom prst="rect">
            <a:avLst/>
          </a:prstGeom>
        </p:spPr>
        <p:txBody>
          <a:bodyPr wrap="square">
            <a:spAutoFit/>
          </a:bodyPr>
          <a:lstStyle/>
          <a:p>
            <a:r>
              <a:rPr lang="zh-CN" altLang="en-US" sz="2800">
                <a:latin typeface="黑体" panose="02010609060101010101" pitchFamily="49" charset="-122"/>
                <a:ea typeface="黑体" panose="02010609060101010101" pitchFamily="49" charset="-122"/>
              </a:rPr>
              <a:t>东周（春秋）初年的政治形势如何？</a:t>
            </a:r>
          </a:p>
        </p:txBody>
      </p:sp>
      <p:sp>
        <p:nvSpPr>
          <p:cNvPr id="8" name="矩形 7"/>
          <p:cNvSpPr/>
          <p:nvPr/>
        </p:nvSpPr>
        <p:spPr>
          <a:xfrm>
            <a:off x="1470660" y="5885180"/>
            <a:ext cx="8710930" cy="768350"/>
          </a:xfrm>
          <a:prstGeom prst="rect">
            <a:avLst/>
          </a:prstGeom>
        </p:spPr>
        <p:txBody>
          <a:bodyPr wrap="square">
            <a:spAutoFit/>
          </a:bodyPr>
          <a:lstStyle/>
          <a:p>
            <a:r>
              <a:rPr lang="zh-CN" altLang="en-US" sz="4400" b="1">
                <a:solidFill>
                  <a:srgbClr val="FF0000"/>
                </a:solidFill>
                <a:latin typeface="黑体" panose="02010609060101010101" pitchFamily="49" charset="-122"/>
                <a:ea typeface="黑体" panose="02010609060101010101" pitchFamily="49" charset="-122"/>
              </a:rPr>
              <a:t>王室衰微，诸侯不再听命于周天</a:t>
            </a:r>
            <a:r>
              <a:rPr lang="zh-CN" altLang="en-US" sz="4400" b="1" smtClean="0">
                <a:solidFill>
                  <a:srgbClr val="FF0000"/>
                </a:solidFill>
                <a:latin typeface="黑体" panose="02010609060101010101" pitchFamily="49" charset="-122"/>
                <a:ea typeface="黑体" panose="02010609060101010101" pitchFamily="49" charset="-122"/>
              </a:rPr>
              <a:t>子</a:t>
            </a:r>
            <a:r>
              <a:rPr lang="zh-CN" altLang="en-US" sz="4400" b="1">
                <a:solidFill>
                  <a:srgbClr val="FF0000"/>
                </a:solidFill>
                <a:latin typeface="黑体" panose="02010609060101010101" pitchFamily="49" charset="-122"/>
                <a:ea typeface="黑体" panose="02010609060101010101" pitchFamily="49" charset="-122"/>
              </a:rPr>
              <a:t>。</a:t>
            </a:r>
          </a:p>
        </p:txBody>
      </p:sp>
      <p:cxnSp>
        <p:nvCxnSpPr>
          <p:cNvPr id="5" name="直接连接符 4"/>
          <p:cNvCxnSpPr/>
          <p:nvPr/>
        </p:nvCxnSpPr>
        <p:spPr>
          <a:xfrm flipV="1">
            <a:off x="4672330" y="2513965"/>
            <a:ext cx="6964680" cy="3810"/>
          </a:xfrm>
          <a:prstGeom prst="line">
            <a:avLst/>
          </a:prstGeom>
          <a:ln w="28575">
            <a:solidFill>
              <a:schemeClr val="accent2">
                <a:lumMod val="50000"/>
              </a:schemeClr>
            </a:solidFill>
          </a:ln>
          <a:effectLst>
            <a:outerShdw blurRad="50800" dist="38100" dir="5400000" algn="t" rotWithShape="0">
              <a:prstClr val="black">
                <a:alpha val="40000"/>
              </a:prstClr>
            </a:outerShdw>
          </a:effectLst>
        </p:spPr>
        <p:style>
          <a:lnRef idx="3">
            <a:schemeClr val="accent2"/>
          </a:lnRef>
          <a:fillRef idx="0">
            <a:schemeClr val="accent2"/>
          </a:fillRef>
          <a:effectRef idx="2">
            <a:schemeClr val="accent2"/>
          </a:effectRef>
          <a:fontRef idx="minor">
            <a:schemeClr val="tx1"/>
          </a:fontRef>
        </p:style>
      </p:cxnSp>
      <p:cxnSp>
        <p:nvCxnSpPr>
          <p:cNvPr id="14" name="直接连接符 13"/>
          <p:cNvCxnSpPr/>
          <p:nvPr/>
        </p:nvCxnSpPr>
        <p:spPr>
          <a:xfrm flipV="1">
            <a:off x="276860" y="3175000"/>
            <a:ext cx="11422380" cy="33020"/>
          </a:xfrm>
          <a:prstGeom prst="line">
            <a:avLst/>
          </a:prstGeom>
          <a:ln w="28575">
            <a:solidFill>
              <a:schemeClr val="accent2">
                <a:lumMod val="50000"/>
              </a:schemeClr>
            </a:solidFill>
          </a:ln>
          <a:effectLst>
            <a:outerShdw blurRad="50800" dist="38100" dir="5400000" algn="t" rotWithShape="0">
              <a:prstClr val="black">
                <a:alpha val="40000"/>
              </a:prstClr>
            </a:outerShdw>
          </a:effectLst>
        </p:spPr>
        <p:style>
          <a:lnRef idx="3">
            <a:schemeClr val="accent2"/>
          </a:lnRef>
          <a:fillRef idx="0">
            <a:schemeClr val="accent2"/>
          </a:fillRef>
          <a:effectRef idx="2">
            <a:schemeClr val="accent2"/>
          </a:effectRef>
          <a:fontRef idx="minor">
            <a:schemeClr val="tx1"/>
          </a:fontRef>
        </p:style>
      </p:cxnSp>
      <p:cxnSp>
        <p:nvCxnSpPr>
          <p:cNvPr id="16" name="直接连接符 15"/>
          <p:cNvCxnSpPr/>
          <p:nvPr/>
        </p:nvCxnSpPr>
        <p:spPr>
          <a:xfrm flipV="1">
            <a:off x="360045" y="3771900"/>
            <a:ext cx="10363835" cy="38100"/>
          </a:xfrm>
          <a:prstGeom prst="line">
            <a:avLst/>
          </a:prstGeom>
          <a:ln w="28575">
            <a:solidFill>
              <a:schemeClr val="accent2">
                <a:lumMod val="50000"/>
              </a:schemeClr>
            </a:solidFill>
          </a:ln>
          <a:effectLst>
            <a:outerShdw blurRad="50800" dist="38100" dir="5400000" algn="t" rotWithShape="0">
              <a:prstClr val="black">
                <a:alpha val="40000"/>
              </a:prstClr>
            </a:outerShdw>
          </a:effectLst>
        </p:spPr>
        <p:style>
          <a:lnRef idx="3">
            <a:schemeClr val="accent2"/>
          </a:lnRef>
          <a:fillRef idx="0">
            <a:schemeClr val="accent2"/>
          </a:fillRef>
          <a:effectRef idx="2">
            <a:schemeClr val="accent2"/>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par>
                                <p:cTn id="11" presetID="22" presetClass="entr" presetSubtype="8"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3" name="直接箭头连接符 2"/>
          <p:cNvCxnSpPr/>
          <p:nvPr/>
        </p:nvCxnSpPr>
        <p:spPr>
          <a:xfrm>
            <a:off x="949325" y="3358515"/>
            <a:ext cx="10293985" cy="0"/>
          </a:xfrm>
          <a:prstGeom prst="straightConnector1">
            <a:avLst/>
          </a:prstGeom>
          <a:solidFill>
            <a:schemeClr val="accent1"/>
          </a:solidFill>
          <a:ln w="25400" cap="flat" cmpd="sng" algn="ctr">
            <a:solidFill>
              <a:schemeClr val="tx1"/>
            </a:solidFill>
            <a:prstDash val="solid"/>
            <a:round/>
            <a:headEnd type="none" w="med" len="med"/>
            <a:tailEnd type="arrow" w="med" len="med"/>
          </a:ln>
          <a:effectLst/>
        </p:spPr>
      </p:cxnSp>
      <p:grpSp>
        <p:nvGrpSpPr>
          <p:cNvPr id="4" name="组合 3"/>
          <p:cNvGrpSpPr/>
          <p:nvPr/>
        </p:nvGrpSpPr>
        <p:grpSpPr>
          <a:xfrm>
            <a:off x="1131570" y="2026920"/>
            <a:ext cx="1053465" cy="1791335"/>
            <a:chOff x="1782" y="3192"/>
            <a:chExt cx="1659" cy="2821"/>
          </a:xfrm>
        </p:grpSpPr>
        <p:cxnSp>
          <p:nvCxnSpPr>
            <p:cNvPr id="6" name="直接连接符 5"/>
            <p:cNvCxnSpPr/>
            <p:nvPr/>
          </p:nvCxnSpPr>
          <p:spPr>
            <a:xfrm flipH="1" flipV="1">
              <a:off x="2594" y="5024"/>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18" name="文本框 17"/>
            <p:cNvSpPr txBox="1"/>
            <p:nvPr/>
          </p:nvSpPr>
          <p:spPr>
            <a:xfrm>
              <a:off x="1945" y="5289"/>
              <a:ext cx="1496" cy="725"/>
            </a:xfrm>
            <a:prstGeom prst="rect">
              <a:avLst/>
            </a:prstGeom>
            <a:noFill/>
          </p:spPr>
          <p:txBody>
            <a:bodyPr wrap="none" rtlCol="0">
              <a:spAutoFit/>
            </a:bodyPr>
            <a:lstStyle/>
            <a:p>
              <a:pPr algn="l"/>
              <a:r>
                <a:rPr lang="zh-CN" altLang="en-US" sz="2400" b="1">
                  <a:latin typeface="宋体" panose="02010600030101010101" pitchFamily="2" charset="-122"/>
                  <a:ea typeface="宋体" panose="02010600030101010101" pitchFamily="2" charset="-122"/>
                  <a:cs typeface="宋体" panose="02010600030101010101" pitchFamily="2" charset="-122"/>
                  <a:sym typeface="+mn-ea"/>
                </a:rPr>
                <a:t>前</a:t>
              </a:r>
              <a:r>
                <a:rPr lang="en-US" sz="2400" b="1">
                  <a:latin typeface="宋体" panose="02010600030101010101" pitchFamily="2" charset="-122"/>
                  <a:ea typeface="宋体" panose="02010600030101010101" pitchFamily="2" charset="-122"/>
                  <a:cs typeface="宋体" panose="02010600030101010101" pitchFamily="2" charset="-122"/>
                  <a:sym typeface="+mn-ea"/>
                </a:rPr>
                <a:t>770</a:t>
              </a:r>
            </a:p>
          </p:txBody>
        </p:sp>
        <p:sp>
          <p:nvSpPr>
            <p:cNvPr id="26" name="文本框 25"/>
            <p:cNvSpPr txBox="1"/>
            <p:nvPr/>
          </p:nvSpPr>
          <p:spPr>
            <a:xfrm>
              <a:off x="1782" y="3192"/>
              <a:ext cx="1623" cy="1501"/>
            </a:xfrm>
            <a:prstGeom prst="rect">
              <a:avLst/>
            </a:prstGeom>
            <a:noFill/>
          </p:spPr>
          <p:txBody>
            <a:bodyPr wrap="square" rtlCol="0">
              <a:spAutoFit/>
            </a:bodyPr>
            <a:lstStyle/>
            <a:p>
              <a:pPr algn="ctr"/>
              <a:r>
                <a:rPr lang="zh-CN" sz="2800" b="1">
                  <a:latin typeface="宋体" panose="02010600030101010101" pitchFamily="2" charset="-122"/>
                  <a:ea typeface="宋体" panose="02010600030101010101" pitchFamily="2" charset="-122"/>
                  <a:cs typeface="微软雅黑" panose="020b0503020204020204" charset="-122"/>
                  <a:sym typeface="+mn-ea"/>
                </a:rPr>
                <a:t>平王东迁</a:t>
              </a:r>
              <a:endParaRPr lang="zh-CN" altLang="en-US" sz="2800" b="1">
                <a:latin typeface="宋体" panose="02010600030101010101" pitchFamily="2" charset="-122"/>
                <a:ea typeface="宋体" panose="02010600030101010101" pitchFamily="2" charset="-122"/>
                <a:cs typeface="微软雅黑" panose="020b0503020204020204" charset="-122"/>
                <a:sym typeface="+mn-ea"/>
              </a:endParaRPr>
            </a:p>
          </p:txBody>
        </p:sp>
      </p:grpSp>
      <p:grpSp>
        <p:nvGrpSpPr>
          <p:cNvPr id="29" name="组合 28"/>
          <p:cNvGrpSpPr/>
          <p:nvPr/>
        </p:nvGrpSpPr>
        <p:grpSpPr>
          <a:xfrm>
            <a:off x="2250440" y="2026920"/>
            <a:ext cx="1030605" cy="1791970"/>
            <a:chOff x="2644" y="2800"/>
            <a:chExt cx="1623" cy="2822"/>
          </a:xfrm>
        </p:grpSpPr>
        <p:cxnSp>
          <p:nvCxnSpPr>
            <p:cNvPr id="7" name="直接连接符 6"/>
            <p:cNvCxnSpPr/>
            <p:nvPr/>
          </p:nvCxnSpPr>
          <p:spPr>
            <a:xfrm flipH="1" flipV="1">
              <a:off x="3456"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19" name="文本框 18"/>
            <p:cNvSpPr txBox="1"/>
            <p:nvPr/>
          </p:nvSpPr>
          <p:spPr>
            <a:xfrm>
              <a:off x="2949" y="4897"/>
              <a:ext cx="1014" cy="725"/>
            </a:xfrm>
            <a:prstGeom prst="rect">
              <a:avLst/>
            </a:prstGeom>
            <a:noFill/>
          </p:spPr>
          <p:txBody>
            <a:bodyPr wrap="none" rtlCol="0">
              <a:spAutoFit/>
            </a:bodyPr>
            <a:lstStyle/>
            <a:p>
              <a:pPr algn="ctr"/>
              <a:r>
                <a:rPr lang="en-US" altLang="zh-CN" sz="2400" b="1">
                  <a:latin typeface="宋体" panose="02010600030101010101" pitchFamily="2" charset="-122"/>
                  <a:ea typeface="宋体" panose="02010600030101010101" pitchFamily="2" charset="-122"/>
                  <a:cs typeface="宋体" panose="02010600030101010101" pitchFamily="2" charset="-122"/>
                  <a:sym typeface="+mn-ea"/>
                </a:rPr>
                <a:t>680</a:t>
              </a:r>
            </a:p>
          </p:txBody>
        </p:sp>
        <p:sp>
          <p:nvSpPr>
            <p:cNvPr id="28" name="文本框 27"/>
            <p:cNvSpPr txBox="1"/>
            <p:nvPr/>
          </p:nvSpPr>
          <p:spPr>
            <a:xfrm>
              <a:off x="2644" y="2800"/>
              <a:ext cx="1623" cy="1501"/>
            </a:xfrm>
            <a:prstGeom prst="rect">
              <a:avLst/>
            </a:prstGeom>
            <a:noFill/>
          </p:spPr>
          <p:txBody>
            <a:bodyPr wrap="square" rtlCol="0">
              <a:spAutoFit/>
            </a:bodyPr>
            <a:lstStyle/>
            <a:p>
              <a:pPr algn="ctr"/>
              <a:r>
                <a:rPr lang="zh-CN" altLang="en-US" sz="2800" b="1">
                  <a:latin typeface="宋体" panose="02010600030101010101" pitchFamily="2" charset="-122"/>
                  <a:ea typeface="宋体" panose="02010600030101010101" pitchFamily="2" charset="-122"/>
                  <a:cs typeface="微软雅黑" panose="020b0503020204020204" charset="-122"/>
                </a:rPr>
                <a:t>齐桓霸业</a:t>
              </a:r>
            </a:p>
          </p:txBody>
        </p:sp>
      </p:grpSp>
      <p:grpSp>
        <p:nvGrpSpPr>
          <p:cNvPr id="32" name="组合 31"/>
          <p:cNvGrpSpPr/>
          <p:nvPr/>
        </p:nvGrpSpPr>
        <p:grpSpPr>
          <a:xfrm>
            <a:off x="7245350" y="2026920"/>
            <a:ext cx="1029970" cy="1791335"/>
            <a:chOff x="9595" y="2800"/>
            <a:chExt cx="1622" cy="2821"/>
          </a:xfrm>
        </p:grpSpPr>
        <p:cxnSp>
          <p:nvCxnSpPr>
            <p:cNvPr id="16" name="直接连接符 15"/>
            <p:cNvCxnSpPr/>
            <p:nvPr/>
          </p:nvCxnSpPr>
          <p:spPr>
            <a:xfrm flipH="1" flipV="1">
              <a:off x="10448"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24" name="文本框 23"/>
            <p:cNvSpPr txBox="1"/>
            <p:nvPr/>
          </p:nvSpPr>
          <p:spPr>
            <a:xfrm>
              <a:off x="9900" y="4897"/>
              <a:ext cx="1014" cy="725"/>
            </a:xfrm>
            <a:prstGeom prst="rect">
              <a:avLst/>
            </a:prstGeom>
            <a:noFill/>
          </p:spPr>
          <p:txBody>
            <a:bodyPr wrap="none" rtlCol="0">
              <a:spAutoFit/>
            </a:bodyPr>
            <a:lstStyle/>
            <a:p>
              <a:pPr algn="l"/>
              <a:r>
                <a:rPr lang="en-US" altLang="zh-CN" sz="2400" b="1">
                  <a:latin typeface="宋体" panose="02010600030101010101" pitchFamily="2" charset="-122"/>
                  <a:ea typeface="宋体" panose="02010600030101010101" pitchFamily="2" charset="-122"/>
                  <a:cs typeface="楷体" panose="02010609060101010101" pitchFamily="49" charset="-122"/>
                  <a:sym typeface="+mn-ea"/>
                </a:rPr>
                <a:t>546</a:t>
              </a:r>
            </a:p>
          </p:txBody>
        </p:sp>
        <p:sp>
          <p:nvSpPr>
            <p:cNvPr id="30" name="文本框 29"/>
            <p:cNvSpPr txBox="1"/>
            <p:nvPr/>
          </p:nvSpPr>
          <p:spPr>
            <a:xfrm>
              <a:off x="9595" y="2800"/>
              <a:ext cx="1623" cy="1501"/>
            </a:xfrm>
            <a:prstGeom prst="rect">
              <a:avLst/>
            </a:prstGeom>
            <a:noFill/>
          </p:spPr>
          <p:txBody>
            <a:bodyPr wrap="square" rtlCol="0">
              <a:spAutoFit/>
            </a:bodyPr>
            <a:lstStyle/>
            <a:p>
              <a:pPr algn="ctr"/>
              <a:r>
                <a:rPr lang="zh-CN" altLang="en-US" sz="2800" b="1">
                  <a:latin typeface="宋体" panose="02010600030101010101" pitchFamily="2" charset="-122"/>
                  <a:ea typeface="宋体" panose="02010600030101010101" pitchFamily="2" charset="-122"/>
                  <a:cs typeface="微软雅黑" panose="020b0503020204020204" charset="-122"/>
                </a:rPr>
                <a:t>弭兵之会</a:t>
              </a:r>
            </a:p>
          </p:txBody>
        </p:sp>
      </p:grpSp>
      <p:grpSp>
        <p:nvGrpSpPr>
          <p:cNvPr id="33" name="组合 32"/>
          <p:cNvGrpSpPr/>
          <p:nvPr/>
        </p:nvGrpSpPr>
        <p:grpSpPr>
          <a:xfrm>
            <a:off x="8361680" y="2026920"/>
            <a:ext cx="1029970" cy="1791335"/>
            <a:chOff x="11038" y="2800"/>
            <a:chExt cx="1622" cy="2821"/>
          </a:xfrm>
        </p:grpSpPr>
        <p:cxnSp>
          <p:nvCxnSpPr>
            <p:cNvPr id="17" name="直接连接符 16"/>
            <p:cNvCxnSpPr/>
            <p:nvPr/>
          </p:nvCxnSpPr>
          <p:spPr>
            <a:xfrm flipH="1" flipV="1">
              <a:off x="11849"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25" name="文本框 24"/>
            <p:cNvSpPr txBox="1"/>
            <p:nvPr/>
          </p:nvSpPr>
          <p:spPr>
            <a:xfrm>
              <a:off x="11301" y="4897"/>
              <a:ext cx="1014" cy="725"/>
            </a:xfrm>
            <a:prstGeom prst="rect">
              <a:avLst/>
            </a:prstGeom>
            <a:noFill/>
          </p:spPr>
          <p:txBody>
            <a:bodyPr wrap="none" rtlCol="0">
              <a:spAutoFit/>
            </a:bodyPr>
            <a:lstStyle/>
            <a:p>
              <a:pPr algn="l"/>
              <a:r>
                <a:rPr lang="en-US" altLang="zh-CN" sz="2400" b="1">
                  <a:latin typeface="宋体" panose="02010600030101010101" pitchFamily="2" charset="-122"/>
                  <a:ea typeface="宋体" panose="02010600030101010101" pitchFamily="2" charset="-122"/>
                  <a:cs typeface="楷体" panose="02010609060101010101" pitchFamily="49" charset="-122"/>
                  <a:sym typeface="+mn-ea"/>
                </a:rPr>
                <a:t>510</a:t>
              </a:r>
            </a:p>
          </p:txBody>
        </p:sp>
        <p:sp>
          <p:nvSpPr>
            <p:cNvPr id="31" name="文本框 30"/>
            <p:cNvSpPr txBox="1"/>
            <p:nvPr/>
          </p:nvSpPr>
          <p:spPr>
            <a:xfrm>
              <a:off x="11038" y="2800"/>
              <a:ext cx="1623" cy="1501"/>
            </a:xfrm>
            <a:prstGeom prst="rect">
              <a:avLst/>
            </a:prstGeom>
            <a:noFill/>
          </p:spPr>
          <p:txBody>
            <a:bodyPr wrap="square" rtlCol="0">
              <a:spAutoFit/>
            </a:bodyPr>
            <a:lstStyle/>
            <a:p>
              <a:pPr algn="ctr"/>
              <a:r>
                <a:rPr lang="zh-CN" altLang="en-US" sz="2800" b="1">
                  <a:latin typeface="宋体" panose="02010600030101010101" pitchFamily="2" charset="-122"/>
                  <a:ea typeface="宋体" panose="02010600030101010101" pitchFamily="2" charset="-122"/>
                  <a:cs typeface="微软雅黑" panose="020b0503020204020204" charset="-122"/>
                </a:rPr>
                <a:t>吴越争霸</a:t>
              </a:r>
            </a:p>
          </p:txBody>
        </p:sp>
      </p:grpSp>
      <p:grpSp>
        <p:nvGrpSpPr>
          <p:cNvPr id="34" name="组合 33"/>
          <p:cNvGrpSpPr/>
          <p:nvPr/>
        </p:nvGrpSpPr>
        <p:grpSpPr>
          <a:xfrm>
            <a:off x="9714865" y="3190875"/>
            <a:ext cx="643890" cy="628650"/>
            <a:chOff x="11301" y="4632"/>
            <a:chExt cx="1014" cy="990"/>
          </a:xfrm>
        </p:grpSpPr>
        <p:cxnSp>
          <p:nvCxnSpPr>
            <p:cNvPr id="35" name="直接连接符 34"/>
            <p:cNvCxnSpPr/>
            <p:nvPr/>
          </p:nvCxnSpPr>
          <p:spPr>
            <a:xfrm flipH="1" flipV="1">
              <a:off x="11849"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36" name="文本框 35"/>
            <p:cNvSpPr txBox="1"/>
            <p:nvPr/>
          </p:nvSpPr>
          <p:spPr>
            <a:xfrm>
              <a:off x="11301" y="4897"/>
              <a:ext cx="1014" cy="725"/>
            </a:xfrm>
            <a:prstGeom prst="rect">
              <a:avLst/>
            </a:prstGeom>
            <a:noFill/>
          </p:spPr>
          <p:txBody>
            <a:bodyPr wrap="none" rtlCol="0">
              <a:spAutoFit/>
            </a:bodyPr>
            <a:lstStyle/>
            <a:p>
              <a:pPr algn="l"/>
              <a:r>
                <a:rPr lang="en-US" altLang="zh-CN" sz="2400" b="1">
                  <a:latin typeface="宋体" panose="02010600030101010101" pitchFamily="2" charset="-122"/>
                  <a:ea typeface="宋体" panose="02010600030101010101" pitchFamily="2" charset="-122"/>
                  <a:cs typeface="楷体" panose="02010609060101010101" pitchFamily="49" charset="-122"/>
                  <a:sym typeface="+mn-ea"/>
                </a:rPr>
                <a:t>476</a:t>
              </a:r>
            </a:p>
          </p:txBody>
        </p:sp>
      </p:grpSp>
      <p:sp>
        <p:nvSpPr>
          <p:cNvPr id="39" name="文本框 38"/>
          <p:cNvSpPr txBox="1"/>
          <p:nvPr/>
        </p:nvSpPr>
        <p:spPr>
          <a:xfrm>
            <a:off x="3340735" y="1811655"/>
            <a:ext cx="843280" cy="1383665"/>
          </a:xfrm>
          <a:prstGeom prst="rect">
            <a:avLst/>
          </a:prstGeom>
          <a:noFill/>
        </p:spPr>
        <p:txBody>
          <a:bodyPr wrap="square" rtlCol="0">
            <a:spAutoFit/>
          </a:bodyPr>
          <a:lstStyle/>
          <a:p>
            <a:pPr algn="ctr"/>
            <a:r>
              <a:rPr lang="zh-CN" altLang="en-US" sz="2800" b="1">
                <a:solidFill>
                  <a:srgbClr val="002060"/>
                </a:solidFill>
                <a:latin typeface="宋体" panose="02010600030101010101" pitchFamily="2" charset="-122"/>
                <a:ea typeface="宋体" panose="02010600030101010101" pitchFamily="2" charset="-122"/>
                <a:cs typeface="微软雅黑" panose="020b0503020204020204" charset="-122"/>
              </a:rPr>
              <a:t>齐桓公</a:t>
            </a:r>
          </a:p>
        </p:txBody>
      </p:sp>
      <p:sp>
        <p:nvSpPr>
          <p:cNvPr id="40" name="文本框 39"/>
          <p:cNvSpPr txBox="1"/>
          <p:nvPr/>
        </p:nvSpPr>
        <p:spPr>
          <a:xfrm>
            <a:off x="4102100" y="1811655"/>
            <a:ext cx="843280" cy="1383665"/>
          </a:xfrm>
          <a:prstGeom prst="rect">
            <a:avLst/>
          </a:prstGeom>
          <a:noFill/>
        </p:spPr>
        <p:txBody>
          <a:bodyPr wrap="square" rtlCol="0">
            <a:spAutoFit/>
          </a:bodyPr>
          <a:lstStyle/>
          <a:p>
            <a:pPr algn="ctr"/>
            <a:r>
              <a:rPr lang="zh-CN" altLang="en-US" sz="2800" b="1">
                <a:solidFill>
                  <a:srgbClr val="002060"/>
                </a:solidFill>
                <a:latin typeface="宋体" panose="02010600030101010101" pitchFamily="2" charset="-122"/>
                <a:ea typeface="宋体" panose="02010600030101010101" pitchFamily="2" charset="-122"/>
                <a:cs typeface="微软雅黑" panose="020b0503020204020204" charset="-122"/>
              </a:rPr>
              <a:t>宋襄公</a:t>
            </a:r>
          </a:p>
        </p:txBody>
      </p:sp>
      <p:sp>
        <p:nvSpPr>
          <p:cNvPr id="41" name="文本框 40"/>
          <p:cNvSpPr txBox="1"/>
          <p:nvPr/>
        </p:nvSpPr>
        <p:spPr>
          <a:xfrm>
            <a:off x="4892675" y="1811655"/>
            <a:ext cx="843280" cy="1383665"/>
          </a:xfrm>
          <a:prstGeom prst="rect">
            <a:avLst/>
          </a:prstGeom>
          <a:noFill/>
        </p:spPr>
        <p:txBody>
          <a:bodyPr wrap="square" rtlCol="0">
            <a:spAutoFit/>
          </a:bodyPr>
          <a:lstStyle/>
          <a:p>
            <a:pPr algn="ctr"/>
            <a:r>
              <a:rPr lang="zh-CN" altLang="en-US" sz="2800" b="1">
                <a:solidFill>
                  <a:srgbClr val="002060"/>
                </a:solidFill>
                <a:latin typeface="宋体" panose="02010600030101010101" pitchFamily="2" charset="-122"/>
                <a:ea typeface="宋体" panose="02010600030101010101" pitchFamily="2" charset="-122"/>
                <a:cs typeface="微软雅黑" panose="020b0503020204020204" charset="-122"/>
              </a:rPr>
              <a:t>晋文公</a:t>
            </a:r>
          </a:p>
        </p:txBody>
      </p:sp>
      <p:sp>
        <p:nvSpPr>
          <p:cNvPr id="42" name="文本框 41"/>
          <p:cNvSpPr txBox="1"/>
          <p:nvPr/>
        </p:nvSpPr>
        <p:spPr>
          <a:xfrm>
            <a:off x="5574665" y="1811655"/>
            <a:ext cx="843280" cy="1383665"/>
          </a:xfrm>
          <a:prstGeom prst="rect">
            <a:avLst/>
          </a:prstGeom>
          <a:noFill/>
        </p:spPr>
        <p:txBody>
          <a:bodyPr wrap="square" rtlCol="0">
            <a:spAutoFit/>
          </a:bodyPr>
          <a:lstStyle/>
          <a:p>
            <a:pPr algn="ctr"/>
            <a:r>
              <a:rPr lang="zh-CN" altLang="en-US" sz="2800" b="1">
                <a:solidFill>
                  <a:srgbClr val="002060"/>
                </a:solidFill>
                <a:latin typeface="宋体" panose="02010600030101010101" pitchFamily="2" charset="-122"/>
                <a:ea typeface="宋体" panose="02010600030101010101" pitchFamily="2" charset="-122"/>
                <a:cs typeface="微软雅黑" panose="020b0503020204020204" charset="-122"/>
              </a:rPr>
              <a:t>秦穆公</a:t>
            </a:r>
          </a:p>
        </p:txBody>
      </p:sp>
      <p:sp>
        <p:nvSpPr>
          <p:cNvPr id="43" name="文本框 42"/>
          <p:cNvSpPr txBox="1"/>
          <p:nvPr/>
        </p:nvSpPr>
        <p:spPr>
          <a:xfrm>
            <a:off x="6306185" y="1811655"/>
            <a:ext cx="843280" cy="1383665"/>
          </a:xfrm>
          <a:prstGeom prst="rect">
            <a:avLst/>
          </a:prstGeom>
          <a:noFill/>
        </p:spPr>
        <p:txBody>
          <a:bodyPr wrap="square" rtlCol="0">
            <a:spAutoFit/>
          </a:bodyPr>
          <a:lstStyle/>
          <a:p>
            <a:pPr algn="ctr"/>
            <a:r>
              <a:rPr lang="zh-CN" altLang="en-US" sz="2800" b="1">
                <a:solidFill>
                  <a:srgbClr val="002060"/>
                </a:solidFill>
                <a:latin typeface="宋体" panose="02010600030101010101" pitchFamily="2" charset="-122"/>
                <a:ea typeface="宋体" panose="02010600030101010101" pitchFamily="2" charset="-122"/>
                <a:cs typeface="微软雅黑" panose="020b0503020204020204" charset="-122"/>
              </a:rPr>
              <a:t>楚庄王</a:t>
            </a:r>
          </a:p>
        </p:txBody>
      </p:sp>
      <p:sp>
        <p:nvSpPr>
          <p:cNvPr id="44" name="矩形 43"/>
          <p:cNvSpPr/>
          <p:nvPr/>
        </p:nvSpPr>
        <p:spPr>
          <a:xfrm>
            <a:off x="2824276" y="553174"/>
            <a:ext cx="6610350" cy="645160"/>
          </a:xfrm>
          <a:prstGeom prst="rect">
            <a:avLst/>
          </a:prstGeom>
          <a:solidFill>
            <a:schemeClr val="accent6">
              <a:lumMod val="20000"/>
              <a:lumOff val="80000"/>
            </a:schemeClr>
          </a:solidFill>
        </p:spPr>
        <p:txBody>
          <a:bodyPr wrap="none">
            <a:spAutoFit/>
          </a:bodyPr>
          <a:lstStyle/>
          <a:p>
            <a:pPr algn="ctr"/>
            <a:r>
              <a:rPr lang="zh-CN" altLang="en-US" sz="3600" b="1">
                <a:solidFill>
                  <a:srgbClr val="CC645F"/>
                </a:solidFill>
                <a:latin typeface="仿宋" panose="02010609060101010101" charset="-122"/>
                <a:ea typeface="仿宋" panose="02010609060101010101" charset="-122"/>
                <a:cs typeface="仿宋" panose="02010609060101010101" charset="-122"/>
              </a:rPr>
              <a:t>春秋时期：王室衰微，诸侯争霸</a:t>
            </a:r>
          </a:p>
        </p:txBody>
      </p:sp>
      <p:sp>
        <p:nvSpPr>
          <p:cNvPr id="45" name="文本框 44"/>
          <p:cNvSpPr txBox="1"/>
          <p:nvPr/>
        </p:nvSpPr>
        <p:spPr>
          <a:xfrm>
            <a:off x="949325" y="4215130"/>
            <a:ext cx="5330190" cy="953135"/>
          </a:xfrm>
          <a:prstGeom prst="rect">
            <a:avLst/>
          </a:prstGeom>
          <a:noFill/>
        </p:spPr>
        <p:txBody>
          <a:bodyPr wrap="square" rtlCol="0">
            <a:spAutoFit/>
          </a:bodyPr>
          <a:lstStyle/>
          <a:p>
            <a:pPr algn="l"/>
            <a:r>
              <a:rPr lang="zh-CN" altLang="en-US" sz="2800" b="1">
                <a:latin typeface="宋体" panose="02010600030101010101" pitchFamily="2" charset="-122"/>
                <a:ea typeface="宋体" panose="02010600030101010101" pitchFamily="2" charset="-122"/>
                <a:cs typeface="微软雅黑" panose="020b0503020204020204" charset="-122"/>
                <a:sym typeface="+mn-ea"/>
              </a:rPr>
              <a:t>结合教材</a:t>
            </a:r>
            <a:r>
              <a:rPr lang="en-US" altLang="zh-CN" sz="2800" b="1">
                <a:latin typeface="宋体" panose="02010600030101010101" pitchFamily="2" charset="-122"/>
                <a:ea typeface="宋体" panose="02010600030101010101" pitchFamily="2" charset="-122"/>
                <a:cs typeface="微软雅黑" panose="020b0503020204020204" charset="-122"/>
                <a:sym typeface="+mn-ea"/>
              </a:rPr>
              <a:t>p9“</a:t>
            </a:r>
            <a:r>
              <a:rPr lang="zh-CN" altLang="en-US" sz="2800" b="1">
                <a:latin typeface="宋体" panose="02010600030101010101" pitchFamily="2" charset="-122"/>
                <a:ea typeface="宋体" panose="02010600030101010101" pitchFamily="2" charset="-122"/>
                <a:cs typeface="微软雅黑" panose="020b0503020204020204" charset="-122"/>
                <a:sym typeface="+mn-ea"/>
              </a:rPr>
              <a:t>周郑交恶</a:t>
            </a:r>
            <a:r>
              <a:rPr lang="en-US" altLang="zh-CN" sz="2800" b="1">
                <a:latin typeface="宋体" panose="02010600030101010101" pitchFamily="2" charset="-122"/>
                <a:ea typeface="宋体" panose="02010600030101010101" pitchFamily="2" charset="-122"/>
                <a:cs typeface="微软雅黑" panose="020b0503020204020204" charset="-122"/>
                <a:sym typeface="+mn-ea"/>
              </a:rPr>
              <a:t>”</a:t>
            </a:r>
            <a:r>
              <a:rPr lang="zh-CN" altLang="en-US" sz="2800" b="1">
                <a:latin typeface="宋体" panose="02010600030101010101" pitchFamily="2" charset="-122"/>
                <a:ea typeface="宋体" panose="02010600030101010101" pitchFamily="2" charset="-122"/>
                <a:cs typeface="微软雅黑" panose="020b0503020204020204" charset="-122"/>
                <a:sym typeface="+mn-ea"/>
              </a:rPr>
              <a:t>的故事，指出春秋的政治特点。</a:t>
            </a:r>
          </a:p>
        </p:txBody>
      </p:sp>
      <p:grpSp>
        <p:nvGrpSpPr>
          <p:cNvPr id="8" name="组合 7"/>
          <p:cNvGrpSpPr/>
          <p:nvPr/>
        </p:nvGrpSpPr>
        <p:grpSpPr>
          <a:xfrm>
            <a:off x="7245350" y="3819525"/>
            <a:ext cx="4565650" cy="2640965"/>
            <a:chOff x="11410" y="6015"/>
            <a:chExt cx="7190" cy="4159"/>
          </a:xfrm>
        </p:grpSpPr>
        <p:sp>
          <p:nvSpPr>
            <p:cNvPr id="46" name="文本框 45"/>
            <p:cNvSpPr txBox="1"/>
            <p:nvPr/>
          </p:nvSpPr>
          <p:spPr>
            <a:xfrm>
              <a:off x="11410" y="6638"/>
              <a:ext cx="7190" cy="3536"/>
            </a:xfrm>
            <a:prstGeom prst="rect">
              <a:avLst/>
            </a:prstGeom>
            <a:solidFill>
              <a:schemeClr val="bg1">
                <a:alpha val="57000"/>
              </a:schemeClr>
            </a:solidFill>
            <a:ln w="12700" cmpd="sng">
              <a:solidFill>
                <a:schemeClr val="tx1"/>
              </a:solidFill>
              <a:prstDash val="solid"/>
            </a:ln>
          </p:spPr>
          <p:txBody>
            <a:bodyPr wrap="square" rtlCol="0" anchor="t">
              <a:spAutoFit/>
            </a:bodyPr>
            <a:lstStyle/>
            <a:p>
              <a:pPr algn="l"/>
              <a:r>
                <a:rPr lang="en-US" sz="2800" b="1">
                  <a:latin typeface="楷体" panose="02010609060101010101" pitchFamily="49" charset="-122"/>
                  <a:ea typeface="楷体" panose="02010609060101010101" pitchFamily="49" charset="-122"/>
                  <a:cs typeface="楷体" panose="02010609060101010101" pitchFamily="49" charset="-122"/>
                </a:rPr>
                <a:t>    </a:t>
              </a:r>
              <a:r>
                <a:rPr sz="2800" b="1">
                  <a:solidFill>
                    <a:srgbClr val="FF0000"/>
                  </a:solidFill>
                  <a:latin typeface="楷体" panose="02010609060101010101" pitchFamily="49" charset="-122"/>
                  <a:ea typeface="楷体" panose="02010609060101010101" pitchFamily="49" charset="-122"/>
                  <a:cs typeface="楷体" panose="02010609060101010101" pitchFamily="49" charset="-122"/>
                </a:rPr>
                <a:t>宋国</a:t>
              </a:r>
              <a:r>
                <a:rPr sz="2800" b="1">
                  <a:latin typeface="楷体" panose="02010609060101010101" pitchFamily="49" charset="-122"/>
                  <a:ea typeface="楷体" panose="02010609060101010101" pitchFamily="49" charset="-122"/>
                  <a:cs typeface="楷体" panose="02010609060101010101" pitchFamily="49" charset="-122"/>
                </a:rPr>
                <a:t>约晋、楚两国在宋国都城商丘</a:t>
              </a:r>
              <a:r>
                <a:rPr sz="2800" b="1">
                  <a:solidFill>
                    <a:srgbClr val="FF0000"/>
                  </a:solidFill>
                  <a:latin typeface="楷体" panose="02010609060101010101" pitchFamily="49" charset="-122"/>
                  <a:ea typeface="楷体" panose="02010609060101010101" pitchFamily="49" charset="-122"/>
                  <a:cs typeface="楷体" panose="02010609060101010101" pitchFamily="49" charset="-122"/>
                </a:rPr>
                <a:t>开会</a:t>
              </a:r>
              <a:r>
                <a:rPr sz="2800" b="1">
                  <a:latin typeface="楷体" panose="02010609060101010101" pitchFamily="49" charset="-122"/>
                  <a:ea typeface="楷体" panose="02010609060101010101" pitchFamily="49" charset="-122"/>
                  <a:cs typeface="楷体" panose="02010609060101010101" pitchFamily="49" charset="-122"/>
                </a:rPr>
                <a:t>，调停两国间的战争</a:t>
              </a:r>
              <a:r>
                <a:rPr lang="zh-CN" sz="2800" b="1">
                  <a:latin typeface="楷体" panose="02010609060101010101" pitchFamily="49" charset="-122"/>
                  <a:ea typeface="楷体" panose="02010609060101010101" pitchFamily="49" charset="-122"/>
                  <a:cs typeface="楷体" panose="02010609060101010101" pitchFamily="49" charset="-122"/>
                </a:rPr>
                <a:t>。</a:t>
              </a:r>
              <a:r>
                <a:rPr sz="2800" b="1">
                  <a:latin typeface="楷体" panose="02010609060101010101" pitchFamily="49" charset="-122"/>
                  <a:ea typeface="楷体" panose="02010609060101010101" pitchFamily="49" charset="-122"/>
                  <a:cs typeface="楷体" panose="02010609060101010101" pitchFamily="49" charset="-122"/>
                </a:rPr>
                <a:t>会议约定各国间停止战争，奉</a:t>
              </a:r>
              <a:r>
                <a:rPr sz="2800" b="1">
                  <a:solidFill>
                    <a:srgbClr val="FF0000"/>
                  </a:solidFill>
                  <a:latin typeface="楷体" panose="02010609060101010101" pitchFamily="49" charset="-122"/>
                  <a:ea typeface="楷体" panose="02010609060101010101" pitchFamily="49" charset="-122"/>
                  <a:cs typeface="楷体" panose="02010609060101010101" pitchFamily="49" charset="-122"/>
                </a:rPr>
                <a:t>晋、楚两国为共同霸主</a:t>
              </a:r>
              <a:r>
                <a:rPr sz="2800" b="1">
                  <a:latin typeface="楷体" panose="02010609060101010101" pitchFamily="49" charset="-122"/>
                  <a:ea typeface="楷体" panose="02010609060101010101" pitchFamily="49" charset="-122"/>
                  <a:cs typeface="楷体" panose="02010609060101010101" pitchFamily="49" charset="-122"/>
                </a:rPr>
                <a:t>，平分霸权</a:t>
              </a:r>
              <a:r>
                <a:rPr lang="zh-CN" sz="2800" b="1">
                  <a:latin typeface="楷体" panose="02010609060101010101" pitchFamily="49" charset="-122"/>
                  <a:ea typeface="楷体" panose="02010609060101010101" pitchFamily="49" charset="-122"/>
                  <a:cs typeface="楷体" panose="02010609060101010101" pitchFamily="49" charset="-122"/>
                </a:rPr>
                <a:t>。</a:t>
              </a:r>
            </a:p>
          </p:txBody>
        </p:sp>
        <p:cxnSp>
          <p:nvCxnSpPr>
            <p:cNvPr id="47" name="直接箭头连接符 46"/>
            <p:cNvCxnSpPr/>
            <p:nvPr/>
          </p:nvCxnSpPr>
          <p:spPr>
            <a:xfrm flipH="1" flipV="1">
              <a:off x="12262" y="6015"/>
              <a:ext cx="1" cy="631"/>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92" name="矩形 91"/>
          <p:cNvSpPr/>
          <p:nvPr/>
        </p:nvSpPr>
        <p:spPr>
          <a:xfrm>
            <a:off x="949325" y="5627370"/>
            <a:ext cx="5468620" cy="645160"/>
          </a:xfrm>
          <a:prstGeom prst="rect">
            <a:avLst/>
          </a:prstGeom>
          <a:solidFill>
            <a:srgbClr val="FF3300"/>
          </a:solidFill>
          <a:ln w="9525">
            <a:noFill/>
          </a:ln>
          <a:effectLst>
            <a:outerShdw blurRad="50800" dist="38100" dir="5400000" algn="t" rotWithShape="0">
              <a:prstClr val="black">
                <a:alpha val="40000"/>
              </a:prstClr>
            </a:outerShdw>
          </a:effectLst>
        </p:spPr>
        <p:txBody>
          <a:bodyPr wrap="square">
            <a:spAutoFit/>
          </a:bodyPr>
          <a:lstStyle/>
          <a:p>
            <a:pPr marL="0" marR="0" indent="0" algn="ctr" defTabSz="914400" rtl="0" eaLnBrk="0" fontAlgn="base" latinLnBrk="0" hangingPunct="0">
              <a:lnSpc>
                <a:spcPct val="100000"/>
              </a:lnSpc>
              <a:spcBef>
                <a:spcPct val="50000"/>
              </a:spcBef>
              <a:spcAft>
                <a:spcPct val="0"/>
              </a:spcAft>
              <a:buClr>
                <a:schemeClr val="bg1"/>
              </a:buClr>
              <a:buSzTx/>
              <a:buFontTx/>
              <a:buNone/>
            </a:pPr>
            <a:r>
              <a:rPr kumimoji="0" lang="en-US" altLang="zh-CN" sz="3600" b="1" i="0" u="none" strike="noStrike" kern="1200" cap="none" spc="0" normalizeH="0" baseline="0" noProof="1">
                <a:solidFill>
                  <a:schemeClr val="bg1"/>
                </a:solidFill>
                <a:effectLst>
                  <a:outerShdw blurRad="38100" dist="38100" dir="2700000">
                    <a:srgbClr val="000000"/>
                  </a:outerShdw>
                </a:effectLst>
                <a:latin typeface="微软雅黑" panose="020b0503020204020204" charset="-122"/>
                <a:ea typeface="微软雅黑" panose="020b0503020204020204" charset="-122"/>
                <a:cs typeface="+mn-cs"/>
              </a:rPr>
              <a:t>“</a:t>
            </a:r>
            <a:r>
              <a:rPr kumimoji="0" lang="zh-CN" altLang="en-US" sz="3600" b="1" i="0" u="none" strike="noStrike" kern="1200" cap="none" spc="0" normalizeH="0" baseline="0" noProof="1">
                <a:solidFill>
                  <a:schemeClr val="bg1"/>
                </a:solidFill>
                <a:effectLst>
                  <a:outerShdw blurRad="38100" dist="38100" dir="2700000">
                    <a:srgbClr val="000000"/>
                  </a:outerShdw>
                </a:effectLst>
                <a:latin typeface="微软雅黑" panose="020b0503020204020204" charset="-122"/>
                <a:ea typeface="微软雅黑" panose="020b0503020204020204" charset="-122"/>
                <a:cs typeface="+mn-cs"/>
              </a:rPr>
              <a:t>礼乐征伐自诸侯出</a:t>
            </a:r>
            <a:r>
              <a:rPr kumimoji="0" lang="en-US" altLang="zh-CN" sz="3600" b="1" i="0" u="none" strike="noStrike" kern="1200" cap="none" spc="0" normalizeH="0" baseline="0" noProof="1">
                <a:solidFill>
                  <a:schemeClr val="bg1"/>
                </a:solidFill>
                <a:effectLst>
                  <a:outerShdw blurRad="38100" dist="38100" dir="2700000">
                    <a:srgbClr val="000000"/>
                  </a:outerShdw>
                </a:effectLst>
                <a:latin typeface="微软雅黑" panose="020b0503020204020204" charset="-122"/>
                <a:ea typeface="微软雅黑" panose="020b0503020204020204" charset="-122"/>
                <a:cs typeface="+mn-cs"/>
              </a:rPr>
              <a:t>”</a:t>
            </a:r>
          </a:p>
        </p:txBody>
      </p:sp>
    </p:spTree>
  </p:cSld>
  <p:clrMapOvr>
    <a:masterClrMapping/>
  </p:clrMapOvr>
  <mc:AlternateContent xmlns:mc="http://schemas.openxmlformats.org/markup-compatibility/2006">
    <mc:Choice xmlns:p14="http://schemas.microsoft.com/office/powerpoint/2010/main" Requires="p14">
      <p:transition spd="med" p14:dur="750">
        <p:random/>
        <p:sndAc>
          <p:stSnd>
            <p:snd r:embed="rId2" name="微信消息.wav"/>
          </p:stSnd>
        </p:sndAc>
      </p:transition>
    </mc:Choice>
    <mc:Fallback>
      <p:transition spd="med">
        <p:random/>
        <p:sndAc>
          <p:stSnd>
            <p:snd r:embed="rId2" name="微信消息.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blinds(horizontal)">
                                      <p:cBhvr>
                                        <p:cTn id="10" dur="500"/>
                                        <p:tgtEl>
                                          <p:spTgt spid="44"/>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blinds(horizontal)">
                                      <p:cBhvr>
                                        <p:cTn id="22" dur="500"/>
                                        <p:tgtEl>
                                          <p:spTgt spid="34"/>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blinds(horizontal)">
                                      <p:cBhvr>
                                        <p:cTn id="28" dur="500"/>
                                        <p:tgtEl>
                                          <p:spTgt spid="29"/>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3" presetClass="entr" presetSubtype="10" fill="hold" grpId="1" nodeType="click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blinds(horizontal)">
                                      <p:cBhvr>
                                        <p:cTn id="34" dur="500"/>
                                        <p:tgtEl>
                                          <p:spTgt spid="40"/>
                                        </p:tgtEl>
                                      </p:cBhvr>
                                    </p:animEffect>
                                  </p:childTnLst>
                                </p:cTn>
                              </p:par>
                              <p:par>
                                <p:cTn id="35" presetID="3" presetClass="entr" presetSubtype="10" fill="hold" grpId="2"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blinds(horizontal)">
                                      <p:cBhvr>
                                        <p:cTn id="37" dur="500"/>
                                        <p:tgtEl>
                                          <p:spTgt spid="39"/>
                                        </p:tgtEl>
                                      </p:cBhvr>
                                    </p:animEffect>
                                  </p:childTnLst>
                                </p:cTn>
                              </p:par>
                              <p:par>
                                <p:cTn id="38" presetID="3" presetClass="entr" presetSubtype="10" fill="hold" grpId="3"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blinds(horizontal)">
                                      <p:cBhvr>
                                        <p:cTn id="40" dur="500"/>
                                        <p:tgtEl>
                                          <p:spTgt spid="41"/>
                                        </p:tgtEl>
                                      </p:cBhvr>
                                    </p:animEffect>
                                  </p:childTnLst>
                                </p:cTn>
                              </p:par>
                              <p:par>
                                <p:cTn id="41" presetID="3" presetClass="entr" presetSubtype="10" fill="hold" grpId="4" nodeType="with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blinds(horizontal)">
                                      <p:cBhvr>
                                        <p:cTn id="43" dur="500"/>
                                        <p:tgtEl>
                                          <p:spTgt spid="42"/>
                                        </p:tgtEl>
                                      </p:cBhvr>
                                    </p:animEffect>
                                  </p:childTnLst>
                                </p:cTn>
                              </p:par>
                              <p:par>
                                <p:cTn id="44" presetID="3" presetClass="entr" presetSubtype="10" fill="hold" grpId="5" nodeType="with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blinds(horizontal)">
                                      <p:cBhvr>
                                        <p:cTn id="46" dur="500"/>
                                        <p:tgtEl>
                                          <p:spTgt spid="43"/>
                                        </p:tgtEl>
                                      </p:cBhvr>
                                    </p:animEffect>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blinds(horizontal)">
                                      <p:cBhvr>
                                        <p:cTn id="52" dur="500"/>
                                        <p:tgtEl>
                                          <p:spTgt spid="32"/>
                                        </p:tgtEl>
                                      </p:cBhvr>
                                    </p:animEffect>
                                  </p:childTnLst>
                                </p:cTn>
                              </p:par>
                            </p:childTnLst>
                          </p:cTn>
                        </p:par>
                      </p:childTnLst>
                    </p:cTn>
                  </p:par>
                  <p:par>
                    <p:cTn id="53" fill="hold" nodeType="clickPar">
                      <p:stCondLst>
                        <p:cond delay="indefinite"/>
                      </p:stCondLst>
                      <p:childTnLst>
                        <p:par>
                          <p:cTn id="54" fill="hold" nodeType="withGroup">
                            <p:stCondLst>
                              <p:cond delay="indefinite"/>
                            </p:stCondLst>
                          </p:cTn>
                        </p:par>
                        <p:par>
                          <p:cTn id="55" fill="hold" nodeType="afterGroup">
                            <p:stCondLst>
                              <p:cond delay="0"/>
                            </p:stCondLst>
                            <p:childTnLst>
                              <p:par>
                                <p:cTn id="56" presetID="2" presetClass="entr" presetSubtype="4" fill="hold" nodeType="click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500" fill="hold"/>
                                        <p:tgtEl>
                                          <p:spTgt spid="8"/>
                                        </p:tgtEl>
                                        <p:attrNameLst>
                                          <p:attrName>ppt_x</p:attrName>
                                        </p:attrNameLst>
                                      </p:cBhvr>
                                      <p:tavLst>
                                        <p:tav tm="0">
                                          <p:val>
                                            <p:strVal val="#ppt_x"/>
                                          </p:val>
                                        </p:tav>
                                        <p:tav tm="100000">
                                          <p:val>
                                            <p:strVal val="#ppt_x"/>
                                          </p:val>
                                        </p:tav>
                                      </p:tavLst>
                                    </p:anim>
                                    <p:anim calcmode="lin" valueType="num">
                                      <p:cBhvr additive="base">
                                        <p:cTn id="5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60" fill="hold" nodeType="clickPar">
                      <p:stCondLst>
                        <p:cond delay="indefinite"/>
                      </p:stCondLst>
                      <p:childTnLst>
                        <p:par>
                          <p:cTn id="61" fill="hold" nodeType="withGroup">
                            <p:stCondLst>
                              <p:cond delay="indefinite"/>
                            </p:stCondLst>
                          </p:cTn>
                        </p:par>
                        <p:par>
                          <p:cTn id="62" fill="hold" nodeType="afterGroup">
                            <p:stCondLst>
                              <p:cond delay="0"/>
                            </p:stCondLst>
                            <p:childTnLst>
                              <p:par>
                                <p:cTn id="63" presetID="3" presetClass="entr" presetSubtype="10" fill="hold" nodeType="click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blinds(horizontal)">
                                      <p:cBhvr>
                                        <p:cTn id="65" dur="500"/>
                                        <p:tgtEl>
                                          <p:spTgt spid="33"/>
                                        </p:tgtEl>
                                      </p:cBhvr>
                                    </p:animEffect>
                                  </p:childTnLst>
                                </p:cTn>
                              </p:par>
                            </p:childTnLst>
                          </p:cTn>
                        </p:par>
                      </p:childTnLst>
                    </p:cTn>
                  </p:par>
                  <p:par>
                    <p:cTn id="66" fill="hold" nodeType="clickPar">
                      <p:stCondLst>
                        <p:cond delay="indefinite"/>
                      </p:stCondLst>
                      <p:childTnLst>
                        <p:par>
                          <p:cTn id="67" fill="hold" nodeType="withGroup">
                            <p:stCondLst>
                              <p:cond delay="indefinite"/>
                            </p:stCondLst>
                          </p:cTn>
                        </p:par>
                        <p:par>
                          <p:cTn id="68" fill="hold" nodeType="afterGroup">
                            <p:stCondLst>
                              <p:cond delay="0"/>
                            </p:stCondLst>
                            <p:childTnLst>
                              <p:par>
                                <p:cTn id="69" presetID="3" presetClass="entr" presetSubtype="10" fill="hold" grpId="6" nodeType="click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blinds(horizontal)">
                                      <p:cBhvr>
                                        <p:cTn id="71" dur="500"/>
                                        <p:tgtEl>
                                          <p:spTgt spid="45"/>
                                        </p:tgtEl>
                                      </p:cBhvr>
                                    </p:animEffect>
                                  </p:childTnLst>
                                </p:cTn>
                              </p:par>
                            </p:childTnLst>
                          </p:cTn>
                        </p:par>
                      </p:childTnLst>
                    </p:cTn>
                  </p:par>
                  <p:par>
                    <p:cTn id="72" fill="hold" nodeType="clickPar">
                      <p:stCondLst>
                        <p:cond delay="indefinite"/>
                      </p:stCondLst>
                      <p:childTnLst>
                        <p:par>
                          <p:cTn id="73" fill="hold" nodeType="withGroup">
                            <p:stCondLst>
                              <p:cond delay="indefinite"/>
                            </p:stCondLst>
                          </p:cTn>
                        </p:par>
                        <p:par>
                          <p:cTn id="74" fill="hold" nodeType="afterGroup">
                            <p:stCondLst>
                              <p:cond delay="0"/>
                            </p:stCondLst>
                            <p:childTnLst>
                              <p:par>
                                <p:cTn id="75" presetID="3" presetClass="entr" presetSubtype="10" fill="hold" grpId="7" nodeType="clickEffect">
                                  <p:stCondLst>
                                    <p:cond delay="0"/>
                                  </p:stCondLst>
                                  <p:childTnLst>
                                    <p:set>
                                      <p:cBhvr>
                                        <p:cTn id="76" dur="1" fill="hold">
                                          <p:stCondLst>
                                            <p:cond delay="0"/>
                                          </p:stCondLst>
                                        </p:cTn>
                                        <p:tgtEl>
                                          <p:spTgt spid="92"/>
                                        </p:tgtEl>
                                        <p:attrNameLst>
                                          <p:attrName>style.visibility</p:attrName>
                                        </p:attrNameLst>
                                      </p:cBhvr>
                                      <p:to>
                                        <p:strVal val="visible"/>
                                      </p:to>
                                    </p:set>
                                    <p:animEffect transition="in" filter="blinds(horizontal)">
                                      <p:cBhvr>
                                        <p:cTn id="77"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0" grpId="1"/>
      <p:bldP spid="39" grpId="2"/>
      <p:bldP spid="41" grpId="3"/>
      <p:bldP spid="42" grpId="4"/>
      <p:bldP spid="43" grpId="5"/>
      <p:bldP spid="45" grpId="6"/>
      <p:bldP spid="92" grpId="7"/>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lgn="l"/>
            <a:r>
              <a:rPr lang="zh-CN" altLang="en-US" smtClean="0">
                <a:latin typeface="黑体" panose="02010609060101010101" pitchFamily="49" charset="-122"/>
              </a:rPr>
              <a:t>一、列国</a:t>
            </a:r>
            <a:r>
              <a:rPr lang="zh-CN" altLang="en-US">
                <a:latin typeface="黑体" panose="02010609060101010101" pitchFamily="49" charset="-122"/>
              </a:rPr>
              <a:t>纷争与华夏认同</a:t>
            </a:r>
            <a:endParaRPr lang="zh-CN" altLang="en-US"/>
          </a:p>
        </p:txBody>
      </p:sp>
      <p:pic>
        <p:nvPicPr>
          <p:cNvPr id="5"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68442" y="1115426"/>
            <a:ext cx="5065295"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638841" y="1277859"/>
            <a:ext cx="3262432" cy="461665"/>
          </a:xfrm>
          <a:prstGeom prst="rect">
            <a:avLst/>
          </a:prstGeom>
        </p:spPr>
        <p:txBody>
          <a:bodyPr wrap="none">
            <a:spAutoFit/>
          </a:bodyPr>
          <a:lstStyle/>
          <a:p>
            <a:r>
              <a:rPr lang="en-US" altLang="zh-CN" sz="2400">
                <a:solidFill>
                  <a:schemeClr val="bg1"/>
                </a:solidFill>
                <a:latin typeface="黑体" panose="02010609060101010101" pitchFamily="49" charset="-122"/>
                <a:ea typeface="黑体" panose="02010609060101010101" pitchFamily="49" charset="-122"/>
              </a:rPr>
              <a:t>1.</a:t>
            </a:r>
            <a:r>
              <a:rPr lang="zh-CN" altLang="en-US" sz="2400">
                <a:solidFill>
                  <a:schemeClr val="bg1"/>
                </a:solidFill>
                <a:latin typeface="黑体" panose="02010609060101010101" pitchFamily="49" charset="-122"/>
                <a:ea typeface="黑体" panose="02010609060101010101" pitchFamily="49" charset="-122"/>
              </a:rPr>
              <a:t>诸侯争霸，卿室夺权</a:t>
            </a:r>
          </a:p>
        </p:txBody>
      </p:sp>
      <p:pic>
        <p:nvPicPr>
          <p:cNvPr id="6" name="图片 5"/>
          <p:cNvPicPr>
            <a:picLocks noChangeAspect="1"/>
          </p:cNvPicPr>
          <p:nvPr/>
        </p:nvPicPr>
        <p:blipFill>
          <a:blip r:embed="rId4"/>
          <a:srcRect l="24951" t="20833" r="12847" b="8958"/>
          <a:stretch>
            <a:fillRect/>
          </a:stretch>
        </p:blipFill>
        <p:spPr>
          <a:xfrm>
            <a:off x="457288" y="2193293"/>
            <a:ext cx="6245683" cy="44060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图片 2"/>
          <p:cNvPicPr>
            <a:picLocks noChangeAspect="1"/>
          </p:cNvPicPr>
          <p:nvPr/>
        </p:nvPicPr>
        <p:blipFill>
          <a:blip r:embed="rId5">
            <a:extLst>
              <a:ext uri="{28A0092B-C50C-407E-A947-70E740481C1C}">
                <a14:useLocalDpi xmlns:a14="http://schemas.microsoft.com/office/drawing/2010/main" val="0"/>
              </a:ext>
            </a:extLst>
          </a:blip>
          <a:srcRect l="40445" r="40087" b="3977"/>
          <a:stretch>
            <a:fillRect/>
          </a:stretch>
        </p:blipFill>
        <p:spPr>
          <a:xfrm>
            <a:off x="7522845" y="682625"/>
            <a:ext cx="1668145" cy="2755265"/>
          </a:xfrm>
          <a:prstGeom prst="rect">
            <a:avLst/>
          </a:prstGeom>
        </p:spPr>
      </p:pic>
      <p:pic>
        <p:nvPicPr>
          <p:cNvPr id="4" name="图片 3"/>
          <p:cNvPicPr>
            <a:picLocks noChangeAspect="1"/>
          </p:cNvPicPr>
          <p:nvPr/>
        </p:nvPicPr>
        <p:blipFill>
          <a:blip r:embed="rId5">
            <a:extLst>
              <a:ext uri="{28A0092B-C50C-407E-A947-70E740481C1C}">
                <a14:useLocalDpi xmlns:a14="http://schemas.microsoft.com/office/drawing/2010/main" val="0"/>
              </a:ext>
            </a:extLst>
          </a:blip>
          <a:srcRect l="20670" r="59862" b="3977"/>
          <a:stretch>
            <a:fillRect/>
          </a:stretch>
        </p:blipFill>
        <p:spPr>
          <a:xfrm>
            <a:off x="9679940" y="681990"/>
            <a:ext cx="1674495" cy="2717165"/>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val="0"/>
              </a:ext>
            </a:extLst>
          </a:blip>
          <a:srcRect l="815" r="80186" b="3977"/>
          <a:stretch>
            <a:fillRect/>
          </a:stretch>
        </p:blipFill>
        <p:spPr>
          <a:xfrm>
            <a:off x="6863715" y="3712210"/>
            <a:ext cx="1489710" cy="2791460"/>
          </a:xfrm>
          <a:prstGeom prst="rect">
            <a:avLst/>
          </a:prstGeom>
        </p:spPr>
      </p:pic>
      <p:pic>
        <p:nvPicPr>
          <p:cNvPr id="9" name="图片 8"/>
          <p:cNvPicPr>
            <a:picLocks noChangeAspect="1"/>
          </p:cNvPicPr>
          <p:nvPr/>
        </p:nvPicPr>
        <p:blipFill>
          <a:blip r:embed="rId5">
            <a:extLst>
              <a:ext uri="{28A0092B-C50C-407E-A947-70E740481C1C}">
                <a14:useLocalDpi xmlns:a14="http://schemas.microsoft.com/office/drawing/2010/main" val="0"/>
              </a:ext>
            </a:extLst>
          </a:blip>
          <a:srcRect l="80219" r="706" b="3977"/>
          <a:stretch>
            <a:fillRect/>
          </a:stretch>
        </p:blipFill>
        <p:spPr>
          <a:xfrm>
            <a:off x="8573770" y="3712210"/>
            <a:ext cx="1598930" cy="2791460"/>
          </a:xfrm>
          <a:prstGeom prst="rect">
            <a:avLst/>
          </a:prstGeom>
        </p:spPr>
      </p:pic>
      <p:pic>
        <p:nvPicPr>
          <p:cNvPr id="10" name="图片 9"/>
          <p:cNvPicPr>
            <a:picLocks noChangeAspect="1"/>
          </p:cNvPicPr>
          <p:nvPr/>
        </p:nvPicPr>
        <p:blipFill>
          <a:blip r:embed="rId5">
            <a:extLst>
              <a:ext uri="{28A0092B-C50C-407E-A947-70E740481C1C}">
                <a14:useLocalDpi xmlns:a14="http://schemas.microsoft.com/office/drawing/2010/main" val="0"/>
              </a:ext>
            </a:extLst>
          </a:blip>
          <a:srcRect l="60047" r="20485" b="3977"/>
          <a:stretch>
            <a:fillRect/>
          </a:stretch>
        </p:blipFill>
        <p:spPr>
          <a:xfrm>
            <a:off x="10393680" y="3712210"/>
            <a:ext cx="1522095" cy="2818130"/>
          </a:xfrm>
          <a:prstGeom prst="rect">
            <a:avLst/>
          </a:prstGeom>
        </p:spPr>
      </p:pic>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lgn="l"/>
            <a:r>
              <a:rPr lang="zh-CN" altLang="en-US" smtClean="0">
                <a:latin typeface="黑体" panose="02010609060101010101" pitchFamily="49" charset="-122"/>
              </a:rPr>
              <a:t>一、列国</a:t>
            </a:r>
            <a:r>
              <a:rPr lang="zh-CN" altLang="en-US">
                <a:latin typeface="黑体" panose="02010609060101010101" pitchFamily="49" charset="-122"/>
              </a:rPr>
              <a:t>纷争与华夏认同</a:t>
            </a:r>
            <a:endParaRPr lang="zh-CN" altLang="en-US"/>
          </a:p>
        </p:txBody>
      </p:sp>
      <p:sp>
        <p:nvSpPr>
          <p:cNvPr id="5" name="矩形 4"/>
          <p:cNvSpPr/>
          <p:nvPr/>
        </p:nvSpPr>
        <p:spPr>
          <a:xfrm>
            <a:off x="109220" y="1826895"/>
            <a:ext cx="11859260" cy="3634740"/>
          </a:xfrm>
          <a:prstGeom prst="rect">
            <a:avLst/>
          </a:prstGeom>
          <a:ln w="28575">
            <a:solidFill>
              <a:schemeClr val="tx1"/>
            </a:solidFill>
          </a:ln>
        </p:spPr>
        <p:txBody>
          <a:bodyPr wrap="square">
            <a:spAutoFit/>
          </a:bodyPr>
          <a:lstStyle/>
          <a:p>
            <a:pPr indent="149860" algn="just" fontAlgn="auto">
              <a:lnSpc>
                <a:spcPct val="120000"/>
              </a:lnSpc>
            </a:pPr>
            <a:r>
              <a:rPr lang="zh-CN" altLang="en-US" sz="3200" kern="100">
                <a:latin typeface="楷体" panose="02010609060101010101" pitchFamily="49" charset="-122"/>
                <a:ea typeface="楷体" panose="02010609060101010101" pitchFamily="49" charset="-122"/>
                <a:cs typeface="Times New Roman" panose="02020603050405020304" pitchFamily="18" charset="0"/>
              </a:rPr>
              <a:t>   </a:t>
            </a:r>
            <a:r>
              <a:rPr lang="zh-CN" altLang="en-US" sz="3200" kern="100" smtClean="0">
                <a:latin typeface="楷体" panose="02010609060101010101" pitchFamily="49" charset="-122"/>
                <a:ea typeface="楷体" panose="02010609060101010101" pitchFamily="49" charset="-122"/>
                <a:cs typeface="Times New Roman" panose="02020603050405020304" pitchFamily="18" charset="0"/>
              </a:rPr>
              <a:t> 从</a:t>
            </a:r>
            <a:r>
              <a:rPr lang="zh-CN" altLang="zh-CN" sz="3200" kern="100">
                <a:latin typeface="楷体" panose="02010609060101010101" pitchFamily="49" charset="-122"/>
                <a:ea typeface="楷体" panose="02010609060101010101" pitchFamily="49" charset="-122"/>
                <a:cs typeface="Times New Roman" panose="02020603050405020304" pitchFamily="18" charset="0"/>
              </a:rPr>
              <a:t>历史发展的总趋势看，春秋争霸客观上加快了历史发展的进程。</a:t>
            </a:r>
            <a:r>
              <a:rPr lang="zh-CN" altLang="zh-CN" sz="3200" kern="100">
                <a:solidFill>
                  <a:srgbClr val="FF0000"/>
                </a:solidFill>
                <a:latin typeface="楷体" panose="02010609060101010101" pitchFamily="49" charset="-122"/>
                <a:ea typeface="楷体" panose="02010609060101010101" pitchFamily="49" charset="-122"/>
                <a:cs typeface="Times New Roman" panose="02020603050405020304" pitchFamily="18" charset="0"/>
              </a:rPr>
              <a:t>首先</a:t>
            </a:r>
            <a:r>
              <a:rPr lang="zh-CN" altLang="en-US" sz="3200" kern="100">
                <a:latin typeface="楷体" panose="02010609060101010101" pitchFamily="49" charset="-122"/>
                <a:ea typeface="楷体" panose="02010609060101010101" pitchFamily="49" charset="-122"/>
                <a:cs typeface="Times New Roman" panose="02020603050405020304" pitchFamily="18" charset="0"/>
              </a:rPr>
              <a:t>，</a:t>
            </a:r>
            <a:r>
              <a:rPr lang="zh-CN" altLang="zh-CN" sz="3200" kern="100">
                <a:latin typeface="楷体" panose="02010609060101010101" pitchFamily="49" charset="-122"/>
                <a:ea typeface="楷体" panose="02010609060101010101" pitchFamily="49" charset="-122"/>
                <a:cs typeface="Times New Roman" panose="02020603050405020304" pitchFamily="18" charset="0"/>
              </a:rPr>
              <a:t>争霸促进了中国的统一。春秋初期，黄淮江汉这一中心区域见于文献记载有</a:t>
            </a:r>
            <a:r>
              <a:rPr lang="en-US" altLang="zh-CN" sz="3200" kern="100">
                <a:latin typeface="楷体" panose="02010609060101010101" pitchFamily="49" charset="-122"/>
                <a:ea typeface="楷体" panose="02010609060101010101" pitchFamily="49" charset="-122"/>
                <a:cs typeface="Times New Roman" panose="02020603050405020304" pitchFamily="18" charset="0"/>
              </a:rPr>
              <a:t>140</a:t>
            </a:r>
            <a:r>
              <a:rPr lang="zh-CN" altLang="zh-CN" sz="3200" kern="100">
                <a:latin typeface="楷体" panose="02010609060101010101" pitchFamily="49" charset="-122"/>
                <a:ea typeface="楷体" panose="02010609060101010101" pitchFamily="49" charset="-122"/>
                <a:cs typeface="Times New Roman" panose="02020603050405020304" pitchFamily="18" charset="0"/>
              </a:rPr>
              <a:t>余国，及至春秋末，这一地区只剩下大小</a:t>
            </a:r>
            <a:r>
              <a:rPr lang="en-US" altLang="zh-CN" sz="3200" kern="100">
                <a:latin typeface="楷体" panose="02010609060101010101" pitchFamily="49" charset="-122"/>
                <a:ea typeface="楷体" panose="02010609060101010101" pitchFamily="49" charset="-122"/>
                <a:cs typeface="Times New Roman" panose="02020603050405020304" pitchFamily="18" charset="0"/>
              </a:rPr>
              <a:t>20</a:t>
            </a:r>
            <a:r>
              <a:rPr lang="zh-CN" altLang="en-US" sz="3200" kern="100">
                <a:latin typeface="楷体" panose="02010609060101010101" pitchFamily="49" charset="-122"/>
                <a:ea typeface="楷体" panose="02010609060101010101" pitchFamily="49" charset="-122"/>
                <a:cs typeface="Times New Roman" panose="02020603050405020304" pitchFamily="18" charset="0"/>
              </a:rPr>
              <a:t>余国</a:t>
            </a:r>
            <a:r>
              <a:rPr lang="zh-CN" altLang="zh-CN" sz="3200" kern="100">
                <a:latin typeface="楷体" panose="02010609060101010101" pitchFamily="49" charset="-122"/>
                <a:ea typeface="楷体" panose="02010609060101010101" pitchFamily="49" charset="-122"/>
                <a:cs typeface="Times New Roman" panose="02020603050405020304" pitchFamily="18" charset="0"/>
              </a:rPr>
              <a:t>。</a:t>
            </a:r>
            <a:r>
              <a:rPr lang="zh-CN" altLang="zh-CN" sz="3200" kern="100">
                <a:solidFill>
                  <a:srgbClr val="FF0000"/>
                </a:solidFill>
                <a:latin typeface="楷体" panose="02010609060101010101" pitchFamily="49" charset="-122"/>
                <a:ea typeface="楷体" panose="02010609060101010101" pitchFamily="49" charset="-122"/>
                <a:cs typeface="Times New Roman" panose="02020603050405020304" pitchFamily="18" charset="0"/>
              </a:rPr>
              <a:t>其次</a:t>
            </a:r>
            <a:r>
              <a:rPr lang="zh-CN" altLang="zh-CN" sz="3200" kern="100">
                <a:latin typeface="楷体" panose="02010609060101010101" pitchFamily="49" charset="-122"/>
                <a:ea typeface="楷体" panose="02010609060101010101" pitchFamily="49" charset="-122"/>
                <a:cs typeface="Times New Roman" panose="02020603050405020304" pitchFamily="18" charset="0"/>
              </a:rPr>
              <a:t>，争霸促进了华夏与所谓蛮夷戎狄之间的</a:t>
            </a:r>
            <a:r>
              <a:rPr lang="zh-CN" altLang="en-US" sz="3200" kern="100">
                <a:latin typeface="楷体" panose="02010609060101010101" pitchFamily="49" charset="-122"/>
                <a:ea typeface="楷体" panose="02010609060101010101" pitchFamily="49" charset="-122"/>
                <a:cs typeface="Times New Roman" panose="02020603050405020304" pitchFamily="18" charset="0"/>
              </a:rPr>
              <a:t>交</a:t>
            </a:r>
            <a:r>
              <a:rPr lang="zh-CN" altLang="zh-CN" sz="3200" kern="100">
                <a:latin typeface="楷体" panose="02010609060101010101" pitchFamily="49" charset="-122"/>
                <a:ea typeface="楷体" panose="02010609060101010101" pitchFamily="49" charset="-122"/>
                <a:cs typeface="Times New Roman" panose="02020603050405020304" pitchFamily="18" charset="0"/>
              </a:rPr>
              <a:t>融。</a:t>
            </a:r>
            <a:r>
              <a:rPr lang="zh-CN" altLang="zh-CN" sz="3200" kern="100">
                <a:solidFill>
                  <a:srgbClr val="FF0000"/>
                </a:solidFill>
                <a:latin typeface="楷体" panose="02010609060101010101" pitchFamily="49" charset="-122"/>
                <a:ea typeface="楷体" panose="02010609060101010101" pitchFamily="49" charset="-122"/>
                <a:cs typeface="Times New Roman" panose="02020603050405020304" pitchFamily="18" charset="0"/>
              </a:rPr>
              <a:t>最后</a:t>
            </a:r>
            <a:r>
              <a:rPr lang="zh-CN" altLang="zh-CN" sz="3200" kern="100">
                <a:latin typeface="楷体" panose="02010609060101010101" pitchFamily="49" charset="-122"/>
                <a:ea typeface="楷体" panose="02010609060101010101" pitchFamily="49" charset="-122"/>
                <a:cs typeface="Times New Roman" panose="02020603050405020304" pitchFamily="18" charset="0"/>
              </a:rPr>
              <a:t>，争霸促进了各国社会制度的改革。</a:t>
            </a:r>
            <a:r>
              <a:rPr lang="en-US" altLang="zh-CN" sz="3200" kern="100">
                <a:latin typeface="楷体" panose="02010609060101010101" pitchFamily="49" charset="-122"/>
                <a:ea typeface="楷体" panose="02010609060101010101" pitchFamily="49" charset="-122"/>
                <a:cs typeface="Times New Roman" panose="02020603050405020304" pitchFamily="18" charset="0"/>
              </a:rPr>
              <a:t> </a:t>
            </a:r>
          </a:p>
          <a:p>
            <a:pPr indent="149860" algn="just" fontAlgn="auto">
              <a:lnSpc>
                <a:spcPct val="120000"/>
              </a:lnSpc>
            </a:pPr>
            <a:r>
              <a:rPr lang="en-US" altLang="zh-CN" sz="3200" kern="100">
                <a:latin typeface="楷体" panose="02010609060101010101" pitchFamily="49" charset="-122"/>
                <a:ea typeface="楷体" panose="02010609060101010101" pitchFamily="49" charset="-122"/>
                <a:cs typeface="Times New Roman" panose="02020603050405020304" pitchFamily="18" charset="0"/>
              </a:rPr>
              <a:t>                         ——</a:t>
            </a:r>
            <a:r>
              <a:rPr lang="zh-CN" altLang="en-US" sz="3200" kern="100">
                <a:latin typeface="楷体" panose="02010609060101010101" pitchFamily="49" charset="-122"/>
                <a:ea typeface="楷体" panose="02010609060101010101" pitchFamily="49" charset="-122"/>
                <a:cs typeface="Times New Roman" panose="02020603050405020304" pitchFamily="18" charset="0"/>
              </a:rPr>
              <a:t>摘编自 沈长云</a:t>
            </a:r>
            <a:r>
              <a:rPr lang="en-US" altLang="zh-CN" sz="3200" kern="100">
                <a:latin typeface="楷体" panose="02010609060101010101" pitchFamily="49" charset="-122"/>
                <a:ea typeface="楷体" panose="02010609060101010101" pitchFamily="49" charset="-122"/>
                <a:cs typeface="Times New Roman" panose="02020603050405020304" pitchFamily="18" charset="0"/>
              </a:rPr>
              <a:t>《</a:t>
            </a:r>
            <a:r>
              <a:rPr lang="zh-CN" altLang="en-US" sz="3200" kern="100">
                <a:latin typeface="楷体" panose="02010609060101010101" pitchFamily="49" charset="-122"/>
                <a:ea typeface="楷体" panose="02010609060101010101" pitchFamily="49" charset="-122"/>
                <a:cs typeface="Times New Roman" panose="02020603050405020304" pitchFamily="18" charset="0"/>
              </a:rPr>
              <a:t>先秦</a:t>
            </a:r>
            <a:r>
              <a:rPr lang="zh-CN" altLang="en-US" sz="3200" kern="100" smtClean="0">
                <a:latin typeface="楷体" panose="02010609060101010101" pitchFamily="49" charset="-122"/>
                <a:ea typeface="楷体" panose="02010609060101010101" pitchFamily="49" charset="-122"/>
                <a:cs typeface="Times New Roman" panose="02020603050405020304" pitchFamily="18" charset="0"/>
              </a:rPr>
              <a:t>史</a:t>
            </a:r>
            <a:r>
              <a:rPr lang="en-US" altLang="zh-CN" sz="3200" kern="100" smtClean="0">
                <a:latin typeface="楷体" panose="02010609060101010101" pitchFamily="49" charset="-122"/>
                <a:ea typeface="楷体" panose="02010609060101010101" pitchFamily="49" charset="-122"/>
                <a:cs typeface="Times New Roman" panose="02020603050405020304" pitchFamily="18" charset="0"/>
              </a:rPr>
              <a:t>》</a:t>
            </a:r>
            <a:endParaRPr lang="zh-CN" altLang="en-US" sz="3200" kern="100">
              <a:latin typeface="楷体" panose="02010609060101010101" pitchFamily="49" charset="-122"/>
              <a:ea typeface="楷体" panose="02010609060101010101" pitchFamily="49" charset="-122"/>
              <a:cs typeface="Times New Roman" panose="02020603050405020304" pitchFamily="18" charset="0"/>
            </a:endParaRPr>
          </a:p>
        </p:txBody>
      </p:sp>
      <p:sp>
        <p:nvSpPr>
          <p:cNvPr id="7" name="矩形 6"/>
          <p:cNvSpPr/>
          <p:nvPr/>
        </p:nvSpPr>
        <p:spPr>
          <a:xfrm>
            <a:off x="1745532" y="1063011"/>
            <a:ext cx="7007046" cy="523220"/>
          </a:xfrm>
          <a:prstGeom prst="rect">
            <a:avLst/>
          </a:prstGeom>
        </p:spPr>
        <p:txBody>
          <a:bodyPr wrap="none">
            <a:spAutoFit/>
          </a:bodyPr>
          <a:lstStyle/>
          <a:p>
            <a:r>
              <a:rPr lang="en-US" altLang="zh-CN" sz="2800" smtClean="0">
                <a:latin typeface="黑体" panose="02010609060101010101" pitchFamily="49" charset="-122"/>
                <a:ea typeface="黑体" panose="02010609060101010101" pitchFamily="49" charset="-122"/>
              </a:rPr>
              <a:t>【</a:t>
            </a:r>
            <a:r>
              <a:rPr lang="zh-CN" altLang="en-US" sz="2800" smtClean="0">
                <a:latin typeface="黑体" panose="02010609060101010101" pitchFamily="49" charset="-122"/>
                <a:ea typeface="黑体" panose="02010609060101010101" pitchFamily="49" charset="-122"/>
              </a:rPr>
              <a:t>议一议</a:t>
            </a:r>
            <a:r>
              <a:rPr lang="en-US" altLang="zh-CN" sz="2800" smtClean="0">
                <a:latin typeface="黑体" panose="02010609060101010101" pitchFamily="49" charset="-122"/>
                <a:ea typeface="黑体" panose="02010609060101010101" pitchFamily="49" charset="-122"/>
              </a:rPr>
              <a:t>】</a:t>
            </a:r>
            <a:r>
              <a:rPr lang="zh-CN" altLang="en-US" sz="2800" smtClean="0">
                <a:latin typeface="黑体" panose="02010609060101010101" pitchFamily="49" charset="-122"/>
                <a:ea typeface="黑体" panose="02010609060101010101" pitchFamily="49" charset="-122"/>
              </a:rPr>
              <a:t>如何</a:t>
            </a:r>
            <a:r>
              <a:rPr lang="zh-CN" altLang="en-US" sz="2800">
                <a:latin typeface="黑体" panose="02010609060101010101" pitchFamily="49" charset="-122"/>
                <a:ea typeface="黑体" panose="02010609060101010101" pitchFamily="49" charset="-122"/>
              </a:rPr>
              <a:t>看待春秋时期的争霸战争？</a:t>
            </a:r>
          </a:p>
        </p:txBody>
      </p:sp>
      <p:sp>
        <p:nvSpPr>
          <p:cNvPr id="8" name="矩形 7"/>
          <p:cNvSpPr/>
          <p:nvPr/>
        </p:nvSpPr>
        <p:spPr>
          <a:xfrm>
            <a:off x="0" y="5634990"/>
            <a:ext cx="12192000" cy="706755"/>
          </a:xfrm>
          <a:prstGeom prst="rect">
            <a:avLst/>
          </a:prstGeom>
        </p:spPr>
        <p:txBody>
          <a:bodyPr wrap="square">
            <a:spAutoFit/>
          </a:bodyPr>
          <a:lstStyle/>
          <a:p>
            <a:r>
              <a:rPr lang="zh-CN" altLang="en-US" sz="4000" b="1">
                <a:solidFill>
                  <a:srgbClr val="FF0000"/>
                </a:solidFill>
                <a:latin typeface="黑体" panose="02010609060101010101" pitchFamily="49" charset="-122"/>
                <a:ea typeface="黑体" panose="02010609060101010101" pitchFamily="49" charset="-122"/>
              </a:rPr>
              <a:t>促进局部统一；促进民族交融；促进各国的制度</a:t>
            </a:r>
            <a:r>
              <a:rPr lang="zh-CN" altLang="en-US" sz="4000" b="1" smtClean="0">
                <a:solidFill>
                  <a:srgbClr val="FF0000"/>
                </a:solidFill>
                <a:latin typeface="黑体" panose="02010609060101010101" pitchFamily="49" charset="-122"/>
                <a:ea typeface="黑体" panose="02010609060101010101" pitchFamily="49" charset="-122"/>
              </a:rPr>
              <a:t>改革</a:t>
            </a:r>
            <a:r>
              <a:rPr lang="zh-CN" altLang="en-US" sz="4000" b="1">
                <a:solidFill>
                  <a:srgbClr val="FF0000"/>
                </a:solidFill>
                <a:latin typeface="黑体" panose="02010609060101010101" pitchFamily="49" charset="-122"/>
                <a:ea typeface="黑体" panose="02010609060101010101" pitchFamily="49" charset="-122"/>
              </a:rPr>
              <a:t>。</a:t>
            </a:r>
            <a:endParaRPr lang="zh-CN" altLang="en-US" sz="4000" b="1">
              <a:solidFill>
                <a:srgbClr val="FF0000"/>
              </a:solidFill>
            </a:endParaRPr>
          </a:p>
        </p:txBody>
      </p:sp>
      <p:pic>
        <p:nvPicPr>
          <p:cNvPr id="11" name="图片 27" descr="3646_G_1473061389892.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686435" y="822960"/>
            <a:ext cx="909320" cy="100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 name="图片 1" descr="P9 春秋列国示意图"/>
          <p:cNvPicPr>
            <a:picLocks noChangeAspect="1"/>
          </p:cNvPicPr>
          <p:nvPr/>
        </p:nvPicPr>
        <p:blipFill>
          <a:blip r:embed="rId3"/>
          <a:stretch>
            <a:fillRect/>
          </a:stretch>
        </p:blipFill>
        <p:spPr>
          <a:xfrm>
            <a:off x="314960" y="1017270"/>
            <a:ext cx="6146165" cy="5776595"/>
          </a:xfrm>
          <a:prstGeom prst="rect">
            <a:avLst/>
          </a:prstGeom>
        </p:spPr>
      </p:pic>
      <p:pic>
        <p:nvPicPr>
          <p:cNvPr id="7" name="图片 6" descr="P10 战国形势图"/>
          <p:cNvPicPr>
            <a:picLocks noChangeAspect="1"/>
          </p:cNvPicPr>
          <p:nvPr/>
        </p:nvPicPr>
        <p:blipFill>
          <a:blip r:embed="rId4"/>
          <a:stretch>
            <a:fillRect/>
          </a:stretch>
        </p:blipFill>
        <p:spPr>
          <a:xfrm>
            <a:off x="224155" y="1007745"/>
            <a:ext cx="6221730" cy="5786120"/>
          </a:xfrm>
          <a:prstGeom prst="rect">
            <a:avLst/>
          </a:prstGeom>
        </p:spPr>
      </p:pic>
      <p:sp>
        <p:nvSpPr>
          <p:cNvPr id="8" name="文本框 7"/>
          <p:cNvSpPr txBox="1"/>
          <p:nvPr/>
        </p:nvSpPr>
        <p:spPr>
          <a:xfrm>
            <a:off x="6744335" y="2270760"/>
            <a:ext cx="5046345" cy="3538220"/>
          </a:xfrm>
          <a:prstGeom prst="rect">
            <a:avLst/>
          </a:prstGeom>
          <a:noFill/>
        </p:spPr>
        <p:txBody>
          <a:bodyPr wrap="square" rtlCol="0" anchor="t">
            <a:spAutoFit/>
          </a:bodyPr>
          <a:lstStyle/>
          <a:p>
            <a:pPr marL="0" indent="0" fontAlgn="auto">
              <a:lnSpc>
                <a:spcPct val="200000"/>
              </a:lnSpc>
              <a:buNone/>
            </a:pPr>
            <a:r>
              <a:rPr lang="en-US" altLang="zh-CN" sz="2400">
                <a:sym typeface="+mn-ea"/>
              </a:rPr>
              <a:t>          </a:t>
            </a:r>
            <a:r>
              <a:rPr lang="zh-CN" altLang="en-US" sz="2800">
                <a:sym typeface="+mn-ea"/>
              </a:rPr>
              <a:t>对比课本第</a:t>
            </a:r>
            <a:r>
              <a:rPr lang="en-US" altLang="zh-CN" sz="2800">
                <a:sym typeface="+mn-ea"/>
              </a:rPr>
              <a:t>9</a:t>
            </a:r>
            <a:r>
              <a:rPr lang="zh-CN" altLang="en-US" sz="2800">
                <a:sym typeface="+mn-ea"/>
              </a:rPr>
              <a:t>页</a:t>
            </a:r>
            <a:r>
              <a:rPr lang="en-US" altLang="zh-CN" sz="2800">
                <a:sym typeface="+mn-ea"/>
              </a:rPr>
              <a:t>“</a:t>
            </a:r>
            <a:r>
              <a:rPr lang="zh-CN" altLang="en-US" sz="2800">
                <a:sym typeface="+mn-ea"/>
              </a:rPr>
              <a:t>春秋列国形势图</a:t>
            </a:r>
            <a:r>
              <a:rPr lang="en-US" altLang="zh-CN" sz="2800">
                <a:sym typeface="+mn-ea"/>
              </a:rPr>
              <a:t>”</a:t>
            </a:r>
            <a:r>
              <a:rPr lang="zh-CN" altLang="en-US" sz="2800">
                <a:sym typeface="+mn-ea"/>
              </a:rPr>
              <a:t>和第</a:t>
            </a:r>
            <a:r>
              <a:rPr lang="en-US" altLang="zh-CN" sz="2800">
                <a:sym typeface="+mn-ea"/>
              </a:rPr>
              <a:t>10</a:t>
            </a:r>
            <a:r>
              <a:rPr lang="zh-CN" altLang="en-US" sz="2800">
                <a:sym typeface="+mn-ea"/>
              </a:rPr>
              <a:t>页</a:t>
            </a:r>
            <a:r>
              <a:rPr lang="en-US" altLang="zh-CN" sz="2800">
                <a:sym typeface="+mn-ea"/>
              </a:rPr>
              <a:t>“</a:t>
            </a:r>
            <a:r>
              <a:rPr lang="zh-CN" altLang="en-US" sz="2800">
                <a:sym typeface="+mn-ea"/>
              </a:rPr>
              <a:t>战国形势图</a:t>
            </a:r>
            <a:r>
              <a:rPr lang="en-US" altLang="zh-CN" sz="2800">
                <a:sym typeface="+mn-ea"/>
              </a:rPr>
              <a:t>”</a:t>
            </a:r>
            <a:r>
              <a:rPr lang="zh-CN" altLang="en-US" sz="2800">
                <a:sym typeface="+mn-ea"/>
              </a:rPr>
              <a:t>，你看出了哪些不同？思考一下这些不同反映了什么问题？</a:t>
            </a:r>
          </a:p>
        </p:txBody>
      </p:sp>
      <p:sp>
        <p:nvSpPr>
          <p:cNvPr id="3" name="标题 2"/>
          <p:cNvSpPr>
            <a:spLocks noGrp="1"/>
          </p:cNvSpPr>
          <p:nvPr>
            <p:ph type="ctrTitle"/>
          </p:nvPr>
        </p:nvSpPr>
        <p:spPr>
          <a:xfrm>
            <a:off x="638810" y="0"/>
            <a:ext cx="10714990" cy="822960"/>
          </a:xfrm>
        </p:spPr>
        <p:txBody>
          <a:bodyPr>
            <a:normAutofit/>
          </a:bodyPr>
          <a:lstStyle/>
          <a:p>
            <a:pPr algn="l"/>
            <a:r>
              <a:rPr lang="zh-CN" altLang="en-US" smtClean="0">
                <a:latin typeface="黑体" panose="02010609060101010101" pitchFamily="49" charset="-122"/>
              </a:rPr>
              <a:t>一、列国</a:t>
            </a:r>
            <a:r>
              <a:rPr lang="zh-CN" altLang="en-US">
                <a:latin typeface="黑体" panose="02010609060101010101" pitchFamily="49" charset="-122"/>
              </a:rPr>
              <a:t>纷争与华夏认同</a:t>
            </a:r>
            <a:endParaRPr lang="zh-CN" altLang="en-US"/>
          </a:p>
        </p:txBody>
      </p:sp>
      <p:pic>
        <p:nvPicPr>
          <p:cNvPr id="4" name="Picture 3" descr="C:\Users\Thinkpad\Desktop\PNG\1_0001_渐变映射-2-副本-4.pn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626860" y="822691"/>
            <a:ext cx="5334428"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矩形 13"/>
          <p:cNvSpPr/>
          <p:nvPr/>
        </p:nvSpPr>
        <p:spPr>
          <a:xfrm>
            <a:off x="7265701" y="985124"/>
            <a:ext cx="3262432" cy="461665"/>
          </a:xfrm>
          <a:prstGeom prst="rect">
            <a:avLst/>
          </a:prstGeom>
        </p:spPr>
        <p:txBody>
          <a:bodyPr wrap="none">
            <a:spAutoFit/>
          </a:bodyPr>
          <a:lstStyle/>
          <a:p>
            <a:r>
              <a:rPr lang="en-US" altLang="zh-CN" sz="2400">
                <a:solidFill>
                  <a:schemeClr val="bg1"/>
                </a:solidFill>
                <a:latin typeface="黑体" panose="02010609060101010101" pitchFamily="49" charset="-122"/>
                <a:ea typeface="黑体" panose="02010609060101010101" pitchFamily="49" charset="-122"/>
              </a:rPr>
              <a:t>1.</a:t>
            </a:r>
            <a:r>
              <a:rPr lang="zh-CN" altLang="en-US" sz="2400">
                <a:solidFill>
                  <a:schemeClr val="bg1"/>
                </a:solidFill>
                <a:latin typeface="黑体" panose="02010609060101010101" pitchFamily="49" charset="-122"/>
                <a:ea typeface="黑体" panose="02010609060101010101" pitchFamily="49" charset="-122"/>
              </a:rPr>
              <a:t>诸侯争霸，卿室夺权</a:t>
            </a:r>
          </a:p>
        </p:txBody>
      </p:sp>
    </p:spTree>
    <p:custDataLst>
      <p:tags r:id="rId6"/>
    </p:custData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1" presetClass="entr" presetSubtype="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1)">
                                      <p:cBhvr>
                                        <p:cTn id="13" dur="2000"/>
                                        <p:tgtEl>
                                          <p:spTgt spid="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3" name="直接箭头连接符 2"/>
          <p:cNvCxnSpPr/>
          <p:nvPr/>
        </p:nvCxnSpPr>
        <p:spPr>
          <a:xfrm>
            <a:off x="949325" y="3606165"/>
            <a:ext cx="10293985" cy="0"/>
          </a:xfrm>
          <a:prstGeom prst="straightConnector1">
            <a:avLst/>
          </a:prstGeom>
          <a:solidFill>
            <a:schemeClr val="accent1"/>
          </a:solidFill>
          <a:ln w="25400" cap="flat" cmpd="sng" algn="ctr">
            <a:solidFill>
              <a:schemeClr val="tx1"/>
            </a:solidFill>
            <a:prstDash val="solid"/>
            <a:round/>
            <a:headEnd type="none" w="med" len="med"/>
            <a:tailEnd type="arrow" w="med" len="med"/>
          </a:ln>
          <a:effectLst/>
        </p:spPr>
      </p:cxnSp>
      <p:cxnSp>
        <p:nvCxnSpPr>
          <p:cNvPr id="6" name="直接连接符 5"/>
          <p:cNvCxnSpPr/>
          <p:nvPr/>
        </p:nvCxnSpPr>
        <p:spPr>
          <a:xfrm flipH="1" flipV="1">
            <a:off x="1647190" y="3437890"/>
            <a:ext cx="0" cy="16827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18" name="文本框 17"/>
          <p:cNvSpPr txBox="1"/>
          <p:nvPr/>
        </p:nvSpPr>
        <p:spPr>
          <a:xfrm>
            <a:off x="1235075" y="3606165"/>
            <a:ext cx="949960" cy="460375"/>
          </a:xfrm>
          <a:prstGeom prst="rect">
            <a:avLst/>
          </a:prstGeom>
          <a:noFill/>
        </p:spPr>
        <p:txBody>
          <a:bodyPr wrap="none" rtlCol="0">
            <a:spAutoFit/>
          </a:bodyPr>
          <a:lstStyle/>
          <a:p>
            <a:pPr algn="l"/>
            <a:r>
              <a:rPr lang="zh-CN" altLang="en-US" sz="2400" b="1">
                <a:latin typeface="宋体" panose="02010600030101010101" pitchFamily="2" charset="-122"/>
                <a:ea typeface="宋体" panose="02010600030101010101" pitchFamily="2" charset="-122"/>
                <a:cs typeface="宋体" panose="02010600030101010101" pitchFamily="2" charset="-122"/>
                <a:sym typeface="+mn-ea"/>
              </a:rPr>
              <a:t>前</a:t>
            </a:r>
            <a:r>
              <a:rPr lang="en-US" sz="2400" b="1">
                <a:latin typeface="宋体" panose="02010600030101010101" pitchFamily="2" charset="-122"/>
                <a:ea typeface="宋体" panose="02010600030101010101" pitchFamily="2" charset="-122"/>
                <a:cs typeface="宋体" panose="02010600030101010101" pitchFamily="2" charset="-122"/>
                <a:sym typeface="+mn-ea"/>
              </a:rPr>
              <a:t>475</a:t>
            </a:r>
          </a:p>
        </p:txBody>
      </p:sp>
      <p:grpSp>
        <p:nvGrpSpPr>
          <p:cNvPr id="29" name="组合 28"/>
          <p:cNvGrpSpPr/>
          <p:nvPr/>
        </p:nvGrpSpPr>
        <p:grpSpPr>
          <a:xfrm>
            <a:off x="2393950" y="1628140"/>
            <a:ext cx="743585" cy="2438400"/>
            <a:chOff x="2870" y="1782"/>
            <a:chExt cx="1171" cy="3840"/>
          </a:xfrm>
        </p:grpSpPr>
        <p:cxnSp>
          <p:nvCxnSpPr>
            <p:cNvPr id="7" name="直接连接符 6"/>
            <p:cNvCxnSpPr/>
            <p:nvPr/>
          </p:nvCxnSpPr>
          <p:spPr>
            <a:xfrm flipH="1" flipV="1">
              <a:off x="3456"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19" name="文本框 18"/>
            <p:cNvSpPr txBox="1"/>
            <p:nvPr/>
          </p:nvSpPr>
          <p:spPr>
            <a:xfrm>
              <a:off x="2949" y="4897"/>
              <a:ext cx="1014" cy="725"/>
            </a:xfrm>
            <a:prstGeom prst="rect">
              <a:avLst/>
            </a:prstGeom>
            <a:noFill/>
          </p:spPr>
          <p:txBody>
            <a:bodyPr wrap="none" rtlCol="0">
              <a:spAutoFit/>
            </a:bodyPr>
            <a:lstStyle/>
            <a:p>
              <a:pPr algn="ctr"/>
              <a:r>
                <a:rPr lang="en-US" altLang="zh-CN" sz="2400" b="1">
                  <a:latin typeface="宋体" panose="02010600030101010101" pitchFamily="2" charset="-122"/>
                  <a:ea typeface="宋体" panose="02010600030101010101" pitchFamily="2" charset="-122"/>
                  <a:cs typeface="宋体" panose="02010600030101010101" pitchFamily="2" charset="-122"/>
                  <a:sym typeface="+mn-ea"/>
                </a:rPr>
                <a:t>422</a:t>
              </a:r>
            </a:p>
          </p:txBody>
        </p:sp>
        <p:sp>
          <p:nvSpPr>
            <p:cNvPr id="28" name="文本框 27"/>
            <p:cNvSpPr txBox="1"/>
            <p:nvPr/>
          </p:nvSpPr>
          <p:spPr>
            <a:xfrm>
              <a:off x="2870" y="1782"/>
              <a:ext cx="1171" cy="2858"/>
            </a:xfrm>
            <a:prstGeom prst="rect">
              <a:avLst/>
            </a:prstGeom>
            <a:noFill/>
          </p:spPr>
          <p:txBody>
            <a:bodyPr wrap="square" rtlCol="0">
              <a:spAutoFit/>
            </a:bodyPr>
            <a:lstStyle/>
            <a:p>
              <a:pPr algn="ctr"/>
              <a:r>
                <a:rPr lang="zh-CN" altLang="en-US" sz="2800" b="1">
                  <a:latin typeface="宋体" panose="02010600030101010101" pitchFamily="2" charset="-122"/>
                  <a:ea typeface="宋体" panose="02010600030101010101" pitchFamily="2" charset="-122"/>
                  <a:cs typeface="微软雅黑" panose="020b0503020204020204" charset="-122"/>
                </a:rPr>
                <a:t>李悝变法</a:t>
              </a:r>
            </a:p>
          </p:txBody>
        </p:sp>
      </p:grpSp>
      <p:grpSp>
        <p:nvGrpSpPr>
          <p:cNvPr id="34" name="组合 33"/>
          <p:cNvGrpSpPr/>
          <p:nvPr/>
        </p:nvGrpSpPr>
        <p:grpSpPr>
          <a:xfrm>
            <a:off x="10416540" y="3438525"/>
            <a:ext cx="643890" cy="628650"/>
            <a:chOff x="11301" y="4632"/>
            <a:chExt cx="1014" cy="990"/>
          </a:xfrm>
        </p:grpSpPr>
        <p:cxnSp>
          <p:nvCxnSpPr>
            <p:cNvPr id="35" name="直接连接符 34"/>
            <p:cNvCxnSpPr/>
            <p:nvPr/>
          </p:nvCxnSpPr>
          <p:spPr>
            <a:xfrm flipH="1" flipV="1">
              <a:off x="11849"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36" name="文本框 35"/>
            <p:cNvSpPr txBox="1"/>
            <p:nvPr/>
          </p:nvSpPr>
          <p:spPr>
            <a:xfrm>
              <a:off x="11301" y="4897"/>
              <a:ext cx="1014" cy="725"/>
            </a:xfrm>
            <a:prstGeom prst="rect">
              <a:avLst/>
            </a:prstGeom>
            <a:noFill/>
          </p:spPr>
          <p:txBody>
            <a:bodyPr wrap="none" rtlCol="0">
              <a:spAutoFit/>
            </a:bodyPr>
            <a:lstStyle/>
            <a:p>
              <a:pPr algn="l"/>
              <a:r>
                <a:rPr lang="en-US" altLang="zh-CN" sz="2400" b="1">
                  <a:latin typeface="宋体" panose="02010600030101010101" pitchFamily="2" charset="-122"/>
                  <a:ea typeface="宋体" panose="02010600030101010101" pitchFamily="2" charset="-122"/>
                  <a:cs typeface="楷体" panose="02010609060101010101" pitchFamily="49" charset="-122"/>
                  <a:sym typeface="+mn-ea"/>
                </a:rPr>
                <a:t>221</a:t>
              </a:r>
            </a:p>
          </p:txBody>
        </p:sp>
      </p:grpSp>
      <p:sp>
        <p:nvSpPr>
          <p:cNvPr id="44" name="矩形 43"/>
          <p:cNvSpPr/>
          <p:nvPr/>
        </p:nvSpPr>
        <p:spPr>
          <a:xfrm>
            <a:off x="2742361" y="422999"/>
            <a:ext cx="6610350" cy="645160"/>
          </a:xfrm>
          <a:prstGeom prst="rect">
            <a:avLst/>
          </a:prstGeom>
          <a:solidFill>
            <a:schemeClr val="accent4">
              <a:lumMod val="20000"/>
              <a:lumOff val="80000"/>
            </a:schemeClr>
          </a:solidFill>
        </p:spPr>
        <p:txBody>
          <a:bodyPr wrap="none">
            <a:spAutoFit/>
          </a:bodyPr>
          <a:lstStyle/>
          <a:p>
            <a:pPr algn="ctr"/>
            <a:r>
              <a:rPr lang="zh-CN" altLang="en-US" sz="3600" b="1">
                <a:solidFill>
                  <a:srgbClr val="CC645F"/>
                </a:solidFill>
                <a:latin typeface="仿宋" panose="02010609060101010101" charset="-122"/>
                <a:ea typeface="仿宋" panose="02010609060101010101" charset="-122"/>
                <a:cs typeface="仿宋" panose="02010609060101010101" charset="-122"/>
              </a:rPr>
              <a:t>战国时期：大夫上位，兼并频繁</a:t>
            </a:r>
          </a:p>
        </p:txBody>
      </p:sp>
      <p:sp>
        <p:nvSpPr>
          <p:cNvPr id="46" name="文本框 45"/>
          <p:cNvSpPr txBox="1"/>
          <p:nvPr/>
        </p:nvSpPr>
        <p:spPr>
          <a:xfrm>
            <a:off x="1235075" y="5222875"/>
            <a:ext cx="9934575" cy="1383665"/>
          </a:xfrm>
          <a:prstGeom prst="rect">
            <a:avLst/>
          </a:prstGeom>
          <a:solidFill>
            <a:schemeClr val="bg1">
              <a:alpha val="57000"/>
            </a:schemeClr>
          </a:solidFill>
          <a:ln w="12700" cmpd="sng">
            <a:solidFill>
              <a:schemeClr val="tx1"/>
            </a:solidFill>
            <a:prstDash val="solid"/>
          </a:ln>
        </p:spPr>
        <p:txBody>
          <a:bodyPr wrap="square" rtlCol="0" anchor="t">
            <a:spAutoFit/>
          </a:bodyPr>
          <a:lstStyle/>
          <a:p>
            <a:pPr algn="l"/>
            <a:r>
              <a:rPr lang="en-US" sz="2800" b="1">
                <a:latin typeface="楷体" panose="02010609060101010101" pitchFamily="49" charset="-122"/>
                <a:ea typeface="楷体" panose="02010609060101010101" pitchFamily="49" charset="-122"/>
                <a:cs typeface="楷体" panose="02010609060101010101" pitchFamily="49" charset="-122"/>
              </a:rPr>
              <a:t>    </a:t>
            </a:r>
            <a:r>
              <a:rPr sz="2800" b="1" u="sng">
                <a:latin typeface="楷体" panose="02010609060101010101" pitchFamily="49" charset="-122"/>
                <a:ea typeface="楷体" panose="02010609060101010101" pitchFamily="49" charset="-122"/>
                <a:cs typeface="楷体" panose="02010609060101010101" pitchFamily="49" charset="-122"/>
              </a:rPr>
              <a:t>天下有道，则</a:t>
            </a:r>
            <a:r>
              <a:rPr sz="2800" b="1">
                <a:latin typeface="楷体" panose="02010609060101010101" pitchFamily="49" charset="-122"/>
                <a:ea typeface="楷体" panose="02010609060101010101" pitchFamily="49" charset="-122"/>
                <a:cs typeface="楷体" panose="02010609060101010101" pitchFamily="49" charset="-122"/>
              </a:rPr>
              <a:t>礼乐征伐自天子出；</a:t>
            </a:r>
            <a:r>
              <a:rPr sz="2800" b="1" u="sng">
                <a:latin typeface="楷体" panose="02010609060101010101" pitchFamily="49" charset="-122"/>
                <a:ea typeface="楷体" panose="02010609060101010101" pitchFamily="49" charset="-122"/>
                <a:cs typeface="楷体" panose="02010609060101010101" pitchFamily="49" charset="-122"/>
              </a:rPr>
              <a:t>天下无道，则</a:t>
            </a:r>
            <a:r>
              <a:rPr sz="2800" b="1">
                <a:latin typeface="楷体" panose="02010609060101010101" pitchFamily="49" charset="-122"/>
                <a:ea typeface="楷体" panose="02010609060101010101" pitchFamily="49" charset="-122"/>
                <a:cs typeface="楷体" panose="02010609060101010101" pitchFamily="49" charset="-122"/>
              </a:rPr>
              <a:t>礼乐征伐自诸侯出。</a:t>
            </a:r>
            <a:r>
              <a:rPr sz="2800" b="1">
                <a:solidFill>
                  <a:srgbClr val="C00000"/>
                </a:solidFill>
                <a:latin typeface="楷体" panose="02010609060101010101" pitchFamily="49" charset="-122"/>
                <a:ea typeface="楷体" panose="02010609060101010101" pitchFamily="49" charset="-122"/>
                <a:cs typeface="楷体" panose="02010609060101010101" pitchFamily="49" charset="-122"/>
              </a:rPr>
              <a:t>自诸侯出，盖十世希不失矣；自大夫出，五世希不失矣</a:t>
            </a:r>
            <a:r>
              <a:rPr sz="2800" b="1">
                <a:latin typeface="楷体" panose="02010609060101010101" pitchFamily="49" charset="-122"/>
                <a:ea typeface="楷体" panose="02010609060101010101" pitchFamily="49" charset="-122"/>
                <a:cs typeface="楷体" panose="02010609060101010101" pitchFamily="49" charset="-122"/>
              </a:rPr>
              <a:t>；陪臣执国命，三世希不失矣。   </a:t>
            </a:r>
            <a:r>
              <a:rPr lang="en-US" sz="2800" b="1">
                <a:latin typeface="楷体" panose="02010609060101010101" pitchFamily="49" charset="-122"/>
                <a:ea typeface="楷体" panose="02010609060101010101" pitchFamily="49" charset="-122"/>
                <a:cs typeface="楷体" panose="02010609060101010101" pitchFamily="49" charset="-122"/>
              </a:rPr>
              <a:t>——</a:t>
            </a:r>
            <a:r>
              <a:rPr lang="zh-CN" altLang="en-US" sz="2800" b="1">
                <a:latin typeface="楷体" panose="02010609060101010101" pitchFamily="49" charset="-122"/>
                <a:ea typeface="楷体" panose="02010609060101010101" pitchFamily="49" charset="-122"/>
                <a:cs typeface="楷体" panose="02010609060101010101" pitchFamily="49" charset="-122"/>
              </a:rPr>
              <a:t>《论语</a:t>
            </a:r>
            <a:r>
              <a:rPr lang="en-US" altLang="zh-CN" sz="2800" b="1">
                <a:latin typeface="楷体" panose="02010609060101010101" pitchFamily="49" charset="-122"/>
                <a:ea typeface="楷体" panose="02010609060101010101" pitchFamily="49" charset="-122"/>
                <a:cs typeface="楷体" panose="02010609060101010101" pitchFamily="49" charset="-122"/>
              </a:rPr>
              <a:t>·</a:t>
            </a:r>
            <a:r>
              <a:rPr lang="zh-CN" altLang="en-US" sz="2800" b="1">
                <a:latin typeface="楷体" panose="02010609060101010101" pitchFamily="49" charset="-122"/>
                <a:ea typeface="楷体" panose="02010609060101010101" pitchFamily="49" charset="-122"/>
                <a:cs typeface="楷体" panose="02010609060101010101" pitchFamily="49" charset="-122"/>
              </a:rPr>
              <a:t>季氏》</a:t>
            </a:r>
          </a:p>
        </p:txBody>
      </p:sp>
      <p:sp>
        <p:nvSpPr>
          <p:cNvPr id="92" name="矩形 91"/>
          <p:cNvSpPr/>
          <p:nvPr/>
        </p:nvSpPr>
        <p:spPr>
          <a:xfrm>
            <a:off x="852805" y="4322445"/>
            <a:ext cx="10390505" cy="645160"/>
          </a:xfrm>
          <a:prstGeom prst="rect">
            <a:avLst/>
          </a:prstGeom>
          <a:solidFill>
            <a:srgbClr val="FF3300"/>
          </a:solidFill>
          <a:ln w="9525">
            <a:noFill/>
          </a:ln>
          <a:effectLst>
            <a:outerShdw blurRad="50800" dist="38100" dir="5400000" algn="t" rotWithShape="0">
              <a:prstClr val="black">
                <a:alpha val="40000"/>
              </a:prstClr>
            </a:outerShdw>
          </a:effectLst>
        </p:spPr>
        <p:txBody>
          <a:bodyPr wrap="square">
            <a:spAutoFit/>
          </a:bodyPr>
          <a:lstStyle/>
          <a:p>
            <a:pPr marL="0" marR="0" indent="0" algn="ctr" defTabSz="914400" rtl="0" eaLnBrk="0" fontAlgn="base" latinLnBrk="0" hangingPunct="0">
              <a:lnSpc>
                <a:spcPct val="100000"/>
              </a:lnSpc>
              <a:spcBef>
                <a:spcPct val="50000"/>
              </a:spcBef>
              <a:spcAft>
                <a:spcPct val="0"/>
              </a:spcAft>
              <a:buClr>
                <a:schemeClr val="bg1"/>
              </a:buClr>
              <a:buSzTx/>
              <a:buFontTx/>
              <a:buNone/>
            </a:pPr>
            <a:r>
              <a:rPr kumimoji="0" lang="en-US" altLang="zh-CN" sz="3600" b="1" i="0" u="none" strike="noStrike" kern="1200" cap="none" spc="0" normalizeH="0" baseline="0" noProof="1">
                <a:solidFill>
                  <a:schemeClr val="bg1"/>
                </a:solidFill>
                <a:effectLst>
                  <a:outerShdw blurRad="38100" dist="38100" dir="2700000">
                    <a:srgbClr val="000000"/>
                  </a:outerShdw>
                </a:effectLst>
                <a:latin typeface="微软雅黑" panose="020b0503020204020204" charset="-122"/>
                <a:ea typeface="微软雅黑" panose="020b0503020204020204" charset="-122"/>
                <a:cs typeface="+mn-cs"/>
              </a:rPr>
              <a:t>“</a:t>
            </a:r>
            <a:r>
              <a:rPr kumimoji="0" lang="zh-CN" altLang="en-US" sz="3600" b="1" i="0" u="none" strike="noStrike" kern="1200" cap="none" spc="0" normalizeH="0" baseline="0" noProof="1">
                <a:solidFill>
                  <a:schemeClr val="bg1"/>
                </a:solidFill>
                <a:effectLst>
                  <a:outerShdw blurRad="38100" dist="38100" dir="2700000">
                    <a:srgbClr val="000000"/>
                  </a:outerShdw>
                </a:effectLst>
                <a:latin typeface="微软雅黑" panose="020b0503020204020204" charset="-122"/>
                <a:ea typeface="微软雅黑" panose="020b0503020204020204" charset="-122"/>
                <a:cs typeface="+mn-cs"/>
              </a:rPr>
              <a:t>礼乐征伐自大夫出</a:t>
            </a:r>
            <a:r>
              <a:rPr kumimoji="0" lang="en-US" altLang="zh-CN" sz="3600" b="1" i="0" u="none" strike="noStrike" kern="1200" cap="none" spc="0" normalizeH="0" baseline="0" noProof="1">
                <a:solidFill>
                  <a:schemeClr val="bg1"/>
                </a:solidFill>
                <a:effectLst>
                  <a:outerShdw blurRad="38100" dist="38100" dir="2700000">
                    <a:srgbClr val="000000"/>
                  </a:outerShdw>
                </a:effectLst>
                <a:latin typeface="微软雅黑" panose="020b0503020204020204" charset="-122"/>
                <a:ea typeface="微软雅黑" panose="020b0503020204020204" charset="-122"/>
                <a:cs typeface="+mn-cs"/>
              </a:rPr>
              <a:t>”</a:t>
            </a:r>
          </a:p>
        </p:txBody>
      </p:sp>
      <p:grpSp>
        <p:nvGrpSpPr>
          <p:cNvPr id="4" name="组合 3"/>
          <p:cNvGrpSpPr/>
          <p:nvPr/>
        </p:nvGrpSpPr>
        <p:grpSpPr>
          <a:xfrm>
            <a:off x="3214370" y="1628140"/>
            <a:ext cx="743585" cy="2438400"/>
            <a:chOff x="2870" y="1782"/>
            <a:chExt cx="1171" cy="3840"/>
          </a:xfrm>
        </p:grpSpPr>
        <p:cxnSp>
          <p:nvCxnSpPr>
            <p:cNvPr id="8" name="直接连接符 7"/>
            <p:cNvCxnSpPr/>
            <p:nvPr/>
          </p:nvCxnSpPr>
          <p:spPr>
            <a:xfrm flipH="1" flipV="1">
              <a:off x="3456"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9" name="文本框 8"/>
            <p:cNvSpPr txBox="1"/>
            <p:nvPr/>
          </p:nvSpPr>
          <p:spPr>
            <a:xfrm>
              <a:off x="2949" y="4897"/>
              <a:ext cx="1014" cy="725"/>
            </a:xfrm>
            <a:prstGeom prst="rect">
              <a:avLst/>
            </a:prstGeom>
            <a:noFill/>
          </p:spPr>
          <p:txBody>
            <a:bodyPr wrap="none" rtlCol="0">
              <a:spAutoFit/>
            </a:bodyPr>
            <a:lstStyle/>
            <a:p>
              <a:pPr algn="ctr"/>
              <a:r>
                <a:rPr lang="en-US" altLang="zh-CN"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403</a:t>
              </a:r>
            </a:p>
          </p:txBody>
        </p:sp>
        <p:sp>
          <p:nvSpPr>
            <p:cNvPr id="10" name="文本框 9"/>
            <p:cNvSpPr txBox="1"/>
            <p:nvPr/>
          </p:nvSpPr>
          <p:spPr>
            <a:xfrm>
              <a:off x="2870" y="1782"/>
              <a:ext cx="1171" cy="2858"/>
            </a:xfrm>
            <a:prstGeom prst="rect">
              <a:avLst/>
            </a:prstGeom>
            <a:noFill/>
          </p:spPr>
          <p:txBody>
            <a:bodyPr wrap="square" rtlCol="0">
              <a:spAutoFit/>
            </a:bodyPr>
            <a:lstStyle/>
            <a:p>
              <a:pPr algn="ctr"/>
              <a:r>
                <a:rPr lang="zh-CN" altLang="en-US" sz="2800" b="1">
                  <a:solidFill>
                    <a:srgbClr val="FF0000"/>
                  </a:solidFill>
                  <a:latin typeface="宋体" panose="02010600030101010101" pitchFamily="2" charset="-122"/>
                  <a:ea typeface="宋体" panose="02010600030101010101" pitchFamily="2" charset="-122"/>
                  <a:cs typeface="微软雅黑" panose="020b0503020204020204" charset="-122"/>
                </a:rPr>
                <a:t>三家分晋</a:t>
              </a:r>
            </a:p>
          </p:txBody>
        </p:sp>
      </p:grpSp>
      <p:grpSp>
        <p:nvGrpSpPr>
          <p:cNvPr id="12" name="组合 11"/>
          <p:cNvGrpSpPr/>
          <p:nvPr/>
        </p:nvGrpSpPr>
        <p:grpSpPr>
          <a:xfrm>
            <a:off x="3857625" y="1628140"/>
            <a:ext cx="743585" cy="2438400"/>
            <a:chOff x="2870" y="1782"/>
            <a:chExt cx="1171" cy="3840"/>
          </a:xfrm>
        </p:grpSpPr>
        <p:cxnSp>
          <p:nvCxnSpPr>
            <p:cNvPr id="14" name="直接连接符 13"/>
            <p:cNvCxnSpPr/>
            <p:nvPr/>
          </p:nvCxnSpPr>
          <p:spPr>
            <a:xfrm flipH="1" flipV="1">
              <a:off x="3456"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15" name="文本框 14"/>
            <p:cNvSpPr txBox="1"/>
            <p:nvPr/>
          </p:nvSpPr>
          <p:spPr>
            <a:xfrm>
              <a:off x="2949" y="4897"/>
              <a:ext cx="1014" cy="725"/>
            </a:xfrm>
            <a:prstGeom prst="rect">
              <a:avLst/>
            </a:prstGeom>
            <a:noFill/>
          </p:spPr>
          <p:txBody>
            <a:bodyPr wrap="none" rtlCol="0">
              <a:spAutoFit/>
            </a:bodyPr>
            <a:lstStyle/>
            <a:p>
              <a:pPr algn="ctr"/>
              <a:r>
                <a:rPr lang="en-US" altLang="zh-CN"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379</a:t>
              </a:r>
            </a:p>
          </p:txBody>
        </p:sp>
        <p:sp>
          <p:nvSpPr>
            <p:cNvPr id="20" name="文本框 19"/>
            <p:cNvSpPr txBox="1"/>
            <p:nvPr/>
          </p:nvSpPr>
          <p:spPr>
            <a:xfrm>
              <a:off x="2870" y="1782"/>
              <a:ext cx="1171" cy="2858"/>
            </a:xfrm>
            <a:prstGeom prst="rect">
              <a:avLst/>
            </a:prstGeom>
            <a:noFill/>
          </p:spPr>
          <p:txBody>
            <a:bodyPr wrap="square" rtlCol="0">
              <a:spAutoFit/>
            </a:bodyPr>
            <a:lstStyle/>
            <a:p>
              <a:pPr algn="ctr"/>
              <a:r>
                <a:rPr lang="zh-CN" altLang="en-US" sz="2800" b="1">
                  <a:solidFill>
                    <a:srgbClr val="FF0000"/>
                  </a:solidFill>
                  <a:latin typeface="宋体" panose="02010600030101010101" pitchFamily="2" charset="-122"/>
                  <a:ea typeface="宋体" panose="02010600030101010101" pitchFamily="2" charset="-122"/>
                  <a:cs typeface="微软雅黑" panose="020b0503020204020204" charset="-122"/>
                </a:rPr>
                <a:t>田氏代齐</a:t>
              </a:r>
            </a:p>
          </p:txBody>
        </p:sp>
      </p:grpSp>
      <p:grpSp>
        <p:nvGrpSpPr>
          <p:cNvPr id="22" name="组合 21"/>
          <p:cNvGrpSpPr/>
          <p:nvPr/>
        </p:nvGrpSpPr>
        <p:grpSpPr>
          <a:xfrm>
            <a:off x="4529455" y="1628140"/>
            <a:ext cx="743585" cy="2438400"/>
            <a:chOff x="2870" y="1782"/>
            <a:chExt cx="1171" cy="3840"/>
          </a:xfrm>
        </p:grpSpPr>
        <p:cxnSp>
          <p:nvCxnSpPr>
            <p:cNvPr id="23" name="直接连接符 22"/>
            <p:cNvCxnSpPr/>
            <p:nvPr/>
          </p:nvCxnSpPr>
          <p:spPr>
            <a:xfrm flipH="1" flipV="1">
              <a:off x="3456"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27" name="文本框 26"/>
            <p:cNvSpPr txBox="1"/>
            <p:nvPr/>
          </p:nvSpPr>
          <p:spPr>
            <a:xfrm>
              <a:off x="2949" y="4897"/>
              <a:ext cx="1014" cy="725"/>
            </a:xfrm>
            <a:prstGeom prst="rect">
              <a:avLst/>
            </a:prstGeom>
            <a:noFill/>
          </p:spPr>
          <p:txBody>
            <a:bodyPr wrap="none" rtlCol="0">
              <a:spAutoFit/>
            </a:bodyPr>
            <a:lstStyle/>
            <a:p>
              <a:pPr algn="ctr"/>
              <a:r>
                <a:rPr lang="en-US" altLang="zh-CN" sz="2400" b="1">
                  <a:latin typeface="宋体" panose="02010600030101010101" pitchFamily="2" charset="-122"/>
                  <a:ea typeface="宋体" panose="02010600030101010101" pitchFamily="2" charset="-122"/>
                  <a:cs typeface="宋体" panose="02010600030101010101" pitchFamily="2" charset="-122"/>
                  <a:sym typeface="+mn-ea"/>
                </a:rPr>
                <a:t>379</a:t>
              </a:r>
            </a:p>
          </p:txBody>
        </p:sp>
        <p:sp>
          <p:nvSpPr>
            <p:cNvPr id="37" name="文本框 36"/>
            <p:cNvSpPr txBox="1"/>
            <p:nvPr/>
          </p:nvSpPr>
          <p:spPr>
            <a:xfrm>
              <a:off x="2870" y="1782"/>
              <a:ext cx="1171" cy="2858"/>
            </a:xfrm>
            <a:prstGeom prst="rect">
              <a:avLst/>
            </a:prstGeom>
            <a:noFill/>
          </p:spPr>
          <p:txBody>
            <a:bodyPr wrap="square" rtlCol="0">
              <a:spAutoFit/>
            </a:bodyPr>
            <a:lstStyle/>
            <a:p>
              <a:pPr algn="ctr"/>
              <a:r>
                <a:rPr lang="zh-CN" altLang="en-US" sz="2800" b="1">
                  <a:latin typeface="宋体" panose="02010600030101010101" pitchFamily="2" charset="-122"/>
                  <a:ea typeface="宋体" panose="02010600030101010101" pitchFamily="2" charset="-122"/>
                  <a:cs typeface="微软雅黑" panose="020b0503020204020204" charset="-122"/>
                </a:rPr>
                <a:t>吴起变法</a:t>
              </a:r>
            </a:p>
          </p:txBody>
        </p:sp>
      </p:grpSp>
      <p:grpSp>
        <p:nvGrpSpPr>
          <p:cNvPr id="38" name="组合 37"/>
          <p:cNvGrpSpPr/>
          <p:nvPr/>
        </p:nvGrpSpPr>
        <p:grpSpPr>
          <a:xfrm>
            <a:off x="6062345" y="1628140"/>
            <a:ext cx="743585" cy="2438400"/>
            <a:chOff x="2870" y="1782"/>
            <a:chExt cx="1171" cy="3840"/>
          </a:xfrm>
        </p:grpSpPr>
        <p:cxnSp>
          <p:nvCxnSpPr>
            <p:cNvPr id="48" name="直接连接符 47"/>
            <p:cNvCxnSpPr/>
            <p:nvPr/>
          </p:nvCxnSpPr>
          <p:spPr>
            <a:xfrm flipH="1" flipV="1">
              <a:off x="3456"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49" name="文本框 48"/>
            <p:cNvSpPr txBox="1"/>
            <p:nvPr/>
          </p:nvSpPr>
          <p:spPr>
            <a:xfrm>
              <a:off x="2949" y="4897"/>
              <a:ext cx="1014" cy="725"/>
            </a:xfrm>
            <a:prstGeom prst="rect">
              <a:avLst/>
            </a:prstGeom>
            <a:noFill/>
          </p:spPr>
          <p:txBody>
            <a:bodyPr wrap="none" rtlCol="0">
              <a:spAutoFit/>
            </a:bodyPr>
            <a:lstStyle/>
            <a:p>
              <a:pPr algn="ctr"/>
              <a:r>
                <a:rPr lang="en-US" altLang="zh-CN" sz="2400" b="1">
                  <a:latin typeface="宋体" panose="02010600030101010101" pitchFamily="2" charset="-122"/>
                  <a:ea typeface="宋体" panose="02010600030101010101" pitchFamily="2" charset="-122"/>
                  <a:cs typeface="宋体" panose="02010600030101010101" pitchFamily="2" charset="-122"/>
                  <a:sym typeface="+mn-ea"/>
                </a:rPr>
                <a:t>356</a:t>
              </a:r>
            </a:p>
          </p:txBody>
        </p:sp>
        <p:sp>
          <p:nvSpPr>
            <p:cNvPr id="50" name="文本框 49"/>
            <p:cNvSpPr txBox="1"/>
            <p:nvPr/>
          </p:nvSpPr>
          <p:spPr>
            <a:xfrm>
              <a:off x="2870" y="1782"/>
              <a:ext cx="1171" cy="2858"/>
            </a:xfrm>
            <a:prstGeom prst="rect">
              <a:avLst/>
            </a:prstGeom>
            <a:noFill/>
          </p:spPr>
          <p:txBody>
            <a:bodyPr wrap="square" rtlCol="0">
              <a:spAutoFit/>
            </a:bodyPr>
            <a:lstStyle/>
            <a:p>
              <a:pPr algn="ctr"/>
              <a:r>
                <a:rPr lang="zh-CN" altLang="en-US" sz="2800" b="1">
                  <a:latin typeface="宋体" panose="02010600030101010101" pitchFamily="2" charset="-122"/>
                  <a:ea typeface="宋体" panose="02010600030101010101" pitchFamily="2" charset="-122"/>
                  <a:cs typeface="微软雅黑" panose="020b0503020204020204" charset="-122"/>
                </a:rPr>
                <a:t>商鞅变法</a:t>
              </a:r>
            </a:p>
          </p:txBody>
        </p:sp>
      </p:grpSp>
      <p:grpSp>
        <p:nvGrpSpPr>
          <p:cNvPr id="53" name="组合 52"/>
          <p:cNvGrpSpPr/>
          <p:nvPr/>
        </p:nvGrpSpPr>
        <p:grpSpPr>
          <a:xfrm>
            <a:off x="6980555" y="2203450"/>
            <a:ext cx="1202690" cy="1238885"/>
            <a:chOff x="11273" y="3080"/>
            <a:chExt cx="1894" cy="1951"/>
          </a:xfrm>
        </p:grpSpPr>
        <p:sp>
          <p:nvSpPr>
            <p:cNvPr id="51" name="文本框 50"/>
            <p:cNvSpPr txBox="1"/>
            <p:nvPr/>
          </p:nvSpPr>
          <p:spPr>
            <a:xfrm>
              <a:off x="11273" y="3080"/>
              <a:ext cx="1895" cy="1501"/>
            </a:xfrm>
            <a:prstGeom prst="rect">
              <a:avLst/>
            </a:prstGeom>
            <a:noFill/>
          </p:spPr>
          <p:txBody>
            <a:bodyPr wrap="square" rtlCol="0">
              <a:spAutoFit/>
            </a:bodyPr>
            <a:lstStyle/>
            <a:p>
              <a:pPr algn="ctr"/>
              <a:r>
                <a:rPr lang="zh-CN" altLang="en-US" sz="2800" b="1">
                  <a:latin typeface="宋体" panose="02010600030101010101" pitchFamily="2" charset="-122"/>
                  <a:ea typeface="宋体" panose="02010600030101010101" pitchFamily="2" charset="-122"/>
                  <a:cs typeface="微软雅黑" panose="020b0503020204020204" charset="-122"/>
                </a:rPr>
                <a:t>各国称王</a:t>
              </a:r>
            </a:p>
          </p:txBody>
        </p:sp>
        <p:sp>
          <p:nvSpPr>
            <p:cNvPr id="52" name="左大括号 51"/>
            <p:cNvSpPr/>
            <p:nvPr/>
          </p:nvSpPr>
          <p:spPr>
            <a:xfrm rot="5400000">
              <a:off x="11995" y="4074"/>
              <a:ext cx="451" cy="1464"/>
            </a:xfrm>
            <a:prstGeom prst="leftBrace">
              <a:avLst>
                <a:gd name="adj1" fmla="val 60088"/>
                <a:gd name="adj2" fmla="val 50000"/>
              </a:avLst>
            </a:prstGeom>
            <a:ln w="158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54" name="组合 53"/>
          <p:cNvGrpSpPr/>
          <p:nvPr/>
        </p:nvGrpSpPr>
        <p:grpSpPr>
          <a:xfrm>
            <a:off x="8287385" y="1628140"/>
            <a:ext cx="743585" cy="2438400"/>
            <a:chOff x="2870" y="1782"/>
            <a:chExt cx="1171" cy="3840"/>
          </a:xfrm>
        </p:grpSpPr>
        <p:cxnSp>
          <p:nvCxnSpPr>
            <p:cNvPr id="55" name="直接连接符 54"/>
            <p:cNvCxnSpPr/>
            <p:nvPr/>
          </p:nvCxnSpPr>
          <p:spPr>
            <a:xfrm flipH="1" flipV="1">
              <a:off x="3456"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56" name="文本框 55"/>
            <p:cNvSpPr txBox="1"/>
            <p:nvPr/>
          </p:nvSpPr>
          <p:spPr>
            <a:xfrm>
              <a:off x="2949" y="4897"/>
              <a:ext cx="1014" cy="725"/>
            </a:xfrm>
            <a:prstGeom prst="rect">
              <a:avLst/>
            </a:prstGeom>
            <a:noFill/>
          </p:spPr>
          <p:txBody>
            <a:bodyPr wrap="none" rtlCol="0">
              <a:spAutoFit/>
            </a:bodyPr>
            <a:lstStyle/>
            <a:p>
              <a:pPr algn="ctr"/>
              <a:r>
                <a:rPr lang="en-US" altLang="zh-CN" sz="2400" b="1">
                  <a:latin typeface="宋体" panose="02010600030101010101" pitchFamily="2" charset="-122"/>
                  <a:ea typeface="宋体" panose="02010600030101010101" pitchFamily="2" charset="-122"/>
                  <a:cs typeface="宋体" panose="02010600030101010101" pitchFamily="2" charset="-122"/>
                  <a:sym typeface="+mn-ea"/>
                </a:rPr>
                <a:t>318</a:t>
              </a:r>
            </a:p>
          </p:txBody>
        </p:sp>
        <p:sp>
          <p:nvSpPr>
            <p:cNvPr id="57" name="文本框 56"/>
            <p:cNvSpPr txBox="1"/>
            <p:nvPr/>
          </p:nvSpPr>
          <p:spPr>
            <a:xfrm>
              <a:off x="2870" y="1782"/>
              <a:ext cx="1171" cy="2858"/>
            </a:xfrm>
            <a:prstGeom prst="rect">
              <a:avLst/>
            </a:prstGeom>
            <a:noFill/>
          </p:spPr>
          <p:txBody>
            <a:bodyPr wrap="square" rtlCol="0">
              <a:spAutoFit/>
            </a:bodyPr>
            <a:lstStyle/>
            <a:p>
              <a:pPr algn="ctr"/>
              <a:r>
                <a:rPr lang="zh-CN" altLang="en-US" sz="2800" b="1">
                  <a:latin typeface="宋体" panose="02010600030101010101" pitchFamily="2" charset="-122"/>
                  <a:ea typeface="宋体" panose="02010600030101010101" pitchFamily="2" charset="-122"/>
                  <a:cs typeface="微软雅黑" panose="020b0503020204020204" charset="-122"/>
                </a:rPr>
                <a:t>合纵攻秦</a:t>
              </a:r>
            </a:p>
          </p:txBody>
        </p:sp>
      </p:grpSp>
      <p:grpSp>
        <p:nvGrpSpPr>
          <p:cNvPr id="59" name="组合 58"/>
          <p:cNvGrpSpPr/>
          <p:nvPr/>
        </p:nvGrpSpPr>
        <p:grpSpPr>
          <a:xfrm>
            <a:off x="9483725" y="1628140"/>
            <a:ext cx="743585" cy="2438400"/>
            <a:chOff x="2870" y="1782"/>
            <a:chExt cx="1171" cy="3840"/>
          </a:xfrm>
        </p:grpSpPr>
        <p:cxnSp>
          <p:nvCxnSpPr>
            <p:cNvPr id="60" name="直接连接符 59"/>
            <p:cNvCxnSpPr/>
            <p:nvPr/>
          </p:nvCxnSpPr>
          <p:spPr>
            <a:xfrm flipH="1" flipV="1">
              <a:off x="3456" y="4632"/>
              <a:ext cx="0" cy="265"/>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61" name="文本框 60"/>
            <p:cNvSpPr txBox="1"/>
            <p:nvPr/>
          </p:nvSpPr>
          <p:spPr>
            <a:xfrm>
              <a:off x="2949" y="4897"/>
              <a:ext cx="1014" cy="725"/>
            </a:xfrm>
            <a:prstGeom prst="rect">
              <a:avLst/>
            </a:prstGeom>
            <a:noFill/>
          </p:spPr>
          <p:txBody>
            <a:bodyPr wrap="none" rtlCol="0">
              <a:spAutoFit/>
            </a:bodyPr>
            <a:lstStyle/>
            <a:p>
              <a:pPr algn="ctr"/>
              <a:r>
                <a:rPr lang="en-US" altLang="zh-CN" sz="2400" b="1">
                  <a:latin typeface="宋体" panose="02010600030101010101" pitchFamily="2" charset="-122"/>
                  <a:ea typeface="宋体" panose="02010600030101010101" pitchFamily="2" charset="-122"/>
                  <a:cs typeface="宋体" panose="02010600030101010101" pitchFamily="2" charset="-122"/>
                  <a:sym typeface="+mn-ea"/>
                </a:rPr>
                <a:t>256</a:t>
              </a:r>
            </a:p>
          </p:txBody>
        </p:sp>
        <p:sp>
          <p:nvSpPr>
            <p:cNvPr id="62" name="文本框 61"/>
            <p:cNvSpPr txBox="1"/>
            <p:nvPr/>
          </p:nvSpPr>
          <p:spPr>
            <a:xfrm>
              <a:off x="2870" y="1782"/>
              <a:ext cx="1171" cy="2858"/>
            </a:xfrm>
            <a:prstGeom prst="rect">
              <a:avLst/>
            </a:prstGeom>
            <a:noFill/>
          </p:spPr>
          <p:txBody>
            <a:bodyPr wrap="square" rtlCol="0">
              <a:spAutoFit/>
            </a:bodyPr>
            <a:lstStyle/>
            <a:p>
              <a:pPr algn="ctr"/>
              <a:r>
                <a:rPr lang="zh-CN" altLang="en-US" sz="2800" b="1">
                  <a:latin typeface="宋体" panose="02010600030101010101" pitchFamily="2" charset="-122"/>
                  <a:ea typeface="宋体" panose="02010600030101010101" pitchFamily="2" charset="-122"/>
                  <a:cs typeface="微软雅黑" panose="020b0503020204020204" charset="-122"/>
                </a:rPr>
                <a:t>秦灭东周</a:t>
              </a:r>
            </a:p>
          </p:txBody>
        </p:sp>
      </p:grpSp>
    </p:spTree>
  </p:cSld>
  <p:clrMapOvr>
    <a:masterClrMapping/>
  </p:clrMapOvr>
  <mc:AlternateContent xmlns:mc="http://schemas.openxmlformats.org/markup-compatibility/2006">
    <mc:Choice xmlns:p14="http://schemas.microsoft.com/office/powerpoint/2010/main" Requires="p14">
      <p:transition spd="med" p14:dur="750">
        <p:random/>
        <p:sndAc>
          <p:stSnd>
            <p:snd r:embed="rId2" name="微信消息.wav"/>
          </p:stSnd>
        </p:sndAc>
      </p:transition>
    </mc:Choice>
    <mc:Fallback>
      <p:transition spd="med">
        <p:random/>
        <p:sndAc>
          <p:stSnd>
            <p:snd r:embed="rId2" name="微信消息.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blinds(horizontal)">
                                      <p:cBhvr>
                                        <p:cTn id="7" dur="500"/>
                                        <p:tgtEl>
                                          <p:spTgt spid="92"/>
                                        </p:tgtEl>
                                      </p:cBhvr>
                                    </p:animEffect>
                                  </p:childTnLst>
                                </p:cTn>
                              </p:par>
                              <p:par>
                                <p:cTn id="8" presetID="3" presetClass="entr" presetSubtype="10" fill="hold" grpId="1"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blinds(horizontal)">
                                      <p:cBhvr>
                                        <p:cTn id="10" dur="500"/>
                                        <p:tgtEl>
                                          <p:spTgt spid="46"/>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blinds(horizontal)">
                                      <p:cBhvr>
                                        <p:cTn id="1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p:bldP spid="46" grpId="1"/>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idx="4294967295"/>
          </p:nvPr>
        </p:nvSpPr>
        <p:spPr>
          <a:xfrm>
            <a:off x="3274695" y="5466715"/>
            <a:ext cx="6028055" cy="1101725"/>
          </a:xfrm>
        </p:spPr>
        <p:txBody>
          <a:bodyPr>
            <a:normAutofit/>
          </a:bodyPr>
          <a:lstStyle/>
          <a:p>
            <a:r>
              <a:rPr lang="zh-CN" altLang="en-US" b="1">
                <a:solidFill>
                  <a:srgbClr val="FF0000"/>
                </a:solidFill>
              </a:rPr>
              <a:t>民族交融，华夏认同。</a:t>
            </a:r>
          </a:p>
        </p:txBody>
      </p:sp>
      <p:sp>
        <p:nvSpPr>
          <p:cNvPr id="5" name="文本框 4"/>
          <p:cNvSpPr txBox="1"/>
          <p:nvPr/>
        </p:nvSpPr>
        <p:spPr>
          <a:xfrm>
            <a:off x="650110" y="1327132"/>
            <a:ext cx="11001260" cy="3969385"/>
          </a:xfrm>
          <a:prstGeom prst="rect">
            <a:avLst/>
          </a:prstGeom>
          <a:noFill/>
          <a:ln w="28575" cmpd="sng">
            <a:solidFill>
              <a:schemeClr val="accent1">
                <a:shade val="50000"/>
              </a:schemeClr>
            </a:solidFill>
            <a:prstDash val="dashDot"/>
          </a:ln>
        </p:spPr>
        <p:txBody>
          <a:bodyPr wrap="square">
            <a:spAutoFit/>
          </a:bodyPr>
          <a:lstStyle/>
          <a:p>
            <a:r>
              <a:rPr lang="zh-CN" altLang="en-US" sz="2800"/>
              <a:t>       争霸战争，</a:t>
            </a:r>
            <a:r>
              <a:rPr lang="zh-CN" altLang="en-US" sz="2800">
                <a:solidFill>
                  <a:srgbClr val="FF0000"/>
                </a:solidFill>
              </a:rPr>
              <a:t>促进了民族的大融合</a:t>
            </a:r>
            <a:r>
              <a:rPr lang="zh-CN" altLang="en-US" sz="2800"/>
              <a:t>。春秋时代，居住在周的蛮、夷、戎、狄不断袭扰中原</a:t>
            </a:r>
            <a:r>
              <a:rPr lang="en-US" altLang="zh-CN" sz="2800"/>
              <a:t>;</a:t>
            </a:r>
            <a:r>
              <a:rPr lang="zh-CN" altLang="en-US" sz="2800"/>
              <a:t>中原霸主也以“攘夷”相号召，与之进行斗争，于是出现了空前的民族大迁徙、大交流，华夏族与其他少数民族彼此犬牙交错，杂居共处，打破了各族间固有的地域界限，为各族的交往、融合创造了十分有利的前提，从而密切了华夏族与其他各族经济文化的联系。如姜戎获得晋赐予的“南鄙之田”后，披荆斩棘，为晋的开发做出了不可磨灭的贡献</a:t>
            </a:r>
            <a:r>
              <a:rPr lang="en-US" altLang="zh-CN" sz="2800"/>
              <a:t>;</a:t>
            </a:r>
            <a:r>
              <a:rPr lang="zh-CN" altLang="en-US" sz="2800"/>
              <a:t>山戎特有的“戎菽”</a:t>
            </a:r>
            <a:r>
              <a:rPr lang="en-US" altLang="zh-CN" sz="2800"/>
              <a:t>(</a:t>
            </a:r>
            <a:r>
              <a:rPr lang="zh-CN" altLang="en-US" sz="2800"/>
              <a:t>大豆</a:t>
            </a:r>
            <a:r>
              <a:rPr lang="en-US" altLang="zh-CN" sz="2800"/>
              <a:t>)</a:t>
            </a:r>
            <a:r>
              <a:rPr lang="zh-CN" altLang="en-US" sz="2800"/>
              <a:t>，也因齐桓公伐山戎而“布于天下”上。正由于各族人民的辛勤劳动，互通有无，相互通婚，相互影响，有力地</a:t>
            </a:r>
            <a:r>
              <a:rPr lang="zh-CN" altLang="en-US" sz="2800">
                <a:solidFill>
                  <a:srgbClr val="FF0000"/>
                </a:solidFill>
              </a:rPr>
              <a:t>促进了各族的经济发展和民族融合</a:t>
            </a:r>
            <a:r>
              <a:rPr lang="zh-CN" altLang="en-US" sz="2800"/>
              <a:t>。</a:t>
            </a:r>
          </a:p>
        </p:txBody>
      </p:sp>
      <p:sp>
        <p:nvSpPr>
          <p:cNvPr id="7" name="文本框 6"/>
          <p:cNvSpPr txBox="1"/>
          <p:nvPr/>
        </p:nvSpPr>
        <p:spPr>
          <a:xfrm>
            <a:off x="1190763" y="318046"/>
            <a:ext cx="11001260" cy="523220"/>
          </a:xfrm>
          <a:prstGeom prst="rect">
            <a:avLst/>
          </a:prstGeom>
          <a:noFill/>
        </p:spPr>
        <p:txBody>
          <a:bodyPr wrap="square">
            <a:spAutoFit/>
          </a:bodyPr>
          <a:lstStyle/>
          <a:p>
            <a:r>
              <a:rPr lang="zh-CN" altLang="en-US" sz="2800">
                <a:solidFill>
                  <a:srgbClr val="0000FF"/>
                </a:solidFill>
              </a:rPr>
              <a:t>阅读材料结合所学春秋战国时期争霸对民族关系带来的影响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0"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68442" y="1115426"/>
            <a:ext cx="5065295"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ctrTitle"/>
          </p:nvPr>
        </p:nvSpPr>
        <p:spPr>
          <a:xfrm>
            <a:off x="536575" y="0"/>
            <a:ext cx="10515600" cy="822960"/>
          </a:xfrm>
        </p:spPr>
        <p:txBody>
          <a:bodyPr>
            <a:normAutofit/>
          </a:bodyPr>
          <a:lstStyle/>
          <a:p>
            <a:pPr algn="l"/>
            <a:r>
              <a:rPr lang="zh-CN" altLang="en-US" smtClean="0">
                <a:latin typeface="黑体" panose="02010609060101010101" pitchFamily="49" charset="-122"/>
              </a:rPr>
              <a:t>一、列国</a:t>
            </a:r>
            <a:r>
              <a:rPr lang="zh-CN" altLang="en-US">
                <a:latin typeface="黑体" panose="02010609060101010101" pitchFamily="49" charset="-122"/>
              </a:rPr>
              <a:t>纷争与华夏认同</a:t>
            </a:r>
            <a:endParaRPr lang="zh-CN" altLang="en-US"/>
          </a:p>
        </p:txBody>
      </p:sp>
      <p:sp>
        <p:nvSpPr>
          <p:cNvPr id="5" name="矩形 4"/>
          <p:cNvSpPr/>
          <p:nvPr/>
        </p:nvSpPr>
        <p:spPr>
          <a:xfrm>
            <a:off x="6550660" y="1728470"/>
            <a:ext cx="5295265" cy="1614805"/>
          </a:xfrm>
          <a:prstGeom prst="rect">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wrap="square">
            <a:spAutoFit/>
          </a:bodyPr>
          <a:lstStyle/>
          <a:p>
            <a:pPr>
              <a:lnSpc>
                <a:spcPct val="150000"/>
              </a:lnSpc>
            </a:pPr>
            <a:r>
              <a:rPr lang="zh-CN" altLang="en-US" sz="2400" smtClean="0">
                <a:latin typeface="楷体" panose="02010609060101010101" pitchFamily="49" charset="-122"/>
                <a:ea typeface="楷体" panose="02010609060101010101" pitchFamily="49" charset="-122"/>
              </a:rPr>
              <a:t>    中国</a:t>
            </a:r>
            <a:r>
              <a:rPr lang="zh-CN" altLang="en-US" sz="2400">
                <a:latin typeface="楷体" panose="02010609060101010101" pitchFamily="49" charset="-122"/>
                <a:ea typeface="楷体" panose="02010609060101010101" pitchFamily="49" charset="-122"/>
              </a:rPr>
              <a:t>有礼仪之大，故称夏；有服章之美，谓之华。</a:t>
            </a:r>
            <a:endParaRPr lang="en-US" altLang="zh-CN" sz="2400">
              <a:latin typeface="楷体" panose="02010609060101010101" pitchFamily="49" charset="-122"/>
              <a:ea typeface="楷体" panose="02010609060101010101" pitchFamily="49" charset="-122"/>
            </a:endParaRPr>
          </a:p>
          <a:p>
            <a:pPr algn="r">
              <a:lnSpc>
                <a:spcPct val="150000"/>
              </a:lnSpc>
            </a:pP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孔颖达</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春秋左传正义</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定公十年</a:t>
            </a:r>
            <a:r>
              <a:rPr lang="en-US" altLang="zh-CN">
                <a:latin typeface="黑体" panose="02010609060101010101" pitchFamily="49" charset="-122"/>
                <a:ea typeface="黑体" panose="02010609060101010101" pitchFamily="49" charset="-122"/>
              </a:rPr>
              <a:t>》</a:t>
            </a:r>
            <a:endParaRPr lang="zh-CN" altLang="en-US">
              <a:latin typeface="黑体" panose="02010609060101010101" pitchFamily="49" charset="-122"/>
              <a:ea typeface="黑体" panose="02010609060101010101" pitchFamily="49" charset="-122"/>
            </a:endParaRPr>
          </a:p>
        </p:txBody>
      </p:sp>
      <p:sp>
        <p:nvSpPr>
          <p:cNvPr id="22" name="矩形 21"/>
          <p:cNvSpPr/>
          <p:nvPr/>
        </p:nvSpPr>
        <p:spPr>
          <a:xfrm>
            <a:off x="638841" y="1277859"/>
            <a:ext cx="3262432" cy="461665"/>
          </a:xfrm>
          <a:prstGeom prst="rect">
            <a:avLst/>
          </a:prstGeom>
        </p:spPr>
        <p:txBody>
          <a:bodyPr wrap="none">
            <a:spAutoFit/>
          </a:bodyPr>
          <a:lstStyle/>
          <a:p>
            <a:r>
              <a:rPr lang="en-US" altLang="zh-CN" sz="2400">
                <a:solidFill>
                  <a:schemeClr val="bg1"/>
                </a:solidFill>
                <a:latin typeface="黑体" panose="02010609060101010101" pitchFamily="49" charset="-122"/>
                <a:ea typeface="黑体" panose="02010609060101010101" pitchFamily="49" charset="-122"/>
              </a:rPr>
              <a:t>2.</a:t>
            </a:r>
            <a:r>
              <a:rPr lang="zh-CN" altLang="en-US" sz="2400">
                <a:solidFill>
                  <a:schemeClr val="bg1"/>
                </a:solidFill>
                <a:latin typeface="黑体" panose="02010609060101010101" pitchFamily="49" charset="-122"/>
                <a:ea typeface="黑体" panose="02010609060101010101" pitchFamily="49" charset="-122"/>
              </a:rPr>
              <a:t>华夏认同与民族交融</a:t>
            </a:r>
          </a:p>
        </p:txBody>
      </p:sp>
      <p:sp>
        <p:nvSpPr>
          <p:cNvPr id="3" name="矩形 2"/>
          <p:cNvSpPr/>
          <p:nvPr/>
        </p:nvSpPr>
        <p:spPr>
          <a:xfrm>
            <a:off x="6550660" y="3637280"/>
            <a:ext cx="5295265" cy="2861310"/>
          </a:xfrm>
          <a:prstGeom prst="rect">
            <a:avLst/>
          </a:prstGeom>
          <a:solidFill>
            <a:schemeClr val="accent2">
              <a:lumMod val="60000"/>
              <a:lumOff val="40000"/>
            </a:schemeClr>
          </a:solidFill>
        </p:spPr>
        <p:txBody>
          <a:bodyPr wrap="square">
            <a:spAutoFit/>
          </a:bodyPr>
          <a:lstStyle/>
          <a:p>
            <a:pPr>
              <a:lnSpc>
                <a:spcPct val="150000"/>
              </a:lnSpc>
            </a:pPr>
            <a:r>
              <a:rPr lang="zh-CN" altLang="en-US">
                <a:latin typeface="黑体" panose="02010609060101010101" pitchFamily="49" charset="-122"/>
                <a:ea typeface="黑体" panose="02010609060101010101" pitchFamily="49" charset="-122"/>
              </a:rPr>
              <a:t>     </a:t>
            </a:r>
            <a:r>
              <a:rPr lang="zh-CN" altLang="en-US" sz="2400">
                <a:latin typeface="黑体" panose="02010609060101010101" pitchFamily="49" charset="-122"/>
                <a:ea typeface="黑体" panose="02010609060101010101" pitchFamily="49" charset="-122"/>
              </a:rPr>
              <a:t>在频繁往来和密切联系中，这些民族也产生了华夏认同观念。进入战国之后，戎狄蛮夷逐渐融入华夏族。华夏族吸收了大量新鲜血液，更加稳定，分布更为广泛。</a:t>
            </a:r>
          </a:p>
        </p:txBody>
      </p:sp>
      <p:pic>
        <p:nvPicPr>
          <p:cNvPr id="6" name="图片 5"/>
          <p:cNvPicPr>
            <a:picLocks noChangeAspect="1"/>
          </p:cNvPicPr>
          <p:nvPr/>
        </p:nvPicPr>
        <p:blipFill>
          <a:blip r:embed="rId4"/>
          <a:srcRect l="2628" b="-614"/>
          <a:stretch>
            <a:fillRect/>
          </a:stretch>
        </p:blipFill>
        <p:spPr>
          <a:xfrm>
            <a:off x="553452" y="2568691"/>
            <a:ext cx="5665063" cy="37358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文本框 8"/>
          <p:cNvSpPr txBox="1"/>
          <p:nvPr/>
        </p:nvSpPr>
        <p:spPr>
          <a:xfrm>
            <a:off x="638841" y="1909466"/>
            <a:ext cx="6001724" cy="460375"/>
          </a:xfrm>
          <a:prstGeom prst="rect">
            <a:avLst/>
          </a:prstGeom>
          <a:noFill/>
        </p:spPr>
        <p:txBody>
          <a:bodyPr wrap="square" rtlCol="0">
            <a:spAutoFit/>
          </a:bodyPr>
          <a:lstStyle/>
          <a:p>
            <a:r>
              <a:rPr lang="zh-CN" altLang="zh-CN" sz="2400" b="1">
                <a:latin typeface="黑体" panose="02010609060101010101" pitchFamily="49" charset="-122"/>
                <a:ea typeface="黑体" panose="02010609060101010101" pitchFamily="49" charset="-122"/>
              </a:rPr>
              <a:t>“华夏”一词由来</a:t>
            </a:r>
            <a:endParaRPr lang="zh-CN" altLang="zh-CN" sz="2400">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lgn="l"/>
            <a:r>
              <a:rPr lang="zh-CN" altLang="en-US" smtClean="0">
                <a:latin typeface="黑体" panose="02010609060101010101" pitchFamily="49" charset="-122"/>
              </a:rPr>
              <a:t>一、列国</a:t>
            </a:r>
            <a:r>
              <a:rPr lang="zh-CN" altLang="en-US">
                <a:latin typeface="黑体" panose="02010609060101010101" pitchFamily="49" charset="-122"/>
              </a:rPr>
              <a:t>纷争与华夏认同</a:t>
            </a:r>
            <a:endParaRPr lang="zh-CN" altLang="en-US"/>
          </a:p>
        </p:txBody>
      </p:sp>
      <p:sp>
        <p:nvSpPr>
          <p:cNvPr id="8" name="矩形 7"/>
          <p:cNvSpPr/>
          <p:nvPr/>
        </p:nvSpPr>
        <p:spPr>
          <a:xfrm>
            <a:off x="2378710" y="1634461"/>
            <a:ext cx="7904480" cy="583565"/>
          </a:xfrm>
          <a:prstGeom prst="rect">
            <a:avLst/>
          </a:prstGeom>
          <a:solidFill>
            <a:schemeClr val="bg1"/>
          </a:solidFill>
          <a:ln>
            <a:solidFill>
              <a:schemeClr val="bg1"/>
            </a:solidFill>
          </a:ln>
        </p:spPr>
        <p:style>
          <a:lnRef idx="1">
            <a:schemeClr val="accent6"/>
          </a:lnRef>
          <a:fillRef idx="2">
            <a:schemeClr val="accent6"/>
          </a:fillRef>
          <a:effectRef idx="1">
            <a:schemeClr val="accent6"/>
          </a:effectRef>
          <a:fontRef idx="minor">
            <a:schemeClr val="dk1"/>
          </a:fontRef>
        </p:style>
        <p:txBody>
          <a:bodyPr wrap="none">
            <a:spAutoFit/>
          </a:bodyPr>
          <a:lstStyle/>
          <a:p>
            <a:r>
              <a:rPr lang="en-US" altLang="zh-CN" sz="3200" smtClean="0">
                <a:latin typeface="黑体" panose="02010609060101010101" pitchFamily="49" charset="-122"/>
                <a:ea typeface="黑体" panose="02010609060101010101" pitchFamily="49" charset="-122"/>
              </a:rPr>
              <a:t>【</a:t>
            </a:r>
            <a:r>
              <a:rPr lang="zh-CN" altLang="en-US" sz="3200" smtClean="0">
                <a:latin typeface="黑体" panose="02010609060101010101" pitchFamily="49" charset="-122"/>
                <a:ea typeface="黑体" panose="02010609060101010101" pitchFamily="49" charset="-122"/>
              </a:rPr>
              <a:t>想一想</a:t>
            </a:r>
            <a:r>
              <a:rPr lang="en-US" altLang="zh-CN" sz="3200" smtClean="0">
                <a:latin typeface="黑体" panose="02010609060101010101" pitchFamily="49" charset="-122"/>
                <a:ea typeface="黑体" panose="02010609060101010101" pitchFamily="49" charset="-122"/>
              </a:rPr>
              <a:t>】</a:t>
            </a:r>
            <a:r>
              <a:rPr lang="zh-CN" altLang="en-US" sz="3200" smtClean="0">
                <a:latin typeface="黑体" panose="02010609060101010101" pitchFamily="49" charset="-122"/>
                <a:ea typeface="黑体" panose="02010609060101010101" pitchFamily="49" charset="-122"/>
              </a:rPr>
              <a:t>华夏</a:t>
            </a:r>
            <a:r>
              <a:rPr lang="zh-CN" altLang="en-US" sz="3200">
                <a:latin typeface="黑体" panose="02010609060101010101" pitchFamily="49" charset="-122"/>
                <a:ea typeface="黑体" panose="02010609060101010101" pitchFamily="49" charset="-122"/>
              </a:rPr>
              <a:t>和夷狄交融的成果是什么？</a:t>
            </a:r>
          </a:p>
        </p:txBody>
      </p:sp>
      <p:sp>
        <p:nvSpPr>
          <p:cNvPr id="9" name="矩形 8"/>
          <p:cNvSpPr/>
          <p:nvPr/>
        </p:nvSpPr>
        <p:spPr>
          <a:xfrm>
            <a:off x="838027" y="3099887"/>
            <a:ext cx="10156801" cy="1753235"/>
          </a:xfrm>
          <a:prstGeom prst="rect">
            <a:avLst/>
          </a:prstGeom>
        </p:spPr>
        <p:txBody>
          <a:bodyPr wrap="square">
            <a:spAutoFit/>
          </a:bodyPr>
          <a:lstStyle/>
          <a:p>
            <a:pPr fontAlgn="auto">
              <a:lnSpc>
                <a:spcPct val="150000"/>
              </a:lnSpc>
            </a:pPr>
            <a:r>
              <a:rPr lang="zh-CN" altLang="en-US" sz="3600">
                <a:solidFill>
                  <a:srgbClr val="FF0000"/>
                </a:solidFill>
                <a:latin typeface="黑体" panose="02010609060101010101" pitchFamily="49" charset="-122"/>
                <a:ea typeface="黑体" panose="02010609060101010101" pitchFamily="49" charset="-122"/>
              </a:rPr>
              <a:t>戎狄蛮夷融入华夏族，华夏文化得到发展，在中华民族的形成历史上迈出了重要一步。</a:t>
            </a:r>
          </a:p>
        </p:txBody>
      </p:sp>
      <p:pic>
        <p:nvPicPr>
          <p:cNvPr id="7" name="图片 27" descr="3646_G_1473061389892.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838200" y="1275080"/>
            <a:ext cx="1222375" cy="1350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3715" y="1722755"/>
            <a:ext cx="5902960" cy="4602480"/>
          </a:xfrm>
          <a:prstGeom prst="rect">
            <a:avLst/>
          </a:prstGeom>
        </p:spPr>
      </p:pic>
      <p:pic>
        <p:nvPicPr>
          <p:cNvPr id="9" name="Picture 2" descr="都江堰"/>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990080" y="2001520"/>
            <a:ext cx="5140960" cy="377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文本框 10"/>
          <p:cNvSpPr txBox="1"/>
          <p:nvPr/>
        </p:nvSpPr>
        <p:spPr>
          <a:xfrm>
            <a:off x="7777480" y="6182082"/>
            <a:ext cx="4160520" cy="381278"/>
          </a:xfrm>
          <a:prstGeom prst="rect">
            <a:avLst/>
          </a:prstGeom>
          <a:noFill/>
        </p:spPr>
        <p:txBody>
          <a:bodyPr wrap="square">
            <a:spAutoFit/>
          </a:bodyPr>
          <a:lstStyle/>
          <a:p>
            <a:r>
              <a:rPr lang="zh-CN" altLang="en-US"/>
              <a:t>战国时期秦国修建的都江堰</a:t>
            </a:r>
          </a:p>
        </p:txBody>
      </p:sp>
      <p:sp>
        <p:nvSpPr>
          <p:cNvPr id="10" name="文本框 9"/>
          <p:cNvSpPr txBox="1"/>
          <p:nvPr/>
        </p:nvSpPr>
        <p:spPr>
          <a:xfrm>
            <a:off x="111760" y="294640"/>
            <a:ext cx="12080875" cy="645160"/>
          </a:xfrm>
          <a:prstGeom prst="rect">
            <a:avLst/>
          </a:prstGeom>
          <a:noFill/>
        </p:spPr>
        <p:txBody>
          <a:bodyPr wrap="square">
            <a:spAutoFit/>
          </a:bodyPr>
          <a:lstStyle/>
          <a:p>
            <a:r>
              <a:rPr lang="zh-CN" altLang="en-US" sz="3600">
                <a:solidFill>
                  <a:srgbClr val="0000FF"/>
                </a:solidFill>
              </a:rPr>
              <a:t>问：为什么春秋战国时期会出现社会秩序会出现急剧变动。</a:t>
            </a:r>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4"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68442" y="1115426"/>
            <a:ext cx="5065295"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矩形 23"/>
          <p:cNvSpPr/>
          <p:nvPr/>
        </p:nvSpPr>
        <p:spPr>
          <a:xfrm>
            <a:off x="638841" y="1277859"/>
            <a:ext cx="3262432" cy="461665"/>
          </a:xfrm>
          <a:prstGeom prst="rect">
            <a:avLst/>
          </a:prstGeom>
        </p:spPr>
        <p:txBody>
          <a:bodyPr wrap="none">
            <a:spAutoFit/>
          </a:bodyPr>
          <a:lstStyle/>
          <a:p>
            <a:r>
              <a:rPr lang="en-US" altLang="zh-CN" sz="2400">
                <a:solidFill>
                  <a:schemeClr val="bg1"/>
                </a:solidFill>
                <a:latin typeface="黑体" panose="02010609060101010101" pitchFamily="49" charset="-122"/>
                <a:ea typeface="黑体" panose="02010609060101010101" pitchFamily="49" charset="-122"/>
              </a:rPr>
              <a:t>1.</a:t>
            </a:r>
            <a:r>
              <a:rPr lang="zh-CN" altLang="en-US" sz="2400">
                <a:solidFill>
                  <a:schemeClr val="bg1"/>
                </a:solidFill>
                <a:latin typeface="黑体" panose="02010609060101010101" pitchFamily="49" charset="-122"/>
                <a:ea typeface="黑体" panose="02010609060101010101" pitchFamily="49" charset="-122"/>
              </a:rPr>
              <a:t>铁器牛耕和兴修水利</a:t>
            </a:r>
          </a:p>
        </p:txBody>
      </p:sp>
      <p:sp>
        <p:nvSpPr>
          <p:cNvPr id="15" name="标题 1"/>
          <p:cNvSpPr>
            <a:spLocks noGrp="1"/>
          </p:cNvSpPr>
          <p:nvPr>
            <p:ph type="ctrTitle"/>
          </p:nvPr>
        </p:nvSpPr>
        <p:spPr>
          <a:xfrm>
            <a:off x="838200" y="61399"/>
            <a:ext cx="10515600" cy="822960"/>
          </a:xfrm>
        </p:spPr>
        <p:txBody>
          <a:bodyPr>
            <a:normAutofit/>
          </a:bodyPr>
          <a:lstStyle/>
          <a:p>
            <a:pPr algn="l"/>
            <a:r>
              <a:rPr lang="zh-CN" altLang="en-US" smtClean="0">
                <a:latin typeface="黑体" panose="02010609060101010101" pitchFamily="49" charset="-122"/>
              </a:rPr>
              <a:t>二、经济</a:t>
            </a:r>
            <a:r>
              <a:rPr lang="zh-CN" altLang="en-US">
                <a:latin typeface="黑体" panose="02010609060101010101" pitchFamily="49" charset="-122"/>
              </a:rPr>
              <a:t>发展与变法运动</a:t>
            </a:r>
            <a:endParaRPr lang="zh-CN" altLang="en-US"/>
          </a:p>
        </p:txBody>
      </p:sp>
      <p:sp>
        <p:nvSpPr>
          <p:cNvPr id="2" name="文本框 1"/>
          <p:cNvSpPr txBox="1"/>
          <p:nvPr/>
        </p:nvSpPr>
        <p:spPr>
          <a:xfrm>
            <a:off x="77807" y="2618863"/>
            <a:ext cx="1188720" cy="1077218"/>
          </a:xfrm>
          <a:prstGeom prst="rect">
            <a:avLst/>
          </a:prstGeom>
          <a:noFill/>
        </p:spPr>
        <p:txBody>
          <a:bodyPr wrap="square">
            <a:spAutoFit/>
          </a:bodyPr>
          <a:lstStyle/>
          <a:p>
            <a:r>
              <a:rPr lang="zh-CN" altLang="en-US" sz="3200">
                <a:solidFill>
                  <a:srgbClr val="FF0000"/>
                </a:solidFill>
              </a:rPr>
              <a:t>铁犁牛耕</a:t>
            </a:r>
          </a:p>
        </p:txBody>
      </p:sp>
      <p:sp>
        <p:nvSpPr>
          <p:cNvPr id="4" name="箭头: 右 10"/>
          <p:cNvSpPr/>
          <p:nvPr/>
        </p:nvSpPr>
        <p:spPr>
          <a:xfrm>
            <a:off x="1159511" y="2566937"/>
            <a:ext cx="833120" cy="7924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2183130" y="2305327"/>
            <a:ext cx="2113280" cy="523220"/>
          </a:xfrm>
          <a:prstGeom prst="rect">
            <a:avLst/>
          </a:prstGeom>
          <a:noFill/>
          <a:ln w="38100">
            <a:solidFill>
              <a:srgbClr val="FF0000"/>
            </a:solidFill>
          </a:ln>
        </p:spPr>
        <p:txBody>
          <a:bodyPr wrap="square">
            <a:spAutoFit/>
          </a:bodyPr>
          <a:lstStyle/>
          <a:p>
            <a:r>
              <a:rPr lang="zh-CN" altLang="en-US" sz="2800"/>
              <a:t>农业的进步</a:t>
            </a:r>
          </a:p>
        </p:txBody>
      </p:sp>
      <p:sp>
        <p:nvSpPr>
          <p:cNvPr id="6" name="箭头: 下 13"/>
          <p:cNvSpPr/>
          <p:nvPr/>
        </p:nvSpPr>
        <p:spPr>
          <a:xfrm>
            <a:off x="2644476" y="2890496"/>
            <a:ext cx="731520" cy="6807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992631" y="3606863"/>
            <a:ext cx="2113280" cy="954107"/>
          </a:xfrm>
          <a:prstGeom prst="rect">
            <a:avLst/>
          </a:prstGeom>
          <a:noFill/>
          <a:ln w="38100">
            <a:solidFill>
              <a:srgbClr val="FF0000"/>
            </a:solidFill>
          </a:ln>
        </p:spPr>
        <p:txBody>
          <a:bodyPr wrap="square">
            <a:spAutoFit/>
          </a:bodyPr>
          <a:lstStyle/>
          <a:p>
            <a:r>
              <a:rPr lang="zh-CN" altLang="en-US" sz="2800"/>
              <a:t>商业、手工业的发展</a:t>
            </a:r>
          </a:p>
        </p:txBody>
      </p:sp>
      <p:sp>
        <p:nvSpPr>
          <p:cNvPr id="20" name="文本框 19"/>
          <p:cNvSpPr txBox="1"/>
          <p:nvPr/>
        </p:nvSpPr>
        <p:spPr>
          <a:xfrm>
            <a:off x="5251450" y="2707487"/>
            <a:ext cx="1788160" cy="523220"/>
          </a:xfrm>
          <a:prstGeom prst="rect">
            <a:avLst/>
          </a:prstGeom>
          <a:noFill/>
        </p:spPr>
        <p:txBody>
          <a:bodyPr wrap="square">
            <a:spAutoFit/>
          </a:bodyPr>
          <a:lstStyle/>
          <a:p>
            <a:r>
              <a:rPr lang="zh-CN" altLang="en-US" sz="2800"/>
              <a:t>私田出现</a:t>
            </a:r>
          </a:p>
        </p:txBody>
      </p:sp>
      <p:sp>
        <p:nvSpPr>
          <p:cNvPr id="23" name="箭头: 右 22"/>
          <p:cNvSpPr/>
          <p:nvPr/>
        </p:nvSpPr>
        <p:spPr>
          <a:xfrm>
            <a:off x="4540250" y="2783226"/>
            <a:ext cx="619760" cy="3434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左大括号 24"/>
          <p:cNvSpPr/>
          <p:nvPr/>
        </p:nvSpPr>
        <p:spPr>
          <a:xfrm>
            <a:off x="6943090" y="2412796"/>
            <a:ext cx="375920" cy="1127760"/>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文本框 25"/>
          <p:cNvSpPr txBox="1"/>
          <p:nvPr/>
        </p:nvSpPr>
        <p:spPr>
          <a:xfrm>
            <a:off x="7486650" y="2151186"/>
            <a:ext cx="1107440" cy="523220"/>
          </a:xfrm>
          <a:prstGeom prst="rect">
            <a:avLst/>
          </a:prstGeom>
          <a:noFill/>
          <a:ln w="28575">
            <a:solidFill>
              <a:srgbClr val="FF0000"/>
            </a:solidFill>
          </a:ln>
        </p:spPr>
        <p:txBody>
          <a:bodyPr wrap="square">
            <a:spAutoFit/>
          </a:bodyPr>
          <a:lstStyle/>
          <a:p>
            <a:r>
              <a:rPr lang="zh-CN" altLang="en-US" sz="2800"/>
              <a:t>地主</a:t>
            </a:r>
          </a:p>
        </p:txBody>
      </p:sp>
      <p:sp>
        <p:nvSpPr>
          <p:cNvPr id="27" name="文本框 26"/>
          <p:cNvSpPr txBox="1"/>
          <p:nvPr/>
        </p:nvSpPr>
        <p:spPr>
          <a:xfrm>
            <a:off x="7359375" y="3358060"/>
            <a:ext cx="1107440" cy="830997"/>
          </a:xfrm>
          <a:prstGeom prst="rect">
            <a:avLst/>
          </a:prstGeom>
          <a:noFill/>
          <a:ln w="28575">
            <a:solidFill>
              <a:srgbClr val="FF0000"/>
            </a:solidFill>
          </a:ln>
        </p:spPr>
        <p:txBody>
          <a:bodyPr wrap="square">
            <a:spAutoFit/>
          </a:bodyPr>
          <a:lstStyle/>
          <a:p>
            <a:r>
              <a:rPr lang="zh-CN" altLang="en-US" sz="2400"/>
              <a:t>佃农、自耕农</a:t>
            </a:r>
          </a:p>
        </p:txBody>
      </p:sp>
      <p:sp>
        <p:nvSpPr>
          <p:cNvPr id="29" name="右大括号 28"/>
          <p:cNvSpPr/>
          <p:nvPr/>
        </p:nvSpPr>
        <p:spPr>
          <a:xfrm>
            <a:off x="8735657" y="2483916"/>
            <a:ext cx="269240" cy="1056640"/>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文本框 30"/>
          <p:cNvSpPr txBox="1"/>
          <p:nvPr/>
        </p:nvSpPr>
        <p:spPr>
          <a:xfrm>
            <a:off x="9167457" y="2195502"/>
            <a:ext cx="2118360" cy="523220"/>
          </a:xfrm>
          <a:prstGeom prst="rect">
            <a:avLst/>
          </a:prstGeom>
          <a:noFill/>
          <a:ln w="38100">
            <a:solidFill>
              <a:srgbClr val="FF0000"/>
            </a:solidFill>
          </a:ln>
        </p:spPr>
        <p:txBody>
          <a:bodyPr wrap="square">
            <a:spAutoFit/>
          </a:bodyPr>
          <a:lstStyle/>
          <a:p>
            <a:r>
              <a:rPr lang="zh-CN" altLang="en-US" sz="2800"/>
              <a:t>井田制瓦解</a:t>
            </a:r>
          </a:p>
        </p:txBody>
      </p:sp>
      <p:sp>
        <p:nvSpPr>
          <p:cNvPr id="32" name="文本框 31"/>
          <p:cNvSpPr txBox="1"/>
          <p:nvPr/>
        </p:nvSpPr>
        <p:spPr>
          <a:xfrm>
            <a:off x="9167457" y="3157472"/>
            <a:ext cx="2118360" cy="954107"/>
          </a:xfrm>
          <a:prstGeom prst="rect">
            <a:avLst/>
          </a:prstGeom>
          <a:noFill/>
          <a:ln w="38100">
            <a:solidFill>
              <a:srgbClr val="FF0000"/>
            </a:solidFill>
          </a:ln>
        </p:spPr>
        <p:txBody>
          <a:bodyPr wrap="square">
            <a:spAutoFit/>
          </a:bodyPr>
          <a:lstStyle/>
          <a:p>
            <a:r>
              <a:rPr lang="zh-CN" altLang="en-US" sz="2800"/>
              <a:t>小农经济开始确立</a:t>
            </a: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838200" y="61399"/>
            <a:ext cx="10515600" cy="822960"/>
          </a:xfrm>
        </p:spPr>
        <p:txBody>
          <a:bodyPr>
            <a:normAutofit/>
          </a:bodyPr>
          <a:lstStyle/>
          <a:p>
            <a:pPr algn="l"/>
            <a:r>
              <a:rPr lang="zh-CN" altLang="en-US" smtClean="0">
                <a:latin typeface="黑体" panose="02010609060101010101" pitchFamily="49" charset="-122"/>
              </a:rPr>
              <a:t>二、经济</a:t>
            </a:r>
            <a:r>
              <a:rPr lang="zh-CN" altLang="en-US">
                <a:latin typeface="黑体" panose="02010609060101010101" pitchFamily="49" charset="-122"/>
              </a:rPr>
              <a:t>发展与变法运动</a:t>
            </a:r>
            <a:endParaRPr lang="zh-CN" altLang="en-US"/>
          </a:p>
        </p:txBody>
      </p:sp>
      <p:grpSp>
        <p:nvGrpSpPr>
          <p:cNvPr id="7" name="组合 6"/>
          <p:cNvGrpSpPr/>
          <p:nvPr/>
        </p:nvGrpSpPr>
        <p:grpSpPr>
          <a:xfrm>
            <a:off x="6223793" y="1472596"/>
            <a:ext cx="5013159" cy="4969364"/>
            <a:chOff x="6621002" y="1376640"/>
            <a:chExt cx="5013159" cy="4969364"/>
          </a:xfrm>
        </p:grpSpPr>
        <p:pic>
          <p:nvPicPr>
            <p:cNvPr id="5" name="图片 4"/>
            <p:cNvPicPr>
              <a:picLocks noChangeAspect="1"/>
            </p:cNvPicPr>
            <p:nvPr/>
          </p:nvPicPr>
          <p:blipFill>
            <a:blip r:embed="rId3"/>
            <a:srcRect l="1089" t="1941" r="1851" b="1141"/>
            <a:stretch>
              <a:fillRect/>
            </a:stretch>
          </p:blipFill>
          <p:spPr>
            <a:xfrm>
              <a:off x="6621002" y="1376640"/>
              <a:ext cx="5013159" cy="44676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矩形 5"/>
            <p:cNvSpPr/>
            <p:nvPr/>
          </p:nvSpPr>
          <p:spPr>
            <a:xfrm>
              <a:off x="7904032" y="5976672"/>
              <a:ext cx="2262158" cy="369332"/>
            </a:xfrm>
            <a:prstGeom prst="rect">
              <a:avLst/>
            </a:prstGeom>
          </p:spPr>
          <p:txBody>
            <a:bodyPr wrap="none">
              <a:spAutoFit/>
            </a:bodyPr>
            <a:lstStyle/>
            <a:p>
              <a:r>
                <a:rPr lang="zh-CN" altLang="en-US">
                  <a:latin typeface="黑体" panose="02010609060101010101" pitchFamily="49" charset="-122"/>
                  <a:ea typeface="黑体" panose="02010609060101010101" pitchFamily="49" charset="-122"/>
                </a:rPr>
                <a:t>春秋战国水利工程图</a:t>
              </a:r>
            </a:p>
          </p:txBody>
        </p:sp>
      </p:grpSp>
      <p:sp>
        <p:nvSpPr>
          <p:cNvPr id="3" name="文本框 2"/>
          <p:cNvSpPr txBox="1"/>
          <p:nvPr/>
        </p:nvSpPr>
        <p:spPr>
          <a:xfrm>
            <a:off x="408668" y="2008329"/>
            <a:ext cx="5867399" cy="481863"/>
          </a:xfrm>
          <a:prstGeom prst="rect">
            <a:avLst/>
          </a:prstGeom>
          <a:noFill/>
        </p:spPr>
        <p:txBody>
          <a:bodyPr wrap="square" rtlCol="0">
            <a:spAutoFit/>
          </a:bodyPr>
          <a:lstStyle/>
          <a:p>
            <a:pPr>
              <a:lnSpc>
                <a:spcPct val="150000"/>
              </a:lnSpc>
            </a:pPr>
            <a:r>
              <a:rPr lang="zh-CN" altLang="en-US" sz="2000">
                <a:latin typeface="黑体" panose="02010609060101010101" pitchFamily="49" charset="-122"/>
                <a:ea typeface="黑体" panose="02010609060101010101" pitchFamily="49" charset="-122"/>
              </a:rPr>
              <a:t>各国兴修水利灌溉工程，如</a:t>
            </a:r>
            <a:r>
              <a:rPr lang="zh-CN" altLang="en-US" sz="2000" smtClean="0">
                <a:latin typeface="黑体" panose="02010609060101010101" pitchFamily="49" charset="-122"/>
                <a:ea typeface="黑体" panose="02010609060101010101" pitchFamily="49" charset="-122"/>
              </a:rPr>
              <a:t>都江堰、郑国渠、芍</a:t>
            </a:r>
            <a:r>
              <a:rPr lang="zh-CN" altLang="en-US" sz="2000">
                <a:latin typeface="黑体" panose="02010609060101010101" pitchFamily="49" charset="-122"/>
                <a:ea typeface="黑体" panose="02010609060101010101" pitchFamily="49" charset="-122"/>
              </a:rPr>
              <a:t>陂</a:t>
            </a:r>
          </a:p>
        </p:txBody>
      </p:sp>
      <p:pic>
        <p:nvPicPr>
          <p:cNvPr id="8" name="Picture 3" descr="C:\Users\Thinkpad\Desktop\PNG\1_0001_渐变映射-2-副本-4.pn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68442" y="1115426"/>
            <a:ext cx="5065295"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638841" y="1277859"/>
            <a:ext cx="3262432" cy="461665"/>
          </a:xfrm>
          <a:prstGeom prst="rect">
            <a:avLst/>
          </a:prstGeom>
        </p:spPr>
        <p:txBody>
          <a:bodyPr wrap="none">
            <a:spAutoFit/>
          </a:bodyPr>
          <a:lstStyle/>
          <a:p>
            <a:r>
              <a:rPr lang="en-US" altLang="zh-CN" sz="2400">
                <a:solidFill>
                  <a:schemeClr val="bg1"/>
                </a:solidFill>
                <a:latin typeface="黑体" panose="02010609060101010101" pitchFamily="49" charset="-122"/>
                <a:ea typeface="黑体" panose="02010609060101010101" pitchFamily="49" charset="-122"/>
              </a:rPr>
              <a:t>1.</a:t>
            </a:r>
            <a:r>
              <a:rPr lang="zh-CN" altLang="en-US" sz="2400">
                <a:solidFill>
                  <a:schemeClr val="bg1"/>
                </a:solidFill>
                <a:latin typeface="黑体" panose="02010609060101010101" pitchFamily="49" charset="-122"/>
                <a:ea typeface="黑体" panose="02010609060101010101" pitchFamily="49" charset="-122"/>
              </a:rPr>
              <a:t>铁器牛耕和兴修水利</a:t>
            </a:r>
          </a:p>
        </p:txBody>
      </p:sp>
      <p:sp>
        <p:nvSpPr>
          <p:cNvPr id="11" name="矩形 10"/>
          <p:cNvSpPr/>
          <p:nvPr/>
        </p:nvSpPr>
        <p:spPr>
          <a:xfrm>
            <a:off x="2903785" y="5940280"/>
            <a:ext cx="877163" cy="369332"/>
          </a:xfrm>
          <a:prstGeom prst="rect">
            <a:avLst/>
          </a:prstGeom>
        </p:spPr>
        <p:txBody>
          <a:bodyPr wrap="none">
            <a:spAutoFit/>
          </a:bodyPr>
          <a:lstStyle/>
          <a:p>
            <a:r>
              <a:rPr lang="zh-CN" altLang="en-US" smtClean="0">
                <a:latin typeface="黑体" panose="02010609060101010101" pitchFamily="49" charset="-122"/>
                <a:ea typeface="黑体" panose="02010609060101010101" pitchFamily="49" charset="-122"/>
              </a:rPr>
              <a:t>都江堰</a:t>
            </a:r>
            <a:endParaRPr lang="zh-CN" altLang="en-US">
              <a:latin typeface="黑体" panose="02010609060101010101" pitchFamily="49" charset="-122"/>
              <a:ea typeface="黑体" panose="02010609060101010101" pitchFamily="49" charset="-122"/>
            </a:endParaRPr>
          </a:p>
        </p:txBody>
      </p:sp>
      <p:pic>
        <p:nvPicPr>
          <p:cNvPr id="10" name="图片 9"/>
          <p:cNvPicPr>
            <a:picLocks noChangeAspect="1"/>
          </p:cNvPicPr>
          <p:nvPr/>
        </p:nvPicPr>
        <p:blipFill>
          <a:blip r:embed="rId5"/>
          <a:stretch>
            <a:fillRect/>
          </a:stretch>
        </p:blipFill>
        <p:spPr>
          <a:xfrm>
            <a:off x="1476375" y="2556510"/>
            <a:ext cx="3442335" cy="3317240"/>
          </a:xfrm>
          <a:prstGeom prst="rect">
            <a:avLst/>
          </a:prstGeom>
        </p:spPr>
      </p:pic>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0"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28601" y="913422"/>
            <a:ext cx="5281863"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ctrTitle"/>
          </p:nvPr>
        </p:nvSpPr>
        <p:spPr/>
        <p:txBody>
          <a:bodyPr>
            <a:normAutofit/>
          </a:bodyPr>
          <a:lstStyle/>
          <a:p>
            <a:pPr algn="l"/>
            <a:r>
              <a:rPr lang="zh-CN" altLang="en-US" smtClean="0">
                <a:latin typeface="黑体" panose="02010609060101010101" pitchFamily="49" charset="-122"/>
              </a:rPr>
              <a:t>二、经济</a:t>
            </a:r>
            <a:r>
              <a:rPr lang="zh-CN" altLang="en-US">
                <a:latin typeface="黑体" panose="02010609060101010101" pitchFamily="49" charset="-122"/>
              </a:rPr>
              <a:t>发展与变法运动</a:t>
            </a:r>
            <a:endParaRPr lang="zh-CN" altLang="en-US"/>
          </a:p>
        </p:txBody>
      </p:sp>
      <p:sp>
        <p:nvSpPr>
          <p:cNvPr id="8" name="矩形 7"/>
          <p:cNvSpPr/>
          <p:nvPr/>
        </p:nvSpPr>
        <p:spPr>
          <a:xfrm>
            <a:off x="401955" y="2690495"/>
            <a:ext cx="11307445" cy="3723005"/>
          </a:xfrm>
          <a:prstGeom prst="rect">
            <a:avLst/>
          </a:prstGeom>
          <a:ln w="57150">
            <a:solidFill>
              <a:schemeClr val="tx1"/>
            </a:solidFill>
          </a:ln>
        </p:spPr>
        <p:txBody>
          <a:bodyPr wrap="square">
            <a:spAutoFit/>
          </a:bodyPr>
          <a:lstStyle/>
          <a:p>
            <a:r>
              <a:rPr lang="zh-CN" altLang="en-US" sz="2000">
                <a:latin typeface="楷体" panose="02010609060101010101" pitchFamily="49" charset="-122"/>
                <a:ea typeface="楷体" panose="02010609060101010101" pitchFamily="49" charset="-122"/>
              </a:rPr>
              <a:t>    </a:t>
            </a:r>
            <a:r>
              <a:rPr lang="zh-CN" altLang="en-US" sz="2400">
                <a:latin typeface="楷体" panose="02010609060101010101" pitchFamily="49" charset="-122"/>
                <a:ea typeface="楷体" panose="02010609060101010101" pitchFamily="49" charset="-122"/>
              </a:rPr>
              <a:t>战国时代经济变革的最有力证明，莫过于城市在</a:t>
            </a:r>
            <a:r>
              <a:rPr lang="zh-CN" altLang="en-US" sz="2400" smtClean="0">
                <a:latin typeface="楷体" panose="02010609060101010101" pitchFamily="49" charset="-122"/>
                <a:ea typeface="楷体" panose="02010609060101010101" pitchFamily="49" charset="-122"/>
              </a:rPr>
              <a:t>数量、体量</a:t>
            </a:r>
            <a:r>
              <a:rPr lang="zh-CN" altLang="en-US" sz="2400">
                <a:latin typeface="楷体" panose="02010609060101010101" pitchFamily="49" charset="-122"/>
                <a:ea typeface="楷体" panose="02010609060101010101" pitchFamily="49" charset="-122"/>
              </a:rPr>
              <a:t>以及结构上的变革。考古学家确信，</a:t>
            </a:r>
            <a:r>
              <a:rPr lang="zh-CN" altLang="en-US" sz="2400">
                <a:solidFill>
                  <a:srgbClr val="FF0000"/>
                </a:solidFill>
                <a:latin typeface="楷体" panose="02010609060101010101" pitchFamily="49" charset="-122"/>
                <a:ea typeface="楷体" panose="02010609060101010101" pitchFamily="49" charset="-122"/>
              </a:rPr>
              <a:t>战国时有城墙的居住区已超过</a:t>
            </a:r>
            <a:r>
              <a:rPr lang="en-US" altLang="zh-CN" sz="2400">
                <a:solidFill>
                  <a:srgbClr val="FF0000"/>
                </a:solidFill>
                <a:latin typeface="楷体" panose="02010609060101010101" pitchFamily="49" charset="-122"/>
                <a:ea typeface="楷体" panose="02010609060101010101" pitchFamily="49" charset="-122"/>
              </a:rPr>
              <a:t>400</a:t>
            </a:r>
            <a:r>
              <a:rPr lang="zh-CN" altLang="en-US" sz="2400">
                <a:solidFill>
                  <a:srgbClr val="FF0000"/>
                </a:solidFill>
                <a:latin typeface="楷体" panose="02010609060101010101" pitchFamily="49" charset="-122"/>
                <a:ea typeface="楷体" panose="02010609060101010101" pitchFamily="49" charset="-122"/>
              </a:rPr>
              <a:t>个，其中</a:t>
            </a:r>
            <a:r>
              <a:rPr lang="en-US" altLang="zh-CN" sz="2400">
                <a:solidFill>
                  <a:srgbClr val="FF0000"/>
                </a:solidFill>
                <a:latin typeface="楷体" panose="02010609060101010101" pitchFamily="49" charset="-122"/>
                <a:ea typeface="楷体" panose="02010609060101010101" pitchFamily="49" charset="-122"/>
              </a:rPr>
              <a:t>114</a:t>
            </a:r>
            <a:r>
              <a:rPr lang="zh-CN" altLang="en-US" sz="2400">
                <a:solidFill>
                  <a:srgbClr val="FF0000"/>
                </a:solidFill>
                <a:latin typeface="楷体" panose="02010609060101010101" pitchFamily="49" charset="-122"/>
                <a:ea typeface="楷体" panose="02010609060101010101" pitchFamily="49" charset="-122"/>
              </a:rPr>
              <a:t>个的面积不小于</a:t>
            </a:r>
            <a:r>
              <a:rPr lang="en-US" altLang="zh-CN" sz="2400">
                <a:solidFill>
                  <a:srgbClr val="FF0000"/>
                </a:solidFill>
                <a:latin typeface="楷体" panose="02010609060101010101" pitchFamily="49" charset="-122"/>
                <a:ea typeface="楷体" panose="02010609060101010101" pitchFamily="49" charset="-122"/>
              </a:rPr>
              <a:t>1</a:t>
            </a:r>
            <a:r>
              <a:rPr lang="zh-CN" altLang="en-US" sz="2400">
                <a:solidFill>
                  <a:srgbClr val="FF0000"/>
                </a:solidFill>
                <a:latin typeface="楷体" panose="02010609060101010101" pitchFamily="49" charset="-122"/>
                <a:ea typeface="楷体" panose="02010609060101010101" pitchFamily="49" charset="-122"/>
              </a:rPr>
              <a:t>平方千米。</a:t>
            </a:r>
            <a:r>
              <a:rPr lang="zh-CN" altLang="en-US" sz="2400">
                <a:latin typeface="楷体" panose="02010609060101010101" pitchFamily="49" charset="-122"/>
                <a:ea typeface="楷体" panose="02010609060101010101" pitchFamily="49" charset="-122"/>
              </a:rPr>
              <a:t>都城的规模最能体现战国时代的城市大发展。七个最大国家的都城中，最长的围墙都绵延超过</a:t>
            </a:r>
            <a:r>
              <a:rPr lang="en-US" altLang="zh-CN" sz="2400">
                <a:latin typeface="楷体" panose="02010609060101010101" pitchFamily="49" charset="-122"/>
                <a:ea typeface="楷体" panose="02010609060101010101" pitchFamily="49" charset="-122"/>
              </a:rPr>
              <a:t>4</a:t>
            </a:r>
            <a:r>
              <a:rPr lang="zh-CN" altLang="en-US" sz="2400">
                <a:latin typeface="楷体" panose="02010609060101010101" pitchFamily="49" charset="-122"/>
                <a:ea typeface="楷体" panose="02010609060101010101" pitchFamily="49" charset="-122"/>
              </a:rPr>
              <a:t>千米，</a:t>
            </a:r>
            <a:r>
              <a:rPr lang="zh-CN" altLang="en-US" sz="2400">
                <a:solidFill>
                  <a:srgbClr val="FF0000"/>
                </a:solidFill>
                <a:latin typeface="楷体" panose="02010609060101010101" pitchFamily="49" charset="-122"/>
                <a:ea typeface="楷体" panose="02010609060101010101" pitchFamily="49" charset="-122"/>
              </a:rPr>
              <a:t>其中燕国下都的围墙长达</a:t>
            </a:r>
            <a:r>
              <a:rPr lang="en-US" altLang="zh-CN" sz="2400">
                <a:solidFill>
                  <a:srgbClr val="FF0000"/>
                </a:solidFill>
                <a:latin typeface="楷体" panose="02010609060101010101" pitchFamily="49" charset="-122"/>
                <a:ea typeface="楷体" panose="02010609060101010101" pitchFamily="49" charset="-122"/>
              </a:rPr>
              <a:t>8</a:t>
            </a:r>
            <a:r>
              <a:rPr lang="zh-CN" altLang="en-US" sz="2400">
                <a:solidFill>
                  <a:srgbClr val="FF0000"/>
                </a:solidFill>
                <a:latin typeface="楷体" panose="02010609060101010101" pitchFamily="49" charset="-122"/>
                <a:ea typeface="楷体" panose="02010609060101010101" pitchFamily="49" charset="-122"/>
              </a:rPr>
              <a:t>千米，居七国之首</a:t>
            </a:r>
            <a:r>
              <a:rPr lang="en-US" altLang="zh-CN" sz="2400">
                <a:latin typeface="楷体" panose="02010609060101010101" pitchFamily="49" charset="-122"/>
                <a:ea typeface="楷体" panose="02010609060101010101" pitchFamily="49" charset="-122"/>
              </a:rPr>
              <a:t>……</a:t>
            </a:r>
          </a:p>
          <a:p>
            <a:r>
              <a:rPr lang="en-US" altLang="zh-CN" sz="2400">
                <a:latin typeface="楷体" panose="02010609060101010101" pitchFamily="49" charset="-122"/>
                <a:ea typeface="楷体" panose="02010609060101010101" pitchFamily="49" charset="-122"/>
              </a:rPr>
              <a:t>    </a:t>
            </a:r>
            <a:r>
              <a:rPr lang="zh-CN" altLang="en-US" sz="2400">
                <a:latin typeface="楷体" panose="02010609060101010101" pitchFamily="49" charset="-122"/>
                <a:ea typeface="楷体" panose="02010609060101010101" pitchFamily="49" charset="-122"/>
              </a:rPr>
              <a:t>在春秋时代，城市基本是一个具有防御工事的城郭，外有城墙包围，君王的宫殿则位于中心，其规划在于强调城市是君王的防御堡垒。但到了战国时代，城市则普遍以城墙和运河为界，分成两个</a:t>
            </a:r>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甚至多个</a:t>
            </a:r>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区域：一部分是地势高处的王城，宫殿和庙宇就立于其上，</a:t>
            </a:r>
            <a:r>
              <a:rPr lang="zh-CN" altLang="en-US" sz="2400">
                <a:solidFill>
                  <a:srgbClr val="FF0000"/>
                </a:solidFill>
                <a:latin typeface="楷体" panose="02010609060101010101" pitchFamily="49" charset="-122"/>
                <a:ea typeface="楷体" panose="02010609060101010101" pitchFamily="49" charset="-122"/>
              </a:rPr>
              <a:t>另外则是平民区，内有</a:t>
            </a:r>
            <a:r>
              <a:rPr lang="zh-CN" altLang="en-US" sz="2400" smtClean="0">
                <a:solidFill>
                  <a:srgbClr val="FF0000"/>
                </a:solidFill>
                <a:latin typeface="楷体" panose="02010609060101010101" pitchFamily="49" charset="-122"/>
                <a:ea typeface="楷体" panose="02010609060101010101" pitchFamily="49" charset="-122"/>
              </a:rPr>
              <a:t>青铜、铁器、玉器、骨器</a:t>
            </a:r>
            <a:r>
              <a:rPr lang="zh-CN" altLang="en-US" sz="2400">
                <a:solidFill>
                  <a:srgbClr val="FF0000"/>
                </a:solidFill>
                <a:latin typeface="楷体" panose="02010609060101010101" pitchFamily="49" charset="-122"/>
                <a:ea typeface="楷体" panose="02010609060101010101" pitchFamily="49" charset="-122"/>
              </a:rPr>
              <a:t>以及铸币的作坊，居住着工匠，商人及在附近田地耕作的农民。</a:t>
            </a:r>
          </a:p>
          <a:p>
            <a:pPr algn="r"/>
            <a:r>
              <a:rPr lang="en-US" altLang="zh-CN" sz="2000">
                <a:latin typeface="+mn-ea"/>
              </a:rPr>
              <a:t>——</a:t>
            </a:r>
            <a:r>
              <a:rPr lang="zh-CN" altLang="en-US" sz="2000">
                <a:latin typeface="+mn-ea"/>
              </a:rPr>
              <a:t>万志英</a:t>
            </a:r>
            <a:r>
              <a:rPr lang="en-US" altLang="zh-CN" sz="2000">
                <a:latin typeface="+mn-ea"/>
              </a:rPr>
              <a:t>《</a:t>
            </a:r>
            <a:r>
              <a:rPr lang="zh-CN" altLang="en-US" sz="2000">
                <a:latin typeface="+mn-ea"/>
              </a:rPr>
              <a:t>剑桥中国经济史</a:t>
            </a:r>
            <a:r>
              <a:rPr lang="en-US" altLang="zh-CN" sz="2000">
                <a:latin typeface="+mn-ea"/>
              </a:rPr>
              <a:t>》</a:t>
            </a:r>
          </a:p>
        </p:txBody>
      </p:sp>
      <p:sp>
        <p:nvSpPr>
          <p:cNvPr id="9" name="文本框 8"/>
          <p:cNvSpPr txBox="1"/>
          <p:nvPr/>
        </p:nvSpPr>
        <p:spPr>
          <a:xfrm>
            <a:off x="7344410" y="3657600"/>
            <a:ext cx="2194560" cy="46037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zh-CN" altLang="en-US" sz="2400">
                <a:solidFill>
                  <a:srgbClr val="FF0000"/>
                </a:solidFill>
                <a:latin typeface="黑体" panose="02010609060101010101" pitchFamily="49" charset="-122"/>
                <a:ea typeface="黑体" panose="02010609060101010101" pitchFamily="49" charset="-122"/>
              </a:rPr>
              <a:t>更多的大城市</a:t>
            </a:r>
          </a:p>
        </p:txBody>
      </p:sp>
      <p:sp>
        <p:nvSpPr>
          <p:cNvPr id="20" name="文本框 19"/>
          <p:cNvSpPr txBox="1"/>
          <p:nvPr/>
        </p:nvSpPr>
        <p:spPr>
          <a:xfrm>
            <a:off x="4027805" y="6013450"/>
            <a:ext cx="3109595" cy="46037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zh-CN" altLang="en-US" sz="2400">
                <a:solidFill>
                  <a:srgbClr val="FF0000"/>
                </a:solidFill>
                <a:latin typeface="黑体" panose="02010609060101010101" pitchFamily="49" charset="-122"/>
                <a:ea typeface="黑体" panose="02010609060101010101" pitchFamily="49" charset="-122"/>
              </a:rPr>
              <a:t>城市经济功能的发展</a:t>
            </a:r>
          </a:p>
        </p:txBody>
      </p:sp>
      <p:sp>
        <p:nvSpPr>
          <p:cNvPr id="21" name="矩形 20"/>
          <p:cNvSpPr/>
          <p:nvPr/>
        </p:nvSpPr>
        <p:spPr>
          <a:xfrm>
            <a:off x="698999" y="1075853"/>
            <a:ext cx="3570208" cy="461665"/>
          </a:xfrm>
          <a:prstGeom prst="rect">
            <a:avLst/>
          </a:prstGeom>
        </p:spPr>
        <p:txBody>
          <a:bodyPr wrap="none">
            <a:spAutoFit/>
          </a:bodyPr>
          <a:lstStyle/>
          <a:p>
            <a:r>
              <a:rPr lang="en-US" altLang="zh-CN" sz="2400">
                <a:solidFill>
                  <a:schemeClr val="bg1"/>
                </a:solidFill>
                <a:latin typeface="黑体" panose="02010609060101010101" pitchFamily="49" charset="-122"/>
                <a:ea typeface="黑体" panose="02010609060101010101" pitchFamily="49" charset="-122"/>
              </a:rPr>
              <a:t>2.</a:t>
            </a:r>
            <a:r>
              <a:rPr lang="zh-CN" altLang="en-US" sz="2400">
                <a:solidFill>
                  <a:schemeClr val="bg1"/>
                </a:solidFill>
                <a:latin typeface="黑体" panose="02010609060101010101" pitchFamily="49" charset="-122"/>
                <a:ea typeface="黑体" panose="02010609060101010101" pitchFamily="49" charset="-122"/>
              </a:rPr>
              <a:t>工商业发展和城市兴起</a:t>
            </a:r>
          </a:p>
        </p:txBody>
      </p:sp>
      <p:sp>
        <p:nvSpPr>
          <p:cNvPr id="3" name="矩形 2"/>
          <p:cNvSpPr/>
          <p:nvPr/>
        </p:nvSpPr>
        <p:spPr>
          <a:xfrm>
            <a:off x="1626235" y="1886290"/>
            <a:ext cx="8202930" cy="645160"/>
          </a:xfrm>
          <a:prstGeom prst="rect">
            <a:avLst/>
          </a:prstGeom>
        </p:spPr>
        <p:txBody>
          <a:bodyPr wrap="none">
            <a:spAutoFit/>
          </a:bodyPr>
          <a:lstStyle/>
          <a:p>
            <a:pPr indent="400050">
              <a:lnSpc>
                <a:spcPct val="150000"/>
              </a:lnSpc>
            </a:pPr>
            <a:r>
              <a:rPr lang="zh-CN" altLang="zh-CN" sz="2400" kern="100">
                <a:latin typeface="黑体" panose="02010609060101010101" pitchFamily="49" charset="-122"/>
                <a:ea typeface="黑体" panose="02010609060101010101" pitchFamily="49" charset="-122"/>
                <a:cs typeface="Times New Roman" panose="02020603050405020304" pitchFamily="18" charset="0"/>
              </a:rPr>
              <a:t>依据材料分析，春秋战国时期，工商业和城市发展</a:t>
            </a:r>
            <a:r>
              <a:rPr lang="zh-CN" altLang="zh-CN" sz="2400" kern="100" smtClean="0">
                <a:latin typeface="黑体" panose="02010609060101010101" pitchFamily="49" charset="-122"/>
                <a:ea typeface="黑体" panose="02010609060101010101" pitchFamily="49" charset="-122"/>
                <a:cs typeface="Times New Roman" panose="02020603050405020304" pitchFamily="18" charset="0"/>
              </a:rPr>
              <a:t>状况</a:t>
            </a:r>
            <a:r>
              <a:rPr lang="zh-CN" altLang="en-US" sz="2400" kern="100" smtClean="0">
                <a:latin typeface="黑体" panose="02010609060101010101" pitchFamily="49" charset="-122"/>
                <a:ea typeface="黑体" panose="02010609060101010101" pitchFamily="49" charset="-122"/>
                <a:cs typeface="Times New Roman" panose="02020603050405020304" pitchFamily="18" charset="0"/>
              </a:rPr>
              <a:t>？</a:t>
            </a:r>
            <a:endParaRPr lang="zh-CN" altLang="zh-CN" sz="2400" kern="100">
              <a:effectLst/>
              <a:latin typeface="黑体" panose="02010609060101010101" pitchFamily="49" charset="-122"/>
              <a:ea typeface="黑体" panose="02010609060101010101"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1"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0" presetClass="entr" presetSubtype="0" fill="hold" grpId="2" nodeType="click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1"/>
      <p:bldP spid="20" grpId="2"/>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文本框 7">
            <a:hlinkClick action="ppaction://noaction"/>
          </p:cNvPr>
          <p:cNvSpPr txBox="1"/>
          <p:nvPr/>
        </p:nvSpPr>
        <p:spPr>
          <a:xfrm>
            <a:off x="1114425" y="5944172"/>
            <a:ext cx="6295390" cy="521970"/>
          </a:xfrm>
          <a:prstGeom prst="rect">
            <a:avLst/>
          </a:prstGeom>
          <a:solidFill>
            <a:schemeClr val="bg1"/>
          </a:solidFill>
          <a:ln w="9525">
            <a:solidFill>
              <a:srgbClr val="FF0000"/>
            </a:solidFill>
          </a:ln>
        </p:spPr>
        <p:txBody>
          <a:bodyPr wrap="square">
            <a:spAutoFit/>
          </a:bodyPr>
          <a:lstStyle/>
          <a:p>
            <a:pPr indent="0" algn="l"/>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封建经济发展为大一统奠定了经济基础</a:t>
            </a:r>
          </a:p>
        </p:txBody>
      </p:sp>
      <p:sp>
        <p:nvSpPr>
          <p:cNvPr id="1048652" name="文本框 11"/>
          <p:cNvSpPr txBox="1"/>
          <p:nvPr/>
        </p:nvSpPr>
        <p:spPr>
          <a:xfrm>
            <a:off x="535940" y="939165"/>
            <a:ext cx="2723515" cy="521970"/>
          </a:xfrm>
          <a:prstGeom prst="rect">
            <a:avLst/>
          </a:prstGeom>
          <a:noFill/>
          <a:ln w="9525">
            <a:noFill/>
          </a:ln>
        </p:spPr>
        <p:txBody>
          <a:bodyPr wrap="square">
            <a:spAutoFit/>
          </a:bodyPr>
          <a:lstStyle/>
          <a:p>
            <a:pPr>
              <a:buClrTx/>
            </a:pPr>
            <a:r>
              <a:rPr lang="zh-CN" sz="2800" b="1">
                <a:solidFill>
                  <a:srgbClr val="FF0000"/>
                </a:solidFill>
                <a:latin typeface="Arial" panose="020b0604020202020204" pitchFamily="34" charset="0"/>
                <a:ea typeface="楷体_GB2312" pitchFamily="49" charset="-122"/>
              </a:rPr>
              <a:t>社会经济性质：</a:t>
            </a:r>
          </a:p>
        </p:txBody>
      </p:sp>
      <p:sp>
        <p:nvSpPr>
          <p:cNvPr id="10" name="文本框 11"/>
          <p:cNvSpPr txBox="1"/>
          <p:nvPr/>
        </p:nvSpPr>
        <p:spPr>
          <a:xfrm>
            <a:off x="2943399" y="953969"/>
            <a:ext cx="7388880" cy="523220"/>
          </a:xfrm>
          <a:prstGeom prst="rect">
            <a:avLst/>
          </a:prstGeom>
          <a:noFill/>
          <a:ln w="9525">
            <a:noFill/>
          </a:ln>
        </p:spPr>
        <p:txBody>
          <a:bodyPr wrap="square">
            <a:spAutoFit/>
          </a:bodyPr>
          <a:lstStyle/>
          <a:p>
            <a:pPr>
              <a:buClrTx/>
            </a:pPr>
            <a:r>
              <a:rPr lang="zh-CN" sz="2800" b="1">
                <a:solidFill>
                  <a:schemeClr val="tx1"/>
                </a:solidFill>
                <a:latin typeface="Arial" panose="020b0604020202020204" pitchFamily="34" charset="0"/>
                <a:ea typeface="楷体_GB2312" pitchFamily="49" charset="-122"/>
              </a:rPr>
              <a:t>从</a:t>
            </a:r>
            <a:r>
              <a:rPr lang="zh-CN" sz="2800" b="1">
                <a:solidFill>
                  <a:srgbClr val="FF0000"/>
                </a:solidFill>
                <a:latin typeface="Arial" panose="020b0604020202020204" pitchFamily="34" charset="0"/>
                <a:ea typeface="楷体_GB2312" pitchFamily="49" charset="-122"/>
              </a:rPr>
              <a:t>奴隶制经济</a:t>
            </a:r>
            <a:r>
              <a:rPr lang="zh-CN" sz="2800" b="1">
                <a:solidFill>
                  <a:schemeClr val="tx1"/>
                </a:solidFill>
                <a:latin typeface="Arial" panose="020b0604020202020204" pitchFamily="34" charset="0"/>
                <a:ea typeface="楷体_GB2312" pitchFamily="49" charset="-122"/>
              </a:rPr>
              <a:t>过渡到</a:t>
            </a:r>
            <a:r>
              <a:rPr lang="zh-CN" sz="2800" b="1">
                <a:solidFill>
                  <a:srgbClr val="FF0000"/>
                </a:solidFill>
                <a:latin typeface="Arial" panose="020b0604020202020204" pitchFamily="34" charset="0"/>
                <a:ea typeface="楷体_GB2312" pitchFamily="49" charset="-122"/>
              </a:rPr>
              <a:t>封建社会经济</a:t>
            </a:r>
          </a:p>
        </p:txBody>
      </p:sp>
      <p:sp>
        <p:nvSpPr>
          <p:cNvPr id="12" name="文本框 11"/>
          <p:cNvSpPr txBox="1"/>
          <p:nvPr/>
        </p:nvSpPr>
        <p:spPr>
          <a:xfrm>
            <a:off x="1075646" y="1970892"/>
            <a:ext cx="1315085" cy="521970"/>
          </a:xfrm>
          <a:prstGeom prst="rect">
            <a:avLst/>
          </a:prstGeom>
          <a:noFill/>
          <a:ln w="9525">
            <a:noFill/>
          </a:ln>
        </p:spPr>
        <p:txBody>
          <a:bodyPr wrap="square">
            <a:spAutoFit/>
          </a:bodyPr>
          <a:lstStyle/>
          <a:p>
            <a:pPr algn="ctr">
              <a:buClrTx/>
            </a:pPr>
            <a:r>
              <a:rPr lang="zh-CN" sz="2800" b="1">
                <a:solidFill>
                  <a:srgbClr val="FF0000"/>
                </a:solidFill>
                <a:latin typeface="Arial" panose="020b0604020202020204" pitchFamily="34" charset="0"/>
                <a:ea typeface="楷体_GB2312" pitchFamily="49" charset="-122"/>
              </a:rPr>
              <a:t>农业</a:t>
            </a:r>
          </a:p>
        </p:txBody>
      </p:sp>
      <p:sp>
        <p:nvSpPr>
          <p:cNvPr id="14" name="文本框 11"/>
          <p:cNvSpPr txBox="1"/>
          <p:nvPr/>
        </p:nvSpPr>
        <p:spPr>
          <a:xfrm>
            <a:off x="2390731" y="1477686"/>
            <a:ext cx="4320540" cy="460375"/>
          </a:xfrm>
          <a:prstGeom prst="rect">
            <a:avLst/>
          </a:prstGeom>
          <a:noFill/>
          <a:ln w="9525">
            <a:noFill/>
          </a:ln>
        </p:spPr>
        <p:txBody>
          <a:bodyPr wrap="square">
            <a:spAutoFit/>
          </a:bodyPr>
          <a:lstStyle/>
          <a:p>
            <a:pPr>
              <a:buClrTx/>
            </a:pPr>
            <a:r>
              <a:rPr lang="zh-CN" sz="2400" b="1">
                <a:solidFill>
                  <a:schemeClr val="tx1"/>
                </a:solidFill>
                <a:latin typeface="Arial" panose="020b0604020202020204" pitchFamily="34" charset="0"/>
                <a:ea typeface="楷体_GB2312" pitchFamily="49" charset="-122"/>
              </a:rPr>
              <a:t>土地制度</a:t>
            </a:r>
            <a:r>
              <a:rPr lang="en-US" altLang="zh-CN" sz="2400" b="1">
                <a:solidFill>
                  <a:schemeClr val="tx1"/>
                </a:solidFill>
                <a:latin typeface="Arial" panose="020b0604020202020204" pitchFamily="34" charset="0"/>
                <a:ea typeface="楷体_GB2312" pitchFamily="49" charset="-122"/>
              </a:rPr>
              <a:t>—</a:t>
            </a:r>
            <a:r>
              <a:rPr lang="zh-CN" altLang="en-US" sz="2400" b="1">
                <a:solidFill>
                  <a:srgbClr val="FF0000"/>
                </a:solidFill>
                <a:latin typeface="Arial" panose="020b0604020202020204" pitchFamily="34" charset="0"/>
                <a:ea typeface="楷体_GB2312" pitchFamily="49" charset="-122"/>
              </a:rPr>
              <a:t>土地私有制</a:t>
            </a:r>
          </a:p>
        </p:txBody>
      </p:sp>
      <p:sp>
        <p:nvSpPr>
          <p:cNvPr id="15" name="文本框 11"/>
          <p:cNvSpPr txBox="1"/>
          <p:nvPr/>
        </p:nvSpPr>
        <p:spPr>
          <a:xfrm>
            <a:off x="2390731" y="1951130"/>
            <a:ext cx="4806950" cy="460375"/>
          </a:xfrm>
          <a:prstGeom prst="rect">
            <a:avLst/>
          </a:prstGeom>
          <a:noFill/>
          <a:ln w="9525">
            <a:noFill/>
          </a:ln>
        </p:spPr>
        <p:txBody>
          <a:bodyPr wrap="square">
            <a:spAutoFit/>
          </a:bodyPr>
          <a:lstStyle/>
          <a:p>
            <a:pPr>
              <a:buClrTx/>
            </a:pPr>
            <a:r>
              <a:rPr lang="zh-CN" sz="2400" b="1">
                <a:solidFill>
                  <a:schemeClr val="tx1"/>
                </a:solidFill>
                <a:latin typeface="Arial" panose="020b0604020202020204" pitchFamily="34" charset="0"/>
                <a:ea typeface="楷体_GB2312" pitchFamily="49" charset="-122"/>
              </a:rPr>
              <a:t>生产方式</a:t>
            </a:r>
            <a:r>
              <a:rPr lang="en-US" altLang="zh-CN" sz="2400" b="1">
                <a:solidFill>
                  <a:schemeClr val="tx1"/>
                </a:solidFill>
                <a:latin typeface="Arial" panose="020b0604020202020204" pitchFamily="34" charset="0"/>
                <a:ea typeface="楷体_GB2312" pitchFamily="49" charset="-122"/>
              </a:rPr>
              <a:t>—</a:t>
            </a:r>
            <a:r>
              <a:rPr lang="zh-CN" altLang="en-US" sz="2400" b="1">
                <a:solidFill>
                  <a:srgbClr val="FF0000"/>
                </a:solidFill>
                <a:latin typeface="Arial" panose="020b0604020202020204" pitchFamily="34" charset="0"/>
                <a:ea typeface="楷体_GB2312" pitchFamily="49" charset="-122"/>
              </a:rPr>
              <a:t>个体小农经济</a:t>
            </a:r>
          </a:p>
        </p:txBody>
      </p:sp>
      <p:sp>
        <p:nvSpPr>
          <p:cNvPr id="16" name="文本框 11"/>
          <p:cNvSpPr txBox="1"/>
          <p:nvPr/>
        </p:nvSpPr>
        <p:spPr>
          <a:xfrm>
            <a:off x="918902" y="3384616"/>
            <a:ext cx="1315085" cy="521970"/>
          </a:xfrm>
          <a:prstGeom prst="rect">
            <a:avLst/>
          </a:prstGeom>
          <a:noFill/>
          <a:ln w="9525">
            <a:noFill/>
          </a:ln>
        </p:spPr>
        <p:txBody>
          <a:bodyPr wrap="square">
            <a:spAutoFit/>
          </a:bodyPr>
          <a:lstStyle/>
          <a:p>
            <a:pPr algn="ctr">
              <a:buClrTx/>
            </a:pPr>
            <a:r>
              <a:rPr lang="zh-CN" sz="2800" b="1">
                <a:solidFill>
                  <a:srgbClr val="FF0000"/>
                </a:solidFill>
                <a:latin typeface="Arial" panose="020b0604020202020204" pitchFamily="34" charset="0"/>
                <a:ea typeface="楷体_GB2312" pitchFamily="49" charset="-122"/>
              </a:rPr>
              <a:t>手工业</a:t>
            </a:r>
          </a:p>
        </p:txBody>
      </p:sp>
      <p:sp>
        <p:nvSpPr>
          <p:cNvPr id="1048648" name="左大括号 6"/>
          <p:cNvSpPr/>
          <p:nvPr/>
        </p:nvSpPr>
        <p:spPr>
          <a:xfrm>
            <a:off x="2086033" y="1470949"/>
            <a:ext cx="324087" cy="1580536"/>
          </a:xfrm>
          <a:prstGeom prst="leftBrace">
            <a:avLst>
              <a:gd name="adj1" fmla="val 33241"/>
              <a:gd name="adj2" fmla="val 50000"/>
            </a:avLst>
          </a:prstGeom>
          <a:noFill/>
          <a:ln w="25400" cap="flat" cmpd="sng">
            <a:solidFill>
              <a:srgbClr val="FF0000"/>
            </a:solidFill>
            <a:prstDash val="solid"/>
            <a:headEnd type="none" w="med" len="med"/>
            <a:tailEnd type="none" w="med" len="med"/>
          </a:ln>
        </p:spPr>
        <p:txBody>
          <a:bodyPr/>
          <a:lstStyle/>
          <a:p>
            <a:endParaRPr lang="zh-CN" altLang="en-US"/>
          </a:p>
        </p:txBody>
      </p:sp>
      <p:sp>
        <p:nvSpPr>
          <p:cNvPr id="19" name="文本框 11"/>
          <p:cNvSpPr txBox="1"/>
          <p:nvPr/>
        </p:nvSpPr>
        <p:spPr>
          <a:xfrm>
            <a:off x="2383755" y="2414109"/>
            <a:ext cx="6677660" cy="460375"/>
          </a:xfrm>
          <a:prstGeom prst="rect">
            <a:avLst/>
          </a:prstGeom>
          <a:noFill/>
          <a:ln w="9525">
            <a:noFill/>
          </a:ln>
        </p:spPr>
        <p:txBody>
          <a:bodyPr wrap="square">
            <a:spAutoFit/>
          </a:bodyPr>
          <a:lstStyle/>
          <a:p>
            <a:pPr>
              <a:buClrTx/>
            </a:pPr>
            <a:r>
              <a:rPr lang="zh-CN" sz="2400" b="1">
                <a:solidFill>
                  <a:schemeClr val="tx1"/>
                </a:solidFill>
                <a:latin typeface="Arial" panose="020b0604020202020204" pitchFamily="34" charset="0"/>
                <a:ea typeface="楷体_GB2312" pitchFamily="49" charset="-122"/>
              </a:rPr>
              <a:t>生产工具、技术</a:t>
            </a:r>
            <a:r>
              <a:rPr lang="en-US" altLang="zh-CN" sz="2400" b="1">
                <a:solidFill>
                  <a:schemeClr val="tx1"/>
                </a:solidFill>
                <a:latin typeface="Arial" panose="020b0604020202020204" pitchFamily="34" charset="0"/>
                <a:ea typeface="楷体_GB2312" pitchFamily="49" charset="-122"/>
              </a:rPr>
              <a:t>—</a:t>
            </a:r>
            <a:r>
              <a:rPr lang="zh-CN" altLang="en-US" sz="2400" b="1">
                <a:solidFill>
                  <a:srgbClr val="FF0000"/>
                </a:solidFill>
                <a:latin typeface="Arial" panose="020b0604020202020204" pitchFamily="34" charset="0"/>
                <a:ea typeface="楷体_GB2312" pitchFamily="49" charset="-122"/>
              </a:rPr>
              <a:t>铁农具、牛耕</a:t>
            </a:r>
          </a:p>
        </p:txBody>
      </p:sp>
      <p:sp>
        <p:nvSpPr>
          <p:cNvPr id="4" name="文本框 11"/>
          <p:cNvSpPr txBox="1"/>
          <p:nvPr/>
        </p:nvSpPr>
        <p:spPr>
          <a:xfrm>
            <a:off x="2383755" y="2871378"/>
            <a:ext cx="4681855" cy="460375"/>
          </a:xfrm>
          <a:prstGeom prst="rect">
            <a:avLst/>
          </a:prstGeom>
          <a:noFill/>
          <a:ln w="9525">
            <a:noFill/>
          </a:ln>
        </p:spPr>
        <p:txBody>
          <a:bodyPr wrap="square">
            <a:spAutoFit/>
          </a:bodyPr>
          <a:lstStyle/>
          <a:p>
            <a:pPr>
              <a:buClrTx/>
            </a:pPr>
            <a:r>
              <a:rPr lang="zh-CN" sz="2400" b="1">
                <a:solidFill>
                  <a:schemeClr val="tx1"/>
                </a:solidFill>
                <a:latin typeface="Arial" panose="020b0604020202020204" pitchFamily="34" charset="0"/>
                <a:ea typeface="楷体_GB2312" pitchFamily="49" charset="-122"/>
              </a:rPr>
              <a:t>兴修水利</a:t>
            </a:r>
            <a:r>
              <a:rPr lang="en-US" altLang="zh-CN" sz="2400" b="1">
                <a:solidFill>
                  <a:schemeClr val="tx1"/>
                </a:solidFill>
                <a:latin typeface="Arial" panose="020b0604020202020204" pitchFamily="34" charset="0"/>
                <a:ea typeface="楷体_GB2312" pitchFamily="49" charset="-122"/>
              </a:rPr>
              <a:t>——</a:t>
            </a:r>
            <a:r>
              <a:rPr lang="zh-CN" altLang="en-US" sz="2400" b="1">
                <a:solidFill>
                  <a:srgbClr val="FF0000"/>
                </a:solidFill>
                <a:latin typeface="Arial" panose="020b0604020202020204" pitchFamily="34" charset="0"/>
                <a:ea typeface="楷体_GB2312" pitchFamily="49" charset="-122"/>
              </a:rPr>
              <a:t>都江堰、郑国渠等</a:t>
            </a:r>
          </a:p>
        </p:txBody>
      </p:sp>
      <p:sp>
        <p:nvSpPr>
          <p:cNvPr id="5" name="文本框 11"/>
          <p:cNvSpPr txBox="1"/>
          <p:nvPr/>
        </p:nvSpPr>
        <p:spPr>
          <a:xfrm>
            <a:off x="2390731" y="3364990"/>
            <a:ext cx="1958975" cy="460375"/>
          </a:xfrm>
          <a:prstGeom prst="rect">
            <a:avLst/>
          </a:prstGeom>
          <a:noFill/>
          <a:ln w="9525">
            <a:noFill/>
          </a:ln>
        </p:spPr>
        <p:txBody>
          <a:bodyPr wrap="square">
            <a:spAutoFit/>
          </a:bodyPr>
          <a:lstStyle/>
          <a:p>
            <a:pPr>
              <a:buClrTx/>
            </a:pPr>
            <a:r>
              <a:rPr lang="zh-CN" sz="2400" b="1">
                <a:solidFill>
                  <a:schemeClr val="tx1"/>
                </a:solidFill>
                <a:latin typeface="Arial" panose="020b0604020202020204" pitchFamily="34" charset="0"/>
                <a:ea typeface="楷体_GB2312" pitchFamily="49" charset="-122"/>
              </a:rPr>
              <a:t>冶铁业</a:t>
            </a:r>
            <a:endParaRPr lang="zh-CN" sz="2400" b="1">
              <a:solidFill>
                <a:srgbClr val="FF0000"/>
              </a:solidFill>
              <a:latin typeface="Arial" panose="020b0604020202020204" pitchFamily="34" charset="0"/>
              <a:ea typeface="楷体_GB2312" pitchFamily="49" charset="-122"/>
            </a:endParaRPr>
          </a:p>
        </p:txBody>
      </p:sp>
      <p:sp>
        <p:nvSpPr>
          <p:cNvPr id="9" name="文本框 11"/>
          <p:cNvSpPr txBox="1"/>
          <p:nvPr/>
        </p:nvSpPr>
        <p:spPr>
          <a:xfrm>
            <a:off x="2371390" y="3806515"/>
            <a:ext cx="4161790" cy="460375"/>
          </a:xfrm>
          <a:prstGeom prst="rect">
            <a:avLst/>
          </a:prstGeom>
          <a:noFill/>
          <a:ln w="9525">
            <a:noFill/>
          </a:ln>
        </p:spPr>
        <p:txBody>
          <a:bodyPr wrap="square">
            <a:spAutoFit/>
          </a:bodyPr>
          <a:lstStyle/>
          <a:p>
            <a:pPr>
              <a:buClrTx/>
            </a:pPr>
            <a:r>
              <a:rPr lang="zh-CN" sz="2400" b="1">
                <a:solidFill>
                  <a:schemeClr val="tx1"/>
                </a:solidFill>
                <a:latin typeface="Arial" panose="020b0604020202020204" pitchFamily="34" charset="0"/>
                <a:ea typeface="楷体_GB2312" pitchFamily="49" charset="-122"/>
              </a:rPr>
              <a:t>战国时，手工业分工更加细密</a:t>
            </a:r>
          </a:p>
        </p:txBody>
      </p:sp>
      <p:sp>
        <p:nvSpPr>
          <p:cNvPr id="11" name="文本框 11"/>
          <p:cNvSpPr txBox="1"/>
          <p:nvPr/>
        </p:nvSpPr>
        <p:spPr>
          <a:xfrm>
            <a:off x="1114425" y="4511814"/>
            <a:ext cx="1315085" cy="521970"/>
          </a:xfrm>
          <a:prstGeom prst="rect">
            <a:avLst/>
          </a:prstGeom>
          <a:noFill/>
          <a:ln w="9525">
            <a:noFill/>
          </a:ln>
        </p:spPr>
        <p:txBody>
          <a:bodyPr wrap="square">
            <a:spAutoFit/>
          </a:bodyPr>
          <a:lstStyle/>
          <a:p>
            <a:pPr algn="ctr">
              <a:buClrTx/>
            </a:pPr>
            <a:r>
              <a:rPr lang="zh-CN" sz="2800" b="1">
                <a:solidFill>
                  <a:srgbClr val="FF0000"/>
                </a:solidFill>
                <a:latin typeface="Arial" panose="020b0604020202020204" pitchFamily="34" charset="0"/>
                <a:ea typeface="楷体_GB2312" pitchFamily="49" charset="-122"/>
              </a:rPr>
              <a:t>商业</a:t>
            </a:r>
          </a:p>
        </p:txBody>
      </p:sp>
      <p:sp>
        <p:nvSpPr>
          <p:cNvPr id="13" name="左大括号 12"/>
          <p:cNvSpPr/>
          <p:nvPr/>
        </p:nvSpPr>
        <p:spPr>
          <a:xfrm>
            <a:off x="2165941" y="3473458"/>
            <a:ext cx="224790" cy="666115"/>
          </a:xfrm>
          <a:prstGeom prst="leftBrace">
            <a:avLst>
              <a:gd name="adj1" fmla="val 33241"/>
              <a:gd name="adj2" fmla="val 50000"/>
            </a:avLst>
          </a:prstGeom>
          <a:noFill/>
          <a:ln w="25400" cap="flat" cmpd="sng">
            <a:solidFill>
              <a:srgbClr val="FF0000"/>
            </a:solidFill>
            <a:prstDash val="solid"/>
            <a:headEnd type="none" w="med" len="med"/>
            <a:tailEnd type="none" w="med" len="med"/>
          </a:ln>
        </p:spPr>
        <p:txBody>
          <a:bodyPr/>
          <a:lstStyle/>
          <a:p>
            <a:endParaRPr lang="zh-CN" altLang="en-US"/>
          </a:p>
        </p:txBody>
      </p:sp>
      <p:sp>
        <p:nvSpPr>
          <p:cNvPr id="23" name="文本框 11"/>
          <p:cNvSpPr txBox="1"/>
          <p:nvPr/>
        </p:nvSpPr>
        <p:spPr>
          <a:xfrm>
            <a:off x="2383755" y="4384147"/>
            <a:ext cx="3555365" cy="460375"/>
          </a:xfrm>
          <a:prstGeom prst="rect">
            <a:avLst/>
          </a:prstGeom>
          <a:noFill/>
          <a:ln w="9525">
            <a:noFill/>
          </a:ln>
        </p:spPr>
        <p:txBody>
          <a:bodyPr wrap="square">
            <a:spAutoFit/>
          </a:bodyPr>
          <a:lstStyle/>
          <a:p>
            <a:pPr>
              <a:buClrTx/>
            </a:pPr>
            <a:r>
              <a:rPr lang="zh-CN" sz="2400" b="1">
                <a:solidFill>
                  <a:schemeClr val="tx1"/>
                </a:solidFill>
                <a:latin typeface="Arial" panose="020b0604020202020204" pitchFamily="34" charset="0"/>
                <a:ea typeface="楷体_GB2312" pitchFamily="49" charset="-122"/>
              </a:rPr>
              <a:t>货币流通广泛</a:t>
            </a:r>
            <a:endParaRPr lang="zh-CN" sz="2400" b="1">
              <a:solidFill>
                <a:srgbClr val="FF0000"/>
              </a:solidFill>
              <a:latin typeface="Arial" panose="020b0604020202020204" pitchFamily="34" charset="0"/>
              <a:ea typeface="楷体_GB2312" pitchFamily="49" charset="-122"/>
            </a:endParaRPr>
          </a:p>
        </p:txBody>
      </p:sp>
      <p:sp>
        <p:nvSpPr>
          <p:cNvPr id="24" name="文本框 11"/>
          <p:cNvSpPr txBox="1"/>
          <p:nvPr/>
        </p:nvSpPr>
        <p:spPr>
          <a:xfrm>
            <a:off x="2390731" y="4803596"/>
            <a:ext cx="4161790" cy="460375"/>
          </a:xfrm>
          <a:prstGeom prst="rect">
            <a:avLst/>
          </a:prstGeom>
          <a:noFill/>
          <a:ln w="9525">
            <a:noFill/>
          </a:ln>
        </p:spPr>
        <p:txBody>
          <a:bodyPr wrap="square">
            <a:spAutoFit/>
          </a:bodyPr>
          <a:lstStyle/>
          <a:p>
            <a:pPr>
              <a:buClrTx/>
            </a:pPr>
            <a:r>
              <a:rPr lang="zh-CN" sz="2400" b="1">
                <a:solidFill>
                  <a:schemeClr val="tx1"/>
                </a:solidFill>
                <a:latin typeface="Arial" panose="020b0604020202020204" pitchFamily="34" charset="0"/>
                <a:ea typeface="楷体_GB2312" pitchFamily="49" charset="-122"/>
              </a:rPr>
              <a:t>涌现一批中心城市</a:t>
            </a:r>
          </a:p>
        </p:txBody>
      </p:sp>
      <p:sp>
        <p:nvSpPr>
          <p:cNvPr id="25" name="左大括号 24"/>
          <p:cNvSpPr/>
          <p:nvPr/>
        </p:nvSpPr>
        <p:spPr>
          <a:xfrm>
            <a:off x="2133238" y="4425814"/>
            <a:ext cx="290195" cy="739140"/>
          </a:xfrm>
          <a:prstGeom prst="leftBrace">
            <a:avLst>
              <a:gd name="adj1" fmla="val 33241"/>
              <a:gd name="adj2" fmla="val 50000"/>
            </a:avLst>
          </a:prstGeom>
          <a:noFill/>
          <a:ln w="25400" cap="flat" cmpd="sng">
            <a:solidFill>
              <a:srgbClr val="FF0000"/>
            </a:solidFill>
            <a:prstDash val="solid"/>
            <a:headEnd type="none" w="med" len="med"/>
            <a:tailEnd type="none" w="med" len="med"/>
          </a:ln>
        </p:spPr>
        <p:txBody>
          <a:bodyPr/>
          <a:lstStyle/>
          <a:p>
            <a:endParaRPr lang="zh-CN" altLang="en-US"/>
          </a:p>
        </p:txBody>
      </p:sp>
      <p:pic>
        <p:nvPicPr>
          <p:cNvPr id="26" name="图片 25"/>
          <p:cNvPicPr>
            <a:picLocks noChangeAspect="1"/>
          </p:cNvPicPr>
          <p:nvPr/>
        </p:nvPicPr>
        <p:blipFill>
          <a:blip r:embed="rId3"/>
          <a:stretch>
            <a:fillRect/>
          </a:stretch>
        </p:blipFill>
        <p:spPr>
          <a:xfrm>
            <a:off x="7782548" y="4701959"/>
            <a:ext cx="4128770" cy="1734185"/>
          </a:xfrm>
          <a:prstGeom prst="rect">
            <a:avLst/>
          </a:prstGeom>
        </p:spPr>
      </p:pic>
      <p:pic>
        <p:nvPicPr>
          <p:cNvPr id="28" name="图片 27"/>
          <p:cNvPicPr>
            <a:picLocks noChangeAspect="1"/>
          </p:cNvPicPr>
          <p:nvPr/>
        </p:nvPicPr>
        <p:blipFill>
          <a:blip r:embed="rId4"/>
          <a:stretch>
            <a:fillRect/>
          </a:stretch>
        </p:blipFill>
        <p:spPr>
          <a:xfrm>
            <a:off x="8770374" y="264400"/>
            <a:ext cx="3123811" cy="1759365"/>
          </a:xfrm>
          <a:prstGeom prst="rect">
            <a:avLst/>
          </a:prstGeom>
        </p:spPr>
      </p:pic>
      <p:pic>
        <p:nvPicPr>
          <p:cNvPr id="29" name="图片 28"/>
          <p:cNvPicPr>
            <a:picLocks noChangeAspect="1"/>
          </p:cNvPicPr>
          <p:nvPr/>
        </p:nvPicPr>
        <p:blipFill>
          <a:blip r:embed="rId5"/>
          <a:stretch>
            <a:fillRect/>
          </a:stretch>
        </p:blipFill>
        <p:spPr>
          <a:xfrm>
            <a:off x="8241030" y="2181225"/>
            <a:ext cx="3653155" cy="2085975"/>
          </a:xfrm>
          <a:prstGeom prst="rect">
            <a:avLst/>
          </a:prstGeom>
        </p:spPr>
      </p:pic>
      <p:sp>
        <p:nvSpPr>
          <p:cNvPr id="3" name="文本框 2"/>
          <p:cNvSpPr txBox="1"/>
          <p:nvPr/>
        </p:nvSpPr>
        <p:spPr>
          <a:xfrm>
            <a:off x="741692" y="5284612"/>
            <a:ext cx="4648977" cy="523220"/>
          </a:xfrm>
          <a:prstGeom prst="rect">
            <a:avLst/>
          </a:prstGeom>
          <a:noFill/>
        </p:spPr>
        <p:txBody>
          <a:bodyPr wrap="square" rtlCol="0">
            <a:spAutoFit/>
          </a:bodyPr>
          <a:lstStyle/>
          <a:p>
            <a:r>
              <a:rPr lang="zh-CN" altLang="en-US" sz="2800" b="1">
                <a:solidFill>
                  <a:srgbClr val="FF0000"/>
                </a:solidFill>
                <a:latin typeface="Arial" panose="020b0604020202020204" pitchFamily="34" charset="0"/>
                <a:ea typeface="楷体_GB2312" pitchFamily="49" charset="-122"/>
              </a:rPr>
              <a:t>经济政策：</a:t>
            </a:r>
            <a:r>
              <a:rPr lang="zh-CN" altLang="en-US" sz="2400" b="1">
                <a:latin typeface="Arial" panose="020b0604020202020204" pitchFamily="34" charset="0"/>
                <a:ea typeface="楷体_GB2312" pitchFamily="49" charset="-122"/>
              </a:rPr>
              <a:t>重农抑商</a:t>
            </a:r>
          </a:p>
        </p:txBody>
      </p:sp>
      <p:sp>
        <p:nvSpPr>
          <p:cNvPr id="2" name="文本框 3">
            <a:hlinkClick action="ppaction://noaction"/>
          </p:cNvPr>
          <p:cNvSpPr txBox="1"/>
          <p:nvPr/>
        </p:nvSpPr>
        <p:spPr>
          <a:xfrm>
            <a:off x="2428875" y="100330"/>
            <a:ext cx="3290570" cy="583565"/>
          </a:xfrm>
          <a:prstGeom prst="rect">
            <a:avLst/>
          </a:prstGeom>
          <a:solidFill>
            <a:schemeClr val="bg1">
              <a:lumMod val="85000"/>
            </a:schemeClr>
          </a:solidFill>
          <a:ln w="9525">
            <a:solidFill>
              <a:srgbClr val="FF0000"/>
            </a:solidFill>
          </a:ln>
        </p:spPr>
        <p:txBody>
          <a:bodyPr wrap="square">
            <a:spAutoFit/>
          </a:bodyPr>
          <a:lstStyle/>
          <a:p>
            <a:pPr indent="0" algn="ctr"/>
            <a:r>
              <a:rPr lang="zh-CN" sz="3200" b="1">
                <a:solidFill>
                  <a:srgbClr val="FF0000"/>
                </a:solidFill>
                <a:latin typeface="+mj-ea"/>
                <a:ea typeface="+mj-ea"/>
                <a:cs typeface="宋体" panose="02010600030101010101" pitchFamily="2" charset="-122"/>
                <a:sym typeface="+mn-ea"/>
              </a:rPr>
              <a:t>经济小总结</a:t>
            </a:r>
          </a:p>
        </p:txBody>
      </p:sp>
    </p:spTree>
    <p:custDataLst>
      <p:tags r:id="rId6"/>
    </p:custDataLst>
  </p:cSld>
  <p:clrMapOvr>
    <a:masterClrMapping/>
  </p:clrMapOvr>
  <p:transition spd="slow">
    <p:dissolve/>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9"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6253" y="870177"/>
            <a:ext cx="5281863"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ctrTitle"/>
          </p:nvPr>
        </p:nvSpPr>
        <p:spPr>
          <a:xfrm>
            <a:off x="838200" y="44889"/>
            <a:ext cx="10515600" cy="822960"/>
          </a:xfrm>
        </p:spPr>
        <p:txBody>
          <a:bodyPr>
            <a:normAutofit/>
          </a:bodyPr>
          <a:lstStyle/>
          <a:p>
            <a:pPr algn="l"/>
            <a:r>
              <a:rPr lang="zh-CN" altLang="en-US" smtClean="0">
                <a:latin typeface="黑体" panose="02010609060101010101" pitchFamily="49" charset="-122"/>
              </a:rPr>
              <a:t>二、经济</a:t>
            </a:r>
            <a:r>
              <a:rPr lang="zh-CN" altLang="en-US">
                <a:latin typeface="黑体" panose="02010609060101010101" pitchFamily="49" charset="-122"/>
              </a:rPr>
              <a:t>发展与变法运动</a:t>
            </a:r>
            <a:endParaRPr lang="zh-CN" altLang="en-US"/>
          </a:p>
        </p:txBody>
      </p:sp>
      <p:sp>
        <p:nvSpPr>
          <p:cNvPr id="19" name="矩形 18"/>
          <p:cNvSpPr/>
          <p:nvPr/>
        </p:nvSpPr>
        <p:spPr>
          <a:xfrm>
            <a:off x="706412" y="1018148"/>
            <a:ext cx="1723549" cy="46166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变法运动</a:t>
            </a:r>
            <a:endPar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endParaRPr>
          </a:p>
        </p:txBody>
      </p:sp>
      <p:sp>
        <p:nvSpPr>
          <p:cNvPr id="3" name="矩形 2"/>
          <p:cNvSpPr/>
          <p:nvPr/>
        </p:nvSpPr>
        <p:spPr>
          <a:xfrm>
            <a:off x="372745" y="2820670"/>
            <a:ext cx="11448415" cy="1322070"/>
          </a:xfrm>
          <a:prstGeom prst="rect">
            <a:avLst/>
          </a:prstGeom>
          <a:ln w="38100">
            <a:solidFill>
              <a:schemeClr val="tx1"/>
            </a:solidFill>
          </a:ln>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    战国时期的国家形态，已逐渐演变为“跨区域”的地域性国家；列国疆域内的居民，也不再是宗法等级制下的“小国寡民”状态，而表现为</a:t>
            </a:r>
            <a:r>
              <a:rPr kumimoji="0" lang="zh-CN" altLang="en-US" sz="2000" b="0" i="0" u="sng"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“多</a:t>
            </a:r>
            <a:r>
              <a:rPr kumimoji="0" lang="zh-CN" altLang="en-US" sz="2000" b="0" i="0" u="sng" strike="noStrike" kern="1200" cap="none" spc="0" normalizeH="0" baseline="0" noProof="0" smtClean="0">
                <a:ln>
                  <a:noFill/>
                </a:ln>
                <a:solidFill>
                  <a:prstClr val="black"/>
                </a:solidFill>
                <a:effectLst/>
                <a:uLnTx/>
                <a:uFillTx/>
                <a:latin typeface="楷体" panose="02010609060101010101" pitchFamily="49" charset="-122"/>
                <a:ea typeface="楷体" panose="02010609060101010101" pitchFamily="49" charset="-122"/>
              </a:rPr>
              <a:t>地域、多</a:t>
            </a:r>
            <a:r>
              <a:rPr kumimoji="0" lang="zh-CN" altLang="en-US" sz="2000" b="0" i="0" u="sng"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族群”</a:t>
            </a:r>
            <a:r>
              <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的特点，</a:t>
            </a:r>
            <a:r>
              <a:rPr kumimoji="0" lang="zh-CN" altLang="en-US" sz="2000" b="0" i="0" u="sng"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人口构成</a:t>
            </a:r>
            <a:r>
              <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远较前代要</a:t>
            </a:r>
            <a:r>
              <a:rPr kumimoji="0" lang="zh-CN" altLang="en-US" sz="2000" b="0" i="0" u="sng"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复杂</a:t>
            </a:r>
            <a:r>
              <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得多。随着疆域扩展和人口增加，各国人口迁徙流动的规模及频率都日益加大，以古代村社为代表的“邑落”</a:t>
            </a:r>
            <a:r>
              <a:rPr kumimoji="0" lang="zh-CN" altLang="en-US" sz="2000" b="0" i="0" u="sng"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社会结构越来越不适应战国形势</a:t>
            </a:r>
            <a:r>
              <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的要求。</a:t>
            </a:r>
            <a:r>
              <a:rPr lang="en-US" altLang="zh-CN" sz="2000">
                <a:solidFill>
                  <a:prstClr val="black"/>
                </a:solidFill>
                <a:latin typeface="楷体" panose="02010609060101010101" pitchFamily="49" charset="-122"/>
                <a:ea typeface="楷体" panose="02010609060101010101" pitchFamily="49" charset="-122"/>
              </a:rPr>
              <a:t>——</a:t>
            </a:r>
            <a:r>
              <a:rPr lang="zh-CN" altLang="en-US" sz="2000">
                <a:solidFill>
                  <a:prstClr val="black"/>
                </a:solidFill>
                <a:latin typeface="楷体" panose="02010609060101010101" pitchFamily="49" charset="-122"/>
                <a:ea typeface="楷体" panose="02010609060101010101" pitchFamily="49" charset="-122"/>
              </a:rPr>
              <a:t>摘编自于凯</a:t>
            </a:r>
            <a:r>
              <a:rPr lang="en-US" altLang="zh-CN" sz="2000">
                <a:solidFill>
                  <a:prstClr val="black"/>
                </a:solidFill>
                <a:latin typeface="楷体" panose="02010609060101010101" pitchFamily="49" charset="-122"/>
                <a:ea typeface="楷体" panose="02010609060101010101" pitchFamily="49" charset="-122"/>
              </a:rPr>
              <a:t>《</a:t>
            </a:r>
            <a:r>
              <a:rPr lang="zh-CN" altLang="en-US" sz="2000">
                <a:solidFill>
                  <a:prstClr val="black"/>
                </a:solidFill>
                <a:latin typeface="楷体" panose="02010609060101010101" pitchFamily="49" charset="-122"/>
                <a:ea typeface="楷体" panose="02010609060101010101" pitchFamily="49" charset="-122"/>
              </a:rPr>
              <a:t>战国史</a:t>
            </a:r>
            <a:r>
              <a:rPr lang="en-US" altLang="zh-CN" sz="2000">
                <a:solidFill>
                  <a:prstClr val="black"/>
                </a:solidFill>
                <a:latin typeface="楷体" panose="02010609060101010101" pitchFamily="49" charset="-122"/>
                <a:ea typeface="楷体" panose="02010609060101010101" pitchFamily="49" charset="-122"/>
              </a:rPr>
              <a:t>》</a:t>
            </a:r>
            <a:endParaRPr lang="zh-CN" altLang="en-US" sz="2000">
              <a:solidFill>
                <a:prstClr val="black"/>
              </a:solidFill>
              <a:latin typeface="楷体" panose="02010609060101010101" pitchFamily="49" charset="-122"/>
              <a:ea typeface="楷体" panose="02010609060101010101" pitchFamily="49" charset="-122"/>
            </a:endParaRPr>
          </a:p>
        </p:txBody>
      </p:sp>
      <p:sp>
        <p:nvSpPr>
          <p:cNvPr id="4" name="矩形 3"/>
          <p:cNvSpPr/>
          <p:nvPr/>
        </p:nvSpPr>
        <p:spPr>
          <a:xfrm>
            <a:off x="372110" y="4384675"/>
            <a:ext cx="11447780" cy="1322070"/>
          </a:xfrm>
          <a:prstGeom prst="rect">
            <a:avLst/>
          </a:prstGeom>
          <a:ln w="38100">
            <a:solidFill>
              <a:schemeClr val="tx1"/>
            </a:solidFill>
          </a:ln>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rPr>
              <a:t>    </a:t>
            </a:r>
            <a:r>
              <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rPr>
              <a:t>春秋以来</a:t>
            </a:r>
            <a:r>
              <a:rPr kumimoji="0" lang="zh-CN" altLang="en-US" sz="2000" b="1" i="0" u="sng"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rPr>
              <a:t>生产力的不断发展</a:t>
            </a:r>
            <a:r>
              <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rPr>
              <a:t>，推动社会结构发生了重大变化，昔日以等级分封制为基础的相对封闭的小型社会逐步演变为大型复杂社会，要求建立更加严密的管理体制。同时，兼并战争日益激烈的严峻形势，也要求各国实行君主集权，提高统治效率，改变春秋后期卿大夫专权纷争的现象。</a:t>
            </a:r>
            <a:endPar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endParaRPr>
          </a:p>
          <a:p>
            <a:pPr marL="0" marR="0" lvl="0" indent="0" algn="r" defTabSz="914400" rtl="0" eaLnBrk="1" fontAlgn="auto" latinLnBrk="0" hangingPunct="1">
              <a:lnSpc>
                <a:spcPct val="100000"/>
              </a:lnSpc>
              <a:spcBef>
                <a:spcPct val="0"/>
              </a:spcBef>
              <a:spcAft>
                <a:spcPct val="0"/>
              </a:spcAft>
              <a:buClrTx/>
              <a:buSzTx/>
              <a:buFontTx/>
              <a:buNone/>
              <a:defRPr/>
            </a:pPr>
            <a:r>
              <a:rPr kumimoji="0" lang="zh-CN" altLang="en-US"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rPr>
              <a:t>                                                </a:t>
            </a:r>
            <a:r>
              <a:rPr lang="en-US" altLang="zh-CN" sz="2000">
                <a:solidFill>
                  <a:prstClr val="black"/>
                </a:solidFill>
                <a:latin typeface="楷体" panose="02010609060101010101" pitchFamily="49" charset="-122"/>
                <a:ea typeface="楷体" panose="02010609060101010101" pitchFamily="49" charset="-122"/>
              </a:rPr>
              <a:t>——</a:t>
            </a:r>
            <a:r>
              <a:rPr lang="zh-CN" altLang="en-US" sz="2000">
                <a:solidFill>
                  <a:prstClr val="black"/>
                </a:solidFill>
                <a:latin typeface="楷体" panose="02010609060101010101" pitchFamily="49" charset="-122"/>
                <a:ea typeface="楷体" panose="02010609060101010101" pitchFamily="49" charset="-122"/>
              </a:rPr>
              <a:t>张帆</a:t>
            </a:r>
            <a:r>
              <a:rPr lang="en-US" altLang="zh-CN" sz="2000">
                <a:solidFill>
                  <a:prstClr val="black"/>
                </a:solidFill>
                <a:latin typeface="楷体" panose="02010609060101010101" pitchFamily="49" charset="-122"/>
                <a:ea typeface="楷体" panose="02010609060101010101" pitchFamily="49" charset="-122"/>
              </a:rPr>
              <a:t>《</a:t>
            </a:r>
            <a:r>
              <a:rPr lang="zh-CN" altLang="en-US" sz="2000">
                <a:solidFill>
                  <a:prstClr val="black"/>
                </a:solidFill>
                <a:latin typeface="楷体" panose="02010609060101010101" pitchFamily="49" charset="-122"/>
                <a:ea typeface="楷体" panose="02010609060101010101" pitchFamily="49" charset="-122"/>
              </a:rPr>
              <a:t>中国古代简史</a:t>
            </a:r>
            <a:r>
              <a:rPr kumimoji="0" lang="en-US" altLang="zh-CN"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rPr>
              <a:t>》</a:t>
            </a:r>
            <a:endParaRPr kumimoji="0" lang="en-US" altLang="zh-CN"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endParaRPr>
          </a:p>
        </p:txBody>
      </p:sp>
      <p:sp>
        <p:nvSpPr>
          <p:cNvPr id="5" name="矩形 4"/>
          <p:cNvSpPr/>
          <p:nvPr/>
        </p:nvSpPr>
        <p:spPr>
          <a:xfrm>
            <a:off x="1354109" y="1862859"/>
            <a:ext cx="9249723" cy="830997"/>
          </a:xfrm>
          <a:prstGeom prst="rect">
            <a:avLst/>
          </a:prstGeom>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smtClean="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zh-CN" altLang="en-US" sz="2400" b="0" i="0" u="none" strike="noStrike" kern="1200" cap="none" spc="0" normalizeH="0" baseline="0" noProof="0" smtClean="0">
                <a:ln>
                  <a:noFill/>
                </a:ln>
                <a:solidFill>
                  <a:prstClr val="black"/>
                </a:solidFill>
                <a:effectLst/>
                <a:uLnTx/>
                <a:uFillTx/>
                <a:latin typeface="黑体" panose="02010609060101010101" pitchFamily="49" charset="-122"/>
                <a:ea typeface="黑体" panose="02010609060101010101" pitchFamily="49" charset="-122"/>
                <a:cs typeface="+mn-cs"/>
              </a:rPr>
              <a:t>想一想</a:t>
            </a:r>
            <a:r>
              <a:rPr kumimoji="0" lang="en-US" altLang="zh-CN" sz="2400" b="0" i="0" u="none" strike="noStrike" kern="1200" cap="none" spc="0" normalizeH="0" baseline="0" noProof="0" smtClean="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smtClean="0">
                <a:ln>
                  <a:noFill/>
                </a:ln>
                <a:solidFill>
                  <a:prstClr val="black"/>
                </a:solidFill>
                <a:effectLst/>
                <a:uLnTx/>
                <a:uFillTx/>
                <a:latin typeface="黑体" panose="02010609060101010101" pitchFamily="49" charset="-122"/>
                <a:ea typeface="黑体" panose="02010609060101010101" pitchFamily="49" charset="-122"/>
                <a:cs typeface="+mn-cs"/>
              </a:rPr>
              <a:t>根据</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材料并结合所学，说明战国时期风起云涌的各国变法与当时的社会发展存在着怎样的内在联系？</a:t>
            </a:r>
            <a:endPar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6" name="矩形 5"/>
          <p:cNvSpPr/>
          <p:nvPr/>
        </p:nvSpPr>
        <p:spPr>
          <a:xfrm>
            <a:off x="374015" y="5904865"/>
            <a:ext cx="11447145" cy="953135"/>
          </a:xfrm>
          <a:prstGeom prst="rect">
            <a:avLst/>
          </a:prstGeom>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rPr>
              <a:t>经济发展引起社会复杂化，兼并战争的激烈，需要实行君主集权提高统治效率，富国强兵。</a:t>
            </a:r>
            <a:endParaRPr kumimoji="0" lang="zh-CN" altLang="en-US" sz="2800" b="0"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endParaRPr>
          </a:p>
        </p:txBody>
      </p:sp>
      <p:pic>
        <p:nvPicPr>
          <p:cNvPr id="8" name="图片 27" descr="3646_G_1473061389892.png"/>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0603832" y="1336959"/>
            <a:ext cx="1027371" cy="1134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838200" y="44889"/>
            <a:ext cx="10515600" cy="822960"/>
          </a:xfrm>
        </p:spPr>
        <p:txBody>
          <a:bodyPr>
            <a:normAutofit/>
          </a:bodyPr>
          <a:lstStyle/>
          <a:p>
            <a:pPr algn="l"/>
            <a:r>
              <a:rPr lang="zh-CN" altLang="en-US" smtClean="0">
                <a:latin typeface="黑体" panose="02010609060101010101" pitchFamily="49" charset="-122"/>
              </a:rPr>
              <a:t>二、经济</a:t>
            </a:r>
            <a:r>
              <a:rPr lang="zh-CN" altLang="en-US">
                <a:latin typeface="黑体" panose="02010609060101010101" pitchFamily="49" charset="-122"/>
              </a:rPr>
              <a:t>发展与变法运动</a:t>
            </a:r>
            <a:endParaRPr lang="zh-CN" altLang="en-US"/>
          </a:p>
        </p:txBody>
      </p:sp>
      <p:sp>
        <p:nvSpPr>
          <p:cNvPr id="6" name="矩形 5"/>
          <p:cNvSpPr/>
          <p:nvPr/>
        </p:nvSpPr>
        <p:spPr>
          <a:xfrm>
            <a:off x="706120" y="2693670"/>
            <a:ext cx="10890250" cy="1198880"/>
          </a:xfrm>
          <a:prstGeom prst="rect">
            <a:avLst/>
          </a:prstGeom>
          <a:ln w="38100">
            <a:solidFill>
              <a:schemeClr val="tx1"/>
            </a:solidFill>
          </a:ln>
        </p:spPr>
        <p:txBody>
          <a:bodyPr wrap="square">
            <a:spAutoFit/>
          </a:bodyPr>
          <a:lstStyle/>
          <a:p>
            <a:pPr>
              <a:lnSpc>
                <a:spcPct val="150000"/>
              </a:lnSpc>
            </a:pPr>
            <a:r>
              <a:rPr lang="zh-CN" altLang="en-US" sz="2000">
                <a:latin typeface="黑体" panose="02010609060101010101" pitchFamily="49" charset="-122"/>
                <a:ea typeface="黑体" panose="02010609060101010101" pitchFamily="49" charset="-122"/>
              </a:rPr>
              <a:t>    ①</a:t>
            </a:r>
            <a:r>
              <a:rPr lang="zh-CN" altLang="en-US" sz="2400">
                <a:latin typeface="黑体" panose="02010609060101010101" pitchFamily="49" charset="-122"/>
                <a:ea typeface="黑体" panose="02010609060101010101" pitchFamily="49" charset="-122"/>
              </a:rPr>
              <a:t>政治变革：诸侯国疆域扩大，民族成分增加；分封制崩溃，旧的贵族等级和特权丧失。为了更好地进行管理和固化国君的权力。</a:t>
            </a:r>
          </a:p>
        </p:txBody>
      </p:sp>
      <p:sp>
        <p:nvSpPr>
          <p:cNvPr id="21" name="矩形 20"/>
          <p:cNvSpPr/>
          <p:nvPr/>
        </p:nvSpPr>
        <p:spPr>
          <a:xfrm>
            <a:off x="962006" y="1972769"/>
            <a:ext cx="2800767" cy="461665"/>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none">
            <a:spAutoFit/>
          </a:bodyPr>
          <a:lstStyle/>
          <a:p>
            <a:r>
              <a:rPr lang="zh-CN" altLang="en-US" sz="240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1</a:t>
            </a:r>
            <a:r>
              <a:rPr lang="zh-CN" altLang="en-US" sz="2400">
                <a:latin typeface="黑体" panose="02010609060101010101" pitchFamily="49" charset="-122"/>
                <a:ea typeface="黑体" panose="02010609060101010101" pitchFamily="49" charset="-122"/>
              </a:rPr>
              <a:t>）变法运动原因</a:t>
            </a:r>
          </a:p>
        </p:txBody>
      </p:sp>
      <p:sp>
        <p:nvSpPr>
          <p:cNvPr id="7" name="矩形 6"/>
          <p:cNvSpPr/>
          <p:nvPr/>
        </p:nvSpPr>
        <p:spPr>
          <a:xfrm>
            <a:off x="705485" y="4130675"/>
            <a:ext cx="10891520" cy="1753235"/>
          </a:xfrm>
          <a:prstGeom prst="rect">
            <a:avLst/>
          </a:prstGeom>
          <a:ln w="38100">
            <a:solidFill>
              <a:schemeClr val="tx1"/>
            </a:solidFill>
          </a:ln>
        </p:spPr>
        <p:txBody>
          <a:bodyPr wrap="square">
            <a:spAutoFit/>
          </a:bodyPr>
          <a:lstStyle/>
          <a:p>
            <a:pPr>
              <a:lnSpc>
                <a:spcPct val="150000"/>
              </a:lnSpc>
            </a:pPr>
            <a:r>
              <a:rPr lang="zh-CN" altLang="en-US" sz="2000">
                <a:latin typeface="黑体" panose="02010609060101010101" pitchFamily="49" charset="-122"/>
                <a:ea typeface="黑体" panose="02010609060101010101" pitchFamily="49" charset="-122"/>
              </a:rPr>
              <a:t>   </a:t>
            </a:r>
            <a:r>
              <a:rPr lang="zh-CN" altLang="en-US" sz="2400">
                <a:latin typeface="黑体" panose="02010609060101010101" pitchFamily="49" charset="-122"/>
                <a:ea typeface="黑体" panose="02010609060101010101" pitchFamily="49" charset="-122"/>
              </a:rPr>
              <a:t> ②经济变革：生产力的发展是社会变革的一个重要推动力。铁器牛耕的使用，强化了土地私有的现状，推动各国进行税制改革。工商业发展，促进了社会的活跃，人口的流动，影响农业生产。</a:t>
            </a:r>
          </a:p>
        </p:txBody>
      </p:sp>
      <p:pic>
        <p:nvPicPr>
          <p:cNvPr id="8"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6253" y="870177"/>
            <a:ext cx="5281863"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706412" y="1018148"/>
            <a:ext cx="1723549" cy="46166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变法运动</a:t>
            </a:r>
            <a:endPar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1"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1"/>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7" name="灯片编号占位符 2"/>
          <p:cNvSpPr>
            <a:spLocks noGrp="1"/>
          </p:cNvSpPr>
          <p:nvPr>
            <p:ph type="sldNum" sz="quarter" idx="12"/>
          </p:nvPr>
        </p:nvSpPr>
        <p:spPr>
          <a:xfrm>
            <a:off x="11282884" y="6144296"/>
            <a:ext cx="480000" cy="304800"/>
          </a:xfrm>
        </p:spPr>
        <p:txBody>
          <a:bodyPr/>
          <a:lstStyle/>
          <a:p>
            <a:r>
              <a:rPr lang="en-US"/>
              <a:t>8</a:t>
            </a:r>
          </a:p>
        </p:txBody>
      </p:sp>
      <p:grpSp>
        <p:nvGrpSpPr>
          <p:cNvPr id="6" name="组合 5"/>
          <p:cNvGrpSpPr/>
          <p:nvPr/>
        </p:nvGrpSpPr>
        <p:grpSpPr>
          <a:xfrm>
            <a:off x="276225" y="942975"/>
            <a:ext cx="4850765" cy="632460"/>
            <a:chOff x="275998" y="935027"/>
            <a:chExt cx="5550077" cy="632687"/>
          </a:xfrm>
        </p:grpSpPr>
        <p:grpSp>
          <p:nvGrpSpPr>
            <p:cNvPr id="9" name="组合 10"/>
            <p:cNvGrpSpPr/>
            <p:nvPr/>
          </p:nvGrpSpPr>
          <p:grpSpPr>
            <a:xfrm>
              <a:off x="275998" y="935027"/>
              <a:ext cx="5122853" cy="632687"/>
              <a:chOff x="3469376" y="3548900"/>
              <a:chExt cx="4889013" cy="927196"/>
            </a:xfrm>
          </p:grpSpPr>
          <p:sp>
            <p:nvSpPr>
              <p:cNvPr id="11" name="圆角矩形 11"/>
              <p:cNvSpPr/>
              <p:nvPr/>
            </p:nvSpPr>
            <p:spPr>
              <a:xfrm>
                <a:off x="3477295" y="3554569"/>
                <a:ext cx="4881094" cy="901521"/>
              </a:xfrm>
              <a:prstGeom prst="roundRect">
                <a:avLst>
                  <a:gd name="adj" fmla="val 50000"/>
                </a:avLst>
              </a:prstGeom>
              <a:noFill/>
              <a:ln w="50800" cap="flat" cmpd="sng" algn="ctr">
                <a:solidFill>
                  <a:schemeClr val="accent1"/>
                </a:solidFill>
                <a:prstDash val="solid"/>
                <a:miter lim="800000"/>
              </a:ln>
              <a:effectLst/>
            </p:spPr>
            <p:txBody>
              <a:bodyPr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Arial"/>
                  <a:ea typeface="微软雅黑" panose="020b0503020204020204" charset="-122"/>
                  <a:cs typeface="+mn-ea"/>
                </a:endParaRPr>
              </a:p>
            </p:txBody>
          </p:sp>
          <p:sp>
            <p:nvSpPr>
              <p:cNvPr id="12" name="任意多边形 12"/>
              <p:cNvSpPr/>
              <p:nvPr/>
            </p:nvSpPr>
            <p:spPr>
              <a:xfrm>
                <a:off x="3469376" y="3548900"/>
                <a:ext cx="783186" cy="927196"/>
              </a:xfrm>
              <a:custGeom>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accent1"/>
              </a:solidFill>
              <a:ln w="12700" cap="flat" cmpd="sng" algn="ctr">
                <a:solidFill>
                  <a:schemeClr val="accent1"/>
                </a:solidFill>
                <a:prstDash val="solid"/>
                <a:miter lim="800000"/>
              </a:ln>
              <a:effectLst/>
            </p:spPr>
            <p:txBody>
              <a:bodyPr anchor="ctr"/>
              <a:lstStyle/>
              <a:p>
                <a:pPr marL="0" marR="0" lvl="0" indent="0" algn="ctr" defTabSz="914400" eaLnBrk="1" fontAlgn="auto" latinLnBrk="0" hangingPunct="1">
                  <a:lnSpc>
                    <a:spcPct val="100000"/>
                  </a:lnSpc>
                  <a:spcBef>
                    <a:spcPct val="0"/>
                  </a:spcBef>
                  <a:spcAft>
                    <a:spcPct val="0"/>
                  </a:spcAft>
                  <a:buClrTx/>
                  <a:buSzTx/>
                  <a:buFontTx/>
                  <a:buNone/>
                  <a:defRPr/>
                </a:pPr>
                <a:r>
                  <a:rPr kumimoji="0" lang="en-US" altLang="zh-CN" sz="1800" b="0" i="0" u="none" strike="noStrike" kern="0" cap="none" spc="0" normalizeH="0" baseline="0" noProof="0">
                    <a:ln>
                      <a:noFill/>
                    </a:ln>
                    <a:solidFill>
                      <a:prstClr val="white"/>
                    </a:solidFill>
                    <a:effectLst/>
                    <a:uLnTx/>
                    <a:uFillTx/>
                    <a:latin typeface="Arial"/>
                    <a:ea typeface="微软雅黑" panose="020b0503020204020204" charset="-122"/>
                    <a:cs typeface="+mn-ea"/>
                  </a:rPr>
                  <a:t> </a:t>
                </a:r>
                <a:endParaRPr kumimoji="0" lang="zh-CN" altLang="en-US" sz="3600" b="0" i="0" u="none" strike="noStrike" kern="0" cap="none" spc="0" normalizeH="0" baseline="0" noProof="0">
                  <a:ln>
                    <a:noFill/>
                  </a:ln>
                  <a:solidFill>
                    <a:prstClr val="white"/>
                  </a:solidFill>
                  <a:effectLst/>
                  <a:uLnTx/>
                  <a:uFillTx/>
                  <a:latin typeface="Arial"/>
                  <a:ea typeface="微软雅黑" panose="020b0503020204020204" charset="-122"/>
                  <a:cs typeface="+mn-ea"/>
                </a:endParaRPr>
              </a:p>
            </p:txBody>
          </p:sp>
        </p:grpSp>
        <p:sp>
          <p:nvSpPr>
            <p:cNvPr id="8" name="文本框 7"/>
            <p:cNvSpPr txBox="1"/>
            <p:nvPr/>
          </p:nvSpPr>
          <p:spPr>
            <a:xfrm>
              <a:off x="777384" y="938277"/>
              <a:ext cx="5048691" cy="571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R="0" lvl="0" indent="0" fontAlgn="auto">
                <a:lnSpc>
                  <a:spcPct val="130000"/>
                </a:lnSpc>
                <a:spcBef>
                  <a:spcPct val="0"/>
                </a:spcBef>
                <a:spcAft>
                  <a:spcPct val="0"/>
                </a:spcAft>
                <a:buClrTx/>
                <a:buSzTx/>
                <a:buFontTx/>
                <a:buNone/>
                <a:defRPr kumimoji="0" sz="1200" b="0" i="0" u="none" strike="noStrike" kern="3000" cap="none" spc="31" normalizeH="0" baseline="0">
                  <a:ln>
                    <a:noFill/>
                  </a:ln>
                  <a:solidFill>
                    <a:prstClr val="black">
                      <a:lumMod val="50000"/>
                      <a:lumOff val="50000"/>
                    </a:prstClr>
                  </a:solidFill>
                  <a:effectLst/>
                  <a:uLnTx/>
                  <a:uFillTx/>
                  <a:latin typeface="微软雅黑" panose="020b0503020204020204" charset="-122"/>
                  <a:ea typeface="微软雅黑" panose="020b050302020402020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sz="2400"/>
                <a:t>（</a:t>
              </a:r>
              <a:r>
                <a:rPr lang="en-US" altLang="zh-CN" sz="2400"/>
                <a:t>2</a:t>
              </a:r>
              <a:r>
                <a:rPr lang="zh-CN" altLang="en-US" sz="2400"/>
                <a:t>）风起云涌的变法运动</a:t>
              </a:r>
            </a:p>
          </p:txBody>
        </p:sp>
      </p:grpSp>
      <p:pic>
        <p:nvPicPr>
          <p:cNvPr id="3" name="图片 2"/>
          <p:cNvPicPr>
            <a:picLocks noChangeAspect="1"/>
          </p:cNvPicPr>
          <p:nvPr/>
        </p:nvPicPr>
        <p:blipFill>
          <a:blip r:embed="rId3"/>
          <a:srcRect t="1162"/>
          <a:stretch>
            <a:fillRect/>
          </a:stretch>
        </p:blipFill>
        <p:spPr>
          <a:xfrm>
            <a:off x="462280" y="1757045"/>
            <a:ext cx="6516370" cy="4830445"/>
          </a:xfrm>
          <a:prstGeom prst="rect">
            <a:avLst/>
          </a:prstGeom>
        </p:spPr>
      </p:pic>
      <p:grpSp>
        <p:nvGrpSpPr>
          <p:cNvPr id="14" name="组合 13"/>
          <p:cNvGrpSpPr/>
          <p:nvPr/>
        </p:nvGrpSpPr>
        <p:grpSpPr>
          <a:xfrm>
            <a:off x="7480967" y="1272098"/>
            <a:ext cx="809420" cy="809419"/>
            <a:chOff x="2189840" y="613626"/>
            <a:chExt cx="1800200" cy="1800199"/>
          </a:xfrm>
        </p:grpSpPr>
        <p:grpSp>
          <p:nvGrpSpPr>
            <p:cNvPr id="15" name="组合 14"/>
            <p:cNvGrpSpPr/>
            <p:nvPr/>
          </p:nvGrpSpPr>
          <p:grpSpPr>
            <a:xfrm>
              <a:off x="2189840" y="613626"/>
              <a:ext cx="1800200" cy="1800199"/>
              <a:chOff x="5078165" y="320322"/>
              <a:chExt cx="2485083" cy="2485079"/>
            </a:xfrm>
          </p:grpSpPr>
          <p:sp>
            <p:nvSpPr>
              <p:cNvPr id="18" name="Oval 5"/>
              <p:cNvSpPr>
                <a:spLocks noChangeArrowheads="1"/>
              </p:cNvSpPr>
              <p:nvPr/>
            </p:nvSpPr>
            <p:spPr bwMode="auto">
              <a:xfrm>
                <a:off x="5078165" y="320322"/>
                <a:ext cx="2485083" cy="2485079"/>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nvGrpSpPr>
              <p:cNvPr id="19" name="组合 18"/>
              <p:cNvGrpSpPr/>
              <p:nvPr/>
            </p:nvGrpSpPr>
            <p:grpSpPr>
              <a:xfrm>
                <a:off x="5465759" y="639568"/>
                <a:ext cx="1608599" cy="1608559"/>
                <a:chOff x="3219090" y="417665"/>
                <a:chExt cx="2934074" cy="2934000"/>
              </a:xfrm>
            </p:grpSpPr>
            <p:sp>
              <p:nvSpPr>
                <p:cNvPr id="21" name="Freeform 5"/>
                <p:cNvSpPr>
                  <a:spLocks noEditPoints="1"/>
                </p:cNvSpPr>
                <p:nvPr/>
              </p:nvSpPr>
              <p:spPr bwMode="auto">
                <a:xfrm>
                  <a:off x="3219090" y="437770"/>
                  <a:ext cx="2880000" cy="2880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flip="none" rotWithShape="1">
                  <a:gsLst>
                    <a:gs pos="57000">
                      <a:schemeClr val="bg1">
                        <a:lumMod val="85000"/>
                      </a:schemeClr>
                    </a:gs>
                    <a:gs pos="100000">
                      <a:schemeClr val="bg1"/>
                    </a:gs>
                    <a:gs pos="24000">
                      <a:schemeClr val="bg2">
                        <a:lumMod val="90000"/>
                      </a:schemeClr>
                    </a:gs>
                  </a:gsLst>
                  <a:path path="circle">
                    <a:fillToRect l="100000" b="100000"/>
                  </a:path>
                  <a:tileRect t="-100000" r="-100000"/>
                </a:gradFill>
                <a:ln>
                  <a:noFill/>
                </a:ln>
                <a:effectLst>
                  <a:outerShdw blurRad="342900" dist="165100" dir="8100000" sx="102000" sy="102000" algn="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2" name="Freeform 5"/>
                <p:cNvSpPr>
                  <a:spLocks noEditPoints="1"/>
                </p:cNvSpPr>
                <p:nvPr/>
              </p:nvSpPr>
              <p:spPr bwMode="auto">
                <a:xfrm>
                  <a:off x="3219163" y="417665"/>
                  <a:ext cx="2934001" cy="2934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a:gsLst>
                    <a:gs pos="81000">
                      <a:schemeClr val="bg1"/>
                    </a:gs>
                    <a:gs pos="45000">
                      <a:schemeClr val="bg2"/>
                    </a:gs>
                  </a:gsLst>
                  <a:lin ang="18900000" scaled="1"/>
                </a:gradFill>
                <a:ln>
                  <a:noFill/>
                </a:ln>
              </p:spPr>
              <p:txBody>
                <a:bodyPr vert="horz" wrap="square" lIns="91440" tIns="45720" rIns="91440" bIns="45720" numCol="1" anchor="t" anchorCtr="0" compatLnSpc="1"/>
                <a:lstStyle/>
                <a:p>
                  <a:endParaRPr lang="zh-CN" altLang="en-US"/>
                </a:p>
              </p:txBody>
            </p:sp>
            <p:sp>
              <p:nvSpPr>
                <p:cNvPr id="23" name="Freeform 5"/>
                <p:cNvSpPr>
                  <a:spLocks noEditPoints="1"/>
                </p:cNvSpPr>
                <p:nvPr/>
              </p:nvSpPr>
              <p:spPr bwMode="auto">
                <a:xfrm>
                  <a:off x="3232521" y="463403"/>
                  <a:ext cx="2887203" cy="2888262"/>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solidFill>
                  <a:srgbClr val="009E9F"/>
                </a:solidFill>
                <a:ln>
                  <a:noFill/>
                </a:ln>
              </p:spPr>
              <p:txBody>
                <a:bodyPr vert="horz" wrap="square" lIns="91440" tIns="45720" rIns="91440" bIns="45720" numCol="1" anchor="t" anchorCtr="0" compatLnSpc="1"/>
                <a:lstStyle/>
                <a:p>
                  <a:endParaRPr lang="zh-CN" altLang="en-US"/>
                </a:p>
              </p:txBody>
            </p:sp>
          </p:grpSp>
          <p:sp>
            <p:nvSpPr>
              <p:cNvPr id="20" name="Oval 5"/>
              <p:cNvSpPr>
                <a:spLocks noChangeArrowheads="1"/>
              </p:cNvSpPr>
              <p:nvPr/>
            </p:nvSpPr>
            <p:spPr bwMode="auto">
              <a:xfrm>
                <a:off x="5765848" y="951784"/>
                <a:ext cx="1023826" cy="1023824"/>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sp>
          <p:nvSpPr>
            <p:cNvPr id="17" name="文本框 1228"/>
            <p:cNvSpPr txBox="1"/>
            <p:nvPr/>
          </p:nvSpPr>
          <p:spPr>
            <a:xfrm>
              <a:off x="2845133" y="964034"/>
              <a:ext cx="427391" cy="580058"/>
            </a:xfrm>
            <a:prstGeom prst="rect">
              <a:avLst/>
            </a:prstGeom>
            <a:noFill/>
          </p:spPr>
          <p:txBody>
            <a:bodyPr wrap="none" rtlCol="0">
              <a:spAutoFit/>
            </a:bodyPr>
            <a:lstStyle/>
            <a:p>
              <a:pPr algn="ctr"/>
              <a:r>
                <a:rPr lang="en-US" altLang="zh-CN" sz="2400">
                  <a:solidFill>
                    <a:srgbClr val="009E9F"/>
                  </a:solidFill>
                  <a:ea typeface="微软雅黑" panose="020b0503020204020204" charset="-122"/>
                  <a:cs typeface="+mn-ea"/>
                  <a:sym typeface="+mn-lt"/>
                </a:rPr>
                <a:t>1</a:t>
              </a:r>
            </a:p>
          </p:txBody>
        </p:sp>
      </p:grpSp>
      <p:grpSp>
        <p:nvGrpSpPr>
          <p:cNvPr id="24" name="组合 23"/>
          <p:cNvGrpSpPr/>
          <p:nvPr/>
        </p:nvGrpSpPr>
        <p:grpSpPr>
          <a:xfrm>
            <a:off x="7481407" y="2690280"/>
            <a:ext cx="845706" cy="845705"/>
            <a:chOff x="2189840" y="613626"/>
            <a:chExt cx="1800200" cy="1800199"/>
          </a:xfrm>
        </p:grpSpPr>
        <p:grpSp>
          <p:nvGrpSpPr>
            <p:cNvPr id="25" name="组合 24"/>
            <p:cNvGrpSpPr/>
            <p:nvPr/>
          </p:nvGrpSpPr>
          <p:grpSpPr>
            <a:xfrm>
              <a:off x="2189840" y="613626"/>
              <a:ext cx="1800200" cy="1800199"/>
              <a:chOff x="5078165" y="320322"/>
              <a:chExt cx="2485083" cy="2485079"/>
            </a:xfrm>
          </p:grpSpPr>
          <p:sp>
            <p:nvSpPr>
              <p:cNvPr id="27" name="Oval 5"/>
              <p:cNvSpPr>
                <a:spLocks noChangeArrowheads="1"/>
              </p:cNvSpPr>
              <p:nvPr/>
            </p:nvSpPr>
            <p:spPr bwMode="auto">
              <a:xfrm>
                <a:off x="5078165" y="320322"/>
                <a:ext cx="2485083" cy="2485079"/>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nvGrpSpPr>
              <p:cNvPr id="28" name="组合 27"/>
              <p:cNvGrpSpPr/>
              <p:nvPr/>
            </p:nvGrpSpPr>
            <p:grpSpPr>
              <a:xfrm>
                <a:off x="5465759" y="639568"/>
                <a:ext cx="1608599" cy="1608559"/>
                <a:chOff x="3219090" y="417665"/>
                <a:chExt cx="2934074" cy="2934000"/>
              </a:xfrm>
            </p:grpSpPr>
            <p:sp>
              <p:nvSpPr>
                <p:cNvPr id="30" name="Freeform 5"/>
                <p:cNvSpPr>
                  <a:spLocks noEditPoints="1"/>
                </p:cNvSpPr>
                <p:nvPr/>
              </p:nvSpPr>
              <p:spPr bwMode="auto">
                <a:xfrm>
                  <a:off x="3219090" y="437770"/>
                  <a:ext cx="2880000" cy="2880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flip="none" rotWithShape="1">
                  <a:gsLst>
                    <a:gs pos="57000">
                      <a:schemeClr val="bg1">
                        <a:lumMod val="85000"/>
                      </a:schemeClr>
                    </a:gs>
                    <a:gs pos="100000">
                      <a:schemeClr val="bg1"/>
                    </a:gs>
                    <a:gs pos="24000">
                      <a:schemeClr val="bg2">
                        <a:lumMod val="90000"/>
                      </a:schemeClr>
                    </a:gs>
                  </a:gsLst>
                  <a:path path="circle">
                    <a:fillToRect l="100000" b="100000"/>
                  </a:path>
                  <a:tileRect t="-100000" r="-100000"/>
                </a:gradFill>
                <a:ln>
                  <a:noFill/>
                </a:ln>
                <a:effectLst>
                  <a:outerShdw blurRad="342900" dist="165100" dir="8100000" sx="102000" sy="102000" algn="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31" name="Freeform 5"/>
                <p:cNvSpPr>
                  <a:spLocks noEditPoints="1"/>
                </p:cNvSpPr>
                <p:nvPr/>
              </p:nvSpPr>
              <p:spPr bwMode="auto">
                <a:xfrm>
                  <a:off x="3219163" y="417665"/>
                  <a:ext cx="2934001" cy="2934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a:gsLst>
                    <a:gs pos="81000">
                      <a:schemeClr val="bg1"/>
                    </a:gs>
                    <a:gs pos="45000">
                      <a:schemeClr val="bg2"/>
                    </a:gs>
                  </a:gsLst>
                  <a:lin ang="18900000" scaled="1"/>
                </a:gradFill>
                <a:ln>
                  <a:noFill/>
                </a:ln>
              </p:spPr>
              <p:txBody>
                <a:bodyPr vert="horz" wrap="square" lIns="91440" tIns="45720" rIns="91440" bIns="45720" numCol="1" anchor="t" anchorCtr="0" compatLnSpc="1"/>
                <a:lstStyle/>
                <a:p>
                  <a:endParaRPr lang="zh-CN" altLang="en-US"/>
                </a:p>
              </p:txBody>
            </p:sp>
            <p:sp>
              <p:nvSpPr>
                <p:cNvPr id="32" name="Freeform 5"/>
                <p:cNvSpPr>
                  <a:spLocks noEditPoints="1"/>
                </p:cNvSpPr>
                <p:nvPr/>
              </p:nvSpPr>
              <p:spPr bwMode="auto">
                <a:xfrm>
                  <a:off x="3232521" y="463403"/>
                  <a:ext cx="2887203" cy="2888262"/>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solidFill>
                  <a:srgbClr val="A23C82"/>
                </a:solidFill>
                <a:ln>
                  <a:noFill/>
                </a:ln>
              </p:spPr>
              <p:txBody>
                <a:bodyPr/>
                <a:lstStyle/>
                <a:p>
                  <a:endParaRPr lang="zh-CN" altLang="en-US" sz="1600"/>
                </a:p>
              </p:txBody>
            </p:sp>
          </p:grpSp>
          <p:sp>
            <p:nvSpPr>
              <p:cNvPr id="29" name="Oval 5"/>
              <p:cNvSpPr>
                <a:spLocks noChangeArrowheads="1"/>
              </p:cNvSpPr>
              <p:nvPr/>
            </p:nvSpPr>
            <p:spPr bwMode="auto">
              <a:xfrm>
                <a:off x="5765848" y="951784"/>
                <a:ext cx="1023826" cy="1023824"/>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sp>
          <p:nvSpPr>
            <p:cNvPr id="26" name="文本框 1228"/>
            <p:cNvSpPr txBox="1"/>
            <p:nvPr/>
          </p:nvSpPr>
          <p:spPr>
            <a:xfrm>
              <a:off x="2848883" y="968800"/>
              <a:ext cx="427392" cy="580060"/>
            </a:xfrm>
            <a:prstGeom prst="rect">
              <a:avLst/>
            </a:prstGeom>
            <a:noFill/>
          </p:spPr>
          <p:txBody>
            <a:bodyPr wrap="none" rtlCol="0">
              <a:spAutoFit/>
            </a:bodyPr>
            <a:lstStyle/>
            <a:p>
              <a:pPr algn="ctr"/>
              <a:r>
                <a:rPr lang="en-US" altLang="zh-CN" sz="2400">
                  <a:solidFill>
                    <a:srgbClr val="623770"/>
                  </a:solidFill>
                  <a:ea typeface="微软雅黑" panose="020b0503020204020204" charset="-122"/>
                  <a:cs typeface="+mn-ea"/>
                  <a:sym typeface="+mn-lt"/>
                </a:rPr>
                <a:t>3</a:t>
              </a:r>
            </a:p>
          </p:txBody>
        </p:sp>
      </p:grpSp>
      <p:grpSp>
        <p:nvGrpSpPr>
          <p:cNvPr id="33" name="组合 32"/>
          <p:cNvGrpSpPr/>
          <p:nvPr/>
        </p:nvGrpSpPr>
        <p:grpSpPr>
          <a:xfrm>
            <a:off x="7471053" y="1994861"/>
            <a:ext cx="829248" cy="829247"/>
            <a:chOff x="2189840" y="613626"/>
            <a:chExt cx="1800200" cy="1800199"/>
          </a:xfrm>
        </p:grpSpPr>
        <p:grpSp>
          <p:nvGrpSpPr>
            <p:cNvPr id="34" name="组合 33"/>
            <p:cNvGrpSpPr/>
            <p:nvPr/>
          </p:nvGrpSpPr>
          <p:grpSpPr>
            <a:xfrm>
              <a:off x="2189840" y="613626"/>
              <a:ext cx="1800200" cy="1800199"/>
              <a:chOff x="5078165" y="320322"/>
              <a:chExt cx="2485083" cy="2485079"/>
            </a:xfrm>
          </p:grpSpPr>
          <p:sp>
            <p:nvSpPr>
              <p:cNvPr id="36" name="Oval 5"/>
              <p:cNvSpPr>
                <a:spLocks noChangeArrowheads="1"/>
              </p:cNvSpPr>
              <p:nvPr/>
            </p:nvSpPr>
            <p:spPr bwMode="auto">
              <a:xfrm>
                <a:off x="5078165" y="320322"/>
                <a:ext cx="2485083" cy="2485079"/>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nvGrpSpPr>
              <p:cNvPr id="38" name="组合 37"/>
              <p:cNvGrpSpPr/>
              <p:nvPr/>
            </p:nvGrpSpPr>
            <p:grpSpPr>
              <a:xfrm>
                <a:off x="5465759" y="639568"/>
                <a:ext cx="1608599" cy="1608559"/>
                <a:chOff x="3219090" y="417665"/>
                <a:chExt cx="2934074" cy="2934000"/>
              </a:xfrm>
            </p:grpSpPr>
            <p:sp>
              <p:nvSpPr>
                <p:cNvPr id="40" name="Freeform 5"/>
                <p:cNvSpPr>
                  <a:spLocks noEditPoints="1"/>
                </p:cNvSpPr>
                <p:nvPr/>
              </p:nvSpPr>
              <p:spPr bwMode="auto">
                <a:xfrm>
                  <a:off x="3219090" y="437770"/>
                  <a:ext cx="2880000" cy="2880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flip="none" rotWithShape="1">
                  <a:gsLst>
                    <a:gs pos="57000">
                      <a:schemeClr val="bg1">
                        <a:lumMod val="85000"/>
                      </a:schemeClr>
                    </a:gs>
                    <a:gs pos="100000">
                      <a:schemeClr val="bg1"/>
                    </a:gs>
                    <a:gs pos="24000">
                      <a:schemeClr val="bg2">
                        <a:lumMod val="90000"/>
                      </a:schemeClr>
                    </a:gs>
                  </a:gsLst>
                  <a:path path="circle">
                    <a:fillToRect l="100000" b="100000"/>
                  </a:path>
                  <a:tileRect t="-100000" r="-100000"/>
                </a:gradFill>
                <a:ln>
                  <a:noFill/>
                </a:ln>
                <a:effectLst>
                  <a:outerShdw blurRad="342900" dist="165100" dir="8100000" sx="102000" sy="102000" algn="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41" name="Freeform 5"/>
                <p:cNvSpPr>
                  <a:spLocks noEditPoints="1"/>
                </p:cNvSpPr>
                <p:nvPr/>
              </p:nvSpPr>
              <p:spPr bwMode="auto">
                <a:xfrm>
                  <a:off x="3219163" y="417665"/>
                  <a:ext cx="2934001" cy="2934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a:gsLst>
                    <a:gs pos="81000">
                      <a:schemeClr val="bg1"/>
                    </a:gs>
                    <a:gs pos="45000">
                      <a:schemeClr val="bg2"/>
                    </a:gs>
                  </a:gsLst>
                  <a:lin ang="18900000" scaled="1"/>
                </a:gradFill>
                <a:ln>
                  <a:noFill/>
                </a:ln>
              </p:spPr>
              <p:txBody>
                <a:bodyPr vert="horz" wrap="square" lIns="91440" tIns="45720" rIns="91440" bIns="45720" numCol="1" anchor="t" anchorCtr="0" compatLnSpc="1"/>
                <a:lstStyle/>
                <a:p>
                  <a:endParaRPr lang="zh-CN" altLang="en-US"/>
                </a:p>
              </p:txBody>
            </p:sp>
            <p:sp>
              <p:nvSpPr>
                <p:cNvPr id="42" name="Freeform 5"/>
                <p:cNvSpPr>
                  <a:spLocks noEditPoints="1"/>
                </p:cNvSpPr>
                <p:nvPr/>
              </p:nvSpPr>
              <p:spPr bwMode="auto">
                <a:xfrm>
                  <a:off x="3232521" y="463403"/>
                  <a:ext cx="2887203" cy="2888262"/>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solidFill>
                  <a:srgbClr val="E72918"/>
                </a:solidFill>
                <a:ln>
                  <a:noFill/>
                </a:ln>
              </p:spPr>
              <p:txBody>
                <a:bodyPr vert="horz" wrap="square" lIns="91440" tIns="45720" rIns="91440" bIns="45720" numCol="1" anchor="t" anchorCtr="0" compatLnSpc="1"/>
                <a:lstStyle/>
                <a:p>
                  <a:endParaRPr lang="zh-CN" altLang="en-US"/>
                </a:p>
              </p:txBody>
            </p:sp>
          </p:grpSp>
          <p:sp>
            <p:nvSpPr>
              <p:cNvPr id="39" name="Oval 5"/>
              <p:cNvSpPr>
                <a:spLocks noChangeArrowheads="1"/>
              </p:cNvSpPr>
              <p:nvPr/>
            </p:nvSpPr>
            <p:spPr bwMode="auto">
              <a:xfrm>
                <a:off x="5765848" y="951784"/>
                <a:ext cx="1023826" cy="1023824"/>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solidFill>
                    <a:srgbClr val="FC7005"/>
                  </a:solidFill>
                  <a:ea typeface="微软雅黑" panose="020b0503020204020204" charset="-122"/>
                </a:endParaRPr>
              </a:p>
            </p:txBody>
          </p:sp>
        </p:grpSp>
        <p:sp>
          <p:nvSpPr>
            <p:cNvPr id="35" name="文本框 1228"/>
            <p:cNvSpPr txBox="1"/>
            <p:nvPr/>
          </p:nvSpPr>
          <p:spPr>
            <a:xfrm>
              <a:off x="2845132" y="872856"/>
              <a:ext cx="427392" cy="580058"/>
            </a:xfrm>
            <a:prstGeom prst="rect">
              <a:avLst/>
            </a:prstGeom>
            <a:noFill/>
          </p:spPr>
          <p:txBody>
            <a:bodyPr wrap="none" rtlCol="0">
              <a:spAutoFit/>
            </a:bodyPr>
            <a:lstStyle/>
            <a:p>
              <a:pPr algn="ctr"/>
              <a:r>
                <a:rPr lang="en-US" altLang="zh-CN" sz="2400">
                  <a:solidFill>
                    <a:srgbClr val="E72918"/>
                  </a:solidFill>
                  <a:ea typeface="微软雅黑" panose="020b0503020204020204" charset="-122"/>
                  <a:cs typeface="+mn-ea"/>
                  <a:sym typeface="+mn-lt"/>
                </a:rPr>
                <a:t>2</a:t>
              </a:r>
            </a:p>
          </p:txBody>
        </p:sp>
      </p:grpSp>
      <p:sp>
        <p:nvSpPr>
          <p:cNvPr id="43" name="矩形 42"/>
          <p:cNvSpPr/>
          <p:nvPr/>
        </p:nvSpPr>
        <p:spPr>
          <a:xfrm>
            <a:off x="8160737" y="1355355"/>
            <a:ext cx="3146947" cy="461665"/>
          </a:xfrm>
          <a:prstGeom prst="rect">
            <a:avLst/>
          </a:prstGeom>
        </p:spPr>
        <p:txBody>
          <a:bodyPr wrap="square">
            <a:spAutoFit/>
          </a:bodyPr>
          <a:lstStyle/>
          <a:p>
            <a:r>
              <a:rPr lang="zh-CN" altLang="en-US" sz="2400">
                <a:latin typeface="微软雅黑" panose="020b0503020204020204" charset="-122"/>
                <a:ea typeface="微软雅黑" panose="020b0503020204020204" charset="-122"/>
              </a:rPr>
              <a:t> 燕国：乐毅改革</a:t>
            </a:r>
          </a:p>
        </p:txBody>
      </p:sp>
      <p:grpSp>
        <p:nvGrpSpPr>
          <p:cNvPr id="44" name="组合 43"/>
          <p:cNvGrpSpPr/>
          <p:nvPr/>
        </p:nvGrpSpPr>
        <p:grpSpPr>
          <a:xfrm>
            <a:off x="8121494" y="1835428"/>
            <a:ext cx="2575427" cy="0"/>
            <a:chOff x="4067944" y="524726"/>
            <a:chExt cx="2160240" cy="0"/>
          </a:xfrm>
        </p:grpSpPr>
        <p:cxnSp>
          <p:nvCxnSpPr>
            <p:cNvPr id="45" name="直接连接符 44"/>
            <p:cNvCxnSpPr/>
            <p:nvPr/>
          </p:nvCxnSpPr>
          <p:spPr>
            <a:xfrm>
              <a:off x="4067944" y="524726"/>
              <a:ext cx="1080120" cy="0"/>
            </a:xfrm>
            <a:prstGeom prst="line">
              <a:avLst/>
            </a:prstGeom>
            <a:ln w="38100">
              <a:solidFill>
                <a:srgbClr val="009E9F"/>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148064" y="524726"/>
              <a:ext cx="1080120" cy="0"/>
            </a:xfrm>
            <a:prstGeom prst="line">
              <a:avLst/>
            </a:prstGeom>
            <a:ln w="38100">
              <a:solidFill>
                <a:srgbClr val="A23C82"/>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8162595" y="2547214"/>
            <a:ext cx="2564431" cy="0"/>
            <a:chOff x="4077167" y="524726"/>
            <a:chExt cx="2151017" cy="0"/>
          </a:xfrm>
        </p:grpSpPr>
        <p:cxnSp>
          <p:nvCxnSpPr>
            <p:cNvPr id="50" name="直接连接符 49"/>
            <p:cNvCxnSpPr/>
            <p:nvPr/>
          </p:nvCxnSpPr>
          <p:spPr>
            <a:xfrm>
              <a:off x="5148064" y="524726"/>
              <a:ext cx="1080120" cy="0"/>
            </a:xfrm>
            <a:prstGeom prst="line">
              <a:avLst/>
            </a:prstGeom>
            <a:ln w="38100">
              <a:solidFill>
                <a:srgbClr val="A23C82"/>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4077167" y="524726"/>
              <a:ext cx="1080120" cy="0"/>
            </a:xfrm>
            <a:prstGeom prst="line">
              <a:avLst/>
            </a:prstGeom>
            <a:ln w="38100">
              <a:solidFill>
                <a:srgbClr val="E72918"/>
              </a:solidFill>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8162595" y="3192799"/>
            <a:ext cx="2572100" cy="0"/>
            <a:chOff x="5148064" y="524726"/>
            <a:chExt cx="2160240" cy="0"/>
          </a:xfrm>
        </p:grpSpPr>
        <p:cxnSp>
          <p:nvCxnSpPr>
            <p:cNvPr id="54" name="直接连接符 53"/>
            <p:cNvCxnSpPr/>
            <p:nvPr/>
          </p:nvCxnSpPr>
          <p:spPr>
            <a:xfrm>
              <a:off x="5148064" y="524726"/>
              <a:ext cx="1080120" cy="0"/>
            </a:xfrm>
            <a:prstGeom prst="line">
              <a:avLst/>
            </a:prstGeom>
            <a:ln w="38100">
              <a:solidFill>
                <a:srgbClr val="A23C82"/>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6228184" y="524726"/>
              <a:ext cx="1080120" cy="0"/>
            </a:xfrm>
            <a:prstGeom prst="line">
              <a:avLst/>
            </a:prstGeom>
            <a:ln w="38100">
              <a:solidFill>
                <a:srgbClr val="E72918"/>
              </a:solidFill>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7501048" y="3422426"/>
            <a:ext cx="809420" cy="809419"/>
            <a:chOff x="2189840" y="613626"/>
            <a:chExt cx="1800200" cy="1800199"/>
          </a:xfrm>
        </p:grpSpPr>
        <p:grpSp>
          <p:nvGrpSpPr>
            <p:cNvPr id="57" name="组合 56"/>
            <p:cNvGrpSpPr/>
            <p:nvPr/>
          </p:nvGrpSpPr>
          <p:grpSpPr>
            <a:xfrm>
              <a:off x="2189840" y="613626"/>
              <a:ext cx="1800200" cy="1800199"/>
              <a:chOff x="5078165" y="320322"/>
              <a:chExt cx="2485083" cy="2485079"/>
            </a:xfrm>
          </p:grpSpPr>
          <p:sp>
            <p:nvSpPr>
              <p:cNvPr id="59" name="Oval 5"/>
              <p:cNvSpPr>
                <a:spLocks noChangeArrowheads="1"/>
              </p:cNvSpPr>
              <p:nvPr/>
            </p:nvSpPr>
            <p:spPr bwMode="auto">
              <a:xfrm>
                <a:off x="5078165" y="320322"/>
                <a:ext cx="2485083" cy="2485079"/>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nvGrpSpPr>
              <p:cNvPr id="60" name="组合 59"/>
              <p:cNvGrpSpPr/>
              <p:nvPr/>
            </p:nvGrpSpPr>
            <p:grpSpPr>
              <a:xfrm>
                <a:off x="5465759" y="639568"/>
                <a:ext cx="1608599" cy="1608559"/>
                <a:chOff x="3219090" y="417665"/>
                <a:chExt cx="2934074" cy="2934000"/>
              </a:xfrm>
            </p:grpSpPr>
            <p:sp>
              <p:nvSpPr>
                <p:cNvPr id="62" name="Freeform 5"/>
                <p:cNvSpPr>
                  <a:spLocks noEditPoints="1"/>
                </p:cNvSpPr>
                <p:nvPr/>
              </p:nvSpPr>
              <p:spPr bwMode="auto">
                <a:xfrm>
                  <a:off x="3219090" y="437770"/>
                  <a:ext cx="2880000" cy="2880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flip="none" rotWithShape="1">
                  <a:gsLst>
                    <a:gs pos="57000">
                      <a:schemeClr val="bg1">
                        <a:lumMod val="85000"/>
                      </a:schemeClr>
                    </a:gs>
                    <a:gs pos="100000">
                      <a:schemeClr val="bg1"/>
                    </a:gs>
                    <a:gs pos="24000">
                      <a:schemeClr val="bg2">
                        <a:lumMod val="90000"/>
                      </a:schemeClr>
                    </a:gs>
                  </a:gsLst>
                  <a:path path="circle">
                    <a:fillToRect l="100000" b="100000"/>
                  </a:path>
                  <a:tileRect t="-100000" r="-100000"/>
                </a:gradFill>
                <a:ln>
                  <a:noFill/>
                </a:ln>
                <a:effectLst>
                  <a:outerShdw blurRad="342900" dist="165100" dir="8100000" sx="102000" sy="102000" algn="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3" name="Freeform 5"/>
                <p:cNvSpPr>
                  <a:spLocks noEditPoints="1"/>
                </p:cNvSpPr>
                <p:nvPr/>
              </p:nvSpPr>
              <p:spPr bwMode="auto">
                <a:xfrm>
                  <a:off x="3219163" y="417665"/>
                  <a:ext cx="2934001" cy="2934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a:gsLst>
                    <a:gs pos="81000">
                      <a:schemeClr val="bg1"/>
                    </a:gs>
                    <a:gs pos="45000">
                      <a:schemeClr val="bg2"/>
                    </a:gs>
                  </a:gsLst>
                  <a:lin ang="18900000" scaled="1"/>
                </a:gradFill>
                <a:ln>
                  <a:noFill/>
                </a:ln>
              </p:spPr>
              <p:txBody>
                <a:bodyPr vert="horz" wrap="square" lIns="91440" tIns="45720" rIns="91440" bIns="45720" numCol="1" anchor="t" anchorCtr="0" compatLnSpc="1"/>
                <a:lstStyle/>
                <a:p>
                  <a:endParaRPr lang="zh-CN" altLang="en-US"/>
                </a:p>
              </p:txBody>
            </p:sp>
            <p:sp>
              <p:nvSpPr>
                <p:cNvPr id="64" name="Freeform 5"/>
                <p:cNvSpPr>
                  <a:spLocks noEditPoints="1"/>
                </p:cNvSpPr>
                <p:nvPr/>
              </p:nvSpPr>
              <p:spPr bwMode="auto">
                <a:xfrm>
                  <a:off x="3232521" y="463403"/>
                  <a:ext cx="2887203" cy="2888262"/>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solidFill>
                  <a:srgbClr val="009E9F"/>
                </a:solidFill>
                <a:ln>
                  <a:noFill/>
                </a:ln>
              </p:spPr>
              <p:txBody>
                <a:bodyPr vert="horz" wrap="square" lIns="91440" tIns="45720" rIns="91440" bIns="45720" numCol="1" anchor="t" anchorCtr="0" compatLnSpc="1"/>
                <a:lstStyle/>
                <a:p>
                  <a:endParaRPr lang="zh-CN" altLang="en-US"/>
                </a:p>
              </p:txBody>
            </p:sp>
          </p:grpSp>
          <p:sp>
            <p:nvSpPr>
              <p:cNvPr id="61" name="Oval 5"/>
              <p:cNvSpPr>
                <a:spLocks noChangeArrowheads="1"/>
              </p:cNvSpPr>
              <p:nvPr/>
            </p:nvSpPr>
            <p:spPr bwMode="auto">
              <a:xfrm>
                <a:off x="5765848" y="951784"/>
                <a:ext cx="1023826" cy="1023824"/>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sp>
          <p:nvSpPr>
            <p:cNvPr id="58" name="文本框 1228"/>
            <p:cNvSpPr txBox="1"/>
            <p:nvPr/>
          </p:nvSpPr>
          <p:spPr>
            <a:xfrm>
              <a:off x="2680564" y="964034"/>
              <a:ext cx="756532" cy="1026772"/>
            </a:xfrm>
            <a:prstGeom prst="rect">
              <a:avLst/>
            </a:prstGeom>
            <a:noFill/>
          </p:spPr>
          <p:txBody>
            <a:bodyPr wrap="none" rtlCol="0">
              <a:spAutoFit/>
            </a:bodyPr>
            <a:lstStyle/>
            <a:p>
              <a:pPr algn="ctr"/>
              <a:r>
                <a:rPr lang="en-US" altLang="zh-CN" sz="2400">
                  <a:solidFill>
                    <a:srgbClr val="009E9F"/>
                  </a:solidFill>
                  <a:ea typeface="微软雅黑" panose="020b0503020204020204" charset="-122"/>
                  <a:cs typeface="+mn-ea"/>
                  <a:sym typeface="+mn-lt"/>
                </a:rPr>
                <a:t>4</a:t>
              </a:r>
            </a:p>
          </p:txBody>
        </p:sp>
      </p:grpSp>
      <p:grpSp>
        <p:nvGrpSpPr>
          <p:cNvPr id="65" name="组合 64"/>
          <p:cNvGrpSpPr/>
          <p:nvPr/>
        </p:nvGrpSpPr>
        <p:grpSpPr>
          <a:xfrm>
            <a:off x="7481407" y="4832853"/>
            <a:ext cx="845706" cy="845705"/>
            <a:chOff x="2189840" y="613626"/>
            <a:chExt cx="1800200" cy="1800199"/>
          </a:xfrm>
        </p:grpSpPr>
        <p:grpSp>
          <p:nvGrpSpPr>
            <p:cNvPr id="66" name="组合 65"/>
            <p:cNvGrpSpPr/>
            <p:nvPr/>
          </p:nvGrpSpPr>
          <p:grpSpPr>
            <a:xfrm>
              <a:off x="2189840" y="613626"/>
              <a:ext cx="1800200" cy="1800199"/>
              <a:chOff x="5078165" y="320322"/>
              <a:chExt cx="2485083" cy="2485079"/>
            </a:xfrm>
          </p:grpSpPr>
          <p:sp>
            <p:nvSpPr>
              <p:cNvPr id="68" name="Oval 5"/>
              <p:cNvSpPr>
                <a:spLocks noChangeArrowheads="1"/>
              </p:cNvSpPr>
              <p:nvPr/>
            </p:nvSpPr>
            <p:spPr bwMode="auto">
              <a:xfrm>
                <a:off x="5078165" y="320322"/>
                <a:ext cx="2485083" cy="2485079"/>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nvGrpSpPr>
              <p:cNvPr id="69" name="组合 68"/>
              <p:cNvGrpSpPr/>
              <p:nvPr/>
            </p:nvGrpSpPr>
            <p:grpSpPr>
              <a:xfrm>
                <a:off x="5465759" y="639568"/>
                <a:ext cx="1608599" cy="1608559"/>
                <a:chOff x="3219090" y="417665"/>
                <a:chExt cx="2934074" cy="2934000"/>
              </a:xfrm>
            </p:grpSpPr>
            <p:sp>
              <p:nvSpPr>
                <p:cNvPr id="71" name="Freeform 5"/>
                <p:cNvSpPr>
                  <a:spLocks noEditPoints="1"/>
                </p:cNvSpPr>
                <p:nvPr/>
              </p:nvSpPr>
              <p:spPr bwMode="auto">
                <a:xfrm>
                  <a:off x="3219090" y="437770"/>
                  <a:ext cx="2880000" cy="2880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flip="none" rotWithShape="1">
                  <a:gsLst>
                    <a:gs pos="57000">
                      <a:schemeClr val="bg1">
                        <a:lumMod val="85000"/>
                      </a:schemeClr>
                    </a:gs>
                    <a:gs pos="100000">
                      <a:schemeClr val="bg1"/>
                    </a:gs>
                    <a:gs pos="24000">
                      <a:schemeClr val="bg2">
                        <a:lumMod val="90000"/>
                      </a:schemeClr>
                    </a:gs>
                  </a:gsLst>
                  <a:path path="circle">
                    <a:fillToRect l="100000" b="100000"/>
                  </a:path>
                  <a:tileRect t="-100000" r="-100000"/>
                </a:gradFill>
                <a:ln>
                  <a:noFill/>
                </a:ln>
                <a:effectLst>
                  <a:outerShdw blurRad="342900" dist="165100" dir="8100000" sx="102000" sy="102000" algn="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72" name="Freeform 5"/>
                <p:cNvSpPr>
                  <a:spLocks noEditPoints="1"/>
                </p:cNvSpPr>
                <p:nvPr/>
              </p:nvSpPr>
              <p:spPr bwMode="auto">
                <a:xfrm>
                  <a:off x="3219163" y="417665"/>
                  <a:ext cx="2934001" cy="2934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a:gsLst>
                    <a:gs pos="81000">
                      <a:schemeClr val="bg1"/>
                    </a:gs>
                    <a:gs pos="45000">
                      <a:schemeClr val="bg2"/>
                    </a:gs>
                  </a:gsLst>
                  <a:lin ang="18900000" scaled="1"/>
                </a:gradFill>
                <a:ln>
                  <a:noFill/>
                </a:ln>
              </p:spPr>
              <p:txBody>
                <a:bodyPr vert="horz" wrap="square" lIns="91440" tIns="45720" rIns="91440" bIns="45720" numCol="1" anchor="t" anchorCtr="0" compatLnSpc="1"/>
                <a:lstStyle/>
                <a:p>
                  <a:endParaRPr lang="zh-CN" altLang="en-US"/>
                </a:p>
              </p:txBody>
            </p:sp>
            <p:sp>
              <p:nvSpPr>
                <p:cNvPr id="73" name="Freeform 5"/>
                <p:cNvSpPr>
                  <a:spLocks noEditPoints="1"/>
                </p:cNvSpPr>
                <p:nvPr/>
              </p:nvSpPr>
              <p:spPr bwMode="auto">
                <a:xfrm>
                  <a:off x="3232521" y="463403"/>
                  <a:ext cx="2887203" cy="2888262"/>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solidFill>
                  <a:srgbClr val="A23C82"/>
                </a:solidFill>
                <a:ln>
                  <a:noFill/>
                </a:ln>
              </p:spPr>
              <p:txBody>
                <a:bodyPr/>
                <a:lstStyle/>
                <a:p>
                  <a:endParaRPr lang="zh-CN" altLang="en-US" sz="1600"/>
                </a:p>
              </p:txBody>
            </p:sp>
          </p:grpSp>
          <p:sp>
            <p:nvSpPr>
              <p:cNvPr id="70" name="Oval 5"/>
              <p:cNvSpPr>
                <a:spLocks noChangeArrowheads="1"/>
              </p:cNvSpPr>
              <p:nvPr/>
            </p:nvSpPr>
            <p:spPr bwMode="auto">
              <a:xfrm>
                <a:off x="5765848" y="951784"/>
                <a:ext cx="1023826" cy="1023824"/>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sp>
          <p:nvSpPr>
            <p:cNvPr id="67" name="文本框 1228"/>
            <p:cNvSpPr txBox="1"/>
            <p:nvPr/>
          </p:nvSpPr>
          <p:spPr>
            <a:xfrm>
              <a:off x="2700542" y="968800"/>
              <a:ext cx="724072" cy="982717"/>
            </a:xfrm>
            <a:prstGeom prst="rect">
              <a:avLst/>
            </a:prstGeom>
            <a:noFill/>
          </p:spPr>
          <p:txBody>
            <a:bodyPr wrap="none" rtlCol="0">
              <a:spAutoFit/>
            </a:bodyPr>
            <a:lstStyle/>
            <a:p>
              <a:pPr algn="ctr"/>
              <a:r>
                <a:rPr lang="en-US" altLang="zh-CN" sz="2400">
                  <a:solidFill>
                    <a:srgbClr val="623770"/>
                  </a:solidFill>
                  <a:ea typeface="微软雅黑" panose="020b0503020204020204" charset="-122"/>
                  <a:cs typeface="+mn-ea"/>
                  <a:sym typeface="+mn-lt"/>
                </a:rPr>
                <a:t>6</a:t>
              </a:r>
            </a:p>
          </p:txBody>
        </p:sp>
      </p:grpSp>
      <p:grpSp>
        <p:nvGrpSpPr>
          <p:cNvPr id="74" name="组合 73"/>
          <p:cNvGrpSpPr/>
          <p:nvPr/>
        </p:nvGrpSpPr>
        <p:grpSpPr>
          <a:xfrm>
            <a:off x="7489636" y="4147878"/>
            <a:ext cx="829248" cy="829247"/>
            <a:chOff x="2189840" y="613626"/>
            <a:chExt cx="1800200" cy="1800199"/>
          </a:xfrm>
        </p:grpSpPr>
        <p:grpSp>
          <p:nvGrpSpPr>
            <p:cNvPr id="75" name="组合 74"/>
            <p:cNvGrpSpPr/>
            <p:nvPr/>
          </p:nvGrpSpPr>
          <p:grpSpPr>
            <a:xfrm>
              <a:off x="2189840" y="613626"/>
              <a:ext cx="1800200" cy="1800199"/>
              <a:chOff x="5078165" y="320322"/>
              <a:chExt cx="2485083" cy="2485079"/>
            </a:xfrm>
          </p:grpSpPr>
          <p:sp>
            <p:nvSpPr>
              <p:cNvPr id="77" name="Oval 5"/>
              <p:cNvSpPr>
                <a:spLocks noChangeArrowheads="1"/>
              </p:cNvSpPr>
              <p:nvPr/>
            </p:nvSpPr>
            <p:spPr bwMode="auto">
              <a:xfrm>
                <a:off x="5078165" y="320322"/>
                <a:ext cx="2485083" cy="2485079"/>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nvGrpSpPr>
              <p:cNvPr id="78" name="组合 77"/>
              <p:cNvGrpSpPr/>
              <p:nvPr/>
            </p:nvGrpSpPr>
            <p:grpSpPr>
              <a:xfrm>
                <a:off x="5465759" y="639568"/>
                <a:ext cx="1608599" cy="1608559"/>
                <a:chOff x="3219090" y="417665"/>
                <a:chExt cx="2934074" cy="2934000"/>
              </a:xfrm>
            </p:grpSpPr>
            <p:sp>
              <p:nvSpPr>
                <p:cNvPr id="80" name="Freeform 5"/>
                <p:cNvSpPr>
                  <a:spLocks noEditPoints="1"/>
                </p:cNvSpPr>
                <p:nvPr/>
              </p:nvSpPr>
              <p:spPr bwMode="auto">
                <a:xfrm>
                  <a:off x="3219090" y="437770"/>
                  <a:ext cx="2880000" cy="2880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flip="none" rotWithShape="1">
                  <a:gsLst>
                    <a:gs pos="57000">
                      <a:schemeClr val="bg1">
                        <a:lumMod val="85000"/>
                      </a:schemeClr>
                    </a:gs>
                    <a:gs pos="100000">
                      <a:schemeClr val="bg1"/>
                    </a:gs>
                    <a:gs pos="24000">
                      <a:schemeClr val="bg2">
                        <a:lumMod val="90000"/>
                      </a:schemeClr>
                    </a:gs>
                  </a:gsLst>
                  <a:path path="circle">
                    <a:fillToRect l="100000" b="100000"/>
                  </a:path>
                  <a:tileRect t="-100000" r="-100000"/>
                </a:gradFill>
                <a:ln>
                  <a:noFill/>
                </a:ln>
                <a:effectLst>
                  <a:outerShdw blurRad="342900" dist="165100" dir="8100000" sx="102000" sy="102000" algn="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81" name="Freeform 5"/>
                <p:cNvSpPr>
                  <a:spLocks noEditPoints="1"/>
                </p:cNvSpPr>
                <p:nvPr/>
              </p:nvSpPr>
              <p:spPr bwMode="auto">
                <a:xfrm>
                  <a:off x="3219163" y="417665"/>
                  <a:ext cx="2934001" cy="2934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a:gsLst>
                    <a:gs pos="81000">
                      <a:schemeClr val="bg1"/>
                    </a:gs>
                    <a:gs pos="45000">
                      <a:schemeClr val="bg2"/>
                    </a:gs>
                  </a:gsLst>
                  <a:lin ang="18900000" scaled="1"/>
                </a:gradFill>
                <a:ln>
                  <a:noFill/>
                </a:ln>
              </p:spPr>
              <p:txBody>
                <a:bodyPr vert="horz" wrap="square" lIns="91440" tIns="45720" rIns="91440" bIns="45720" numCol="1" anchor="t" anchorCtr="0" compatLnSpc="1"/>
                <a:lstStyle/>
                <a:p>
                  <a:endParaRPr lang="zh-CN" altLang="en-US"/>
                </a:p>
              </p:txBody>
            </p:sp>
            <p:sp>
              <p:nvSpPr>
                <p:cNvPr id="82" name="Freeform 5"/>
                <p:cNvSpPr>
                  <a:spLocks noEditPoints="1"/>
                </p:cNvSpPr>
                <p:nvPr/>
              </p:nvSpPr>
              <p:spPr bwMode="auto">
                <a:xfrm>
                  <a:off x="3232521" y="463403"/>
                  <a:ext cx="2887203" cy="2888262"/>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solidFill>
                  <a:srgbClr val="E72918"/>
                </a:solidFill>
                <a:ln>
                  <a:noFill/>
                </a:ln>
              </p:spPr>
              <p:txBody>
                <a:bodyPr vert="horz" wrap="square" lIns="91440" tIns="45720" rIns="91440" bIns="45720" numCol="1" anchor="t" anchorCtr="0" compatLnSpc="1"/>
                <a:lstStyle/>
                <a:p>
                  <a:endParaRPr lang="zh-CN" altLang="en-US"/>
                </a:p>
              </p:txBody>
            </p:sp>
          </p:grpSp>
          <p:sp>
            <p:nvSpPr>
              <p:cNvPr id="79" name="Oval 5"/>
              <p:cNvSpPr>
                <a:spLocks noChangeArrowheads="1"/>
              </p:cNvSpPr>
              <p:nvPr/>
            </p:nvSpPr>
            <p:spPr bwMode="auto">
              <a:xfrm>
                <a:off x="5765848" y="951784"/>
                <a:ext cx="1023826" cy="1023824"/>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solidFill>
                    <a:srgbClr val="FC7005"/>
                  </a:solidFill>
                  <a:ea typeface="微软雅黑" panose="020b0503020204020204" charset="-122"/>
                </a:endParaRPr>
              </a:p>
            </p:txBody>
          </p:sp>
        </p:grpSp>
        <p:sp>
          <p:nvSpPr>
            <p:cNvPr id="76" name="文本框 1228"/>
            <p:cNvSpPr txBox="1"/>
            <p:nvPr/>
          </p:nvSpPr>
          <p:spPr>
            <a:xfrm>
              <a:off x="2689608" y="872856"/>
              <a:ext cx="738443" cy="1002221"/>
            </a:xfrm>
            <a:prstGeom prst="rect">
              <a:avLst/>
            </a:prstGeom>
            <a:noFill/>
          </p:spPr>
          <p:txBody>
            <a:bodyPr wrap="none" rtlCol="0">
              <a:spAutoFit/>
            </a:bodyPr>
            <a:lstStyle/>
            <a:p>
              <a:pPr algn="ctr"/>
              <a:r>
                <a:rPr lang="en-US" altLang="zh-CN" sz="2400">
                  <a:solidFill>
                    <a:srgbClr val="E72918"/>
                  </a:solidFill>
                  <a:ea typeface="微软雅黑" panose="020b0503020204020204" charset="-122"/>
                  <a:cs typeface="+mn-ea"/>
                  <a:sym typeface="+mn-lt"/>
                </a:rPr>
                <a:t>5</a:t>
              </a:r>
            </a:p>
          </p:txBody>
        </p:sp>
      </p:grpSp>
      <p:grpSp>
        <p:nvGrpSpPr>
          <p:cNvPr id="83" name="组合 82"/>
          <p:cNvGrpSpPr/>
          <p:nvPr/>
        </p:nvGrpSpPr>
        <p:grpSpPr>
          <a:xfrm>
            <a:off x="8157603" y="3928624"/>
            <a:ext cx="2575427" cy="0"/>
            <a:chOff x="4067944" y="524726"/>
            <a:chExt cx="2160240" cy="0"/>
          </a:xfrm>
        </p:grpSpPr>
        <p:cxnSp>
          <p:nvCxnSpPr>
            <p:cNvPr id="84" name="直接连接符 83"/>
            <p:cNvCxnSpPr/>
            <p:nvPr/>
          </p:nvCxnSpPr>
          <p:spPr>
            <a:xfrm>
              <a:off x="4067944" y="524726"/>
              <a:ext cx="1080120" cy="0"/>
            </a:xfrm>
            <a:prstGeom prst="line">
              <a:avLst/>
            </a:prstGeom>
            <a:ln w="38100">
              <a:solidFill>
                <a:srgbClr val="009E9F"/>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5148064" y="524726"/>
              <a:ext cx="1080120" cy="0"/>
            </a:xfrm>
            <a:prstGeom prst="line">
              <a:avLst/>
            </a:prstGeom>
            <a:ln w="38100">
              <a:solidFill>
                <a:srgbClr val="A23C82"/>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8153880" y="4654476"/>
            <a:ext cx="2570865" cy="1795"/>
            <a:chOff x="4071771" y="522931"/>
            <a:chExt cx="2156413" cy="1795"/>
          </a:xfrm>
        </p:grpSpPr>
        <p:cxnSp>
          <p:nvCxnSpPr>
            <p:cNvPr id="89" name="直接连接符 88"/>
            <p:cNvCxnSpPr/>
            <p:nvPr/>
          </p:nvCxnSpPr>
          <p:spPr>
            <a:xfrm>
              <a:off x="5148064" y="524726"/>
              <a:ext cx="1080120" cy="0"/>
            </a:xfrm>
            <a:prstGeom prst="line">
              <a:avLst/>
            </a:prstGeom>
            <a:ln w="38100">
              <a:solidFill>
                <a:srgbClr val="A23C82"/>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4071771" y="522931"/>
              <a:ext cx="1080120" cy="0"/>
            </a:xfrm>
            <a:prstGeom prst="line">
              <a:avLst/>
            </a:prstGeom>
            <a:ln w="38100">
              <a:solidFill>
                <a:srgbClr val="E72918"/>
              </a:solidFill>
            </a:ln>
          </p:spPr>
          <p:style>
            <a:lnRef idx="1">
              <a:schemeClr val="accent1"/>
            </a:lnRef>
            <a:fillRef idx="0">
              <a:schemeClr val="accent1"/>
            </a:fillRef>
            <a:effectRef idx="0">
              <a:schemeClr val="accent1"/>
            </a:effectRef>
            <a:fontRef idx="minor">
              <a:schemeClr val="tx1"/>
            </a:fontRef>
          </p:style>
        </p:cxnSp>
      </p:grpSp>
      <p:grpSp>
        <p:nvGrpSpPr>
          <p:cNvPr id="91" name="组合 90"/>
          <p:cNvGrpSpPr/>
          <p:nvPr/>
        </p:nvGrpSpPr>
        <p:grpSpPr>
          <a:xfrm>
            <a:off x="8142718" y="5384348"/>
            <a:ext cx="2572100" cy="0"/>
            <a:chOff x="5148064" y="524726"/>
            <a:chExt cx="2160240" cy="0"/>
          </a:xfrm>
        </p:grpSpPr>
        <p:cxnSp>
          <p:nvCxnSpPr>
            <p:cNvPr id="93" name="直接连接符 92"/>
            <p:cNvCxnSpPr/>
            <p:nvPr/>
          </p:nvCxnSpPr>
          <p:spPr>
            <a:xfrm>
              <a:off x="5148064" y="524726"/>
              <a:ext cx="1080120" cy="0"/>
            </a:xfrm>
            <a:prstGeom prst="line">
              <a:avLst/>
            </a:prstGeom>
            <a:ln w="38100">
              <a:solidFill>
                <a:srgbClr val="A23C82"/>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6228184" y="524726"/>
              <a:ext cx="1080120" cy="0"/>
            </a:xfrm>
            <a:prstGeom prst="line">
              <a:avLst/>
            </a:prstGeom>
            <a:ln w="38100">
              <a:solidFill>
                <a:srgbClr val="E72918"/>
              </a:solidFill>
            </a:ln>
          </p:spPr>
          <p:style>
            <a:lnRef idx="1">
              <a:schemeClr val="accent1"/>
            </a:lnRef>
            <a:fillRef idx="0">
              <a:schemeClr val="accent1"/>
            </a:fillRef>
            <a:effectRef idx="0">
              <a:schemeClr val="accent1"/>
            </a:effectRef>
            <a:fontRef idx="minor">
              <a:schemeClr val="tx1"/>
            </a:fontRef>
          </p:style>
        </p:cxnSp>
      </p:grpSp>
      <p:sp>
        <p:nvSpPr>
          <p:cNvPr id="95" name="矩形 94"/>
          <p:cNvSpPr/>
          <p:nvPr/>
        </p:nvSpPr>
        <p:spPr>
          <a:xfrm>
            <a:off x="8137163" y="2054395"/>
            <a:ext cx="3146947" cy="461665"/>
          </a:xfrm>
          <a:prstGeom prst="rect">
            <a:avLst/>
          </a:prstGeom>
        </p:spPr>
        <p:txBody>
          <a:bodyPr wrap="square">
            <a:spAutoFit/>
          </a:bodyPr>
          <a:lstStyle/>
          <a:p>
            <a:r>
              <a:rPr lang="zh-CN" altLang="en-US" sz="2400">
                <a:latin typeface="微软雅黑" panose="020b0503020204020204" charset="-122"/>
                <a:ea typeface="微软雅黑" panose="020b0503020204020204" charset="-122"/>
              </a:rPr>
              <a:t> 齐国：邹忌改革</a:t>
            </a:r>
          </a:p>
        </p:txBody>
      </p:sp>
      <p:sp>
        <p:nvSpPr>
          <p:cNvPr id="96" name="矩形 95"/>
          <p:cNvSpPr/>
          <p:nvPr/>
        </p:nvSpPr>
        <p:spPr>
          <a:xfrm>
            <a:off x="8121492" y="4933341"/>
            <a:ext cx="3146947" cy="461665"/>
          </a:xfrm>
          <a:prstGeom prst="rect">
            <a:avLst/>
          </a:prstGeom>
        </p:spPr>
        <p:txBody>
          <a:bodyPr wrap="square">
            <a:spAutoFit/>
          </a:bodyPr>
          <a:lstStyle/>
          <a:p>
            <a:r>
              <a:rPr lang="zh-CN" altLang="en-US" sz="2400">
                <a:latin typeface="微软雅黑" panose="020b0503020204020204" charset="-122"/>
                <a:ea typeface="微软雅黑" panose="020b0503020204020204" charset="-122"/>
              </a:rPr>
              <a:t> 楚国：吴起改革</a:t>
            </a:r>
          </a:p>
        </p:txBody>
      </p:sp>
      <p:sp>
        <p:nvSpPr>
          <p:cNvPr id="97" name="矩形 96"/>
          <p:cNvSpPr/>
          <p:nvPr/>
        </p:nvSpPr>
        <p:spPr>
          <a:xfrm>
            <a:off x="8121494" y="2745841"/>
            <a:ext cx="3146947" cy="461665"/>
          </a:xfrm>
          <a:prstGeom prst="rect">
            <a:avLst/>
          </a:prstGeom>
        </p:spPr>
        <p:txBody>
          <a:bodyPr wrap="square">
            <a:spAutoFit/>
          </a:bodyPr>
          <a:lstStyle/>
          <a:p>
            <a:r>
              <a:rPr lang="zh-CN" altLang="en-US" sz="2400">
                <a:latin typeface="微软雅黑" panose="020b0503020204020204" charset="-122"/>
                <a:ea typeface="微软雅黑" panose="020b0503020204020204" charset="-122"/>
              </a:rPr>
              <a:t> 赵国：赵武灵王改革</a:t>
            </a:r>
          </a:p>
        </p:txBody>
      </p:sp>
      <p:sp>
        <p:nvSpPr>
          <p:cNvPr id="98" name="矩形 97"/>
          <p:cNvSpPr/>
          <p:nvPr/>
        </p:nvSpPr>
        <p:spPr>
          <a:xfrm>
            <a:off x="8121493" y="4196804"/>
            <a:ext cx="3146947" cy="461665"/>
          </a:xfrm>
          <a:prstGeom prst="rect">
            <a:avLst/>
          </a:prstGeom>
        </p:spPr>
        <p:txBody>
          <a:bodyPr wrap="square">
            <a:spAutoFit/>
          </a:bodyPr>
          <a:lstStyle/>
          <a:p>
            <a:r>
              <a:rPr lang="zh-CN" altLang="en-US" sz="2400">
                <a:latin typeface="微软雅黑" panose="020b0503020204020204" charset="-122"/>
                <a:ea typeface="微软雅黑" panose="020b0503020204020204" charset="-122"/>
              </a:rPr>
              <a:t> 韩国：申不害改革</a:t>
            </a:r>
          </a:p>
        </p:txBody>
      </p:sp>
      <p:sp>
        <p:nvSpPr>
          <p:cNvPr id="99" name="矩形 98"/>
          <p:cNvSpPr/>
          <p:nvPr/>
        </p:nvSpPr>
        <p:spPr>
          <a:xfrm>
            <a:off x="8121494" y="3474897"/>
            <a:ext cx="3146947" cy="461665"/>
          </a:xfrm>
          <a:prstGeom prst="rect">
            <a:avLst/>
          </a:prstGeom>
        </p:spPr>
        <p:txBody>
          <a:bodyPr wrap="square">
            <a:spAutoFit/>
          </a:bodyPr>
          <a:lstStyle/>
          <a:p>
            <a:r>
              <a:rPr lang="zh-CN" altLang="en-US" sz="2400">
                <a:latin typeface="微软雅黑" panose="020b0503020204020204" charset="-122"/>
                <a:ea typeface="微软雅黑" panose="020b0503020204020204" charset="-122"/>
              </a:rPr>
              <a:t> 魏国：李悝改革</a:t>
            </a:r>
          </a:p>
        </p:txBody>
      </p:sp>
      <p:grpSp>
        <p:nvGrpSpPr>
          <p:cNvPr id="109" name="组合 108"/>
          <p:cNvGrpSpPr/>
          <p:nvPr/>
        </p:nvGrpSpPr>
        <p:grpSpPr>
          <a:xfrm>
            <a:off x="8145259" y="6034625"/>
            <a:ext cx="2572100" cy="0"/>
            <a:chOff x="4067944" y="524726"/>
            <a:chExt cx="2160240" cy="0"/>
          </a:xfrm>
        </p:grpSpPr>
        <p:cxnSp>
          <p:nvCxnSpPr>
            <p:cNvPr id="110" name="直接连接符 109"/>
            <p:cNvCxnSpPr/>
            <p:nvPr/>
          </p:nvCxnSpPr>
          <p:spPr>
            <a:xfrm>
              <a:off x="4067944" y="524726"/>
              <a:ext cx="1080120" cy="0"/>
            </a:xfrm>
            <a:prstGeom prst="line">
              <a:avLst/>
            </a:prstGeom>
            <a:ln w="38100">
              <a:solidFill>
                <a:srgbClr val="009E9F"/>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5148064" y="524726"/>
              <a:ext cx="1080120" cy="0"/>
            </a:xfrm>
            <a:prstGeom prst="line">
              <a:avLst/>
            </a:prstGeom>
            <a:ln w="38100">
              <a:solidFill>
                <a:srgbClr val="A23C82"/>
              </a:solidFill>
            </a:ln>
          </p:spPr>
          <p:style>
            <a:lnRef idx="1">
              <a:schemeClr val="accent1"/>
            </a:lnRef>
            <a:fillRef idx="0">
              <a:schemeClr val="accent1"/>
            </a:fillRef>
            <a:effectRef idx="0">
              <a:schemeClr val="accent1"/>
            </a:effectRef>
            <a:fontRef idx="minor">
              <a:schemeClr val="tx1"/>
            </a:fontRef>
          </p:style>
        </p:cxnSp>
      </p:grpSp>
      <p:sp>
        <p:nvSpPr>
          <p:cNvPr id="113" name="矩形 112"/>
          <p:cNvSpPr/>
          <p:nvPr/>
        </p:nvSpPr>
        <p:spPr>
          <a:xfrm>
            <a:off x="8137162" y="5560120"/>
            <a:ext cx="3146947" cy="461665"/>
          </a:xfrm>
          <a:prstGeom prst="rect">
            <a:avLst/>
          </a:prstGeom>
        </p:spPr>
        <p:txBody>
          <a:bodyPr wrap="square">
            <a:spAutoFit/>
          </a:bodyPr>
          <a:lstStyle/>
          <a:p>
            <a:r>
              <a:rPr lang="zh-CN" altLang="en-US" sz="2400">
                <a:latin typeface="微软雅黑" panose="020b0503020204020204" charset="-122"/>
                <a:ea typeface="微软雅黑" panose="020b0503020204020204" charset="-122"/>
              </a:rPr>
              <a:t> 秦国：商鞅改革</a:t>
            </a:r>
          </a:p>
        </p:txBody>
      </p:sp>
      <p:grpSp>
        <p:nvGrpSpPr>
          <p:cNvPr id="114" name="组合 113"/>
          <p:cNvGrpSpPr/>
          <p:nvPr/>
        </p:nvGrpSpPr>
        <p:grpSpPr>
          <a:xfrm>
            <a:off x="7484558" y="5516895"/>
            <a:ext cx="809420" cy="809419"/>
            <a:chOff x="2189840" y="613626"/>
            <a:chExt cx="1800200" cy="1800199"/>
          </a:xfrm>
        </p:grpSpPr>
        <p:grpSp>
          <p:nvGrpSpPr>
            <p:cNvPr id="115" name="组合 114"/>
            <p:cNvGrpSpPr/>
            <p:nvPr/>
          </p:nvGrpSpPr>
          <p:grpSpPr>
            <a:xfrm>
              <a:off x="2189840" y="613626"/>
              <a:ext cx="1800200" cy="1800199"/>
              <a:chOff x="5078165" y="320322"/>
              <a:chExt cx="2485083" cy="2485079"/>
            </a:xfrm>
          </p:grpSpPr>
          <p:sp>
            <p:nvSpPr>
              <p:cNvPr id="117" name="Oval 5"/>
              <p:cNvSpPr>
                <a:spLocks noChangeArrowheads="1"/>
              </p:cNvSpPr>
              <p:nvPr/>
            </p:nvSpPr>
            <p:spPr bwMode="auto">
              <a:xfrm>
                <a:off x="5078165" y="320322"/>
                <a:ext cx="2485083" cy="2485079"/>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nvGrpSpPr>
              <p:cNvPr id="118" name="组合 117"/>
              <p:cNvGrpSpPr/>
              <p:nvPr/>
            </p:nvGrpSpPr>
            <p:grpSpPr>
              <a:xfrm>
                <a:off x="5465759" y="639568"/>
                <a:ext cx="1608599" cy="1608559"/>
                <a:chOff x="3219090" y="417665"/>
                <a:chExt cx="2934074" cy="2934000"/>
              </a:xfrm>
            </p:grpSpPr>
            <p:sp>
              <p:nvSpPr>
                <p:cNvPr id="120" name="Freeform 5"/>
                <p:cNvSpPr>
                  <a:spLocks noEditPoints="1"/>
                </p:cNvSpPr>
                <p:nvPr/>
              </p:nvSpPr>
              <p:spPr bwMode="auto">
                <a:xfrm>
                  <a:off x="3219090" y="437770"/>
                  <a:ext cx="2880000" cy="2880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flip="none" rotWithShape="1">
                  <a:gsLst>
                    <a:gs pos="57000">
                      <a:schemeClr val="bg1">
                        <a:lumMod val="85000"/>
                      </a:schemeClr>
                    </a:gs>
                    <a:gs pos="100000">
                      <a:schemeClr val="bg1"/>
                    </a:gs>
                    <a:gs pos="24000">
                      <a:schemeClr val="bg2">
                        <a:lumMod val="90000"/>
                      </a:schemeClr>
                    </a:gs>
                  </a:gsLst>
                  <a:path path="circle">
                    <a:fillToRect l="100000" b="100000"/>
                  </a:path>
                  <a:tileRect t="-100000" r="-100000"/>
                </a:gradFill>
                <a:ln>
                  <a:noFill/>
                </a:ln>
                <a:effectLst>
                  <a:outerShdw blurRad="342900" dist="165100" dir="8100000" sx="102000" sy="102000" algn="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21" name="Freeform 5"/>
                <p:cNvSpPr>
                  <a:spLocks noEditPoints="1"/>
                </p:cNvSpPr>
                <p:nvPr/>
              </p:nvSpPr>
              <p:spPr bwMode="auto">
                <a:xfrm>
                  <a:off x="3219163" y="417665"/>
                  <a:ext cx="2934001" cy="2934000"/>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gradFill>
                  <a:gsLst>
                    <a:gs pos="81000">
                      <a:schemeClr val="bg1"/>
                    </a:gs>
                    <a:gs pos="45000">
                      <a:schemeClr val="bg2"/>
                    </a:gs>
                  </a:gsLst>
                  <a:lin ang="18900000" scaled="1"/>
                </a:gradFill>
                <a:ln>
                  <a:noFill/>
                </a:ln>
              </p:spPr>
              <p:txBody>
                <a:bodyPr vert="horz" wrap="square" lIns="91440" tIns="45720" rIns="91440" bIns="45720" numCol="1" anchor="t" anchorCtr="0" compatLnSpc="1"/>
                <a:lstStyle/>
                <a:p>
                  <a:endParaRPr lang="zh-CN" altLang="en-US"/>
                </a:p>
              </p:txBody>
            </p:sp>
            <p:sp>
              <p:nvSpPr>
                <p:cNvPr id="122" name="Freeform 5"/>
                <p:cNvSpPr>
                  <a:spLocks noEditPoints="1"/>
                </p:cNvSpPr>
                <p:nvPr/>
              </p:nvSpPr>
              <p:spPr bwMode="auto">
                <a:xfrm>
                  <a:off x="3232521" y="463403"/>
                  <a:ext cx="2887203" cy="2888262"/>
                </a:xfrm>
                <a:custGeom>
                  <a:gdLst>
                    <a:gd name="T0" fmla="*/ 209 w 419"/>
                    <a:gd name="T1" fmla="*/ 0 h 419"/>
                    <a:gd name="T2" fmla="*/ 0 w 419"/>
                    <a:gd name="T3" fmla="*/ 209 h 419"/>
                    <a:gd name="T4" fmla="*/ 209 w 419"/>
                    <a:gd name="T5" fmla="*/ 419 h 419"/>
                    <a:gd name="T6" fmla="*/ 419 w 419"/>
                    <a:gd name="T7" fmla="*/ 209 h 419"/>
                    <a:gd name="T8" fmla="*/ 209 w 419"/>
                    <a:gd name="T9" fmla="*/ 0 h 419"/>
                    <a:gd name="T10" fmla="*/ 209 w 419"/>
                    <a:gd name="T11" fmla="*/ 358 h 419"/>
                    <a:gd name="T12" fmla="*/ 61 w 419"/>
                    <a:gd name="T13" fmla="*/ 209 h 419"/>
                    <a:gd name="T14" fmla="*/ 209 w 419"/>
                    <a:gd name="T15" fmla="*/ 61 h 419"/>
                    <a:gd name="T16" fmla="*/ 358 w 419"/>
                    <a:gd name="T17" fmla="*/ 209 h 419"/>
                    <a:gd name="T18" fmla="*/ 209 w 419"/>
                    <a:gd name="T19" fmla="*/ 358 h 4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9" h="419">
                      <a:moveTo>
                        <a:pt x="209" y="0"/>
                      </a:moveTo>
                      <a:cubicBezTo>
                        <a:pt x="94" y="0"/>
                        <a:pt x="0" y="94"/>
                        <a:pt x="0" y="209"/>
                      </a:cubicBezTo>
                      <a:cubicBezTo>
                        <a:pt x="0" y="325"/>
                        <a:pt x="94" y="419"/>
                        <a:pt x="209" y="419"/>
                      </a:cubicBezTo>
                      <a:cubicBezTo>
                        <a:pt x="325" y="419"/>
                        <a:pt x="419" y="325"/>
                        <a:pt x="419" y="209"/>
                      </a:cubicBezTo>
                      <a:cubicBezTo>
                        <a:pt x="419" y="94"/>
                        <a:pt x="325" y="0"/>
                        <a:pt x="209" y="0"/>
                      </a:cubicBezTo>
                      <a:close/>
                      <a:moveTo>
                        <a:pt x="209" y="358"/>
                      </a:moveTo>
                      <a:cubicBezTo>
                        <a:pt x="128" y="358"/>
                        <a:pt x="61" y="291"/>
                        <a:pt x="61" y="209"/>
                      </a:cubicBezTo>
                      <a:cubicBezTo>
                        <a:pt x="61" y="128"/>
                        <a:pt x="128" y="61"/>
                        <a:pt x="209" y="61"/>
                      </a:cubicBezTo>
                      <a:cubicBezTo>
                        <a:pt x="291" y="61"/>
                        <a:pt x="358" y="128"/>
                        <a:pt x="358" y="209"/>
                      </a:cubicBezTo>
                      <a:cubicBezTo>
                        <a:pt x="358" y="291"/>
                        <a:pt x="291" y="358"/>
                        <a:pt x="209" y="358"/>
                      </a:cubicBezTo>
                      <a:close/>
                    </a:path>
                  </a:pathLst>
                </a:custGeom>
                <a:solidFill>
                  <a:srgbClr val="009E9F"/>
                </a:solidFill>
                <a:ln>
                  <a:noFill/>
                </a:ln>
              </p:spPr>
              <p:txBody>
                <a:bodyPr vert="horz" wrap="square" lIns="91440" tIns="45720" rIns="91440" bIns="45720" numCol="1" anchor="t" anchorCtr="0" compatLnSpc="1"/>
                <a:lstStyle/>
                <a:p>
                  <a:endParaRPr lang="zh-CN" altLang="en-US"/>
                </a:p>
              </p:txBody>
            </p:sp>
          </p:grpSp>
          <p:sp>
            <p:nvSpPr>
              <p:cNvPr id="119" name="Oval 5"/>
              <p:cNvSpPr>
                <a:spLocks noChangeArrowheads="1"/>
              </p:cNvSpPr>
              <p:nvPr/>
            </p:nvSpPr>
            <p:spPr bwMode="auto">
              <a:xfrm>
                <a:off x="5765848" y="951784"/>
                <a:ext cx="1023826" cy="1023824"/>
              </a:xfrm>
              <a:prstGeom prst="ellipse">
                <a:avLst/>
              </a:prstGeom>
              <a:gradFill flip="none" rotWithShape="1">
                <a:gsLst>
                  <a:gs pos="17000">
                    <a:schemeClr val="bg1">
                      <a:alpha val="50000"/>
                    </a:schemeClr>
                  </a:gs>
                  <a:gs pos="100000">
                    <a:schemeClr val="bg1">
                      <a:alpha val="0"/>
                    </a:schemeClr>
                  </a:gs>
                </a:gsLst>
                <a:path path="shape">
                  <a:fillToRect l="50000" t="50000" r="50000" b="50000"/>
                </a:path>
              </a:gra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grpSp>
        <p:sp>
          <p:nvSpPr>
            <p:cNvPr id="116" name="文本框 1228"/>
            <p:cNvSpPr txBox="1"/>
            <p:nvPr/>
          </p:nvSpPr>
          <p:spPr>
            <a:xfrm>
              <a:off x="2680564" y="964034"/>
              <a:ext cx="756532" cy="1026772"/>
            </a:xfrm>
            <a:prstGeom prst="rect">
              <a:avLst/>
            </a:prstGeom>
            <a:noFill/>
          </p:spPr>
          <p:txBody>
            <a:bodyPr wrap="none" rtlCol="0">
              <a:spAutoFit/>
            </a:bodyPr>
            <a:lstStyle/>
            <a:p>
              <a:pPr algn="ctr"/>
              <a:r>
                <a:rPr lang="en-US" altLang="zh-CN" sz="2400">
                  <a:solidFill>
                    <a:srgbClr val="009E9F"/>
                  </a:solidFill>
                  <a:ea typeface="微软雅黑" panose="020b0503020204020204" charset="-122"/>
                  <a:cs typeface="+mn-ea"/>
                  <a:sym typeface="+mn-lt"/>
                </a:rPr>
                <a:t>7</a:t>
              </a:r>
            </a:p>
          </p:txBody>
        </p:sp>
      </p:grpSp>
      <p:sp>
        <p:nvSpPr>
          <p:cNvPr id="2" name="标题 1"/>
          <p:cNvSpPr>
            <a:spLocks noGrp="1"/>
          </p:cNvSpPr>
          <p:nvPr>
            <p:ph type="ctrTitle"/>
          </p:nvPr>
        </p:nvSpPr>
        <p:spPr>
          <a:xfrm>
            <a:off x="838200" y="44889"/>
            <a:ext cx="10515600" cy="822960"/>
          </a:xfrm>
        </p:spPr>
        <p:txBody>
          <a:bodyPr>
            <a:normAutofit/>
          </a:bodyPr>
          <a:lstStyle/>
          <a:p>
            <a:pPr algn="l"/>
            <a:r>
              <a:rPr lang="zh-CN" altLang="en-US" smtClean="0">
                <a:latin typeface="黑体" panose="02010609060101010101" pitchFamily="49" charset="-122"/>
              </a:rPr>
              <a:t>二、经济</a:t>
            </a:r>
            <a:r>
              <a:rPr lang="zh-CN" altLang="en-US">
                <a:latin typeface="黑体" panose="02010609060101010101" pitchFamily="49" charset="-122"/>
              </a:rPr>
              <a:t>发展与变法运动</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838200" y="44889"/>
            <a:ext cx="10515600" cy="822960"/>
          </a:xfrm>
        </p:spPr>
        <p:txBody>
          <a:bodyPr>
            <a:normAutofit/>
          </a:bodyPr>
          <a:lstStyle/>
          <a:p>
            <a:pPr algn="l"/>
            <a:r>
              <a:rPr lang="zh-CN" altLang="en-US" smtClean="0">
                <a:latin typeface="黑体" panose="02010609060101010101" pitchFamily="49" charset="-122"/>
              </a:rPr>
              <a:t>二、经济</a:t>
            </a:r>
            <a:r>
              <a:rPr lang="zh-CN" altLang="en-US">
                <a:latin typeface="黑体" panose="02010609060101010101" pitchFamily="49" charset="-122"/>
              </a:rPr>
              <a:t>发展与变法运动</a:t>
            </a:r>
            <a:endParaRPr lang="zh-CN" altLang="en-US"/>
          </a:p>
        </p:txBody>
      </p:sp>
      <p:pic>
        <p:nvPicPr>
          <p:cNvPr id="18" name="图片 17"/>
          <p:cNvPicPr>
            <a:picLocks noChangeAspect="1"/>
          </p:cNvPicPr>
          <p:nvPr/>
        </p:nvPicPr>
        <p:blipFill>
          <a:blip r:embed="rId3">
            <a:clrChange>
              <a:clrFrom>
                <a:srgbClr val="FFFFFF"/>
              </a:clrFrom>
              <a:clrTo>
                <a:srgbClr val="FFFFFF">
                  <a:alpha val="0"/>
                </a:srgbClr>
              </a:clrTo>
            </a:clrChange>
          </a:blip>
          <a:stretch>
            <a:fillRect/>
          </a:stretch>
        </p:blipFill>
        <p:spPr>
          <a:xfrm>
            <a:off x="4291404" y="1674714"/>
            <a:ext cx="4900177" cy="2875386"/>
          </a:xfrm>
          <a:prstGeom prst="rect">
            <a:avLst/>
          </a:prstGeom>
        </p:spPr>
      </p:pic>
      <p:sp>
        <p:nvSpPr>
          <p:cNvPr id="26" name="右箭头标注 1"/>
          <p:cNvSpPr/>
          <p:nvPr/>
        </p:nvSpPr>
        <p:spPr>
          <a:xfrm>
            <a:off x="4966143" y="2162652"/>
            <a:ext cx="3936650" cy="2387448"/>
          </a:xfrm>
          <a:prstGeom prst="rightArrowCallout">
            <a:avLst>
              <a:gd name="adj1" fmla="val 27784"/>
              <a:gd name="adj2" fmla="val 26008"/>
              <a:gd name="adj3" fmla="val 8174"/>
              <a:gd name="adj4" fmla="val 91362"/>
            </a:avLst>
          </a:prstGeom>
          <a:solidFill>
            <a:srgbClr val="FF0000">
              <a:alpha val="24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sp>
        <p:nvSpPr>
          <p:cNvPr id="27" name="文本框 26"/>
          <p:cNvSpPr txBox="1"/>
          <p:nvPr/>
        </p:nvSpPr>
        <p:spPr>
          <a:xfrm>
            <a:off x="9252315" y="2290837"/>
            <a:ext cx="553998" cy="2554545"/>
          </a:xfrm>
          <a:prstGeom prst="rect">
            <a:avLst/>
          </a:prstGeom>
          <a:noFill/>
        </p:spPr>
        <p:txBody>
          <a:bodyPr vert="eaVert" wrap="none" rtlCol="0">
            <a:spAutoFit/>
          </a:bodyPr>
          <a:lstStyle/>
          <a:p>
            <a:r>
              <a:rPr lang="zh-CN" altLang="en-US" sz="2400">
                <a:latin typeface="黑体" panose="02010609060101010101" pitchFamily="49" charset="-122"/>
                <a:ea typeface="黑体" panose="02010609060101010101" pitchFamily="49" charset="-122"/>
              </a:rPr>
              <a:t>君主专制中央集权</a:t>
            </a:r>
          </a:p>
        </p:txBody>
      </p:sp>
      <p:sp>
        <p:nvSpPr>
          <p:cNvPr id="28" name="文本框 27"/>
          <p:cNvSpPr txBox="1"/>
          <p:nvPr/>
        </p:nvSpPr>
        <p:spPr>
          <a:xfrm>
            <a:off x="9931639" y="2290837"/>
            <a:ext cx="553998" cy="1323439"/>
          </a:xfrm>
          <a:prstGeom prst="rect">
            <a:avLst/>
          </a:prstGeom>
          <a:noFill/>
        </p:spPr>
        <p:txBody>
          <a:bodyPr vert="eaVert" wrap="none" rtlCol="0">
            <a:spAutoFit/>
          </a:bodyPr>
          <a:lstStyle/>
          <a:p>
            <a:r>
              <a:rPr lang="zh-CN" altLang="en-US" sz="2400" smtClean="0">
                <a:latin typeface="黑体" panose="02010609060101010101" pitchFamily="49" charset="-122"/>
                <a:ea typeface="黑体" panose="02010609060101010101" pitchFamily="49" charset="-122"/>
              </a:rPr>
              <a:t>以</a:t>
            </a:r>
            <a:r>
              <a:rPr lang="zh-CN" altLang="en-US" sz="2400">
                <a:latin typeface="黑体" panose="02010609060101010101" pitchFamily="49" charset="-122"/>
                <a:ea typeface="黑体" panose="02010609060101010101" pitchFamily="49" charset="-122"/>
              </a:rPr>
              <a:t>法</a:t>
            </a:r>
            <a:r>
              <a:rPr lang="zh-CN" altLang="en-US" sz="2400" smtClean="0">
                <a:latin typeface="黑体" panose="02010609060101010101" pitchFamily="49" charset="-122"/>
                <a:ea typeface="黑体" panose="02010609060101010101" pitchFamily="49" charset="-122"/>
              </a:rPr>
              <a:t>治国</a:t>
            </a:r>
            <a:endParaRPr lang="zh-CN" altLang="en-US" sz="2400">
              <a:latin typeface="黑体" panose="02010609060101010101" pitchFamily="49" charset="-122"/>
              <a:ea typeface="黑体" panose="02010609060101010101" pitchFamily="49" charset="-122"/>
            </a:endParaRPr>
          </a:p>
        </p:txBody>
      </p:sp>
      <p:sp>
        <p:nvSpPr>
          <p:cNvPr id="29" name="文本框 28"/>
          <p:cNvSpPr txBox="1"/>
          <p:nvPr/>
        </p:nvSpPr>
        <p:spPr>
          <a:xfrm>
            <a:off x="10520304" y="2290837"/>
            <a:ext cx="553998" cy="1323439"/>
          </a:xfrm>
          <a:prstGeom prst="rect">
            <a:avLst/>
          </a:prstGeom>
          <a:noFill/>
        </p:spPr>
        <p:txBody>
          <a:bodyPr vert="eaVert" wrap="none" rtlCol="0">
            <a:spAutoFit/>
          </a:bodyPr>
          <a:lstStyle/>
          <a:p>
            <a:r>
              <a:rPr lang="zh-CN" altLang="en-US" sz="2400">
                <a:latin typeface="黑体" panose="02010609060101010101" pitchFamily="49" charset="-122"/>
                <a:ea typeface="黑体" panose="02010609060101010101" pitchFamily="49" charset="-122"/>
              </a:rPr>
              <a:t>奖励耕战</a:t>
            </a:r>
            <a:endParaRPr kumimoji="1" lang="zh-CN" altLang="en-US" sz="2400">
              <a:latin typeface="黑体" panose="02010609060101010101" pitchFamily="49" charset="-122"/>
              <a:ea typeface="黑体" panose="02010609060101010101" pitchFamily="49" charset="-122"/>
            </a:endParaRPr>
          </a:p>
        </p:txBody>
      </p:sp>
      <p:sp>
        <p:nvSpPr>
          <p:cNvPr id="31" name="矩形 30"/>
          <p:cNvSpPr/>
          <p:nvPr/>
        </p:nvSpPr>
        <p:spPr>
          <a:xfrm>
            <a:off x="627896" y="1838266"/>
            <a:ext cx="2185214" cy="461665"/>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none">
            <a:spAutoFit/>
          </a:bodyPr>
          <a:lstStyle/>
          <a:p>
            <a:r>
              <a:rPr lang="zh-CN" altLang="en-US" sz="240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3</a:t>
            </a:r>
            <a:r>
              <a:rPr lang="zh-CN" altLang="en-US" sz="2400">
                <a:latin typeface="黑体" panose="02010609060101010101" pitchFamily="49" charset="-122"/>
                <a:ea typeface="黑体" panose="02010609060101010101" pitchFamily="49" charset="-122"/>
              </a:rPr>
              <a:t>）商鞅变法</a:t>
            </a:r>
          </a:p>
        </p:txBody>
      </p:sp>
      <p:pic>
        <p:nvPicPr>
          <p:cNvPr id="3" name="图片 2"/>
          <p:cNvPicPr>
            <a:picLocks noChangeAspect="1"/>
          </p:cNvPicPr>
          <p:nvPr/>
        </p:nvPicPr>
        <p:blipFill>
          <a:blip r:embed="rId4"/>
          <a:stretch>
            <a:fillRect/>
          </a:stretch>
        </p:blipFill>
        <p:spPr>
          <a:xfrm>
            <a:off x="960684" y="2464150"/>
            <a:ext cx="3028950" cy="32861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7" name="组合 6"/>
          <p:cNvGrpSpPr/>
          <p:nvPr/>
        </p:nvGrpSpPr>
        <p:grpSpPr>
          <a:xfrm>
            <a:off x="5770245" y="4792980"/>
            <a:ext cx="2747645" cy="1811020"/>
            <a:chOff x="5830814" y="4571445"/>
            <a:chExt cx="1976093" cy="1810775"/>
          </a:xfrm>
        </p:grpSpPr>
        <p:sp>
          <p:nvSpPr>
            <p:cNvPr id="4" name="圆角矩形 3"/>
            <p:cNvSpPr/>
            <p:nvPr/>
          </p:nvSpPr>
          <p:spPr>
            <a:xfrm>
              <a:off x="5893732" y="4571445"/>
              <a:ext cx="1913175" cy="568500"/>
            </a:xfrm>
            <a:prstGeom prst="roundRect">
              <a:avLst>
                <a:gd name="adj" fmla="val 50000"/>
              </a:avLst>
            </a:prstGeom>
            <a:solidFill>
              <a:srgbClr val="00B05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5" name="右箭头 4"/>
            <p:cNvSpPr/>
            <p:nvPr/>
          </p:nvSpPr>
          <p:spPr>
            <a:xfrm rot="5400000">
              <a:off x="6529024" y="4978874"/>
              <a:ext cx="518737" cy="1024064"/>
            </a:xfrm>
            <a:prstGeom prst="rightArrow">
              <a:avLst/>
            </a:prstGeom>
            <a:solidFill>
              <a:srgbClr val="00B05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15" name="圆角矩形 14"/>
            <p:cNvSpPr/>
            <p:nvPr/>
          </p:nvSpPr>
          <p:spPr>
            <a:xfrm>
              <a:off x="5830814" y="5811450"/>
              <a:ext cx="1915156" cy="570770"/>
            </a:xfrm>
            <a:prstGeom prst="roundRect">
              <a:avLst>
                <a:gd name="adj" fmla="val 50000"/>
              </a:avLst>
            </a:prstGeom>
            <a:solidFill>
              <a:srgbClr val="00B05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6" name="文本框 5"/>
            <p:cNvSpPr txBox="1"/>
            <p:nvPr/>
          </p:nvSpPr>
          <p:spPr>
            <a:xfrm>
              <a:off x="6276360" y="4651995"/>
              <a:ext cx="1403571" cy="675549"/>
            </a:xfrm>
            <a:prstGeom prst="rect">
              <a:avLst/>
            </a:prstGeom>
            <a:noFill/>
          </p:spPr>
          <p:txBody>
            <a:bodyPr wrap="square" rtlCol="0">
              <a:spAutoFit/>
            </a:bodyPr>
            <a:lstStyle/>
            <a:p>
              <a:r>
                <a:rPr lang="zh-CN" altLang="en-US" sz="2000" b="1" kern="100">
                  <a:latin typeface="黑体" panose="02010609060101010101" pitchFamily="49" charset="-122"/>
                  <a:ea typeface="黑体" panose="02010609060101010101" pitchFamily="49" charset="-122"/>
                  <a:cs typeface="Times New Roman" panose="02020603050405020304" pitchFamily="18" charset="0"/>
                </a:rPr>
                <a:t>秦国富强</a:t>
              </a:r>
            </a:p>
            <a:p>
              <a:endParaRPr lang="zh-CN" altLang="en-US"/>
            </a:p>
          </p:txBody>
        </p:sp>
        <p:sp>
          <p:nvSpPr>
            <p:cNvPr id="19" name="文本框 18"/>
            <p:cNvSpPr txBox="1"/>
            <p:nvPr/>
          </p:nvSpPr>
          <p:spPr>
            <a:xfrm>
              <a:off x="6148533" y="5896780"/>
              <a:ext cx="1403571" cy="398726"/>
            </a:xfrm>
            <a:prstGeom prst="rect">
              <a:avLst/>
            </a:prstGeom>
            <a:noFill/>
          </p:spPr>
          <p:txBody>
            <a:bodyPr wrap="square" rtlCol="0">
              <a:spAutoFit/>
            </a:bodyPr>
            <a:lstStyle/>
            <a:p>
              <a:r>
                <a:rPr lang="zh-CN" altLang="en-US" sz="2000" b="1" kern="100" smtClean="0">
                  <a:latin typeface="黑体" panose="02010609060101010101" pitchFamily="49" charset="-122"/>
                  <a:ea typeface="黑体" panose="02010609060101010101" pitchFamily="49" charset="-122"/>
                  <a:cs typeface="Times New Roman" panose="02020603050405020304" pitchFamily="18" charset="0"/>
                </a:rPr>
                <a:t>统一天下</a:t>
              </a:r>
              <a:endParaRPr lang="zh-CN" altLang="en-US"/>
            </a:p>
          </p:txBody>
        </p:sp>
      </p:grpSp>
      <p:sp>
        <p:nvSpPr>
          <p:cNvPr id="8" name="矩形 7"/>
          <p:cNvSpPr/>
          <p:nvPr/>
        </p:nvSpPr>
        <p:spPr>
          <a:xfrm>
            <a:off x="4751813" y="970558"/>
            <a:ext cx="2627642" cy="369332"/>
          </a:xfrm>
          <a:prstGeom prst="rect">
            <a:avLst/>
          </a:prstGeom>
        </p:spPr>
        <p:txBody>
          <a:bodyPr wrap="none">
            <a:spAutoFit/>
          </a:bodyPr>
          <a:lstStyle/>
          <a:p>
            <a:r>
              <a:rPr lang="zh-CN" altLang="zh-CN" b="1">
                <a:latin typeface="黑体" panose="02010609060101010101" pitchFamily="49" charset="-122"/>
                <a:ea typeface="黑体" panose="02010609060101010101" pitchFamily="49" charset="-122"/>
                <a:cs typeface="Times New Roman" panose="02020603050405020304" pitchFamily="18" charset="0"/>
              </a:rPr>
              <a:t>①时间：公元前</a:t>
            </a:r>
            <a:r>
              <a:rPr lang="en-US" altLang="zh-CN" b="1">
                <a:latin typeface="黑体" panose="02010609060101010101" pitchFamily="49" charset="-122"/>
                <a:ea typeface="黑体" panose="02010609060101010101" pitchFamily="49" charset="-122"/>
                <a:cs typeface="Times New Roman" panose="02020603050405020304" pitchFamily="18" charset="0"/>
              </a:rPr>
              <a:t>356</a:t>
            </a:r>
            <a:r>
              <a:rPr lang="zh-CN" altLang="zh-CN" b="1">
                <a:latin typeface="黑体" panose="02010609060101010101" pitchFamily="49" charset="-122"/>
                <a:ea typeface="黑体" panose="02010609060101010101" pitchFamily="49" charset="-122"/>
                <a:cs typeface="Times New Roman" panose="02020603050405020304" pitchFamily="18" charset="0"/>
              </a:rPr>
              <a:t>年；</a:t>
            </a:r>
            <a:endParaRPr lang="zh-CN" altLang="en-US">
              <a:latin typeface="黑体" panose="02010609060101010101" pitchFamily="49" charset="-122"/>
              <a:ea typeface="黑体" panose="02010609060101010101" pitchFamily="49" charset="-122"/>
            </a:endParaRPr>
          </a:p>
        </p:txBody>
      </p:sp>
      <p:sp>
        <p:nvSpPr>
          <p:cNvPr id="20" name="矩形 19"/>
          <p:cNvSpPr/>
          <p:nvPr/>
        </p:nvSpPr>
        <p:spPr>
          <a:xfrm>
            <a:off x="4751813" y="1339890"/>
            <a:ext cx="1114408" cy="369332"/>
          </a:xfrm>
          <a:prstGeom prst="rect">
            <a:avLst/>
          </a:prstGeom>
        </p:spPr>
        <p:txBody>
          <a:bodyPr wrap="none">
            <a:spAutoFit/>
          </a:bodyPr>
          <a:lstStyle/>
          <a:p>
            <a:r>
              <a:rPr lang="zh-CN" altLang="zh-CN" b="1">
                <a:latin typeface="黑体" panose="02010609060101010101" pitchFamily="49" charset="-122"/>
                <a:ea typeface="黑体" panose="02010609060101010101" pitchFamily="49" charset="-122"/>
              </a:rPr>
              <a:t>②内容：</a:t>
            </a:r>
            <a:endParaRPr lang="zh-CN" altLang="en-US">
              <a:latin typeface="黑体" panose="02010609060101010101" pitchFamily="49" charset="-122"/>
              <a:ea typeface="黑体" panose="02010609060101010101" pitchFamily="49" charset="-122"/>
            </a:endParaRPr>
          </a:p>
        </p:txBody>
      </p:sp>
      <p:sp>
        <p:nvSpPr>
          <p:cNvPr id="21" name="矩形 20"/>
          <p:cNvSpPr/>
          <p:nvPr/>
        </p:nvSpPr>
        <p:spPr>
          <a:xfrm>
            <a:off x="4751813" y="4712169"/>
            <a:ext cx="1114408" cy="369332"/>
          </a:xfrm>
          <a:prstGeom prst="rect">
            <a:avLst/>
          </a:prstGeom>
        </p:spPr>
        <p:txBody>
          <a:bodyPr wrap="none">
            <a:spAutoFit/>
          </a:bodyPr>
          <a:lstStyle/>
          <a:p>
            <a:r>
              <a:rPr lang="zh-CN" altLang="zh-CN" b="1">
                <a:latin typeface="黑体" panose="02010609060101010101" pitchFamily="49" charset="-122"/>
                <a:ea typeface="黑体" panose="02010609060101010101" pitchFamily="49" charset="-122"/>
              </a:rPr>
              <a:t>③</a:t>
            </a:r>
            <a:r>
              <a:rPr lang="zh-CN" altLang="zh-CN" b="1" smtClean="0">
                <a:latin typeface="黑体" panose="02010609060101010101" pitchFamily="49" charset="-122"/>
                <a:ea typeface="黑体" panose="02010609060101010101" pitchFamily="49" charset="-122"/>
              </a:rPr>
              <a:t>作用</a:t>
            </a:r>
            <a:r>
              <a:rPr lang="zh-CN" altLang="zh-CN" b="1" smtClean="0"/>
              <a:t>：</a:t>
            </a:r>
            <a:endParaRPr lang="zh-CN" altLang="en-US"/>
          </a:p>
        </p:txBody>
      </p:sp>
      <p:pic>
        <p:nvPicPr>
          <p:cNvPr id="22" name="Picture 3" descr="C:\Users\Thinkpad\Desktop\PNG\1_0001_渐变映射-2-副本-4.pn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96254" y="879470"/>
            <a:ext cx="419515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矩形 22"/>
          <p:cNvSpPr/>
          <p:nvPr/>
        </p:nvSpPr>
        <p:spPr>
          <a:xfrm>
            <a:off x="706412" y="1018148"/>
            <a:ext cx="1723549" cy="46166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变法运动</a:t>
            </a:r>
            <a:endPar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endParaRPr>
          </a:p>
        </p:txBody>
      </p:sp>
      <p:sp>
        <p:nvSpPr>
          <p:cNvPr id="24" name="矩形 23"/>
          <p:cNvSpPr/>
          <p:nvPr/>
        </p:nvSpPr>
        <p:spPr>
          <a:xfrm>
            <a:off x="1875963" y="5787347"/>
            <a:ext cx="1107996" cy="369332"/>
          </a:xfrm>
          <a:prstGeom prst="rect">
            <a:avLst/>
          </a:prstGeom>
        </p:spPr>
        <p:txBody>
          <a:bodyPr wrap="none">
            <a:spAutoFit/>
          </a:bodyPr>
          <a:lstStyle/>
          <a:p>
            <a:r>
              <a:rPr lang="zh-CN" altLang="en-US" smtClean="0">
                <a:latin typeface="黑体" panose="02010609060101010101" pitchFamily="49" charset="-122"/>
                <a:ea typeface="黑体" panose="02010609060101010101" pitchFamily="49" charset="-122"/>
              </a:rPr>
              <a:t>商鞅画像</a:t>
            </a:r>
            <a:endParaRPr lang="zh-CN" altLang="en-US">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nodeType="withGroup">
                            <p:stCondLst>
                              <p:cond delay="500"/>
                            </p:stCondLst>
                            <p:childTnLst>
                              <p:par>
                                <p:cTn id="9" presetID="22" presetClass="entr" presetSubtype="8" fill="hold" grpId="1" nodeType="afterEffec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par>
                                <p:cTn id="12" presetID="22" presetClass="entr" presetSubtype="8" fill="hold" grpId="2" nodeType="withEffect">
                                  <p:childTnLst>
                                    <p:set>
                                      <p:cBhvr>
                                        <p:cTn id="13" dur="1" fill="hold">
                                          <p:stCondLst>
                                            <p:cond delay="0"/>
                                          </p:stCondLst>
                                        </p:cTn>
                                        <p:tgtEl>
                                          <p:spTgt spid="28"/>
                                        </p:tgtEl>
                                        <p:attrNameLst>
                                          <p:attrName>style.visibility</p:attrName>
                                        </p:attrNameLst>
                                      </p:cBhvr>
                                      <p:to>
                                        <p:strVal val="visible"/>
                                      </p:to>
                                    </p:set>
                                    <p:animEffect transition="in" filter="wipe(left)">
                                      <p:cBhvr>
                                        <p:cTn id="14" dur="500"/>
                                        <p:tgtEl>
                                          <p:spTgt spid="28"/>
                                        </p:tgtEl>
                                      </p:cBhvr>
                                    </p:animEffect>
                                  </p:childTnLst>
                                </p:cTn>
                              </p:par>
                              <p:par>
                                <p:cTn id="15" presetID="22" presetClass="entr" presetSubtype="8" fill="hold" grpId="3" nodeType="withEffect">
                                  <p:childTnLst>
                                    <p:set>
                                      <p:cBhvr>
                                        <p:cTn id="16" dur="1" fill="hold">
                                          <p:stCondLst>
                                            <p:cond delay="0"/>
                                          </p:stCondLst>
                                        </p:cTn>
                                        <p:tgtEl>
                                          <p:spTgt spid="29"/>
                                        </p:tgtEl>
                                        <p:attrNameLst>
                                          <p:attrName>style.visibility</p:attrName>
                                        </p:attrNameLst>
                                      </p:cBhvr>
                                      <p:to>
                                        <p:strVal val="visible"/>
                                      </p:to>
                                    </p:set>
                                    <p:animEffect transition="in" filter="wipe(left)">
                                      <p:cBhvr>
                                        <p:cTn id="17" dur="500"/>
                                        <p:tgtEl>
                                          <p:spTgt spid="29"/>
                                        </p:tgtEl>
                                      </p:cBhvr>
                                    </p:animEffect>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22" presetClass="entr" presetSubtype="1"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up)">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1"/>
      <p:bldP spid="28" grpId="2"/>
      <p:bldP spid="29" grpId="3"/>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9"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89337" y="1094645"/>
            <a:ext cx="4507791"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ctrTitle"/>
          </p:nvPr>
        </p:nvSpPr>
        <p:spPr>
          <a:xfrm>
            <a:off x="838200" y="44889"/>
            <a:ext cx="10515600" cy="822960"/>
          </a:xfrm>
        </p:spPr>
        <p:txBody>
          <a:bodyPr>
            <a:normAutofit/>
          </a:bodyPr>
          <a:lstStyle/>
          <a:p>
            <a:pPr algn="l"/>
            <a:r>
              <a:rPr lang="zh-CN" altLang="en-US" smtClean="0">
                <a:latin typeface="黑体" panose="02010609060101010101" pitchFamily="49" charset="-122"/>
              </a:rPr>
              <a:t>三、百家争鸣</a:t>
            </a:r>
            <a:endParaRPr lang="zh-CN" altLang="en-US"/>
          </a:p>
        </p:txBody>
      </p:sp>
      <p:sp>
        <p:nvSpPr>
          <p:cNvPr id="19" name="矩形 18"/>
          <p:cNvSpPr/>
          <p:nvPr/>
        </p:nvSpPr>
        <p:spPr>
          <a:xfrm>
            <a:off x="638841" y="1277859"/>
            <a:ext cx="2954655" cy="46166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1</a:t>
            </a:r>
            <a:r>
              <a:rPr kumimoji="0" lang="en-US" altLang="zh-CN" sz="2400" b="0" i="0" u="none" strike="noStrike" kern="1200" cap="none" spc="0" normalizeH="0" baseline="0" noProof="0" smtClean="0">
                <a:ln>
                  <a:noFill/>
                </a:ln>
                <a:solidFill>
                  <a:schemeClr val="bg1"/>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smtClean="0">
                <a:ln>
                  <a:noFill/>
                </a:ln>
                <a:solidFill>
                  <a:schemeClr val="bg1"/>
                </a:solidFill>
                <a:effectLst/>
                <a:uLnTx/>
                <a:uFillTx/>
                <a:latin typeface="黑体" panose="02010609060101010101" pitchFamily="49" charset="-122"/>
                <a:ea typeface="黑体" panose="02010609060101010101" pitchFamily="49" charset="-122"/>
                <a:cs typeface="+mn-cs"/>
              </a:rPr>
              <a:t>百家争鸣出现背景</a:t>
            </a:r>
            <a:endPar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endParaRPr>
          </a:p>
        </p:txBody>
      </p:sp>
      <p:pic>
        <p:nvPicPr>
          <p:cNvPr id="6" name="图片 5"/>
          <p:cNvPicPr>
            <a:picLocks noChangeAspect="1"/>
          </p:cNvPicPr>
          <p:nvPr/>
        </p:nvPicPr>
        <p:blipFill>
          <a:blip r:embed="rId4"/>
          <a:stretch>
            <a:fillRect/>
          </a:stretch>
        </p:blipFill>
        <p:spPr>
          <a:xfrm>
            <a:off x="189230" y="2032000"/>
            <a:ext cx="6191250" cy="37223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10" name="图示 9"/>
          <p:cNvGraphicFramePr/>
          <p:nvPr/>
        </p:nvGraphicFramePr>
        <p:xfrm>
          <a:off x="5687059" y="1596390"/>
          <a:ext cx="6592208" cy="4026695"/>
        </p:xfrm>
        <a:graphic>
          <a:graphicData uri="http://schemas.openxmlformats.org/drawingml/2006/diagram">
            <dgm:relIds xmlns:dgm="http://schemas.openxmlformats.org/drawingml/2006/diagram" r:dm="rId6" r:lo="rId7" r:qs="rId8" r:cs="rId9"/>
          </a:graphicData>
        </a:graphic>
      </p:graphicFrame>
      <p:sp>
        <p:nvSpPr>
          <p:cNvPr id="11" name="文本框 10"/>
          <p:cNvSpPr txBox="1"/>
          <p:nvPr/>
        </p:nvSpPr>
        <p:spPr>
          <a:xfrm>
            <a:off x="6739503" y="1881787"/>
            <a:ext cx="863573" cy="46166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zh-CN" altLang="en-US" sz="2400">
                <a:latin typeface="黑体" panose="02010609060101010101" pitchFamily="49" charset="-122"/>
                <a:ea typeface="黑体" panose="02010609060101010101" pitchFamily="49" charset="-122"/>
              </a:rPr>
              <a:t>政治</a:t>
            </a:r>
          </a:p>
        </p:txBody>
      </p:sp>
      <p:sp>
        <p:nvSpPr>
          <p:cNvPr id="23" name="文本框 22"/>
          <p:cNvSpPr txBox="1"/>
          <p:nvPr/>
        </p:nvSpPr>
        <p:spPr>
          <a:xfrm>
            <a:off x="6804273" y="3378889"/>
            <a:ext cx="863573" cy="46166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zh-CN" altLang="en-US" sz="2400">
                <a:latin typeface="黑体" panose="02010609060101010101" pitchFamily="49" charset="-122"/>
                <a:ea typeface="黑体" panose="02010609060101010101" pitchFamily="49" charset="-122"/>
              </a:rPr>
              <a:t>经济</a:t>
            </a:r>
          </a:p>
        </p:txBody>
      </p:sp>
      <p:sp>
        <p:nvSpPr>
          <p:cNvPr id="24" name="文本框 23"/>
          <p:cNvSpPr txBox="1"/>
          <p:nvPr/>
        </p:nvSpPr>
        <p:spPr>
          <a:xfrm>
            <a:off x="6804273" y="4794802"/>
            <a:ext cx="863573" cy="46166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zh-CN" altLang="en-US" sz="2400">
                <a:latin typeface="黑体" panose="02010609060101010101" pitchFamily="49" charset="-122"/>
                <a:ea typeface="黑体" panose="02010609060101010101" pitchFamily="49" charset="-122"/>
              </a:rPr>
              <a:t>文化</a:t>
            </a:r>
          </a:p>
        </p:txBody>
      </p:sp>
      <p:graphicFrame>
        <p:nvGraphicFramePr>
          <p:cNvPr id="7" name="图示 6"/>
          <p:cNvGraphicFramePr/>
          <p:nvPr/>
        </p:nvGraphicFramePr>
        <p:xfrm>
          <a:off x="6034405" y="5622925"/>
          <a:ext cx="5629910" cy="1235075"/>
        </p:xfrm>
        <a:graphic>
          <a:graphicData uri="http://schemas.openxmlformats.org/drawingml/2006/diagram">
            <dgm:relIds xmlns:dgm="http://schemas.openxmlformats.org/drawingml/2006/diagram" r:dm="rId11" r:lo="rId12" r:qs="rId13" r:cs="rId14"/>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grpId="2"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3" grpId="1"/>
      <p:bldP spid="24" grpId="2"/>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0812" y="812622"/>
            <a:ext cx="6861974" cy="6154402"/>
          </a:xfrm>
          <a:prstGeom prst="rect">
            <a:avLst/>
          </a:prstGeom>
        </p:spPr>
      </p:pic>
      <p:sp>
        <p:nvSpPr>
          <p:cNvPr id="2" name="标题 1"/>
          <p:cNvSpPr>
            <a:spLocks noGrp="1"/>
          </p:cNvSpPr>
          <p:nvPr>
            <p:ph type="ctrTitle"/>
          </p:nvPr>
        </p:nvSpPr>
        <p:spPr>
          <a:xfrm>
            <a:off x="838200" y="44889"/>
            <a:ext cx="10515600" cy="822960"/>
          </a:xfrm>
        </p:spPr>
        <p:txBody>
          <a:bodyPr>
            <a:normAutofit/>
          </a:bodyPr>
          <a:lstStyle/>
          <a:p>
            <a:pPr algn="l"/>
            <a:r>
              <a:rPr lang="zh-CN" altLang="en-US" smtClean="0">
                <a:latin typeface="黑体" panose="02010609060101010101" pitchFamily="49" charset="-122"/>
              </a:rPr>
              <a:t>四、百家争鸣</a:t>
            </a:r>
            <a:endParaRPr lang="zh-CN" altLang="en-US"/>
          </a:p>
        </p:txBody>
      </p:sp>
      <p:sp>
        <p:nvSpPr>
          <p:cNvPr id="8" name="文本框 7"/>
          <p:cNvSpPr txBox="1"/>
          <p:nvPr/>
        </p:nvSpPr>
        <p:spPr>
          <a:xfrm>
            <a:off x="1157531" y="1147604"/>
            <a:ext cx="2541070" cy="521970"/>
          </a:xfrm>
          <a:prstGeom prst="rect">
            <a:avLst/>
          </a:prstGeom>
          <a:noFill/>
        </p:spPr>
        <p:txBody>
          <a:bodyPr wrap="square" rtlCol="0">
            <a:spAutoFit/>
          </a:bodyPr>
          <a:lstStyle/>
          <a:p>
            <a:r>
              <a:rPr lang="en-US" altLang="zh-CN" sz="2800" b="1" smtClean="0">
                <a:latin typeface="黑体" panose="02010609060101010101" pitchFamily="49" charset="-122"/>
                <a:ea typeface="黑体" panose="02010609060101010101" pitchFamily="49" charset="-122"/>
              </a:rPr>
              <a:t>【</a:t>
            </a:r>
            <a:r>
              <a:rPr lang="zh-CN" altLang="en-US" sz="2800" b="1" smtClean="0">
                <a:latin typeface="黑体" panose="02010609060101010101" pitchFamily="49" charset="-122"/>
                <a:ea typeface="黑体" panose="02010609060101010101" pitchFamily="49" charset="-122"/>
              </a:rPr>
              <a:t>知识拓展</a:t>
            </a:r>
            <a:r>
              <a:rPr lang="en-US" altLang="zh-CN" sz="2800" b="1" smtClean="0">
                <a:latin typeface="黑体" panose="02010609060101010101" pitchFamily="49" charset="-122"/>
                <a:ea typeface="黑体" panose="02010609060101010101" pitchFamily="49" charset="-122"/>
              </a:rPr>
              <a:t>】</a:t>
            </a:r>
            <a:endParaRPr lang="zh-CN" altLang="en-US" sz="2800" b="1">
              <a:latin typeface="黑体" panose="02010609060101010101" pitchFamily="49" charset="-122"/>
              <a:ea typeface="黑体" panose="02010609060101010101" pitchFamily="49" charset="-122"/>
            </a:endParaRPr>
          </a:p>
        </p:txBody>
      </p:sp>
      <p:sp>
        <p:nvSpPr>
          <p:cNvPr id="6" name="矩形 5"/>
          <p:cNvSpPr/>
          <p:nvPr/>
        </p:nvSpPr>
        <p:spPr>
          <a:xfrm>
            <a:off x="5712956" y="1047143"/>
            <a:ext cx="6096000" cy="5743111"/>
          </a:xfrm>
          <a:prstGeom prst="rect">
            <a:avLst/>
          </a:prstGeom>
        </p:spPr>
        <p:txBody>
          <a:bodyPr>
            <a:spAutoFit/>
          </a:bodyPr>
          <a:lstStyle/>
          <a:p>
            <a:pPr indent="457200" algn="just">
              <a:lnSpc>
                <a:spcPct val="120000"/>
              </a:lnSpc>
            </a:pPr>
            <a:r>
              <a:rPr lang="en-US" altLang="zh-CN" smtClean="0">
                <a:solidFill>
                  <a:prstClr val="black"/>
                </a:solidFill>
                <a:latin typeface="黑体" panose="02010609060101010101" pitchFamily="49" charset="-122"/>
                <a:ea typeface="黑体" panose="02010609060101010101" pitchFamily="49" charset="-122"/>
              </a:rPr>
              <a:t>                   </a:t>
            </a:r>
            <a:r>
              <a:rPr lang="zh-CN" altLang="en-US" smtClean="0">
                <a:solidFill>
                  <a:prstClr val="black"/>
                </a:solidFill>
                <a:latin typeface="黑体" panose="02010609060101010101" pitchFamily="49" charset="-122"/>
                <a:ea typeface="黑体" panose="02010609060101010101" pitchFamily="49" charset="-122"/>
              </a:rPr>
              <a:t>稷下学宫</a:t>
            </a:r>
            <a:endParaRPr lang="en-US" altLang="zh-CN" smtClean="0">
              <a:solidFill>
                <a:prstClr val="black"/>
              </a:solidFill>
              <a:latin typeface="黑体" panose="02010609060101010101" pitchFamily="49" charset="-122"/>
              <a:ea typeface="黑体" panose="02010609060101010101" pitchFamily="49" charset="-122"/>
            </a:endParaRPr>
          </a:p>
          <a:p>
            <a:pPr indent="457200" algn="just">
              <a:lnSpc>
                <a:spcPct val="120000"/>
              </a:lnSpc>
            </a:pPr>
            <a:r>
              <a:rPr lang="zh-CN" altLang="en-US" smtClean="0">
                <a:solidFill>
                  <a:prstClr val="black"/>
                </a:solidFill>
                <a:latin typeface="黑体" panose="02010609060101010101" pitchFamily="49" charset="-122"/>
                <a:ea typeface="黑体" panose="02010609060101010101" pitchFamily="49" charset="-122"/>
              </a:rPr>
              <a:t>战国</a:t>
            </a:r>
            <a:r>
              <a:rPr lang="zh-CN" altLang="en-US">
                <a:solidFill>
                  <a:prstClr val="black"/>
                </a:solidFill>
                <a:latin typeface="黑体" panose="02010609060101010101" pitchFamily="49" charset="-122"/>
                <a:ea typeface="黑体" panose="02010609060101010101" pitchFamily="49" charset="-122"/>
              </a:rPr>
              <a:t>中期，各种新思想不断出现。齐国财力雄厚，在都城临淄的稷门附近修建</a:t>
            </a:r>
            <a:r>
              <a:rPr lang="zh-CN" altLang="en-US" smtClean="0">
                <a:solidFill>
                  <a:prstClr val="black"/>
                </a:solidFill>
                <a:latin typeface="黑体" panose="02010609060101010101" pitchFamily="49" charset="-122"/>
                <a:ea typeface="黑体" panose="02010609060101010101" pitchFamily="49" charset="-122"/>
              </a:rPr>
              <a:t>宽大、整齐</a:t>
            </a:r>
            <a:r>
              <a:rPr lang="zh-CN" altLang="en-US">
                <a:solidFill>
                  <a:prstClr val="black"/>
                </a:solidFill>
                <a:latin typeface="黑体" panose="02010609060101010101" pitchFamily="49" charset="-122"/>
                <a:ea typeface="黑体" panose="02010609060101010101" pitchFamily="49" charset="-122"/>
              </a:rPr>
              <a:t>的</a:t>
            </a:r>
            <a:r>
              <a:rPr lang="en-US" altLang="zh-CN">
                <a:solidFill>
                  <a:prstClr val="black"/>
                </a:solidFill>
                <a:latin typeface="黑体" panose="02010609060101010101" pitchFamily="49" charset="-122"/>
                <a:ea typeface="黑体" panose="02010609060101010101" pitchFamily="49" charset="-122"/>
              </a:rPr>
              <a:t>“</a:t>
            </a:r>
            <a:r>
              <a:rPr lang="zh-CN" altLang="en-US">
                <a:solidFill>
                  <a:prstClr val="black"/>
                </a:solidFill>
                <a:latin typeface="黑体" panose="02010609060101010101" pitchFamily="49" charset="-122"/>
                <a:ea typeface="黑体" panose="02010609060101010101" pitchFamily="49" charset="-122"/>
              </a:rPr>
              <a:t>学宫</a:t>
            </a:r>
            <a:r>
              <a:rPr lang="en-US" altLang="zh-CN">
                <a:solidFill>
                  <a:prstClr val="black"/>
                </a:solidFill>
                <a:latin typeface="黑体" panose="02010609060101010101" pitchFamily="49" charset="-122"/>
                <a:ea typeface="黑体" panose="02010609060101010101" pitchFamily="49" charset="-122"/>
              </a:rPr>
              <a:t>”</a:t>
            </a:r>
            <a:r>
              <a:rPr lang="zh-CN" altLang="en-US">
                <a:solidFill>
                  <a:prstClr val="black"/>
                </a:solidFill>
                <a:latin typeface="黑体" panose="02010609060101010101" pitchFamily="49" charset="-122"/>
                <a:ea typeface="黑体" panose="02010609060101010101" pitchFamily="49" charset="-122"/>
              </a:rPr>
              <a:t>，延请天下贤士，给他们以优厚的待遇，让他们自由地</a:t>
            </a:r>
            <a:r>
              <a:rPr lang="zh-CN" altLang="en-US" smtClean="0">
                <a:solidFill>
                  <a:prstClr val="black"/>
                </a:solidFill>
                <a:latin typeface="黑体" panose="02010609060101010101" pitchFamily="49" charset="-122"/>
                <a:ea typeface="黑体" panose="02010609060101010101" pitchFamily="49" charset="-122"/>
              </a:rPr>
              <a:t>讨论、讲学</a:t>
            </a:r>
            <a:r>
              <a:rPr lang="zh-CN" altLang="en-US">
                <a:solidFill>
                  <a:prstClr val="black"/>
                </a:solidFill>
                <a:latin typeface="黑体" panose="02010609060101010101" pitchFamily="49" charset="-122"/>
                <a:ea typeface="黑体" panose="02010609060101010101" pitchFamily="49" charset="-122"/>
              </a:rPr>
              <a:t>。一时间，四方</a:t>
            </a:r>
            <a:r>
              <a:rPr lang="zh-CN" altLang="en-US" smtClean="0">
                <a:solidFill>
                  <a:prstClr val="black"/>
                </a:solidFill>
                <a:latin typeface="黑体" panose="02010609060101010101" pitchFamily="49" charset="-122"/>
                <a:ea typeface="黑体" panose="02010609060101010101" pitchFamily="49" charset="-122"/>
              </a:rPr>
              <a:t>游士、各国</a:t>
            </a:r>
            <a:r>
              <a:rPr lang="zh-CN" altLang="en-US">
                <a:solidFill>
                  <a:prstClr val="black"/>
                </a:solidFill>
                <a:latin typeface="黑体" panose="02010609060101010101" pitchFamily="49" charset="-122"/>
                <a:ea typeface="黑体" panose="02010609060101010101" pitchFamily="49" charset="-122"/>
              </a:rPr>
              <a:t>学者纷至沓来，最多时聚集了上千的学者。直到齐国灭亡为止，稷下学宫延续了</a:t>
            </a:r>
            <a:r>
              <a:rPr lang="en-US" altLang="zh-CN">
                <a:solidFill>
                  <a:prstClr val="black"/>
                </a:solidFill>
                <a:latin typeface="黑体" panose="02010609060101010101" pitchFamily="49" charset="-122"/>
                <a:ea typeface="黑体" panose="02010609060101010101" pitchFamily="49" charset="-122"/>
              </a:rPr>
              <a:t>100</a:t>
            </a:r>
            <a:r>
              <a:rPr lang="zh-CN" altLang="en-US">
                <a:solidFill>
                  <a:prstClr val="black"/>
                </a:solidFill>
                <a:latin typeface="黑体" panose="02010609060101010101" pitchFamily="49" charset="-122"/>
                <a:ea typeface="黑体" panose="02010609060101010101" pitchFamily="49" charset="-122"/>
              </a:rPr>
              <a:t>多年。</a:t>
            </a:r>
            <a:endParaRPr lang="en-US" altLang="zh-CN">
              <a:solidFill>
                <a:prstClr val="black"/>
              </a:solidFill>
              <a:latin typeface="黑体" panose="02010609060101010101" pitchFamily="49" charset="-122"/>
              <a:ea typeface="黑体" panose="02010609060101010101" pitchFamily="49" charset="-122"/>
            </a:endParaRPr>
          </a:p>
          <a:p>
            <a:pPr indent="457200">
              <a:lnSpc>
                <a:spcPct val="120000"/>
              </a:lnSpc>
            </a:pPr>
            <a:r>
              <a:rPr lang="zh-CN" altLang="en-US">
                <a:solidFill>
                  <a:prstClr val="black"/>
                </a:solidFill>
                <a:latin typeface="黑体" panose="02010609060101010101" pitchFamily="49" charset="-122"/>
                <a:ea typeface="黑体" panose="02010609060101010101" pitchFamily="49" charset="-122"/>
              </a:rPr>
              <a:t>稷下学宫可以说是世界上第一所由官方</a:t>
            </a:r>
            <a:r>
              <a:rPr lang="zh-CN" altLang="en-US" smtClean="0">
                <a:solidFill>
                  <a:prstClr val="black"/>
                </a:solidFill>
                <a:latin typeface="黑体" panose="02010609060101010101" pitchFamily="49" charset="-122"/>
                <a:ea typeface="黑体" panose="02010609060101010101" pitchFamily="49" charset="-122"/>
              </a:rPr>
              <a:t>举办、私家</a:t>
            </a:r>
            <a:r>
              <a:rPr lang="zh-CN" altLang="en-US">
                <a:solidFill>
                  <a:prstClr val="black"/>
                </a:solidFill>
                <a:latin typeface="黑体" panose="02010609060101010101" pitchFamily="49" charset="-122"/>
                <a:ea typeface="黑体" panose="02010609060101010101" pitchFamily="49" charset="-122"/>
              </a:rPr>
              <a:t>主持的高等学府，学宫中的学者被称为稷下先生，其门徒被称为稷下学士。孟子和荀子都曾在稷下学宫任职，荀子还曾三次担任学宫的</a:t>
            </a:r>
            <a:r>
              <a:rPr lang="en-US" altLang="zh-CN">
                <a:solidFill>
                  <a:prstClr val="black"/>
                </a:solidFill>
                <a:latin typeface="黑体" panose="02010609060101010101" pitchFamily="49" charset="-122"/>
                <a:ea typeface="黑体" panose="02010609060101010101" pitchFamily="49" charset="-122"/>
              </a:rPr>
              <a:t>“</a:t>
            </a:r>
            <a:r>
              <a:rPr lang="zh-CN" altLang="en-US">
                <a:solidFill>
                  <a:prstClr val="black"/>
                </a:solidFill>
                <a:latin typeface="黑体" panose="02010609060101010101" pitchFamily="49" charset="-122"/>
                <a:ea typeface="黑体" panose="02010609060101010101" pitchFamily="49" charset="-122"/>
              </a:rPr>
              <a:t>祭酒</a:t>
            </a:r>
            <a:r>
              <a:rPr lang="en-US" altLang="zh-CN">
                <a:solidFill>
                  <a:prstClr val="black"/>
                </a:solidFill>
                <a:latin typeface="黑体" panose="02010609060101010101" pitchFamily="49" charset="-122"/>
                <a:ea typeface="黑体" panose="02010609060101010101" pitchFamily="49" charset="-122"/>
              </a:rPr>
              <a:t>”</a:t>
            </a:r>
            <a:r>
              <a:rPr lang="zh-CN" altLang="en-US">
                <a:solidFill>
                  <a:prstClr val="black"/>
                </a:solidFill>
                <a:latin typeface="黑体" panose="02010609060101010101" pitchFamily="49" charset="-122"/>
                <a:ea typeface="黑体" panose="02010609060101010101" pitchFamily="49" charset="-122"/>
              </a:rPr>
              <a:t>，也就是首席学者。</a:t>
            </a:r>
            <a:endParaRPr lang="en-US" altLang="zh-CN">
              <a:solidFill>
                <a:prstClr val="black"/>
              </a:solidFill>
              <a:latin typeface="黑体" panose="02010609060101010101" pitchFamily="49" charset="-122"/>
              <a:ea typeface="黑体" panose="02010609060101010101" pitchFamily="49" charset="-122"/>
            </a:endParaRPr>
          </a:p>
          <a:p>
            <a:pPr indent="457200">
              <a:lnSpc>
                <a:spcPct val="120000"/>
              </a:lnSpc>
            </a:pPr>
            <a:r>
              <a:rPr lang="zh-CN" altLang="en-US">
                <a:solidFill>
                  <a:prstClr val="black"/>
                </a:solidFill>
                <a:latin typeface="黑体" panose="02010609060101010101" pitchFamily="49" charset="-122"/>
                <a:ea typeface="黑体" panose="02010609060101010101" pitchFamily="49" charset="-122"/>
              </a:rPr>
              <a:t>稷下学宫既是齐国君主咨询问政的场所，也是培养</a:t>
            </a:r>
            <a:r>
              <a:rPr lang="zh-CN" altLang="en-US" smtClean="0">
                <a:solidFill>
                  <a:prstClr val="black"/>
                </a:solidFill>
                <a:latin typeface="黑体" panose="02010609060101010101" pitchFamily="49" charset="-122"/>
                <a:ea typeface="黑体" panose="02010609060101010101" pitchFamily="49" charset="-122"/>
              </a:rPr>
              <a:t>人才、传播</a:t>
            </a:r>
            <a:r>
              <a:rPr lang="zh-CN" altLang="en-US">
                <a:solidFill>
                  <a:prstClr val="black"/>
                </a:solidFill>
                <a:latin typeface="黑体" panose="02010609060101010101" pitchFamily="49" charset="-122"/>
                <a:ea typeface="黑体" panose="02010609060101010101" pitchFamily="49" charset="-122"/>
              </a:rPr>
              <a:t>知识的学术机构。这里学术氛围浓厚，思想自由，</a:t>
            </a:r>
            <a:r>
              <a:rPr lang="zh-CN" altLang="en-US" smtClean="0">
                <a:solidFill>
                  <a:prstClr val="black"/>
                </a:solidFill>
                <a:latin typeface="黑体" panose="02010609060101010101" pitchFamily="49" charset="-122"/>
                <a:ea typeface="黑体" panose="02010609060101010101" pitchFamily="49" charset="-122"/>
              </a:rPr>
              <a:t>儒、墨、道、法</a:t>
            </a:r>
            <a:r>
              <a:rPr lang="zh-CN" altLang="en-US">
                <a:solidFill>
                  <a:prstClr val="black"/>
                </a:solidFill>
                <a:latin typeface="黑体" panose="02010609060101010101" pitchFamily="49" charset="-122"/>
                <a:ea typeface="黑体" panose="02010609060101010101" pitchFamily="49" charset="-122"/>
              </a:rPr>
              <a:t>以及</a:t>
            </a:r>
            <a:r>
              <a:rPr lang="zh-CN" altLang="en-US" smtClean="0">
                <a:solidFill>
                  <a:prstClr val="black"/>
                </a:solidFill>
                <a:latin typeface="黑体" panose="02010609060101010101" pitchFamily="49" charset="-122"/>
                <a:ea typeface="黑体" panose="02010609060101010101" pitchFamily="49" charset="-122"/>
              </a:rPr>
              <a:t>兵家、农家</a:t>
            </a:r>
            <a:r>
              <a:rPr lang="zh-CN" altLang="en-US">
                <a:solidFill>
                  <a:prstClr val="black"/>
                </a:solidFill>
                <a:latin typeface="黑体" panose="02010609060101010101" pitchFamily="49" charset="-122"/>
                <a:ea typeface="黑体" panose="02010609060101010101" pitchFamily="49" charset="-122"/>
              </a:rPr>
              <a:t>等学派并存。学者们聚集一堂，围绕着天与</a:t>
            </a:r>
            <a:r>
              <a:rPr lang="zh-CN" altLang="en-US" smtClean="0">
                <a:solidFill>
                  <a:prstClr val="black"/>
                </a:solidFill>
                <a:latin typeface="黑体" panose="02010609060101010101" pitchFamily="49" charset="-122"/>
                <a:ea typeface="黑体" panose="02010609060101010101" pitchFamily="49" charset="-122"/>
              </a:rPr>
              <a:t>人、古</a:t>
            </a:r>
            <a:r>
              <a:rPr lang="zh-CN" altLang="en-US">
                <a:solidFill>
                  <a:prstClr val="black"/>
                </a:solidFill>
                <a:latin typeface="黑体" panose="02010609060101010101" pitchFamily="49" charset="-122"/>
                <a:ea typeface="黑体" panose="02010609060101010101" pitchFamily="49" charset="-122"/>
              </a:rPr>
              <a:t>与</a:t>
            </a:r>
            <a:r>
              <a:rPr lang="zh-CN" altLang="en-US" smtClean="0">
                <a:solidFill>
                  <a:prstClr val="black"/>
                </a:solidFill>
                <a:latin typeface="黑体" panose="02010609060101010101" pitchFamily="49" charset="-122"/>
                <a:ea typeface="黑体" panose="02010609060101010101" pitchFamily="49" charset="-122"/>
              </a:rPr>
              <a:t>今、礼</a:t>
            </a:r>
            <a:r>
              <a:rPr lang="zh-CN" altLang="en-US">
                <a:solidFill>
                  <a:prstClr val="black"/>
                </a:solidFill>
                <a:latin typeface="黑体" panose="02010609060101010101" pitchFamily="49" charset="-122"/>
                <a:ea typeface="黑体" panose="02010609060101010101" pitchFamily="49" charset="-122"/>
              </a:rPr>
              <a:t>与</a:t>
            </a:r>
            <a:r>
              <a:rPr lang="zh-CN" altLang="en-US" smtClean="0">
                <a:solidFill>
                  <a:prstClr val="black"/>
                </a:solidFill>
                <a:latin typeface="黑体" panose="02010609060101010101" pitchFamily="49" charset="-122"/>
                <a:ea typeface="黑体" panose="02010609060101010101" pitchFamily="49" charset="-122"/>
              </a:rPr>
              <a:t>法、义</a:t>
            </a:r>
            <a:r>
              <a:rPr lang="zh-CN" altLang="en-US">
                <a:solidFill>
                  <a:prstClr val="black"/>
                </a:solidFill>
                <a:latin typeface="黑体" panose="02010609060101010101" pitchFamily="49" charset="-122"/>
                <a:ea typeface="黑体" panose="02010609060101010101" pitchFamily="49" charset="-122"/>
              </a:rPr>
              <a:t>与</a:t>
            </a:r>
            <a:r>
              <a:rPr lang="zh-CN" altLang="en-US" smtClean="0">
                <a:solidFill>
                  <a:prstClr val="black"/>
                </a:solidFill>
                <a:latin typeface="黑体" panose="02010609060101010101" pitchFamily="49" charset="-122"/>
                <a:ea typeface="黑体" panose="02010609060101010101" pitchFamily="49" charset="-122"/>
              </a:rPr>
              <a:t>利、王道</a:t>
            </a:r>
            <a:r>
              <a:rPr lang="zh-CN" altLang="en-US">
                <a:solidFill>
                  <a:prstClr val="black"/>
                </a:solidFill>
                <a:latin typeface="黑体" panose="02010609060101010101" pitchFamily="49" charset="-122"/>
                <a:ea typeface="黑体" panose="02010609060101010101" pitchFamily="49" charset="-122"/>
              </a:rPr>
              <a:t>与霸道等话题，展开辩论，相互吸收，共同发展。稷下学宫作为当时诸子学术传播的中心，有力地促成了</a:t>
            </a:r>
            <a:r>
              <a:rPr lang="en-US" altLang="zh-CN">
                <a:solidFill>
                  <a:prstClr val="black"/>
                </a:solidFill>
                <a:latin typeface="黑体" panose="02010609060101010101" pitchFamily="49" charset="-122"/>
                <a:ea typeface="黑体" panose="02010609060101010101" pitchFamily="49" charset="-122"/>
              </a:rPr>
              <a:t>“</a:t>
            </a:r>
            <a:r>
              <a:rPr lang="zh-CN" altLang="en-US">
                <a:solidFill>
                  <a:prstClr val="black"/>
                </a:solidFill>
                <a:latin typeface="黑体" panose="02010609060101010101" pitchFamily="49" charset="-122"/>
                <a:ea typeface="黑体" panose="02010609060101010101" pitchFamily="49" charset="-122"/>
              </a:rPr>
              <a:t>百家争鸣</a:t>
            </a:r>
            <a:r>
              <a:rPr lang="en-US" altLang="zh-CN">
                <a:solidFill>
                  <a:prstClr val="black"/>
                </a:solidFill>
                <a:latin typeface="黑体" panose="02010609060101010101" pitchFamily="49" charset="-122"/>
                <a:ea typeface="黑体" panose="02010609060101010101" pitchFamily="49" charset="-122"/>
              </a:rPr>
              <a:t>”</a:t>
            </a:r>
            <a:r>
              <a:rPr lang="zh-CN" altLang="en-US">
                <a:solidFill>
                  <a:prstClr val="black"/>
                </a:solidFill>
                <a:latin typeface="黑体" panose="02010609060101010101" pitchFamily="49" charset="-122"/>
                <a:ea typeface="黑体" panose="02010609060101010101" pitchFamily="49" charset="-122"/>
              </a:rPr>
              <a:t>局面的形成。</a:t>
            </a:r>
          </a:p>
        </p:txBody>
      </p:sp>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043" y="2531314"/>
            <a:ext cx="5134083" cy="35202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图片 4"/>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194945" y="812800"/>
            <a:ext cx="962660" cy="1043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980440" y="1801495"/>
            <a:ext cx="4235450" cy="460375"/>
          </a:xfrm>
          <a:prstGeom prst="rect">
            <a:avLst/>
          </a:prstGeom>
          <a:noFill/>
        </p:spPr>
        <p:txBody>
          <a:bodyPr wrap="square" rtlCol="0">
            <a:spAutoFit/>
          </a:bodyPr>
          <a:lstStyle/>
          <a:p>
            <a:r>
              <a:rPr lang="zh-CN" altLang="en-US" sz="2400">
                <a:solidFill>
                  <a:srgbClr val="FF0000"/>
                </a:solidFill>
                <a:latin typeface="黑体" panose="02010609060101010101" pitchFamily="49" charset="-122"/>
                <a:ea typeface="黑体" panose="02010609060101010101" pitchFamily="49" charset="-122"/>
                <a:cs typeface="黑体" panose="02010609060101010101" pitchFamily="49" charset="-122"/>
              </a:rPr>
              <a:t>从</a:t>
            </a:r>
            <a:r>
              <a:rPr lang="en-US" altLang="zh-CN" sz="240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2400">
                <a:solidFill>
                  <a:srgbClr val="FF0000"/>
                </a:solidFill>
                <a:latin typeface="黑体" panose="02010609060101010101" pitchFamily="49" charset="-122"/>
                <a:ea typeface="黑体" panose="02010609060101010101" pitchFamily="49" charset="-122"/>
                <a:cs typeface="黑体" panose="02010609060101010101" pitchFamily="49" charset="-122"/>
              </a:rPr>
              <a:t>学在官府</a:t>
            </a:r>
            <a:r>
              <a:rPr lang="en-US" altLang="zh-CN" sz="240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2400">
                <a:solidFill>
                  <a:srgbClr val="FF0000"/>
                </a:solidFill>
                <a:latin typeface="黑体" panose="02010609060101010101" pitchFamily="49" charset="-122"/>
                <a:ea typeface="黑体" panose="02010609060101010101" pitchFamily="49" charset="-122"/>
                <a:cs typeface="黑体" panose="02010609060101010101" pitchFamily="49" charset="-122"/>
              </a:rPr>
              <a:t>到</a:t>
            </a:r>
            <a:r>
              <a:rPr lang="en-US" altLang="zh-CN" sz="240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2400">
                <a:solidFill>
                  <a:srgbClr val="FF0000"/>
                </a:solidFill>
                <a:latin typeface="黑体" panose="02010609060101010101" pitchFamily="49" charset="-122"/>
                <a:ea typeface="黑体" panose="02010609060101010101" pitchFamily="49" charset="-122"/>
                <a:cs typeface="黑体" panose="02010609060101010101" pitchFamily="49" charset="-122"/>
              </a:rPr>
              <a:t>学在民间</a:t>
            </a:r>
            <a:r>
              <a:rPr lang="en-US" altLang="zh-CN" sz="2400">
                <a:solidFill>
                  <a:srgbClr val="FF0000"/>
                </a:solidFill>
                <a:latin typeface="黑体" panose="02010609060101010101" pitchFamily="49" charset="-122"/>
                <a:ea typeface="黑体" panose="02010609060101010101" pitchFamily="49" charset="-122"/>
                <a:cs typeface="黑体" panose="02010609060101010101" pitchFamily="49" charset="-122"/>
              </a:rPr>
              <a:t>”</a:t>
            </a: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6"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6617" y="781590"/>
            <a:ext cx="4507791"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ctrTitle"/>
          </p:nvPr>
        </p:nvSpPr>
        <p:spPr>
          <a:xfrm>
            <a:off x="838200" y="44889"/>
            <a:ext cx="10515600" cy="822960"/>
          </a:xfrm>
        </p:spPr>
        <p:txBody>
          <a:bodyPr>
            <a:normAutofit/>
          </a:bodyPr>
          <a:lstStyle/>
          <a:p>
            <a:pPr algn="l"/>
            <a:r>
              <a:rPr lang="zh-CN" altLang="en-US" smtClean="0">
                <a:latin typeface="黑体" panose="02010609060101010101" pitchFamily="49" charset="-122"/>
              </a:rPr>
              <a:t>四、百家争鸣</a:t>
            </a:r>
            <a:endParaRPr lang="zh-CN" altLang="en-US"/>
          </a:p>
        </p:txBody>
      </p:sp>
      <p:sp>
        <p:nvSpPr>
          <p:cNvPr id="19" name="矩形 18"/>
          <p:cNvSpPr/>
          <p:nvPr/>
        </p:nvSpPr>
        <p:spPr>
          <a:xfrm>
            <a:off x="466121" y="964804"/>
            <a:ext cx="2339102" cy="46166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2</a:t>
            </a:r>
            <a:r>
              <a:rPr kumimoji="0" lang="en-US" altLang="zh-CN" sz="2400" b="0" i="0" u="none" strike="noStrike" kern="1200" cap="none" spc="0" normalizeH="0" baseline="0" noProof="0" smtClean="0">
                <a:ln>
                  <a:noFill/>
                </a:ln>
                <a:solidFill>
                  <a:schemeClr val="bg1"/>
                </a:solidFill>
                <a:effectLst/>
                <a:uLnTx/>
                <a:uFillTx/>
                <a:latin typeface="黑体" panose="02010609060101010101" pitchFamily="49" charset="-122"/>
                <a:ea typeface="黑体" panose="02010609060101010101" pitchFamily="49" charset="-122"/>
                <a:cs typeface="+mn-cs"/>
              </a:rPr>
              <a:t>.</a:t>
            </a:r>
            <a:r>
              <a:rPr lang="zh-CN" altLang="en-US" sz="2400" noProof="0" smtClean="0">
                <a:solidFill>
                  <a:schemeClr val="bg1"/>
                </a:solidFill>
                <a:latin typeface="黑体" panose="02010609060101010101" pitchFamily="49" charset="-122"/>
                <a:ea typeface="黑体" panose="02010609060101010101" pitchFamily="49" charset="-122"/>
              </a:rPr>
              <a:t>诸子百家思想</a:t>
            </a:r>
            <a:endPar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endParaRPr>
          </a:p>
        </p:txBody>
      </p:sp>
      <p:sp>
        <p:nvSpPr>
          <p:cNvPr id="3" name="矩形 2"/>
          <p:cNvSpPr/>
          <p:nvPr/>
        </p:nvSpPr>
        <p:spPr>
          <a:xfrm>
            <a:off x="221951" y="1635510"/>
            <a:ext cx="3597237" cy="460375"/>
          </a:xfrm>
          <a:prstGeom prst="rect">
            <a:avLst/>
          </a:prstGeom>
        </p:spPr>
        <p:txBody>
          <a:bodyPr wrap="square">
            <a:spAutoFit/>
          </a:bodyPr>
          <a:lstStyle/>
          <a:p>
            <a:r>
              <a:rPr lang="zh-CN" altLang="en-US" sz="240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1</a:t>
            </a:r>
            <a:r>
              <a:rPr lang="zh-CN" altLang="en-US" sz="2400">
                <a:latin typeface="黑体" panose="02010609060101010101" pitchFamily="49" charset="-122"/>
                <a:ea typeface="黑体" panose="02010609060101010101" pitchFamily="49" charset="-122"/>
              </a:rPr>
              <a:t>）春秋时期</a:t>
            </a:r>
          </a:p>
        </p:txBody>
      </p:sp>
      <p:pic>
        <p:nvPicPr>
          <p:cNvPr id="9"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3887" y="2113760"/>
            <a:ext cx="381515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699701" y="2277010"/>
            <a:ext cx="792480" cy="46037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孔子</a:t>
            </a:r>
            <a:endPar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endParaRPr>
          </a:p>
        </p:txBody>
      </p:sp>
      <p:sp>
        <p:nvSpPr>
          <p:cNvPr id="18" name="TextBox 1"/>
          <p:cNvSpPr txBox="1"/>
          <p:nvPr/>
        </p:nvSpPr>
        <p:spPr>
          <a:xfrm>
            <a:off x="3187669" y="5180358"/>
            <a:ext cx="5687122" cy="1383665"/>
          </a:xfrm>
          <a:prstGeom prst="rect">
            <a:avLst/>
          </a:prstGeom>
          <a:noFill/>
        </p:spPr>
        <p:txBody>
          <a:bodyPr wrap="square" rtlCol="0">
            <a:spAutoFit/>
          </a:bodyPr>
          <a:lstStyle/>
          <a:p>
            <a:r>
              <a:rPr lang="zh-CN" altLang="en-US" sz="2100">
                <a:latin typeface="黑体" panose="02010609060101010101" pitchFamily="49" charset="-122"/>
                <a:ea typeface="黑体" panose="02010609060101010101" pitchFamily="49" charset="-122"/>
              </a:rPr>
              <a:t>                 </a:t>
            </a:r>
            <a:r>
              <a:rPr lang="zh-CN" altLang="en-US" sz="2100" smtClean="0">
                <a:latin typeface="黑体" panose="02010609060101010101" pitchFamily="49" charset="-122"/>
                <a:ea typeface="黑体" panose="02010609060101010101" pitchFamily="49" charset="-122"/>
              </a:rPr>
              <a:t>            </a:t>
            </a:r>
            <a:endParaRPr lang="en-US" altLang="zh-CN" sz="2100">
              <a:latin typeface="黑体" panose="02010609060101010101" pitchFamily="49" charset="-122"/>
              <a:ea typeface="黑体" panose="02010609060101010101" pitchFamily="49" charset="-122"/>
            </a:endParaRPr>
          </a:p>
          <a:p>
            <a:r>
              <a:rPr lang="zh-CN" altLang="en-US" sz="2100" smtClean="0">
                <a:latin typeface="黑体" panose="02010609060101010101" pitchFamily="49" charset="-122"/>
                <a:ea typeface="黑体" panose="02010609060101010101" pitchFamily="49" charset="-122"/>
              </a:rPr>
              <a:t>兴办</a:t>
            </a:r>
            <a:r>
              <a:rPr lang="zh-CN" altLang="en-US" sz="2100">
                <a:latin typeface="黑体" panose="02010609060101010101" pitchFamily="49" charset="-122"/>
                <a:ea typeface="黑体" panose="02010609060101010101" pitchFamily="49" charset="-122"/>
              </a:rPr>
              <a:t>私学；有教无类；因材施教</a:t>
            </a:r>
            <a:endParaRPr lang="en-US" altLang="zh-CN" sz="2100">
              <a:latin typeface="黑体" panose="02010609060101010101" pitchFamily="49" charset="-122"/>
              <a:ea typeface="黑体" panose="02010609060101010101" pitchFamily="49" charset="-122"/>
            </a:endParaRPr>
          </a:p>
          <a:p>
            <a:endParaRPr lang="en-US" altLang="zh-CN" sz="2100">
              <a:latin typeface="黑体" panose="02010609060101010101" pitchFamily="49" charset="-122"/>
              <a:ea typeface="黑体" panose="02010609060101010101" pitchFamily="49" charset="-122"/>
            </a:endParaRPr>
          </a:p>
          <a:p>
            <a:r>
              <a:rPr lang="zh-CN" altLang="en-US" sz="2100">
                <a:latin typeface="黑体" panose="02010609060101010101" pitchFamily="49" charset="-122"/>
                <a:ea typeface="黑体" panose="02010609060101010101" pitchFamily="49" charset="-122"/>
              </a:rPr>
              <a:t>整理典籍   </a:t>
            </a:r>
            <a:r>
              <a:rPr lang="en-US" altLang="zh-CN" sz="2100">
                <a:latin typeface="黑体" panose="02010609060101010101" pitchFamily="49" charset="-122"/>
                <a:ea typeface="黑体" panose="02010609060101010101" pitchFamily="49" charset="-122"/>
              </a:rPr>
              <a:t>《</a:t>
            </a:r>
            <a:r>
              <a:rPr lang="zh-CN" altLang="en-US" sz="2100">
                <a:latin typeface="黑体" panose="02010609060101010101" pitchFamily="49" charset="-122"/>
                <a:ea typeface="黑体" panose="02010609060101010101" pitchFamily="49" charset="-122"/>
              </a:rPr>
              <a:t>诗</a:t>
            </a:r>
            <a:r>
              <a:rPr lang="en-US" altLang="zh-CN" sz="2100">
                <a:latin typeface="黑体" panose="02010609060101010101" pitchFamily="49" charset="-122"/>
                <a:ea typeface="黑体" panose="02010609060101010101" pitchFamily="49" charset="-122"/>
              </a:rPr>
              <a:t>》《</a:t>
            </a:r>
            <a:r>
              <a:rPr lang="zh-CN" altLang="en-US" sz="2100">
                <a:latin typeface="黑体" panose="02010609060101010101" pitchFamily="49" charset="-122"/>
                <a:ea typeface="黑体" panose="02010609060101010101" pitchFamily="49" charset="-122"/>
              </a:rPr>
              <a:t>书</a:t>
            </a:r>
            <a:r>
              <a:rPr lang="en-US" altLang="zh-CN" sz="2100">
                <a:latin typeface="黑体" panose="02010609060101010101" pitchFamily="49" charset="-122"/>
                <a:ea typeface="黑体" panose="02010609060101010101" pitchFamily="49" charset="-122"/>
              </a:rPr>
              <a:t>》《</a:t>
            </a:r>
            <a:r>
              <a:rPr lang="zh-CN" altLang="en-US" sz="2100">
                <a:latin typeface="黑体" panose="02010609060101010101" pitchFamily="49" charset="-122"/>
                <a:ea typeface="黑体" panose="02010609060101010101" pitchFamily="49" charset="-122"/>
              </a:rPr>
              <a:t>礼</a:t>
            </a:r>
            <a:r>
              <a:rPr lang="en-US" altLang="zh-CN" sz="2100">
                <a:latin typeface="黑体" panose="02010609060101010101" pitchFamily="49" charset="-122"/>
                <a:ea typeface="黑体" panose="02010609060101010101" pitchFamily="49" charset="-122"/>
              </a:rPr>
              <a:t>》《</a:t>
            </a:r>
            <a:r>
              <a:rPr lang="zh-CN" altLang="en-US" sz="2100">
                <a:latin typeface="黑体" panose="02010609060101010101" pitchFamily="49" charset="-122"/>
                <a:ea typeface="黑体" panose="02010609060101010101" pitchFamily="49" charset="-122"/>
              </a:rPr>
              <a:t>易</a:t>
            </a:r>
            <a:r>
              <a:rPr lang="en-US" altLang="zh-CN" sz="2100">
                <a:latin typeface="黑体" panose="02010609060101010101" pitchFamily="49" charset="-122"/>
                <a:ea typeface="黑体" panose="02010609060101010101" pitchFamily="49" charset="-122"/>
              </a:rPr>
              <a:t>》《</a:t>
            </a:r>
            <a:r>
              <a:rPr lang="zh-CN" altLang="en-US" sz="2100">
                <a:latin typeface="黑体" panose="02010609060101010101" pitchFamily="49" charset="-122"/>
                <a:ea typeface="黑体" panose="02010609060101010101" pitchFamily="49" charset="-122"/>
              </a:rPr>
              <a:t>春秋</a:t>
            </a:r>
            <a:r>
              <a:rPr lang="en-US" altLang="zh-CN" sz="2100">
                <a:latin typeface="黑体" panose="02010609060101010101" pitchFamily="49" charset="-122"/>
                <a:ea typeface="黑体" panose="02010609060101010101" pitchFamily="49" charset="-122"/>
              </a:rPr>
              <a:t>》</a:t>
            </a:r>
            <a:endParaRPr lang="zh-CN" altLang="en-US" sz="2100">
              <a:latin typeface="黑体" panose="02010609060101010101" pitchFamily="49" charset="-122"/>
              <a:ea typeface="黑体" panose="02010609060101010101" pitchFamily="49" charset="-122"/>
            </a:endParaRPr>
          </a:p>
        </p:txBody>
      </p:sp>
      <p:sp>
        <p:nvSpPr>
          <p:cNvPr id="26" name="TextBox 11"/>
          <p:cNvSpPr txBox="1"/>
          <p:nvPr/>
        </p:nvSpPr>
        <p:spPr>
          <a:xfrm>
            <a:off x="3090959" y="4241356"/>
            <a:ext cx="1648340"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儒学思想</a:t>
            </a:r>
          </a:p>
        </p:txBody>
      </p:sp>
      <p:sp>
        <p:nvSpPr>
          <p:cNvPr id="10" name="左大括号 9"/>
          <p:cNvSpPr/>
          <p:nvPr/>
        </p:nvSpPr>
        <p:spPr>
          <a:xfrm>
            <a:off x="4534323" y="3853419"/>
            <a:ext cx="204976" cy="1384143"/>
          </a:xfrm>
          <a:prstGeom prst="leftBrace">
            <a:avLst>
              <a:gd name="adj1" fmla="val 97553"/>
              <a:gd name="adj2" fmla="val 50000"/>
            </a:avLst>
          </a:prstGeom>
          <a:ln w="19050"/>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1" name="左大括号 10"/>
          <p:cNvSpPr/>
          <p:nvPr/>
        </p:nvSpPr>
        <p:spPr>
          <a:xfrm>
            <a:off x="2630304" y="3189356"/>
            <a:ext cx="348915" cy="3375997"/>
          </a:xfrm>
          <a:prstGeom prst="leftBrace">
            <a:avLst>
              <a:gd name="adj1" fmla="val 50268"/>
              <a:gd name="adj2" fmla="val 50000"/>
            </a:avLst>
          </a:prstGeom>
          <a:ln w="19050"/>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2" name="矩形 11"/>
          <p:cNvSpPr/>
          <p:nvPr/>
        </p:nvSpPr>
        <p:spPr>
          <a:xfrm>
            <a:off x="773430" y="4591701"/>
            <a:ext cx="1722731" cy="461665"/>
          </a:xfrm>
          <a:prstGeom prst="rect">
            <a:avLst/>
          </a:prstGeom>
        </p:spPr>
        <p:txBody>
          <a:bodyPr wrap="square">
            <a:spAutoFit/>
          </a:bodyPr>
          <a:lstStyle/>
          <a:p>
            <a:r>
              <a:rPr lang="zh-CN" altLang="en-US" sz="2400">
                <a:latin typeface="黑体" panose="02010609060101010101" pitchFamily="49" charset="-122"/>
                <a:ea typeface="黑体" panose="02010609060101010101" pitchFamily="49" charset="-122"/>
              </a:rPr>
              <a:t>孔子的贡献</a:t>
            </a:r>
          </a:p>
        </p:txBody>
      </p:sp>
      <p:sp>
        <p:nvSpPr>
          <p:cNvPr id="13" name="矩形 12"/>
          <p:cNvSpPr/>
          <p:nvPr/>
        </p:nvSpPr>
        <p:spPr>
          <a:xfrm>
            <a:off x="4739299" y="2915040"/>
            <a:ext cx="2695185" cy="461665"/>
          </a:xfrm>
          <a:prstGeom prst="rect">
            <a:avLst/>
          </a:prstGeom>
        </p:spPr>
        <p:txBody>
          <a:bodyPr wrap="square">
            <a:spAutoFit/>
          </a:bodyPr>
          <a:lstStyle/>
          <a:p>
            <a:r>
              <a:rPr lang="zh-CN" altLang="en-US" sz="2400" smtClean="0">
                <a:latin typeface="黑体" panose="02010609060101010101" pitchFamily="49" charset="-122"/>
                <a:ea typeface="黑体" panose="02010609060101010101" pitchFamily="49" charset="-122"/>
              </a:rPr>
              <a:t>儒家学派创始人</a:t>
            </a:r>
            <a:endParaRPr lang="zh-CN" altLang="en-US" sz="2400">
              <a:latin typeface="黑体" panose="02010609060101010101" pitchFamily="49" charset="-122"/>
              <a:ea typeface="黑体" panose="02010609060101010101" pitchFamily="49" charset="-122"/>
            </a:endParaRPr>
          </a:p>
        </p:txBody>
      </p:sp>
      <p:sp>
        <p:nvSpPr>
          <p:cNvPr id="14" name="矩形 13"/>
          <p:cNvSpPr/>
          <p:nvPr/>
        </p:nvSpPr>
        <p:spPr>
          <a:xfrm>
            <a:off x="3427618" y="2911723"/>
            <a:ext cx="1722731" cy="461665"/>
          </a:xfrm>
          <a:prstGeom prst="rect">
            <a:avLst/>
          </a:prstGeom>
        </p:spPr>
        <p:txBody>
          <a:bodyPr wrap="square">
            <a:spAutoFit/>
          </a:bodyPr>
          <a:lstStyle/>
          <a:p>
            <a:r>
              <a:rPr lang="zh-CN" altLang="en-US" sz="2400">
                <a:latin typeface="黑体" panose="02010609060101010101" pitchFamily="49" charset="-122"/>
                <a:ea typeface="黑体" panose="02010609060101010101" pitchFamily="49" charset="-122"/>
              </a:rPr>
              <a:t>地位</a:t>
            </a:r>
          </a:p>
        </p:txBody>
      </p:sp>
      <p:sp>
        <p:nvSpPr>
          <p:cNvPr id="15" name="矩形 14"/>
          <p:cNvSpPr/>
          <p:nvPr/>
        </p:nvSpPr>
        <p:spPr>
          <a:xfrm>
            <a:off x="4769426" y="3578936"/>
            <a:ext cx="4401624" cy="829945"/>
          </a:xfrm>
          <a:prstGeom prst="rect">
            <a:avLst/>
          </a:prstGeom>
        </p:spPr>
        <p:txBody>
          <a:bodyPr wrap="square">
            <a:spAutoFit/>
          </a:bodyPr>
          <a:lstStyle/>
          <a:p>
            <a:r>
              <a:rPr lang="zh-CN" altLang="en-US" sz="2400" b="1" smtClean="0">
                <a:solidFill>
                  <a:srgbClr val="FF0000"/>
                </a:solidFill>
                <a:latin typeface="黑体" panose="02010609060101010101" pitchFamily="49" charset="-122"/>
                <a:ea typeface="黑体" panose="02010609060101010101" pitchFamily="49" charset="-122"/>
              </a:rPr>
              <a:t>仁 </a:t>
            </a:r>
            <a:r>
              <a:rPr lang="zh-CN" altLang="en-US" sz="2400" smtClean="0">
                <a:latin typeface="黑体" panose="02010609060101010101" pitchFamily="49" charset="-122"/>
                <a:ea typeface="黑体" panose="02010609060101010101" pitchFamily="49" charset="-122"/>
              </a:rPr>
              <a:t> 和谐</a:t>
            </a:r>
            <a:r>
              <a:rPr lang="zh-CN" altLang="en-US" sz="2400">
                <a:latin typeface="黑体" panose="02010609060101010101" pitchFamily="49" charset="-122"/>
                <a:ea typeface="黑体" panose="02010609060101010101" pitchFamily="49" charset="-122"/>
              </a:rPr>
              <a:t>的</a:t>
            </a:r>
            <a:r>
              <a:rPr lang="zh-CN" altLang="en-US" sz="2400" smtClean="0">
                <a:latin typeface="黑体" panose="02010609060101010101" pitchFamily="49" charset="-122"/>
                <a:ea typeface="黑体" panose="02010609060101010101" pitchFamily="49" charset="-122"/>
              </a:rPr>
              <a:t>人际关系</a:t>
            </a:r>
            <a:endParaRPr lang="en-US" altLang="zh-CN" sz="2400" smtClean="0">
              <a:latin typeface="黑体" panose="02010609060101010101" pitchFamily="49" charset="-122"/>
              <a:ea typeface="黑体" panose="02010609060101010101" pitchFamily="49" charset="-122"/>
            </a:endParaRPr>
          </a:p>
          <a:p>
            <a:r>
              <a:rPr lang="en-US" altLang="zh-CN" sz="2400">
                <a:latin typeface="黑体" panose="02010609060101010101" pitchFamily="49" charset="-122"/>
                <a:ea typeface="黑体" panose="02010609060101010101" pitchFamily="49" charset="-122"/>
              </a:rPr>
              <a:t> </a:t>
            </a:r>
            <a:r>
              <a:rPr lang="en-US" altLang="zh-CN" sz="2400" smtClean="0">
                <a:latin typeface="黑体" panose="02010609060101010101" pitchFamily="49" charset="-122"/>
                <a:ea typeface="黑体" panose="02010609060101010101" pitchFamily="49" charset="-122"/>
              </a:rPr>
              <a:t>   </a:t>
            </a:r>
            <a:r>
              <a:rPr lang="zh-CN" altLang="en-US" sz="2400" smtClean="0">
                <a:latin typeface="黑体" panose="02010609060101010101" pitchFamily="49" charset="-122"/>
                <a:ea typeface="黑体" panose="02010609060101010101" pitchFamily="49" charset="-122"/>
              </a:rPr>
              <a:t>以</a:t>
            </a:r>
            <a:r>
              <a:rPr lang="zh-CN" altLang="en-US" sz="2400">
                <a:latin typeface="黑体" panose="02010609060101010101" pitchFamily="49" charset="-122"/>
                <a:ea typeface="黑体" panose="02010609060101010101" pitchFamily="49" charset="-122"/>
              </a:rPr>
              <a:t>德治民，爱惜</a:t>
            </a:r>
            <a:r>
              <a:rPr lang="zh-CN" altLang="en-US" sz="2400" smtClean="0">
                <a:latin typeface="黑体" panose="02010609060101010101" pitchFamily="49" charset="-122"/>
                <a:ea typeface="黑体" panose="02010609060101010101" pitchFamily="49" charset="-122"/>
              </a:rPr>
              <a:t>民力</a:t>
            </a:r>
            <a:endParaRPr lang="zh-CN" altLang="en-US" sz="2400">
              <a:latin typeface="黑体" panose="02010609060101010101" pitchFamily="49" charset="-122"/>
              <a:ea typeface="黑体" panose="02010609060101010101" pitchFamily="49" charset="-122"/>
            </a:endParaRPr>
          </a:p>
        </p:txBody>
      </p:sp>
      <p:sp>
        <p:nvSpPr>
          <p:cNvPr id="16" name="矩形 15"/>
          <p:cNvSpPr/>
          <p:nvPr/>
        </p:nvSpPr>
        <p:spPr>
          <a:xfrm>
            <a:off x="4775963" y="4379910"/>
            <a:ext cx="4226775" cy="460375"/>
          </a:xfrm>
          <a:prstGeom prst="rect">
            <a:avLst/>
          </a:prstGeom>
        </p:spPr>
        <p:txBody>
          <a:bodyPr wrap="square">
            <a:spAutoFit/>
          </a:bodyPr>
          <a:lstStyle/>
          <a:p>
            <a:r>
              <a:rPr lang="zh-CN" altLang="en-US" sz="2400" b="1" smtClean="0">
                <a:solidFill>
                  <a:srgbClr val="FF0000"/>
                </a:solidFill>
                <a:latin typeface="黑体" panose="02010609060101010101" pitchFamily="49" charset="-122"/>
                <a:ea typeface="黑体" panose="02010609060101010101" pitchFamily="49" charset="-122"/>
              </a:rPr>
              <a:t>礼</a:t>
            </a:r>
            <a:r>
              <a:rPr lang="zh-CN" altLang="en-US" sz="2400" smtClean="0">
                <a:latin typeface="黑体" panose="02010609060101010101" pitchFamily="49" charset="-122"/>
                <a:ea typeface="黑体" panose="02010609060101010101" pitchFamily="49" charset="-122"/>
              </a:rPr>
              <a:t>  恢复</a:t>
            </a:r>
            <a:r>
              <a:rPr lang="zh-CN" altLang="en-US" sz="2400">
                <a:latin typeface="黑体" panose="02010609060101010101" pitchFamily="49" charset="-122"/>
                <a:ea typeface="黑体" panose="02010609060101010101" pitchFamily="49" charset="-122"/>
              </a:rPr>
              <a:t>西周的礼乐</a:t>
            </a:r>
            <a:r>
              <a:rPr lang="zh-CN" altLang="en-US" sz="2400" smtClean="0">
                <a:latin typeface="黑体" panose="02010609060101010101" pitchFamily="49" charset="-122"/>
                <a:ea typeface="黑体" panose="02010609060101010101" pitchFamily="49" charset="-122"/>
              </a:rPr>
              <a:t>制度</a:t>
            </a:r>
            <a:endParaRPr lang="en-US" altLang="zh-CN" sz="2400">
              <a:latin typeface="黑体" panose="02010609060101010101" pitchFamily="49" charset="-122"/>
              <a:ea typeface="黑体" panose="02010609060101010101" pitchFamily="49" charset="-122"/>
            </a:endParaRPr>
          </a:p>
        </p:txBody>
      </p:sp>
      <p:sp>
        <p:nvSpPr>
          <p:cNvPr id="17" name="矩形 16"/>
          <p:cNvSpPr/>
          <p:nvPr/>
        </p:nvSpPr>
        <p:spPr>
          <a:xfrm>
            <a:off x="4693658" y="4945288"/>
            <a:ext cx="4226775" cy="461665"/>
          </a:xfrm>
          <a:prstGeom prst="rect">
            <a:avLst/>
          </a:prstGeom>
        </p:spPr>
        <p:txBody>
          <a:bodyPr wrap="square">
            <a:spAutoFit/>
          </a:bodyPr>
          <a:lstStyle/>
          <a:p>
            <a:r>
              <a:rPr lang="zh-CN" altLang="en-US" sz="2400" smtClean="0">
                <a:latin typeface="黑体" panose="02010609060101010101" pitchFamily="49" charset="-122"/>
                <a:ea typeface="黑体" panose="02010609060101010101" pitchFamily="49" charset="-122"/>
              </a:rPr>
              <a:t>中庸   协调</a:t>
            </a:r>
            <a:r>
              <a:rPr lang="zh-CN" altLang="en-US" sz="2400">
                <a:latin typeface="黑体" panose="02010609060101010101" pitchFamily="49" charset="-122"/>
                <a:ea typeface="黑体" panose="02010609060101010101" pitchFamily="49" charset="-122"/>
              </a:rPr>
              <a:t>礼和仁的</a:t>
            </a:r>
            <a:r>
              <a:rPr lang="zh-CN" altLang="en-US" sz="2400" smtClean="0">
                <a:latin typeface="黑体" panose="02010609060101010101" pitchFamily="49" charset="-122"/>
                <a:ea typeface="黑体" panose="02010609060101010101" pitchFamily="49" charset="-122"/>
              </a:rPr>
              <a:t>关系</a:t>
            </a:r>
            <a:endParaRPr lang="zh-CN" altLang="en-US" sz="2400">
              <a:latin typeface="黑体" panose="02010609060101010101" pitchFamily="49" charset="-122"/>
              <a:ea typeface="黑体" panose="02010609060101010101" pitchFamily="49" charset="-122"/>
            </a:endParaRPr>
          </a:p>
        </p:txBody>
      </p:sp>
      <p:pic>
        <p:nvPicPr>
          <p:cNvPr id="5" name="图片 4"/>
          <p:cNvPicPr>
            <a:picLocks noChangeAspect="1"/>
          </p:cNvPicPr>
          <p:nvPr/>
        </p:nvPicPr>
        <p:blipFill>
          <a:blip r:embed="rId4"/>
          <a:stretch>
            <a:fillRect/>
          </a:stretch>
        </p:blipFill>
        <p:spPr>
          <a:xfrm flipH="1">
            <a:off x="9702842" y="1715285"/>
            <a:ext cx="2115179" cy="36099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矩形 6"/>
          <p:cNvSpPr/>
          <p:nvPr/>
        </p:nvSpPr>
        <p:spPr>
          <a:xfrm>
            <a:off x="10056267" y="5925343"/>
            <a:ext cx="1107996" cy="369332"/>
          </a:xfrm>
          <a:prstGeom prst="rect">
            <a:avLst/>
          </a:prstGeom>
        </p:spPr>
        <p:txBody>
          <a:bodyPr wrap="none">
            <a:spAutoFit/>
          </a:bodyPr>
          <a:lstStyle/>
          <a:p>
            <a:r>
              <a:rPr lang="zh-CN" altLang="en-US">
                <a:latin typeface="黑体" panose="02010609060101010101" pitchFamily="49" charset="-122"/>
                <a:ea typeface="黑体" panose="02010609060101010101" pitchFamily="49" charset="-122"/>
              </a:rPr>
              <a:t>孔子</a:t>
            </a:r>
            <a:r>
              <a:rPr lang="zh-CN" altLang="en-US" smtClean="0">
                <a:latin typeface="黑体" panose="02010609060101010101" pitchFamily="49" charset="-122"/>
                <a:ea typeface="黑体" panose="02010609060101010101" pitchFamily="49" charset="-122"/>
              </a:rPr>
              <a:t>画像</a:t>
            </a:r>
            <a:endParaRPr lang="zh-CN" altLang="en-US">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7" name="灯片编号占位符 2"/>
          <p:cNvSpPr>
            <a:spLocks noGrp="1"/>
          </p:cNvSpPr>
          <p:nvPr>
            <p:ph type="sldNum" sz="quarter" idx="12"/>
          </p:nvPr>
        </p:nvSpPr>
        <p:spPr>
          <a:xfrm>
            <a:off x="11282884" y="6144296"/>
            <a:ext cx="480000" cy="304800"/>
          </a:xfrm>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600" b="0" i="0" u="none" strike="noStrike" kern="1200" cap="none" spc="0" normalizeH="0" baseline="0" noProof="0">
                <a:ln>
                  <a:noFill/>
                </a:ln>
                <a:solidFill>
                  <a:prstClr val="black">
                    <a:lumMod val="50000"/>
                    <a:lumOff val="50000"/>
                  </a:prstClr>
                </a:solidFill>
                <a:effectLst/>
                <a:uLnTx/>
                <a:uFillTx/>
                <a:latin typeface="Impact" panose="020b0806030902050204" pitchFamily="34" charset="0"/>
              </a:rPr>
              <a:t>14</a:t>
            </a:r>
            <a:endParaRPr kumimoji="0" lang="en-US" sz="1600" b="0" i="0" u="none" strike="noStrike" kern="1200" cap="none" spc="0" normalizeH="0" baseline="0" noProof="0">
              <a:ln>
                <a:noFill/>
              </a:ln>
              <a:solidFill>
                <a:prstClr val="black">
                  <a:lumMod val="50000"/>
                  <a:lumOff val="50000"/>
                </a:prstClr>
              </a:solidFill>
              <a:effectLst/>
              <a:uLnTx/>
              <a:uFillTx/>
              <a:latin typeface="Impact" panose="020b0806030902050204" pitchFamily="34" charset="0"/>
            </a:endParaRPr>
          </a:p>
        </p:txBody>
      </p:sp>
      <p:sp>
        <p:nvSpPr>
          <p:cNvPr id="118" name="Text Box 6"/>
          <p:cNvSpPr txBox="1">
            <a:spLocks noChangeArrowheads="1"/>
          </p:cNvSpPr>
          <p:nvPr/>
        </p:nvSpPr>
        <p:spPr bwMode="auto">
          <a:xfrm>
            <a:off x="4551362" y="2766028"/>
            <a:ext cx="2454275" cy="954107"/>
          </a:xfrm>
          <a:prstGeom prst="rect">
            <a:avLst/>
          </a:prstGeom>
          <a:noFill/>
          <a:ln w="155575" cmpd="tri">
            <a:solidFill>
              <a:srgbClr val="A23C82"/>
            </a:solidFill>
            <a:miter lim="800000"/>
          </a:ln>
          <a:extLst>
            <a:ext uri="{909E8E84-426E-40DD-AFC4-6F175D3DCCD1}">
              <a14:hiddenFill xmlns:a14="http://schemas.microsoft.com/office/drawing/2010/main">
                <a:solidFill>
                  <a:srgbClr val="FFFFFF"/>
                </a:solidFill>
              </a14:hiddenFill>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spcBef>
                <a:spcPct val="50000"/>
              </a:spcBef>
            </a:pPr>
            <a:r>
              <a:rPr lang="en-US" altLang="zh-CN" sz="2800" b="1">
                <a:latin typeface="書體坊顏體㊣" panose="02010600030101010101" pitchFamily="2" charset="-122"/>
                <a:ea typeface="書體坊顏體㊣" panose="02010600030101010101" pitchFamily="2" charset="-122"/>
              </a:rPr>
              <a:t>“</a:t>
            </a:r>
            <a:r>
              <a:rPr lang="zh-CN" altLang="en-US" sz="2800" b="1">
                <a:latin typeface="書體坊顏體㊣" panose="02010600030101010101" pitchFamily="2" charset="-122"/>
                <a:ea typeface="書體坊顏體㊣" panose="02010600030101010101" pitchFamily="2" charset="-122"/>
              </a:rPr>
              <a:t>仁者爱人”  道德、修养</a:t>
            </a:r>
          </a:p>
        </p:txBody>
      </p:sp>
      <p:sp>
        <p:nvSpPr>
          <p:cNvPr id="121" name="Text Box 11"/>
          <p:cNvSpPr txBox="1">
            <a:spLocks noChangeArrowheads="1"/>
          </p:cNvSpPr>
          <p:nvPr/>
        </p:nvSpPr>
        <p:spPr bwMode="auto">
          <a:xfrm>
            <a:off x="4551045" y="4841875"/>
            <a:ext cx="2579370" cy="953135"/>
          </a:xfrm>
          <a:prstGeom prst="rect">
            <a:avLst/>
          </a:prstGeom>
          <a:noFill/>
          <a:ln w="155575" cmpd="tri">
            <a:solidFill>
              <a:srgbClr val="A23C82"/>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defPPr>
              <a:defRPr lang="zh-CN"/>
            </a:defPPr>
            <a:lvl1pPr algn="ctr" fontAlgn="base">
              <a:spcBef>
                <a:spcPct val="50000"/>
              </a:spcBef>
              <a:spcAft>
                <a:spcPct val="0"/>
              </a:spcAft>
              <a:buFont typeface="Arial" panose="020b0604020202020204" pitchFamily="34" charset="0"/>
              <a:defRPr sz="2800" b="1">
                <a:latin typeface="書體坊顏體㊣" panose="02010600030101010101" pitchFamily="2" charset="-122"/>
                <a:ea typeface="書體坊顏體㊣" panose="02010600030101010101" pitchFamily="2" charset="-122"/>
              </a:defRPr>
            </a:lvl1pPr>
            <a:lvl2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2pPr>
            <a:lvl3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3pPr>
            <a:lvl4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4pPr>
            <a:lvl5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5pPr>
            <a:lvl6pPr>
              <a:defRPr>
                <a:latin typeface="Arial" panose="020b0604020202020204" pitchFamily="34" charset="0"/>
                <a:ea typeface="宋体" panose="02010600030101010101" pitchFamily="2" charset="-122"/>
              </a:defRPr>
            </a:lvl6pPr>
            <a:lvl7pPr>
              <a:defRPr>
                <a:latin typeface="Arial" panose="020b0604020202020204" pitchFamily="34" charset="0"/>
                <a:ea typeface="宋体" panose="02010600030101010101" pitchFamily="2" charset="-122"/>
              </a:defRPr>
            </a:lvl7pPr>
            <a:lvl8pPr>
              <a:defRPr>
                <a:latin typeface="Arial" panose="020b0604020202020204" pitchFamily="34" charset="0"/>
                <a:ea typeface="宋体" panose="02010600030101010101" pitchFamily="2" charset="-122"/>
              </a:defRPr>
            </a:lvl8pPr>
            <a:lvl9pPr>
              <a:defRPr>
                <a:latin typeface="Arial" panose="020b0604020202020204" pitchFamily="34" charset="0"/>
                <a:ea typeface="宋体" panose="02010600030101010101" pitchFamily="2" charset="-122"/>
              </a:defRPr>
            </a:lvl9pPr>
          </a:lstStyle>
          <a:p>
            <a:r>
              <a:rPr lang="en-US" altLang="zh-CN"/>
              <a:t>“</a:t>
            </a:r>
            <a:r>
              <a:rPr lang="zh-CN" altLang="en-US"/>
              <a:t>克己复礼”规范、准则</a:t>
            </a:r>
          </a:p>
        </p:txBody>
      </p:sp>
      <p:sp>
        <p:nvSpPr>
          <p:cNvPr id="128" name="Text Box 13"/>
          <p:cNvSpPr txBox="1">
            <a:spLocks noChangeArrowheads="1"/>
          </p:cNvSpPr>
          <p:nvPr/>
        </p:nvSpPr>
        <p:spPr bwMode="auto">
          <a:xfrm>
            <a:off x="8760102" y="4641082"/>
            <a:ext cx="1872759" cy="1168400"/>
          </a:xfrm>
          <a:prstGeom prst="rect">
            <a:avLst/>
          </a:prstGeom>
          <a:noFill/>
          <a:ln w="155575" cmpd="tri">
            <a:solidFill>
              <a:srgbClr val="A23C82"/>
            </a:solidFill>
            <a:miter lim="800000"/>
          </a:ln>
          <a:extLst>
            <a:ext uri="{909E8E84-426E-40DD-AFC4-6F175D3DCCD1}">
              <a14:hiddenFill xmlns:a14="http://schemas.microsoft.com/office/drawing/2010/main">
                <a:solidFill>
                  <a:srgbClr val="FFFFFF"/>
                </a:solidFill>
              </a14:hiddenFill>
            </a:ext>
          </a:extLst>
        </p:spPr>
        <p:txBody>
          <a:bodyPr>
            <a:spAutoFit/>
          </a:bodyPr>
          <a:lstStyle>
            <a:defPPr>
              <a:defRPr lang="zh-CN"/>
            </a:defPPr>
            <a:lvl1pPr algn="ctr" fontAlgn="base">
              <a:spcBef>
                <a:spcPct val="50000"/>
              </a:spcBef>
              <a:spcAft>
                <a:spcPct val="0"/>
              </a:spcAft>
              <a:buFont typeface="Arial" panose="020b0604020202020204" pitchFamily="34" charset="0"/>
              <a:defRPr sz="2800" b="1">
                <a:latin typeface="書體坊顏體㊣" panose="02010600030101010101" pitchFamily="2" charset="-122"/>
                <a:ea typeface="書體坊顏體㊣" panose="02010600030101010101" pitchFamily="2" charset="-122"/>
              </a:defRPr>
            </a:lvl1pPr>
            <a:lvl2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2pPr>
            <a:lvl3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3pPr>
            <a:lvl4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4pPr>
            <a:lvl5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5pPr>
            <a:lvl6pPr>
              <a:defRPr>
                <a:latin typeface="Arial" panose="020b0604020202020204" pitchFamily="34" charset="0"/>
                <a:ea typeface="宋体" panose="02010600030101010101" pitchFamily="2" charset="-122"/>
              </a:defRPr>
            </a:lvl6pPr>
            <a:lvl7pPr>
              <a:defRPr>
                <a:latin typeface="Arial" panose="020b0604020202020204" pitchFamily="34" charset="0"/>
                <a:ea typeface="宋体" panose="02010600030101010101" pitchFamily="2" charset="-122"/>
              </a:defRPr>
            </a:lvl7pPr>
            <a:lvl8pPr>
              <a:defRPr>
                <a:latin typeface="Arial" panose="020b0604020202020204" pitchFamily="34" charset="0"/>
                <a:ea typeface="宋体" panose="02010600030101010101" pitchFamily="2" charset="-122"/>
              </a:defRPr>
            </a:lvl8pPr>
            <a:lvl9pPr>
              <a:defRPr>
                <a:latin typeface="Arial" panose="020b0604020202020204" pitchFamily="34" charset="0"/>
                <a:ea typeface="宋体" panose="02010600030101010101" pitchFamily="2" charset="-122"/>
              </a:defRPr>
            </a:lvl9pPr>
          </a:lstStyle>
          <a:p>
            <a:r>
              <a:rPr lang="zh-CN" altLang="en-US"/>
              <a:t>外在约束</a:t>
            </a:r>
          </a:p>
          <a:p>
            <a:r>
              <a:rPr lang="zh-CN" altLang="en-US"/>
              <a:t>他律</a:t>
            </a:r>
          </a:p>
        </p:txBody>
      </p:sp>
      <p:sp>
        <p:nvSpPr>
          <p:cNvPr id="124" name="Rectangle 15"/>
          <p:cNvSpPr>
            <a:spLocks noChangeArrowheads="1"/>
          </p:cNvSpPr>
          <p:nvPr/>
        </p:nvSpPr>
        <p:spPr bwMode="auto">
          <a:xfrm>
            <a:off x="6968689" y="1746333"/>
            <a:ext cx="5223311"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2800" b="1">
                <a:latin typeface="微软雅黑" panose="020b0503020204020204" charset="-122"/>
                <a:ea typeface="微软雅黑" panose="020b0503020204020204" charset="-122"/>
              </a:rPr>
              <a:t>如何认识仁与礼的关系？</a:t>
            </a:r>
          </a:p>
        </p:txBody>
      </p:sp>
      <p:sp>
        <p:nvSpPr>
          <p:cNvPr id="127" name="Text Box 8"/>
          <p:cNvSpPr txBox="1">
            <a:spLocks noChangeArrowheads="1"/>
          </p:cNvSpPr>
          <p:nvPr/>
        </p:nvSpPr>
        <p:spPr bwMode="auto">
          <a:xfrm>
            <a:off x="8759611" y="2652741"/>
            <a:ext cx="1873250" cy="1316038"/>
          </a:xfrm>
          <a:prstGeom prst="rect">
            <a:avLst/>
          </a:prstGeom>
          <a:noFill/>
          <a:ln w="155575" cmpd="tri">
            <a:solidFill>
              <a:srgbClr val="A23C82"/>
            </a:solidFill>
            <a:miter lim="800000"/>
          </a:ln>
          <a:extLst>
            <a:ext uri="{909E8E84-426E-40DD-AFC4-6F175D3DCCD1}">
              <a14:hiddenFill xmlns:a14="http://schemas.microsoft.com/office/drawing/2010/main">
                <a:solidFill>
                  <a:srgbClr val="FFFFFF"/>
                </a:solidFill>
              </a14:hiddenFill>
            </a:ext>
          </a:extLst>
        </p:spPr>
        <p:txBody>
          <a:bodyPr>
            <a:spAutoFit/>
          </a:bodyPr>
          <a:lstStyle>
            <a:defPPr>
              <a:defRPr lang="zh-CN"/>
            </a:defPPr>
            <a:lvl1pPr algn="ctr" fontAlgn="base">
              <a:spcBef>
                <a:spcPct val="50000"/>
              </a:spcBef>
              <a:spcAft>
                <a:spcPct val="0"/>
              </a:spcAft>
              <a:buFont typeface="Arial" panose="020b0604020202020204" pitchFamily="34" charset="0"/>
              <a:defRPr sz="2800" b="1">
                <a:latin typeface="書體坊顏體㊣" panose="02010600030101010101" pitchFamily="2" charset="-122"/>
                <a:ea typeface="書體坊顏體㊣" panose="02010600030101010101" pitchFamily="2" charset="-122"/>
              </a:defRPr>
            </a:lvl1pPr>
            <a:lvl2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2pPr>
            <a:lvl3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3pPr>
            <a:lvl4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4pPr>
            <a:lvl5pPr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5pPr>
            <a:lvl6pPr>
              <a:defRPr>
                <a:latin typeface="Arial" panose="020b0604020202020204" pitchFamily="34" charset="0"/>
                <a:ea typeface="宋体" panose="02010600030101010101" pitchFamily="2" charset="-122"/>
              </a:defRPr>
            </a:lvl6pPr>
            <a:lvl7pPr>
              <a:defRPr>
                <a:latin typeface="Arial" panose="020b0604020202020204" pitchFamily="34" charset="0"/>
                <a:ea typeface="宋体" panose="02010600030101010101" pitchFamily="2" charset="-122"/>
              </a:defRPr>
            </a:lvl7pPr>
            <a:lvl8pPr>
              <a:defRPr>
                <a:latin typeface="Arial" panose="020b0604020202020204" pitchFamily="34" charset="0"/>
                <a:ea typeface="宋体" panose="02010600030101010101" pitchFamily="2" charset="-122"/>
              </a:defRPr>
            </a:lvl8pPr>
            <a:lvl9pPr>
              <a:defRPr>
                <a:latin typeface="Arial" panose="020b0604020202020204" pitchFamily="34" charset="0"/>
                <a:ea typeface="宋体" panose="02010600030101010101" pitchFamily="2" charset="-122"/>
              </a:defRPr>
            </a:lvl9pPr>
          </a:lstStyle>
          <a:p>
            <a:r>
              <a:rPr lang="zh-CN" altLang="en-US"/>
              <a:t>内在自觉</a:t>
            </a:r>
          </a:p>
          <a:p>
            <a:r>
              <a:rPr lang="zh-CN" altLang="en-US"/>
              <a:t>自律</a:t>
            </a:r>
          </a:p>
        </p:txBody>
      </p:sp>
      <p:pic>
        <p:nvPicPr>
          <p:cNvPr id="25" name="图片 24"/>
          <p:cNvPicPr>
            <a:picLocks noChangeAspect="1"/>
          </p:cNvPicPr>
          <p:nvPr/>
        </p:nvPicPr>
        <p:blipFill>
          <a:blip r:embed="rId3">
            <a:clrChange>
              <a:clrFrom>
                <a:srgbClr val="F4F4F4"/>
              </a:clrFrom>
              <a:clrTo>
                <a:srgbClr val="F4F4F4">
                  <a:alpha val="0"/>
                </a:srgbClr>
              </a:clrTo>
            </a:clrChange>
            <a:duotone>
              <a:prstClr val="black"/>
              <a:schemeClr val="accent2">
                <a:tint val="45000"/>
                <a:satMod val="400000"/>
              </a:schemeClr>
            </a:duotone>
          </a:blip>
          <a:stretch>
            <a:fillRect/>
          </a:stretch>
        </p:blipFill>
        <p:spPr>
          <a:xfrm>
            <a:off x="2972346" y="2960640"/>
            <a:ext cx="1335213" cy="842169"/>
          </a:xfrm>
          <a:prstGeom prst="rect">
            <a:avLst/>
          </a:prstGeom>
          <a:ln>
            <a:noFill/>
          </a:ln>
        </p:spPr>
      </p:pic>
      <p:pic>
        <p:nvPicPr>
          <p:cNvPr id="28" name="图片 27"/>
          <p:cNvPicPr>
            <a:picLocks noChangeAspect="1"/>
          </p:cNvPicPr>
          <p:nvPr/>
        </p:nvPicPr>
        <p:blipFill>
          <a:blip r:embed="rId3">
            <a:clrChange>
              <a:clrFrom>
                <a:srgbClr val="F4F4F4"/>
              </a:clrFrom>
              <a:clrTo>
                <a:srgbClr val="F4F4F4">
                  <a:alpha val="0"/>
                </a:srgbClr>
              </a:clrTo>
            </a:clrChange>
            <a:duotone>
              <a:prstClr val="black"/>
              <a:schemeClr val="accent2">
                <a:tint val="45000"/>
                <a:satMod val="400000"/>
              </a:schemeClr>
            </a:duotone>
          </a:blip>
          <a:stretch>
            <a:fillRect/>
          </a:stretch>
        </p:blipFill>
        <p:spPr>
          <a:xfrm>
            <a:off x="2972345" y="4860553"/>
            <a:ext cx="1335213" cy="842169"/>
          </a:xfrm>
          <a:prstGeom prst="rect">
            <a:avLst/>
          </a:prstGeom>
          <a:ln>
            <a:noFill/>
          </a:ln>
        </p:spPr>
      </p:pic>
      <p:pic>
        <p:nvPicPr>
          <p:cNvPr id="29" name="图片 28"/>
          <p:cNvPicPr>
            <a:picLocks noChangeAspect="1"/>
          </p:cNvPicPr>
          <p:nvPr/>
        </p:nvPicPr>
        <p:blipFill>
          <a:blip r:embed="rId3">
            <a:clrChange>
              <a:clrFrom>
                <a:srgbClr val="F4F4F4"/>
              </a:clrFrom>
              <a:clrTo>
                <a:srgbClr val="F4F4F4">
                  <a:alpha val="0"/>
                </a:srgbClr>
              </a:clrTo>
            </a:clrChange>
            <a:duotone>
              <a:prstClr val="black"/>
              <a:schemeClr val="accent2">
                <a:tint val="45000"/>
                <a:satMod val="400000"/>
              </a:schemeClr>
            </a:duotone>
          </a:blip>
          <a:stretch>
            <a:fillRect/>
          </a:stretch>
        </p:blipFill>
        <p:spPr>
          <a:xfrm>
            <a:off x="7295184" y="2889672"/>
            <a:ext cx="1335213" cy="842169"/>
          </a:xfrm>
          <a:prstGeom prst="rect">
            <a:avLst/>
          </a:prstGeom>
          <a:ln>
            <a:noFill/>
          </a:ln>
        </p:spPr>
      </p:pic>
      <p:pic>
        <p:nvPicPr>
          <p:cNvPr id="30" name="图片 29"/>
          <p:cNvPicPr>
            <a:picLocks noChangeAspect="1"/>
          </p:cNvPicPr>
          <p:nvPr/>
        </p:nvPicPr>
        <p:blipFill>
          <a:blip r:embed="rId3">
            <a:clrChange>
              <a:clrFrom>
                <a:srgbClr val="F4F4F4"/>
              </a:clrFrom>
              <a:clrTo>
                <a:srgbClr val="F4F4F4">
                  <a:alpha val="0"/>
                </a:srgbClr>
              </a:clrTo>
            </a:clrChange>
            <a:duotone>
              <a:prstClr val="black"/>
              <a:schemeClr val="accent2">
                <a:tint val="45000"/>
                <a:satMod val="400000"/>
              </a:schemeClr>
            </a:duotone>
          </a:blip>
          <a:stretch>
            <a:fillRect/>
          </a:stretch>
        </p:blipFill>
        <p:spPr>
          <a:xfrm>
            <a:off x="7295184" y="4887939"/>
            <a:ext cx="1335213" cy="842169"/>
          </a:xfrm>
          <a:prstGeom prst="rect">
            <a:avLst/>
          </a:prstGeom>
          <a:ln>
            <a:noFill/>
          </a:ln>
        </p:spPr>
      </p:pic>
      <p:sp>
        <p:nvSpPr>
          <p:cNvPr id="5" name="矩形 4"/>
          <p:cNvSpPr/>
          <p:nvPr/>
        </p:nvSpPr>
        <p:spPr>
          <a:xfrm>
            <a:off x="1248797" y="2960640"/>
            <a:ext cx="1723549" cy="707886"/>
          </a:xfrm>
          <a:prstGeom prst="rect">
            <a:avLst/>
          </a:prstGeom>
        </p:spPr>
        <p:txBody>
          <a:bodyPr wrap="none">
            <a:spAutoFit/>
          </a:bodyPr>
          <a:lstStyle/>
          <a:p>
            <a:pPr lvl="0" fontAlgn="base">
              <a:spcBef>
                <a:spcPct val="50000"/>
              </a:spcBef>
              <a:spcAft>
                <a:spcPct val="0"/>
              </a:spcAft>
              <a:defRPr/>
            </a:pPr>
            <a:r>
              <a:rPr lang="en-US" altLang="zh-CN" sz="4000" b="1">
                <a:solidFill>
                  <a:srgbClr val="000000"/>
                </a:solidFill>
                <a:latin typeface="华文新魏" panose="02010800040101010101" pitchFamily="2" charset="-122"/>
                <a:ea typeface="华文新魏" panose="02010800040101010101" pitchFamily="2" charset="-122"/>
              </a:rPr>
              <a:t>“</a:t>
            </a:r>
            <a:r>
              <a:rPr lang="zh-CN" altLang="en-US" sz="4000" b="1">
                <a:solidFill>
                  <a:srgbClr val="000000"/>
                </a:solidFill>
                <a:latin typeface="华文新魏" panose="02010800040101010101" pitchFamily="2" charset="-122"/>
                <a:ea typeface="华文新魏" panose="02010800040101010101" pitchFamily="2" charset="-122"/>
              </a:rPr>
              <a:t>仁”</a:t>
            </a:r>
          </a:p>
        </p:txBody>
      </p:sp>
      <p:sp>
        <p:nvSpPr>
          <p:cNvPr id="6" name="矩形 5"/>
          <p:cNvSpPr/>
          <p:nvPr/>
        </p:nvSpPr>
        <p:spPr>
          <a:xfrm>
            <a:off x="1248797" y="4887939"/>
            <a:ext cx="1723549" cy="707886"/>
          </a:xfrm>
          <a:prstGeom prst="rect">
            <a:avLst/>
          </a:prstGeom>
        </p:spPr>
        <p:txBody>
          <a:bodyPr wrap="none">
            <a:spAutoFit/>
          </a:bodyPr>
          <a:lstStyle/>
          <a:p>
            <a:pPr fontAlgn="base">
              <a:spcBef>
                <a:spcPct val="50000"/>
              </a:spcBef>
              <a:spcAft>
                <a:spcPct val="0"/>
              </a:spcAft>
            </a:pPr>
            <a:r>
              <a:rPr lang="en-US" altLang="zh-CN" sz="4000" b="1">
                <a:solidFill>
                  <a:srgbClr val="000000"/>
                </a:solidFill>
                <a:latin typeface="华文新魏" panose="02010800040101010101" pitchFamily="2" charset="-122"/>
                <a:ea typeface="华文新魏" panose="02010800040101010101" pitchFamily="2" charset="-122"/>
              </a:rPr>
              <a:t>“</a:t>
            </a:r>
            <a:r>
              <a:rPr lang="zh-CN" altLang="en-US" sz="4000" b="1">
                <a:solidFill>
                  <a:srgbClr val="000000"/>
                </a:solidFill>
                <a:latin typeface="华文新魏" panose="02010800040101010101" pitchFamily="2" charset="-122"/>
                <a:ea typeface="华文新魏" panose="02010800040101010101" pitchFamily="2" charset="-122"/>
              </a:rPr>
              <a:t>礼”</a:t>
            </a:r>
          </a:p>
        </p:txBody>
      </p:sp>
      <p:grpSp>
        <p:nvGrpSpPr>
          <p:cNvPr id="34" name="组合 33"/>
          <p:cNvGrpSpPr/>
          <p:nvPr/>
        </p:nvGrpSpPr>
        <p:grpSpPr>
          <a:xfrm>
            <a:off x="6175477" y="1052657"/>
            <a:ext cx="1910276" cy="587395"/>
            <a:chOff x="755298" y="2917165"/>
            <a:chExt cx="1584454" cy="447077"/>
          </a:xfrm>
        </p:grpSpPr>
        <p:sp>
          <p:nvSpPr>
            <p:cNvPr id="35" name="Freeform 60"/>
            <p:cNvSpPr/>
            <p:nvPr/>
          </p:nvSpPr>
          <p:spPr bwMode="auto">
            <a:xfrm>
              <a:off x="755298" y="2917165"/>
              <a:ext cx="416207" cy="447076"/>
            </a:xfrm>
            <a:custGeom>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E72918"/>
            </a:solidFill>
            <a:ln>
              <a:noFill/>
            </a:ln>
          </p:spPr>
          <p:txBody>
            <a:bodyPr vert="horz" wrap="square" lIns="68580" tIns="34290" rIns="68580" bIns="34290" numCol="1" anchor="t" anchorCtr="0" compatLnSpc="1"/>
            <a:lstStyle/>
            <a:p>
              <a:endParaRPr lang="zh-CN" altLang="en-US">
                <a:latin typeface="微软雅黑" panose="020b0503020204020204" charset="-122"/>
                <a:ea typeface="微软雅黑" panose="020b0503020204020204" charset="-122"/>
              </a:endParaRPr>
            </a:p>
          </p:txBody>
        </p:sp>
        <p:sp>
          <p:nvSpPr>
            <p:cNvPr id="36" name="圆角矩形 54"/>
            <p:cNvSpPr/>
            <p:nvPr/>
          </p:nvSpPr>
          <p:spPr>
            <a:xfrm>
              <a:off x="1256066" y="3036629"/>
              <a:ext cx="1083686" cy="327613"/>
            </a:xfrm>
            <a:prstGeom prst="roundRect">
              <a:avLst>
                <a:gd name="adj" fmla="val 9938"/>
              </a:avLst>
            </a:prstGeom>
            <a:solidFill>
              <a:srgbClr val="E7291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2400">
                  <a:latin typeface="微软雅黑" panose="020b0503020204020204" charset="-122"/>
                  <a:ea typeface="微软雅黑" panose="020b0503020204020204" charset="-122"/>
                  <a:cs typeface="Arial Unicode MS" panose="020b0604020202020204" charset="-122"/>
                </a:rPr>
                <a:t>课堂探究</a:t>
              </a:r>
            </a:p>
          </p:txBody>
        </p:sp>
        <p:sp>
          <p:nvSpPr>
            <p:cNvPr id="38" name="等腰三角形 37"/>
            <p:cNvSpPr/>
            <p:nvPr/>
          </p:nvSpPr>
          <p:spPr>
            <a:xfrm rot="16200000">
              <a:off x="1200093" y="3087287"/>
              <a:ext cx="55973" cy="113148"/>
            </a:xfrm>
            <a:prstGeom prst="triangle">
              <a:avLst/>
            </a:prstGeom>
            <a:solidFill>
              <a:srgbClr val="E7291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微软雅黑" panose="020b0503020204020204" charset="-122"/>
                <a:ea typeface="微软雅黑" panose="020b0503020204020204" charset="-122"/>
                <a:cs typeface="Arial Unicode MS" panose="020b0604020202020204" charset="-122"/>
              </a:endParaRPr>
            </a:p>
          </p:txBody>
        </p:sp>
      </p:grpSp>
      <p:pic>
        <p:nvPicPr>
          <p:cNvPr id="9" name="Picture 3" descr="C:\Users\Thinkpad\Desktop\PNG\1_0001_渐变映射-2-副本-4.pn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03200" y="853440"/>
            <a:ext cx="552704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1656656" y="963610"/>
            <a:ext cx="1569660" cy="923330"/>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5400" b="1" i="0" u="none" strike="noStrike" kern="1200" cap="none" spc="0" normalizeH="0" baseline="0" noProof="0">
                <a:ln>
                  <a:noFill/>
                </a:ln>
                <a:solidFill>
                  <a:schemeClr val="bg1"/>
                </a:solidFill>
                <a:effectLst/>
                <a:uLnTx/>
                <a:uFillTx/>
                <a:latin typeface="書體坊顏體㊣" panose="02010600030101010101" pitchFamily="2" charset="-122"/>
                <a:ea typeface="書體坊顏體㊣" panose="02010600030101010101" pitchFamily="2" charset="-122"/>
                <a:cs typeface="+mn-ea"/>
              </a:rPr>
              <a:t>孔子</a:t>
            </a:r>
            <a:endParaRPr kumimoji="0" lang="zh-CN" altLang="en-US" sz="5400" b="1" i="0" u="none" strike="noStrike" kern="1200" cap="none" spc="0" normalizeH="0" baseline="0" noProof="0">
              <a:ln>
                <a:noFill/>
              </a:ln>
              <a:solidFill>
                <a:schemeClr val="bg1"/>
              </a:solidFill>
              <a:effectLst/>
              <a:uLnTx/>
              <a:uFillTx/>
              <a:latin typeface="書體坊顏體㊣" panose="02010600030101010101" pitchFamily="2" charset="-122"/>
              <a:ea typeface="書體坊顏體㊣" panose="02010600030101010101" pitchFamily="2" charset="-122"/>
              <a:cs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nodeType="withGroup">
                            <p:stCondLst>
                              <p:cond delay="500"/>
                            </p:stCondLst>
                            <p:childTnLst>
                              <p:par>
                                <p:cTn id="9" presetID="22" presetClass="entr" presetSubtype="1" fill="hold" grpId="0" nodeType="afterEffect">
                                  <p:childTnLst>
                                    <p:set>
                                      <p:cBhvr>
                                        <p:cTn id="10" dur="1" fill="hold">
                                          <p:stCondLst>
                                            <p:cond delay="0"/>
                                          </p:stCondLst>
                                        </p:cTn>
                                        <p:tgtEl>
                                          <p:spTgt spid="118"/>
                                        </p:tgtEl>
                                        <p:attrNameLst>
                                          <p:attrName>style.visibility</p:attrName>
                                        </p:attrNameLst>
                                      </p:cBhvr>
                                      <p:to>
                                        <p:strVal val="visible"/>
                                      </p:to>
                                    </p:set>
                                    <p:animEffect transition="in" filter="wipe(up)">
                                      <p:cBhvr>
                                        <p:cTn id="11" dur="500"/>
                                        <p:tgtEl>
                                          <p:spTgt spid="118"/>
                                        </p:tgtEl>
                                      </p:cBhvr>
                                    </p:animEffec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wipe(left)">
                                      <p:cBhvr>
                                        <p:cTn id="17" dur="500"/>
                                        <p:tgtEl>
                                          <p:spTgt spid="29"/>
                                        </p:tgtEl>
                                      </p:cBhvr>
                                    </p:animEffect>
                                  </p:childTnLst>
                                </p:cTn>
                              </p:par>
                            </p:childTnLst>
                          </p:cTn>
                        </p:par>
                        <p:par>
                          <p:cTn id="18" fill="hold" nodeType="withGroup">
                            <p:stCondLst>
                              <p:cond delay="500"/>
                            </p:stCondLst>
                            <p:childTnLst>
                              <p:par>
                                <p:cTn id="19" presetID="22" presetClass="entr" presetSubtype="1" fill="hold" grpId="3" nodeType="afterEffect">
                                  <p:childTnLst>
                                    <p:set>
                                      <p:cBhvr>
                                        <p:cTn id="20" dur="1" fill="hold">
                                          <p:stCondLst>
                                            <p:cond delay="0"/>
                                          </p:stCondLst>
                                        </p:cTn>
                                        <p:tgtEl>
                                          <p:spTgt spid="127"/>
                                        </p:tgtEl>
                                        <p:attrNameLst>
                                          <p:attrName>style.visibility</p:attrName>
                                        </p:attrNameLst>
                                      </p:cBhvr>
                                      <p:to>
                                        <p:strVal val="visible"/>
                                      </p:to>
                                    </p:set>
                                    <p:animEffect transition="in" filter="wipe(up)">
                                      <p:cBhvr>
                                        <p:cTn id="21" dur="500"/>
                                        <p:tgtEl>
                                          <p:spTgt spid="127"/>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wipe(left)">
                                      <p:cBhvr>
                                        <p:cTn id="27" dur="500"/>
                                        <p:tgtEl>
                                          <p:spTgt spid="28"/>
                                        </p:tgtEl>
                                      </p:cBhvr>
                                    </p:animEffect>
                                  </p:childTnLst>
                                </p:cTn>
                              </p:par>
                            </p:childTnLst>
                          </p:cTn>
                        </p:par>
                        <p:par>
                          <p:cTn id="28" fill="hold" nodeType="withGroup">
                            <p:stCondLst>
                              <p:cond delay="500"/>
                            </p:stCondLst>
                            <p:childTnLst>
                              <p:par>
                                <p:cTn id="29" presetID="22" presetClass="entr" presetSubtype="1" fill="hold" grpId="1" nodeType="afterEffect">
                                  <p:childTnLst>
                                    <p:set>
                                      <p:cBhvr>
                                        <p:cTn id="30" dur="1" fill="hold">
                                          <p:stCondLst>
                                            <p:cond delay="0"/>
                                          </p:stCondLst>
                                        </p:cTn>
                                        <p:tgtEl>
                                          <p:spTgt spid="121"/>
                                        </p:tgtEl>
                                        <p:attrNameLst>
                                          <p:attrName>style.visibility</p:attrName>
                                        </p:attrNameLst>
                                      </p:cBhvr>
                                      <p:to>
                                        <p:strVal val="visible"/>
                                      </p:to>
                                    </p:set>
                                    <p:animEffect transition="in" filter="wipe(up)">
                                      <p:cBhvr>
                                        <p:cTn id="31" dur="500"/>
                                        <p:tgtEl>
                                          <p:spTgt spid="121"/>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childTnLst>
                          </p:cTn>
                        </p:par>
                        <p:par>
                          <p:cTn id="38" fill="hold" nodeType="withGroup">
                            <p:stCondLst>
                              <p:cond delay="500"/>
                            </p:stCondLst>
                            <p:childTnLst>
                              <p:par>
                                <p:cTn id="39" presetID="22" presetClass="entr" presetSubtype="1" fill="hold" grpId="2" nodeType="afterEffect">
                                  <p:childTnLst>
                                    <p:set>
                                      <p:cBhvr>
                                        <p:cTn id="40" dur="1" fill="hold">
                                          <p:stCondLst>
                                            <p:cond delay="0"/>
                                          </p:stCondLst>
                                        </p:cTn>
                                        <p:tgtEl>
                                          <p:spTgt spid="128"/>
                                        </p:tgtEl>
                                        <p:attrNameLst>
                                          <p:attrName>style.visibility</p:attrName>
                                        </p:attrNameLst>
                                      </p:cBhvr>
                                      <p:to>
                                        <p:strVal val="visible"/>
                                      </p:to>
                                    </p:set>
                                    <p:animEffect transition="in" filter="wipe(up)">
                                      <p:cBhvr>
                                        <p:cTn id="41"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p:bldP spid="121" grpId="1"/>
      <p:bldP spid="128" grpId="2"/>
      <p:bldP spid="127" grpId="3"/>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8"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883" y="1014575"/>
            <a:ext cx="381515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矩形 18"/>
          <p:cNvSpPr/>
          <p:nvPr/>
        </p:nvSpPr>
        <p:spPr>
          <a:xfrm>
            <a:off x="711030" y="1177006"/>
            <a:ext cx="792480" cy="46037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老子</a:t>
            </a:r>
            <a:endPar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endParaRPr>
          </a:p>
        </p:txBody>
      </p:sp>
      <p:sp>
        <p:nvSpPr>
          <p:cNvPr id="3" name="矩形 2"/>
          <p:cNvSpPr/>
          <p:nvPr/>
        </p:nvSpPr>
        <p:spPr>
          <a:xfrm>
            <a:off x="711030" y="2529362"/>
            <a:ext cx="2185214" cy="46166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smtClean="0">
                <a:ln>
                  <a:noFill/>
                </a:ln>
                <a:solidFill>
                  <a:prstClr val="black"/>
                </a:solidFill>
                <a:effectLst/>
                <a:uLnTx/>
                <a:uFillTx/>
                <a:latin typeface="黑体" panose="02010609060101010101" pitchFamily="49" charset="-122"/>
                <a:ea typeface="黑体" panose="02010609060101010101" pitchFamily="49" charset="-122"/>
                <a:cs typeface="+mn-cs"/>
              </a:rPr>
              <a:t>（</a:t>
            </a:r>
            <a:r>
              <a:rPr lang="en-US" altLang="zh-CN" sz="2400">
                <a:solidFill>
                  <a:prstClr val="black"/>
                </a:solidFill>
                <a:latin typeface="黑体" panose="02010609060101010101" pitchFamily="49" charset="-122"/>
                <a:ea typeface="黑体" panose="02010609060101010101" pitchFamily="49" charset="-122"/>
              </a:rPr>
              <a:t>2</a:t>
            </a:r>
            <a:r>
              <a:rPr kumimoji="0" lang="zh-CN" altLang="en-US" sz="2400" b="0" i="0" u="none" strike="noStrike" kern="1200" cap="none" spc="0" normalizeH="0" baseline="0" noProof="0" smtClean="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哲学思想</a:t>
            </a:r>
            <a:endPar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21" name="Rectangle 20"/>
          <p:cNvSpPr>
            <a:spLocks noChangeArrowheads="1"/>
          </p:cNvSpPr>
          <p:nvPr/>
        </p:nvSpPr>
        <p:spPr bwMode="auto">
          <a:xfrm>
            <a:off x="1834726" y="3066140"/>
            <a:ext cx="3346662" cy="111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rtl="0" eaLnBrk="1" fontAlgn="auto" latinLnBrk="0" hangingPunct="1">
              <a:lnSpc>
                <a:spcPct val="150000"/>
              </a:lnSpc>
              <a:spcBef>
                <a:spcPct val="0"/>
              </a:spcBef>
              <a:spcAft>
                <a:spcPct val="0"/>
              </a:spcAft>
              <a:buClrTx/>
              <a:buSzTx/>
              <a:buFontTx/>
              <a:buNone/>
              <a:defRPr/>
            </a:pPr>
            <a:r>
              <a:rPr kumimoji="1"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世界观：</a:t>
            </a:r>
            <a:r>
              <a:rPr kumimoji="1"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1"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道”是天地万物的本原和规律</a:t>
            </a:r>
            <a:endParaRPr kumimoji="1"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22" name="矩形 21"/>
          <p:cNvSpPr/>
          <p:nvPr/>
        </p:nvSpPr>
        <p:spPr>
          <a:xfrm>
            <a:off x="1834726" y="4283104"/>
            <a:ext cx="3983461" cy="1667764"/>
          </a:xfrm>
          <a:prstGeom prst="rect">
            <a:avLst/>
          </a:prstGeom>
        </p:spPr>
        <p:txBody>
          <a:bodyPr wrap="square">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kumimoji="1"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sym typeface="+mn-lt"/>
              </a:rPr>
              <a:t>朴素的辩证法：任何事物都有矛盾对立的两个方面；</a:t>
            </a:r>
            <a:r>
              <a:rPr kumimoji="1"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矛盾双方可以互相转化。</a:t>
            </a:r>
            <a:endParaRPr kumimoji="1"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sym typeface="+mn-lt"/>
            </a:endParaRPr>
          </a:p>
        </p:txBody>
      </p:sp>
      <p:sp>
        <p:nvSpPr>
          <p:cNvPr id="23" name="Rectangle 15"/>
          <p:cNvSpPr>
            <a:spLocks noChangeArrowheads="1"/>
          </p:cNvSpPr>
          <p:nvPr/>
        </p:nvSpPr>
        <p:spPr bwMode="auto">
          <a:xfrm>
            <a:off x="6203198" y="3547910"/>
            <a:ext cx="5604110" cy="2031325"/>
          </a:xfrm>
          <a:prstGeom prst="rect">
            <a:avLst/>
          </a:prstGeom>
          <a:noFill/>
          <a:ln w="38100">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50000"/>
              </a:lnSpc>
              <a:spcBef>
                <a:spcPct val="0"/>
              </a:spcBef>
              <a:spcAft>
                <a:spcPct val="0"/>
              </a:spcAft>
              <a:buClrTx/>
              <a:buSzTx/>
              <a:buFontTx/>
              <a:buNone/>
              <a:defRPr/>
            </a:pPr>
            <a:r>
              <a:rPr kumimoji="1" lang="zh-CN" altLang="en-US" sz="28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rPr>
              <a:t>有无相生，难易相成，长短相形</a:t>
            </a:r>
            <a:endParaRPr kumimoji="1" lang="zh-CN" altLang="en-US" sz="28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ct val="0"/>
              </a:spcBef>
              <a:spcAft>
                <a:spcPct val="0"/>
              </a:spcAft>
              <a:buClrTx/>
              <a:buSzTx/>
              <a:buFontTx/>
              <a:buNone/>
              <a:defRPr/>
            </a:pPr>
            <a:r>
              <a:rPr kumimoji="1" lang="zh-CN" altLang="en-US" sz="28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rPr>
              <a:t>高下相盈，音声相和，前后</a:t>
            </a:r>
            <a:r>
              <a:rPr kumimoji="1" lang="zh-CN" altLang="en-US" sz="2800" b="0" i="0" u="none" strike="noStrike" kern="1200" cap="none" spc="0" normalizeH="0" baseline="0" noProof="0" smtClean="0">
                <a:ln>
                  <a:noFill/>
                </a:ln>
                <a:solidFill>
                  <a:prstClr val="black"/>
                </a:solidFill>
                <a:effectLst/>
                <a:uLnTx/>
                <a:uFillTx/>
                <a:latin typeface="楷体" panose="02010609060101010101" pitchFamily="49" charset="-122"/>
                <a:ea typeface="楷体" panose="02010609060101010101" pitchFamily="49" charset="-122"/>
                <a:cs typeface="+mn-cs"/>
              </a:rPr>
              <a:t>相随</a:t>
            </a:r>
            <a:endParaRPr kumimoji="1" lang="en-US" altLang="zh-CN" sz="2800" b="0" i="0" u="none" strike="noStrike" kern="1200" cap="none" spc="0" normalizeH="0" baseline="0" noProof="0" smtClean="0">
              <a:ln>
                <a:noFill/>
              </a:ln>
              <a:solidFill>
                <a:prstClr val="black"/>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ct val="0"/>
              </a:spcBef>
              <a:spcAft>
                <a:spcPct val="0"/>
              </a:spcAft>
              <a:buClrTx/>
              <a:buSzTx/>
              <a:buFontTx/>
              <a:buNone/>
              <a:defRPr/>
            </a:pPr>
            <a:r>
              <a:rPr kumimoji="1" lang="en-US" altLang="zh-CN" sz="2800">
                <a:solidFill>
                  <a:prstClr val="black"/>
                </a:solidFill>
                <a:latin typeface="楷体" panose="02010609060101010101" pitchFamily="49" charset="-122"/>
                <a:ea typeface="楷体" panose="02010609060101010101" pitchFamily="49" charset="-122"/>
              </a:rPr>
              <a:t> </a:t>
            </a:r>
            <a:r>
              <a:rPr kumimoji="1" lang="en-US" altLang="zh-CN" sz="2800" smtClean="0">
                <a:solidFill>
                  <a:prstClr val="black"/>
                </a:solidFill>
                <a:latin typeface="楷体" panose="02010609060101010101" pitchFamily="49" charset="-122"/>
                <a:ea typeface="楷体" panose="02010609060101010101" pitchFamily="49" charset="-122"/>
              </a:rPr>
              <a:t>           ——《</a:t>
            </a:r>
            <a:r>
              <a:rPr kumimoji="1" lang="zh-CN" altLang="en-US" sz="2800" smtClean="0">
                <a:solidFill>
                  <a:prstClr val="black"/>
                </a:solidFill>
                <a:latin typeface="楷体" panose="02010609060101010101" pitchFamily="49" charset="-122"/>
                <a:ea typeface="楷体" panose="02010609060101010101" pitchFamily="49" charset="-122"/>
              </a:rPr>
              <a:t>道德经</a:t>
            </a:r>
            <a:r>
              <a:rPr kumimoji="1" lang="en-US" altLang="zh-CN" sz="2800" smtClean="0">
                <a:solidFill>
                  <a:prstClr val="black"/>
                </a:solidFill>
                <a:latin typeface="楷体" panose="02010609060101010101" pitchFamily="49" charset="-122"/>
                <a:ea typeface="楷体" panose="02010609060101010101" pitchFamily="49" charset="-122"/>
              </a:rPr>
              <a:t>》</a:t>
            </a:r>
            <a:r>
              <a:rPr kumimoji="1" lang="zh-CN" altLang="en-US" sz="2800" smtClean="0">
                <a:solidFill>
                  <a:prstClr val="black"/>
                </a:solidFill>
                <a:latin typeface="楷体" panose="02010609060101010101" pitchFamily="49" charset="-122"/>
                <a:ea typeface="楷体" panose="02010609060101010101" pitchFamily="49" charset="-122"/>
              </a:rPr>
              <a:t>节选</a:t>
            </a:r>
            <a:endParaRPr kumimoji="1" lang="zh-CN" altLang="en-US" sz="28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endParaRPr>
          </a:p>
        </p:txBody>
      </p:sp>
      <p:sp>
        <p:nvSpPr>
          <p:cNvPr id="9" name="矩形 8"/>
          <p:cNvSpPr/>
          <p:nvPr/>
        </p:nvSpPr>
        <p:spPr>
          <a:xfrm>
            <a:off x="711030" y="1869503"/>
            <a:ext cx="1569660" cy="46166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smtClean="0">
                <a:ln>
                  <a:noFill/>
                </a:ln>
                <a:solidFill>
                  <a:prstClr val="black"/>
                </a:solidFill>
                <a:effectLst/>
                <a:uLnTx/>
                <a:uFillTx/>
                <a:latin typeface="黑体" panose="02010609060101010101" pitchFamily="49" charset="-122"/>
                <a:ea typeface="黑体" panose="02010609060101010101" pitchFamily="49" charset="-122"/>
                <a:cs typeface="+mn-cs"/>
              </a:rPr>
              <a:t>（</a:t>
            </a:r>
            <a:r>
              <a:rPr lang="en-US" altLang="zh-CN" sz="2400" noProof="0">
                <a:solidFill>
                  <a:prstClr val="black"/>
                </a:solidFill>
                <a:latin typeface="黑体" panose="02010609060101010101" pitchFamily="49" charset="-122"/>
                <a:ea typeface="黑体" panose="02010609060101010101" pitchFamily="49" charset="-122"/>
              </a:rPr>
              <a:t>1</a:t>
            </a:r>
            <a:r>
              <a:rPr kumimoji="0" lang="zh-CN" altLang="en-US" sz="2400" b="0" i="0" u="none" strike="noStrike" kern="1200" cap="none" spc="0" normalizeH="0" baseline="0" noProof="0" smtClean="0">
                <a:ln>
                  <a:noFill/>
                </a:ln>
                <a:solidFill>
                  <a:prstClr val="black"/>
                </a:solidFill>
                <a:effectLst/>
                <a:uLnTx/>
                <a:uFillTx/>
                <a:latin typeface="黑体" panose="02010609060101010101" pitchFamily="49" charset="-122"/>
                <a:ea typeface="黑体" panose="02010609060101010101" pitchFamily="49" charset="-122"/>
                <a:cs typeface="+mn-cs"/>
              </a:rPr>
              <a:t>）</a:t>
            </a:r>
            <a:r>
              <a:rPr lang="zh-CN" altLang="en-US" sz="2400">
                <a:solidFill>
                  <a:prstClr val="black"/>
                </a:solidFill>
                <a:latin typeface="黑体" panose="02010609060101010101" pitchFamily="49" charset="-122"/>
                <a:ea typeface="黑体" panose="02010609060101010101" pitchFamily="49" charset="-122"/>
              </a:rPr>
              <a:t>地位</a:t>
            </a:r>
            <a:endPar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10" name="矩形 9"/>
          <p:cNvSpPr/>
          <p:nvPr/>
        </p:nvSpPr>
        <p:spPr>
          <a:xfrm>
            <a:off x="2503823" y="1869273"/>
            <a:ext cx="2339102" cy="46166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sz="2400" smtClean="0">
                <a:solidFill>
                  <a:prstClr val="black"/>
                </a:solidFill>
                <a:latin typeface="黑体" panose="02010609060101010101" pitchFamily="49" charset="-122"/>
                <a:ea typeface="黑体" panose="02010609060101010101" pitchFamily="49" charset="-122"/>
              </a:rPr>
              <a:t>道家学派创始人</a:t>
            </a:r>
            <a:endPar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strVal val="#ppt_w*0.70"/>
                                          </p:val>
                                        </p:tav>
                                        <p:tav tm="100000">
                                          <p:val>
                                            <p:strVal val="#ppt_w"/>
                                          </p:val>
                                        </p:tav>
                                      </p:tavLst>
                                    </p:anim>
                                    <p:anim calcmode="lin" valueType="num">
                                      <p:cBhvr>
                                        <p:cTn id="8" dur="1000" fill="hold"/>
                                        <p:tgtEl>
                                          <p:spTgt spid="21"/>
                                        </p:tgtEl>
                                        <p:attrNameLst>
                                          <p:attrName>ppt_h</p:attrName>
                                        </p:attrNameLst>
                                      </p:cBhvr>
                                      <p:tavLst>
                                        <p:tav tm="0">
                                          <p:val>
                                            <p:strVal val="#ppt_h"/>
                                          </p:val>
                                        </p:tav>
                                        <p:tav tm="100000">
                                          <p:val>
                                            <p:strVal val="#ppt_h"/>
                                          </p:val>
                                        </p:tav>
                                      </p:tavLst>
                                    </p:anim>
                                    <p:animEffect transition="in" filter="fade">
                                      <p:cBhvr>
                                        <p:cTn id="9" dur="1000"/>
                                        <p:tgtEl>
                                          <p:spTgt spid="21"/>
                                        </p:tgtEl>
                                      </p:cBhvr>
                                    </p:animEffec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9" presetClass="entr" presetSubtype="0" fill="hold" grpId="2" nodeType="click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dissolve">
                                      <p:cBhvr>
                                        <p:cTn id="15" dur="500"/>
                                        <p:tgtEl>
                                          <p:spTgt spid="23"/>
                                        </p:tgtEl>
                                      </p:cBhvr>
                                    </p:animEffect>
                                  </p:childTnLst>
                                </p:cTn>
                              </p:par>
                            </p:childTnLst>
                          </p:cTn>
                        </p:par>
                        <p:par>
                          <p:cTn id="16" fill="hold" nodeType="withGroup">
                            <p:stCondLst>
                              <p:cond delay="500"/>
                            </p:stCondLst>
                            <p:childTnLst>
                              <p:par>
                                <p:cTn id="17" presetID="22" presetClass="entr" presetSubtype="8" fill="hold" grpId="1" nodeType="afterEffect">
                                  <p:childTnLst>
                                    <p:set>
                                      <p:cBhvr>
                                        <p:cTn id="18" dur="1" fill="hold">
                                          <p:stCondLst>
                                            <p:cond delay="0"/>
                                          </p:stCondLst>
                                        </p:cTn>
                                        <p:tgtEl>
                                          <p:spTgt spid="22"/>
                                        </p:tgtEl>
                                        <p:attrNameLst>
                                          <p:attrName>style.visibility</p:attrName>
                                        </p:attrNameLst>
                                      </p:cBhvr>
                                      <p:to>
                                        <p:strVal val="visible"/>
                                      </p:to>
                                    </p:set>
                                    <p:animEffect transition="in" filter="wipe(left)">
                                      <p:cBhvr>
                                        <p:cTn id="1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1"/>
      <p:bldP spid="23" grpId="2"/>
    </p:bld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7"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883" y="1014575"/>
            <a:ext cx="381515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矩形 18"/>
          <p:cNvSpPr/>
          <p:nvPr/>
        </p:nvSpPr>
        <p:spPr>
          <a:xfrm>
            <a:off x="696593" y="1172167"/>
            <a:ext cx="792480" cy="46037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老子</a:t>
            </a:r>
            <a:endPar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endParaRPr>
          </a:p>
        </p:txBody>
      </p:sp>
      <p:sp>
        <p:nvSpPr>
          <p:cNvPr id="3" name="矩形 2"/>
          <p:cNvSpPr/>
          <p:nvPr/>
        </p:nvSpPr>
        <p:spPr>
          <a:xfrm>
            <a:off x="447013" y="1928224"/>
            <a:ext cx="4955203" cy="461665"/>
          </a:xfrm>
          <a:prstGeom prst="rect">
            <a:avLst/>
          </a:prstGeom>
        </p:spPr>
        <p:txBody>
          <a:bodyPr wrap="none">
            <a:spAutoFit/>
          </a:bodyPr>
          <a:lstStyle/>
          <a:p>
            <a:r>
              <a:rPr lang="zh-CN" altLang="en-US" sz="2400" smtClean="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3</a:t>
            </a:r>
            <a:r>
              <a:rPr lang="zh-CN" altLang="en-US" sz="2400" smtClean="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sym typeface="+mn-lt"/>
              </a:rPr>
              <a:t>政治思想：无为而治小国寡民</a:t>
            </a:r>
            <a:endParaRPr lang="zh-CN" altLang="en-US" sz="2400">
              <a:latin typeface="黑体" panose="02010609060101010101" pitchFamily="49" charset="-122"/>
              <a:ea typeface="黑体" panose="02010609060101010101" pitchFamily="49" charset="-122"/>
            </a:endParaRPr>
          </a:p>
        </p:txBody>
      </p:sp>
      <p:sp>
        <p:nvSpPr>
          <p:cNvPr id="4" name="矩形 3"/>
          <p:cNvSpPr/>
          <p:nvPr/>
        </p:nvSpPr>
        <p:spPr>
          <a:xfrm>
            <a:off x="1918462" y="2517009"/>
            <a:ext cx="8678953" cy="1754326"/>
          </a:xfrm>
          <a:prstGeom prst="rect">
            <a:avLst/>
          </a:prstGeom>
          <a:ln w="38100">
            <a:solidFill>
              <a:schemeClr val="tx1"/>
            </a:solidFill>
          </a:ln>
        </p:spPr>
        <p:txBody>
          <a:bodyPr wrap="square">
            <a:spAutoFit/>
          </a:bodyPr>
          <a:lstStyle/>
          <a:p>
            <a:pPr>
              <a:lnSpc>
                <a:spcPct val="150000"/>
              </a:lnSpc>
            </a:pPr>
            <a:r>
              <a:rPr lang="zh-CN" altLang="en-US" sz="2400" smtClean="0">
                <a:latin typeface="楷体" panose="02010609060101010101" pitchFamily="49" charset="-122"/>
                <a:ea typeface="楷体" panose="02010609060101010101" pitchFamily="49" charset="-122"/>
              </a:rPr>
              <a:t>    使</a:t>
            </a:r>
            <a:r>
              <a:rPr lang="zh-CN" altLang="en-US" sz="2400">
                <a:latin typeface="楷体" panose="02010609060101010101" pitchFamily="49" charset="-122"/>
                <a:ea typeface="楷体" panose="02010609060101010101" pitchFamily="49" charset="-122"/>
              </a:rPr>
              <a:t>人复结绳而用之，甘其食，美其服，安其居，乐其俗，邻国相望，鸡犬之声相闻，民至老死不相往来。</a:t>
            </a:r>
            <a:endParaRPr lang="en-US" altLang="zh-CN" sz="2400">
              <a:latin typeface="楷体" panose="02010609060101010101" pitchFamily="49" charset="-122"/>
              <a:ea typeface="楷体" panose="02010609060101010101" pitchFamily="49" charset="-122"/>
            </a:endParaRPr>
          </a:p>
          <a:p>
            <a:pPr algn="r">
              <a:lnSpc>
                <a:spcPct val="150000"/>
              </a:lnSpc>
            </a:pPr>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老子</a:t>
            </a:r>
            <a:r>
              <a:rPr lang="en-US" altLang="zh-CN" sz="2400">
                <a:latin typeface="楷体" panose="02010609060101010101" pitchFamily="49" charset="-122"/>
                <a:ea typeface="楷体" panose="02010609060101010101" pitchFamily="49" charset="-122"/>
              </a:rPr>
              <a:t>》</a:t>
            </a:r>
            <a:endParaRPr lang="zh-CN" altLang="en-US" sz="2400">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6"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7" y="177705"/>
            <a:ext cx="4507791"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矩形 18"/>
          <p:cNvSpPr/>
          <p:nvPr/>
        </p:nvSpPr>
        <p:spPr>
          <a:xfrm>
            <a:off x="476916" y="340599"/>
            <a:ext cx="2339102" cy="46166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2</a:t>
            </a:r>
            <a:r>
              <a:rPr kumimoji="0" lang="en-US" altLang="zh-CN" sz="2400" b="0" i="0" u="none" strike="noStrike" kern="1200" cap="none" spc="0" normalizeH="0" baseline="0" noProof="0" smtClean="0">
                <a:ln>
                  <a:noFill/>
                </a:ln>
                <a:solidFill>
                  <a:schemeClr val="bg1"/>
                </a:solidFill>
                <a:effectLst/>
                <a:uLnTx/>
                <a:uFillTx/>
                <a:latin typeface="黑体" panose="02010609060101010101" pitchFamily="49" charset="-122"/>
                <a:ea typeface="黑体" panose="02010609060101010101" pitchFamily="49" charset="-122"/>
                <a:cs typeface="+mn-cs"/>
              </a:rPr>
              <a:t>.</a:t>
            </a:r>
            <a:r>
              <a:rPr lang="zh-CN" altLang="en-US" sz="2400" noProof="0" smtClean="0">
                <a:solidFill>
                  <a:schemeClr val="bg1"/>
                </a:solidFill>
                <a:latin typeface="黑体" panose="02010609060101010101" pitchFamily="49" charset="-122"/>
                <a:ea typeface="黑体" panose="02010609060101010101" pitchFamily="49" charset="-122"/>
              </a:rPr>
              <a:t>诸子百家思想</a:t>
            </a:r>
            <a:endPar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endParaRPr>
          </a:p>
        </p:txBody>
      </p:sp>
      <p:graphicFrame>
        <p:nvGraphicFramePr>
          <p:cNvPr id="20" name="Group 67"/>
          <p:cNvGraphicFramePr>
            <a:graphicFrameLocks noGrp="1"/>
          </p:cNvGraphicFramePr>
          <p:nvPr>
            <p:custDataLst>
              <p:tags r:id="rId4"/>
            </p:custDataLst>
          </p:nvPr>
        </p:nvGraphicFramePr>
        <p:xfrm>
          <a:off x="476909" y="1611734"/>
          <a:ext cx="8782001" cy="4157278"/>
        </p:xfrm>
        <a:graphic>
          <a:graphicData uri="http://schemas.openxmlformats.org/drawingml/2006/table">
            <a:tbl>
              <a:tblPr/>
              <a:tblGrid>
                <a:gridCol w="1237339"/>
                <a:gridCol w="1237339"/>
                <a:gridCol w="6307323"/>
              </a:tblGrid>
              <a:tr h="586740">
                <a:tc>
                  <a:txBody>
                    <a:bodyPr/>
                    <a:lstStyle/>
                    <a:p>
                      <a:pPr marL="0" marR="0" lvl="0" indent="0" algn="ctr" defTabSz="914400" rtl="0" eaLnBrk="1" fontAlgn="base" latinLnBrk="0" hangingPunct="1">
                        <a:lnSpc>
                          <a:spcPct val="130000"/>
                        </a:lnSpc>
                        <a:spcBef>
                          <a:spcPct val="0"/>
                        </a:spcBef>
                        <a:spcAft>
                          <a:spcPct val="0"/>
                        </a:spcAft>
                        <a:buClr>
                          <a:schemeClr val="hlink"/>
                        </a:buClr>
                        <a:buSzPct val="65000"/>
                        <a:buFont typeface="Wingdings" panose="05000000000000000000" pitchFamily="2" charset="2"/>
                        <a:buNone/>
                      </a:pPr>
                      <a:r>
                        <a:rPr kumimoji="0" lang="zh-CN" altLang="en-US" sz="2400" b="0" i="0" u="none" strike="noStrike" cap="none" spc="300" normalizeH="0" baseline="0">
                          <a:ln>
                            <a:noFill/>
                          </a:ln>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流派</a:t>
                      </a:r>
                      <a:endParaRPr kumimoji="0" lang="zh-CN" altLang="en-US" sz="2400" b="0" i="0" u="none" strike="noStrike" cap="none" spc="300" normalizeH="0" baseline="0">
                        <a:ln>
                          <a:noFill/>
                        </a:ln>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4">
                        <a:lumMod val="75000"/>
                      </a:schemeClr>
                    </a:solidFill>
                  </a:tcPr>
                </a:tc>
                <a:tc>
                  <a:txBody>
                    <a:bodyPr/>
                    <a:lstStyle/>
                    <a:p>
                      <a:pPr marL="0" marR="0" lvl="0" indent="0" algn="ctr"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spc="300" normalizeH="0" baseline="0">
                          <a:ln>
                            <a:noFill/>
                          </a:ln>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代表</a:t>
                      </a:r>
                      <a:endParaRPr kumimoji="0" lang="zh-CN" altLang="en-US" sz="2400" b="0" i="0" u="none" strike="noStrike" cap="none" spc="300" normalizeH="0" baseline="0">
                        <a:ln>
                          <a:noFill/>
                        </a:ln>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4">
                        <a:lumMod val="75000"/>
                      </a:schemeClr>
                    </a:solidFill>
                  </a:tcPr>
                </a:tc>
                <a:tc>
                  <a:txBody>
                    <a:bodyPr/>
                    <a:lstStyle/>
                    <a:p>
                      <a:pPr marL="0" marR="0" lvl="0" indent="0" algn="ctr"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spc="300" normalizeH="0" baseline="0">
                          <a:ln>
                            <a:noFill/>
                          </a:ln>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主要思想主张</a:t>
                      </a:r>
                      <a:endParaRPr kumimoji="0" lang="zh-CN" altLang="en-US" sz="2400" b="0" i="0" u="none" strike="noStrike" cap="none" spc="300" normalizeH="0" baseline="0">
                        <a:ln>
                          <a:noFill/>
                        </a:ln>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4">
                        <a:lumMod val="75000"/>
                      </a:schemeClr>
                    </a:solidFill>
                  </a:tcPr>
                </a:tc>
              </a:tr>
              <a:tr h="613698">
                <a:tc rowSpan="2">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儒家</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孟子</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民本论  仁政论  性善论</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r>
              <a:tr h="550524">
                <a:tc vMerge="1">
                  <a:txBody>
                    <a:bodyPr/>
                    <a:lstStyle/>
                    <a:p/>
                  </a:txBody>
                  <a:tcPr/>
                </a:tc>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荀子</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性恶论  礼法并重  德主刑辅  </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r>
              <a:tr h="567890">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30000"/>
                        </a:lnSpc>
                        <a:spcBef>
                          <a:spcPct val="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道家</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庄子</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相对主义  消极无为的人生观和社会观</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r>
              <a:tr h="606392">
                <a:tc>
                  <a:txBody>
                    <a:bodyPr/>
                    <a:lstStyle/>
                    <a:p>
                      <a:pPr marL="0" marR="0" lvl="0" indent="0" algn="ctr"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阴阳家</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c>
                  <a:txBody>
                    <a:bodyPr/>
                    <a:lstStyle/>
                    <a:p>
                      <a:pPr marL="0" marR="0" lvl="0" indent="0" algn="l"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邹衍</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c>
                  <a:txBody>
                    <a:bodyPr/>
                    <a:lstStyle/>
                    <a:p>
                      <a:pPr marL="0" marR="0" lvl="0" indent="0" algn="l"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阴阳五行相生相克</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r>
              <a:tr h="644892">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墨家</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墨子</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兼爱与非攻  尚贤</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r>
              <a:tr h="587142">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法家</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韩非</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c>
                  <a:txBody>
                    <a:bodyPr/>
                    <a:lstStyle>
                      <a:lvl1pPr algn="l">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lgn="l">
                        <a:buClr>
                          <a:schemeClr val="folHlink"/>
                        </a:buClr>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lgn="l">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lgn="l">
                        <a:buClr>
                          <a:schemeClr val="folHlink"/>
                        </a:buClr>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lgn="l">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65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20000"/>
                        </a:spcBef>
                        <a:spcAft>
                          <a:spcPct val="0"/>
                        </a:spcAft>
                        <a:buClr>
                          <a:schemeClr val="hlink"/>
                        </a:buClr>
                        <a:buSzPct val="65000"/>
                        <a:buFont typeface="Wingdings" panose="05000000000000000000" pitchFamily="2" charset="2"/>
                        <a:buNone/>
                      </a:pPr>
                      <a:r>
                        <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rPr>
                        <a:t>君主专制中央集权  “以法治国”  奖励耕战</a:t>
                      </a:r>
                      <a:endParaRPr kumimoji="0" lang="zh-CN" altLang="en-US" sz="2400" b="0" i="0" u="none" strike="noStrike" cap="none" normalizeH="0" baseline="0">
                        <a:ln>
                          <a:noFill/>
                        </a:ln>
                        <a:solidFill>
                          <a:schemeClr val="bg1"/>
                        </a:solidFill>
                        <a:effectLst/>
                        <a:latin typeface="黑体" panose="02010609060101010101" pitchFamily="49" charset="-122"/>
                        <a:ea typeface="黑体" panose="02010609060101010101" pitchFamily="49" charset="-122"/>
                      </a:endParaRPr>
                    </a:p>
                  </a:txBody>
                  <a:tcPr marL="68580" marR="68580" marT="34290" marB="3429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w="50800" prst="hardEdge"/>
                      <a:lightRig rig="flood" dir="t"/>
                    </a:cell3D>
                    <a:solidFill>
                      <a:schemeClr val="accent1">
                        <a:lumMod val="75000"/>
                      </a:schemeClr>
                    </a:solidFill>
                  </a:tcPr>
                </a:tc>
              </a:tr>
            </a:tbl>
          </a:graphicData>
        </a:graphic>
      </p:graphicFrame>
      <p:sp>
        <p:nvSpPr>
          <p:cNvPr id="3" name="矩形 2"/>
          <p:cNvSpPr/>
          <p:nvPr/>
        </p:nvSpPr>
        <p:spPr>
          <a:xfrm>
            <a:off x="476885" y="1031240"/>
            <a:ext cx="4815205" cy="460375"/>
          </a:xfrm>
          <a:prstGeom prst="rect">
            <a:avLst/>
          </a:prstGeom>
        </p:spPr>
        <p:txBody>
          <a:bodyPr wrap="square">
            <a:spAutoFit/>
          </a:bodyPr>
          <a:lstStyle/>
          <a:p>
            <a:r>
              <a:rPr lang="zh-CN" altLang="en-US" sz="240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2</a:t>
            </a:r>
            <a:r>
              <a:rPr lang="zh-CN" altLang="en-US" sz="2400">
                <a:latin typeface="黑体" panose="02010609060101010101" pitchFamily="49" charset="-122"/>
                <a:ea typeface="黑体" panose="02010609060101010101" pitchFamily="49" charset="-122"/>
              </a:rPr>
              <a:t>）战国时期诸子百家思想表</a:t>
            </a:r>
          </a:p>
        </p:txBody>
      </p:sp>
      <p:pic>
        <p:nvPicPr>
          <p:cNvPr id="31" name="Picture 5" descr="诸子百家"/>
          <p:cNvPicPr>
            <a:picLocks noChangeAspect="1"/>
          </p:cNvPicPr>
          <p:nvPr/>
        </p:nvPicPr>
        <p:blipFill>
          <a:blip r:embed="rId5">
            <a:lum bright="6000" contrast="29999"/>
          </a:blip>
          <a:srcRect l="18545" t="8624" r="70218" b="26865"/>
          <a:stretch>
            <a:fillRect/>
          </a:stretch>
        </p:blipFill>
        <p:spPr>
          <a:xfrm>
            <a:off x="9786980" y="1611897"/>
            <a:ext cx="1084819" cy="1171783"/>
          </a:xfrm>
          <a:prstGeom prst="rect">
            <a:avLst/>
          </a:prstGeom>
          <a:noFill/>
          <a:ln w="9525">
            <a:noFill/>
          </a:ln>
        </p:spPr>
      </p:pic>
      <p:pic>
        <p:nvPicPr>
          <p:cNvPr id="32" name="Picture 5" descr="诸子百家"/>
          <p:cNvPicPr>
            <a:picLocks noChangeAspect="1"/>
          </p:cNvPicPr>
          <p:nvPr/>
        </p:nvPicPr>
        <p:blipFill>
          <a:blip r:embed="rId5">
            <a:lum bright="6000" contrast="29999"/>
          </a:blip>
          <a:srcRect l="30787" t="8624" r="58105" b="26865"/>
          <a:stretch>
            <a:fillRect/>
          </a:stretch>
        </p:blipFill>
        <p:spPr>
          <a:xfrm>
            <a:off x="10763889" y="1679182"/>
            <a:ext cx="1091802" cy="1105132"/>
          </a:xfrm>
          <a:prstGeom prst="rect">
            <a:avLst/>
          </a:prstGeom>
          <a:noFill/>
          <a:ln w="9525">
            <a:noFill/>
          </a:ln>
        </p:spPr>
      </p:pic>
      <p:pic>
        <p:nvPicPr>
          <p:cNvPr id="33" name="Picture 5" descr="诸子百家"/>
          <p:cNvPicPr>
            <a:picLocks noChangeAspect="1"/>
          </p:cNvPicPr>
          <p:nvPr/>
        </p:nvPicPr>
        <p:blipFill>
          <a:blip r:embed="rId5">
            <a:lum bright="6000" contrast="29999"/>
          </a:blip>
          <a:srcRect l="42868" t="8624" r="46261" b="26865"/>
          <a:stretch>
            <a:fillRect/>
          </a:stretch>
        </p:blipFill>
        <p:spPr>
          <a:xfrm>
            <a:off x="9786980" y="2790662"/>
            <a:ext cx="976909" cy="1229547"/>
          </a:xfrm>
          <a:prstGeom prst="rect">
            <a:avLst/>
          </a:prstGeom>
          <a:noFill/>
          <a:ln w="9525">
            <a:noFill/>
          </a:ln>
        </p:spPr>
      </p:pic>
      <p:pic>
        <p:nvPicPr>
          <p:cNvPr id="34" name="Picture 5" descr="诸子百家"/>
          <p:cNvPicPr>
            <a:picLocks noChangeAspect="1"/>
          </p:cNvPicPr>
          <p:nvPr/>
        </p:nvPicPr>
        <p:blipFill>
          <a:blip r:embed="rId5">
            <a:lum bright="6000" contrast="29999"/>
          </a:blip>
          <a:srcRect l="53239" t="8624" r="34331" b="26865"/>
          <a:stretch>
            <a:fillRect/>
          </a:stretch>
        </p:blipFill>
        <p:spPr>
          <a:xfrm>
            <a:off x="10764524" y="2868738"/>
            <a:ext cx="1091167" cy="1157818"/>
          </a:xfrm>
          <a:prstGeom prst="rect">
            <a:avLst/>
          </a:prstGeom>
          <a:noFill/>
          <a:ln w="9525">
            <a:noFill/>
          </a:ln>
        </p:spPr>
      </p:pic>
      <p:pic>
        <p:nvPicPr>
          <p:cNvPr id="35" name="Picture 5" descr="诸子百家"/>
          <p:cNvPicPr>
            <a:picLocks noChangeAspect="1"/>
          </p:cNvPicPr>
          <p:nvPr/>
        </p:nvPicPr>
        <p:blipFill>
          <a:blip r:embed="rId5">
            <a:lum bright="6000" contrast="29999"/>
          </a:blip>
          <a:srcRect l="65981" t="8624" r="23362" b="26865"/>
          <a:stretch>
            <a:fillRect/>
          </a:stretch>
        </p:blipFill>
        <p:spPr>
          <a:xfrm>
            <a:off x="9786980" y="4020209"/>
            <a:ext cx="977544" cy="1428864"/>
          </a:xfrm>
          <a:prstGeom prst="rect">
            <a:avLst/>
          </a:prstGeom>
          <a:noFill/>
          <a:ln w="9525">
            <a:noFill/>
          </a:ln>
        </p:spPr>
      </p:pic>
      <p:pic>
        <p:nvPicPr>
          <p:cNvPr id="36" name="Picture 5" descr="诸子百家"/>
          <p:cNvPicPr>
            <a:picLocks noChangeAspect="1"/>
          </p:cNvPicPr>
          <p:nvPr/>
        </p:nvPicPr>
        <p:blipFill>
          <a:blip r:embed="rId5">
            <a:lum bright="6000" contrast="29999"/>
          </a:blip>
          <a:srcRect l="78244" t="8624" r="11416" b="31067"/>
          <a:stretch>
            <a:fillRect/>
          </a:stretch>
        </p:blipFill>
        <p:spPr>
          <a:xfrm>
            <a:off x="10878147" y="3921185"/>
            <a:ext cx="1091802" cy="1545661"/>
          </a:xfrm>
          <a:prstGeom prst="rect">
            <a:avLst/>
          </a:prstGeom>
          <a:noFill/>
          <a:ln w="9525">
            <a:noFill/>
          </a:ln>
        </p:spPr>
      </p:pic>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1"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89230" y="981710"/>
            <a:ext cx="4507865" cy="109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ctrTitle"/>
          </p:nvPr>
        </p:nvSpPr>
        <p:spPr>
          <a:xfrm>
            <a:off x="838200" y="44889"/>
            <a:ext cx="10515600" cy="822960"/>
          </a:xfrm>
        </p:spPr>
        <p:txBody>
          <a:bodyPr>
            <a:normAutofit/>
          </a:bodyPr>
          <a:lstStyle/>
          <a:p>
            <a:pPr algn="l"/>
            <a:r>
              <a:rPr lang="zh-CN" altLang="en-US" smtClean="0">
                <a:latin typeface="黑体" panose="02010609060101010101" pitchFamily="49" charset="-122"/>
              </a:rPr>
              <a:t>四、百家争鸣</a:t>
            </a:r>
            <a:endParaRPr lang="zh-CN" altLang="en-US"/>
          </a:p>
        </p:txBody>
      </p:sp>
      <p:sp>
        <p:nvSpPr>
          <p:cNvPr id="19" name="矩形 18"/>
          <p:cNvSpPr/>
          <p:nvPr/>
        </p:nvSpPr>
        <p:spPr>
          <a:xfrm>
            <a:off x="638841" y="1277859"/>
            <a:ext cx="2339102" cy="46166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cs typeface="+mn-cs"/>
              </a:rPr>
              <a:t>3</a:t>
            </a:r>
            <a:r>
              <a:rPr kumimoji="0" lang="en-US" altLang="zh-CN" sz="2400" b="0" i="0" u="none" strike="noStrike" kern="1200" cap="none" spc="0" normalizeH="0" baseline="0" noProof="0" smtClean="0">
                <a:ln>
                  <a:noFill/>
                </a:ln>
                <a:solidFill>
                  <a:schemeClr val="bg1"/>
                </a:solidFill>
                <a:effectLst/>
                <a:uLnTx/>
                <a:uFillTx/>
                <a:latin typeface="黑体" panose="02010609060101010101" pitchFamily="49" charset="-122"/>
                <a:ea typeface="黑体" panose="02010609060101010101" pitchFamily="49" charset="-122"/>
                <a:cs typeface="+mn-cs"/>
              </a:rPr>
              <a:t>.</a:t>
            </a:r>
            <a:r>
              <a:rPr lang="zh-CN" altLang="en-US" sz="2400" smtClean="0">
                <a:solidFill>
                  <a:schemeClr val="bg1"/>
                </a:solidFill>
                <a:latin typeface="黑体" panose="02010609060101010101" pitchFamily="49" charset="-122"/>
                <a:ea typeface="黑体" panose="02010609060101010101" pitchFamily="49" charset="-122"/>
              </a:rPr>
              <a:t>百家争鸣影响</a:t>
            </a:r>
            <a:endParaRPr kumimoji="0" lang="zh-CN" altLang="en-US" sz="2400" b="0" i="0" u="none" strike="noStrike" kern="1200" cap="none" spc="0" normalizeH="0" baseline="0" noProof="0">
              <a:ln>
                <a:noFill/>
              </a:ln>
              <a:solidFill>
                <a:schemeClr val="bg1"/>
              </a:solidFill>
              <a:effectLst/>
              <a:uLnTx/>
              <a:uFillTx/>
              <a:latin typeface="黑体" panose="02010609060101010101" pitchFamily="49" charset="-122"/>
              <a:ea typeface="黑体" panose="02010609060101010101" pitchFamily="49" charset="-122"/>
            </a:endParaRPr>
          </a:p>
        </p:txBody>
      </p:sp>
      <p:sp>
        <p:nvSpPr>
          <p:cNvPr id="4" name="文本框 3"/>
          <p:cNvSpPr txBox="1"/>
          <p:nvPr/>
        </p:nvSpPr>
        <p:spPr>
          <a:xfrm>
            <a:off x="1456603" y="2305112"/>
            <a:ext cx="2119809" cy="461665"/>
          </a:xfrm>
          <a:prstGeom prst="rect">
            <a:avLst/>
          </a:prstGeom>
          <a:solidFill>
            <a:srgbClr val="00B0F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wrap="square" rtlCol="0">
            <a:spAutoFit/>
          </a:bodyPr>
          <a:lstStyle/>
          <a:p>
            <a:r>
              <a:rPr lang="zh-CN" altLang="en-US" sz="2400">
                <a:latin typeface="黑体" panose="02010609060101010101" pitchFamily="49" charset="-122"/>
                <a:ea typeface="黑体" panose="02010609060101010101" pitchFamily="49" charset="-122"/>
              </a:rPr>
              <a:t>社会经济发展</a:t>
            </a:r>
          </a:p>
        </p:txBody>
      </p:sp>
      <p:sp>
        <p:nvSpPr>
          <p:cNvPr id="17" name="文本框 16"/>
          <p:cNvSpPr txBox="1"/>
          <p:nvPr/>
        </p:nvSpPr>
        <p:spPr>
          <a:xfrm>
            <a:off x="4752708" y="2319829"/>
            <a:ext cx="2120398" cy="461665"/>
          </a:xfrm>
          <a:prstGeom prst="rect">
            <a:avLst/>
          </a:prstGeom>
          <a:solidFill>
            <a:srgbClr val="00B0F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wrap="square" rtlCol="0">
            <a:spAutoFit/>
          </a:bodyPr>
          <a:lstStyle/>
          <a:p>
            <a:r>
              <a:rPr lang="zh-CN" altLang="en-US" sz="2400">
                <a:latin typeface="黑体" panose="02010609060101010101" pitchFamily="49" charset="-122"/>
                <a:ea typeface="黑体" panose="02010609060101010101" pitchFamily="49" charset="-122"/>
              </a:rPr>
              <a:t>阶层关系变化</a:t>
            </a:r>
          </a:p>
        </p:txBody>
      </p:sp>
      <p:sp>
        <p:nvSpPr>
          <p:cNvPr id="5" name="箭头: 右 4"/>
          <p:cNvSpPr/>
          <p:nvPr/>
        </p:nvSpPr>
        <p:spPr>
          <a:xfrm>
            <a:off x="3786046" y="2439423"/>
            <a:ext cx="849086" cy="200055"/>
          </a:xfrm>
          <a:prstGeom prst="righ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6"/>
          </a:lnRef>
          <a:fillRef idx="2">
            <a:schemeClr val="accent6"/>
          </a:fillRef>
          <a:effectRef idx="1">
            <a:schemeClr val="accent6"/>
          </a:effectRef>
          <a:fontRef idx="minor">
            <a:schemeClr val="dk1"/>
          </a:fontRef>
        </p:style>
        <p:txBody>
          <a:bodyPr wrap="square" rtlCol="0" anchor="ctr">
            <a:spAutoFit/>
          </a:bodyPr>
          <a:lstStyle/>
          <a:p>
            <a:pPr algn="just">
              <a:lnSpc>
                <a:spcPct val="150000"/>
              </a:lnSpc>
              <a:spcAft>
                <a:spcPct val="0"/>
              </a:spcAft>
            </a:pPr>
            <a:endParaRPr lang="zh-CN" altLang="en-US" sz="2400"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20" name="箭头: 右 19"/>
          <p:cNvSpPr/>
          <p:nvPr/>
        </p:nvSpPr>
        <p:spPr>
          <a:xfrm>
            <a:off x="6990683" y="2423094"/>
            <a:ext cx="849086" cy="200055"/>
          </a:xfrm>
          <a:prstGeom prst="righ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6"/>
          </a:lnRef>
          <a:fillRef idx="2">
            <a:schemeClr val="accent6"/>
          </a:fillRef>
          <a:effectRef idx="1">
            <a:schemeClr val="accent6"/>
          </a:effectRef>
          <a:fontRef idx="minor">
            <a:schemeClr val="dk1"/>
          </a:fontRef>
        </p:style>
        <p:txBody>
          <a:bodyPr wrap="square" rtlCol="0" anchor="ctr">
            <a:spAutoFit/>
          </a:bodyPr>
          <a:lstStyle/>
          <a:p>
            <a:pPr algn="just">
              <a:lnSpc>
                <a:spcPct val="150000"/>
              </a:lnSpc>
              <a:spcAft>
                <a:spcPct val="0"/>
              </a:spcAft>
            </a:pPr>
            <a:endParaRPr lang="zh-CN" altLang="en-US" sz="2400"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21" name="文本框 20"/>
          <p:cNvSpPr txBox="1"/>
          <p:nvPr/>
        </p:nvSpPr>
        <p:spPr>
          <a:xfrm>
            <a:off x="8049402" y="2255409"/>
            <a:ext cx="2144599" cy="461665"/>
          </a:xfrm>
          <a:prstGeom prst="rect">
            <a:avLst/>
          </a:prstGeom>
          <a:solidFill>
            <a:srgbClr val="00B0F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wrap="square" rtlCol="0">
            <a:spAutoFit/>
          </a:bodyPr>
          <a:lstStyle/>
          <a:p>
            <a:r>
              <a:rPr lang="zh-CN" altLang="en-US" sz="2400">
                <a:latin typeface="黑体" panose="02010609060101010101" pitchFamily="49" charset="-122"/>
                <a:ea typeface="黑体" panose="02010609060101010101" pitchFamily="49" charset="-122"/>
              </a:rPr>
              <a:t>思想领域变迁</a:t>
            </a:r>
          </a:p>
        </p:txBody>
      </p:sp>
      <p:sp>
        <p:nvSpPr>
          <p:cNvPr id="7" name="矩形 6"/>
          <p:cNvSpPr/>
          <p:nvPr/>
        </p:nvSpPr>
        <p:spPr>
          <a:xfrm>
            <a:off x="1188098" y="3499567"/>
            <a:ext cx="9545493" cy="1753235"/>
          </a:xfrm>
          <a:prstGeom prst="rect">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wrap="square">
            <a:spAutoFit/>
          </a:bodyPr>
          <a:lstStyle/>
          <a:p>
            <a:pPr>
              <a:lnSpc>
                <a:spcPct val="150000"/>
              </a:lnSpc>
            </a:pPr>
            <a:r>
              <a:rPr lang="zh-CN" altLang="en-US" sz="2400" smtClean="0">
                <a:latin typeface="黑体" panose="02010609060101010101" pitchFamily="49" charset="-122"/>
                <a:ea typeface="黑体" panose="02010609060101010101" pitchFamily="49" charset="-122"/>
              </a:rPr>
              <a:t>    </a:t>
            </a:r>
            <a:r>
              <a:rPr lang="zh-CN" altLang="en-US" sz="2400" b="1" smtClean="0">
                <a:solidFill>
                  <a:srgbClr val="FF0000"/>
                </a:solidFill>
                <a:latin typeface="黑体" panose="02010609060101010101" pitchFamily="49" charset="-122"/>
                <a:ea typeface="黑体" panose="02010609060101010101" pitchFamily="49" charset="-122"/>
              </a:rPr>
              <a:t>中国</a:t>
            </a:r>
            <a:r>
              <a:rPr lang="zh-CN" altLang="en-US" sz="2400" b="1">
                <a:solidFill>
                  <a:srgbClr val="FF0000"/>
                </a:solidFill>
                <a:latin typeface="黑体" panose="02010609060101010101" pitchFamily="49" charset="-122"/>
                <a:ea typeface="黑体" panose="02010609060101010101" pitchFamily="49" charset="-122"/>
              </a:rPr>
              <a:t>历史上第一次思想解放运动</a:t>
            </a:r>
            <a:r>
              <a:rPr lang="zh-CN" altLang="en-US" sz="2400">
                <a:latin typeface="黑体" panose="02010609060101010101" pitchFamily="49" charset="-122"/>
                <a:ea typeface="黑体" panose="02010609060101010101" pitchFamily="49" charset="-122"/>
              </a:rPr>
              <a:t>，不仅为新兴地主阶级登上历史舞台奠定了思想理论基础，而且</a:t>
            </a:r>
            <a:r>
              <a:rPr lang="zh-CN" altLang="en-US" sz="2400">
                <a:solidFill>
                  <a:schemeClr val="tx1"/>
                </a:solidFill>
                <a:latin typeface="黑体" panose="02010609060101010101" pitchFamily="49" charset="-122"/>
                <a:ea typeface="黑体" panose="02010609060101010101" pitchFamily="49" charset="-122"/>
              </a:rPr>
              <a:t>成为后世中华思想文化的源头活水，影响十分深远。</a:t>
            </a:r>
          </a:p>
        </p:txBody>
      </p:sp>
      <p:sp>
        <p:nvSpPr>
          <p:cNvPr id="8" name="右大括号 7"/>
          <p:cNvSpPr/>
          <p:nvPr/>
        </p:nvSpPr>
        <p:spPr>
          <a:xfrm rot="5400000">
            <a:off x="5731796" y="-12200"/>
            <a:ext cx="439482" cy="6202636"/>
          </a:xfrm>
          <a:prstGeom prst="rightBrace">
            <a:avLst>
              <a:gd name="adj1" fmla="val 109370"/>
              <a:gd name="adj2" fmla="val 52019"/>
            </a:avLst>
          </a:prstGeom>
          <a:ln w="28575"/>
          <a:effectLst>
            <a:outerShdw blurRad="50800" dist="38100" algn="l" rotWithShape="0">
              <a:prstClr val="black">
                <a:alpha val="40000"/>
              </a:prstClr>
            </a:outerShdw>
          </a:effectLst>
        </p:spPr>
        <p:style>
          <a:lnRef idx="3">
            <a:schemeClr val="accent6"/>
          </a:lnRef>
          <a:fillRef idx="0">
            <a:schemeClr val="accent6"/>
          </a:fillRef>
          <a:effectRef idx="2">
            <a:schemeClr val="accent6"/>
          </a:effectRef>
          <a:fontRef idx="minor">
            <a:schemeClr val="tx1"/>
          </a:fontRef>
        </p:style>
        <p:txBody>
          <a:bodyPr rtlCol="0" anchor="ctr"/>
          <a:lstStyle/>
          <a:p>
            <a:pPr algn="ctr"/>
            <a:endParaRPr lang="zh-CN" altLang="en-US"/>
          </a:p>
        </p:txBody>
      </p:sp>
      <p:sp>
        <p:nvSpPr>
          <p:cNvPr id="76804" name="Rectangle 4"/>
          <p:cNvSpPr>
            <a:spLocks noChangeArrowheads="1"/>
          </p:cNvSpPr>
          <p:nvPr/>
        </p:nvSpPr>
        <p:spPr bwMode="auto">
          <a:xfrm>
            <a:off x="1959610" y="5598795"/>
            <a:ext cx="770636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sz="3200" b="1">
                <a:solidFill>
                  <a:srgbClr val="FF0000"/>
                </a:solidFill>
                <a:latin typeface="华文新魏" panose="02010800040101010101" pitchFamily="2" charset="-122"/>
                <a:ea typeface="华文新魏" panose="02010800040101010101" pitchFamily="2" charset="-122"/>
              </a:rPr>
              <a:t>◆</a:t>
            </a:r>
            <a:r>
              <a:rPr lang="zh-CN" altLang="en-US" sz="3200" b="1">
                <a:solidFill>
                  <a:srgbClr val="FF0000"/>
                </a:solidFill>
                <a:latin typeface="华文新魏" panose="02010800040101010101" pitchFamily="2" charset="-122"/>
                <a:ea typeface="华文新魏" panose="02010800040101010101" pitchFamily="2" charset="-122"/>
              </a:rPr>
              <a:t>奠定了中国传统文化体系的基础</a:t>
            </a:r>
            <a:endParaRPr lang="zh-CN" altLang="en-US" sz="2400" b="1">
              <a:latin typeface="华文新魏" panose="02010800040101010101" pitchFamily="2" charset="-122"/>
              <a:ea typeface="华文新魏"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2"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0" presetClass="entr" presetSubtype="0" fill="hold" grpId="1"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3" nodeType="click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4" nodeType="click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0" presetClass="entr" presetSubtype="0" fill="hold" grpId="6"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0" presetClass="entr" presetSubtype="0" fill="hold" grpId="5"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 presetClass="entr" presetSubtype="4" fill="hold" nodeType="clickEffect">
                                  <p:stCondLst>
                                    <p:cond delay="0"/>
                                  </p:stCondLst>
                                  <p:childTnLst>
                                    <p:set>
                                      <p:cBhvr>
                                        <p:cTn id="48" dur="1" fill="hold">
                                          <p:stCondLst>
                                            <p:cond delay="0"/>
                                          </p:stCondLst>
                                        </p:cTn>
                                        <p:tgtEl>
                                          <p:spTgt spid="76804">
                                            <p:txEl>
                                              <p:pRg st="0" end="0"/>
                                            </p:txEl>
                                          </p:spTgt>
                                        </p:tgtEl>
                                        <p:attrNameLst>
                                          <p:attrName>style.visibility</p:attrName>
                                        </p:attrNameLst>
                                      </p:cBhvr>
                                      <p:to>
                                        <p:strVal val="visible"/>
                                      </p:to>
                                    </p:set>
                                    <p:anim calcmode="lin" valueType="num">
                                      <p:cBhvr additive="base">
                                        <p:cTn id="49" dur="500" fill="hold"/>
                                        <p:tgtEl>
                                          <p:spTgt spid="76804">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680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1"/>
      <p:bldP spid="5" grpId="2"/>
      <p:bldP spid="20" grpId="3"/>
      <p:bldP spid="21" grpId="4"/>
      <p:bldP spid="7" grpId="5"/>
      <p:bldP spid="8" grpId="6"/>
    </p:bld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2290" name="TextBox 27"/>
          <p:cNvSpPr txBox="1">
            <a:spLocks noChangeArrowheads="1"/>
          </p:cNvSpPr>
          <p:nvPr/>
        </p:nvSpPr>
        <p:spPr bwMode="auto">
          <a:xfrm>
            <a:off x="3832416" y="245636"/>
            <a:ext cx="4527486"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3200" b="1">
                <a:solidFill>
                  <a:schemeClr val="bg2">
                    <a:lumMod val="50000"/>
                  </a:schemeClr>
                </a:solidFill>
                <a:latin typeface="微软雅黑" panose="020b0503020204020204" charset="-122"/>
                <a:ea typeface="微软雅黑" panose="020b0503020204020204" charset="-122"/>
                <a:sym typeface="+mn-ea"/>
              </a:rPr>
              <a:t>轴心时代</a:t>
            </a:r>
            <a:endParaRPr lang="zh-CN" altLang="en-US" sz="3200" b="1">
              <a:latin typeface="微软雅黑" panose="020b0503020204020204" charset="-122"/>
              <a:ea typeface="微软雅黑" panose="020b0503020204020204" charset="-122"/>
            </a:endParaRPr>
          </a:p>
        </p:txBody>
      </p:sp>
      <p:sp>
        <p:nvSpPr>
          <p:cNvPr id="12291" name="Freeform 5"/>
          <p:cNvSpPr>
            <a:spLocks noEditPoints="1"/>
          </p:cNvSpPr>
          <p:nvPr/>
        </p:nvSpPr>
        <p:spPr bwMode="auto">
          <a:xfrm>
            <a:off x="3443620" y="271026"/>
            <a:ext cx="430056" cy="609378"/>
          </a:xfrm>
          <a:custGeom>
            <a:gdLst>
              <a:gd name="T0" fmla="*/ 307386 w 676"/>
              <a:gd name="T1" fmla="*/ 167201 h 937"/>
              <a:gd name="T2" fmla="*/ 251382 w 676"/>
              <a:gd name="T3" fmla="*/ 152888 h 937"/>
              <a:gd name="T4" fmla="*/ 225925 w 676"/>
              <a:gd name="T5" fmla="*/ 214694 h 937"/>
              <a:gd name="T6" fmla="*/ 288294 w 676"/>
              <a:gd name="T7" fmla="*/ 268692 h 937"/>
              <a:gd name="T8" fmla="*/ 383119 w 676"/>
              <a:gd name="T9" fmla="*/ 230958 h 937"/>
              <a:gd name="T10" fmla="*/ 381209 w 676"/>
              <a:gd name="T11" fmla="*/ 112552 h 937"/>
              <a:gd name="T12" fmla="*/ 296567 w 676"/>
              <a:gd name="T13" fmla="*/ 13012 h 937"/>
              <a:gd name="T14" fmla="*/ 157830 w 676"/>
              <a:gd name="T15" fmla="*/ 134021 h 937"/>
              <a:gd name="T16" fmla="*/ 159739 w 676"/>
              <a:gd name="T17" fmla="*/ 441098 h 937"/>
              <a:gd name="T18" fmla="*/ 354480 w 676"/>
              <a:gd name="T19" fmla="*/ 493145 h 937"/>
              <a:gd name="T20" fmla="*/ 347480 w 676"/>
              <a:gd name="T21" fmla="*/ 310981 h 937"/>
              <a:gd name="T22" fmla="*/ 224653 w 676"/>
              <a:gd name="T23" fmla="*/ 341558 h 937"/>
              <a:gd name="T24" fmla="*/ 286384 w 676"/>
              <a:gd name="T25" fmla="*/ 427436 h 937"/>
              <a:gd name="T26" fmla="*/ 309295 w 676"/>
              <a:gd name="T27" fmla="*/ 377340 h 937"/>
              <a:gd name="T28" fmla="*/ 283202 w 676"/>
              <a:gd name="T29" fmla="*/ 375389 h 937"/>
              <a:gd name="T30" fmla="*/ 256473 w 676"/>
              <a:gd name="T31" fmla="*/ 361726 h 937"/>
              <a:gd name="T32" fmla="*/ 345571 w 676"/>
              <a:gd name="T33" fmla="*/ 349365 h 937"/>
              <a:gd name="T34" fmla="*/ 365936 w 676"/>
              <a:gd name="T35" fmla="*/ 442399 h 937"/>
              <a:gd name="T36" fmla="*/ 327751 w 676"/>
              <a:gd name="T37" fmla="*/ 475579 h 937"/>
              <a:gd name="T38" fmla="*/ 245018 w 676"/>
              <a:gd name="T39" fmla="*/ 519168 h 937"/>
              <a:gd name="T40" fmla="*/ 194741 w 676"/>
              <a:gd name="T41" fmla="*/ 412472 h 937"/>
              <a:gd name="T42" fmla="*/ 85279 w 676"/>
              <a:gd name="T43" fmla="*/ 282355 h 937"/>
              <a:gd name="T44" fmla="*/ 196014 w 676"/>
              <a:gd name="T45" fmla="*/ 158093 h 937"/>
              <a:gd name="T46" fmla="*/ 285112 w 676"/>
              <a:gd name="T47" fmla="*/ 52047 h 937"/>
              <a:gd name="T48" fmla="*/ 347480 w 676"/>
              <a:gd name="T49" fmla="*/ 122961 h 937"/>
              <a:gd name="T50" fmla="*/ 301022 w 676"/>
              <a:gd name="T51" fmla="*/ 233561 h 937"/>
              <a:gd name="T52" fmla="*/ 268565 w 676"/>
              <a:gd name="T53" fmla="*/ 189971 h 937"/>
              <a:gd name="T54" fmla="*/ 291476 w 676"/>
              <a:gd name="T55" fmla="*/ 188020 h 937"/>
              <a:gd name="T56" fmla="*/ 307386 w 676"/>
              <a:gd name="T57" fmla="*/ 167201 h 937"/>
              <a:gd name="T58" fmla="*/ 204288 w 676"/>
              <a:gd name="T59" fmla="*/ 340908 h 937"/>
              <a:gd name="T60" fmla="*/ 214470 w 676"/>
              <a:gd name="T61" fmla="*/ 228356 h 937"/>
              <a:gd name="T62" fmla="*/ 214470 w 676"/>
              <a:gd name="T63" fmla="*/ 201682 h 937"/>
              <a:gd name="T64" fmla="*/ 204924 w 676"/>
              <a:gd name="T65" fmla="*/ 363678 h 937"/>
              <a:gd name="T66" fmla="*/ 204288 w 676"/>
              <a:gd name="T67" fmla="*/ 340908 h 93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76" h="937">
                <a:moveTo>
                  <a:pt x="483" y="257"/>
                </a:moveTo>
                <a:cubicBezTo>
                  <a:pt x="467" y="226"/>
                  <a:pt x="420" y="219"/>
                  <a:pt x="395" y="235"/>
                </a:cubicBezTo>
                <a:cubicBezTo>
                  <a:pt x="361" y="257"/>
                  <a:pt x="350" y="295"/>
                  <a:pt x="355" y="330"/>
                </a:cubicBezTo>
                <a:cubicBezTo>
                  <a:pt x="361" y="373"/>
                  <a:pt x="388" y="405"/>
                  <a:pt x="453" y="413"/>
                </a:cubicBezTo>
                <a:cubicBezTo>
                  <a:pt x="506" y="417"/>
                  <a:pt x="560" y="402"/>
                  <a:pt x="602" y="355"/>
                </a:cubicBezTo>
                <a:cubicBezTo>
                  <a:pt x="641" y="320"/>
                  <a:pt x="662" y="221"/>
                  <a:pt x="599" y="173"/>
                </a:cubicBezTo>
                <a:cubicBezTo>
                  <a:pt x="633" y="110"/>
                  <a:pt x="544" y="32"/>
                  <a:pt x="466" y="20"/>
                </a:cubicBezTo>
                <a:cubicBezTo>
                  <a:pt x="317" y="0"/>
                  <a:pt x="244" y="91"/>
                  <a:pt x="248" y="206"/>
                </a:cubicBezTo>
                <a:cubicBezTo>
                  <a:pt x="0" y="247"/>
                  <a:pt x="14" y="629"/>
                  <a:pt x="251" y="678"/>
                </a:cubicBezTo>
                <a:cubicBezTo>
                  <a:pt x="202" y="862"/>
                  <a:pt x="545" y="937"/>
                  <a:pt x="557" y="758"/>
                </a:cubicBezTo>
                <a:cubicBezTo>
                  <a:pt x="676" y="719"/>
                  <a:pt x="650" y="516"/>
                  <a:pt x="546" y="478"/>
                </a:cubicBezTo>
                <a:cubicBezTo>
                  <a:pt x="468" y="446"/>
                  <a:pt x="372" y="478"/>
                  <a:pt x="353" y="525"/>
                </a:cubicBezTo>
                <a:cubicBezTo>
                  <a:pt x="323" y="584"/>
                  <a:pt x="358" y="674"/>
                  <a:pt x="450" y="657"/>
                </a:cubicBezTo>
                <a:cubicBezTo>
                  <a:pt x="483" y="650"/>
                  <a:pt x="498" y="610"/>
                  <a:pt x="486" y="580"/>
                </a:cubicBezTo>
                <a:cubicBezTo>
                  <a:pt x="475" y="558"/>
                  <a:pt x="441" y="561"/>
                  <a:pt x="445" y="577"/>
                </a:cubicBezTo>
                <a:cubicBezTo>
                  <a:pt x="461" y="631"/>
                  <a:pt x="384" y="618"/>
                  <a:pt x="403" y="556"/>
                </a:cubicBezTo>
                <a:cubicBezTo>
                  <a:pt x="424" y="504"/>
                  <a:pt x="497" y="501"/>
                  <a:pt x="543" y="537"/>
                </a:cubicBezTo>
                <a:cubicBezTo>
                  <a:pt x="588" y="568"/>
                  <a:pt x="593" y="632"/>
                  <a:pt x="575" y="680"/>
                </a:cubicBezTo>
                <a:cubicBezTo>
                  <a:pt x="565" y="704"/>
                  <a:pt x="546" y="718"/>
                  <a:pt x="515" y="731"/>
                </a:cubicBezTo>
                <a:cubicBezTo>
                  <a:pt x="517" y="795"/>
                  <a:pt x="447" y="818"/>
                  <a:pt x="385" y="798"/>
                </a:cubicBezTo>
                <a:cubicBezTo>
                  <a:pt x="309" y="764"/>
                  <a:pt x="293" y="703"/>
                  <a:pt x="306" y="634"/>
                </a:cubicBezTo>
                <a:cubicBezTo>
                  <a:pt x="192" y="616"/>
                  <a:pt x="138" y="546"/>
                  <a:pt x="134" y="434"/>
                </a:cubicBezTo>
                <a:cubicBezTo>
                  <a:pt x="131" y="329"/>
                  <a:pt x="183" y="261"/>
                  <a:pt x="308" y="243"/>
                </a:cubicBezTo>
                <a:cubicBezTo>
                  <a:pt x="291" y="134"/>
                  <a:pt x="333" y="65"/>
                  <a:pt x="448" y="80"/>
                </a:cubicBezTo>
                <a:cubicBezTo>
                  <a:pt x="505" y="91"/>
                  <a:pt x="557" y="121"/>
                  <a:pt x="546" y="189"/>
                </a:cubicBezTo>
                <a:cubicBezTo>
                  <a:pt x="602" y="239"/>
                  <a:pt x="578" y="362"/>
                  <a:pt x="473" y="359"/>
                </a:cubicBezTo>
                <a:cubicBezTo>
                  <a:pt x="420" y="361"/>
                  <a:pt x="402" y="320"/>
                  <a:pt x="422" y="292"/>
                </a:cubicBezTo>
                <a:cubicBezTo>
                  <a:pt x="427" y="282"/>
                  <a:pt x="442" y="280"/>
                  <a:pt x="458" y="289"/>
                </a:cubicBezTo>
                <a:cubicBezTo>
                  <a:pt x="478" y="296"/>
                  <a:pt x="490" y="271"/>
                  <a:pt x="483" y="257"/>
                </a:cubicBezTo>
                <a:close/>
                <a:moveTo>
                  <a:pt x="321" y="524"/>
                </a:moveTo>
                <a:cubicBezTo>
                  <a:pt x="235" y="472"/>
                  <a:pt x="246" y="392"/>
                  <a:pt x="337" y="351"/>
                </a:cubicBezTo>
                <a:cubicBezTo>
                  <a:pt x="337" y="333"/>
                  <a:pt x="337" y="323"/>
                  <a:pt x="337" y="310"/>
                </a:cubicBezTo>
                <a:cubicBezTo>
                  <a:pt x="201" y="347"/>
                  <a:pt x="176" y="516"/>
                  <a:pt x="322" y="559"/>
                </a:cubicBezTo>
                <a:cubicBezTo>
                  <a:pt x="322" y="541"/>
                  <a:pt x="322" y="536"/>
                  <a:pt x="321" y="52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92" name="Freeform 6"/>
          <p:cNvSpPr>
            <a:spLocks noEditPoints="1"/>
          </p:cNvSpPr>
          <p:nvPr/>
        </p:nvSpPr>
        <p:spPr bwMode="auto">
          <a:xfrm>
            <a:off x="8272622" y="271026"/>
            <a:ext cx="430055" cy="609378"/>
          </a:xfrm>
          <a:custGeom>
            <a:gdLst>
              <a:gd name="T0" fmla="*/ 122827 w 676"/>
              <a:gd name="T1" fmla="*/ 167201 h 937"/>
              <a:gd name="T2" fmla="*/ 178831 w 676"/>
              <a:gd name="T3" fmla="*/ 152888 h 937"/>
              <a:gd name="T4" fmla="*/ 204287 w 676"/>
              <a:gd name="T5" fmla="*/ 214694 h 937"/>
              <a:gd name="T6" fmla="*/ 141919 w 676"/>
              <a:gd name="T7" fmla="*/ 268692 h 937"/>
              <a:gd name="T8" fmla="*/ 47094 w 676"/>
              <a:gd name="T9" fmla="*/ 230958 h 937"/>
              <a:gd name="T10" fmla="*/ 49640 w 676"/>
              <a:gd name="T11" fmla="*/ 112552 h 937"/>
              <a:gd name="T12" fmla="*/ 133646 w 676"/>
              <a:gd name="T13" fmla="*/ 13012 h 937"/>
              <a:gd name="T14" fmla="*/ 272383 w 676"/>
              <a:gd name="T15" fmla="*/ 134021 h 937"/>
              <a:gd name="T16" fmla="*/ 270474 w 676"/>
              <a:gd name="T17" fmla="*/ 441098 h 937"/>
              <a:gd name="T18" fmla="*/ 75733 w 676"/>
              <a:gd name="T19" fmla="*/ 493145 h 937"/>
              <a:gd name="T20" fmla="*/ 83369 w 676"/>
              <a:gd name="T21" fmla="*/ 310981 h 937"/>
              <a:gd name="T22" fmla="*/ 205560 w 676"/>
              <a:gd name="T23" fmla="*/ 341558 h 937"/>
              <a:gd name="T24" fmla="*/ 143828 w 676"/>
              <a:gd name="T25" fmla="*/ 427436 h 937"/>
              <a:gd name="T26" fmla="*/ 120918 w 676"/>
              <a:gd name="T27" fmla="*/ 377340 h 937"/>
              <a:gd name="T28" fmla="*/ 147010 w 676"/>
              <a:gd name="T29" fmla="*/ 375389 h 937"/>
              <a:gd name="T30" fmla="*/ 173739 w 676"/>
              <a:gd name="T31" fmla="*/ 361726 h 937"/>
              <a:gd name="T32" fmla="*/ 84642 w 676"/>
              <a:gd name="T33" fmla="*/ 349365 h 937"/>
              <a:gd name="T34" fmla="*/ 64277 w 676"/>
              <a:gd name="T35" fmla="*/ 442399 h 937"/>
              <a:gd name="T36" fmla="*/ 102462 w 676"/>
              <a:gd name="T37" fmla="*/ 475579 h 937"/>
              <a:gd name="T38" fmla="*/ 185195 w 676"/>
              <a:gd name="T39" fmla="*/ 519168 h 937"/>
              <a:gd name="T40" fmla="*/ 235471 w 676"/>
              <a:gd name="T41" fmla="*/ 412472 h 937"/>
              <a:gd name="T42" fmla="*/ 344933 w 676"/>
              <a:gd name="T43" fmla="*/ 282355 h 937"/>
              <a:gd name="T44" fmla="*/ 234198 w 676"/>
              <a:gd name="T45" fmla="*/ 158093 h 937"/>
              <a:gd name="T46" fmla="*/ 145101 w 676"/>
              <a:gd name="T47" fmla="*/ 52047 h 937"/>
              <a:gd name="T48" fmla="*/ 83369 w 676"/>
              <a:gd name="T49" fmla="*/ 122961 h 937"/>
              <a:gd name="T50" fmla="*/ 129191 w 676"/>
              <a:gd name="T51" fmla="*/ 233561 h 937"/>
              <a:gd name="T52" fmla="*/ 161648 w 676"/>
              <a:gd name="T53" fmla="*/ 189971 h 937"/>
              <a:gd name="T54" fmla="*/ 138737 w 676"/>
              <a:gd name="T55" fmla="*/ 188020 h 937"/>
              <a:gd name="T56" fmla="*/ 122827 w 676"/>
              <a:gd name="T57" fmla="*/ 167201 h 937"/>
              <a:gd name="T58" fmla="*/ 225925 w 676"/>
              <a:gd name="T59" fmla="*/ 340908 h 937"/>
              <a:gd name="T60" fmla="*/ 215742 w 676"/>
              <a:gd name="T61" fmla="*/ 228356 h 937"/>
              <a:gd name="T62" fmla="*/ 215742 w 676"/>
              <a:gd name="T63" fmla="*/ 201682 h 937"/>
              <a:gd name="T64" fmla="*/ 225289 w 676"/>
              <a:gd name="T65" fmla="*/ 363678 h 937"/>
              <a:gd name="T66" fmla="*/ 225925 w 676"/>
              <a:gd name="T67" fmla="*/ 340908 h 93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76" h="937">
                <a:moveTo>
                  <a:pt x="193" y="257"/>
                </a:moveTo>
                <a:cubicBezTo>
                  <a:pt x="209" y="226"/>
                  <a:pt x="256" y="219"/>
                  <a:pt x="281" y="235"/>
                </a:cubicBezTo>
                <a:cubicBezTo>
                  <a:pt x="315" y="257"/>
                  <a:pt x="326" y="295"/>
                  <a:pt x="321" y="330"/>
                </a:cubicBezTo>
                <a:cubicBezTo>
                  <a:pt x="315" y="373"/>
                  <a:pt x="288" y="405"/>
                  <a:pt x="223" y="413"/>
                </a:cubicBezTo>
                <a:cubicBezTo>
                  <a:pt x="170" y="417"/>
                  <a:pt x="116" y="402"/>
                  <a:pt x="74" y="355"/>
                </a:cubicBezTo>
                <a:cubicBezTo>
                  <a:pt x="35" y="320"/>
                  <a:pt x="14" y="221"/>
                  <a:pt x="78" y="173"/>
                </a:cubicBezTo>
                <a:cubicBezTo>
                  <a:pt x="43" y="110"/>
                  <a:pt x="132" y="32"/>
                  <a:pt x="210" y="20"/>
                </a:cubicBezTo>
                <a:cubicBezTo>
                  <a:pt x="359" y="0"/>
                  <a:pt x="432" y="91"/>
                  <a:pt x="428" y="206"/>
                </a:cubicBezTo>
                <a:cubicBezTo>
                  <a:pt x="676" y="247"/>
                  <a:pt x="662" y="629"/>
                  <a:pt x="425" y="678"/>
                </a:cubicBezTo>
                <a:cubicBezTo>
                  <a:pt x="474" y="862"/>
                  <a:pt x="131" y="937"/>
                  <a:pt x="119" y="758"/>
                </a:cubicBezTo>
                <a:cubicBezTo>
                  <a:pt x="0" y="719"/>
                  <a:pt x="27" y="516"/>
                  <a:pt x="131" y="478"/>
                </a:cubicBezTo>
                <a:cubicBezTo>
                  <a:pt x="208" y="446"/>
                  <a:pt x="304" y="478"/>
                  <a:pt x="323" y="525"/>
                </a:cubicBezTo>
                <a:cubicBezTo>
                  <a:pt x="353" y="584"/>
                  <a:pt x="318" y="674"/>
                  <a:pt x="226" y="657"/>
                </a:cubicBezTo>
                <a:cubicBezTo>
                  <a:pt x="193" y="650"/>
                  <a:pt x="178" y="610"/>
                  <a:pt x="190" y="580"/>
                </a:cubicBezTo>
                <a:cubicBezTo>
                  <a:pt x="201" y="558"/>
                  <a:pt x="235" y="561"/>
                  <a:pt x="231" y="577"/>
                </a:cubicBezTo>
                <a:cubicBezTo>
                  <a:pt x="215" y="631"/>
                  <a:pt x="292" y="618"/>
                  <a:pt x="273" y="556"/>
                </a:cubicBezTo>
                <a:cubicBezTo>
                  <a:pt x="252" y="504"/>
                  <a:pt x="179" y="501"/>
                  <a:pt x="133" y="537"/>
                </a:cubicBezTo>
                <a:cubicBezTo>
                  <a:pt x="89" y="568"/>
                  <a:pt x="83" y="632"/>
                  <a:pt x="101" y="680"/>
                </a:cubicBezTo>
                <a:cubicBezTo>
                  <a:pt x="112" y="704"/>
                  <a:pt x="130" y="718"/>
                  <a:pt x="161" y="731"/>
                </a:cubicBezTo>
                <a:cubicBezTo>
                  <a:pt x="159" y="795"/>
                  <a:pt x="229" y="818"/>
                  <a:pt x="291" y="798"/>
                </a:cubicBezTo>
                <a:cubicBezTo>
                  <a:pt x="368" y="764"/>
                  <a:pt x="383" y="703"/>
                  <a:pt x="370" y="634"/>
                </a:cubicBezTo>
                <a:cubicBezTo>
                  <a:pt x="484" y="616"/>
                  <a:pt x="538" y="546"/>
                  <a:pt x="542" y="434"/>
                </a:cubicBezTo>
                <a:cubicBezTo>
                  <a:pt x="545" y="329"/>
                  <a:pt x="493" y="261"/>
                  <a:pt x="368" y="243"/>
                </a:cubicBezTo>
                <a:cubicBezTo>
                  <a:pt x="386" y="134"/>
                  <a:pt x="343" y="65"/>
                  <a:pt x="228" y="80"/>
                </a:cubicBezTo>
                <a:cubicBezTo>
                  <a:pt x="172" y="91"/>
                  <a:pt x="119" y="121"/>
                  <a:pt x="131" y="189"/>
                </a:cubicBezTo>
                <a:cubicBezTo>
                  <a:pt x="74" y="239"/>
                  <a:pt x="98" y="362"/>
                  <a:pt x="203" y="359"/>
                </a:cubicBezTo>
                <a:cubicBezTo>
                  <a:pt x="256" y="361"/>
                  <a:pt x="274" y="320"/>
                  <a:pt x="254" y="292"/>
                </a:cubicBezTo>
                <a:cubicBezTo>
                  <a:pt x="249" y="282"/>
                  <a:pt x="234" y="280"/>
                  <a:pt x="218" y="289"/>
                </a:cubicBezTo>
                <a:cubicBezTo>
                  <a:pt x="198" y="296"/>
                  <a:pt x="186" y="271"/>
                  <a:pt x="193" y="257"/>
                </a:cubicBezTo>
                <a:close/>
                <a:moveTo>
                  <a:pt x="355" y="524"/>
                </a:moveTo>
                <a:cubicBezTo>
                  <a:pt x="441" y="472"/>
                  <a:pt x="430" y="392"/>
                  <a:pt x="339" y="351"/>
                </a:cubicBezTo>
                <a:cubicBezTo>
                  <a:pt x="339" y="333"/>
                  <a:pt x="339" y="323"/>
                  <a:pt x="339" y="310"/>
                </a:cubicBezTo>
                <a:cubicBezTo>
                  <a:pt x="475" y="347"/>
                  <a:pt x="500" y="516"/>
                  <a:pt x="354" y="559"/>
                </a:cubicBezTo>
                <a:cubicBezTo>
                  <a:pt x="354" y="541"/>
                  <a:pt x="354" y="536"/>
                  <a:pt x="355" y="52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pic>
        <p:nvPicPr>
          <p:cNvPr id="13" name="图片 3" descr="轴心时代"/>
          <p:cNvPicPr>
            <a:picLocks noChangeAspect="1"/>
          </p:cNvPicPr>
          <p:nvPr/>
        </p:nvPicPr>
        <p:blipFill>
          <a:blip r:embed="rId2"/>
          <a:srcRect b="45845"/>
          <a:stretch>
            <a:fillRect/>
          </a:stretch>
        </p:blipFill>
        <p:spPr>
          <a:xfrm>
            <a:off x="743314" y="1004184"/>
            <a:ext cx="10705372" cy="2970082"/>
          </a:xfrm>
          <a:prstGeom prst="rect">
            <a:avLst/>
          </a:prstGeom>
          <a:noFill/>
          <a:ln w="9525">
            <a:noFill/>
          </a:ln>
        </p:spPr>
      </p:pic>
      <p:cxnSp>
        <p:nvCxnSpPr>
          <p:cNvPr id="14" name="直接连接符 13"/>
          <p:cNvCxnSpPr/>
          <p:nvPr/>
        </p:nvCxnSpPr>
        <p:spPr>
          <a:xfrm>
            <a:off x="2472741" y="2894208"/>
            <a:ext cx="7833044" cy="4761"/>
          </a:xfrm>
          <a:prstGeom prst="line">
            <a:avLst/>
          </a:prstGeom>
          <a:ln w="635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3875580" y="2324503"/>
            <a:ext cx="963262" cy="799808"/>
          </a:xfrm>
          <a:prstGeom prst="ellipse">
            <a:avLst/>
          </a:prstGeom>
          <a:noFill/>
          <a:ln w="635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b="0" i="0" u="none" strike="noStrike" kern="1200" cap="none" spc="0" normalizeH="0" baseline="0" noProof="1">
              <a:ln>
                <a:noFill/>
              </a:ln>
              <a:solidFill>
                <a:schemeClr val="lt1"/>
              </a:solidFill>
              <a:effectLst/>
              <a:uLnTx/>
              <a:uFillTx/>
              <a:latin typeface="+mn-lt"/>
              <a:ea typeface="+mn-ea"/>
              <a:cs typeface="+mn-cs"/>
            </a:endParaRPr>
          </a:p>
        </p:txBody>
      </p:sp>
      <p:sp>
        <p:nvSpPr>
          <p:cNvPr id="18" name="椭圆 17"/>
          <p:cNvSpPr/>
          <p:nvPr/>
        </p:nvSpPr>
        <p:spPr>
          <a:xfrm>
            <a:off x="6243267" y="2346720"/>
            <a:ext cx="1037847" cy="926762"/>
          </a:xfrm>
          <a:prstGeom prst="ellipse">
            <a:avLst/>
          </a:prstGeom>
          <a:noFill/>
          <a:ln w="635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b="0" i="0" u="none" strike="noStrike" kern="1200" cap="none" spc="0" normalizeH="0" baseline="0" noProof="1">
              <a:ln>
                <a:noFill/>
              </a:ln>
              <a:solidFill>
                <a:schemeClr val="lt1"/>
              </a:solidFill>
              <a:effectLst/>
              <a:uLnTx/>
              <a:uFillTx/>
              <a:latin typeface="+mn-lt"/>
              <a:ea typeface="+mn-ea"/>
              <a:cs typeface="+mn-cs"/>
            </a:endParaRPr>
          </a:p>
        </p:txBody>
      </p:sp>
      <p:sp>
        <p:nvSpPr>
          <p:cNvPr id="19" name="椭圆 18"/>
          <p:cNvSpPr/>
          <p:nvPr/>
        </p:nvSpPr>
        <p:spPr>
          <a:xfrm>
            <a:off x="8933098" y="2324503"/>
            <a:ext cx="1118780" cy="888676"/>
          </a:xfrm>
          <a:prstGeom prst="ellipse">
            <a:avLst/>
          </a:prstGeom>
          <a:noFill/>
          <a:ln w="635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b="0" i="0" u="none" strike="noStrike" kern="1200" cap="none" spc="0" normalizeH="0" baseline="0" noProof="1">
              <a:ln>
                <a:noFill/>
              </a:ln>
              <a:solidFill>
                <a:schemeClr val="lt1"/>
              </a:solidFill>
              <a:effectLst/>
              <a:uLnTx/>
              <a:uFillTx/>
              <a:latin typeface="+mn-lt"/>
              <a:ea typeface="+mn-ea"/>
              <a:cs typeface="+mn-cs"/>
            </a:endParaRPr>
          </a:p>
        </p:txBody>
      </p:sp>
      <p:sp>
        <p:nvSpPr>
          <p:cNvPr id="21512" name="文本框 2"/>
          <p:cNvSpPr txBox="1"/>
          <p:nvPr/>
        </p:nvSpPr>
        <p:spPr>
          <a:xfrm>
            <a:off x="10305786" y="1921425"/>
            <a:ext cx="887089" cy="705485"/>
          </a:xfrm>
          <a:prstGeom prst="rect">
            <a:avLst/>
          </a:prstGeom>
          <a:noFill/>
          <a:ln w="9525">
            <a:noFill/>
          </a:ln>
        </p:spPr>
        <p:txBody>
          <a:bodyPr lIns="91398" tIns="45699" rIns="91398" bIns="45699" anchor="t">
            <a:spAutoFit/>
          </a:bodyPr>
          <a:lstStyle/>
          <a:p>
            <a:r>
              <a:rPr lang="zh-CN" altLang="en-US" sz="2000" b="1">
                <a:latin typeface="微软雅黑" panose="020b0503020204020204" charset="-122"/>
                <a:ea typeface="微软雅黑" panose="020b0503020204020204" charset="-122"/>
              </a:rPr>
              <a:t>北纬</a:t>
            </a:r>
          </a:p>
          <a:p>
            <a:r>
              <a:rPr lang="en-US" altLang="zh-CN" sz="2000" b="1">
                <a:latin typeface="微软雅黑" panose="020b0503020204020204" charset="-122"/>
                <a:ea typeface="微软雅黑" panose="020b0503020204020204" charset="-122"/>
              </a:rPr>
              <a:t>30</a:t>
            </a:r>
            <a:r>
              <a:rPr lang="zh-CN" altLang="en-US" sz="2000" b="1">
                <a:latin typeface="微软雅黑" panose="020b0503020204020204" charset="-122"/>
                <a:ea typeface="微软雅黑" panose="020b0503020204020204" charset="-122"/>
              </a:rPr>
              <a:t>度</a:t>
            </a:r>
          </a:p>
        </p:txBody>
      </p:sp>
      <p:sp>
        <p:nvSpPr>
          <p:cNvPr id="21513" name="文本框 2"/>
          <p:cNvSpPr txBox="1"/>
          <p:nvPr/>
        </p:nvSpPr>
        <p:spPr>
          <a:xfrm>
            <a:off x="9470112" y="3575632"/>
            <a:ext cx="1978574" cy="398780"/>
          </a:xfrm>
          <a:prstGeom prst="rect">
            <a:avLst/>
          </a:prstGeom>
          <a:solidFill>
            <a:schemeClr val="tx2"/>
          </a:solidFill>
          <a:ln w="9525">
            <a:solidFill>
              <a:schemeClr val="tx2"/>
            </a:solidFill>
          </a:ln>
        </p:spPr>
        <p:txBody>
          <a:bodyPr wrap="square" anchor="t">
            <a:spAutoFit/>
            <a:scene3d>
              <a:camera prst="orthographicFront"/>
              <a:lightRig rig="threePt" dir="t"/>
            </a:scene3d>
          </a:bodyPr>
          <a:lstStyle/>
          <a:p>
            <a:pPr algn="ctr"/>
            <a:r>
              <a:rPr lang="zh-CN" altLang="en-US" sz="2000" noProof="1">
                <a:solidFill>
                  <a:schemeClr val="tx1"/>
                </a:solidFill>
                <a:effectLst>
                  <a:outerShdw blurRad="38100" dist="19050" dir="2700000" algn="tl" rotWithShape="0">
                    <a:schemeClr val="dk1">
                      <a:alpha val="40000"/>
                    </a:schemeClr>
                  </a:outerShdw>
                </a:effectLst>
                <a:latin typeface="Arial" panose="020b0604020202020204" pitchFamily="34" charset="0"/>
                <a:ea typeface="微软雅黑" panose="020b0503020204020204" charset="-122"/>
                <a:cs typeface="+mn-cs"/>
              </a:rPr>
              <a:t>轴心时代</a:t>
            </a:r>
          </a:p>
        </p:txBody>
      </p:sp>
      <p:sp>
        <p:nvSpPr>
          <p:cNvPr id="21" name="文本框 20"/>
          <p:cNvSpPr txBox="1"/>
          <p:nvPr/>
        </p:nvSpPr>
        <p:spPr>
          <a:xfrm>
            <a:off x="687454" y="4101220"/>
            <a:ext cx="10816457" cy="2399665"/>
          </a:xfrm>
          <a:prstGeom prst="rect">
            <a:avLst/>
          </a:prstGeom>
          <a:noFill/>
        </p:spPr>
        <p:txBody>
          <a:bodyPr wrap="square" rtlCol="0" anchor="t">
            <a:spAutoFit/>
          </a:bodyPr>
          <a:lstStyle/>
          <a:p>
            <a:pPr marL="0" marR="0" lvl="0" indent="0" algn="l" defTabSz="914400" rtl="0" eaLnBrk="1" fontAlgn="base" latinLnBrk="0" hangingPunct="1">
              <a:lnSpc>
                <a:spcPts val="3600"/>
              </a:lnSpc>
              <a:spcBef>
                <a:spcPct val="0"/>
              </a:spcBef>
              <a:spcAft>
                <a:spcPct val="0"/>
              </a:spcAft>
              <a:buClrTx/>
              <a:buSzTx/>
              <a:buFont typeface="Arial" panose="020b0604020202020204" pitchFamily="34" charset="0"/>
              <a:buNone/>
              <a:defRPr/>
            </a:pP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公元前</a:t>
            </a: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600</a:t>
            </a:r>
            <a:r>
              <a:rPr lang="zh-CN" altLang="en-US"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至前</a:t>
            </a: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300</a:t>
            </a:r>
            <a:r>
              <a:rPr lang="zh-CN" altLang="en-US"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年间</a:t>
            </a: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是人类文明的轴心时代。发生的地区大概是在北纬</a:t>
            </a: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25</a:t>
            </a:r>
            <a:r>
              <a:rPr lang="zh-CN" altLang="en-US"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度至</a:t>
            </a: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35</a:t>
            </a:r>
            <a:r>
              <a:rPr lang="zh-CN" altLang="en-US"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度区间。各个文明都出现了伟大的精神导师</a:t>
            </a: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古希腊有苏格拉底、柏拉图、亚里士多德，以色列有犹太教的先知们，古印度有释迦牟尼，中国有孔子、老子</a:t>
            </a: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他们提出的思想原则塑造了不同的文化传统，也一直影响着人类的生活。</a:t>
            </a: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 </a:t>
            </a:r>
            <a:endParaRPr kumimoji="0" lang="en-US" altLang="zh-CN" sz="20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r" defTabSz="914400" rtl="0" eaLnBrk="1" fontAlgn="base" latinLnBrk="0" hangingPunct="1">
              <a:lnSpc>
                <a:spcPts val="3600"/>
              </a:lnSpc>
              <a:spcBef>
                <a:spcPct val="0"/>
              </a:spcBef>
              <a:spcAft>
                <a:spcPct val="0"/>
              </a:spcAft>
              <a:buClrTx/>
              <a:buSzTx/>
              <a:buFont typeface="Arial" panose="020b0604020202020204" pitchFamily="34" charset="0"/>
              <a:buNone/>
              <a:defRPr/>
            </a:pP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雅斯贝尔斯</a:t>
            </a: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历史的起源与目标</a:t>
            </a:r>
            <a:r>
              <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 </a:t>
            </a:r>
            <a:endParaRPr lang="en-US" altLang="zh-CN" sz="2000" b="1">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transition spd="slow" advTm="3804">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1" presetClass="entr" presetSubtype="0" fill="hold" grpId="1" nodeType="afterEffect">
                                  <p:stCondLst>
                                    <p:cond delay="0"/>
                                  </p:stCondLst>
                                  <p:childTnLst>
                                    <p:set>
                                      <p:cBhvr>
                                        <p:cTn id="7" dur="1" fill="hold">
                                          <p:stCondLst>
                                            <p:cond delay="0"/>
                                          </p:stCondLst>
                                        </p:cTn>
                                        <p:tgtEl>
                                          <p:spTgt spid="12291"/>
                                        </p:tgtEl>
                                        <p:attrNameLst>
                                          <p:attrName>style.visibility</p:attrName>
                                        </p:attrNameLst>
                                      </p:cBhvr>
                                      <p:to>
                                        <p:strVal val="visible"/>
                                      </p:to>
                                    </p:set>
                                  </p:childTnLst>
                                </p:cTn>
                              </p:par>
                              <p:par>
                                <p:cTn id="8" presetID="63" presetClass="path" presetSubtype="0" accel="50000" fill="hold" grpId="2" nodeType="withEffect">
                                  <p:stCondLst>
                                    <p:cond delay="0"/>
                                  </p:stCondLst>
                                  <p:childTnLst>
                                    <p:animMotion origin="layout" path="M -1.56888E-06 3.7037E-06 L 0.19318 3.7037E-06" pathEditMode="relative" rAng="0" ptsTypes="AA">
                                      <p:cBhvr>
                                        <p:cTn id="9" dur="500" spd="-99900" fill="hold"/>
                                        <p:tgtEl>
                                          <p:spTgt spid="12291"/>
                                        </p:tgtEl>
                                        <p:attrNameLst>
                                          <p:attrName>ppt_x</p:attrName>
                                          <p:attrName>ppt_y</p:attrName>
                                        </p:attrNameLst>
                                      </p:cBhvr>
                                      <p:rCtr x="9700" y="0"/>
                                    </p:animMotion>
                                  </p:childTnLst>
                                </p:cTn>
                              </p:par>
                              <p:par>
                                <p:cTn id="10" presetID="1" presetClass="entr" presetSubtype="0" fill="hold" grpId="3" nodeType="withEffect">
                                  <p:stCondLst>
                                    <p:cond delay="0"/>
                                  </p:stCondLst>
                                  <p:childTnLst>
                                    <p:set>
                                      <p:cBhvr>
                                        <p:cTn id="11" dur="1" fill="hold">
                                          <p:stCondLst>
                                            <p:cond delay="0"/>
                                          </p:stCondLst>
                                        </p:cTn>
                                        <p:tgtEl>
                                          <p:spTgt spid="12292"/>
                                        </p:tgtEl>
                                        <p:attrNameLst>
                                          <p:attrName>style.visibility</p:attrName>
                                        </p:attrNameLst>
                                      </p:cBhvr>
                                      <p:to>
                                        <p:strVal val="visible"/>
                                      </p:to>
                                    </p:set>
                                  </p:childTnLst>
                                </p:cTn>
                              </p:par>
                              <p:par>
                                <p:cTn id="12" presetID="63" presetClass="path" presetSubtype="0" accel="50000" fill="hold" grpId="4" nodeType="withEffect">
                                  <p:stCondLst>
                                    <p:cond delay="0"/>
                                  </p:stCondLst>
                                  <p:childTnLst>
                                    <p:animMotion origin="layout" path="M -4.68323E-08 3.7037E-06 L -0.19592 3.7037E-06" pathEditMode="relative" rAng="0" ptsTypes="AA">
                                      <p:cBhvr>
                                        <p:cTn id="13" dur="500" spd="-99900" fill="hold"/>
                                        <p:tgtEl>
                                          <p:spTgt spid="12292"/>
                                        </p:tgtEl>
                                        <p:attrNameLst>
                                          <p:attrName>ppt_x</p:attrName>
                                          <p:attrName>ppt_y</p:attrName>
                                        </p:attrNameLst>
                                      </p:cBhvr>
                                      <p:rCtr x="-9700" y="0"/>
                                    </p:animMotion>
                                  </p:childTnLst>
                                </p:cTn>
                              </p:par>
                              <p:par>
                                <p:cTn id="14" presetID="16" presetClass="entr" presetSubtype="37" fill="hold" grpId="0" nodeType="withEffect">
                                  <p:stCondLst>
                                    <p:cond delay="0"/>
                                  </p:stCondLst>
                                  <p:childTnLst>
                                    <p:set>
                                      <p:cBhvr>
                                        <p:cTn id="15" dur="1" fill="hold">
                                          <p:stCondLst>
                                            <p:cond delay="0"/>
                                          </p:stCondLst>
                                        </p:cTn>
                                        <p:tgtEl>
                                          <p:spTgt spid="12290"/>
                                        </p:tgtEl>
                                        <p:attrNameLst>
                                          <p:attrName>style.visibility</p:attrName>
                                        </p:attrNameLst>
                                      </p:cBhvr>
                                      <p:to>
                                        <p:strVal val="visible"/>
                                      </p:to>
                                    </p:set>
                                    <p:animEffect transition="in" filter="barn(outVertical)">
                                      <p:cBhvr>
                                        <p:cTn id="16" dur="500"/>
                                        <p:tgtEl>
                                          <p:spTgt spid="12290"/>
                                        </p:tgtEl>
                                      </p:cBhvr>
                                    </p:animEffect>
                                  </p:childTnLst>
                                </p:cTn>
                              </p:par>
                            </p:childTnLst>
                          </p:cTn>
                        </p:par>
                      </p:childTnLst>
                    </p:cTn>
                  </p:par>
                  <p:par>
                    <p:cTn id="17" fill="hold" nodeType="clickPar">
                      <p:stCondLst>
                        <p:cond delay="indefinite"/>
                        <p:cond evt="onBegin" delay="0">
                          <p:tn val="16"/>
                        </p:cond>
                      </p:stCondLst>
                      <p:childTnLst>
                        <p:par>
                          <p:cTn id="18" fill="hold" nodeType="withGroup">
                            <p:stCondLst>
                              <p:cond delay="indefinite"/>
                            </p:stCondLst>
                          </p:cTn>
                        </p:par>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par>
                                <p:cTn id="23" presetID="3" presetClass="entr" presetSubtype="10" fill="hold" grpId="9" nodeType="withEffect">
                                  <p:stCondLst>
                                    <p:cond delay="0"/>
                                  </p:stCondLst>
                                  <p:childTnLst>
                                    <p:set>
                                      <p:cBhvr>
                                        <p:cTn id="24" dur="1" fill="hold">
                                          <p:stCondLst>
                                            <p:cond delay="0"/>
                                          </p:stCondLst>
                                        </p:cTn>
                                        <p:tgtEl>
                                          <p:spTgt spid="21513"/>
                                        </p:tgtEl>
                                        <p:attrNameLst>
                                          <p:attrName>style.visibility</p:attrName>
                                        </p:attrNameLst>
                                      </p:cBhvr>
                                      <p:to>
                                        <p:strVal val="visible"/>
                                      </p:to>
                                    </p:set>
                                    <p:animEffect transition="in" filter="blinds(horizontal)">
                                      <p:cBhvr>
                                        <p:cTn id="25" dur="500"/>
                                        <p:tgtEl>
                                          <p:spTgt spid="21513"/>
                                        </p:tgtEl>
                                      </p:cBhvr>
                                    </p:animEffect>
                                  </p:childTnLst>
                                </p:cTn>
                              </p:par>
                            </p:childTnLst>
                          </p:cTn>
                        </p:par>
                      </p:childTnLst>
                    </p:cTn>
                  </p:par>
                  <p:par>
                    <p:cTn id="26" fill="hold" nodeType="clickPar">
                      <p:stCondLst>
                        <p:cond delay="indefinite"/>
                        <p:cond evt="onBegin" delay="0">
                          <p:tn val="25"/>
                        </p:cond>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8" nodeType="clickEffect">
                                  <p:stCondLst>
                                    <p:cond delay="0"/>
                                  </p:stCondLst>
                                  <p:childTnLst>
                                    <p:set>
                                      <p:cBhvr>
                                        <p:cTn id="30" dur="1" fill="hold">
                                          <p:stCondLst>
                                            <p:cond delay="0"/>
                                          </p:stCondLst>
                                        </p:cTn>
                                        <p:tgtEl>
                                          <p:spTgt spid="21512"/>
                                        </p:tgtEl>
                                        <p:attrNameLst>
                                          <p:attrName>style.visibility</p:attrName>
                                        </p:attrNameLst>
                                      </p:cBhvr>
                                      <p:to>
                                        <p:strVal val="visible"/>
                                      </p:to>
                                    </p:set>
                                    <p:animEffect transition="in" filter="blinds(horizontal)">
                                      <p:cBhvr>
                                        <p:cTn id="31" dur="500"/>
                                        <p:tgtEl>
                                          <p:spTgt spid="21512"/>
                                        </p:tgtEl>
                                      </p:cBhvr>
                                    </p:animEffect>
                                  </p:childTnLst>
                                </p:cTn>
                              </p:par>
                            </p:childTnLst>
                          </p:cTn>
                        </p:par>
                      </p:childTnLst>
                    </p:cTn>
                  </p:par>
                  <p:par>
                    <p:cTn id="32" fill="hold" nodeType="clickPar">
                      <p:stCondLst>
                        <p:cond delay="indefinite"/>
                        <p:cond evt="onBegin" delay="0">
                          <p:tn val="31"/>
                        </p:cond>
                      </p:stCondLst>
                      <p:childTnLst>
                        <p:par>
                          <p:cTn id="33" fill="hold" nodeType="withGroup">
                            <p:stCondLst>
                              <p:cond delay="indefinite"/>
                            </p:stCondLst>
                          </p:cTn>
                        </p:par>
                        <p:par>
                          <p:cTn id="34" fill="hold" nodeType="after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childTnLst>
                    </p:cTn>
                  </p:par>
                  <p:par>
                    <p:cTn id="38" fill="hold" nodeType="clickPar">
                      <p:stCondLst>
                        <p:cond delay="indefinite"/>
                        <p:cond evt="onBegin" delay="0">
                          <p:tn val="37"/>
                        </p:cond>
                      </p:stCondLst>
                      <p:childTnLst>
                        <p:par>
                          <p:cTn id="39" fill="hold" nodeType="withGroup">
                            <p:stCondLst>
                              <p:cond delay="indefinite"/>
                            </p:stCondLst>
                          </p:cTn>
                        </p:par>
                        <p:par>
                          <p:cTn id="40" fill="hold" nodeType="afterGroup">
                            <p:stCondLst>
                              <p:cond delay="0"/>
                            </p:stCondLst>
                            <p:childTnLst>
                              <p:par>
                                <p:cTn id="41" presetID="21" presetClass="entr" presetSubtype="1" fill="hold" grpId="5"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heel(1)">
                                      <p:cBhvr>
                                        <p:cTn id="43" dur="2000"/>
                                        <p:tgtEl>
                                          <p:spTgt spid="17"/>
                                        </p:tgtEl>
                                      </p:cBhvr>
                                    </p:animEffect>
                                  </p:childTnLst>
                                </p:cTn>
                              </p:par>
                            </p:childTnLst>
                          </p:cTn>
                        </p:par>
                      </p:childTnLst>
                    </p:cTn>
                  </p:par>
                  <p:par>
                    <p:cTn id="44" fill="hold" nodeType="clickPar">
                      <p:stCondLst>
                        <p:cond delay="indefinite"/>
                        <p:cond evt="onBegin" delay="0">
                          <p:tn val="43"/>
                        </p:cond>
                      </p:stCondLst>
                      <p:childTnLst>
                        <p:par>
                          <p:cTn id="45" fill="hold" nodeType="withGroup">
                            <p:stCondLst>
                              <p:cond delay="indefinite"/>
                            </p:stCondLst>
                          </p:cTn>
                        </p:par>
                        <p:par>
                          <p:cTn id="46" fill="hold" nodeType="afterGroup">
                            <p:stCondLst>
                              <p:cond delay="0"/>
                            </p:stCondLst>
                            <p:childTnLst>
                              <p:par>
                                <p:cTn id="47" presetID="21" presetClass="entr" presetSubtype="1" fill="hold" grpId="6"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heel(1)">
                                      <p:cBhvr>
                                        <p:cTn id="49" dur="2000"/>
                                        <p:tgtEl>
                                          <p:spTgt spid="18"/>
                                        </p:tgtEl>
                                      </p:cBhvr>
                                    </p:animEffect>
                                  </p:childTnLst>
                                </p:cTn>
                              </p:par>
                            </p:childTnLst>
                          </p:cTn>
                        </p:par>
                      </p:childTnLst>
                    </p:cTn>
                  </p:par>
                  <p:par>
                    <p:cTn id="50" fill="hold" nodeType="clickPar">
                      <p:stCondLst>
                        <p:cond delay="indefinite"/>
                        <p:cond evt="onBegin" delay="0">
                          <p:tn val="49"/>
                        </p:cond>
                      </p:stCondLst>
                      <p:childTnLst>
                        <p:par>
                          <p:cTn id="51" fill="hold" nodeType="withGroup">
                            <p:stCondLst>
                              <p:cond delay="indefinite"/>
                            </p:stCondLst>
                          </p:cTn>
                        </p:par>
                        <p:par>
                          <p:cTn id="52" fill="hold" nodeType="afterGroup">
                            <p:stCondLst>
                              <p:cond delay="0"/>
                            </p:stCondLst>
                            <p:childTnLst>
                              <p:par>
                                <p:cTn id="53" presetID="21" presetClass="entr" presetSubtype="1" fill="hold" grpId="7"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heel(1)">
                                      <p:cBhvr>
                                        <p:cTn id="55" dur="2000"/>
                                        <p:tgtEl>
                                          <p:spTgt spid="19"/>
                                        </p:tgtEl>
                                      </p:cBhvr>
                                    </p:animEffect>
                                  </p:childTnLst>
                                </p:cTn>
                              </p:par>
                            </p:childTnLst>
                          </p:cTn>
                        </p:par>
                      </p:childTnLst>
                    </p:cTn>
                  </p:par>
                  <p:par>
                    <p:cTn id="56" fill="hold" nodeType="clickPar">
                      <p:stCondLst>
                        <p:cond delay="indefinite"/>
                        <p:cond evt="onBegin" delay="0">
                          <p:tn val="55"/>
                        </p:cond>
                      </p:stCondLst>
                      <p:childTnLst>
                        <p:par>
                          <p:cTn id="57" fill="hold" nodeType="withGroup">
                            <p:stCondLst>
                              <p:cond delay="indefinite"/>
                            </p:stCondLst>
                          </p:cTn>
                        </p:par>
                        <p:par>
                          <p:cTn id="58" fill="hold" nodeType="afterGroup">
                            <p:stCondLst>
                              <p:cond delay="0"/>
                            </p:stCondLst>
                            <p:childTnLst>
                              <p:par>
                                <p:cTn id="59" presetID="3" presetClass="entr" presetSubtype="10" fill="hold" grpId="10" nodeType="click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blinds(horizontal)">
                                      <p:cBhvr>
                                        <p:cTn id="6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1"/>
      <p:bldP spid="12291" grpId="2"/>
      <p:bldP spid="12292" grpId="3"/>
      <p:bldP spid="12292" grpId="4"/>
      <p:bldP spid="17" grpId="5"/>
      <p:bldP spid="18" grpId="6"/>
      <p:bldP spid="19" grpId="7"/>
      <p:bldP spid="21512" grpId="8"/>
      <p:bldP spid="21513" grpId="9"/>
      <p:bldP spid="21" grpId="10"/>
    </p:bld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2290" name="TextBox 27"/>
          <p:cNvSpPr txBox="1">
            <a:spLocks noChangeArrowheads="1"/>
          </p:cNvSpPr>
          <p:nvPr/>
        </p:nvSpPr>
        <p:spPr bwMode="auto">
          <a:xfrm>
            <a:off x="3832416" y="245636"/>
            <a:ext cx="4527486"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3200" b="1">
                <a:latin typeface="微软雅黑" panose="020b0503020204020204" charset="-122"/>
                <a:ea typeface="微软雅黑" panose="020b0503020204020204" charset="-122"/>
              </a:rPr>
              <a:t>结语</a:t>
            </a:r>
          </a:p>
        </p:txBody>
      </p:sp>
      <p:sp>
        <p:nvSpPr>
          <p:cNvPr id="12291" name="Freeform 5"/>
          <p:cNvSpPr>
            <a:spLocks noEditPoints="1"/>
          </p:cNvSpPr>
          <p:nvPr/>
        </p:nvSpPr>
        <p:spPr bwMode="auto">
          <a:xfrm>
            <a:off x="3443620" y="271026"/>
            <a:ext cx="430056" cy="609378"/>
          </a:xfrm>
          <a:custGeom>
            <a:gdLst>
              <a:gd name="T0" fmla="*/ 307386 w 676"/>
              <a:gd name="T1" fmla="*/ 167201 h 937"/>
              <a:gd name="T2" fmla="*/ 251382 w 676"/>
              <a:gd name="T3" fmla="*/ 152888 h 937"/>
              <a:gd name="T4" fmla="*/ 225925 w 676"/>
              <a:gd name="T5" fmla="*/ 214694 h 937"/>
              <a:gd name="T6" fmla="*/ 288294 w 676"/>
              <a:gd name="T7" fmla="*/ 268692 h 937"/>
              <a:gd name="T8" fmla="*/ 383119 w 676"/>
              <a:gd name="T9" fmla="*/ 230958 h 937"/>
              <a:gd name="T10" fmla="*/ 381209 w 676"/>
              <a:gd name="T11" fmla="*/ 112552 h 937"/>
              <a:gd name="T12" fmla="*/ 296567 w 676"/>
              <a:gd name="T13" fmla="*/ 13012 h 937"/>
              <a:gd name="T14" fmla="*/ 157830 w 676"/>
              <a:gd name="T15" fmla="*/ 134021 h 937"/>
              <a:gd name="T16" fmla="*/ 159739 w 676"/>
              <a:gd name="T17" fmla="*/ 441098 h 937"/>
              <a:gd name="T18" fmla="*/ 354480 w 676"/>
              <a:gd name="T19" fmla="*/ 493145 h 937"/>
              <a:gd name="T20" fmla="*/ 347480 w 676"/>
              <a:gd name="T21" fmla="*/ 310981 h 937"/>
              <a:gd name="T22" fmla="*/ 224653 w 676"/>
              <a:gd name="T23" fmla="*/ 341558 h 937"/>
              <a:gd name="T24" fmla="*/ 286384 w 676"/>
              <a:gd name="T25" fmla="*/ 427436 h 937"/>
              <a:gd name="T26" fmla="*/ 309295 w 676"/>
              <a:gd name="T27" fmla="*/ 377340 h 937"/>
              <a:gd name="T28" fmla="*/ 283202 w 676"/>
              <a:gd name="T29" fmla="*/ 375389 h 937"/>
              <a:gd name="T30" fmla="*/ 256473 w 676"/>
              <a:gd name="T31" fmla="*/ 361726 h 937"/>
              <a:gd name="T32" fmla="*/ 345571 w 676"/>
              <a:gd name="T33" fmla="*/ 349365 h 937"/>
              <a:gd name="T34" fmla="*/ 365936 w 676"/>
              <a:gd name="T35" fmla="*/ 442399 h 937"/>
              <a:gd name="T36" fmla="*/ 327751 w 676"/>
              <a:gd name="T37" fmla="*/ 475579 h 937"/>
              <a:gd name="T38" fmla="*/ 245018 w 676"/>
              <a:gd name="T39" fmla="*/ 519168 h 937"/>
              <a:gd name="T40" fmla="*/ 194741 w 676"/>
              <a:gd name="T41" fmla="*/ 412472 h 937"/>
              <a:gd name="T42" fmla="*/ 85279 w 676"/>
              <a:gd name="T43" fmla="*/ 282355 h 937"/>
              <a:gd name="T44" fmla="*/ 196014 w 676"/>
              <a:gd name="T45" fmla="*/ 158093 h 937"/>
              <a:gd name="T46" fmla="*/ 285112 w 676"/>
              <a:gd name="T47" fmla="*/ 52047 h 937"/>
              <a:gd name="T48" fmla="*/ 347480 w 676"/>
              <a:gd name="T49" fmla="*/ 122961 h 937"/>
              <a:gd name="T50" fmla="*/ 301022 w 676"/>
              <a:gd name="T51" fmla="*/ 233561 h 937"/>
              <a:gd name="T52" fmla="*/ 268565 w 676"/>
              <a:gd name="T53" fmla="*/ 189971 h 937"/>
              <a:gd name="T54" fmla="*/ 291476 w 676"/>
              <a:gd name="T55" fmla="*/ 188020 h 937"/>
              <a:gd name="T56" fmla="*/ 307386 w 676"/>
              <a:gd name="T57" fmla="*/ 167201 h 937"/>
              <a:gd name="T58" fmla="*/ 204288 w 676"/>
              <a:gd name="T59" fmla="*/ 340908 h 937"/>
              <a:gd name="T60" fmla="*/ 214470 w 676"/>
              <a:gd name="T61" fmla="*/ 228356 h 937"/>
              <a:gd name="T62" fmla="*/ 214470 w 676"/>
              <a:gd name="T63" fmla="*/ 201682 h 937"/>
              <a:gd name="T64" fmla="*/ 204924 w 676"/>
              <a:gd name="T65" fmla="*/ 363678 h 937"/>
              <a:gd name="T66" fmla="*/ 204288 w 676"/>
              <a:gd name="T67" fmla="*/ 340908 h 93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76" h="937">
                <a:moveTo>
                  <a:pt x="483" y="257"/>
                </a:moveTo>
                <a:cubicBezTo>
                  <a:pt x="467" y="226"/>
                  <a:pt x="420" y="219"/>
                  <a:pt x="395" y="235"/>
                </a:cubicBezTo>
                <a:cubicBezTo>
                  <a:pt x="361" y="257"/>
                  <a:pt x="350" y="295"/>
                  <a:pt x="355" y="330"/>
                </a:cubicBezTo>
                <a:cubicBezTo>
                  <a:pt x="361" y="373"/>
                  <a:pt x="388" y="405"/>
                  <a:pt x="453" y="413"/>
                </a:cubicBezTo>
                <a:cubicBezTo>
                  <a:pt x="506" y="417"/>
                  <a:pt x="560" y="402"/>
                  <a:pt x="602" y="355"/>
                </a:cubicBezTo>
                <a:cubicBezTo>
                  <a:pt x="641" y="320"/>
                  <a:pt x="662" y="221"/>
                  <a:pt x="599" y="173"/>
                </a:cubicBezTo>
                <a:cubicBezTo>
                  <a:pt x="633" y="110"/>
                  <a:pt x="544" y="32"/>
                  <a:pt x="466" y="20"/>
                </a:cubicBezTo>
                <a:cubicBezTo>
                  <a:pt x="317" y="0"/>
                  <a:pt x="244" y="91"/>
                  <a:pt x="248" y="206"/>
                </a:cubicBezTo>
                <a:cubicBezTo>
                  <a:pt x="0" y="247"/>
                  <a:pt x="14" y="629"/>
                  <a:pt x="251" y="678"/>
                </a:cubicBezTo>
                <a:cubicBezTo>
                  <a:pt x="202" y="862"/>
                  <a:pt x="545" y="937"/>
                  <a:pt x="557" y="758"/>
                </a:cubicBezTo>
                <a:cubicBezTo>
                  <a:pt x="676" y="719"/>
                  <a:pt x="650" y="516"/>
                  <a:pt x="546" y="478"/>
                </a:cubicBezTo>
                <a:cubicBezTo>
                  <a:pt x="468" y="446"/>
                  <a:pt x="372" y="478"/>
                  <a:pt x="353" y="525"/>
                </a:cubicBezTo>
                <a:cubicBezTo>
                  <a:pt x="323" y="584"/>
                  <a:pt x="358" y="674"/>
                  <a:pt x="450" y="657"/>
                </a:cubicBezTo>
                <a:cubicBezTo>
                  <a:pt x="483" y="650"/>
                  <a:pt x="498" y="610"/>
                  <a:pt x="486" y="580"/>
                </a:cubicBezTo>
                <a:cubicBezTo>
                  <a:pt x="475" y="558"/>
                  <a:pt x="441" y="561"/>
                  <a:pt x="445" y="577"/>
                </a:cubicBezTo>
                <a:cubicBezTo>
                  <a:pt x="461" y="631"/>
                  <a:pt x="384" y="618"/>
                  <a:pt x="403" y="556"/>
                </a:cubicBezTo>
                <a:cubicBezTo>
                  <a:pt x="424" y="504"/>
                  <a:pt x="497" y="501"/>
                  <a:pt x="543" y="537"/>
                </a:cubicBezTo>
                <a:cubicBezTo>
                  <a:pt x="588" y="568"/>
                  <a:pt x="593" y="632"/>
                  <a:pt x="575" y="680"/>
                </a:cubicBezTo>
                <a:cubicBezTo>
                  <a:pt x="565" y="704"/>
                  <a:pt x="546" y="718"/>
                  <a:pt x="515" y="731"/>
                </a:cubicBezTo>
                <a:cubicBezTo>
                  <a:pt x="517" y="795"/>
                  <a:pt x="447" y="818"/>
                  <a:pt x="385" y="798"/>
                </a:cubicBezTo>
                <a:cubicBezTo>
                  <a:pt x="309" y="764"/>
                  <a:pt x="293" y="703"/>
                  <a:pt x="306" y="634"/>
                </a:cubicBezTo>
                <a:cubicBezTo>
                  <a:pt x="192" y="616"/>
                  <a:pt x="138" y="546"/>
                  <a:pt x="134" y="434"/>
                </a:cubicBezTo>
                <a:cubicBezTo>
                  <a:pt x="131" y="329"/>
                  <a:pt x="183" y="261"/>
                  <a:pt x="308" y="243"/>
                </a:cubicBezTo>
                <a:cubicBezTo>
                  <a:pt x="291" y="134"/>
                  <a:pt x="333" y="65"/>
                  <a:pt x="448" y="80"/>
                </a:cubicBezTo>
                <a:cubicBezTo>
                  <a:pt x="505" y="91"/>
                  <a:pt x="557" y="121"/>
                  <a:pt x="546" y="189"/>
                </a:cubicBezTo>
                <a:cubicBezTo>
                  <a:pt x="602" y="239"/>
                  <a:pt x="578" y="362"/>
                  <a:pt x="473" y="359"/>
                </a:cubicBezTo>
                <a:cubicBezTo>
                  <a:pt x="420" y="361"/>
                  <a:pt x="402" y="320"/>
                  <a:pt x="422" y="292"/>
                </a:cubicBezTo>
                <a:cubicBezTo>
                  <a:pt x="427" y="282"/>
                  <a:pt x="442" y="280"/>
                  <a:pt x="458" y="289"/>
                </a:cubicBezTo>
                <a:cubicBezTo>
                  <a:pt x="478" y="296"/>
                  <a:pt x="490" y="271"/>
                  <a:pt x="483" y="257"/>
                </a:cubicBezTo>
                <a:close/>
                <a:moveTo>
                  <a:pt x="321" y="524"/>
                </a:moveTo>
                <a:cubicBezTo>
                  <a:pt x="235" y="472"/>
                  <a:pt x="246" y="392"/>
                  <a:pt x="337" y="351"/>
                </a:cubicBezTo>
                <a:cubicBezTo>
                  <a:pt x="337" y="333"/>
                  <a:pt x="337" y="323"/>
                  <a:pt x="337" y="310"/>
                </a:cubicBezTo>
                <a:cubicBezTo>
                  <a:pt x="201" y="347"/>
                  <a:pt x="176" y="516"/>
                  <a:pt x="322" y="559"/>
                </a:cubicBezTo>
                <a:cubicBezTo>
                  <a:pt x="322" y="541"/>
                  <a:pt x="322" y="536"/>
                  <a:pt x="321" y="52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92" name="Freeform 6"/>
          <p:cNvSpPr>
            <a:spLocks noEditPoints="1"/>
          </p:cNvSpPr>
          <p:nvPr/>
        </p:nvSpPr>
        <p:spPr bwMode="auto">
          <a:xfrm>
            <a:off x="8272622" y="271026"/>
            <a:ext cx="430055" cy="609378"/>
          </a:xfrm>
          <a:custGeom>
            <a:gdLst>
              <a:gd name="T0" fmla="*/ 122827 w 676"/>
              <a:gd name="T1" fmla="*/ 167201 h 937"/>
              <a:gd name="T2" fmla="*/ 178831 w 676"/>
              <a:gd name="T3" fmla="*/ 152888 h 937"/>
              <a:gd name="T4" fmla="*/ 204287 w 676"/>
              <a:gd name="T5" fmla="*/ 214694 h 937"/>
              <a:gd name="T6" fmla="*/ 141919 w 676"/>
              <a:gd name="T7" fmla="*/ 268692 h 937"/>
              <a:gd name="T8" fmla="*/ 47094 w 676"/>
              <a:gd name="T9" fmla="*/ 230958 h 937"/>
              <a:gd name="T10" fmla="*/ 49640 w 676"/>
              <a:gd name="T11" fmla="*/ 112552 h 937"/>
              <a:gd name="T12" fmla="*/ 133646 w 676"/>
              <a:gd name="T13" fmla="*/ 13012 h 937"/>
              <a:gd name="T14" fmla="*/ 272383 w 676"/>
              <a:gd name="T15" fmla="*/ 134021 h 937"/>
              <a:gd name="T16" fmla="*/ 270474 w 676"/>
              <a:gd name="T17" fmla="*/ 441098 h 937"/>
              <a:gd name="T18" fmla="*/ 75733 w 676"/>
              <a:gd name="T19" fmla="*/ 493145 h 937"/>
              <a:gd name="T20" fmla="*/ 83369 w 676"/>
              <a:gd name="T21" fmla="*/ 310981 h 937"/>
              <a:gd name="T22" fmla="*/ 205560 w 676"/>
              <a:gd name="T23" fmla="*/ 341558 h 937"/>
              <a:gd name="T24" fmla="*/ 143828 w 676"/>
              <a:gd name="T25" fmla="*/ 427436 h 937"/>
              <a:gd name="T26" fmla="*/ 120918 w 676"/>
              <a:gd name="T27" fmla="*/ 377340 h 937"/>
              <a:gd name="T28" fmla="*/ 147010 w 676"/>
              <a:gd name="T29" fmla="*/ 375389 h 937"/>
              <a:gd name="T30" fmla="*/ 173739 w 676"/>
              <a:gd name="T31" fmla="*/ 361726 h 937"/>
              <a:gd name="T32" fmla="*/ 84642 w 676"/>
              <a:gd name="T33" fmla="*/ 349365 h 937"/>
              <a:gd name="T34" fmla="*/ 64277 w 676"/>
              <a:gd name="T35" fmla="*/ 442399 h 937"/>
              <a:gd name="T36" fmla="*/ 102462 w 676"/>
              <a:gd name="T37" fmla="*/ 475579 h 937"/>
              <a:gd name="T38" fmla="*/ 185195 w 676"/>
              <a:gd name="T39" fmla="*/ 519168 h 937"/>
              <a:gd name="T40" fmla="*/ 235471 w 676"/>
              <a:gd name="T41" fmla="*/ 412472 h 937"/>
              <a:gd name="T42" fmla="*/ 344933 w 676"/>
              <a:gd name="T43" fmla="*/ 282355 h 937"/>
              <a:gd name="T44" fmla="*/ 234198 w 676"/>
              <a:gd name="T45" fmla="*/ 158093 h 937"/>
              <a:gd name="T46" fmla="*/ 145101 w 676"/>
              <a:gd name="T47" fmla="*/ 52047 h 937"/>
              <a:gd name="T48" fmla="*/ 83369 w 676"/>
              <a:gd name="T49" fmla="*/ 122961 h 937"/>
              <a:gd name="T50" fmla="*/ 129191 w 676"/>
              <a:gd name="T51" fmla="*/ 233561 h 937"/>
              <a:gd name="T52" fmla="*/ 161648 w 676"/>
              <a:gd name="T53" fmla="*/ 189971 h 937"/>
              <a:gd name="T54" fmla="*/ 138737 w 676"/>
              <a:gd name="T55" fmla="*/ 188020 h 937"/>
              <a:gd name="T56" fmla="*/ 122827 w 676"/>
              <a:gd name="T57" fmla="*/ 167201 h 937"/>
              <a:gd name="T58" fmla="*/ 225925 w 676"/>
              <a:gd name="T59" fmla="*/ 340908 h 937"/>
              <a:gd name="T60" fmla="*/ 215742 w 676"/>
              <a:gd name="T61" fmla="*/ 228356 h 937"/>
              <a:gd name="T62" fmla="*/ 215742 w 676"/>
              <a:gd name="T63" fmla="*/ 201682 h 937"/>
              <a:gd name="T64" fmla="*/ 225289 w 676"/>
              <a:gd name="T65" fmla="*/ 363678 h 937"/>
              <a:gd name="T66" fmla="*/ 225925 w 676"/>
              <a:gd name="T67" fmla="*/ 340908 h 93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76" h="937">
                <a:moveTo>
                  <a:pt x="193" y="257"/>
                </a:moveTo>
                <a:cubicBezTo>
                  <a:pt x="209" y="226"/>
                  <a:pt x="256" y="219"/>
                  <a:pt x="281" y="235"/>
                </a:cubicBezTo>
                <a:cubicBezTo>
                  <a:pt x="315" y="257"/>
                  <a:pt x="326" y="295"/>
                  <a:pt x="321" y="330"/>
                </a:cubicBezTo>
                <a:cubicBezTo>
                  <a:pt x="315" y="373"/>
                  <a:pt x="288" y="405"/>
                  <a:pt x="223" y="413"/>
                </a:cubicBezTo>
                <a:cubicBezTo>
                  <a:pt x="170" y="417"/>
                  <a:pt x="116" y="402"/>
                  <a:pt x="74" y="355"/>
                </a:cubicBezTo>
                <a:cubicBezTo>
                  <a:pt x="35" y="320"/>
                  <a:pt x="14" y="221"/>
                  <a:pt x="78" y="173"/>
                </a:cubicBezTo>
                <a:cubicBezTo>
                  <a:pt x="43" y="110"/>
                  <a:pt x="132" y="32"/>
                  <a:pt x="210" y="20"/>
                </a:cubicBezTo>
                <a:cubicBezTo>
                  <a:pt x="359" y="0"/>
                  <a:pt x="432" y="91"/>
                  <a:pt x="428" y="206"/>
                </a:cubicBezTo>
                <a:cubicBezTo>
                  <a:pt x="676" y="247"/>
                  <a:pt x="662" y="629"/>
                  <a:pt x="425" y="678"/>
                </a:cubicBezTo>
                <a:cubicBezTo>
                  <a:pt x="474" y="862"/>
                  <a:pt x="131" y="937"/>
                  <a:pt x="119" y="758"/>
                </a:cubicBezTo>
                <a:cubicBezTo>
                  <a:pt x="0" y="719"/>
                  <a:pt x="27" y="516"/>
                  <a:pt x="131" y="478"/>
                </a:cubicBezTo>
                <a:cubicBezTo>
                  <a:pt x="208" y="446"/>
                  <a:pt x="304" y="478"/>
                  <a:pt x="323" y="525"/>
                </a:cubicBezTo>
                <a:cubicBezTo>
                  <a:pt x="353" y="584"/>
                  <a:pt x="318" y="674"/>
                  <a:pt x="226" y="657"/>
                </a:cubicBezTo>
                <a:cubicBezTo>
                  <a:pt x="193" y="650"/>
                  <a:pt x="178" y="610"/>
                  <a:pt x="190" y="580"/>
                </a:cubicBezTo>
                <a:cubicBezTo>
                  <a:pt x="201" y="558"/>
                  <a:pt x="235" y="561"/>
                  <a:pt x="231" y="577"/>
                </a:cubicBezTo>
                <a:cubicBezTo>
                  <a:pt x="215" y="631"/>
                  <a:pt x="292" y="618"/>
                  <a:pt x="273" y="556"/>
                </a:cubicBezTo>
                <a:cubicBezTo>
                  <a:pt x="252" y="504"/>
                  <a:pt x="179" y="501"/>
                  <a:pt x="133" y="537"/>
                </a:cubicBezTo>
                <a:cubicBezTo>
                  <a:pt x="89" y="568"/>
                  <a:pt x="83" y="632"/>
                  <a:pt x="101" y="680"/>
                </a:cubicBezTo>
                <a:cubicBezTo>
                  <a:pt x="112" y="704"/>
                  <a:pt x="130" y="718"/>
                  <a:pt x="161" y="731"/>
                </a:cubicBezTo>
                <a:cubicBezTo>
                  <a:pt x="159" y="795"/>
                  <a:pt x="229" y="818"/>
                  <a:pt x="291" y="798"/>
                </a:cubicBezTo>
                <a:cubicBezTo>
                  <a:pt x="368" y="764"/>
                  <a:pt x="383" y="703"/>
                  <a:pt x="370" y="634"/>
                </a:cubicBezTo>
                <a:cubicBezTo>
                  <a:pt x="484" y="616"/>
                  <a:pt x="538" y="546"/>
                  <a:pt x="542" y="434"/>
                </a:cubicBezTo>
                <a:cubicBezTo>
                  <a:pt x="545" y="329"/>
                  <a:pt x="493" y="261"/>
                  <a:pt x="368" y="243"/>
                </a:cubicBezTo>
                <a:cubicBezTo>
                  <a:pt x="386" y="134"/>
                  <a:pt x="343" y="65"/>
                  <a:pt x="228" y="80"/>
                </a:cubicBezTo>
                <a:cubicBezTo>
                  <a:pt x="172" y="91"/>
                  <a:pt x="119" y="121"/>
                  <a:pt x="131" y="189"/>
                </a:cubicBezTo>
                <a:cubicBezTo>
                  <a:pt x="74" y="239"/>
                  <a:pt x="98" y="362"/>
                  <a:pt x="203" y="359"/>
                </a:cubicBezTo>
                <a:cubicBezTo>
                  <a:pt x="256" y="361"/>
                  <a:pt x="274" y="320"/>
                  <a:pt x="254" y="292"/>
                </a:cubicBezTo>
                <a:cubicBezTo>
                  <a:pt x="249" y="282"/>
                  <a:pt x="234" y="280"/>
                  <a:pt x="218" y="289"/>
                </a:cubicBezTo>
                <a:cubicBezTo>
                  <a:pt x="198" y="296"/>
                  <a:pt x="186" y="271"/>
                  <a:pt x="193" y="257"/>
                </a:cubicBezTo>
                <a:close/>
                <a:moveTo>
                  <a:pt x="355" y="524"/>
                </a:moveTo>
                <a:cubicBezTo>
                  <a:pt x="441" y="472"/>
                  <a:pt x="430" y="392"/>
                  <a:pt x="339" y="351"/>
                </a:cubicBezTo>
                <a:cubicBezTo>
                  <a:pt x="339" y="333"/>
                  <a:pt x="339" y="323"/>
                  <a:pt x="339" y="310"/>
                </a:cubicBezTo>
                <a:cubicBezTo>
                  <a:pt x="475" y="347"/>
                  <a:pt x="500" y="516"/>
                  <a:pt x="354" y="559"/>
                </a:cubicBezTo>
                <a:cubicBezTo>
                  <a:pt x="354" y="541"/>
                  <a:pt x="354" y="536"/>
                  <a:pt x="355" y="52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pic>
        <p:nvPicPr>
          <p:cNvPr id="12" name="图片 11" descr="f8399775663287008964eb7aa0e9667"/>
          <p:cNvPicPr>
            <a:picLocks noChangeAspect="1"/>
          </p:cNvPicPr>
          <p:nvPr/>
        </p:nvPicPr>
        <p:blipFill>
          <a:blip r:embed="rId2"/>
          <a:srcRect l="35374" t="9166" r="27777" b="29494"/>
          <a:stretch>
            <a:fillRect/>
          </a:stretch>
        </p:blipFill>
        <p:spPr>
          <a:xfrm>
            <a:off x="505276" y="1086704"/>
            <a:ext cx="3583903" cy="2753626"/>
          </a:xfrm>
          <a:prstGeom prst="rect">
            <a:avLst/>
          </a:prstGeom>
        </p:spPr>
      </p:pic>
      <p:pic>
        <p:nvPicPr>
          <p:cNvPr id="13" name="图片 12"/>
          <p:cNvPicPr>
            <a:picLocks noChangeAspect="1"/>
          </p:cNvPicPr>
          <p:nvPr/>
        </p:nvPicPr>
        <p:blipFill>
          <a:blip r:embed="rId3"/>
          <a:srcRect l="37103" t="9636" r="24463" b="7869"/>
          <a:stretch>
            <a:fillRect/>
          </a:stretch>
        </p:blipFill>
        <p:spPr>
          <a:xfrm>
            <a:off x="8359902" y="1086704"/>
            <a:ext cx="3276041" cy="2753626"/>
          </a:xfrm>
          <a:prstGeom prst="rect">
            <a:avLst/>
          </a:prstGeom>
        </p:spPr>
      </p:pic>
      <p:pic>
        <p:nvPicPr>
          <p:cNvPr id="14" name="图片 13"/>
          <p:cNvPicPr>
            <a:picLocks noChangeAspect="1"/>
          </p:cNvPicPr>
          <p:nvPr/>
        </p:nvPicPr>
        <p:blipFill>
          <a:blip r:embed="rId4"/>
          <a:srcRect l="35414" t="8697" r="24104" b="20574"/>
          <a:stretch>
            <a:fillRect/>
          </a:stretch>
        </p:blipFill>
        <p:spPr>
          <a:xfrm>
            <a:off x="4432589" y="1086704"/>
            <a:ext cx="3583903" cy="2753626"/>
          </a:xfrm>
          <a:prstGeom prst="rect">
            <a:avLst/>
          </a:prstGeom>
        </p:spPr>
      </p:pic>
      <p:sp>
        <p:nvSpPr>
          <p:cNvPr id="16" name="矩形 15"/>
          <p:cNvSpPr/>
          <p:nvPr/>
        </p:nvSpPr>
        <p:spPr>
          <a:xfrm>
            <a:off x="2712366" y="3568014"/>
            <a:ext cx="1376813" cy="272316"/>
          </a:xfrm>
          <a:prstGeom prst="rect">
            <a:avLst/>
          </a:prstGeom>
          <a:solidFill>
            <a:schemeClr val="tx2"/>
          </a:solidFill>
          <a:ln w="9525" cap="flat" cmpd="sng" algn="ctr">
            <a:noFill/>
            <a:prstDash val="solid"/>
            <a:round/>
            <a:headEnd type="none" w="med" len="med"/>
            <a:tailEnd type="none" w="med" len="med"/>
          </a:ln>
        </p:spPr>
        <p:txBody>
          <a:bodyPr vert="horz" wrap="square" lIns="91406" tIns="45703" rIns="91406" bIns="45703" numCol="1"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1400">
                <a:sym typeface="+mn-ea"/>
              </a:rPr>
              <a:t>公元前</a:t>
            </a:r>
            <a:r>
              <a:rPr lang="en-US" altLang="zh-CN" sz="1400">
                <a:sym typeface="+mn-ea"/>
              </a:rPr>
              <a:t>1045</a:t>
            </a:r>
            <a:r>
              <a:rPr lang="zh-CN" altLang="en-US" sz="1400">
                <a:sym typeface="+mn-ea"/>
              </a:rPr>
              <a:t>年</a:t>
            </a:r>
            <a:endParaRPr lang="zh-CN" altLang="en-US" sz="1400"/>
          </a:p>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17" name="矩形 16"/>
          <p:cNvSpPr/>
          <p:nvPr/>
        </p:nvSpPr>
        <p:spPr>
          <a:xfrm>
            <a:off x="6767268" y="3568014"/>
            <a:ext cx="1249225" cy="272316"/>
          </a:xfrm>
          <a:prstGeom prst="rect">
            <a:avLst/>
          </a:prstGeom>
          <a:solidFill>
            <a:schemeClr val="tx2"/>
          </a:solidFill>
          <a:ln w="9525" cap="flat" cmpd="sng" algn="ctr">
            <a:noFill/>
            <a:prstDash val="solid"/>
            <a:round/>
            <a:headEnd type="none" w="med" len="med"/>
            <a:tailEnd type="none" w="med" len="med"/>
          </a:ln>
        </p:spPr>
        <p:txBody>
          <a:bodyPr vert="horz" wrap="square" lIns="91406" tIns="45703" rIns="91406" bIns="45703" numCol="1"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1400">
                <a:sym typeface="+mn-ea"/>
              </a:rPr>
              <a:t>公元前</a:t>
            </a:r>
            <a:r>
              <a:rPr lang="en-US" altLang="zh-CN" sz="1400">
                <a:sym typeface="+mn-ea"/>
              </a:rPr>
              <a:t>770</a:t>
            </a:r>
            <a:r>
              <a:rPr lang="zh-CN" altLang="en-US" sz="1400">
                <a:sym typeface="+mn-ea"/>
              </a:rPr>
              <a:t>年</a:t>
            </a:r>
            <a:endParaRPr lang="zh-CN" altLang="en-US" sz="1400"/>
          </a:p>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18" name="矩形 17"/>
          <p:cNvSpPr/>
          <p:nvPr/>
        </p:nvSpPr>
        <p:spPr>
          <a:xfrm>
            <a:off x="10386718" y="3568014"/>
            <a:ext cx="1249225" cy="272316"/>
          </a:xfrm>
          <a:prstGeom prst="rect">
            <a:avLst/>
          </a:prstGeom>
          <a:solidFill>
            <a:schemeClr val="tx2"/>
          </a:solidFill>
          <a:ln w="9525" cap="flat" cmpd="sng" algn="ctr">
            <a:noFill/>
            <a:prstDash val="solid"/>
            <a:round/>
            <a:headEnd type="none" w="med" len="med"/>
            <a:tailEnd type="none" w="med" len="med"/>
          </a:ln>
        </p:spPr>
        <p:txBody>
          <a:bodyPr vert="horz" wrap="square" lIns="91406" tIns="45703" rIns="91406" bIns="45703" numCol="1"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1400">
                <a:sym typeface="+mn-ea"/>
              </a:rPr>
              <a:t>公元前</a:t>
            </a:r>
            <a:r>
              <a:rPr lang="en-US" altLang="zh-CN" sz="1400">
                <a:sym typeface="+mn-ea"/>
              </a:rPr>
              <a:t>476</a:t>
            </a:r>
            <a:r>
              <a:rPr lang="zh-CN" altLang="en-US" sz="1400">
                <a:sym typeface="+mn-ea"/>
              </a:rPr>
              <a:t>年</a:t>
            </a:r>
            <a:endParaRPr lang="zh-CN" altLang="en-US" sz="1400"/>
          </a:p>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2" name="文本框 1"/>
          <p:cNvSpPr txBox="1"/>
          <p:nvPr/>
        </p:nvSpPr>
        <p:spPr>
          <a:xfrm>
            <a:off x="898198" y="4305662"/>
            <a:ext cx="10652051" cy="2061210"/>
          </a:xfrm>
          <a:prstGeom prst="rect">
            <a:avLst/>
          </a:prstGeom>
          <a:noFill/>
        </p:spPr>
        <p:txBody>
          <a:bodyPr wrap="square" rtlCol="0">
            <a:spAutoFit/>
          </a:bodyPr>
          <a:lstStyle/>
          <a:p>
            <a:r>
              <a:rPr lang="en-US" altLang="zh-CN" sz="3200" b="1">
                <a:latin typeface="华文新魏" panose="02010800040101010101" pitchFamily="2" charset="-122"/>
                <a:ea typeface="华文新魏" panose="02010800040101010101" pitchFamily="2" charset="-122"/>
              </a:rPr>
              <a:t>    </a:t>
            </a:r>
            <a:r>
              <a:rPr lang="zh-CN" altLang="en-US" sz="3200" b="1">
                <a:latin typeface="华文新魏" panose="02010800040101010101" pitchFamily="2" charset="-122"/>
                <a:ea typeface="华文新魏" panose="02010800040101010101" pitchFamily="2" charset="-122"/>
              </a:rPr>
              <a:t>在政权版图更迭之下，蕴含了社会各个方面的的变革因素，旧社会、旧制度在更迭中结束，新社会、新制度在更迭中诞生。抓住时代机遇的人则在乱世中出世，错过机遇的人则被历史淹没。</a:t>
            </a:r>
          </a:p>
        </p:txBody>
      </p:sp>
    </p:spTree>
  </p:cSld>
  <p:clrMapOvr>
    <a:masterClrMapping/>
  </p:clrMapOvr>
  <p:transition spd="slow" advTm="3804">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1" presetClass="entr" presetSubtype="0" fill="hold" grpId="1" nodeType="afterEffect">
                                  <p:stCondLst>
                                    <p:cond delay="0"/>
                                  </p:stCondLst>
                                  <p:childTnLst>
                                    <p:set>
                                      <p:cBhvr>
                                        <p:cTn id="7" dur="1" fill="hold">
                                          <p:stCondLst>
                                            <p:cond delay="0"/>
                                          </p:stCondLst>
                                        </p:cTn>
                                        <p:tgtEl>
                                          <p:spTgt spid="12291"/>
                                        </p:tgtEl>
                                        <p:attrNameLst>
                                          <p:attrName>style.visibility</p:attrName>
                                        </p:attrNameLst>
                                      </p:cBhvr>
                                      <p:to>
                                        <p:strVal val="visible"/>
                                      </p:to>
                                    </p:set>
                                  </p:childTnLst>
                                </p:cTn>
                              </p:par>
                              <p:par>
                                <p:cTn id="8" presetID="63" presetClass="path" presetSubtype="0" accel="50000" fill="hold" grpId="2" nodeType="withEffect">
                                  <p:stCondLst>
                                    <p:cond delay="0"/>
                                  </p:stCondLst>
                                  <p:childTnLst>
                                    <p:animMotion origin="layout" path="M -1.56888E-06 3.7037E-06 L 0.19318 3.7037E-06" pathEditMode="relative" rAng="0" ptsTypes="AA">
                                      <p:cBhvr>
                                        <p:cTn id="9" dur="500" spd="-99900" fill="hold"/>
                                        <p:tgtEl>
                                          <p:spTgt spid="12291"/>
                                        </p:tgtEl>
                                        <p:attrNameLst>
                                          <p:attrName>ppt_x</p:attrName>
                                          <p:attrName>ppt_y</p:attrName>
                                        </p:attrNameLst>
                                      </p:cBhvr>
                                      <p:rCtr x="9700" y="0"/>
                                    </p:animMotion>
                                  </p:childTnLst>
                                </p:cTn>
                              </p:par>
                              <p:par>
                                <p:cTn id="10" presetID="1" presetClass="entr" presetSubtype="0" fill="hold" grpId="3" nodeType="withEffect">
                                  <p:stCondLst>
                                    <p:cond delay="0"/>
                                  </p:stCondLst>
                                  <p:childTnLst>
                                    <p:set>
                                      <p:cBhvr>
                                        <p:cTn id="11" dur="1" fill="hold">
                                          <p:stCondLst>
                                            <p:cond delay="0"/>
                                          </p:stCondLst>
                                        </p:cTn>
                                        <p:tgtEl>
                                          <p:spTgt spid="12292"/>
                                        </p:tgtEl>
                                        <p:attrNameLst>
                                          <p:attrName>style.visibility</p:attrName>
                                        </p:attrNameLst>
                                      </p:cBhvr>
                                      <p:to>
                                        <p:strVal val="visible"/>
                                      </p:to>
                                    </p:set>
                                  </p:childTnLst>
                                </p:cTn>
                              </p:par>
                              <p:par>
                                <p:cTn id="12" presetID="63" presetClass="path" presetSubtype="0" accel="50000" fill="hold" grpId="4" nodeType="withEffect">
                                  <p:stCondLst>
                                    <p:cond delay="0"/>
                                  </p:stCondLst>
                                  <p:childTnLst>
                                    <p:animMotion origin="layout" path="M -4.68323E-08 3.7037E-06 L -0.19592 3.7037E-06" pathEditMode="relative" rAng="0" ptsTypes="AA">
                                      <p:cBhvr>
                                        <p:cTn id="13" dur="500" spd="-99900" fill="hold"/>
                                        <p:tgtEl>
                                          <p:spTgt spid="12292"/>
                                        </p:tgtEl>
                                        <p:attrNameLst>
                                          <p:attrName>ppt_x</p:attrName>
                                          <p:attrName>ppt_y</p:attrName>
                                        </p:attrNameLst>
                                      </p:cBhvr>
                                      <p:rCtr x="-9700" y="0"/>
                                    </p:animMotion>
                                  </p:childTnLst>
                                </p:cTn>
                              </p:par>
                              <p:par>
                                <p:cTn id="14" presetID="16" presetClass="entr" presetSubtype="37" fill="hold" grpId="0" nodeType="withEffect">
                                  <p:stCondLst>
                                    <p:cond delay="0"/>
                                  </p:stCondLst>
                                  <p:childTnLst>
                                    <p:set>
                                      <p:cBhvr>
                                        <p:cTn id="15" dur="1" fill="hold">
                                          <p:stCondLst>
                                            <p:cond delay="0"/>
                                          </p:stCondLst>
                                        </p:cTn>
                                        <p:tgtEl>
                                          <p:spTgt spid="12290"/>
                                        </p:tgtEl>
                                        <p:attrNameLst>
                                          <p:attrName>style.visibility</p:attrName>
                                        </p:attrNameLst>
                                      </p:cBhvr>
                                      <p:to>
                                        <p:strVal val="visible"/>
                                      </p:to>
                                    </p:set>
                                    <p:animEffect transition="in" filter="barn(outVertical)">
                                      <p:cBhvr>
                                        <p:cTn id="16" dur="500"/>
                                        <p:tgtEl>
                                          <p:spTgt spid="12290"/>
                                        </p:tgtEl>
                                      </p:cBhvr>
                                    </p:animEffect>
                                  </p:childTnLst>
                                </p:cTn>
                              </p:par>
                            </p:childTnLst>
                          </p:cTn>
                        </p:par>
                      </p:childTnLst>
                    </p:cTn>
                  </p:par>
                  <p:par>
                    <p:cTn id="17" fill="hold" nodeType="clickPar">
                      <p:stCondLst>
                        <p:cond delay="indefinite"/>
                        <p:cond evt="onBegin" delay="0">
                          <p:tn val="16"/>
                        </p:cond>
                      </p:stCondLst>
                      <p:childTnLst>
                        <p:par>
                          <p:cTn id="18" fill="hold" nodeType="withGroup">
                            <p:stCondLst>
                              <p:cond delay="indefinite"/>
                            </p:stCondLst>
                          </p:cTn>
                        </p:par>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par>
                                <p:cTn id="23" presetID="22" presetClass="entr" presetSubtype="8" fill="hold" grpId="5"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par>
                                <p:cTn id="26" presetID="22" presetClass="entr" presetSubtype="8"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left)">
                                      <p:cBhvr>
                                        <p:cTn id="28" dur="500"/>
                                        <p:tgtEl>
                                          <p:spTgt spid="14"/>
                                        </p:tgtEl>
                                      </p:cBhvr>
                                    </p:animEffect>
                                  </p:childTnLst>
                                </p:cTn>
                              </p:par>
                              <p:par>
                                <p:cTn id="29" presetID="22" presetClass="entr" presetSubtype="8" fill="hold" grpId="6"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par>
                                <p:cTn id="32" presetID="22" presetClass="entr" presetSubtype="8"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par>
                                <p:cTn id="35" presetID="22" presetClass="entr" presetSubtype="8" fill="hold" grpId="7"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ipe(left)">
                                      <p:cBhvr>
                                        <p:cTn id="37" dur="500"/>
                                        <p:tgtEl>
                                          <p:spTgt spid="18"/>
                                        </p:tgtEl>
                                      </p:cBhvr>
                                    </p:animEffect>
                                  </p:childTnLst>
                                </p:cTn>
                              </p:par>
                            </p:childTnLst>
                          </p:cTn>
                        </p:par>
                      </p:childTnLst>
                    </p:cTn>
                  </p:par>
                  <p:par>
                    <p:cTn id="38" fill="hold" nodeType="clickPar">
                      <p:stCondLst>
                        <p:cond delay="indefinite"/>
                        <p:cond evt="onBegin" delay="0">
                          <p:tn val="37"/>
                        </p:cond>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8"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blinds(horizontal)">
                                      <p:cBhvr>
                                        <p:cTn id="4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1"/>
      <p:bldP spid="12291" grpId="2"/>
      <p:bldP spid="12292" grpId="3"/>
      <p:bldP spid="12292" grpId="4"/>
      <p:bldP spid="16" grpId="5"/>
      <p:bldP spid="17" grpId="6"/>
      <p:bldP spid="18" grpId="7"/>
      <p:bldP spid="2" grpId="8"/>
    </p:bldLs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838200" y="412750"/>
            <a:ext cx="10515600" cy="822960"/>
          </a:xfrm>
        </p:spPr>
        <p:txBody>
          <a:bodyPr/>
          <a:lstStyle/>
          <a:p>
            <a:r>
              <a:rPr lang="zh-CN" altLang="en-US"/>
              <a:t>课堂小结</a:t>
            </a:r>
          </a:p>
        </p:txBody>
      </p:sp>
      <p:graphicFrame>
        <p:nvGraphicFramePr>
          <p:cNvPr id="4" name="表格 3"/>
          <p:cNvGraphicFramePr>
            <a:graphicFrameLocks noGrp="1"/>
          </p:cNvGraphicFramePr>
          <p:nvPr/>
        </p:nvGraphicFramePr>
        <p:xfrm>
          <a:off x="1586596" y="1648833"/>
          <a:ext cx="9329050" cy="3615412"/>
        </p:xfrm>
        <a:graphic>
          <a:graphicData uri="http://schemas.openxmlformats.org/drawingml/2006/table">
            <a:tbl>
              <a:tblPr firstRow="1" firstCol="1" bandRow="1">
                <a:effectLst>
                  <a:outerShdw blurRad="50800" dist="38100" dir="2700000" algn="tl" rotWithShape="0">
                    <a:prstClr val="black">
                      <a:alpha val="40000"/>
                    </a:prstClr>
                  </a:outerShdw>
                </a:effectLst>
                <a:tableStyleId>{E8B1032C-EA38-4F05-BA0D-38AFFFC7BED3}</a:tableStyleId>
              </a:tblPr>
              <a:tblGrid>
                <a:gridCol w="816281"/>
                <a:gridCol w="1633828"/>
                <a:gridCol w="6878941"/>
              </a:tblGrid>
              <a:tr h="903853">
                <a:tc rowSpan="4">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spcAft>
                          <a:spcPct val="0"/>
                        </a:spcAft>
                      </a:pPr>
                      <a:endParaRPr lang="en-US" altLang="zh-CN" sz="2000" b="0" kern="100">
                        <a:solidFill>
                          <a:schemeClr val="tx1"/>
                        </a:solidFill>
                        <a:effectLst/>
                        <a:latin typeface="黑体" panose="02010609060101010101" pitchFamily="49" charset="-122"/>
                        <a:ea typeface="黑体" panose="02010609060101010101" pitchFamily="49" charset="-122"/>
                      </a:endParaRPr>
                    </a:p>
                    <a:p>
                      <a:pPr algn="ctr">
                        <a:lnSpc>
                          <a:spcPct val="100000"/>
                        </a:lnSpc>
                        <a:spcAft>
                          <a:spcPct val="0"/>
                        </a:spcAft>
                      </a:pPr>
                      <a:r>
                        <a:rPr lang="zh-CN" altLang="en-US" sz="2000" b="0" kern="100">
                          <a:solidFill>
                            <a:schemeClr val="tx1"/>
                          </a:solidFill>
                          <a:effectLst/>
                          <a:latin typeface="黑体" panose="02010609060101010101" pitchFamily="49" charset="-122"/>
                          <a:ea typeface="黑体" panose="02010609060101010101" pitchFamily="49" charset="-122"/>
                        </a:rPr>
                        <a:t>社</a:t>
                      </a:r>
                      <a:endParaRPr lang="en-US" altLang="zh-CN" sz="2000" b="0" kern="100">
                        <a:solidFill>
                          <a:schemeClr val="tx1"/>
                        </a:solidFill>
                        <a:effectLst/>
                        <a:latin typeface="黑体" panose="02010609060101010101" pitchFamily="49" charset="-122"/>
                        <a:ea typeface="黑体" panose="02010609060101010101" pitchFamily="49" charset="-122"/>
                      </a:endParaRPr>
                    </a:p>
                    <a:p>
                      <a:pPr algn="ctr">
                        <a:lnSpc>
                          <a:spcPct val="100000"/>
                        </a:lnSpc>
                        <a:spcAft>
                          <a:spcPct val="0"/>
                        </a:spcAft>
                      </a:pPr>
                      <a:r>
                        <a:rPr lang="zh-CN" altLang="en-US" sz="2000" b="0" kern="100">
                          <a:solidFill>
                            <a:schemeClr val="tx1"/>
                          </a:solidFill>
                          <a:effectLst/>
                          <a:latin typeface="黑体" panose="02010609060101010101" pitchFamily="49" charset="-122"/>
                          <a:ea typeface="黑体" panose="02010609060101010101" pitchFamily="49" charset="-122"/>
                        </a:rPr>
                        <a:t>会</a:t>
                      </a:r>
                      <a:endParaRPr lang="en-US" altLang="zh-CN" sz="2000" b="0" kern="100">
                        <a:solidFill>
                          <a:schemeClr val="tx1"/>
                        </a:solidFill>
                        <a:effectLst/>
                        <a:latin typeface="黑体" panose="02010609060101010101" pitchFamily="49" charset="-122"/>
                        <a:ea typeface="黑体" panose="02010609060101010101" pitchFamily="49" charset="-122"/>
                      </a:endParaRPr>
                    </a:p>
                    <a:p>
                      <a:pPr algn="ctr">
                        <a:lnSpc>
                          <a:spcPct val="100000"/>
                        </a:lnSpc>
                        <a:spcAft>
                          <a:spcPct val="0"/>
                        </a:spcAft>
                      </a:pPr>
                      <a:r>
                        <a:rPr lang="zh-CN" altLang="en-US" sz="2000" b="0" kern="100">
                          <a:solidFill>
                            <a:schemeClr val="tx1"/>
                          </a:solidFill>
                          <a:effectLst/>
                          <a:latin typeface="黑体" panose="02010609060101010101" pitchFamily="49" charset="-122"/>
                          <a:ea typeface="黑体" panose="02010609060101010101" pitchFamily="49" charset="-122"/>
                        </a:rPr>
                        <a:t>的</a:t>
                      </a:r>
                      <a:endParaRPr lang="en-US" altLang="zh-CN" sz="2000" b="0" kern="100">
                        <a:solidFill>
                          <a:schemeClr val="tx1"/>
                        </a:solidFill>
                        <a:effectLst/>
                        <a:latin typeface="黑体" panose="02010609060101010101" pitchFamily="49" charset="-122"/>
                        <a:ea typeface="黑体" panose="02010609060101010101" pitchFamily="49" charset="-122"/>
                      </a:endParaRPr>
                    </a:p>
                    <a:p>
                      <a:pPr algn="ctr">
                        <a:lnSpc>
                          <a:spcPct val="100000"/>
                        </a:lnSpc>
                        <a:spcAft>
                          <a:spcPct val="0"/>
                        </a:spcAft>
                      </a:pPr>
                      <a:r>
                        <a:rPr lang="zh-CN" altLang="en-US" sz="2000" b="0" kern="100">
                          <a:solidFill>
                            <a:schemeClr val="tx1"/>
                          </a:solidFill>
                          <a:effectLst/>
                          <a:latin typeface="黑体" panose="02010609060101010101" pitchFamily="49" charset="-122"/>
                          <a:ea typeface="黑体" panose="02010609060101010101" pitchFamily="49" charset="-122"/>
                        </a:rPr>
                        <a:t>变</a:t>
                      </a:r>
                      <a:endParaRPr lang="en-US" altLang="zh-CN" sz="2000" b="0" kern="100">
                        <a:solidFill>
                          <a:schemeClr val="tx1"/>
                        </a:solidFill>
                        <a:effectLst/>
                        <a:latin typeface="黑体" panose="02010609060101010101" pitchFamily="49" charset="-122"/>
                        <a:ea typeface="黑体" panose="02010609060101010101" pitchFamily="49" charset="-122"/>
                      </a:endParaRPr>
                    </a:p>
                    <a:p>
                      <a:pPr algn="ctr">
                        <a:lnSpc>
                          <a:spcPct val="100000"/>
                        </a:lnSpc>
                        <a:spcAft>
                          <a:spcPct val="0"/>
                        </a:spcAft>
                      </a:pPr>
                      <a:r>
                        <a:rPr lang="zh-CN" altLang="en-US" sz="2000" b="0" kern="100">
                          <a:solidFill>
                            <a:schemeClr val="tx1"/>
                          </a:solidFill>
                          <a:effectLst/>
                          <a:latin typeface="黑体" panose="02010609060101010101" pitchFamily="49" charset="-122"/>
                          <a:ea typeface="黑体" panose="02010609060101010101" pitchFamily="49" charset="-122"/>
                        </a:rPr>
                        <a:t>革</a:t>
                      </a:r>
                      <a:endParaRPr lang="en-US" altLang="zh-CN" sz="2000" b="0" kern="100">
                        <a:solidFill>
                          <a:schemeClr val="tx1"/>
                        </a:solidFill>
                        <a:effectLst/>
                        <a:latin typeface="黑体" panose="02010609060101010101" pitchFamily="49" charset="-122"/>
                        <a:ea typeface="黑体" panose="02010609060101010101" pitchFamily="49" charset="-122"/>
                      </a:endParaRPr>
                    </a:p>
                    <a:p>
                      <a:pPr algn="ctr">
                        <a:lnSpc>
                          <a:spcPct val="100000"/>
                        </a:lnSpc>
                        <a:spcAft>
                          <a:spcPct val="0"/>
                        </a:spcAft>
                      </a:pPr>
                      <a:r>
                        <a:rPr lang="zh-CN" altLang="en-US" sz="2000" b="0" kern="100">
                          <a:solidFill>
                            <a:schemeClr val="tx1"/>
                          </a:solidFill>
                          <a:effectLst/>
                          <a:latin typeface="黑体" panose="02010609060101010101" pitchFamily="49" charset="-122"/>
                          <a:ea typeface="黑体" panose="02010609060101010101" pitchFamily="49" charset="-122"/>
                        </a:rPr>
                        <a:t>和</a:t>
                      </a:r>
                      <a:endParaRPr lang="en-US" altLang="zh-CN" sz="2000" b="0" kern="100">
                        <a:solidFill>
                          <a:schemeClr val="tx1"/>
                        </a:solidFill>
                        <a:effectLst/>
                        <a:latin typeface="黑体" panose="02010609060101010101" pitchFamily="49" charset="-122"/>
                        <a:ea typeface="黑体" panose="02010609060101010101" pitchFamily="49" charset="-122"/>
                      </a:endParaRPr>
                    </a:p>
                    <a:p>
                      <a:pPr algn="ctr">
                        <a:lnSpc>
                          <a:spcPct val="100000"/>
                        </a:lnSpc>
                        <a:spcAft>
                          <a:spcPct val="0"/>
                        </a:spcAft>
                      </a:pPr>
                      <a:r>
                        <a:rPr lang="zh-CN" altLang="en-US" sz="2000" b="0" kern="100">
                          <a:solidFill>
                            <a:schemeClr val="tx1"/>
                          </a:solidFill>
                          <a:effectLst/>
                          <a:latin typeface="黑体" panose="02010609060101010101" pitchFamily="49" charset="-122"/>
                          <a:ea typeface="黑体" panose="02010609060101010101" pitchFamily="49" charset="-122"/>
                        </a:rPr>
                        <a:t>转</a:t>
                      </a:r>
                      <a:endParaRPr lang="en-US" altLang="zh-CN" sz="2000" b="0" kern="100">
                        <a:solidFill>
                          <a:schemeClr val="tx1"/>
                        </a:solidFill>
                        <a:effectLst/>
                        <a:latin typeface="黑体" panose="02010609060101010101" pitchFamily="49" charset="-122"/>
                        <a:ea typeface="黑体" panose="02010609060101010101" pitchFamily="49" charset="-122"/>
                      </a:endParaRPr>
                    </a:p>
                    <a:p>
                      <a:pPr algn="ctr">
                        <a:lnSpc>
                          <a:spcPct val="100000"/>
                        </a:lnSpc>
                        <a:spcAft>
                          <a:spcPct val="0"/>
                        </a:spcAft>
                      </a:pPr>
                      <a:r>
                        <a:rPr lang="zh-CN" altLang="en-US" sz="2000" b="0" kern="100">
                          <a:solidFill>
                            <a:schemeClr val="tx1"/>
                          </a:solidFill>
                          <a:effectLst/>
                          <a:latin typeface="黑体" panose="02010609060101010101" pitchFamily="49" charset="-122"/>
                          <a:ea typeface="黑体" panose="02010609060101010101" pitchFamily="49" charset="-122"/>
                        </a:rPr>
                        <a:t>型</a:t>
                      </a:r>
                      <a:endParaRPr lang="zh-CN" sz="2000" b="0"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31761" marR="31761" marT="0" marB="0">
                    <a:cell3D prstMaterial="dkEdge">
                      <a:bevel prst="relaxedInset"/>
                      <a:lightRig rig="flood" dir="t"/>
                    </a:cell3D>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80000"/>
                        </a:lnSpc>
                        <a:spcAft>
                          <a:spcPct val="0"/>
                        </a:spcAft>
                      </a:pPr>
                      <a:r>
                        <a:rPr lang="en-US" sz="2000" b="0" kern="100">
                          <a:solidFill>
                            <a:schemeClr val="tx1"/>
                          </a:solidFill>
                          <a:effectLst/>
                          <a:latin typeface="黑体" panose="02010609060101010101" pitchFamily="49" charset="-122"/>
                          <a:ea typeface="黑体" panose="02010609060101010101" pitchFamily="49" charset="-122"/>
                        </a:rPr>
                        <a:t> </a:t>
                      </a:r>
                    </a:p>
                    <a:p>
                      <a:pPr algn="ctr">
                        <a:lnSpc>
                          <a:spcPct val="125000"/>
                        </a:lnSpc>
                        <a:spcAft>
                          <a:spcPct val="0"/>
                        </a:spcAft>
                      </a:pPr>
                      <a:r>
                        <a:rPr lang="zh-CN" altLang="en-US" sz="2000" b="0" kern="100">
                          <a:solidFill>
                            <a:schemeClr val="tx1"/>
                          </a:solidFill>
                          <a:effectLst/>
                          <a:latin typeface="黑体" panose="02010609060101010101" pitchFamily="49" charset="-122"/>
                          <a:ea typeface="黑体" panose="02010609060101010101" pitchFamily="49" charset="-122"/>
                        </a:rPr>
                        <a:t>政治领域</a:t>
                      </a:r>
                      <a:endParaRPr lang="zh-CN" sz="2000" b="0"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31761" marR="31761" marT="0" marB="0">
                    <a:cell3D prstMaterial="dkEdge">
                      <a:bevel prst="relaxedInset"/>
                      <a:lightRig rig="flood" dir="t"/>
                    </a:cell3D>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just">
                        <a:lnSpc>
                          <a:spcPct val="125000"/>
                        </a:lnSpc>
                        <a:spcAft>
                          <a:spcPct val="0"/>
                        </a:spcAft>
                      </a:pPr>
                      <a:r>
                        <a:rPr lang="zh-CN" sz="2000" b="0" kern="100">
                          <a:solidFill>
                            <a:schemeClr val="tx1"/>
                          </a:solidFill>
                          <a:effectLst/>
                          <a:latin typeface="黑体" panose="02010609060101010101" pitchFamily="49" charset="-122"/>
                          <a:ea typeface="黑体" panose="02010609060101010101" pitchFamily="49" charset="-122"/>
                        </a:rPr>
                        <a:t>诸侯争霸，卿室夺权；宗法分封制度解体，君主专制中央集权形成</a:t>
                      </a:r>
                      <a:endParaRPr lang="zh-CN" sz="2000" b="0"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31761" marR="31761" marT="0" marB="0">
                    <a:cell3D prstMaterial="dkEdge">
                      <a:bevel prst="relaxedInset"/>
                      <a:lightRig rig="flood" dir="t"/>
                    </a:cell3D>
                  </a:tcPr>
                </a:tc>
              </a:tr>
              <a:tr h="903853">
                <a:tc vMerge="1">
                  <a:txBody>
                    <a:bodyPr/>
                    <a:lstStyle/>
                    <a:p/>
                  </a:txBody>
                  <a:tcPr/>
                </a:tc>
                <a:tc vMerge="1">
                  <a:txBody>
                    <a:bodyPr/>
                    <a:lstStyle/>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just">
                        <a:lnSpc>
                          <a:spcPct val="125000"/>
                        </a:lnSpc>
                        <a:spcAft>
                          <a:spcPct val="0"/>
                        </a:spcAft>
                      </a:pPr>
                      <a:r>
                        <a:rPr lang="zh-CN" sz="2000" b="0" kern="100">
                          <a:solidFill>
                            <a:schemeClr val="tx1"/>
                          </a:solidFill>
                          <a:effectLst/>
                          <a:latin typeface="黑体" panose="02010609060101010101" pitchFamily="49" charset="-122"/>
                          <a:ea typeface="黑体" panose="02010609060101010101" pitchFamily="49" charset="-122"/>
                        </a:rPr>
                        <a:t>华夏认同，夷夏交融；统一多民族国家奠基，中华民族形成史的重要一步</a:t>
                      </a:r>
                      <a:endParaRPr lang="zh-CN" sz="2000" b="0"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31761" marR="31761" marT="0" marB="0">
                    <a:cell3D prstMaterial="dkEdge">
                      <a:bevel prst="relaxedInset"/>
                      <a:lightRig rig="flood" dir="t"/>
                    </a:cell3D>
                  </a:tcPr>
                </a:tc>
              </a:tr>
              <a:tr h="903853">
                <a:tc vMerge="1">
                  <a:txBody>
                    <a:bodyPr/>
                    <a:lstStyle/>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80000"/>
                        </a:lnSpc>
                        <a:spcAft>
                          <a:spcPct val="0"/>
                        </a:spcAft>
                      </a:pPr>
                      <a:r>
                        <a:rPr lang="zh-CN" altLang="en-US" sz="2000" b="0" kern="100">
                          <a:solidFill>
                            <a:schemeClr val="tx1"/>
                          </a:solidFill>
                          <a:effectLst/>
                          <a:latin typeface="黑体" panose="02010609060101010101" pitchFamily="49" charset="-122"/>
                          <a:ea typeface="黑体" panose="02010609060101010101" pitchFamily="49" charset="-122"/>
                        </a:rPr>
                        <a:t>经济领域</a:t>
                      </a:r>
                      <a:endParaRPr lang="zh-CN" sz="2000" b="0"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31761" marR="31761" marT="0" marB="0">
                    <a:cell3D prstMaterial="dkEdge">
                      <a:bevel prst="relaxedInset"/>
                      <a:lightRig rig="flood" dir="t"/>
                    </a:cell3D>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just">
                        <a:lnSpc>
                          <a:spcPct val="125000"/>
                        </a:lnSpc>
                        <a:spcAft>
                          <a:spcPct val="0"/>
                        </a:spcAft>
                      </a:pPr>
                      <a:r>
                        <a:rPr lang="zh-CN" sz="2000" b="0" kern="100">
                          <a:solidFill>
                            <a:schemeClr val="tx1"/>
                          </a:solidFill>
                          <a:effectLst/>
                          <a:latin typeface="黑体" panose="02010609060101010101" pitchFamily="49" charset="-122"/>
                          <a:ea typeface="黑体" panose="02010609060101010101" pitchFamily="49" charset="-122"/>
                        </a:rPr>
                        <a:t>铁器牛耕，精耕农业；生产力大幅度提高，为社会和政治变革提供经济基础</a:t>
                      </a:r>
                      <a:endParaRPr lang="zh-CN" sz="2000" b="0"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31761" marR="31761" marT="0" marB="0">
                    <a:cell3D prstMaterial="dkEdge">
                      <a:bevel prst="relaxedInset"/>
                      <a:lightRig rig="flood" dir="t"/>
                    </a:cell3D>
                  </a:tcPr>
                </a:tc>
              </a:tr>
              <a:tr h="903853">
                <a:tc vMerge="1">
                  <a:txBody>
                    <a:bodyPr/>
                    <a:lstStyle/>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80000"/>
                        </a:lnSpc>
                        <a:spcAft>
                          <a:spcPct val="0"/>
                        </a:spcAft>
                      </a:pPr>
                      <a:r>
                        <a:rPr lang="zh-CN" altLang="en-US" sz="2000" b="0" kern="100" baseline="0">
                          <a:solidFill>
                            <a:schemeClr val="tx1"/>
                          </a:solidFill>
                          <a:effectLst/>
                          <a:latin typeface="黑体" panose="02010609060101010101" pitchFamily="49" charset="-122"/>
                          <a:ea typeface="黑体" panose="02010609060101010101" pitchFamily="49" charset="-122"/>
                        </a:rPr>
                        <a:t> </a:t>
                      </a:r>
                      <a:r>
                        <a:rPr lang="zh-CN" altLang="en-US" sz="2000" b="0" kern="100">
                          <a:solidFill>
                            <a:schemeClr val="tx1"/>
                          </a:solidFill>
                          <a:effectLst/>
                          <a:latin typeface="黑体" panose="02010609060101010101" pitchFamily="49" charset="-122"/>
                          <a:ea typeface="黑体" panose="02010609060101010101" pitchFamily="49" charset="-122"/>
                        </a:rPr>
                        <a:t>思想领域</a:t>
                      </a:r>
                      <a:r>
                        <a:rPr lang="en-US" sz="2000" b="0" kern="100">
                          <a:solidFill>
                            <a:schemeClr val="tx1"/>
                          </a:solidFill>
                          <a:effectLst/>
                          <a:latin typeface="黑体" panose="02010609060101010101" pitchFamily="49" charset="-122"/>
                          <a:ea typeface="黑体" panose="02010609060101010101" pitchFamily="49" charset="-122"/>
                        </a:rPr>
                        <a:t> </a:t>
                      </a:r>
                      <a:endParaRPr lang="zh-CN" sz="2000" b="0"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31761" marR="31761" marT="0" marB="0">
                    <a:cell3D prstMaterial="dkEdge">
                      <a:bevel prst="relaxedInset"/>
                      <a:lightRig rig="flood" dir="t"/>
                    </a:cell3D>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just">
                        <a:lnSpc>
                          <a:spcPct val="125000"/>
                        </a:lnSpc>
                        <a:spcAft>
                          <a:spcPct val="0"/>
                        </a:spcAft>
                      </a:pPr>
                      <a:r>
                        <a:rPr lang="zh-CN" sz="2000" b="0" kern="100">
                          <a:solidFill>
                            <a:schemeClr val="tx1"/>
                          </a:solidFill>
                          <a:effectLst/>
                          <a:latin typeface="黑体" panose="02010609060101010101" pitchFamily="49" charset="-122"/>
                          <a:ea typeface="黑体" panose="02010609060101010101" pitchFamily="49" charset="-122"/>
                        </a:rPr>
                        <a:t>学术下移，思想繁荣；形成了中国传统主流的思想意识和文化特征</a:t>
                      </a:r>
                      <a:endParaRPr lang="zh-CN" sz="2000" b="0"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31761" marR="31761" marT="0" marB="0">
                    <a:cell3D prstMaterial="dkEdge">
                      <a:bevel prst="relaxedInset"/>
                      <a:lightRig rig="flood" dir="t"/>
                    </a:cell3D>
                  </a:tcPr>
                </a:tc>
              </a:tr>
            </a:tbl>
          </a:graphicData>
        </a:graphic>
      </p:graphicFrame>
      <p:sp>
        <p:nvSpPr>
          <p:cNvPr id="5" name="矩形 4"/>
          <p:cNvSpPr/>
          <p:nvPr/>
        </p:nvSpPr>
        <p:spPr>
          <a:xfrm>
            <a:off x="1872342" y="5450402"/>
            <a:ext cx="8757557" cy="461665"/>
          </a:xfrm>
          <a:prstGeom prst="rect">
            <a:avLst/>
          </a:prstGeom>
        </p:spPr>
        <p:txBody>
          <a:bodyPr wrap="square">
            <a:spAutoFit/>
          </a:bodyPr>
          <a:lstStyle/>
          <a:p>
            <a:pPr algn="ctr"/>
            <a:r>
              <a:rPr lang="zh-CN" altLang="en-US" sz="2400">
                <a:latin typeface="黑体" panose="02010609060101010101" pitchFamily="49" charset="-122"/>
                <a:ea typeface="黑体" panose="02010609060101010101" pitchFamily="49" charset="-122"/>
              </a:rPr>
              <a:t>春秋战国的变革为秦统一多民族国家的建立奠定了坚实的</a:t>
            </a:r>
            <a:r>
              <a:rPr lang="zh-CN" altLang="en-US" sz="2400" smtClean="0">
                <a:latin typeface="黑体" panose="02010609060101010101" pitchFamily="49" charset="-122"/>
                <a:ea typeface="黑体" panose="02010609060101010101" pitchFamily="49" charset="-122"/>
              </a:rPr>
              <a:t>基础。</a:t>
            </a:r>
            <a:endParaRPr lang="zh-CN" altLang="en-US" sz="2400">
              <a:latin typeface="黑体" panose="02010609060101010101" pitchFamily="49" charset="-122"/>
              <a:ea typeface="黑体" panose="02010609060101010101" pitchFamily="49" charset="-122"/>
            </a:endParaRPr>
          </a:p>
        </p:txBody>
      </p:sp>
      <p:pic>
        <p:nvPicPr>
          <p:cNvPr id="6" name="New picture"/>
          <p:cNvPicPr/>
          <p:nvPr/>
        </p:nvPicPr>
        <p:blipFill>
          <a:blip r:embed="rId3"/>
          <a:stretch>
            <a:fillRect/>
          </a:stretch>
        </p:blipFill>
        <p:spPr>
          <a:xfrm>
            <a:off x="12484100" y="11417300"/>
            <a:ext cx="342900" cy="241300"/>
          </a:xfrm>
          <a:prstGeom prst="cube">
            <a:avLst/>
          </a:prstGeom>
        </p:spPr>
      </p:pic>
      <p:pic>
        <p:nvPicPr>
          <p:cNvPr id="7" name="New picture"/>
          <p:cNvPicPr/>
          <p:nvPr/>
        </p:nvPicPr>
        <p:blipFill>
          <a:blip r:embed="rId4"/>
          <a:stretch>
            <a:fillRect/>
          </a:stretch>
        </p:blipFill>
        <p:spPr>
          <a:xfrm>
            <a:off x="11442700" y="10350500"/>
            <a:ext cx="3429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p="http://schemas.openxmlformats.org/presentationml/2006/main">
  <p:tag name="KSO_WM_BEAUTIFY_FLAG" val="#wm#"/>
  <p:tag name="KSO_WM_SLIDE_ID" val="custom20187308_1"/>
  <p:tag name="KSO_WM_SLIDE_INDEX" val="1"/>
  <p:tag name="KSO_WM_SLIDE_ITEM_CNT" val="2"/>
  <p:tag name="KSO_WM_SLIDE_LAYOUT" val="a_b"/>
  <p:tag name="KSO_WM_SLIDE_LAYOUT_CNT" val="1_1"/>
  <p:tag name="KSO_WM_SLIDE_SUBTYPE" val="pureTxt"/>
  <p:tag name="KSO_WM_SLIDE_TYPE" val="title"/>
  <p:tag name="KSO_WM_TAG_VERSION" val="1.0"/>
  <p:tag name="KSO_WM_TEMPLATE_CATEGORY" val="custom"/>
  <p:tag name="KSO_WM_TEMPLATE_INDEX" val="20187308"/>
  <p:tag name="KSO_WM_TEMPLATE_THUMBS_INDEX" val="1、2、3、6、8、10、11、12、15"/>
</p:tagLst>
</file>

<file path=ppt/tags/tag2.xml><?xml version="1.0" encoding="utf-8"?>
<p:tagLst xmlns:p="http://schemas.openxmlformats.org/presentationml/2006/main">
  <p:tag name="KSO_WM_BEAUTIFY_FLAG" val="#wm#"/>
  <p:tag name="KSO_WM_SLIDE_ID" val="custom20187308_1"/>
  <p:tag name="KSO_WM_SLIDE_INDEX" val="1"/>
  <p:tag name="KSO_WM_SLIDE_ITEM_CNT" val="2"/>
  <p:tag name="KSO_WM_SLIDE_LAYOUT" val="a_b"/>
  <p:tag name="KSO_WM_SLIDE_LAYOUT_CNT" val="1_1"/>
  <p:tag name="KSO_WM_SLIDE_SUBTYPE" val="pureTxt"/>
  <p:tag name="KSO_WM_SLIDE_TYPE" val="title"/>
  <p:tag name="KSO_WM_TAG_VERSION" val="1.0"/>
  <p:tag name="KSO_WM_TEMPLATE_CATEGORY" val="custom"/>
  <p:tag name="KSO_WM_TEMPLATE_INDEX" val="20187308"/>
  <p:tag name="KSO_WM_TEMPLATE_THUMBS_INDEX" val="1、2、3、6、8、10、11、12、15"/>
</p:tagLst>
</file>

<file path=ppt/tags/tag3.xml><?xml version="1.0" encoding="utf-8"?>
<p:tagLst xmlns:p="http://schemas.openxmlformats.org/presentationml/2006/main">
  <p:tag name="KSO_WM_UNIT_TABLE_BEAUTIFY" val="smartTable{bf44fb10-c344-4227-a758-81ba813845ce}"/>
</p:tagLst>
</file>

<file path=ppt/tags/tag4.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Times New Roman"/>
        <a:ea typeface="宋体"/>
        <a:cs typeface="Arial"/>
      </a:majorFont>
      <a:minorFont>
        <a:latin typeface="Calibri"/>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wrap="square">
        <a:spAutoFit/>
      </a:bodyPr>
      <a:lstStyle>
        <a:defPPr algn="just">
          <a:lnSpc>
            <a:spcPct val="150000"/>
          </a:lnSpc>
          <a:spcAft>
            <a:spcPts val="0"/>
          </a:spcAft>
          <a:defRPr sz="2400" kern="100" dirty="0" smtClean="0">
            <a:latin typeface="黑体" panose="02010609060101010101" pitchFamily="49" charset="-122"/>
            <a:ea typeface="黑体" panose="02010609060101010101" pitchFamily="49" charset="-122"/>
            <a:cs typeface="Times New Roman" panose="02020603050405020304" pitchFamily="18" charset="0"/>
          </a:defRPr>
        </a:defPPr>
      </a:lstStyle>
      <a:style>
        <a:lnRef idx="2">
          <a:schemeClr val="dk1"/>
        </a:lnRef>
        <a:fillRef idx="1">
          <a:schemeClr val="lt1"/>
        </a:fillRef>
        <a:effectRef idx="0">
          <a:schemeClr val="dk1"/>
        </a:effectRef>
        <a:fontRef idx="minor">
          <a:schemeClr val="dk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232</Paragraphs>
  <Slides>30</Slides>
  <Notes>25</Notes>
  <TotalTime>0</TotalTime>
  <HiddenSlides>0</HiddenSlides>
  <MMClips>0</MMClips>
  <ScaleCrop>0</ScaleCrop>
  <HeadingPairs>
    <vt:vector baseType="variant" size="4">
      <vt:variant>
        <vt:lpstr>Theme</vt:lpstr>
      </vt:variant>
      <vt:variant>
        <vt:i4>1</vt:i4>
      </vt:variant>
      <vt:variant>
        <vt:lpstr>Slide Titles</vt:lpstr>
      </vt:variant>
      <vt:variant>
        <vt:i4>30</vt:i4>
      </vt:variant>
    </vt:vector>
  </HeadingPairs>
  <TitlesOfParts>
    <vt:vector baseType="lpstr" size="31">
      <vt:lpstr>Office 主题</vt:lpstr>
      <vt:lpstr>Slide 1</vt:lpstr>
      <vt:lpstr>一、列国纷争与华夏认同</vt:lpstr>
      <vt:lpstr>Slide 3</vt:lpstr>
      <vt:lpstr>一、列国纷争与华夏认同</vt:lpstr>
      <vt:lpstr>一、列国纷争与华夏认同</vt:lpstr>
      <vt:lpstr>一、列国纷争与华夏认同</vt:lpstr>
      <vt:lpstr>Slide 7</vt:lpstr>
      <vt:lpstr>民族交融，华夏认同。</vt:lpstr>
      <vt:lpstr>一、列国纷争与华夏认同</vt:lpstr>
      <vt:lpstr>一、列国纷争与华夏认同</vt:lpstr>
      <vt:lpstr>Slide 11</vt:lpstr>
      <vt:lpstr>二、经济发展与变法运动</vt:lpstr>
      <vt:lpstr>二、经济发展与变法运动</vt:lpstr>
      <vt:lpstr>二、经济发展与变法运动</vt:lpstr>
      <vt:lpstr>Slide 15</vt:lpstr>
      <vt:lpstr>二、经济发展与变法运动</vt:lpstr>
      <vt:lpstr>二、经济发展与变法运动</vt:lpstr>
      <vt:lpstr>二、经济发展与变法运动</vt:lpstr>
      <vt:lpstr>二、经济发展与变法运动</vt:lpstr>
      <vt:lpstr>三、百家争鸣</vt:lpstr>
      <vt:lpstr>四、百家争鸣</vt:lpstr>
      <vt:lpstr>四、百家争鸣</vt:lpstr>
      <vt:lpstr>Slide 23</vt:lpstr>
      <vt:lpstr>Slide 24</vt:lpstr>
      <vt:lpstr>Slide 25</vt:lpstr>
      <vt:lpstr>Slide 26</vt:lpstr>
      <vt:lpstr>四、百家争鸣</vt:lpstr>
      <vt:lpstr>Slide 28</vt:lpstr>
      <vt:lpstr>Slide 29</vt:lpstr>
      <vt:lpstr>课堂小结</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2020-10-01T11:00:52.040</cp:lastPrinted>
  <dcterms:created xsi:type="dcterms:W3CDTF">2020-10-01T11:00:52Z</dcterms:created>
  <dcterms:modified xsi:type="dcterms:W3CDTF">2020-10-01T03:00:58Z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