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handoutMasterIdLst>
    <p:handoutMasterId r:id="rId4"/>
  </p:handoutMasterIdLst>
  <p:sldIdLst>
    <p:sldId id="515" r:id="rId5"/>
    <p:sldId id="553" r:id="rId6"/>
    <p:sldId id="335" r:id="rId7"/>
    <p:sldId id="470" r:id="rId8"/>
    <p:sldId id="471" r:id="rId9"/>
    <p:sldId id="527" r:id="rId10"/>
    <p:sldId id="516" r:id="rId11"/>
    <p:sldId id="494" r:id="rId12"/>
    <p:sldId id="497" r:id="rId13"/>
    <p:sldId id="495" r:id="rId14"/>
    <p:sldId id="524" r:id="rId15"/>
    <p:sldId id="513" r:id="rId16"/>
    <p:sldId id="546" r:id="rId17"/>
    <p:sldId id="547" r:id="rId18"/>
    <p:sldId id="548" r:id="rId19"/>
    <p:sldId id="549" r:id="rId20"/>
    <p:sldId id="550" r:id="rId21"/>
    <p:sldId id="551" r:id="rId22"/>
    <p:sldId id="552" r:id="rId23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admin" initials="a" lastIdx="0" clrIdx="0"/>
  <p:cmAuthor id="2" name="王鹏皓" initials="王" lastIdx="0" clrIdx="0"/>
  <p:cmAuthor id="3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tags" Target="tags/tag6.xml" /><Relationship Id="rId25" Type="http://schemas.openxmlformats.org/officeDocument/2006/relationships/presProps" Target="presProps.xml" /><Relationship Id="rId26" Type="http://schemas.openxmlformats.org/officeDocument/2006/relationships/viewProps" Target="viewProps.xml" /><Relationship Id="rId27" Type="http://schemas.openxmlformats.org/officeDocument/2006/relationships/theme" Target="theme/theme1.xml" /><Relationship Id="rId28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handoutMaster" Target="handoutMasters/handout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10BD98-4597-49C0-9B51-420F06C16B7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8E0F9F-218E-4345-9100-3760E8344D50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AA2FD-0F17-4924-9B9F-CA63880741EA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AA2FD-0F17-4924-9B9F-CA63880741EA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AA2FD-0F17-4924-9B9F-CA63880741EA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0EB5C-24B1-4869-AFC6-058737BB3DF9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D5792-2BB8-4BFB-A5F4-C780D65639D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F5372-45F5-4924-A22E-CD2823980A7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D5792-2BB8-4BFB-A5F4-C780D65639D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F5372-45F5-4924-A22E-CD2823980A7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D5792-2BB8-4BFB-A5F4-C780D65639D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F5372-45F5-4924-A22E-CD2823980A7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D5792-2BB8-4BFB-A5F4-C780D65639D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F5372-45F5-4924-A22E-CD2823980A7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D5792-2BB8-4BFB-A5F4-C780D65639D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F5372-45F5-4924-A22E-CD2823980A7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D5792-2BB8-4BFB-A5F4-C780D65639D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F5372-45F5-4924-A22E-CD2823980A7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D5792-2BB8-4BFB-A5F4-C780D65639D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F5372-45F5-4924-A22E-CD2823980A7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D5792-2BB8-4BFB-A5F4-C780D65639D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F5372-45F5-4924-A22E-CD2823980A7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D5792-2BB8-4BFB-A5F4-C780D65639D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F5372-45F5-4924-A22E-CD2823980A7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D5792-2BB8-4BFB-A5F4-C780D65639D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F5372-45F5-4924-A22E-CD2823980A7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D5792-2BB8-4BFB-A5F4-C780D65639D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F5372-45F5-4924-A22E-CD2823980A7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D5792-2BB8-4BFB-A5F4-C780D65639D4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3F5372-45F5-4924-A22E-CD2823980A77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7.jpeg" /><Relationship Id="rId4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Relationship Id="rId3" Type="http://schemas.openxmlformats.org/officeDocument/2006/relationships/tags" Target="../tags/tag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14.png" /><Relationship Id="rId5" Type="http://schemas.openxmlformats.org/officeDocument/2006/relationships/tags" Target="../tags/tag3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tags" Target="../tags/tag4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5.png" /><Relationship Id="rId4" Type="http://schemas.openxmlformats.org/officeDocument/2006/relationships/image" Target="../media/image16.jpeg" /><Relationship Id="rId5" Type="http://schemas.openxmlformats.org/officeDocument/2006/relationships/image" Target="../media/image17.png" /><Relationship Id="rId6" Type="http://schemas.openxmlformats.org/officeDocument/2006/relationships/image" Target="../media/image1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18.png" /><Relationship Id="rId5" Type="http://schemas.openxmlformats.org/officeDocument/2006/relationships/image" Target="../media/image19.png" /><Relationship Id="rId6" Type="http://schemas.openxmlformats.org/officeDocument/2006/relationships/tags" Target="../tags/tag5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31367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CN" altLang="en-US" sz="6000" b="1">
                <a:latin typeface="华文行楷" panose="02010800040101010101" pitchFamily="2" charset="-122"/>
                <a:ea typeface="华文行楷" panose="02010800040101010101" pitchFamily="2" charset="-122"/>
              </a:rPr>
              <a:t>第</a:t>
            </a:r>
            <a:r>
              <a:rPr lang="en-US" altLang="zh-CN" sz="6000" b="1">
                <a:latin typeface="华文行楷" panose="02010800040101010101" pitchFamily="2" charset="-122"/>
                <a:ea typeface="华文行楷" panose="02010800040101010101" pitchFamily="2" charset="-122"/>
              </a:rPr>
              <a:t>9</a:t>
            </a:r>
            <a:r>
              <a:rPr lang="zh-CN" altLang="en-US" sz="6000" b="1">
                <a:latin typeface="华文行楷" panose="02010800040101010101" pitchFamily="2" charset="-122"/>
                <a:ea typeface="华文行楷" panose="02010800040101010101" pitchFamily="2" charset="-122"/>
              </a:rPr>
              <a:t>课  两宋的政治与军事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一</a:t>
                </a:r>
                <a:r>
                  <a:rPr kumimoji="0" lang="zh-CN" altLang="en-US" sz="3600" b="1" i="0" u="none" strike="noStrike" kern="1200" cap="none" spc="50" normalizeH="0" baseline="0" noProof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、宋初中央集权的加强</a:t>
                </a:r>
                <a:endParaRPr kumimoji="0" lang="zh-CN" altLang="en-US" sz="3600" b="1" i="0" u="none" strike="noStrike" kern="1200" cap="none" spc="50" normalizeH="0" baseline="0" noProof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14744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背景</a:t>
            </a:r>
          </a:p>
        </p:txBody>
      </p:sp>
      <p:sp>
        <p:nvSpPr>
          <p:cNvPr id="5" name="Text Box 13"/>
          <p:cNvSpPr txBox="1"/>
          <p:nvPr/>
        </p:nvSpPr>
        <p:spPr>
          <a:xfrm>
            <a:off x="1079500" y="1875790"/>
            <a:ext cx="9945370" cy="737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zh-CN" altLang="en-US" sz="28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(1)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赵匡胤发动兵变夺取帝位，建立宋朝。【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960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年】</a:t>
            </a:r>
            <a:endParaRPr lang="zh-CN" altLang="en-US" sz="28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8570" y="2870200"/>
            <a:ext cx="6211570" cy="33972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3820" y="2891155"/>
            <a:ext cx="2595880" cy="3395980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8" name="直接连接符 2"/>
          <p:cNvCxnSpPr/>
          <p:nvPr/>
        </p:nvCxnSpPr>
        <p:spPr>
          <a:xfrm>
            <a:off x="326671" y="1736223"/>
            <a:ext cx="3586306" cy="0"/>
          </a:xfrm>
          <a:prstGeom prst="line">
            <a:avLst/>
          </a:prstGeom>
          <a:ln w="9525" cap="flat" cmpd="sng" algn="ctr">
            <a:solidFill>
              <a:srgbClr val="F3E0C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885105" y="4773358"/>
            <a:ext cx="9512517" cy="4616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>
                <a:latin typeface="江西拙楷" panose="02010600040101010101" pitchFamily="2" charset="-122"/>
                <a:ea typeface="江西拙楷" panose="02010600040101010101" pitchFamily="2" charset="-122"/>
              </a:rPr>
              <a:t>思考：  赵普指出北宋立国之初面临什么问题？给了什么解决策略？</a:t>
            </a:r>
            <a:endParaRPr lang="en-US" altLang="zh-CN" sz="2400"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85105" y="1032513"/>
            <a:ext cx="6247215" cy="3108543"/>
          </a:xfrm>
          <a:prstGeom prst="rect">
            <a:avLst/>
          </a:prstGeom>
          <a:noFill/>
          <a:ln w="25400">
            <a:solidFill>
              <a:srgbClr val="6633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（宋太祖）：“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……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吾欲息天下兵，为国家计长久，其道何如？”。</a:t>
            </a:r>
            <a:endParaRPr lang="en-US" altLang="zh-CN" sz="280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（赵）普回答：“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……</a:t>
            </a:r>
            <a:r>
              <a:rPr lang="zh-CN" altLang="en-US" sz="280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方镇太重，君弱臣强而已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。今欲治之，惟</a:t>
            </a:r>
            <a:r>
              <a:rPr lang="zh-CN" altLang="en-US" sz="280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稍夺其权，制其钱粮，收其精兵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，则天下自安矣。”</a:t>
            </a:r>
          </a:p>
          <a:p>
            <a:pPr algn="r"/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                                                                                      ——《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续资治通鉴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endParaRPr lang="zh-CN" altLang="en-US" sz="28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1015" y="1032513"/>
            <a:ext cx="2463892" cy="3108543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2525082" y="118687"/>
            <a:ext cx="7345679" cy="6451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50" normalizeH="0" baseline="0" noProof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一</a:t>
            </a:r>
            <a:r>
              <a:rPr kumimoji="0" lang="zh-CN" altLang="en-US" sz="3600" b="1" i="0" u="none" strike="noStrike" kern="1200" cap="none" spc="50" normalizeH="0" baseline="0" noProof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、宋初中央集权的加强</a:t>
            </a:r>
            <a:endParaRPr kumimoji="0" lang="zh-CN" altLang="en-US" sz="3600" b="1" i="0" u="none" strike="noStrike" kern="1200" cap="none" spc="50" normalizeH="0" baseline="0" noProof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" name="文本框 12"/>
          <p:cNvSpPr txBox="1"/>
          <p:nvPr/>
        </p:nvSpPr>
        <p:spPr>
          <a:xfrm>
            <a:off x="4603635" y="2282571"/>
            <a:ext cx="2048927" cy="523220"/>
          </a:xfrm>
          <a:prstGeom prst="rect">
            <a:avLst/>
          </a:prstGeom>
          <a:noFill/>
          <a:ln w="25400">
            <a:solidFill>
              <a:srgbClr val="6633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集权于中央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99772" y="1029749"/>
            <a:ext cx="10689159" cy="954107"/>
          </a:xfrm>
          <a:prstGeom prst="rect">
            <a:avLst/>
          </a:prstGeom>
          <a:solidFill>
            <a:srgbClr val="F1EFEA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自主学习：  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阅读教材第一子目，思考宋朝为了加强中央集权采取了哪些措施？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0" y="0"/>
            <a:ext cx="12191980" cy="6858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/>
          <p:nvPr/>
        </p:nvCxnSpPr>
        <p:spPr>
          <a:xfrm>
            <a:off x="406886" y="823031"/>
            <a:ext cx="3586306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499772" y="146259"/>
            <a:ext cx="4674235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一、宋初中央集权的加强</a:t>
            </a:r>
          </a:p>
        </p:txBody>
      </p:sp>
      <p:graphicFrame>
        <p:nvGraphicFramePr>
          <p:cNvPr id="12" name="表格 17"/>
          <p:cNvGraphicFramePr>
            <a:graphicFrameLocks noGrp="1"/>
          </p:cNvGraphicFramePr>
          <p:nvPr/>
        </p:nvGraphicFramePr>
        <p:xfrm>
          <a:off x="1446231" y="2876957"/>
          <a:ext cx="8128000" cy="3270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941"/>
                <a:gridCol w="4616059"/>
              </a:tblGrid>
              <a:tr h="89283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措施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表现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81103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稍夺其权</a:t>
                      </a:r>
                      <a:endParaRPr lang="zh-CN" altLang="en-US" sz="2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81898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制其钱粮</a:t>
                      </a:r>
                      <a:endParaRPr lang="zh-CN" altLang="en-US" sz="2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74742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收其精兵</a:t>
                      </a:r>
                      <a:endParaRPr lang="zh-CN" altLang="en-US" sz="2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191980" cy="6858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" name="直接连接符 11"/>
          <p:cNvCxnSpPr/>
          <p:nvPr/>
        </p:nvCxnSpPr>
        <p:spPr>
          <a:xfrm>
            <a:off x="501600" y="869531"/>
            <a:ext cx="3586306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4" name="文本框 10"/>
          <p:cNvSpPr txBox="1"/>
          <p:nvPr/>
        </p:nvSpPr>
        <p:spPr>
          <a:xfrm>
            <a:off x="2153039" y="2930574"/>
            <a:ext cx="1828800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分散相权</a:t>
            </a:r>
          </a:p>
        </p:txBody>
      </p:sp>
      <p:sp>
        <p:nvSpPr>
          <p:cNvPr id="13" name="文本框 10"/>
          <p:cNvSpPr txBox="1"/>
          <p:nvPr/>
        </p:nvSpPr>
        <p:spPr>
          <a:xfrm>
            <a:off x="8358818" y="2852984"/>
            <a:ext cx="1524773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分散军权</a:t>
            </a:r>
          </a:p>
        </p:txBody>
      </p:sp>
      <p:graphicFrame>
        <p:nvGraphicFramePr>
          <p:cNvPr id="21" name="表格 17"/>
          <p:cNvGraphicFramePr>
            <a:graphicFrameLocks noGrp="1"/>
          </p:cNvGraphicFramePr>
          <p:nvPr/>
        </p:nvGraphicFramePr>
        <p:xfrm>
          <a:off x="323815" y="3392239"/>
          <a:ext cx="5721092" cy="3270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1310"/>
                <a:gridCol w="3449782"/>
              </a:tblGrid>
              <a:tr h="89283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机构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职能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81103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/>
                        <a:t>中书门下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81898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/>
                        <a:t>枢密院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74742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/>
                        <a:t>三司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3" name="文本框 22"/>
          <p:cNvSpPr txBox="1"/>
          <p:nvPr/>
        </p:nvSpPr>
        <p:spPr>
          <a:xfrm>
            <a:off x="615109" y="987461"/>
            <a:ext cx="10689159" cy="954107"/>
          </a:xfrm>
          <a:prstGeom prst="rect">
            <a:avLst/>
          </a:prstGeom>
          <a:solidFill>
            <a:srgbClr val="F1EFEA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自主学习：  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阅读教材第一子目，思考宋朝为了加强皇权采取了哪些措施？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25" name="表格 17"/>
          <p:cNvGraphicFramePr>
            <a:graphicFrameLocks noGrp="1"/>
          </p:cNvGraphicFramePr>
          <p:nvPr/>
        </p:nvGraphicFramePr>
        <p:xfrm>
          <a:off x="6368722" y="3419248"/>
          <a:ext cx="5721092" cy="24512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1310"/>
                <a:gridCol w="3449782"/>
              </a:tblGrid>
              <a:tr h="89283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机构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>
                          <a:solidFill>
                            <a:schemeClr val="tx1"/>
                          </a:solidFill>
                        </a:rPr>
                        <a:t>职能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81103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/>
                        <a:t>枢密院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74742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/>
                        <a:t>三衙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7" name="文本框 10"/>
          <p:cNvSpPr txBox="1"/>
          <p:nvPr/>
        </p:nvSpPr>
        <p:spPr>
          <a:xfrm>
            <a:off x="5114174" y="2153803"/>
            <a:ext cx="2184401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集权于皇帝</a:t>
            </a:r>
          </a:p>
        </p:txBody>
      </p:sp>
      <p:sp>
        <p:nvSpPr>
          <p:cNvPr id="29" name="右中括号 28"/>
          <p:cNvSpPr/>
          <p:nvPr/>
        </p:nvSpPr>
        <p:spPr>
          <a:xfrm rot="5400000" flipH="1">
            <a:off x="5844043" y="-88298"/>
            <a:ext cx="313561" cy="5721093"/>
          </a:xfrm>
          <a:prstGeom prst="rightBracket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323815" y="240194"/>
            <a:ext cx="4674235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一、宋初中央集权的加强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8" name="直接连接符 2"/>
          <p:cNvCxnSpPr/>
          <p:nvPr/>
        </p:nvCxnSpPr>
        <p:spPr>
          <a:xfrm>
            <a:off x="326671" y="1736223"/>
            <a:ext cx="3586306" cy="0"/>
          </a:xfrm>
          <a:prstGeom prst="line">
            <a:avLst/>
          </a:prstGeom>
          <a:ln w="9525" cap="flat" cmpd="sng" algn="ctr">
            <a:solidFill>
              <a:srgbClr val="F3E0C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91688" y="232048"/>
            <a:ext cx="4674235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一、宋初中央集权的加强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148980" y="3663660"/>
            <a:ext cx="9587374" cy="9541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0" i="0">
                <a:solidFill>
                  <a:srgbClr val="191919"/>
                </a:solidFill>
                <a:effectLst/>
                <a:latin typeface="PingFang SC"/>
              </a:rPr>
              <a:t>        </a:t>
            </a:r>
            <a:r>
              <a:rPr lang="zh-CN" altLang="en-US" sz="2800" b="0" i="0">
                <a:solidFill>
                  <a:srgbClr val="191919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材料三：华夏民族之</a:t>
            </a:r>
            <a:r>
              <a:rPr lang="zh-CN" altLang="en-US" sz="2800" b="0" i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文化</a:t>
            </a:r>
            <a:r>
              <a:rPr lang="zh-CN" altLang="en-US" sz="2800" b="0" i="0">
                <a:solidFill>
                  <a:srgbClr val="191919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，历数千载之演进，而造极于赵宋之世。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  ——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陈寅恪：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邓广铭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&lt;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宋史职官志考正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&gt;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序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148980" y="1043725"/>
            <a:ext cx="9587374" cy="95410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材料一：这些措施有效地预防了内部动乱，巩固了国家的</a:t>
            </a:r>
            <a:r>
              <a:rPr lang="zh-CN" altLang="en-US" sz="280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统一和安定</a:t>
            </a:r>
            <a:r>
              <a:rPr lang="en-US" altLang="zh-CN" sz="2800" b="0" i="0">
                <a:solidFill>
                  <a:srgbClr val="191919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……</a:t>
            </a:r>
            <a:r>
              <a:rPr lang="zh-CN" altLang="en-US" sz="280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——《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中外历史纲要（上）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第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50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页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    </a:t>
            </a:r>
            <a:endParaRPr lang="zh-CN" altLang="en-US" sz="28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48980" y="2167109"/>
            <a:ext cx="9587374" cy="138499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0" i="0">
                <a:solidFill>
                  <a:srgbClr val="191919"/>
                </a:solidFill>
                <a:effectLst/>
                <a:latin typeface="PingFang SC"/>
              </a:rPr>
              <a:t>        </a:t>
            </a:r>
            <a:r>
              <a:rPr lang="zh-CN" altLang="en-US" sz="2800" b="0" i="0">
                <a:solidFill>
                  <a:srgbClr val="191919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材料二：宋朝的</a:t>
            </a:r>
            <a:r>
              <a:rPr lang="zh-CN" altLang="en-US" sz="2800" b="0" i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农业</a:t>
            </a:r>
            <a:r>
              <a:rPr lang="zh-CN" altLang="en-US" sz="2800" b="0" i="0">
                <a:solidFill>
                  <a:srgbClr val="191919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发展成就突出。</a:t>
            </a:r>
            <a:r>
              <a:rPr lang="en-US" altLang="zh-CN" sz="2800" b="0" i="0">
                <a:solidFill>
                  <a:srgbClr val="191919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……</a:t>
            </a:r>
            <a:r>
              <a:rPr lang="zh-CN" altLang="en-US" sz="2800" b="0" i="0">
                <a:solidFill>
                  <a:srgbClr val="191919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宋朝是中国古代</a:t>
            </a:r>
            <a:r>
              <a:rPr lang="zh-CN" altLang="en-US" sz="2800" b="0" i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商品经济</a:t>
            </a:r>
            <a:r>
              <a:rPr lang="zh-CN" altLang="en-US" sz="2800" b="0" i="0">
                <a:solidFill>
                  <a:srgbClr val="191919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发展的一个高峰。</a:t>
            </a:r>
            <a:endParaRPr lang="en-US" altLang="zh-CN" sz="2800" b="0" i="0">
              <a:solidFill>
                <a:srgbClr val="191919"/>
              </a:solidFill>
              <a:effectLst/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r"/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——《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中外历史纲要（上）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第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60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61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页</a:t>
            </a:r>
            <a:endParaRPr lang="en-US" altLang="zh-CN" sz="28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10523" y="4888989"/>
            <a:ext cx="6388134" cy="5232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思考：上述三则材料是什么关系？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    </a:t>
            </a:r>
            <a:endParaRPr lang="zh-CN" altLang="en-US" sz="28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611043" y="5608618"/>
            <a:ext cx="8417943" cy="95410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政治的稳定，为经济的发展创造了条件；</a:t>
            </a:r>
            <a:endParaRPr lang="en-US" altLang="zh-CN" sz="280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经济的发展，又为文化的繁荣奠定了基础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8" name="直接连接符 2"/>
          <p:cNvCxnSpPr/>
          <p:nvPr/>
        </p:nvCxnSpPr>
        <p:spPr>
          <a:xfrm>
            <a:off x="326671" y="1736223"/>
            <a:ext cx="3586306" cy="0"/>
          </a:xfrm>
          <a:prstGeom prst="line">
            <a:avLst/>
          </a:prstGeom>
          <a:ln w="9525" cap="flat" cmpd="sng" algn="ctr">
            <a:solidFill>
              <a:srgbClr val="F3E0C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91688" y="232048"/>
            <a:ext cx="1816100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积贫积弱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9251" y="1916654"/>
            <a:ext cx="4999307" cy="4351338"/>
          </a:xfrm>
          <a:prstGeom prst="rect">
            <a:avLst/>
          </a:prstGeom>
        </p:spPr>
      </p:pic>
      <p:sp>
        <p:nvSpPr>
          <p:cNvPr id="10" name="标题 1"/>
          <p:cNvSpPr>
            <a:spLocks noGrp="1"/>
          </p:cNvSpPr>
          <p:nvPr>
            <p:ph type="title"/>
          </p:nvPr>
        </p:nvSpPr>
        <p:spPr>
          <a:xfrm>
            <a:off x="3189096" y="1039878"/>
            <a:ext cx="6312237" cy="767556"/>
          </a:xfrm>
        </p:spPr>
        <p:txBody>
          <a:bodyPr>
            <a:normAutofit/>
          </a:bodyPr>
          <a:lstStyle/>
          <a:p>
            <a:r>
              <a:rPr lang="zh-CN" altLang="en-US" sz="3600" b="1"/>
              <a:t>雍熙北伐：宋太宗三路伐辽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图片包含 游戏机, 花&#10;&#10;描述已自动生成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>
            <a:fillRect/>
          </a:stretch>
        </p:blipFill>
        <p:spPr>
          <a:xfrm>
            <a:off x="0" y="64035"/>
            <a:ext cx="12192000" cy="685671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0"/>
            <a:ext cx="12191980" cy="6858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956" y="890777"/>
            <a:ext cx="7831667" cy="4784957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3740930" y="1966750"/>
            <a:ext cx="4169424" cy="1200329"/>
          </a:xfrm>
          <a:prstGeom prst="rect">
            <a:avLst/>
          </a:prstGeom>
          <a:solidFill>
            <a:schemeClr val="bg1"/>
          </a:solidFill>
          <a:ln w="25400">
            <a:solidFill>
              <a:srgbClr val="7E7148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澶渊之盟：</a:t>
            </a:r>
            <a:endParaRPr lang="en-US" altLang="zh-CN" sz="2400" b="1"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pPr algn="ctr"/>
            <a:r>
              <a:rPr lang="en-US" altLang="zh-CN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 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宋辽约为兄弟之国</a:t>
            </a:r>
            <a:endParaRPr lang="en-US" altLang="zh-CN" sz="2400" b="1"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pPr algn="ctr"/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宋每年给辽岁币</a:t>
            </a:r>
            <a:r>
              <a:rPr lang="en-US" altLang="zh-CN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30</a:t>
            </a:r>
            <a:r>
              <a:rPr lang="zh-CN" altLang="en-US" sz="2400" b="1">
                <a:latin typeface="江西拙楷" panose="02010600040101010101" pitchFamily="2" charset="-122"/>
                <a:ea typeface="江西拙楷" panose="02010600040101010101" pitchFamily="2" charset="-122"/>
              </a:rPr>
              <a:t>万匹两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91688" y="232048"/>
            <a:ext cx="1816100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积贫积弱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336295"/>
            <a:ext cx="5257800" cy="3983128"/>
          </a:xfrm>
          <a:ln w="28575">
            <a:solidFill>
              <a:srgbClr val="FF0000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zh-CN" altLang="en-US" b="1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      仁宗朝 三次宋夏战争</a:t>
            </a:r>
            <a:endParaRPr lang="en-US" altLang="zh-CN" b="1" i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US" altLang="zh-CN">
                <a:solidFill>
                  <a:srgbClr val="333333"/>
                </a:solidFill>
                <a:latin typeface="Arial" panose="020b0604020202020204" pitchFamily="34" charset="0"/>
              </a:rPr>
              <a:t>    </a:t>
            </a:r>
            <a:r>
              <a:rPr lang="zh-CN" altLang="en-US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宝元二年（</a:t>
            </a:r>
            <a:r>
              <a:rPr lang="en-US" altLang="zh-CN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1040</a:t>
            </a:r>
            <a:r>
              <a:rPr lang="zh-CN" altLang="en-US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年）三川口之战 </a:t>
            </a:r>
            <a:r>
              <a:rPr lang="zh-CN" altLang="en-US" b="1" i="0" u="sng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宋军大败</a:t>
            </a:r>
            <a:endParaRPr lang="en-US" altLang="zh-CN" b="1" i="0" u="sng">
              <a:solidFill>
                <a:srgbClr val="333333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   康定二年（</a:t>
            </a:r>
            <a:r>
              <a:rPr lang="en-US" altLang="zh-CN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1041</a:t>
            </a:r>
            <a:r>
              <a:rPr lang="zh-CN" altLang="en-US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年）</a:t>
            </a:r>
            <a:r>
              <a:rPr lang="en-US" altLang="zh-CN">
                <a:solidFill>
                  <a:srgbClr val="333333"/>
                </a:solidFill>
                <a:latin typeface="Arial" panose="020b0604020202020204" pitchFamily="34" charset="0"/>
              </a:rPr>
              <a:t> </a:t>
            </a:r>
            <a:r>
              <a:rPr lang="zh-CN" altLang="en-US">
                <a:solidFill>
                  <a:srgbClr val="333333"/>
                </a:solidFill>
                <a:latin typeface="Arial" panose="020b0604020202020204" pitchFamily="34" charset="0"/>
              </a:rPr>
              <a:t>好水川之战  </a:t>
            </a:r>
            <a:r>
              <a:rPr lang="zh-CN" altLang="en-US" b="1" u="sng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宋军大败</a:t>
            </a:r>
            <a:endParaRPr lang="en-US" altLang="zh-CN" b="1" u="sng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  庆历二年（</a:t>
            </a:r>
            <a:r>
              <a:rPr lang="en-US" altLang="zh-CN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1042</a:t>
            </a:r>
            <a:r>
              <a:rPr lang="zh-CN" altLang="en-US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年）</a:t>
            </a:r>
            <a:r>
              <a:rPr lang="zh-CN" altLang="en-US" i="0">
                <a:solidFill>
                  <a:srgbClr val="333333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定川寨之战  </a:t>
            </a:r>
            <a:r>
              <a:rPr lang="zh-CN" altLang="en-US" b="1" i="0" u="sng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宋军大败</a:t>
            </a:r>
            <a:endParaRPr lang="en-US" altLang="zh-CN" b="1" i="0" u="sng">
              <a:solidFill>
                <a:srgbClr val="333333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b="0" i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       庆历和议    岁赐</a:t>
            </a:r>
          </a:p>
          <a:p>
            <a:pPr marL="0" indent="0">
              <a:buNone/>
            </a:pPr>
            <a:endParaRPr lang="zh-CN" altLang="en-US" b="0" i="0">
              <a:solidFill>
                <a:srgbClr val="333333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0" y="1320290"/>
            <a:ext cx="4669975" cy="399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2437737" y="5521705"/>
            <a:ext cx="6647974" cy="5232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/>
              <a:t>北宋前期对外战争的结果，说明了什么？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91688" y="232048"/>
            <a:ext cx="1816100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积贫积弱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467100" y="6171775"/>
            <a:ext cx="4134465" cy="5232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/>
              <a:t>积弱：对外战争处于劣势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8085" y="1483571"/>
            <a:ext cx="5105400" cy="3670723"/>
          </a:xfrm>
          <a:ln w="28575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zh-CN" altLang="en-US" b="0" i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   </a:t>
            </a:r>
            <a:r>
              <a:rPr lang="zh-CN" altLang="en-US" sz="3600" b="1" i="0">
                <a:solidFill>
                  <a:srgbClr val="333333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臣约一岁总计，天下之入不过缗钱</a:t>
            </a:r>
            <a:r>
              <a:rPr lang="zh-CN" altLang="en-US" sz="3600" b="1" i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六千余万</a:t>
            </a:r>
            <a:r>
              <a:rPr lang="zh-CN" altLang="en-US" sz="3600" b="1" i="0">
                <a:solidFill>
                  <a:srgbClr val="333333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，而养兵之费约及</a:t>
            </a:r>
            <a:r>
              <a:rPr lang="zh-CN" altLang="en-US" sz="3600" b="1" i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五千万</a:t>
            </a:r>
            <a:r>
              <a:rPr lang="en-US" altLang="zh-CN" sz="3600" b="1" i="0">
                <a:solidFill>
                  <a:srgbClr val="333333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……</a:t>
            </a:r>
            <a:r>
              <a:rPr lang="zh-CN" altLang="en-US" sz="3600" b="1" i="0">
                <a:solidFill>
                  <a:srgbClr val="333333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天下六分之物，五分养兵</a:t>
            </a:r>
            <a:r>
              <a:rPr lang="en-US" altLang="zh-CN" sz="3600" b="1" i="0">
                <a:solidFill>
                  <a:srgbClr val="333333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……</a:t>
            </a:r>
            <a:r>
              <a:rPr lang="zh-CN" altLang="en-US" sz="3600" b="1" i="0">
                <a:solidFill>
                  <a:srgbClr val="FF0000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国何得不穷，民何得不困</a:t>
            </a:r>
            <a:r>
              <a:rPr lang="zh-CN" altLang="en-US" sz="3600" b="1" i="0">
                <a:solidFill>
                  <a:srgbClr val="333333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br>
              <a:rPr lang="en-US" altLang="zh-CN" sz="3600" b="1" i="0">
                <a:solidFill>
                  <a:srgbClr val="333333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en-US" altLang="zh-CN" sz="3600" b="1" i="0">
                <a:solidFill>
                  <a:srgbClr val="333333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      ——</a:t>
            </a:r>
            <a:r>
              <a:rPr lang="zh-CN" altLang="en-US" sz="3600" b="1" i="0">
                <a:solidFill>
                  <a:srgbClr val="333333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蔡襄</a:t>
            </a:r>
            <a:r>
              <a:rPr lang="en-US" altLang="zh-CN" sz="3600" b="1" i="0">
                <a:solidFill>
                  <a:srgbClr val="333333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3600" b="1" i="0">
                <a:solidFill>
                  <a:srgbClr val="333333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强兵篇</a:t>
            </a:r>
            <a:r>
              <a:rPr lang="en-US" altLang="zh-CN" sz="3600" b="1" i="0">
                <a:solidFill>
                  <a:srgbClr val="333333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endParaRPr lang="zh-CN" altLang="en-US" sz="36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5" name="图片 4" descr="图片包含 游戏机&#10;&#10;描述已自动生成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3485" y="1483570"/>
            <a:ext cx="4424377" cy="3670723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353936" y="5341971"/>
            <a:ext cx="7725192" cy="5232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/>
              <a:t>根据上述材料，说说北宋政府遇到了什么问题？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91688" y="232048"/>
            <a:ext cx="1816100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积贫积弱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353936" y="5995303"/>
            <a:ext cx="7725192" cy="5232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/>
              <a:t>积贫（财政危机）：财政支出持续超过财政收入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341592" y="1356129"/>
            <a:ext cx="11113940" cy="5232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/>
              <a:t>探究：宋代积贫积弱的局面，与宋初集权体制的祖宗之法有什么关系</a:t>
            </a:r>
            <a:r>
              <a:rPr lang="en-US" altLang="zh-CN" sz="2800"/>
              <a:t>?</a:t>
            </a:r>
            <a:endParaRPr lang="zh-CN" altLang="en-US" sz="2800"/>
          </a:p>
        </p:txBody>
      </p:sp>
      <p:sp>
        <p:nvSpPr>
          <p:cNvPr id="7" name="文本框 6"/>
          <p:cNvSpPr txBox="1"/>
          <p:nvPr/>
        </p:nvSpPr>
        <p:spPr>
          <a:xfrm>
            <a:off x="691688" y="232048"/>
            <a:ext cx="1816100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积贫积弱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035966" y="3074936"/>
            <a:ext cx="7725192" cy="5232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800"/>
              <a:t>集权过度，导致行政与军事体制的僵化、低效！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734483" y="226496"/>
            <a:ext cx="3246120" cy="5835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三、 王安石变法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671636" y="1116241"/>
            <a:ext cx="5139373" cy="4212050"/>
            <a:chOff x="2671636" y="1116241"/>
            <a:chExt cx="5139373" cy="4212050"/>
          </a:xfrm>
        </p:grpSpPr>
        <p:sp>
          <p:nvSpPr>
            <p:cNvPr id="6" name="文本框 5"/>
            <p:cNvSpPr txBox="1"/>
            <p:nvPr/>
          </p:nvSpPr>
          <p:spPr>
            <a:xfrm>
              <a:off x="4856354" y="1116241"/>
              <a:ext cx="2954655" cy="4212050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6000" b="1">
                  <a:solidFill>
                    <a:srgbClr val="333333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祖宗不足法</a:t>
              </a:r>
              <a:endParaRPr lang="en-US" altLang="zh-CN" sz="6000" b="1">
                <a:solidFill>
                  <a:srgbClr val="333333"/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  <a:p>
              <a:r>
                <a:rPr lang="zh-CN" altLang="en-US" sz="6000" b="1">
                  <a:solidFill>
                    <a:srgbClr val="333333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人言不足恤</a:t>
              </a:r>
              <a:endParaRPr lang="en-US" altLang="zh-CN" sz="6000" b="1">
                <a:solidFill>
                  <a:srgbClr val="333333"/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  <a:p>
              <a:r>
                <a:rPr lang="zh-CN" altLang="en-US" sz="6000" b="1">
                  <a:solidFill>
                    <a:srgbClr val="333333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天变不足畏</a:t>
              </a:r>
              <a:endParaRPr lang="en-US" altLang="zh-CN" sz="6000" b="1" i="0">
                <a:solidFill>
                  <a:srgbClr val="333333"/>
                </a:solidFill>
                <a:effectLst/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71636" y="1374022"/>
              <a:ext cx="1828802" cy="2154328"/>
            </a:xfrm>
            <a:prstGeom prst="rect">
              <a:avLst/>
            </a:prstGeom>
          </p:spPr>
        </p:pic>
      </p:grpSp>
      <p:grpSp>
        <p:nvGrpSpPr>
          <p:cNvPr id="7" name="组合 6"/>
          <p:cNvGrpSpPr/>
          <p:nvPr/>
        </p:nvGrpSpPr>
        <p:grpSpPr>
          <a:xfrm>
            <a:off x="8166925" y="2531352"/>
            <a:ext cx="3118280" cy="646331"/>
            <a:chOff x="4301146" y="1842229"/>
            <a:chExt cx="3118280" cy="646331"/>
          </a:xfrm>
        </p:grpSpPr>
        <p:sp>
          <p:nvSpPr>
            <p:cNvPr id="8" name="箭头: 右 7"/>
            <p:cNvSpPr/>
            <p:nvPr/>
          </p:nvSpPr>
          <p:spPr>
            <a:xfrm>
              <a:off x="4301146" y="2004581"/>
              <a:ext cx="981537" cy="34051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388101" y="184222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b="1">
                  <a:latin typeface="华文行楷" panose="02010800040101010101" pitchFamily="2" charset="-122"/>
                  <a:ea typeface="华文行楷" panose="02010800040101010101" pitchFamily="2" charset="-122"/>
                </a:rPr>
                <a:t>集权加强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" name="1"/>
          <p:cNvGrpSpPr/>
          <p:nvPr/>
        </p:nvGrpSpPr>
        <p:grpSpPr>
          <a:xfrm>
            <a:off x="0" y="0"/>
            <a:ext cx="3096260" cy="720090"/>
            <a:chExt cx="4876" cy="1134"/>
          </a:xfrm>
        </p:grpSpPr>
        <p:sp>
          <p:nvSpPr>
            <p:cNvPr id="9" name="矩形 8"/>
            <p:cNvSpPr/>
            <p:nvPr/>
          </p:nvSpPr>
          <p:spPr>
            <a:xfrm>
              <a:off x="0" y="0"/>
              <a:ext cx="1134" cy="1134"/>
            </a:xfrm>
            <a:prstGeom prst="rect">
              <a:avLst/>
            </a:prstGeom>
            <a:gradFill>
              <a:gsLst>
                <a:gs pos="0">
                  <a:srgbClr val="FFFF00"/>
                </a:gs>
                <a:gs pos="100000">
                  <a:srgbClr val="760303"/>
                </a:gs>
              </a:gsLst>
              <a:path path="rect">
                <a:fillToRect l="50000" t="50000" r="50000" b="50000"/>
              </a:path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5400" b="1"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134" y="0"/>
              <a:ext cx="3742" cy="1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4000" b="1">
                  <a:latin typeface="宋体" panose="02010600030101010101" pitchFamily="2" charset="-122"/>
                  <a:ea typeface="宋体" panose="02010600030101010101" pitchFamily="2" charset="-122"/>
                </a:rPr>
                <a:t>背景</a:t>
              </a:r>
            </a:p>
          </p:txBody>
        </p:sp>
      </p:grpSp>
      <p:pic>
        <p:nvPicPr>
          <p:cNvPr id="5" name="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989000"/>
            <a:ext cx="2880000" cy="2880000"/>
          </a:xfrm>
          <a:prstGeom prst="rect">
            <a:avLst/>
          </a:prstGeom>
        </p:spPr>
      </p:pic>
      <p:sp>
        <p:nvSpPr>
          <p:cNvPr id="2" name="3"/>
          <p:cNvSpPr txBox="1"/>
          <p:nvPr/>
        </p:nvSpPr>
        <p:spPr>
          <a:xfrm>
            <a:off x="3096260" y="1988820"/>
            <a:ext cx="9095740" cy="230695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(1)政治风气因循保守，行政效率低下</a:t>
            </a:r>
          </a:p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(2)</a:t>
            </a:r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宋仁宗时范仲淹的</a:t>
            </a:r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“庆历新政”失败</a:t>
            </a:r>
          </a:p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</a:t>
            </a:r>
            <a:r>
              <a:rPr 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</a:t>
            </a:r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)</a:t>
            </a:r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“三冗两积”，内忧外患</a:t>
            </a:r>
          </a:p>
          <a:p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</a:t>
            </a:r>
            <a:r>
              <a:rPr lang="en-US" alt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4</a:t>
            </a:r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)宋神宗任用王安石为相，主持变法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" name="1"/>
          <p:cNvGrpSpPr/>
          <p:nvPr/>
        </p:nvGrpSpPr>
        <p:grpSpPr>
          <a:xfrm>
            <a:off x="0" y="0"/>
            <a:ext cx="3096260" cy="720090"/>
            <a:chExt cx="4876" cy="1134"/>
          </a:xfrm>
        </p:grpSpPr>
        <p:sp>
          <p:nvSpPr>
            <p:cNvPr id="9" name="矩形 8"/>
            <p:cNvSpPr/>
            <p:nvPr/>
          </p:nvSpPr>
          <p:spPr>
            <a:xfrm>
              <a:off x="0" y="0"/>
              <a:ext cx="1134" cy="1134"/>
            </a:xfrm>
            <a:prstGeom prst="rect">
              <a:avLst/>
            </a:prstGeom>
            <a:gradFill>
              <a:gsLst>
                <a:gs pos="0">
                  <a:srgbClr val="FFFF00"/>
                </a:gs>
                <a:gs pos="100000">
                  <a:srgbClr val="760303"/>
                </a:gs>
              </a:gsLst>
              <a:path path="rect">
                <a:fillToRect l="50000" t="50000" r="50000" b="50000"/>
              </a:path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5400" b="1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134" y="0"/>
              <a:ext cx="3742" cy="1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4000" b="1">
                  <a:latin typeface="宋体" panose="02010600030101010101" pitchFamily="2" charset="-122"/>
                  <a:ea typeface="宋体" panose="02010600030101010101" pitchFamily="2" charset="-122"/>
                </a:rPr>
                <a:t>措施</a:t>
              </a:r>
            </a:p>
          </p:txBody>
        </p:sp>
      </p:grpSp>
      <p:pic>
        <p:nvPicPr>
          <p:cNvPr id="4" name="2"/>
          <p:cNvPicPr/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1989000"/>
            <a:ext cx="2880000" cy="2880000"/>
          </a:xfrm>
          <a:prstGeom prst="rect">
            <a:avLst/>
          </a:prstGeom>
        </p:spPr>
      </p:pic>
      <p:sp>
        <p:nvSpPr>
          <p:cNvPr id="2" name="3"/>
          <p:cNvSpPr txBox="1"/>
          <p:nvPr/>
        </p:nvSpPr>
        <p:spPr>
          <a:xfrm>
            <a:off x="3096260" y="1988820"/>
            <a:ext cx="9095740" cy="396938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(1)经济上富国之法</a:t>
            </a:r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（</a:t>
            </a:r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改变积贫局面</a:t>
            </a:r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）</a:t>
            </a:r>
            <a:endParaRPr sz="360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青苗法</a:t>
            </a:r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、募役（免役）法、农田水利法、方田均税法、市易法、均输法</a:t>
            </a:r>
          </a:p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(2)军事上强兵之法</a:t>
            </a:r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（</a:t>
            </a:r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改变积弱局面</a:t>
            </a:r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）</a:t>
            </a:r>
          </a:p>
          <a:p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保甲法、保马法、将兵法、军器监</a:t>
            </a:r>
          </a:p>
          <a:p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</a:t>
            </a:r>
            <a:r>
              <a:rPr 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</a:t>
            </a:r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)</a:t>
            </a:r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政治上取士之法（培养变法人才）</a:t>
            </a:r>
          </a:p>
          <a:p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改革科举制度、整顿太学、唯才用人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8" name="1"/>
          <p:cNvGrpSpPr/>
          <p:nvPr/>
        </p:nvGrpSpPr>
        <p:grpSpPr>
          <a:xfrm>
            <a:off x="0" y="0"/>
            <a:ext cx="3096260" cy="720090"/>
            <a:chExt cx="4876" cy="1134"/>
          </a:xfrm>
        </p:grpSpPr>
        <p:sp>
          <p:nvSpPr>
            <p:cNvPr id="9" name="矩形 8"/>
            <p:cNvSpPr/>
            <p:nvPr/>
          </p:nvSpPr>
          <p:spPr>
            <a:xfrm>
              <a:off x="0" y="0"/>
              <a:ext cx="1134" cy="1134"/>
            </a:xfrm>
            <a:prstGeom prst="rect">
              <a:avLst/>
            </a:prstGeom>
            <a:gradFill>
              <a:gsLst>
                <a:gs pos="0">
                  <a:srgbClr val="FFFF00"/>
                </a:gs>
                <a:gs pos="100000">
                  <a:srgbClr val="760303"/>
                </a:gs>
              </a:gsLst>
              <a:path path="rect">
                <a:fillToRect l="50000" t="50000" r="50000" b="50000"/>
              </a:path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5400" b="1"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134" y="0"/>
              <a:ext cx="3742" cy="11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4000" b="1">
                  <a:latin typeface="宋体" panose="02010600030101010101" pitchFamily="2" charset="-122"/>
                  <a:ea typeface="宋体" panose="02010600030101010101" pitchFamily="2" charset="-122"/>
                </a:rPr>
                <a:t>评价</a:t>
              </a:r>
            </a:p>
          </p:txBody>
        </p:sp>
      </p:grpSp>
      <p:sp>
        <p:nvSpPr>
          <p:cNvPr id="2" name="2"/>
          <p:cNvSpPr txBox="1"/>
          <p:nvPr/>
        </p:nvSpPr>
        <p:spPr>
          <a:xfrm>
            <a:off x="575310" y="720090"/>
            <a:ext cx="1080000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材料一：二三年间，开阖动摇，举天地之内，</a:t>
            </a:r>
            <a:r>
              <a:rPr lang="zh-CN" altLang="en-US" sz="28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无一民一物得安其所者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……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数十百事交举并作，欲以岁月变化天下。</a:t>
            </a:r>
          </a:p>
          <a:p>
            <a:pPr algn="r"/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——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刘挚《忠肃集》卷3</a:t>
            </a:r>
          </a:p>
          <a:p>
            <a:pPr algn="just"/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材料二：王安石变法四年之中，</a:t>
            </a:r>
            <a:r>
              <a:rPr lang="zh-CN" altLang="en-US" sz="28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前法尚未真正落实和巩固，后法就接踵而至。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……有些地方预支青苗钱是发放实物，而归还时却要求交纳现钱，由于物价上的差异，</a:t>
            </a:r>
            <a:r>
              <a:rPr lang="zh-CN" altLang="en-US" sz="28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农民可能受双重损失；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有些州、县以多贷款为有功，</a:t>
            </a:r>
            <a:r>
              <a:rPr lang="zh-CN" altLang="en-US" sz="28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难免出现强迫贷款的情况。</a:t>
            </a:r>
          </a:p>
          <a:p>
            <a:pPr algn="r"/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——摘编自朱柏铭、郑备军《改革·经验·教训——</a:t>
            </a:r>
          </a:p>
          <a:p>
            <a:pPr algn="r"/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王安石变法理财得失谈》</a:t>
            </a:r>
          </a:p>
        </p:txBody>
      </p:sp>
      <p:sp>
        <p:nvSpPr>
          <p:cNvPr id="5" name="3"/>
          <p:cNvSpPr txBox="1"/>
          <p:nvPr/>
        </p:nvSpPr>
        <p:spPr>
          <a:xfrm>
            <a:off x="575310" y="4689475"/>
            <a:ext cx="10800000" cy="175323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积极：</a:t>
            </a:r>
            <a:r>
              <a:rPr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达到了富国目的,增加了大笔收入</a:t>
            </a:r>
          </a:p>
          <a:p>
            <a:r>
              <a:rPr lang="zh-CN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局限：强兵效果并不明显，加重了人民的负担，统治集团内部分裂日益严重,北宋逐渐走向衰亡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comb/>
        <p:sndAc>
          <p:endSnd/>
        </p:sndAc>
      </p:transition>
    </mc:Choice>
    <mc:Fallback>
      <p:transition>
        <p:comb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四</a:t>
                </a:r>
                <a:r>
                  <a:rPr kumimoji="0" lang="zh-CN" altLang="en-US" sz="3600" b="1" i="0" u="none" strike="noStrike" kern="1200" cap="none" spc="50" normalizeH="0" baseline="0" noProof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、南宋的偏安</a:t>
                </a:r>
                <a:endParaRPr kumimoji="0" lang="zh-CN" altLang="en-US" sz="3600" b="1" i="0" u="none" strike="noStrike" kern="1200" cap="none" spc="50" normalizeH="0" baseline="0" noProof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31508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南宋建立</a:t>
            </a:r>
          </a:p>
        </p:txBody>
      </p:sp>
      <p:sp>
        <p:nvSpPr>
          <p:cNvPr id="5" name="Text Box 13"/>
          <p:cNvSpPr txBox="1"/>
          <p:nvPr/>
        </p:nvSpPr>
        <p:spPr>
          <a:xfrm>
            <a:off x="992505" y="2926715"/>
            <a:ext cx="6532880" cy="2030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1127年，北宋被东北女真族建立的金朝攻灭，“靖康之变”后，赵构在应天府称皇帝，定都临安，史称南宋。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6225" y="1315085"/>
            <a:ext cx="3397885" cy="505904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4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四</a:t>
                </a:r>
                <a:r>
                  <a:rPr kumimoji="0" lang="zh-CN" altLang="en-US" sz="3600" b="1" i="0" u="none" strike="noStrike" kern="1200" cap="none" spc="50" normalizeH="0" baseline="0" noProof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、南宋的偏安</a:t>
                </a:r>
                <a:endParaRPr kumimoji="0" lang="zh-CN" altLang="en-US" sz="3600" b="1" i="0" u="none" strike="noStrike" kern="1200" cap="none" spc="50" normalizeH="0" baseline="0" noProof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31508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2．绍兴和议</a:t>
            </a:r>
          </a:p>
        </p:txBody>
      </p:sp>
      <p:sp>
        <p:nvSpPr>
          <p:cNvPr id="5" name="Text Box 13"/>
          <p:cNvSpPr txBox="1"/>
          <p:nvPr/>
        </p:nvSpPr>
        <p:spPr>
          <a:xfrm>
            <a:off x="991870" y="1937385"/>
            <a:ext cx="10506710" cy="46158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(1)背景</a:t>
            </a:r>
          </a:p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①南宋初年，宋军在与金军对抗中素质明显提高，尤以岳飞指挥</a:t>
            </a:r>
          </a:p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的“岳家军”战绩卓著。</a:t>
            </a:r>
          </a:p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②宋高宗和宰相秦桧视岳飞等为心腹之患，主动向金朝求和。</a:t>
            </a:r>
          </a:p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(2)过程：1141年，南宋与金订立绍兴和议。</a:t>
            </a:r>
          </a:p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(3)内容：以东起淮水、西至大散关一线划界，南宋对金称臣，</a:t>
            </a:r>
          </a:p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每年向金朝缴纳一笔财物，称为“岁贡”。</a:t>
            </a: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4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67701" y="2109630"/>
            <a:ext cx="5005592" cy="1479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1227455" y="4370070"/>
            <a:ext cx="10051415" cy="2061210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dashDot"/>
          </a:ln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320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     </a:t>
            </a:r>
            <a:r>
              <a:rPr lang="zh-CN" altLang="en-US" sz="280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                             </a:t>
            </a:r>
            <a:r>
              <a:rPr lang="en-US" altLang="zh-CN" sz="240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lang="zh-CN" altLang="en-US" sz="240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满江红</a:t>
            </a:r>
            <a:r>
              <a:rPr lang="en-US" altLang="zh-CN" sz="240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  <a:r>
              <a:rPr lang="zh-CN" altLang="en-US" sz="2400" smtClean="0">
                <a:latin typeface="华文行楷" panose="02010800040101010101" pitchFamily="2" charset="-122"/>
                <a:ea typeface="华文行楷" panose="02010800040101010101" pitchFamily="2" charset="-122"/>
              </a:rPr>
              <a:t>    岳飞</a:t>
            </a:r>
            <a:endParaRPr lang="en-US" altLang="zh-CN" sz="240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400">
                <a:latin typeface="华文行楷" panose="02010800040101010101" pitchFamily="2" charset="-122"/>
                <a:ea typeface="华文行楷" panose="02010800040101010101" pitchFamily="2" charset="-122"/>
              </a:rPr>
              <a:t>  怒发冲冠，凭栏处、潇潇雨歇。抬望眼，仰天长啸，壮怀激烈。三十功名尘与土，八千里路云和月。莫等闲、白了少年头，空悲切。</a:t>
            </a:r>
            <a:endParaRPr lang="en-US" altLang="zh-CN" sz="240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400">
                <a:latin typeface="华文行楷" panose="02010800040101010101" pitchFamily="2" charset="-122"/>
                <a:ea typeface="华文行楷" panose="02010800040101010101" pitchFamily="2" charset="-122"/>
              </a:rPr>
              <a:t>    靖康耻，犹未雪；臣子恨，何时灭！驾长车、踏破贺兰山缺。壮志饥餐胡虏肉，笑谈渴饮匈奴血。待从头、收拾旧山河，朝天阙。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99678" y="881395"/>
            <a:ext cx="3420961" cy="523220"/>
          </a:xfrm>
          <a:prstGeom prst="rect">
            <a:avLst/>
          </a:prstGeom>
          <a:solidFill>
            <a:srgbClr val="A2471E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风波亭，岳飞之死</a:t>
            </a:r>
            <a:endParaRPr lang="zh-CN" altLang="en-US" sz="2800" b="1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Picture 3" descr="宋17"/>
          <p:cNvPicPr>
            <a:picLocks noChangeAspect="1"/>
          </p:cNvPicPr>
          <p:nvPr/>
        </p:nvPicPr>
        <p:blipFill>
          <a:blip r:embed="rId4">
            <a:lum bright="-6000" contrast="36000"/>
          </a:blip>
          <a:stretch>
            <a:fillRect/>
          </a:stretch>
        </p:blipFill>
        <p:spPr>
          <a:xfrm>
            <a:off x="1699895" y="1671955"/>
            <a:ext cx="3158490" cy="2301240"/>
          </a:xfrm>
          <a:prstGeom prst="rect">
            <a:avLst/>
          </a:prstGeom>
          <a:noFill/>
          <a:ln w="0">
            <a:solidFill>
              <a:srgbClr val="C00000"/>
            </a:solidFill>
          </a:ln>
        </p:spPr>
      </p:pic>
      <p:sp>
        <p:nvSpPr>
          <p:cNvPr id="9" name="Rectangle 4"/>
          <p:cNvSpPr txBox="1">
            <a:spLocks noChangeArrowheads="1"/>
          </p:cNvSpPr>
          <p:nvPr/>
        </p:nvSpPr>
        <p:spPr bwMode="auto">
          <a:xfrm>
            <a:off x="4948208" y="1726080"/>
            <a:ext cx="560994" cy="2246769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t">
            <a:spAutoFit/>
          </a:bodyPr>
          <a:lstStyle/>
          <a:p>
            <a:pPr lvl="0" algn="ctr"/>
            <a:r>
              <a:rPr lang="zh-CN" altLang="en-US" sz="2000" b="1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杭</a:t>
            </a:r>
            <a:endParaRPr lang="en-US" altLang="zh-CN" sz="2000" b="1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/>
            <a:r>
              <a:rPr lang="zh-CN" altLang="en-US" sz="2000" b="1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州</a:t>
            </a:r>
            <a:endParaRPr lang="en-US" altLang="zh-CN" sz="2000" b="1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/>
            <a:r>
              <a:rPr lang="zh-CN" altLang="en-US" sz="2000" b="1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西</a:t>
            </a:r>
            <a:endParaRPr lang="en-US" altLang="zh-CN" sz="2000" b="1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/>
            <a:r>
              <a:rPr lang="zh-CN" altLang="en-US" sz="2000" b="1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湖</a:t>
            </a:r>
            <a:endParaRPr lang="en-US" altLang="zh-CN" sz="2000" b="1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/>
            <a:r>
              <a:rPr lang="zh-CN" altLang="en-US" sz="2000" b="1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岳</a:t>
            </a:r>
            <a:endParaRPr lang="en-US" altLang="zh-CN" sz="2000" b="1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/>
            <a:r>
              <a:rPr lang="zh-CN" altLang="en-US" sz="2000" b="1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飞</a:t>
            </a:r>
            <a:endParaRPr lang="en-US" altLang="zh-CN" sz="2000" b="1" smtClean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/>
            <a:r>
              <a:rPr lang="zh-CN" altLang="en-US" sz="2000" b="1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墓</a:t>
            </a:r>
            <a:endParaRPr lang="zh-CN" altLang="en-US" sz="20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pic>
        <p:nvPicPr>
          <p:cNvPr id="18433" name="Picture 2" descr="C:\Users\Administrator\AppData\Roaming\Tencent\Users\378947927\QQ\WinTemp\RichOle\CMLIN9}2[I7A34O(]T%~_7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90" y="17780"/>
            <a:ext cx="12158345" cy="76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280" p14:dur="1600">
        <p:blinds dir="vert"/>
      </p:transition>
    </mc:Choice>
    <mc:Fallback>
      <p:transition spd="slow" advTm="280">
        <p:blinds dir="vert"/>
      </p:transition>
    </mc:Fallback>
  </mc:AlternateContent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41" name="组合 12"/>
          <p:cNvGrpSpPr/>
          <p:nvPr/>
        </p:nvGrpSpPr>
        <p:grpSpPr>
          <a:xfrm>
            <a:off x="113030" y="116205"/>
            <a:ext cx="11977370" cy="883865"/>
            <a:chOff x="123643" y="116632"/>
            <a:chExt cx="8854128" cy="884134"/>
          </a:xfrm>
        </p:grpSpPr>
        <p:grpSp>
          <p:nvGrpSpPr>
            <p:cNvPr id="10243" name="组合 7"/>
            <p:cNvGrpSpPr/>
            <p:nvPr/>
          </p:nvGrpSpPr>
          <p:grpSpPr>
            <a:xfrm>
              <a:off x="1906724" y="119115"/>
              <a:ext cx="5603421" cy="881651"/>
              <a:chOff x="1716703" y="3636076"/>
              <a:chExt cx="5603421" cy="899339"/>
            </a:xfrm>
          </p:grpSpPr>
          <p:pic>
            <p:nvPicPr>
              <p:cNvPr id="10244" name="Picture 9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1873488" y="4348809"/>
                <a:ext cx="5446636" cy="18660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" name="矩形 10"/>
              <p:cNvSpPr/>
              <p:nvPr/>
            </p:nvSpPr>
            <p:spPr>
              <a:xfrm>
                <a:off x="1716703" y="3636076"/>
                <a:ext cx="5430206" cy="658304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3600" b="1" i="0" u="none" strike="noStrike" kern="1200" cap="none" spc="50" normalizeH="0" baseline="0" noProof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四</a:t>
                </a:r>
                <a:r>
                  <a:rPr kumimoji="0" lang="zh-CN" altLang="en-US" sz="3600" b="1" i="0" u="none" strike="noStrike" kern="1200" cap="none" spc="50" normalizeH="0" baseline="0" noProof="0" smtClean="0">
                    <a:ln w="11430"/>
                    <a:solidFill>
                      <a:srgbClr val="FF0000"/>
                    </a:soli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黑体" panose="02010609060101010101" pitchFamily="49" charset="-122"/>
                    <a:ea typeface="黑体" panose="02010609060101010101" pitchFamily="49" charset="-122"/>
                    <a:cs typeface="+mn-cs"/>
                  </a:rPr>
                  <a:t>、南宋的偏安</a:t>
                </a:r>
                <a:endParaRPr kumimoji="0" lang="zh-CN" altLang="en-US" sz="3600" b="1" i="0" u="none" strike="noStrike" kern="1200" cap="none" spc="50" normalizeH="0" baseline="0" noProof="0" smtClean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endParaRPr>
              </a:p>
            </p:txBody>
          </p:sp>
        </p:grpSp>
        <p:pic>
          <p:nvPicPr>
            <p:cNvPr id="1024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33890" y="116632"/>
              <a:ext cx="1743881" cy="6485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8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23643" y="116632"/>
              <a:ext cx="1851847" cy="648532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177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6676390"/>
            <a:ext cx="11452225" cy="164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 Box 7"/>
          <p:cNvSpPr txBox="1"/>
          <p:nvPr/>
        </p:nvSpPr>
        <p:spPr>
          <a:xfrm>
            <a:off x="450215" y="1315085"/>
            <a:ext cx="45910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>
              <a:spcBef>
                <a:spcPct val="50000"/>
              </a:spcBef>
            </a:pPr>
            <a:r>
              <a:rPr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3．宋金对峙</a:t>
            </a:r>
          </a:p>
        </p:txBody>
      </p:sp>
      <p:sp>
        <p:nvSpPr>
          <p:cNvPr id="5" name="Text Box 13"/>
          <p:cNvSpPr txBox="1"/>
          <p:nvPr/>
        </p:nvSpPr>
        <p:spPr>
          <a:xfrm>
            <a:off x="704850" y="2697480"/>
            <a:ext cx="585406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绍兴和议后，宋金之间又发生几次战争，南宋地位稍有上升，不再向金称臣，而是“世为侄国”，继续维持南北对峙的局面。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8915" y="2186940"/>
            <a:ext cx="4941570" cy="3887470"/>
          </a:xfrm>
          <a:prstGeom prst="rect">
            <a:avLst/>
          </a:prstGeom>
        </p:spPr>
      </p:pic>
      <p:pic>
        <p:nvPicPr>
          <p:cNvPr id="10249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493500" y="12141200"/>
            <a:ext cx="330200" cy="254000"/>
          </a:xfrm>
          <a:prstGeom prst="cube">
            <a:avLst/>
          </a:prstGeom>
        </p:spPr>
      </p:pic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4" grpId="2"/>
    </p:bldLst>
  </p:timing>
</p:sld>
</file>

<file path=ppt/tags/tag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2.xml><?xml version="1.0" encoding="utf-8"?>
<p:tagLst xmlns:p="http://schemas.openxmlformats.org/presentationml/2006/main">
  <p:tag name="KSO_WM_UNIT_PLACING_PICTURE_USER_VIEWPORT" val="{&quot;height&quot;:11415,&quot;width&quot;:8505}"/>
</p:tagLst>
</file>

<file path=ppt/tags/tag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102</Paragraphs>
  <Slides>19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主题​​</vt:lpstr>
      <vt:lpstr>第9课  两宋的政治与军事</vt:lpstr>
      <vt:lpstr>Slide 2</vt:lpstr>
      <vt:lpstr>Slide 3</vt:lpstr>
      <vt:lpstr>Slide 4</vt:lpstr>
      <vt:lpstr>Slide 5</vt:lpstr>
      <vt:lpstr>Slide 6</vt:lpstr>
      <vt:lpstr>雍熙北伐：宋太宗三路伐辽</vt:lpstr>
      <vt:lpstr>Slide 8</vt:lpstr>
      <vt:lpstr>Slide 9</vt:lpstr>
      <vt:lpstr>    臣约一岁总计，天下之入不过缗钱六千余万，而养兵之费约及五千万……天下六分之物，五分养兵……国何得不穷，民何得不困。      ——蔡襄《强兵篇》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2020-10-31T08:53:58Z</cp:lastPrinted>
  <dcterms:created xsi:type="dcterms:W3CDTF">2020-10-31T08:53:58Z</dcterms:created>
  <dcterms:modified xsi:type="dcterms:W3CDTF">2020-10-31T00:54:02Z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