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409" r:id="rId3"/>
    <p:sldId id="422" r:id="rId4"/>
    <p:sldId id="425" r:id="rId5"/>
    <p:sldId id="423" r:id="rId6"/>
    <p:sldId id="424" r:id="rId7"/>
    <p:sldId id="419" r:id="rId8"/>
    <p:sldId id="420" r:id="rId9"/>
    <p:sldId id="421" r:id="rId10"/>
    <p:sldId id="416" r:id="rId11"/>
    <p:sldId id="417" r:id="rId12"/>
    <p:sldId id="418" r:id="rId13"/>
    <p:sldId id="426" r:id="rId14"/>
    <p:sldId id="413" r:id="rId15"/>
    <p:sldId id="414" r:id="rId16"/>
    <p:sldId id="427" r:id="rId17"/>
    <p:sldId id="428" r:id="rId18"/>
    <p:sldId id="415" r:id="rId19"/>
    <p:sldId id="410" r:id="rId20"/>
    <p:sldId id="411" r:id="rId21"/>
    <p:sldId id="412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228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 algn="l"/>
                <a:tab pos="1609725" algn="l"/>
                <a:tab pos="1609725" algn="l"/>
                <a:tab pos="1609725" algn="l"/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7.xml"/><Relationship Id="rId1" Type="http://schemas.openxmlformats.org/officeDocument/2006/relationships/tags" Target="../tags/tag6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0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72.xml"/><Relationship Id="rId2" Type="http://schemas.openxmlformats.org/officeDocument/2006/relationships/image" Target="../media/image1.jpeg"/><Relationship Id="rId1" Type="http://schemas.openxmlformats.org/officeDocument/2006/relationships/tags" Target="../tags/tag71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74.xml"/><Relationship Id="rId2" Type="http://schemas.openxmlformats.org/officeDocument/2006/relationships/image" Target="../media/image2.jpeg"/><Relationship Id="rId1" Type="http://schemas.openxmlformats.org/officeDocument/2006/relationships/tags" Target="../tags/tag73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79.xml"/><Relationship Id="rId8" Type="http://schemas.openxmlformats.org/officeDocument/2006/relationships/image" Target="../media/image6.jpeg"/><Relationship Id="rId7" Type="http://schemas.openxmlformats.org/officeDocument/2006/relationships/tags" Target="../tags/tag78.xml"/><Relationship Id="rId6" Type="http://schemas.openxmlformats.org/officeDocument/2006/relationships/image" Target="../media/image5.jpeg"/><Relationship Id="rId5" Type="http://schemas.openxmlformats.org/officeDocument/2006/relationships/tags" Target="../tags/tag77.xml"/><Relationship Id="rId4" Type="http://schemas.openxmlformats.org/officeDocument/2006/relationships/image" Target="../media/image4.jpeg"/><Relationship Id="rId3" Type="http://schemas.openxmlformats.org/officeDocument/2006/relationships/tags" Target="../tags/tag76.xml"/><Relationship Id="rId2" Type="http://schemas.openxmlformats.org/officeDocument/2006/relationships/image" Target="../media/image3.jpeg"/><Relationship Id="rId17" Type="http://schemas.openxmlformats.org/officeDocument/2006/relationships/slideLayout" Target="../slideLayouts/slideLayout7.xml"/><Relationship Id="rId16" Type="http://schemas.openxmlformats.org/officeDocument/2006/relationships/tags" Target="../tags/tag85.xml"/><Relationship Id="rId15" Type="http://schemas.openxmlformats.org/officeDocument/2006/relationships/image" Target="../media/image7.jpeg"/><Relationship Id="rId14" Type="http://schemas.openxmlformats.org/officeDocument/2006/relationships/tags" Target="../tags/tag84.xml"/><Relationship Id="rId13" Type="http://schemas.openxmlformats.org/officeDocument/2006/relationships/tags" Target="../tags/tag83.xml"/><Relationship Id="rId12" Type="http://schemas.openxmlformats.org/officeDocument/2006/relationships/tags" Target="../tags/tag82.xml"/><Relationship Id="rId11" Type="http://schemas.openxmlformats.org/officeDocument/2006/relationships/tags" Target="../tags/tag81.xml"/><Relationship Id="rId10" Type="http://schemas.openxmlformats.org/officeDocument/2006/relationships/tags" Target="../tags/tag80.xml"/><Relationship Id="rId1" Type="http://schemas.openxmlformats.org/officeDocument/2006/relationships/tags" Target="../tags/tag75.xml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89.xml"/><Relationship Id="rId5" Type="http://schemas.openxmlformats.org/officeDocument/2006/relationships/tags" Target="../tags/tag88.xml"/><Relationship Id="rId4" Type="http://schemas.openxmlformats.org/officeDocument/2006/relationships/image" Target="../media/image9.png"/><Relationship Id="rId3" Type="http://schemas.openxmlformats.org/officeDocument/2006/relationships/tags" Target="../tags/tag87.xml"/><Relationship Id="rId2" Type="http://schemas.openxmlformats.org/officeDocument/2006/relationships/image" Target="../media/image8.jpeg"/><Relationship Id="rId1" Type="http://schemas.openxmlformats.org/officeDocument/2006/relationships/tags" Target="../tags/tag8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9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9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9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93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102.xml"/><Relationship Id="rId8" Type="http://schemas.openxmlformats.org/officeDocument/2006/relationships/tags" Target="../tags/tag101.xml"/><Relationship Id="rId7" Type="http://schemas.openxmlformats.org/officeDocument/2006/relationships/tags" Target="../tags/tag100.xml"/><Relationship Id="rId6" Type="http://schemas.openxmlformats.org/officeDocument/2006/relationships/tags" Target="../tags/tag99.xml"/><Relationship Id="rId5" Type="http://schemas.openxmlformats.org/officeDocument/2006/relationships/tags" Target="../tags/tag98.xml"/><Relationship Id="rId4" Type="http://schemas.openxmlformats.org/officeDocument/2006/relationships/tags" Target="../tags/tag97.xml"/><Relationship Id="rId3" Type="http://schemas.openxmlformats.org/officeDocument/2006/relationships/tags" Target="../tags/tag96.xml"/><Relationship Id="rId2" Type="http://schemas.openxmlformats.org/officeDocument/2006/relationships/tags" Target="../tags/tag95.xml"/><Relationship Id="rId19" Type="http://schemas.openxmlformats.org/officeDocument/2006/relationships/slideLayout" Target="../slideLayouts/slideLayout2.xml"/><Relationship Id="rId18" Type="http://schemas.openxmlformats.org/officeDocument/2006/relationships/image" Target="../media/image10.jpeg"/><Relationship Id="rId17" Type="http://schemas.openxmlformats.org/officeDocument/2006/relationships/tags" Target="../tags/tag110.xml"/><Relationship Id="rId16" Type="http://schemas.openxmlformats.org/officeDocument/2006/relationships/tags" Target="../tags/tag109.xml"/><Relationship Id="rId15" Type="http://schemas.openxmlformats.org/officeDocument/2006/relationships/tags" Target="../tags/tag108.xml"/><Relationship Id="rId14" Type="http://schemas.openxmlformats.org/officeDocument/2006/relationships/tags" Target="../tags/tag107.xml"/><Relationship Id="rId13" Type="http://schemas.openxmlformats.org/officeDocument/2006/relationships/tags" Target="../tags/tag106.xml"/><Relationship Id="rId12" Type="http://schemas.openxmlformats.org/officeDocument/2006/relationships/tags" Target="../tags/tag105.xml"/><Relationship Id="rId11" Type="http://schemas.openxmlformats.org/officeDocument/2006/relationships/tags" Target="../tags/tag104.xml"/><Relationship Id="rId10" Type="http://schemas.openxmlformats.org/officeDocument/2006/relationships/tags" Target="../tags/tag103.xml"/><Relationship Id="rId1" Type="http://schemas.openxmlformats.org/officeDocument/2006/relationships/tags" Target="../tags/tag94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tags" Target="../tags/tag119.xml"/><Relationship Id="rId8" Type="http://schemas.openxmlformats.org/officeDocument/2006/relationships/tags" Target="../tags/tag118.xml"/><Relationship Id="rId7" Type="http://schemas.openxmlformats.org/officeDocument/2006/relationships/tags" Target="../tags/tag117.xml"/><Relationship Id="rId6" Type="http://schemas.openxmlformats.org/officeDocument/2006/relationships/tags" Target="../tags/tag116.xml"/><Relationship Id="rId5" Type="http://schemas.openxmlformats.org/officeDocument/2006/relationships/tags" Target="../tags/tag115.xml"/><Relationship Id="rId4" Type="http://schemas.openxmlformats.org/officeDocument/2006/relationships/tags" Target="../tags/tag114.xml"/><Relationship Id="rId3" Type="http://schemas.openxmlformats.org/officeDocument/2006/relationships/tags" Target="../tags/tag113.xml"/><Relationship Id="rId2" Type="http://schemas.openxmlformats.org/officeDocument/2006/relationships/tags" Target="../tags/tag112.xml"/><Relationship Id="rId16" Type="http://schemas.openxmlformats.org/officeDocument/2006/relationships/slideLayout" Target="../slideLayouts/slideLayout2.xml"/><Relationship Id="rId15" Type="http://schemas.openxmlformats.org/officeDocument/2006/relationships/tags" Target="../tags/tag125.xml"/><Relationship Id="rId14" Type="http://schemas.openxmlformats.org/officeDocument/2006/relationships/tags" Target="../tags/tag124.xml"/><Relationship Id="rId13" Type="http://schemas.openxmlformats.org/officeDocument/2006/relationships/tags" Target="../tags/tag123.xml"/><Relationship Id="rId12" Type="http://schemas.openxmlformats.org/officeDocument/2006/relationships/tags" Target="../tags/tag122.xml"/><Relationship Id="rId11" Type="http://schemas.openxmlformats.org/officeDocument/2006/relationships/tags" Target="../tags/tag121.xml"/><Relationship Id="rId10" Type="http://schemas.openxmlformats.org/officeDocument/2006/relationships/tags" Target="../tags/tag120.xml"/><Relationship Id="rId1" Type="http://schemas.openxmlformats.org/officeDocument/2006/relationships/tags" Target="../tags/tag1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p>
            <a:r>
              <a:rPr lang="zh-CN" altLang="zh-CN"/>
              <a:t>第1课</a:t>
            </a:r>
            <a:br>
              <a:rPr lang="zh-CN" altLang="zh-CN"/>
            </a:br>
            <a:r>
              <a:rPr lang="zh-CN" altLang="zh-CN"/>
              <a:t>从食物采集到食物生产</a:t>
            </a:r>
            <a:endParaRPr lang="zh-CN" altLang="zh-CN"/>
          </a:p>
        </p:txBody>
      </p:sp>
      <p:sp>
        <p:nvSpPr>
          <p:cNvPr id="5" name="文本框 4"/>
          <p:cNvSpPr txBox="1"/>
          <p:nvPr/>
        </p:nvSpPr>
        <p:spPr>
          <a:xfrm>
            <a:off x="999490" y="4208780"/>
            <a:ext cx="10598150" cy="24606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indent="0">
              <a:lnSpc>
                <a:spcPct val="110000"/>
              </a:lnSpc>
              <a:buNone/>
            </a:pPr>
            <a:r>
              <a:rPr lang="zh-CN" altLang="en-US" sz="2800" b="1"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课程标准：</a:t>
            </a:r>
            <a:endParaRPr lang="zh-CN" altLang="en-US" sz="2800" b="1">
              <a:solidFill>
                <a:schemeClr val="tx1"/>
              </a:solidFill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2800" b="1"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了解人类由食物采集者向食物生产者演进的过程及意义；</a:t>
            </a:r>
            <a:endParaRPr lang="zh-CN" altLang="en-US" sz="2800" b="1">
              <a:solidFill>
                <a:schemeClr val="tx1"/>
              </a:solidFill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2800" b="1"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知道古代不同地区的食物生产特点及其对社会生活的影响。</a:t>
            </a:r>
            <a:endParaRPr lang="zh-CN" altLang="en-US" sz="2800" b="1">
              <a:solidFill>
                <a:schemeClr val="tx1"/>
              </a:solidFill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2800" b="1"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重点：农业文明的起源与不同地区的食物生产与社会生活</a:t>
            </a:r>
            <a:endParaRPr lang="zh-CN" altLang="en-US" sz="2800" b="1">
              <a:solidFill>
                <a:schemeClr val="tx1"/>
              </a:solidFill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2800" b="1"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难点：古代社会生产关系的变化</a:t>
            </a:r>
            <a:endParaRPr lang="zh-CN" altLang="en-US" sz="2800" b="1"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86430" y="3106420"/>
            <a:ext cx="670496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1">
                <a:latin typeface="Calibri" panose="020F0502020204030204" charset="0"/>
                <a:ea typeface="宋体" panose="02010600030101010101" pitchFamily="2" charset="-122"/>
              </a:rPr>
              <a:t>一、人类早期的生产与生活</a:t>
            </a:r>
            <a:endParaRPr lang="zh-CN" altLang="en-US" sz="36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98425" y="0"/>
            <a:ext cx="11960225" cy="6858000"/>
          </a:xfrm>
        </p:spPr>
        <p:txBody>
          <a:bodyPr>
            <a:noAutofit/>
          </a:bodyPr>
          <a:lstStyle/>
          <a:p>
            <a:pPr marL="0" indent="0">
              <a:spcAft>
                <a:spcPct val="0"/>
              </a:spcAft>
              <a:buNone/>
            </a:pPr>
            <a:r>
              <a:rPr sz="2800">
                <a:solidFill>
                  <a:srgbClr val="FF0000"/>
                </a:solidFill>
                <a:sym typeface="+mn-ea"/>
              </a:rPr>
              <a:t>名词概念：</a:t>
            </a:r>
            <a:endParaRPr lang="zh-CN" altLang="en-US" sz="2800">
              <a:solidFill>
                <a:srgbClr val="FF0000"/>
              </a:solidFill>
            </a:endParaRPr>
          </a:p>
          <a:p>
            <a:pPr marL="0" indent="0">
              <a:spcAft>
                <a:spcPct val="0"/>
              </a:spcAft>
              <a:buNone/>
            </a:pPr>
            <a:r>
              <a:rPr sz="2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1.</a:t>
            </a:r>
            <a:r>
              <a:rPr sz="2800">
                <a:solidFill>
                  <a:srgbClr val="FF0000"/>
                </a:solidFill>
                <a:sym typeface="+mn-ea"/>
              </a:rPr>
              <a:t>采集渔猎</a:t>
            </a:r>
            <a:r>
              <a:rPr sz="2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：原始社会前期的主要经济活动内容。人类发展早期以采集自然界的天然产物和渔猎野生动物为生的经济。当时人类同自然界进行斗争的能力很低，人们主要依靠双手采集现成的野生植物如野菜、果实、根茎等作为食料，或是借助简单的工具进行渔猎；他们所制造的工具只限于对石头、树枝进行简单的加工。</a:t>
            </a:r>
            <a:endParaRPr lang="zh-CN" altLang="en-US" sz="2800">
              <a:solidFill>
                <a:schemeClr val="tx1"/>
              </a:solidFill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spcAft>
                <a:spcPct val="0"/>
              </a:spcAft>
              <a:buNone/>
            </a:pPr>
            <a:r>
              <a:rPr sz="2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2.</a:t>
            </a:r>
            <a:r>
              <a:rPr sz="2800">
                <a:solidFill>
                  <a:srgbClr val="FF0000"/>
                </a:solidFill>
                <a:sym typeface="+mn-ea"/>
              </a:rPr>
              <a:t>农耕畜牧：</a:t>
            </a:r>
            <a:r>
              <a:rPr sz="2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以农业耕作和畜牧养殖为主要经济活动内容的生产方式。其基本特征是自给自足的自然经济。农耕畜牧的产生使人类从食物采集者变为食物生产者，促使人类使用金属工具，提高生产效率，促进了社会分工的发展。在农耕与畜牧进一步分工的基础上，又出现了农业与手工业和商业的分工，剩余产品的出现、社会分工的发展和阶级的分化，使人类走向文明成为可能。</a:t>
            </a:r>
            <a:endParaRPr lang="zh-CN" altLang="en-US" sz="2800">
              <a:solidFill>
                <a:schemeClr val="tx1"/>
              </a:solidFill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endParaRPr lang="zh-CN" altLang="en-US" sz="2800">
              <a:solidFill>
                <a:schemeClr val="tx1"/>
              </a:solidFill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12700" y="0"/>
            <a:ext cx="12166600" cy="62515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10000"/>
              </a:lnSpc>
            </a:pP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1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．原始农耕和畜牧出现前的生产与生活</a:t>
            </a:r>
            <a:endParaRPr lang="zh-CN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（1）食物采集：采集可食的植物果实和茎叶，捕捞鱼虾或猎取动物作为食物。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（2）生产工具：人们使用木、骨和石等材料制作的工具从事采集和渔猎。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（3）生活方式：在一定的地域范围内过着迁徙的生活，用火取暖、烧烤食物。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2．原始的农耕和畜牧出现后的生产与生活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（1）人类掌握了某些动植物的生长规律，学会了选择、驯化野生动植物。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（2）原始农耕和畜牧的区域差异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①原始农耕：主要起源于西亚、东亚和中美洲。西亚的小亚细亚半岛南部等地是小麦、大麦的原产地。东亚的黄河中上游是粟的发源地。长江中下游的居民在世界上最早种植水稻。中美洲则是玉米、甘薯等作物的原产地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②原始畜牧：随着农耕和定居生活的出现而产生，世界不同地区的居民把几种主要的动物驯化为家畜。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0" y="0"/>
            <a:ext cx="11747500" cy="69386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20000"/>
              </a:lnSpc>
            </a:pP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3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．农业出现产生的影响</a:t>
            </a:r>
            <a:endParaRPr lang="zh-CN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（1）农业的出现是人类经济和社会生活的第一次革命。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①人类开始从食物采集者转变为食物生产者，初步改变了纯粹依赖自然资源的状况。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②农业生产增加了人类的食物供应，改善了人类的生存条件，加速了人口的增长。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latin typeface="Calibri" panose="020F0502020204030204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）农业的出现促进了生活和生产方式的变化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①人类从迁徙过渡到定居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②一部分人从食物生产中解放出来，专门从食物生产中解放出来，专门从事制陶、采矿、冶铁等手工业劳动。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lnSpc>
                <a:spcPct val="130000"/>
              </a:lnSpc>
            </a:pP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③原始音乐、文学和宗教因为精神生活的需要而产生。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lnSpc>
                <a:spcPct val="130000"/>
              </a:lnSpc>
            </a:pP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④农业的出现推动了科学技术的发展。天文历法获得了较快的发展，数学和其他相关学科逐渐发展起来。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477135" y="2667000"/>
            <a:ext cx="907034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4000" b="1">
                <a:latin typeface="Calibri" panose="020F0502020204030204" charset="0"/>
                <a:ea typeface="宋体" panose="02010600030101010101" pitchFamily="2" charset="-122"/>
              </a:rPr>
              <a:t>二、不同地区的食物生产与社会生活</a:t>
            </a:r>
            <a:endParaRPr lang="zh-CN" altLang="en-US" sz="40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459740" y="120015"/>
            <a:ext cx="11471275" cy="2030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50000"/>
              </a:lnSpc>
            </a:pP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1.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概况：西亚的两河流域、非洲的尼罗河流域、南亚的印度河和恒河流域、中国的黄河和长江流域，灌溉农业发达，孕育出古巴比伦文明、古埃及文明、古印度文明和古代中国文明。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  <p:pic>
        <p:nvPicPr>
          <p:cNvPr id="6146" name="内容占位符 3" descr="u=700123008,2998255793&amp;fm=26&amp;gp=0"/>
          <p:cNvPicPr>
            <a:picLocks noGrp="1"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343785" y="2150110"/>
            <a:ext cx="8395970" cy="439991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60985" y="0"/>
            <a:ext cx="11836400" cy="31076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2.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两河流域和尼罗河流域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1)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食物生产：主要种植大麦和小麦。饲养山羊、绵羊、牛等家畜。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2)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社会生活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①古巴比伦王国：王室和神庙拥有许多土地。政府官员、贵族、商人等也拥有土地，他们合伙经营或将土地出租给佃户。②古埃及：土地主要由王室和神庙占有；以尼罗河为中心的农业体系决定了整个古埃及的命运。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pic>
        <p:nvPicPr>
          <p:cNvPr id="7171" name="内容占位符 3" descr="023b5bb5c9ea15ce6eedd546b6003af33a87b279"/>
          <p:cNvPicPr>
            <a:picLocks noGrp="1"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06400" y="3107055"/>
            <a:ext cx="11569065" cy="375094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0" y="0"/>
            <a:ext cx="12117705" cy="3538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2800" b="1">
                <a:latin typeface="Calibri" panose="020F0502020204030204" charset="0"/>
                <a:ea typeface="宋体" panose="02010600030101010101" pitchFamily="2" charset="-122"/>
              </a:rPr>
              <a:t>3.古代中国</a:t>
            </a:r>
            <a:endParaRPr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/>
            <a:r>
              <a:rPr lang="en-US" sz="2800" b="1">
                <a:latin typeface="Calibri" panose="020F0502020204030204" charset="0"/>
                <a:ea typeface="宋体" panose="02010600030101010101" pitchFamily="2" charset="-122"/>
              </a:rPr>
              <a:t>(</a:t>
            </a:r>
            <a:r>
              <a:rPr sz="2800" b="1">
                <a:latin typeface="Calibri" panose="020F0502020204030204" charset="0"/>
                <a:ea typeface="宋体" panose="02010600030101010101" pitchFamily="2" charset="-122"/>
              </a:rPr>
              <a:t>1)食物生产：主要分为北方粟麦农业区和南方稻作农业区。</a:t>
            </a:r>
            <a:endParaRPr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/>
            <a:r>
              <a:rPr lang="en-US" sz="2800" b="1">
                <a:latin typeface="Calibri" panose="020F0502020204030204" charset="0"/>
                <a:ea typeface="宋体" panose="02010600030101010101" pitchFamily="2" charset="-122"/>
              </a:rPr>
              <a:t>(</a:t>
            </a:r>
            <a:r>
              <a:rPr sz="2800" b="1">
                <a:latin typeface="Calibri" panose="020F0502020204030204" charset="0"/>
                <a:ea typeface="宋体" panose="02010600030101010101" pitchFamily="2" charset="-122"/>
              </a:rPr>
              <a:t>2)社会生活</a:t>
            </a:r>
            <a:endParaRPr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/>
            <a:r>
              <a:rPr sz="2800" b="1">
                <a:latin typeface="Calibri" panose="020F0502020204030204" charset="0"/>
                <a:ea typeface="宋体" panose="02010600030101010101" pitchFamily="2" charset="-122"/>
              </a:rPr>
              <a:t>①商和西周时期：土地掌握在君主和各级贵族手中，农夫集体耕作。</a:t>
            </a:r>
            <a:endParaRPr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/>
            <a:r>
              <a:rPr sz="2800" b="1">
                <a:latin typeface="Calibri" panose="020F0502020204030204" charset="0"/>
                <a:ea typeface="宋体" panose="02010600030101010101" pitchFamily="2" charset="-122"/>
              </a:rPr>
              <a:t>②战国以后：铁器得到推广，以家庭为基本单位进行生产。</a:t>
            </a:r>
            <a:endParaRPr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/>
            <a:r>
              <a:rPr sz="2800" b="1">
                <a:latin typeface="Calibri" panose="020F0502020204030204" charset="0"/>
                <a:ea typeface="宋体" panose="02010600030101010101" pitchFamily="2" charset="-122"/>
              </a:rPr>
              <a:t>③秦以后：推行重农抑商政策。</a:t>
            </a:r>
            <a:endParaRPr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/>
            <a:r>
              <a:rPr sz="2800" b="1">
                <a:latin typeface="Calibri" panose="020F0502020204030204" charset="0"/>
                <a:ea typeface="宋体" panose="02010600030101010101" pitchFamily="2" charset="-122"/>
              </a:rPr>
              <a:t>④秦汉到隋唐时期：逐渐形成北方旱田和南方水田两种精耕细作的农业技术体系。</a:t>
            </a:r>
            <a:endParaRPr sz="28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  <p:pic>
        <p:nvPicPr>
          <p:cNvPr id="10242" name="Picture 6" descr="W020110129428123130260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5737225" y="4114800"/>
            <a:ext cx="1828800" cy="1676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3" name="Picture 4" descr="牛耕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3126105" y="4114800"/>
            <a:ext cx="2344420" cy="16757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4" name="Picture 4" descr="untitled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>
            <a:grayscl/>
          </a:blip>
          <a:srcRect b="-41"/>
          <a:stretch>
            <a:fillRect/>
          </a:stretch>
        </p:blipFill>
        <p:spPr>
          <a:xfrm>
            <a:off x="10090150" y="4203700"/>
            <a:ext cx="1752600" cy="15868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5" name="Picture 5" descr="image002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rcRect b="-3"/>
          <a:stretch>
            <a:fillRect/>
          </a:stretch>
        </p:blipFill>
        <p:spPr>
          <a:xfrm>
            <a:off x="7974965" y="4114165"/>
            <a:ext cx="1752600" cy="16840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6" name="TextBox 19"/>
          <p:cNvSpPr/>
          <p:nvPr>
            <p:custDataLst>
              <p:tags r:id="rId9"/>
            </p:custDataLst>
          </p:nvPr>
        </p:nvSpPr>
        <p:spPr>
          <a:xfrm>
            <a:off x="683895" y="6039485"/>
            <a:ext cx="1104900" cy="4603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铁农具 </a:t>
            </a:r>
            <a:endParaRPr lang="zh-CN" altLang="en-US" sz="24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7" name="TextBox 20"/>
          <p:cNvSpPr/>
          <p:nvPr>
            <p:custDataLst>
              <p:tags r:id="rId10"/>
            </p:custDataLst>
          </p:nvPr>
        </p:nvSpPr>
        <p:spPr>
          <a:xfrm>
            <a:off x="3840163" y="6039485"/>
            <a:ext cx="944562" cy="4603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耦犁    </a:t>
            </a:r>
            <a:endParaRPr lang="zh-CN" altLang="en-US" sz="2400" b="1">
              <a:solidFill>
                <a:srgbClr val="00000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10248" name="TextBox 21"/>
          <p:cNvSpPr/>
          <p:nvPr>
            <p:custDataLst>
              <p:tags r:id="rId11"/>
            </p:custDataLst>
          </p:nvPr>
        </p:nvSpPr>
        <p:spPr>
          <a:xfrm>
            <a:off x="6050280" y="6039485"/>
            <a:ext cx="1203325" cy="4603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2400" b="1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曲辕犁    </a:t>
            </a:r>
            <a:endParaRPr lang="zh-CN" altLang="en-US" sz="2400" b="1">
              <a:solidFill>
                <a:srgbClr val="00000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10249" name="TextBox 22"/>
          <p:cNvSpPr/>
          <p:nvPr>
            <p:custDataLst>
              <p:tags r:id="rId12"/>
            </p:custDataLst>
          </p:nvPr>
        </p:nvSpPr>
        <p:spPr>
          <a:xfrm>
            <a:off x="10687685" y="6039485"/>
            <a:ext cx="557213" cy="4603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2400" b="1">
                <a:solidFill>
                  <a:srgbClr val="000000"/>
                </a:solidFill>
                <a:latin typeface="Arial" panose="020B0604020202020204"/>
                <a:ea typeface="黑体" panose="02010609060101010101" pitchFamily="49" charset="-122"/>
              </a:rPr>
              <a:t>耙    </a:t>
            </a:r>
            <a:endParaRPr lang="zh-CN" altLang="en-US" sz="2400" b="1">
              <a:solidFill>
                <a:srgbClr val="000000"/>
              </a:solidFill>
              <a:latin typeface="Arial" panose="020B0604020202020204"/>
              <a:ea typeface="黑体" panose="02010609060101010101" pitchFamily="49" charset="-122"/>
            </a:endParaRPr>
          </a:p>
        </p:txBody>
      </p:sp>
      <p:sp>
        <p:nvSpPr>
          <p:cNvPr id="10250" name="矩形 23"/>
          <p:cNvSpPr/>
          <p:nvPr>
            <p:custDataLst>
              <p:tags r:id="rId13"/>
            </p:custDataLst>
          </p:nvPr>
        </p:nvSpPr>
        <p:spPr>
          <a:xfrm>
            <a:off x="8572500" y="6039485"/>
            <a:ext cx="557213" cy="4603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2400" b="1">
                <a:solidFill>
                  <a:srgbClr val="000000"/>
                </a:solidFill>
                <a:latin typeface="Arial" panose="020B0604020202020204"/>
                <a:ea typeface="黑体" panose="02010609060101010101" pitchFamily="49" charset="-122"/>
              </a:rPr>
              <a:t>耱    </a:t>
            </a:r>
            <a:endParaRPr lang="zh-CN" altLang="en-US" sz="2400" b="1">
              <a:solidFill>
                <a:srgbClr val="000000"/>
              </a:solidFill>
              <a:latin typeface="Arial" panose="020B0604020202020204"/>
              <a:ea typeface="黑体" panose="02010609060101010101" pitchFamily="49" charset="-122"/>
            </a:endParaRPr>
          </a:p>
        </p:txBody>
      </p:sp>
      <p:pic>
        <p:nvPicPr>
          <p:cNvPr id="10256" name="Picture 13" descr="u=2067123180,776802045&amp;fm=23&amp;gp=0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151765" y="4114800"/>
            <a:ext cx="2660015" cy="167576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6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635" y="113665"/>
            <a:ext cx="12191365" cy="31076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4.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古希腊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1)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食物生产：大麦和小麦从西亚传入希腊，成为当地的主要粮食作物。根据地区特点实行谷物与蔬菜轮作或种植葡萄和橄榄，并加工成葡萄酒和橄榄油。</a:t>
            </a:r>
            <a:endParaRPr lang="zh-CN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/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(2)社会生产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/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①只有公民才能拥有土地，农业生产中使用奴隶劳动的现象非常普遍。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/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②斯巴达人将征服的希洛人全部交为奴隶，让他们承担所有的农业劳动。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  <p:pic>
        <p:nvPicPr>
          <p:cNvPr id="11268" name="内容占位符 4" descr="9345d688d43f87947be19a3ed81b0ef41bd53a80"/>
          <p:cNvPicPr>
            <a:picLocks noGrp="1"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827405" y="3386455"/>
            <a:ext cx="3811270" cy="3162300"/>
          </a:xfrm>
          <a:prstGeom prst="rect">
            <a:avLst/>
          </a:prstGeom>
        </p:spPr>
      </p:pic>
      <p:pic>
        <p:nvPicPr>
          <p:cNvPr id="3" name="图片 2" descr="C:/Users/ADMINI~1/AppData/Local/Temp/kaimatting/20200518181808/output_aiMatting_20200518182116.pngoutput_aiMatting_2020051818211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5967730" y="3386455"/>
            <a:ext cx="2428875" cy="3262630"/>
          </a:xfrm>
          <a:prstGeom prst="rect">
            <a:avLst/>
          </a:prstGeom>
        </p:spPr>
      </p:pic>
      <p:sp>
        <p:nvSpPr>
          <p:cNvPr id="20" name="Rectangle 5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8225155" y="6251575"/>
            <a:ext cx="2522220" cy="397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2" tIns="45711" rIns="91422" bIns="45711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kumimoji="0" lang="zh-CN" sz="2000" smtClean="0">
                <a:solidFill>
                  <a:schemeClr val="tx1"/>
                </a:solidFill>
                <a:effectLst/>
                <a:latin typeface="方正清刻本悦宋简体" panose="02000000000000000000" charset="-122"/>
                <a:ea typeface="方正清刻本悦宋简体" panose="02000000000000000000" charset="-122"/>
                <a:cs typeface="方正清刻本悦宋简体" panose="02000000000000000000" charset="-122"/>
              </a:rPr>
              <a:t>雅典瓷瓶</a:t>
            </a:r>
            <a:r>
              <a:rPr kumimoji="0" lang="en-US" altLang="zh-CN" sz="2000" smtClean="0">
                <a:solidFill>
                  <a:schemeClr val="tx1"/>
                </a:solidFill>
                <a:effectLst/>
                <a:latin typeface="方正清刻本悦宋简体" panose="02000000000000000000" charset="-122"/>
                <a:ea typeface="方正清刻本悦宋简体" panose="02000000000000000000" charset="-122"/>
                <a:cs typeface="方正清刻本悦宋简体" panose="02000000000000000000" charset="-122"/>
              </a:rPr>
              <a:t>(</a:t>
            </a:r>
            <a:r>
              <a:rPr kumimoji="0" lang="zh-CN" altLang="en-US" sz="2000" smtClean="0">
                <a:solidFill>
                  <a:schemeClr val="tx1"/>
                </a:solidFill>
                <a:effectLst/>
                <a:latin typeface="方正清刻本悦宋简体" panose="02000000000000000000" charset="-122"/>
                <a:ea typeface="方正清刻本悦宋简体" panose="02000000000000000000" charset="-122"/>
                <a:cs typeface="方正清刻本悦宋简体" panose="02000000000000000000" charset="-122"/>
              </a:rPr>
              <a:t>前</a:t>
            </a:r>
            <a:r>
              <a:rPr kumimoji="0" lang="en-US" altLang="zh-CN" sz="2000" smtClean="0">
                <a:solidFill>
                  <a:schemeClr val="tx1"/>
                </a:solidFill>
                <a:effectLst/>
                <a:latin typeface="Times New Roman" panose="02020603050405020304" charset="0"/>
                <a:ea typeface="方正清刻本悦宋简体" panose="02000000000000000000" charset="-122"/>
                <a:cs typeface="Times New Roman" panose="02020603050405020304" charset="0"/>
              </a:rPr>
              <a:t>6</a:t>
            </a:r>
            <a:r>
              <a:rPr kumimoji="0" lang="zh-CN" altLang="en-US" sz="2000" smtClean="0">
                <a:solidFill>
                  <a:schemeClr val="tx1"/>
                </a:solidFill>
                <a:effectLst/>
                <a:latin typeface="方正清刻本悦宋简体" panose="02000000000000000000" charset="-122"/>
                <a:ea typeface="方正清刻本悦宋简体" panose="02000000000000000000" charset="-122"/>
                <a:cs typeface="方正清刻本悦宋简体" panose="02000000000000000000" charset="-122"/>
              </a:rPr>
              <a:t>世纪</a:t>
            </a:r>
            <a:r>
              <a:rPr kumimoji="0" lang="en-US" altLang="zh-CN" sz="2000" smtClean="0">
                <a:solidFill>
                  <a:schemeClr val="tx1"/>
                </a:solidFill>
                <a:effectLst/>
                <a:latin typeface="方正清刻本悦宋简体" panose="02000000000000000000" charset="-122"/>
                <a:ea typeface="方正清刻本悦宋简体" panose="02000000000000000000" charset="-122"/>
                <a:cs typeface="方正清刻本悦宋简体" panose="02000000000000000000" charset="-122"/>
              </a:rPr>
              <a:t>)</a:t>
            </a:r>
            <a:endParaRPr kumimoji="0" lang="en-US" altLang="zh-CN" sz="2000" smtClean="0">
              <a:solidFill>
                <a:schemeClr val="tx1"/>
              </a:solidFill>
              <a:effectLst/>
              <a:latin typeface="方正清刻本悦宋简体" panose="02000000000000000000" charset="-122"/>
              <a:ea typeface="方正清刻本悦宋简体" panose="02000000000000000000" charset="-122"/>
              <a:cs typeface="方正清刻本悦宋简体" panose="02000000000000000000" charset="-122"/>
            </a:endParaRPr>
          </a:p>
        </p:txBody>
      </p:sp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127000" y="91440"/>
            <a:ext cx="11971020" cy="26752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20000"/>
              </a:lnSpc>
            </a:pP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5.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古罗马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1)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食物生产：以谷物生产为主，同时种植橄榄核葡萄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2)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社会生活：古罗马在很长时期内实行土地国有，人们以家庭为单位进行生产、随着征服扩张，贵族或富人获得了越来越多的土地，而小农却逐浙破产。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6365" y="3150870"/>
            <a:ext cx="11971655" cy="21583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20000"/>
              </a:lnSpc>
            </a:pP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6.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美洲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1)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食物生产：主要粮食作物是玉米、甘薯、马铃薯。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2)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社会生活：阿兹特克人的土地除了贵族私有的部分外。还有村社的公有土地，两年不耕作的土地将被村社收回。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20715" y="248708"/>
          <a:ext cx="11746522" cy="5120640"/>
        </p:xfrm>
        <a:graphic>
          <a:graphicData uri="http://schemas.openxmlformats.org/drawingml/2006/table">
            <a:tbl>
              <a:tblPr/>
              <a:tblGrid>
                <a:gridCol w="2664395"/>
                <a:gridCol w="3141133"/>
                <a:gridCol w="2929467"/>
                <a:gridCol w="3011527"/>
              </a:tblGrid>
              <a:tr h="365760">
                <a:tc>
                  <a:txBody>
                    <a:bodyPr wrap="square"/>
                    <a:lstStyle/>
                    <a:p>
                      <a:pPr indent="304800"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地</a:t>
                      </a:r>
                      <a:r>
                        <a:rPr lang="en-US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   </a:t>
                      </a: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区</a:t>
                      </a:r>
                      <a:endParaRPr lang="zh-CN" sz="2400" b="1" kern="1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种植农作物（农业）</a:t>
                      </a:r>
                      <a:endParaRPr lang="zh-CN" sz="2400" b="1" kern="1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驯化饲养（畜牧业）</a:t>
                      </a:r>
                      <a:endParaRPr lang="zh-CN" sz="2400" b="1" kern="1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kern="100" smtClean="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        </a:t>
                      </a:r>
                      <a:r>
                        <a:rPr lang="zh-CN" sz="2400" b="1" kern="100" smtClean="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社会生活</a:t>
                      </a:r>
                      <a:endParaRPr lang="zh-CN" sz="2400" b="1" kern="100" smtClean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西亚两河</a:t>
                      </a:r>
                      <a:r>
                        <a:rPr lang="zh-CN" sz="2400" b="1" kern="100" smtClean="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流域</a:t>
                      </a:r>
                      <a:r>
                        <a:rPr lang="zh-CN" altLang="en-US" sz="2400" b="1" kern="100" smtClean="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（</a:t>
                      </a:r>
                      <a:r>
                        <a:rPr lang="zh-CN" altLang="en-US" sz="2400" b="1" kern="100" smtClean="0">
                          <a:solidFill>
                            <a:srgbClr val="FF0000"/>
                          </a:solidFill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古巴比伦文明</a:t>
                      </a:r>
                      <a:r>
                        <a:rPr lang="zh-CN" altLang="en-US" sz="2400" b="1" kern="100" smtClean="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）</a:t>
                      </a:r>
                      <a:endParaRPr lang="zh-CN" altLang="en-US" sz="2400" b="1" kern="100" smtClean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小麦、大麦</a:t>
                      </a:r>
                      <a:endParaRPr lang="zh-CN" sz="2400" b="1" kern="1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绵羊、山羊、牛</a:t>
                      </a:r>
                      <a:endParaRPr lang="zh-CN" sz="2400" b="1" kern="1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《汉谟拉比法典》，用法律规范农业生产</a:t>
                      </a:r>
                      <a:endParaRPr lang="zh-CN" sz="2400" b="1" kern="1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非洲</a:t>
                      </a:r>
                      <a:r>
                        <a:rPr lang="zh-CN" sz="2400" b="1" kern="100" smtClean="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尼罗河流域</a:t>
                      </a:r>
                      <a:r>
                        <a:rPr lang="zh-CN" altLang="en-US" sz="2400" b="1" kern="100" smtClean="0">
                          <a:latin typeface="+mn-lt"/>
                          <a:ea typeface="+mn-ea"/>
                          <a:cs typeface="Times New Roman" panose="02020603050405020304" charset="0"/>
                        </a:rPr>
                        <a:t>（</a:t>
                      </a:r>
                      <a:r>
                        <a:rPr lang="zh-CN" altLang="en-US" sz="2400" b="1" kern="1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Times New Roman" panose="02020603050405020304" charset="0"/>
                        </a:rPr>
                        <a:t>古埃及文明</a:t>
                      </a:r>
                      <a:r>
                        <a:rPr lang="zh-CN" altLang="en-US" sz="2400" b="1" kern="100" smtClean="0">
                          <a:latin typeface="+mn-lt"/>
                          <a:ea typeface="+mn-ea"/>
                          <a:cs typeface="Times New Roman" panose="02020603050405020304" charset="0"/>
                        </a:rPr>
                        <a:t>）</a:t>
                      </a:r>
                      <a:endParaRPr lang="zh-CN" altLang="en-US" sz="2400" b="1" kern="100" smtClean="0">
                        <a:latin typeface="+mn-lt"/>
                        <a:ea typeface="+mn-ea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小麦、大麦、高粱</a:t>
                      </a:r>
                      <a:endParaRPr lang="zh-CN" sz="2400" b="1" kern="1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绵羊、山羊、牛</a:t>
                      </a:r>
                      <a:endParaRPr lang="zh-CN" sz="2400" b="1" kern="1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以尼罗河为中心的农业体系，崇拜太阳神和尼罗河</a:t>
                      </a:r>
                      <a:endParaRPr lang="zh-CN" sz="2400" b="1" kern="1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南亚印度河恒河</a:t>
                      </a:r>
                      <a:r>
                        <a:rPr lang="zh-CN" sz="2400" b="1" kern="100" smtClean="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流域</a:t>
                      </a:r>
                      <a:r>
                        <a:rPr lang="zh-CN" altLang="en-US" sz="2400" b="1" kern="100" smtClean="0">
                          <a:latin typeface="+mn-lt"/>
                          <a:ea typeface="+mn-ea"/>
                          <a:cs typeface="Times New Roman" panose="02020603050405020304" charset="0"/>
                        </a:rPr>
                        <a:t>（</a:t>
                      </a:r>
                      <a:r>
                        <a:rPr lang="zh-CN" altLang="en-US" sz="2400" b="1" kern="1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Times New Roman" panose="02020603050405020304" charset="0"/>
                        </a:rPr>
                        <a:t>古印度文明</a:t>
                      </a:r>
                      <a:r>
                        <a:rPr lang="zh-CN" altLang="en-US" sz="2400" b="1" kern="100" smtClean="0">
                          <a:latin typeface="+mn-lt"/>
                          <a:ea typeface="+mn-ea"/>
                          <a:cs typeface="Times New Roman" panose="02020603050405020304" charset="0"/>
                        </a:rPr>
                        <a:t>）</a:t>
                      </a:r>
                      <a:endParaRPr lang="zh-CN" altLang="en-US" sz="2400" b="1" kern="100" smtClean="0">
                        <a:latin typeface="+mn-lt"/>
                        <a:ea typeface="+mn-ea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小麦、水稻</a:t>
                      </a:r>
                      <a:endParaRPr lang="zh-CN" sz="2400" b="1" kern="1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牛、鸡</a:t>
                      </a:r>
                      <a:endParaRPr lang="zh-CN" sz="2400" b="1" kern="1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endParaRPr lang="en-US" sz="2400" b="1" kern="1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东亚黄河、长江</a:t>
                      </a:r>
                      <a:r>
                        <a:rPr lang="zh-CN" sz="2400" b="1" kern="100" smtClean="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流域</a:t>
                      </a:r>
                      <a:r>
                        <a:rPr lang="zh-CN" altLang="en-US" sz="2400" b="1" kern="100" smtClean="0">
                          <a:latin typeface="+mn-lt"/>
                          <a:ea typeface="+mn-ea"/>
                          <a:cs typeface="Times New Roman" panose="02020603050405020304" charset="0"/>
                        </a:rPr>
                        <a:t>（</a:t>
                      </a:r>
                      <a:r>
                        <a:rPr lang="zh-CN" altLang="en-US" sz="2400" b="1" kern="1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Times New Roman" panose="02020603050405020304" charset="0"/>
                        </a:rPr>
                        <a:t>古中国文明</a:t>
                      </a:r>
                      <a:r>
                        <a:rPr lang="zh-CN" altLang="en-US" sz="2400" b="1" kern="100" smtClean="0">
                          <a:latin typeface="+mn-lt"/>
                          <a:ea typeface="+mn-ea"/>
                          <a:cs typeface="Times New Roman" panose="02020603050405020304" charset="0"/>
                        </a:rPr>
                        <a:t>）</a:t>
                      </a:r>
                      <a:endParaRPr lang="zh-CN" altLang="en-US" sz="2400" b="1" kern="100" smtClean="0">
                        <a:latin typeface="+mn-lt"/>
                        <a:ea typeface="+mn-ea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水稻、粟、黍、高粱、大豆</a:t>
                      </a:r>
                      <a:endParaRPr lang="zh-CN" sz="2400" b="1" kern="1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猪、马、牛、羊、鸡、狗</a:t>
                      </a:r>
                      <a:endParaRPr lang="zh-CN" sz="2400" b="1" kern="1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精耕细作农业生产</a:t>
                      </a:r>
                      <a:endParaRPr lang="zh-CN" sz="2400" b="1" kern="1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欧洲</a:t>
                      </a:r>
                      <a:r>
                        <a:rPr lang="zh-CN" sz="2400" b="1" kern="100" smtClean="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爱琴海</a:t>
                      </a:r>
                      <a:r>
                        <a:rPr lang="zh-CN" altLang="en-US" sz="2400" b="1" kern="100" smtClean="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（</a:t>
                      </a:r>
                      <a:r>
                        <a:rPr lang="zh-CN" altLang="en-US" sz="2400" b="1" kern="100" smtClean="0">
                          <a:solidFill>
                            <a:srgbClr val="FF0000"/>
                          </a:solidFill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古</a:t>
                      </a:r>
                      <a:r>
                        <a:rPr lang="zh-CN" altLang="zh-CN" sz="2400" b="1" kern="1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Times New Roman" panose="02020603050405020304" charset="0"/>
                        </a:rPr>
                        <a:t>希腊</a:t>
                      </a:r>
                      <a:r>
                        <a:rPr lang="zh-CN" altLang="en-US" sz="2400" b="1" kern="1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Times New Roman" panose="02020603050405020304" charset="0"/>
                        </a:rPr>
                        <a:t>文明</a:t>
                      </a:r>
                      <a:r>
                        <a:rPr lang="zh-CN" altLang="en-US" sz="2400" b="1" kern="100" smtClean="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）</a:t>
                      </a:r>
                      <a:endParaRPr lang="zh-CN" altLang="en-US" sz="2400" b="1" kern="100" smtClean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小麦、大麦、葡萄、橄榄</a:t>
                      </a:r>
                      <a:endParaRPr lang="zh-CN" sz="2400" b="1" kern="1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endParaRPr lang="en-US" sz="2400" b="1" kern="1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谷物与蔬菜轮作</a:t>
                      </a:r>
                      <a:endParaRPr lang="zh-CN" sz="2400" b="1" kern="1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 smtClean="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中美洲</a:t>
                      </a:r>
                      <a:r>
                        <a:rPr lang="zh-CN" altLang="en-US" sz="2400" b="1" kern="100" smtClean="0">
                          <a:latin typeface="+mn-lt"/>
                          <a:ea typeface="+mn-ea"/>
                          <a:cs typeface="Times New Roman" panose="02020603050405020304" charset="0"/>
                        </a:rPr>
                        <a:t>（</a:t>
                      </a:r>
                      <a:r>
                        <a:rPr lang="zh-CN" altLang="en-US" sz="2400" b="1" kern="1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Times New Roman" panose="02020603050405020304" charset="0"/>
                        </a:rPr>
                        <a:t>阿兹特克文明</a:t>
                      </a:r>
                      <a:r>
                        <a:rPr lang="zh-CN" altLang="en-US" sz="2400" b="1" kern="100" smtClean="0">
                          <a:latin typeface="+mn-lt"/>
                          <a:ea typeface="+mn-ea"/>
                          <a:cs typeface="Times New Roman" panose="02020603050405020304" charset="0"/>
                        </a:rPr>
                        <a:t>）</a:t>
                      </a:r>
                      <a:endParaRPr lang="zh-CN" altLang="en-US" sz="2400" b="1" kern="100" smtClean="0">
                        <a:latin typeface="+mn-lt"/>
                        <a:ea typeface="+mn-ea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玉米、甘薯、马铃薯、蚕豆、南瓜</a:t>
                      </a:r>
                      <a:endParaRPr lang="zh-CN" sz="2400" b="1" kern="1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骆马、羊驼、火鸡</a:t>
                      </a:r>
                      <a:endParaRPr lang="zh-CN" sz="2400" b="1" kern="1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ct val="0"/>
                        </a:spcAft>
                      </a:pPr>
                      <a:r>
                        <a:rPr lang="zh-CN" altLang="en-US" sz="2400" b="1" kern="100" smtClean="0">
                          <a:latin typeface="Calibri" panose="020F0502020204030204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太阳金字塔</a:t>
                      </a:r>
                      <a:endParaRPr lang="zh-CN" altLang="en-US" sz="2400" b="1" kern="100" smtClean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665855" y="2673350"/>
            <a:ext cx="486029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marR="0" lvl="0" indent="336550" defTabSz="914400" eaLnBrk="0" latinLnBrk="0" hangingPunct="0">
              <a:lnSpc>
                <a:spcPct val="100000"/>
              </a:lnSpc>
              <a:buClrTx/>
              <a:buSzTx/>
              <a:buFontTx/>
              <a:buNone/>
            </a:pPr>
            <a:r>
              <a:rPr sz="40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三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.</a:t>
            </a:r>
            <a:r>
              <a:rPr sz="40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生产关系的变化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39395" y="121285"/>
            <a:ext cx="11680825" cy="48298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10000"/>
              </a:lnSpc>
            </a:pP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1.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氏族社会的变化：农业产生以后，男子开始在生产中占据主导地位。妇女主要从事家务劳动和家庭副业，女子在农业生产中逐渐退居从属地位。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2.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国家的产生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1)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根本原因：生产力的发展，使人类生产的产品有了剩余。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2)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私有制和贫富分化：氏族部落的首领利用自己对公共财产的管理和分配权，或利用对外交换产品的便利，把一些集体财物据为己有，变成私有财产。氏族内部出现了贫富分化。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3)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阶级形成：随着剩余产品的增加和私有制的出现，阶级产生了。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4)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国家产生：为了调节阶级之间的利益冲突，国家应运而生。国家是阶级矛盾不可调和的产物。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下箭头 61"/>
          <p:cNvSpPr/>
          <p:nvPr>
            <p:custDataLst>
              <p:tags r:id="rId1"/>
            </p:custDataLst>
          </p:nvPr>
        </p:nvSpPr>
        <p:spPr>
          <a:xfrm>
            <a:off x="6853238" y="2136775"/>
            <a:ext cx="484187" cy="9048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2291" name="Rectangle 14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indent="142875">
              <a:tabLst>
                <a:tab pos="242570" algn="l"/>
              </a:tabLst>
            </a:pPr>
            <a:endParaRPr lang="zh-CN" altLang="zh-CN"/>
          </a:p>
        </p:txBody>
      </p:sp>
      <p:sp>
        <p:nvSpPr>
          <p:cNvPr id="65552" name="Rectangle 16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224463" y="332136"/>
            <a:ext cx="2348720" cy="107721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endParaRPr lang="zh-CN" altLang="zh-CN" sz="800">
              <a:solidFill>
                <a:srgbClr val="C06468"/>
              </a:solidFill>
            </a:endParaRPr>
          </a:p>
          <a:p>
            <a:pPr eaLnBrk="0" hangingPunct="0"/>
            <a:r>
              <a:rPr lang="zh-CN" altLang="en-US" sz="2800" b="1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生产力提高，</a:t>
            </a:r>
            <a:endParaRPr lang="en-US" altLang="zh-CN" sz="2800" b="1">
              <a:solidFill>
                <a:srgbClr val="231F20"/>
              </a:solidFill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 eaLnBrk="0" hangingPunct="0"/>
            <a:r>
              <a:rPr lang="zh-CN" altLang="en-US" sz="2800" b="1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有了剩余产品</a:t>
            </a:r>
            <a:endParaRPr lang="zh-CN" sz="6000" b="1"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</p:txBody>
      </p:sp>
      <p:sp>
        <p:nvSpPr>
          <p:cNvPr id="20" name="Rectangle 16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120900" y="5891213"/>
            <a:ext cx="7988300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endParaRPr lang="zh-CN" altLang="zh-CN" sz="800">
              <a:solidFill>
                <a:srgbClr val="C06468"/>
              </a:solidFill>
            </a:endParaRPr>
          </a:p>
          <a:p>
            <a:pPr eaLnBrk="0" hangingPunct="0"/>
            <a:r>
              <a:rPr lang="zh-CN" altLang="zh-CN" sz="2800" b="1">
                <a:solidFill>
                  <a:srgbClr val="C06468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▲ </a:t>
            </a:r>
            <a:r>
              <a:rPr lang="zh-CN" altLang="zh-CN" sz="3200" b="1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私有制</a:t>
            </a:r>
            <a:r>
              <a:rPr lang="zh-CN" altLang="en-US" sz="3200" b="1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出现，阶级</a:t>
            </a:r>
            <a:r>
              <a:rPr lang="zh-CN" altLang="zh-CN" sz="3200" b="1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产生</a:t>
            </a:r>
            <a:r>
              <a:rPr lang="zh-CN" altLang="en-US" sz="3200" b="1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，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诞生</a:t>
            </a:r>
            <a:r>
              <a:rPr lang="zh-CN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国家</a:t>
            </a:r>
            <a:endParaRPr lang="zh-CN" altLang="en-US" sz="3200" b="1">
              <a:solidFill>
                <a:srgbClr val="231F20"/>
              </a:solidFill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</p:txBody>
      </p:sp>
      <p:sp>
        <p:nvSpPr>
          <p:cNvPr id="15367" name="Rectangle 16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254125" y="870635"/>
            <a:ext cx="2047875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endParaRPr lang="zh-CN" altLang="zh-CN" sz="800">
              <a:solidFill>
                <a:srgbClr val="C06468"/>
              </a:solidFill>
            </a:endParaRPr>
          </a:p>
          <a:p>
            <a:pPr eaLnBrk="0" hangingPunct="0"/>
            <a:r>
              <a:rPr lang="zh-CN" altLang="zh-CN" sz="2400" b="1">
                <a:solidFill>
                  <a:srgbClr val="C06468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▲</a:t>
            </a:r>
            <a:r>
              <a:rPr lang="zh-CN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定居生活</a:t>
            </a:r>
            <a:endParaRPr lang="zh-CN" sz="6000" b="1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7" name="矩形 56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149600" y="3121025"/>
            <a:ext cx="5791200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氏族</a:t>
            </a:r>
            <a:r>
              <a:rPr lang="zh-CN" altLang="zh-CN" sz="2800" b="1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社会</a:t>
            </a:r>
            <a:r>
              <a:rPr lang="zh-CN" altLang="en-US" sz="2800" b="1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内部</a:t>
            </a:r>
            <a:r>
              <a:rPr lang="zh-CN" altLang="zh-CN" sz="2800" b="1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分化</a:t>
            </a:r>
            <a:r>
              <a:rPr lang="zh-CN" altLang="en-US" sz="2800" b="1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为富人和穷人</a:t>
            </a:r>
            <a:endParaRPr lang="zh-CN" altLang="en-US" sz="36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</p:txBody>
      </p:sp>
      <p:sp>
        <p:nvSpPr>
          <p:cNvPr id="12296" name="矩形 63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774700" y="439738"/>
            <a:ext cx="2709396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农耕和畜牧出现</a:t>
            </a:r>
            <a:endParaRPr lang="zh-CN" altLang="en-US" sz="2800" b="1">
              <a:solidFill>
                <a:srgbClr val="231F20"/>
              </a:solidFill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</p:txBody>
      </p:sp>
      <p:sp>
        <p:nvSpPr>
          <p:cNvPr id="65" name="矩形 64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062163" y="3827463"/>
            <a:ext cx="487362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对外交战胜利，俘虏变为奴隶</a:t>
            </a:r>
            <a:endParaRPr lang="zh-CN" altLang="en-US" sz="2800" b="1">
              <a:solidFill>
                <a:srgbClr val="231F20"/>
              </a:solidFill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</p:txBody>
      </p:sp>
      <p:sp>
        <p:nvSpPr>
          <p:cNvPr id="71" name="直角上箭头 70"/>
          <p:cNvSpPr/>
          <p:nvPr>
            <p:custDataLst>
              <p:tags r:id="rId9"/>
            </p:custDataLst>
          </p:nvPr>
        </p:nvSpPr>
        <p:spPr>
          <a:xfrm flipV="1">
            <a:off x="7605713" y="647700"/>
            <a:ext cx="830262" cy="10731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21" name="Rectangle 16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4724400" y="1514366"/>
            <a:ext cx="5117925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endParaRPr lang="zh-CN" altLang="zh-CN" sz="800">
              <a:solidFill>
                <a:srgbClr val="C06468"/>
              </a:solidFill>
            </a:endParaRPr>
          </a:p>
          <a:p>
            <a:pPr eaLnBrk="0" hangingPunct="0"/>
            <a:r>
              <a:rPr lang="zh-CN" altLang="en-US" sz="2800" b="1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氏族首领把公共财产据为己有</a:t>
            </a:r>
            <a:endParaRPr lang="zh-CN" altLang="en-US" sz="2800" b="1">
              <a:solidFill>
                <a:srgbClr val="231F20"/>
              </a:solidFill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</p:txBody>
      </p:sp>
      <p:sp>
        <p:nvSpPr>
          <p:cNvPr id="22" name="矩形 21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7264400" y="4886325"/>
            <a:ext cx="4521200" cy="10156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富人</a:t>
            </a:r>
            <a:r>
              <a:rPr lang="zh-CN" altLang="en-US" sz="2800" b="1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变为</a:t>
            </a:r>
            <a:r>
              <a:rPr lang="zh-CN" altLang="zh-CN" sz="2800" b="1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统治者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，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穷人</a:t>
            </a:r>
            <a:r>
              <a:rPr lang="zh-CN" altLang="zh-CN" sz="2800" b="1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和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奴隶</a:t>
            </a:r>
            <a:r>
              <a:rPr lang="zh-CN" altLang="en-US" sz="2800" b="1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变为</a:t>
            </a:r>
            <a:r>
              <a:rPr lang="zh-CN" altLang="zh-CN" sz="2800" b="1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被统治者</a:t>
            </a:r>
            <a:endParaRPr lang="zh-CN" altLang="en-US" sz="36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</p:txBody>
      </p:sp>
      <p:sp>
        <p:nvSpPr>
          <p:cNvPr id="23" name="直角上箭头 22"/>
          <p:cNvSpPr/>
          <p:nvPr>
            <p:custDataLst>
              <p:tags r:id="rId12"/>
            </p:custDataLst>
          </p:nvPr>
        </p:nvSpPr>
        <p:spPr>
          <a:xfrm flipV="1">
            <a:off x="9129713" y="3784600"/>
            <a:ext cx="830262" cy="10731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grpSp>
        <p:nvGrpSpPr>
          <p:cNvPr id="3" name="组合 25"/>
          <p:cNvGrpSpPr/>
          <p:nvPr>
            <p:custDataLst>
              <p:tags r:id="rId13"/>
            </p:custDataLst>
          </p:nvPr>
        </p:nvGrpSpPr>
        <p:grpSpPr>
          <a:xfrm>
            <a:off x="3117850" y="361950"/>
            <a:ext cx="1962150" cy="1322388"/>
            <a:chOff x="3118534" y="361434"/>
            <a:chExt cx="1564591" cy="1323439"/>
          </a:xfrm>
        </p:grpSpPr>
        <p:sp>
          <p:nvSpPr>
            <p:cNvPr id="66" name="右箭头 65"/>
            <p:cNvSpPr/>
            <p:nvPr>
              <p:custDataLst>
                <p:tags r:id="rId14"/>
              </p:custDataLst>
            </p:nvPr>
          </p:nvSpPr>
          <p:spPr>
            <a:xfrm>
              <a:off x="3705652" y="730027"/>
              <a:ext cx="977473" cy="486161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12307" name="矩形 23"/>
            <p:cNvSpPr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3118534" y="361434"/>
              <a:ext cx="1021666" cy="132343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8000"/>
                <a:t>｝</a:t>
              </a:r>
              <a:endParaRPr lang="zh-CN" altLang="en-US" sz="8000"/>
            </a:p>
          </p:txBody>
        </p:sp>
      </p:grpSp>
      <p:sp>
        <p:nvSpPr>
          <p:cNvPr id="25" name="矩形 24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8337550" y="3168650"/>
            <a:ext cx="1022350" cy="13223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8000"/>
              <a:t>｝</a:t>
            </a:r>
            <a:endParaRPr lang="zh-CN" altLang="en-US" sz="8000"/>
          </a:p>
        </p:txBody>
      </p:sp>
      <p:sp>
        <p:nvSpPr>
          <p:cNvPr id="18" name="TextBox 17"/>
          <p:cNvSpPr txBox="1"/>
          <p:nvPr>
            <p:custDataLst>
              <p:tags r:id="rId17"/>
            </p:custDataLst>
          </p:nvPr>
        </p:nvSpPr>
        <p:spPr>
          <a:xfrm>
            <a:off x="11004491" y="292100"/>
            <a:ext cx="861774" cy="3986028"/>
          </a:xfrm>
          <a:prstGeom prst="rect">
            <a:avLst/>
          </a:prstGeom>
          <a:blipFill>
            <a:blip r:embed="rId18"/>
            <a:tile tx="0" ty="0" sx="100000" sy="100000" flip="none" algn="tl"/>
          </a:blipFill>
        </p:spPr>
        <p:txBody>
          <a:bodyPr vert="eaVert"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国家产生示意图</a:t>
            </a:r>
            <a:endParaRPr lang="zh-CN" altLang="en-US" sz="4400" b="1"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65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3" presetClass="entr" presetSubtype="16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bldLvl="0" animBg="1"/>
      <p:bldP spid="65552" grpId="1"/>
      <p:bldP spid="20" grpId="2"/>
      <p:bldP spid="15367" grpId="3"/>
      <p:bldP spid="57" grpId="4"/>
      <p:bldP spid="65" grpId="5"/>
      <p:bldP spid="21" grpId="6"/>
      <p:bldP spid="22" grpId="7"/>
      <p:bldP spid="25" grpId="8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1"/>
            </p:custDataLst>
          </p:nvPr>
        </p:nvSpPr>
        <p:spPr>
          <a:xfrm>
            <a:off x="304165" y="157480"/>
            <a:ext cx="161290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sz="2800" b="1">
                <a:solidFill>
                  <a:schemeClr val="tx1"/>
                </a:solidFill>
                <a:latin typeface="方正隶变_GBK" panose="02000000000000000000" charset="-122"/>
                <a:ea typeface="方正隶变_GBK" panose="02000000000000000000" charset="-122"/>
                <a:cs typeface="方正隶变_GBK" panose="02000000000000000000" charset="-122"/>
                <a:sym typeface="+mn-ea"/>
              </a:rPr>
              <a:t>课堂总结</a:t>
            </a:r>
            <a:endParaRPr lang="zh-CN" sz="2800" b="1">
              <a:solidFill>
                <a:schemeClr val="tx1"/>
              </a:solidFill>
              <a:latin typeface="方正隶变_GBK" panose="02000000000000000000" charset="-122"/>
              <a:ea typeface="方正隶变_GBK" panose="02000000000000000000" charset="-122"/>
              <a:cs typeface="方正隶变_GBK" panose="02000000000000000000" charset="-122"/>
              <a:sym typeface="+mn-ea"/>
            </a:endParaRPr>
          </a:p>
        </p:txBody>
      </p:sp>
      <p:grpSp>
        <p:nvGrpSpPr>
          <p:cNvPr id="39" name="组合 38"/>
          <p:cNvGrpSpPr/>
          <p:nvPr>
            <p:custDataLst>
              <p:tags r:id="rId2"/>
            </p:custDataLst>
          </p:nvPr>
        </p:nvGrpSpPr>
        <p:grpSpPr>
          <a:xfrm>
            <a:off x="314960" y="873760"/>
            <a:ext cx="11563350" cy="5739765"/>
            <a:chOff x="311" y="1230"/>
            <a:chExt cx="18210" cy="9039"/>
          </a:xfrm>
        </p:grpSpPr>
        <p:sp>
          <p:nvSpPr>
            <p:cNvPr id="2" name="文本框 1"/>
            <p:cNvSpPr txBox="1"/>
            <p:nvPr>
              <p:custDataLst>
                <p:tags r:id="rId3"/>
              </p:custDataLst>
            </p:nvPr>
          </p:nvSpPr>
          <p:spPr>
            <a:xfrm>
              <a:off x="311" y="2718"/>
              <a:ext cx="912" cy="692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/>
              <a:r>
                <a:rPr lang="zh-CN" altLang="en-US" sz="28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方正隶变_GBK" panose="02000000000000000000" charset="-122"/>
                  <a:sym typeface="+mn-ea"/>
                </a:rPr>
                <a:t>从食物采集到食物生产</a:t>
              </a:r>
              <a:endParaRPr lang="zh-CN" altLang="en-US" sz="28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隶变_GBK" panose="02000000000000000000" charset="-122"/>
                <a:sym typeface="+mn-ea"/>
              </a:endParaRPr>
            </a:p>
          </p:txBody>
        </p:sp>
        <p:sp>
          <p:nvSpPr>
            <p:cNvPr id="3" name="文本框 2"/>
            <p:cNvSpPr txBox="1"/>
            <p:nvPr>
              <p:custDataLst>
                <p:tags r:id="rId4"/>
              </p:custDataLst>
            </p:nvPr>
          </p:nvSpPr>
          <p:spPr>
            <a:xfrm>
              <a:off x="1792" y="2164"/>
              <a:ext cx="4608" cy="72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l"/>
              <a:r>
                <a:rPr lang="zh-CN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方正隶变_GBK" panose="02000000000000000000" charset="-122"/>
                  <a:sym typeface="+mn-ea"/>
                </a:rPr>
                <a:t>人类早期的生产生活</a:t>
              </a:r>
              <a:endParaRPr 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隶变_GBK" panose="02000000000000000000" charset="-122"/>
                <a:sym typeface="+mn-ea"/>
              </a:endParaRPr>
            </a:p>
          </p:txBody>
        </p:sp>
        <p:sp>
          <p:nvSpPr>
            <p:cNvPr id="4" name="文本框 3"/>
            <p:cNvSpPr txBox="1"/>
            <p:nvPr>
              <p:custDataLst>
                <p:tags r:id="rId5"/>
              </p:custDataLst>
            </p:nvPr>
          </p:nvSpPr>
          <p:spPr>
            <a:xfrm>
              <a:off x="1791" y="6125"/>
              <a:ext cx="3706" cy="1307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just"/>
              <a:r>
                <a:rPr lang="zh-CN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方正隶变_GBK" panose="02000000000000000000" charset="-122"/>
                  <a:sym typeface="+mn-ea"/>
                </a:rPr>
                <a:t>不同地区的食物生产与社会生活</a:t>
              </a:r>
              <a:endParaRPr 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隶变_GBK" panose="02000000000000000000" charset="-122"/>
                <a:sym typeface="+mn-ea"/>
              </a:endParaRPr>
            </a:p>
          </p:txBody>
        </p:sp>
        <p:sp>
          <p:nvSpPr>
            <p:cNvPr id="13" name="文本框 12"/>
            <p:cNvSpPr txBox="1"/>
            <p:nvPr>
              <p:custDataLst>
                <p:tags r:id="rId6"/>
              </p:custDataLst>
            </p:nvPr>
          </p:nvSpPr>
          <p:spPr>
            <a:xfrm>
              <a:off x="1791" y="9253"/>
              <a:ext cx="16730" cy="101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方正隶变_GBK" panose="02000000000000000000" charset="-122"/>
                  <a:sym typeface="+mn-ea"/>
                </a:rPr>
                <a:t>生产关系的变化：随着农业的产生，私有制和阶级的出现，国家应运而生</a:t>
              </a:r>
              <a:endParaRPr 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隶变_GBK" panose="02000000000000000000" charset="-122"/>
                <a:sym typeface="+mn-ea"/>
              </a:endParaRPr>
            </a:p>
          </p:txBody>
        </p:sp>
        <p:sp>
          <p:nvSpPr>
            <p:cNvPr id="28" name="文本框 27"/>
            <p:cNvSpPr txBox="1"/>
            <p:nvPr>
              <p:custDataLst>
                <p:tags r:id="rId7"/>
              </p:custDataLst>
            </p:nvPr>
          </p:nvSpPr>
          <p:spPr>
            <a:xfrm>
              <a:off x="6996" y="1230"/>
              <a:ext cx="7008" cy="1016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l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方正隶变_GBK" panose="02000000000000000000" charset="-122"/>
                  <a:sym typeface="+mn-ea"/>
                </a:rPr>
                <a:t>采集渔猎：木石骨器；学会用火</a:t>
              </a:r>
              <a:endParaRPr 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隶变_GBK" panose="02000000000000000000" charset="-122"/>
                <a:sym typeface="+mn-ea"/>
              </a:endParaRPr>
            </a:p>
          </p:txBody>
        </p:sp>
        <p:sp>
          <p:nvSpPr>
            <p:cNvPr id="30" name="文本框 29"/>
            <p:cNvSpPr txBox="1"/>
            <p:nvPr>
              <p:custDataLst>
                <p:tags r:id="rId8"/>
              </p:custDataLst>
            </p:nvPr>
          </p:nvSpPr>
          <p:spPr>
            <a:xfrm>
              <a:off x="6190" y="4033"/>
              <a:ext cx="12329" cy="537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方正隶变_GBK" panose="02000000000000000000" charset="-122"/>
                  <a:sym typeface="+mn-ea"/>
                </a:rPr>
                <a:t>古巴比伦：王室、神庙和贵族拥有很多土地</a:t>
              </a:r>
              <a:endParaRPr 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隶变_GBK" panose="02000000000000000000" charset="-122"/>
                <a:sym typeface="+mn-ea"/>
              </a:endParaRPr>
            </a:p>
            <a:p>
              <a:pPr algn="l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方正隶变_GBK" panose="02000000000000000000" charset="-122"/>
                  <a:sym typeface="+mn-ea"/>
                </a:rPr>
                <a:t>古代埃及：土地主要由王室和神庙占有；宗教信仰</a:t>
              </a:r>
              <a:endParaRPr 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隶变_GBK" panose="02000000000000000000" charset="-122"/>
                <a:sym typeface="+mn-ea"/>
              </a:endParaRPr>
            </a:p>
            <a:p>
              <a:pPr algn="l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方正隶变_GBK" panose="02000000000000000000" charset="-122"/>
                  <a:sym typeface="+mn-ea"/>
                </a:rPr>
                <a:t>古代中国：南稻北粟；土地掌握在各级贵族手中；铁犁牛</a:t>
              </a:r>
              <a:endParaRPr 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隶变_GBK" panose="02000000000000000000" charset="-122"/>
                <a:sym typeface="+mn-ea"/>
              </a:endParaRPr>
            </a:p>
            <a:p>
              <a:pPr algn="l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方正隶变_GBK" panose="02000000000000000000" charset="-122"/>
                  <a:sym typeface="+mn-ea"/>
                </a:rPr>
                <a:t>          耕；重农抑商；兴修水利；精耕细作</a:t>
              </a:r>
              <a:r>
                <a:rPr lang="en-US" altLang="zh-CN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方正隶变_GBK" panose="02000000000000000000" charset="-122"/>
                  <a:sym typeface="+mn-ea"/>
                </a:rPr>
                <a:t>……</a:t>
              </a:r>
              <a:endParaRPr 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隶变_GBK" panose="02000000000000000000" charset="-122"/>
                <a:sym typeface="+mn-ea"/>
              </a:endParaRPr>
            </a:p>
            <a:p>
              <a:pPr algn="l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方正隶变_GBK" panose="02000000000000000000" charset="-122"/>
                  <a:sym typeface="+mn-ea"/>
                </a:rPr>
                <a:t>古代希腊：因地制宜；城邦公民拥有土地</a:t>
              </a:r>
              <a:endParaRPr 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隶变_GBK" panose="02000000000000000000" charset="-122"/>
                <a:sym typeface="+mn-ea"/>
              </a:endParaRPr>
            </a:p>
            <a:p>
              <a:pPr algn="l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方正隶变_GBK" panose="02000000000000000000" charset="-122"/>
                  <a:sym typeface="+mn-ea"/>
                </a:rPr>
                <a:t>古代美洲：土地贵族私有和村社公有</a:t>
              </a:r>
              <a:endParaRPr 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隶变_GBK" panose="02000000000000000000" charset="-122"/>
                <a:sym typeface="+mn-ea"/>
              </a:endParaRPr>
            </a:p>
          </p:txBody>
        </p:sp>
        <p:sp>
          <p:nvSpPr>
            <p:cNvPr id="32" name="文本框 31"/>
            <p:cNvSpPr txBox="1"/>
            <p:nvPr>
              <p:custDataLst>
                <p:tags r:id="rId9"/>
              </p:custDataLst>
            </p:nvPr>
          </p:nvSpPr>
          <p:spPr>
            <a:xfrm>
              <a:off x="6996" y="2582"/>
              <a:ext cx="2208" cy="10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sz="2400">
                  <a:latin typeface="黑体" panose="02010609060101010101" pitchFamily="49" charset="-122"/>
                  <a:ea typeface="黑体" panose="02010609060101010101" pitchFamily="49" charset="-122"/>
                  <a:cs typeface="方正隶变_GBK" panose="02000000000000000000" charset="-122"/>
                  <a:sym typeface="+mn-ea"/>
                </a:rPr>
                <a:t>农耕畜牧</a:t>
              </a:r>
              <a:endParaRPr lang="zh-CN" altLang="en-US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隶变_GBK" panose="02000000000000000000" charset="-122"/>
                <a:sym typeface="+mn-ea"/>
              </a:endParaRPr>
            </a:p>
          </p:txBody>
        </p:sp>
        <p:sp>
          <p:nvSpPr>
            <p:cNvPr id="33" name="文本框 32"/>
            <p:cNvSpPr txBox="1"/>
            <p:nvPr>
              <p:custDataLst>
                <p:tags r:id="rId10"/>
              </p:custDataLst>
            </p:nvPr>
          </p:nvSpPr>
          <p:spPr>
            <a:xfrm>
              <a:off x="9424" y="2145"/>
              <a:ext cx="8448" cy="18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sz="2400">
                  <a:latin typeface="黑体" panose="02010609060101010101" pitchFamily="49" charset="-122"/>
                  <a:ea typeface="黑体" panose="02010609060101010101" pitchFamily="49" charset="-122"/>
                  <a:cs typeface="方正隶变_GBK" panose="02000000000000000000" charset="-122"/>
                  <a:sym typeface="+mn-ea"/>
                </a:rPr>
                <a:t>农业：主要起源于东亚、西亚和中美洲</a:t>
              </a:r>
              <a:endParaRPr lang="zh-CN" sz="2400">
                <a:latin typeface="黑体" panose="02010609060101010101" pitchFamily="49" charset="-122"/>
                <a:ea typeface="黑体" panose="02010609060101010101" pitchFamily="49" charset="-122"/>
                <a:cs typeface="方正隶变_GBK" panose="02000000000000000000" charset="-122"/>
                <a:sym typeface="+mn-ea"/>
              </a:endParaRPr>
            </a:p>
            <a:p>
              <a:pPr algn="l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方正隶变_GBK" panose="02000000000000000000" charset="-122"/>
                  <a:sym typeface="+mn-ea"/>
                </a:rPr>
                <a:t>畜牧业：随农业和定居而产生</a:t>
              </a:r>
              <a:endParaRPr lang="zh-CN" altLang="en-US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隶变_GBK" panose="02000000000000000000" charset="-122"/>
                <a:sym typeface="+mn-ea"/>
              </a:endParaRPr>
            </a:p>
          </p:txBody>
        </p:sp>
        <p:sp>
          <p:nvSpPr>
            <p:cNvPr id="34" name="左大括号 33"/>
            <p:cNvSpPr/>
            <p:nvPr>
              <p:custDataLst>
                <p:tags r:id="rId11"/>
              </p:custDataLst>
            </p:nvPr>
          </p:nvSpPr>
          <p:spPr>
            <a:xfrm>
              <a:off x="9218" y="2670"/>
              <a:ext cx="301" cy="1062"/>
            </a:xfrm>
            <a:prstGeom prst="leftBrace">
              <a:avLst>
                <a:gd name="adj1" fmla="val 46511"/>
                <a:gd name="adj2" fmla="val 50000"/>
              </a:avLst>
            </a:prstGeom>
            <a:ln w="25400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左大括号 34"/>
            <p:cNvSpPr/>
            <p:nvPr>
              <p:custDataLst>
                <p:tags r:id="rId12"/>
              </p:custDataLst>
            </p:nvPr>
          </p:nvSpPr>
          <p:spPr>
            <a:xfrm>
              <a:off x="6526" y="1823"/>
              <a:ext cx="397" cy="1406"/>
            </a:xfrm>
            <a:prstGeom prst="leftBrace">
              <a:avLst>
                <a:gd name="adj1" fmla="val 46511"/>
                <a:gd name="adj2" fmla="val 50000"/>
              </a:avLst>
            </a:prstGeom>
            <a:ln w="25400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左大括号 36"/>
            <p:cNvSpPr/>
            <p:nvPr>
              <p:custDataLst>
                <p:tags r:id="rId13"/>
              </p:custDataLst>
            </p:nvPr>
          </p:nvSpPr>
          <p:spPr>
            <a:xfrm>
              <a:off x="5631" y="4634"/>
              <a:ext cx="454" cy="4360"/>
            </a:xfrm>
            <a:prstGeom prst="leftBrace">
              <a:avLst>
                <a:gd name="adj1" fmla="val 46511"/>
                <a:gd name="adj2" fmla="val 50000"/>
              </a:avLst>
            </a:prstGeom>
            <a:ln w="25400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左大括号 37"/>
            <p:cNvSpPr/>
            <p:nvPr>
              <p:custDataLst>
                <p:tags r:id="rId14"/>
              </p:custDataLst>
            </p:nvPr>
          </p:nvSpPr>
          <p:spPr>
            <a:xfrm>
              <a:off x="1337" y="2582"/>
              <a:ext cx="454" cy="7200"/>
            </a:xfrm>
            <a:prstGeom prst="leftBrace">
              <a:avLst>
                <a:gd name="adj1" fmla="val 46511"/>
                <a:gd name="adj2" fmla="val 50000"/>
              </a:avLst>
            </a:prstGeom>
            <a:ln w="25400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15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84455" y="86360"/>
            <a:ext cx="11354435" cy="31076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2800" b="1">
                <a:ea typeface="宋体" panose="02010600030101010101" pitchFamily="2" charset="-122"/>
              </a:rPr>
              <a:t>．发现于美索不达米亚地区的乌鲁克文化泥板上的象形文字——车，距今约有5500年的历史。在这一地区还发现了描绘在彩陶钵上的双轮车图形及黏土制车模型，距今都在5000年左右。这一发现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A</a:t>
            </a:r>
            <a:r>
              <a:rPr lang="zh-CN" sz="2800" b="1">
                <a:ea typeface="宋体" panose="02010600030101010101" pitchFamily="2" charset="-122"/>
              </a:rPr>
              <a:t>．说明中国的牛车是从两河流域传来的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28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/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2800" b="1">
                <a:ea typeface="宋体" panose="02010600030101010101" pitchFamily="2" charset="-122"/>
              </a:rPr>
              <a:t>．有力证明了两河流域文明发明了轮车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C</a:t>
            </a:r>
            <a:r>
              <a:rPr lang="zh-CN" sz="2800" b="1">
                <a:ea typeface="宋体" panose="02010600030101010101" pitchFamily="2" charset="-122"/>
              </a:rPr>
              <a:t>．说明车是古代主要交通工具和军事装备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28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/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r>
              <a:rPr lang="zh-CN" sz="2800" b="1">
                <a:ea typeface="宋体" panose="02010600030101010101" pitchFamily="2" charset="-122"/>
              </a:rPr>
              <a:t>．证明象形文字是世界上最早的文字</a:t>
            </a:r>
            <a:endParaRPr lang="zh-CN" altLang="en-US" sz="28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0" y="3319780"/>
            <a:ext cx="12191365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2800" b="1">
                <a:ea typeface="宋体" panose="02010600030101010101" pitchFamily="2" charset="-122"/>
              </a:rPr>
              <a:t>．人类社会的发展是一个从低级阶段向高级阶段进步的过程。母系氏族社会向父系氏族社会过渡的根本原因是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A</a:t>
            </a:r>
            <a:r>
              <a:rPr lang="zh-CN" sz="2800" b="1">
                <a:ea typeface="宋体" panose="02010600030101010101" pitchFamily="2" charset="-122"/>
              </a:rPr>
              <a:t>．女子在家庭中的地位衰落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28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/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2800" b="1">
                <a:ea typeface="宋体" panose="02010600030101010101" pitchFamily="2" charset="-122"/>
              </a:rPr>
              <a:t>．男性的力量超过女性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C</a:t>
            </a:r>
            <a:r>
              <a:rPr lang="zh-CN" sz="2800" b="1">
                <a:ea typeface="宋体" panose="02010600030101010101" pitchFamily="2" charset="-122"/>
              </a:rPr>
              <a:t>．氏族社会的战争频繁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28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/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r>
              <a:rPr lang="zh-CN" sz="2800" b="1">
                <a:ea typeface="宋体" panose="02010600030101010101" pitchFamily="2" charset="-122"/>
              </a:rPr>
              <a:t>．社会生产力不断提高</a:t>
            </a:r>
            <a:endParaRPr lang="zh-CN" altLang="en-US" sz="2800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78365" y="1645285"/>
            <a:ext cx="868680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44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endParaRPr lang="en-US" altLang="en-US" sz="44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232900" y="4585970"/>
            <a:ext cx="1061085" cy="922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54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endParaRPr lang="en-US" altLang="en-US" sz="54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0" y="91440"/>
            <a:ext cx="12192635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2800" b="1">
                <a:ea typeface="宋体" panose="02010600030101010101" pitchFamily="2" charset="-122"/>
              </a:rPr>
              <a:t>．在原始社会末期的墓穴中，有的墓穴随葬品很多，有的墓穴却一无所有。这种现象说明了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A</a:t>
            </a:r>
            <a:r>
              <a:rPr lang="zh-CN" sz="2800" b="1">
                <a:ea typeface="宋体" panose="02010600030101010101" pitchFamily="2" charset="-122"/>
              </a:rPr>
              <a:t>．社会财富的数量不断增加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28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/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2800" b="1">
                <a:ea typeface="宋体" panose="02010600030101010101" pitchFamily="2" charset="-122"/>
              </a:rPr>
              <a:t>．出现私有财产和贫富分化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C</a:t>
            </a:r>
            <a:r>
              <a:rPr lang="zh-CN" sz="2800" b="1">
                <a:ea typeface="宋体" panose="02010600030101010101" pitchFamily="2" charset="-122"/>
              </a:rPr>
              <a:t>．当时已经进入阶级社会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28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/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r>
              <a:rPr lang="zh-CN" sz="2800" b="1">
                <a:ea typeface="宋体" panose="02010600030101010101" pitchFamily="2" charset="-122"/>
              </a:rPr>
              <a:t>．农业和手工业发展水平高</a:t>
            </a:r>
            <a:endParaRPr lang="zh-CN" altLang="en-US" sz="28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141585" y="1020445"/>
            <a:ext cx="94805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60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endParaRPr lang="en-US" altLang="en-US" sz="60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1120" y="3060700"/>
            <a:ext cx="1212088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zh-CN" sz="3200" b="1">
                <a:ea typeface="宋体" panose="02010600030101010101" pitchFamily="2" charset="-122"/>
              </a:rPr>
              <a:t>．人类发展史上一次巨大的飞跃是食物生产的革命，即从食物采集者转变为食物生产者，其标志是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A</a:t>
            </a:r>
            <a:r>
              <a:rPr lang="zh-CN" sz="3200" b="1">
                <a:ea typeface="宋体" panose="02010600030101010101" pitchFamily="2" charset="-122"/>
              </a:rPr>
              <a:t>．农业的出现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/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ea typeface="宋体" panose="02010600030101010101" pitchFamily="2" charset="-122"/>
              </a:rPr>
              <a:t>．小农经济的产生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/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r>
              <a:rPr lang="zh-CN" sz="3200" b="1">
                <a:ea typeface="宋体" panose="02010600030101010101" pitchFamily="2" charset="-122"/>
              </a:rPr>
              <a:t>．手工业的产生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/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r>
              <a:rPr lang="zh-CN" sz="3200" b="1">
                <a:ea typeface="宋体" panose="02010600030101010101" pitchFamily="2" charset="-122"/>
              </a:rPr>
              <a:t>．火的使用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142220" y="4279265"/>
            <a:ext cx="94742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80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endParaRPr lang="en-US" altLang="en-US" sz="80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156210" y="0"/>
            <a:ext cx="12035790" cy="47428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20000"/>
              </a:lnSpc>
            </a:pP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5</a:t>
            </a:r>
            <a:r>
              <a:rPr lang="zh-CN" sz="2800" b="1">
                <a:ea typeface="宋体" panose="02010600030101010101" pitchFamily="2" charset="-122"/>
              </a:rPr>
              <a:t>．灌溉系统是苏美尔城市中的重要部分,它支撑着农业生产与城市社会。灌溉系统的建造、维护都需要大量人力,只有政府才能持续征召人们从事这样艰巨的活动;即使灌溉系统运行良好,政府也需要保证水源的公平分配、解决争端等。到公元前3000年,所有苏美尔城市都拥有了国王,国王拥有很大权力。这说明(   )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A</a:t>
            </a:r>
            <a:r>
              <a:rPr lang="zh-CN" sz="2800" b="1">
                <a:ea typeface="宋体" panose="02010600030101010101" pitchFamily="2" charset="-122"/>
              </a:rPr>
              <a:t>．农业生产影响国家的发展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28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2800" b="1">
                <a:ea typeface="宋体" panose="02010600030101010101" pitchFamily="2" charset="-122"/>
              </a:rPr>
              <a:t>．苏美尔人十分重视水利灌溉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C</a:t>
            </a:r>
            <a:r>
              <a:rPr lang="zh-CN" sz="2800" b="1">
                <a:ea typeface="宋体" panose="02010600030101010101" pitchFamily="2" charset="-122"/>
              </a:rPr>
              <a:t>．农业国家与专制政府相符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28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r>
              <a:rPr lang="zh-CN" sz="2800" b="1">
                <a:ea typeface="宋体" panose="02010600030101010101" pitchFamily="2" charset="-122"/>
              </a:rPr>
              <a:t>．政府的主要职能是管理灌溉</a:t>
            </a:r>
            <a:endParaRPr lang="zh-CN" altLang="en-US" sz="28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593580" y="2994660"/>
            <a:ext cx="88963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7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endParaRPr lang="en-US" altLang="en-US" sz="7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61315" y="429260"/>
            <a:ext cx="11116310" cy="40309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6</a:t>
            </a:r>
            <a:r>
              <a:rPr lang="zh-CN" sz="3200" b="1">
                <a:ea typeface="宋体" panose="02010600030101010101" pitchFamily="2" charset="-122"/>
              </a:rPr>
              <a:t>．大汶口文化遗址发掘的133座墓中，有些随葬品有五六十件，但有些随葬品极少；大溪文化遗址发掘的74座墓中，有的没有随葬品，而有的随葬品达58件之多。这些现象从本质上说明了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A</a:t>
            </a:r>
            <a:r>
              <a:rPr lang="zh-CN" sz="3200" b="1">
                <a:ea typeface="宋体" panose="02010600030101010101" pitchFamily="2" charset="-122"/>
              </a:rPr>
              <a:t>．生产力发展，产品有了剩余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/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ea typeface="宋体" panose="02010600030101010101" pitchFamily="2" charset="-122"/>
              </a:rPr>
              <a:t>．氏族内部分化，出现富人和穷人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C</a:t>
            </a:r>
            <a:r>
              <a:rPr lang="zh-CN" sz="3200" b="1">
                <a:ea typeface="宋体" panose="02010600030101010101" pitchFamily="2" charset="-122"/>
              </a:rPr>
              <a:t>．私有制已经产生，阶级分化日益明显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/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r>
              <a:rPr lang="zh-CN" sz="3200" b="1">
                <a:ea typeface="宋体" panose="02010600030101010101" pitchFamily="2" charset="-122"/>
              </a:rPr>
              <a:t>．国家已经产生，阶级压迫出现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989185" y="3624580"/>
            <a:ext cx="918845" cy="11068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6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endParaRPr lang="en-US" altLang="en-US" sz="6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176_1*a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6.xml><?xml version="1.0" encoding="utf-8"?>
<p:tagLst xmlns:p="http://schemas.openxmlformats.org/presentationml/2006/main">
  <p:tag name="AS_UNIQUEID" val="267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1.xml><?xml version="1.0" encoding="utf-8"?>
<p:tagLst xmlns:p="http://schemas.openxmlformats.org/presentationml/2006/main">
  <p:tag name="AS_UNIQUEID" val="15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3.xml><?xml version="1.0" encoding="utf-8"?>
<p:tagLst xmlns:p="http://schemas.openxmlformats.org/presentationml/2006/main">
  <p:tag name="AS_UNIQUEID" val="31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5.xml><?xml version="1.0" encoding="utf-8"?>
<p:tagLst xmlns:p="http://schemas.openxmlformats.org/presentationml/2006/main">
  <p:tag name="AS_UNIQUEID" val="47"/>
</p:tagLst>
</file>

<file path=ppt/tags/tag76.xml><?xml version="1.0" encoding="utf-8"?>
<p:tagLst xmlns:p="http://schemas.openxmlformats.org/presentationml/2006/main">
  <p:tag name="AS_UNIQUEID" val="48"/>
</p:tagLst>
</file>

<file path=ppt/tags/tag77.xml><?xml version="1.0" encoding="utf-8"?>
<p:tagLst xmlns:p="http://schemas.openxmlformats.org/presentationml/2006/main">
  <p:tag name="AS_UNIQUEID" val="49"/>
</p:tagLst>
</file>

<file path=ppt/tags/tag78.xml><?xml version="1.0" encoding="utf-8"?>
<p:tagLst xmlns:p="http://schemas.openxmlformats.org/presentationml/2006/main">
  <p:tag name="AS_UNIQUEID" val="50"/>
</p:tagLst>
</file>

<file path=ppt/tags/tag79.xml><?xml version="1.0" encoding="utf-8"?>
<p:tagLst xmlns:p="http://schemas.openxmlformats.org/presentationml/2006/main">
  <p:tag name="AS_UNIQUEID" val="51"/>
</p:tagLst>
</file>

<file path=ppt/tags/tag80.xml><?xml version="1.0" encoding="utf-8"?>
<p:tagLst xmlns:p="http://schemas.openxmlformats.org/presentationml/2006/main">
  <p:tag name="AS_UNIQUEID" val="52"/>
</p:tagLst>
</file>

<file path=ppt/tags/tag81.xml><?xml version="1.0" encoding="utf-8"?>
<p:tagLst xmlns:p="http://schemas.openxmlformats.org/presentationml/2006/main">
  <p:tag name="AS_UNIQUEID" val="53"/>
</p:tagLst>
</file>

<file path=ppt/tags/tag82.xml><?xml version="1.0" encoding="utf-8"?>
<p:tagLst xmlns:p="http://schemas.openxmlformats.org/presentationml/2006/main">
  <p:tag name="AS_UNIQUEID" val="54"/>
</p:tagLst>
</file>

<file path=ppt/tags/tag83.xml><?xml version="1.0" encoding="utf-8"?>
<p:tagLst xmlns:p="http://schemas.openxmlformats.org/presentationml/2006/main">
  <p:tag name="AS_UNIQUEID" val="55"/>
</p:tagLst>
</file>

<file path=ppt/tags/tag84.xml><?xml version="1.0" encoding="utf-8"?>
<p:tagLst xmlns:p="http://schemas.openxmlformats.org/presentationml/2006/main">
  <p:tag name="AS_UNIQUEID" val="61"/>
</p:tagLst>
</file>

<file path=ppt/tags/tag85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86.xml><?xml version="1.0" encoding="utf-8"?>
<p:tagLst xmlns:p="http://schemas.openxmlformats.org/presentationml/2006/main">
  <p:tag name="AS_UNIQUEID" val="68"/>
</p:tagLst>
</file>

<file path=ppt/tags/tag87.xml><?xml version="1.0" encoding="utf-8"?>
<p:tagLst xmlns:p="http://schemas.openxmlformats.org/presentationml/2006/main">
  <p:tag name="AS_UNIQUEID" val="308"/>
</p:tagLst>
</file>

<file path=ppt/tags/tag88.xml><?xml version="1.0" encoding="utf-8"?>
<p:tagLst xmlns:p="http://schemas.openxmlformats.org/presentationml/2006/main">
  <p:tag name="AS_UNIQUEID" val="309"/>
</p:tagLst>
</file>

<file path=ppt/tags/tag89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90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91.xml><?xml version="1.0" encoding="utf-8"?>
<p:tagLst xmlns:p="http://schemas.openxmlformats.org/presentationml/2006/main">
  <p:tag name="AS_UNIQUEID" val="317"/>
  <p:tag name="KSO_WM_UNIT_TABLE_BEAUTIFY" val="smartTable{6052abbf-b0f6-475b-b473-8140dadbc4e1}"/>
</p:tagLst>
</file>

<file path=ppt/tags/tag92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93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94.xml><?xml version="1.0" encoding="utf-8"?>
<p:tagLst xmlns:p="http://schemas.openxmlformats.org/presentationml/2006/main">
  <p:tag name="AS_UNIQUEID" val="322"/>
</p:tagLst>
</file>

<file path=ppt/tags/tag95.xml><?xml version="1.0" encoding="utf-8"?>
<p:tagLst xmlns:p="http://schemas.openxmlformats.org/presentationml/2006/main">
  <p:tag name="AS_UNIQUEID" val="323"/>
</p:tagLst>
</file>

<file path=ppt/tags/tag96.xml><?xml version="1.0" encoding="utf-8"?>
<p:tagLst xmlns:p="http://schemas.openxmlformats.org/presentationml/2006/main">
  <p:tag name="AS_UNIQUEID" val="324"/>
</p:tagLst>
</file>

<file path=ppt/tags/tag97.xml><?xml version="1.0" encoding="utf-8"?>
<p:tagLst xmlns:p="http://schemas.openxmlformats.org/presentationml/2006/main">
  <p:tag name="AS_UNIQUEID" val="325"/>
</p:tagLst>
</file>

<file path=ppt/tags/tag98.xml><?xml version="1.0" encoding="utf-8"?>
<p:tagLst xmlns:p="http://schemas.openxmlformats.org/presentationml/2006/main">
  <p:tag name="AS_UNIQUEID" val="326"/>
</p:tagLst>
</file>

<file path=ppt/tags/tag99.xml><?xml version="1.0" encoding="utf-8"?>
<p:tagLst xmlns:p="http://schemas.openxmlformats.org/presentationml/2006/main">
  <p:tag name="AS_UNIQUEID" val="327"/>
</p:tagLst>
</file>

<file path=ppt/tags/tag100.xml><?xml version="1.0" encoding="utf-8"?>
<p:tagLst xmlns:p="http://schemas.openxmlformats.org/presentationml/2006/main">
  <p:tag name="AS_UNIQUEID" val="328"/>
</p:tagLst>
</file>

<file path=ppt/tags/tag101.xml><?xml version="1.0" encoding="utf-8"?>
<p:tagLst xmlns:p="http://schemas.openxmlformats.org/presentationml/2006/main">
  <p:tag name="AS_UNIQUEID" val="329"/>
</p:tagLst>
</file>

<file path=ppt/tags/tag102.xml><?xml version="1.0" encoding="utf-8"?>
<p:tagLst xmlns:p="http://schemas.openxmlformats.org/presentationml/2006/main">
  <p:tag name="AS_UNIQUEID" val="330"/>
</p:tagLst>
</file>

<file path=ppt/tags/tag103.xml><?xml version="1.0" encoding="utf-8"?>
<p:tagLst xmlns:p="http://schemas.openxmlformats.org/presentationml/2006/main">
  <p:tag name="AS_UNIQUEID" val="331"/>
</p:tagLst>
</file>

<file path=ppt/tags/tag104.xml><?xml version="1.0" encoding="utf-8"?>
<p:tagLst xmlns:p="http://schemas.openxmlformats.org/presentationml/2006/main">
  <p:tag name="AS_UNIQUEID" val="332"/>
</p:tagLst>
</file>

<file path=ppt/tags/tag105.xml><?xml version="1.0" encoding="utf-8"?>
<p:tagLst xmlns:p="http://schemas.openxmlformats.org/presentationml/2006/main">
  <p:tag name="AS_UNIQUEID" val="333"/>
</p:tagLst>
</file>

<file path=ppt/tags/tag106.xml><?xml version="1.0" encoding="utf-8"?>
<p:tagLst xmlns:p="http://schemas.openxmlformats.org/presentationml/2006/main">
  <p:tag name="AS_UNIQUEID" val="334"/>
</p:tagLst>
</file>

<file path=ppt/tags/tag107.xml><?xml version="1.0" encoding="utf-8"?>
<p:tagLst xmlns:p="http://schemas.openxmlformats.org/presentationml/2006/main">
  <p:tag name="AS_UNIQUEID" val="335"/>
</p:tagLst>
</file>

<file path=ppt/tags/tag108.xml><?xml version="1.0" encoding="utf-8"?>
<p:tagLst xmlns:p="http://schemas.openxmlformats.org/presentationml/2006/main">
  <p:tag name="AS_UNIQUEID" val="336"/>
</p:tagLst>
</file>

<file path=ppt/tags/tag109.xml><?xml version="1.0" encoding="utf-8"?>
<p:tagLst xmlns:p="http://schemas.openxmlformats.org/presentationml/2006/main">
  <p:tag name="AS_UNIQUEID" val="337"/>
</p:tagLst>
</file>

<file path=ppt/tags/tag110.xml><?xml version="1.0" encoding="utf-8"?>
<p:tagLst xmlns:p="http://schemas.openxmlformats.org/presentationml/2006/main">
  <p:tag name="AS_UNIQUEID" val="338"/>
</p:tagLst>
</file>

<file path=ppt/tags/tag111.xml><?xml version="1.0" encoding="utf-8"?>
<p:tagLst xmlns:p="http://schemas.openxmlformats.org/presentationml/2006/main">
  <p:tag name="AS_UNIQUEID" val="360"/>
  <p:tag name="REFSHAPE" val="154242084"/>
</p:tagLst>
</file>

<file path=ppt/tags/tag112.xml><?xml version="1.0" encoding="utf-8"?>
<p:tagLst xmlns:p="http://schemas.openxmlformats.org/presentationml/2006/main">
  <p:tag name="AS_UNIQUEID" val="361"/>
</p:tagLst>
</file>

<file path=ppt/tags/tag113.xml><?xml version="1.0" encoding="utf-8"?>
<p:tagLst xmlns:p="http://schemas.openxmlformats.org/presentationml/2006/main">
  <p:tag name="AS_UNIQUEID" val="362"/>
  <p:tag name="REFSHAPE" val="154242084"/>
</p:tagLst>
</file>

<file path=ppt/tags/tag114.xml><?xml version="1.0" encoding="utf-8"?>
<p:tagLst xmlns:p="http://schemas.openxmlformats.org/presentationml/2006/main">
  <p:tag name="AS_UNIQUEID" val="363"/>
  <p:tag name="REFSHAPE" val="154242084"/>
</p:tagLst>
</file>

<file path=ppt/tags/tag115.xml><?xml version="1.0" encoding="utf-8"?>
<p:tagLst xmlns:p="http://schemas.openxmlformats.org/presentationml/2006/main">
  <p:tag name="AS_UNIQUEID" val="364"/>
  <p:tag name="REFSHAPE" val="154242084"/>
</p:tagLst>
</file>

<file path=ppt/tags/tag116.xml><?xml version="1.0" encoding="utf-8"?>
<p:tagLst xmlns:p="http://schemas.openxmlformats.org/presentationml/2006/main">
  <p:tag name="AS_UNIQUEID" val="365"/>
  <p:tag name="REFSHAPE" val="154242084"/>
</p:tagLst>
</file>

<file path=ppt/tags/tag117.xml><?xml version="1.0" encoding="utf-8"?>
<p:tagLst xmlns:p="http://schemas.openxmlformats.org/presentationml/2006/main">
  <p:tag name="AS_UNIQUEID" val="366"/>
  <p:tag name="REFSHAPE" val="154242084"/>
</p:tagLst>
</file>

<file path=ppt/tags/tag118.xml><?xml version="1.0" encoding="utf-8"?>
<p:tagLst xmlns:p="http://schemas.openxmlformats.org/presentationml/2006/main">
  <p:tag name="AS_UNIQUEID" val="367"/>
  <p:tag name="REFSHAPE" val="154242084"/>
</p:tagLst>
</file>

<file path=ppt/tags/tag119.xml><?xml version="1.0" encoding="utf-8"?>
<p:tagLst xmlns:p="http://schemas.openxmlformats.org/presentationml/2006/main">
  <p:tag name="AS_UNIQUEID" val="368"/>
</p:tagLst>
</file>

<file path=ppt/tags/tag120.xml><?xml version="1.0" encoding="utf-8"?>
<p:tagLst xmlns:p="http://schemas.openxmlformats.org/presentationml/2006/main">
  <p:tag name="AS_UNIQUEID" val="369"/>
</p:tagLst>
</file>

<file path=ppt/tags/tag121.xml><?xml version="1.0" encoding="utf-8"?>
<p:tagLst xmlns:p="http://schemas.openxmlformats.org/presentationml/2006/main">
  <p:tag name="AS_UNIQUEID" val="370"/>
</p:tagLst>
</file>

<file path=ppt/tags/tag122.xml><?xml version="1.0" encoding="utf-8"?>
<p:tagLst xmlns:p="http://schemas.openxmlformats.org/presentationml/2006/main">
  <p:tag name="AS_UNIQUEID" val="371"/>
</p:tagLst>
</file>

<file path=ppt/tags/tag123.xml><?xml version="1.0" encoding="utf-8"?>
<p:tagLst xmlns:p="http://schemas.openxmlformats.org/presentationml/2006/main">
  <p:tag name="AS_UNIQUEID" val="372"/>
</p:tagLst>
</file>

<file path=ppt/tags/tag124.xml><?xml version="1.0" encoding="utf-8"?>
<p:tagLst xmlns:p="http://schemas.openxmlformats.org/presentationml/2006/main">
  <p:tag name="AS_UNIQUEID" val="373"/>
</p:tagLst>
</file>

<file path=ppt/tags/tag12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26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27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28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29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3458</Words>
  <Application>WPS 演示</Application>
  <PresentationFormat>宽屏</PresentationFormat>
  <Paragraphs>236</Paragraphs>
  <Slides>20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8" baseType="lpstr">
      <vt:lpstr>Arial</vt:lpstr>
      <vt:lpstr>宋体</vt:lpstr>
      <vt:lpstr>Wingdings</vt:lpstr>
      <vt:lpstr>微软雅黑</vt:lpstr>
      <vt:lpstr>Wingdings</vt:lpstr>
      <vt:lpstr>Arial Unicode MS</vt:lpstr>
      <vt:lpstr>Calibri</vt:lpstr>
      <vt:lpstr>Times New Roman</vt:lpstr>
      <vt:lpstr>黑体</vt:lpstr>
      <vt:lpstr>Tahoma</vt:lpstr>
      <vt:lpstr>Arial</vt:lpstr>
      <vt:lpstr>Calibri</vt:lpstr>
      <vt:lpstr>方正清刻本悦宋简体</vt:lpstr>
      <vt:lpstr>楷体</vt:lpstr>
      <vt:lpstr>Batang</vt:lpstr>
      <vt:lpstr>隶书</vt:lpstr>
      <vt:lpstr>方正隶变_GBK</vt:lpstr>
      <vt:lpstr>Office 主题​​</vt:lpstr>
      <vt:lpstr>空白演示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2019-06-19T02:08:00Z</dcterms:created>
  <dcterms:modified xsi:type="dcterms:W3CDTF">2020-10-27T01:12:03Z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2052-11.1.0.9999</vt:lpwstr>
  </property>
</Properties>
</file>